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304" r:id="rId3"/>
    <p:sldId id="368" r:id="rId4"/>
    <p:sldId id="369" r:id="rId5"/>
    <p:sldId id="336" r:id="rId6"/>
    <p:sldId id="337" r:id="rId7"/>
    <p:sldId id="330" r:id="rId8"/>
    <p:sldId id="332" r:id="rId9"/>
    <p:sldId id="305" r:id="rId10"/>
    <p:sldId id="331" r:id="rId11"/>
    <p:sldId id="339" r:id="rId12"/>
    <p:sldId id="370" r:id="rId13"/>
    <p:sldId id="315" r:id="rId14"/>
    <p:sldId id="340" r:id="rId15"/>
    <p:sldId id="317" r:id="rId16"/>
    <p:sldId id="335" r:id="rId17"/>
    <p:sldId id="366" r:id="rId18"/>
    <p:sldId id="322" r:id="rId19"/>
    <p:sldId id="321" r:id="rId20"/>
    <p:sldId id="323" r:id="rId21"/>
    <p:sldId id="334"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7" r:id="rId47"/>
    <p:sldId id="314" r:id="rId48"/>
    <p:sldId id="327" r:id="rId49"/>
    <p:sldId id="311" r:id="rId50"/>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charset="0"/>
        <a:ea typeface="DengXian"/>
        <a:cs typeface="DengXian"/>
      </a:defRPr>
    </a:lvl1pPr>
    <a:lvl2pPr marL="457200" algn="l" rtl="0" fontAlgn="base">
      <a:spcBef>
        <a:spcPct val="0"/>
      </a:spcBef>
      <a:spcAft>
        <a:spcPct val="0"/>
      </a:spcAft>
      <a:defRPr kern="1200">
        <a:solidFill>
          <a:schemeClr val="tx1"/>
        </a:solidFill>
        <a:latin typeface="Arial" charset="0"/>
        <a:ea typeface="DengXian"/>
        <a:cs typeface="DengXian"/>
      </a:defRPr>
    </a:lvl2pPr>
    <a:lvl3pPr marL="914400" algn="l" rtl="0" fontAlgn="base">
      <a:spcBef>
        <a:spcPct val="0"/>
      </a:spcBef>
      <a:spcAft>
        <a:spcPct val="0"/>
      </a:spcAft>
      <a:defRPr kern="1200">
        <a:solidFill>
          <a:schemeClr val="tx1"/>
        </a:solidFill>
        <a:latin typeface="Arial" charset="0"/>
        <a:ea typeface="DengXian"/>
        <a:cs typeface="DengXian"/>
      </a:defRPr>
    </a:lvl3pPr>
    <a:lvl4pPr marL="1371600" algn="l" rtl="0" fontAlgn="base">
      <a:spcBef>
        <a:spcPct val="0"/>
      </a:spcBef>
      <a:spcAft>
        <a:spcPct val="0"/>
      </a:spcAft>
      <a:defRPr kern="1200">
        <a:solidFill>
          <a:schemeClr val="tx1"/>
        </a:solidFill>
        <a:latin typeface="Arial" charset="0"/>
        <a:ea typeface="DengXian"/>
        <a:cs typeface="DengXian"/>
      </a:defRPr>
    </a:lvl4pPr>
    <a:lvl5pPr marL="1828800" algn="l" rtl="0" fontAlgn="base">
      <a:spcBef>
        <a:spcPct val="0"/>
      </a:spcBef>
      <a:spcAft>
        <a:spcPct val="0"/>
      </a:spcAft>
      <a:defRPr kern="1200">
        <a:solidFill>
          <a:schemeClr val="tx1"/>
        </a:solidFill>
        <a:latin typeface="Arial" charset="0"/>
        <a:ea typeface="DengXian"/>
        <a:cs typeface="DengXian"/>
      </a:defRPr>
    </a:lvl5pPr>
    <a:lvl6pPr marL="2286000" algn="l" defTabSz="914400" rtl="0" eaLnBrk="1" latinLnBrk="0" hangingPunct="1">
      <a:defRPr kern="1200">
        <a:solidFill>
          <a:schemeClr val="tx1"/>
        </a:solidFill>
        <a:latin typeface="Arial" charset="0"/>
        <a:ea typeface="DengXian"/>
        <a:cs typeface="DengXian"/>
      </a:defRPr>
    </a:lvl6pPr>
    <a:lvl7pPr marL="2743200" algn="l" defTabSz="914400" rtl="0" eaLnBrk="1" latinLnBrk="0" hangingPunct="1">
      <a:defRPr kern="1200">
        <a:solidFill>
          <a:schemeClr val="tx1"/>
        </a:solidFill>
        <a:latin typeface="Arial" charset="0"/>
        <a:ea typeface="DengXian"/>
        <a:cs typeface="DengXian"/>
      </a:defRPr>
    </a:lvl7pPr>
    <a:lvl8pPr marL="3200400" algn="l" defTabSz="914400" rtl="0" eaLnBrk="1" latinLnBrk="0" hangingPunct="1">
      <a:defRPr kern="1200">
        <a:solidFill>
          <a:schemeClr val="tx1"/>
        </a:solidFill>
        <a:latin typeface="Arial" charset="0"/>
        <a:ea typeface="DengXian"/>
        <a:cs typeface="DengXian"/>
      </a:defRPr>
    </a:lvl8pPr>
    <a:lvl9pPr marL="3657600" algn="l" defTabSz="914400" rtl="0" eaLnBrk="1" latinLnBrk="0" hangingPunct="1">
      <a:defRPr kern="1200">
        <a:solidFill>
          <a:schemeClr val="tx1"/>
        </a:solidFill>
        <a:latin typeface="Arial" charset="0"/>
        <a:ea typeface="DengXian"/>
        <a:cs typeface="DengXian"/>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7F5"/>
    <a:srgbClr val="0044F5"/>
    <a:srgbClr val="E9EBF5"/>
    <a:srgbClr val="CFD5EA"/>
    <a:srgbClr val="4472C4"/>
    <a:srgbClr val="4610FF"/>
    <a:srgbClr val="2556F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4" autoAdjust="0"/>
    <p:restoredTop sz="95717" autoAdjust="0"/>
  </p:normalViewPr>
  <p:slideViewPr>
    <p:cSldViewPr snapToGrid="0" snapToObjects="1">
      <p:cViewPr varScale="1">
        <p:scale>
          <a:sx n="106" d="100"/>
          <a:sy n="106" d="100"/>
        </p:scale>
        <p:origin x="1032" y="184"/>
      </p:cViewPr>
      <p:guideLst>
        <p:guide orient="horz" pos="2160"/>
        <p:guide pos="3840"/>
      </p:guideLst>
    </p:cSldViewPr>
  </p:slideViewPr>
  <p:outlineViewPr>
    <p:cViewPr>
      <p:scale>
        <a:sx n="33" d="100"/>
        <a:sy n="33" d="100"/>
      </p:scale>
      <p:origin x="0" y="-37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kumimoji="1"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kumimoji="1" sz="1200">
                <a:latin typeface="+mn-lt"/>
                <a:ea typeface="+mn-ea"/>
                <a:cs typeface="+mn-cs"/>
              </a:defRPr>
            </a:lvl1pPr>
          </a:lstStyle>
          <a:p>
            <a:pPr>
              <a:defRPr/>
            </a:pPr>
            <a:fld id="{9F4B343A-2707-41C2-BB0A-AD1B40E37350}" type="datetimeFigureOut">
              <a:rPr lang="zh-CN" altLang="en-US"/>
              <a:pPr>
                <a:defRPr/>
              </a:pPr>
              <a:t>2023/8/7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kumimoji="1" sz="1200">
                <a:latin typeface="+mn-lt"/>
                <a:ea typeface="+mn-ea"/>
                <a:cs typeface="+mn-cs"/>
              </a:defRPr>
            </a:lvl1pPr>
          </a:lstStyle>
          <a:p>
            <a:pPr>
              <a:defRPr/>
            </a:pPr>
            <a:endParaRPr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kumimoji="1" sz="1200">
                <a:latin typeface="+mn-lt"/>
                <a:ea typeface="+mn-ea"/>
                <a:cs typeface="+mn-cs"/>
              </a:defRPr>
            </a:lvl1pPr>
          </a:lstStyle>
          <a:p>
            <a:pPr>
              <a:defRPr/>
            </a:pPr>
            <a:fld id="{B0BD5A72-E076-4DF3-843D-7A5C5F002F4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DengXian"/>
      </a:defRPr>
    </a:lvl1pPr>
    <a:lvl2pPr marL="457200" algn="l" rtl="0" eaLnBrk="0" fontAlgn="base" hangingPunct="0">
      <a:spcBef>
        <a:spcPct val="30000"/>
      </a:spcBef>
      <a:spcAft>
        <a:spcPct val="0"/>
      </a:spcAft>
      <a:defRPr sz="1200" kern="1200">
        <a:solidFill>
          <a:schemeClr val="tx1"/>
        </a:solidFill>
        <a:latin typeface="+mn-lt"/>
        <a:ea typeface="+mn-ea"/>
        <a:cs typeface="DengXian"/>
      </a:defRPr>
    </a:lvl2pPr>
    <a:lvl3pPr marL="914400" algn="l" rtl="0" eaLnBrk="0" fontAlgn="base" hangingPunct="0">
      <a:spcBef>
        <a:spcPct val="30000"/>
      </a:spcBef>
      <a:spcAft>
        <a:spcPct val="0"/>
      </a:spcAft>
      <a:defRPr sz="1200" kern="1200">
        <a:solidFill>
          <a:schemeClr val="tx1"/>
        </a:solidFill>
        <a:latin typeface="+mn-lt"/>
        <a:ea typeface="+mn-ea"/>
        <a:cs typeface="DengXian"/>
      </a:defRPr>
    </a:lvl3pPr>
    <a:lvl4pPr marL="1371600" algn="l" rtl="0" eaLnBrk="0" fontAlgn="base" hangingPunct="0">
      <a:spcBef>
        <a:spcPct val="30000"/>
      </a:spcBef>
      <a:spcAft>
        <a:spcPct val="0"/>
      </a:spcAft>
      <a:defRPr sz="1200" kern="1200">
        <a:solidFill>
          <a:schemeClr val="tx1"/>
        </a:solidFill>
        <a:latin typeface="+mn-lt"/>
        <a:ea typeface="+mn-ea"/>
        <a:cs typeface="DengXian"/>
      </a:defRPr>
    </a:lvl4pPr>
    <a:lvl5pPr marL="1828800" algn="l" rtl="0" eaLnBrk="0" fontAlgn="base" hangingPunct="0">
      <a:spcBef>
        <a:spcPct val="30000"/>
      </a:spcBef>
      <a:spcAft>
        <a:spcPct val="0"/>
      </a:spcAft>
      <a:defRPr sz="1200" kern="1200">
        <a:solidFill>
          <a:schemeClr val="tx1"/>
        </a:solidFill>
        <a:latin typeface="+mn-lt"/>
        <a:ea typeface="+mn-ea"/>
        <a:cs typeface="DengXian"/>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headEnd/>
            <a:tailEnd/>
          </a:ln>
        </p:spPr>
      </p:sp>
      <p:sp>
        <p:nvSpPr>
          <p:cNvPr id="1638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6387"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BF76BC-0CFA-4FCC-87A8-10A1B0C6993D}" type="slidenum">
              <a:rPr lang="zh-CN" altLang="en-US">
                <a:cs typeface="DengXian"/>
              </a:rPr>
              <a:pPr fontAlgn="base">
                <a:spcBef>
                  <a:spcPct val="0"/>
                </a:spcBef>
                <a:spcAft>
                  <a:spcPct val="0"/>
                </a:spcAft>
                <a:defRPr/>
              </a:pPr>
              <a:t>1</a:t>
            </a:fld>
            <a:endParaRPr lang="zh-CN" altLang="en-US">
              <a:cs typeface="DengXi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p:cNvSpPr>
          <p:nvPr>
            <p:ph type="sldImg"/>
          </p:nvPr>
        </p:nvSpPr>
        <p:spPr bwMode="auto">
          <a:noFill/>
          <a:ln>
            <a:solidFill>
              <a:srgbClr val="000000"/>
            </a:solidFill>
            <a:miter lim="800000"/>
            <a:headEnd/>
            <a:tailEnd/>
          </a:ln>
        </p:spPr>
      </p:sp>
      <p:sp>
        <p:nvSpPr>
          <p:cNvPr id="3072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6627"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B30D77-58C5-4C78-809B-2B283A177433}" type="slidenum">
              <a:rPr lang="zh-CN" altLang="en-US">
                <a:solidFill>
                  <a:srgbClr val="000000"/>
                </a:solidFill>
                <a:cs typeface="DengXian"/>
              </a:rPr>
              <a:pPr fontAlgn="base">
                <a:spcBef>
                  <a:spcPct val="0"/>
                </a:spcBef>
                <a:spcAft>
                  <a:spcPct val="0"/>
                </a:spcAft>
                <a:defRPr/>
              </a:pPr>
              <a:t>10</a:t>
            </a:fld>
            <a:endParaRPr lang="zh-CN" altLang="en-US">
              <a:solidFill>
                <a:srgbClr val="000000"/>
              </a:solidFill>
              <a:cs typeface="DengXi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nvPr>
        </p:nvSpPr>
        <p:spPr bwMode="auto">
          <a:noFill/>
          <a:ln>
            <a:solidFill>
              <a:srgbClr val="000000"/>
            </a:solidFill>
            <a:miter lim="800000"/>
            <a:headEnd/>
            <a:tailEnd/>
          </a:ln>
        </p:spPr>
      </p:sp>
      <p:sp>
        <p:nvSpPr>
          <p:cNvPr id="3277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6627" name="幻灯片编号占位符 3"/>
          <p:cNvSpPr txBox="1">
            <a:spLocks noGrp="1"/>
          </p:cNvSpPr>
          <p:nvPr/>
        </p:nvSpPr>
        <p:spPr bwMode="auto">
          <a:xfrm>
            <a:off x="3884613" y="8685213"/>
            <a:ext cx="2971800" cy="458787"/>
          </a:xfrm>
          <a:prstGeom prst="rect">
            <a:avLst/>
          </a:prstGeom>
          <a:noFill/>
          <a:ln>
            <a:miter lim="800000"/>
            <a:headEnd/>
            <a:tailEnd/>
          </a:ln>
        </p:spPr>
        <p:txBody>
          <a:bodyPr anchor="b"/>
          <a:lstStyle/>
          <a:p>
            <a:pPr algn="r">
              <a:defRPr/>
            </a:pPr>
            <a:fld id="{4A98B503-89D0-4DE1-9DA6-7454AD4883AB}" type="slidenum">
              <a:rPr kumimoji="1" lang="zh-CN" altLang="en-US" sz="1200">
                <a:solidFill>
                  <a:srgbClr val="000000"/>
                </a:solidFill>
                <a:latin typeface="+mn-lt"/>
                <a:ea typeface="+mn-ea"/>
              </a:rPr>
              <a:pPr algn="r">
                <a:defRPr/>
              </a:pPr>
              <a:t>11</a:t>
            </a:fld>
            <a:endParaRPr kumimoji="1" lang="zh-CN" altLang="en-US" sz="1200">
              <a:solidFill>
                <a:srgbClr val="000000"/>
              </a:solidFill>
              <a:latin typeface="+mn-lt"/>
              <a:ea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8435"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5B7D1-A53B-4577-980A-8E42083C866A}" type="slidenum">
              <a:rPr lang="zh-CN" altLang="en-US">
                <a:cs typeface="DengXian"/>
              </a:rPr>
              <a:pPr fontAlgn="base">
                <a:spcBef>
                  <a:spcPct val="0"/>
                </a:spcBef>
                <a:spcAft>
                  <a:spcPct val="0"/>
                </a:spcAft>
                <a:defRPr/>
              </a:pPr>
              <a:t>12</a:t>
            </a:fld>
            <a:endParaRPr lang="zh-CN" altLang="en-US">
              <a:cs typeface="DengXian"/>
            </a:endParaRPr>
          </a:p>
        </p:txBody>
      </p:sp>
    </p:spTree>
    <p:extLst>
      <p:ext uri="{BB962C8B-B14F-4D97-AF65-F5344CB8AC3E}">
        <p14:creationId xmlns:p14="http://schemas.microsoft.com/office/powerpoint/2010/main" val="356688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bwMode="auto">
          <a:noFill/>
          <a:ln>
            <a:solidFill>
              <a:srgbClr val="000000"/>
            </a:solidFill>
            <a:miter lim="800000"/>
            <a:headEnd/>
            <a:tailEnd/>
          </a:ln>
        </p:spPr>
      </p:sp>
      <p:sp>
        <p:nvSpPr>
          <p:cNvPr id="3481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30723"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9ADD39-CD49-4FA5-A22D-0F4C39DF24CD}" type="slidenum">
              <a:rPr lang="zh-CN" altLang="en-US">
                <a:solidFill>
                  <a:srgbClr val="000000"/>
                </a:solidFill>
                <a:cs typeface="DengXian"/>
              </a:rPr>
              <a:pPr fontAlgn="base">
                <a:spcBef>
                  <a:spcPct val="0"/>
                </a:spcBef>
                <a:spcAft>
                  <a:spcPct val="0"/>
                </a:spcAft>
                <a:defRPr/>
              </a:pPr>
              <a:t>13</a:t>
            </a:fld>
            <a:endParaRPr lang="zh-CN" altLang="en-US">
              <a:solidFill>
                <a:srgbClr val="000000"/>
              </a:solidFill>
              <a:cs typeface="DengXi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bwMode="auto">
          <a:noFill/>
          <a:ln>
            <a:solidFill>
              <a:srgbClr val="000000"/>
            </a:solidFill>
            <a:miter lim="800000"/>
            <a:headEnd/>
            <a:tailEnd/>
          </a:ln>
        </p:spPr>
      </p:sp>
      <p:sp>
        <p:nvSpPr>
          <p:cNvPr id="3686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6627" name="幻灯片编号占位符 3"/>
          <p:cNvSpPr txBox="1">
            <a:spLocks noGrp="1"/>
          </p:cNvSpPr>
          <p:nvPr/>
        </p:nvSpPr>
        <p:spPr bwMode="auto">
          <a:xfrm>
            <a:off x="3884613" y="8685213"/>
            <a:ext cx="2971800" cy="458787"/>
          </a:xfrm>
          <a:prstGeom prst="rect">
            <a:avLst/>
          </a:prstGeom>
          <a:noFill/>
          <a:ln>
            <a:miter lim="800000"/>
            <a:headEnd/>
            <a:tailEnd/>
          </a:ln>
        </p:spPr>
        <p:txBody>
          <a:bodyPr anchor="b"/>
          <a:lstStyle/>
          <a:p>
            <a:pPr algn="r">
              <a:defRPr/>
            </a:pPr>
            <a:fld id="{54812A2F-CFA3-42C9-ABA5-3973852CFA16}" type="slidenum">
              <a:rPr kumimoji="1" lang="zh-CN" altLang="en-US" sz="1200">
                <a:solidFill>
                  <a:srgbClr val="000000"/>
                </a:solidFill>
                <a:latin typeface="+mn-lt"/>
                <a:ea typeface="+mn-ea"/>
              </a:rPr>
              <a:pPr algn="r">
                <a:defRPr/>
              </a:pPr>
              <a:t>14</a:t>
            </a:fld>
            <a:endParaRPr kumimoji="1" lang="zh-CN" altLang="en-US" sz="1200">
              <a:solidFill>
                <a:srgbClr val="000000"/>
              </a:solidFill>
              <a:latin typeface="+mn-lt"/>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bwMode="auto">
          <a:noFill/>
          <a:ln>
            <a:solidFill>
              <a:srgbClr val="000000"/>
            </a:solidFill>
            <a:miter lim="800000"/>
            <a:headEnd/>
            <a:tailEnd/>
          </a:ln>
        </p:spPr>
      </p:sp>
      <p:sp>
        <p:nvSpPr>
          <p:cNvPr id="3891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8675"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B9FA8-D299-4A62-8495-50B8A60EAAA7}" type="slidenum">
              <a:rPr lang="zh-CN" altLang="en-US">
                <a:solidFill>
                  <a:srgbClr val="000000"/>
                </a:solidFill>
                <a:cs typeface="DengXian"/>
              </a:rPr>
              <a:pPr fontAlgn="base">
                <a:spcBef>
                  <a:spcPct val="0"/>
                </a:spcBef>
                <a:spcAft>
                  <a:spcPct val="0"/>
                </a:spcAft>
                <a:defRPr/>
              </a:pPr>
              <a:t>15</a:t>
            </a:fld>
            <a:endParaRPr lang="zh-CN" altLang="en-US">
              <a:solidFill>
                <a:srgbClr val="000000"/>
              </a:solidFill>
              <a:cs typeface="DengXi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幻灯片图像占位符 1"/>
          <p:cNvSpPr>
            <a:spLocks noGrp="1" noRot="1" noChangeAspect="1"/>
          </p:cNvSpPr>
          <p:nvPr>
            <p:ph type="sldImg"/>
          </p:nvPr>
        </p:nvSpPr>
        <p:spPr bwMode="auto">
          <a:noFill/>
          <a:ln>
            <a:solidFill>
              <a:srgbClr val="000000"/>
            </a:solidFill>
            <a:miter lim="800000"/>
            <a:headEnd/>
            <a:tailEnd/>
          </a:ln>
        </p:spPr>
      </p:sp>
      <p:sp>
        <p:nvSpPr>
          <p:cNvPr id="4096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32771"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E02AA5-6C98-4B2D-82BA-E6286E9FE3CF}" type="slidenum">
              <a:rPr lang="zh-CN" altLang="en-US">
                <a:solidFill>
                  <a:srgbClr val="000000"/>
                </a:solidFill>
                <a:cs typeface="DengXian"/>
              </a:rPr>
              <a:pPr fontAlgn="base">
                <a:spcBef>
                  <a:spcPct val="0"/>
                </a:spcBef>
                <a:spcAft>
                  <a:spcPct val="0"/>
                </a:spcAft>
                <a:defRPr/>
              </a:pPr>
              <a:t>16</a:t>
            </a:fld>
            <a:endParaRPr lang="zh-CN" altLang="en-US">
              <a:solidFill>
                <a:srgbClr val="000000"/>
              </a:solidFill>
              <a:cs typeface="DengXi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bwMode="auto">
          <a:noFill/>
          <a:ln>
            <a:solidFill>
              <a:srgbClr val="000000"/>
            </a:solidFill>
            <a:miter lim="800000"/>
            <a:headEnd/>
            <a:tailEnd/>
          </a:ln>
        </p:spPr>
      </p:sp>
      <p:sp>
        <p:nvSpPr>
          <p:cNvPr id="4301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32771"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60BC98-4902-4AC3-B3DC-4EDC72106A6C}" type="slidenum">
              <a:rPr lang="zh-CN" altLang="en-US">
                <a:solidFill>
                  <a:srgbClr val="000000"/>
                </a:solidFill>
                <a:cs typeface="DengXian"/>
              </a:rPr>
              <a:pPr fontAlgn="base">
                <a:spcBef>
                  <a:spcPct val="0"/>
                </a:spcBef>
                <a:spcAft>
                  <a:spcPct val="0"/>
                </a:spcAft>
                <a:defRPr/>
              </a:pPr>
              <a:t>17</a:t>
            </a:fld>
            <a:endParaRPr lang="zh-CN" altLang="en-US">
              <a:solidFill>
                <a:srgbClr val="000000"/>
              </a:solidFill>
              <a:cs typeface="DengXi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bwMode="auto">
          <a:noFill/>
          <a:ln>
            <a:solidFill>
              <a:srgbClr val="000000"/>
            </a:solidFill>
            <a:miter lim="800000"/>
            <a:headEnd/>
            <a:tailEnd/>
          </a:ln>
        </p:spPr>
      </p:sp>
      <p:sp>
        <p:nvSpPr>
          <p:cNvPr id="4505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36867"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08FE93-A3AF-4344-8385-26E6F2942502}" type="slidenum">
              <a:rPr lang="zh-CN" altLang="en-US">
                <a:solidFill>
                  <a:srgbClr val="000000"/>
                </a:solidFill>
                <a:cs typeface="DengXian"/>
              </a:rPr>
              <a:pPr fontAlgn="base">
                <a:spcBef>
                  <a:spcPct val="0"/>
                </a:spcBef>
                <a:spcAft>
                  <a:spcPct val="0"/>
                </a:spcAft>
                <a:defRPr/>
              </a:pPr>
              <a:t>18</a:t>
            </a:fld>
            <a:endParaRPr lang="zh-CN" altLang="en-US">
              <a:solidFill>
                <a:srgbClr val="000000"/>
              </a:solidFill>
              <a:cs typeface="DengXi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bwMode="auto">
          <a:noFill/>
          <a:ln>
            <a:solidFill>
              <a:srgbClr val="000000"/>
            </a:solidFill>
            <a:miter lim="800000"/>
            <a:headEnd/>
            <a:tailEnd/>
          </a:ln>
        </p:spPr>
      </p:sp>
      <p:sp>
        <p:nvSpPr>
          <p:cNvPr id="4710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38915"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D1367D-A657-4A75-843D-77947FD47C3F}" type="slidenum">
              <a:rPr lang="zh-CN" altLang="en-US">
                <a:solidFill>
                  <a:srgbClr val="000000"/>
                </a:solidFill>
                <a:cs typeface="DengXian"/>
              </a:rPr>
              <a:pPr fontAlgn="base">
                <a:spcBef>
                  <a:spcPct val="0"/>
                </a:spcBef>
                <a:spcAft>
                  <a:spcPct val="0"/>
                </a:spcAft>
                <a:defRPr/>
              </a:pPr>
              <a:t>19</a:t>
            </a:fld>
            <a:endParaRPr lang="zh-CN" altLang="en-US">
              <a:solidFill>
                <a:srgbClr val="000000"/>
              </a:solidFill>
              <a:cs typeface="DengXi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8435"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5B7D1-A53B-4577-980A-8E42083C866A}" type="slidenum">
              <a:rPr lang="zh-CN" altLang="en-US">
                <a:cs typeface="DengXian"/>
              </a:rPr>
              <a:pPr fontAlgn="base">
                <a:spcBef>
                  <a:spcPct val="0"/>
                </a:spcBef>
                <a:spcAft>
                  <a:spcPct val="0"/>
                </a:spcAft>
                <a:defRPr/>
              </a:pPr>
              <a:t>2</a:t>
            </a:fld>
            <a:endParaRPr lang="zh-CN" altLang="en-US">
              <a:cs typeface="DengXi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p:cNvSpPr>
          <p:nvPr>
            <p:ph type="sldImg"/>
          </p:nvPr>
        </p:nvSpPr>
        <p:spPr bwMode="auto">
          <a:noFill/>
          <a:ln>
            <a:solidFill>
              <a:srgbClr val="000000"/>
            </a:solidFill>
            <a:miter lim="800000"/>
            <a:headEnd/>
            <a:tailEnd/>
          </a:ln>
        </p:spPr>
      </p:sp>
      <p:sp>
        <p:nvSpPr>
          <p:cNvPr id="491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43011"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0CFC8D-C71E-439D-89D4-B0A255B1044B}" type="slidenum">
              <a:rPr lang="zh-CN" altLang="en-US">
                <a:solidFill>
                  <a:srgbClr val="000000"/>
                </a:solidFill>
                <a:cs typeface="DengXian"/>
              </a:rPr>
              <a:pPr fontAlgn="base">
                <a:spcBef>
                  <a:spcPct val="0"/>
                </a:spcBef>
                <a:spcAft>
                  <a:spcPct val="0"/>
                </a:spcAft>
                <a:defRPr/>
              </a:pPr>
              <a:t>20</a:t>
            </a:fld>
            <a:endParaRPr lang="zh-CN" altLang="en-US">
              <a:solidFill>
                <a:srgbClr val="000000"/>
              </a:solidFill>
              <a:cs typeface="DengXi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bwMode="auto">
          <a:noFill/>
          <a:ln>
            <a:solidFill>
              <a:srgbClr val="000000"/>
            </a:solidFill>
            <a:miter lim="800000"/>
            <a:headEnd/>
            <a:tailEnd/>
          </a:ln>
        </p:spPr>
      </p:sp>
      <p:sp>
        <p:nvSpPr>
          <p:cNvPr id="5120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47107"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F7381F-1655-4C44-BD3E-FDBCFCB8A43B}" type="slidenum">
              <a:rPr lang="zh-CN" altLang="en-US">
                <a:solidFill>
                  <a:srgbClr val="000000"/>
                </a:solidFill>
                <a:cs typeface="DengXian"/>
              </a:rPr>
              <a:pPr fontAlgn="base">
                <a:spcBef>
                  <a:spcPct val="0"/>
                </a:spcBef>
                <a:spcAft>
                  <a:spcPct val="0"/>
                </a:spcAft>
                <a:defRPr/>
              </a:pPr>
              <a:t>21</a:t>
            </a:fld>
            <a:endParaRPr lang="zh-CN" altLang="en-US">
              <a:solidFill>
                <a:srgbClr val="000000"/>
              </a:solidFill>
              <a:cs typeface="DengXi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幻灯片图像占位符 1"/>
          <p:cNvSpPr>
            <a:spLocks noGrp="1" noRot="1" noChangeAspect="1"/>
          </p:cNvSpPr>
          <p:nvPr>
            <p:ph type="sldImg"/>
          </p:nvPr>
        </p:nvSpPr>
        <p:spPr bwMode="auto">
          <a:noFill/>
          <a:ln>
            <a:solidFill>
              <a:srgbClr val="000000"/>
            </a:solidFill>
            <a:miter lim="800000"/>
            <a:headEnd/>
            <a:tailEnd/>
          </a:ln>
        </p:spPr>
      </p:sp>
      <p:sp>
        <p:nvSpPr>
          <p:cNvPr id="7885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45059"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FAFEA4-998E-46C2-BF14-C2BA8965612F}" type="slidenum">
              <a:rPr lang="zh-CN" altLang="en-US">
                <a:solidFill>
                  <a:srgbClr val="000000"/>
                </a:solidFill>
                <a:cs typeface="DengXian"/>
              </a:rPr>
              <a:pPr fontAlgn="base">
                <a:spcBef>
                  <a:spcPct val="0"/>
                </a:spcBef>
                <a:spcAft>
                  <a:spcPct val="0"/>
                </a:spcAft>
                <a:defRPr/>
              </a:pPr>
              <a:t>47</a:t>
            </a:fld>
            <a:endParaRPr lang="zh-CN" altLang="en-US">
              <a:solidFill>
                <a:srgbClr val="000000"/>
              </a:solidFill>
              <a:cs typeface="DengXi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幻灯片图像占位符 1"/>
          <p:cNvSpPr>
            <a:spLocks noGrp="1" noRot="1" noChangeAspect="1"/>
          </p:cNvSpPr>
          <p:nvPr>
            <p:ph type="sldImg"/>
          </p:nvPr>
        </p:nvSpPr>
        <p:spPr bwMode="auto">
          <a:noFill/>
          <a:ln>
            <a:solidFill>
              <a:srgbClr val="000000"/>
            </a:solidFill>
            <a:miter lim="800000"/>
            <a:headEnd/>
            <a:tailEnd/>
          </a:ln>
        </p:spPr>
      </p:sp>
      <p:sp>
        <p:nvSpPr>
          <p:cNvPr id="8089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51203"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7C2811-24BF-4FDF-871E-7916AC25A589}" type="slidenum">
              <a:rPr lang="zh-CN" altLang="en-US">
                <a:solidFill>
                  <a:srgbClr val="000000"/>
                </a:solidFill>
                <a:cs typeface="DengXian"/>
              </a:rPr>
              <a:pPr fontAlgn="base">
                <a:spcBef>
                  <a:spcPct val="0"/>
                </a:spcBef>
                <a:spcAft>
                  <a:spcPct val="0"/>
                </a:spcAft>
                <a:defRPr/>
              </a:pPr>
              <a:t>48</a:t>
            </a:fld>
            <a:endParaRPr lang="zh-CN" altLang="en-US">
              <a:solidFill>
                <a:srgbClr val="000000"/>
              </a:solidFill>
              <a:cs typeface="DengXi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p:cNvSpPr>
          <p:nvPr>
            <p:ph type="sldImg"/>
          </p:nvPr>
        </p:nvSpPr>
        <p:spPr bwMode="auto">
          <a:noFill/>
          <a:ln>
            <a:solidFill>
              <a:srgbClr val="000000"/>
            </a:solidFill>
            <a:miter lim="800000"/>
            <a:headEnd/>
            <a:tailEnd/>
          </a:ln>
        </p:spPr>
      </p:sp>
      <p:sp>
        <p:nvSpPr>
          <p:cNvPr id="8294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53251"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1508C6-B324-4BE9-B100-CCC84B7A758D}" type="slidenum">
              <a:rPr lang="zh-CN" altLang="en-US">
                <a:solidFill>
                  <a:srgbClr val="000000"/>
                </a:solidFill>
                <a:cs typeface="DengXian"/>
              </a:rPr>
              <a:pPr fontAlgn="base">
                <a:spcBef>
                  <a:spcPct val="0"/>
                </a:spcBef>
                <a:spcAft>
                  <a:spcPct val="0"/>
                </a:spcAft>
                <a:defRPr/>
              </a:pPr>
              <a:t>49</a:t>
            </a:fld>
            <a:endParaRPr lang="zh-CN" altLang="en-US">
              <a:solidFill>
                <a:srgbClr val="000000"/>
              </a:solidFill>
              <a:cs typeface="DengXi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8435"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5B7D1-A53B-4577-980A-8E42083C866A}" type="slidenum">
              <a:rPr lang="zh-CN" altLang="en-US">
                <a:cs typeface="DengXian"/>
              </a:rPr>
              <a:pPr fontAlgn="base">
                <a:spcBef>
                  <a:spcPct val="0"/>
                </a:spcBef>
                <a:spcAft>
                  <a:spcPct val="0"/>
                </a:spcAft>
                <a:defRPr/>
              </a:pPr>
              <a:t>3</a:t>
            </a:fld>
            <a:endParaRPr lang="zh-CN" altLang="en-US">
              <a:cs typeface="DengXian"/>
            </a:endParaRPr>
          </a:p>
        </p:txBody>
      </p:sp>
    </p:spTree>
    <p:extLst>
      <p:ext uri="{BB962C8B-B14F-4D97-AF65-F5344CB8AC3E}">
        <p14:creationId xmlns:p14="http://schemas.microsoft.com/office/powerpoint/2010/main" val="193596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8435"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5B7D1-A53B-4577-980A-8E42083C866A}" type="slidenum">
              <a:rPr lang="zh-CN" altLang="en-US">
                <a:cs typeface="DengXian"/>
              </a:rPr>
              <a:pPr fontAlgn="base">
                <a:spcBef>
                  <a:spcPct val="0"/>
                </a:spcBef>
                <a:spcAft>
                  <a:spcPct val="0"/>
                </a:spcAft>
                <a:defRPr/>
              </a:pPr>
              <a:t>4</a:t>
            </a:fld>
            <a:endParaRPr lang="zh-CN" altLang="en-US">
              <a:cs typeface="DengXian"/>
            </a:endParaRPr>
          </a:p>
        </p:txBody>
      </p:sp>
    </p:spTree>
    <p:extLst>
      <p:ext uri="{BB962C8B-B14F-4D97-AF65-F5344CB8AC3E}">
        <p14:creationId xmlns:p14="http://schemas.microsoft.com/office/powerpoint/2010/main" val="1882321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noTextEdit="1"/>
          </p:cNvSpPr>
          <p:nvPr>
            <p:ph type="sldImg"/>
          </p:nvPr>
        </p:nvSpPr>
        <p:spPr bwMode="auto">
          <a:noFill/>
          <a:ln>
            <a:solidFill>
              <a:srgbClr val="000000"/>
            </a:solidFill>
            <a:miter lim="800000"/>
            <a:headEnd/>
            <a:tailEnd/>
          </a:ln>
        </p:spPr>
      </p:sp>
      <p:sp>
        <p:nvSpPr>
          <p:cNvPr id="20482"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8435" name="幻灯片编号占位符 3"/>
          <p:cNvSpPr txBox="1">
            <a:spLocks noGrp="1"/>
          </p:cNvSpPr>
          <p:nvPr/>
        </p:nvSpPr>
        <p:spPr bwMode="auto">
          <a:xfrm>
            <a:off x="3884613" y="8685213"/>
            <a:ext cx="2971800" cy="458787"/>
          </a:xfrm>
          <a:prstGeom prst="rect">
            <a:avLst/>
          </a:prstGeom>
          <a:noFill/>
          <a:ln>
            <a:miter lim="800000"/>
            <a:headEnd/>
            <a:tailEnd/>
          </a:ln>
        </p:spPr>
        <p:txBody>
          <a:bodyPr anchor="b"/>
          <a:lstStyle/>
          <a:p>
            <a:pPr algn="r">
              <a:defRPr/>
            </a:pPr>
            <a:fld id="{6D6E0C66-98AD-4BF7-A20C-E9FFF785703A}" type="slidenum">
              <a:rPr kumimoji="1" lang="zh-CN" altLang="en-US" sz="1200">
                <a:latin typeface="+mn-lt"/>
                <a:ea typeface="+mn-ea"/>
              </a:rPr>
              <a:pPr algn="r">
                <a:defRPr/>
              </a:pPr>
              <a:t>5</a:t>
            </a:fld>
            <a:endParaRPr kumimoji="1" lang="zh-CN" altLang="en-US" sz="1200">
              <a:latin typeface="+mn-lt"/>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TextEdit="1"/>
          </p:cNvSpPr>
          <p:nvPr>
            <p:ph type="sldImg"/>
          </p:nvPr>
        </p:nvSpPr>
        <p:spPr bwMode="auto">
          <a:noFill/>
          <a:ln>
            <a:solidFill>
              <a:srgbClr val="000000"/>
            </a:solidFill>
            <a:miter lim="800000"/>
            <a:headEnd/>
            <a:tailEnd/>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18435" name="幻灯片编号占位符 3"/>
          <p:cNvSpPr txBox="1">
            <a:spLocks noGrp="1"/>
          </p:cNvSpPr>
          <p:nvPr/>
        </p:nvSpPr>
        <p:spPr bwMode="auto">
          <a:xfrm>
            <a:off x="3884613" y="8685213"/>
            <a:ext cx="2971800" cy="458787"/>
          </a:xfrm>
          <a:prstGeom prst="rect">
            <a:avLst/>
          </a:prstGeom>
          <a:noFill/>
          <a:ln>
            <a:miter lim="800000"/>
            <a:headEnd/>
            <a:tailEnd/>
          </a:ln>
        </p:spPr>
        <p:txBody>
          <a:bodyPr anchor="b"/>
          <a:lstStyle/>
          <a:p>
            <a:pPr algn="r">
              <a:defRPr/>
            </a:pPr>
            <a:fld id="{2E83EA4E-88A6-46EB-8AED-BCF1C96E8BB6}" type="slidenum">
              <a:rPr kumimoji="1" lang="zh-CN" altLang="en-US" sz="1200">
                <a:latin typeface="+mn-lt"/>
                <a:ea typeface="+mn-ea"/>
              </a:rPr>
              <a:pPr algn="r">
                <a:defRPr/>
              </a:pPr>
              <a:t>6</a:t>
            </a:fld>
            <a:endParaRPr kumimoji="1" lang="zh-CN" altLang="en-US" sz="1200">
              <a:latin typeface="+mn-lt"/>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0483"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FDB125-C593-42F4-8756-5D5E88F74A26}" type="slidenum">
              <a:rPr lang="zh-CN" altLang="en-US">
                <a:solidFill>
                  <a:srgbClr val="000000"/>
                </a:solidFill>
                <a:cs typeface="DengXian"/>
              </a:rPr>
              <a:pPr fontAlgn="base">
                <a:spcBef>
                  <a:spcPct val="0"/>
                </a:spcBef>
                <a:spcAft>
                  <a:spcPct val="0"/>
                </a:spcAft>
                <a:defRPr/>
              </a:pPr>
              <a:t>7</a:t>
            </a:fld>
            <a:endParaRPr lang="zh-CN" altLang="en-US">
              <a:solidFill>
                <a:srgbClr val="000000"/>
              </a:solidFill>
              <a:cs typeface="DengXi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bwMode="auto">
          <a:noFill/>
          <a:ln>
            <a:solidFill>
              <a:srgbClr val="000000"/>
            </a:solidFill>
            <a:miter lim="800000"/>
            <a:headEnd/>
            <a:tailEnd/>
          </a:ln>
        </p:spPr>
      </p:sp>
      <p:sp>
        <p:nvSpPr>
          <p:cNvPr id="26626"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2531"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C30DA-8427-4D18-82E4-BD2BE559EED8}" type="slidenum">
              <a:rPr lang="zh-CN" altLang="en-US">
                <a:solidFill>
                  <a:srgbClr val="000000"/>
                </a:solidFill>
                <a:cs typeface="DengXian"/>
              </a:rPr>
              <a:pPr fontAlgn="base">
                <a:spcBef>
                  <a:spcPct val="0"/>
                </a:spcBef>
                <a:spcAft>
                  <a:spcPct val="0"/>
                </a:spcAft>
                <a:defRPr/>
              </a:pPr>
              <a:t>8</a:t>
            </a:fld>
            <a:endParaRPr lang="zh-CN" altLang="en-US">
              <a:solidFill>
                <a:srgbClr val="000000"/>
              </a:solidFill>
              <a:cs typeface="DengXi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bwMode="auto">
          <a:noFill/>
          <a:ln>
            <a:solidFill>
              <a:srgbClr val="000000"/>
            </a:solidFill>
            <a:miter lim="800000"/>
            <a:headEnd/>
            <a:tailEnd/>
          </a:ln>
        </p:spPr>
      </p:sp>
      <p:sp>
        <p:nvSpPr>
          <p:cNvPr id="2867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kumimoji="1" lang="zh-CN" altLang="en-US"/>
          </a:p>
        </p:txBody>
      </p:sp>
      <p:sp>
        <p:nvSpPr>
          <p:cNvPr id="24579" name="幻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1AED4-1CF8-4DF6-ABDE-17D5EA219C4F}" type="slidenum">
              <a:rPr lang="zh-CN" altLang="en-US">
                <a:solidFill>
                  <a:srgbClr val="000000"/>
                </a:solidFill>
                <a:cs typeface="DengXian"/>
              </a:rPr>
              <a:pPr fontAlgn="base">
                <a:spcBef>
                  <a:spcPct val="0"/>
                </a:spcBef>
                <a:spcAft>
                  <a:spcPct val="0"/>
                </a:spcAft>
                <a:defRPr/>
              </a:pPr>
              <a:t>9</a:t>
            </a:fld>
            <a:endParaRPr lang="zh-CN" altLang="en-US">
              <a:solidFill>
                <a:srgbClr val="000000"/>
              </a:solidFill>
              <a:cs typeface="DengXian"/>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srcRect/>
          <a:stretch>
            <a:fillRect/>
          </a:stretch>
        </p:blipFill>
        <p:spPr bwMode="auto">
          <a:xfrm>
            <a:off x="2833688" y="0"/>
            <a:ext cx="6858000" cy="6858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4D406F4-5DBA-4D83-A01A-09DA236AFD41}" type="datetimeFigureOut">
              <a:rPr lang="zh-CN" altLang="en-US"/>
              <a:pPr>
                <a:defRPr/>
              </a:pPr>
              <a:t>2023/8/7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F6009663-631A-4F02-8FD1-EAE31A928228}"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6FA7136F-AE48-400C-A5DF-8A7331387405}" type="datetimeFigureOut">
              <a:rPr lang="zh-CN" altLang="en-US"/>
              <a:pPr>
                <a:defRPr/>
              </a:pPr>
              <a:t>2023/8/7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D8ECA64A-55A0-469D-A5A5-4A50909D8501}"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a:defRPr/>
            </a:pPr>
            <a:fld id="{CE8E74B5-559F-4250-8895-CE880AFD35BE}" type="datetimeFigureOut">
              <a:rPr lang="zh-CN" altLang="en-US"/>
              <a:pPr>
                <a:defRPr/>
              </a:pPr>
              <a:t>2023/8/7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7E29545B-DA70-4719-8F83-9445068F42A7}"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5" descr="建筑旁的树&#10;&#10;描述已自动生成"/>
          <p:cNvPicPr>
            <a:picLocks noChangeAspect="1"/>
          </p:cNvPicPr>
          <p:nvPr userDrawn="1"/>
        </p:nvPicPr>
        <p:blipFill>
          <a:blip r:embed="rId2"/>
          <a:stretch>
            <a:fillRect/>
          </a:stretch>
        </p:blipFill>
        <p:spPr>
          <a:xfrm>
            <a:off x="2909456" y="0"/>
            <a:ext cx="1275076" cy="626085"/>
          </a:xfrm>
          <a:prstGeom prst="rect">
            <a:avLst/>
          </a:prstGeom>
          <a:effectLst>
            <a:outerShdw blurRad="1270000" dist="2540000" dir="5400000" sx="120000" sy="120000" algn="ctr" rotWithShape="0">
              <a:srgbClr val="000000">
                <a:alpha val="0"/>
              </a:srgbClr>
            </a:outerShdw>
            <a:reflection blurRad="927100" stA="83000" endPos="65000" dist="1041400" dir="5400000" sy="-100000" algn="bl" rotWithShape="0"/>
          </a:effectLst>
        </p:spPr>
      </p:pic>
      <p:pic>
        <p:nvPicPr>
          <p:cNvPr id="3" name="图片 3" descr="文本&#10;&#10;描述已自动生成"/>
          <p:cNvPicPr>
            <a:picLocks noChangeAspect="1"/>
          </p:cNvPicPr>
          <p:nvPr userDrawn="1"/>
        </p:nvPicPr>
        <p:blipFill>
          <a:blip r:embed="rId3"/>
          <a:srcRect/>
          <a:stretch>
            <a:fillRect/>
          </a:stretch>
        </p:blipFill>
        <p:spPr bwMode="auto">
          <a:xfrm>
            <a:off x="0" y="0"/>
            <a:ext cx="2909888" cy="6254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日期占位符 3"/>
          <p:cNvSpPr>
            <a:spLocks noGrp="1"/>
          </p:cNvSpPr>
          <p:nvPr>
            <p:ph type="dt" sz="half" idx="10"/>
          </p:nvPr>
        </p:nvSpPr>
        <p:spPr/>
        <p:txBody>
          <a:bodyPr/>
          <a:lstStyle>
            <a:lvl1pPr>
              <a:defRPr/>
            </a:lvl1pPr>
          </a:lstStyle>
          <a:p>
            <a:pPr>
              <a:defRPr/>
            </a:pPr>
            <a:fld id="{42AF37F0-0071-4269-8FBE-2194057225B8}" type="datetimeFigureOut">
              <a:rPr lang="zh-CN" altLang="en-US"/>
              <a:pPr>
                <a:defRPr/>
              </a:pPr>
              <a:t>2023/8/7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26ABE809-D69D-4687-BA57-F121DE7EE8F1}"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8DE704A-2A1C-421C-A46C-A45301896841}" type="datetimeFigureOut">
              <a:rPr lang="zh-CN" altLang="en-US"/>
              <a:pPr>
                <a:defRPr/>
              </a:pPr>
              <a:t>2023/8/7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6B066099-2109-456C-A8E3-D5BAA6C0E5BA}"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p:txBody>
          <a:bodyPr/>
          <a:lstStyle>
            <a:lvl1pPr>
              <a:defRPr/>
            </a:lvl1pPr>
          </a:lstStyle>
          <a:p>
            <a:pPr>
              <a:defRPr/>
            </a:pPr>
            <a:fld id="{D8B34A8F-137E-455D-98B0-AD7A398E1642}" type="datetimeFigureOut">
              <a:rPr lang="zh-CN" altLang="en-US"/>
              <a:pPr>
                <a:defRPr/>
              </a:pPr>
              <a:t>2023/8/7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29DB1A0D-EE79-44A9-9A1F-41294DFD0399}"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p:cNvSpPr>
            <a:spLocks noGrp="1"/>
          </p:cNvSpPr>
          <p:nvPr>
            <p:ph type="dt" sz="half" idx="10"/>
          </p:nvPr>
        </p:nvSpPr>
        <p:spPr/>
        <p:txBody>
          <a:bodyPr/>
          <a:lstStyle>
            <a:lvl1pPr>
              <a:defRPr/>
            </a:lvl1pPr>
          </a:lstStyle>
          <a:p>
            <a:pPr>
              <a:defRPr/>
            </a:pPr>
            <a:fld id="{FBCA164D-7419-47ED-B4C5-8E470DD96C20}" type="datetimeFigureOut">
              <a:rPr lang="zh-CN" altLang="en-US"/>
              <a:pPr>
                <a:defRPr/>
              </a:pPr>
              <a:t>2023/8/7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AEC4A31D-B642-4FB2-8DD6-0A54B4EBC94D}"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DE656C7-E1BD-4C69-8436-8833175C11E5}" type="datetimeFigureOut">
              <a:rPr lang="zh-CN" altLang="en-US"/>
              <a:pPr>
                <a:defRPr/>
              </a:pPr>
              <a:t>2023/8/7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CF557D46-1979-49CB-9505-0792DC9659D1}"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4CA95D2-12B8-4406-94CB-827646C59424}" type="datetimeFigureOut">
              <a:rPr lang="zh-CN" altLang="en-US"/>
              <a:pPr>
                <a:defRPr/>
              </a:pPr>
              <a:t>2023/8/7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B512E6A5-8865-4821-B58A-D0E2ABCAB22D}"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FA5C972-E471-4CC0-AE78-0CFA1062E2D6}" type="datetimeFigureOut">
              <a:rPr lang="zh-CN" altLang="en-US"/>
              <a:pPr>
                <a:defRPr/>
              </a:pPr>
              <a:t>2023/8/7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73D0004D-C12C-4969-B679-F31A3328DE89}"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kumimoji="1" sz="1200">
                <a:solidFill>
                  <a:schemeClr val="tx1">
                    <a:tint val="75000"/>
                  </a:schemeClr>
                </a:solidFill>
                <a:latin typeface="+mn-lt"/>
                <a:ea typeface="+mn-ea"/>
                <a:cs typeface="+mn-cs"/>
              </a:defRPr>
            </a:lvl1pPr>
          </a:lstStyle>
          <a:p>
            <a:pPr>
              <a:defRPr/>
            </a:pPr>
            <a:fld id="{10543511-2FED-434E-978A-8959F1C68069}" type="datetimeFigureOut">
              <a:rPr lang="zh-CN" altLang="en-US"/>
              <a:pPr>
                <a:defRPr/>
              </a:pPr>
              <a:t>2023/8/7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kumimoji="1" sz="1200">
                <a:solidFill>
                  <a:schemeClr val="tx1">
                    <a:tint val="75000"/>
                  </a:schemeClr>
                </a:solidFill>
                <a:latin typeface="+mn-lt"/>
                <a:ea typeface="+mn-ea"/>
                <a:cs typeface="+mn-cs"/>
              </a:defRPr>
            </a:lvl1pPr>
          </a:lstStyle>
          <a:p>
            <a:pPr>
              <a:defRPr/>
            </a:pPr>
            <a:endParaRPr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kumimoji="1" sz="1200">
                <a:solidFill>
                  <a:schemeClr val="tx1">
                    <a:tint val="75000"/>
                  </a:schemeClr>
                </a:solidFill>
                <a:latin typeface="+mn-lt"/>
                <a:ea typeface="+mn-ea"/>
                <a:cs typeface="+mn-cs"/>
              </a:defRPr>
            </a:lvl1pPr>
          </a:lstStyle>
          <a:p>
            <a:pPr>
              <a:defRPr/>
            </a:pPr>
            <a:fld id="{060BF1F6-BF35-49F9-B86C-E657CCAF4F1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DengXian Light"/>
        </a:defRPr>
      </a:lvl1pPr>
      <a:lvl2pPr algn="l" rtl="0" eaLnBrk="0" fontAlgn="base" hangingPunct="0">
        <a:lnSpc>
          <a:spcPct val="90000"/>
        </a:lnSpc>
        <a:spcBef>
          <a:spcPct val="0"/>
        </a:spcBef>
        <a:spcAft>
          <a:spcPct val="0"/>
        </a:spcAft>
        <a:defRPr sz="4400">
          <a:solidFill>
            <a:schemeClr val="tx1"/>
          </a:solidFill>
          <a:latin typeface="DengXian Light"/>
          <a:ea typeface="DengXian Light"/>
          <a:cs typeface="DengXian Light"/>
        </a:defRPr>
      </a:lvl2pPr>
      <a:lvl3pPr algn="l" rtl="0" eaLnBrk="0" fontAlgn="base" hangingPunct="0">
        <a:lnSpc>
          <a:spcPct val="90000"/>
        </a:lnSpc>
        <a:spcBef>
          <a:spcPct val="0"/>
        </a:spcBef>
        <a:spcAft>
          <a:spcPct val="0"/>
        </a:spcAft>
        <a:defRPr sz="4400">
          <a:solidFill>
            <a:schemeClr val="tx1"/>
          </a:solidFill>
          <a:latin typeface="DengXian Light"/>
          <a:ea typeface="DengXian Light"/>
          <a:cs typeface="DengXian Light"/>
        </a:defRPr>
      </a:lvl3pPr>
      <a:lvl4pPr algn="l" rtl="0" eaLnBrk="0" fontAlgn="base" hangingPunct="0">
        <a:lnSpc>
          <a:spcPct val="90000"/>
        </a:lnSpc>
        <a:spcBef>
          <a:spcPct val="0"/>
        </a:spcBef>
        <a:spcAft>
          <a:spcPct val="0"/>
        </a:spcAft>
        <a:defRPr sz="4400">
          <a:solidFill>
            <a:schemeClr val="tx1"/>
          </a:solidFill>
          <a:latin typeface="DengXian Light"/>
          <a:ea typeface="DengXian Light"/>
          <a:cs typeface="DengXian Light"/>
        </a:defRPr>
      </a:lvl4pPr>
      <a:lvl5pPr algn="l" rtl="0" eaLnBrk="0" fontAlgn="base" hangingPunct="0">
        <a:lnSpc>
          <a:spcPct val="90000"/>
        </a:lnSpc>
        <a:spcBef>
          <a:spcPct val="0"/>
        </a:spcBef>
        <a:spcAft>
          <a:spcPct val="0"/>
        </a:spcAft>
        <a:defRPr sz="4400">
          <a:solidFill>
            <a:schemeClr val="tx1"/>
          </a:solidFill>
          <a:latin typeface="DengXian Light"/>
          <a:ea typeface="DengXian Light"/>
          <a:cs typeface="DengXian Light"/>
        </a:defRPr>
      </a:lvl5pPr>
      <a:lvl6pPr marL="457200" algn="l" rtl="0" fontAlgn="base">
        <a:lnSpc>
          <a:spcPct val="90000"/>
        </a:lnSpc>
        <a:spcBef>
          <a:spcPct val="0"/>
        </a:spcBef>
        <a:spcAft>
          <a:spcPct val="0"/>
        </a:spcAft>
        <a:defRPr sz="4400">
          <a:solidFill>
            <a:schemeClr val="tx1"/>
          </a:solidFill>
          <a:latin typeface="DengXian Light"/>
          <a:ea typeface="DengXian Light"/>
          <a:cs typeface="DengXian Light"/>
        </a:defRPr>
      </a:lvl6pPr>
      <a:lvl7pPr marL="914400" algn="l" rtl="0" fontAlgn="base">
        <a:lnSpc>
          <a:spcPct val="90000"/>
        </a:lnSpc>
        <a:spcBef>
          <a:spcPct val="0"/>
        </a:spcBef>
        <a:spcAft>
          <a:spcPct val="0"/>
        </a:spcAft>
        <a:defRPr sz="4400">
          <a:solidFill>
            <a:schemeClr val="tx1"/>
          </a:solidFill>
          <a:latin typeface="DengXian Light"/>
          <a:ea typeface="DengXian Light"/>
          <a:cs typeface="DengXian Light"/>
        </a:defRPr>
      </a:lvl7pPr>
      <a:lvl8pPr marL="1371600" algn="l" rtl="0" fontAlgn="base">
        <a:lnSpc>
          <a:spcPct val="90000"/>
        </a:lnSpc>
        <a:spcBef>
          <a:spcPct val="0"/>
        </a:spcBef>
        <a:spcAft>
          <a:spcPct val="0"/>
        </a:spcAft>
        <a:defRPr sz="4400">
          <a:solidFill>
            <a:schemeClr val="tx1"/>
          </a:solidFill>
          <a:latin typeface="DengXian Light"/>
          <a:ea typeface="DengXian Light"/>
          <a:cs typeface="DengXian Light"/>
        </a:defRPr>
      </a:lvl8pPr>
      <a:lvl9pPr marL="1828800" algn="l" rtl="0" fontAlgn="base">
        <a:lnSpc>
          <a:spcPct val="90000"/>
        </a:lnSpc>
        <a:spcBef>
          <a:spcPct val="0"/>
        </a:spcBef>
        <a:spcAft>
          <a:spcPct val="0"/>
        </a:spcAft>
        <a:defRPr sz="4400">
          <a:solidFill>
            <a:schemeClr val="tx1"/>
          </a:solidFill>
          <a:latin typeface="DengXian Light"/>
          <a:ea typeface="DengXian Light"/>
          <a:cs typeface="DengXian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DengXian"/>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DengXian"/>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DengXian"/>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DengXian"/>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DengXian"/>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wmf"/></Relationships>
</file>

<file path=ppt/slides/_rels/slide31.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wmf"/><Relationship Id="rId4" Type="http://schemas.openxmlformats.org/officeDocument/2006/relationships/image" Target="../media/image67.wmf"/></Relationships>
</file>

<file path=ppt/slides/_rels/slide3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wmf"/><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wmf"/><Relationship Id="rId4" Type="http://schemas.openxmlformats.org/officeDocument/2006/relationships/image" Target="../media/image75.wmf"/></Relationships>
</file>

<file path=ppt/slides/_rels/slide38.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2.xml"/><Relationship Id="rId4" Type="http://schemas.openxmlformats.org/officeDocument/2006/relationships/image" Target="../media/image83.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wmf"/><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76238" y="728663"/>
            <a:ext cx="11695112" cy="2243137"/>
          </a:xfrm>
          <a:prstGeom prst="rect">
            <a:avLst/>
          </a:prstGeom>
          <a:noFill/>
        </p:spPr>
        <p:txBody>
          <a:bodyPr>
            <a:spAutoFit/>
          </a:bodyPr>
          <a:lstStyle/>
          <a:p>
            <a:pPr algn="ctr">
              <a:lnSpc>
                <a:spcPct val="150000"/>
              </a:lnSpc>
            </a:pPr>
            <a:r>
              <a:rPr lang="en-US" altLang="zh-CN" sz="6600" b="1" dirty="0">
                <a:solidFill>
                  <a:srgbClr val="2556F4"/>
                </a:solidFill>
                <a:effectLst>
                  <a:outerShdw blurRad="38100" dist="38100" dir="2700000" algn="tl">
                    <a:srgbClr val="C0C0C0"/>
                  </a:outerShdw>
                </a:effectLst>
                <a:latin typeface="DengXian"/>
                <a:ea typeface="Microsoft YaHei" pitchFamily="34" charset="-122"/>
              </a:rPr>
              <a:t>No</a:t>
            </a:r>
            <a:r>
              <a:rPr lang="en-US" altLang="zh-CN" sz="6600" b="1" dirty="0">
                <a:solidFill>
                  <a:srgbClr val="0432FF"/>
                </a:solidFill>
                <a:effectLst>
                  <a:outerShdw blurRad="38100" dist="38100" dir="2700000" algn="tl">
                    <a:srgbClr val="C0C0C0"/>
                  </a:outerShdw>
                </a:effectLst>
                <a:latin typeface="DengXian"/>
                <a:ea typeface="Microsoft YaHei" pitchFamily="34" charset="-122"/>
              </a:rPr>
              <a:t>nlocal Interactions</a:t>
            </a:r>
          </a:p>
          <a:p>
            <a:pPr algn="ctr">
              <a:lnSpc>
                <a:spcPct val="150000"/>
              </a:lnSpc>
            </a:pPr>
            <a:r>
              <a:rPr lang="en-US" altLang="zh-CN" sz="2800" b="1" dirty="0">
                <a:solidFill>
                  <a:srgbClr val="0432FF"/>
                </a:solidFill>
                <a:effectLst>
                  <a:outerShdw blurRad="38100" dist="38100" dir="2700000" algn="tl">
                    <a:srgbClr val="C0C0C0"/>
                  </a:outerShdw>
                </a:effectLst>
                <a:latin typeface="DengXian"/>
                <a:ea typeface="Microsoft YaHei" pitchFamily="34" charset="-122"/>
              </a:rPr>
              <a:t>---The conception and developments </a:t>
            </a:r>
          </a:p>
        </p:txBody>
      </p:sp>
      <p:sp>
        <p:nvSpPr>
          <p:cNvPr id="8" name="圆角矩形 7"/>
          <p:cNvSpPr/>
          <p:nvPr/>
        </p:nvSpPr>
        <p:spPr>
          <a:xfrm>
            <a:off x="376238" y="3598863"/>
            <a:ext cx="11542712" cy="1349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kumimoji="1" lang="zh-CN" altLang="en-US" sz="4000" b="1">
                <a:solidFill>
                  <a:srgbClr val="4610FF"/>
                </a:solidFill>
                <a:latin typeface="Microsoft YaHei" pitchFamily="34" charset="-122"/>
                <a:ea typeface="Microsoft YaHei" pitchFamily="34" charset="-122"/>
                <a:cs typeface="DengXian"/>
              </a:rPr>
              <a:t>王海军</a:t>
            </a:r>
          </a:p>
        </p:txBody>
      </p:sp>
      <p:sp>
        <p:nvSpPr>
          <p:cNvPr id="15363" name="矩形 8"/>
          <p:cNvSpPr>
            <a:spLocks noChangeArrowheads="1"/>
          </p:cNvSpPr>
          <p:nvPr/>
        </p:nvSpPr>
        <p:spPr bwMode="auto">
          <a:xfrm>
            <a:off x="3271838" y="6353175"/>
            <a:ext cx="5954712" cy="504825"/>
          </a:xfrm>
          <a:prstGeom prst="rect">
            <a:avLst/>
          </a:prstGeom>
          <a:noFill/>
          <a:ln w="9525">
            <a:noFill/>
            <a:miter lim="800000"/>
            <a:headEnd/>
            <a:tailEnd/>
          </a:ln>
        </p:spPr>
        <p:txBody>
          <a:bodyPr>
            <a:spAutoFit/>
          </a:bodyPr>
          <a:lstStyle/>
          <a:p>
            <a:pPr>
              <a:lnSpc>
                <a:spcPct val="150000"/>
              </a:lnSpc>
            </a:pPr>
            <a:r>
              <a:rPr kumimoji="1" lang="en-US" altLang="en-US" b="1">
                <a:solidFill>
                  <a:srgbClr val="2556F4"/>
                </a:solidFill>
              </a:rPr>
              <a:t>第四届粒子物理前沿研讨会</a:t>
            </a:r>
            <a:r>
              <a:rPr kumimoji="1" lang="en-US" altLang="zh-CN" b="1">
                <a:solidFill>
                  <a:srgbClr val="2556F4"/>
                </a:solidFill>
              </a:rPr>
              <a:t>@</a:t>
            </a:r>
            <a:r>
              <a:rPr kumimoji="1" lang="zh-CN" altLang="en-US" b="1">
                <a:solidFill>
                  <a:srgbClr val="2556F4"/>
                </a:solidFill>
              </a:rPr>
              <a:t>山西大学</a:t>
            </a:r>
            <a:r>
              <a:rPr kumimoji="1" lang="zh-CN" altLang="en-US">
                <a:solidFill>
                  <a:srgbClr val="2556F4"/>
                </a:solidFill>
              </a:rPr>
              <a:t>   </a:t>
            </a:r>
            <a:r>
              <a:rPr kumimoji="1" lang="en-US" altLang="zh-CN" b="1">
                <a:solidFill>
                  <a:srgbClr val="2556F4"/>
                </a:solidFill>
                <a:latin typeface="Microsoft YaHei" pitchFamily="34" charset="-122"/>
                <a:ea typeface="Microsoft YaHei" pitchFamily="34" charset="-122"/>
              </a:rPr>
              <a:t>2023</a:t>
            </a:r>
            <a:r>
              <a:rPr kumimoji="1" lang="zh-CN" altLang="en-US" b="1">
                <a:solidFill>
                  <a:srgbClr val="2556F4"/>
                </a:solidFill>
                <a:latin typeface="Microsoft YaHei" pitchFamily="34" charset="-122"/>
                <a:ea typeface="Microsoft YaHei" pitchFamily="34" charset="-122"/>
              </a:rPr>
              <a:t>年</a:t>
            </a:r>
            <a:r>
              <a:rPr kumimoji="1" lang="en-US" altLang="zh-CN" b="1">
                <a:solidFill>
                  <a:srgbClr val="2556F4"/>
                </a:solidFill>
                <a:latin typeface="Microsoft YaHei" pitchFamily="34" charset="-122"/>
                <a:ea typeface="Microsoft YaHei" pitchFamily="34" charset="-122"/>
              </a:rPr>
              <a:t>8</a:t>
            </a:r>
            <a:r>
              <a:rPr kumimoji="1" lang="zh-CN" altLang="en-US" b="1">
                <a:solidFill>
                  <a:srgbClr val="2556F4"/>
                </a:solidFill>
                <a:latin typeface="Microsoft YaHei" pitchFamily="34" charset="-122"/>
                <a:ea typeface="Microsoft YaHei" pitchFamily="34" charset="-122"/>
              </a:rPr>
              <a:t>月</a:t>
            </a:r>
            <a:r>
              <a:rPr kumimoji="1" lang="en-US" altLang="zh-CN" b="1">
                <a:solidFill>
                  <a:srgbClr val="2556F4"/>
                </a:solidFill>
                <a:latin typeface="Microsoft YaHei" pitchFamily="34" charset="-122"/>
                <a:ea typeface="Microsoft YaHei" pitchFamily="34" charset="-122"/>
              </a:rPr>
              <a:t>8</a:t>
            </a:r>
            <a:r>
              <a:rPr kumimoji="1" lang="zh-CN" altLang="en-US" b="1">
                <a:solidFill>
                  <a:srgbClr val="2556F4"/>
                </a:solidFill>
                <a:latin typeface="Microsoft YaHei" pitchFamily="34" charset="-122"/>
                <a:ea typeface="Microsoft YaHei" pitchFamily="34" charset="-122"/>
              </a:rPr>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2"/>
          <p:cNvSpPr txBox="1">
            <a:spLocks noChangeArrowheads="1"/>
          </p:cNvSpPr>
          <p:nvPr/>
        </p:nvSpPr>
        <p:spPr bwMode="auto">
          <a:xfrm>
            <a:off x="7894638" y="414338"/>
            <a:ext cx="3562350" cy="641350"/>
          </a:xfrm>
          <a:prstGeom prst="rect">
            <a:avLst/>
          </a:prstGeom>
          <a:noFill/>
          <a:ln w="9525">
            <a:noFill/>
            <a:miter lim="800000"/>
            <a:headEnd/>
            <a:tailEnd/>
          </a:ln>
        </p:spPr>
        <p:txBody>
          <a:bodyPr>
            <a:spAutoFit/>
          </a:bodyPr>
          <a:lstStyle/>
          <a:p>
            <a:pPr algn="ctr"/>
            <a:r>
              <a:rPr lang="en-US" altLang="zh-CN" sz="3600" b="1">
                <a:solidFill>
                  <a:srgbClr val="4610FF"/>
                </a:solidFill>
                <a:latin typeface="Microsoft YaHei" pitchFamily="34" charset="-122"/>
                <a:ea typeface="Microsoft YaHei" pitchFamily="34" charset="-122"/>
              </a:rPr>
              <a:t>Support</a:t>
            </a: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9699" name="Picture 7" descr="4"/>
          <p:cNvPicPr>
            <a:picLocks noChangeAspect="1" noChangeArrowheads="1"/>
          </p:cNvPicPr>
          <p:nvPr/>
        </p:nvPicPr>
        <p:blipFill>
          <a:blip r:embed="rId3"/>
          <a:srcRect/>
          <a:stretch>
            <a:fillRect/>
          </a:stretch>
        </p:blipFill>
        <p:spPr bwMode="auto">
          <a:xfrm>
            <a:off x="0" y="0"/>
            <a:ext cx="6391275" cy="4146550"/>
          </a:xfrm>
          <a:prstGeom prst="rect">
            <a:avLst/>
          </a:prstGeom>
          <a:noFill/>
          <a:ln w="9525">
            <a:noFill/>
            <a:miter lim="800000"/>
            <a:headEnd/>
            <a:tailEnd/>
          </a:ln>
        </p:spPr>
      </p:pic>
      <p:pic>
        <p:nvPicPr>
          <p:cNvPr id="29700" name="Picture 8" descr="6"/>
          <p:cNvPicPr>
            <a:picLocks noChangeAspect="1" noChangeArrowheads="1"/>
          </p:cNvPicPr>
          <p:nvPr/>
        </p:nvPicPr>
        <p:blipFill>
          <a:blip r:embed="rId4"/>
          <a:srcRect/>
          <a:stretch>
            <a:fillRect/>
          </a:stretch>
        </p:blipFill>
        <p:spPr bwMode="auto">
          <a:xfrm>
            <a:off x="6224588" y="2603500"/>
            <a:ext cx="5967412" cy="4254500"/>
          </a:xfrm>
          <a:prstGeom prst="rect">
            <a:avLst/>
          </a:prstGeom>
          <a:noFill/>
          <a:ln w="9525">
            <a:noFill/>
            <a:miter lim="800000"/>
            <a:headEnd/>
            <a:tailEnd/>
          </a:ln>
        </p:spPr>
      </p:pic>
      <p:sp>
        <p:nvSpPr>
          <p:cNvPr id="29701" name="Text Box 9"/>
          <p:cNvSpPr txBox="1">
            <a:spLocks noChangeArrowheads="1"/>
          </p:cNvSpPr>
          <p:nvPr/>
        </p:nvSpPr>
        <p:spPr bwMode="auto">
          <a:xfrm>
            <a:off x="0" y="6491288"/>
            <a:ext cx="1362075" cy="369887"/>
          </a:xfrm>
          <a:prstGeom prst="rect">
            <a:avLst/>
          </a:prstGeom>
          <a:noFill/>
          <a:ln w="9525">
            <a:noFill/>
            <a:miter lim="800000"/>
            <a:headEnd/>
            <a:tailEnd/>
          </a:ln>
        </p:spPr>
        <p:txBody>
          <a:bodyPr wrap="none">
            <a:spAutoFit/>
          </a:bodyPr>
          <a:lstStyle/>
          <a:p>
            <a:r>
              <a:rPr lang="en-US" altLang="zh-CN" b="1">
                <a:solidFill>
                  <a:srgbClr val="FF0000"/>
                </a:solidFill>
              </a:rPr>
              <a:t>From Wiki.</a:t>
            </a:r>
            <a:endParaRPr lang="zh-CN" altLang="en-US" b="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2"/>
          <p:cNvSpPr txBox="1">
            <a:spLocks noChangeArrowheads="1"/>
          </p:cNvSpPr>
          <p:nvPr/>
        </p:nvSpPr>
        <p:spPr bwMode="auto">
          <a:xfrm>
            <a:off x="7894638" y="414338"/>
            <a:ext cx="3562350" cy="641350"/>
          </a:xfrm>
          <a:prstGeom prst="rect">
            <a:avLst/>
          </a:prstGeom>
          <a:noFill/>
          <a:ln w="9525">
            <a:noFill/>
            <a:miter lim="800000"/>
            <a:headEnd/>
            <a:tailEnd/>
          </a:ln>
        </p:spPr>
        <p:txBody>
          <a:bodyPr>
            <a:spAutoFit/>
          </a:bodyPr>
          <a:lstStyle/>
          <a:p>
            <a:pPr algn="ctr"/>
            <a:r>
              <a:rPr lang="zh-CN" altLang="en-US" sz="3600" b="1">
                <a:solidFill>
                  <a:srgbClr val="4610FF"/>
                </a:solidFill>
                <a:latin typeface="Microsoft YaHei" pitchFamily="34" charset="-122"/>
                <a:ea typeface="Microsoft YaHei" pitchFamily="34" charset="-122"/>
              </a:rPr>
              <a:t>乡村版量子力学</a:t>
            </a:r>
            <a:endParaRPr lang="en-US" altLang="zh-CN" sz="3600" b="1">
              <a:solidFill>
                <a:srgbClr val="4610FF"/>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1747" name="文本框 4"/>
          <p:cNvSpPr txBox="1">
            <a:spLocks noChangeArrowheads="1"/>
          </p:cNvSpPr>
          <p:nvPr/>
        </p:nvSpPr>
        <p:spPr bwMode="auto">
          <a:xfrm>
            <a:off x="1555750" y="1068388"/>
            <a:ext cx="3406775" cy="366712"/>
          </a:xfrm>
          <a:prstGeom prst="rect">
            <a:avLst/>
          </a:prstGeom>
          <a:noFill/>
          <a:ln w="9525">
            <a:noFill/>
            <a:miter lim="800000"/>
            <a:headEnd/>
            <a:tailEnd/>
          </a:ln>
        </p:spPr>
        <p:txBody>
          <a:bodyPr wrap="none">
            <a:spAutoFit/>
          </a:bodyPr>
          <a:lstStyle/>
          <a:p>
            <a:r>
              <a:rPr kumimoji="1" lang="zh-CN" altLang="en-US" b="1">
                <a:latin typeface="DengXian"/>
              </a:rPr>
              <a:t>能量逐渐降低降到量子力学范围</a:t>
            </a:r>
          </a:p>
        </p:txBody>
      </p:sp>
      <p:sp>
        <p:nvSpPr>
          <p:cNvPr id="31748" name="Text Box 8"/>
          <p:cNvSpPr txBox="1">
            <a:spLocks noChangeArrowheads="1"/>
          </p:cNvSpPr>
          <p:nvPr/>
        </p:nvSpPr>
        <p:spPr bwMode="auto">
          <a:xfrm>
            <a:off x="1516063" y="2800350"/>
            <a:ext cx="1046162" cy="457200"/>
          </a:xfrm>
          <a:prstGeom prst="rect">
            <a:avLst/>
          </a:prstGeom>
          <a:noFill/>
          <a:ln w="9525">
            <a:noFill/>
            <a:miter lim="800000"/>
            <a:headEnd/>
            <a:tailEnd/>
          </a:ln>
        </p:spPr>
        <p:txBody>
          <a:bodyPr wrap="none">
            <a:spAutoFit/>
          </a:bodyPr>
          <a:lstStyle/>
          <a:p>
            <a:r>
              <a:rPr lang="en-US" altLang="zh-CN" sz="2400" b="1"/>
              <a:t>Cloud</a:t>
            </a:r>
          </a:p>
        </p:txBody>
      </p:sp>
      <p:sp>
        <p:nvSpPr>
          <p:cNvPr id="31749" name="AutoShape 9"/>
          <p:cNvSpPr>
            <a:spLocks noChangeArrowheads="1"/>
          </p:cNvSpPr>
          <p:nvPr/>
        </p:nvSpPr>
        <p:spPr bwMode="auto">
          <a:xfrm>
            <a:off x="2614613" y="2800350"/>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zh-CN" altLang="en-US"/>
          </a:p>
        </p:txBody>
      </p:sp>
      <p:sp>
        <p:nvSpPr>
          <p:cNvPr id="31750" name="Text Box 10"/>
          <p:cNvSpPr txBox="1">
            <a:spLocks noChangeArrowheads="1"/>
          </p:cNvSpPr>
          <p:nvPr/>
        </p:nvSpPr>
        <p:spPr bwMode="auto">
          <a:xfrm>
            <a:off x="3754438" y="2800350"/>
            <a:ext cx="927100" cy="457200"/>
          </a:xfrm>
          <a:prstGeom prst="rect">
            <a:avLst/>
          </a:prstGeom>
          <a:noFill/>
          <a:ln w="9525">
            <a:noFill/>
            <a:miter lim="800000"/>
            <a:headEnd/>
            <a:tailEnd/>
          </a:ln>
        </p:spPr>
        <p:txBody>
          <a:bodyPr wrap="none">
            <a:spAutoFit/>
          </a:bodyPr>
          <a:lstStyle/>
          <a:p>
            <a:r>
              <a:rPr lang="en-US" altLang="zh-CN" sz="2400" b="1">
                <a:solidFill>
                  <a:srgbClr val="FF0000"/>
                </a:solidFill>
              </a:rPr>
              <a:t>Wing</a:t>
            </a:r>
          </a:p>
        </p:txBody>
      </p:sp>
      <p:pic>
        <p:nvPicPr>
          <p:cNvPr id="31751" name="Picture 4"/>
          <p:cNvPicPr>
            <a:picLocks noChangeAspect="1" noChangeArrowheads="1"/>
          </p:cNvPicPr>
          <p:nvPr/>
        </p:nvPicPr>
        <p:blipFill>
          <a:blip r:embed="rId3"/>
          <a:srcRect/>
          <a:stretch>
            <a:fillRect/>
          </a:stretch>
        </p:blipFill>
        <p:spPr bwMode="auto">
          <a:xfrm>
            <a:off x="5567363" y="1830388"/>
            <a:ext cx="5659437" cy="3897312"/>
          </a:xfrm>
          <a:prstGeom prst="rect">
            <a:avLst/>
          </a:prstGeom>
          <a:noFill/>
          <a:ln w="9525">
            <a:noFill/>
            <a:miter lim="800000"/>
            <a:headEnd/>
            <a:tailEnd/>
          </a:ln>
        </p:spPr>
      </p:pic>
      <p:sp>
        <p:nvSpPr>
          <p:cNvPr id="31752" name="Text Box 12"/>
          <p:cNvSpPr txBox="1">
            <a:spLocks noChangeArrowheads="1"/>
          </p:cNvSpPr>
          <p:nvPr/>
        </p:nvSpPr>
        <p:spPr bwMode="auto">
          <a:xfrm>
            <a:off x="9328150" y="6232525"/>
            <a:ext cx="2716213" cy="366713"/>
          </a:xfrm>
          <a:prstGeom prst="rect">
            <a:avLst/>
          </a:prstGeom>
          <a:noFill/>
          <a:ln w="9525">
            <a:noFill/>
            <a:miter lim="800000"/>
            <a:headEnd/>
            <a:tailEnd/>
          </a:ln>
        </p:spPr>
        <p:txBody>
          <a:bodyPr wrap="none">
            <a:spAutoFit/>
          </a:bodyPr>
          <a:lstStyle/>
          <a:p>
            <a:r>
              <a:rPr lang="zh-CN" altLang="en-US" b="1">
                <a:solidFill>
                  <a:srgbClr val="FF0000"/>
                </a:solidFill>
              </a:rPr>
              <a:t>软翅非定域（几个波长）</a:t>
            </a:r>
            <a:endParaRPr lang="en-US" altLang="zh-CN" b="1">
              <a:solidFill>
                <a:srgbClr val="FF0000"/>
              </a:solidFill>
            </a:endParaRPr>
          </a:p>
        </p:txBody>
      </p:sp>
      <p:pic>
        <p:nvPicPr>
          <p:cNvPr id="31753" name="Picture 11"/>
          <p:cNvPicPr>
            <a:picLocks noChangeAspect="1" noChangeArrowheads="1"/>
          </p:cNvPicPr>
          <p:nvPr/>
        </p:nvPicPr>
        <p:blipFill>
          <a:blip r:embed="rId4"/>
          <a:srcRect/>
          <a:stretch>
            <a:fillRect/>
          </a:stretch>
        </p:blipFill>
        <p:spPr bwMode="auto">
          <a:xfrm>
            <a:off x="0" y="5259388"/>
            <a:ext cx="3897313" cy="1598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5"/>
                                        </p:tgtEl>
                                        <p:attrNameLst>
                                          <p:attrName>style.visibility</p:attrName>
                                        </p:attrNameLst>
                                      </p:cBhvr>
                                      <p:to>
                                        <p:strVal val="visible"/>
                                      </p:to>
                                    </p:set>
                                    <p:animEffect transition="in" filter="dissolve">
                                      <p:cBhvr>
                                        <p:cTn id="7" dur="1000"/>
                                        <p:tgtEl>
                                          <p:spTgt spid="3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16DA8C-8EB5-3D4C-BFB2-5CE9F5F8FC11}"/>
              </a:ext>
            </a:extLst>
          </p:cNvPr>
          <p:cNvPicPr>
            <a:picLocks noChangeAspect="1"/>
          </p:cNvPicPr>
          <p:nvPr/>
        </p:nvPicPr>
        <p:blipFill>
          <a:blip r:embed="rId3"/>
          <a:stretch>
            <a:fillRect/>
          </a:stretch>
        </p:blipFill>
        <p:spPr>
          <a:xfrm>
            <a:off x="0" y="0"/>
            <a:ext cx="10231244" cy="6858000"/>
          </a:xfrm>
          <a:prstGeom prst="rect">
            <a:avLst/>
          </a:prstGeom>
        </p:spPr>
      </p:pic>
    </p:spTree>
    <p:extLst>
      <p:ext uri="{BB962C8B-B14F-4D97-AF65-F5344CB8AC3E}">
        <p14:creationId xmlns:p14="http://schemas.microsoft.com/office/powerpoint/2010/main" val="3790231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3794" name="文本框 7"/>
          <p:cNvSpPr txBox="1">
            <a:spLocks noChangeArrowheads="1"/>
          </p:cNvSpPr>
          <p:nvPr/>
        </p:nvSpPr>
        <p:spPr bwMode="auto">
          <a:xfrm>
            <a:off x="1679575" y="6262688"/>
            <a:ext cx="2698750" cy="366712"/>
          </a:xfrm>
          <a:prstGeom prst="rect">
            <a:avLst/>
          </a:prstGeom>
          <a:noFill/>
          <a:ln w="9525">
            <a:noFill/>
            <a:miter lim="800000"/>
            <a:headEnd/>
            <a:tailEnd/>
          </a:ln>
        </p:spPr>
        <p:txBody>
          <a:bodyPr wrap="none">
            <a:spAutoFit/>
          </a:bodyPr>
          <a:lstStyle/>
          <a:p>
            <a:r>
              <a:rPr kumimoji="1" lang="en-US" altLang="zh-CN">
                <a:latin typeface="DengXian"/>
              </a:rPr>
              <a:t>Answer</a:t>
            </a:r>
            <a:r>
              <a:rPr kumimoji="1" lang="zh-CN" altLang="en-US">
                <a:latin typeface="DengXian"/>
              </a:rPr>
              <a:t>：</a:t>
            </a:r>
            <a:r>
              <a:rPr kumimoji="1" lang="zh-CN" altLang="en-US">
                <a:solidFill>
                  <a:srgbClr val="4610FF"/>
                </a:solidFill>
                <a:latin typeface="DengXian"/>
              </a:rPr>
              <a:t>场的自相互作用</a:t>
            </a:r>
          </a:p>
        </p:txBody>
      </p:sp>
      <p:sp>
        <p:nvSpPr>
          <p:cNvPr id="33795" name="TextBox 12"/>
          <p:cNvSpPr txBox="1">
            <a:spLocks noChangeArrowheads="1"/>
          </p:cNvSpPr>
          <p:nvPr/>
        </p:nvSpPr>
        <p:spPr bwMode="auto">
          <a:xfrm>
            <a:off x="7512050" y="414338"/>
            <a:ext cx="47910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软翅（云）情况</a:t>
            </a:r>
            <a:endParaRPr lang="en-US" altLang="zh-CN" sz="3600" b="1">
              <a:solidFill>
                <a:srgbClr val="0447F5"/>
              </a:solidFill>
              <a:latin typeface="Microsoft YaHei" pitchFamily="34" charset="-122"/>
              <a:ea typeface="Microsoft YaHei" pitchFamily="34" charset="-122"/>
            </a:endParaRPr>
          </a:p>
        </p:txBody>
      </p:sp>
      <p:pic>
        <p:nvPicPr>
          <p:cNvPr id="33796" name="Picture 7" descr="T~8[$)D){7WP%PGVUEQO50Q"/>
          <p:cNvPicPr>
            <a:picLocks noChangeAspect="1" noChangeArrowheads="1"/>
          </p:cNvPicPr>
          <p:nvPr/>
        </p:nvPicPr>
        <p:blipFill>
          <a:blip r:embed="rId3"/>
          <a:srcRect/>
          <a:stretch>
            <a:fillRect/>
          </a:stretch>
        </p:blipFill>
        <p:spPr bwMode="auto">
          <a:xfrm>
            <a:off x="6383338" y="1387475"/>
            <a:ext cx="5151437" cy="1077913"/>
          </a:xfrm>
          <a:prstGeom prst="rect">
            <a:avLst/>
          </a:prstGeom>
          <a:noFill/>
          <a:ln w="9525">
            <a:noFill/>
            <a:miter lim="800000"/>
            <a:headEnd/>
            <a:tailEnd/>
          </a:ln>
        </p:spPr>
      </p:pic>
      <p:pic>
        <p:nvPicPr>
          <p:cNvPr id="33797" name="Picture 8" descr="J`$F9OU9KIRW12VC~$_~9YL"/>
          <p:cNvPicPr>
            <a:picLocks noChangeAspect="1" noChangeArrowheads="1"/>
          </p:cNvPicPr>
          <p:nvPr/>
        </p:nvPicPr>
        <p:blipFill>
          <a:blip r:embed="rId4"/>
          <a:srcRect/>
          <a:stretch>
            <a:fillRect/>
          </a:stretch>
        </p:blipFill>
        <p:spPr bwMode="auto">
          <a:xfrm>
            <a:off x="6731000" y="2649538"/>
            <a:ext cx="4803775" cy="3797300"/>
          </a:xfrm>
          <a:prstGeom prst="rect">
            <a:avLst/>
          </a:prstGeom>
          <a:noFill/>
          <a:ln w="9525">
            <a:noFill/>
            <a:miter lim="800000"/>
            <a:headEnd/>
            <a:tailEnd/>
          </a:ln>
        </p:spPr>
      </p:pic>
      <p:sp>
        <p:nvSpPr>
          <p:cNvPr id="33798" name="Text Box 9"/>
          <p:cNvSpPr txBox="1">
            <a:spLocks noChangeArrowheads="1"/>
          </p:cNvSpPr>
          <p:nvPr/>
        </p:nvSpPr>
        <p:spPr bwMode="auto">
          <a:xfrm>
            <a:off x="1130300" y="1104900"/>
            <a:ext cx="3406775" cy="366713"/>
          </a:xfrm>
          <a:prstGeom prst="rect">
            <a:avLst/>
          </a:prstGeom>
          <a:noFill/>
          <a:ln w="9525">
            <a:noFill/>
            <a:miter lim="800000"/>
            <a:headEnd/>
            <a:tailEnd/>
          </a:ln>
        </p:spPr>
        <p:txBody>
          <a:bodyPr wrap="none">
            <a:spAutoFit/>
          </a:bodyPr>
          <a:lstStyle/>
          <a:p>
            <a:r>
              <a:rPr kumimoji="1" lang="zh-CN" altLang="en-US" b="1">
                <a:solidFill>
                  <a:srgbClr val="000000"/>
                </a:solidFill>
              </a:rPr>
              <a:t>电子是从哪条缝穿过干涉屏的？</a:t>
            </a:r>
          </a:p>
        </p:txBody>
      </p:sp>
      <p:grpSp>
        <p:nvGrpSpPr>
          <p:cNvPr id="33799" name="组合 9"/>
          <p:cNvGrpSpPr>
            <a:grpSpLocks/>
          </p:cNvGrpSpPr>
          <p:nvPr/>
        </p:nvGrpSpPr>
        <p:grpSpPr bwMode="auto">
          <a:xfrm>
            <a:off x="696913" y="2371725"/>
            <a:ext cx="4803775" cy="3213100"/>
            <a:chOff x="8216" y="3864"/>
            <a:chExt cx="9152" cy="6802"/>
          </a:xfrm>
        </p:grpSpPr>
        <p:pic>
          <p:nvPicPr>
            <p:cNvPr id="33800" name="图片 7" descr="t01eaeb1f9c3180a290"/>
            <p:cNvPicPr>
              <a:picLocks noChangeAspect="1"/>
            </p:cNvPicPr>
            <p:nvPr/>
          </p:nvPicPr>
          <p:blipFill>
            <a:blip r:embed="rId5"/>
            <a:srcRect/>
            <a:stretch>
              <a:fillRect/>
            </a:stretch>
          </p:blipFill>
          <p:spPr bwMode="auto">
            <a:xfrm>
              <a:off x="8216" y="3864"/>
              <a:ext cx="9153" cy="6802"/>
            </a:xfrm>
            <a:prstGeom prst="rect">
              <a:avLst/>
            </a:prstGeom>
            <a:noFill/>
            <a:ln w="9525">
              <a:noFill/>
              <a:miter lim="800000"/>
              <a:headEnd/>
              <a:tailEnd/>
            </a:ln>
          </p:spPr>
        </p:pic>
        <p:sp>
          <p:nvSpPr>
            <p:cNvPr id="2" name="矩形 8"/>
            <p:cNvSpPr/>
            <p:nvPr/>
          </p:nvSpPr>
          <p:spPr>
            <a:xfrm>
              <a:off x="8216" y="4368"/>
              <a:ext cx="910" cy="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2"/>
          <p:cNvSpPr txBox="1">
            <a:spLocks noChangeArrowheads="1"/>
          </p:cNvSpPr>
          <p:nvPr/>
        </p:nvSpPr>
        <p:spPr bwMode="auto">
          <a:xfrm>
            <a:off x="7894638" y="414338"/>
            <a:ext cx="3562350" cy="641350"/>
          </a:xfrm>
          <a:prstGeom prst="rect">
            <a:avLst/>
          </a:prstGeom>
          <a:noFill/>
          <a:ln w="9525">
            <a:noFill/>
            <a:miter lim="800000"/>
            <a:headEnd/>
            <a:tailEnd/>
          </a:ln>
        </p:spPr>
        <p:txBody>
          <a:bodyPr>
            <a:spAutoFit/>
          </a:bodyPr>
          <a:lstStyle/>
          <a:p>
            <a:pPr algn="ctr"/>
            <a:r>
              <a:rPr lang="zh-CN" altLang="en-US" sz="3600" b="1">
                <a:solidFill>
                  <a:srgbClr val="4610FF"/>
                </a:solidFill>
                <a:latin typeface="Microsoft YaHei" pitchFamily="34" charset="-122"/>
                <a:ea typeface="Microsoft YaHei" pitchFamily="34" charset="-122"/>
              </a:rPr>
              <a:t>硬核非定域</a:t>
            </a:r>
            <a:endParaRPr lang="en-US" altLang="zh-CN" sz="3600" b="1">
              <a:solidFill>
                <a:srgbClr val="4610FF"/>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5843" name="文本框 4"/>
          <p:cNvSpPr txBox="1">
            <a:spLocks noChangeArrowheads="1"/>
          </p:cNvSpPr>
          <p:nvPr/>
        </p:nvSpPr>
        <p:spPr bwMode="auto">
          <a:xfrm>
            <a:off x="1555750" y="1068388"/>
            <a:ext cx="3176588" cy="366712"/>
          </a:xfrm>
          <a:prstGeom prst="rect">
            <a:avLst/>
          </a:prstGeom>
          <a:noFill/>
          <a:ln w="9525">
            <a:noFill/>
            <a:miter lim="800000"/>
            <a:headEnd/>
            <a:tailEnd/>
          </a:ln>
        </p:spPr>
        <p:txBody>
          <a:bodyPr wrap="none">
            <a:spAutoFit/>
          </a:bodyPr>
          <a:lstStyle/>
          <a:p>
            <a:r>
              <a:rPr kumimoji="1" lang="zh-CN" altLang="en-US" b="1">
                <a:latin typeface="DengXian"/>
              </a:rPr>
              <a:t>从薛定谔方程的形式即可了解</a:t>
            </a:r>
          </a:p>
        </p:txBody>
      </p:sp>
      <p:sp>
        <p:nvSpPr>
          <p:cNvPr id="35844" name="AutoShape 6"/>
          <p:cNvSpPr>
            <a:spLocks noChangeArrowheads="1"/>
          </p:cNvSpPr>
          <p:nvPr/>
        </p:nvSpPr>
        <p:spPr bwMode="auto">
          <a:xfrm rot="5400000">
            <a:off x="3748881" y="3286919"/>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zh-CN" altLang="en-US"/>
          </a:p>
        </p:txBody>
      </p:sp>
      <p:pic>
        <p:nvPicPr>
          <p:cNvPr id="35845" name="Picture 9"/>
          <p:cNvPicPr>
            <a:picLocks noChangeAspect="1" noChangeArrowheads="1"/>
          </p:cNvPicPr>
          <p:nvPr/>
        </p:nvPicPr>
        <p:blipFill>
          <a:blip r:embed="rId3"/>
          <a:srcRect/>
          <a:stretch>
            <a:fillRect/>
          </a:stretch>
        </p:blipFill>
        <p:spPr bwMode="auto">
          <a:xfrm>
            <a:off x="7570788" y="2057400"/>
            <a:ext cx="4159250" cy="2673350"/>
          </a:xfrm>
          <a:prstGeom prst="rect">
            <a:avLst/>
          </a:prstGeom>
          <a:noFill/>
          <a:ln w="9525">
            <a:noFill/>
            <a:miter lim="800000"/>
            <a:headEnd/>
            <a:tailEnd/>
          </a:ln>
        </p:spPr>
      </p:pic>
      <p:pic>
        <p:nvPicPr>
          <p:cNvPr id="35846" name="Picture 7"/>
          <p:cNvPicPr>
            <a:picLocks noChangeAspect="1" noChangeArrowheads="1"/>
          </p:cNvPicPr>
          <p:nvPr/>
        </p:nvPicPr>
        <p:blipFill>
          <a:blip r:embed="rId4"/>
          <a:srcRect/>
          <a:stretch>
            <a:fillRect/>
          </a:stretch>
        </p:blipFill>
        <p:spPr bwMode="auto">
          <a:xfrm>
            <a:off x="2430463" y="1558925"/>
            <a:ext cx="4502150" cy="996950"/>
          </a:xfrm>
          <a:prstGeom prst="rect">
            <a:avLst/>
          </a:prstGeom>
          <a:noFill/>
          <a:ln w="9525">
            <a:noFill/>
            <a:miter lim="800000"/>
            <a:headEnd/>
            <a:tailEnd/>
          </a:ln>
        </p:spPr>
      </p:pic>
      <p:pic>
        <p:nvPicPr>
          <p:cNvPr id="35847" name="Picture 11"/>
          <p:cNvPicPr>
            <a:picLocks noChangeAspect="1" noChangeArrowheads="1"/>
          </p:cNvPicPr>
          <p:nvPr/>
        </p:nvPicPr>
        <p:blipFill>
          <a:blip r:embed="rId5"/>
          <a:srcRect/>
          <a:stretch>
            <a:fillRect/>
          </a:stretch>
        </p:blipFill>
        <p:spPr bwMode="auto">
          <a:xfrm>
            <a:off x="1897063" y="4227513"/>
            <a:ext cx="5997575" cy="1006475"/>
          </a:xfrm>
          <a:prstGeom prst="rect">
            <a:avLst/>
          </a:prstGeom>
          <a:noFill/>
          <a:ln w="9525">
            <a:noFill/>
            <a:miter lim="800000"/>
            <a:headEnd/>
            <a:tailEnd/>
          </a:ln>
        </p:spPr>
      </p:pic>
      <p:sp>
        <p:nvSpPr>
          <p:cNvPr id="35848" name="Text Box 12"/>
          <p:cNvSpPr txBox="1">
            <a:spLocks noChangeArrowheads="1"/>
          </p:cNvSpPr>
          <p:nvPr/>
        </p:nvSpPr>
        <p:spPr bwMode="auto">
          <a:xfrm>
            <a:off x="68263" y="6207125"/>
            <a:ext cx="1828800" cy="457200"/>
          </a:xfrm>
          <a:prstGeom prst="rect">
            <a:avLst/>
          </a:prstGeom>
          <a:noFill/>
          <a:ln w="9525">
            <a:noFill/>
            <a:miter lim="800000"/>
            <a:headEnd/>
            <a:tailEnd/>
          </a:ln>
        </p:spPr>
        <p:txBody>
          <a:bodyPr wrap="none">
            <a:spAutoFit/>
          </a:bodyPr>
          <a:lstStyle/>
          <a:p>
            <a:r>
              <a:rPr lang="en-US" altLang="zh-CN" sz="2400" b="1">
                <a:solidFill>
                  <a:srgbClr val="FF0000"/>
                </a:solidFill>
              </a:rPr>
              <a:t>Cite from</a:t>
            </a:r>
            <a:r>
              <a:rPr lang="zh-CN" altLang="en-US" sz="2400" b="1">
                <a:solidFill>
                  <a:srgbClr val="FF0000"/>
                </a:solidFill>
              </a:rPr>
              <a:t>：</a:t>
            </a:r>
          </a:p>
        </p:txBody>
      </p:sp>
      <p:pic>
        <p:nvPicPr>
          <p:cNvPr id="35849" name="Picture 13"/>
          <p:cNvPicPr>
            <a:picLocks noChangeAspect="1" noChangeArrowheads="1"/>
          </p:cNvPicPr>
          <p:nvPr/>
        </p:nvPicPr>
        <p:blipFill>
          <a:blip r:embed="rId6"/>
          <a:srcRect/>
          <a:stretch>
            <a:fillRect/>
          </a:stretch>
        </p:blipFill>
        <p:spPr bwMode="auto">
          <a:xfrm>
            <a:off x="1663700" y="5770563"/>
            <a:ext cx="6464300" cy="876300"/>
          </a:xfrm>
          <a:prstGeom prst="rect">
            <a:avLst/>
          </a:prstGeom>
          <a:noFill/>
          <a:ln w="9525">
            <a:noFill/>
            <a:miter lim="800000"/>
            <a:headEnd/>
            <a:tailEnd/>
          </a:ln>
        </p:spPr>
      </p:pic>
      <p:sp>
        <p:nvSpPr>
          <p:cNvPr id="11" name="矩形 10">
            <a:extLst>
              <a:ext uri="{FF2B5EF4-FFF2-40B4-BE49-F238E27FC236}">
                <a16:creationId xmlns:a16="http://schemas.microsoft.com/office/drawing/2014/main" id="{9528DBF2-D5A4-9D4A-B002-3CEC295B4CBE}"/>
              </a:ext>
            </a:extLst>
          </p:cNvPr>
          <p:cNvSpPr/>
          <p:nvPr/>
        </p:nvSpPr>
        <p:spPr>
          <a:xfrm>
            <a:off x="8313718" y="6022459"/>
            <a:ext cx="3416320" cy="369332"/>
          </a:xfrm>
          <a:prstGeom prst="rect">
            <a:avLst/>
          </a:prstGeom>
        </p:spPr>
        <p:txBody>
          <a:bodyPr wrap="none">
            <a:spAutoFit/>
          </a:bodyPr>
          <a:lstStyle/>
          <a:p>
            <a:r>
              <a:rPr kumimoji="1" lang="zh-CN" altLang="en-US" b="1" dirty="0">
                <a:solidFill>
                  <a:srgbClr val="0447F5"/>
                </a:solidFill>
                <a:latin typeface="DengXian"/>
              </a:rPr>
              <a:t>蛋黄、蛋清，以及与重整化关系</a:t>
            </a:r>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2"/>
          <p:cNvSpPr txBox="1">
            <a:spLocks noChangeArrowheads="1"/>
          </p:cNvSpPr>
          <p:nvPr/>
        </p:nvSpPr>
        <p:spPr bwMode="auto">
          <a:xfrm>
            <a:off x="7135813" y="414338"/>
            <a:ext cx="47910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硬核情况违反因果律</a:t>
            </a:r>
            <a:endParaRPr lang="en-US" altLang="zh-CN" sz="3600" b="1">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7891" name="文本框 10"/>
          <p:cNvSpPr txBox="1">
            <a:spLocks noChangeArrowheads="1"/>
          </p:cNvSpPr>
          <p:nvPr/>
        </p:nvSpPr>
        <p:spPr bwMode="auto">
          <a:xfrm>
            <a:off x="2039938" y="4838700"/>
            <a:ext cx="8882062" cy="368300"/>
          </a:xfrm>
          <a:prstGeom prst="rect">
            <a:avLst/>
          </a:prstGeom>
          <a:noFill/>
          <a:ln w="9525">
            <a:noFill/>
            <a:miter lim="800000"/>
            <a:headEnd/>
            <a:tailEnd/>
          </a:ln>
        </p:spPr>
        <p:txBody>
          <a:bodyPr>
            <a:spAutoFit/>
          </a:bodyPr>
          <a:lstStyle/>
          <a:p>
            <a:r>
              <a:rPr kumimoji="1" lang="en-US" altLang="zh-CN">
                <a:solidFill>
                  <a:srgbClr val="4610FF"/>
                </a:solidFill>
                <a:latin typeface="DengXian"/>
              </a:rPr>
              <a:t>Answer</a:t>
            </a:r>
            <a:r>
              <a:rPr kumimoji="1" lang="zh-CN" altLang="en-US">
                <a:latin typeface="DengXian"/>
              </a:rPr>
              <a:t>：</a:t>
            </a:r>
            <a:r>
              <a:rPr kumimoji="1" lang="zh-CN" altLang="en-US">
                <a:solidFill>
                  <a:srgbClr val="4610FF"/>
                </a:solidFill>
                <a:latin typeface="DengXian"/>
              </a:rPr>
              <a:t>空时积分区域的独立选取</a:t>
            </a:r>
          </a:p>
        </p:txBody>
      </p:sp>
      <p:sp>
        <p:nvSpPr>
          <p:cNvPr id="37892" name="文本框 7"/>
          <p:cNvSpPr txBox="1">
            <a:spLocks noChangeArrowheads="1"/>
          </p:cNvSpPr>
          <p:nvPr/>
        </p:nvSpPr>
        <p:spPr bwMode="auto">
          <a:xfrm>
            <a:off x="1890713" y="1258888"/>
            <a:ext cx="2716212" cy="366712"/>
          </a:xfrm>
          <a:prstGeom prst="rect">
            <a:avLst/>
          </a:prstGeom>
          <a:noFill/>
          <a:ln w="9525">
            <a:noFill/>
            <a:miter lim="800000"/>
            <a:headEnd/>
            <a:tailEnd/>
          </a:ln>
        </p:spPr>
        <p:txBody>
          <a:bodyPr wrap="none">
            <a:spAutoFit/>
          </a:bodyPr>
          <a:lstStyle/>
          <a:p>
            <a:r>
              <a:rPr kumimoji="1" lang="zh-CN" altLang="en-US" b="1">
                <a:solidFill>
                  <a:srgbClr val="4610FF"/>
                </a:solidFill>
                <a:latin typeface="DengXian"/>
              </a:rPr>
              <a:t>违反因果性的间隔表达式</a:t>
            </a:r>
          </a:p>
        </p:txBody>
      </p:sp>
      <p:pic>
        <p:nvPicPr>
          <p:cNvPr id="37893" name="图片 2" descr="文本, 信件&#10;&#10;描述已自动生成"/>
          <p:cNvPicPr>
            <a:picLocks noChangeAspect="1"/>
          </p:cNvPicPr>
          <p:nvPr/>
        </p:nvPicPr>
        <p:blipFill>
          <a:blip r:embed="rId3"/>
          <a:srcRect/>
          <a:stretch>
            <a:fillRect/>
          </a:stretch>
        </p:blipFill>
        <p:spPr bwMode="auto">
          <a:xfrm>
            <a:off x="6821488" y="3754438"/>
            <a:ext cx="4044950" cy="2168525"/>
          </a:xfrm>
          <a:prstGeom prst="rect">
            <a:avLst/>
          </a:prstGeom>
          <a:noFill/>
          <a:ln w="9525">
            <a:noFill/>
            <a:miter lim="800000"/>
            <a:headEnd/>
            <a:tailEnd/>
          </a:ln>
        </p:spPr>
      </p:pic>
      <p:pic>
        <p:nvPicPr>
          <p:cNvPr id="37894" name="图片 4" descr="图片包含 应用程序&#10;&#10;描述已自动生成"/>
          <p:cNvPicPr>
            <a:picLocks noChangeAspect="1"/>
          </p:cNvPicPr>
          <p:nvPr/>
        </p:nvPicPr>
        <p:blipFill>
          <a:blip r:embed="rId4"/>
          <a:srcRect/>
          <a:stretch>
            <a:fillRect/>
          </a:stretch>
        </p:blipFill>
        <p:spPr bwMode="auto">
          <a:xfrm>
            <a:off x="6821488" y="1258888"/>
            <a:ext cx="5105400" cy="1130300"/>
          </a:xfrm>
          <a:prstGeom prst="rect">
            <a:avLst/>
          </a:prstGeom>
          <a:noFill/>
          <a:ln w="9525">
            <a:noFill/>
            <a:miter lim="800000"/>
            <a:headEnd/>
            <a:tailEnd/>
          </a:ln>
        </p:spPr>
      </p:pic>
      <p:pic>
        <p:nvPicPr>
          <p:cNvPr id="37895" name="图片 9" descr="文本, 信件&#10;&#10;描述已自动生成"/>
          <p:cNvPicPr>
            <a:picLocks noChangeAspect="1"/>
          </p:cNvPicPr>
          <p:nvPr/>
        </p:nvPicPr>
        <p:blipFill>
          <a:blip r:embed="rId5"/>
          <a:srcRect/>
          <a:stretch>
            <a:fillRect/>
          </a:stretch>
        </p:blipFill>
        <p:spPr bwMode="auto">
          <a:xfrm>
            <a:off x="969963" y="1881188"/>
            <a:ext cx="5511800" cy="27019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9938" name="文本框 7"/>
          <p:cNvSpPr txBox="1">
            <a:spLocks noChangeArrowheads="1"/>
          </p:cNvSpPr>
          <p:nvPr/>
        </p:nvSpPr>
        <p:spPr bwMode="auto">
          <a:xfrm>
            <a:off x="1946275" y="1982788"/>
            <a:ext cx="3841750" cy="366712"/>
          </a:xfrm>
          <a:prstGeom prst="rect">
            <a:avLst/>
          </a:prstGeom>
          <a:noFill/>
          <a:ln w="9525">
            <a:noFill/>
            <a:miter lim="800000"/>
            <a:headEnd/>
            <a:tailEnd/>
          </a:ln>
        </p:spPr>
        <p:txBody>
          <a:bodyPr wrap="none">
            <a:spAutoFit/>
          </a:bodyPr>
          <a:lstStyle/>
          <a:p>
            <a:r>
              <a:rPr kumimoji="1" lang="zh-CN" altLang="en-US">
                <a:latin typeface="DengXian"/>
              </a:rPr>
              <a:t>强相互作用：质子、中子之间的作用</a:t>
            </a:r>
          </a:p>
        </p:txBody>
      </p:sp>
      <p:sp>
        <p:nvSpPr>
          <p:cNvPr id="39939" name="TextBox 12"/>
          <p:cNvSpPr txBox="1">
            <a:spLocks noChangeArrowheads="1"/>
          </p:cNvSpPr>
          <p:nvPr/>
        </p:nvSpPr>
        <p:spPr bwMode="auto">
          <a:xfrm>
            <a:off x="7512050" y="414338"/>
            <a:ext cx="4791075" cy="641350"/>
          </a:xfrm>
          <a:prstGeom prst="rect">
            <a:avLst/>
          </a:prstGeom>
          <a:noFill/>
          <a:ln w="9525">
            <a:noFill/>
            <a:miter lim="800000"/>
            <a:headEnd/>
            <a:tailEnd/>
          </a:ln>
        </p:spPr>
        <p:txBody>
          <a:bodyPr>
            <a:spAutoFit/>
          </a:bodyPr>
          <a:lstStyle/>
          <a:p>
            <a:pPr algn="ctr"/>
            <a:r>
              <a:rPr lang="zh-CN" altLang="en-US" sz="3600" b="1" dirty="0">
                <a:solidFill>
                  <a:srgbClr val="0447F5"/>
                </a:solidFill>
                <a:latin typeface="Microsoft YaHei" pitchFamily="34" charset="-122"/>
                <a:ea typeface="Microsoft YaHei" pitchFamily="34" charset="-122"/>
              </a:rPr>
              <a:t>既有硬核又有云</a:t>
            </a:r>
            <a:endParaRPr lang="en-US" altLang="zh-CN" sz="3600" b="1" dirty="0">
              <a:solidFill>
                <a:srgbClr val="0447F5"/>
              </a:solidFill>
              <a:latin typeface="Microsoft YaHei" pitchFamily="34" charset="-122"/>
              <a:ea typeface="Microsoft YaHei" pitchFamily="34" charset="-122"/>
            </a:endParaRPr>
          </a:p>
        </p:txBody>
      </p:sp>
      <p:pic>
        <p:nvPicPr>
          <p:cNvPr id="39940" name="Picture 6"/>
          <p:cNvPicPr>
            <a:picLocks noChangeAspect="1" noChangeArrowheads="1"/>
          </p:cNvPicPr>
          <p:nvPr/>
        </p:nvPicPr>
        <p:blipFill>
          <a:blip r:embed="rId3"/>
          <a:srcRect/>
          <a:stretch>
            <a:fillRect/>
          </a:stretch>
        </p:blipFill>
        <p:spPr bwMode="auto">
          <a:xfrm>
            <a:off x="2971800" y="2486025"/>
            <a:ext cx="7358063" cy="37211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1986" name="文本框 7"/>
          <p:cNvSpPr txBox="1">
            <a:spLocks noChangeArrowheads="1"/>
          </p:cNvSpPr>
          <p:nvPr/>
        </p:nvSpPr>
        <p:spPr bwMode="auto">
          <a:xfrm>
            <a:off x="2039938" y="3244850"/>
            <a:ext cx="2262187" cy="368300"/>
          </a:xfrm>
          <a:prstGeom prst="rect">
            <a:avLst/>
          </a:prstGeom>
          <a:noFill/>
          <a:ln w="9525">
            <a:noFill/>
            <a:miter lim="800000"/>
            <a:headEnd/>
            <a:tailEnd/>
          </a:ln>
        </p:spPr>
        <p:txBody>
          <a:bodyPr wrap="none">
            <a:spAutoFit/>
          </a:bodyPr>
          <a:lstStyle/>
          <a:p>
            <a:r>
              <a:rPr kumimoji="1" lang="zh-CN" altLang="en-US">
                <a:latin typeface="DengXian"/>
              </a:rPr>
              <a:t>以拥抱、胶水为例：</a:t>
            </a:r>
          </a:p>
        </p:txBody>
      </p:sp>
      <p:sp>
        <p:nvSpPr>
          <p:cNvPr id="41987" name="TextBox 12"/>
          <p:cNvSpPr txBox="1">
            <a:spLocks noChangeArrowheads="1"/>
          </p:cNvSpPr>
          <p:nvPr/>
        </p:nvSpPr>
        <p:spPr bwMode="auto">
          <a:xfrm>
            <a:off x="7512050" y="414338"/>
            <a:ext cx="47910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新描述必要性</a:t>
            </a:r>
            <a:endParaRPr lang="en-US" altLang="zh-CN" sz="3600" b="1">
              <a:solidFill>
                <a:srgbClr val="0447F5"/>
              </a:solidFill>
              <a:latin typeface="Microsoft YaHei" pitchFamily="34" charset="-122"/>
              <a:ea typeface="Microsoft YaHei" pitchFamily="34" charset="-122"/>
            </a:endParaRPr>
          </a:p>
        </p:txBody>
      </p:sp>
      <p:sp>
        <p:nvSpPr>
          <p:cNvPr id="41988" name="文本框 4"/>
          <p:cNvSpPr txBox="1">
            <a:spLocks noChangeArrowheads="1"/>
          </p:cNvSpPr>
          <p:nvPr/>
        </p:nvSpPr>
        <p:spPr bwMode="auto">
          <a:xfrm>
            <a:off x="2039938" y="1657350"/>
            <a:ext cx="9606630" cy="646331"/>
          </a:xfrm>
          <a:prstGeom prst="rect">
            <a:avLst/>
          </a:prstGeom>
          <a:noFill/>
          <a:ln w="9525">
            <a:noFill/>
            <a:miter lim="800000"/>
            <a:headEnd/>
            <a:tailEnd/>
          </a:ln>
        </p:spPr>
        <p:txBody>
          <a:bodyPr wrap="square">
            <a:spAutoFit/>
          </a:bodyPr>
          <a:lstStyle/>
          <a:p>
            <a:endParaRPr kumimoji="1" lang="en-US" altLang="zh-CN" dirty="0">
              <a:latin typeface="DengXian"/>
            </a:endParaRPr>
          </a:p>
          <a:p>
            <a:r>
              <a:rPr kumimoji="1" lang="zh-CN" altLang="en-US" dirty="0">
                <a:latin typeface="DengXian"/>
              </a:rPr>
              <a:t>首先，从低能物理角度考虑</a:t>
            </a:r>
            <a:r>
              <a:rPr kumimoji="1" lang="zh-CN" altLang="en-US" i="1" dirty="0">
                <a:latin typeface="DengXian"/>
              </a:rPr>
              <a:t>： </a:t>
            </a:r>
            <a:r>
              <a:rPr kumimoji="1" lang="zh-CN" altLang="en-US" i="1" dirty="0">
                <a:solidFill>
                  <a:srgbClr val="FF0000"/>
                </a:solidFill>
                <a:latin typeface="DengXian"/>
              </a:rPr>
              <a:t>费米场、规范场，两场不可分；微扰不</a:t>
            </a:r>
            <a:r>
              <a:rPr kumimoji="1" lang="en-US" altLang="zh-CN" i="1" dirty="0">
                <a:solidFill>
                  <a:srgbClr val="FF0000"/>
                </a:solidFill>
                <a:latin typeface="DengXian"/>
              </a:rPr>
              <a:t>work</a:t>
            </a:r>
            <a:r>
              <a:rPr kumimoji="1" lang="zh-CN" altLang="en-US" i="1" dirty="0">
                <a:solidFill>
                  <a:srgbClr val="FF0000"/>
                </a:solidFill>
                <a:latin typeface="DengXian"/>
              </a:rPr>
              <a:t>的时候</a:t>
            </a:r>
          </a:p>
        </p:txBody>
      </p:sp>
      <p:pic>
        <p:nvPicPr>
          <p:cNvPr id="41991" name="Picture 7"/>
          <p:cNvPicPr>
            <a:picLocks noChangeAspect="1" noChangeArrowheads="1"/>
          </p:cNvPicPr>
          <p:nvPr/>
        </p:nvPicPr>
        <p:blipFill>
          <a:blip r:embed="rId3"/>
          <a:srcRect/>
          <a:stretch>
            <a:fillRect/>
          </a:stretch>
        </p:blipFill>
        <p:spPr bwMode="auto">
          <a:xfrm>
            <a:off x="5441950" y="2657475"/>
            <a:ext cx="2781300" cy="4083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animEffect transition="in" filter="diamond(in)">
                                      <p:cBhvr>
                                        <p:cTn id="7" dur="2000"/>
                                        <p:tgtEl>
                                          <p:spTgt spid="41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4034" name="文本框 4"/>
          <p:cNvSpPr txBox="1">
            <a:spLocks noChangeArrowheads="1"/>
          </p:cNvSpPr>
          <p:nvPr/>
        </p:nvSpPr>
        <p:spPr bwMode="auto">
          <a:xfrm>
            <a:off x="2384425" y="2867025"/>
            <a:ext cx="6248827" cy="646331"/>
          </a:xfrm>
          <a:prstGeom prst="rect">
            <a:avLst/>
          </a:prstGeom>
          <a:noFill/>
          <a:ln w="9525">
            <a:noFill/>
            <a:miter lim="800000"/>
            <a:headEnd/>
            <a:tailEnd/>
          </a:ln>
        </p:spPr>
        <p:txBody>
          <a:bodyPr wrap="none">
            <a:spAutoFit/>
          </a:bodyPr>
          <a:lstStyle/>
          <a:p>
            <a:endParaRPr kumimoji="1" lang="en-US" altLang="zh-CN" dirty="0">
              <a:latin typeface="DengXian"/>
            </a:endParaRPr>
          </a:p>
          <a:p>
            <a:r>
              <a:rPr kumimoji="1" lang="zh-CN" altLang="en-US" dirty="0">
                <a:latin typeface="DengXian"/>
              </a:rPr>
              <a:t>借鉴“重整化” 图景：“</a:t>
            </a:r>
            <a:r>
              <a:rPr kumimoji="1" lang="zh-CN" altLang="en-US" b="1" dirty="0">
                <a:solidFill>
                  <a:srgbClr val="FF0000"/>
                </a:solidFill>
                <a:latin typeface="DengXian"/>
              </a:rPr>
              <a:t>软翅</a:t>
            </a:r>
            <a:r>
              <a:rPr kumimoji="1" lang="zh-CN" altLang="en-US" dirty="0">
                <a:latin typeface="DengXian"/>
              </a:rPr>
              <a:t>”非定域作用无需单独表达；</a:t>
            </a:r>
            <a:endParaRPr kumimoji="1" lang="zh-CN" altLang="en-US" dirty="0">
              <a:solidFill>
                <a:srgbClr val="FF0000"/>
              </a:solidFill>
              <a:latin typeface="DengXian"/>
            </a:endParaRPr>
          </a:p>
        </p:txBody>
      </p:sp>
      <p:sp>
        <p:nvSpPr>
          <p:cNvPr id="44035" name="文本框 6"/>
          <p:cNvSpPr txBox="1">
            <a:spLocks noChangeArrowheads="1"/>
          </p:cNvSpPr>
          <p:nvPr/>
        </p:nvSpPr>
        <p:spPr bwMode="auto">
          <a:xfrm>
            <a:off x="2384425" y="1887538"/>
            <a:ext cx="7104830" cy="646331"/>
          </a:xfrm>
          <a:prstGeom prst="rect">
            <a:avLst/>
          </a:prstGeom>
          <a:noFill/>
          <a:ln w="9525">
            <a:noFill/>
            <a:miter lim="800000"/>
            <a:headEnd/>
            <a:tailEnd/>
          </a:ln>
        </p:spPr>
        <p:txBody>
          <a:bodyPr wrap="none">
            <a:spAutoFit/>
          </a:bodyPr>
          <a:lstStyle/>
          <a:p>
            <a:r>
              <a:rPr kumimoji="1" lang="zh-CN" altLang="en-US" dirty="0">
                <a:latin typeface="DengXian"/>
              </a:rPr>
              <a:t>借鉴“乡村相对论” 图景：</a:t>
            </a:r>
            <a:r>
              <a:rPr kumimoji="1" lang="zh-CN" altLang="en-US" dirty="0">
                <a:solidFill>
                  <a:srgbClr val="FF0000"/>
                </a:solidFill>
                <a:latin typeface="DengXian"/>
              </a:rPr>
              <a:t>张量可以表达“</a:t>
            </a:r>
            <a:r>
              <a:rPr kumimoji="1" lang="zh-CN" altLang="en-US" b="1" dirty="0">
                <a:solidFill>
                  <a:srgbClr val="FF0000"/>
                </a:solidFill>
                <a:latin typeface="DengXian"/>
              </a:rPr>
              <a:t>硬核</a:t>
            </a:r>
            <a:r>
              <a:rPr kumimoji="1" lang="zh-CN" altLang="en-US" dirty="0">
                <a:solidFill>
                  <a:srgbClr val="FF0000"/>
                </a:solidFill>
                <a:latin typeface="DengXian"/>
              </a:rPr>
              <a:t>”非定域相互作用；</a:t>
            </a:r>
            <a:endParaRPr kumimoji="1" lang="en-US" altLang="zh-CN" dirty="0">
              <a:solidFill>
                <a:srgbClr val="FF0000"/>
              </a:solidFill>
              <a:latin typeface="DengXian"/>
            </a:endParaRPr>
          </a:p>
          <a:p>
            <a:endParaRPr kumimoji="1" lang="en-US" altLang="zh-CN" dirty="0">
              <a:latin typeface="DengXian"/>
            </a:endParaRPr>
          </a:p>
        </p:txBody>
      </p:sp>
      <p:sp>
        <p:nvSpPr>
          <p:cNvPr id="44036" name="文本框 5"/>
          <p:cNvSpPr txBox="1">
            <a:spLocks noChangeArrowheads="1"/>
          </p:cNvSpPr>
          <p:nvPr/>
        </p:nvSpPr>
        <p:spPr bwMode="auto">
          <a:xfrm>
            <a:off x="2384425" y="6169025"/>
            <a:ext cx="8880475" cy="366713"/>
          </a:xfrm>
          <a:prstGeom prst="rect">
            <a:avLst/>
          </a:prstGeom>
          <a:noFill/>
          <a:ln w="9525">
            <a:noFill/>
            <a:miter lim="800000"/>
            <a:headEnd/>
            <a:tailEnd/>
          </a:ln>
        </p:spPr>
        <p:txBody>
          <a:bodyPr>
            <a:spAutoFit/>
          </a:bodyPr>
          <a:lstStyle/>
          <a:p>
            <a:r>
              <a:rPr kumimoji="1" lang="zh-CN" altLang="en-US" dirty="0">
                <a:latin typeface="DengXian"/>
              </a:rPr>
              <a:t>期待新的描述对原有的点</a:t>
            </a:r>
            <a:r>
              <a:rPr kumimoji="1" lang="en-US" altLang="zh-CN" dirty="0">
                <a:latin typeface="DengXian"/>
              </a:rPr>
              <a:t>-</a:t>
            </a:r>
            <a:r>
              <a:rPr kumimoji="1" lang="zh-CN" altLang="en-US" dirty="0">
                <a:latin typeface="DengXian"/>
              </a:rPr>
              <a:t>点相互作用</a:t>
            </a:r>
            <a:r>
              <a:rPr kumimoji="1" lang="zh-CN" altLang="en-US" dirty="0">
                <a:solidFill>
                  <a:srgbClr val="FF0000"/>
                </a:solidFill>
                <a:latin typeface="DengXian"/>
              </a:rPr>
              <a:t>给出</a:t>
            </a:r>
            <a:r>
              <a:rPr kumimoji="1" lang="zh-CN" altLang="en-US" dirty="0">
                <a:latin typeface="DengXian"/>
              </a:rPr>
              <a:t>修正</a:t>
            </a:r>
          </a:p>
        </p:txBody>
      </p:sp>
      <p:sp>
        <p:nvSpPr>
          <p:cNvPr id="44037" name="TextBox 12"/>
          <p:cNvSpPr txBox="1">
            <a:spLocks noChangeArrowheads="1"/>
          </p:cNvSpPr>
          <p:nvPr/>
        </p:nvSpPr>
        <p:spPr bwMode="auto">
          <a:xfrm>
            <a:off x="7512050" y="414338"/>
            <a:ext cx="47910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如何描述</a:t>
            </a:r>
            <a:endParaRPr lang="en-US" altLang="zh-CN" sz="3600" b="1">
              <a:solidFill>
                <a:srgbClr val="0447F5"/>
              </a:solidFill>
              <a:latin typeface="Microsoft YaHei" pitchFamily="34" charset="-122"/>
              <a:ea typeface="Microsoft YaHei" pitchFamily="34" charset="-122"/>
            </a:endParaRPr>
          </a:p>
        </p:txBody>
      </p:sp>
      <p:sp>
        <p:nvSpPr>
          <p:cNvPr id="44038" name="文本框 6"/>
          <p:cNvSpPr txBox="1">
            <a:spLocks noChangeArrowheads="1"/>
          </p:cNvSpPr>
          <p:nvPr/>
        </p:nvSpPr>
        <p:spPr bwMode="auto">
          <a:xfrm>
            <a:off x="2384425" y="4335463"/>
            <a:ext cx="9615488" cy="641350"/>
          </a:xfrm>
          <a:prstGeom prst="rect">
            <a:avLst/>
          </a:prstGeom>
          <a:noFill/>
          <a:ln w="9525">
            <a:noFill/>
            <a:miter lim="800000"/>
            <a:headEnd/>
            <a:tailEnd/>
          </a:ln>
        </p:spPr>
        <p:txBody>
          <a:bodyPr>
            <a:spAutoFit/>
          </a:bodyPr>
          <a:lstStyle/>
          <a:p>
            <a:r>
              <a:rPr kumimoji="1" lang="zh-CN" altLang="en-US" dirty="0">
                <a:latin typeface="DengXian"/>
              </a:rPr>
              <a:t>借鉴“乡村量子力学” 图景</a:t>
            </a:r>
            <a:r>
              <a:rPr kumimoji="1" lang="zh-CN" altLang="en-US" dirty="0"/>
              <a:t>：“</a:t>
            </a:r>
            <a:r>
              <a:rPr kumimoji="1" lang="zh-CN" altLang="en-US" b="1" dirty="0">
                <a:solidFill>
                  <a:srgbClr val="FF0000"/>
                </a:solidFill>
              </a:rPr>
              <a:t>软翅</a:t>
            </a:r>
            <a:r>
              <a:rPr kumimoji="1" lang="zh-CN" altLang="en-US" dirty="0"/>
              <a:t>”非定域作用会自动产生一个奇点</a:t>
            </a:r>
            <a:r>
              <a:rPr kumimoji="1" lang="zh-CN" altLang="en-US" dirty="0">
                <a:latin typeface="DengXian"/>
              </a:rPr>
              <a:t>，</a:t>
            </a:r>
          </a:p>
          <a:p>
            <a:r>
              <a:rPr kumimoji="1" lang="zh-CN" altLang="en-US" dirty="0">
                <a:latin typeface="DengXian"/>
              </a:rPr>
              <a:t>而广义相对论的表述也自动产生一个奇点，黑洞，不可观测的非物理区。</a:t>
            </a:r>
            <a:r>
              <a:rPr kumimoji="1" lang="zh-CN" altLang="en-US" b="1" dirty="0">
                <a:solidFill>
                  <a:srgbClr val="FF0000"/>
                </a:solidFill>
                <a:latin typeface="DengXian"/>
              </a:rPr>
              <a:t>可以相互借鉴：</a:t>
            </a:r>
            <a:endParaRPr kumimoji="1" lang="en-US" altLang="zh-CN" b="1" dirty="0">
              <a:solidFill>
                <a:srgbClr val="FF0000"/>
              </a:solidFill>
              <a:latin typeface="DengXian"/>
            </a:endParaRPr>
          </a:p>
        </p:txBody>
      </p:sp>
      <p:pic>
        <p:nvPicPr>
          <p:cNvPr id="44039" name="Picture 9"/>
          <p:cNvPicPr>
            <a:picLocks noChangeAspect="1" noChangeArrowheads="1"/>
          </p:cNvPicPr>
          <p:nvPr/>
        </p:nvPicPr>
        <p:blipFill>
          <a:blip r:embed="rId3"/>
          <a:srcRect/>
          <a:stretch>
            <a:fillRect/>
          </a:stretch>
        </p:blipFill>
        <p:spPr bwMode="auto">
          <a:xfrm>
            <a:off x="4322763" y="5313363"/>
            <a:ext cx="3546475" cy="598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2000" fill="hold"/>
                                        <p:tgtEl>
                                          <p:spTgt spid="44035"/>
                                        </p:tgtEl>
                                        <p:attrNameLst>
                                          <p:attrName>ppt_x</p:attrName>
                                        </p:attrNameLst>
                                      </p:cBhvr>
                                      <p:tavLst>
                                        <p:tav tm="0">
                                          <p:val>
                                            <p:strVal val="1+#ppt_w/2"/>
                                          </p:val>
                                        </p:tav>
                                        <p:tav tm="100000">
                                          <p:val>
                                            <p:strVal val="#ppt_x"/>
                                          </p:val>
                                        </p:tav>
                                      </p:tavLst>
                                    </p:anim>
                                    <p:anim calcmode="lin" valueType="num">
                                      <p:cBhvr additive="base">
                                        <p:cTn id="8" dur="2000" fill="hold"/>
                                        <p:tgtEl>
                                          <p:spTgt spid="440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4034"/>
                                        </p:tgtEl>
                                        <p:attrNameLst>
                                          <p:attrName>style.visibility</p:attrName>
                                        </p:attrNameLst>
                                      </p:cBhvr>
                                      <p:to>
                                        <p:strVal val="visible"/>
                                      </p:to>
                                    </p:set>
                                    <p:anim calcmode="lin" valueType="num">
                                      <p:cBhvr additive="base">
                                        <p:cTn id="13" dur="2000" fill="hold"/>
                                        <p:tgtEl>
                                          <p:spTgt spid="44034"/>
                                        </p:tgtEl>
                                        <p:attrNameLst>
                                          <p:attrName>ppt_x</p:attrName>
                                        </p:attrNameLst>
                                      </p:cBhvr>
                                      <p:tavLst>
                                        <p:tav tm="0">
                                          <p:val>
                                            <p:strVal val="1+#ppt_w/2"/>
                                          </p:val>
                                        </p:tav>
                                        <p:tav tm="100000">
                                          <p:val>
                                            <p:strVal val="#ppt_x"/>
                                          </p:val>
                                        </p:tav>
                                      </p:tavLst>
                                    </p:anim>
                                    <p:anim calcmode="lin" valueType="num">
                                      <p:cBhvr additive="base">
                                        <p:cTn id="14" dur="2000" fill="hold"/>
                                        <p:tgtEl>
                                          <p:spTgt spid="440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8"/>
                                        </p:tgtEl>
                                        <p:attrNameLst>
                                          <p:attrName>style.visibility</p:attrName>
                                        </p:attrNameLst>
                                      </p:cBhvr>
                                      <p:to>
                                        <p:strVal val="visible"/>
                                      </p:to>
                                    </p:set>
                                    <p:anim calcmode="lin" valueType="num">
                                      <p:cBhvr additive="base">
                                        <p:cTn id="19" dur="500" fill="hold"/>
                                        <p:tgtEl>
                                          <p:spTgt spid="44038"/>
                                        </p:tgtEl>
                                        <p:attrNameLst>
                                          <p:attrName>ppt_x</p:attrName>
                                        </p:attrNameLst>
                                      </p:cBhvr>
                                      <p:tavLst>
                                        <p:tav tm="0">
                                          <p:val>
                                            <p:strVal val="#ppt_x"/>
                                          </p:val>
                                        </p:tav>
                                        <p:tav tm="100000">
                                          <p:val>
                                            <p:strVal val="#ppt_x"/>
                                          </p:val>
                                        </p:tav>
                                      </p:tavLst>
                                    </p:anim>
                                    <p:anim calcmode="lin" valueType="num">
                                      <p:cBhvr additive="base">
                                        <p:cTn id="20" dur="500" fill="hold"/>
                                        <p:tgtEl>
                                          <p:spTgt spid="440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039"/>
                                        </p:tgtEl>
                                        <p:attrNameLst>
                                          <p:attrName>style.visibility</p:attrName>
                                        </p:attrNameLst>
                                      </p:cBhvr>
                                      <p:to>
                                        <p:strVal val="visible"/>
                                      </p:to>
                                    </p:set>
                                    <p:anim calcmode="lin" valueType="num">
                                      <p:cBhvr additive="base">
                                        <p:cTn id="25" dur="500" fill="hold"/>
                                        <p:tgtEl>
                                          <p:spTgt spid="44039"/>
                                        </p:tgtEl>
                                        <p:attrNameLst>
                                          <p:attrName>ppt_x</p:attrName>
                                        </p:attrNameLst>
                                      </p:cBhvr>
                                      <p:tavLst>
                                        <p:tav tm="0">
                                          <p:val>
                                            <p:strVal val="#ppt_x"/>
                                          </p:val>
                                        </p:tav>
                                        <p:tav tm="100000">
                                          <p:val>
                                            <p:strVal val="#ppt_x"/>
                                          </p:val>
                                        </p:tav>
                                      </p:tavLst>
                                    </p:anim>
                                    <p:anim calcmode="lin" valueType="num">
                                      <p:cBhvr additive="base">
                                        <p:cTn id="26"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036">
                                            <p:txEl>
                                              <p:pRg st="0" end="0"/>
                                            </p:txEl>
                                          </p:spTgt>
                                        </p:tgtEl>
                                        <p:attrNameLst>
                                          <p:attrName>style.visibility</p:attrName>
                                        </p:attrNameLst>
                                      </p:cBhvr>
                                      <p:to>
                                        <p:strVal val="visible"/>
                                      </p:to>
                                    </p:set>
                                    <p:anim calcmode="lin" valueType="num">
                                      <p:cBhvr additive="base">
                                        <p:cTn id="31" dur="5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p:bldP spid="440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6082" name="文本框 4"/>
          <p:cNvSpPr txBox="1">
            <a:spLocks noChangeArrowheads="1"/>
          </p:cNvSpPr>
          <p:nvPr/>
        </p:nvSpPr>
        <p:spPr bwMode="auto">
          <a:xfrm>
            <a:off x="2346325" y="1608138"/>
            <a:ext cx="7956550" cy="366712"/>
          </a:xfrm>
          <a:prstGeom prst="rect">
            <a:avLst/>
          </a:prstGeom>
          <a:noFill/>
          <a:ln w="9525">
            <a:noFill/>
            <a:miter lim="800000"/>
            <a:headEnd/>
            <a:tailEnd/>
          </a:ln>
        </p:spPr>
        <p:txBody>
          <a:bodyPr wrap="none">
            <a:spAutoFit/>
          </a:bodyPr>
          <a:lstStyle/>
          <a:p>
            <a:r>
              <a:rPr kumimoji="1" lang="zh-CN" altLang="en-US">
                <a:latin typeface="DengXian"/>
              </a:rPr>
              <a:t>张量描述借助广义相对论方式，“波”的效应借助复空间。落实到复微分几何</a:t>
            </a:r>
            <a:endParaRPr kumimoji="1" lang="zh-CN" altLang="en-US" b="1">
              <a:solidFill>
                <a:srgbClr val="FF0000"/>
              </a:solidFill>
              <a:latin typeface="DengXian"/>
            </a:endParaRPr>
          </a:p>
        </p:txBody>
      </p:sp>
      <p:sp>
        <p:nvSpPr>
          <p:cNvPr id="46083" name="文本框 6"/>
          <p:cNvSpPr txBox="1">
            <a:spLocks noChangeArrowheads="1"/>
          </p:cNvSpPr>
          <p:nvPr/>
        </p:nvSpPr>
        <p:spPr bwMode="auto">
          <a:xfrm>
            <a:off x="2346325" y="5440363"/>
            <a:ext cx="8880475" cy="915987"/>
          </a:xfrm>
          <a:prstGeom prst="rect">
            <a:avLst/>
          </a:prstGeom>
          <a:noFill/>
          <a:ln w="9525">
            <a:noFill/>
            <a:miter lim="800000"/>
            <a:headEnd/>
            <a:tailEnd/>
          </a:ln>
        </p:spPr>
        <p:txBody>
          <a:bodyPr>
            <a:spAutoFit/>
          </a:bodyPr>
          <a:lstStyle/>
          <a:p>
            <a:r>
              <a:rPr kumimoji="1" lang="zh-CN" altLang="en-US" b="1">
                <a:solidFill>
                  <a:srgbClr val="FF0000"/>
                </a:solidFill>
                <a:latin typeface="DengXian"/>
              </a:rPr>
              <a:t>原理：受到作用的费米子总存在一个复坐标系，在那里它是平面波</a:t>
            </a:r>
            <a:r>
              <a:rPr kumimoji="1" lang="en-US" altLang="zh-CN" b="1">
                <a:solidFill>
                  <a:srgbClr val="FF0000"/>
                </a:solidFill>
                <a:latin typeface="DengXian"/>
              </a:rPr>
              <a:t>(</a:t>
            </a:r>
            <a:r>
              <a:rPr kumimoji="1" lang="zh-CN" altLang="en-US" b="1">
                <a:solidFill>
                  <a:srgbClr val="FF0000"/>
                </a:solidFill>
                <a:latin typeface="DengXian"/>
              </a:rPr>
              <a:t>无论作用多强，不能失去自己，撕裂合并不发生</a:t>
            </a:r>
            <a:r>
              <a:rPr kumimoji="1" lang="en-US" altLang="zh-CN" b="1">
                <a:solidFill>
                  <a:srgbClr val="FF0000"/>
                </a:solidFill>
                <a:latin typeface="DengXian"/>
              </a:rPr>
              <a:t>)</a:t>
            </a:r>
          </a:p>
          <a:p>
            <a:endParaRPr kumimoji="1" lang="zh-CN" altLang="en-US">
              <a:latin typeface="DengXian"/>
            </a:endParaRPr>
          </a:p>
        </p:txBody>
      </p:sp>
      <p:sp>
        <p:nvSpPr>
          <p:cNvPr id="46084" name="TextBox 12"/>
          <p:cNvSpPr txBox="1">
            <a:spLocks noChangeArrowheads="1"/>
          </p:cNvSpPr>
          <p:nvPr/>
        </p:nvSpPr>
        <p:spPr bwMode="auto">
          <a:xfrm>
            <a:off x="7512050" y="360363"/>
            <a:ext cx="4791075" cy="646112"/>
          </a:xfrm>
          <a:prstGeom prst="rect">
            <a:avLst/>
          </a:prstGeom>
          <a:noFill/>
          <a:ln w="9525">
            <a:noFill/>
            <a:miter lim="800000"/>
            <a:headEnd/>
            <a:tailEnd/>
          </a:ln>
        </p:spPr>
        <p:txBody>
          <a:bodyPr>
            <a:spAutoFit/>
          </a:bodyPr>
          <a:lstStyle/>
          <a:p>
            <a:pPr algn="ctr"/>
            <a:r>
              <a:rPr lang="zh-CN" altLang="en-US" sz="3600" b="1">
                <a:solidFill>
                  <a:srgbClr val="000000"/>
                </a:solidFill>
                <a:latin typeface="Microsoft YaHei" pitchFamily="34" charset="-122"/>
                <a:ea typeface="Microsoft YaHei" pitchFamily="34" charset="-122"/>
              </a:rPr>
              <a:t>我的理论</a:t>
            </a:r>
            <a:endParaRPr lang="en-US" altLang="zh-CN" sz="3600" b="1">
              <a:solidFill>
                <a:srgbClr val="000000"/>
              </a:solidFill>
              <a:latin typeface="Microsoft YaHei" pitchFamily="34" charset="-122"/>
              <a:ea typeface="Microsoft YaHei" pitchFamily="34" charset="-122"/>
            </a:endParaRPr>
          </a:p>
        </p:txBody>
      </p:sp>
      <p:pic>
        <p:nvPicPr>
          <p:cNvPr id="46087" name="Picture 7"/>
          <p:cNvPicPr>
            <a:picLocks noChangeAspect="1" noChangeArrowheads="1"/>
          </p:cNvPicPr>
          <p:nvPr/>
        </p:nvPicPr>
        <p:blipFill>
          <a:blip r:embed="rId3"/>
          <a:srcRect/>
          <a:stretch>
            <a:fillRect/>
          </a:stretch>
        </p:blipFill>
        <p:spPr bwMode="auto">
          <a:xfrm>
            <a:off x="3381375" y="2616200"/>
            <a:ext cx="4494213" cy="1909763"/>
          </a:xfrm>
          <a:prstGeom prst="rect">
            <a:avLst/>
          </a:prstGeom>
          <a:noFill/>
          <a:ln w="9525">
            <a:noFill/>
            <a:miter lim="800000"/>
            <a:headEnd/>
            <a:tailEnd/>
          </a:ln>
        </p:spPr>
      </p:pic>
      <p:pic>
        <p:nvPicPr>
          <p:cNvPr id="2" name="Picture 7"/>
          <p:cNvPicPr>
            <a:picLocks noChangeAspect="1" noChangeArrowheads="1"/>
          </p:cNvPicPr>
          <p:nvPr/>
        </p:nvPicPr>
        <p:blipFill>
          <a:blip r:embed="rId4"/>
          <a:srcRect/>
          <a:stretch>
            <a:fillRect/>
          </a:stretch>
        </p:blipFill>
        <p:spPr bwMode="auto">
          <a:xfrm>
            <a:off x="6778625" y="0"/>
            <a:ext cx="5413375" cy="1187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2000" fill="hold"/>
                                        <p:tgtEl>
                                          <p:spTgt spid="46082"/>
                                        </p:tgtEl>
                                        <p:attrNameLst>
                                          <p:attrName>ppt_x</p:attrName>
                                        </p:attrNameLst>
                                      </p:cBhvr>
                                      <p:tavLst>
                                        <p:tav tm="0">
                                          <p:val>
                                            <p:strVal val="1+#ppt_w/2"/>
                                          </p:val>
                                        </p:tav>
                                        <p:tav tm="100000">
                                          <p:val>
                                            <p:strVal val="#ppt_x"/>
                                          </p:val>
                                        </p:tav>
                                      </p:tavLst>
                                    </p:anim>
                                    <p:anim calcmode="lin" valueType="num">
                                      <p:cBhvr additive="base">
                                        <p:cTn id="8" dur="2000" fill="hold"/>
                                        <p:tgtEl>
                                          <p:spTgt spid="460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6087"/>
                                        </p:tgtEl>
                                        <p:attrNameLst>
                                          <p:attrName>style.visibility</p:attrName>
                                        </p:attrNameLst>
                                      </p:cBhvr>
                                      <p:to>
                                        <p:strVal val="visible"/>
                                      </p:to>
                                    </p:set>
                                    <p:anim calcmode="lin" valueType="num">
                                      <p:cBhvr additive="base">
                                        <p:cTn id="13" dur="2000" fill="hold"/>
                                        <p:tgtEl>
                                          <p:spTgt spid="46087"/>
                                        </p:tgtEl>
                                        <p:attrNameLst>
                                          <p:attrName>ppt_x</p:attrName>
                                        </p:attrNameLst>
                                      </p:cBhvr>
                                      <p:tavLst>
                                        <p:tav tm="0">
                                          <p:val>
                                            <p:strVal val="1+#ppt_w/2"/>
                                          </p:val>
                                        </p:tav>
                                        <p:tav tm="100000">
                                          <p:val>
                                            <p:strVal val="#ppt_x"/>
                                          </p:val>
                                        </p:tav>
                                      </p:tavLst>
                                    </p:anim>
                                    <p:anim calcmode="lin" valueType="num">
                                      <p:cBhvr additive="base">
                                        <p:cTn id="14" dur="2000" fill="hold"/>
                                        <p:tgtEl>
                                          <p:spTgt spid="460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6083"/>
                                        </p:tgtEl>
                                        <p:attrNameLst>
                                          <p:attrName>style.visibility</p:attrName>
                                        </p:attrNameLst>
                                      </p:cBhvr>
                                      <p:to>
                                        <p:strVal val="visible"/>
                                      </p:to>
                                    </p:set>
                                    <p:animEffect transition="in" filter="dissolve">
                                      <p:cBhvr>
                                        <p:cTn id="19" dur="1000"/>
                                        <p:tgtEl>
                                          <p:spTgt spid="4608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1" nodeType="clickEffect">
                                  <p:stCondLst>
                                    <p:cond delay="0"/>
                                  </p:stCondLst>
                                  <p:childTnLst>
                                    <p:set>
                                      <p:cBhvr>
                                        <p:cTn id="23" dur="1" fill="hold">
                                          <p:stCondLst>
                                            <p:cond delay="0"/>
                                          </p:stCondLst>
                                        </p:cTn>
                                        <p:tgtEl>
                                          <p:spTgt spid="46083"/>
                                        </p:tgtEl>
                                        <p:attrNameLst>
                                          <p:attrName>style.visibility</p:attrName>
                                        </p:attrNameLst>
                                      </p:cBhvr>
                                      <p:to>
                                        <p:strVal val="visible"/>
                                      </p:to>
                                    </p:set>
                                    <p:animEffect transition="in" filter="diamond(in)">
                                      <p:cBhvr>
                                        <p:cTn id="24" dur="2000"/>
                                        <p:tgtEl>
                                          <p:spTgt spid="4608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3" grpId="0"/>
      <p:bldP spid="4608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2"/>
          <p:cNvSpPr txBox="1">
            <a:spLocks noChangeArrowheads="1"/>
          </p:cNvSpPr>
          <p:nvPr/>
        </p:nvSpPr>
        <p:spPr bwMode="auto">
          <a:xfrm>
            <a:off x="8314324" y="419100"/>
            <a:ext cx="2725737" cy="646331"/>
          </a:xfrm>
          <a:prstGeom prst="rect">
            <a:avLst/>
          </a:prstGeom>
          <a:noFill/>
          <a:ln w="9525">
            <a:noFill/>
            <a:miter lim="800000"/>
            <a:headEnd/>
            <a:tailEnd/>
          </a:ln>
        </p:spPr>
        <p:txBody>
          <a:bodyPr wrap="square">
            <a:spAutoFit/>
          </a:bodyPr>
          <a:lstStyle/>
          <a:p>
            <a:pPr algn="ctr"/>
            <a:r>
              <a:rPr lang="en-US" altLang="zh-CN" sz="3600" b="1" dirty="0">
                <a:solidFill>
                  <a:srgbClr val="0447F5"/>
                </a:solidFill>
                <a:latin typeface="Microsoft YaHei" pitchFamily="34" charset="-122"/>
                <a:ea typeface="Microsoft YaHei" pitchFamily="34" charset="-122"/>
              </a:rPr>
              <a:t>Dis a Point</a:t>
            </a:r>
            <a:endParaRPr lang="zh-CN" altLang="en-US" sz="3600" b="1" dirty="0">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7411" name="文本框 1"/>
          <p:cNvSpPr txBox="1">
            <a:spLocks noChangeArrowheads="1"/>
          </p:cNvSpPr>
          <p:nvPr/>
        </p:nvSpPr>
        <p:spPr bwMode="auto">
          <a:xfrm>
            <a:off x="1185612" y="1373606"/>
            <a:ext cx="10453688" cy="830997"/>
          </a:xfrm>
          <a:prstGeom prst="rect">
            <a:avLst/>
          </a:prstGeom>
          <a:noFill/>
          <a:ln w="9525">
            <a:noFill/>
            <a:miter lim="800000"/>
            <a:headEnd/>
            <a:tailEnd/>
          </a:ln>
        </p:spPr>
        <p:txBody>
          <a:bodyPr>
            <a:spAutoFit/>
          </a:bodyPr>
          <a:lstStyle/>
          <a:p>
            <a:r>
              <a:rPr kumimoji="1" lang="en-US" altLang="zh-CN" sz="2400" b="1" dirty="0">
                <a:solidFill>
                  <a:srgbClr val="0044F5"/>
                </a:solidFill>
                <a:latin typeface="KaiTi"/>
                <a:ea typeface="KaiTi"/>
                <a:cs typeface="KaiTi"/>
              </a:rPr>
              <a:t>1.</a:t>
            </a:r>
            <a:r>
              <a:rPr kumimoji="1" lang="zh-CN" altLang="en-US" sz="2400" b="1" dirty="0">
                <a:solidFill>
                  <a:srgbClr val="0044F5"/>
                </a:solidFill>
                <a:latin typeface="KaiTi"/>
                <a:ea typeface="KaiTi"/>
                <a:cs typeface="KaiTi"/>
              </a:rPr>
              <a:t> 目前的物理理论和几何学都是建立在点的基础上的；</a:t>
            </a:r>
            <a:endParaRPr kumimoji="1" lang="en-US" altLang="zh-CN" sz="2400" b="1" dirty="0">
              <a:solidFill>
                <a:srgbClr val="0044F5"/>
              </a:solidFill>
              <a:latin typeface="KaiTi"/>
              <a:ea typeface="KaiTi"/>
              <a:cs typeface="KaiTi"/>
            </a:endParaRPr>
          </a:p>
          <a:p>
            <a:endParaRPr kumimoji="1" lang="en-US" altLang="zh-CN" sz="2400" b="1" dirty="0">
              <a:solidFill>
                <a:srgbClr val="0044F5"/>
              </a:solidFill>
              <a:latin typeface="KaiTi"/>
              <a:ea typeface="KaiTi"/>
              <a:cs typeface="KaiTi"/>
            </a:endParaRPr>
          </a:p>
        </p:txBody>
      </p:sp>
      <p:sp>
        <p:nvSpPr>
          <p:cNvPr id="6" name="文本框 1">
            <a:extLst>
              <a:ext uri="{FF2B5EF4-FFF2-40B4-BE49-F238E27FC236}">
                <a16:creationId xmlns:a16="http://schemas.microsoft.com/office/drawing/2014/main" id="{5843CA4E-3F19-D746-9E41-D53BE4C83E39}"/>
              </a:ext>
            </a:extLst>
          </p:cNvPr>
          <p:cNvSpPr txBox="1">
            <a:spLocks noChangeArrowheads="1"/>
          </p:cNvSpPr>
          <p:nvPr/>
        </p:nvSpPr>
        <p:spPr bwMode="auto">
          <a:xfrm>
            <a:off x="1181596" y="2308052"/>
            <a:ext cx="10453688" cy="830997"/>
          </a:xfrm>
          <a:prstGeom prst="rect">
            <a:avLst/>
          </a:prstGeom>
          <a:noFill/>
          <a:ln w="9525">
            <a:noFill/>
            <a:miter lim="800000"/>
            <a:headEnd/>
            <a:tailEnd/>
          </a:ln>
        </p:spPr>
        <p:txBody>
          <a:bodyPr>
            <a:spAutoFit/>
          </a:bodyPr>
          <a:lstStyle/>
          <a:p>
            <a:r>
              <a:rPr kumimoji="1" lang="en-US" altLang="zh-CN" sz="2400" b="1" dirty="0">
                <a:solidFill>
                  <a:srgbClr val="0044F5"/>
                </a:solidFill>
                <a:latin typeface="KaiTi"/>
                <a:ea typeface="KaiTi"/>
                <a:cs typeface="KaiTi"/>
              </a:rPr>
              <a:t>2.</a:t>
            </a:r>
            <a:r>
              <a:rPr kumimoji="1" lang="zh-CN" altLang="en-US" sz="2400" b="1" dirty="0">
                <a:solidFill>
                  <a:srgbClr val="0044F5"/>
                </a:solidFill>
                <a:latin typeface="KaiTi"/>
                <a:ea typeface="KaiTi"/>
                <a:cs typeface="KaiTi"/>
              </a:rPr>
              <a:t> 物理现实客体都是有形状的，只在特定条件下可以抽象成质点；</a:t>
            </a:r>
            <a:endParaRPr kumimoji="1" lang="en-US" altLang="zh-CN" sz="2400" b="1" dirty="0">
              <a:solidFill>
                <a:srgbClr val="0044F5"/>
              </a:solidFill>
              <a:latin typeface="KaiTi"/>
              <a:ea typeface="KaiTi"/>
              <a:cs typeface="KaiTi"/>
            </a:endParaRPr>
          </a:p>
          <a:p>
            <a:endParaRPr kumimoji="1" lang="en-US" altLang="zh-CN" sz="2400" b="1" dirty="0">
              <a:solidFill>
                <a:srgbClr val="0044F5"/>
              </a:solidFill>
              <a:latin typeface="KaiTi"/>
              <a:ea typeface="KaiTi"/>
              <a:cs typeface="KaiTi"/>
            </a:endParaRPr>
          </a:p>
        </p:txBody>
      </p:sp>
      <p:sp>
        <p:nvSpPr>
          <p:cNvPr id="7" name="文本框 1">
            <a:extLst>
              <a:ext uri="{FF2B5EF4-FFF2-40B4-BE49-F238E27FC236}">
                <a16:creationId xmlns:a16="http://schemas.microsoft.com/office/drawing/2014/main" id="{331FC8FA-20DE-BF43-AE55-F7449E3F0886}"/>
              </a:ext>
            </a:extLst>
          </p:cNvPr>
          <p:cNvSpPr txBox="1">
            <a:spLocks noChangeArrowheads="1"/>
          </p:cNvSpPr>
          <p:nvPr/>
        </p:nvSpPr>
        <p:spPr bwMode="auto">
          <a:xfrm>
            <a:off x="1177579" y="3254537"/>
            <a:ext cx="10793841" cy="830997"/>
          </a:xfrm>
          <a:prstGeom prst="rect">
            <a:avLst/>
          </a:prstGeom>
          <a:noFill/>
          <a:ln w="9525">
            <a:noFill/>
            <a:miter lim="800000"/>
            <a:headEnd/>
            <a:tailEnd/>
          </a:ln>
        </p:spPr>
        <p:txBody>
          <a:bodyPr wrap="square">
            <a:spAutoFit/>
          </a:bodyPr>
          <a:lstStyle/>
          <a:p>
            <a:r>
              <a:rPr kumimoji="1" lang="en-US" altLang="zh-CN" sz="2400" b="1" dirty="0">
                <a:solidFill>
                  <a:srgbClr val="0044F5"/>
                </a:solidFill>
                <a:latin typeface="KaiTi"/>
                <a:ea typeface="KaiTi"/>
                <a:cs typeface="KaiTi"/>
              </a:rPr>
              <a:t>3.</a:t>
            </a:r>
            <a:r>
              <a:rPr kumimoji="1" lang="zh-CN" altLang="en-US" sz="2400" b="1" dirty="0">
                <a:solidFill>
                  <a:srgbClr val="0044F5"/>
                </a:solidFill>
                <a:latin typeface="KaiTi"/>
                <a:ea typeface="KaiTi"/>
                <a:cs typeface="KaiTi"/>
              </a:rPr>
              <a:t> 当质点模型应用于相互作用时，对相互作用有特殊要求：超距作用</a:t>
            </a:r>
            <a:r>
              <a:rPr kumimoji="1" lang="en-US" altLang="zh-CN" sz="2400" b="1" dirty="0">
                <a:solidFill>
                  <a:srgbClr val="0044F5"/>
                </a:solidFill>
                <a:latin typeface="KaiTi"/>
                <a:ea typeface="KaiTi"/>
                <a:cs typeface="KaiTi"/>
              </a:rPr>
              <a:t>/</a:t>
            </a:r>
            <a:r>
              <a:rPr kumimoji="1" lang="zh-CN" altLang="en-US" sz="2400" b="1" dirty="0">
                <a:solidFill>
                  <a:srgbClr val="0044F5"/>
                </a:solidFill>
                <a:latin typeface="KaiTi"/>
                <a:ea typeface="KaiTi"/>
                <a:cs typeface="KaiTi"/>
              </a:rPr>
              <a:t>保守力；</a:t>
            </a:r>
            <a:endParaRPr kumimoji="1" lang="en-US" altLang="zh-CN" sz="2400" b="1" dirty="0">
              <a:solidFill>
                <a:srgbClr val="0044F5"/>
              </a:solidFill>
              <a:latin typeface="KaiTi"/>
              <a:ea typeface="KaiTi"/>
              <a:cs typeface="KaiTi"/>
            </a:endParaRPr>
          </a:p>
          <a:p>
            <a:endParaRPr kumimoji="1" lang="en-US" altLang="zh-CN" sz="2400" b="1" dirty="0">
              <a:solidFill>
                <a:srgbClr val="0044F5"/>
              </a:solidFill>
              <a:latin typeface="KaiTi"/>
              <a:ea typeface="KaiTi"/>
              <a:cs typeface="KaiTi"/>
            </a:endParaRPr>
          </a:p>
        </p:txBody>
      </p:sp>
      <p:sp>
        <p:nvSpPr>
          <p:cNvPr id="8" name="文本框 1">
            <a:extLst>
              <a:ext uri="{FF2B5EF4-FFF2-40B4-BE49-F238E27FC236}">
                <a16:creationId xmlns:a16="http://schemas.microsoft.com/office/drawing/2014/main" id="{227C8434-49A2-B145-9655-A5C7837CA446}"/>
              </a:ext>
            </a:extLst>
          </p:cNvPr>
          <p:cNvSpPr txBox="1">
            <a:spLocks noChangeArrowheads="1"/>
          </p:cNvSpPr>
          <p:nvPr/>
        </p:nvSpPr>
        <p:spPr bwMode="auto">
          <a:xfrm>
            <a:off x="1173569" y="5247769"/>
            <a:ext cx="10453688" cy="830997"/>
          </a:xfrm>
          <a:prstGeom prst="rect">
            <a:avLst/>
          </a:prstGeom>
          <a:noFill/>
          <a:ln w="9525">
            <a:noFill/>
            <a:miter lim="800000"/>
            <a:headEnd/>
            <a:tailEnd/>
          </a:ln>
        </p:spPr>
        <p:txBody>
          <a:bodyPr>
            <a:spAutoFit/>
          </a:bodyPr>
          <a:lstStyle/>
          <a:p>
            <a:r>
              <a:rPr kumimoji="1" lang="en-US" altLang="zh-CN" sz="2400" b="1" dirty="0">
                <a:solidFill>
                  <a:srgbClr val="0044F5"/>
                </a:solidFill>
                <a:latin typeface="KaiTi"/>
                <a:ea typeface="KaiTi"/>
                <a:cs typeface="KaiTi"/>
              </a:rPr>
              <a:t>5.</a:t>
            </a:r>
            <a:r>
              <a:rPr kumimoji="1" lang="zh-CN" altLang="en-US" sz="2400" b="1" dirty="0">
                <a:solidFill>
                  <a:srgbClr val="0044F5"/>
                </a:solidFill>
                <a:latin typeface="KaiTi"/>
                <a:ea typeface="KaiTi"/>
                <a:cs typeface="KaiTi"/>
              </a:rPr>
              <a:t> 问题：如何回到低能强相互作用，束缚态、强子？</a:t>
            </a:r>
            <a:endParaRPr kumimoji="1" lang="en-US" altLang="zh-CN" sz="2400" b="1" dirty="0">
              <a:solidFill>
                <a:srgbClr val="0044F5"/>
              </a:solidFill>
              <a:latin typeface="KaiTi"/>
              <a:ea typeface="KaiTi"/>
              <a:cs typeface="KaiTi"/>
            </a:endParaRPr>
          </a:p>
          <a:p>
            <a:endParaRPr kumimoji="1" lang="en-US" altLang="zh-CN" sz="2400" b="1" dirty="0">
              <a:solidFill>
                <a:srgbClr val="0044F5"/>
              </a:solidFill>
              <a:latin typeface="KaiTi"/>
              <a:ea typeface="KaiTi"/>
              <a:cs typeface="KaiTi"/>
            </a:endParaRPr>
          </a:p>
        </p:txBody>
      </p:sp>
      <p:sp>
        <p:nvSpPr>
          <p:cNvPr id="10" name="文本框 1">
            <a:extLst>
              <a:ext uri="{FF2B5EF4-FFF2-40B4-BE49-F238E27FC236}">
                <a16:creationId xmlns:a16="http://schemas.microsoft.com/office/drawing/2014/main" id="{58131E20-5ED8-094D-9B05-BF37AA9A8BC3}"/>
              </a:ext>
            </a:extLst>
          </p:cNvPr>
          <p:cNvSpPr txBox="1">
            <a:spLocks noChangeArrowheads="1"/>
          </p:cNvSpPr>
          <p:nvPr/>
        </p:nvSpPr>
        <p:spPr bwMode="auto">
          <a:xfrm>
            <a:off x="1177580" y="4289249"/>
            <a:ext cx="10453688" cy="830997"/>
          </a:xfrm>
          <a:prstGeom prst="rect">
            <a:avLst/>
          </a:prstGeom>
          <a:noFill/>
          <a:ln w="9525">
            <a:noFill/>
            <a:miter lim="800000"/>
            <a:headEnd/>
            <a:tailEnd/>
          </a:ln>
        </p:spPr>
        <p:txBody>
          <a:bodyPr>
            <a:spAutoFit/>
          </a:bodyPr>
          <a:lstStyle/>
          <a:p>
            <a:r>
              <a:rPr kumimoji="1" lang="en-US" altLang="zh-CN" sz="2400" b="1" dirty="0">
                <a:solidFill>
                  <a:srgbClr val="0044F5"/>
                </a:solidFill>
                <a:latin typeface="KaiTi"/>
                <a:ea typeface="KaiTi"/>
                <a:cs typeface="KaiTi"/>
              </a:rPr>
              <a:t>4.</a:t>
            </a:r>
            <a:r>
              <a:rPr kumimoji="1" lang="zh-CN" altLang="en-US" sz="2400" b="1" dirty="0">
                <a:solidFill>
                  <a:srgbClr val="0044F5"/>
                </a:solidFill>
                <a:latin typeface="KaiTi"/>
                <a:ea typeface="KaiTi"/>
                <a:cs typeface="KaiTi"/>
              </a:rPr>
              <a:t> 量子场论伴随高能物理实验发展起来的，能量越高、点模型越精确；</a:t>
            </a:r>
            <a:endParaRPr kumimoji="1" lang="en-US" altLang="zh-CN" sz="2400" b="1" dirty="0">
              <a:solidFill>
                <a:srgbClr val="0044F5"/>
              </a:solidFill>
              <a:latin typeface="KaiTi"/>
              <a:ea typeface="KaiTi"/>
              <a:cs typeface="KaiTi"/>
            </a:endParaRPr>
          </a:p>
          <a:p>
            <a:endParaRPr kumimoji="1" lang="en-US" altLang="zh-CN" sz="2400" b="1" dirty="0">
              <a:solidFill>
                <a:srgbClr val="0044F5"/>
              </a:solidFill>
              <a:latin typeface="KaiTi"/>
              <a:ea typeface="KaiTi"/>
              <a:cs typeface="KaiT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12"/>
          <p:cNvSpPr txBox="1">
            <a:spLocks noChangeArrowheads="1"/>
          </p:cNvSpPr>
          <p:nvPr/>
        </p:nvSpPr>
        <p:spPr bwMode="auto">
          <a:xfrm>
            <a:off x="7512050" y="414338"/>
            <a:ext cx="4791075" cy="646112"/>
          </a:xfrm>
          <a:prstGeom prst="rect">
            <a:avLst/>
          </a:prstGeom>
          <a:noFill/>
          <a:ln w="9525">
            <a:noFill/>
            <a:miter lim="800000"/>
            <a:headEnd/>
            <a:tailEnd/>
          </a:ln>
        </p:spPr>
        <p:txBody>
          <a:bodyPr>
            <a:spAutoFit/>
          </a:bodyPr>
          <a:lstStyle/>
          <a:p>
            <a:pPr algn="ctr"/>
            <a:r>
              <a:rPr lang="zh-CN" altLang="en-US" sz="3600" b="1" dirty="0">
                <a:solidFill>
                  <a:srgbClr val="0447F5"/>
                </a:solidFill>
                <a:latin typeface="Microsoft YaHei" pitchFamily="34" charset="-122"/>
                <a:ea typeface="Microsoft YaHei" pitchFamily="34" charset="-122"/>
              </a:rPr>
              <a:t>几个结论</a:t>
            </a:r>
            <a:endParaRPr lang="en-US" altLang="zh-CN" sz="3600" b="1" dirty="0">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8131" name="文本框 4"/>
          <p:cNvSpPr txBox="1">
            <a:spLocks noChangeArrowheads="1"/>
          </p:cNvSpPr>
          <p:nvPr/>
        </p:nvSpPr>
        <p:spPr bwMode="auto">
          <a:xfrm>
            <a:off x="2168525" y="1422400"/>
            <a:ext cx="869950" cy="366713"/>
          </a:xfrm>
          <a:prstGeom prst="rect">
            <a:avLst/>
          </a:prstGeom>
          <a:noFill/>
          <a:ln w="9525">
            <a:noFill/>
            <a:miter lim="800000"/>
            <a:headEnd/>
            <a:tailEnd/>
          </a:ln>
        </p:spPr>
        <p:txBody>
          <a:bodyPr wrap="none">
            <a:spAutoFit/>
          </a:bodyPr>
          <a:lstStyle/>
          <a:p>
            <a:r>
              <a:rPr kumimoji="1" lang="zh-CN" altLang="en-US">
                <a:latin typeface="DengXian"/>
              </a:rPr>
              <a:t>结论：</a:t>
            </a:r>
          </a:p>
        </p:txBody>
      </p:sp>
      <p:sp>
        <p:nvSpPr>
          <p:cNvPr id="48133" name="文本框 6"/>
          <p:cNvSpPr txBox="1">
            <a:spLocks noChangeArrowheads="1"/>
          </p:cNvSpPr>
          <p:nvPr/>
        </p:nvSpPr>
        <p:spPr bwMode="auto">
          <a:xfrm>
            <a:off x="2168525" y="4849813"/>
            <a:ext cx="8077200" cy="366712"/>
          </a:xfrm>
          <a:prstGeom prst="rect">
            <a:avLst/>
          </a:prstGeom>
          <a:noFill/>
          <a:ln w="9525">
            <a:noFill/>
            <a:miter lim="800000"/>
            <a:headEnd/>
            <a:tailEnd/>
          </a:ln>
        </p:spPr>
        <p:txBody>
          <a:bodyPr wrap="none">
            <a:spAutoFit/>
          </a:bodyPr>
          <a:lstStyle/>
          <a:p>
            <a:r>
              <a:rPr kumimoji="1" lang="zh-CN" altLang="en-US">
                <a:latin typeface="DengXian"/>
              </a:rPr>
              <a:t>遗留问题：非定域</a:t>
            </a:r>
            <a:r>
              <a:rPr kumimoji="1" lang="zh-CN" altLang="en-US">
                <a:solidFill>
                  <a:srgbClr val="FF0000"/>
                </a:solidFill>
                <a:latin typeface="DengXian"/>
              </a:rPr>
              <a:t>度</a:t>
            </a:r>
            <a:r>
              <a:rPr kumimoji="1" lang="zh-CN" altLang="en-US">
                <a:latin typeface="DengXian"/>
              </a:rPr>
              <a:t>的定义（</a:t>
            </a:r>
            <a:r>
              <a:rPr kumimoji="1" lang="en-US" altLang="zh-CN">
                <a:latin typeface="DengXian"/>
              </a:rPr>
              <a:t>B</a:t>
            </a:r>
            <a:r>
              <a:rPr kumimoji="1" lang="zh-CN" altLang="en-US">
                <a:latin typeface="DengXian"/>
              </a:rPr>
              <a:t>场强度）；近似为拉氏场论的证明（</a:t>
            </a:r>
            <a:r>
              <a:rPr kumimoji="1" lang="zh-CN" altLang="en-US" b="1">
                <a:solidFill>
                  <a:srgbClr val="FF0000"/>
                </a:solidFill>
                <a:latin typeface="DengXian"/>
              </a:rPr>
              <a:t>只是修正</a:t>
            </a:r>
            <a:r>
              <a:rPr kumimoji="1" lang="zh-CN" altLang="en-US">
                <a:latin typeface="DengXian"/>
              </a:rPr>
              <a:t>）</a:t>
            </a:r>
          </a:p>
        </p:txBody>
      </p:sp>
      <p:sp>
        <p:nvSpPr>
          <p:cNvPr id="48134" name="文本框 13"/>
          <p:cNvSpPr txBox="1">
            <a:spLocks noChangeArrowheads="1"/>
          </p:cNvSpPr>
          <p:nvPr/>
        </p:nvSpPr>
        <p:spPr bwMode="auto">
          <a:xfrm>
            <a:off x="2168525" y="5616575"/>
            <a:ext cx="8890000" cy="366713"/>
          </a:xfrm>
          <a:prstGeom prst="rect">
            <a:avLst/>
          </a:prstGeom>
          <a:noFill/>
          <a:ln w="9525">
            <a:noFill/>
            <a:miter lim="800000"/>
            <a:headEnd/>
            <a:tailEnd/>
          </a:ln>
        </p:spPr>
        <p:txBody>
          <a:bodyPr>
            <a:spAutoFit/>
          </a:bodyPr>
          <a:lstStyle/>
          <a:p>
            <a:r>
              <a:rPr kumimoji="1" lang="zh-CN" altLang="en-US">
                <a:latin typeface="DengXian"/>
              </a:rPr>
              <a:t>顶角确定已经扩展。但是如何选择？</a:t>
            </a:r>
          </a:p>
        </p:txBody>
      </p:sp>
      <p:pic>
        <p:nvPicPr>
          <p:cNvPr id="2" name="Picture 8"/>
          <p:cNvPicPr>
            <a:picLocks noChangeAspect="1" noChangeArrowheads="1"/>
          </p:cNvPicPr>
          <p:nvPr/>
        </p:nvPicPr>
        <p:blipFill>
          <a:blip r:embed="rId3"/>
          <a:srcRect/>
          <a:stretch>
            <a:fillRect/>
          </a:stretch>
        </p:blipFill>
        <p:spPr bwMode="auto">
          <a:xfrm>
            <a:off x="2741613" y="2162175"/>
            <a:ext cx="1212850" cy="600075"/>
          </a:xfrm>
          <a:prstGeom prst="rect">
            <a:avLst/>
          </a:prstGeom>
          <a:noFill/>
          <a:ln w="9525">
            <a:noFill/>
            <a:miter lim="800000"/>
            <a:headEnd/>
            <a:tailEnd/>
          </a:ln>
        </p:spPr>
      </p:pic>
      <p:pic>
        <p:nvPicPr>
          <p:cNvPr id="48135" name="Picture 9"/>
          <p:cNvPicPr>
            <a:picLocks noChangeAspect="1" noChangeArrowheads="1"/>
          </p:cNvPicPr>
          <p:nvPr/>
        </p:nvPicPr>
        <p:blipFill>
          <a:blip r:embed="rId4"/>
          <a:srcRect/>
          <a:stretch>
            <a:fillRect/>
          </a:stretch>
        </p:blipFill>
        <p:spPr bwMode="auto">
          <a:xfrm>
            <a:off x="5262563" y="2030413"/>
            <a:ext cx="3238500" cy="655637"/>
          </a:xfrm>
          <a:prstGeom prst="rect">
            <a:avLst/>
          </a:prstGeom>
          <a:noFill/>
          <a:ln w="9525">
            <a:noFill/>
            <a:miter lim="800000"/>
            <a:headEnd/>
            <a:tailEnd/>
          </a:ln>
        </p:spPr>
      </p:pic>
      <p:sp>
        <p:nvSpPr>
          <p:cNvPr id="48136" name="AutoShape 10"/>
          <p:cNvSpPr>
            <a:spLocks noChangeArrowheads="1"/>
          </p:cNvSpPr>
          <p:nvPr/>
        </p:nvSpPr>
        <p:spPr bwMode="auto">
          <a:xfrm>
            <a:off x="4264025" y="2341563"/>
            <a:ext cx="774700" cy="307975"/>
          </a:xfrm>
          <a:prstGeom prst="rightArrow">
            <a:avLst>
              <a:gd name="adj1" fmla="val 50000"/>
              <a:gd name="adj2" fmla="val 62887"/>
            </a:avLst>
          </a:prstGeom>
          <a:solidFill>
            <a:schemeClr val="accent1"/>
          </a:solidFill>
          <a:ln w="9525">
            <a:solidFill>
              <a:schemeClr val="tx1"/>
            </a:solidFill>
            <a:miter lim="800000"/>
            <a:headEnd/>
            <a:tailEnd/>
          </a:ln>
        </p:spPr>
        <p:txBody>
          <a:bodyPr wrap="none" anchor="ctr"/>
          <a:lstStyle/>
          <a:p>
            <a:endParaRPr lang="zh-CN" altLang="en-US"/>
          </a:p>
        </p:txBody>
      </p:sp>
      <p:pic>
        <p:nvPicPr>
          <p:cNvPr id="48137" name="Picture 11"/>
          <p:cNvPicPr>
            <a:picLocks noChangeAspect="1" noChangeArrowheads="1"/>
          </p:cNvPicPr>
          <p:nvPr/>
        </p:nvPicPr>
        <p:blipFill>
          <a:blip r:embed="rId5"/>
          <a:srcRect/>
          <a:stretch>
            <a:fillRect/>
          </a:stretch>
        </p:blipFill>
        <p:spPr bwMode="auto">
          <a:xfrm>
            <a:off x="2854325" y="3244850"/>
            <a:ext cx="1733550" cy="450850"/>
          </a:xfrm>
          <a:prstGeom prst="rect">
            <a:avLst/>
          </a:prstGeom>
          <a:noFill/>
          <a:ln w="9525">
            <a:noFill/>
            <a:miter lim="800000"/>
            <a:headEnd/>
            <a:tailEnd/>
          </a:ln>
        </p:spPr>
      </p:pic>
      <p:pic>
        <p:nvPicPr>
          <p:cNvPr id="48138" name="Picture 12"/>
          <p:cNvPicPr>
            <a:picLocks noChangeAspect="1" noChangeArrowheads="1"/>
          </p:cNvPicPr>
          <p:nvPr/>
        </p:nvPicPr>
        <p:blipFill>
          <a:blip r:embed="rId6"/>
          <a:srcRect/>
          <a:stretch>
            <a:fillRect/>
          </a:stretch>
        </p:blipFill>
        <p:spPr bwMode="auto">
          <a:xfrm>
            <a:off x="2835275" y="3695700"/>
            <a:ext cx="1781175" cy="390525"/>
          </a:xfrm>
          <a:prstGeom prst="rect">
            <a:avLst/>
          </a:prstGeom>
          <a:noFill/>
          <a:ln w="9525">
            <a:noFill/>
            <a:miter lim="800000"/>
            <a:headEnd/>
            <a:tailEnd/>
          </a:ln>
        </p:spPr>
      </p:pic>
      <p:pic>
        <p:nvPicPr>
          <p:cNvPr id="48139" name="Picture 13"/>
          <p:cNvPicPr>
            <a:picLocks noChangeAspect="1" noChangeArrowheads="1"/>
          </p:cNvPicPr>
          <p:nvPr/>
        </p:nvPicPr>
        <p:blipFill>
          <a:blip r:embed="rId7"/>
          <a:srcRect/>
          <a:stretch>
            <a:fillRect/>
          </a:stretch>
        </p:blipFill>
        <p:spPr bwMode="auto">
          <a:xfrm>
            <a:off x="5818188" y="3302000"/>
            <a:ext cx="5767387" cy="782638"/>
          </a:xfrm>
          <a:prstGeom prst="rect">
            <a:avLst/>
          </a:prstGeom>
          <a:noFill/>
          <a:ln w="9525">
            <a:noFill/>
            <a:miter lim="800000"/>
            <a:headEnd/>
            <a:tailEnd/>
          </a:ln>
        </p:spPr>
      </p:pic>
      <p:sp>
        <p:nvSpPr>
          <p:cNvPr id="48140" name="AutoShape 14"/>
          <p:cNvSpPr>
            <a:spLocks noChangeArrowheads="1"/>
          </p:cNvSpPr>
          <p:nvPr/>
        </p:nvSpPr>
        <p:spPr bwMode="auto">
          <a:xfrm>
            <a:off x="4867275" y="3541713"/>
            <a:ext cx="774700" cy="307975"/>
          </a:xfrm>
          <a:prstGeom prst="rightArrow">
            <a:avLst>
              <a:gd name="adj1" fmla="val 50000"/>
              <a:gd name="adj2" fmla="val 62887"/>
            </a:avLst>
          </a:prstGeom>
          <a:solidFill>
            <a:schemeClr val="accent1"/>
          </a:solidFill>
          <a:ln w="9525">
            <a:solidFill>
              <a:schemeClr val="tx1"/>
            </a:solidFill>
            <a:miter lim="800000"/>
            <a:headEnd/>
            <a:tailEnd/>
          </a:ln>
        </p:spPr>
        <p:txBody>
          <a:bodyPr wrap="none" anchor="ctr"/>
          <a:lstStyle/>
          <a:p>
            <a:endParaRPr lang="zh-CN" altLang="en-US"/>
          </a:p>
        </p:txBody>
      </p:sp>
      <p:pic>
        <p:nvPicPr>
          <p:cNvPr id="44039" name="Picture 9"/>
          <p:cNvPicPr>
            <a:picLocks noChangeAspect="1" noChangeArrowheads="1"/>
          </p:cNvPicPr>
          <p:nvPr/>
        </p:nvPicPr>
        <p:blipFill>
          <a:blip r:embed="rId8"/>
          <a:srcRect/>
          <a:stretch>
            <a:fillRect/>
          </a:stretch>
        </p:blipFill>
        <p:spPr bwMode="auto">
          <a:xfrm>
            <a:off x="6459538" y="5499100"/>
            <a:ext cx="3546475" cy="598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1000" fill="hold"/>
                                        <p:tgtEl>
                                          <p:spTgt spid="48133"/>
                                        </p:tgtEl>
                                        <p:attrNameLst>
                                          <p:attrName>ppt_x</p:attrName>
                                        </p:attrNameLst>
                                      </p:cBhvr>
                                      <p:tavLst>
                                        <p:tav tm="0">
                                          <p:val>
                                            <p:strVal val="1+#ppt_w/2"/>
                                          </p:val>
                                        </p:tav>
                                        <p:tav tm="100000">
                                          <p:val>
                                            <p:strVal val="#ppt_x"/>
                                          </p:val>
                                        </p:tav>
                                      </p:tavLst>
                                    </p:anim>
                                    <p:anim calcmode="lin" valueType="num">
                                      <p:cBhvr additive="base">
                                        <p:cTn id="8" dur="1000" fill="hold"/>
                                        <p:tgtEl>
                                          <p:spTgt spid="481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8134"/>
                                        </p:tgtEl>
                                        <p:attrNameLst>
                                          <p:attrName>style.visibility</p:attrName>
                                        </p:attrNameLst>
                                      </p:cBhvr>
                                      <p:to>
                                        <p:strVal val="visible"/>
                                      </p:to>
                                    </p:set>
                                    <p:anim calcmode="lin" valueType="num">
                                      <p:cBhvr additive="base">
                                        <p:cTn id="13" dur="1000" fill="hold"/>
                                        <p:tgtEl>
                                          <p:spTgt spid="48134"/>
                                        </p:tgtEl>
                                        <p:attrNameLst>
                                          <p:attrName>ppt_x</p:attrName>
                                        </p:attrNameLst>
                                      </p:cBhvr>
                                      <p:tavLst>
                                        <p:tav tm="0">
                                          <p:val>
                                            <p:strVal val="1+#ppt_w/2"/>
                                          </p:val>
                                        </p:tav>
                                        <p:tav tm="100000">
                                          <p:val>
                                            <p:strVal val="#ppt_x"/>
                                          </p:val>
                                        </p:tav>
                                      </p:tavLst>
                                    </p:anim>
                                    <p:anim calcmode="lin" valueType="num">
                                      <p:cBhvr additive="base">
                                        <p:cTn id="14" dur="1000" fill="hold"/>
                                        <p:tgtEl>
                                          <p:spTgt spid="481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039"/>
                                        </p:tgtEl>
                                        <p:attrNameLst>
                                          <p:attrName>style.visibility</p:attrName>
                                        </p:attrNameLst>
                                      </p:cBhvr>
                                      <p:to>
                                        <p:strVal val="visible"/>
                                      </p:to>
                                    </p:set>
                                    <p:anim calcmode="lin" valueType="num">
                                      <p:cBhvr additive="base">
                                        <p:cTn id="19" dur="1000" fill="hold"/>
                                        <p:tgtEl>
                                          <p:spTgt spid="44039"/>
                                        </p:tgtEl>
                                        <p:attrNameLst>
                                          <p:attrName>ppt_x</p:attrName>
                                        </p:attrNameLst>
                                      </p:cBhvr>
                                      <p:tavLst>
                                        <p:tav tm="0">
                                          <p:val>
                                            <p:strVal val="#ppt_x"/>
                                          </p:val>
                                        </p:tav>
                                        <p:tav tm="100000">
                                          <p:val>
                                            <p:strVal val="#ppt_x"/>
                                          </p:val>
                                        </p:tav>
                                      </p:tavLst>
                                    </p:anim>
                                    <p:anim calcmode="lin" valueType="num">
                                      <p:cBhvr additive="base">
                                        <p:cTn id="20" dur="10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81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2"/>
          <p:cNvSpPr txBox="1">
            <a:spLocks noChangeArrowheads="1"/>
          </p:cNvSpPr>
          <p:nvPr/>
        </p:nvSpPr>
        <p:spPr bwMode="auto">
          <a:xfrm>
            <a:off x="8151813" y="414338"/>
            <a:ext cx="3422650"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非定域既往历程</a:t>
            </a:r>
            <a:endParaRPr lang="en-US" altLang="zh-CN" sz="3600" b="1">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0179" name="文本框 4"/>
          <p:cNvSpPr txBox="1">
            <a:spLocks noChangeArrowheads="1"/>
          </p:cNvSpPr>
          <p:nvPr/>
        </p:nvSpPr>
        <p:spPr bwMode="auto">
          <a:xfrm>
            <a:off x="2039938" y="2441575"/>
            <a:ext cx="939800" cy="369888"/>
          </a:xfrm>
          <a:prstGeom prst="rect">
            <a:avLst/>
          </a:prstGeom>
          <a:noFill/>
          <a:ln w="9525">
            <a:noFill/>
            <a:miter lim="800000"/>
            <a:headEnd/>
            <a:tailEnd/>
          </a:ln>
        </p:spPr>
        <p:txBody>
          <a:bodyPr wrap="none">
            <a:spAutoFit/>
          </a:bodyPr>
          <a:lstStyle/>
          <a:p>
            <a:r>
              <a:rPr kumimoji="1" lang="en-US" altLang="zh-CN">
                <a:latin typeface="DengXian"/>
              </a:rPr>
              <a:t>Yukawa</a:t>
            </a:r>
            <a:endParaRPr kumimoji="1" lang="zh-CN" altLang="en-US">
              <a:latin typeface="DengXian"/>
            </a:endParaRPr>
          </a:p>
        </p:txBody>
      </p:sp>
      <p:sp>
        <p:nvSpPr>
          <p:cNvPr id="50180" name="文本框 5"/>
          <p:cNvSpPr txBox="1">
            <a:spLocks noChangeArrowheads="1"/>
          </p:cNvSpPr>
          <p:nvPr/>
        </p:nvSpPr>
        <p:spPr bwMode="auto">
          <a:xfrm>
            <a:off x="2039938" y="3589338"/>
            <a:ext cx="869950" cy="366712"/>
          </a:xfrm>
          <a:prstGeom prst="rect">
            <a:avLst/>
          </a:prstGeom>
          <a:noFill/>
          <a:ln w="9525">
            <a:noFill/>
            <a:miter lim="800000"/>
            <a:headEnd/>
            <a:tailEnd/>
          </a:ln>
        </p:spPr>
        <p:txBody>
          <a:bodyPr wrap="none">
            <a:spAutoFit/>
          </a:bodyPr>
          <a:lstStyle/>
          <a:p>
            <a:r>
              <a:rPr kumimoji="1" lang="en-US" altLang="zh-CN">
                <a:latin typeface="DengXian"/>
              </a:rPr>
              <a:t>Efimov</a:t>
            </a:r>
            <a:endParaRPr kumimoji="1" lang="zh-CN" altLang="en-US">
              <a:latin typeface="DengXian"/>
            </a:endParaRPr>
          </a:p>
        </p:txBody>
      </p:sp>
      <p:sp>
        <p:nvSpPr>
          <p:cNvPr id="50181" name="文本框 6"/>
          <p:cNvSpPr txBox="1">
            <a:spLocks noChangeArrowheads="1"/>
          </p:cNvSpPr>
          <p:nvPr/>
        </p:nvSpPr>
        <p:spPr bwMode="auto">
          <a:xfrm>
            <a:off x="2030413" y="4110038"/>
            <a:ext cx="984250" cy="641350"/>
          </a:xfrm>
          <a:prstGeom prst="rect">
            <a:avLst/>
          </a:prstGeom>
          <a:noFill/>
          <a:ln w="9525">
            <a:noFill/>
            <a:miter lim="800000"/>
            <a:headEnd/>
            <a:tailEnd/>
          </a:ln>
        </p:spPr>
        <p:txBody>
          <a:bodyPr wrap="none">
            <a:spAutoFit/>
          </a:bodyPr>
          <a:lstStyle/>
          <a:p>
            <a:r>
              <a:rPr kumimoji="1" lang="en-US" altLang="zh-CN">
                <a:latin typeface="DengXian"/>
              </a:rPr>
              <a:t>Moggate</a:t>
            </a:r>
          </a:p>
          <a:p>
            <a:endParaRPr kumimoji="1" lang="zh-CN" altLang="en-US">
              <a:latin typeface="DengXian"/>
            </a:endParaRPr>
          </a:p>
        </p:txBody>
      </p:sp>
      <p:sp>
        <p:nvSpPr>
          <p:cNvPr id="50182" name="文本框 7"/>
          <p:cNvSpPr txBox="1">
            <a:spLocks noChangeArrowheads="1"/>
          </p:cNvSpPr>
          <p:nvPr/>
        </p:nvSpPr>
        <p:spPr bwMode="auto">
          <a:xfrm>
            <a:off x="2039938" y="4756150"/>
            <a:ext cx="3913187" cy="369888"/>
          </a:xfrm>
          <a:prstGeom prst="rect">
            <a:avLst/>
          </a:prstGeom>
          <a:noFill/>
          <a:ln w="9525">
            <a:noFill/>
            <a:miter lim="800000"/>
            <a:headEnd/>
            <a:tailEnd/>
          </a:ln>
        </p:spPr>
        <p:txBody>
          <a:bodyPr>
            <a:spAutoFit/>
          </a:bodyPr>
          <a:lstStyle/>
          <a:p>
            <a:r>
              <a:rPr kumimoji="1" lang="en-US" altLang="zh-CN">
                <a:latin typeface="DengXian"/>
              </a:rPr>
              <a:t>1990~2000</a:t>
            </a:r>
            <a:endParaRPr kumimoji="1" lang="zh-CN" altLang="en-US">
              <a:latin typeface="DengXian"/>
            </a:endParaRPr>
          </a:p>
        </p:txBody>
      </p:sp>
      <p:sp>
        <p:nvSpPr>
          <p:cNvPr id="50183" name="文本框 9"/>
          <p:cNvSpPr txBox="1">
            <a:spLocks noChangeArrowheads="1"/>
          </p:cNvSpPr>
          <p:nvPr/>
        </p:nvSpPr>
        <p:spPr bwMode="auto">
          <a:xfrm>
            <a:off x="2039938" y="5329238"/>
            <a:ext cx="8891587" cy="368300"/>
          </a:xfrm>
          <a:prstGeom prst="rect">
            <a:avLst/>
          </a:prstGeom>
          <a:noFill/>
          <a:ln w="9525">
            <a:noFill/>
            <a:miter lim="800000"/>
            <a:headEnd/>
            <a:tailEnd/>
          </a:ln>
        </p:spPr>
        <p:txBody>
          <a:bodyPr>
            <a:spAutoFit/>
          </a:bodyPr>
          <a:lstStyle/>
          <a:p>
            <a:r>
              <a:rPr kumimoji="1" lang="en-US" altLang="zh-CN">
                <a:latin typeface="DengXian"/>
              </a:rPr>
              <a:t>2000</a:t>
            </a:r>
            <a:r>
              <a:rPr kumimoji="1" lang="zh-CN" altLang="en-US">
                <a:latin typeface="DengXian"/>
              </a:rPr>
              <a:t>以后</a:t>
            </a:r>
          </a:p>
        </p:txBody>
      </p:sp>
      <p:sp>
        <p:nvSpPr>
          <p:cNvPr id="50184" name="文本框 10"/>
          <p:cNvSpPr txBox="1">
            <a:spLocks noChangeArrowheads="1"/>
          </p:cNvSpPr>
          <p:nvPr/>
        </p:nvSpPr>
        <p:spPr bwMode="auto">
          <a:xfrm>
            <a:off x="1890713" y="6081713"/>
            <a:ext cx="8891587" cy="366712"/>
          </a:xfrm>
          <a:prstGeom prst="rect">
            <a:avLst/>
          </a:prstGeom>
          <a:noFill/>
          <a:ln w="9525">
            <a:noFill/>
            <a:miter lim="800000"/>
            <a:headEnd/>
            <a:tailEnd/>
          </a:ln>
        </p:spPr>
        <p:txBody>
          <a:bodyPr>
            <a:spAutoFit/>
          </a:bodyPr>
          <a:lstStyle/>
          <a:p>
            <a:r>
              <a:rPr kumimoji="1" lang="zh-CN" altLang="en-US" b="1" dirty="0">
                <a:latin typeface="DengXian"/>
              </a:rPr>
              <a:t>目标方法没有改进，始终是</a:t>
            </a:r>
            <a:r>
              <a:rPr kumimoji="1" lang="zh-CN" altLang="en-US" b="1" dirty="0">
                <a:solidFill>
                  <a:srgbClr val="FF0000"/>
                </a:solidFill>
                <a:latin typeface="DengXian"/>
              </a:rPr>
              <a:t>形状因子意义。</a:t>
            </a:r>
            <a:endParaRPr kumimoji="1" lang="zh-CN" altLang="en-US" b="1" dirty="0">
              <a:solidFill>
                <a:srgbClr val="0447F5"/>
              </a:solidFill>
              <a:latin typeface="DengXian"/>
            </a:endParaRPr>
          </a:p>
        </p:txBody>
      </p:sp>
      <p:sp>
        <p:nvSpPr>
          <p:cNvPr id="50185" name="文本框 12"/>
          <p:cNvSpPr txBox="1">
            <a:spLocks noChangeArrowheads="1"/>
          </p:cNvSpPr>
          <p:nvPr/>
        </p:nvSpPr>
        <p:spPr bwMode="auto">
          <a:xfrm>
            <a:off x="2041525" y="2973388"/>
            <a:ext cx="2073275" cy="368300"/>
          </a:xfrm>
          <a:prstGeom prst="rect">
            <a:avLst/>
          </a:prstGeom>
          <a:noFill/>
          <a:ln w="9525">
            <a:noFill/>
            <a:miter lim="800000"/>
            <a:headEnd/>
            <a:tailEnd/>
          </a:ln>
        </p:spPr>
        <p:txBody>
          <a:bodyPr>
            <a:spAutoFit/>
          </a:bodyPr>
          <a:lstStyle/>
          <a:p>
            <a:r>
              <a:rPr kumimoji="1" lang="en-US" altLang="zh-CN">
                <a:latin typeface="DengXian"/>
              </a:rPr>
              <a:t>Dirac</a:t>
            </a:r>
            <a:endParaRPr kumimoji="1" lang="zh-CN" altLang="en-US">
              <a:latin typeface="DengXian"/>
            </a:endParaRPr>
          </a:p>
        </p:txBody>
      </p:sp>
      <p:sp>
        <p:nvSpPr>
          <p:cNvPr id="50186" name="文本框 13"/>
          <p:cNvSpPr txBox="1">
            <a:spLocks noChangeArrowheads="1"/>
          </p:cNvSpPr>
          <p:nvPr/>
        </p:nvSpPr>
        <p:spPr bwMode="auto">
          <a:xfrm>
            <a:off x="4241800" y="3957638"/>
            <a:ext cx="8890000" cy="641350"/>
          </a:xfrm>
          <a:prstGeom prst="rect">
            <a:avLst/>
          </a:prstGeom>
          <a:noFill/>
          <a:ln w="9525">
            <a:noFill/>
            <a:miter lim="800000"/>
            <a:headEnd/>
            <a:tailEnd/>
          </a:ln>
        </p:spPr>
        <p:txBody>
          <a:bodyPr>
            <a:spAutoFit/>
          </a:bodyPr>
          <a:lstStyle/>
          <a:p>
            <a:r>
              <a:rPr kumimoji="1" lang="zh-CN" altLang="en-US">
                <a:latin typeface="DengXian"/>
              </a:rPr>
              <a:t>不得不有的额外要求： 最小尺度</a:t>
            </a:r>
            <a:r>
              <a:rPr kumimoji="1" lang="en-US" altLang="zh-CN">
                <a:latin typeface="DengXian"/>
              </a:rPr>
              <a:t>l</a:t>
            </a:r>
            <a:r>
              <a:rPr kumimoji="1" lang="zh-CN" altLang="en-US">
                <a:latin typeface="DengXian"/>
              </a:rPr>
              <a:t>，历史的限制：不知道精美的重整化</a:t>
            </a:r>
            <a:endParaRPr kumimoji="1" lang="en-US" altLang="zh-CN">
              <a:latin typeface="DengXian"/>
            </a:endParaRPr>
          </a:p>
          <a:p>
            <a:r>
              <a:rPr kumimoji="1" lang="zh-CN" altLang="en-US">
                <a:latin typeface="DengXian"/>
              </a:rPr>
              <a:t>处理问题不够物理，一直在解决数学问题。形状因子</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txBox="1">
            <a:spLocks noChangeArrowheads="1"/>
          </p:cNvSpPr>
          <p:nvPr/>
        </p:nvSpPr>
        <p:spPr bwMode="auto">
          <a:xfrm>
            <a:off x="2162175" y="2117725"/>
            <a:ext cx="8229600" cy="49530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800">
                <a:latin typeface="DengXian"/>
              </a:rPr>
              <a:t>Wataghin</a:t>
            </a:r>
            <a:r>
              <a:rPr lang="zh-CN" altLang="en-US" sz="2800">
                <a:latin typeface="DengXian"/>
              </a:rPr>
              <a:t>：</a:t>
            </a:r>
            <a:r>
              <a:rPr lang="en-US" altLang="zh-CN" sz="2400">
                <a:solidFill>
                  <a:schemeClr val="accent2"/>
                </a:solidFill>
                <a:latin typeface="DengXian"/>
              </a:rPr>
              <a:t>G. Wataghin, Z. Phys. 88, 92 (1934).</a:t>
            </a:r>
          </a:p>
          <a:p>
            <a:pPr marL="228600" indent="-228600" eaLnBrk="0" hangingPunct="0">
              <a:lnSpc>
                <a:spcPct val="90000"/>
              </a:lnSpc>
              <a:spcBef>
                <a:spcPts val="1000"/>
              </a:spcBef>
            </a:pPr>
            <a:r>
              <a:rPr lang="en-US" altLang="zh-CN" sz="2800">
                <a:latin typeface="DengXian"/>
              </a:rPr>
              <a:t>1. </a:t>
            </a:r>
            <a:r>
              <a:rPr lang="zh-CN" altLang="en-US" sz="2800">
                <a:latin typeface="DengXian"/>
              </a:rPr>
              <a:t>第一个认识到相对论不变的 </a:t>
            </a:r>
            <a:r>
              <a:rPr lang="en-US" altLang="zh-CN" sz="2800">
                <a:latin typeface="DengXian"/>
              </a:rPr>
              <a:t>form factor</a:t>
            </a:r>
            <a:r>
              <a:rPr lang="zh-CN" altLang="en-US" sz="2800">
                <a:latin typeface="DengXian"/>
              </a:rPr>
              <a:t>可以起到</a:t>
            </a:r>
            <a:r>
              <a:rPr lang="en-US" altLang="zh-CN" sz="2800">
                <a:latin typeface="DengXian"/>
              </a:rPr>
              <a:t>cut off</a:t>
            </a:r>
            <a:r>
              <a:rPr lang="zh-CN" altLang="en-US" sz="2800">
                <a:latin typeface="DengXian"/>
              </a:rPr>
              <a:t>作用；</a:t>
            </a:r>
          </a:p>
          <a:p>
            <a:pPr marL="228600" indent="-228600" eaLnBrk="0" hangingPunct="0">
              <a:lnSpc>
                <a:spcPct val="90000"/>
              </a:lnSpc>
              <a:spcBef>
                <a:spcPts val="1000"/>
              </a:spcBef>
            </a:pPr>
            <a:r>
              <a:rPr lang="en-US" altLang="zh-CN" sz="2800">
                <a:latin typeface="DengXian"/>
              </a:rPr>
              <a:t>2. </a:t>
            </a:r>
            <a:r>
              <a:rPr lang="zh-CN" altLang="en-US" sz="2800">
                <a:latin typeface="DengXian"/>
              </a:rPr>
              <a:t>在其理论中未要求基本粒子有自己的形状，而是将相互作用换成“</a:t>
            </a:r>
            <a:r>
              <a:rPr lang="en-US" altLang="zh-CN" sz="2800">
                <a:latin typeface="DengXian"/>
              </a:rPr>
              <a:t>action at a distance”, </a:t>
            </a:r>
            <a:r>
              <a:rPr lang="zh-CN" altLang="en-US" sz="2800">
                <a:latin typeface="DengXian"/>
              </a:rPr>
              <a:t>我们称之为：</a:t>
            </a:r>
            <a:r>
              <a:rPr lang="en-US" altLang="zh-CN" sz="2800">
                <a:latin typeface="DengXian"/>
              </a:rPr>
              <a:t>nonlocal interaction theory.</a:t>
            </a:r>
          </a:p>
          <a:p>
            <a:pPr marL="228600" indent="-228600" eaLnBrk="0" hangingPunct="0">
              <a:lnSpc>
                <a:spcPct val="90000"/>
              </a:lnSpc>
              <a:spcBef>
                <a:spcPts val="1000"/>
              </a:spcBef>
            </a:pPr>
            <a:r>
              <a:rPr lang="en-US" altLang="zh-CN" sz="2800">
                <a:latin typeface="DengXian"/>
              </a:rPr>
              <a:t>3. </a:t>
            </a:r>
            <a:r>
              <a:rPr lang="zh-CN" altLang="en-US" sz="2800">
                <a:latin typeface="DengXian"/>
              </a:rPr>
              <a:t>另一个想法就是引进内部自由度来描述非定域的“弥散性”。</a:t>
            </a:r>
            <a:r>
              <a:rPr lang="en-US" altLang="zh-CN" sz="2800">
                <a:latin typeface="DengXian"/>
              </a:rPr>
              <a:t>Followed by Yukawa. </a:t>
            </a:r>
          </a:p>
        </p:txBody>
      </p:sp>
      <p:sp>
        <p:nvSpPr>
          <p:cNvPr id="52226" name="Rectangle 2"/>
          <p:cNvSpPr txBox="1">
            <a:spLocks noChangeArrowheads="1"/>
          </p:cNvSpPr>
          <p:nvPr/>
        </p:nvSpPr>
        <p:spPr bwMode="auto">
          <a:xfrm>
            <a:off x="1335088" y="1019175"/>
            <a:ext cx="8736012" cy="762000"/>
          </a:xfrm>
          <a:prstGeom prst="rect">
            <a:avLst/>
          </a:prstGeom>
          <a:noFill/>
          <a:ln w="9525">
            <a:noFill/>
            <a:miter lim="800000"/>
            <a:headEnd/>
            <a:tailEnd/>
          </a:ln>
        </p:spPr>
        <p:txBody>
          <a:bodyPr/>
          <a:lstStyle/>
          <a:p>
            <a:pPr eaLnBrk="0" hangingPunct="0">
              <a:lnSpc>
                <a:spcPct val="90000"/>
              </a:lnSpc>
            </a:pPr>
            <a:r>
              <a:rPr lang="zh-CN" altLang="en-US" sz="4400">
                <a:latin typeface="DengXian Light"/>
                <a:ea typeface="DengXian Light"/>
                <a:cs typeface="DengXian Light"/>
              </a:rPr>
              <a:t>                        </a:t>
            </a:r>
            <a:r>
              <a:rPr lang="en-US" altLang="zh-CN" sz="4400" b="1">
                <a:solidFill>
                  <a:srgbClr val="FF0000"/>
                </a:solidFill>
                <a:latin typeface="DengXian Light"/>
                <a:ea typeface="DengXian Light"/>
                <a:cs typeface="DengXian Light"/>
              </a:rPr>
              <a:t>1930s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txBox="1">
            <a:spLocks noChangeArrowheads="1"/>
          </p:cNvSpPr>
          <p:nvPr/>
        </p:nvSpPr>
        <p:spPr bwMode="auto">
          <a:xfrm>
            <a:off x="2286000" y="1752600"/>
            <a:ext cx="7620000" cy="48006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800">
                <a:latin typeface="DengXian"/>
              </a:rPr>
              <a:t>Heisenberg: </a:t>
            </a:r>
          </a:p>
          <a:p>
            <a:pPr marL="228600" indent="-228600" eaLnBrk="0" hangingPunct="0">
              <a:lnSpc>
                <a:spcPct val="90000"/>
              </a:lnSpc>
              <a:spcBef>
                <a:spcPts val="1000"/>
              </a:spcBef>
            </a:pPr>
            <a:r>
              <a:rPr lang="en-US" altLang="zh-CN" sz="2800">
                <a:latin typeface="DengXian"/>
              </a:rPr>
              <a:t>   </a:t>
            </a:r>
            <a:r>
              <a:rPr lang="en-US" altLang="zh-CN">
                <a:latin typeface="DengXian"/>
              </a:rPr>
              <a:t>1. Ann. der Phys. 32 (1938)120.</a:t>
            </a:r>
          </a:p>
          <a:p>
            <a:pPr marL="228600" indent="-228600" eaLnBrk="0" hangingPunct="0">
              <a:lnSpc>
                <a:spcPct val="90000"/>
              </a:lnSpc>
              <a:spcBef>
                <a:spcPts val="1000"/>
              </a:spcBef>
            </a:pPr>
            <a:r>
              <a:rPr lang="en-US" altLang="zh-CN">
                <a:latin typeface="DengXian"/>
              </a:rPr>
              <a:t>     2. </a:t>
            </a:r>
            <a:r>
              <a:rPr lang="en-US" altLang="zh-CN" i="1">
                <a:latin typeface="DengXian"/>
              </a:rPr>
              <a:t>Solvay Report</a:t>
            </a:r>
            <a:r>
              <a:rPr lang="en-US" altLang="zh-CN">
                <a:latin typeface="DengXian"/>
              </a:rPr>
              <a:t> (1939), unpublished.</a:t>
            </a:r>
          </a:p>
          <a:p>
            <a:pPr marL="228600" indent="-228600" eaLnBrk="0" hangingPunct="0">
              <a:lnSpc>
                <a:spcPct val="90000"/>
              </a:lnSpc>
              <a:spcBef>
                <a:spcPts val="1000"/>
              </a:spcBef>
            </a:pPr>
            <a:r>
              <a:rPr lang="en-US" altLang="zh-CN">
                <a:latin typeface="DengXian"/>
              </a:rPr>
              <a:t>     3. </a:t>
            </a:r>
            <a:r>
              <a:rPr lang="en-US" altLang="zh-CN" i="1">
                <a:latin typeface="DengXian"/>
              </a:rPr>
              <a:t>Louis de Broglie: Physicien et penseur</a:t>
            </a:r>
            <a:r>
              <a:rPr lang="en-US" altLang="zh-CN">
                <a:latin typeface="DengXian"/>
              </a:rPr>
              <a:t> (Albin Michel, Paris, 1953), p. 283</a:t>
            </a:r>
            <a:r>
              <a:rPr lang="en-US" altLang="zh-CN" sz="2800">
                <a:latin typeface="DengXian"/>
              </a:rPr>
              <a:t> </a:t>
            </a:r>
          </a:p>
          <a:p>
            <a:pPr marL="228600" indent="-228600" eaLnBrk="0" hangingPunct="0">
              <a:lnSpc>
                <a:spcPct val="90000"/>
              </a:lnSpc>
              <a:spcBef>
                <a:spcPts val="1000"/>
              </a:spcBef>
            </a:pPr>
            <a:r>
              <a:rPr lang="en-US" altLang="zh-CN" sz="2800">
                <a:latin typeface="DengXian"/>
              </a:rPr>
              <a:t>   </a:t>
            </a:r>
            <a:r>
              <a:rPr lang="en-US" altLang="zh-CN">
                <a:latin typeface="DengXian"/>
              </a:rPr>
              <a:t>4. W. Heisenberg and W. Pauli, preprint (1958).</a:t>
            </a:r>
          </a:p>
          <a:p>
            <a:pPr marL="228600" indent="-228600" eaLnBrk="0" hangingPunct="0">
              <a:lnSpc>
                <a:spcPct val="90000"/>
              </a:lnSpc>
              <a:spcBef>
                <a:spcPts val="1000"/>
              </a:spcBef>
            </a:pPr>
            <a:endParaRPr lang="en-US" altLang="zh-CN" sz="2800">
              <a:latin typeface="DengXian"/>
            </a:endParaRPr>
          </a:p>
          <a:p>
            <a:pPr marL="228600" indent="-228600" eaLnBrk="0" hangingPunct="0">
              <a:lnSpc>
                <a:spcPct val="90000"/>
              </a:lnSpc>
              <a:spcBef>
                <a:spcPts val="1000"/>
              </a:spcBef>
              <a:buFont typeface="Arial" charset="0"/>
              <a:buChar char="•"/>
            </a:pPr>
            <a:r>
              <a:rPr lang="zh-CN" altLang="en-US" sz="2400">
                <a:latin typeface="DengXian"/>
              </a:rPr>
              <a:t>主要观点：</a:t>
            </a:r>
            <a:r>
              <a:rPr lang="zh-CN" altLang="en-US" sz="2800">
                <a:latin typeface="DengXian"/>
              </a:rPr>
              <a:t> </a:t>
            </a:r>
            <a:r>
              <a:rPr lang="en-US" altLang="zh-CN" sz="2800">
                <a:latin typeface="DengXian"/>
              </a:rPr>
              <a:t>1.</a:t>
            </a:r>
          </a:p>
          <a:p>
            <a:pPr marL="228600" indent="-228600" eaLnBrk="0" hangingPunct="0">
              <a:lnSpc>
                <a:spcPct val="90000"/>
              </a:lnSpc>
              <a:spcBef>
                <a:spcPts val="1000"/>
              </a:spcBef>
            </a:pPr>
            <a:r>
              <a:rPr lang="en-US" altLang="zh-CN" sz="2800">
                <a:latin typeface="DengXian"/>
              </a:rPr>
              <a:t>                    2. </a:t>
            </a:r>
            <a:r>
              <a:rPr lang="en-US" altLang="zh-CN">
                <a:latin typeface="DengXian"/>
              </a:rPr>
              <a:t>1953</a:t>
            </a:r>
            <a:r>
              <a:rPr lang="zh-CN" altLang="en-US">
                <a:latin typeface="DengXian"/>
              </a:rPr>
              <a:t>年设计一个</a:t>
            </a:r>
            <a:r>
              <a:rPr lang="zh-CN" altLang="en-US" b="1">
                <a:latin typeface="DengXian"/>
              </a:rPr>
              <a:t>非线性</a:t>
            </a:r>
            <a:r>
              <a:rPr lang="zh-CN" altLang="en-US">
                <a:solidFill>
                  <a:srgbClr val="FF0000"/>
                </a:solidFill>
                <a:latin typeface="DengXian"/>
              </a:rPr>
              <a:t>统一</a:t>
            </a:r>
            <a:r>
              <a:rPr lang="zh-CN" altLang="en-US">
                <a:latin typeface="DengXian"/>
              </a:rPr>
              <a:t>基本粒子理论，包含着</a:t>
            </a:r>
            <a:r>
              <a:rPr lang="zh-CN" altLang="en-US" b="1">
                <a:latin typeface="DengXian"/>
              </a:rPr>
              <a:t>一个长度</a:t>
            </a:r>
            <a:r>
              <a:rPr lang="zh-CN" altLang="en-US">
                <a:latin typeface="DengXian"/>
              </a:rPr>
              <a:t>（耦合常数相关）。</a:t>
            </a:r>
          </a:p>
        </p:txBody>
      </p:sp>
      <p:sp>
        <p:nvSpPr>
          <p:cNvPr id="53250" name="Rectangle 2"/>
          <p:cNvSpPr txBox="1">
            <a:spLocks noChangeArrowheads="1"/>
          </p:cNvSpPr>
          <p:nvPr/>
        </p:nvSpPr>
        <p:spPr bwMode="auto">
          <a:xfrm>
            <a:off x="1560513" y="901700"/>
            <a:ext cx="8229600" cy="685800"/>
          </a:xfrm>
          <a:prstGeom prst="rect">
            <a:avLst/>
          </a:prstGeom>
          <a:noFill/>
          <a:ln w="9525">
            <a:noFill/>
            <a:miter lim="800000"/>
            <a:headEnd/>
            <a:tailEnd/>
          </a:ln>
        </p:spPr>
        <p:txBody>
          <a:bodyPr/>
          <a:lstStyle/>
          <a:p>
            <a:pPr eaLnBrk="0" hangingPunct="0">
              <a:lnSpc>
                <a:spcPct val="90000"/>
              </a:lnSpc>
            </a:pPr>
            <a:r>
              <a:rPr lang="zh-CN" altLang="en-US" sz="4000" b="1">
                <a:latin typeface="DengXian Light"/>
                <a:ea typeface="DengXian Light"/>
                <a:cs typeface="DengXian Light"/>
              </a:rPr>
              <a:t>                         </a:t>
            </a:r>
            <a:r>
              <a:rPr lang="en-US" altLang="zh-CN" sz="4000" b="1">
                <a:solidFill>
                  <a:srgbClr val="FF0000"/>
                </a:solidFill>
                <a:latin typeface="DengXian Light"/>
                <a:ea typeface="DengXian Light"/>
                <a:cs typeface="DengXian Light"/>
              </a:rPr>
              <a:t>1940s</a:t>
            </a:r>
          </a:p>
        </p:txBody>
      </p:sp>
      <p:pic>
        <p:nvPicPr>
          <p:cNvPr id="53251" name="Picture 6"/>
          <p:cNvPicPr>
            <a:picLocks noChangeAspect="1" noChangeArrowheads="1"/>
          </p:cNvPicPr>
          <p:nvPr/>
        </p:nvPicPr>
        <p:blipFill>
          <a:blip r:embed="rId2"/>
          <a:srcRect/>
          <a:stretch>
            <a:fillRect/>
          </a:stretch>
        </p:blipFill>
        <p:spPr bwMode="auto">
          <a:xfrm>
            <a:off x="4776788" y="4889500"/>
            <a:ext cx="4697412" cy="5397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txBox="1">
            <a:spLocks noChangeArrowheads="1"/>
          </p:cNvSpPr>
          <p:nvPr/>
        </p:nvSpPr>
        <p:spPr bwMode="auto">
          <a:xfrm>
            <a:off x="1800225" y="962025"/>
            <a:ext cx="8591550" cy="6124575"/>
          </a:xfrm>
          <a:prstGeom prst="rect">
            <a:avLst/>
          </a:prstGeom>
          <a:noFill/>
          <a:ln w="9525">
            <a:noFill/>
            <a:miter lim="800000"/>
            <a:headEnd/>
            <a:tailEnd/>
          </a:ln>
        </p:spPr>
        <p:txBody>
          <a:bodyPr/>
          <a:lstStyle/>
          <a:p>
            <a:pPr marL="228600" indent="-228600" eaLnBrk="0" hangingPunct="0">
              <a:lnSpc>
                <a:spcPct val="90000"/>
              </a:lnSpc>
              <a:spcBef>
                <a:spcPts val="1000"/>
              </a:spcBef>
            </a:pPr>
            <a:endParaRPr lang="en-US" altLang="zh-CN" sz="2800">
              <a:latin typeface="DengXian"/>
            </a:endParaRPr>
          </a:p>
          <a:p>
            <a:pPr marL="228600" indent="-228600" eaLnBrk="0" hangingPunct="0">
              <a:lnSpc>
                <a:spcPct val="90000"/>
              </a:lnSpc>
              <a:spcBef>
                <a:spcPts val="1000"/>
              </a:spcBef>
              <a:buFont typeface="Arial" charset="0"/>
              <a:buChar char="•"/>
            </a:pPr>
            <a:r>
              <a:rPr lang="en-US" altLang="zh-CN" sz="2800">
                <a:solidFill>
                  <a:srgbClr val="FF0000"/>
                </a:solidFill>
                <a:latin typeface="DengXian"/>
              </a:rPr>
              <a:t>Dirac</a:t>
            </a:r>
            <a:r>
              <a:rPr lang="en-US" altLang="zh-CN" sz="2800">
                <a:latin typeface="DengXian"/>
              </a:rPr>
              <a:t>: </a:t>
            </a:r>
          </a:p>
          <a:p>
            <a:pPr marL="228600" indent="-228600" eaLnBrk="0" hangingPunct="0">
              <a:lnSpc>
                <a:spcPct val="90000"/>
              </a:lnSpc>
              <a:spcBef>
                <a:spcPts val="1000"/>
              </a:spcBef>
            </a:pPr>
            <a:r>
              <a:rPr lang="en-US" altLang="zh-CN" sz="2800">
                <a:latin typeface="DengXian"/>
              </a:rPr>
              <a:t>   1. 1948 《</a:t>
            </a:r>
            <a:r>
              <a:rPr lang="en-US" altLang="zh-CN" sz="2000">
                <a:latin typeface="DengXian"/>
              </a:rPr>
              <a:t>Quantum Theory of Localizable Dynamical System</a:t>
            </a:r>
            <a:r>
              <a:rPr lang="en-US" altLang="zh-CN" sz="2800">
                <a:latin typeface="DengXian"/>
              </a:rPr>
              <a:t>》</a:t>
            </a:r>
          </a:p>
          <a:p>
            <a:pPr marL="228600" indent="-228600" eaLnBrk="0" hangingPunct="0">
              <a:lnSpc>
                <a:spcPct val="90000"/>
              </a:lnSpc>
              <a:spcBef>
                <a:spcPts val="1000"/>
              </a:spcBef>
            </a:pPr>
            <a:r>
              <a:rPr lang="en-US" altLang="zh-CN" sz="2800">
                <a:latin typeface="DengXian"/>
              </a:rPr>
              <a:t>            </a:t>
            </a:r>
            <a:r>
              <a:rPr lang="zh-CN" altLang="en-US" sz="2000">
                <a:latin typeface="DengXian"/>
              </a:rPr>
              <a:t>明确反对</a:t>
            </a:r>
            <a:r>
              <a:rPr lang="en-US" altLang="zh-CN" sz="2000">
                <a:latin typeface="DengXian"/>
              </a:rPr>
              <a:t>nonlocal </a:t>
            </a:r>
            <a:r>
              <a:rPr lang="zh-CN" altLang="en-US" sz="2000">
                <a:latin typeface="DengXian"/>
              </a:rPr>
              <a:t>理论，认为时机不成熟。</a:t>
            </a:r>
            <a:r>
              <a:rPr lang="zh-CN" altLang="en-US" sz="2000" b="1">
                <a:latin typeface="DengXian"/>
              </a:rPr>
              <a:t>得到结论</a:t>
            </a:r>
            <a:r>
              <a:rPr lang="zh-CN" altLang="en-US" sz="2000">
                <a:latin typeface="DengXian"/>
              </a:rPr>
              <a:t>：只有理论是可局域化的，才可能在相对论概念框架下发展。</a:t>
            </a:r>
          </a:p>
          <a:p>
            <a:pPr marL="228600" indent="-228600" eaLnBrk="0" hangingPunct="0">
              <a:lnSpc>
                <a:spcPct val="90000"/>
              </a:lnSpc>
              <a:spcBef>
                <a:spcPts val="1000"/>
              </a:spcBef>
            </a:pPr>
            <a:endParaRPr lang="zh-CN" altLang="en-US" sz="2800">
              <a:latin typeface="DengXian"/>
            </a:endParaRPr>
          </a:p>
          <a:p>
            <a:pPr marL="228600" indent="-228600" eaLnBrk="0" hangingPunct="0">
              <a:lnSpc>
                <a:spcPct val="90000"/>
              </a:lnSpc>
              <a:spcBef>
                <a:spcPts val="1000"/>
              </a:spcBef>
            </a:pPr>
            <a:r>
              <a:rPr lang="zh-CN" altLang="en-US" sz="2800">
                <a:latin typeface="DengXian"/>
              </a:rPr>
              <a:t>    </a:t>
            </a:r>
            <a:r>
              <a:rPr lang="en-US" altLang="zh-CN" sz="2800">
                <a:latin typeface="DengXian"/>
              </a:rPr>
              <a:t>2. 1962《</a:t>
            </a:r>
            <a:r>
              <a:rPr lang="en-US" altLang="zh-CN" sz="2000">
                <a:latin typeface="DengXian"/>
              </a:rPr>
              <a:t>An extensive model of the electron</a:t>
            </a:r>
            <a:r>
              <a:rPr lang="en-US" altLang="zh-CN" sz="2800">
                <a:latin typeface="DengXian"/>
              </a:rPr>
              <a:t>》</a:t>
            </a:r>
          </a:p>
          <a:p>
            <a:pPr marL="228600" indent="-228600" eaLnBrk="0" hangingPunct="0">
              <a:lnSpc>
                <a:spcPct val="90000"/>
              </a:lnSpc>
              <a:spcBef>
                <a:spcPts val="1000"/>
              </a:spcBef>
            </a:pPr>
            <a:r>
              <a:rPr lang="en-US" altLang="zh-CN" sz="2800">
                <a:latin typeface="DengXian"/>
              </a:rPr>
              <a:t>             </a:t>
            </a:r>
            <a:r>
              <a:rPr lang="zh-CN" altLang="en-US" sz="2000">
                <a:latin typeface="DengXian"/>
              </a:rPr>
              <a:t>把电子设计成表面有张力的球体，外部有场，内部没有。结论与实验不符，但似乎能得到</a:t>
            </a:r>
            <a:r>
              <a:rPr lang="en-US" altLang="zh-CN" sz="2000">
                <a:latin typeface="DengXian"/>
              </a:rPr>
              <a:t>mu</a:t>
            </a:r>
            <a:r>
              <a:rPr lang="zh-CN" altLang="en-US" sz="2000">
                <a:latin typeface="DengXian"/>
              </a:rPr>
              <a:t>轻子相关结论。</a:t>
            </a:r>
          </a:p>
          <a:p>
            <a:pPr marL="228600" indent="-228600" eaLnBrk="0" hangingPunct="0">
              <a:lnSpc>
                <a:spcPct val="90000"/>
              </a:lnSpc>
              <a:spcBef>
                <a:spcPts val="1000"/>
              </a:spcBef>
            </a:pPr>
            <a:r>
              <a:rPr lang="zh-CN" altLang="en-US" sz="2800">
                <a:latin typeface="DengXian"/>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txBox="1">
            <a:spLocks noChangeArrowheads="1"/>
          </p:cNvSpPr>
          <p:nvPr/>
        </p:nvSpPr>
        <p:spPr bwMode="auto">
          <a:xfrm>
            <a:off x="2070100" y="565150"/>
            <a:ext cx="8229600" cy="5181600"/>
          </a:xfrm>
          <a:prstGeom prst="rect">
            <a:avLst/>
          </a:prstGeom>
          <a:noFill/>
          <a:ln w="9525">
            <a:noFill/>
            <a:miter lim="800000"/>
            <a:headEnd/>
            <a:tailEnd/>
          </a:ln>
        </p:spPr>
        <p:txBody>
          <a:bodyPr/>
          <a:lstStyle/>
          <a:p>
            <a:pPr marL="609600" indent="-609600" eaLnBrk="0" hangingPunct="0">
              <a:lnSpc>
                <a:spcPct val="90000"/>
              </a:lnSpc>
              <a:spcBef>
                <a:spcPts val="1000"/>
              </a:spcBef>
              <a:buFont typeface="Arial" charset="0"/>
              <a:buChar char="•"/>
            </a:pPr>
            <a:r>
              <a:rPr lang="en-US" altLang="zh-CN" sz="2800">
                <a:solidFill>
                  <a:srgbClr val="FF0000"/>
                </a:solidFill>
                <a:latin typeface="DengXian"/>
              </a:rPr>
              <a:t>Yukawa</a:t>
            </a:r>
            <a:r>
              <a:rPr lang="zh-CN" altLang="en-US" sz="2800">
                <a:latin typeface="DengXian"/>
              </a:rPr>
              <a:t>：</a:t>
            </a:r>
            <a:r>
              <a:rPr lang="zh-CN" altLang="en-US" sz="1600">
                <a:latin typeface="DengXian"/>
              </a:rPr>
              <a:t>主要受</a:t>
            </a:r>
            <a:r>
              <a:rPr lang="en-US" altLang="zh-CN" sz="1600">
                <a:latin typeface="DengXian"/>
              </a:rPr>
              <a:t>Heisenberg</a:t>
            </a:r>
            <a:r>
              <a:rPr lang="zh-CN" altLang="en-US" sz="1600">
                <a:latin typeface="DengXian"/>
              </a:rPr>
              <a:t>普适最小长度思想的影响。</a:t>
            </a:r>
          </a:p>
          <a:p>
            <a:pPr marL="609600" indent="-609600" eaLnBrk="0" hangingPunct="0">
              <a:lnSpc>
                <a:spcPct val="90000"/>
              </a:lnSpc>
              <a:spcBef>
                <a:spcPts val="1000"/>
              </a:spcBef>
            </a:pPr>
            <a:r>
              <a:rPr lang="zh-CN" altLang="en-US" sz="1600">
                <a:latin typeface="DengXian"/>
              </a:rPr>
              <a:t>             </a:t>
            </a:r>
            <a:r>
              <a:rPr lang="en-US" altLang="zh-CN" sz="1600">
                <a:latin typeface="DengXian"/>
              </a:rPr>
              <a:t>1949:《On the Radius of Elementary Particles》</a:t>
            </a:r>
          </a:p>
          <a:p>
            <a:pPr marL="609600" indent="-609600" eaLnBrk="0" hangingPunct="0">
              <a:lnSpc>
                <a:spcPct val="90000"/>
              </a:lnSpc>
              <a:spcBef>
                <a:spcPts val="1000"/>
              </a:spcBef>
            </a:pPr>
            <a:r>
              <a:rPr lang="en-US" altLang="zh-CN" sz="1600">
                <a:latin typeface="DengXian"/>
              </a:rPr>
              <a:t>                      《Quantum Theory of Nonlocal Fields, part I》   1950:</a:t>
            </a:r>
          </a:p>
          <a:p>
            <a:pPr marL="609600" indent="-609600" eaLnBrk="0" hangingPunct="0">
              <a:lnSpc>
                <a:spcPct val="90000"/>
              </a:lnSpc>
              <a:spcBef>
                <a:spcPts val="1000"/>
              </a:spcBef>
            </a:pPr>
            <a:r>
              <a:rPr lang="en-US" altLang="zh-CN" sz="1600">
                <a:latin typeface="DengXian"/>
              </a:rPr>
              <a:t>《 Quantum Theory of Nonlocal Fields, part I I: irreducible fields and their interaction》</a:t>
            </a:r>
          </a:p>
          <a:p>
            <a:pPr marL="609600" indent="-609600" eaLnBrk="0" hangingPunct="0">
              <a:lnSpc>
                <a:spcPct val="90000"/>
              </a:lnSpc>
              <a:spcBef>
                <a:spcPts val="1000"/>
              </a:spcBef>
            </a:pPr>
            <a:endParaRPr lang="en-US" altLang="zh-CN" sz="1600">
              <a:latin typeface="DengXian"/>
            </a:endParaRPr>
          </a:p>
          <a:p>
            <a:pPr marL="609600" indent="-609600" eaLnBrk="0" hangingPunct="0">
              <a:lnSpc>
                <a:spcPct val="90000"/>
              </a:lnSpc>
              <a:spcBef>
                <a:spcPts val="1000"/>
              </a:spcBef>
            </a:pPr>
            <a:r>
              <a:rPr lang="en-US" altLang="zh-CN">
                <a:latin typeface="DengXian"/>
              </a:rPr>
              <a:t>1. </a:t>
            </a:r>
            <a:r>
              <a:rPr lang="zh-CN" altLang="en-US">
                <a:latin typeface="DengXian"/>
              </a:rPr>
              <a:t>本来想建立一个体系描述球体，但是实际上描写的是两个点的体系，后来被称为</a:t>
            </a:r>
            <a:r>
              <a:rPr lang="en-US" altLang="zh-CN">
                <a:latin typeface="DengXian"/>
              </a:rPr>
              <a:t>Bi-Local</a:t>
            </a:r>
            <a:r>
              <a:rPr lang="zh-CN" altLang="en-US">
                <a:latin typeface="DengXian"/>
              </a:rPr>
              <a:t>。</a:t>
            </a:r>
          </a:p>
          <a:p>
            <a:pPr marL="609600" indent="-609600" eaLnBrk="0" hangingPunct="0">
              <a:lnSpc>
                <a:spcPct val="90000"/>
              </a:lnSpc>
              <a:spcBef>
                <a:spcPts val="1000"/>
              </a:spcBef>
            </a:pPr>
            <a:r>
              <a:rPr lang="en-US" altLang="zh-CN">
                <a:latin typeface="DengXian"/>
              </a:rPr>
              <a:t>2. Yukawa’s view</a:t>
            </a:r>
            <a:r>
              <a:rPr lang="zh-CN" altLang="en-US">
                <a:latin typeface="DengXian"/>
              </a:rPr>
              <a:t>：不可能同时测量一个时空点及该点上的场：</a:t>
            </a:r>
          </a:p>
          <a:p>
            <a:pPr marL="609600" indent="-609600" eaLnBrk="0" hangingPunct="0">
              <a:lnSpc>
                <a:spcPct val="90000"/>
              </a:lnSpc>
              <a:spcBef>
                <a:spcPts val="1000"/>
              </a:spcBef>
            </a:pPr>
            <a:endParaRPr lang="zh-CN" altLang="en-US">
              <a:latin typeface="DengXian"/>
            </a:endParaRPr>
          </a:p>
          <a:p>
            <a:pPr marL="609600" indent="-609600" eaLnBrk="0" hangingPunct="0">
              <a:lnSpc>
                <a:spcPct val="90000"/>
              </a:lnSpc>
              <a:spcBef>
                <a:spcPts val="1000"/>
              </a:spcBef>
            </a:pPr>
            <a:endParaRPr lang="zh-CN" altLang="en-US">
              <a:latin typeface="DengXian"/>
            </a:endParaRPr>
          </a:p>
          <a:p>
            <a:pPr marL="609600" indent="-609600" eaLnBrk="0" hangingPunct="0">
              <a:lnSpc>
                <a:spcPct val="90000"/>
              </a:lnSpc>
              <a:spcBef>
                <a:spcPts val="1000"/>
              </a:spcBef>
            </a:pPr>
            <a:r>
              <a:rPr lang="en-US" altLang="zh-CN">
                <a:latin typeface="DengXian"/>
              </a:rPr>
              <a:t>3.       </a:t>
            </a:r>
            <a:r>
              <a:rPr lang="zh-CN" altLang="en-US">
                <a:latin typeface="DengXian"/>
              </a:rPr>
              <a:t>非定域相互作用从</a:t>
            </a:r>
            <a:r>
              <a:rPr lang="en-US" altLang="zh-CN">
                <a:latin typeface="DengXian"/>
              </a:rPr>
              <a:t>S</a:t>
            </a:r>
            <a:r>
              <a:rPr lang="zh-CN" altLang="en-US">
                <a:latin typeface="DengXian"/>
              </a:rPr>
              <a:t>矩阵出发的，里面有很多</a:t>
            </a:r>
            <a:r>
              <a:rPr lang="en-US" altLang="zh-CN">
                <a:latin typeface="DengXian"/>
              </a:rPr>
              <a:t>Delta</a:t>
            </a:r>
            <a:r>
              <a:rPr lang="zh-CN" altLang="en-US">
                <a:latin typeface="DengXian"/>
              </a:rPr>
              <a:t>函数。</a:t>
            </a:r>
          </a:p>
          <a:p>
            <a:pPr marL="609600" indent="-609600" eaLnBrk="0" hangingPunct="0">
              <a:lnSpc>
                <a:spcPct val="90000"/>
              </a:lnSpc>
              <a:spcBef>
                <a:spcPts val="1000"/>
              </a:spcBef>
              <a:buFontTx/>
              <a:buAutoNum type="arabicPeriod" startAt="4"/>
            </a:pPr>
            <a:r>
              <a:rPr lang="en-US" altLang="zh-CN">
                <a:latin typeface="DengXian"/>
              </a:rPr>
              <a:t>1953</a:t>
            </a:r>
            <a:r>
              <a:rPr lang="zh-CN" altLang="en-US">
                <a:latin typeface="DengXian"/>
              </a:rPr>
              <a:t>年</a:t>
            </a:r>
            <a:r>
              <a:rPr lang="en-US" altLang="zh-CN">
                <a:latin typeface="DengXian"/>
              </a:rPr>
              <a:t>Yukawa</a:t>
            </a:r>
            <a:r>
              <a:rPr lang="zh-CN" altLang="en-US">
                <a:latin typeface="DengXian"/>
              </a:rPr>
              <a:t>又给出新的作用量，</a:t>
            </a:r>
            <a:r>
              <a:rPr lang="en-US" altLang="zh-CN">
                <a:latin typeface="DengXian"/>
              </a:rPr>
              <a:t>bilocal field </a:t>
            </a:r>
            <a:r>
              <a:rPr lang="zh-CN" altLang="en-US">
                <a:latin typeface="DengXian"/>
              </a:rPr>
              <a:t>与两个旋量场的作用：</a:t>
            </a:r>
          </a:p>
          <a:p>
            <a:pPr marL="609600" indent="-609600" eaLnBrk="0" hangingPunct="0">
              <a:lnSpc>
                <a:spcPct val="90000"/>
              </a:lnSpc>
              <a:spcBef>
                <a:spcPts val="1000"/>
              </a:spcBef>
              <a:buFontTx/>
              <a:buAutoNum type="arabicPeriod" startAt="4"/>
            </a:pPr>
            <a:endParaRPr lang="zh-CN" altLang="en-US">
              <a:latin typeface="DengXian"/>
            </a:endParaRPr>
          </a:p>
          <a:p>
            <a:pPr marL="609600" indent="-609600" eaLnBrk="0" hangingPunct="0">
              <a:lnSpc>
                <a:spcPct val="90000"/>
              </a:lnSpc>
              <a:spcBef>
                <a:spcPts val="1000"/>
              </a:spcBef>
            </a:pPr>
            <a:r>
              <a:rPr lang="zh-CN" altLang="en-US">
                <a:latin typeface="DengXian"/>
              </a:rPr>
              <a:t>    </a:t>
            </a:r>
          </a:p>
          <a:p>
            <a:pPr marL="609600" indent="-609600" eaLnBrk="0" hangingPunct="0">
              <a:lnSpc>
                <a:spcPct val="90000"/>
              </a:lnSpc>
              <a:spcBef>
                <a:spcPts val="1000"/>
              </a:spcBef>
            </a:pPr>
            <a:r>
              <a:rPr lang="zh-CN" altLang="en-US">
                <a:latin typeface="DengXian"/>
              </a:rPr>
              <a:t>         能够解出带形状因子的相互作用，但很难进一步应用。仍然强调</a:t>
            </a:r>
          </a:p>
          <a:p>
            <a:pPr marL="609600" indent="-609600" eaLnBrk="0" hangingPunct="0">
              <a:lnSpc>
                <a:spcPct val="90000"/>
              </a:lnSpc>
              <a:spcBef>
                <a:spcPts val="1000"/>
              </a:spcBef>
            </a:pPr>
            <a:r>
              <a:rPr lang="zh-CN" altLang="en-US">
                <a:latin typeface="DengXian"/>
              </a:rPr>
              <a:t>          的内部结构。疑难：质量仍然任意、自能仍然发散。</a:t>
            </a:r>
          </a:p>
          <a:p>
            <a:pPr marL="609600" indent="-609600" eaLnBrk="0" hangingPunct="0">
              <a:lnSpc>
                <a:spcPct val="90000"/>
              </a:lnSpc>
              <a:spcBef>
                <a:spcPts val="1000"/>
              </a:spcBef>
            </a:pPr>
            <a:endParaRPr lang="zh-CN" altLang="en-US">
              <a:latin typeface="DengXian"/>
            </a:endParaRPr>
          </a:p>
          <a:p>
            <a:pPr marL="609600" indent="-609600" eaLnBrk="0" hangingPunct="0">
              <a:lnSpc>
                <a:spcPct val="90000"/>
              </a:lnSpc>
              <a:spcBef>
                <a:spcPts val="1000"/>
              </a:spcBef>
            </a:pPr>
            <a:r>
              <a:rPr lang="zh-CN" altLang="en-US">
                <a:latin typeface="DengXian"/>
              </a:rPr>
              <a:t>          </a:t>
            </a:r>
            <a:endParaRPr lang="en-US" altLang="zh-CN">
              <a:latin typeface="DengXian"/>
            </a:endParaRPr>
          </a:p>
        </p:txBody>
      </p:sp>
      <p:sp>
        <p:nvSpPr>
          <p:cNvPr id="55298" name="Rectangle 2"/>
          <p:cNvSpPr txBox="1">
            <a:spLocks noChangeArrowheads="1"/>
          </p:cNvSpPr>
          <p:nvPr/>
        </p:nvSpPr>
        <p:spPr bwMode="auto">
          <a:xfrm>
            <a:off x="4813300" y="-47625"/>
            <a:ext cx="8229600" cy="838200"/>
          </a:xfrm>
          <a:prstGeom prst="rect">
            <a:avLst/>
          </a:prstGeom>
          <a:noFill/>
          <a:ln w="9525">
            <a:noFill/>
            <a:miter lim="800000"/>
            <a:headEnd/>
            <a:tailEnd/>
          </a:ln>
        </p:spPr>
        <p:txBody>
          <a:bodyPr/>
          <a:lstStyle/>
          <a:p>
            <a:pPr eaLnBrk="0" hangingPunct="0">
              <a:lnSpc>
                <a:spcPct val="90000"/>
              </a:lnSpc>
            </a:pPr>
            <a:r>
              <a:rPr lang="en-US" altLang="zh-CN" sz="4400" b="1">
                <a:solidFill>
                  <a:srgbClr val="FF0000"/>
                </a:solidFill>
                <a:latin typeface="DengXian Light"/>
                <a:ea typeface="DengXian Light"/>
                <a:cs typeface="DengXian Light"/>
              </a:rPr>
              <a:t>1950s</a:t>
            </a:r>
          </a:p>
        </p:txBody>
      </p:sp>
      <p:pic>
        <p:nvPicPr>
          <p:cNvPr id="55299" name="Picture 5"/>
          <p:cNvPicPr>
            <a:picLocks noChangeAspect="1" noChangeArrowheads="1"/>
          </p:cNvPicPr>
          <p:nvPr/>
        </p:nvPicPr>
        <p:blipFill>
          <a:blip r:embed="rId2"/>
          <a:srcRect/>
          <a:stretch>
            <a:fillRect/>
          </a:stretch>
        </p:blipFill>
        <p:spPr bwMode="auto">
          <a:xfrm>
            <a:off x="8470900" y="2990850"/>
            <a:ext cx="1049338" cy="438150"/>
          </a:xfrm>
          <a:prstGeom prst="rect">
            <a:avLst/>
          </a:prstGeom>
          <a:noFill/>
          <a:ln w="9525">
            <a:noFill/>
            <a:miter lim="800000"/>
            <a:headEnd/>
            <a:tailEnd/>
          </a:ln>
        </p:spPr>
      </p:pic>
      <p:pic>
        <p:nvPicPr>
          <p:cNvPr id="55300" name="Picture 6"/>
          <p:cNvPicPr>
            <a:picLocks noChangeAspect="1" noChangeArrowheads="1"/>
          </p:cNvPicPr>
          <p:nvPr/>
        </p:nvPicPr>
        <p:blipFill>
          <a:blip r:embed="rId3"/>
          <a:srcRect/>
          <a:stretch>
            <a:fillRect/>
          </a:stretch>
        </p:blipFill>
        <p:spPr bwMode="auto">
          <a:xfrm>
            <a:off x="5041900" y="3448050"/>
            <a:ext cx="1362075" cy="515938"/>
          </a:xfrm>
          <a:prstGeom prst="rect">
            <a:avLst/>
          </a:prstGeom>
          <a:noFill/>
          <a:ln w="9525">
            <a:noFill/>
            <a:miter lim="800000"/>
            <a:headEnd/>
            <a:tailEnd/>
          </a:ln>
        </p:spPr>
      </p:pic>
      <p:pic>
        <p:nvPicPr>
          <p:cNvPr id="55301" name="Picture 7"/>
          <p:cNvPicPr>
            <a:picLocks noChangeAspect="1" noChangeArrowheads="1"/>
          </p:cNvPicPr>
          <p:nvPr/>
        </p:nvPicPr>
        <p:blipFill>
          <a:blip r:embed="rId4"/>
          <a:srcRect/>
          <a:stretch>
            <a:fillRect/>
          </a:stretch>
        </p:blipFill>
        <p:spPr bwMode="auto">
          <a:xfrm>
            <a:off x="4551363" y="5035550"/>
            <a:ext cx="3089275" cy="528638"/>
          </a:xfrm>
          <a:prstGeom prst="rect">
            <a:avLst/>
          </a:prstGeom>
          <a:noFill/>
          <a:ln w="9525">
            <a:noFill/>
            <a:miter lim="800000"/>
            <a:headEnd/>
            <a:tailEnd/>
          </a:ln>
        </p:spPr>
      </p:pic>
      <p:pic>
        <p:nvPicPr>
          <p:cNvPr id="55302" name="Picture 8"/>
          <p:cNvPicPr>
            <a:picLocks noChangeAspect="1" noChangeArrowheads="1"/>
          </p:cNvPicPr>
          <p:nvPr/>
        </p:nvPicPr>
        <p:blipFill>
          <a:blip r:embed="rId3"/>
          <a:srcRect/>
          <a:stretch>
            <a:fillRect/>
          </a:stretch>
        </p:blipFill>
        <p:spPr bwMode="auto">
          <a:xfrm>
            <a:off x="9232900" y="5629275"/>
            <a:ext cx="1066800" cy="4048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txBox="1">
            <a:spLocks noChangeArrowheads="1"/>
          </p:cNvSpPr>
          <p:nvPr/>
        </p:nvSpPr>
        <p:spPr bwMode="auto">
          <a:xfrm>
            <a:off x="2209800" y="1608138"/>
            <a:ext cx="8229600" cy="4525962"/>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400" b="1">
                <a:latin typeface="DengXian"/>
              </a:rPr>
              <a:t>M. Fierz, Phys. Rev. 78 (1950) 184.</a:t>
            </a:r>
          </a:p>
          <a:p>
            <a:pPr marL="228600" indent="-228600" eaLnBrk="0" hangingPunct="0">
              <a:lnSpc>
                <a:spcPct val="90000"/>
              </a:lnSpc>
              <a:spcBef>
                <a:spcPts val="1000"/>
              </a:spcBef>
            </a:pPr>
            <a:endParaRPr lang="en-US" altLang="zh-CN" sz="2400" b="1">
              <a:latin typeface="DengXian"/>
            </a:endParaRPr>
          </a:p>
          <a:p>
            <a:pPr marL="228600" indent="-228600" eaLnBrk="0" hangingPunct="0">
              <a:lnSpc>
                <a:spcPct val="90000"/>
              </a:lnSpc>
              <a:spcBef>
                <a:spcPts val="1000"/>
              </a:spcBef>
            </a:pPr>
            <a:r>
              <a:rPr lang="en-US" altLang="zh-CN" sz="2400">
                <a:latin typeface="DengXian"/>
              </a:rPr>
              <a:t>     </a:t>
            </a:r>
            <a:r>
              <a:rPr lang="zh-CN" altLang="en-US" sz="2400">
                <a:latin typeface="DengXian"/>
              </a:rPr>
              <a:t>明确指出 </a:t>
            </a:r>
            <a:r>
              <a:rPr lang="en-US" altLang="zh-CN" sz="2400">
                <a:latin typeface="DengXian"/>
              </a:rPr>
              <a:t>Yukawa</a:t>
            </a:r>
            <a:r>
              <a:rPr lang="zh-CN" altLang="en-US" sz="2400">
                <a:latin typeface="DengXian"/>
              </a:rPr>
              <a:t>的公式体系与</a:t>
            </a:r>
            <a:r>
              <a:rPr lang="en-US" altLang="zh-CN" sz="2400">
                <a:latin typeface="DengXian"/>
              </a:rPr>
              <a:t>Fierz 1939</a:t>
            </a:r>
            <a:r>
              <a:rPr lang="zh-CN" altLang="en-US" sz="2400">
                <a:latin typeface="DengXian"/>
              </a:rPr>
              <a:t>年的公式类似，不可能描述 “</a:t>
            </a:r>
            <a:r>
              <a:rPr lang="en-US" altLang="zh-CN" sz="2400">
                <a:latin typeface="DengXian"/>
              </a:rPr>
              <a:t>a finite extension of a particle”. </a:t>
            </a:r>
            <a:r>
              <a:rPr lang="zh-CN" altLang="en-US" sz="2400">
                <a:latin typeface="DengXian"/>
              </a:rPr>
              <a:t>但是若引入相互作用的话这种类似性就不存在了。</a:t>
            </a:r>
          </a:p>
          <a:p>
            <a:pPr marL="228600" indent="-228600" eaLnBrk="0" hangingPunct="0">
              <a:lnSpc>
                <a:spcPct val="90000"/>
              </a:lnSpc>
              <a:spcBef>
                <a:spcPts val="1000"/>
              </a:spcBef>
            </a:pPr>
            <a:endParaRPr lang="zh-CN" altLang="en-US" sz="2400">
              <a:latin typeface="DengXian"/>
            </a:endParaRPr>
          </a:p>
          <a:p>
            <a:pPr marL="228600" indent="-228600" eaLnBrk="0" hangingPunct="0">
              <a:lnSpc>
                <a:spcPct val="90000"/>
              </a:lnSpc>
              <a:spcBef>
                <a:spcPts val="1000"/>
              </a:spcBef>
              <a:buFont typeface="Arial" charset="0"/>
              <a:buChar char="•"/>
            </a:pPr>
            <a:r>
              <a:rPr lang="en-US" altLang="zh-CN" sz="2400" b="1">
                <a:latin typeface="DengXian"/>
              </a:rPr>
              <a:t>O. Hara and H. Shimazu, Prog. Theor. Phys. 5 (1950) 1055.</a:t>
            </a:r>
          </a:p>
          <a:p>
            <a:pPr marL="228600" indent="-228600" eaLnBrk="0" hangingPunct="0">
              <a:lnSpc>
                <a:spcPct val="90000"/>
              </a:lnSpc>
              <a:spcBef>
                <a:spcPts val="1000"/>
              </a:spcBef>
            </a:pPr>
            <a:endParaRPr lang="en-US" altLang="zh-CN" sz="2400">
              <a:latin typeface="DengXian"/>
            </a:endParaRPr>
          </a:p>
          <a:p>
            <a:pPr marL="228600" indent="-228600" eaLnBrk="0" hangingPunct="0">
              <a:lnSpc>
                <a:spcPct val="90000"/>
              </a:lnSpc>
              <a:spcBef>
                <a:spcPts val="1000"/>
              </a:spcBef>
            </a:pPr>
            <a:r>
              <a:rPr lang="en-US" altLang="zh-CN" sz="2400">
                <a:latin typeface="DengXian"/>
              </a:rPr>
              <a:t>       </a:t>
            </a:r>
            <a:r>
              <a:rPr lang="zh-CN" altLang="en-US" sz="2400">
                <a:latin typeface="DengXian"/>
              </a:rPr>
              <a:t>明确地证明了</a:t>
            </a:r>
            <a:r>
              <a:rPr lang="en-US" altLang="zh-CN" sz="2400">
                <a:latin typeface="DengXian"/>
              </a:rPr>
              <a:t>Yukawa</a:t>
            </a:r>
            <a:r>
              <a:rPr lang="zh-CN" altLang="en-US" sz="2400">
                <a:latin typeface="DengXian"/>
              </a:rPr>
              <a:t>理论与一个</a:t>
            </a:r>
            <a:r>
              <a:rPr lang="en-US" altLang="zh-CN" sz="2400">
                <a:latin typeface="DengXian"/>
              </a:rPr>
              <a:t>Local</a:t>
            </a:r>
            <a:r>
              <a:rPr lang="zh-CN" altLang="en-US" sz="2400">
                <a:latin typeface="DengXian"/>
              </a:rPr>
              <a:t>理论的等价性。</a:t>
            </a:r>
          </a:p>
        </p:txBody>
      </p:sp>
      <p:sp>
        <p:nvSpPr>
          <p:cNvPr id="56322" name="Rectangle 2"/>
          <p:cNvSpPr txBox="1">
            <a:spLocks noChangeArrowheads="1"/>
          </p:cNvSpPr>
          <p:nvPr/>
        </p:nvSpPr>
        <p:spPr bwMode="auto">
          <a:xfrm>
            <a:off x="3316288" y="809625"/>
            <a:ext cx="8229600" cy="563563"/>
          </a:xfrm>
          <a:prstGeom prst="rect">
            <a:avLst/>
          </a:prstGeom>
          <a:noFill/>
          <a:ln w="9525">
            <a:noFill/>
            <a:miter lim="800000"/>
            <a:headEnd/>
            <a:tailEnd/>
          </a:ln>
        </p:spPr>
        <p:txBody>
          <a:bodyPr/>
          <a:lstStyle/>
          <a:p>
            <a:pPr eaLnBrk="0" hangingPunct="0">
              <a:lnSpc>
                <a:spcPct val="90000"/>
              </a:lnSpc>
            </a:pPr>
            <a:r>
              <a:rPr lang="zh-CN" altLang="en-US" sz="2400">
                <a:solidFill>
                  <a:srgbClr val="FF0000"/>
                </a:solidFill>
                <a:latin typeface="DengXian Light"/>
                <a:ea typeface="DengXian Light"/>
                <a:cs typeface="DengXian Light"/>
              </a:rPr>
              <a:t>指出</a:t>
            </a:r>
            <a:r>
              <a:rPr lang="en-US" altLang="zh-CN" sz="2400">
                <a:solidFill>
                  <a:srgbClr val="FF0000"/>
                </a:solidFill>
                <a:latin typeface="DengXian Light"/>
                <a:ea typeface="DengXian Light"/>
                <a:cs typeface="DengXian Light"/>
              </a:rPr>
              <a:t>Yukawa</a:t>
            </a:r>
            <a:r>
              <a:rPr lang="zh-CN" altLang="en-US" sz="2400">
                <a:solidFill>
                  <a:srgbClr val="FF0000"/>
                </a:solidFill>
                <a:latin typeface="DengXian Light"/>
                <a:ea typeface="DengXian Light"/>
                <a:cs typeface="DengXian Light"/>
              </a:rPr>
              <a:t>非定域有问题的两篇文献</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
          <p:cNvSpPr txBox="1">
            <a:spLocks noChangeArrowheads="1"/>
          </p:cNvSpPr>
          <p:nvPr/>
        </p:nvSpPr>
        <p:spPr bwMode="auto">
          <a:xfrm>
            <a:off x="1516063" y="942975"/>
            <a:ext cx="9756775" cy="49530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000">
                <a:latin typeface="DengXian"/>
              </a:rPr>
              <a:t>W. Pauli: 1953</a:t>
            </a:r>
            <a:r>
              <a:rPr lang="en-US" altLang="zh-CN" sz="2800">
                <a:latin typeface="DengXian"/>
              </a:rPr>
              <a:t> </a:t>
            </a:r>
            <a:r>
              <a:rPr lang="en-US" altLang="zh-CN" sz="2000">
                <a:latin typeface="DengXian"/>
              </a:rPr>
              <a:t>《On the Hamiltonian Structure of  Non-local Field Theories》</a:t>
            </a:r>
          </a:p>
          <a:p>
            <a:pPr marL="228600" indent="-228600" eaLnBrk="0" hangingPunct="0">
              <a:lnSpc>
                <a:spcPct val="90000"/>
              </a:lnSpc>
              <a:spcBef>
                <a:spcPts val="1000"/>
              </a:spcBef>
            </a:pPr>
            <a:r>
              <a:rPr lang="en-US" altLang="zh-CN" sz="2000">
                <a:latin typeface="DengXian"/>
              </a:rPr>
              <a:t>  1. </a:t>
            </a:r>
            <a:r>
              <a:rPr lang="zh-CN" altLang="en-US" sz="2000">
                <a:latin typeface="DengXian"/>
              </a:rPr>
              <a:t>出发点：</a:t>
            </a:r>
            <a:r>
              <a:rPr lang="en-US" altLang="zh-CN" sz="2000">
                <a:latin typeface="DengXian"/>
              </a:rPr>
              <a:t>Kristensen-Moller theory (1952): </a:t>
            </a:r>
          </a:p>
          <a:p>
            <a:pPr marL="228600" indent="-228600" eaLnBrk="0" hangingPunct="0">
              <a:lnSpc>
                <a:spcPct val="90000"/>
              </a:lnSpc>
              <a:spcBef>
                <a:spcPts val="1000"/>
              </a:spcBef>
            </a:pPr>
            <a:endParaRPr lang="en-US" altLang="zh-CN" sz="2000">
              <a:latin typeface="DengXian"/>
            </a:endParaRPr>
          </a:p>
          <a:p>
            <a:pPr marL="228600" indent="-228600" eaLnBrk="0" hangingPunct="0">
              <a:lnSpc>
                <a:spcPct val="90000"/>
              </a:lnSpc>
              <a:spcBef>
                <a:spcPts val="1000"/>
              </a:spcBef>
            </a:pPr>
            <a:endParaRPr lang="en-US" altLang="zh-CN" sz="2000">
              <a:latin typeface="DengXian"/>
            </a:endParaRPr>
          </a:p>
          <a:p>
            <a:pPr marL="228600" indent="-228600" eaLnBrk="0" hangingPunct="0">
              <a:lnSpc>
                <a:spcPct val="90000"/>
              </a:lnSpc>
              <a:spcBef>
                <a:spcPts val="1000"/>
              </a:spcBef>
            </a:pPr>
            <a:r>
              <a:rPr lang="en-US" altLang="zh-CN" sz="2000">
                <a:latin typeface="DengXian"/>
              </a:rPr>
              <a:t>  2. </a:t>
            </a:r>
            <a:r>
              <a:rPr lang="zh-CN" altLang="en-US" sz="2000">
                <a:latin typeface="DengXian"/>
              </a:rPr>
              <a:t>推导主线： 由方程直接推导守恒流及由其所约束的对易关系。</a:t>
            </a:r>
          </a:p>
          <a:p>
            <a:pPr marL="228600" indent="-228600" eaLnBrk="0" hangingPunct="0">
              <a:lnSpc>
                <a:spcPct val="90000"/>
              </a:lnSpc>
              <a:spcBef>
                <a:spcPts val="1000"/>
              </a:spcBef>
            </a:pPr>
            <a:r>
              <a:rPr lang="zh-CN" altLang="en-US" sz="2000">
                <a:latin typeface="DengXian"/>
              </a:rPr>
              <a:t>  </a:t>
            </a:r>
            <a:r>
              <a:rPr lang="en-US" altLang="zh-CN" sz="2000">
                <a:latin typeface="DengXian"/>
              </a:rPr>
              <a:t>3. </a:t>
            </a:r>
            <a:r>
              <a:rPr lang="zh-CN" altLang="en-US" sz="2000">
                <a:latin typeface="DengXian"/>
              </a:rPr>
              <a:t>结论</a:t>
            </a:r>
            <a:r>
              <a:rPr lang="en-US" altLang="zh-CN" sz="2000">
                <a:latin typeface="DengXian"/>
              </a:rPr>
              <a:t>1</a:t>
            </a:r>
            <a:r>
              <a:rPr lang="zh-CN" altLang="en-US" sz="2000">
                <a:latin typeface="DengXian"/>
              </a:rPr>
              <a:t>：正则量的存在得到确认，但只在耦合常数一阶存在。涉及到方程求解。</a:t>
            </a:r>
          </a:p>
          <a:p>
            <a:pPr marL="228600" indent="-228600" eaLnBrk="0" hangingPunct="0">
              <a:lnSpc>
                <a:spcPct val="90000"/>
              </a:lnSpc>
              <a:spcBef>
                <a:spcPts val="1000"/>
              </a:spcBef>
            </a:pPr>
            <a:r>
              <a:rPr lang="zh-CN" altLang="en-US" sz="2000">
                <a:latin typeface="DengXian"/>
              </a:rPr>
              <a:t>  </a:t>
            </a:r>
            <a:r>
              <a:rPr lang="en-US" altLang="zh-CN" sz="2000">
                <a:latin typeface="DengXian"/>
              </a:rPr>
              <a:t>4.</a:t>
            </a:r>
            <a:r>
              <a:rPr lang="zh-CN" altLang="en-US" sz="2000">
                <a:latin typeface="DengXian"/>
              </a:rPr>
              <a:t> 结论</a:t>
            </a:r>
            <a:r>
              <a:rPr lang="en-US" altLang="zh-CN" sz="2000">
                <a:latin typeface="DengXian"/>
              </a:rPr>
              <a:t>2</a:t>
            </a:r>
            <a:r>
              <a:rPr lang="zh-CN" altLang="en-US" sz="2000">
                <a:latin typeface="DengXian"/>
              </a:rPr>
              <a:t>：“</a:t>
            </a:r>
            <a:r>
              <a:rPr lang="zh-CN" altLang="en-US" sz="2000" b="1">
                <a:latin typeface="DengXian"/>
              </a:rPr>
              <a:t>量子化理论在某个连续群下的不变性必然与一个运动方程相关的几个不变积分相联系，而这些积分决定了理论中量子场可观测量在这个群无穷小变换下所对应的变分运算</a:t>
            </a:r>
            <a:r>
              <a:rPr lang="zh-CN" altLang="en-US" sz="2000">
                <a:latin typeface="DengXian"/>
              </a:rPr>
              <a:t>”</a:t>
            </a:r>
            <a:endParaRPr lang="en-US" altLang="zh-CN" sz="2000">
              <a:latin typeface="DengXian"/>
            </a:endParaRP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r>
              <a:rPr lang="zh-CN" altLang="en-US" sz="2000">
                <a:latin typeface="DengXian"/>
              </a:rPr>
              <a:t>                   </a:t>
            </a:r>
            <a:r>
              <a:rPr lang="zh-CN" altLang="en-US" sz="1600">
                <a:solidFill>
                  <a:srgbClr val="FF0000"/>
                </a:solidFill>
                <a:latin typeface="DengXian"/>
              </a:rPr>
              <a:t>没有从群的角度出发直接考虑非定域问题</a:t>
            </a:r>
            <a:r>
              <a:rPr lang="zh-CN" altLang="en-US" sz="2000">
                <a:latin typeface="DengXian"/>
              </a:rPr>
              <a:t>。</a:t>
            </a:r>
            <a:endParaRPr lang="zh-CN" altLang="en-US" sz="2800">
              <a:latin typeface="DengXian"/>
            </a:endParaRPr>
          </a:p>
        </p:txBody>
      </p:sp>
      <p:pic>
        <p:nvPicPr>
          <p:cNvPr id="57346" name="Picture 4"/>
          <p:cNvPicPr>
            <a:picLocks noChangeAspect="1" noChangeArrowheads="1"/>
          </p:cNvPicPr>
          <p:nvPr/>
        </p:nvPicPr>
        <p:blipFill>
          <a:blip r:embed="rId2"/>
          <a:srcRect/>
          <a:stretch>
            <a:fillRect/>
          </a:stretch>
        </p:blipFill>
        <p:spPr bwMode="auto">
          <a:xfrm>
            <a:off x="3154363" y="2278063"/>
            <a:ext cx="5178425" cy="5524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txBox="1">
            <a:spLocks noChangeArrowheads="1"/>
          </p:cNvSpPr>
          <p:nvPr/>
        </p:nvSpPr>
        <p:spPr bwMode="auto">
          <a:xfrm>
            <a:off x="950913" y="866775"/>
            <a:ext cx="10153650" cy="376555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400">
                <a:latin typeface="DengXian"/>
              </a:rPr>
              <a:t>Hayashi</a:t>
            </a:r>
            <a:r>
              <a:rPr lang="zh-CN" altLang="en-US" sz="2400">
                <a:latin typeface="DengXian"/>
              </a:rPr>
              <a:t>：</a:t>
            </a:r>
            <a:r>
              <a:rPr lang="en-US" altLang="zh-CN" sz="2400">
                <a:latin typeface="DengXian"/>
              </a:rPr>
              <a:t>1953</a:t>
            </a:r>
            <a:r>
              <a:rPr lang="en-US" altLang="zh-CN" sz="2800">
                <a:latin typeface="DengXian"/>
              </a:rPr>
              <a:t> </a:t>
            </a:r>
            <a:r>
              <a:rPr lang="en-US" altLang="zh-CN" sz="2000">
                <a:latin typeface="DengXian"/>
              </a:rPr>
              <a:t>《Hamiltonian Formalism in Non-local Field Theories》</a:t>
            </a:r>
          </a:p>
          <a:p>
            <a:pPr marL="228600" indent="-228600" eaLnBrk="0" hangingPunct="0">
              <a:lnSpc>
                <a:spcPct val="90000"/>
              </a:lnSpc>
              <a:spcBef>
                <a:spcPts val="1000"/>
              </a:spcBef>
              <a:buFont typeface="Arial" charset="0"/>
              <a:buChar char="•"/>
            </a:pPr>
            <a:endParaRPr lang="en-US" altLang="zh-CN" sz="2000">
              <a:latin typeface="DengXian"/>
            </a:endParaRPr>
          </a:p>
          <a:p>
            <a:pPr marL="228600" indent="-228600" eaLnBrk="0" hangingPunct="0">
              <a:lnSpc>
                <a:spcPct val="90000"/>
              </a:lnSpc>
              <a:spcBef>
                <a:spcPts val="1000"/>
              </a:spcBef>
            </a:pPr>
            <a:r>
              <a:rPr lang="en-US" altLang="zh-CN" sz="2000">
                <a:latin typeface="DengXian"/>
              </a:rPr>
              <a:t>     1.  </a:t>
            </a:r>
            <a:r>
              <a:rPr lang="zh-CN" altLang="en-US" sz="2000">
                <a:latin typeface="DengXian"/>
              </a:rPr>
              <a:t>思路简单： 从正则假设出发然后逐级求解，               及</a:t>
            </a:r>
            <a:r>
              <a:rPr lang="en-US" altLang="zh-CN" sz="2000">
                <a:latin typeface="DengXian"/>
              </a:rPr>
              <a:t>Hamiltonian</a:t>
            </a:r>
            <a:r>
              <a:rPr lang="zh-CN" altLang="en-US" sz="2000">
                <a:latin typeface="DengXian"/>
              </a:rPr>
              <a:t>。</a:t>
            </a: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r>
              <a:rPr lang="zh-CN" altLang="en-US" sz="2000">
                <a:latin typeface="DengXian"/>
              </a:rPr>
              <a:t>      </a:t>
            </a:r>
            <a:r>
              <a:rPr lang="en-US" altLang="zh-CN" sz="2000">
                <a:latin typeface="DengXian"/>
              </a:rPr>
              <a:t>2. </a:t>
            </a:r>
            <a:r>
              <a:rPr lang="zh-CN" altLang="en-US" sz="2000">
                <a:latin typeface="DengXian"/>
              </a:rPr>
              <a:t>结论：耦合常数</a:t>
            </a:r>
            <a:r>
              <a:rPr lang="en-US" altLang="zh-CN" sz="2000">
                <a:latin typeface="DengXian"/>
              </a:rPr>
              <a:t>3</a:t>
            </a:r>
            <a:r>
              <a:rPr lang="zh-CN" altLang="en-US" sz="2000">
                <a:latin typeface="DengXian"/>
              </a:rPr>
              <a:t>阶以下与原来</a:t>
            </a:r>
            <a:r>
              <a:rPr lang="en-US" altLang="zh-CN" sz="2000">
                <a:latin typeface="DengXian"/>
              </a:rPr>
              <a:t>S</a:t>
            </a:r>
            <a:r>
              <a:rPr lang="zh-CN" altLang="en-US" sz="2000">
                <a:latin typeface="DengXian"/>
              </a:rPr>
              <a:t>矩阵结果一致。把非因果性及幺正性都推给高阶。</a:t>
            </a: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r>
              <a:rPr lang="zh-CN" altLang="en-US" sz="2000">
                <a:latin typeface="DengXian"/>
              </a:rPr>
              <a:t>      </a:t>
            </a:r>
            <a:r>
              <a:rPr lang="en-US" altLang="zh-CN" sz="2000">
                <a:latin typeface="DengXian"/>
              </a:rPr>
              <a:t>3. </a:t>
            </a:r>
            <a:r>
              <a:rPr lang="zh-CN" altLang="en-US" sz="2000">
                <a:latin typeface="DengXian"/>
              </a:rPr>
              <a:t>特点：提出用</a:t>
            </a:r>
            <a:r>
              <a:rPr lang="en-US" altLang="zh-CN" sz="2000">
                <a:latin typeface="DengXian"/>
              </a:rPr>
              <a:t>formfactor</a:t>
            </a:r>
            <a:r>
              <a:rPr lang="zh-CN" altLang="en-US" sz="2000">
                <a:latin typeface="DengXian"/>
              </a:rPr>
              <a:t>来处理非定域作用下的束缚态问题。</a:t>
            </a:r>
          </a:p>
          <a:p>
            <a:pPr marL="228600" indent="-228600" eaLnBrk="0" hangingPunct="0">
              <a:lnSpc>
                <a:spcPct val="90000"/>
              </a:lnSpc>
              <a:spcBef>
                <a:spcPts val="1000"/>
              </a:spcBef>
            </a:pPr>
            <a:endParaRPr lang="en-US" altLang="zh-CN" sz="2800">
              <a:latin typeface="DengXian"/>
            </a:endParaRPr>
          </a:p>
        </p:txBody>
      </p:sp>
      <p:pic>
        <p:nvPicPr>
          <p:cNvPr id="58370" name="Picture 4"/>
          <p:cNvPicPr>
            <a:picLocks noChangeAspect="1" noChangeArrowheads="1"/>
          </p:cNvPicPr>
          <p:nvPr/>
        </p:nvPicPr>
        <p:blipFill>
          <a:blip r:embed="rId2"/>
          <a:srcRect/>
          <a:stretch>
            <a:fillRect/>
          </a:stretch>
        </p:blipFill>
        <p:spPr bwMode="auto">
          <a:xfrm>
            <a:off x="6484938" y="1824038"/>
            <a:ext cx="1146175" cy="2762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p:cNvSpPr txBox="1">
            <a:spLocks noChangeArrowheads="1"/>
          </p:cNvSpPr>
          <p:nvPr/>
        </p:nvSpPr>
        <p:spPr bwMode="auto">
          <a:xfrm>
            <a:off x="1752600" y="822325"/>
            <a:ext cx="9677400" cy="5578475"/>
          </a:xfrm>
          <a:prstGeom prst="rect">
            <a:avLst/>
          </a:prstGeom>
          <a:noFill/>
          <a:ln w="9525">
            <a:noFill/>
            <a:miter lim="800000"/>
            <a:headEnd/>
            <a:tailEnd/>
          </a:ln>
        </p:spPr>
        <p:txBody>
          <a:bodyPr/>
          <a:lstStyle/>
          <a:p>
            <a:pPr marL="228600" indent="-228600" eaLnBrk="0" hangingPunct="0">
              <a:lnSpc>
                <a:spcPct val="80000"/>
              </a:lnSpc>
              <a:spcBef>
                <a:spcPts val="1000"/>
              </a:spcBef>
              <a:buFont typeface="Arial" charset="0"/>
              <a:buChar char="•"/>
            </a:pPr>
            <a:r>
              <a:rPr lang="en-US" altLang="zh-CN" sz="2800">
                <a:latin typeface="DengXian"/>
              </a:rPr>
              <a:t>Yennie</a:t>
            </a:r>
            <a:r>
              <a:rPr lang="zh-CN" altLang="en-US" sz="2800">
                <a:latin typeface="DengXian"/>
              </a:rPr>
              <a:t>：</a:t>
            </a:r>
            <a:r>
              <a:rPr lang="en-US" altLang="zh-CN" sz="2800">
                <a:latin typeface="DengXian"/>
              </a:rPr>
              <a:t>1951</a:t>
            </a:r>
            <a:r>
              <a:rPr lang="en-US" altLang="zh-CN" sz="2000">
                <a:latin typeface="DengXian"/>
              </a:rPr>
              <a:t>《Angular Momentum in Nonlocal Field Theory》</a:t>
            </a:r>
          </a:p>
          <a:p>
            <a:pPr marL="228600" indent="-228600" eaLnBrk="0" hangingPunct="0">
              <a:lnSpc>
                <a:spcPct val="80000"/>
              </a:lnSpc>
              <a:spcBef>
                <a:spcPts val="1000"/>
              </a:spcBef>
            </a:pPr>
            <a:r>
              <a:rPr lang="en-US" altLang="zh-CN" sz="2800">
                <a:latin typeface="DengXian"/>
              </a:rPr>
              <a:t>    </a:t>
            </a:r>
            <a:r>
              <a:rPr lang="zh-CN" altLang="en-US" sz="2000">
                <a:latin typeface="DengXian"/>
              </a:rPr>
              <a:t>出发点：</a:t>
            </a:r>
            <a:r>
              <a:rPr lang="en-US" altLang="zh-CN" sz="2000">
                <a:latin typeface="DengXian"/>
              </a:rPr>
              <a:t>Yukawa</a:t>
            </a:r>
            <a:r>
              <a:rPr lang="zh-CN" altLang="en-US" sz="2000">
                <a:latin typeface="DengXian"/>
              </a:rPr>
              <a:t>，</a:t>
            </a:r>
            <a:r>
              <a:rPr lang="en-US" altLang="zh-CN" sz="2000">
                <a:latin typeface="DengXian"/>
              </a:rPr>
              <a:t>Heisenberg</a:t>
            </a:r>
            <a:r>
              <a:rPr lang="zh-CN" altLang="en-US" sz="2000">
                <a:latin typeface="DengXian"/>
              </a:rPr>
              <a:t>， </a:t>
            </a:r>
            <a:r>
              <a:rPr lang="en-US" altLang="zh-CN" sz="2000">
                <a:latin typeface="DengXian"/>
              </a:rPr>
              <a:t>Fierz</a:t>
            </a:r>
          </a:p>
          <a:p>
            <a:pPr marL="228600" indent="-228600" eaLnBrk="0" hangingPunct="0">
              <a:lnSpc>
                <a:spcPct val="80000"/>
              </a:lnSpc>
              <a:spcBef>
                <a:spcPts val="1000"/>
              </a:spcBef>
            </a:pPr>
            <a:r>
              <a:rPr lang="en-US" altLang="zh-CN" sz="2000">
                <a:latin typeface="DengXian"/>
              </a:rPr>
              <a:t>          1</a:t>
            </a:r>
            <a:r>
              <a:rPr lang="zh-CN" altLang="en-US" sz="2000">
                <a:latin typeface="DengXian"/>
              </a:rPr>
              <a:t>，形状：最小半径</a:t>
            </a:r>
            <a:r>
              <a:rPr lang="en-US" altLang="zh-CN" sz="2000">
                <a:latin typeface="DengXian"/>
              </a:rPr>
              <a:t>r, from Heisenberg</a:t>
            </a:r>
          </a:p>
          <a:p>
            <a:pPr marL="228600" indent="-228600" eaLnBrk="0" hangingPunct="0">
              <a:lnSpc>
                <a:spcPct val="80000"/>
              </a:lnSpc>
              <a:spcBef>
                <a:spcPts val="1000"/>
              </a:spcBef>
            </a:pPr>
            <a:r>
              <a:rPr lang="en-US" altLang="zh-CN" sz="2000">
                <a:latin typeface="DengXian"/>
              </a:rPr>
              <a:t>          2</a:t>
            </a:r>
            <a:r>
              <a:rPr lang="zh-CN" altLang="en-US" sz="2000">
                <a:latin typeface="DengXian"/>
              </a:rPr>
              <a:t>，内部自由度的假定</a:t>
            </a:r>
            <a:r>
              <a:rPr lang="en-US" altLang="zh-CN" sz="2000">
                <a:latin typeface="DengXian"/>
              </a:rPr>
              <a:t>, from Yukawa</a:t>
            </a:r>
          </a:p>
          <a:p>
            <a:pPr marL="228600" indent="-228600" eaLnBrk="0" hangingPunct="0">
              <a:lnSpc>
                <a:spcPct val="80000"/>
              </a:lnSpc>
              <a:spcBef>
                <a:spcPts val="1000"/>
              </a:spcBef>
            </a:pPr>
            <a:r>
              <a:rPr lang="en-US" altLang="zh-CN" sz="2000">
                <a:latin typeface="DengXian"/>
              </a:rPr>
              <a:t>          3</a:t>
            </a:r>
            <a:r>
              <a:rPr lang="zh-CN" altLang="en-US" sz="2000">
                <a:latin typeface="DengXian"/>
              </a:rPr>
              <a:t>，新颖之处：与对称性联系起来，角动量。</a:t>
            </a:r>
          </a:p>
          <a:p>
            <a:pPr marL="228600" indent="-228600" eaLnBrk="0" hangingPunct="0">
              <a:lnSpc>
                <a:spcPct val="80000"/>
              </a:lnSpc>
              <a:spcBef>
                <a:spcPts val="1000"/>
              </a:spcBef>
            </a:pPr>
            <a:r>
              <a:rPr lang="zh-CN" altLang="en-US" sz="2000">
                <a:latin typeface="DengXian"/>
              </a:rPr>
              <a:t>          </a:t>
            </a:r>
            <a:r>
              <a:rPr lang="en-US" altLang="zh-CN" sz="2000">
                <a:latin typeface="DengXian"/>
              </a:rPr>
              <a:t>4</a:t>
            </a:r>
            <a:r>
              <a:rPr lang="zh-CN" altLang="en-US" sz="2000">
                <a:latin typeface="DengXian"/>
              </a:rPr>
              <a:t>，意识到这种考虑的平凡性， </a:t>
            </a:r>
            <a:r>
              <a:rPr lang="en-US" altLang="zh-CN" sz="2000">
                <a:latin typeface="DengXian"/>
              </a:rPr>
              <a:t>from Fierz</a:t>
            </a:r>
            <a:r>
              <a:rPr lang="zh-CN" altLang="en-US" sz="2000">
                <a:latin typeface="DengXian"/>
              </a:rPr>
              <a:t>，</a:t>
            </a:r>
          </a:p>
          <a:p>
            <a:pPr marL="228600" indent="-228600" eaLnBrk="0" hangingPunct="0">
              <a:lnSpc>
                <a:spcPct val="80000"/>
              </a:lnSpc>
              <a:spcBef>
                <a:spcPts val="1000"/>
              </a:spcBef>
            </a:pPr>
            <a:r>
              <a:rPr lang="zh-CN" altLang="en-US" sz="2000">
                <a:latin typeface="DengXian"/>
              </a:rPr>
              <a:t>    </a:t>
            </a:r>
            <a:r>
              <a:rPr lang="zh-CN" altLang="en-US" sz="2000" b="1">
                <a:latin typeface="DengXian"/>
              </a:rPr>
              <a:t>评价</a:t>
            </a:r>
            <a:r>
              <a:rPr lang="zh-CN" altLang="en-US" sz="2000">
                <a:latin typeface="DengXian"/>
              </a:rPr>
              <a:t>：实际上只是两点间的相对运动角动量</a:t>
            </a:r>
            <a:r>
              <a:rPr lang="en-US" altLang="zh-CN" sz="2000">
                <a:latin typeface="DengXian"/>
              </a:rPr>
              <a:t>; </a:t>
            </a:r>
            <a:r>
              <a:rPr lang="zh-CN" altLang="en-US" sz="2000">
                <a:latin typeface="DengXian"/>
              </a:rPr>
              <a:t>且无相互作用。</a:t>
            </a:r>
          </a:p>
          <a:p>
            <a:pPr marL="228600" indent="-228600" eaLnBrk="0" hangingPunct="0">
              <a:lnSpc>
                <a:spcPct val="80000"/>
              </a:lnSpc>
              <a:spcBef>
                <a:spcPts val="1000"/>
              </a:spcBef>
            </a:pPr>
            <a:r>
              <a:rPr lang="zh-CN" altLang="en-US" sz="2000">
                <a:latin typeface="DengXian"/>
              </a:rPr>
              <a:t>    </a:t>
            </a:r>
            <a:r>
              <a:rPr lang="zh-CN" altLang="en-US" sz="2000" b="1">
                <a:latin typeface="DengXian"/>
              </a:rPr>
              <a:t>文中结语</a:t>
            </a:r>
            <a:r>
              <a:rPr lang="zh-CN" altLang="en-US" sz="2000">
                <a:latin typeface="DengXian"/>
              </a:rPr>
              <a:t>：“</a:t>
            </a:r>
            <a:r>
              <a:rPr lang="en-US" altLang="zh-CN" sz="2000">
                <a:latin typeface="DengXian"/>
              </a:rPr>
              <a:t>As far as transformation properties are concerned, an irreducible part of a nonlocal field is therefore equivalent to some type of lcoal field, as asserted by Fierz. This equivalence can be removed only by introducing an interaction between fields ……”</a:t>
            </a:r>
          </a:p>
          <a:p>
            <a:pPr marL="228600" indent="-228600" eaLnBrk="0" hangingPunct="0">
              <a:lnSpc>
                <a:spcPct val="80000"/>
              </a:lnSpc>
              <a:spcBef>
                <a:spcPts val="1000"/>
              </a:spcBef>
            </a:pPr>
            <a:endParaRPr lang="en-US" altLang="zh-CN" sz="2000">
              <a:latin typeface="DengXian"/>
            </a:endParaRPr>
          </a:p>
          <a:p>
            <a:pPr marL="228600" indent="-228600" eaLnBrk="0" hangingPunct="0">
              <a:lnSpc>
                <a:spcPct val="80000"/>
              </a:lnSpc>
              <a:spcBef>
                <a:spcPts val="1000"/>
              </a:spcBef>
            </a:pPr>
            <a:r>
              <a:rPr lang="en-US" altLang="zh-CN" sz="2000">
                <a:latin typeface="DengXian"/>
              </a:rPr>
              <a:t>     </a:t>
            </a:r>
            <a:r>
              <a:rPr lang="zh-CN" altLang="en-US" sz="2000" b="1">
                <a:latin typeface="DengXian"/>
              </a:rPr>
              <a:t>启发</a:t>
            </a:r>
            <a:r>
              <a:rPr lang="zh-CN" altLang="en-US" sz="2000">
                <a:latin typeface="DengXian"/>
              </a:rPr>
              <a:t>：对称性的考虑对非定域相互作用有启发。</a:t>
            </a:r>
            <a:r>
              <a:rPr lang="en-US" altLang="zh-CN" sz="2000">
                <a:latin typeface="DengXian"/>
              </a:rPr>
              <a:t>KM</a:t>
            </a:r>
            <a:r>
              <a:rPr lang="zh-CN" altLang="en-US" sz="2000">
                <a:latin typeface="DengXian"/>
              </a:rPr>
              <a:t>模型中的相互作用</a:t>
            </a:r>
            <a:r>
              <a:rPr lang="en-US" altLang="zh-CN" sz="2000">
                <a:latin typeface="DengXian"/>
              </a:rPr>
              <a:t>——</a:t>
            </a:r>
          </a:p>
          <a:p>
            <a:pPr marL="228600" indent="-228600" eaLnBrk="0" hangingPunct="0">
              <a:lnSpc>
                <a:spcPct val="80000"/>
              </a:lnSpc>
              <a:spcBef>
                <a:spcPts val="1000"/>
              </a:spcBef>
            </a:pPr>
            <a:r>
              <a:rPr lang="en-US" altLang="zh-CN" sz="2800">
                <a:latin typeface="DengXian"/>
              </a:rPr>
              <a:t>     </a:t>
            </a:r>
          </a:p>
        </p:txBody>
      </p:sp>
      <p:pic>
        <p:nvPicPr>
          <p:cNvPr id="59394" name="Picture 4"/>
          <p:cNvPicPr>
            <a:picLocks noChangeAspect="1" noChangeArrowheads="1"/>
          </p:cNvPicPr>
          <p:nvPr/>
        </p:nvPicPr>
        <p:blipFill>
          <a:blip r:embed="rId2"/>
          <a:srcRect/>
          <a:stretch>
            <a:fillRect/>
          </a:stretch>
        </p:blipFill>
        <p:spPr bwMode="auto">
          <a:xfrm>
            <a:off x="4167188" y="5597525"/>
            <a:ext cx="3114675" cy="4381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16DA8C-8EB5-3D4C-BFB2-5CE9F5F8FC11}"/>
              </a:ext>
            </a:extLst>
          </p:cNvPr>
          <p:cNvPicPr>
            <a:picLocks noChangeAspect="1"/>
          </p:cNvPicPr>
          <p:nvPr/>
        </p:nvPicPr>
        <p:blipFill>
          <a:blip r:embed="rId3"/>
          <a:stretch>
            <a:fillRect/>
          </a:stretch>
        </p:blipFill>
        <p:spPr>
          <a:xfrm>
            <a:off x="0" y="0"/>
            <a:ext cx="10231244" cy="6858000"/>
          </a:xfrm>
          <a:prstGeom prst="rect">
            <a:avLst/>
          </a:prstGeom>
        </p:spPr>
      </p:pic>
    </p:spTree>
    <p:extLst>
      <p:ext uri="{BB962C8B-B14F-4D97-AF65-F5344CB8AC3E}">
        <p14:creationId xmlns:p14="http://schemas.microsoft.com/office/powerpoint/2010/main" val="1434003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txBox="1">
            <a:spLocks noChangeArrowheads="1"/>
          </p:cNvSpPr>
          <p:nvPr/>
        </p:nvSpPr>
        <p:spPr bwMode="auto">
          <a:xfrm>
            <a:off x="1066800" y="1143000"/>
            <a:ext cx="7467600" cy="4525963"/>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800">
                <a:latin typeface="DengXian"/>
              </a:rPr>
              <a:t>Lee</a:t>
            </a:r>
            <a:r>
              <a:rPr lang="zh-CN" altLang="en-US" sz="2800">
                <a:latin typeface="DengXian"/>
              </a:rPr>
              <a:t>，</a:t>
            </a:r>
            <a:r>
              <a:rPr lang="en-US" altLang="zh-CN" sz="2800">
                <a:latin typeface="DengXian"/>
              </a:rPr>
              <a:t>Yang</a:t>
            </a:r>
            <a:r>
              <a:rPr lang="zh-CN" altLang="en-US" sz="2800">
                <a:latin typeface="DengXian"/>
              </a:rPr>
              <a:t>： </a:t>
            </a:r>
            <a:r>
              <a:rPr lang="en-US" altLang="zh-CN" sz="2800">
                <a:latin typeface="DengXian"/>
              </a:rPr>
              <a:t>1957</a:t>
            </a:r>
          </a:p>
          <a:p>
            <a:pPr marL="228600" indent="-228600" eaLnBrk="0" hangingPunct="0">
              <a:lnSpc>
                <a:spcPct val="90000"/>
              </a:lnSpc>
              <a:spcBef>
                <a:spcPts val="1000"/>
              </a:spcBef>
            </a:pPr>
            <a:r>
              <a:rPr lang="en-US" altLang="zh-CN" sz="2800">
                <a:latin typeface="DengXian"/>
              </a:rPr>
              <a:t>   《Possible Nonlocal Effect in mu Decay》</a:t>
            </a:r>
          </a:p>
          <a:p>
            <a:pPr marL="228600" indent="-228600" eaLnBrk="0" hangingPunct="0">
              <a:lnSpc>
                <a:spcPct val="90000"/>
              </a:lnSpc>
              <a:spcBef>
                <a:spcPts val="1000"/>
              </a:spcBef>
            </a:pPr>
            <a:endParaRPr lang="en-US" altLang="zh-CN" sz="2800">
              <a:latin typeface="DengXian"/>
            </a:endParaRPr>
          </a:p>
          <a:p>
            <a:pPr marL="228600" indent="-228600" eaLnBrk="0" hangingPunct="0">
              <a:lnSpc>
                <a:spcPct val="90000"/>
              </a:lnSpc>
              <a:spcBef>
                <a:spcPts val="1000"/>
              </a:spcBef>
            </a:pPr>
            <a:r>
              <a:rPr lang="en-US" altLang="zh-CN" sz="2800">
                <a:latin typeface="DengXian"/>
              </a:rPr>
              <a:t>    </a:t>
            </a:r>
            <a:r>
              <a:rPr lang="zh-CN" altLang="en-US" sz="2000">
                <a:latin typeface="DengXian"/>
              </a:rPr>
              <a:t>出发点：四线费米过程不一定恰好发生在同一时空点。</a:t>
            </a:r>
          </a:p>
          <a:p>
            <a:pPr marL="228600" indent="-228600" eaLnBrk="0" hangingPunct="0">
              <a:lnSpc>
                <a:spcPct val="90000"/>
              </a:lnSpc>
              <a:spcBef>
                <a:spcPts val="1000"/>
              </a:spcBef>
              <a:buFont typeface="Arial" charset="0"/>
              <a:buChar char="•"/>
            </a:pPr>
            <a:r>
              <a:rPr lang="zh-CN" altLang="en-US" sz="2000">
                <a:latin typeface="DengXian"/>
              </a:rPr>
              <a:t> 探索：给出三种可能拉式量及相应振幅结果。</a:t>
            </a:r>
          </a:p>
        </p:txBody>
      </p:sp>
      <p:pic>
        <p:nvPicPr>
          <p:cNvPr id="60418" name="Picture 4"/>
          <p:cNvPicPr>
            <a:picLocks noChangeAspect="1" noChangeArrowheads="1"/>
          </p:cNvPicPr>
          <p:nvPr/>
        </p:nvPicPr>
        <p:blipFill>
          <a:blip r:embed="rId2"/>
          <a:srcRect/>
          <a:stretch>
            <a:fillRect/>
          </a:stretch>
        </p:blipFill>
        <p:spPr bwMode="auto">
          <a:xfrm>
            <a:off x="3544888" y="3814763"/>
            <a:ext cx="4170362" cy="768350"/>
          </a:xfrm>
          <a:prstGeom prst="rect">
            <a:avLst/>
          </a:prstGeom>
          <a:noFill/>
          <a:ln w="9525">
            <a:noFill/>
            <a:miter lim="800000"/>
            <a:headEnd/>
            <a:tailEnd/>
          </a:ln>
        </p:spPr>
      </p:pic>
      <p:pic>
        <p:nvPicPr>
          <p:cNvPr id="60419" name="Picture 5"/>
          <p:cNvPicPr>
            <a:picLocks noChangeAspect="1" noChangeArrowheads="1"/>
          </p:cNvPicPr>
          <p:nvPr/>
        </p:nvPicPr>
        <p:blipFill>
          <a:blip r:embed="rId3"/>
          <a:srcRect/>
          <a:stretch>
            <a:fillRect/>
          </a:stretch>
        </p:blipFill>
        <p:spPr bwMode="auto">
          <a:xfrm>
            <a:off x="3544888" y="4652963"/>
            <a:ext cx="4241800" cy="828675"/>
          </a:xfrm>
          <a:prstGeom prst="rect">
            <a:avLst/>
          </a:prstGeom>
          <a:noFill/>
          <a:ln w="9525">
            <a:noFill/>
            <a:miter lim="800000"/>
            <a:headEnd/>
            <a:tailEnd/>
          </a:ln>
        </p:spPr>
      </p:pic>
      <p:pic>
        <p:nvPicPr>
          <p:cNvPr id="60420" name="Picture 6"/>
          <p:cNvPicPr>
            <a:picLocks noChangeAspect="1" noChangeArrowheads="1"/>
          </p:cNvPicPr>
          <p:nvPr/>
        </p:nvPicPr>
        <p:blipFill>
          <a:blip r:embed="rId4"/>
          <a:srcRect/>
          <a:stretch>
            <a:fillRect/>
          </a:stretch>
        </p:blipFill>
        <p:spPr bwMode="auto">
          <a:xfrm>
            <a:off x="1868488" y="4957763"/>
            <a:ext cx="1073150" cy="239712"/>
          </a:xfrm>
          <a:prstGeom prst="rect">
            <a:avLst/>
          </a:prstGeom>
          <a:noFill/>
          <a:ln w="9525">
            <a:noFill/>
            <a:miter lim="800000"/>
            <a:headEnd/>
            <a:tailEnd/>
          </a:ln>
        </p:spPr>
      </p:pic>
      <p:pic>
        <p:nvPicPr>
          <p:cNvPr id="60421" name="Picture 7"/>
          <p:cNvPicPr>
            <a:picLocks noChangeAspect="1" noChangeArrowheads="1"/>
          </p:cNvPicPr>
          <p:nvPr/>
        </p:nvPicPr>
        <p:blipFill>
          <a:blip r:embed="rId5"/>
          <a:srcRect/>
          <a:stretch>
            <a:fillRect/>
          </a:stretch>
        </p:blipFill>
        <p:spPr bwMode="auto">
          <a:xfrm>
            <a:off x="3621088" y="5643563"/>
            <a:ext cx="4194175" cy="72548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txBox="1">
            <a:spLocks noChangeArrowheads="1"/>
          </p:cNvSpPr>
          <p:nvPr/>
        </p:nvSpPr>
        <p:spPr bwMode="auto">
          <a:xfrm>
            <a:off x="1576388" y="890588"/>
            <a:ext cx="8758237" cy="4884737"/>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400">
                <a:latin typeface="DengXian"/>
              </a:rPr>
              <a:t>1953</a:t>
            </a:r>
            <a:r>
              <a:rPr lang="zh-CN" altLang="en-US" sz="2400">
                <a:latin typeface="DengXian"/>
              </a:rPr>
              <a:t>年会议：转折点</a:t>
            </a:r>
          </a:p>
          <a:p>
            <a:pPr marL="228600" indent="-228600" eaLnBrk="0" hangingPunct="0">
              <a:lnSpc>
                <a:spcPct val="90000"/>
              </a:lnSpc>
              <a:spcBef>
                <a:spcPts val="1000"/>
              </a:spcBef>
              <a:buFont typeface="Arial" charset="0"/>
              <a:buChar char="•"/>
            </a:pPr>
            <a:r>
              <a:rPr lang="en-US" altLang="zh-CN" sz="2400">
                <a:latin typeface="DengXian"/>
              </a:rPr>
              <a:t>1960s——</a:t>
            </a:r>
            <a:r>
              <a:rPr lang="zh-CN" altLang="en-US" sz="2400">
                <a:latin typeface="DengXian"/>
              </a:rPr>
              <a:t>现在：一直在讨论非定域作用的因果性、幺正性。</a:t>
            </a:r>
          </a:p>
          <a:p>
            <a:pPr marL="228600" indent="-228600" eaLnBrk="0" hangingPunct="0">
              <a:lnSpc>
                <a:spcPct val="90000"/>
              </a:lnSpc>
              <a:spcBef>
                <a:spcPts val="1000"/>
              </a:spcBef>
            </a:pPr>
            <a:endParaRPr lang="zh-CN" altLang="en-US" sz="2400">
              <a:latin typeface="DengXian"/>
            </a:endParaRPr>
          </a:p>
          <a:p>
            <a:pPr marL="228600" indent="-228600" eaLnBrk="0" hangingPunct="0">
              <a:lnSpc>
                <a:spcPct val="90000"/>
              </a:lnSpc>
              <a:spcBef>
                <a:spcPts val="1000"/>
              </a:spcBef>
            </a:pPr>
            <a:r>
              <a:rPr lang="zh-CN" altLang="en-US" sz="2400">
                <a:latin typeface="DengXian"/>
              </a:rPr>
              <a:t>   </a:t>
            </a:r>
            <a:r>
              <a:rPr lang="en-US" altLang="zh-CN" sz="2000">
                <a:latin typeface="DengXian"/>
              </a:rPr>
              <a:t>D. A. Kirzhnits: 《Nonlocal Quantum Field Theory》1966</a:t>
            </a:r>
          </a:p>
          <a:p>
            <a:pPr marL="228600" indent="-228600" eaLnBrk="0" hangingPunct="0">
              <a:lnSpc>
                <a:spcPct val="90000"/>
              </a:lnSpc>
              <a:spcBef>
                <a:spcPts val="1000"/>
              </a:spcBef>
            </a:pPr>
            <a:r>
              <a:rPr lang="zh-CN" altLang="en-US" sz="2000">
                <a:latin typeface="DengXian"/>
              </a:rPr>
              <a:t>内容：用</a:t>
            </a:r>
            <a:r>
              <a:rPr lang="en-US" altLang="zh-CN" sz="2000">
                <a:latin typeface="DengXian"/>
              </a:rPr>
              <a:t>S-</a:t>
            </a:r>
            <a:r>
              <a:rPr lang="zh-CN" altLang="en-US" sz="2000">
                <a:latin typeface="DengXian"/>
              </a:rPr>
              <a:t>矩阵“极点”变化情况讨论宏观因果性，探讨</a:t>
            </a:r>
            <a:r>
              <a:rPr lang="zh-CN" altLang="en-US" sz="2000" b="1">
                <a:latin typeface="DengXian"/>
              </a:rPr>
              <a:t>角动量发散</a:t>
            </a:r>
            <a:r>
              <a:rPr lang="zh-CN" altLang="en-US" sz="2000">
                <a:latin typeface="DengXian"/>
              </a:rPr>
              <a:t>。</a:t>
            </a:r>
          </a:p>
          <a:p>
            <a:pPr marL="228600" indent="-228600" eaLnBrk="0" hangingPunct="0">
              <a:lnSpc>
                <a:spcPct val="90000"/>
              </a:lnSpc>
              <a:spcBef>
                <a:spcPts val="1000"/>
              </a:spcBef>
            </a:pPr>
            <a:r>
              <a:rPr lang="en-US" altLang="zh-CN" sz="2000">
                <a:latin typeface="DengXian"/>
              </a:rPr>
              <a:t>Views</a:t>
            </a:r>
            <a:r>
              <a:rPr lang="zh-CN" altLang="en-US" sz="2000">
                <a:latin typeface="DengXian"/>
              </a:rPr>
              <a:t>：       </a:t>
            </a:r>
            <a:r>
              <a:rPr lang="en-US" altLang="zh-CN" sz="2000">
                <a:latin typeface="DengXian"/>
              </a:rPr>
              <a:t>1. Locality </a:t>
            </a:r>
            <a:r>
              <a:rPr lang="zh-CN" altLang="en-US" sz="2000">
                <a:latin typeface="DengXian"/>
              </a:rPr>
              <a:t>等价于 </a:t>
            </a:r>
            <a:r>
              <a:rPr lang="en-US" altLang="zh-CN" sz="2000">
                <a:latin typeface="DengXian"/>
              </a:rPr>
              <a:t>Causality</a:t>
            </a:r>
          </a:p>
          <a:p>
            <a:pPr marL="228600" indent="-228600" eaLnBrk="0" hangingPunct="0">
              <a:lnSpc>
                <a:spcPct val="90000"/>
              </a:lnSpc>
              <a:spcBef>
                <a:spcPts val="1000"/>
              </a:spcBef>
            </a:pPr>
            <a:r>
              <a:rPr lang="en-US" altLang="zh-CN" sz="2000">
                <a:latin typeface="DengXian"/>
              </a:rPr>
              <a:t>                     2. “</a:t>
            </a:r>
            <a:r>
              <a:rPr lang="zh-CN" altLang="en-US" sz="2000">
                <a:solidFill>
                  <a:srgbClr val="FF0000"/>
                </a:solidFill>
                <a:latin typeface="DengXian"/>
              </a:rPr>
              <a:t>因果性只具有经典意义，量子层次上违不违反我们无法测量且并不知晓，完全是臆断，只有宏观因果性有意义。</a:t>
            </a:r>
            <a:r>
              <a:rPr lang="zh-CN" altLang="en-US" sz="2000">
                <a:latin typeface="DengXian"/>
              </a:rPr>
              <a:t>”</a:t>
            </a:r>
          </a:p>
          <a:p>
            <a:pPr marL="228600" indent="-228600" eaLnBrk="0" hangingPunct="0">
              <a:lnSpc>
                <a:spcPct val="90000"/>
              </a:lnSpc>
              <a:spcBef>
                <a:spcPts val="1000"/>
              </a:spcBef>
            </a:pPr>
            <a:r>
              <a:rPr lang="zh-CN" altLang="en-US" sz="2000">
                <a:latin typeface="DengXian"/>
              </a:rPr>
              <a:t>                     </a:t>
            </a:r>
            <a:r>
              <a:rPr lang="en-US" altLang="zh-CN" sz="2000">
                <a:latin typeface="DengXian"/>
              </a:rPr>
              <a:t>3. </a:t>
            </a:r>
            <a:r>
              <a:rPr lang="zh-CN" altLang="en-US" sz="2000">
                <a:latin typeface="DengXian"/>
              </a:rPr>
              <a:t>最小尺度      的两面性：一方面不能过小导致</a:t>
            </a:r>
            <a:r>
              <a:rPr lang="en-US" altLang="zh-CN" sz="2000">
                <a:latin typeface="DengXian"/>
              </a:rPr>
              <a:t>local</a:t>
            </a:r>
            <a:r>
              <a:rPr lang="zh-CN" altLang="en-US" sz="2000">
                <a:latin typeface="DengXian"/>
              </a:rPr>
              <a:t>场论发散；一方面不能过大导致宏观因果性被违反。</a:t>
            </a:r>
          </a:p>
          <a:p>
            <a:pPr marL="228600" indent="-228600" eaLnBrk="0" hangingPunct="0">
              <a:lnSpc>
                <a:spcPct val="90000"/>
              </a:lnSpc>
              <a:spcBef>
                <a:spcPts val="1000"/>
              </a:spcBef>
            </a:pPr>
            <a:endParaRPr lang="en-US" altLang="zh-CN" sz="2000">
              <a:latin typeface="DengXian"/>
            </a:endParaRPr>
          </a:p>
        </p:txBody>
      </p:sp>
      <p:pic>
        <p:nvPicPr>
          <p:cNvPr id="61442" name="Picture 4"/>
          <p:cNvPicPr>
            <a:picLocks noChangeAspect="1" noChangeArrowheads="1"/>
          </p:cNvPicPr>
          <p:nvPr/>
        </p:nvPicPr>
        <p:blipFill>
          <a:blip r:embed="rId2"/>
          <a:srcRect/>
          <a:stretch>
            <a:fillRect/>
          </a:stretch>
        </p:blipFill>
        <p:spPr bwMode="auto">
          <a:xfrm>
            <a:off x="4403725" y="4178300"/>
            <a:ext cx="377825" cy="3540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txBox="1">
            <a:spLocks noChangeArrowheads="1"/>
          </p:cNvSpPr>
          <p:nvPr/>
        </p:nvSpPr>
        <p:spPr bwMode="auto">
          <a:xfrm>
            <a:off x="2382838" y="1022350"/>
            <a:ext cx="7848600" cy="4525963"/>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1600">
                <a:latin typeface="DengXian"/>
              </a:rPr>
              <a:t>Commun. Math. phys. 5, 42-56 (1967):</a:t>
            </a:r>
          </a:p>
          <a:p>
            <a:pPr marL="228600" indent="-228600" eaLnBrk="0" hangingPunct="0">
              <a:lnSpc>
                <a:spcPct val="90000"/>
              </a:lnSpc>
              <a:spcBef>
                <a:spcPts val="1000"/>
              </a:spcBef>
            </a:pPr>
            <a:r>
              <a:rPr lang="en-US" altLang="zh-CN" sz="1600">
                <a:latin typeface="DengXian"/>
              </a:rPr>
              <a:t>       《Non-local Quantum Theory of the Scalar Field 》</a:t>
            </a:r>
          </a:p>
          <a:p>
            <a:pPr marL="228600" indent="-228600" eaLnBrk="0" hangingPunct="0">
              <a:lnSpc>
                <a:spcPct val="90000"/>
              </a:lnSpc>
              <a:spcBef>
                <a:spcPts val="1000"/>
              </a:spcBef>
              <a:buFont typeface="Arial" charset="0"/>
              <a:buChar char="•"/>
            </a:pPr>
            <a:r>
              <a:rPr lang="en-US" altLang="zh-CN" sz="1600">
                <a:latin typeface="DengXian"/>
              </a:rPr>
              <a:t>Ann. Phys. 71, 466-485 (1972):</a:t>
            </a:r>
          </a:p>
          <a:p>
            <a:pPr marL="228600" indent="-228600" eaLnBrk="0" hangingPunct="0">
              <a:lnSpc>
                <a:spcPct val="90000"/>
              </a:lnSpc>
              <a:spcBef>
                <a:spcPts val="1000"/>
              </a:spcBef>
            </a:pPr>
            <a:r>
              <a:rPr lang="en-US" altLang="zh-CN">
                <a:latin typeface="DengXian"/>
              </a:rPr>
              <a:t>      </a:t>
            </a:r>
            <a:r>
              <a:rPr lang="en-US" altLang="zh-CN" sz="1600">
                <a:latin typeface="DengXian"/>
              </a:rPr>
              <a:t>《On the Construction of Nonlocal Quantum Electrodynamics》</a:t>
            </a:r>
          </a:p>
          <a:p>
            <a:pPr marL="228600" indent="-228600" eaLnBrk="0" hangingPunct="0">
              <a:lnSpc>
                <a:spcPct val="90000"/>
              </a:lnSpc>
              <a:spcBef>
                <a:spcPts val="1000"/>
              </a:spcBef>
            </a:pPr>
            <a:endParaRPr lang="en-US" altLang="zh-CN" sz="1600">
              <a:latin typeface="DengXian"/>
            </a:endParaRPr>
          </a:p>
          <a:p>
            <a:pPr marL="228600" indent="-228600" eaLnBrk="0" hangingPunct="0">
              <a:lnSpc>
                <a:spcPct val="90000"/>
              </a:lnSpc>
              <a:spcBef>
                <a:spcPts val="1000"/>
              </a:spcBef>
            </a:pPr>
            <a:endParaRPr lang="en-US" altLang="zh-CN" sz="1600">
              <a:latin typeface="DengXian"/>
            </a:endParaRPr>
          </a:p>
          <a:p>
            <a:pPr marL="228600" indent="-228600" eaLnBrk="0" hangingPunct="0">
              <a:lnSpc>
                <a:spcPct val="90000"/>
              </a:lnSpc>
              <a:spcBef>
                <a:spcPts val="1000"/>
              </a:spcBef>
            </a:pPr>
            <a:endParaRPr lang="en-US" altLang="zh-CN" sz="1600">
              <a:latin typeface="DengXian"/>
            </a:endParaRPr>
          </a:p>
          <a:p>
            <a:pPr marL="228600" indent="-228600" eaLnBrk="0" hangingPunct="0">
              <a:lnSpc>
                <a:spcPct val="90000"/>
              </a:lnSpc>
              <a:spcBef>
                <a:spcPts val="1000"/>
              </a:spcBef>
            </a:pPr>
            <a:endParaRPr lang="en-US" altLang="zh-CN" sz="1600">
              <a:latin typeface="DengXian"/>
            </a:endParaRPr>
          </a:p>
          <a:p>
            <a:pPr marL="228600" indent="-228600" eaLnBrk="0" hangingPunct="0">
              <a:lnSpc>
                <a:spcPct val="90000"/>
              </a:lnSpc>
              <a:spcBef>
                <a:spcPts val="1000"/>
              </a:spcBef>
            </a:pPr>
            <a:r>
              <a:rPr lang="en-US" altLang="zh-CN" sz="1600">
                <a:latin typeface="DengXian"/>
              </a:rPr>
              <a:t>     1. </a:t>
            </a:r>
            <a:r>
              <a:rPr lang="zh-CN" altLang="en-US" sz="1600">
                <a:latin typeface="DengXian"/>
              </a:rPr>
              <a:t>目的：通过让形状因子为全纯函数而使</a:t>
            </a:r>
            <a:r>
              <a:rPr lang="en-US" altLang="zh-CN" sz="1600">
                <a:latin typeface="DengXian"/>
              </a:rPr>
              <a:t>S</a:t>
            </a:r>
            <a:r>
              <a:rPr lang="zh-CN" altLang="en-US" sz="1600">
                <a:latin typeface="DengXian"/>
              </a:rPr>
              <a:t>矩阵有限、幺正、因果、规范不变的，比</a:t>
            </a:r>
            <a:r>
              <a:rPr lang="en-US" altLang="zh-CN" sz="1600">
                <a:latin typeface="DengXian"/>
              </a:rPr>
              <a:t>Pauli-Villars</a:t>
            </a:r>
            <a:r>
              <a:rPr lang="zh-CN" altLang="en-US" sz="1600">
                <a:latin typeface="DengXian"/>
              </a:rPr>
              <a:t>重整化好（多余极点）。</a:t>
            </a:r>
          </a:p>
          <a:p>
            <a:pPr marL="228600" indent="-228600" eaLnBrk="0" hangingPunct="0">
              <a:lnSpc>
                <a:spcPct val="90000"/>
              </a:lnSpc>
              <a:spcBef>
                <a:spcPts val="1000"/>
              </a:spcBef>
            </a:pPr>
            <a:r>
              <a:rPr lang="zh-CN" altLang="en-US" sz="1600">
                <a:latin typeface="DengXian"/>
              </a:rPr>
              <a:t>      </a:t>
            </a:r>
            <a:r>
              <a:rPr lang="en-US" altLang="zh-CN" sz="1600">
                <a:latin typeface="DengXian"/>
              </a:rPr>
              <a:t>2. </a:t>
            </a:r>
            <a:r>
              <a:rPr lang="zh-CN" altLang="en-US" sz="1600">
                <a:latin typeface="DengXian"/>
              </a:rPr>
              <a:t>优点：仍然用</a:t>
            </a:r>
            <a:r>
              <a:rPr lang="en-US" altLang="zh-CN" sz="1600">
                <a:latin typeface="DengXian"/>
              </a:rPr>
              <a:t>S</a:t>
            </a:r>
            <a:r>
              <a:rPr lang="zh-CN" altLang="en-US" sz="1600">
                <a:latin typeface="DengXian"/>
              </a:rPr>
              <a:t>矩阵原来的微扰展开对应的</a:t>
            </a:r>
            <a:r>
              <a:rPr lang="en-US" altLang="zh-CN" sz="1600">
                <a:latin typeface="DengXian"/>
              </a:rPr>
              <a:t>Feynman</a:t>
            </a:r>
            <a:r>
              <a:rPr lang="zh-CN" altLang="en-US" sz="1600">
                <a:latin typeface="DengXian"/>
              </a:rPr>
              <a:t>图进行计算，而且没有发散了，对称性保持不变。</a:t>
            </a:r>
          </a:p>
          <a:p>
            <a:pPr marL="228600" indent="-228600" eaLnBrk="0" hangingPunct="0">
              <a:lnSpc>
                <a:spcPct val="90000"/>
              </a:lnSpc>
              <a:spcBef>
                <a:spcPts val="1000"/>
              </a:spcBef>
            </a:pPr>
            <a:r>
              <a:rPr lang="zh-CN" altLang="en-US" sz="1600">
                <a:latin typeface="DengXian"/>
              </a:rPr>
              <a:t>      </a:t>
            </a:r>
            <a:r>
              <a:rPr lang="en-US" altLang="zh-CN" sz="1600">
                <a:latin typeface="DengXian"/>
              </a:rPr>
              <a:t>3. Ambiguity</a:t>
            </a:r>
            <a:r>
              <a:rPr lang="zh-CN" altLang="en-US" sz="1600">
                <a:latin typeface="DengXian"/>
              </a:rPr>
              <a:t>：不知道怎样确定这样的形状因子                ？</a:t>
            </a:r>
          </a:p>
          <a:p>
            <a:pPr marL="228600" indent="-228600" eaLnBrk="0" hangingPunct="0">
              <a:lnSpc>
                <a:spcPct val="90000"/>
              </a:lnSpc>
              <a:spcBef>
                <a:spcPts val="1000"/>
              </a:spcBef>
            </a:pPr>
            <a:r>
              <a:rPr lang="zh-CN" altLang="en-US" sz="1600">
                <a:latin typeface="DengXian"/>
              </a:rPr>
              <a:t>      </a:t>
            </a:r>
            <a:r>
              <a:rPr lang="en-US" altLang="zh-CN" sz="1600">
                <a:latin typeface="DengXian"/>
              </a:rPr>
              <a:t>4. “The usual local quantum electrodynamics is an excellent approximation to the nonlocal theory if this nonlocal really exists.” !</a:t>
            </a:r>
          </a:p>
          <a:p>
            <a:pPr marL="228600" indent="-228600" eaLnBrk="0" hangingPunct="0">
              <a:lnSpc>
                <a:spcPct val="90000"/>
              </a:lnSpc>
              <a:spcBef>
                <a:spcPts val="1000"/>
              </a:spcBef>
            </a:pPr>
            <a:endParaRPr lang="en-US" altLang="zh-CN" sz="1600">
              <a:latin typeface="DengXian"/>
            </a:endParaRPr>
          </a:p>
          <a:p>
            <a:pPr marL="228600" indent="-228600" eaLnBrk="0" hangingPunct="0">
              <a:lnSpc>
                <a:spcPct val="90000"/>
              </a:lnSpc>
              <a:spcBef>
                <a:spcPts val="1000"/>
              </a:spcBef>
            </a:pPr>
            <a:r>
              <a:rPr lang="zh-CN" altLang="en-US" sz="1600">
                <a:latin typeface="DengXian"/>
              </a:rPr>
              <a:t>主要思路：形状因子</a:t>
            </a:r>
            <a:r>
              <a:rPr lang="en-US" altLang="zh-CN" sz="1600">
                <a:latin typeface="DengXian"/>
              </a:rPr>
              <a:t>——〉</a:t>
            </a:r>
            <a:r>
              <a:rPr lang="zh-CN" altLang="en-US" sz="1600">
                <a:latin typeface="DengXian"/>
              </a:rPr>
              <a:t>格林函数</a:t>
            </a:r>
            <a:r>
              <a:rPr lang="en-US" altLang="zh-CN" sz="1600">
                <a:latin typeface="DengXian"/>
              </a:rPr>
              <a:t>——〉S</a:t>
            </a:r>
            <a:r>
              <a:rPr lang="zh-CN" altLang="en-US" sz="1600">
                <a:latin typeface="DengXian"/>
              </a:rPr>
              <a:t>矩阵极点</a:t>
            </a:r>
            <a:r>
              <a:rPr lang="en-US" altLang="zh-CN" sz="1600">
                <a:latin typeface="DengXian"/>
              </a:rPr>
              <a:t>——〉</a:t>
            </a:r>
            <a:r>
              <a:rPr lang="zh-CN" altLang="en-US" sz="1600">
                <a:latin typeface="DengXian"/>
              </a:rPr>
              <a:t>幺正性</a:t>
            </a:r>
          </a:p>
          <a:p>
            <a:pPr marL="228600" indent="-228600" eaLnBrk="0" hangingPunct="0">
              <a:lnSpc>
                <a:spcPct val="90000"/>
              </a:lnSpc>
              <a:spcBef>
                <a:spcPts val="1000"/>
              </a:spcBef>
            </a:pPr>
            <a:endParaRPr lang="en-US" altLang="zh-CN" sz="2400">
              <a:latin typeface="DengXian"/>
            </a:endParaRPr>
          </a:p>
        </p:txBody>
      </p:sp>
      <p:pic>
        <p:nvPicPr>
          <p:cNvPr id="62466" name="Picture 4"/>
          <p:cNvPicPr>
            <a:picLocks noChangeAspect="1" noChangeArrowheads="1"/>
          </p:cNvPicPr>
          <p:nvPr/>
        </p:nvPicPr>
        <p:blipFill>
          <a:blip r:embed="rId2"/>
          <a:srcRect/>
          <a:stretch>
            <a:fillRect/>
          </a:stretch>
        </p:blipFill>
        <p:spPr bwMode="auto">
          <a:xfrm>
            <a:off x="3544888" y="2527300"/>
            <a:ext cx="3425825" cy="479425"/>
          </a:xfrm>
          <a:prstGeom prst="rect">
            <a:avLst/>
          </a:prstGeom>
          <a:noFill/>
          <a:ln w="9525">
            <a:noFill/>
            <a:miter lim="800000"/>
            <a:headEnd/>
            <a:tailEnd/>
          </a:ln>
        </p:spPr>
      </p:pic>
      <p:pic>
        <p:nvPicPr>
          <p:cNvPr id="62467" name="Picture 5"/>
          <p:cNvPicPr>
            <a:picLocks noChangeAspect="1" noChangeArrowheads="1"/>
          </p:cNvPicPr>
          <p:nvPr/>
        </p:nvPicPr>
        <p:blipFill>
          <a:blip r:embed="rId3"/>
          <a:srcRect/>
          <a:stretch>
            <a:fillRect/>
          </a:stretch>
        </p:blipFill>
        <p:spPr bwMode="auto">
          <a:xfrm>
            <a:off x="3697288" y="3060700"/>
            <a:ext cx="3209925" cy="4794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a:srcRect/>
          <a:stretch>
            <a:fillRect/>
          </a:stretch>
        </p:blipFill>
        <p:spPr bwMode="auto">
          <a:xfrm>
            <a:off x="3076575" y="204788"/>
            <a:ext cx="6354763" cy="3084512"/>
          </a:xfrm>
          <a:prstGeom prst="rect">
            <a:avLst/>
          </a:prstGeom>
          <a:noFill/>
          <a:ln w="9525">
            <a:noFill/>
            <a:miter lim="800000"/>
            <a:headEnd/>
            <a:tailEnd/>
          </a:ln>
        </p:spPr>
      </p:pic>
      <p:pic>
        <p:nvPicPr>
          <p:cNvPr id="63490" name="Picture 5"/>
          <p:cNvPicPr>
            <a:picLocks noChangeAspect="1" noChangeArrowheads="1"/>
          </p:cNvPicPr>
          <p:nvPr/>
        </p:nvPicPr>
        <p:blipFill>
          <a:blip r:embed="rId3"/>
          <a:srcRect/>
          <a:stretch>
            <a:fillRect/>
          </a:stretch>
        </p:blipFill>
        <p:spPr bwMode="auto">
          <a:xfrm>
            <a:off x="3076575" y="3328988"/>
            <a:ext cx="6400800" cy="3078162"/>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p:cNvSpPr txBox="1">
            <a:spLocks noChangeArrowheads="1"/>
          </p:cNvSpPr>
          <p:nvPr/>
        </p:nvSpPr>
        <p:spPr bwMode="auto">
          <a:xfrm>
            <a:off x="2690813" y="1255713"/>
            <a:ext cx="7772400" cy="4525962"/>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000">
                <a:latin typeface="DengXian"/>
              </a:rPr>
              <a:t>PRD 8, 2472 (1972):</a:t>
            </a:r>
          </a:p>
          <a:p>
            <a:pPr marL="228600" indent="-228600" eaLnBrk="0" hangingPunct="0">
              <a:lnSpc>
                <a:spcPct val="90000"/>
              </a:lnSpc>
              <a:spcBef>
                <a:spcPts val="1000"/>
              </a:spcBef>
            </a:pPr>
            <a:r>
              <a:rPr lang="en-US" altLang="zh-CN" sz="2000">
                <a:latin typeface="DengXian"/>
              </a:rPr>
              <a:t>        《Action principle and nonlocal field theories》</a:t>
            </a:r>
          </a:p>
          <a:p>
            <a:pPr marL="228600" indent="-228600" eaLnBrk="0" hangingPunct="0">
              <a:lnSpc>
                <a:spcPct val="90000"/>
              </a:lnSpc>
              <a:spcBef>
                <a:spcPts val="1000"/>
              </a:spcBef>
            </a:pPr>
            <a:r>
              <a:rPr lang="en-US" altLang="zh-CN" sz="2000">
                <a:latin typeface="DengXian"/>
              </a:rPr>
              <a:t>  1. </a:t>
            </a:r>
            <a:r>
              <a:rPr lang="zh-CN" altLang="en-US" sz="2000" b="1">
                <a:latin typeface="DengXian"/>
              </a:rPr>
              <a:t>目的</a:t>
            </a:r>
            <a:r>
              <a:rPr lang="zh-CN" altLang="en-US" sz="2000">
                <a:latin typeface="DengXian"/>
              </a:rPr>
              <a:t>：受</a:t>
            </a:r>
            <a:r>
              <a:rPr lang="en-US" altLang="zh-CN" sz="2000">
                <a:latin typeface="DengXian"/>
              </a:rPr>
              <a:t>Pauli 1953</a:t>
            </a:r>
            <a:r>
              <a:rPr lang="zh-CN" altLang="en-US" sz="2000">
                <a:latin typeface="DengXian"/>
              </a:rPr>
              <a:t>文章的启发研究</a:t>
            </a:r>
            <a:r>
              <a:rPr lang="en-US" altLang="zh-CN" sz="2000">
                <a:latin typeface="DengXian"/>
              </a:rPr>
              <a:t>Kristensen-Moller</a:t>
            </a:r>
            <a:r>
              <a:rPr lang="zh-CN" altLang="en-US" sz="2000">
                <a:latin typeface="DengXian"/>
              </a:rPr>
              <a:t>非定域模型的正则量子化问题，及守恒量问题。</a:t>
            </a:r>
          </a:p>
          <a:p>
            <a:pPr marL="228600" indent="-228600" eaLnBrk="0" hangingPunct="0">
              <a:lnSpc>
                <a:spcPct val="90000"/>
              </a:lnSpc>
              <a:spcBef>
                <a:spcPts val="1000"/>
              </a:spcBef>
            </a:pPr>
            <a:r>
              <a:rPr lang="zh-CN" altLang="en-US" sz="2000">
                <a:latin typeface="DengXian"/>
              </a:rPr>
              <a:t>  </a:t>
            </a:r>
            <a:r>
              <a:rPr lang="en-US" altLang="zh-CN" sz="2000">
                <a:latin typeface="DengXian"/>
              </a:rPr>
              <a:t>2.  </a:t>
            </a:r>
            <a:r>
              <a:rPr lang="zh-CN" altLang="en-US" sz="2000" b="1">
                <a:latin typeface="DengXian"/>
              </a:rPr>
              <a:t>方法特点</a:t>
            </a:r>
            <a:r>
              <a:rPr lang="zh-CN" altLang="en-US" sz="2000">
                <a:latin typeface="DengXian"/>
              </a:rPr>
              <a:t>：从作用量出发的</a:t>
            </a:r>
            <a:r>
              <a:rPr lang="zh-CN" altLang="en-US" sz="2000" b="1">
                <a:latin typeface="DengXian"/>
              </a:rPr>
              <a:t>标准场论方法</a:t>
            </a:r>
            <a:r>
              <a:rPr lang="zh-CN" altLang="en-US" sz="2000">
                <a:latin typeface="DengXian"/>
              </a:rPr>
              <a:t>，自己推广了变分法。</a:t>
            </a: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r>
              <a:rPr lang="zh-CN" altLang="en-US" sz="2000">
                <a:latin typeface="DengXian"/>
              </a:rPr>
              <a:t>  </a:t>
            </a:r>
            <a:r>
              <a:rPr lang="en-US" altLang="zh-CN" sz="2000">
                <a:latin typeface="DengXian"/>
              </a:rPr>
              <a:t>3.  </a:t>
            </a:r>
            <a:r>
              <a:rPr lang="zh-CN" altLang="en-US" sz="2000" b="1">
                <a:latin typeface="DengXian"/>
              </a:rPr>
              <a:t>特殊结论</a:t>
            </a:r>
            <a:r>
              <a:rPr lang="zh-CN" altLang="en-US" sz="2000">
                <a:latin typeface="DengXian"/>
              </a:rPr>
              <a:t>：</a:t>
            </a:r>
            <a:r>
              <a:rPr lang="zh-CN" altLang="en-US" sz="2000" b="1">
                <a:latin typeface="DengXian"/>
              </a:rPr>
              <a:t>能动张量不守恒</a:t>
            </a:r>
            <a:r>
              <a:rPr lang="zh-CN" altLang="en-US" sz="2000">
                <a:latin typeface="DengXian"/>
              </a:rPr>
              <a:t>了。用</a:t>
            </a:r>
            <a:r>
              <a:rPr lang="en-US" altLang="zh-CN" sz="2000">
                <a:latin typeface="DengXian"/>
              </a:rPr>
              <a:t>Feldman-Yang</a:t>
            </a:r>
            <a:r>
              <a:rPr lang="zh-CN" altLang="en-US" sz="2000">
                <a:latin typeface="DengXian"/>
              </a:rPr>
              <a:t>量子化方案，</a:t>
            </a:r>
            <a:r>
              <a:rPr lang="en-US" altLang="zh-CN" sz="2000">
                <a:latin typeface="DengXian"/>
              </a:rPr>
              <a:t>Pauli</a:t>
            </a:r>
            <a:r>
              <a:rPr lang="zh-CN" altLang="en-US" sz="2000">
                <a:latin typeface="DengXian"/>
              </a:rPr>
              <a:t>计算到一阶，他计算到</a:t>
            </a:r>
            <a:r>
              <a:rPr lang="en-US" altLang="zh-CN" sz="2000">
                <a:latin typeface="DengXian"/>
              </a:rPr>
              <a:t>4</a:t>
            </a:r>
            <a:r>
              <a:rPr lang="zh-CN" altLang="en-US" sz="2000">
                <a:latin typeface="DengXian"/>
              </a:rPr>
              <a:t>阶。</a:t>
            </a:r>
          </a:p>
          <a:p>
            <a:pPr marL="228600" indent="-228600" eaLnBrk="0" hangingPunct="0">
              <a:lnSpc>
                <a:spcPct val="90000"/>
              </a:lnSpc>
              <a:spcBef>
                <a:spcPts val="1000"/>
              </a:spcBef>
            </a:pPr>
            <a:r>
              <a:rPr lang="zh-CN" altLang="en-US" sz="2000">
                <a:latin typeface="DengXian"/>
              </a:rPr>
              <a:t>  </a:t>
            </a:r>
            <a:r>
              <a:rPr lang="en-US" altLang="zh-CN" sz="2000">
                <a:latin typeface="DengXian"/>
              </a:rPr>
              <a:t>4. </a:t>
            </a:r>
            <a:r>
              <a:rPr lang="zh-CN" altLang="en-US" sz="2000">
                <a:latin typeface="DengXian"/>
              </a:rPr>
              <a:t>若要求        及          满足同样的正则对易关系，则需要有一个对形状因子的约束关系 </a:t>
            </a:r>
            <a:r>
              <a:rPr lang="en-US" altLang="zh-CN" sz="2000">
                <a:latin typeface="DengXian"/>
              </a:rPr>
              <a:t>(</a:t>
            </a:r>
            <a:r>
              <a:rPr lang="zh-CN" altLang="en-US" sz="2000" b="1">
                <a:solidFill>
                  <a:srgbClr val="FF0000"/>
                </a:solidFill>
                <a:latin typeface="DengXian"/>
              </a:rPr>
              <a:t>部分地回答了</a:t>
            </a:r>
            <a:r>
              <a:rPr lang="en-US" altLang="zh-CN" sz="2000" b="1">
                <a:solidFill>
                  <a:srgbClr val="FF0000"/>
                </a:solidFill>
                <a:latin typeface="DengXian"/>
              </a:rPr>
              <a:t>Efimov</a:t>
            </a:r>
            <a:r>
              <a:rPr lang="zh-CN" altLang="en-US" sz="2000" b="1">
                <a:solidFill>
                  <a:srgbClr val="FF0000"/>
                </a:solidFill>
                <a:latin typeface="DengXian"/>
              </a:rPr>
              <a:t>的疑问</a:t>
            </a:r>
            <a:r>
              <a:rPr lang="en-US" altLang="zh-CN" sz="2000">
                <a:latin typeface="DengXian"/>
              </a:rPr>
              <a:t>)</a:t>
            </a:r>
            <a:r>
              <a:rPr lang="zh-CN" altLang="en-US" sz="2000">
                <a:latin typeface="DengXian"/>
              </a:rPr>
              <a:t>。</a:t>
            </a:r>
          </a:p>
          <a:p>
            <a:pPr marL="228600" indent="-228600" eaLnBrk="0" hangingPunct="0">
              <a:lnSpc>
                <a:spcPct val="90000"/>
              </a:lnSpc>
              <a:spcBef>
                <a:spcPts val="1000"/>
              </a:spcBef>
            </a:pPr>
            <a:r>
              <a:rPr lang="zh-CN" altLang="en-US" sz="2000">
                <a:latin typeface="DengXian"/>
              </a:rPr>
              <a:t>  </a:t>
            </a:r>
            <a:r>
              <a:rPr lang="en-US" altLang="zh-CN" sz="2000">
                <a:latin typeface="DengXian"/>
              </a:rPr>
              <a:t>5. </a:t>
            </a:r>
            <a:r>
              <a:rPr lang="zh-CN" altLang="en-US" sz="2000">
                <a:latin typeface="DengXian"/>
              </a:rPr>
              <a:t>文中最后提出几个问题，其中有发散问题和</a:t>
            </a:r>
            <a:r>
              <a:rPr lang="zh-CN" altLang="en-US" sz="2000" b="1">
                <a:latin typeface="DengXian"/>
              </a:rPr>
              <a:t>初值问题</a:t>
            </a:r>
            <a:r>
              <a:rPr lang="zh-CN" altLang="en-US" sz="2000">
                <a:latin typeface="DengXian"/>
              </a:rPr>
              <a:t>。</a:t>
            </a:r>
          </a:p>
        </p:txBody>
      </p:sp>
      <p:pic>
        <p:nvPicPr>
          <p:cNvPr id="64514" name="Picture 4"/>
          <p:cNvPicPr>
            <a:picLocks noChangeAspect="1" noChangeArrowheads="1"/>
          </p:cNvPicPr>
          <p:nvPr/>
        </p:nvPicPr>
        <p:blipFill>
          <a:blip r:embed="rId2"/>
          <a:srcRect/>
          <a:stretch>
            <a:fillRect/>
          </a:stretch>
        </p:blipFill>
        <p:spPr bwMode="auto">
          <a:xfrm>
            <a:off x="3509963" y="3733800"/>
            <a:ext cx="1539875" cy="331788"/>
          </a:xfrm>
          <a:prstGeom prst="rect">
            <a:avLst/>
          </a:prstGeom>
          <a:noFill/>
          <a:ln w="9525">
            <a:noFill/>
            <a:miter lim="800000"/>
            <a:headEnd/>
            <a:tailEnd/>
          </a:ln>
        </p:spPr>
      </p:pic>
      <p:pic>
        <p:nvPicPr>
          <p:cNvPr id="64515" name="Picture 5"/>
          <p:cNvPicPr>
            <a:picLocks noChangeAspect="1" noChangeArrowheads="1"/>
          </p:cNvPicPr>
          <p:nvPr/>
        </p:nvPicPr>
        <p:blipFill>
          <a:blip r:embed="rId3"/>
          <a:srcRect/>
          <a:stretch>
            <a:fillRect/>
          </a:stretch>
        </p:blipFill>
        <p:spPr bwMode="auto">
          <a:xfrm>
            <a:off x="5719763" y="3429000"/>
            <a:ext cx="2609850" cy="942975"/>
          </a:xfrm>
          <a:prstGeom prst="rect">
            <a:avLst/>
          </a:prstGeom>
          <a:noFill/>
          <a:ln w="9525">
            <a:noFill/>
            <a:miter lim="800000"/>
            <a:headEnd/>
            <a:tailEnd/>
          </a:ln>
        </p:spPr>
      </p:pic>
      <p:pic>
        <p:nvPicPr>
          <p:cNvPr id="64516" name="Picture 6"/>
          <p:cNvPicPr>
            <a:picLocks noChangeAspect="1" noChangeArrowheads="1"/>
          </p:cNvPicPr>
          <p:nvPr/>
        </p:nvPicPr>
        <p:blipFill>
          <a:blip r:embed="rId4"/>
          <a:srcRect/>
          <a:stretch>
            <a:fillRect/>
          </a:stretch>
        </p:blipFill>
        <p:spPr bwMode="auto">
          <a:xfrm>
            <a:off x="4103688" y="5045075"/>
            <a:ext cx="457200" cy="301625"/>
          </a:xfrm>
          <a:prstGeom prst="rect">
            <a:avLst/>
          </a:prstGeom>
          <a:noFill/>
          <a:ln w="9525">
            <a:noFill/>
            <a:miter lim="800000"/>
            <a:headEnd/>
            <a:tailEnd/>
          </a:ln>
        </p:spPr>
      </p:pic>
      <p:pic>
        <p:nvPicPr>
          <p:cNvPr id="64517" name="Picture 7"/>
          <p:cNvPicPr>
            <a:picLocks noChangeAspect="1" noChangeArrowheads="1"/>
          </p:cNvPicPr>
          <p:nvPr/>
        </p:nvPicPr>
        <p:blipFill>
          <a:blip r:embed="rId5"/>
          <a:srcRect/>
          <a:stretch>
            <a:fillRect/>
          </a:stretch>
        </p:blipFill>
        <p:spPr bwMode="auto">
          <a:xfrm>
            <a:off x="4881563" y="5029200"/>
            <a:ext cx="522287" cy="3175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p:cNvSpPr txBox="1">
            <a:spLocks noChangeArrowheads="1"/>
          </p:cNvSpPr>
          <p:nvPr/>
        </p:nvSpPr>
        <p:spPr bwMode="auto">
          <a:xfrm>
            <a:off x="1684338" y="638175"/>
            <a:ext cx="8229600" cy="53340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en-US" altLang="zh-CN" sz="2000">
                <a:latin typeface="DengXian"/>
              </a:rPr>
              <a:t>PRD 10, 3411 (1974):</a:t>
            </a:r>
          </a:p>
          <a:p>
            <a:pPr marL="228600" indent="-228600" eaLnBrk="0" hangingPunct="0">
              <a:lnSpc>
                <a:spcPct val="90000"/>
              </a:lnSpc>
              <a:spcBef>
                <a:spcPts val="1000"/>
              </a:spcBef>
            </a:pPr>
            <a:r>
              <a:rPr lang="en-US" altLang="zh-CN" sz="2000">
                <a:latin typeface="DengXian"/>
              </a:rPr>
              <a:t> 《Can the S-matrix be defined in relativistic quantum field theories with nonlocal interaction?》</a:t>
            </a:r>
          </a:p>
          <a:p>
            <a:pPr marL="228600" indent="-228600" eaLnBrk="0" hangingPunct="0">
              <a:lnSpc>
                <a:spcPct val="90000"/>
              </a:lnSpc>
              <a:spcBef>
                <a:spcPts val="1000"/>
              </a:spcBef>
            </a:pPr>
            <a:endParaRPr lang="en-US" altLang="zh-CN" sz="2000">
              <a:latin typeface="DengXian"/>
            </a:endParaRPr>
          </a:p>
          <a:p>
            <a:pPr marL="228600" indent="-228600" eaLnBrk="0" hangingPunct="0">
              <a:lnSpc>
                <a:spcPct val="90000"/>
              </a:lnSpc>
              <a:spcBef>
                <a:spcPts val="1000"/>
              </a:spcBef>
            </a:pPr>
            <a:r>
              <a:rPr lang="en-US" altLang="zh-CN" sz="2000">
                <a:latin typeface="DengXian"/>
              </a:rPr>
              <a:t>   1.  </a:t>
            </a:r>
            <a:r>
              <a:rPr lang="zh-CN" altLang="en-US" sz="2000">
                <a:latin typeface="DengXian"/>
              </a:rPr>
              <a:t>通过新的拉式量重复了上一篇的所有运算。</a:t>
            </a: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r>
              <a:rPr lang="zh-CN" altLang="en-US" sz="2000">
                <a:latin typeface="DengXian"/>
              </a:rPr>
              <a:t>   </a:t>
            </a:r>
            <a:r>
              <a:rPr lang="en-US" altLang="zh-CN" sz="2000">
                <a:latin typeface="DengXian"/>
              </a:rPr>
              <a:t>2. </a:t>
            </a:r>
            <a:r>
              <a:rPr lang="zh-CN" altLang="en-US" sz="2000">
                <a:latin typeface="DengXian"/>
              </a:rPr>
              <a:t>除了前面得到的所有结论，还把</a:t>
            </a:r>
            <a:r>
              <a:rPr lang="en-US" altLang="zh-CN" sz="2000">
                <a:latin typeface="DengXian"/>
              </a:rPr>
              <a:t>CPT</a:t>
            </a:r>
            <a:r>
              <a:rPr lang="zh-CN" altLang="en-US" sz="2000">
                <a:latin typeface="DengXian"/>
              </a:rPr>
              <a:t>守恒的要求加到拉氏量中。</a:t>
            </a:r>
          </a:p>
          <a:p>
            <a:pPr marL="228600" indent="-228600" eaLnBrk="0" hangingPunct="0">
              <a:lnSpc>
                <a:spcPct val="90000"/>
              </a:lnSpc>
              <a:spcBef>
                <a:spcPts val="1000"/>
              </a:spcBef>
            </a:pPr>
            <a:r>
              <a:rPr lang="zh-CN" altLang="en-US" sz="2000">
                <a:latin typeface="DengXian"/>
              </a:rPr>
              <a:t>   </a:t>
            </a:r>
            <a:r>
              <a:rPr lang="en-US" altLang="zh-CN" sz="2000">
                <a:latin typeface="DengXian"/>
              </a:rPr>
              <a:t>3.  </a:t>
            </a:r>
            <a:r>
              <a:rPr lang="zh-CN" altLang="en-US" sz="2000">
                <a:latin typeface="DengXian"/>
              </a:rPr>
              <a:t>目的：考察</a:t>
            </a:r>
            <a:r>
              <a:rPr lang="en-US" altLang="zh-CN" sz="2000">
                <a:latin typeface="DengXian"/>
              </a:rPr>
              <a:t>S</a:t>
            </a:r>
            <a:r>
              <a:rPr lang="zh-CN" altLang="en-US" sz="2000">
                <a:latin typeface="DengXian"/>
              </a:rPr>
              <a:t>矩阵幺正性。</a:t>
            </a:r>
          </a:p>
          <a:p>
            <a:pPr marL="228600" indent="-228600" eaLnBrk="0" hangingPunct="0">
              <a:lnSpc>
                <a:spcPct val="90000"/>
              </a:lnSpc>
              <a:spcBef>
                <a:spcPts val="1000"/>
              </a:spcBef>
            </a:pPr>
            <a:r>
              <a:rPr lang="zh-CN" altLang="en-US" sz="2000">
                <a:latin typeface="DengXian"/>
              </a:rPr>
              <a:t>   </a:t>
            </a:r>
            <a:r>
              <a:rPr lang="en-US" altLang="zh-CN" sz="2000">
                <a:latin typeface="DengXian"/>
              </a:rPr>
              <a:t>4. </a:t>
            </a:r>
            <a:r>
              <a:rPr lang="zh-CN" altLang="en-US" sz="2000">
                <a:latin typeface="DengXian"/>
              </a:rPr>
              <a:t>行文特点：对以前工作评价多！计算细致、推理严密，各种方案对照。</a:t>
            </a:r>
            <a:r>
              <a:rPr lang="zh-CN" altLang="en-US" sz="2000" b="1">
                <a:latin typeface="DengXian"/>
              </a:rPr>
              <a:t>经典之作</a:t>
            </a:r>
            <a:r>
              <a:rPr lang="zh-CN" altLang="en-US" sz="2000">
                <a:latin typeface="DengXian"/>
              </a:rPr>
              <a:t>！</a:t>
            </a:r>
          </a:p>
          <a:p>
            <a:pPr marL="228600" indent="-228600" eaLnBrk="0" hangingPunct="0">
              <a:lnSpc>
                <a:spcPct val="90000"/>
              </a:lnSpc>
              <a:spcBef>
                <a:spcPts val="1000"/>
              </a:spcBef>
            </a:pPr>
            <a:r>
              <a:rPr lang="zh-CN" altLang="en-US" sz="2000">
                <a:latin typeface="DengXian"/>
              </a:rPr>
              <a:t>   </a:t>
            </a:r>
            <a:r>
              <a:rPr lang="en-US" altLang="zh-CN" sz="2000">
                <a:latin typeface="DengXian"/>
              </a:rPr>
              <a:t>5. </a:t>
            </a:r>
            <a:r>
              <a:rPr lang="zh-CN" altLang="en-US" sz="2000">
                <a:latin typeface="DengXian"/>
              </a:rPr>
              <a:t>结论：失败！幺正的</a:t>
            </a:r>
            <a:r>
              <a:rPr lang="en-US" altLang="zh-CN" sz="2000">
                <a:latin typeface="DengXian"/>
              </a:rPr>
              <a:t>S</a:t>
            </a:r>
            <a:r>
              <a:rPr lang="zh-CN" altLang="en-US" sz="2000">
                <a:latin typeface="DengXian"/>
              </a:rPr>
              <a:t>矩阵不存在，</a:t>
            </a:r>
            <a:r>
              <a:rPr lang="en-US" altLang="zh-CN" sz="2000">
                <a:latin typeface="DengXian"/>
              </a:rPr>
              <a:t>KM</a:t>
            </a:r>
            <a:r>
              <a:rPr lang="zh-CN" altLang="en-US" sz="2000">
                <a:latin typeface="DengXian"/>
              </a:rPr>
              <a:t>模型不可能有。</a:t>
            </a:r>
          </a:p>
          <a:p>
            <a:pPr marL="228600" indent="-228600" eaLnBrk="0" hangingPunct="0">
              <a:lnSpc>
                <a:spcPct val="90000"/>
              </a:lnSpc>
              <a:spcBef>
                <a:spcPts val="1000"/>
              </a:spcBef>
            </a:pPr>
            <a:r>
              <a:rPr lang="zh-CN" altLang="en-US" sz="2000">
                <a:latin typeface="DengXian"/>
              </a:rPr>
              <a:t>   </a:t>
            </a:r>
            <a:r>
              <a:rPr lang="en-US" altLang="zh-CN" sz="2000">
                <a:latin typeface="DengXian"/>
              </a:rPr>
              <a:t>6. </a:t>
            </a:r>
            <a:r>
              <a:rPr lang="zh-CN" altLang="en-US" sz="2000">
                <a:latin typeface="DengXian"/>
              </a:rPr>
              <a:t>根源：不存在渐近完备性，</a:t>
            </a:r>
            <a:r>
              <a:rPr lang="en-US" altLang="zh-CN" sz="2000">
                <a:latin typeface="DengXian"/>
              </a:rPr>
              <a:t>Efimov</a:t>
            </a:r>
            <a:r>
              <a:rPr lang="zh-CN" altLang="en-US" sz="2000">
                <a:latin typeface="DengXian"/>
              </a:rPr>
              <a:t>的全纯形状因子也不行，没考虑到这点。 </a:t>
            </a:r>
          </a:p>
          <a:p>
            <a:pPr marL="228600" indent="-228600" eaLnBrk="0" hangingPunct="0">
              <a:lnSpc>
                <a:spcPct val="90000"/>
              </a:lnSpc>
              <a:spcBef>
                <a:spcPts val="1000"/>
              </a:spcBef>
              <a:buFont typeface="Arial" charset="0"/>
              <a:buChar char="•"/>
            </a:pPr>
            <a:endParaRPr lang="en-US" altLang="zh-CN" sz="2800">
              <a:latin typeface="DengXian"/>
            </a:endParaRPr>
          </a:p>
        </p:txBody>
      </p:sp>
      <p:pic>
        <p:nvPicPr>
          <p:cNvPr id="65538" name="Picture 4"/>
          <p:cNvPicPr>
            <a:picLocks noChangeAspect="1" noChangeArrowheads="1"/>
          </p:cNvPicPr>
          <p:nvPr/>
        </p:nvPicPr>
        <p:blipFill>
          <a:blip r:embed="rId2"/>
          <a:srcRect/>
          <a:stretch>
            <a:fillRect/>
          </a:stretch>
        </p:blipFill>
        <p:spPr bwMode="auto">
          <a:xfrm>
            <a:off x="4327525" y="2627313"/>
            <a:ext cx="2130425" cy="509587"/>
          </a:xfrm>
          <a:prstGeom prst="rect">
            <a:avLst/>
          </a:prstGeom>
          <a:noFill/>
          <a:ln w="9525">
            <a:noFill/>
            <a:miter lim="800000"/>
            <a:headEnd/>
            <a:tailEnd/>
          </a:ln>
        </p:spPr>
      </p:pic>
      <p:pic>
        <p:nvPicPr>
          <p:cNvPr id="65539" name="Picture 5"/>
          <p:cNvPicPr>
            <a:picLocks noChangeAspect="1" noChangeArrowheads="1"/>
          </p:cNvPicPr>
          <p:nvPr/>
        </p:nvPicPr>
        <p:blipFill>
          <a:blip r:embed="rId3"/>
          <a:srcRect/>
          <a:stretch>
            <a:fillRect/>
          </a:stretch>
        </p:blipFill>
        <p:spPr bwMode="auto">
          <a:xfrm>
            <a:off x="4022725" y="5522913"/>
            <a:ext cx="2819400" cy="5651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txBox="1">
            <a:spLocks noChangeArrowheads="1"/>
          </p:cNvSpPr>
          <p:nvPr/>
        </p:nvSpPr>
        <p:spPr bwMode="auto">
          <a:xfrm>
            <a:off x="2498725" y="995363"/>
            <a:ext cx="7696200" cy="4525962"/>
          </a:xfrm>
          <a:prstGeom prst="rect">
            <a:avLst/>
          </a:prstGeom>
          <a:noFill/>
          <a:ln w="9525">
            <a:noFill/>
            <a:miter lim="800000"/>
            <a:headEnd/>
            <a:tailEnd/>
          </a:ln>
        </p:spPr>
        <p:txBody>
          <a:bodyPr/>
          <a:lstStyle/>
          <a:p>
            <a:pPr marL="228600" indent="-228600" eaLnBrk="0" hangingPunct="0">
              <a:lnSpc>
                <a:spcPct val="80000"/>
              </a:lnSpc>
              <a:spcBef>
                <a:spcPts val="1000"/>
              </a:spcBef>
              <a:buFont typeface="Arial" charset="0"/>
              <a:buChar char="•"/>
            </a:pPr>
            <a:r>
              <a:rPr lang="en-US" altLang="zh-CN" sz="2400" b="1">
                <a:solidFill>
                  <a:srgbClr val="FF0000"/>
                </a:solidFill>
                <a:latin typeface="DengXian"/>
              </a:rPr>
              <a:t>Moffat</a:t>
            </a:r>
            <a:r>
              <a:rPr lang="en-US" altLang="zh-CN" sz="2400">
                <a:latin typeface="DengXian"/>
              </a:rPr>
              <a:t>: 1989, PRD, 39, 3654.</a:t>
            </a:r>
          </a:p>
          <a:p>
            <a:pPr marL="228600" indent="-228600" eaLnBrk="0" hangingPunct="0">
              <a:lnSpc>
                <a:spcPct val="80000"/>
              </a:lnSpc>
              <a:spcBef>
                <a:spcPts val="1000"/>
              </a:spcBef>
            </a:pPr>
            <a:r>
              <a:rPr lang="en-US" altLang="zh-CN" sz="1600">
                <a:latin typeface="DengXian"/>
              </a:rPr>
              <a:t>   《Finite quantum  field theory based on superspin fields》</a:t>
            </a: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endParaRPr lang="en-US" altLang="zh-CN" sz="1600">
              <a:latin typeface="DengXian"/>
            </a:endParaRPr>
          </a:p>
          <a:p>
            <a:pPr marL="228600" indent="-228600" eaLnBrk="0" hangingPunct="0">
              <a:lnSpc>
                <a:spcPct val="80000"/>
              </a:lnSpc>
              <a:spcBef>
                <a:spcPts val="1000"/>
              </a:spcBef>
            </a:pPr>
            <a:r>
              <a:rPr lang="en-US" altLang="zh-CN" sz="1600">
                <a:latin typeface="DengXian"/>
              </a:rPr>
              <a:t>    1. </a:t>
            </a:r>
            <a:r>
              <a:rPr lang="zh-CN" altLang="en-US" sz="1600">
                <a:latin typeface="DengXian"/>
              </a:rPr>
              <a:t>文中</a:t>
            </a:r>
            <a:r>
              <a:rPr lang="en-US" altLang="zh-CN" sz="1600">
                <a:latin typeface="DengXian"/>
              </a:rPr>
              <a:t>Introduction</a:t>
            </a:r>
            <a:r>
              <a:rPr lang="zh-CN" altLang="en-US" sz="1600">
                <a:latin typeface="DengXian"/>
              </a:rPr>
              <a:t>提到弦理论：原来的基于点粒子的场理论不再适用了。</a:t>
            </a:r>
          </a:p>
          <a:p>
            <a:pPr marL="228600" indent="-228600" eaLnBrk="0" hangingPunct="0">
              <a:lnSpc>
                <a:spcPct val="80000"/>
              </a:lnSpc>
              <a:spcBef>
                <a:spcPts val="1000"/>
              </a:spcBef>
            </a:pPr>
            <a:r>
              <a:rPr lang="zh-CN" altLang="en-US" sz="1600">
                <a:latin typeface="DengXian"/>
              </a:rPr>
              <a:t>    </a:t>
            </a:r>
            <a:r>
              <a:rPr lang="en-US" altLang="zh-CN" sz="1600">
                <a:latin typeface="DengXian"/>
              </a:rPr>
              <a:t>2.  comments</a:t>
            </a:r>
            <a:r>
              <a:rPr lang="zh-CN" altLang="en-US" sz="1600">
                <a:latin typeface="DengXian"/>
              </a:rPr>
              <a:t>：发展内部自由度与</a:t>
            </a:r>
            <a:r>
              <a:rPr lang="en-US" altLang="zh-CN" sz="1600">
                <a:latin typeface="DengXian"/>
              </a:rPr>
              <a:t>Yukawa</a:t>
            </a:r>
            <a:r>
              <a:rPr lang="zh-CN" altLang="en-US" sz="1600">
                <a:latin typeface="DengXian"/>
              </a:rPr>
              <a:t>，</a:t>
            </a:r>
            <a:r>
              <a:rPr lang="en-US" altLang="zh-CN" sz="1600">
                <a:latin typeface="DengXian"/>
              </a:rPr>
              <a:t>Yennie</a:t>
            </a:r>
            <a:r>
              <a:rPr lang="zh-CN" altLang="en-US" sz="1600">
                <a:latin typeface="DengXian"/>
              </a:rPr>
              <a:t>的想法不谋而合。</a:t>
            </a:r>
          </a:p>
          <a:p>
            <a:pPr marL="228600" indent="-228600" eaLnBrk="0" hangingPunct="0">
              <a:lnSpc>
                <a:spcPct val="80000"/>
              </a:lnSpc>
              <a:spcBef>
                <a:spcPts val="1000"/>
              </a:spcBef>
            </a:pPr>
            <a:r>
              <a:rPr lang="zh-CN" altLang="en-US" sz="1600">
                <a:latin typeface="DengXian"/>
              </a:rPr>
              <a:t>    </a:t>
            </a:r>
            <a:r>
              <a:rPr lang="en-US" altLang="zh-CN" sz="1600">
                <a:latin typeface="DengXian"/>
              </a:rPr>
              <a:t>3. </a:t>
            </a:r>
            <a:r>
              <a:rPr lang="zh-CN" altLang="en-US" sz="1600">
                <a:latin typeface="DengXian"/>
              </a:rPr>
              <a:t>也讨论了</a:t>
            </a:r>
            <a:r>
              <a:rPr lang="en-US" altLang="zh-CN" sz="1600">
                <a:latin typeface="DengXian"/>
              </a:rPr>
              <a:t>S</a:t>
            </a:r>
            <a:r>
              <a:rPr lang="zh-CN" altLang="en-US" sz="1600">
                <a:latin typeface="DengXian"/>
              </a:rPr>
              <a:t>矩阵的微观因果性和幺正性。</a:t>
            </a:r>
          </a:p>
          <a:p>
            <a:pPr marL="228600" indent="-228600" eaLnBrk="0" hangingPunct="0">
              <a:lnSpc>
                <a:spcPct val="80000"/>
              </a:lnSpc>
              <a:spcBef>
                <a:spcPts val="1000"/>
              </a:spcBef>
            </a:pPr>
            <a:r>
              <a:rPr lang="zh-CN" altLang="en-US" sz="1600">
                <a:latin typeface="DengXian"/>
              </a:rPr>
              <a:t>     </a:t>
            </a:r>
          </a:p>
        </p:txBody>
      </p:sp>
      <p:pic>
        <p:nvPicPr>
          <p:cNvPr id="66562" name="Picture 4"/>
          <p:cNvPicPr>
            <a:picLocks noChangeAspect="1" noChangeArrowheads="1"/>
          </p:cNvPicPr>
          <p:nvPr/>
        </p:nvPicPr>
        <p:blipFill>
          <a:blip r:embed="rId2"/>
          <a:srcRect/>
          <a:stretch>
            <a:fillRect/>
          </a:stretch>
        </p:blipFill>
        <p:spPr bwMode="auto">
          <a:xfrm>
            <a:off x="3878263" y="2097088"/>
            <a:ext cx="3505200" cy="371475"/>
          </a:xfrm>
          <a:prstGeom prst="rect">
            <a:avLst/>
          </a:prstGeom>
          <a:noFill/>
          <a:ln w="9525">
            <a:noFill/>
            <a:miter lim="800000"/>
            <a:headEnd/>
            <a:tailEnd/>
          </a:ln>
        </p:spPr>
      </p:pic>
      <p:pic>
        <p:nvPicPr>
          <p:cNvPr id="66563" name="Picture 6"/>
          <p:cNvPicPr>
            <a:picLocks noChangeAspect="1" noChangeArrowheads="1"/>
          </p:cNvPicPr>
          <p:nvPr/>
        </p:nvPicPr>
        <p:blipFill>
          <a:blip r:embed="rId3"/>
          <a:srcRect/>
          <a:stretch>
            <a:fillRect/>
          </a:stretch>
        </p:blipFill>
        <p:spPr bwMode="auto">
          <a:xfrm>
            <a:off x="4002088" y="2735263"/>
            <a:ext cx="3276600" cy="19812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txBox="1">
            <a:spLocks noChangeArrowheads="1"/>
          </p:cNvSpPr>
          <p:nvPr/>
        </p:nvSpPr>
        <p:spPr bwMode="auto">
          <a:xfrm>
            <a:off x="2247900" y="1731963"/>
            <a:ext cx="7696200" cy="4525962"/>
          </a:xfrm>
          <a:prstGeom prst="rect">
            <a:avLst/>
          </a:prstGeom>
          <a:noFill/>
          <a:ln w="9525">
            <a:noFill/>
            <a:miter lim="800000"/>
            <a:headEnd/>
            <a:tailEnd/>
          </a:ln>
        </p:spPr>
        <p:txBody>
          <a:bodyPr/>
          <a:lstStyle/>
          <a:p>
            <a:pPr marL="228600" indent="-228600" eaLnBrk="0" hangingPunct="0">
              <a:lnSpc>
                <a:spcPct val="90000"/>
              </a:lnSpc>
              <a:spcBef>
                <a:spcPts val="1000"/>
              </a:spcBef>
            </a:pPr>
            <a:r>
              <a:rPr lang="en-US" altLang="zh-CN" sz="2000">
                <a:latin typeface="DengXian"/>
              </a:rPr>
              <a:t>   1. </a:t>
            </a:r>
            <a:r>
              <a:rPr lang="zh-CN" altLang="en-US" sz="2000">
                <a:latin typeface="DengXian"/>
              </a:rPr>
              <a:t>主体思路，受弦理论研究启发，每个场前面乘以一个因子</a:t>
            </a:r>
            <a:r>
              <a:rPr lang="zh-CN" altLang="en-US" sz="2800">
                <a:latin typeface="DengXian"/>
              </a:rPr>
              <a:t> </a:t>
            </a:r>
          </a:p>
          <a:p>
            <a:pPr marL="228600" indent="-228600" eaLnBrk="0" hangingPunct="0">
              <a:lnSpc>
                <a:spcPct val="90000"/>
              </a:lnSpc>
              <a:spcBef>
                <a:spcPts val="1000"/>
              </a:spcBef>
              <a:buFont typeface="Arial" charset="0"/>
              <a:buChar char="•"/>
            </a:pPr>
            <a:endParaRPr lang="zh-CN" altLang="en-US" sz="2800">
              <a:latin typeface="DengXian"/>
            </a:endParaRPr>
          </a:p>
          <a:p>
            <a:pPr marL="228600" indent="-228600" eaLnBrk="0" hangingPunct="0">
              <a:lnSpc>
                <a:spcPct val="90000"/>
              </a:lnSpc>
              <a:spcBef>
                <a:spcPts val="1000"/>
              </a:spcBef>
            </a:pPr>
            <a:r>
              <a:rPr lang="zh-CN" altLang="en-US" sz="2800">
                <a:latin typeface="DengXian"/>
              </a:rPr>
              <a:t>    </a:t>
            </a:r>
            <a:r>
              <a:rPr lang="zh-CN" altLang="en-US" sz="2000">
                <a:latin typeface="DengXian"/>
              </a:rPr>
              <a:t>然后发现</a:t>
            </a:r>
            <a:r>
              <a:rPr lang="en-US" altLang="zh-CN" sz="2000">
                <a:latin typeface="DengXian"/>
              </a:rPr>
              <a:t>S</a:t>
            </a:r>
            <a:r>
              <a:rPr lang="zh-CN" altLang="en-US" sz="2000">
                <a:latin typeface="DengXian"/>
              </a:rPr>
              <a:t>矩阵是有限、幺正、</a:t>
            </a:r>
            <a:r>
              <a:rPr lang="en-US" altLang="zh-CN" sz="2000">
                <a:latin typeface="DengXian"/>
              </a:rPr>
              <a:t>Lorentz</a:t>
            </a:r>
            <a:r>
              <a:rPr lang="zh-CN" altLang="en-US" sz="2000">
                <a:latin typeface="DengXian"/>
              </a:rPr>
              <a:t>不变的，与弦理论相应情况类似。但是</a:t>
            </a:r>
            <a:r>
              <a:rPr lang="zh-CN" altLang="en-US" sz="2000" b="1">
                <a:solidFill>
                  <a:srgbClr val="FF0000"/>
                </a:solidFill>
                <a:latin typeface="DengXian"/>
              </a:rPr>
              <a:t>代价是非因果性及局域规范变换丢失</a:t>
            </a:r>
            <a:r>
              <a:rPr lang="zh-CN" altLang="en-US" sz="2000">
                <a:latin typeface="DengXian"/>
              </a:rPr>
              <a:t>。因此构造一个非局域规范变换，一阶一构造，不断有新的相互作用出现。</a:t>
            </a:r>
          </a:p>
          <a:p>
            <a:pPr marL="228600" indent="-228600" eaLnBrk="0" hangingPunct="0">
              <a:lnSpc>
                <a:spcPct val="90000"/>
              </a:lnSpc>
              <a:spcBef>
                <a:spcPts val="1000"/>
              </a:spcBef>
            </a:pPr>
            <a:r>
              <a:rPr lang="zh-CN" altLang="en-US" sz="2000">
                <a:latin typeface="DengXian"/>
              </a:rPr>
              <a:t>    </a:t>
            </a:r>
            <a:r>
              <a:rPr lang="en-US" altLang="zh-CN" sz="2000">
                <a:latin typeface="DengXian"/>
              </a:rPr>
              <a:t>2.  </a:t>
            </a:r>
            <a:r>
              <a:rPr lang="zh-CN" altLang="en-US" sz="2000">
                <a:latin typeface="DengXian"/>
              </a:rPr>
              <a:t>头两阶结果与重整化理论相似。与</a:t>
            </a:r>
            <a:r>
              <a:rPr lang="en-US" altLang="zh-CN" sz="2000">
                <a:latin typeface="DengXian"/>
              </a:rPr>
              <a:t>Efimov</a:t>
            </a:r>
            <a:r>
              <a:rPr lang="zh-CN" altLang="en-US" sz="2000">
                <a:latin typeface="DengXian"/>
              </a:rPr>
              <a:t>的结果树图一致。</a:t>
            </a:r>
          </a:p>
          <a:p>
            <a:pPr marL="228600" indent="-228600" eaLnBrk="0" hangingPunct="0">
              <a:lnSpc>
                <a:spcPct val="90000"/>
              </a:lnSpc>
              <a:spcBef>
                <a:spcPts val="1000"/>
              </a:spcBef>
            </a:pPr>
            <a:endParaRPr lang="en-US" altLang="zh-CN" sz="2800">
              <a:latin typeface="DengXian"/>
            </a:endParaRPr>
          </a:p>
        </p:txBody>
      </p:sp>
      <p:pic>
        <p:nvPicPr>
          <p:cNvPr id="67586" name="Picture 4"/>
          <p:cNvPicPr>
            <a:picLocks noChangeAspect="1" noChangeArrowheads="1"/>
          </p:cNvPicPr>
          <p:nvPr/>
        </p:nvPicPr>
        <p:blipFill>
          <a:blip r:embed="rId2"/>
          <a:srcRect/>
          <a:stretch>
            <a:fillRect/>
          </a:stretch>
        </p:blipFill>
        <p:spPr bwMode="auto">
          <a:xfrm>
            <a:off x="3381375" y="206375"/>
            <a:ext cx="6172200" cy="1485900"/>
          </a:xfrm>
          <a:prstGeom prst="rect">
            <a:avLst/>
          </a:prstGeom>
          <a:noFill/>
          <a:ln w="9525">
            <a:noFill/>
            <a:miter lim="800000"/>
            <a:headEnd/>
            <a:tailEnd/>
          </a:ln>
        </p:spPr>
      </p:pic>
      <p:pic>
        <p:nvPicPr>
          <p:cNvPr id="67587" name="Picture 5"/>
          <p:cNvPicPr>
            <a:picLocks noChangeAspect="1" noChangeArrowheads="1"/>
          </p:cNvPicPr>
          <p:nvPr/>
        </p:nvPicPr>
        <p:blipFill>
          <a:blip r:embed="rId3"/>
          <a:srcRect/>
          <a:stretch>
            <a:fillRect/>
          </a:stretch>
        </p:blipFill>
        <p:spPr bwMode="auto">
          <a:xfrm>
            <a:off x="5362575" y="2263775"/>
            <a:ext cx="1600200" cy="519113"/>
          </a:xfrm>
          <a:prstGeom prst="rect">
            <a:avLst/>
          </a:prstGeom>
          <a:noFill/>
          <a:ln w="9525">
            <a:noFill/>
            <a:miter lim="800000"/>
            <a:headEnd/>
            <a:tailEnd/>
          </a:ln>
        </p:spPr>
      </p:pic>
      <p:pic>
        <p:nvPicPr>
          <p:cNvPr id="67588" name="Picture 6"/>
          <p:cNvPicPr>
            <a:picLocks noChangeAspect="1" noChangeArrowheads="1"/>
          </p:cNvPicPr>
          <p:nvPr/>
        </p:nvPicPr>
        <p:blipFill>
          <a:blip r:embed="rId4"/>
          <a:srcRect/>
          <a:stretch>
            <a:fillRect/>
          </a:stretch>
        </p:blipFill>
        <p:spPr bwMode="auto">
          <a:xfrm>
            <a:off x="4143375" y="4549775"/>
            <a:ext cx="4648200" cy="381000"/>
          </a:xfrm>
          <a:prstGeom prst="rect">
            <a:avLst/>
          </a:prstGeom>
          <a:noFill/>
          <a:ln w="9525">
            <a:noFill/>
            <a:miter lim="800000"/>
            <a:headEnd/>
            <a:tailEnd/>
          </a:ln>
        </p:spPr>
      </p:pic>
      <p:pic>
        <p:nvPicPr>
          <p:cNvPr id="67589" name="Picture 7"/>
          <p:cNvPicPr>
            <a:picLocks noChangeAspect="1" noChangeArrowheads="1"/>
          </p:cNvPicPr>
          <p:nvPr/>
        </p:nvPicPr>
        <p:blipFill>
          <a:blip r:embed="rId5"/>
          <a:srcRect/>
          <a:stretch>
            <a:fillRect/>
          </a:stretch>
        </p:blipFill>
        <p:spPr bwMode="auto">
          <a:xfrm>
            <a:off x="5057775" y="5006975"/>
            <a:ext cx="1600200" cy="341313"/>
          </a:xfrm>
          <a:prstGeom prst="rect">
            <a:avLst/>
          </a:prstGeom>
          <a:noFill/>
          <a:ln w="9525">
            <a:noFill/>
            <a:miter lim="800000"/>
            <a:headEnd/>
            <a:tailEnd/>
          </a:ln>
        </p:spPr>
      </p:pic>
      <p:pic>
        <p:nvPicPr>
          <p:cNvPr id="67590" name="Picture 8"/>
          <p:cNvPicPr>
            <a:picLocks noChangeAspect="1" noChangeArrowheads="1"/>
          </p:cNvPicPr>
          <p:nvPr/>
        </p:nvPicPr>
        <p:blipFill>
          <a:blip r:embed="rId6"/>
          <a:srcRect/>
          <a:stretch>
            <a:fillRect/>
          </a:stretch>
        </p:blipFill>
        <p:spPr bwMode="auto">
          <a:xfrm>
            <a:off x="4219575" y="5387975"/>
            <a:ext cx="3352800" cy="9874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p:cNvPicPr>
            <a:picLocks noChangeAspect="1" noChangeArrowheads="1"/>
          </p:cNvPicPr>
          <p:nvPr/>
        </p:nvPicPr>
        <p:blipFill>
          <a:blip r:embed="rId2"/>
          <a:srcRect/>
          <a:stretch>
            <a:fillRect/>
          </a:stretch>
        </p:blipFill>
        <p:spPr bwMode="auto">
          <a:xfrm>
            <a:off x="2087563" y="1484313"/>
            <a:ext cx="7391400" cy="4576762"/>
          </a:xfrm>
          <a:prstGeom prst="rect">
            <a:avLst/>
          </a:prstGeom>
          <a:noFill/>
          <a:ln w="9525">
            <a:noFill/>
            <a:miter lim="800000"/>
            <a:headEnd/>
            <a:tailEnd/>
          </a:ln>
        </p:spPr>
      </p:pic>
      <p:sp>
        <p:nvSpPr>
          <p:cNvPr id="68610" name="Rectangle 2"/>
          <p:cNvSpPr txBox="1">
            <a:spLocks noChangeArrowheads="1"/>
          </p:cNvSpPr>
          <p:nvPr/>
        </p:nvSpPr>
        <p:spPr bwMode="auto">
          <a:xfrm>
            <a:off x="4559300" y="661988"/>
            <a:ext cx="2647950" cy="715962"/>
          </a:xfrm>
          <a:prstGeom prst="rect">
            <a:avLst/>
          </a:prstGeom>
          <a:noFill/>
          <a:ln w="9525">
            <a:noFill/>
            <a:miter lim="800000"/>
            <a:headEnd/>
            <a:tailEnd/>
          </a:ln>
        </p:spPr>
        <p:txBody>
          <a:bodyPr/>
          <a:lstStyle/>
          <a:p>
            <a:pPr eaLnBrk="0" hangingPunct="0">
              <a:lnSpc>
                <a:spcPct val="90000"/>
              </a:lnSpc>
            </a:pPr>
            <a:r>
              <a:rPr lang="en-US" altLang="zh-CN" sz="4000" b="1">
                <a:solidFill>
                  <a:srgbClr val="FF0000"/>
                </a:solidFill>
                <a:latin typeface="DengXian Light"/>
                <a:ea typeface="DengXian Light"/>
                <a:cs typeface="DengXian Light"/>
              </a:rPr>
              <a:t>Moffat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noChangeArrowheads="1"/>
          </p:cNvPicPr>
          <p:nvPr/>
        </p:nvPicPr>
        <p:blipFill>
          <a:blip r:embed="rId2"/>
          <a:srcRect/>
          <a:stretch>
            <a:fillRect/>
          </a:stretch>
        </p:blipFill>
        <p:spPr bwMode="auto">
          <a:xfrm>
            <a:off x="3363913" y="3630613"/>
            <a:ext cx="5943600" cy="2590800"/>
          </a:xfrm>
          <a:prstGeom prst="rect">
            <a:avLst/>
          </a:prstGeom>
          <a:noFill/>
          <a:ln w="9525">
            <a:noFill/>
            <a:miter lim="800000"/>
            <a:headEnd/>
            <a:tailEnd/>
          </a:ln>
        </p:spPr>
      </p:pic>
      <p:pic>
        <p:nvPicPr>
          <p:cNvPr id="69634" name="Picture 5"/>
          <p:cNvPicPr>
            <a:picLocks noChangeAspect="1" noChangeArrowheads="1"/>
          </p:cNvPicPr>
          <p:nvPr/>
        </p:nvPicPr>
        <p:blipFill>
          <a:blip r:embed="rId3"/>
          <a:srcRect/>
          <a:stretch>
            <a:fillRect/>
          </a:stretch>
        </p:blipFill>
        <p:spPr bwMode="auto">
          <a:xfrm>
            <a:off x="3363913" y="277813"/>
            <a:ext cx="5867400" cy="29718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2"/>
          <p:cNvSpPr txBox="1">
            <a:spLocks noChangeArrowheads="1"/>
          </p:cNvSpPr>
          <p:nvPr/>
        </p:nvSpPr>
        <p:spPr bwMode="auto">
          <a:xfrm>
            <a:off x="8277726" y="361950"/>
            <a:ext cx="3087187" cy="646331"/>
          </a:xfrm>
          <a:prstGeom prst="rect">
            <a:avLst/>
          </a:prstGeom>
          <a:noFill/>
          <a:ln w="9525">
            <a:noFill/>
            <a:miter lim="800000"/>
            <a:headEnd/>
            <a:tailEnd/>
          </a:ln>
        </p:spPr>
        <p:txBody>
          <a:bodyPr wrap="square">
            <a:spAutoFit/>
          </a:bodyPr>
          <a:lstStyle/>
          <a:p>
            <a:pPr algn="ctr"/>
            <a:r>
              <a:rPr lang="zh-CN" altLang="en-US" sz="3600" b="1" dirty="0">
                <a:solidFill>
                  <a:srgbClr val="0447F5"/>
                </a:solidFill>
                <a:latin typeface="Microsoft YaHei" pitchFamily="34" charset="-122"/>
                <a:ea typeface="Microsoft YaHei" pitchFamily="34" charset="-122"/>
              </a:rPr>
              <a:t>经典运动描述</a:t>
            </a: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7411" name="文本框 1"/>
          <p:cNvSpPr txBox="1">
            <a:spLocks noChangeArrowheads="1"/>
          </p:cNvSpPr>
          <p:nvPr/>
        </p:nvSpPr>
        <p:spPr bwMode="auto">
          <a:xfrm>
            <a:off x="1209675" y="2095500"/>
            <a:ext cx="10453688" cy="1200150"/>
          </a:xfrm>
          <a:prstGeom prst="rect">
            <a:avLst/>
          </a:prstGeom>
          <a:noFill/>
          <a:ln w="9525">
            <a:noFill/>
            <a:miter lim="800000"/>
            <a:headEnd/>
            <a:tailEnd/>
          </a:ln>
        </p:spPr>
        <p:txBody>
          <a:bodyPr>
            <a:spAutoFit/>
          </a:bodyPr>
          <a:lstStyle/>
          <a:p>
            <a:r>
              <a:rPr kumimoji="1" lang="zh-CN" altLang="en-US" sz="2400" b="1">
                <a:solidFill>
                  <a:srgbClr val="0044F5"/>
                </a:solidFill>
                <a:latin typeface="KaiTi"/>
                <a:ea typeface="KaiTi"/>
                <a:cs typeface="KaiTi"/>
              </a:rPr>
              <a:t>经典力学运动：上一刻的运动状态决定下</a:t>
            </a:r>
            <a:r>
              <a:rPr kumimoji="1" lang="zh-CN" altLang="en-US" sz="2400" b="1">
                <a:solidFill>
                  <a:srgbClr val="0044F5"/>
                </a:solidFill>
              </a:rPr>
              <a:t>一刻的运动状态</a:t>
            </a:r>
            <a:endParaRPr kumimoji="1" lang="en-US" altLang="zh-CN" sz="2400" b="1">
              <a:solidFill>
                <a:srgbClr val="0044F5"/>
              </a:solidFill>
              <a:latin typeface="KaiTi"/>
              <a:ea typeface="KaiTi"/>
              <a:cs typeface="KaiTi"/>
            </a:endParaRPr>
          </a:p>
          <a:p>
            <a:endParaRPr kumimoji="1" lang="en-US" altLang="zh-CN" sz="2400" b="1">
              <a:solidFill>
                <a:srgbClr val="0044F5"/>
              </a:solidFill>
              <a:latin typeface="KaiTi"/>
              <a:ea typeface="KaiTi"/>
              <a:cs typeface="KaiTi"/>
            </a:endParaRPr>
          </a:p>
          <a:p>
            <a:endParaRPr kumimoji="1" lang="en-US" altLang="zh-CN" sz="2400" b="1">
              <a:solidFill>
                <a:srgbClr val="0044F5"/>
              </a:solidFill>
              <a:latin typeface="KaiTi"/>
              <a:ea typeface="KaiTi"/>
              <a:cs typeface="KaiTi"/>
            </a:endParaRPr>
          </a:p>
        </p:txBody>
      </p:sp>
      <p:pic>
        <p:nvPicPr>
          <p:cNvPr id="17412" name="Picture 5"/>
          <p:cNvPicPr>
            <a:picLocks noChangeAspect="1" noChangeArrowheads="1"/>
          </p:cNvPicPr>
          <p:nvPr/>
        </p:nvPicPr>
        <p:blipFill>
          <a:blip r:embed="rId3"/>
          <a:srcRect/>
          <a:stretch>
            <a:fillRect/>
          </a:stretch>
        </p:blipFill>
        <p:spPr bwMode="auto">
          <a:xfrm>
            <a:off x="3065463" y="2754313"/>
            <a:ext cx="5035550" cy="3340100"/>
          </a:xfrm>
          <a:prstGeom prst="rect">
            <a:avLst/>
          </a:prstGeom>
          <a:noFill/>
          <a:ln w="9525">
            <a:noFill/>
            <a:miter lim="800000"/>
            <a:headEnd/>
            <a:tailEnd/>
          </a:ln>
        </p:spPr>
      </p:pic>
    </p:spTree>
    <p:extLst>
      <p:ext uri="{BB962C8B-B14F-4D97-AF65-F5344CB8AC3E}">
        <p14:creationId xmlns:p14="http://schemas.microsoft.com/office/powerpoint/2010/main" val="6879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txBox="1">
            <a:spLocks noChangeArrowheads="1"/>
          </p:cNvSpPr>
          <p:nvPr/>
        </p:nvSpPr>
        <p:spPr bwMode="auto">
          <a:xfrm>
            <a:off x="2508250" y="1579563"/>
            <a:ext cx="7924800" cy="3200400"/>
          </a:xfrm>
          <a:prstGeom prst="rect">
            <a:avLst/>
          </a:prstGeom>
          <a:noFill/>
          <a:ln w="9525">
            <a:noFill/>
            <a:miter lim="800000"/>
            <a:headEnd/>
            <a:tailEnd/>
          </a:ln>
        </p:spPr>
        <p:txBody>
          <a:bodyPr/>
          <a:lstStyle/>
          <a:p>
            <a:pPr marL="228600" indent="-228600" eaLnBrk="0" hangingPunct="0">
              <a:lnSpc>
                <a:spcPct val="90000"/>
              </a:lnSpc>
              <a:spcBef>
                <a:spcPts val="1000"/>
              </a:spcBef>
            </a:pPr>
            <a:r>
              <a:rPr lang="en-US" altLang="zh-CN" sz="2000">
                <a:latin typeface="DengXian"/>
              </a:rPr>
              <a:t>     1. </a:t>
            </a:r>
            <a:r>
              <a:rPr lang="zh-CN" altLang="en-US" sz="2000">
                <a:latin typeface="DengXian"/>
              </a:rPr>
              <a:t>受</a:t>
            </a:r>
            <a:r>
              <a:rPr lang="en-US" altLang="zh-CN" sz="2000">
                <a:latin typeface="DengXian"/>
              </a:rPr>
              <a:t>string theory</a:t>
            </a:r>
            <a:r>
              <a:rPr lang="zh-CN" altLang="en-US" sz="2000">
                <a:latin typeface="DengXian"/>
              </a:rPr>
              <a:t>的启发： “</a:t>
            </a:r>
            <a:r>
              <a:rPr lang="en-US" altLang="zh-CN" sz="2000">
                <a:latin typeface="DengXian"/>
              </a:rPr>
              <a:t>nonlocality is a fundamental property of string theory and not just the artifact of a cumbersome description of it.”</a:t>
            </a:r>
          </a:p>
          <a:p>
            <a:pPr marL="228600" indent="-228600" eaLnBrk="0" hangingPunct="0">
              <a:lnSpc>
                <a:spcPct val="90000"/>
              </a:lnSpc>
              <a:spcBef>
                <a:spcPts val="1000"/>
              </a:spcBef>
            </a:pPr>
            <a:endParaRPr lang="en-US" altLang="zh-CN" sz="2000">
              <a:latin typeface="DengXian"/>
            </a:endParaRPr>
          </a:p>
          <a:p>
            <a:pPr marL="228600" indent="-228600" eaLnBrk="0" hangingPunct="0">
              <a:lnSpc>
                <a:spcPct val="90000"/>
              </a:lnSpc>
              <a:spcBef>
                <a:spcPts val="1000"/>
              </a:spcBef>
            </a:pPr>
            <a:r>
              <a:rPr lang="en-US" altLang="zh-CN" sz="2000">
                <a:latin typeface="DengXian"/>
              </a:rPr>
              <a:t>      2. </a:t>
            </a:r>
            <a:r>
              <a:rPr lang="zh-CN" altLang="en-US" sz="2000">
                <a:latin typeface="DengXian"/>
              </a:rPr>
              <a:t>包含高阶导数的拉氏量给出的结果就是非定域的，这种情况出现在弦方程的修正项中。</a:t>
            </a:r>
          </a:p>
          <a:p>
            <a:pPr marL="228600" indent="-228600" eaLnBrk="0" hangingPunct="0">
              <a:lnSpc>
                <a:spcPct val="90000"/>
              </a:lnSpc>
              <a:spcBef>
                <a:spcPts val="1000"/>
              </a:spcBef>
            </a:pPr>
            <a:endParaRPr lang="zh-CN" altLang="en-US" sz="2000">
              <a:latin typeface="DengXian"/>
            </a:endParaRPr>
          </a:p>
          <a:p>
            <a:pPr marL="228600" indent="-228600" eaLnBrk="0" hangingPunct="0">
              <a:lnSpc>
                <a:spcPct val="90000"/>
              </a:lnSpc>
              <a:spcBef>
                <a:spcPts val="1000"/>
              </a:spcBef>
            </a:pPr>
            <a:r>
              <a:rPr lang="zh-CN" altLang="en-US" sz="2000">
                <a:latin typeface="DengXian"/>
              </a:rPr>
              <a:t>      </a:t>
            </a:r>
            <a:r>
              <a:rPr lang="en-US" altLang="zh-CN" sz="2000">
                <a:latin typeface="DengXian"/>
              </a:rPr>
              <a:t>3. </a:t>
            </a:r>
            <a:r>
              <a:rPr lang="zh-CN" altLang="en-US" sz="2000">
                <a:latin typeface="DengXian"/>
              </a:rPr>
              <a:t>对比了他们的结果与</a:t>
            </a:r>
            <a:r>
              <a:rPr lang="en-US" altLang="zh-CN" sz="2000">
                <a:latin typeface="DengXian"/>
              </a:rPr>
              <a:t>Moffat</a:t>
            </a:r>
            <a:r>
              <a:rPr lang="zh-CN" altLang="en-US" sz="2000">
                <a:latin typeface="DengXian"/>
              </a:rPr>
              <a:t>高</a:t>
            </a:r>
            <a:r>
              <a:rPr lang="en-US" altLang="zh-CN" sz="2000">
                <a:latin typeface="DengXian"/>
              </a:rPr>
              <a:t>j</a:t>
            </a:r>
            <a:r>
              <a:rPr lang="zh-CN" altLang="en-US" sz="2000">
                <a:latin typeface="DengXian"/>
              </a:rPr>
              <a:t>角动量的结果，特别是在</a:t>
            </a:r>
            <a:r>
              <a:rPr lang="en-US" altLang="zh-CN" sz="2000">
                <a:latin typeface="DengXian"/>
              </a:rPr>
              <a:t>S</a:t>
            </a:r>
            <a:r>
              <a:rPr lang="zh-CN" altLang="en-US" sz="2000">
                <a:latin typeface="DengXian"/>
              </a:rPr>
              <a:t>矩阵幺正性及收敛性的阶数方面。</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2"/>
          <a:srcRect/>
          <a:stretch>
            <a:fillRect/>
          </a:stretch>
        </p:blipFill>
        <p:spPr bwMode="auto">
          <a:xfrm>
            <a:off x="0" y="0"/>
            <a:ext cx="8077200" cy="1835150"/>
          </a:xfrm>
          <a:prstGeom prst="rect">
            <a:avLst/>
          </a:prstGeom>
          <a:noFill/>
          <a:ln w="9525">
            <a:noFill/>
            <a:miter lim="800000"/>
            <a:headEnd/>
            <a:tailEnd/>
          </a:ln>
        </p:spPr>
      </p:pic>
      <p:pic>
        <p:nvPicPr>
          <p:cNvPr id="71682" name="Picture 5"/>
          <p:cNvPicPr>
            <a:picLocks noChangeAspect="1" noChangeArrowheads="1"/>
          </p:cNvPicPr>
          <p:nvPr/>
        </p:nvPicPr>
        <p:blipFill>
          <a:blip r:embed="rId3"/>
          <a:srcRect/>
          <a:stretch>
            <a:fillRect/>
          </a:stretch>
        </p:blipFill>
        <p:spPr bwMode="auto">
          <a:xfrm>
            <a:off x="6934200" y="1612900"/>
            <a:ext cx="4572000" cy="2044700"/>
          </a:xfrm>
          <a:prstGeom prst="rect">
            <a:avLst/>
          </a:prstGeom>
          <a:noFill/>
          <a:ln w="9525">
            <a:noFill/>
            <a:miter lim="800000"/>
            <a:headEnd/>
            <a:tailEnd/>
          </a:ln>
        </p:spPr>
      </p:pic>
      <p:pic>
        <p:nvPicPr>
          <p:cNvPr id="71683" name="Picture 6"/>
          <p:cNvPicPr>
            <a:picLocks noChangeAspect="1" noChangeArrowheads="1"/>
          </p:cNvPicPr>
          <p:nvPr/>
        </p:nvPicPr>
        <p:blipFill>
          <a:blip r:embed="rId4"/>
          <a:srcRect/>
          <a:stretch>
            <a:fillRect/>
          </a:stretch>
        </p:blipFill>
        <p:spPr bwMode="auto">
          <a:xfrm>
            <a:off x="685800" y="3657600"/>
            <a:ext cx="6450013" cy="2586038"/>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3"/>
          <p:cNvSpPr txBox="1">
            <a:spLocks noChangeArrowheads="1"/>
          </p:cNvSpPr>
          <p:nvPr/>
        </p:nvSpPr>
        <p:spPr bwMode="auto">
          <a:xfrm>
            <a:off x="2576513" y="2728913"/>
            <a:ext cx="7696200" cy="47244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zh-CN" altLang="en-US" sz="2800">
                <a:latin typeface="DengXian"/>
              </a:rPr>
              <a:t>特征：</a:t>
            </a:r>
            <a:r>
              <a:rPr lang="en-US" altLang="zh-CN" sz="2800">
                <a:latin typeface="DengXian"/>
              </a:rPr>
              <a:t>1. </a:t>
            </a:r>
            <a:r>
              <a:rPr lang="zh-CN" altLang="en-US" sz="2800">
                <a:latin typeface="DengXian"/>
              </a:rPr>
              <a:t>承袭原来的思路，扩展及应用；</a:t>
            </a:r>
          </a:p>
          <a:p>
            <a:pPr marL="228600" indent="-228600" eaLnBrk="0" hangingPunct="0">
              <a:lnSpc>
                <a:spcPct val="90000"/>
              </a:lnSpc>
              <a:spcBef>
                <a:spcPts val="1000"/>
              </a:spcBef>
            </a:pPr>
            <a:r>
              <a:rPr lang="zh-CN" altLang="en-US" sz="2800">
                <a:latin typeface="DengXian"/>
              </a:rPr>
              <a:t>                </a:t>
            </a:r>
            <a:r>
              <a:rPr lang="en-US" altLang="zh-CN" sz="2800">
                <a:latin typeface="DengXian"/>
              </a:rPr>
              <a:t>2. </a:t>
            </a:r>
            <a:r>
              <a:rPr lang="zh-CN" altLang="en-US" sz="2800">
                <a:latin typeface="DengXian"/>
              </a:rPr>
              <a:t>受弦理论、非交换几何、普朗克长度的影响明显；</a:t>
            </a:r>
          </a:p>
          <a:p>
            <a:pPr marL="228600" indent="-228600" eaLnBrk="0" hangingPunct="0">
              <a:lnSpc>
                <a:spcPct val="90000"/>
              </a:lnSpc>
              <a:spcBef>
                <a:spcPts val="1000"/>
              </a:spcBef>
            </a:pPr>
            <a:r>
              <a:rPr lang="zh-CN" altLang="en-US" sz="2800">
                <a:latin typeface="DengXian"/>
              </a:rPr>
              <a:t>                </a:t>
            </a:r>
            <a:r>
              <a:rPr lang="en-US" altLang="zh-CN" sz="2800">
                <a:latin typeface="DengXian"/>
              </a:rPr>
              <a:t>3. </a:t>
            </a:r>
            <a:r>
              <a:rPr lang="zh-CN" altLang="en-US" sz="2800">
                <a:latin typeface="DengXian"/>
              </a:rPr>
              <a:t>相关工作明显增多。</a:t>
            </a:r>
          </a:p>
          <a:p>
            <a:pPr marL="228600" indent="-228600" eaLnBrk="0" hangingPunct="0">
              <a:lnSpc>
                <a:spcPct val="90000"/>
              </a:lnSpc>
              <a:spcBef>
                <a:spcPts val="1000"/>
              </a:spcBef>
            </a:pPr>
            <a:r>
              <a:rPr lang="zh-CN" altLang="en-US" sz="2800">
                <a:latin typeface="DengXian"/>
              </a:rPr>
              <a:t>                 </a:t>
            </a:r>
          </a:p>
        </p:txBody>
      </p:sp>
      <p:sp>
        <p:nvSpPr>
          <p:cNvPr id="72706" name="Rectangle 2"/>
          <p:cNvSpPr txBox="1">
            <a:spLocks noChangeArrowheads="1"/>
          </p:cNvSpPr>
          <p:nvPr/>
        </p:nvSpPr>
        <p:spPr bwMode="auto">
          <a:xfrm>
            <a:off x="4454525" y="1101725"/>
            <a:ext cx="8229600" cy="685800"/>
          </a:xfrm>
          <a:prstGeom prst="rect">
            <a:avLst/>
          </a:prstGeom>
          <a:noFill/>
          <a:ln w="9525">
            <a:noFill/>
            <a:miter lim="800000"/>
            <a:headEnd/>
            <a:tailEnd/>
          </a:ln>
        </p:spPr>
        <p:txBody>
          <a:bodyPr/>
          <a:lstStyle/>
          <a:p>
            <a:pPr eaLnBrk="0" hangingPunct="0">
              <a:lnSpc>
                <a:spcPct val="90000"/>
              </a:lnSpc>
            </a:pPr>
            <a:r>
              <a:rPr lang="en-US" altLang="zh-CN" sz="4000" b="1">
                <a:solidFill>
                  <a:srgbClr val="FF0000"/>
                </a:solidFill>
                <a:latin typeface="DengXian Light"/>
                <a:ea typeface="DengXian Light"/>
                <a:cs typeface="DengXian Light"/>
              </a:rPr>
              <a:t>After 2000s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txBox="1">
            <a:spLocks noChangeArrowheads="1"/>
          </p:cNvSpPr>
          <p:nvPr/>
        </p:nvSpPr>
        <p:spPr bwMode="auto">
          <a:xfrm>
            <a:off x="1744663" y="5286375"/>
            <a:ext cx="7620000" cy="1066800"/>
          </a:xfrm>
          <a:prstGeom prst="rect">
            <a:avLst/>
          </a:prstGeom>
          <a:noFill/>
          <a:ln w="9525">
            <a:noFill/>
            <a:miter lim="800000"/>
            <a:headEnd/>
            <a:tailEnd/>
          </a:ln>
        </p:spPr>
        <p:txBody>
          <a:bodyPr/>
          <a:lstStyle/>
          <a:p>
            <a:pPr marL="228600" indent="-228600" eaLnBrk="0" hangingPunct="0">
              <a:lnSpc>
                <a:spcPct val="90000"/>
              </a:lnSpc>
              <a:spcBef>
                <a:spcPts val="1000"/>
              </a:spcBef>
            </a:pPr>
            <a:r>
              <a:rPr lang="en-US" altLang="zh-CN" sz="2800">
                <a:latin typeface="DengXian"/>
              </a:rPr>
              <a:t>   </a:t>
            </a:r>
            <a:r>
              <a:rPr lang="zh-CN" altLang="en-US" sz="2800" b="1">
                <a:latin typeface="DengXian"/>
              </a:rPr>
              <a:t>把其原来的工作及</a:t>
            </a:r>
            <a:r>
              <a:rPr lang="en-US" altLang="zh-CN" sz="2800" b="1">
                <a:latin typeface="DengXian"/>
              </a:rPr>
              <a:t>Efimov</a:t>
            </a:r>
            <a:r>
              <a:rPr lang="zh-CN" altLang="en-US" sz="2800" b="1">
                <a:latin typeface="DengXian"/>
              </a:rPr>
              <a:t>的想法推广到非阿贝尔的情况。</a:t>
            </a:r>
          </a:p>
        </p:txBody>
      </p:sp>
      <p:pic>
        <p:nvPicPr>
          <p:cNvPr id="73730" name="Picture 4"/>
          <p:cNvPicPr>
            <a:picLocks noChangeAspect="1" noChangeArrowheads="1"/>
          </p:cNvPicPr>
          <p:nvPr/>
        </p:nvPicPr>
        <p:blipFill>
          <a:blip r:embed="rId2"/>
          <a:srcRect/>
          <a:stretch>
            <a:fillRect/>
          </a:stretch>
        </p:blipFill>
        <p:spPr bwMode="auto">
          <a:xfrm>
            <a:off x="1820863" y="257175"/>
            <a:ext cx="7239000" cy="46482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txBox="1">
            <a:spLocks noChangeArrowheads="1"/>
          </p:cNvSpPr>
          <p:nvPr/>
        </p:nvSpPr>
        <p:spPr bwMode="auto">
          <a:xfrm>
            <a:off x="914400" y="5334000"/>
            <a:ext cx="8229600" cy="15240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zh-CN" altLang="en-US" sz="2800" b="1">
                <a:latin typeface="DengXian"/>
              </a:rPr>
              <a:t>由弦理论主导的非定域场理论的初值问题</a:t>
            </a:r>
            <a:r>
              <a:rPr lang="zh-CN" altLang="en-US" sz="2800">
                <a:latin typeface="DengXian"/>
              </a:rPr>
              <a:t>。</a:t>
            </a:r>
            <a:r>
              <a:rPr lang="zh-CN" altLang="en-US" sz="2800" b="1">
                <a:latin typeface="DengXian"/>
              </a:rPr>
              <a:t>分别讨论了一类特殊体系</a:t>
            </a:r>
            <a:r>
              <a:rPr lang="zh-CN" altLang="en-US" sz="2800">
                <a:latin typeface="DengXian"/>
              </a:rPr>
              <a:t>。</a:t>
            </a:r>
          </a:p>
        </p:txBody>
      </p:sp>
      <p:pic>
        <p:nvPicPr>
          <p:cNvPr id="74754" name="Picture 7"/>
          <p:cNvPicPr>
            <a:picLocks noChangeAspect="1" noChangeArrowheads="1"/>
          </p:cNvPicPr>
          <p:nvPr/>
        </p:nvPicPr>
        <p:blipFill>
          <a:blip r:embed="rId2"/>
          <a:srcRect/>
          <a:stretch>
            <a:fillRect/>
          </a:stretch>
        </p:blipFill>
        <p:spPr bwMode="auto">
          <a:xfrm>
            <a:off x="0" y="0"/>
            <a:ext cx="4479925" cy="5334000"/>
          </a:xfrm>
          <a:prstGeom prst="rect">
            <a:avLst/>
          </a:prstGeom>
          <a:noFill/>
          <a:ln w="9525">
            <a:noFill/>
            <a:miter lim="800000"/>
            <a:headEnd/>
            <a:tailEnd/>
          </a:ln>
        </p:spPr>
      </p:pic>
      <p:pic>
        <p:nvPicPr>
          <p:cNvPr id="74755" name="Picture 8"/>
          <p:cNvPicPr>
            <a:picLocks noChangeAspect="1" noChangeArrowheads="1"/>
          </p:cNvPicPr>
          <p:nvPr/>
        </p:nvPicPr>
        <p:blipFill>
          <a:blip r:embed="rId3"/>
          <a:srcRect/>
          <a:stretch>
            <a:fillRect/>
          </a:stretch>
        </p:blipFill>
        <p:spPr bwMode="auto">
          <a:xfrm>
            <a:off x="4419600" y="0"/>
            <a:ext cx="4724400" cy="44958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457200" y="4876800"/>
            <a:ext cx="7315200" cy="838200"/>
          </a:xfrm>
          <a:prstGeom prst="rect">
            <a:avLst/>
          </a:prstGeom>
          <a:noFill/>
          <a:ln w="9525">
            <a:noFill/>
            <a:miter lim="800000"/>
            <a:headEnd/>
            <a:tailEnd/>
          </a:ln>
        </p:spPr>
        <p:txBody>
          <a:bodyPr/>
          <a:lstStyle/>
          <a:p>
            <a:pPr marL="228600" indent="-228600" eaLnBrk="0" hangingPunct="0">
              <a:lnSpc>
                <a:spcPct val="90000"/>
              </a:lnSpc>
              <a:spcBef>
                <a:spcPts val="1000"/>
              </a:spcBef>
              <a:buFont typeface="Arial" charset="0"/>
              <a:buChar char="•"/>
            </a:pPr>
            <a:r>
              <a:rPr lang="zh-CN" altLang="en-US" sz="2800">
                <a:latin typeface="DengXian"/>
              </a:rPr>
              <a:t>寻找违反微观因果性的可观测量。</a:t>
            </a:r>
          </a:p>
        </p:txBody>
      </p:sp>
      <p:pic>
        <p:nvPicPr>
          <p:cNvPr id="75778" name="Picture 4"/>
          <p:cNvPicPr>
            <a:picLocks noChangeAspect="1" noChangeArrowheads="1"/>
          </p:cNvPicPr>
          <p:nvPr/>
        </p:nvPicPr>
        <p:blipFill>
          <a:blip r:embed="rId2"/>
          <a:srcRect/>
          <a:stretch>
            <a:fillRect/>
          </a:stretch>
        </p:blipFill>
        <p:spPr bwMode="auto">
          <a:xfrm>
            <a:off x="0" y="0"/>
            <a:ext cx="5346700" cy="432593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p:cNvPicPr>
            <a:picLocks noChangeAspect="1" noChangeArrowheads="1"/>
          </p:cNvPicPr>
          <p:nvPr/>
        </p:nvPicPr>
        <p:blipFill>
          <a:blip r:embed="rId2"/>
          <a:srcRect/>
          <a:stretch>
            <a:fillRect/>
          </a:stretch>
        </p:blipFill>
        <p:spPr bwMode="auto">
          <a:xfrm>
            <a:off x="0" y="628650"/>
            <a:ext cx="2706688" cy="3725863"/>
          </a:xfrm>
          <a:prstGeom prst="rect">
            <a:avLst/>
          </a:prstGeom>
          <a:noFill/>
          <a:ln w="9525">
            <a:noFill/>
            <a:miter lim="800000"/>
            <a:headEnd/>
            <a:tailEnd/>
          </a:ln>
        </p:spPr>
      </p:pic>
      <p:pic>
        <p:nvPicPr>
          <p:cNvPr id="84998" name="Picture 6"/>
          <p:cNvPicPr>
            <a:picLocks noChangeAspect="1" noChangeArrowheads="1"/>
          </p:cNvPicPr>
          <p:nvPr/>
        </p:nvPicPr>
        <p:blipFill>
          <a:blip r:embed="rId3"/>
          <a:srcRect/>
          <a:stretch>
            <a:fillRect/>
          </a:stretch>
        </p:blipFill>
        <p:spPr bwMode="auto">
          <a:xfrm>
            <a:off x="2905125" y="628650"/>
            <a:ext cx="2519363" cy="3725863"/>
          </a:xfrm>
          <a:prstGeom prst="rect">
            <a:avLst/>
          </a:prstGeom>
          <a:noFill/>
          <a:ln w="9525">
            <a:noFill/>
            <a:miter lim="800000"/>
            <a:headEnd/>
            <a:tailEnd/>
          </a:ln>
        </p:spPr>
      </p:pic>
      <p:pic>
        <p:nvPicPr>
          <p:cNvPr id="84999" name="Picture 7"/>
          <p:cNvPicPr>
            <a:picLocks noChangeAspect="1" noChangeArrowheads="1"/>
          </p:cNvPicPr>
          <p:nvPr/>
        </p:nvPicPr>
        <p:blipFill>
          <a:blip r:embed="rId4"/>
          <a:srcRect/>
          <a:stretch>
            <a:fillRect/>
          </a:stretch>
        </p:blipFill>
        <p:spPr bwMode="auto">
          <a:xfrm>
            <a:off x="5791200" y="628650"/>
            <a:ext cx="2525713" cy="3725863"/>
          </a:xfrm>
          <a:prstGeom prst="rect">
            <a:avLst/>
          </a:prstGeom>
          <a:noFill/>
          <a:ln w="9525">
            <a:noFill/>
            <a:miter lim="800000"/>
            <a:headEnd/>
            <a:tailEnd/>
          </a:ln>
        </p:spPr>
      </p:pic>
      <p:pic>
        <p:nvPicPr>
          <p:cNvPr id="85000" name="Picture 8"/>
          <p:cNvPicPr>
            <a:picLocks noChangeAspect="1" noChangeArrowheads="1"/>
          </p:cNvPicPr>
          <p:nvPr/>
        </p:nvPicPr>
        <p:blipFill>
          <a:blip r:embed="rId5"/>
          <a:srcRect/>
          <a:stretch>
            <a:fillRect/>
          </a:stretch>
        </p:blipFill>
        <p:spPr bwMode="auto">
          <a:xfrm>
            <a:off x="8691563" y="628650"/>
            <a:ext cx="2854325" cy="3725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additive="base">
                                        <p:cTn id="7" dur="1000" fill="hold"/>
                                        <p:tgtEl>
                                          <p:spTgt spid="84997"/>
                                        </p:tgtEl>
                                        <p:attrNameLst>
                                          <p:attrName>ppt_x</p:attrName>
                                        </p:attrNameLst>
                                      </p:cBhvr>
                                      <p:tavLst>
                                        <p:tav tm="0">
                                          <p:val>
                                            <p:strVal val="1+#ppt_w/2"/>
                                          </p:val>
                                        </p:tav>
                                        <p:tav tm="100000">
                                          <p:val>
                                            <p:strVal val="#ppt_x"/>
                                          </p:val>
                                        </p:tav>
                                      </p:tavLst>
                                    </p:anim>
                                    <p:anim calcmode="lin" valueType="num">
                                      <p:cBhvr additive="base">
                                        <p:cTn id="8" dur="1000" fill="hold"/>
                                        <p:tgtEl>
                                          <p:spTgt spid="849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4998"/>
                                        </p:tgtEl>
                                        <p:attrNameLst>
                                          <p:attrName>style.visibility</p:attrName>
                                        </p:attrNameLst>
                                      </p:cBhvr>
                                      <p:to>
                                        <p:strVal val="visible"/>
                                      </p:to>
                                    </p:set>
                                    <p:anim calcmode="lin" valueType="num">
                                      <p:cBhvr additive="base">
                                        <p:cTn id="13" dur="1000" fill="hold"/>
                                        <p:tgtEl>
                                          <p:spTgt spid="84998"/>
                                        </p:tgtEl>
                                        <p:attrNameLst>
                                          <p:attrName>ppt_x</p:attrName>
                                        </p:attrNameLst>
                                      </p:cBhvr>
                                      <p:tavLst>
                                        <p:tav tm="0">
                                          <p:val>
                                            <p:strVal val="1+#ppt_w/2"/>
                                          </p:val>
                                        </p:tav>
                                        <p:tav tm="100000">
                                          <p:val>
                                            <p:strVal val="#ppt_x"/>
                                          </p:val>
                                        </p:tav>
                                      </p:tavLst>
                                    </p:anim>
                                    <p:anim calcmode="lin" valueType="num">
                                      <p:cBhvr additive="base">
                                        <p:cTn id="14" dur="1000" fill="hold"/>
                                        <p:tgtEl>
                                          <p:spTgt spid="8499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4999"/>
                                        </p:tgtEl>
                                        <p:attrNameLst>
                                          <p:attrName>style.visibility</p:attrName>
                                        </p:attrNameLst>
                                      </p:cBhvr>
                                      <p:to>
                                        <p:strVal val="visible"/>
                                      </p:to>
                                    </p:set>
                                    <p:anim calcmode="lin" valueType="num">
                                      <p:cBhvr additive="base">
                                        <p:cTn id="19" dur="1000" fill="hold"/>
                                        <p:tgtEl>
                                          <p:spTgt spid="84999"/>
                                        </p:tgtEl>
                                        <p:attrNameLst>
                                          <p:attrName>ppt_x</p:attrName>
                                        </p:attrNameLst>
                                      </p:cBhvr>
                                      <p:tavLst>
                                        <p:tav tm="0">
                                          <p:val>
                                            <p:strVal val="1+#ppt_w/2"/>
                                          </p:val>
                                        </p:tav>
                                        <p:tav tm="100000">
                                          <p:val>
                                            <p:strVal val="#ppt_x"/>
                                          </p:val>
                                        </p:tav>
                                      </p:tavLst>
                                    </p:anim>
                                    <p:anim calcmode="lin" valueType="num">
                                      <p:cBhvr additive="base">
                                        <p:cTn id="20" dur="1000" fill="hold"/>
                                        <p:tgtEl>
                                          <p:spTgt spid="849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5000"/>
                                        </p:tgtEl>
                                        <p:attrNameLst>
                                          <p:attrName>style.visibility</p:attrName>
                                        </p:attrNameLst>
                                      </p:cBhvr>
                                      <p:to>
                                        <p:strVal val="visible"/>
                                      </p:to>
                                    </p:set>
                                    <p:anim calcmode="lin" valueType="num">
                                      <p:cBhvr additive="base">
                                        <p:cTn id="25" dur="2000" fill="hold"/>
                                        <p:tgtEl>
                                          <p:spTgt spid="85000"/>
                                        </p:tgtEl>
                                        <p:attrNameLst>
                                          <p:attrName>ppt_x</p:attrName>
                                        </p:attrNameLst>
                                      </p:cBhvr>
                                      <p:tavLst>
                                        <p:tav tm="0">
                                          <p:val>
                                            <p:strVal val="1+#ppt_w/2"/>
                                          </p:val>
                                        </p:tav>
                                        <p:tav tm="100000">
                                          <p:val>
                                            <p:strVal val="#ppt_x"/>
                                          </p:val>
                                        </p:tav>
                                      </p:tavLst>
                                    </p:anim>
                                    <p:anim calcmode="lin" valueType="num">
                                      <p:cBhvr additive="base">
                                        <p:cTn id="26" dur="2000" fill="hold"/>
                                        <p:tgtEl>
                                          <p:spTgt spid="850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2"/>
          <p:cNvSpPr txBox="1">
            <a:spLocks noChangeArrowheads="1"/>
          </p:cNvSpPr>
          <p:nvPr/>
        </p:nvSpPr>
        <p:spPr bwMode="auto">
          <a:xfrm>
            <a:off x="7512050" y="414338"/>
            <a:ext cx="47910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想法起源</a:t>
            </a:r>
            <a:endParaRPr lang="en-US" altLang="zh-CN" sz="3600" b="1">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0179" name="文本框 4"/>
          <p:cNvSpPr txBox="1">
            <a:spLocks noChangeArrowheads="1"/>
          </p:cNvSpPr>
          <p:nvPr/>
        </p:nvSpPr>
        <p:spPr bwMode="auto">
          <a:xfrm>
            <a:off x="2090989" y="1441450"/>
            <a:ext cx="1784350" cy="366713"/>
          </a:xfrm>
          <a:prstGeom prst="rect">
            <a:avLst/>
          </a:prstGeom>
          <a:noFill/>
          <a:ln w="9525">
            <a:noFill/>
            <a:miter lim="800000"/>
            <a:headEnd/>
            <a:tailEnd/>
          </a:ln>
        </p:spPr>
        <p:txBody>
          <a:bodyPr wrap="none">
            <a:spAutoFit/>
          </a:bodyPr>
          <a:lstStyle/>
          <a:p>
            <a:r>
              <a:rPr kumimoji="1" lang="en-US" altLang="zh-CN" dirty="0">
                <a:latin typeface="DengXian"/>
              </a:rPr>
              <a:t>1996</a:t>
            </a:r>
            <a:r>
              <a:rPr kumimoji="1" lang="zh-CN" altLang="en-US" dirty="0">
                <a:latin typeface="DengXian"/>
              </a:rPr>
              <a:t>年图像形成</a:t>
            </a:r>
          </a:p>
        </p:txBody>
      </p:sp>
      <p:sp>
        <p:nvSpPr>
          <p:cNvPr id="50180" name="文本框 5"/>
          <p:cNvSpPr txBox="1">
            <a:spLocks noChangeArrowheads="1"/>
          </p:cNvSpPr>
          <p:nvPr/>
        </p:nvSpPr>
        <p:spPr bwMode="auto">
          <a:xfrm>
            <a:off x="2105025" y="3286125"/>
            <a:ext cx="4043094" cy="369332"/>
          </a:xfrm>
          <a:prstGeom prst="rect">
            <a:avLst/>
          </a:prstGeom>
          <a:noFill/>
          <a:ln w="9525">
            <a:noFill/>
            <a:miter lim="800000"/>
            <a:headEnd/>
            <a:tailEnd/>
          </a:ln>
        </p:spPr>
        <p:txBody>
          <a:bodyPr wrap="none">
            <a:spAutoFit/>
          </a:bodyPr>
          <a:lstStyle/>
          <a:p>
            <a:r>
              <a:rPr kumimoji="1" lang="en-US" altLang="zh-CN" dirty="0">
                <a:latin typeface="DengXian"/>
              </a:rPr>
              <a:t>2001</a:t>
            </a:r>
            <a:r>
              <a:rPr kumimoji="1" lang="zh-CN" altLang="en-US" dirty="0">
                <a:latin typeface="DengXian"/>
              </a:rPr>
              <a:t>学习重整化，博士毕业论文也是</a:t>
            </a:r>
          </a:p>
        </p:txBody>
      </p:sp>
      <p:sp>
        <p:nvSpPr>
          <p:cNvPr id="50181" name="文本框 10"/>
          <p:cNvSpPr txBox="1">
            <a:spLocks noChangeArrowheads="1"/>
          </p:cNvSpPr>
          <p:nvPr/>
        </p:nvSpPr>
        <p:spPr bwMode="auto">
          <a:xfrm>
            <a:off x="2105025" y="3965575"/>
            <a:ext cx="8882063" cy="368300"/>
          </a:xfrm>
          <a:prstGeom prst="rect">
            <a:avLst/>
          </a:prstGeom>
          <a:noFill/>
          <a:ln w="9525">
            <a:noFill/>
            <a:miter lim="800000"/>
            <a:headEnd/>
            <a:tailEnd/>
          </a:ln>
        </p:spPr>
        <p:txBody>
          <a:bodyPr>
            <a:spAutoFit/>
          </a:bodyPr>
          <a:lstStyle/>
          <a:p>
            <a:r>
              <a:rPr kumimoji="1" lang="en-US" altLang="zh-CN">
                <a:latin typeface="DengXian"/>
              </a:rPr>
              <a:t>2002</a:t>
            </a:r>
            <a:r>
              <a:rPr kumimoji="1" lang="zh-CN" altLang="en-US">
                <a:latin typeface="DengXian"/>
              </a:rPr>
              <a:t>年</a:t>
            </a:r>
            <a:r>
              <a:rPr kumimoji="1" lang="en-US" altLang="zh-CN">
                <a:latin typeface="DengXian"/>
              </a:rPr>
              <a:t>4</a:t>
            </a:r>
            <a:r>
              <a:rPr kumimoji="1" lang="zh-CN" altLang="en-US">
                <a:latin typeface="DengXian"/>
              </a:rPr>
              <a:t>月</a:t>
            </a:r>
            <a:r>
              <a:rPr kumimoji="1" lang="en-US" altLang="zh-CN">
                <a:latin typeface="DengXian"/>
              </a:rPr>
              <a:t>5</a:t>
            </a:r>
            <a:r>
              <a:rPr kumimoji="1" lang="zh-CN" altLang="en-US">
                <a:latin typeface="DengXian"/>
              </a:rPr>
              <a:t>日，原理</a:t>
            </a:r>
          </a:p>
        </p:txBody>
      </p:sp>
      <p:sp>
        <p:nvSpPr>
          <p:cNvPr id="50182" name="文本框 6"/>
          <p:cNvSpPr txBox="1">
            <a:spLocks noChangeArrowheads="1"/>
          </p:cNvSpPr>
          <p:nvPr/>
        </p:nvSpPr>
        <p:spPr bwMode="auto">
          <a:xfrm>
            <a:off x="2105025" y="4711700"/>
            <a:ext cx="8882063" cy="366713"/>
          </a:xfrm>
          <a:prstGeom prst="rect">
            <a:avLst/>
          </a:prstGeom>
          <a:noFill/>
          <a:ln w="9525">
            <a:noFill/>
            <a:miter lim="800000"/>
            <a:headEnd/>
            <a:tailEnd/>
          </a:ln>
        </p:spPr>
        <p:txBody>
          <a:bodyPr>
            <a:spAutoFit/>
          </a:bodyPr>
          <a:lstStyle/>
          <a:p>
            <a:r>
              <a:rPr kumimoji="1" lang="en-US" altLang="zh-CN">
                <a:latin typeface="DengXian"/>
              </a:rPr>
              <a:t>2005</a:t>
            </a:r>
            <a:r>
              <a:rPr kumimoji="1" lang="zh-CN" altLang="en-US">
                <a:latin typeface="DengXian"/>
              </a:rPr>
              <a:t>年</a:t>
            </a:r>
            <a:r>
              <a:rPr kumimoji="1" lang="en-US" altLang="zh-CN">
                <a:latin typeface="DengXian"/>
              </a:rPr>
              <a:t>11</a:t>
            </a:r>
            <a:r>
              <a:rPr kumimoji="1" lang="zh-CN" altLang="en-US">
                <a:latin typeface="DengXian"/>
              </a:rPr>
              <a:t>月份成稿，</a:t>
            </a:r>
            <a:r>
              <a:rPr kumimoji="1" lang="en-US" altLang="zh-CN">
                <a:latin typeface="DengXian"/>
              </a:rPr>
              <a:t>2008</a:t>
            </a:r>
            <a:r>
              <a:rPr kumimoji="1" lang="zh-CN" altLang="en-US">
                <a:latin typeface="DengXian"/>
              </a:rPr>
              <a:t>年</a:t>
            </a:r>
            <a:r>
              <a:rPr kumimoji="1" lang="en-US" altLang="zh-CN">
                <a:latin typeface="DengXian"/>
              </a:rPr>
              <a:t>3</a:t>
            </a:r>
            <a:r>
              <a:rPr kumimoji="1" lang="zh-CN" altLang="en-US">
                <a:latin typeface="DengXian"/>
              </a:rPr>
              <a:t>月发表</a:t>
            </a:r>
          </a:p>
        </p:txBody>
      </p:sp>
      <p:sp>
        <p:nvSpPr>
          <p:cNvPr id="50183" name="文本框 7"/>
          <p:cNvSpPr txBox="1">
            <a:spLocks noChangeArrowheads="1"/>
          </p:cNvSpPr>
          <p:nvPr/>
        </p:nvSpPr>
        <p:spPr bwMode="auto">
          <a:xfrm>
            <a:off x="2088066" y="2630488"/>
            <a:ext cx="1441450" cy="366712"/>
          </a:xfrm>
          <a:prstGeom prst="rect">
            <a:avLst/>
          </a:prstGeom>
          <a:noFill/>
          <a:ln w="9525">
            <a:noFill/>
            <a:miter lim="800000"/>
            <a:headEnd/>
            <a:tailEnd/>
          </a:ln>
        </p:spPr>
        <p:txBody>
          <a:bodyPr wrap="none">
            <a:spAutoFit/>
          </a:bodyPr>
          <a:lstStyle/>
          <a:p>
            <a:r>
              <a:rPr kumimoji="1" lang="en-US" altLang="zh-CN" dirty="0">
                <a:latin typeface="DengXian"/>
              </a:rPr>
              <a:t>1998</a:t>
            </a:r>
            <a:r>
              <a:rPr kumimoji="1" lang="zh-CN" altLang="en-US" dirty="0">
                <a:latin typeface="DengXian"/>
              </a:rPr>
              <a:t>学习</a:t>
            </a:r>
            <a:r>
              <a:rPr kumimoji="1" lang="en-US" altLang="zh-CN" dirty="0">
                <a:latin typeface="DengXian"/>
              </a:rPr>
              <a:t>QCD</a:t>
            </a:r>
            <a:endParaRPr kumimoji="1" lang="zh-CN" altLang="en-US" dirty="0">
              <a:latin typeface="DengXian"/>
            </a:endParaRPr>
          </a:p>
        </p:txBody>
      </p:sp>
      <p:sp>
        <p:nvSpPr>
          <p:cNvPr id="50184" name="文本框 9"/>
          <p:cNvSpPr txBox="1">
            <a:spLocks noChangeArrowheads="1"/>
          </p:cNvSpPr>
          <p:nvPr/>
        </p:nvSpPr>
        <p:spPr bwMode="auto">
          <a:xfrm>
            <a:off x="2105025" y="5283200"/>
            <a:ext cx="5213350" cy="366713"/>
          </a:xfrm>
          <a:prstGeom prst="rect">
            <a:avLst/>
          </a:prstGeom>
          <a:noFill/>
          <a:ln w="9525">
            <a:noFill/>
            <a:miter lim="800000"/>
            <a:headEnd/>
            <a:tailEnd/>
          </a:ln>
        </p:spPr>
        <p:txBody>
          <a:bodyPr wrap="none">
            <a:spAutoFit/>
          </a:bodyPr>
          <a:lstStyle/>
          <a:p>
            <a:r>
              <a:rPr kumimoji="1" lang="en-US" altLang="zh-CN">
                <a:latin typeface="DengXian"/>
              </a:rPr>
              <a:t>2011</a:t>
            </a:r>
            <a:r>
              <a:rPr kumimoji="1" lang="zh-CN" altLang="en-US">
                <a:latin typeface="DengXian"/>
              </a:rPr>
              <a:t>年暑假读了其他人的非定域工作，意外之意外</a:t>
            </a:r>
          </a:p>
        </p:txBody>
      </p:sp>
      <p:sp>
        <p:nvSpPr>
          <p:cNvPr id="50185" name="文本框 11"/>
          <p:cNvSpPr txBox="1">
            <a:spLocks noChangeArrowheads="1"/>
          </p:cNvSpPr>
          <p:nvPr/>
        </p:nvSpPr>
        <p:spPr bwMode="auto">
          <a:xfrm>
            <a:off x="2090989" y="2076450"/>
            <a:ext cx="7270750" cy="366713"/>
          </a:xfrm>
          <a:prstGeom prst="rect">
            <a:avLst/>
          </a:prstGeom>
          <a:noFill/>
          <a:ln w="9525">
            <a:noFill/>
            <a:miter lim="800000"/>
            <a:headEnd/>
            <a:tailEnd/>
          </a:ln>
        </p:spPr>
        <p:txBody>
          <a:bodyPr wrap="none">
            <a:spAutoFit/>
          </a:bodyPr>
          <a:lstStyle/>
          <a:p>
            <a:r>
              <a:rPr kumimoji="1" lang="en-US" altLang="zh-CN" dirty="0">
                <a:latin typeface="DengXian"/>
              </a:rPr>
              <a:t>1997</a:t>
            </a:r>
            <a:r>
              <a:rPr kumimoji="1" lang="zh-CN" altLang="en-US" dirty="0">
                <a:latin typeface="DengXian"/>
              </a:rPr>
              <a:t>，泡省图书馆，注意到</a:t>
            </a:r>
            <a:r>
              <a:rPr kumimoji="1" lang="en-US" altLang="zh-CN" dirty="0">
                <a:latin typeface="DengXian"/>
              </a:rPr>
              <a:t>nonlocal</a:t>
            </a:r>
            <a:r>
              <a:rPr kumimoji="1" lang="zh-CN" altLang="en-US" dirty="0">
                <a:latin typeface="DengXian"/>
              </a:rPr>
              <a:t>这个词，连续介质力学，苏联</a:t>
            </a:r>
            <a:r>
              <a:rPr kumimoji="1" lang="en-US" altLang="zh-CN" dirty="0">
                <a:latin typeface="DengXian"/>
              </a:rPr>
              <a:t>book</a:t>
            </a:r>
          </a:p>
        </p:txBody>
      </p:sp>
      <p:sp>
        <p:nvSpPr>
          <p:cNvPr id="14" name="文本框 13"/>
          <p:cNvSpPr txBox="1">
            <a:spLocks noRot="1" noChangeAspect="1" noMove="1" noResize="1" noEditPoints="1" noAdjustHandles="1" noChangeArrowheads="1" noChangeShapeType="1" noTextEdit="1"/>
          </p:cNvSpPr>
          <p:nvPr/>
        </p:nvSpPr>
        <p:spPr>
          <a:xfrm>
            <a:off x="1969979" y="6041112"/>
            <a:ext cx="6555000" cy="369332"/>
          </a:xfrm>
          <a:prstGeom prst="rect">
            <a:avLst/>
          </a:prstGeom>
          <a:blipFill>
            <a:blip r:embed="rId3"/>
            <a:stretch>
              <a:fillRect l="-580" t="-6667" b="-23333"/>
            </a:stretch>
          </a:blipFill>
        </p:spPr>
        <p:txBody>
          <a:bodyPr/>
          <a:lstStyle/>
          <a:p>
            <a:pPr fontAlgn="auto">
              <a:spcBef>
                <a:spcPts val="0"/>
              </a:spcBef>
              <a:spcAft>
                <a:spcPts val="0"/>
              </a:spcAft>
              <a:defRPr/>
            </a:pPr>
            <a:r>
              <a:rPr lang="zh-CN" altLang="en-US">
                <a:noFill/>
                <a:latin typeface="+mn-lt"/>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1000" fill="hold"/>
                                        <p:tgtEl>
                                          <p:spTgt spid="50179"/>
                                        </p:tgtEl>
                                        <p:attrNameLst>
                                          <p:attrName>ppt_x</p:attrName>
                                        </p:attrNameLst>
                                      </p:cBhvr>
                                      <p:tavLst>
                                        <p:tav tm="0">
                                          <p:val>
                                            <p:strVal val="1+#ppt_w/2"/>
                                          </p:val>
                                        </p:tav>
                                        <p:tav tm="100000">
                                          <p:val>
                                            <p:strVal val="#ppt_x"/>
                                          </p:val>
                                        </p:tav>
                                      </p:tavLst>
                                    </p:anim>
                                    <p:anim calcmode="lin" valueType="num">
                                      <p:cBhvr additive="base">
                                        <p:cTn id="8" dur="1000" fill="hold"/>
                                        <p:tgtEl>
                                          <p:spTgt spid="501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0185"/>
                                        </p:tgtEl>
                                        <p:attrNameLst>
                                          <p:attrName>style.visibility</p:attrName>
                                        </p:attrNameLst>
                                      </p:cBhvr>
                                      <p:to>
                                        <p:strVal val="visible"/>
                                      </p:to>
                                    </p:set>
                                    <p:anim calcmode="lin" valueType="num">
                                      <p:cBhvr additive="base">
                                        <p:cTn id="13" dur="1000" fill="hold"/>
                                        <p:tgtEl>
                                          <p:spTgt spid="50185"/>
                                        </p:tgtEl>
                                        <p:attrNameLst>
                                          <p:attrName>ppt_x</p:attrName>
                                        </p:attrNameLst>
                                      </p:cBhvr>
                                      <p:tavLst>
                                        <p:tav tm="0">
                                          <p:val>
                                            <p:strVal val="1+#ppt_w/2"/>
                                          </p:val>
                                        </p:tav>
                                        <p:tav tm="100000">
                                          <p:val>
                                            <p:strVal val="#ppt_x"/>
                                          </p:val>
                                        </p:tav>
                                      </p:tavLst>
                                    </p:anim>
                                    <p:anim calcmode="lin" valueType="num">
                                      <p:cBhvr additive="base">
                                        <p:cTn id="14" dur="1000" fill="hold"/>
                                        <p:tgtEl>
                                          <p:spTgt spid="501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0183"/>
                                        </p:tgtEl>
                                        <p:attrNameLst>
                                          <p:attrName>style.visibility</p:attrName>
                                        </p:attrNameLst>
                                      </p:cBhvr>
                                      <p:to>
                                        <p:strVal val="visible"/>
                                      </p:to>
                                    </p:set>
                                    <p:anim calcmode="lin" valueType="num">
                                      <p:cBhvr additive="base">
                                        <p:cTn id="19" dur="1000" fill="hold"/>
                                        <p:tgtEl>
                                          <p:spTgt spid="50183"/>
                                        </p:tgtEl>
                                        <p:attrNameLst>
                                          <p:attrName>ppt_x</p:attrName>
                                        </p:attrNameLst>
                                      </p:cBhvr>
                                      <p:tavLst>
                                        <p:tav tm="0">
                                          <p:val>
                                            <p:strVal val="1+#ppt_w/2"/>
                                          </p:val>
                                        </p:tav>
                                        <p:tav tm="100000">
                                          <p:val>
                                            <p:strVal val="#ppt_x"/>
                                          </p:val>
                                        </p:tav>
                                      </p:tavLst>
                                    </p:anim>
                                    <p:anim calcmode="lin" valueType="num">
                                      <p:cBhvr additive="base">
                                        <p:cTn id="20" dur="1000" fill="hold"/>
                                        <p:tgtEl>
                                          <p:spTgt spid="5018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0180"/>
                                        </p:tgtEl>
                                        <p:attrNameLst>
                                          <p:attrName>style.visibility</p:attrName>
                                        </p:attrNameLst>
                                      </p:cBhvr>
                                      <p:to>
                                        <p:strVal val="visible"/>
                                      </p:to>
                                    </p:set>
                                    <p:anim calcmode="lin" valueType="num">
                                      <p:cBhvr additive="base">
                                        <p:cTn id="25" dur="1000" fill="hold"/>
                                        <p:tgtEl>
                                          <p:spTgt spid="50180"/>
                                        </p:tgtEl>
                                        <p:attrNameLst>
                                          <p:attrName>ppt_x</p:attrName>
                                        </p:attrNameLst>
                                      </p:cBhvr>
                                      <p:tavLst>
                                        <p:tav tm="0">
                                          <p:val>
                                            <p:strVal val="1+#ppt_w/2"/>
                                          </p:val>
                                        </p:tav>
                                        <p:tav tm="100000">
                                          <p:val>
                                            <p:strVal val="#ppt_x"/>
                                          </p:val>
                                        </p:tav>
                                      </p:tavLst>
                                    </p:anim>
                                    <p:anim calcmode="lin" valueType="num">
                                      <p:cBhvr additive="base">
                                        <p:cTn id="26" dur="1000" fill="hold"/>
                                        <p:tgtEl>
                                          <p:spTgt spid="5018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0181"/>
                                        </p:tgtEl>
                                        <p:attrNameLst>
                                          <p:attrName>style.visibility</p:attrName>
                                        </p:attrNameLst>
                                      </p:cBhvr>
                                      <p:to>
                                        <p:strVal val="visible"/>
                                      </p:to>
                                    </p:set>
                                    <p:anim calcmode="lin" valueType="num">
                                      <p:cBhvr additive="base">
                                        <p:cTn id="31" dur="1000" fill="hold"/>
                                        <p:tgtEl>
                                          <p:spTgt spid="50181"/>
                                        </p:tgtEl>
                                        <p:attrNameLst>
                                          <p:attrName>ppt_x</p:attrName>
                                        </p:attrNameLst>
                                      </p:cBhvr>
                                      <p:tavLst>
                                        <p:tav tm="0">
                                          <p:val>
                                            <p:strVal val="1+#ppt_w/2"/>
                                          </p:val>
                                        </p:tav>
                                        <p:tav tm="100000">
                                          <p:val>
                                            <p:strVal val="#ppt_x"/>
                                          </p:val>
                                        </p:tav>
                                      </p:tavLst>
                                    </p:anim>
                                    <p:anim calcmode="lin" valueType="num">
                                      <p:cBhvr additive="base">
                                        <p:cTn id="32" dur="1000" fill="hold"/>
                                        <p:tgtEl>
                                          <p:spTgt spid="5018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0182"/>
                                        </p:tgtEl>
                                        <p:attrNameLst>
                                          <p:attrName>style.visibility</p:attrName>
                                        </p:attrNameLst>
                                      </p:cBhvr>
                                      <p:to>
                                        <p:strVal val="visible"/>
                                      </p:to>
                                    </p:set>
                                    <p:anim calcmode="lin" valueType="num">
                                      <p:cBhvr additive="base">
                                        <p:cTn id="37" dur="1000" fill="hold"/>
                                        <p:tgtEl>
                                          <p:spTgt spid="50182"/>
                                        </p:tgtEl>
                                        <p:attrNameLst>
                                          <p:attrName>ppt_x</p:attrName>
                                        </p:attrNameLst>
                                      </p:cBhvr>
                                      <p:tavLst>
                                        <p:tav tm="0">
                                          <p:val>
                                            <p:strVal val="1+#ppt_w/2"/>
                                          </p:val>
                                        </p:tav>
                                        <p:tav tm="100000">
                                          <p:val>
                                            <p:strVal val="#ppt_x"/>
                                          </p:val>
                                        </p:tav>
                                      </p:tavLst>
                                    </p:anim>
                                    <p:anim calcmode="lin" valueType="num">
                                      <p:cBhvr additive="base">
                                        <p:cTn id="38" dur="1000" fill="hold"/>
                                        <p:tgtEl>
                                          <p:spTgt spid="5018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0184"/>
                                        </p:tgtEl>
                                        <p:attrNameLst>
                                          <p:attrName>style.visibility</p:attrName>
                                        </p:attrNameLst>
                                      </p:cBhvr>
                                      <p:to>
                                        <p:strVal val="visible"/>
                                      </p:to>
                                    </p:set>
                                    <p:anim calcmode="lin" valueType="num">
                                      <p:cBhvr additive="base">
                                        <p:cTn id="43" dur="1000" fill="hold"/>
                                        <p:tgtEl>
                                          <p:spTgt spid="50184"/>
                                        </p:tgtEl>
                                        <p:attrNameLst>
                                          <p:attrName>ppt_x</p:attrName>
                                        </p:attrNameLst>
                                      </p:cBhvr>
                                      <p:tavLst>
                                        <p:tav tm="0">
                                          <p:val>
                                            <p:strVal val="1+#ppt_w/2"/>
                                          </p:val>
                                        </p:tav>
                                        <p:tav tm="100000">
                                          <p:val>
                                            <p:strVal val="#ppt_x"/>
                                          </p:val>
                                        </p:tav>
                                      </p:tavLst>
                                    </p:anim>
                                    <p:anim calcmode="lin" valueType="num">
                                      <p:cBhvr additive="base">
                                        <p:cTn id="44" dur="1000" fill="hold"/>
                                        <p:tgtEl>
                                          <p:spTgt spid="5018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000" fill="hold"/>
                                        <p:tgtEl>
                                          <p:spTgt spid="14"/>
                                        </p:tgtEl>
                                        <p:attrNameLst>
                                          <p:attrName>ppt_x</p:attrName>
                                        </p:attrNameLst>
                                      </p:cBhvr>
                                      <p:tavLst>
                                        <p:tav tm="0">
                                          <p:val>
                                            <p:strVal val="1+#ppt_w/2"/>
                                          </p:val>
                                        </p:tav>
                                        <p:tav tm="100000">
                                          <p:val>
                                            <p:strVal val="#ppt_x"/>
                                          </p:val>
                                        </p:tav>
                                      </p:tavLst>
                                    </p:anim>
                                    <p:anim calcmode="lin" valueType="num">
                                      <p:cBhvr additive="base">
                                        <p:cTn id="5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80" grpId="0"/>
      <p:bldP spid="50181" grpId="0"/>
      <p:bldP spid="50182" grpId="0"/>
      <p:bldP spid="50183" grpId="0"/>
      <p:bldP spid="50184" grpId="0"/>
      <p:bldP spid="5018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12"/>
          <p:cNvSpPr txBox="1">
            <a:spLocks noChangeArrowheads="1"/>
          </p:cNvSpPr>
          <p:nvPr/>
        </p:nvSpPr>
        <p:spPr bwMode="auto">
          <a:xfrm>
            <a:off x="7512050" y="414338"/>
            <a:ext cx="47910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结论</a:t>
            </a:r>
            <a:endParaRPr lang="en-US" altLang="zh-CN" sz="3600" b="1">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851949" y="3429000"/>
            <a:ext cx="9109276" cy="1200329"/>
          </a:xfrm>
          <a:prstGeom prst="rect">
            <a:avLst/>
          </a:prstGeom>
          <a:noFill/>
        </p:spPr>
        <p:txBody>
          <a:bodyPr>
            <a:spAutoFit/>
            <a:scene3d>
              <a:camera prst="isometricLeftDown"/>
              <a:lightRig rig="threePt" dir="t"/>
            </a:scene3d>
            <a:sp3d extrusionH="57150">
              <a:bevelT w="38100" h="38100" prst="angle"/>
            </a:sp3d>
          </a:bodyPr>
          <a:lstStyle/>
          <a:p>
            <a:pPr fontAlgn="auto">
              <a:spcBef>
                <a:spcPts val="0"/>
              </a:spcBef>
              <a:spcAft>
                <a:spcPts val="0"/>
              </a:spcAft>
              <a:defRPr/>
            </a:pPr>
            <a:r>
              <a:rPr kumimoji="1" lang="zh-CN" altLang="en-US" sz="7200" dirty="0">
                <a:solidFill>
                  <a:srgbClr val="FF0000"/>
                </a:solidFill>
                <a:latin typeface="Apple Chancery" panose="03020702040506060504" pitchFamily="66" charset="-79"/>
                <a:ea typeface="+mn-ea"/>
                <a:cs typeface="Apple Chancery" panose="03020702040506060504" pitchFamily="66" charset="-79"/>
              </a:rPr>
              <a:t>物理的世界里没有点</a:t>
            </a:r>
          </a:p>
        </p:txBody>
      </p:sp>
      <p:sp>
        <p:nvSpPr>
          <p:cNvPr id="2" name="矩形 1"/>
          <p:cNvSpPr/>
          <p:nvPr/>
        </p:nvSpPr>
        <p:spPr>
          <a:xfrm>
            <a:off x="2864279" y="3524166"/>
            <a:ext cx="6417141" cy="923330"/>
          </a:xfrm>
          <a:prstGeom prst="rect">
            <a:avLst/>
          </a:prstGeom>
          <a:noFill/>
        </p:spPr>
        <p:txBody>
          <a:bodyPr wrap="none">
            <a:spAutoFit/>
          </a:bodyPr>
          <a:lstStyle/>
          <a:p>
            <a:pPr algn="ctr" fontAlgn="auto">
              <a:spcBef>
                <a:spcPts val="0"/>
              </a:spcBef>
              <a:spcAft>
                <a:spcPts val="0"/>
              </a:spcAft>
              <a:defRPr/>
            </a:pPr>
            <a:r>
              <a:rPr kumimoji="1" lang="zh-CN"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Apple Chancery" panose="03020702040506060504" pitchFamily="66" charset="-79"/>
                <a:ea typeface="+mn-ea"/>
                <a:cs typeface="Apple Chancery" panose="03020702040506060504" pitchFamily="66" charset="-79"/>
              </a:rPr>
              <a:t>物理的世界里没有点</a:t>
            </a:r>
            <a:endParaRPr lang="zh-CN"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文本框 1"/>
          <p:cNvSpPr txBox="1">
            <a:spLocks noChangeArrowheads="1"/>
          </p:cNvSpPr>
          <p:nvPr/>
        </p:nvSpPr>
        <p:spPr bwMode="auto">
          <a:xfrm>
            <a:off x="4371975" y="3429000"/>
            <a:ext cx="4114800" cy="1570038"/>
          </a:xfrm>
          <a:prstGeom prst="rect">
            <a:avLst/>
          </a:prstGeom>
          <a:noFill/>
          <a:ln w="9525">
            <a:noFill/>
            <a:miter lim="800000"/>
            <a:headEnd/>
            <a:tailEnd/>
          </a:ln>
        </p:spPr>
        <p:txBody>
          <a:bodyPr wrap="none">
            <a:spAutoFit/>
          </a:bodyPr>
          <a:lstStyle/>
          <a:p>
            <a:r>
              <a:rPr kumimoji="1" lang="en-US" altLang="zh-CN" sz="9600">
                <a:solidFill>
                  <a:srgbClr val="FF0000"/>
                </a:solidFill>
                <a:latin typeface="Apple Chancery"/>
                <a:ea typeface="Apple Chancery"/>
                <a:cs typeface="Apple Chancery"/>
              </a:rPr>
              <a:t>Thanks</a:t>
            </a:r>
            <a:endParaRPr kumimoji="1" lang="zh-CN" altLang="en-US" sz="9600">
              <a:solidFill>
                <a:srgbClr val="FF0000"/>
              </a:solidFill>
              <a:latin typeface="Apple Chancery"/>
              <a:ea typeface="Apple Chancery"/>
              <a:cs typeface="Apple Chancer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2"/>
          <p:cNvSpPr txBox="1">
            <a:spLocks noChangeArrowheads="1"/>
          </p:cNvSpPr>
          <p:nvPr/>
        </p:nvSpPr>
        <p:spPr bwMode="auto">
          <a:xfrm>
            <a:off x="8783638" y="419100"/>
            <a:ext cx="2630487"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非定域例子</a:t>
            </a: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9459" name="文本框 1"/>
          <p:cNvSpPr txBox="1">
            <a:spLocks noChangeArrowheads="1"/>
          </p:cNvSpPr>
          <p:nvPr/>
        </p:nvSpPr>
        <p:spPr bwMode="auto">
          <a:xfrm>
            <a:off x="960438" y="1866900"/>
            <a:ext cx="10453687" cy="830263"/>
          </a:xfrm>
          <a:prstGeom prst="rect">
            <a:avLst/>
          </a:prstGeom>
          <a:noFill/>
          <a:ln w="9525">
            <a:noFill/>
            <a:miter lim="800000"/>
            <a:headEnd/>
            <a:tailEnd/>
          </a:ln>
        </p:spPr>
        <p:txBody>
          <a:bodyPr>
            <a:spAutoFit/>
          </a:bodyPr>
          <a:lstStyle/>
          <a:p>
            <a:r>
              <a:rPr kumimoji="1" lang="zh-CN" altLang="en-US" sz="2400" b="1">
                <a:solidFill>
                  <a:srgbClr val="0044F5"/>
                </a:solidFill>
                <a:latin typeface="KaiTi"/>
                <a:ea typeface="KaiTi"/>
                <a:cs typeface="KaiTi"/>
              </a:rPr>
              <a:t>印象描述：时间非定域（同一个人不同年龄照片）</a:t>
            </a:r>
            <a:endParaRPr kumimoji="1" lang="en-US" altLang="zh-CN" sz="2400" b="1">
              <a:solidFill>
                <a:srgbClr val="0044F5"/>
              </a:solidFill>
              <a:latin typeface="KaiTi"/>
              <a:ea typeface="KaiTi"/>
              <a:cs typeface="KaiTi"/>
            </a:endParaRPr>
          </a:p>
          <a:p>
            <a:endParaRPr kumimoji="1" lang="en-US" altLang="zh-CN" sz="2400" b="1">
              <a:solidFill>
                <a:srgbClr val="0044F5"/>
              </a:solidFill>
              <a:latin typeface="KaiTi"/>
              <a:ea typeface="KaiTi"/>
              <a:cs typeface="KaiTi"/>
            </a:endParaRPr>
          </a:p>
        </p:txBody>
      </p:sp>
      <p:pic>
        <p:nvPicPr>
          <p:cNvPr id="19460" name="Picture 5"/>
          <p:cNvPicPr>
            <a:picLocks noChangeAspect="1" noChangeArrowheads="1"/>
          </p:cNvPicPr>
          <p:nvPr/>
        </p:nvPicPr>
        <p:blipFill>
          <a:blip r:embed="rId3"/>
          <a:srcRect/>
          <a:stretch>
            <a:fillRect/>
          </a:stretch>
        </p:blipFill>
        <p:spPr bwMode="auto">
          <a:xfrm>
            <a:off x="337189" y="2463382"/>
            <a:ext cx="1245579" cy="1368816"/>
          </a:xfrm>
          <a:prstGeom prst="rect">
            <a:avLst/>
          </a:prstGeom>
          <a:noFill/>
          <a:ln w="9525">
            <a:noFill/>
            <a:miter lim="800000"/>
            <a:headEnd/>
            <a:tailEnd/>
          </a:ln>
        </p:spPr>
      </p:pic>
      <p:sp>
        <p:nvSpPr>
          <p:cNvPr id="19461" name="Text Box 6"/>
          <p:cNvSpPr txBox="1">
            <a:spLocks noChangeArrowheads="1"/>
          </p:cNvSpPr>
          <p:nvPr/>
        </p:nvSpPr>
        <p:spPr bwMode="auto">
          <a:xfrm>
            <a:off x="614363" y="3860297"/>
            <a:ext cx="692150" cy="366713"/>
          </a:xfrm>
          <a:prstGeom prst="rect">
            <a:avLst/>
          </a:prstGeom>
          <a:noFill/>
          <a:ln w="9525">
            <a:noFill/>
            <a:miter lim="800000"/>
            <a:headEnd/>
            <a:tailEnd/>
          </a:ln>
        </p:spPr>
        <p:txBody>
          <a:bodyPr wrap="none">
            <a:spAutoFit/>
          </a:bodyPr>
          <a:lstStyle/>
          <a:p>
            <a:r>
              <a:rPr lang="en-US" altLang="zh-CN" dirty="0"/>
              <a:t>1972</a:t>
            </a:r>
          </a:p>
        </p:txBody>
      </p:sp>
      <p:pic>
        <p:nvPicPr>
          <p:cNvPr id="19462" name="Picture 7"/>
          <p:cNvPicPr>
            <a:picLocks noChangeAspect="1" noChangeArrowheads="1"/>
          </p:cNvPicPr>
          <p:nvPr/>
        </p:nvPicPr>
        <p:blipFill>
          <a:blip r:embed="rId4"/>
          <a:srcRect/>
          <a:stretch>
            <a:fillRect/>
          </a:stretch>
        </p:blipFill>
        <p:spPr bwMode="auto">
          <a:xfrm>
            <a:off x="1887915" y="2463381"/>
            <a:ext cx="1109662" cy="1881187"/>
          </a:xfrm>
          <a:prstGeom prst="rect">
            <a:avLst/>
          </a:prstGeom>
          <a:noFill/>
          <a:ln w="9525">
            <a:noFill/>
            <a:miter lim="800000"/>
            <a:headEnd/>
            <a:tailEnd/>
          </a:ln>
        </p:spPr>
      </p:pic>
      <p:pic>
        <p:nvPicPr>
          <p:cNvPr id="19463" name="Picture 8"/>
          <p:cNvPicPr>
            <a:picLocks noChangeAspect="1" noChangeArrowheads="1"/>
          </p:cNvPicPr>
          <p:nvPr/>
        </p:nvPicPr>
        <p:blipFill>
          <a:blip r:embed="rId5"/>
          <a:srcRect/>
          <a:stretch>
            <a:fillRect/>
          </a:stretch>
        </p:blipFill>
        <p:spPr bwMode="auto">
          <a:xfrm>
            <a:off x="3159765" y="2471738"/>
            <a:ext cx="1185690" cy="1360459"/>
          </a:xfrm>
          <a:prstGeom prst="rect">
            <a:avLst/>
          </a:prstGeom>
          <a:noFill/>
          <a:ln w="9525">
            <a:noFill/>
            <a:miter lim="800000"/>
            <a:headEnd/>
            <a:tailEnd/>
          </a:ln>
        </p:spPr>
      </p:pic>
      <p:sp>
        <p:nvSpPr>
          <p:cNvPr id="19464" name="Text Box 9"/>
          <p:cNvSpPr txBox="1">
            <a:spLocks noChangeArrowheads="1"/>
          </p:cNvSpPr>
          <p:nvPr/>
        </p:nvSpPr>
        <p:spPr bwMode="auto">
          <a:xfrm>
            <a:off x="3354388" y="3800475"/>
            <a:ext cx="692150" cy="366713"/>
          </a:xfrm>
          <a:prstGeom prst="rect">
            <a:avLst/>
          </a:prstGeom>
          <a:noFill/>
          <a:ln w="9525">
            <a:noFill/>
            <a:miter lim="800000"/>
            <a:headEnd/>
            <a:tailEnd/>
          </a:ln>
        </p:spPr>
        <p:txBody>
          <a:bodyPr wrap="none">
            <a:spAutoFit/>
          </a:bodyPr>
          <a:lstStyle/>
          <a:p>
            <a:r>
              <a:rPr lang="en-US" altLang="zh-CN"/>
              <a:t>1983</a:t>
            </a:r>
          </a:p>
        </p:txBody>
      </p:sp>
      <p:pic>
        <p:nvPicPr>
          <p:cNvPr id="19465" name="Picture 10"/>
          <p:cNvPicPr>
            <a:picLocks noChangeAspect="1" noChangeArrowheads="1"/>
          </p:cNvPicPr>
          <p:nvPr/>
        </p:nvPicPr>
        <p:blipFill>
          <a:blip r:embed="rId6"/>
          <a:srcRect/>
          <a:stretch>
            <a:fillRect/>
          </a:stretch>
        </p:blipFill>
        <p:spPr bwMode="auto">
          <a:xfrm>
            <a:off x="4436103" y="2471738"/>
            <a:ext cx="1201110" cy="1360459"/>
          </a:xfrm>
          <a:prstGeom prst="rect">
            <a:avLst/>
          </a:prstGeom>
          <a:noFill/>
          <a:ln w="9525">
            <a:noFill/>
            <a:miter lim="800000"/>
            <a:headEnd/>
            <a:tailEnd/>
          </a:ln>
        </p:spPr>
      </p:pic>
      <p:sp>
        <p:nvSpPr>
          <p:cNvPr id="19466" name="Text Box 11"/>
          <p:cNvSpPr txBox="1">
            <a:spLocks noChangeArrowheads="1"/>
          </p:cNvSpPr>
          <p:nvPr/>
        </p:nvSpPr>
        <p:spPr bwMode="auto">
          <a:xfrm>
            <a:off x="4625975" y="3800475"/>
            <a:ext cx="692150" cy="366713"/>
          </a:xfrm>
          <a:prstGeom prst="rect">
            <a:avLst/>
          </a:prstGeom>
          <a:noFill/>
          <a:ln w="9525">
            <a:noFill/>
            <a:miter lim="800000"/>
            <a:headEnd/>
            <a:tailEnd/>
          </a:ln>
        </p:spPr>
        <p:txBody>
          <a:bodyPr wrap="none">
            <a:spAutoFit/>
          </a:bodyPr>
          <a:lstStyle/>
          <a:p>
            <a:r>
              <a:rPr lang="en-US" altLang="zh-CN" dirty="0"/>
              <a:t>1988</a:t>
            </a:r>
          </a:p>
        </p:txBody>
      </p:sp>
      <p:pic>
        <p:nvPicPr>
          <p:cNvPr id="19467" name="Picture 14"/>
          <p:cNvPicPr>
            <a:picLocks noChangeAspect="1" noChangeArrowheads="1"/>
          </p:cNvPicPr>
          <p:nvPr/>
        </p:nvPicPr>
        <p:blipFill>
          <a:blip r:embed="rId7"/>
          <a:srcRect/>
          <a:stretch>
            <a:fillRect/>
          </a:stretch>
        </p:blipFill>
        <p:spPr bwMode="auto">
          <a:xfrm>
            <a:off x="5810250" y="2471738"/>
            <a:ext cx="1206500" cy="1216025"/>
          </a:xfrm>
          <a:prstGeom prst="rect">
            <a:avLst/>
          </a:prstGeom>
          <a:noFill/>
          <a:ln w="9525">
            <a:noFill/>
            <a:miter lim="800000"/>
            <a:headEnd/>
            <a:tailEnd/>
          </a:ln>
        </p:spPr>
      </p:pic>
      <p:sp>
        <p:nvSpPr>
          <p:cNvPr id="19468" name="Text Box 15"/>
          <p:cNvSpPr txBox="1">
            <a:spLocks noChangeArrowheads="1"/>
          </p:cNvSpPr>
          <p:nvPr/>
        </p:nvSpPr>
        <p:spPr bwMode="auto">
          <a:xfrm>
            <a:off x="6021388" y="3754854"/>
            <a:ext cx="692150" cy="366713"/>
          </a:xfrm>
          <a:prstGeom prst="rect">
            <a:avLst/>
          </a:prstGeom>
          <a:noFill/>
          <a:ln w="9525">
            <a:noFill/>
            <a:miter lim="800000"/>
            <a:headEnd/>
            <a:tailEnd/>
          </a:ln>
        </p:spPr>
        <p:txBody>
          <a:bodyPr wrap="none">
            <a:spAutoFit/>
          </a:bodyPr>
          <a:lstStyle/>
          <a:p>
            <a:r>
              <a:rPr lang="en-US" altLang="zh-CN" dirty="0"/>
              <a:t>1994</a:t>
            </a:r>
          </a:p>
        </p:txBody>
      </p:sp>
      <p:pic>
        <p:nvPicPr>
          <p:cNvPr id="19469" name="Picture 16"/>
          <p:cNvPicPr>
            <a:picLocks noChangeAspect="1" noChangeArrowheads="1"/>
          </p:cNvPicPr>
          <p:nvPr/>
        </p:nvPicPr>
        <p:blipFill>
          <a:blip r:embed="rId8"/>
          <a:srcRect/>
          <a:stretch>
            <a:fillRect/>
          </a:stretch>
        </p:blipFill>
        <p:spPr bwMode="auto">
          <a:xfrm>
            <a:off x="7075739" y="2471738"/>
            <a:ext cx="1713454" cy="1225549"/>
          </a:xfrm>
          <a:prstGeom prst="rect">
            <a:avLst/>
          </a:prstGeom>
          <a:noFill/>
          <a:ln w="9525">
            <a:noFill/>
            <a:miter lim="800000"/>
            <a:headEnd/>
            <a:tailEnd/>
          </a:ln>
        </p:spPr>
      </p:pic>
      <p:sp>
        <p:nvSpPr>
          <p:cNvPr id="19470" name="Text Box 17"/>
          <p:cNvSpPr txBox="1">
            <a:spLocks noChangeArrowheads="1"/>
          </p:cNvSpPr>
          <p:nvPr/>
        </p:nvSpPr>
        <p:spPr bwMode="auto">
          <a:xfrm>
            <a:off x="7640638" y="3754854"/>
            <a:ext cx="692150" cy="366713"/>
          </a:xfrm>
          <a:prstGeom prst="rect">
            <a:avLst/>
          </a:prstGeom>
          <a:noFill/>
          <a:ln w="9525">
            <a:noFill/>
            <a:miter lim="800000"/>
            <a:headEnd/>
            <a:tailEnd/>
          </a:ln>
        </p:spPr>
        <p:txBody>
          <a:bodyPr wrap="none">
            <a:spAutoFit/>
          </a:bodyPr>
          <a:lstStyle/>
          <a:p>
            <a:r>
              <a:rPr lang="en-US" altLang="zh-CN" dirty="0"/>
              <a:t>1997</a:t>
            </a:r>
          </a:p>
        </p:txBody>
      </p:sp>
      <p:pic>
        <p:nvPicPr>
          <p:cNvPr id="19471" name="Picture 18"/>
          <p:cNvPicPr>
            <a:picLocks noChangeAspect="1" noChangeArrowheads="1"/>
          </p:cNvPicPr>
          <p:nvPr/>
        </p:nvPicPr>
        <p:blipFill>
          <a:blip r:embed="rId9"/>
          <a:srcRect/>
          <a:stretch>
            <a:fillRect/>
          </a:stretch>
        </p:blipFill>
        <p:spPr bwMode="auto">
          <a:xfrm>
            <a:off x="8848182" y="2463381"/>
            <a:ext cx="1498599" cy="1218861"/>
          </a:xfrm>
          <a:prstGeom prst="rect">
            <a:avLst/>
          </a:prstGeom>
          <a:noFill/>
          <a:ln w="9525">
            <a:noFill/>
            <a:miter lim="800000"/>
            <a:headEnd/>
            <a:tailEnd/>
          </a:ln>
        </p:spPr>
      </p:pic>
      <p:sp>
        <p:nvSpPr>
          <p:cNvPr id="19472" name="Text Box 19"/>
          <p:cNvSpPr txBox="1">
            <a:spLocks noChangeArrowheads="1"/>
          </p:cNvSpPr>
          <p:nvPr/>
        </p:nvSpPr>
        <p:spPr bwMode="auto">
          <a:xfrm>
            <a:off x="9264650" y="3762375"/>
            <a:ext cx="692150" cy="366713"/>
          </a:xfrm>
          <a:prstGeom prst="rect">
            <a:avLst/>
          </a:prstGeom>
          <a:noFill/>
          <a:ln w="9525">
            <a:noFill/>
            <a:miter lim="800000"/>
            <a:headEnd/>
            <a:tailEnd/>
          </a:ln>
        </p:spPr>
        <p:txBody>
          <a:bodyPr wrap="none">
            <a:spAutoFit/>
          </a:bodyPr>
          <a:lstStyle/>
          <a:p>
            <a:r>
              <a:rPr lang="en-US" altLang="zh-CN"/>
              <a:t>2003</a:t>
            </a:r>
          </a:p>
        </p:txBody>
      </p:sp>
      <p:sp>
        <p:nvSpPr>
          <p:cNvPr id="19473" name="Text Box 21"/>
          <p:cNvSpPr txBox="1">
            <a:spLocks noChangeArrowheads="1"/>
          </p:cNvSpPr>
          <p:nvPr/>
        </p:nvSpPr>
        <p:spPr bwMode="auto">
          <a:xfrm>
            <a:off x="11068050" y="5660860"/>
            <a:ext cx="692150" cy="366713"/>
          </a:xfrm>
          <a:prstGeom prst="rect">
            <a:avLst/>
          </a:prstGeom>
          <a:noFill/>
          <a:ln w="9525">
            <a:noFill/>
            <a:miter lim="800000"/>
            <a:headEnd/>
            <a:tailEnd/>
          </a:ln>
        </p:spPr>
        <p:txBody>
          <a:bodyPr wrap="none">
            <a:spAutoFit/>
          </a:bodyPr>
          <a:lstStyle/>
          <a:p>
            <a:r>
              <a:rPr lang="en-US" altLang="zh-CN" dirty="0"/>
              <a:t>2013</a:t>
            </a:r>
          </a:p>
        </p:txBody>
      </p:sp>
      <p:pic>
        <p:nvPicPr>
          <p:cNvPr id="19474" name="Picture 22"/>
          <p:cNvPicPr>
            <a:picLocks noChangeAspect="1" noChangeArrowheads="1"/>
          </p:cNvPicPr>
          <p:nvPr/>
        </p:nvPicPr>
        <p:blipFill>
          <a:blip r:embed="rId10"/>
          <a:srcRect/>
          <a:stretch>
            <a:fillRect/>
          </a:stretch>
        </p:blipFill>
        <p:spPr bwMode="auto">
          <a:xfrm>
            <a:off x="10447590" y="2463381"/>
            <a:ext cx="1686755" cy="1218860"/>
          </a:xfrm>
          <a:prstGeom prst="rect">
            <a:avLst/>
          </a:prstGeom>
          <a:noFill/>
          <a:ln w="9525">
            <a:noFill/>
            <a:miter lim="800000"/>
            <a:headEnd/>
            <a:tailEnd/>
          </a:ln>
        </p:spPr>
      </p:pic>
      <p:pic>
        <p:nvPicPr>
          <p:cNvPr id="19475" name="Picture 23"/>
          <p:cNvPicPr>
            <a:picLocks noChangeAspect="1" noChangeArrowheads="1"/>
          </p:cNvPicPr>
          <p:nvPr/>
        </p:nvPicPr>
        <p:blipFill>
          <a:blip r:embed="rId11"/>
          <a:srcRect/>
          <a:stretch>
            <a:fillRect/>
          </a:stretch>
        </p:blipFill>
        <p:spPr bwMode="auto">
          <a:xfrm>
            <a:off x="10680195" y="4187825"/>
            <a:ext cx="1454150" cy="1444625"/>
          </a:xfrm>
          <a:prstGeom prst="rect">
            <a:avLst/>
          </a:prstGeom>
          <a:noFill/>
          <a:ln w="9525">
            <a:noFill/>
            <a:miter lim="800000"/>
            <a:headEnd/>
            <a:tailEnd/>
          </a:ln>
        </p:spPr>
      </p:pic>
      <p:sp>
        <p:nvSpPr>
          <p:cNvPr id="19476" name="Text Box 24"/>
          <p:cNvSpPr txBox="1">
            <a:spLocks noChangeArrowheads="1"/>
          </p:cNvSpPr>
          <p:nvPr/>
        </p:nvSpPr>
        <p:spPr bwMode="auto">
          <a:xfrm>
            <a:off x="10937875" y="3747923"/>
            <a:ext cx="692150" cy="366712"/>
          </a:xfrm>
          <a:prstGeom prst="rect">
            <a:avLst/>
          </a:prstGeom>
          <a:noFill/>
          <a:ln w="9525">
            <a:noFill/>
            <a:miter lim="800000"/>
            <a:headEnd/>
            <a:tailEnd/>
          </a:ln>
        </p:spPr>
        <p:txBody>
          <a:bodyPr wrap="none">
            <a:spAutoFit/>
          </a:bodyPr>
          <a:lstStyle/>
          <a:p>
            <a:r>
              <a:rPr lang="en-US" altLang="zh-CN" dirty="0"/>
              <a:t>2006</a:t>
            </a:r>
          </a:p>
        </p:txBody>
      </p:sp>
      <p:pic>
        <p:nvPicPr>
          <p:cNvPr id="19477" name="Picture 25"/>
          <p:cNvPicPr>
            <a:picLocks noChangeAspect="1" noChangeArrowheads="1"/>
          </p:cNvPicPr>
          <p:nvPr/>
        </p:nvPicPr>
        <p:blipFill>
          <a:blip r:embed="rId12"/>
          <a:srcRect/>
          <a:stretch>
            <a:fillRect/>
          </a:stretch>
        </p:blipFill>
        <p:spPr bwMode="auto">
          <a:xfrm>
            <a:off x="8908796" y="4182268"/>
            <a:ext cx="1686755" cy="1449371"/>
          </a:xfrm>
          <a:prstGeom prst="rect">
            <a:avLst/>
          </a:prstGeom>
          <a:noFill/>
          <a:ln w="9525">
            <a:noFill/>
            <a:miter lim="800000"/>
            <a:headEnd/>
            <a:tailEnd/>
          </a:ln>
        </p:spPr>
      </p:pic>
      <p:sp>
        <p:nvSpPr>
          <p:cNvPr id="19478" name="Text Box 26"/>
          <p:cNvSpPr txBox="1">
            <a:spLocks noChangeArrowheads="1"/>
          </p:cNvSpPr>
          <p:nvPr/>
        </p:nvSpPr>
        <p:spPr bwMode="auto">
          <a:xfrm>
            <a:off x="9412288" y="5672892"/>
            <a:ext cx="1009650" cy="366713"/>
          </a:xfrm>
          <a:prstGeom prst="rect">
            <a:avLst/>
          </a:prstGeom>
          <a:noFill/>
          <a:ln w="9525">
            <a:noFill/>
            <a:miter lim="800000"/>
            <a:headEnd/>
            <a:tailEnd/>
          </a:ln>
        </p:spPr>
        <p:txBody>
          <a:bodyPr>
            <a:spAutoFit/>
          </a:bodyPr>
          <a:lstStyle/>
          <a:p>
            <a:r>
              <a:rPr lang="en-US" altLang="zh-CN" dirty="0"/>
              <a:t>2015</a:t>
            </a:r>
          </a:p>
        </p:txBody>
      </p:sp>
      <p:pic>
        <p:nvPicPr>
          <p:cNvPr id="19479" name="Picture 27"/>
          <p:cNvPicPr>
            <a:picLocks noChangeAspect="1" noChangeArrowheads="1"/>
          </p:cNvPicPr>
          <p:nvPr/>
        </p:nvPicPr>
        <p:blipFill>
          <a:blip r:embed="rId13"/>
          <a:srcRect/>
          <a:stretch>
            <a:fillRect/>
          </a:stretch>
        </p:blipFill>
        <p:spPr bwMode="auto">
          <a:xfrm>
            <a:off x="7362825" y="4180680"/>
            <a:ext cx="1420813" cy="1451949"/>
          </a:xfrm>
          <a:prstGeom prst="rect">
            <a:avLst/>
          </a:prstGeom>
          <a:noFill/>
          <a:ln w="9525">
            <a:noFill/>
            <a:miter lim="800000"/>
            <a:headEnd/>
            <a:tailEnd/>
          </a:ln>
        </p:spPr>
      </p:pic>
      <p:sp>
        <p:nvSpPr>
          <p:cNvPr id="19480" name="Text Box 28"/>
          <p:cNvSpPr txBox="1">
            <a:spLocks noChangeArrowheads="1"/>
          </p:cNvSpPr>
          <p:nvPr/>
        </p:nvSpPr>
        <p:spPr bwMode="auto">
          <a:xfrm>
            <a:off x="7729538" y="5668546"/>
            <a:ext cx="1009650" cy="366713"/>
          </a:xfrm>
          <a:prstGeom prst="rect">
            <a:avLst/>
          </a:prstGeom>
          <a:noFill/>
          <a:ln w="9525">
            <a:noFill/>
            <a:miter lim="800000"/>
            <a:headEnd/>
            <a:tailEnd/>
          </a:ln>
        </p:spPr>
        <p:txBody>
          <a:bodyPr>
            <a:spAutoFit/>
          </a:bodyPr>
          <a:lstStyle/>
          <a:p>
            <a:r>
              <a:rPr lang="en-US" altLang="zh-CN" dirty="0"/>
              <a:t>2018</a:t>
            </a:r>
          </a:p>
        </p:txBody>
      </p:sp>
      <p:pic>
        <p:nvPicPr>
          <p:cNvPr id="19481" name="Picture 29"/>
          <p:cNvPicPr>
            <a:picLocks noChangeAspect="1" noChangeArrowheads="1"/>
          </p:cNvPicPr>
          <p:nvPr/>
        </p:nvPicPr>
        <p:blipFill>
          <a:blip r:embed="rId14"/>
          <a:srcRect/>
          <a:stretch>
            <a:fillRect/>
          </a:stretch>
        </p:blipFill>
        <p:spPr bwMode="auto">
          <a:xfrm>
            <a:off x="6115308" y="4178300"/>
            <a:ext cx="1049971" cy="1451949"/>
          </a:xfrm>
          <a:prstGeom prst="rect">
            <a:avLst/>
          </a:prstGeom>
          <a:noFill/>
          <a:ln w="9525">
            <a:noFill/>
            <a:miter lim="800000"/>
            <a:headEnd/>
            <a:tailEnd/>
          </a:ln>
        </p:spPr>
      </p:pic>
      <p:sp>
        <p:nvSpPr>
          <p:cNvPr id="19482" name="Text Box 30"/>
          <p:cNvSpPr txBox="1">
            <a:spLocks noChangeArrowheads="1"/>
          </p:cNvSpPr>
          <p:nvPr/>
        </p:nvSpPr>
        <p:spPr bwMode="auto">
          <a:xfrm>
            <a:off x="6353175" y="5668546"/>
            <a:ext cx="1009650" cy="366713"/>
          </a:xfrm>
          <a:prstGeom prst="rect">
            <a:avLst/>
          </a:prstGeom>
          <a:noFill/>
          <a:ln w="9525">
            <a:noFill/>
            <a:miter lim="800000"/>
            <a:headEnd/>
            <a:tailEnd/>
          </a:ln>
        </p:spPr>
        <p:txBody>
          <a:bodyPr>
            <a:spAutoFit/>
          </a:bodyPr>
          <a:lstStyle/>
          <a:p>
            <a:r>
              <a:rPr lang="en-US" altLang="zh-CN" dirty="0"/>
              <a:t>2022</a:t>
            </a:r>
          </a:p>
        </p:txBody>
      </p:sp>
      <p:pic>
        <p:nvPicPr>
          <p:cNvPr id="19483" name="Picture 30"/>
          <p:cNvPicPr>
            <a:picLocks noChangeAspect="1" noChangeArrowheads="1"/>
          </p:cNvPicPr>
          <p:nvPr/>
        </p:nvPicPr>
        <p:blipFill>
          <a:blip r:embed="rId15"/>
          <a:srcRect/>
          <a:stretch>
            <a:fillRect/>
          </a:stretch>
        </p:blipFill>
        <p:spPr bwMode="auto">
          <a:xfrm>
            <a:off x="614363" y="4654550"/>
            <a:ext cx="3251200" cy="18383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2"/>
          <p:cNvSpPr txBox="1">
            <a:spLocks noChangeArrowheads="1"/>
          </p:cNvSpPr>
          <p:nvPr/>
        </p:nvSpPr>
        <p:spPr bwMode="auto">
          <a:xfrm>
            <a:off x="5684838" y="361950"/>
            <a:ext cx="6281737"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偏离质点</a:t>
            </a:r>
            <a:r>
              <a:rPr lang="en-US" altLang="zh-CN" sz="3600" b="1">
                <a:latin typeface="Arial"/>
                <a:ea typeface="Microsoft YaHei" pitchFamily="34" charset="-122"/>
              </a:rPr>
              <a:t>——</a:t>
            </a:r>
            <a:r>
              <a:rPr lang="zh-CN" altLang="en-US" sz="3600" b="1">
                <a:solidFill>
                  <a:srgbClr val="0447F5"/>
                </a:solidFill>
                <a:latin typeface="Microsoft YaHei" pitchFamily="34" charset="-122"/>
                <a:ea typeface="Microsoft YaHei" pitchFamily="34" charset="-122"/>
              </a:rPr>
              <a:t>空间非定域</a:t>
            </a: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507" name="文本框 1"/>
          <p:cNvSpPr txBox="1">
            <a:spLocks noChangeArrowheads="1"/>
          </p:cNvSpPr>
          <p:nvPr/>
        </p:nvSpPr>
        <p:spPr bwMode="auto">
          <a:xfrm>
            <a:off x="1209675" y="2095500"/>
            <a:ext cx="10453688" cy="1127125"/>
          </a:xfrm>
          <a:prstGeom prst="rect">
            <a:avLst/>
          </a:prstGeom>
          <a:noFill/>
          <a:ln w="9525">
            <a:noFill/>
            <a:miter lim="800000"/>
            <a:headEnd/>
            <a:tailEnd/>
          </a:ln>
        </p:spPr>
        <p:txBody>
          <a:bodyPr>
            <a:spAutoFit/>
          </a:bodyPr>
          <a:lstStyle/>
          <a:p>
            <a:r>
              <a:rPr kumimoji="1" lang="zh-CN" altLang="en-US" sz="2400" b="1">
                <a:solidFill>
                  <a:srgbClr val="0044F5"/>
                </a:solidFill>
              </a:rPr>
              <a:t>下一刻的</a:t>
            </a:r>
            <a:r>
              <a:rPr kumimoji="1" lang="zh-CN" altLang="en-US" sz="2400" b="1">
                <a:solidFill>
                  <a:srgbClr val="0044F5"/>
                </a:solidFill>
                <a:latin typeface="KaiTi"/>
                <a:ea typeface="KaiTi"/>
                <a:cs typeface="KaiTi"/>
              </a:rPr>
              <a:t>运动状态取决于之前很多个空间点的运动状态：</a:t>
            </a:r>
            <a:r>
              <a:rPr kumimoji="1" lang="zh-CN" altLang="en-US" sz="2000" b="1">
                <a:solidFill>
                  <a:srgbClr val="FF0000"/>
                </a:solidFill>
                <a:latin typeface="KaiTi"/>
                <a:ea typeface="KaiTi"/>
                <a:cs typeface="KaiTi"/>
              </a:rPr>
              <a:t>直接例子，有形状物体</a:t>
            </a:r>
            <a:endParaRPr kumimoji="1" lang="en-US" altLang="zh-CN" sz="2000" b="1">
              <a:solidFill>
                <a:srgbClr val="FF0000"/>
              </a:solidFill>
              <a:latin typeface="KaiTi"/>
              <a:ea typeface="KaiTi"/>
              <a:cs typeface="KaiTi"/>
            </a:endParaRPr>
          </a:p>
          <a:p>
            <a:endParaRPr kumimoji="1" lang="en-US" altLang="zh-CN" sz="2000" b="1">
              <a:solidFill>
                <a:srgbClr val="0044F5"/>
              </a:solidFill>
              <a:latin typeface="KaiTi"/>
              <a:ea typeface="KaiTi"/>
              <a:cs typeface="KaiTi"/>
            </a:endParaRPr>
          </a:p>
          <a:p>
            <a:endParaRPr kumimoji="1" lang="en-US" altLang="zh-CN" sz="2400" b="1">
              <a:solidFill>
                <a:srgbClr val="0044F5"/>
              </a:solidFill>
              <a:latin typeface="KaiTi"/>
              <a:ea typeface="KaiTi"/>
              <a:cs typeface="KaiTi"/>
            </a:endParaRPr>
          </a:p>
        </p:txBody>
      </p:sp>
      <p:pic>
        <p:nvPicPr>
          <p:cNvPr id="21508" name="Picture 4"/>
          <p:cNvPicPr>
            <a:picLocks noChangeAspect="1" noChangeArrowheads="1"/>
          </p:cNvPicPr>
          <p:nvPr/>
        </p:nvPicPr>
        <p:blipFill>
          <a:blip r:embed="rId3"/>
          <a:srcRect/>
          <a:stretch>
            <a:fillRect/>
          </a:stretch>
        </p:blipFill>
        <p:spPr bwMode="auto">
          <a:xfrm>
            <a:off x="3927475" y="4929188"/>
            <a:ext cx="2881313" cy="1804987"/>
          </a:xfrm>
          <a:prstGeom prst="rect">
            <a:avLst/>
          </a:prstGeom>
          <a:noFill/>
          <a:ln w="9525" algn="ctr">
            <a:noFill/>
            <a:miter lim="800000"/>
            <a:headEnd/>
            <a:tailEnd/>
          </a:ln>
        </p:spPr>
      </p:pic>
      <p:sp>
        <p:nvSpPr>
          <p:cNvPr id="21509" name="AutoShape 7"/>
          <p:cNvSpPr>
            <a:spLocks noChangeArrowheads="1"/>
          </p:cNvSpPr>
          <p:nvPr/>
        </p:nvSpPr>
        <p:spPr bwMode="auto">
          <a:xfrm>
            <a:off x="6924675" y="5562600"/>
            <a:ext cx="976313"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zh-CN" altLang="en-US"/>
          </a:p>
        </p:txBody>
      </p:sp>
      <p:sp>
        <p:nvSpPr>
          <p:cNvPr id="21510" name="Text Box 8"/>
          <p:cNvSpPr txBox="1">
            <a:spLocks noChangeArrowheads="1"/>
          </p:cNvSpPr>
          <p:nvPr/>
        </p:nvSpPr>
        <p:spPr bwMode="auto">
          <a:xfrm>
            <a:off x="7991475" y="5407025"/>
            <a:ext cx="3975100" cy="641350"/>
          </a:xfrm>
          <a:prstGeom prst="rect">
            <a:avLst/>
          </a:prstGeom>
          <a:noFill/>
          <a:ln w="9525">
            <a:noFill/>
            <a:miter lim="800000"/>
            <a:headEnd/>
            <a:tailEnd/>
          </a:ln>
        </p:spPr>
        <p:txBody>
          <a:bodyPr>
            <a:spAutoFit/>
          </a:bodyPr>
          <a:lstStyle/>
          <a:p>
            <a:r>
              <a:rPr lang="zh-CN" altLang="en-US"/>
              <a:t>保守力的情况，当成质点没问题：</a:t>
            </a:r>
          </a:p>
          <a:p>
            <a:r>
              <a:rPr lang="zh-CN" altLang="en-US"/>
              <a:t>否则天体中每点</a:t>
            </a:r>
            <a:r>
              <a:rPr lang="zh-CN" altLang="en-US">
                <a:solidFill>
                  <a:srgbClr val="FF0000"/>
                </a:solidFill>
              </a:rPr>
              <a:t>路径</a:t>
            </a:r>
            <a:r>
              <a:rPr lang="zh-CN" altLang="en-US"/>
              <a:t>不一样，力不同。</a:t>
            </a:r>
          </a:p>
        </p:txBody>
      </p:sp>
      <p:pic>
        <p:nvPicPr>
          <p:cNvPr id="21511" name="Picture 9"/>
          <p:cNvPicPr>
            <a:picLocks noChangeAspect="1" noChangeArrowheads="1"/>
          </p:cNvPicPr>
          <p:nvPr/>
        </p:nvPicPr>
        <p:blipFill>
          <a:blip r:embed="rId4"/>
          <a:srcRect/>
          <a:stretch>
            <a:fillRect/>
          </a:stretch>
        </p:blipFill>
        <p:spPr bwMode="auto">
          <a:xfrm>
            <a:off x="835025" y="2754313"/>
            <a:ext cx="3198813" cy="1951037"/>
          </a:xfrm>
          <a:prstGeom prst="rect">
            <a:avLst/>
          </a:prstGeom>
          <a:noFill/>
          <a:ln w="9525">
            <a:noFill/>
            <a:miter lim="800000"/>
            <a:headEnd/>
            <a:tailEnd/>
          </a:ln>
        </p:spPr>
      </p:pic>
      <p:sp>
        <p:nvSpPr>
          <p:cNvPr id="21512" name="AutoShape 10"/>
          <p:cNvSpPr>
            <a:spLocks noChangeArrowheads="1"/>
          </p:cNvSpPr>
          <p:nvPr/>
        </p:nvSpPr>
        <p:spPr bwMode="auto">
          <a:xfrm>
            <a:off x="4176713" y="3462338"/>
            <a:ext cx="976312"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zh-CN" altLang="en-US"/>
          </a:p>
        </p:txBody>
      </p:sp>
      <p:sp>
        <p:nvSpPr>
          <p:cNvPr id="21513" name="Text Box 11"/>
          <p:cNvSpPr txBox="1">
            <a:spLocks noChangeArrowheads="1"/>
          </p:cNvSpPr>
          <p:nvPr/>
        </p:nvSpPr>
        <p:spPr bwMode="auto">
          <a:xfrm>
            <a:off x="5368925" y="3462338"/>
            <a:ext cx="1555750" cy="366712"/>
          </a:xfrm>
          <a:prstGeom prst="rect">
            <a:avLst/>
          </a:prstGeom>
          <a:noFill/>
          <a:ln w="9525">
            <a:noFill/>
            <a:miter lim="800000"/>
            <a:headEnd/>
            <a:tailEnd/>
          </a:ln>
        </p:spPr>
        <p:txBody>
          <a:bodyPr wrap="none">
            <a:spAutoFit/>
          </a:bodyPr>
          <a:lstStyle/>
          <a:p>
            <a:r>
              <a:rPr lang="zh-CN" altLang="en-US"/>
              <a:t>断了线的风筝</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2"/>
          <p:cNvSpPr txBox="1">
            <a:spLocks noChangeArrowheads="1"/>
          </p:cNvSpPr>
          <p:nvPr/>
        </p:nvSpPr>
        <p:spPr bwMode="auto">
          <a:xfrm>
            <a:off x="7893050" y="361950"/>
            <a:ext cx="439737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例：引力场的非定域</a:t>
            </a:r>
            <a:endParaRPr lang="en-US" altLang="zh-CN" sz="3600" b="1">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555" name="文本框 1"/>
          <p:cNvSpPr txBox="1">
            <a:spLocks noChangeArrowheads="1"/>
          </p:cNvSpPr>
          <p:nvPr/>
        </p:nvSpPr>
        <p:spPr bwMode="auto">
          <a:xfrm>
            <a:off x="1019175" y="1493838"/>
            <a:ext cx="10453688" cy="822325"/>
          </a:xfrm>
          <a:prstGeom prst="rect">
            <a:avLst/>
          </a:prstGeom>
          <a:noFill/>
          <a:ln w="9525">
            <a:noFill/>
            <a:miter lim="800000"/>
            <a:headEnd/>
            <a:tailEnd/>
          </a:ln>
        </p:spPr>
        <p:txBody>
          <a:bodyPr>
            <a:spAutoFit/>
          </a:bodyPr>
          <a:lstStyle/>
          <a:p>
            <a:r>
              <a:rPr kumimoji="1" lang="zh-CN" altLang="en-US" sz="2400" b="1">
                <a:solidFill>
                  <a:srgbClr val="0044F5"/>
                </a:solidFill>
                <a:latin typeface="KaiTi"/>
                <a:ea typeface="KaiTi"/>
                <a:cs typeface="KaiTi"/>
              </a:rPr>
              <a:t>经典质点存在的另一个前提条件：超距作用（必要性）</a:t>
            </a:r>
            <a:endParaRPr kumimoji="1" lang="en-US" altLang="zh-CN" sz="2400" b="1">
              <a:solidFill>
                <a:srgbClr val="0044F5"/>
              </a:solidFill>
              <a:latin typeface="KaiTi"/>
              <a:ea typeface="KaiTi"/>
              <a:cs typeface="KaiTi"/>
            </a:endParaRPr>
          </a:p>
          <a:p>
            <a:endParaRPr kumimoji="1" lang="en-US" altLang="zh-CN" sz="2400" b="1">
              <a:solidFill>
                <a:srgbClr val="0044F5"/>
              </a:solidFill>
              <a:latin typeface="KaiTi"/>
              <a:ea typeface="KaiTi"/>
              <a:cs typeface="KaiTi"/>
            </a:endParaRPr>
          </a:p>
        </p:txBody>
      </p:sp>
      <p:sp>
        <p:nvSpPr>
          <p:cNvPr id="23556" name="文本框 4"/>
          <p:cNvSpPr txBox="1">
            <a:spLocks noChangeArrowheads="1"/>
          </p:cNvSpPr>
          <p:nvPr/>
        </p:nvSpPr>
        <p:spPr bwMode="auto">
          <a:xfrm>
            <a:off x="1019175" y="6064250"/>
            <a:ext cx="8834688" cy="369332"/>
          </a:xfrm>
          <a:prstGeom prst="rect">
            <a:avLst/>
          </a:prstGeom>
          <a:noFill/>
          <a:ln w="9525">
            <a:noFill/>
            <a:miter lim="800000"/>
            <a:headEnd/>
            <a:tailEnd/>
          </a:ln>
        </p:spPr>
        <p:txBody>
          <a:bodyPr wrap="square">
            <a:spAutoFit/>
          </a:bodyPr>
          <a:lstStyle/>
          <a:p>
            <a:r>
              <a:rPr kumimoji="1" lang="zh-CN" altLang="en-US" dirty="0">
                <a:solidFill>
                  <a:srgbClr val="FF0000"/>
                </a:solidFill>
                <a:latin typeface="DengXian"/>
              </a:rPr>
              <a:t>爱因斯坦没意识到自己的广义相对论</a:t>
            </a:r>
            <a:r>
              <a:rPr kumimoji="1" lang="zh-CN" altLang="en-US" b="1" dirty="0">
                <a:solidFill>
                  <a:srgbClr val="2556F4"/>
                </a:solidFill>
                <a:latin typeface="DengXian"/>
              </a:rPr>
              <a:t>是非定域理论</a:t>
            </a:r>
            <a:r>
              <a:rPr kumimoji="1" lang="zh-CN" altLang="en-US" dirty="0">
                <a:solidFill>
                  <a:srgbClr val="FF0000"/>
                </a:solidFill>
                <a:latin typeface="DengXian"/>
              </a:rPr>
              <a:t>，因此他也反对量子的非定域</a:t>
            </a:r>
          </a:p>
        </p:txBody>
      </p:sp>
      <p:sp>
        <p:nvSpPr>
          <p:cNvPr id="23557" name="文本框 1"/>
          <p:cNvSpPr txBox="1">
            <a:spLocks noChangeArrowheads="1"/>
          </p:cNvSpPr>
          <p:nvPr/>
        </p:nvSpPr>
        <p:spPr bwMode="auto">
          <a:xfrm>
            <a:off x="835025" y="4808538"/>
            <a:ext cx="10453688" cy="1200150"/>
          </a:xfrm>
          <a:prstGeom prst="rect">
            <a:avLst/>
          </a:prstGeom>
          <a:noFill/>
          <a:ln w="9525">
            <a:noFill/>
            <a:miter lim="800000"/>
            <a:headEnd/>
            <a:tailEnd/>
          </a:ln>
        </p:spPr>
        <p:txBody>
          <a:bodyPr>
            <a:spAutoFit/>
          </a:bodyPr>
          <a:lstStyle/>
          <a:p>
            <a:r>
              <a:rPr kumimoji="1" lang="zh-CN" altLang="en-US" sz="2400" b="1">
                <a:solidFill>
                  <a:srgbClr val="0044F5"/>
                </a:solidFill>
                <a:latin typeface="KaiTi"/>
                <a:ea typeface="KaiTi"/>
                <a:cs typeface="KaiTi"/>
              </a:rPr>
              <a:t>将这种有限速度的描述退化为点之间的关系，就是张量型的描述：正是广义相对论的情形。按此分析：广义相对论是有形状物体间的作用、是非定域的。</a:t>
            </a:r>
            <a:endParaRPr kumimoji="1" lang="en-US" altLang="zh-CN" sz="2400" b="1">
              <a:solidFill>
                <a:srgbClr val="0044F5"/>
              </a:solidFill>
              <a:latin typeface="KaiTi"/>
              <a:ea typeface="KaiTi"/>
              <a:cs typeface="KaiTi"/>
            </a:endParaRPr>
          </a:p>
          <a:p>
            <a:endParaRPr kumimoji="1" lang="en-US" altLang="zh-CN" sz="2400" b="1">
              <a:solidFill>
                <a:srgbClr val="0044F5"/>
              </a:solidFill>
              <a:latin typeface="KaiTi"/>
              <a:ea typeface="KaiTi"/>
              <a:cs typeface="KaiTi"/>
            </a:endParaRPr>
          </a:p>
        </p:txBody>
      </p:sp>
      <p:sp>
        <p:nvSpPr>
          <p:cNvPr id="23558" name="Text Box 10"/>
          <p:cNvSpPr txBox="1">
            <a:spLocks noChangeArrowheads="1"/>
          </p:cNvSpPr>
          <p:nvPr/>
        </p:nvSpPr>
        <p:spPr bwMode="auto">
          <a:xfrm>
            <a:off x="7718425" y="2132013"/>
            <a:ext cx="1565275" cy="366712"/>
          </a:xfrm>
          <a:prstGeom prst="rect">
            <a:avLst/>
          </a:prstGeom>
          <a:noFill/>
          <a:ln w="9525">
            <a:noFill/>
            <a:miter lim="800000"/>
            <a:headEnd/>
            <a:tailEnd/>
          </a:ln>
        </p:spPr>
        <p:txBody>
          <a:bodyPr wrap="none">
            <a:spAutoFit/>
          </a:bodyPr>
          <a:lstStyle/>
          <a:p>
            <a:r>
              <a:rPr lang="zh-CN" altLang="en-US" b="1">
                <a:solidFill>
                  <a:srgbClr val="2556F4"/>
                </a:solidFill>
              </a:rPr>
              <a:t>乡村版相对论</a:t>
            </a:r>
          </a:p>
        </p:txBody>
      </p:sp>
      <p:pic>
        <p:nvPicPr>
          <p:cNvPr id="23559" name="Picture 11"/>
          <p:cNvPicPr>
            <a:picLocks noChangeAspect="1" noChangeArrowheads="1"/>
          </p:cNvPicPr>
          <p:nvPr/>
        </p:nvPicPr>
        <p:blipFill>
          <a:blip r:embed="rId3"/>
          <a:srcRect/>
          <a:stretch>
            <a:fillRect/>
          </a:stretch>
        </p:blipFill>
        <p:spPr bwMode="auto">
          <a:xfrm>
            <a:off x="1860550" y="2076450"/>
            <a:ext cx="5105400" cy="2152650"/>
          </a:xfrm>
          <a:prstGeom prst="rect">
            <a:avLst/>
          </a:prstGeom>
          <a:noFill/>
          <a:ln w="9525">
            <a:noFill/>
            <a:miter lim="800000"/>
            <a:headEnd/>
            <a:tailEnd/>
          </a:ln>
        </p:spPr>
      </p:pic>
      <p:sp>
        <p:nvSpPr>
          <p:cNvPr id="23560" name="AutoShape 13"/>
          <p:cNvSpPr>
            <a:spLocks noChangeArrowheads="1"/>
          </p:cNvSpPr>
          <p:nvPr/>
        </p:nvSpPr>
        <p:spPr bwMode="auto">
          <a:xfrm rot="10800000">
            <a:off x="7265988" y="2682875"/>
            <a:ext cx="814387" cy="8667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1000" fill="hold"/>
                                        <p:tgtEl>
                                          <p:spTgt spid="23557"/>
                                        </p:tgtEl>
                                        <p:attrNameLst>
                                          <p:attrName>ppt_x</p:attrName>
                                        </p:attrNameLst>
                                      </p:cBhvr>
                                      <p:tavLst>
                                        <p:tav tm="0">
                                          <p:val>
                                            <p:strVal val="1+#ppt_w/2"/>
                                          </p:val>
                                        </p:tav>
                                        <p:tav tm="100000">
                                          <p:val>
                                            <p:strVal val="#ppt_x"/>
                                          </p:val>
                                        </p:tav>
                                      </p:tavLst>
                                    </p:anim>
                                    <p:anim calcmode="lin" valueType="num">
                                      <p:cBhvr additive="base">
                                        <p:cTn id="8" dur="10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1000" fill="hold"/>
                                        <p:tgtEl>
                                          <p:spTgt spid="23556"/>
                                        </p:tgtEl>
                                        <p:attrNameLst>
                                          <p:attrName>ppt_x</p:attrName>
                                        </p:attrNameLst>
                                      </p:cBhvr>
                                      <p:tavLst>
                                        <p:tav tm="0">
                                          <p:val>
                                            <p:strVal val="1+#ppt_w/2"/>
                                          </p:val>
                                        </p:tav>
                                        <p:tav tm="100000">
                                          <p:val>
                                            <p:strVal val="#ppt_x"/>
                                          </p:val>
                                        </p:tav>
                                      </p:tavLst>
                                    </p:anim>
                                    <p:anim calcmode="lin" valueType="num">
                                      <p:cBhvr additive="base">
                                        <p:cTn id="14" dur="10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3553"/>
                                        </p:tgtEl>
                                        <p:attrNameLst>
                                          <p:attrName>style.visibility</p:attrName>
                                        </p:attrNameLst>
                                      </p:cBhvr>
                                      <p:to>
                                        <p:strVal val="visible"/>
                                      </p:to>
                                    </p:set>
                                    <p:animEffect transition="in" filter="dissolve">
                                      <p:cBhvr>
                                        <p:cTn id="19" dur="1000"/>
                                        <p:tgtEl>
                                          <p:spTgt spid="2355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3558"/>
                                        </p:tgtEl>
                                        <p:attrNameLst>
                                          <p:attrName>style.visibility</p:attrName>
                                        </p:attrNameLst>
                                      </p:cBhvr>
                                      <p:to>
                                        <p:strVal val="visible"/>
                                      </p:to>
                                    </p:set>
                                    <p:animEffect transition="in" filter="dissolve">
                                      <p:cBhvr>
                                        <p:cTn id="24" dur="1000"/>
                                        <p:tgtEl>
                                          <p:spTgt spid="2355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560"/>
                                        </p:tgtEl>
                                        <p:attrNameLst>
                                          <p:attrName>style.visibility</p:attrName>
                                        </p:attrNameLst>
                                      </p:cBhvr>
                                      <p:to>
                                        <p:strVal val="visible"/>
                                      </p:to>
                                    </p:set>
                                    <p:animEffect transition="in" filter="dissolve">
                                      <p:cBhvr>
                                        <p:cTn id="27" dur="10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P spid="23556" grpId="0"/>
      <p:bldP spid="23557" grpId="0"/>
      <p:bldP spid="23558" grpId="0"/>
      <p:bldP spid="235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2"/>
          <p:cNvSpPr txBox="1">
            <a:spLocks noChangeArrowheads="1"/>
          </p:cNvSpPr>
          <p:nvPr/>
        </p:nvSpPr>
        <p:spPr bwMode="auto">
          <a:xfrm>
            <a:off x="7845425" y="414338"/>
            <a:ext cx="4225925"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例：微观非定域</a:t>
            </a:r>
            <a:endParaRPr lang="en-US" altLang="zh-CN" sz="3600" b="1">
              <a:solidFill>
                <a:srgbClr val="0447F5"/>
              </a:solidFill>
              <a:latin typeface="Microsoft YaHei" pitchFamily="34" charset="-122"/>
              <a:ea typeface="Microsoft YaHei" pitchFamily="34" charset="-122"/>
            </a:endParaRP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5603" name="文本框 4"/>
          <p:cNvSpPr txBox="1">
            <a:spLocks noChangeArrowheads="1"/>
          </p:cNvSpPr>
          <p:nvPr/>
        </p:nvSpPr>
        <p:spPr bwMode="auto">
          <a:xfrm>
            <a:off x="2130425" y="3722688"/>
            <a:ext cx="2813050" cy="366712"/>
          </a:xfrm>
          <a:prstGeom prst="rect">
            <a:avLst/>
          </a:prstGeom>
          <a:noFill/>
          <a:ln w="9525">
            <a:noFill/>
            <a:miter lim="800000"/>
            <a:headEnd/>
            <a:tailEnd/>
          </a:ln>
        </p:spPr>
        <p:txBody>
          <a:bodyPr wrap="none">
            <a:spAutoFit/>
          </a:bodyPr>
          <a:lstStyle/>
          <a:p>
            <a:r>
              <a:rPr lang="en-US" altLang="zh-CN">
                <a:solidFill>
                  <a:srgbClr val="FF0000"/>
                </a:solidFill>
                <a:latin typeface="DengXian"/>
              </a:rPr>
              <a:t>A.</a:t>
            </a:r>
            <a:r>
              <a:rPr lang="en-US" altLang="zh-CN">
                <a:latin typeface="DengXian"/>
              </a:rPr>
              <a:t> V(r)=1</a:t>
            </a:r>
            <a:r>
              <a:rPr kumimoji="1" lang="en-US" altLang="zh-CN">
                <a:latin typeface="DengXian"/>
              </a:rPr>
              <a:t>/r, </a:t>
            </a:r>
            <a:r>
              <a:rPr kumimoji="1" lang="zh-CN" altLang="en-US" i="1">
                <a:solidFill>
                  <a:srgbClr val="FF0000"/>
                </a:solidFill>
                <a:latin typeface="DengXian"/>
              </a:rPr>
              <a:t>超距作用</a:t>
            </a:r>
            <a:r>
              <a:rPr kumimoji="1" lang="zh-CN" altLang="en-US">
                <a:latin typeface="DengXian"/>
              </a:rPr>
              <a:t>。</a:t>
            </a:r>
          </a:p>
        </p:txBody>
      </p:sp>
      <p:sp>
        <p:nvSpPr>
          <p:cNvPr id="25604" name="文本框 6"/>
          <p:cNvSpPr txBox="1">
            <a:spLocks noChangeArrowheads="1"/>
          </p:cNvSpPr>
          <p:nvPr/>
        </p:nvSpPr>
        <p:spPr bwMode="auto">
          <a:xfrm>
            <a:off x="1911350" y="4278313"/>
            <a:ext cx="8880475" cy="366712"/>
          </a:xfrm>
          <a:prstGeom prst="rect">
            <a:avLst/>
          </a:prstGeom>
          <a:noFill/>
          <a:ln w="9525">
            <a:noFill/>
            <a:miter lim="800000"/>
            <a:headEnd/>
            <a:tailEnd/>
          </a:ln>
        </p:spPr>
        <p:txBody>
          <a:bodyPr>
            <a:spAutoFit/>
          </a:bodyPr>
          <a:lstStyle/>
          <a:p>
            <a:r>
              <a:rPr kumimoji="1" lang="zh-CN" altLang="en-US">
                <a:latin typeface="DengXian"/>
              </a:rPr>
              <a:t>  </a:t>
            </a:r>
            <a:r>
              <a:rPr kumimoji="1" lang="en-US" altLang="zh-CN">
                <a:solidFill>
                  <a:srgbClr val="2556F4"/>
                </a:solidFill>
                <a:latin typeface="DengXian"/>
              </a:rPr>
              <a:t>B. </a:t>
            </a:r>
            <a:r>
              <a:rPr kumimoji="1" lang="zh-CN" altLang="en-US">
                <a:latin typeface="DengXian"/>
              </a:rPr>
              <a:t>解方程的时候设置边界条件，</a:t>
            </a:r>
            <a:r>
              <a:rPr kumimoji="1" lang="en-US" altLang="zh-CN">
                <a:latin typeface="DengXian"/>
              </a:rPr>
              <a:t>r=0</a:t>
            </a:r>
            <a:r>
              <a:rPr kumimoji="1" lang="zh-CN" altLang="en-US">
                <a:latin typeface="DengXian"/>
              </a:rPr>
              <a:t>处无波函数，</a:t>
            </a:r>
            <a:r>
              <a:rPr kumimoji="1" lang="en-US" altLang="zh-CN">
                <a:latin typeface="DengXian"/>
              </a:rPr>
              <a:t>r=∞</a:t>
            </a:r>
            <a:r>
              <a:rPr kumimoji="1" lang="zh-CN" altLang="en-US">
                <a:latin typeface="DengXian"/>
              </a:rPr>
              <a:t>处也是；通过级数截断的方式</a:t>
            </a:r>
          </a:p>
        </p:txBody>
      </p:sp>
      <p:sp>
        <p:nvSpPr>
          <p:cNvPr id="25605" name="文本框 5"/>
          <p:cNvSpPr txBox="1">
            <a:spLocks noChangeArrowheads="1"/>
          </p:cNvSpPr>
          <p:nvPr/>
        </p:nvSpPr>
        <p:spPr bwMode="auto">
          <a:xfrm>
            <a:off x="2181225" y="1984375"/>
            <a:ext cx="8880475" cy="366713"/>
          </a:xfrm>
          <a:prstGeom prst="rect">
            <a:avLst/>
          </a:prstGeom>
          <a:noFill/>
          <a:ln w="9525">
            <a:noFill/>
            <a:miter lim="800000"/>
            <a:headEnd/>
            <a:tailEnd/>
          </a:ln>
        </p:spPr>
        <p:txBody>
          <a:bodyPr>
            <a:spAutoFit/>
          </a:bodyPr>
          <a:lstStyle/>
          <a:p>
            <a:r>
              <a:rPr kumimoji="1" lang="zh-CN" altLang="en-US" b="1">
                <a:solidFill>
                  <a:srgbClr val="2556F4"/>
                </a:solidFill>
                <a:latin typeface="DengXian"/>
              </a:rPr>
              <a:t>把上面的</a:t>
            </a:r>
            <a:r>
              <a:rPr kumimoji="1" lang="zh-CN" altLang="en-US" b="1">
                <a:solidFill>
                  <a:srgbClr val="FF0000"/>
                </a:solidFill>
                <a:latin typeface="DengXian"/>
              </a:rPr>
              <a:t>经典物体再缩回到点</a:t>
            </a:r>
            <a:r>
              <a:rPr kumimoji="1" lang="zh-CN" altLang="en-US" b="1">
                <a:solidFill>
                  <a:srgbClr val="2556F4"/>
                </a:solidFill>
                <a:latin typeface="DengXian"/>
              </a:rPr>
              <a:t>，来看看薛定谔方程</a:t>
            </a:r>
            <a:r>
              <a:rPr kumimoji="1" lang="zh-CN" altLang="en-US">
                <a:latin typeface="DengXian"/>
              </a:rPr>
              <a:t>：</a:t>
            </a:r>
          </a:p>
        </p:txBody>
      </p:sp>
      <p:pic>
        <p:nvPicPr>
          <p:cNvPr id="25606" name="Picture 7"/>
          <p:cNvPicPr>
            <a:picLocks noChangeAspect="1" noChangeArrowheads="1"/>
          </p:cNvPicPr>
          <p:nvPr/>
        </p:nvPicPr>
        <p:blipFill>
          <a:blip r:embed="rId3"/>
          <a:srcRect/>
          <a:stretch>
            <a:fillRect/>
          </a:stretch>
        </p:blipFill>
        <p:spPr bwMode="auto">
          <a:xfrm>
            <a:off x="3660775" y="2357438"/>
            <a:ext cx="4502150" cy="996950"/>
          </a:xfrm>
          <a:prstGeom prst="rect">
            <a:avLst/>
          </a:prstGeom>
          <a:noFill/>
          <a:ln w="9525">
            <a:noFill/>
            <a:miter lim="800000"/>
            <a:headEnd/>
            <a:tailEnd/>
          </a:ln>
        </p:spPr>
      </p:pic>
      <p:pic>
        <p:nvPicPr>
          <p:cNvPr id="25611" name="Picture 11"/>
          <p:cNvPicPr>
            <a:picLocks noChangeAspect="1" noChangeArrowheads="1"/>
          </p:cNvPicPr>
          <p:nvPr/>
        </p:nvPicPr>
        <p:blipFill>
          <a:blip r:embed="rId4"/>
          <a:srcRect/>
          <a:stretch>
            <a:fillRect/>
          </a:stretch>
        </p:blipFill>
        <p:spPr bwMode="auto">
          <a:xfrm>
            <a:off x="2181225" y="4806950"/>
            <a:ext cx="8610600" cy="552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additive="base">
                                        <p:cTn id="7" dur="1000" fill="hold"/>
                                        <p:tgtEl>
                                          <p:spTgt spid="25603"/>
                                        </p:tgtEl>
                                        <p:attrNameLst>
                                          <p:attrName>ppt_x</p:attrName>
                                        </p:attrNameLst>
                                      </p:cBhvr>
                                      <p:tavLst>
                                        <p:tav tm="0">
                                          <p:val>
                                            <p:strVal val="1+#ppt_w/2"/>
                                          </p:val>
                                        </p:tav>
                                        <p:tav tm="100000">
                                          <p:val>
                                            <p:strVal val="#ppt_x"/>
                                          </p:val>
                                        </p:tav>
                                      </p:tavLst>
                                    </p:anim>
                                    <p:anim calcmode="lin" valueType="num">
                                      <p:cBhvr additive="base">
                                        <p:cTn id="8" dur="1000" fill="hold"/>
                                        <p:tgtEl>
                                          <p:spTgt spid="256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5604"/>
                                        </p:tgtEl>
                                        <p:attrNameLst>
                                          <p:attrName>style.visibility</p:attrName>
                                        </p:attrNameLst>
                                      </p:cBhvr>
                                      <p:to>
                                        <p:strVal val="visible"/>
                                      </p:to>
                                    </p:set>
                                    <p:animEffect transition="in" filter="dissolve">
                                      <p:cBhvr>
                                        <p:cTn id="13" dur="2000"/>
                                        <p:tgtEl>
                                          <p:spTgt spid="2560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25611"/>
                                        </p:tgtEl>
                                        <p:attrNameLst>
                                          <p:attrName>style.visibility</p:attrName>
                                        </p:attrNameLst>
                                      </p:cBhvr>
                                      <p:to>
                                        <p:strVal val="visible"/>
                                      </p:to>
                                    </p:set>
                                    <p:animEffect transition="in" filter="blinds(vertical)">
                                      <p:cBhvr>
                                        <p:cTn id="18"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2"/>
          <p:cNvSpPr txBox="1">
            <a:spLocks noChangeArrowheads="1"/>
          </p:cNvSpPr>
          <p:nvPr/>
        </p:nvSpPr>
        <p:spPr bwMode="auto">
          <a:xfrm>
            <a:off x="8175625" y="419100"/>
            <a:ext cx="3562350" cy="641350"/>
          </a:xfrm>
          <a:prstGeom prst="rect">
            <a:avLst/>
          </a:prstGeom>
          <a:noFill/>
          <a:ln w="9525">
            <a:noFill/>
            <a:miter lim="800000"/>
            <a:headEnd/>
            <a:tailEnd/>
          </a:ln>
        </p:spPr>
        <p:txBody>
          <a:bodyPr>
            <a:spAutoFit/>
          </a:bodyPr>
          <a:lstStyle/>
          <a:p>
            <a:pPr algn="ctr"/>
            <a:r>
              <a:rPr lang="zh-CN" altLang="en-US" sz="3600" b="1">
                <a:solidFill>
                  <a:srgbClr val="0447F5"/>
                </a:solidFill>
                <a:latin typeface="Microsoft YaHei" pitchFamily="34" charset="-122"/>
                <a:ea typeface="Microsoft YaHei" pitchFamily="34" charset="-122"/>
              </a:rPr>
              <a:t>形状从何而来？</a:t>
            </a:r>
          </a:p>
        </p:txBody>
      </p:sp>
      <p:cxnSp>
        <p:nvCxnSpPr>
          <p:cNvPr id="9" name="直线连接符 8"/>
          <p:cNvCxnSpPr/>
          <p:nvPr/>
        </p:nvCxnSpPr>
        <p:spPr>
          <a:xfrm>
            <a:off x="8501063" y="1060450"/>
            <a:ext cx="2725737"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7651" name="文本框 1"/>
          <p:cNvSpPr txBox="1">
            <a:spLocks noChangeArrowheads="1"/>
          </p:cNvSpPr>
          <p:nvPr/>
        </p:nvSpPr>
        <p:spPr bwMode="auto">
          <a:xfrm>
            <a:off x="1555750" y="1301750"/>
            <a:ext cx="4845050" cy="366713"/>
          </a:xfrm>
          <a:prstGeom prst="rect">
            <a:avLst/>
          </a:prstGeom>
          <a:noFill/>
          <a:ln w="9525">
            <a:noFill/>
            <a:miter lim="800000"/>
            <a:headEnd/>
            <a:tailEnd/>
          </a:ln>
        </p:spPr>
        <p:txBody>
          <a:bodyPr wrap="none">
            <a:spAutoFit/>
          </a:bodyPr>
          <a:lstStyle/>
          <a:p>
            <a:r>
              <a:rPr kumimoji="1" lang="zh-CN" altLang="en-US">
                <a:latin typeface="DengXian"/>
              </a:rPr>
              <a:t>重整化方法赋予我们的图像：</a:t>
            </a:r>
            <a:r>
              <a:rPr kumimoji="1" lang="en-US" altLang="zh-CN" b="1">
                <a:solidFill>
                  <a:srgbClr val="FF0000"/>
                </a:solidFill>
              </a:rPr>
              <a:t>Dressing</a:t>
            </a:r>
            <a:r>
              <a:rPr kumimoji="1" lang="zh-CN" altLang="en-US" b="1">
                <a:solidFill>
                  <a:srgbClr val="FF0000"/>
                </a:solidFill>
              </a:rPr>
              <a:t> </a:t>
            </a:r>
            <a:r>
              <a:rPr kumimoji="1" lang="en-US" altLang="zh-CN" b="1">
                <a:solidFill>
                  <a:srgbClr val="FF0000"/>
                </a:solidFill>
              </a:rPr>
              <a:t>Cloud</a:t>
            </a:r>
          </a:p>
        </p:txBody>
      </p:sp>
      <p:sp>
        <p:nvSpPr>
          <p:cNvPr id="27652" name="文本框 3"/>
          <p:cNvSpPr txBox="1">
            <a:spLocks noChangeArrowheads="1"/>
          </p:cNvSpPr>
          <p:nvPr/>
        </p:nvSpPr>
        <p:spPr bwMode="auto">
          <a:xfrm>
            <a:off x="7780338" y="3363913"/>
            <a:ext cx="3843337" cy="366712"/>
          </a:xfrm>
          <a:prstGeom prst="rect">
            <a:avLst/>
          </a:prstGeom>
          <a:noFill/>
          <a:ln w="9525">
            <a:noFill/>
            <a:miter lim="800000"/>
            <a:headEnd/>
            <a:tailEnd/>
          </a:ln>
        </p:spPr>
        <p:txBody>
          <a:bodyPr>
            <a:spAutoFit/>
          </a:bodyPr>
          <a:lstStyle/>
          <a:p>
            <a:r>
              <a:rPr kumimoji="1" lang="zh-CN" altLang="en-US" b="1">
                <a:latin typeface="DengXian"/>
              </a:rPr>
              <a:t>电子周围光子云</a:t>
            </a:r>
            <a:r>
              <a:rPr kumimoji="1" lang="zh-CN" altLang="en-US">
                <a:latin typeface="DengXian"/>
              </a:rPr>
              <a:t>、夸克周围胶子云</a:t>
            </a:r>
          </a:p>
        </p:txBody>
      </p:sp>
      <p:sp>
        <p:nvSpPr>
          <p:cNvPr id="27653" name="AutoShape 9"/>
          <p:cNvSpPr>
            <a:spLocks noChangeArrowheads="1"/>
          </p:cNvSpPr>
          <p:nvPr/>
        </p:nvSpPr>
        <p:spPr bwMode="auto">
          <a:xfrm>
            <a:off x="6548438" y="3363913"/>
            <a:ext cx="976312"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zh-CN" altLang="en-US"/>
          </a:p>
        </p:txBody>
      </p:sp>
      <p:sp>
        <p:nvSpPr>
          <p:cNvPr id="27654" name="文本框 3"/>
          <p:cNvSpPr txBox="1">
            <a:spLocks noChangeArrowheads="1"/>
          </p:cNvSpPr>
          <p:nvPr/>
        </p:nvSpPr>
        <p:spPr bwMode="auto">
          <a:xfrm>
            <a:off x="7894638" y="4875213"/>
            <a:ext cx="3843337" cy="366712"/>
          </a:xfrm>
          <a:prstGeom prst="rect">
            <a:avLst/>
          </a:prstGeom>
          <a:noFill/>
          <a:ln w="9525">
            <a:noFill/>
            <a:miter lim="800000"/>
            <a:headEnd/>
            <a:tailEnd/>
          </a:ln>
        </p:spPr>
        <p:txBody>
          <a:bodyPr>
            <a:spAutoFit/>
          </a:bodyPr>
          <a:lstStyle/>
          <a:p>
            <a:r>
              <a:rPr kumimoji="1" lang="zh-CN" altLang="en-US" b="1">
                <a:solidFill>
                  <a:srgbClr val="FF0000"/>
                </a:solidFill>
                <a:latin typeface="DengXian"/>
              </a:rPr>
              <a:t>电荷真的是有形状的</a:t>
            </a:r>
          </a:p>
        </p:txBody>
      </p:sp>
      <p:pic>
        <p:nvPicPr>
          <p:cNvPr id="27655" name="Picture 10"/>
          <p:cNvPicPr>
            <a:picLocks noChangeAspect="1" noChangeArrowheads="1"/>
          </p:cNvPicPr>
          <p:nvPr/>
        </p:nvPicPr>
        <p:blipFill>
          <a:blip r:embed="rId3"/>
          <a:srcRect/>
          <a:stretch>
            <a:fillRect/>
          </a:stretch>
        </p:blipFill>
        <p:spPr bwMode="auto">
          <a:xfrm>
            <a:off x="1920875" y="1879600"/>
            <a:ext cx="4189413" cy="45370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6793</TotalTime>
  <Words>2890</Words>
  <Application>Microsoft Macintosh PowerPoint</Application>
  <PresentationFormat>宽屏</PresentationFormat>
  <Paragraphs>285</Paragraphs>
  <Slides>49</Slides>
  <Notes>24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49</vt:i4>
      </vt:variant>
    </vt:vector>
  </HeadingPairs>
  <TitlesOfParts>
    <vt:vector size="56" baseType="lpstr">
      <vt:lpstr>DengXian</vt:lpstr>
      <vt:lpstr>DengXian Light</vt:lpstr>
      <vt:lpstr>Microsoft YaHei</vt:lpstr>
      <vt:lpstr>KaiTi</vt:lpstr>
      <vt:lpstr>Apple Chancery</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Wang Hai-Jun</cp:lastModifiedBy>
  <cp:revision>454</cp:revision>
  <cp:lastPrinted>2019-01-17T05:49:07Z</cp:lastPrinted>
  <dcterms:created xsi:type="dcterms:W3CDTF">2018-11-24T06:55:25Z</dcterms:created>
  <dcterms:modified xsi:type="dcterms:W3CDTF">2023-08-07T15:22:23Z</dcterms:modified>
</cp:coreProperties>
</file>