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2"/>
  </p:notesMasterIdLst>
  <p:handoutMasterIdLst>
    <p:handoutMasterId r:id="rId43"/>
  </p:handoutMasterIdLst>
  <p:sldIdLst>
    <p:sldId id="748" r:id="rId2"/>
    <p:sldId id="541" r:id="rId3"/>
    <p:sldId id="592" r:id="rId4"/>
    <p:sldId id="591" r:id="rId5"/>
    <p:sldId id="624" r:id="rId6"/>
    <p:sldId id="495" r:id="rId7"/>
    <p:sldId id="646" r:id="rId8"/>
    <p:sldId id="645" r:id="rId9"/>
    <p:sldId id="634" r:id="rId10"/>
    <p:sldId id="647" r:id="rId11"/>
    <p:sldId id="648" r:id="rId12"/>
    <p:sldId id="689" r:id="rId13"/>
    <p:sldId id="650" r:id="rId14"/>
    <p:sldId id="651" r:id="rId15"/>
    <p:sldId id="652" r:id="rId16"/>
    <p:sldId id="654" r:id="rId17"/>
    <p:sldId id="655" r:id="rId18"/>
    <p:sldId id="656" r:id="rId19"/>
    <p:sldId id="657" r:id="rId20"/>
    <p:sldId id="724" r:id="rId21"/>
    <p:sldId id="726" r:id="rId22"/>
    <p:sldId id="727" r:id="rId23"/>
    <p:sldId id="728" r:id="rId24"/>
    <p:sldId id="730" r:id="rId25"/>
    <p:sldId id="750" r:id="rId26"/>
    <p:sldId id="733" r:id="rId27"/>
    <p:sldId id="749" r:id="rId28"/>
    <p:sldId id="735" r:id="rId29"/>
    <p:sldId id="734" r:id="rId30"/>
    <p:sldId id="731" r:id="rId31"/>
    <p:sldId id="736" r:id="rId32"/>
    <p:sldId id="737" r:id="rId33"/>
    <p:sldId id="738" r:id="rId34"/>
    <p:sldId id="739" r:id="rId35"/>
    <p:sldId id="740" r:id="rId36"/>
    <p:sldId id="741" r:id="rId37"/>
    <p:sldId id="742" r:id="rId38"/>
    <p:sldId id="743" r:id="rId39"/>
    <p:sldId id="687" r:id="rId40"/>
    <p:sldId id="607" r:id="rId41"/>
  </p:sldIdLst>
  <p:sldSz cx="9144000" cy="6858000" type="screen4x3"/>
  <p:notesSz cx="6797675" cy="992822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FFF"/>
    <a:srgbClr val="FF9900"/>
    <a:srgbClr val="FFDEDE"/>
    <a:srgbClr val="FF0000"/>
    <a:srgbClr val="B2D4EC"/>
    <a:srgbClr val="DEF1CA"/>
    <a:srgbClr val="00FF00"/>
    <a:srgbClr val="FFFF00"/>
    <a:srgbClr val="000066"/>
    <a:srgbClr val="557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6" autoAdjust="0"/>
    <p:restoredTop sz="94656" autoAdjust="0"/>
  </p:normalViewPr>
  <p:slideViewPr>
    <p:cSldViewPr>
      <p:cViewPr varScale="1">
        <p:scale>
          <a:sx n="91" d="100"/>
          <a:sy n="91" d="100"/>
        </p:scale>
        <p:origin x="14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AA5BC266-6270-4A7F-926C-C2580D0218FC}" type="datetimeFigureOut">
              <a:rPr lang="zh-CN" altLang="en-US"/>
              <a:pPr>
                <a:defRPr/>
              </a:pPr>
              <a:t>2023/8/3</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9F059AF-807D-4C46-B56A-A499808B576F}" type="slidenum">
              <a:rPr lang="zh-CN" altLang="en-US"/>
              <a:pPr>
                <a:defRPr/>
              </a:pPr>
              <a:t>‹#›</a:t>
            </a:fld>
            <a:endParaRPr lang="zh-CN" altLang="en-US"/>
          </a:p>
        </p:txBody>
      </p:sp>
    </p:spTree>
    <p:extLst>
      <p:ext uri="{BB962C8B-B14F-4D97-AF65-F5344CB8AC3E}">
        <p14:creationId xmlns:p14="http://schemas.microsoft.com/office/powerpoint/2010/main" val="109231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b="1">
                <a:latin typeface="Times New Roman" pitchFamily="18" charset="0"/>
              </a:defRPr>
            </a:lvl1pPr>
          </a:lstStyle>
          <a:p>
            <a:pPr>
              <a:defRPr/>
            </a:pPr>
            <a:endParaRPr lang="en-US" altLang="zh-CN"/>
          </a:p>
        </p:txBody>
      </p:sp>
      <p:sp>
        <p:nvSpPr>
          <p:cNvPr id="2150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1">
                <a:latin typeface="Times New Roman" pitchFamily="18" charset="0"/>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151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b="1">
                <a:latin typeface="Times New Roman" pitchFamily="18" charset="0"/>
              </a:defRPr>
            </a:lvl1pPr>
          </a:lstStyle>
          <a:p>
            <a:pPr>
              <a:defRPr/>
            </a:pPr>
            <a:endParaRPr lang="en-US" altLang="zh-CN"/>
          </a:p>
        </p:txBody>
      </p:sp>
      <p:sp>
        <p:nvSpPr>
          <p:cNvPr id="2151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1">
                <a:latin typeface="Times New Roman" panose="02020603050405020304" pitchFamily="18" charset="0"/>
              </a:defRPr>
            </a:lvl1pPr>
          </a:lstStyle>
          <a:p>
            <a:pPr>
              <a:defRPr/>
            </a:pPr>
            <a:fld id="{A66FABBF-C436-4486-A9EB-FE5A7065C284}" type="slidenum">
              <a:rPr lang="en-US" altLang="zh-CN"/>
              <a:pPr>
                <a:defRPr/>
              </a:pPr>
              <a:t>‹#›</a:t>
            </a:fld>
            <a:endParaRPr lang="en-US" altLang="zh-CN"/>
          </a:p>
        </p:txBody>
      </p:sp>
    </p:spTree>
    <p:extLst>
      <p:ext uri="{BB962C8B-B14F-4D97-AF65-F5344CB8AC3E}">
        <p14:creationId xmlns:p14="http://schemas.microsoft.com/office/powerpoint/2010/main" val="3867107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F34861-4910-4DC0-B7D7-CFDA2FD33FC1}" type="slidenum">
              <a:rPr lang="en-US" altLang="zh-CN"/>
              <a:pPr>
                <a:defRPr/>
              </a:pPr>
              <a:t>‹#›</a:t>
            </a:fld>
            <a:endParaRPr lang="en-US" altLang="zh-CN"/>
          </a:p>
        </p:txBody>
      </p:sp>
    </p:spTree>
    <p:extLst>
      <p:ext uri="{BB962C8B-B14F-4D97-AF65-F5344CB8AC3E}">
        <p14:creationId xmlns:p14="http://schemas.microsoft.com/office/powerpoint/2010/main" val="226297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5DC4C5D-165F-4168-9EC6-E85AFC9ACE19}" type="slidenum">
              <a:rPr lang="en-US" altLang="zh-CN"/>
              <a:pPr>
                <a:defRPr/>
              </a:pPr>
              <a:t>‹#›</a:t>
            </a:fld>
            <a:endParaRPr lang="en-US" altLang="zh-CN"/>
          </a:p>
        </p:txBody>
      </p:sp>
    </p:spTree>
    <p:extLst>
      <p:ext uri="{BB962C8B-B14F-4D97-AF65-F5344CB8AC3E}">
        <p14:creationId xmlns:p14="http://schemas.microsoft.com/office/powerpoint/2010/main" val="75237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BD0971E-77F8-4B77-97F6-B3C98BAF8D1F}" type="slidenum">
              <a:rPr lang="en-US" altLang="zh-CN"/>
              <a:pPr>
                <a:defRPr/>
              </a:pPr>
              <a:t>‹#›</a:t>
            </a:fld>
            <a:endParaRPr lang="en-US" altLang="zh-CN"/>
          </a:p>
        </p:txBody>
      </p:sp>
    </p:spTree>
    <p:extLst>
      <p:ext uri="{BB962C8B-B14F-4D97-AF65-F5344CB8AC3E}">
        <p14:creationId xmlns:p14="http://schemas.microsoft.com/office/powerpoint/2010/main" val="231825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946C7A3-D8C1-4378-812F-C73EE704A0B1}" type="slidenum">
              <a:rPr lang="en-US" altLang="zh-CN"/>
              <a:pPr>
                <a:defRPr/>
              </a:pPr>
              <a:t>‹#›</a:t>
            </a:fld>
            <a:endParaRPr lang="en-US" altLang="zh-CN"/>
          </a:p>
        </p:txBody>
      </p:sp>
    </p:spTree>
    <p:extLst>
      <p:ext uri="{BB962C8B-B14F-4D97-AF65-F5344CB8AC3E}">
        <p14:creationId xmlns:p14="http://schemas.microsoft.com/office/powerpoint/2010/main" val="64371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2A5D494-26B8-4D6C-9B58-7663935DC3A8}" type="slidenum">
              <a:rPr lang="en-US" altLang="zh-CN"/>
              <a:pPr>
                <a:defRPr/>
              </a:pPr>
              <a:t>‹#›</a:t>
            </a:fld>
            <a:endParaRPr lang="en-US" altLang="zh-CN"/>
          </a:p>
        </p:txBody>
      </p:sp>
    </p:spTree>
    <p:extLst>
      <p:ext uri="{BB962C8B-B14F-4D97-AF65-F5344CB8AC3E}">
        <p14:creationId xmlns:p14="http://schemas.microsoft.com/office/powerpoint/2010/main" val="92708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FE49A5-18C9-42D2-B46B-1B84016DCC13}" type="slidenum">
              <a:rPr lang="en-US" altLang="zh-CN"/>
              <a:pPr>
                <a:defRPr/>
              </a:pPr>
              <a:t>‹#›</a:t>
            </a:fld>
            <a:endParaRPr lang="en-US" altLang="zh-CN"/>
          </a:p>
        </p:txBody>
      </p:sp>
    </p:spTree>
    <p:extLst>
      <p:ext uri="{BB962C8B-B14F-4D97-AF65-F5344CB8AC3E}">
        <p14:creationId xmlns:p14="http://schemas.microsoft.com/office/powerpoint/2010/main" val="1066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8B602D3-A482-4151-B53D-0182961CCE94}" type="slidenum">
              <a:rPr lang="en-US" altLang="zh-CN"/>
              <a:pPr>
                <a:defRPr/>
              </a:pPr>
              <a:t>‹#›</a:t>
            </a:fld>
            <a:endParaRPr lang="en-US" altLang="zh-CN"/>
          </a:p>
        </p:txBody>
      </p:sp>
    </p:spTree>
    <p:extLst>
      <p:ext uri="{BB962C8B-B14F-4D97-AF65-F5344CB8AC3E}">
        <p14:creationId xmlns:p14="http://schemas.microsoft.com/office/powerpoint/2010/main" val="172768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795D243-DE97-4DA3-91AD-1F054512769F}" type="slidenum">
              <a:rPr lang="en-US" altLang="zh-CN"/>
              <a:pPr>
                <a:defRPr/>
              </a:pPr>
              <a:t>‹#›</a:t>
            </a:fld>
            <a:endParaRPr lang="en-US" altLang="zh-CN"/>
          </a:p>
        </p:txBody>
      </p:sp>
    </p:spTree>
    <p:extLst>
      <p:ext uri="{BB962C8B-B14F-4D97-AF65-F5344CB8AC3E}">
        <p14:creationId xmlns:p14="http://schemas.microsoft.com/office/powerpoint/2010/main" val="245688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1CBD2B1-823C-4679-8E7F-333176A710EA}" type="slidenum">
              <a:rPr lang="en-US" altLang="zh-CN"/>
              <a:pPr>
                <a:defRPr/>
              </a:pPr>
              <a:t>‹#›</a:t>
            </a:fld>
            <a:endParaRPr lang="en-US" altLang="zh-CN"/>
          </a:p>
        </p:txBody>
      </p:sp>
    </p:spTree>
    <p:extLst>
      <p:ext uri="{BB962C8B-B14F-4D97-AF65-F5344CB8AC3E}">
        <p14:creationId xmlns:p14="http://schemas.microsoft.com/office/powerpoint/2010/main" val="101966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36AA25-31E1-4A34-959B-8DBC7E7A71B2}" type="slidenum">
              <a:rPr lang="en-US" altLang="zh-CN"/>
              <a:pPr>
                <a:defRPr/>
              </a:pPr>
              <a:t>‹#›</a:t>
            </a:fld>
            <a:endParaRPr lang="en-US" altLang="zh-CN"/>
          </a:p>
        </p:txBody>
      </p:sp>
    </p:spTree>
    <p:extLst>
      <p:ext uri="{BB962C8B-B14F-4D97-AF65-F5344CB8AC3E}">
        <p14:creationId xmlns:p14="http://schemas.microsoft.com/office/powerpoint/2010/main" val="277785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0A1BB60-C4B9-49F7-8AE9-C10DD006B31D}" type="slidenum">
              <a:rPr lang="en-US" altLang="zh-CN"/>
              <a:pPr>
                <a:defRPr/>
              </a:pPr>
              <a:t>‹#›</a:t>
            </a:fld>
            <a:endParaRPr lang="en-US" altLang="zh-CN"/>
          </a:p>
        </p:txBody>
      </p:sp>
    </p:spTree>
    <p:extLst>
      <p:ext uri="{BB962C8B-B14F-4D97-AF65-F5344CB8AC3E}">
        <p14:creationId xmlns:p14="http://schemas.microsoft.com/office/powerpoint/2010/main" val="181153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13"/>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defRPr>
            </a:lvl1pPr>
          </a:lstStyle>
          <a:p>
            <a:pPr>
              <a:defRPr/>
            </a:pPr>
            <a:endParaRPr lang="en-US" altLang="zh-CN"/>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defRPr>
            </a:lvl1pPr>
          </a:lstStyle>
          <a:p>
            <a:pPr>
              <a:defRPr/>
            </a:pPr>
            <a:endParaRPr lang="en-US" altLang="zh-CN"/>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Times New Roman" panose="02020603050405020304" pitchFamily="18" charset="0"/>
              </a:defRPr>
            </a:lvl1pPr>
          </a:lstStyle>
          <a:p>
            <a:pPr>
              <a:defRPr/>
            </a:pPr>
            <a:fld id="{E097651C-47D6-47B8-BD4A-55FE6FD63AF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53.emf"/><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6.emf"/><Relationship Id="rId7" Type="http://schemas.openxmlformats.org/officeDocument/2006/relationships/image" Target="../media/image68.emf"/><Relationship Id="rId2" Type="http://schemas.openxmlformats.org/officeDocument/2006/relationships/image" Target="../media/image65.emf"/><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72.emf"/><Relationship Id="rId5" Type="http://schemas.openxmlformats.org/officeDocument/2006/relationships/image" Target="../media/image48.emf"/><Relationship Id="rId10" Type="http://schemas.openxmlformats.org/officeDocument/2006/relationships/image" Target="../media/image71.emf"/><Relationship Id="rId4" Type="http://schemas.openxmlformats.org/officeDocument/2006/relationships/image" Target="../media/image67.emf"/><Relationship Id="rId9" Type="http://schemas.openxmlformats.org/officeDocument/2006/relationships/image" Target="../media/image70.emf"/></Relationships>
</file>

<file path=ppt/slides/_rels/slide3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1</a:t>
            </a:fld>
            <a:endParaRPr lang="en-US" altLang="zh-CN" sz="1400" smtClean="0"/>
          </a:p>
        </p:txBody>
      </p:sp>
      <p:sp>
        <p:nvSpPr>
          <p:cNvPr id="7" name="标题 74"/>
          <p:cNvSpPr txBox="1">
            <a:spLocks/>
          </p:cNvSpPr>
          <p:nvPr/>
        </p:nvSpPr>
        <p:spPr>
          <a:xfrm>
            <a:off x="323850" y="1196752"/>
            <a:ext cx="8229600" cy="14700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a:lnSpc>
                <a:spcPct val="150000"/>
              </a:lnSpc>
              <a:defRPr/>
            </a:pPr>
            <a:r>
              <a:rPr lang="en-US" altLang="zh-CN" sz="2800" b="1" kern="0" dirty="0" smtClean="0">
                <a:solidFill>
                  <a:srgbClr val="FFFF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Can </a:t>
            </a:r>
            <a:r>
              <a:rPr lang="en-US" altLang="zh-CN" sz="2800" b="1" kern="0" dirty="0">
                <a:solidFill>
                  <a:srgbClr val="FFFF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sub-GeV dark matter coherently scatter on the electrons in the atom</a:t>
            </a:r>
            <a:r>
              <a:rPr lang="en-US" altLang="zh-CN" sz="2800" b="1" kern="0" dirty="0" smtClean="0">
                <a:solidFill>
                  <a:srgbClr val="FFFF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p>
        </p:txBody>
      </p:sp>
      <p:sp>
        <p:nvSpPr>
          <p:cNvPr id="8" name="副标题 75"/>
          <p:cNvSpPr txBox="1">
            <a:spLocks/>
          </p:cNvSpPr>
          <p:nvPr/>
        </p:nvSpPr>
        <p:spPr>
          <a:xfrm>
            <a:off x="1295400" y="3644900"/>
            <a:ext cx="6400800" cy="160020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en-US" altLang="zh-CN" b="1" kern="0" dirty="0" err="1" smtClean="0">
                <a:solidFill>
                  <a:srgbClr val="FFC000"/>
                </a:solidFill>
                <a:effectLst>
                  <a:outerShdw blurRad="38100" dist="38100" dir="2700000" algn="tl">
                    <a:srgbClr val="000000">
                      <a:alpha val="43137"/>
                    </a:srgbClr>
                  </a:outerShdw>
                </a:effectLst>
              </a:rPr>
              <a:t>Wenyu</a:t>
            </a:r>
            <a:r>
              <a:rPr lang="en-US" altLang="zh-CN" b="1" kern="0" dirty="0" smtClean="0">
                <a:solidFill>
                  <a:srgbClr val="FFC000"/>
                </a:solidFill>
                <a:effectLst>
                  <a:outerShdw blurRad="38100" dist="38100" dir="2700000" algn="tl">
                    <a:srgbClr val="000000">
                      <a:alpha val="43137"/>
                    </a:srgbClr>
                  </a:outerShdw>
                </a:effectLst>
              </a:rPr>
              <a:t> </a:t>
            </a:r>
            <a:r>
              <a:rPr lang="en-US" altLang="zh-CN" b="1" kern="0" dirty="0" smtClean="0">
                <a:solidFill>
                  <a:srgbClr val="FFC000"/>
                </a:solidFill>
                <a:effectLst>
                  <a:outerShdw blurRad="38100" dist="38100" dir="2700000" algn="tl">
                    <a:srgbClr val="000000">
                      <a:alpha val="43137"/>
                    </a:srgbClr>
                  </a:outerShdw>
                </a:effectLst>
              </a:rPr>
              <a:t>Wang</a:t>
            </a:r>
          </a:p>
          <a:p>
            <a:pPr marL="0" indent="0" algn="ctr">
              <a:buFontTx/>
              <a:buNone/>
              <a:defRPr/>
            </a:pPr>
            <a:r>
              <a:rPr lang="en-US" altLang="zh-CN" sz="2400" b="1" kern="0" dirty="0" smtClean="0">
                <a:solidFill>
                  <a:srgbClr val="FFC000"/>
                </a:solidFill>
                <a:effectLst>
                  <a:outerShdw blurRad="38100" dist="38100" dir="2700000" algn="tl">
                    <a:srgbClr val="000000">
                      <a:alpha val="43137"/>
                    </a:srgbClr>
                  </a:outerShdw>
                </a:effectLst>
              </a:rPr>
              <a:t>Beijing  University of Technology</a:t>
            </a:r>
            <a:endParaRPr lang="en-US" altLang="zh-CN" sz="2400" b="1" kern="0" dirty="0">
              <a:solidFill>
                <a:srgbClr val="FFC000"/>
              </a:solidFill>
              <a:effectLst>
                <a:outerShdw blurRad="38100" dist="38100" dir="2700000" algn="tl">
                  <a:srgbClr val="000000">
                    <a:alpha val="43137"/>
                  </a:srgbClr>
                </a:outerShdw>
              </a:effectLst>
            </a:endParaRPr>
          </a:p>
          <a:p>
            <a:pPr marL="0" indent="0" algn="ctr">
              <a:buFontTx/>
              <a:buNone/>
              <a:defRPr/>
            </a:pPr>
            <a:r>
              <a:rPr lang="en-US" altLang="zh-CN" sz="2400" b="1" kern="0" dirty="0" smtClean="0">
                <a:solidFill>
                  <a:srgbClr val="FFC000"/>
                </a:solidFill>
                <a:effectLst>
                  <a:outerShdw blurRad="38100" dist="38100" dir="2700000" algn="tl">
                    <a:srgbClr val="000000">
                      <a:alpha val="43137"/>
                    </a:srgbClr>
                  </a:outerShdw>
                </a:effectLst>
              </a:rPr>
              <a:t>2023.07 </a:t>
            </a:r>
            <a:r>
              <a:rPr lang="en-US" altLang="zh-CN" sz="2400" b="1" kern="0" dirty="0" smtClean="0">
                <a:solidFill>
                  <a:srgbClr val="FFC000"/>
                </a:solidFill>
                <a:effectLst>
                  <a:outerShdw blurRad="38100" dist="38100" dir="2700000" algn="tl">
                    <a:srgbClr val="000000">
                      <a:alpha val="43137"/>
                    </a:srgbClr>
                  </a:outerShdw>
                </a:effectLst>
              </a:rPr>
              <a:t>@ </a:t>
            </a:r>
            <a:r>
              <a:rPr lang="en-US" altLang="zh-CN" sz="2400" b="1" kern="0" dirty="0" err="1" smtClean="0">
                <a:solidFill>
                  <a:srgbClr val="FFC000"/>
                </a:solidFill>
                <a:effectLst>
                  <a:outerShdw blurRad="38100" dist="38100" dir="2700000" algn="tl">
                    <a:srgbClr val="000000">
                      <a:alpha val="43137"/>
                    </a:srgbClr>
                  </a:outerShdw>
                </a:effectLst>
              </a:rPr>
              <a:t>TaiYuan</a:t>
            </a:r>
            <a:endParaRPr lang="en-US" altLang="zh-CN" sz="2400" b="1" kern="0"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9300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10</a:t>
            </a:fld>
            <a:endParaRPr lang="en-US" altLang="zh-CN"/>
          </a:p>
        </p:txBody>
      </p:sp>
      <p:sp>
        <p:nvSpPr>
          <p:cNvPr id="5" name="标题 1"/>
          <p:cNvSpPr>
            <a:spLocks noGrp="1"/>
          </p:cNvSpPr>
          <p:nvPr>
            <p:ph type="title"/>
          </p:nvPr>
        </p:nvSpPr>
        <p:spPr>
          <a:xfrm>
            <a:off x="107504" y="316632"/>
            <a:ext cx="8856984" cy="1240160"/>
          </a:xfrm>
        </p:spPr>
        <p:txBody>
          <a:bodyPr/>
          <a:lstStyle/>
          <a:p>
            <a:r>
              <a:rPr lang="en-US" altLang="zh-CN" sz="3600"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The signal of sub-GeV dark matter in WIMP detections</a:t>
            </a:r>
            <a:endParaRPr lang="zh-CN" altLang="en-US" sz="3600" b="1" dirty="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6" name="内容占位符 2"/>
          <p:cNvSpPr>
            <a:spLocks noGrp="1"/>
          </p:cNvSpPr>
          <p:nvPr>
            <p:ph idx="1"/>
          </p:nvPr>
        </p:nvSpPr>
        <p:spPr>
          <a:xfrm>
            <a:off x="1331640" y="1916832"/>
            <a:ext cx="7416824" cy="4331568"/>
          </a:xfrm>
        </p:spPr>
        <p:txBody>
          <a:bodyPr/>
          <a:lstStyle/>
          <a:p>
            <a:r>
              <a:rPr lang="en-US" altLang="zh-CN"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Other signal</a:t>
            </a:r>
          </a:p>
          <a:p>
            <a:pPr marL="0" indent="0">
              <a:buNone/>
            </a:pP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1.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Scattering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on electrons</a:t>
            </a:r>
          </a:p>
          <a:p>
            <a:pPr marL="0" indent="0">
              <a:buNone/>
            </a:pP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2. </a:t>
            </a:r>
            <a:r>
              <a:rPr lang="en-US" altLang="zh-CN" sz="2800" b="1" dirty="0" err="1"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Migdal</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effect</a:t>
            </a: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3.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Bremsstrahlung</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r>
              <a:rPr lang="en-US" altLang="zh-CN"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Exotic source</a:t>
            </a: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1. Cosmic Rays boosted dark matter</a:t>
            </a: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2. </a:t>
            </a: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Atmospheric dark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matter</a:t>
            </a:r>
            <a:r>
              <a:rPr lang="en-US" altLang="zh-CN" sz="2800"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p>
          <a:p>
            <a:pPr marL="0" indent="0">
              <a:buNone/>
            </a:pP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3. Annihilation</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decay ……</a:t>
            </a:r>
            <a:r>
              <a:rPr lang="en-US" altLang="zh-CN" sz="2800"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endParaRPr lang="en-US" altLang="zh-CN" sz="2800" b="1" dirty="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endParaRPr lang="en-US" altLang="zh-CN" sz="2800"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9496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11</a:t>
            </a:fld>
            <a:endParaRPr lang="en-US" altLang="zh-CN"/>
          </a:p>
        </p:txBody>
      </p:sp>
      <p:pic>
        <p:nvPicPr>
          <p:cNvPr id="6" name="图片 5"/>
          <p:cNvPicPr>
            <a:picLocks noChangeAspect="1"/>
          </p:cNvPicPr>
          <p:nvPr/>
        </p:nvPicPr>
        <p:blipFill>
          <a:blip r:embed="rId2"/>
          <a:stretch>
            <a:fillRect/>
          </a:stretch>
        </p:blipFill>
        <p:spPr>
          <a:xfrm>
            <a:off x="1043608" y="476672"/>
            <a:ext cx="6881761" cy="3024000"/>
          </a:xfrm>
          <a:prstGeom prst="rect">
            <a:avLst/>
          </a:prstGeom>
        </p:spPr>
      </p:pic>
      <p:pic>
        <p:nvPicPr>
          <p:cNvPr id="2" name="图片 1"/>
          <p:cNvPicPr>
            <a:picLocks noChangeAspect="1"/>
          </p:cNvPicPr>
          <p:nvPr/>
        </p:nvPicPr>
        <p:blipFill>
          <a:blip r:embed="rId3"/>
          <a:stretch>
            <a:fillRect/>
          </a:stretch>
        </p:blipFill>
        <p:spPr>
          <a:xfrm>
            <a:off x="739271" y="3573016"/>
            <a:ext cx="6569033" cy="842930"/>
          </a:xfrm>
          <a:prstGeom prst="rect">
            <a:avLst/>
          </a:prstGeom>
        </p:spPr>
      </p:pic>
      <p:pic>
        <p:nvPicPr>
          <p:cNvPr id="3" name="图片 2"/>
          <p:cNvPicPr>
            <a:picLocks noChangeAspect="1"/>
          </p:cNvPicPr>
          <p:nvPr/>
        </p:nvPicPr>
        <p:blipFill>
          <a:blip r:embed="rId4"/>
          <a:stretch>
            <a:fillRect/>
          </a:stretch>
        </p:blipFill>
        <p:spPr>
          <a:xfrm>
            <a:off x="663219" y="5218861"/>
            <a:ext cx="3832729" cy="840050"/>
          </a:xfrm>
          <a:prstGeom prst="rect">
            <a:avLst/>
          </a:prstGeom>
        </p:spPr>
      </p:pic>
      <p:sp>
        <p:nvSpPr>
          <p:cNvPr id="7" name="椭圆 6"/>
          <p:cNvSpPr/>
          <p:nvPr/>
        </p:nvSpPr>
        <p:spPr bwMode="auto">
          <a:xfrm>
            <a:off x="431540" y="1988840"/>
            <a:ext cx="324036" cy="360040"/>
          </a:xfrm>
          <a:prstGeom prst="ellipse">
            <a:avLst/>
          </a:prstGeom>
          <a:gradFill>
            <a:gsLst>
              <a:gs pos="0">
                <a:srgbClr val="000066"/>
              </a:gs>
              <a:gs pos="94495">
                <a:schemeClr val="tx1"/>
              </a:gs>
              <a:gs pos="0">
                <a:schemeClr val="bg1"/>
              </a:gs>
            </a:gsLst>
            <a:path path="shape">
              <a:fillToRect l="50000" t="50000" r="50000" b="50000"/>
            </a:path>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cxnSp>
        <p:nvCxnSpPr>
          <p:cNvPr id="8" name="直接箭头连接符 7"/>
          <p:cNvCxnSpPr/>
          <p:nvPr/>
        </p:nvCxnSpPr>
        <p:spPr bwMode="auto">
          <a:xfrm>
            <a:off x="771881" y="2204864"/>
            <a:ext cx="703775"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9" name="直接箭头连接符 8"/>
          <p:cNvCxnSpPr/>
          <p:nvPr/>
        </p:nvCxnSpPr>
        <p:spPr bwMode="auto">
          <a:xfrm flipV="1">
            <a:off x="7236296" y="598512"/>
            <a:ext cx="648072" cy="6480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椭圆 10"/>
          <p:cNvSpPr/>
          <p:nvPr/>
        </p:nvSpPr>
        <p:spPr bwMode="auto">
          <a:xfrm>
            <a:off x="6948264" y="1196752"/>
            <a:ext cx="324036" cy="360040"/>
          </a:xfrm>
          <a:prstGeom prst="ellipse">
            <a:avLst/>
          </a:prstGeom>
          <a:gradFill>
            <a:gsLst>
              <a:gs pos="0">
                <a:srgbClr val="000066"/>
              </a:gs>
              <a:gs pos="94495">
                <a:schemeClr val="tx1"/>
              </a:gs>
              <a:gs pos="0">
                <a:schemeClr val="bg1"/>
              </a:gs>
            </a:gsLst>
            <a:path path="shape">
              <a:fillToRect l="50000" t="50000" r="50000" b="50000"/>
            </a:path>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2" name="Rectangle 12"/>
          <p:cNvSpPr>
            <a:spLocks noChangeArrowheads="1"/>
          </p:cNvSpPr>
          <p:nvPr/>
        </p:nvSpPr>
        <p:spPr bwMode="auto">
          <a:xfrm>
            <a:off x="2411760" y="184284"/>
            <a:ext cx="3966073" cy="584775"/>
          </a:xfrm>
          <a:prstGeom prst="rect">
            <a:avLst/>
          </a:prstGeom>
          <a:noFill/>
          <a:ln w="9525">
            <a:noFill/>
            <a:miter lim="800000"/>
            <a:headEnd/>
            <a:tailEnd/>
          </a:ln>
        </p:spPr>
        <p:txBody>
          <a:bodyPr wrap="square">
            <a:spAutoFit/>
          </a:bodyPr>
          <a:lstStyle/>
          <a:p>
            <a:pPr algn="ctr"/>
            <a:r>
              <a:rPr lang="en-US" altLang="zh-CN" sz="3200" b="1" dirty="0" smtClean="0">
                <a:solidFill>
                  <a:srgbClr val="C00000"/>
                </a:solidFill>
              </a:rPr>
              <a:t>Recoil of electron</a:t>
            </a:r>
            <a:endParaRPr lang="en-US" altLang="zh-CN" sz="3200" b="1" dirty="0">
              <a:solidFill>
                <a:srgbClr val="C00000"/>
              </a:solidFill>
            </a:endParaRPr>
          </a:p>
        </p:txBody>
      </p:sp>
      <p:grpSp>
        <p:nvGrpSpPr>
          <p:cNvPr id="16" name="组合 15"/>
          <p:cNvGrpSpPr/>
          <p:nvPr/>
        </p:nvGrpSpPr>
        <p:grpSpPr>
          <a:xfrm>
            <a:off x="4716016" y="4365104"/>
            <a:ext cx="3456384" cy="2307138"/>
            <a:chOff x="4716016" y="4365104"/>
            <a:chExt cx="3456384" cy="2307138"/>
          </a:xfrm>
        </p:grpSpPr>
        <p:pic>
          <p:nvPicPr>
            <p:cNvPr id="13" name="图片 12"/>
            <p:cNvPicPr>
              <a:picLocks noChangeAspect="1"/>
            </p:cNvPicPr>
            <p:nvPr/>
          </p:nvPicPr>
          <p:blipFill>
            <a:blip r:embed="rId5"/>
            <a:stretch>
              <a:fillRect/>
            </a:stretch>
          </p:blipFill>
          <p:spPr>
            <a:xfrm>
              <a:off x="4788024" y="4609004"/>
              <a:ext cx="3384376" cy="2063238"/>
            </a:xfrm>
            <a:prstGeom prst="rect">
              <a:avLst/>
            </a:prstGeom>
          </p:spPr>
        </p:pic>
        <p:cxnSp>
          <p:nvCxnSpPr>
            <p:cNvPr id="15" name="直接箭头连接符 14"/>
            <p:cNvCxnSpPr/>
            <p:nvPr/>
          </p:nvCxnSpPr>
          <p:spPr bwMode="auto">
            <a:xfrm flipH="1" flipV="1">
              <a:off x="4716016" y="4365104"/>
              <a:ext cx="288032" cy="38937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grpSp>
      <p:sp>
        <p:nvSpPr>
          <p:cNvPr id="5" name="椭圆 4"/>
          <p:cNvSpPr/>
          <p:nvPr/>
        </p:nvSpPr>
        <p:spPr bwMode="auto">
          <a:xfrm>
            <a:off x="3563888" y="3717032"/>
            <a:ext cx="1368152" cy="698914"/>
          </a:xfrm>
          <a:prstGeom prst="ellipse">
            <a:avLst/>
          </a:prstGeom>
          <a:solidFill>
            <a:srgbClr val="FF0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37273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12</a:t>
            </a:fld>
            <a:endParaRPr lang="en-US" altLang="zh-CN"/>
          </a:p>
        </p:txBody>
      </p:sp>
      <p:grpSp>
        <p:nvGrpSpPr>
          <p:cNvPr id="7" name="组合 6"/>
          <p:cNvGrpSpPr/>
          <p:nvPr/>
        </p:nvGrpSpPr>
        <p:grpSpPr>
          <a:xfrm>
            <a:off x="1403648" y="4149080"/>
            <a:ext cx="6627616" cy="1872208"/>
            <a:chOff x="1331640" y="620688"/>
            <a:chExt cx="6627616" cy="1872208"/>
          </a:xfrm>
        </p:grpSpPr>
        <p:pic>
          <p:nvPicPr>
            <p:cNvPr id="5" name="图片 4"/>
            <p:cNvPicPr>
              <a:picLocks noChangeAspect="1"/>
            </p:cNvPicPr>
            <p:nvPr/>
          </p:nvPicPr>
          <p:blipFill>
            <a:blip r:embed="rId2"/>
            <a:stretch>
              <a:fillRect/>
            </a:stretch>
          </p:blipFill>
          <p:spPr>
            <a:xfrm>
              <a:off x="1331640" y="620688"/>
              <a:ext cx="6627616" cy="1872208"/>
            </a:xfrm>
            <a:prstGeom prst="rect">
              <a:avLst/>
            </a:prstGeom>
          </p:spPr>
        </p:pic>
        <p:sp>
          <p:nvSpPr>
            <p:cNvPr id="6" name="矩形 5"/>
            <p:cNvSpPr/>
            <p:nvPr/>
          </p:nvSpPr>
          <p:spPr bwMode="auto">
            <a:xfrm>
              <a:off x="7308304" y="1772816"/>
              <a:ext cx="504056"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grpSp>
      <p:pic>
        <p:nvPicPr>
          <p:cNvPr id="8" name="图片 7"/>
          <p:cNvPicPr>
            <a:picLocks noChangeAspect="1"/>
          </p:cNvPicPr>
          <p:nvPr/>
        </p:nvPicPr>
        <p:blipFill>
          <a:blip r:embed="rId3"/>
          <a:stretch>
            <a:fillRect/>
          </a:stretch>
        </p:blipFill>
        <p:spPr>
          <a:xfrm>
            <a:off x="1259632" y="172365"/>
            <a:ext cx="6336704" cy="3863084"/>
          </a:xfrm>
          <a:prstGeom prst="rect">
            <a:avLst/>
          </a:prstGeom>
        </p:spPr>
      </p:pic>
    </p:spTree>
    <p:extLst>
      <p:ext uri="{BB962C8B-B14F-4D97-AF65-F5344CB8AC3E}">
        <p14:creationId xmlns:p14="http://schemas.microsoft.com/office/powerpoint/2010/main" val="2378498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300190" y="3789040"/>
            <a:ext cx="2245569" cy="504056"/>
          </a:xfrm>
          <a:prstGeom prst="rect">
            <a:avLst/>
          </a:prstGeom>
        </p:spPr>
      </p:pic>
      <p:pic>
        <p:nvPicPr>
          <p:cNvPr id="14" name="图片 13"/>
          <p:cNvPicPr>
            <a:picLocks noChangeAspect="1"/>
          </p:cNvPicPr>
          <p:nvPr/>
        </p:nvPicPr>
        <p:blipFill>
          <a:blip r:embed="rId3"/>
          <a:stretch>
            <a:fillRect/>
          </a:stretch>
        </p:blipFill>
        <p:spPr>
          <a:xfrm>
            <a:off x="6046529" y="4284020"/>
            <a:ext cx="2499230" cy="1017188"/>
          </a:xfrm>
          <a:prstGeom prst="rect">
            <a:avLst/>
          </a:prstGeom>
        </p:spPr>
      </p:pic>
      <p:pic>
        <p:nvPicPr>
          <p:cNvPr id="5" name="图片 4"/>
          <p:cNvPicPr>
            <a:picLocks noChangeAspect="1"/>
          </p:cNvPicPr>
          <p:nvPr/>
        </p:nvPicPr>
        <p:blipFill>
          <a:blip r:embed="rId4"/>
          <a:stretch>
            <a:fillRect/>
          </a:stretch>
        </p:blipFill>
        <p:spPr>
          <a:xfrm>
            <a:off x="2823984" y="898849"/>
            <a:ext cx="3082294" cy="648072"/>
          </a:xfrm>
          <a:prstGeom prst="rect">
            <a:avLst/>
          </a:prstGeom>
        </p:spPr>
      </p:pic>
      <p:pic>
        <p:nvPicPr>
          <p:cNvPr id="6" name="图片 5"/>
          <p:cNvPicPr>
            <a:picLocks noChangeAspect="1"/>
          </p:cNvPicPr>
          <p:nvPr/>
        </p:nvPicPr>
        <p:blipFill>
          <a:blip r:embed="rId5"/>
          <a:stretch>
            <a:fillRect/>
          </a:stretch>
        </p:blipFill>
        <p:spPr>
          <a:xfrm>
            <a:off x="2348907" y="2132856"/>
            <a:ext cx="4032448" cy="1145751"/>
          </a:xfrm>
          <a:prstGeom prst="rect">
            <a:avLst/>
          </a:prstGeom>
        </p:spPr>
      </p:pic>
      <p:pic>
        <p:nvPicPr>
          <p:cNvPr id="7" name="图片 6"/>
          <p:cNvPicPr>
            <a:picLocks noChangeAspect="1"/>
          </p:cNvPicPr>
          <p:nvPr/>
        </p:nvPicPr>
        <p:blipFill>
          <a:blip r:embed="rId6"/>
          <a:stretch>
            <a:fillRect/>
          </a:stretch>
        </p:blipFill>
        <p:spPr>
          <a:xfrm>
            <a:off x="2100117" y="4149080"/>
            <a:ext cx="3499588" cy="864096"/>
          </a:xfrm>
          <a:prstGeom prst="rect">
            <a:avLst/>
          </a:prstGeom>
        </p:spPr>
      </p:pic>
      <p:sp>
        <p:nvSpPr>
          <p:cNvPr id="9" name="Rectangle 12"/>
          <p:cNvSpPr>
            <a:spLocks noChangeArrowheads="1"/>
          </p:cNvSpPr>
          <p:nvPr/>
        </p:nvSpPr>
        <p:spPr bwMode="auto">
          <a:xfrm>
            <a:off x="234509" y="379439"/>
            <a:ext cx="8424936" cy="461665"/>
          </a:xfrm>
          <a:prstGeom prst="rect">
            <a:avLst/>
          </a:prstGeom>
          <a:noFill/>
          <a:ln w="9525">
            <a:noFill/>
            <a:miter lim="800000"/>
            <a:headEnd/>
            <a:tailEnd/>
          </a:ln>
        </p:spPr>
        <p:txBody>
          <a:bodyPr wrap="square">
            <a:spAutoFit/>
          </a:bodyPr>
          <a:lstStyle/>
          <a:p>
            <a:r>
              <a:rPr lang="en-US" altLang="zh-CN" sz="2400" b="1" dirty="0" smtClean="0">
                <a:solidFill>
                  <a:srgbClr val="C00000"/>
                </a:solidFill>
              </a:rPr>
              <a:t>1. The quanta of recoil energy obey binomial distribution</a:t>
            </a:r>
            <a:endParaRPr lang="en-US" altLang="zh-CN" sz="2400" b="1" dirty="0">
              <a:solidFill>
                <a:srgbClr val="C00000"/>
              </a:solidFill>
            </a:endParaRPr>
          </a:p>
        </p:txBody>
      </p:sp>
      <p:sp>
        <p:nvSpPr>
          <p:cNvPr id="10" name="Rectangle 12"/>
          <p:cNvSpPr>
            <a:spLocks noChangeArrowheads="1"/>
          </p:cNvSpPr>
          <p:nvPr/>
        </p:nvSpPr>
        <p:spPr bwMode="auto">
          <a:xfrm>
            <a:off x="234509" y="1694710"/>
            <a:ext cx="9361040" cy="461665"/>
          </a:xfrm>
          <a:prstGeom prst="rect">
            <a:avLst/>
          </a:prstGeom>
          <a:noFill/>
          <a:ln w="9525">
            <a:noFill/>
            <a:miter lim="800000"/>
            <a:headEnd/>
            <a:tailEnd/>
          </a:ln>
        </p:spPr>
        <p:txBody>
          <a:bodyPr wrap="square">
            <a:spAutoFit/>
          </a:bodyPr>
          <a:lstStyle/>
          <a:p>
            <a:r>
              <a:rPr lang="en-US" altLang="zh-CN" sz="2400" b="1" dirty="0">
                <a:solidFill>
                  <a:srgbClr val="C00000"/>
                </a:solidFill>
              </a:rPr>
              <a:t>2. The quanta are divided in to ionization and stimulation</a:t>
            </a:r>
          </a:p>
        </p:txBody>
      </p:sp>
      <p:sp>
        <p:nvSpPr>
          <p:cNvPr id="11" name="Rectangle 12"/>
          <p:cNvSpPr>
            <a:spLocks noChangeArrowheads="1"/>
          </p:cNvSpPr>
          <p:nvPr/>
        </p:nvSpPr>
        <p:spPr bwMode="auto">
          <a:xfrm>
            <a:off x="251519" y="3356992"/>
            <a:ext cx="8892481" cy="461665"/>
          </a:xfrm>
          <a:prstGeom prst="rect">
            <a:avLst/>
          </a:prstGeom>
          <a:noFill/>
          <a:ln w="9525">
            <a:noFill/>
            <a:miter lim="800000"/>
            <a:headEnd/>
            <a:tailEnd/>
          </a:ln>
        </p:spPr>
        <p:txBody>
          <a:bodyPr wrap="square">
            <a:spAutoFit/>
          </a:bodyPr>
          <a:lstStyle/>
          <a:p>
            <a:r>
              <a:rPr lang="en-US" altLang="zh-CN" sz="2400" b="1" dirty="0" smtClean="0">
                <a:solidFill>
                  <a:srgbClr val="C00000"/>
                </a:solidFill>
              </a:rPr>
              <a:t>3</a:t>
            </a:r>
            <a:r>
              <a:rPr lang="en-US" altLang="zh-CN" sz="2400" b="1" dirty="0">
                <a:solidFill>
                  <a:srgbClr val="C00000"/>
                </a:solidFill>
              </a:rPr>
              <a:t>. </a:t>
            </a:r>
            <a:r>
              <a:rPr lang="en-US" altLang="zh-CN" sz="2400" b="1" dirty="0" smtClean="0">
                <a:solidFill>
                  <a:srgbClr val="C00000"/>
                </a:solidFill>
              </a:rPr>
              <a:t>Ionization quanta are divided in to electron and photon</a:t>
            </a:r>
            <a:endParaRPr lang="en-US" altLang="zh-CN" sz="2400" b="1" dirty="0">
              <a:solidFill>
                <a:srgbClr val="C00000"/>
              </a:solidFill>
            </a:endParaRPr>
          </a:p>
        </p:txBody>
      </p:sp>
      <p:sp>
        <p:nvSpPr>
          <p:cNvPr id="12" name="Rectangle 12"/>
          <p:cNvSpPr>
            <a:spLocks noChangeArrowheads="1"/>
          </p:cNvSpPr>
          <p:nvPr/>
        </p:nvSpPr>
        <p:spPr bwMode="auto">
          <a:xfrm>
            <a:off x="251520" y="5220489"/>
            <a:ext cx="8784976" cy="830997"/>
          </a:xfrm>
          <a:prstGeom prst="rect">
            <a:avLst/>
          </a:prstGeom>
          <a:noFill/>
          <a:ln w="9525">
            <a:noFill/>
            <a:miter lim="800000"/>
            <a:headEnd/>
            <a:tailEnd/>
          </a:ln>
        </p:spPr>
        <p:txBody>
          <a:bodyPr wrap="square">
            <a:spAutoFit/>
          </a:bodyPr>
          <a:lstStyle/>
          <a:p>
            <a:r>
              <a:rPr lang="en-US" altLang="zh-CN" sz="2400" b="1" dirty="0" smtClean="0">
                <a:solidFill>
                  <a:srgbClr val="C00000"/>
                </a:solidFill>
              </a:rPr>
              <a:t>4. The ionized electron change into photon by  </a:t>
            </a:r>
            <a:r>
              <a:rPr lang="en-US" altLang="zh-CN" sz="2400" b="1" dirty="0" err="1" smtClean="0">
                <a:solidFill>
                  <a:srgbClr val="C00000"/>
                </a:solidFill>
              </a:rPr>
              <a:t>gaussian</a:t>
            </a:r>
            <a:r>
              <a:rPr lang="en-US" altLang="zh-CN" sz="2400" b="1" dirty="0" smtClean="0">
                <a:solidFill>
                  <a:srgbClr val="C00000"/>
                </a:solidFill>
              </a:rPr>
              <a:t> distribution when they drift to S2</a:t>
            </a:r>
            <a:endParaRPr lang="en-US" altLang="zh-CN" sz="2400" b="1" dirty="0">
              <a:solidFill>
                <a:srgbClr val="C00000"/>
              </a:solidFill>
            </a:endParaRPr>
          </a:p>
        </p:txBody>
      </p:sp>
      <p:pic>
        <p:nvPicPr>
          <p:cNvPr id="13" name="图片 12"/>
          <p:cNvPicPr>
            <a:picLocks noChangeAspect="1"/>
          </p:cNvPicPr>
          <p:nvPr/>
        </p:nvPicPr>
        <p:blipFill>
          <a:blip r:embed="rId7"/>
          <a:stretch>
            <a:fillRect/>
          </a:stretch>
        </p:blipFill>
        <p:spPr>
          <a:xfrm>
            <a:off x="2267744" y="6059768"/>
            <a:ext cx="4432320" cy="681600"/>
          </a:xfrm>
          <a:prstGeom prst="rect">
            <a:avLst/>
          </a:prstGeom>
        </p:spPr>
      </p:pic>
    </p:spTree>
    <p:extLst>
      <p:ext uri="{BB962C8B-B14F-4D97-AF65-F5344CB8AC3E}">
        <p14:creationId xmlns:p14="http://schemas.microsoft.com/office/powerpoint/2010/main" val="3344667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14</a:t>
            </a:fld>
            <a:endParaRPr lang="en-US" altLang="zh-CN"/>
          </a:p>
        </p:txBody>
      </p:sp>
      <p:pic>
        <p:nvPicPr>
          <p:cNvPr id="5" name="图片 4"/>
          <p:cNvPicPr>
            <a:picLocks noChangeAspect="1"/>
          </p:cNvPicPr>
          <p:nvPr/>
        </p:nvPicPr>
        <p:blipFill>
          <a:blip r:embed="rId2"/>
          <a:stretch>
            <a:fillRect/>
          </a:stretch>
        </p:blipFill>
        <p:spPr>
          <a:xfrm>
            <a:off x="207386" y="526179"/>
            <a:ext cx="4148590" cy="4104456"/>
          </a:xfrm>
          <a:prstGeom prst="rect">
            <a:avLst/>
          </a:prstGeom>
        </p:spPr>
      </p:pic>
      <p:pic>
        <p:nvPicPr>
          <p:cNvPr id="6" name="图片 5"/>
          <p:cNvPicPr>
            <a:picLocks noChangeAspect="1"/>
          </p:cNvPicPr>
          <p:nvPr/>
        </p:nvPicPr>
        <p:blipFill>
          <a:blip r:embed="rId3"/>
          <a:stretch>
            <a:fillRect/>
          </a:stretch>
        </p:blipFill>
        <p:spPr>
          <a:xfrm>
            <a:off x="4355976" y="434152"/>
            <a:ext cx="4626720" cy="6163200"/>
          </a:xfrm>
          <a:prstGeom prst="rect">
            <a:avLst/>
          </a:prstGeom>
        </p:spPr>
      </p:pic>
      <p:sp>
        <p:nvSpPr>
          <p:cNvPr id="7" name="直角上箭头 6"/>
          <p:cNvSpPr/>
          <p:nvPr/>
        </p:nvSpPr>
        <p:spPr bwMode="auto">
          <a:xfrm rot="5400000">
            <a:off x="2699792" y="4413507"/>
            <a:ext cx="1188132" cy="1764196"/>
          </a:xfrm>
          <a:prstGeom prst="bentUpArrow">
            <a:avLst>
              <a:gd name="adj1" fmla="val 13631"/>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8" name="Rectangle 12"/>
          <p:cNvSpPr>
            <a:spLocks noChangeArrowheads="1"/>
          </p:cNvSpPr>
          <p:nvPr/>
        </p:nvSpPr>
        <p:spPr bwMode="auto">
          <a:xfrm>
            <a:off x="944880" y="6010555"/>
            <a:ext cx="3534025"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电离电子到光电子</a:t>
            </a:r>
            <a:endParaRPr lang="en-US" altLang="zh-CN" sz="3200" b="1" dirty="0">
              <a:solidFill>
                <a:srgbClr val="C00000"/>
              </a:solidFill>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725144"/>
            <a:ext cx="2018286" cy="1008112"/>
          </a:xfrm>
          <a:prstGeom prst="rect">
            <a:avLst/>
          </a:prstGeom>
        </p:spPr>
      </p:pic>
      <p:sp>
        <p:nvSpPr>
          <p:cNvPr id="2" name="文本框 1"/>
          <p:cNvSpPr txBox="1"/>
          <p:nvPr/>
        </p:nvSpPr>
        <p:spPr>
          <a:xfrm>
            <a:off x="4658925" y="6474822"/>
            <a:ext cx="4449579" cy="338554"/>
          </a:xfrm>
          <a:prstGeom prst="rect">
            <a:avLst/>
          </a:prstGeom>
          <a:noFill/>
        </p:spPr>
        <p:txBody>
          <a:bodyPr wrap="square" rtlCol="0">
            <a:spAutoFit/>
          </a:bodyPr>
          <a:lstStyle/>
          <a:p>
            <a:r>
              <a:rPr lang="en-US" altLang="zh-CN" sz="1600" dirty="0" smtClean="0"/>
              <a:t>From R. </a:t>
            </a:r>
            <a:r>
              <a:rPr lang="en-US" altLang="zh-CN" sz="1600" dirty="0" err="1" smtClean="0"/>
              <a:t>Essig</a:t>
            </a:r>
            <a:r>
              <a:rPr lang="en-US" altLang="zh-CN" sz="1600" dirty="0" smtClean="0"/>
              <a:t> … Phys. Rev. D 96. 043017</a:t>
            </a:r>
            <a:endParaRPr lang="zh-CN" altLang="en-US" sz="1600" dirty="0"/>
          </a:p>
        </p:txBody>
      </p:sp>
    </p:spTree>
    <p:extLst>
      <p:ext uri="{BB962C8B-B14F-4D97-AF65-F5344CB8AC3E}">
        <p14:creationId xmlns:p14="http://schemas.microsoft.com/office/powerpoint/2010/main" val="1177190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15</a:t>
            </a:fld>
            <a:endParaRPr lang="en-US" altLang="zh-CN"/>
          </a:p>
        </p:txBody>
      </p:sp>
      <p:pic>
        <p:nvPicPr>
          <p:cNvPr id="5" name="图片 4"/>
          <p:cNvPicPr>
            <a:picLocks noChangeAspect="1"/>
          </p:cNvPicPr>
          <p:nvPr/>
        </p:nvPicPr>
        <p:blipFill>
          <a:blip r:embed="rId2"/>
          <a:stretch>
            <a:fillRect/>
          </a:stretch>
        </p:blipFill>
        <p:spPr>
          <a:xfrm>
            <a:off x="4162080" y="116632"/>
            <a:ext cx="4981920" cy="6370537"/>
          </a:xfrm>
          <a:prstGeom prst="rect">
            <a:avLst/>
          </a:prstGeom>
        </p:spPr>
      </p:pic>
      <p:pic>
        <p:nvPicPr>
          <p:cNvPr id="6" name="图片 5"/>
          <p:cNvPicPr>
            <a:picLocks noChangeAspect="1"/>
          </p:cNvPicPr>
          <p:nvPr/>
        </p:nvPicPr>
        <p:blipFill>
          <a:blip r:embed="rId3"/>
          <a:stretch>
            <a:fillRect/>
          </a:stretch>
        </p:blipFill>
        <p:spPr>
          <a:xfrm>
            <a:off x="129364" y="565248"/>
            <a:ext cx="4017373" cy="2575720"/>
          </a:xfrm>
          <a:prstGeom prst="rect">
            <a:avLst/>
          </a:prstGeom>
        </p:spPr>
      </p:pic>
      <p:sp>
        <p:nvSpPr>
          <p:cNvPr id="7" name="Rectangle 12"/>
          <p:cNvSpPr>
            <a:spLocks noChangeArrowheads="1"/>
          </p:cNvSpPr>
          <p:nvPr/>
        </p:nvSpPr>
        <p:spPr bwMode="auto">
          <a:xfrm>
            <a:off x="461911" y="3933056"/>
            <a:ext cx="3534025" cy="1077218"/>
          </a:xfrm>
          <a:prstGeom prst="rect">
            <a:avLst/>
          </a:prstGeom>
          <a:noFill/>
          <a:ln w="9525">
            <a:noFill/>
            <a:miter lim="800000"/>
            <a:headEnd/>
            <a:tailEnd/>
          </a:ln>
        </p:spPr>
        <p:txBody>
          <a:bodyPr wrap="square">
            <a:spAutoFit/>
          </a:bodyPr>
          <a:lstStyle/>
          <a:p>
            <a:r>
              <a:rPr lang="zh-CN" altLang="en-US" sz="3200" b="1" dirty="0" smtClean="0">
                <a:solidFill>
                  <a:srgbClr val="C00000"/>
                </a:solidFill>
              </a:rPr>
              <a:t>电子反冲对暗物质截面和质量的限制</a:t>
            </a:r>
            <a:endParaRPr lang="en-US" altLang="zh-CN" sz="3200" b="1" dirty="0">
              <a:solidFill>
                <a:srgbClr val="C00000"/>
              </a:solidFill>
            </a:endParaRPr>
          </a:p>
        </p:txBody>
      </p:sp>
      <p:sp>
        <p:nvSpPr>
          <p:cNvPr id="8" name="文本框 7"/>
          <p:cNvSpPr txBox="1"/>
          <p:nvPr/>
        </p:nvSpPr>
        <p:spPr>
          <a:xfrm>
            <a:off x="4658925" y="6546830"/>
            <a:ext cx="4449579" cy="338554"/>
          </a:xfrm>
          <a:prstGeom prst="rect">
            <a:avLst/>
          </a:prstGeom>
          <a:noFill/>
        </p:spPr>
        <p:txBody>
          <a:bodyPr wrap="square" rtlCol="0">
            <a:spAutoFit/>
          </a:bodyPr>
          <a:lstStyle/>
          <a:p>
            <a:r>
              <a:rPr lang="en-US" altLang="zh-CN" sz="1600" dirty="0" smtClean="0"/>
              <a:t>From R. </a:t>
            </a:r>
            <a:r>
              <a:rPr lang="en-US" altLang="zh-CN" sz="1600" dirty="0" err="1" smtClean="0"/>
              <a:t>Essig</a:t>
            </a:r>
            <a:r>
              <a:rPr lang="en-US" altLang="zh-CN" sz="1600" dirty="0" smtClean="0"/>
              <a:t> … Phys. Rev. D 96. 043017</a:t>
            </a:r>
            <a:endParaRPr lang="zh-CN" altLang="en-US" sz="1600" dirty="0"/>
          </a:p>
        </p:txBody>
      </p:sp>
    </p:spTree>
    <p:extLst>
      <p:ext uri="{BB962C8B-B14F-4D97-AF65-F5344CB8AC3E}">
        <p14:creationId xmlns:p14="http://schemas.microsoft.com/office/powerpoint/2010/main" val="101043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16</a:t>
            </a:fld>
            <a:endParaRPr lang="en-US" altLang="zh-CN"/>
          </a:p>
        </p:txBody>
      </p:sp>
      <p:pic>
        <p:nvPicPr>
          <p:cNvPr id="5" name="图片 4"/>
          <p:cNvPicPr>
            <a:picLocks noChangeAspect="1"/>
          </p:cNvPicPr>
          <p:nvPr/>
        </p:nvPicPr>
        <p:blipFill>
          <a:blip r:embed="rId2"/>
          <a:stretch>
            <a:fillRect/>
          </a:stretch>
        </p:blipFill>
        <p:spPr>
          <a:xfrm>
            <a:off x="2004752" y="1124744"/>
            <a:ext cx="5015520" cy="1987200"/>
          </a:xfrm>
          <a:prstGeom prst="rect">
            <a:avLst/>
          </a:prstGeom>
        </p:spPr>
      </p:pic>
      <p:sp>
        <p:nvSpPr>
          <p:cNvPr id="6" name="Rectangle 12"/>
          <p:cNvSpPr>
            <a:spLocks noChangeArrowheads="1"/>
          </p:cNvSpPr>
          <p:nvPr/>
        </p:nvSpPr>
        <p:spPr bwMode="auto">
          <a:xfrm>
            <a:off x="1259632" y="260648"/>
            <a:ext cx="7200800" cy="584775"/>
          </a:xfrm>
          <a:prstGeom prst="rect">
            <a:avLst/>
          </a:prstGeom>
          <a:noFill/>
          <a:ln w="9525">
            <a:noFill/>
            <a:miter lim="800000"/>
            <a:headEnd/>
            <a:tailEnd/>
          </a:ln>
        </p:spPr>
        <p:txBody>
          <a:bodyPr wrap="square">
            <a:spAutoFit/>
          </a:bodyPr>
          <a:lstStyle/>
          <a:p>
            <a:pPr algn="ctr"/>
            <a:r>
              <a:rPr lang="en-US" altLang="zh-CN" sz="3200" b="1" dirty="0" err="1" smtClean="0">
                <a:solidFill>
                  <a:srgbClr val="C00000"/>
                </a:solidFill>
              </a:rPr>
              <a:t>Migdal</a:t>
            </a:r>
            <a:r>
              <a:rPr lang="zh-CN" altLang="en-US" sz="3200" b="1" dirty="0" smtClean="0">
                <a:solidFill>
                  <a:srgbClr val="C00000"/>
                </a:solidFill>
              </a:rPr>
              <a:t>效应（核反冲导致的原子反冲）</a:t>
            </a:r>
            <a:endParaRPr lang="en-US" altLang="zh-CN" sz="3200" b="1" dirty="0">
              <a:solidFill>
                <a:srgbClr val="C00000"/>
              </a:solidFill>
            </a:endParaRPr>
          </a:p>
        </p:txBody>
      </p:sp>
      <p:sp>
        <p:nvSpPr>
          <p:cNvPr id="7" name="椭圆 6"/>
          <p:cNvSpPr/>
          <p:nvPr/>
        </p:nvSpPr>
        <p:spPr bwMode="auto">
          <a:xfrm>
            <a:off x="5220072" y="1412776"/>
            <a:ext cx="1656184" cy="1656184"/>
          </a:xfrm>
          <a:prstGeom prst="ellipse">
            <a:avLst/>
          </a:prstGeom>
          <a:solidFill>
            <a:srgbClr val="FF0000">
              <a:alpha val="1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8" name="图片 7"/>
          <p:cNvPicPr>
            <a:picLocks noChangeAspect="1"/>
          </p:cNvPicPr>
          <p:nvPr/>
        </p:nvPicPr>
        <p:blipFill>
          <a:blip r:embed="rId3"/>
          <a:stretch>
            <a:fillRect/>
          </a:stretch>
        </p:blipFill>
        <p:spPr>
          <a:xfrm>
            <a:off x="1677998" y="3212976"/>
            <a:ext cx="5774322" cy="864096"/>
          </a:xfrm>
          <a:prstGeom prst="rect">
            <a:avLst/>
          </a:prstGeom>
        </p:spPr>
      </p:pic>
      <p:pic>
        <p:nvPicPr>
          <p:cNvPr id="9" name="图片 8"/>
          <p:cNvPicPr>
            <a:picLocks noChangeAspect="1"/>
          </p:cNvPicPr>
          <p:nvPr/>
        </p:nvPicPr>
        <p:blipFill>
          <a:blip r:embed="rId4"/>
          <a:stretch>
            <a:fillRect/>
          </a:stretch>
        </p:blipFill>
        <p:spPr>
          <a:xfrm>
            <a:off x="2853674" y="4225074"/>
            <a:ext cx="3158486" cy="716094"/>
          </a:xfrm>
          <a:prstGeom prst="rect">
            <a:avLst/>
          </a:prstGeom>
        </p:spPr>
      </p:pic>
      <p:grpSp>
        <p:nvGrpSpPr>
          <p:cNvPr id="13" name="组合 12"/>
          <p:cNvGrpSpPr/>
          <p:nvPr/>
        </p:nvGrpSpPr>
        <p:grpSpPr>
          <a:xfrm>
            <a:off x="1619672" y="5153606"/>
            <a:ext cx="6786493" cy="1371738"/>
            <a:chOff x="1671707" y="5085184"/>
            <a:chExt cx="6786493" cy="1371738"/>
          </a:xfrm>
        </p:grpSpPr>
        <p:pic>
          <p:nvPicPr>
            <p:cNvPr id="11" name="图片 10"/>
            <p:cNvPicPr>
              <a:picLocks noChangeAspect="1"/>
            </p:cNvPicPr>
            <p:nvPr/>
          </p:nvPicPr>
          <p:blipFill>
            <a:blip r:embed="rId5"/>
            <a:stretch>
              <a:fillRect/>
            </a:stretch>
          </p:blipFill>
          <p:spPr>
            <a:xfrm>
              <a:off x="1671707" y="5085184"/>
              <a:ext cx="6786493" cy="1371738"/>
            </a:xfrm>
            <a:prstGeom prst="rect">
              <a:avLst/>
            </a:prstGeom>
          </p:spPr>
        </p:pic>
        <p:sp>
          <p:nvSpPr>
            <p:cNvPr id="12" name="矩形 11"/>
            <p:cNvSpPr/>
            <p:nvPr/>
          </p:nvSpPr>
          <p:spPr bwMode="auto">
            <a:xfrm>
              <a:off x="7596336" y="5877272"/>
              <a:ext cx="792088"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grpSp>
      <p:sp>
        <p:nvSpPr>
          <p:cNvPr id="2" name="椭圆 1"/>
          <p:cNvSpPr/>
          <p:nvPr/>
        </p:nvSpPr>
        <p:spPr bwMode="auto">
          <a:xfrm>
            <a:off x="2915816" y="3356992"/>
            <a:ext cx="504056"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22350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17</a:t>
            </a:fld>
            <a:endParaRPr lang="en-US" altLang="zh-CN"/>
          </a:p>
        </p:txBody>
      </p:sp>
      <p:pic>
        <p:nvPicPr>
          <p:cNvPr id="7" name="图片 6"/>
          <p:cNvPicPr>
            <a:picLocks noChangeAspect="1"/>
          </p:cNvPicPr>
          <p:nvPr/>
        </p:nvPicPr>
        <p:blipFill>
          <a:blip r:embed="rId2"/>
          <a:stretch>
            <a:fillRect/>
          </a:stretch>
        </p:blipFill>
        <p:spPr>
          <a:xfrm>
            <a:off x="107504" y="1988840"/>
            <a:ext cx="4613212" cy="3960440"/>
          </a:xfrm>
          <a:prstGeom prst="rect">
            <a:avLst/>
          </a:prstGeom>
        </p:spPr>
      </p:pic>
      <p:pic>
        <p:nvPicPr>
          <p:cNvPr id="6" name="图片 5"/>
          <p:cNvPicPr>
            <a:picLocks noChangeAspect="1"/>
          </p:cNvPicPr>
          <p:nvPr/>
        </p:nvPicPr>
        <p:blipFill>
          <a:blip r:embed="rId3"/>
          <a:stretch>
            <a:fillRect/>
          </a:stretch>
        </p:blipFill>
        <p:spPr>
          <a:xfrm>
            <a:off x="4613002" y="1196752"/>
            <a:ext cx="4530998" cy="4752528"/>
          </a:xfrm>
          <a:prstGeom prst="rect">
            <a:avLst/>
          </a:prstGeom>
        </p:spPr>
      </p:pic>
      <p:sp>
        <p:nvSpPr>
          <p:cNvPr id="8" name="Rectangle 12"/>
          <p:cNvSpPr>
            <a:spLocks noChangeArrowheads="1"/>
          </p:cNvSpPr>
          <p:nvPr/>
        </p:nvSpPr>
        <p:spPr bwMode="auto">
          <a:xfrm>
            <a:off x="1259632" y="260648"/>
            <a:ext cx="7200800" cy="584775"/>
          </a:xfrm>
          <a:prstGeom prst="rect">
            <a:avLst/>
          </a:prstGeom>
          <a:noFill/>
          <a:ln w="9525">
            <a:noFill/>
            <a:miter lim="800000"/>
            <a:headEnd/>
            <a:tailEnd/>
          </a:ln>
        </p:spPr>
        <p:txBody>
          <a:bodyPr wrap="square">
            <a:spAutoFit/>
          </a:bodyPr>
          <a:lstStyle/>
          <a:p>
            <a:pPr algn="ctr"/>
            <a:r>
              <a:rPr lang="en-US" altLang="zh-CN" sz="3200" b="1" dirty="0" err="1" smtClean="0">
                <a:solidFill>
                  <a:srgbClr val="C00000"/>
                </a:solidFill>
              </a:rPr>
              <a:t>Migdal</a:t>
            </a:r>
            <a:r>
              <a:rPr lang="zh-CN" altLang="en-US" sz="3200" b="1" dirty="0" smtClean="0">
                <a:solidFill>
                  <a:srgbClr val="C00000"/>
                </a:solidFill>
              </a:rPr>
              <a:t>效应的限制结果</a:t>
            </a:r>
            <a:endParaRPr lang="en-US" altLang="zh-CN" sz="3200" b="1" dirty="0">
              <a:solidFill>
                <a:srgbClr val="C00000"/>
              </a:solidFill>
            </a:endParaRPr>
          </a:p>
        </p:txBody>
      </p:sp>
    </p:spTree>
    <p:extLst>
      <p:ext uri="{BB962C8B-B14F-4D97-AF65-F5344CB8AC3E}">
        <p14:creationId xmlns:p14="http://schemas.microsoft.com/office/powerpoint/2010/main" val="4092442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18</a:t>
            </a:fld>
            <a:endParaRPr lang="en-US" altLang="zh-CN"/>
          </a:p>
        </p:txBody>
      </p:sp>
      <p:sp>
        <p:nvSpPr>
          <p:cNvPr id="6" name="Rectangle 12"/>
          <p:cNvSpPr>
            <a:spLocks noChangeArrowheads="1"/>
          </p:cNvSpPr>
          <p:nvPr/>
        </p:nvSpPr>
        <p:spPr bwMode="auto">
          <a:xfrm>
            <a:off x="971600" y="260648"/>
            <a:ext cx="7200800" cy="584775"/>
          </a:xfrm>
          <a:prstGeom prst="rect">
            <a:avLst/>
          </a:prstGeom>
          <a:noFill/>
          <a:ln w="9525">
            <a:noFill/>
            <a:miter lim="800000"/>
            <a:headEnd/>
            <a:tailEnd/>
          </a:ln>
        </p:spPr>
        <p:txBody>
          <a:bodyPr wrap="square">
            <a:spAutoFit/>
          </a:bodyPr>
          <a:lstStyle/>
          <a:p>
            <a:pPr algn="ctr"/>
            <a:r>
              <a:rPr lang="zh-CN" altLang="en-US" sz="3200" b="1" dirty="0" smtClean="0">
                <a:solidFill>
                  <a:srgbClr val="C00000"/>
                </a:solidFill>
              </a:rPr>
              <a:t>韧致辐射</a:t>
            </a:r>
            <a:endParaRPr lang="en-US" altLang="zh-CN" sz="3200" b="1" dirty="0">
              <a:solidFill>
                <a:srgbClr val="C00000"/>
              </a:solidFill>
            </a:endParaRPr>
          </a:p>
        </p:txBody>
      </p:sp>
      <p:pic>
        <p:nvPicPr>
          <p:cNvPr id="2" name="图片 1"/>
          <p:cNvPicPr>
            <a:picLocks noChangeAspect="1"/>
          </p:cNvPicPr>
          <p:nvPr/>
        </p:nvPicPr>
        <p:blipFill>
          <a:blip r:embed="rId2"/>
          <a:stretch>
            <a:fillRect/>
          </a:stretch>
        </p:blipFill>
        <p:spPr>
          <a:xfrm>
            <a:off x="2339752" y="910684"/>
            <a:ext cx="4429472" cy="2230284"/>
          </a:xfrm>
          <a:prstGeom prst="rect">
            <a:avLst/>
          </a:prstGeom>
        </p:spPr>
      </p:pic>
      <p:pic>
        <p:nvPicPr>
          <p:cNvPr id="3" name="图片 2"/>
          <p:cNvPicPr>
            <a:picLocks noChangeAspect="1"/>
          </p:cNvPicPr>
          <p:nvPr/>
        </p:nvPicPr>
        <p:blipFill>
          <a:blip r:embed="rId3"/>
          <a:stretch>
            <a:fillRect/>
          </a:stretch>
        </p:blipFill>
        <p:spPr>
          <a:xfrm>
            <a:off x="2067713" y="3088305"/>
            <a:ext cx="5472608" cy="1071122"/>
          </a:xfrm>
          <a:prstGeom prst="rect">
            <a:avLst/>
          </a:prstGeom>
        </p:spPr>
      </p:pic>
      <p:pic>
        <p:nvPicPr>
          <p:cNvPr id="10" name="图片 9"/>
          <p:cNvPicPr>
            <a:picLocks noChangeAspect="1"/>
          </p:cNvPicPr>
          <p:nvPr/>
        </p:nvPicPr>
        <p:blipFill>
          <a:blip r:embed="rId4"/>
          <a:stretch>
            <a:fillRect/>
          </a:stretch>
        </p:blipFill>
        <p:spPr>
          <a:xfrm>
            <a:off x="1805013" y="4218520"/>
            <a:ext cx="5700687" cy="2450840"/>
          </a:xfrm>
          <a:prstGeom prst="rect">
            <a:avLst/>
          </a:prstGeom>
        </p:spPr>
      </p:pic>
    </p:spTree>
    <p:extLst>
      <p:ext uri="{BB962C8B-B14F-4D97-AF65-F5344CB8AC3E}">
        <p14:creationId xmlns:p14="http://schemas.microsoft.com/office/powerpoint/2010/main" val="2115467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19</a:t>
            </a:fld>
            <a:endParaRPr lang="en-US" altLang="zh-CN"/>
          </a:p>
        </p:txBody>
      </p:sp>
      <p:pic>
        <p:nvPicPr>
          <p:cNvPr id="5" name="图片 4"/>
          <p:cNvPicPr>
            <a:picLocks noChangeAspect="1"/>
          </p:cNvPicPr>
          <p:nvPr/>
        </p:nvPicPr>
        <p:blipFill>
          <a:blip r:embed="rId2"/>
          <a:stretch>
            <a:fillRect/>
          </a:stretch>
        </p:blipFill>
        <p:spPr>
          <a:xfrm>
            <a:off x="0" y="449508"/>
            <a:ext cx="9144000" cy="6054295"/>
          </a:xfrm>
          <a:prstGeom prst="rect">
            <a:avLst/>
          </a:prstGeom>
        </p:spPr>
      </p:pic>
      <p:sp>
        <p:nvSpPr>
          <p:cNvPr id="2" name="文本框 1"/>
          <p:cNvSpPr txBox="1"/>
          <p:nvPr/>
        </p:nvSpPr>
        <p:spPr>
          <a:xfrm>
            <a:off x="4572000" y="6381328"/>
            <a:ext cx="4248472" cy="369332"/>
          </a:xfrm>
          <a:prstGeom prst="rect">
            <a:avLst/>
          </a:prstGeom>
          <a:noFill/>
        </p:spPr>
        <p:txBody>
          <a:bodyPr wrap="square" rtlCol="0">
            <a:spAutoFit/>
          </a:bodyPr>
          <a:lstStyle/>
          <a:p>
            <a:r>
              <a:rPr lang="en-US" altLang="zh-CN" dirty="0" smtClean="0"/>
              <a:t>From </a:t>
            </a:r>
            <a:r>
              <a:rPr lang="en-US" altLang="zh-CN" dirty="0"/>
              <a:t>G. </a:t>
            </a:r>
            <a:r>
              <a:rPr lang="en-US" altLang="zh-CN" dirty="0" err="1" smtClean="0"/>
              <a:t>Cortona</a:t>
            </a:r>
            <a:r>
              <a:rPr lang="en-US" altLang="zh-CN" dirty="0" smtClean="0"/>
              <a:t>, JHEP </a:t>
            </a:r>
            <a:r>
              <a:rPr lang="en-US" altLang="zh-CN" dirty="0"/>
              <a:t>11 (2020) 034</a:t>
            </a:r>
            <a:endParaRPr lang="zh-CN" altLang="en-US" dirty="0"/>
          </a:p>
        </p:txBody>
      </p:sp>
    </p:spTree>
    <p:extLst>
      <p:ext uri="{BB962C8B-B14F-4D97-AF65-F5344CB8AC3E}">
        <p14:creationId xmlns:p14="http://schemas.microsoft.com/office/powerpoint/2010/main" val="1387003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1">
                    <a:lumMod val="60000"/>
                    <a:lumOff val="4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CONTENT</a:t>
            </a:r>
            <a:endParaRPr lang="zh-CN" altLang="en-US" b="1" dirty="0">
              <a:solidFill>
                <a:schemeClr val="accent1">
                  <a:lumMod val="60000"/>
                  <a:lumOff val="4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1043608" y="1978496"/>
            <a:ext cx="7848872" cy="3106688"/>
          </a:xfrm>
        </p:spPr>
        <p:txBody>
          <a:bodyPr/>
          <a:lstStyle/>
          <a:p>
            <a:r>
              <a:rPr lang="en-US" altLang="zh-CN" b="1" dirty="0" smtClean="0">
                <a:solidFill>
                  <a:schemeClr val="accent1">
                    <a:lumMod val="60000"/>
                    <a:lumOff val="40000"/>
                  </a:schemeClr>
                </a:solidFill>
                <a:latin typeface="华文中宋" panose="02010600040101010101" pitchFamily="2" charset="-122"/>
                <a:ea typeface="华文中宋" panose="02010600040101010101" pitchFamily="2" charset="-122"/>
              </a:rPr>
              <a:t>Detection of WIMP</a:t>
            </a:r>
          </a:p>
          <a:p>
            <a:r>
              <a:rPr lang="en-US" altLang="zh-CN" b="1" dirty="0" smtClean="0">
                <a:solidFill>
                  <a:schemeClr val="accent1">
                    <a:lumMod val="60000"/>
                    <a:lumOff val="40000"/>
                  </a:schemeClr>
                </a:solidFill>
                <a:latin typeface="华文中宋" panose="02010600040101010101" pitchFamily="2" charset="-122"/>
                <a:ea typeface="华文中宋" panose="02010600040101010101" pitchFamily="2" charset="-122"/>
              </a:rPr>
              <a:t>Sub-GeV Dark matter</a:t>
            </a:r>
          </a:p>
          <a:p>
            <a:r>
              <a:rPr lang="en-US" altLang="zh-CN" b="1" dirty="0" smtClean="0">
                <a:solidFill>
                  <a:schemeClr val="accent1">
                    <a:lumMod val="60000"/>
                    <a:lumOff val="40000"/>
                  </a:schemeClr>
                </a:solidFill>
                <a:latin typeface="华文中宋" panose="02010600040101010101" pitchFamily="2" charset="-122"/>
                <a:ea typeface="华文中宋" panose="02010600040101010101" pitchFamily="2" charset="-122"/>
              </a:rPr>
              <a:t>Coherently scattering </a:t>
            </a:r>
            <a:r>
              <a:rPr lang="en-US" altLang="zh-CN" b="1" dirty="0">
                <a:solidFill>
                  <a:schemeClr val="accent1">
                    <a:lumMod val="60000"/>
                    <a:lumOff val="40000"/>
                  </a:schemeClr>
                </a:solidFill>
                <a:latin typeface="华文中宋" panose="02010600040101010101" pitchFamily="2" charset="-122"/>
                <a:ea typeface="华文中宋" panose="02010600040101010101" pitchFamily="2" charset="-122"/>
              </a:rPr>
              <a:t>on the electrons in the </a:t>
            </a:r>
            <a:r>
              <a:rPr lang="en-US" altLang="zh-CN" b="1" dirty="0" smtClean="0">
                <a:solidFill>
                  <a:schemeClr val="accent1">
                    <a:lumMod val="60000"/>
                    <a:lumOff val="40000"/>
                  </a:schemeClr>
                </a:solidFill>
                <a:latin typeface="华文中宋" panose="02010600040101010101" pitchFamily="2" charset="-122"/>
                <a:ea typeface="华文中宋" panose="02010600040101010101" pitchFamily="2" charset="-122"/>
              </a:rPr>
              <a:t>atom</a:t>
            </a:r>
          </a:p>
          <a:p>
            <a:r>
              <a:rPr lang="en-US" altLang="zh-CN" b="1" dirty="0" smtClean="0">
                <a:solidFill>
                  <a:schemeClr val="accent1">
                    <a:lumMod val="60000"/>
                    <a:lumOff val="40000"/>
                  </a:schemeClr>
                </a:solidFill>
                <a:latin typeface="华文中宋" panose="02010600040101010101" pitchFamily="2" charset="-122"/>
                <a:ea typeface="华文中宋" panose="02010600040101010101" pitchFamily="2" charset="-122"/>
              </a:rPr>
              <a:t>Conclusion</a:t>
            </a:r>
            <a:endParaRPr lang="en-US" altLang="zh-CN" dirty="0" smtClean="0">
              <a:solidFill>
                <a:schemeClr val="accent1">
                  <a:lumMod val="60000"/>
                  <a:lumOff val="40000"/>
                </a:schemeClr>
              </a:solidFill>
            </a:endParaRPr>
          </a:p>
        </p:txBody>
      </p:sp>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2</a:t>
            </a:fld>
            <a:endParaRPr lang="en-US" altLang="zh-CN" sz="1400" smtClean="0"/>
          </a:p>
        </p:txBody>
      </p:sp>
    </p:spTree>
    <p:extLst>
      <p:ext uri="{BB962C8B-B14F-4D97-AF65-F5344CB8AC3E}">
        <p14:creationId xmlns:p14="http://schemas.microsoft.com/office/powerpoint/2010/main" val="984407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20</a:t>
            </a:fld>
            <a:endParaRPr lang="en-US" altLang="zh-CN"/>
          </a:p>
        </p:txBody>
      </p:sp>
      <p:sp>
        <p:nvSpPr>
          <p:cNvPr id="5" name="标题 1"/>
          <p:cNvSpPr>
            <a:spLocks noGrp="1"/>
          </p:cNvSpPr>
          <p:nvPr>
            <p:ph type="title"/>
          </p:nvPr>
        </p:nvSpPr>
        <p:spPr>
          <a:xfrm>
            <a:off x="827584" y="2996952"/>
            <a:ext cx="7236162" cy="1143000"/>
          </a:xfrm>
        </p:spPr>
        <p:txBody>
          <a:bodyPr/>
          <a:lstStyle/>
          <a:p>
            <a:r>
              <a:rPr lang="zh-CN" altLang="en-US" b="1" dirty="0" smtClean="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电子</a:t>
            </a:r>
            <a:r>
              <a:rPr lang="zh-CN" altLang="en-US" b="1" dirty="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相干散射</a:t>
            </a:r>
            <a:r>
              <a:rPr lang="zh-CN" altLang="en-US" b="1" dirty="0" smtClean="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效应</a:t>
            </a:r>
            <a:endParaRPr lang="zh-CN" altLang="en-US" b="1" dirty="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240919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18" name="矩形 17"/>
          <p:cNvSpPr/>
          <p:nvPr/>
        </p:nvSpPr>
        <p:spPr bwMode="auto">
          <a:xfrm>
            <a:off x="7056276" y="4995174"/>
            <a:ext cx="686452" cy="32403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a:p>
        </p:txBody>
      </p:sp>
      <p:sp>
        <p:nvSpPr>
          <p:cNvPr id="3" name="标题 2"/>
          <p:cNvSpPr>
            <a:spLocks noGrp="1"/>
          </p:cNvSpPr>
          <p:nvPr>
            <p:ph type="title"/>
          </p:nvPr>
        </p:nvSpPr>
        <p:spPr>
          <a:xfrm>
            <a:off x="611560" y="125760"/>
            <a:ext cx="8078428" cy="1143000"/>
          </a:xfrm>
        </p:spPr>
        <p:txBody>
          <a:bodyPr/>
          <a:lstStyle/>
          <a:p>
            <a:r>
              <a:rPr lang="zh-CN" altLang="en-US" b="1" dirty="0" smtClean="0">
                <a:solidFill>
                  <a:srgbClr val="C00000"/>
                </a:solidFill>
              </a:rPr>
              <a:t>电子相干</a:t>
            </a:r>
            <a:r>
              <a:rPr lang="zh-CN" altLang="en-US" b="1" dirty="0">
                <a:solidFill>
                  <a:srgbClr val="C00000"/>
                </a:solidFill>
              </a:rPr>
              <a:t>散射效应</a:t>
            </a:r>
          </a:p>
        </p:txBody>
      </p:sp>
      <p:pic>
        <p:nvPicPr>
          <p:cNvPr id="2" name="图片 1"/>
          <p:cNvPicPr>
            <a:picLocks noChangeAspect="1"/>
          </p:cNvPicPr>
          <p:nvPr/>
        </p:nvPicPr>
        <p:blipFill>
          <a:blip r:embed="rId2"/>
          <a:stretch>
            <a:fillRect/>
          </a:stretch>
        </p:blipFill>
        <p:spPr>
          <a:xfrm>
            <a:off x="661499" y="1844824"/>
            <a:ext cx="8028489" cy="3744416"/>
          </a:xfrm>
          <a:prstGeom prst="rect">
            <a:avLst/>
          </a:prstGeom>
        </p:spPr>
      </p:pic>
    </p:spTree>
    <p:extLst>
      <p:ext uri="{BB962C8B-B14F-4D97-AF65-F5344CB8AC3E}">
        <p14:creationId xmlns:p14="http://schemas.microsoft.com/office/powerpoint/2010/main" val="24615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18" name="矩形 17"/>
          <p:cNvSpPr/>
          <p:nvPr/>
        </p:nvSpPr>
        <p:spPr bwMode="auto">
          <a:xfrm>
            <a:off x="7056276" y="4995174"/>
            <a:ext cx="686452" cy="32403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a:p>
        </p:txBody>
      </p:sp>
      <p:sp>
        <p:nvSpPr>
          <p:cNvPr id="3" name="标题 2"/>
          <p:cNvSpPr>
            <a:spLocks noGrp="1"/>
          </p:cNvSpPr>
          <p:nvPr>
            <p:ph type="title"/>
          </p:nvPr>
        </p:nvSpPr>
        <p:spPr>
          <a:xfrm>
            <a:off x="611560" y="125760"/>
            <a:ext cx="8078428" cy="1143000"/>
          </a:xfrm>
        </p:spPr>
        <p:txBody>
          <a:bodyPr/>
          <a:lstStyle/>
          <a:p>
            <a:r>
              <a:rPr lang="zh-CN" altLang="en-US" b="1" dirty="0" smtClean="0">
                <a:solidFill>
                  <a:srgbClr val="C00000"/>
                </a:solidFill>
              </a:rPr>
              <a:t>电子相干</a:t>
            </a:r>
            <a:r>
              <a:rPr lang="zh-CN" altLang="en-US" b="1" dirty="0">
                <a:solidFill>
                  <a:srgbClr val="C00000"/>
                </a:solidFill>
              </a:rPr>
              <a:t>散射效应</a:t>
            </a:r>
          </a:p>
        </p:txBody>
      </p:sp>
      <p:pic>
        <p:nvPicPr>
          <p:cNvPr id="5" name="图片 4"/>
          <p:cNvPicPr>
            <a:picLocks noChangeAspect="1"/>
          </p:cNvPicPr>
          <p:nvPr/>
        </p:nvPicPr>
        <p:blipFill>
          <a:blip r:embed="rId2"/>
          <a:stretch>
            <a:fillRect/>
          </a:stretch>
        </p:blipFill>
        <p:spPr>
          <a:xfrm>
            <a:off x="1907704" y="1556792"/>
            <a:ext cx="5256584" cy="4386398"/>
          </a:xfrm>
          <a:prstGeom prst="rect">
            <a:avLst/>
          </a:prstGeom>
        </p:spPr>
      </p:pic>
      <p:sp>
        <p:nvSpPr>
          <p:cNvPr id="6" name="文本框 5"/>
          <p:cNvSpPr txBox="1"/>
          <p:nvPr/>
        </p:nvSpPr>
        <p:spPr>
          <a:xfrm>
            <a:off x="1900909" y="5810307"/>
            <a:ext cx="5864321" cy="830997"/>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核外电子云被暗物质（相干散射）整体推动，被静止原子核拉回来的过程产生电离</a:t>
            </a:r>
            <a:endParaRPr kumimoji="1" lang="zh-CN" altLang="en-US" sz="2400" b="1" dirty="0">
              <a:solidFill>
                <a:srgbClr val="C00000"/>
              </a:solidFill>
              <a:latin typeface="+mj-lt"/>
              <a:ea typeface="+mj-ea"/>
              <a:cs typeface="+mj-cs"/>
            </a:endParaRPr>
          </a:p>
        </p:txBody>
      </p:sp>
    </p:spTree>
    <p:extLst>
      <p:ext uri="{BB962C8B-B14F-4D97-AF65-F5344CB8AC3E}">
        <p14:creationId xmlns:p14="http://schemas.microsoft.com/office/powerpoint/2010/main" val="1201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8" name="内容占位符 3"/>
          <p:cNvPicPr>
            <a:picLocks noGrp="1" noChangeAspect="1"/>
          </p:cNvPicPr>
          <p:nvPr>
            <p:ph idx="1"/>
          </p:nvPr>
        </p:nvPicPr>
        <p:blipFill>
          <a:blip r:embed="rId2"/>
          <a:stretch>
            <a:fillRect/>
          </a:stretch>
        </p:blipFill>
        <p:spPr>
          <a:xfrm>
            <a:off x="2483768" y="1346509"/>
            <a:ext cx="4351080" cy="2630986"/>
          </a:xfrm>
          <a:prstGeom prst="rect">
            <a:avLst/>
          </a:prstGeom>
        </p:spPr>
      </p:pic>
      <p:pic>
        <p:nvPicPr>
          <p:cNvPr id="9" name="内容占位符 3"/>
          <p:cNvPicPr>
            <a:picLocks noChangeAspect="1"/>
          </p:cNvPicPr>
          <p:nvPr/>
        </p:nvPicPr>
        <p:blipFill>
          <a:blip r:embed="rId3"/>
          <a:stretch>
            <a:fillRect/>
          </a:stretch>
        </p:blipFill>
        <p:spPr bwMode="auto">
          <a:xfrm>
            <a:off x="2771800" y="4257328"/>
            <a:ext cx="4510609" cy="260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23</a:t>
            </a:fld>
            <a:endParaRPr lang="en-US" altLang="zh-CN"/>
          </a:p>
        </p:txBody>
      </p:sp>
      <p:sp>
        <p:nvSpPr>
          <p:cNvPr id="6" name="标题 2"/>
          <p:cNvSpPr>
            <a:spLocks noGrp="1"/>
          </p:cNvSpPr>
          <p:nvPr>
            <p:ph type="title"/>
          </p:nvPr>
        </p:nvSpPr>
        <p:spPr>
          <a:xfrm>
            <a:off x="611560" y="260648"/>
            <a:ext cx="7772400" cy="1143000"/>
          </a:xfrm>
        </p:spPr>
        <p:txBody>
          <a:bodyPr/>
          <a:lstStyle/>
          <a:p>
            <a:r>
              <a:rPr lang="en-US" altLang="zh-CN" b="1" dirty="0" smtClean="0">
                <a:solidFill>
                  <a:srgbClr val="C00000"/>
                </a:solidFill>
              </a:rPr>
              <a:t>XRD</a:t>
            </a:r>
            <a:r>
              <a:rPr lang="zh-CN" altLang="en-US" b="1" dirty="0" smtClean="0">
                <a:solidFill>
                  <a:srgbClr val="C00000"/>
                </a:solidFill>
              </a:rPr>
              <a:t>深入研究物质的微观结构</a:t>
            </a:r>
            <a:endParaRPr lang="zh-CN" altLang="en-US" b="1" dirty="0">
              <a:solidFill>
                <a:srgbClr val="C00000"/>
              </a:solidFill>
            </a:endParaRPr>
          </a:p>
        </p:txBody>
      </p:sp>
      <p:sp>
        <p:nvSpPr>
          <p:cNvPr id="10" name="文本框 9"/>
          <p:cNvSpPr txBox="1"/>
          <p:nvPr/>
        </p:nvSpPr>
        <p:spPr>
          <a:xfrm>
            <a:off x="539552" y="2204864"/>
            <a:ext cx="2088232" cy="461665"/>
          </a:xfrm>
          <a:prstGeom prst="rect">
            <a:avLst/>
          </a:prstGeom>
          <a:noFill/>
        </p:spPr>
        <p:txBody>
          <a:bodyPr wrap="square" rtlCol="0">
            <a:spAutoFit/>
          </a:bodyPr>
          <a:lstStyle/>
          <a:p>
            <a:r>
              <a:rPr kumimoji="1" lang="zh-CN" altLang="en-US" sz="2400" b="1" dirty="0">
                <a:solidFill>
                  <a:srgbClr val="C00000"/>
                </a:solidFill>
                <a:latin typeface="+mj-lt"/>
                <a:ea typeface="+mj-ea"/>
                <a:cs typeface="+mj-cs"/>
              </a:rPr>
              <a:t>大角度</a:t>
            </a:r>
            <a:r>
              <a:rPr kumimoji="1" lang="en-US" altLang="zh-CN" sz="2400" b="1" dirty="0">
                <a:solidFill>
                  <a:srgbClr val="C00000"/>
                </a:solidFill>
                <a:latin typeface="+mj-lt"/>
                <a:ea typeface="+mj-ea"/>
                <a:cs typeface="+mj-cs"/>
              </a:rPr>
              <a:t>XRD</a:t>
            </a:r>
            <a:endParaRPr kumimoji="1" lang="zh-CN" altLang="en-US" sz="2400" b="1" dirty="0">
              <a:solidFill>
                <a:srgbClr val="C00000"/>
              </a:solidFill>
              <a:latin typeface="+mj-lt"/>
              <a:ea typeface="+mj-ea"/>
              <a:cs typeface="+mj-cs"/>
            </a:endParaRPr>
          </a:p>
        </p:txBody>
      </p:sp>
      <p:sp>
        <p:nvSpPr>
          <p:cNvPr id="11" name="文本框 10"/>
          <p:cNvSpPr txBox="1"/>
          <p:nvPr/>
        </p:nvSpPr>
        <p:spPr>
          <a:xfrm>
            <a:off x="395536" y="5229200"/>
            <a:ext cx="2088232" cy="461665"/>
          </a:xfrm>
          <a:prstGeom prst="rect">
            <a:avLst/>
          </a:prstGeom>
          <a:noFill/>
        </p:spPr>
        <p:txBody>
          <a:bodyPr wrap="square" rtlCol="0">
            <a:spAutoFit/>
          </a:bodyPr>
          <a:lstStyle/>
          <a:p>
            <a:r>
              <a:rPr kumimoji="1" lang="zh-CN" altLang="en-US" sz="2400" b="1" dirty="0">
                <a:solidFill>
                  <a:srgbClr val="C00000"/>
                </a:solidFill>
                <a:latin typeface="+mj-lt"/>
                <a:ea typeface="+mj-ea"/>
                <a:cs typeface="+mj-cs"/>
              </a:rPr>
              <a:t>小</a:t>
            </a:r>
            <a:r>
              <a:rPr kumimoji="1" lang="zh-CN" altLang="en-US" sz="2400" b="1" dirty="0" smtClean="0">
                <a:solidFill>
                  <a:srgbClr val="C00000"/>
                </a:solidFill>
                <a:latin typeface="+mj-lt"/>
                <a:ea typeface="+mj-ea"/>
                <a:cs typeface="+mj-cs"/>
              </a:rPr>
              <a:t>角度</a:t>
            </a:r>
            <a:r>
              <a:rPr kumimoji="1" lang="en-US" altLang="zh-CN" sz="2400" b="1" dirty="0">
                <a:solidFill>
                  <a:srgbClr val="C00000"/>
                </a:solidFill>
                <a:latin typeface="+mj-lt"/>
                <a:ea typeface="+mj-ea"/>
                <a:cs typeface="+mj-cs"/>
              </a:rPr>
              <a:t>XRD</a:t>
            </a:r>
            <a:endParaRPr kumimoji="1" lang="zh-CN" altLang="en-US" sz="2400" b="1" dirty="0">
              <a:solidFill>
                <a:srgbClr val="C00000"/>
              </a:solidFill>
              <a:latin typeface="+mj-lt"/>
              <a:ea typeface="+mj-ea"/>
              <a:cs typeface="+mj-cs"/>
            </a:endParaRPr>
          </a:p>
        </p:txBody>
      </p:sp>
      <p:pic>
        <p:nvPicPr>
          <p:cNvPr id="12" name="图片 11"/>
          <p:cNvPicPr>
            <a:picLocks noChangeAspect="1"/>
          </p:cNvPicPr>
          <p:nvPr/>
        </p:nvPicPr>
        <p:blipFill>
          <a:blip r:embed="rId4"/>
          <a:stretch>
            <a:fillRect/>
          </a:stretch>
        </p:blipFill>
        <p:spPr>
          <a:xfrm>
            <a:off x="3923928" y="5852356"/>
            <a:ext cx="1889555" cy="792088"/>
          </a:xfrm>
          <a:prstGeom prst="rect">
            <a:avLst/>
          </a:prstGeom>
        </p:spPr>
      </p:pic>
    </p:spTree>
    <p:extLst>
      <p:ext uri="{BB962C8B-B14F-4D97-AF65-F5344CB8AC3E}">
        <p14:creationId xmlns:p14="http://schemas.microsoft.com/office/powerpoint/2010/main" val="3886593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741" y="2420888"/>
            <a:ext cx="3602517" cy="1944216"/>
          </a:xfrm>
          <a:prstGeom prst="rect">
            <a:avLst/>
          </a:prstGeom>
        </p:spPr>
      </p:pic>
      <p:sp>
        <p:nvSpPr>
          <p:cNvPr id="6" name="标题 2"/>
          <p:cNvSpPr>
            <a:spLocks noGrp="1"/>
          </p:cNvSpPr>
          <p:nvPr>
            <p:ph type="title"/>
          </p:nvPr>
        </p:nvSpPr>
        <p:spPr>
          <a:xfrm>
            <a:off x="685800" y="609600"/>
            <a:ext cx="8134672" cy="1143000"/>
          </a:xfrm>
        </p:spPr>
        <p:txBody>
          <a:bodyPr/>
          <a:lstStyle/>
          <a:p>
            <a:r>
              <a:rPr lang="zh-CN" altLang="en-US" b="1" dirty="0" smtClean="0">
                <a:solidFill>
                  <a:srgbClr val="C00000"/>
                </a:solidFill>
              </a:rPr>
              <a:t>小角度散射测量原子形状因子</a:t>
            </a:r>
            <a:endParaRPr lang="zh-CN" altLang="en-US" b="1" dirty="0">
              <a:solidFill>
                <a:srgbClr val="C00000"/>
              </a:solidFill>
            </a:endParaRPr>
          </a:p>
        </p:txBody>
      </p:sp>
      <p:sp>
        <p:nvSpPr>
          <p:cNvPr id="3" name="内容占位符 2"/>
          <p:cNvSpPr>
            <a:spLocks noGrp="1"/>
          </p:cNvSpPr>
          <p:nvPr>
            <p:ph idx="1"/>
          </p:nvPr>
        </p:nvSpPr>
        <p:spPr/>
        <p:txBody>
          <a:bodyPr/>
          <a:lstStyle/>
          <a:p>
            <a:r>
              <a:rPr lang="zh-CN" altLang="en-US" dirty="0" smtClean="0"/>
              <a:t>非相干散射（康普顿散射）</a:t>
            </a:r>
            <a:endParaRPr lang="en-US" altLang="zh-CN" dirty="0" smtClean="0"/>
          </a:p>
          <a:p>
            <a:endParaRPr lang="en-US" altLang="zh-CN" dirty="0"/>
          </a:p>
          <a:p>
            <a:endParaRPr lang="en-US" altLang="zh-CN" dirty="0" smtClean="0"/>
          </a:p>
          <a:p>
            <a:endParaRPr lang="en-US" altLang="zh-CN" dirty="0" smtClean="0"/>
          </a:p>
          <a:p>
            <a:r>
              <a:rPr lang="zh-CN" altLang="en-US" dirty="0" smtClean="0"/>
              <a:t>相干散射</a:t>
            </a:r>
            <a:endParaRPr lang="zh-CN" altLang="en-US" dirty="0"/>
          </a:p>
        </p:txBody>
      </p:sp>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24</a:t>
            </a:fld>
            <a:endParaRPr lang="en-US" altLang="zh-CN"/>
          </a:p>
        </p:txBody>
      </p:sp>
      <p:pic>
        <p:nvPicPr>
          <p:cNvPr id="7" name="图片 6"/>
          <p:cNvPicPr>
            <a:picLocks noChangeAspect="1"/>
          </p:cNvPicPr>
          <p:nvPr/>
        </p:nvPicPr>
        <p:blipFill>
          <a:blip r:embed="rId3"/>
          <a:stretch>
            <a:fillRect/>
          </a:stretch>
        </p:blipFill>
        <p:spPr>
          <a:xfrm>
            <a:off x="3133412" y="4451094"/>
            <a:ext cx="4110038" cy="850114"/>
          </a:xfrm>
          <a:prstGeom prst="rect">
            <a:avLst/>
          </a:prstGeom>
        </p:spPr>
      </p:pic>
      <p:pic>
        <p:nvPicPr>
          <p:cNvPr id="12" name="图片 11"/>
          <p:cNvPicPr>
            <a:picLocks noChangeAspect="1"/>
          </p:cNvPicPr>
          <p:nvPr/>
        </p:nvPicPr>
        <p:blipFill>
          <a:blip r:embed="rId4"/>
          <a:stretch>
            <a:fillRect/>
          </a:stretch>
        </p:blipFill>
        <p:spPr>
          <a:xfrm>
            <a:off x="3059832" y="5571927"/>
            <a:ext cx="2374692" cy="752673"/>
          </a:xfrm>
          <a:prstGeom prst="rect">
            <a:avLst/>
          </a:prstGeom>
        </p:spPr>
      </p:pic>
      <p:sp>
        <p:nvSpPr>
          <p:cNvPr id="8" name="文本框 7"/>
          <p:cNvSpPr txBox="1"/>
          <p:nvPr/>
        </p:nvSpPr>
        <p:spPr>
          <a:xfrm>
            <a:off x="3712597" y="5192742"/>
            <a:ext cx="2081078" cy="369332"/>
          </a:xfrm>
          <a:prstGeom prst="rect">
            <a:avLst/>
          </a:prstGeom>
          <a:noFill/>
        </p:spPr>
        <p:txBody>
          <a:bodyPr wrap="square" rtlCol="0">
            <a:spAutoFit/>
          </a:bodyPr>
          <a:lstStyle/>
          <a:p>
            <a:r>
              <a:rPr lang="zh-CN" altLang="en-US" b="1" dirty="0" smtClean="0">
                <a:solidFill>
                  <a:srgbClr val="C00000"/>
                </a:solidFill>
              </a:rPr>
              <a:t>有效核外电荷分布</a:t>
            </a:r>
            <a:endParaRPr lang="zh-CN" altLang="en-US" b="1" dirty="0">
              <a:solidFill>
                <a:srgbClr val="C00000"/>
              </a:solidFill>
            </a:endParaRPr>
          </a:p>
        </p:txBody>
      </p:sp>
      <p:sp>
        <p:nvSpPr>
          <p:cNvPr id="9" name="椭圆 8"/>
          <p:cNvSpPr/>
          <p:nvPr/>
        </p:nvSpPr>
        <p:spPr bwMode="auto">
          <a:xfrm>
            <a:off x="3162247" y="4575419"/>
            <a:ext cx="576064" cy="56702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椭圆 9"/>
          <p:cNvSpPr/>
          <p:nvPr/>
        </p:nvSpPr>
        <p:spPr bwMode="auto">
          <a:xfrm>
            <a:off x="4427984" y="5742294"/>
            <a:ext cx="576064" cy="56702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31117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25</a:t>
            </a:fld>
            <a:endParaRPr lang="en-US" altLang="zh-CN"/>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235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224201" y="1565851"/>
            <a:ext cx="4306235" cy="3321926"/>
          </a:xfrm>
          <a:prstGeom prst="rect">
            <a:avLst/>
          </a:prstGeom>
        </p:spPr>
      </p:pic>
      <p:pic>
        <p:nvPicPr>
          <p:cNvPr id="5" name="图片 4"/>
          <p:cNvPicPr>
            <a:picLocks noChangeAspect="1"/>
          </p:cNvPicPr>
          <p:nvPr/>
        </p:nvPicPr>
        <p:blipFill>
          <a:blip r:embed="rId3"/>
          <a:stretch>
            <a:fillRect/>
          </a:stretch>
        </p:blipFill>
        <p:spPr>
          <a:xfrm>
            <a:off x="4357773" y="1255660"/>
            <a:ext cx="3996518" cy="3632117"/>
          </a:xfrm>
          <a:prstGeom prst="rect">
            <a:avLst/>
          </a:prstGeom>
        </p:spPr>
      </p:pic>
      <p:sp>
        <p:nvSpPr>
          <p:cNvPr id="6" name="文本框 5"/>
          <p:cNvSpPr txBox="1"/>
          <p:nvPr/>
        </p:nvSpPr>
        <p:spPr>
          <a:xfrm>
            <a:off x="602673" y="5320145"/>
            <a:ext cx="8125691" cy="461665"/>
          </a:xfrm>
          <a:prstGeom prst="rect">
            <a:avLst/>
          </a:prstGeom>
          <a:noFill/>
        </p:spPr>
        <p:txBody>
          <a:bodyPr wrap="square" rtlCol="0">
            <a:spAutoFit/>
          </a:bodyPr>
          <a:lstStyle/>
          <a:p>
            <a:r>
              <a:rPr lang="zh-CN" altLang="en-US" sz="2400" dirty="0">
                <a:solidFill>
                  <a:srgbClr val="FF0000"/>
                </a:solidFill>
              </a:rPr>
              <a:t>前</a:t>
            </a:r>
            <a:r>
              <a:rPr lang="zh-CN" altLang="en-US" sz="2400" dirty="0" smtClean="0">
                <a:solidFill>
                  <a:srgbClr val="FF0000"/>
                </a:solidFill>
              </a:rPr>
              <a:t>向相干散射可以精确测量微观单粒子内部电荷分布</a:t>
            </a:r>
            <a:endParaRPr lang="zh-CN" altLang="en-US" sz="2400" dirty="0">
              <a:solidFill>
                <a:srgbClr val="FF0000"/>
              </a:solidFill>
            </a:endParaRPr>
          </a:p>
        </p:txBody>
      </p:sp>
    </p:spTree>
    <p:extLst>
      <p:ext uri="{BB962C8B-B14F-4D97-AF65-F5344CB8AC3E}">
        <p14:creationId xmlns:p14="http://schemas.microsoft.com/office/powerpoint/2010/main" val="577919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27</a:t>
            </a:fld>
            <a:endParaRPr lang="en-US" altLang="zh-CN"/>
          </a:p>
        </p:txBody>
      </p:sp>
      <p:pic>
        <p:nvPicPr>
          <p:cNvPr id="8" name="图片 7"/>
          <p:cNvPicPr>
            <a:picLocks noChangeAspect="1"/>
          </p:cNvPicPr>
          <p:nvPr/>
        </p:nvPicPr>
        <p:blipFill>
          <a:blip r:embed="rId2"/>
          <a:stretch>
            <a:fillRect/>
          </a:stretch>
        </p:blipFill>
        <p:spPr>
          <a:xfrm>
            <a:off x="1115616" y="1412776"/>
            <a:ext cx="5906834" cy="936104"/>
          </a:xfrm>
          <a:prstGeom prst="rect">
            <a:avLst/>
          </a:prstGeom>
        </p:spPr>
      </p:pic>
      <p:pic>
        <p:nvPicPr>
          <p:cNvPr id="9" name="图片 8"/>
          <p:cNvPicPr>
            <a:picLocks noChangeAspect="1"/>
          </p:cNvPicPr>
          <p:nvPr/>
        </p:nvPicPr>
        <p:blipFill>
          <a:blip r:embed="rId3"/>
          <a:stretch>
            <a:fillRect/>
          </a:stretch>
        </p:blipFill>
        <p:spPr>
          <a:xfrm>
            <a:off x="1908793" y="2832357"/>
            <a:ext cx="4320480" cy="803629"/>
          </a:xfrm>
          <a:prstGeom prst="rect">
            <a:avLst/>
          </a:prstGeom>
        </p:spPr>
      </p:pic>
      <p:sp>
        <p:nvSpPr>
          <p:cNvPr id="17" name="文本框 16"/>
          <p:cNvSpPr txBox="1"/>
          <p:nvPr/>
        </p:nvSpPr>
        <p:spPr>
          <a:xfrm>
            <a:off x="683568" y="4119463"/>
            <a:ext cx="7992888" cy="2308324"/>
          </a:xfrm>
          <a:prstGeom prst="rect">
            <a:avLst/>
          </a:prstGeom>
          <a:noFill/>
        </p:spPr>
        <p:txBody>
          <a:bodyPr wrap="square" rtlCol="0">
            <a:spAutoFit/>
          </a:bodyPr>
          <a:lstStyle/>
          <a:p>
            <a:pPr>
              <a:lnSpc>
                <a:spcPct val="150000"/>
              </a:lnSpc>
            </a:pPr>
            <a:r>
              <a:rPr kumimoji="1" lang="zh-CN" altLang="en-US" sz="2400" b="1" dirty="0" smtClean="0">
                <a:solidFill>
                  <a:srgbClr val="C00000"/>
                </a:solidFill>
                <a:latin typeface="+mj-lt"/>
                <a:ea typeface="+mj-ea"/>
                <a:cs typeface="+mj-cs"/>
              </a:rPr>
              <a:t>      </a:t>
            </a:r>
            <a:r>
              <a:rPr kumimoji="1" lang="zh-CN" altLang="en-US" sz="2400" b="1" dirty="0" smtClean="0">
                <a:latin typeface="+mj-lt"/>
                <a:ea typeface="+mj-ea"/>
                <a:cs typeface="+mj-cs"/>
              </a:rPr>
              <a:t>如果存在相干散射意味着靶原子中所有的电子都贡献散射，</a:t>
            </a:r>
            <a:r>
              <a:rPr kumimoji="1" lang="zh-CN" altLang="en-US" sz="2400" b="1" dirty="0" smtClean="0">
                <a:solidFill>
                  <a:srgbClr val="C00000"/>
                </a:solidFill>
                <a:latin typeface="+mj-lt"/>
                <a:ea typeface="+mj-ea"/>
                <a:cs typeface="+mj-cs"/>
              </a:rPr>
              <a:t>散射截面有</a:t>
            </a:r>
            <a:r>
              <a:rPr kumimoji="1" lang="en-US" altLang="zh-CN" sz="2400" b="1" i="1" dirty="0" smtClean="0">
                <a:solidFill>
                  <a:srgbClr val="C00000"/>
                </a:solidFill>
                <a:latin typeface="+mj-lt"/>
                <a:ea typeface="+mj-ea"/>
                <a:cs typeface="+mj-cs"/>
              </a:rPr>
              <a:t>Z</a:t>
            </a:r>
            <a:r>
              <a:rPr kumimoji="1" lang="en-US" altLang="zh-CN" sz="2400" b="1" baseline="30000" dirty="0" smtClean="0">
                <a:solidFill>
                  <a:srgbClr val="C00000"/>
                </a:solidFill>
                <a:latin typeface="+mj-lt"/>
                <a:ea typeface="+mj-ea"/>
                <a:cs typeface="+mj-cs"/>
              </a:rPr>
              <a:t>2</a:t>
            </a:r>
            <a:r>
              <a:rPr kumimoji="1" lang="zh-CN" altLang="en-US" sz="2400" b="1" dirty="0" smtClean="0">
                <a:solidFill>
                  <a:srgbClr val="C00000"/>
                </a:solidFill>
                <a:latin typeface="+mj-lt"/>
                <a:ea typeface="+mj-ea"/>
                <a:cs typeface="+mj-cs"/>
              </a:rPr>
              <a:t>的抬高。</a:t>
            </a:r>
            <a:r>
              <a:rPr kumimoji="1" lang="zh-CN" altLang="en-US" sz="2400" b="1" dirty="0" smtClean="0">
                <a:latin typeface="+mj-lt"/>
                <a:ea typeface="+mj-ea"/>
                <a:cs typeface="+mj-cs"/>
              </a:rPr>
              <a:t>通常认为这种抬高被电荷的空间分布压低，只要传递动量和原子尺寸可以比拟的时候才有效果</a:t>
            </a:r>
            <a:endParaRPr kumimoji="1" lang="zh-CN" altLang="en-US" sz="2400" b="1" dirty="0">
              <a:latin typeface="+mj-lt"/>
              <a:ea typeface="+mj-ea"/>
              <a:cs typeface="+mj-cs"/>
            </a:endParaRPr>
          </a:p>
        </p:txBody>
      </p:sp>
      <p:sp>
        <p:nvSpPr>
          <p:cNvPr id="2" name="椭圆 1"/>
          <p:cNvSpPr/>
          <p:nvPr/>
        </p:nvSpPr>
        <p:spPr bwMode="auto">
          <a:xfrm>
            <a:off x="3491880" y="2832357"/>
            <a:ext cx="432048" cy="80362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0" name="椭圆 19"/>
          <p:cNvSpPr/>
          <p:nvPr/>
        </p:nvSpPr>
        <p:spPr bwMode="auto">
          <a:xfrm>
            <a:off x="3923928" y="2852936"/>
            <a:ext cx="1071736" cy="80362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4832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28</a:t>
            </a:fld>
            <a:endParaRPr lang="en-US" altLang="zh-CN"/>
          </a:p>
        </p:txBody>
      </p:sp>
      <p:pic>
        <p:nvPicPr>
          <p:cNvPr id="5" name="图片 4"/>
          <p:cNvPicPr>
            <a:picLocks noChangeAspect="1"/>
          </p:cNvPicPr>
          <p:nvPr/>
        </p:nvPicPr>
        <p:blipFill>
          <a:blip r:embed="rId2"/>
          <a:stretch>
            <a:fillRect/>
          </a:stretch>
        </p:blipFill>
        <p:spPr>
          <a:xfrm>
            <a:off x="1475656" y="4742399"/>
            <a:ext cx="6408712" cy="1854953"/>
          </a:xfrm>
          <a:prstGeom prst="rect">
            <a:avLst/>
          </a:prstGeom>
        </p:spPr>
      </p:pic>
      <p:pic>
        <p:nvPicPr>
          <p:cNvPr id="6" name="图片 5"/>
          <p:cNvPicPr>
            <a:picLocks noChangeAspect="1"/>
          </p:cNvPicPr>
          <p:nvPr/>
        </p:nvPicPr>
        <p:blipFill>
          <a:blip r:embed="rId3"/>
          <a:stretch>
            <a:fillRect/>
          </a:stretch>
        </p:blipFill>
        <p:spPr>
          <a:xfrm>
            <a:off x="5220072" y="1646055"/>
            <a:ext cx="2107600" cy="86054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489" y="1484784"/>
            <a:ext cx="2724512" cy="2733594"/>
          </a:xfrm>
          <a:prstGeom prst="rect">
            <a:avLst/>
          </a:prstGeom>
        </p:spPr>
      </p:pic>
      <p:pic>
        <p:nvPicPr>
          <p:cNvPr id="9" name="图片 8"/>
          <p:cNvPicPr>
            <a:picLocks noChangeAspect="1"/>
          </p:cNvPicPr>
          <p:nvPr/>
        </p:nvPicPr>
        <p:blipFill>
          <a:blip r:embed="rId5"/>
          <a:stretch>
            <a:fillRect/>
          </a:stretch>
        </p:blipFill>
        <p:spPr>
          <a:xfrm>
            <a:off x="5292079" y="2798183"/>
            <a:ext cx="2158625" cy="792088"/>
          </a:xfrm>
          <a:prstGeom prst="rect">
            <a:avLst/>
          </a:prstGeom>
        </p:spPr>
      </p:pic>
      <p:sp>
        <p:nvSpPr>
          <p:cNvPr id="10" name="标题 1"/>
          <p:cNvSpPr txBox="1">
            <a:spLocks/>
          </p:cNvSpPr>
          <p:nvPr/>
        </p:nvSpPr>
        <p:spPr>
          <a:xfrm>
            <a:off x="683568" y="87980"/>
            <a:ext cx="77724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r>
              <a:rPr lang="zh-CN" altLang="en-US" b="1" kern="0" dirty="0" smtClean="0">
                <a:solidFill>
                  <a:srgbClr val="C00000"/>
                </a:solidFill>
              </a:rPr>
              <a:t>通常的结果</a:t>
            </a:r>
            <a:endParaRPr lang="zh-CN" altLang="en-US" b="1" kern="0" dirty="0">
              <a:solidFill>
                <a:srgbClr val="C00000"/>
              </a:solidFill>
            </a:endParaRPr>
          </a:p>
        </p:txBody>
      </p:sp>
      <p:sp>
        <p:nvSpPr>
          <p:cNvPr id="2" name="矩形 1"/>
          <p:cNvSpPr/>
          <p:nvPr/>
        </p:nvSpPr>
        <p:spPr>
          <a:xfrm>
            <a:off x="2987824" y="2029774"/>
            <a:ext cx="3804056" cy="4647426"/>
          </a:xfrm>
          <a:prstGeom prst="rect">
            <a:avLst/>
          </a:prstGeom>
          <a:noFill/>
        </p:spPr>
        <p:txBody>
          <a:bodyPr wrap="square" lIns="91440" tIns="45720" rIns="91440" bIns="45720">
            <a:spAutoFit/>
          </a:bodyPr>
          <a:lstStyle/>
          <a:p>
            <a:pPr algn="ctr"/>
            <a:r>
              <a:rPr lang="en-US" altLang="zh-CN" sz="29600" b="0" cap="none" spc="0" dirty="0" smtClean="0">
                <a:ln w="0"/>
                <a:solidFill>
                  <a:srgbClr val="FF0000"/>
                </a:solidFill>
                <a:effectLst>
                  <a:outerShdw blurRad="38100" dist="19050" dir="2700000" algn="tl" rotWithShape="0">
                    <a:schemeClr val="dk1">
                      <a:alpha val="40000"/>
                    </a:schemeClr>
                  </a:outerShdw>
                </a:effectLst>
              </a:rPr>
              <a:t>X</a:t>
            </a:r>
            <a:endParaRPr lang="zh-CN" altLang="en-US" sz="296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94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99016" y="260648"/>
            <a:ext cx="7772400" cy="1143000"/>
          </a:xfrm>
        </p:spPr>
        <p:txBody>
          <a:bodyPr/>
          <a:lstStyle/>
          <a:p>
            <a:r>
              <a:rPr lang="zh-CN" altLang="en-US" b="1" dirty="0">
                <a:solidFill>
                  <a:srgbClr val="C00000"/>
                </a:solidFill>
              </a:rPr>
              <a:t>奇怪的相对论平均场论结果</a:t>
            </a:r>
          </a:p>
        </p:txBody>
      </p:sp>
      <p:pic>
        <p:nvPicPr>
          <p:cNvPr id="5" name="内容占位符 4"/>
          <p:cNvPicPr>
            <a:picLocks noGrp="1" noChangeAspect="1"/>
          </p:cNvPicPr>
          <p:nvPr>
            <p:ph idx="1"/>
          </p:nvPr>
        </p:nvPicPr>
        <p:blipFill>
          <a:blip r:embed="rId2"/>
          <a:stretch>
            <a:fillRect/>
          </a:stretch>
        </p:blipFill>
        <p:spPr>
          <a:xfrm>
            <a:off x="-215056" y="1564586"/>
            <a:ext cx="4680520" cy="4683814"/>
          </a:xfrm>
          <a:prstGeom prst="rect">
            <a:avLst/>
          </a:prstGeom>
        </p:spPr>
      </p:pic>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29</a:t>
            </a:fld>
            <a:endParaRPr lang="en-US" altLang="zh-CN"/>
          </a:p>
        </p:txBody>
      </p:sp>
      <p:pic>
        <p:nvPicPr>
          <p:cNvPr id="6" name="图片 5"/>
          <p:cNvPicPr>
            <a:picLocks noChangeAspect="1"/>
          </p:cNvPicPr>
          <p:nvPr/>
        </p:nvPicPr>
        <p:blipFill>
          <a:blip r:embed="rId3"/>
          <a:stretch>
            <a:fillRect/>
          </a:stretch>
        </p:blipFill>
        <p:spPr>
          <a:xfrm>
            <a:off x="4303688" y="1593290"/>
            <a:ext cx="4732808" cy="4535260"/>
          </a:xfrm>
          <a:prstGeom prst="rect">
            <a:avLst/>
          </a:prstGeom>
        </p:spPr>
      </p:pic>
    </p:spTree>
    <p:extLst>
      <p:ext uri="{BB962C8B-B14F-4D97-AF65-F5344CB8AC3E}">
        <p14:creationId xmlns:p14="http://schemas.microsoft.com/office/powerpoint/2010/main" val="206744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661" y="0"/>
            <a:ext cx="6490677" cy="6858000"/>
          </a:xfrm>
          <a:prstGeom prst="rect">
            <a:avLst/>
          </a:prstGeom>
        </p:spPr>
      </p:pic>
      <p:sp>
        <p:nvSpPr>
          <p:cNvPr id="2" name="椭圆 1"/>
          <p:cNvSpPr/>
          <p:nvPr/>
        </p:nvSpPr>
        <p:spPr bwMode="auto">
          <a:xfrm>
            <a:off x="4932040" y="1916832"/>
            <a:ext cx="1080120" cy="1296144"/>
          </a:xfrm>
          <a:prstGeom prst="ellipse">
            <a:avLst/>
          </a:prstGeom>
          <a:solidFill>
            <a:srgbClr val="FF0000">
              <a:alpha val="24000"/>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4" name="矩形 3"/>
          <p:cNvSpPr/>
          <p:nvPr/>
        </p:nvSpPr>
        <p:spPr bwMode="auto">
          <a:xfrm>
            <a:off x="4067944" y="6381328"/>
            <a:ext cx="2088232" cy="40288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5" name="矩形 4"/>
          <p:cNvSpPr/>
          <p:nvPr/>
        </p:nvSpPr>
        <p:spPr bwMode="auto">
          <a:xfrm>
            <a:off x="1547664" y="2204864"/>
            <a:ext cx="504056" cy="201622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38381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30</a:t>
            </a:fld>
            <a:endParaRPr lang="en-US" altLang="zh-CN"/>
          </a:p>
        </p:txBody>
      </p:sp>
      <p:pic>
        <p:nvPicPr>
          <p:cNvPr id="9" name="图片 8"/>
          <p:cNvPicPr>
            <a:picLocks noChangeAspect="1"/>
          </p:cNvPicPr>
          <p:nvPr/>
        </p:nvPicPr>
        <p:blipFill>
          <a:blip r:embed="rId2"/>
          <a:stretch>
            <a:fillRect/>
          </a:stretch>
        </p:blipFill>
        <p:spPr>
          <a:xfrm>
            <a:off x="2267744" y="332656"/>
            <a:ext cx="4464496" cy="787210"/>
          </a:xfrm>
          <a:prstGeom prst="rect">
            <a:avLst/>
          </a:prstGeom>
        </p:spPr>
      </p:pic>
      <p:pic>
        <p:nvPicPr>
          <p:cNvPr id="11"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124744"/>
            <a:ext cx="7656179" cy="5466275"/>
          </a:xfrm>
        </p:spPr>
      </p:pic>
      <p:sp>
        <p:nvSpPr>
          <p:cNvPr id="13" name="矩形 12"/>
          <p:cNvSpPr/>
          <p:nvPr/>
        </p:nvSpPr>
        <p:spPr>
          <a:xfrm>
            <a:off x="1043608" y="1572906"/>
            <a:ext cx="6982544" cy="5019001"/>
          </a:xfrm>
          <a:prstGeom prst="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标注 13"/>
          <p:cNvSpPr/>
          <p:nvPr/>
        </p:nvSpPr>
        <p:spPr bwMode="auto">
          <a:xfrm>
            <a:off x="8142835" y="4082406"/>
            <a:ext cx="681856" cy="642738"/>
          </a:xfrm>
          <a:prstGeom prst="wedgeRectCallout">
            <a:avLst>
              <a:gd name="adj1" fmla="val -76683"/>
              <a:gd name="adj2" fmla="val 23195"/>
            </a:avLst>
          </a:prstGeom>
          <a:solidFill>
            <a:srgbClr val="FFDE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Arial" charset="0"/>
                <a:ea typeface="宋体" pitchFamily="2" charset="-122"/>
              </a:rPr>
              <a:t>RHF</a:t>
            </a:r>
            <a:r>
              <a:rPr kumimoji="0" lang="zh-CN" altLang="en-US" b="0" i="0" u="none" strike="noStrike" cap="none" normalizeH="0" baseline="0" dirty="0" smtClean="0">
                <a:ln>
                  <a:noFill/>
                </a:ln>
                <a:solidFill>
                  <a:schemeClr val="tx1"/>
                </a:solidFill>
                <a:effectLst/>
                <a:latin typeface="Arial" charset="0"/>
                <a:ea typeface="宋体" pitchFamily="2" charset="-122"/>
              </a:rPr>
              <a:t>结果</a:t>
            </a:r>
          </a:p>
        </p:txBody>
      </p:sp>
    </p:spTree>
    <p:extLst>
      <p:ext uri="{BB962C8B-B14F-4D97-AF65-F5344CB8AC3E}">
        <p14:creationId xmlns:p14="http://schemas.microsoft.com/office/powerpoint/2010/main" val="95645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31</a:t>
            </a:fld>
            <a:endParaRPr lang="en-US" altLang="zh-CN"/>
          </a:p>
        </p:txBody>
      </p:sp>
      <p:pic>
        <p:nvPicPr>
          <p:cNvPr id="5" name="图片 4"/>
          <p:cNvPicPr>
            <a:picLocks noChangeAspect="1"/>
          </p:cNvPicPr>
          <p:nvPr/>
        </p:nvPicPr>
        <p:blipFill>
          <a:blip r:embed="rId2"/>
          <a:stretch>
            <a:fillRect/>
          </a:stretch>
        </p:blipFill>
        <p:spPr>
          <a:xfrm>
            <a:off x="1619672" y="548680"/>
            <a:ext cx="6252716" cy="4680520"/>
          </a:xfrm>
          <a:prstGeom prst="rect">
            <a:avLst/>
          </a:prstGeom>
        </p:spPr>
      </p:pic>
      <p:sp>
        <p:nvSpPr>
          <p:cNvPr id="6" name="标题 1"/>
          <p:cNvSpPr txBox="1">
            <a:spLocks/>
          </p:cNvSpPr>
          <p:nvPr/>
        </p:nvSpPr>
        <p:spPr>
          <a:xfrm>
            <a:off x="685800" y="22039"/>
            <a:ext cx="77724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r>
              <a:rPr lang="zh-CN" altLang="en-US" b="1" kern="0" dirty="0" smtClean="0">
                <a:solidFill>
                  <a:srgbClr val="C00000"/>
                </a:solidFill>
              </a:rPr>
              <a:t>有效电荷分布</a:t>
            </a:r>
            <a:endParaRPr lang="zh-CN" altLang="en-US" b="1" kern="0" dirty="0">
              <a:solidFill>
                <a:srgbClr val="C00000"/>
              </a:solidFill>
            </a:endParaRPr>
          </a:p>
        </p:txBody>
      </p:sp>
      <p:pic>
        <p:nvPicPr>
          <p:cNvPr id="7" name="图片 6"/>
          <p:cNvPicPr>
            <a:picLocks noChangeAspect="1"/>
          </p:cNvPicPr>
          <p:nvPr/>
        </p:nvPicPr>
        <p:blipFill>
          <a:blip r:embed="rId3"/>
          <a:stretch>
            <a:fillRect/>
          </a:stretch>
        </p:blipFill>
        <p:spPr>
          <a:xfrm>
            <a:off x="2118904" y="5292700"/>
            <a:ext cx="1990017" cy="512564"/>
          </a:xfrm>
          <a:prstGeom prst="rect">
            <a:avLst/>
          </a:prstGeom>
        </p:spPr>
      </p:pic>
      <p:pic>
        <p:nvPicPr>
          <p:cNvPr id="8" name="图片 7"/>
          <p:cNvPicPr>
            <a:picLocks noChangeAspect="1"/>
          </p:cNvPicPr>
          <p:nvPr/>
        </p:nvPicPr>
        <p:blipFill>
          <a:blip r:embed="rId4"/>
          <a:stretch>
            <a:fillRect/>
          </a:stretch>
        </p:blipFill>
        <p:spPr>
          <a:xfrm>
            <a:off x="4207136" y="5085184"/>
            <a:ext cx="3317192" cy="734000"/>
          </a:xfrm>
          <a:prstGeom prst="rect">
            <a:avLst/>
          </a:prstGeom>
        </p:spPr>
      </p:pic>
      <p:sp>
        <p:nvSpPr>
          <p:cNvPr id="9" name="文本框 8"/>
          <p:cNvSpPr txBox="1"/>
          <p:nvPr/>
        </p:nvSpPr>
        <p:spPr>
          <a:xfrm>
            <a:off x="749586" y="5876835"/>
            <a:ext cx="7992888" cy="1200329"/>
          </a:xfrm>
          <a:prstGeom prst="rect">
            <a:avLst/>
          </a:prstGeom>
          <a:noFill/>
        </p:spPr>
        <p:txBody>
          <a:bodyPr wrap="square" rtlCol="0">
            <a:spAutoFit/>
          </a:bodyPr>
          <a:lstStyle/>
          <a:p>
            <a:r>
              <a:rPr kumimoji="1" lang="en-US" altLang="zh-CN" sz="2400" b="1" dirty="0" smtClean="0">
                <a:solidFill>
                  <a:srgbClr val="C00000"/>
                </a:solidFill>
                <a:latin typeface="+mj-lt"/>
                <a:ea typeface="+mj-ea"/>
                <a:cs typeface="+mj-cs"/>
              </a:rPr>
              <a:t>RHF</a:t>
            </a:r>
            <a:r>
              <a:rPr kumimoji="1" lang="zh-CN" altLang="en-US" sz="2400" b="1" dirty="0">
                <a:solidFill>
                  <a:srgbClr val="C00000"/>
                </a:solidFill>
                <a:latin typeface="+mj-lt"/>
                <a:ea typeface="+mj-ea"/>
                <a:cs typeface="+mj-cs"/>
              </a:rPr>
              <a:t>形状因子表明通常的原子的有效电荷主要集中在核心附近，与测量的原子半径不矛盾</a:t>
            </a:r>
            <a:endParaRPr kumimoji="1" lang="en-US" altLang="zh-CN" sz="2400" b="1" dirty="0">
              <a:solidFill>
                <a:srgbClr val="C00000"/>
              </a:solidFill>
              <a:latin typeface="+mj-lt"/>
              <a:ea typeface="+mj-ea"/>
              <a:cs typeface="+mj-cs"/>
            </a:endParaRPr>
          </a:p>
          <a:p>
            <a:endParaRPr kumimoji="1" lang="zh-CN" altLang="en-US" sz="2400" b="1" dirty="0">
              <a:solidFill>
                <a:srgbClr val="C00000"/>
              </a:solidFill>
              <a:latin typeface="+mj-lt"/>
              <a:ea typeface="+mj-ea"/>
              <a:cs typeface="+mj-cs"/>
            </a:endParaRPr>
          </a:p>
        </p:txBody>
      </p:sp>
    </p:spTree>
    <p:extLst>
      <p:ext uri="{BB962C8B-B14F-4D97-AF65-F5344CB8AC3E}">
        <p14:creationId xmlns:p14="http://schemas.microsoft.com/office/powerpoint/2010/main" val="1256310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32</a:t>
            </a:fld>
            <a:endParaRPr lang="en-US" altLang="zh-CN"/>
          </a:p>
        </p:txBody>
      </p:sp>
      <p:sp>
        <p:nvSpPr>
          <p:cNvPr id="6" name="标题 1"/>
          <p:cNvSpPr txBox="1">
            <a:spLocks/>
          </p:cNvSpPr>
          <p:nvPr/>
        </p:nvSpPr>
        <p:spPr>
          <a:xfrm>
            <a:off x="683568" y="87980"/>
            <a:ext cx="77724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r>
              <a:rPr lang="zh-CN" altLang="en-US" b="1" kern="0" dirty="0" smtClean="0">
                <a:solidFill>
                  <a:srgbClr val="C00000"/>
                </a:solidFill>
              </a:rPr>
              <a:t>相干散射</a:t>
            </a:r>
            <a:endParaRPr lang="zh-CN" altLang="en-US" b="1" kern="0" dirty="0">
              <a:solidFill>
                <a:srgbClr val="C00000"/>
              </a:solidFill>
            </a:endParaRPr>
          </a:p>
        </p:txBody>
      </p:sp>
      <p:pic>
        <p:nvPicPr>
          <p:cNvPr id="2" name="图片 1"/>
          <p:cNvPicPr>
            <a:picLocks noChangeAspect="1"/>
          </p:cNvPicPr>
          <p:nvPr/>
        </p:nvPicPr>
        <p:blipFill>
          <a:blip r:embed="rId2"/>
          <a:stretch>
            <a:fillRect/>
          </a:stretch>
        </p:blipFill>
        <p:spPr>
          <a:xfrm>
            <a:off x="2251746" y="1266386"/>
            <a:ext cx="5332579" cy="720080"/>
          </a:xfrm>
          <a:prstGeom prst="rect">
            <a:avLst/>
          </a:prstGeom>
        </p:spPr>
      </p:pic>
      <p:pic>
        <p:nvPicPr>
          <p:cNvPr id="3" name="图片 2"/>
          <p:cNvPicPr>
            <a:picLocks noChangeAspect="1"/>
          </p:cNvPicPr>
          <p:nvPr/>
        </p:nvPicPr>
        <p:blipFill>
          <a:blip r:embed="rId3"/>
          <a:stretch>
            <a:fillRect/>
          </a:stretch>
        </p:blipFill>
        <p:spPr>
          <a:xfrm>
            <a:off x="2192945" y="2420888"/>
            <a:ext cx="6405608" cy="575972"/>
          </a:xfrm>
          <a:prstGeom prst="rect">
            <a:avLst/>
          </a:prstGeom>
        </p:spPr>
      </p:pic>
      <p:pic>
        <p:nvPicPr>
          <p:cNvPr id="9" name="图片 8"/>
          <p:cNvPicPr>
            <a:picLocks noChangeAspect="1"/>
          </p:cNvPicPr>
          <p:nvPr/>
        </p:nvPicPr>
        <p:blipFill>
          <a:blip r:embed="rId4"/>
          <a:stretch>
            <a:fillRect/>
          </a:stretch>
        </p:blipFill>
        <p:spPr>
          <a:xfrm>
            <a:off x="2123728" y="3322672"/>
            <a:ext cx="5803312" cy="936104"/>
          </a:xfrm>
          <a:prstGeom prst="rect">
            <a:avLst/>
          </a:prstGeom>
        </p:spPr>
      </p:pic>
      <p:pic>
        <p:nvPicPr>
          <p:cNvPr id="10" name="图片 9"/>
          <p:cNvPicPr>
            <a:picLocks noChangeAspect="1"/>
          </p:cNvPicPr>
          <p:nvPr/>
        </p:nvPicPr>
        <p:blipFill>
          <a:blip r:embed="rId5"/>
          <a:stretch>
            <a:fillRect/>
          </a:stretch>
        </p:blipFill>
        <p:spPr>
          <a:xfrm>
            <a:off x="2425656" y="4661348"/>
            <a:ext cx="5300585" cy="722814"/>
          </a:xfrm>
          <a:prstGeom prst="rect">
            <a:avLst/>
          </a:prstGeom>
        </p:spPr>
      </p:pic>
      <p:sp>
        <p:nvSpPr>
          <p:cNvPr id="11" name="文本框 10"/>
          <p:cNvSpPr txBox="1"/>
          <p:nvPr/>
        </p:nvSpPr>
        <p:spPr>
          <a:xfrm>
            <a:off x="323528" y="1364268"/>
            <a:ext cx="2088232" cy="461665"/>
          </a:xfrm>
          <a:prstGeom prst="rect">
            <a:avLst/>
          </a:prstGeom>
          <a:noFill/>
        </p:spPr>
        <p:txBody>
          <a:bodyPr wrap="square" rtlCol="0">
            <a:spAutoFit/>
          </a:bodyPr>
          <a:lstStyle/>
          <a:p>
            <a:r>
              <a:rPr kumimoji="1" lang="zh-CN" altLang="en-US" sz="2400" b="1" dirty="0">
                <a:solidFill>
                  <a:srgbClr val="C00000"/>
                </a:solidFill>
                <a:latin typeface="+mj-lt"/>
                <a:ea typeface="+mj-ea"/>
                <a:cs typeface="+mj-cs"/>
              </a:rPr>
              <a:t>单粒</a:t>
            </a:r>
            <a:r>
              <a:rPr kumimoji="1" lang="zh-CN" altLang="en-US" sz="2400" b="1" dirty="0" smtClean="0">
                <a:solidFill>
                  <a:srgbClr val="C00000"/>
                </a:solidFill>
                <a:latin typeface="+mj-lt"/>
                <a:ea typeface="+mj-ea"/>
                <a:cs typeface="+mj-cs"/>
              </a:rPr>
              <a:t>子散射</a:t>
            </a:r>
            <a:endParaRPr kumimoji="1" lang="zh-CN" altLang="en-US" sz="2400" b="1" dirty="0">
              <a:solidFill>
                <a:srgbClr val="C00000"/>
              </a:solidFill>
              <a:latin typeface="+mj-lt"/>
              <a:ea typeface="+mj-ea"/>
              <a:cs typeface="+mj-cs"/>
            </a:endParaRPr>
          </a:p>
        </p:txBody>
      </p:sp>
      <p:sp>
        <p:nvSpPr>
          <p:cNvPr id="12" name="文本框 11"/>
          <p:cNvSpPr txBox="1"/>
          <p:nvPr/>
        </p:nvSpPr>
        <p:spPr>
          <a:xfrm>
            <a:off x="323528" y="2420888"/>
            <a:ext cx="2520280" cy="461665"/>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多个粒子</a:t>
            </a:r>
            <a:endParaRPr kumimoji="1" lang="zh-CN" altLang="en-US" sz="2400" b="1" dirty="0">
              <a:solidFill>
                <a:srgbClr val="C00000"/>
              </a:solidFill>
              <a:latin typeface="+mj-lt"/>
              <a:ea typeface="+mj-ea"/>
              <a:cs typeface="+mj-cs"/>
            </a:endParaRPr>
          </a:p>
        </p:txBody>
      </p:sp>
      <p:sp>
        <p:nvSpPr>
          <p:cNvPr id="13" name="文本框 12"/>
          <p:cNvSpPr txBox="1"/>
          <p:nvPr/>
        </p:nvSpPr>
        <p:spPr>
          <a:xfrm>
            <a:off x="337424" y="3646532"/>
            <a:ext cx="2088232" cy="461665"/>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干涉效应</a:t>
            </a:r>
            <a:endParaRPr kumimoji="1" lang="zh-CN" altLang="en-US" sz="2400" b="1" dirty="0">
              <a:solidFill>
                <a:srgbClr val="C00000"/>
              </a:solidFill>
              <a:latin typeface="+mj-lt"/>
              <a:ea typeface="+mj-ea"/>
              <a:cs typeface="+mj-cs"/>
            </a:endParaRPr>
          </a:p>
        </p:txBody>
      </p:sp>
      <p:sp>
        <p:nvSpPr>
          <p:cNvPr id="14" name="文本框 13"/>
          <p:cNvSpPr txBox="1"/>
          <p:nvPr/>
        </p:nvSpPr>
        <p:spPr>
          <a:xfrm>
            <a:off x="2915816" y="5445224"/>
            <a:ext cx="3528392" cy="830997"/>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目标粒子的聚集程度决定了干涉效应的大小</a:t>
            </a:r>
            <a:endParaRPr kumimoji="1" lang="zh-CN" altLang="en-US" sz="2400" b="1" dirty="0">
              <a:solidFill>
                <a:srgbClr val="C00000"/>
              </a:solidFill>
              <a:latin typeface="+mj-lt"/>
              <a:ea typeface="+mj-ea"/>
              <a:cs typeface="+mj-cs"/>
            </a:endParaRPr>
          </a:p>
        </p:txBody>
      </p:sp>
    </p:spTree>
    <p:extLst>
      <p:ext uri="{BB962C8B-B14F-4D97-AF65-F5344CB8AC3E}">
        <p14:creationId xmlns:p14="http://schemas.microsoft.com/office/powerpoint/2010/main" val="941517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33</a:t>
            </a:fld>
            <a:endParaRPr lang="en-US" altLang="zh-CN"/>
          </a:p>
        </p:txBody>
      </p:sp>
      <p:sp>
        <p:nvSpPr>
          <p:cNvPr id="6" name="内容占位符 2"/>
          <p:cNvSpPr>
            <a:spLocks noGrp="1"/>
          </p:cNvSpPr>
          <p:nvPr>
            <p:ph idx="1"/>
          </p:nvPr>
        </p:nvSpPr>
        <p:spPr>
          <a:xfrm>
            <a:off x="107504" y="1124744"/>
            <a:ext cx="8856984" cy="4392488"/>
          </a:xfrm>
        </p:spPr>
        <p:txBody>
          <a:bodyPr/>
          <a:lstStyle/>
          <a:p>
            <a:pPr>
              <a:lnSpc>
                <a:spcPct val="150000"/>
              </a:lnSpc>
            </a:pPr>
            <a:r>
              <a:rPr lang="en-US" altLang="zh-CN"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RHF</a:t>
            </a:r>
            <a:r>
              <a:rPr lang="zh-CN" altLang="en-US"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形状因子表明通常的原子的有效电荷主要集中在核心附近，与测量的原子半径不矛盾</a:t>
            </a:r>
            <a:endParaRPr lang="en-US" altLang="zh-CN"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endParaRPr>
          </a:p>
          <a:p>
            <a:pPr>
              <a:lnSpc>
                <a:spcPct val="150000"/>
              </a:lnSpc>
            </a:pPr>
            <a:r>
              <a:rPr lang="zh-CN" altLang="en-US" sz="2800" b="1" dirty="0" smtClean="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原子核外电子云作为一个“</a:t>
            </a:r>
            <a:r>
              <a:rPr lang="en-US" altLang="zh-CN" sz="2800" b="1" dirty="0" smtClean="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compact ball</a:t>
            </a:r>
            <a:r>
              <a:rPr lang="zh-CN" altLang="en-US" sz="2800" b="1" dirty="0" smtClean="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”产生干涉效应</a:t>
            </a:r>
            <a:endParaRPr lang="en-US" altLang="zh-CN" sz="2800" b="1" dirty="0" smtClean="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endParaRPr>
          </a:p>
          <a:p>
            <a:pPr>
              <a:lnSpc>
                <a:spcPct val="150000"/>
              </a:lnSpc>
            </a:pPr>
            <a:r>
              <a:rPr lang="zh-CN" altLang="en-US"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散射过程时间尺度大概大于</a:t>
            </a:r>
            <a:r>
              <a:rPr lang="en-US" altLang="zh-CN"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XRD</a:t>
            </a:r>
            <a:r>
              <a:rPr lang="zh-CN" altLang="en-US"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的</a:t>
            </a:r>
            <a:r>
              <a:rPr lang="en-US" altLang="zh-CN"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1000</a:t>
            </a:r>
            <a:r>
              <a:rPr lang="zh-CN" altLang="en-US"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倍，但是只要</a:t>
            </a:r>
            <a:r>
              <a:rPr lang="en-US" altLang="zh-CN"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mediator</a:t>
            </a:r>
            <a:r>
              <a:rPr lang="zh-CN" altLang="en-US"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足够重，仍然可以使用</a:t>
            </a:r>
            <a:r>
              <a:rPr lang="en-US" altLang="zh-CN" sz="2800"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impulse approximation</a:t>
            </a:r>
            <a:endParaRPr lang="zh-CN" altLang="en-US" sz="2800" dirty="0"/>
          </a:p>
        </p:txBody>
      </p:sp>
    </p:spTree>
    <p:extLst>
      <p:ext uri="{BB962C8B-B14F-4D97-AF65-F5344CB8AC3E}">
        <p14:creationId xmlns:p14="http://schemas.microsoft.com/office/powerpoint/2010/main" val="3098439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solidFill>
          <a:schemeClr val="bg1">
            <a:alpha val="96000"/>
          </a:schemeClr>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34</a:t>
            </a:fld>
            <a:endParaRPr lang="en-US" altLang="zh-CN"/>
          </a:p>
        </p:txBody>
      </p:sp>
      <p:pic>
        <p:nvPicPr>
          <p:cNvPr id="5" name="图片 4"/>
          <p:cNvPicPr>
            <a:picLocks noChangeAspect="1"/>
          </p:cNvPicPr>
          <p:nvPr/>
        </p:nvPicPr>
        <p:blipFill>
          <a:blip r:embed="rId2"/>
          <a:stretch>
            <a:fillRect/>
          </a:stretch>
        </p:blipFill>
        <p:spPr>
          <a:xfrm>
            <a:off x="2306112" y="406297"/>
            <a:ext cx="2009797" cy="720080"/>
          </a:xfrm>
          <a:prstGeom prst="rect">
            <a:avLst/>
          </a:prstGeom>
        </p:spPr>
      </p:pic>
      <p:pic>
        <p:nvPicPr>
          <p:cNvPr id="6" name="图片 5"/>
          <p:cNvPicPr>
            <a:picLocks noChangeAspect="1"/>
          </p:cNvPicPr>
          <p:nvPr/>
        </p:nvPicPr>
        <p:blipFill>
          <a:blip r:embed="rId3"/>
          <a:stretch>
            <a:fillRect/>
          </a:stretch>
        </p:blipFill>
        <p:spPr>
          <a:xfrm>
            <a:off x="2268044" y="1199061"/>
            <a:ext cx="2523067" cy="432048"/>
          </a:xfrm>
          <a:prstGeom prst="rect">
            <a:avLst/>
          </a:prstGeom>
        </p:spPr>
      </p:pic>
      <p:pic>
        <p:nvPicPr>
          <p:cNvPr id="7" name="图片 6"/>
          <p:cNvPicPr>
            <a:picLocks noChangeAspect="1"/>
          </p:cNvPicPr>
          <p:nvPr/>
        </p:nvPicPr>
        <p:blipFill>
          <a:blip r:embed="rId4"/>
          <a:stretch>
            <a:fillRect/>
          </a:stretch>
        </p:blipFill>
        <p:spPr>
          <a:xfrm>
            <a:off x="2268044" y="1803453"/>
            <a:ext cx="5763794" cy="589418"/>
          </a:xfrm>
          <a:prstGeom prst="rect">
            <a:avLst/>
          </a:prstGeom>
        </p:spPr>
      </p:pic>
      <p:pic>
        <p:nvPicPr>
          <p:cNvPr id="8" name="图片 7"/>
          <p:cNvPicPr>
            <a:picLocks noChangeAspect="1"/>
          </p:cNvPicPr>
          <p:nvPr/>
        </p:nvPicPr>
        <p:blipFill>
          <a:blip r:embed="rId5"/>
          <a:stretch>
            <a:fillRect/>
          </a:stretch>
        </p:blipFill>
        <p:spPr>
          <a:xfrm>
            <a:off x="2411760" y="2473841"/>
            <a:ext cx="3634975" cy="576064"/>
          </a:xfrm>
          <a:prstGeom prst="rect">
            <a:avLst/>
          </a:prstGeom>
        </p:spPr>
      </p:pic>
      <p:pic>
        <p:nvPicPr>
          <p:cNvPr id="9" name="图片 8"/>
          <p:cNvPicPr>
            <a:picLocks noChangeAspect="1"/>
          </p:cNvPicPr>
          <p:nvPr/>
        </p:nvPicPr>
        <p:blipFill>
          <a:blip r:embed="rId6"/>
          <a:stretch>
            <a:fillRect/>
          </a:stretch>
        </p:blipFill>
        <p:spPr>
          <a:xfrm>
            <a:off x="4644008" y="3142371"/>
            <a:ext cx="2322781" cy="432048"/>
          </a:xfrm>
          <a:prstGeom prst="rect">
            <a:avLst/>
          </a:prstGeom>
        </p:spPr>
      </p:pic>
      <p:pic>
        <p:nvPicPr>
          <p:cNvPr id="10" name="图片 9"/>
          <p:cNvPicPr>
            <a:picLocks noChangeAspect="1"/>
          </p:cNvPicPr>
          <p:nvPr/>
        </p:nvPicPr>
        <p:blipFill>
          <a:blip r:embed="rId7"/>
          <a:stretch>
            <a:fillRect/>
          </a:stretch>
        </p:blipFill>
        <p:spPr>
          <a:xfrm>
            <a:off x="2283719" y="3692524"/>
            <a:ext cx="4040219" cy="504056"/>
          </a:xfrm>
          <a:prstGeom prst="rect">
            <a:avLst/>
          </a:prstGeom>
        </p:spPr>
      </p:pic>
      <p:pic>
        <p:nvPicPr>
          <p:cNvPr id="11" name="图片 10"/>
          <p:cNvPicPr>
            <a:picLocks noChangeAspect="1"/>
          </p:cNvPicPr>
          <p:nvPr/>
        </p:nvPicPr>
        <p:blipFill>
          <a:blip r:embed="rId8"/>
          <a:stretch>
            <a:fillRect/>
          </a:stretch>
        </p:blipFill>
        <p:spPr>
          <a:xfrm>
            <a:off x="4480123" y="4424076"/>
            <a:ext cx="1566612" cy="494372"/>
          </a:xfrm>
          <a:prstGeom prst="rect">
            <a:avLst/>
          </a:prstGeom>
        </p:spPr>
      </p:pic>
      <p:pic>
        <p:nvPicPr>
          <p:cNvPr id="12" name="图片 11"/>
          <p:cNvPicPr>
            <a:picLocks noChangeAspect="1"/>
          </p:cNvPicPr>
          <p:nvPr/>
        </p:nvPicPr>
        <p:blipFill>
          <a:blip r:embed="rId9"/>
          <a:stretch>
            <a:fillRect/>
          </a:stretch>
        </p:blipFill>
        <p:spPr>
          <a:xfrm>
            <a:off x="1781948" y="5059701"/>
            <a:ext cx="5043760" cy="701866"/>
          </a:xfrm>
          <a:prstGeom prst="rect">
            <a:avLst/>
          </a:prstGeom>
        </p:spPr>
      </p:pic>
      <p:pic>
        <p:nvPicPr>
          <p:cNvPr id="13" name="图片 12"/>
          <p:cNvPicPr>
            <a:picLocks noChangeAspect="1"/>
          </p:cNvPicPr>
          <p:nvPr/>
        </p:nvPicPr>
        <p:blipFill>
          <a:blip r:embed="rId10"/>
          <a:stretch>
            <a:fillRect/>
          </a:stretch>
        </p:blipFill>
        <p:spPr>
          <a:xfrm>
            <a:off x="1835696" y="4356136"/>
            <a:ext cx="2592288" cy="634623"/>
          </a:xfrm>
          <a:prstGeom prst="rect">
            <a:avLst/>
          </a:prstGeom>
        </p:spPr>
      </p:pic>
      <p:pic>
        <p:nvPicPr>
          <p:cNvPr id="14" name="图片 13"/>
          <p:cNvPicPr>
            <a:picLocks noChangeAspect="1"/>
          </p:cNvPicPr>
          <p:nvPr/>
        </p:nvPicPr>
        <p:blipFill>
          <a:blip r:embed="rId11"/>
          <a:stretch>
            <a:fillRect/>
          </a:stretch>
        </p:blipFill>
        <p:spPr>
          <a:xfrm>
            <a:off x="3059832" y="6004872"/>
            <a:ext cx="2808312" cy="700728"/>
          </a:xfrm>
          <a:prstGeom prst="rect">
            <a:avLst/>
          </a:prstGeom>
        </p:spPr>
      </p:pic>
      <p:sp>
        <p:nvSpPr>
          <p:cNvPr id="15" name="文本框 14"/>
          <p:cNvSpPr txBox="1"/>
          <p:nvPr/>
        </p:nvSpPr>
        <p:spPr>
          <a:xfrm>
            <a:off x="323528" y="447055"/>
            <a:ext cx="2088232" cy="461665"/>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散射截面</a:t>
            </a:r>
            <a:endParaRPr kumimoji="1" lang="zh-CN" altLang="en-US" sz="2400" b="1" dirty="0">
              <a:solidFill>
                <a:srgbClr val="C00000"/>
              </a:solidFill>
              <a:latin typeface="+mj-lt"/>
              <a:ea typeface="+mj-ea"/>
              <a:cs typeface="+mj-cs"/>
            </a:endParaRPr>
          </a:p>
        </p:txBody>
      </p:sp>
      <p:sp>
        <p:nvSpPr>
          <p:cNvPr id="16" name="文本框 15"/>
          <p:cNvSpPr txBox="1"/>
          <p:nvPr/>
        </p:nvSpPr>
        <p:spPr>
          <a:xfrm>
            <a:off x="323528" y="1167135"/>
            <a:ext cx="2088232" cy="461665"/>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运动学</a:t>
            </a:r>
            <a:endParaRPr kumimoji="1" lang="zh-CN" altLang="en-US" sz="2400" b="1" dirty="0">
              <a:solidFill>
                <a:srgbClr val="C00000"/>
              </a:solidFill>
              <a:latin typeface="+mj-lt"/>
              <a:ea typeface="+mj-ea"/>
              <a:cs typeface="+mj-cs"/>
            </a:endParaRPr>
          </a:p>
        </p:txBody>
      </p:sp>
      <p:sp>
        <p:nvSpPr>
          <p:cNvPr id="17" name="文本框 16"/>
          <p:cNvSpPr txBox="1"/>
          <p:nvPr/>
        </p:nvSpPr>
        <p:spPr>
          <a:xfrm>
            <a:off x="323528" y="2535287"/>
            <a:ext cx="2088232" cy="461665"/>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动力学</a:t>
            </a:r>
            <a:endParaRPr kumimoji="1" lang="zh-CN" altLang="en-US" sz="2400" b="1" dirty="0">
              <a:solidFill>
                <a:srgbClr val="C00000"/>
              </a:solidFill>
              <a:latin typeface="+mj-lt"/>
              <a:ea typeface="+mj-ea"/>
              <a:cs typeface="+mj-cs"/>
            </a:endParaRPr>
          </a:p>
        </p:txBody>
      </p:sp>
      <p:sp>
        <p:nvSpPr>
          <p:cNvPr id="18" name="文本框 17"/>
          <p:cNvSpPr txBox="1"/>
          <p:nvPr/>
        </p:nvSpPr>
        <p:spPr>
          <a:xfrm>
            <a:off x="395536" y="5157192"/>
            <a:ext cx="2088232" cy="461665"/>
          </a:xfrm>
          <a:prstGeom prst="rect">
            <a:avLst/>
          </a:prstGeom>
          <a:noFill/>
        </p:spPr>
        <p:txBody>
          <a:bodyPr wrap="square" rtlCol="0">
            <a:spAutoFit/>
          </a:bodyPr>
          <a:lstStyle/>
          <a:p>
            <a:r>
              <a:rPr kumimoji="1" lang="zh-CN" altLang="en-US" sz="2400" b="1" dirty="0">
                <a:solidFill>
                  <a:srgbClr val="C00000"/>
                </a:solidFill>
                <a:latin typeface="+mj-lt"/>
                <a:ea typeface="+mj-ea"/>
                <a:cs typeface="+mj-cs"/>
              </a:rPr>
              <a:t>事例</a:t>
            </a:r>
            <a:r>
              <a:rPr kumimoji="1" lang="zh-CN" altLang="en-US" sz="2400" b="1" dirty="0" smtClean="0">
                <a:solidFill>
                  <a:srgbClr val="C00000"/>
                </a:solidFill>
                <a:latin typeface="+mj-lt"/>
                <a:ea typeface="+mj-ea"/>
                <a:cs typeface="+mj-cs"/>
              </a:rPr>
              <a:t>率</a:t>
            </a:r>
            <a:endParaRPr kumimoji="1" lang="zh-CN" altLang="en-US" sz="2400" b="1" dirty="0">
              <a:solidFill>
                <a:srgbClr val="C00000"/>
              </a:solidFill>
              <a:latin typeface="+mj-lt"/>
              <a:ea typeface="+mj-ea"/>
              <a:cs typeface="+mj-cs"/>
            </a:endParaRPr>
          </a:p>
        </p:txBody>
      </p:sp>
      <p:sp>
        <p:nvSpPr>
          <p:cNvPr id="19" name="矩形 18"/>
          <p:cNvSpPr/>
          <p:nvPr/>
        </p:nvSpPr>
        <p:spPr bwMode="auto">
          <a:xfrm>
            <a:off x="4566837" y="4441985"/>
            <a:ext cx="1532037" cy="49606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8263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35</a:t>
            </a:fld>
            <a:endParaRPr lang="en-US" altLang="zh-CN"/>
          </a:p>
        </p:txBody>
      </p:sp>
      <p:pic>
        <p:nvPicPr>
          <p:cNvPr id="13" name="图片 12"/>
          <p:cNvPicPr>
            <a:picLocks noChangeAspect="1"/>
          </p:cNvPicPr>
          <p:nvPr/>
        </p:nvPicPr>
        <p:blipFill>
          <a:blip r:embed="rId2"/>
          <a:stretch>
            <a:fillRect/>
          </a:stretch>
        </p:blipFill>
        <p:spPr>
          <a:xfrm>
            <a:off x="1170130" y="5949280"/>
            <a:ext cx="6642230" cy="864096"/>
          </a:xfrm>
          <a:prstGeom prst="rect">
            <a:avLst/>
          </a:prstGeom>
        </p:spPr>
      </p:pic>
      <p:sp>
        <p:nvSpPr>
          <p:cNvPr id="14" name="椭圆 13"/>
          <p:cNvSpPr/>
          <p:nvPr/>
        </p:nvSpPr>
        <p:spPr bwMode="auto">
          <a:xfrm>
            <a:off x="3422104" y="6093296"/>
            <a:ext cx="288033"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5" name="椭圆 14"/>
          <p:cNvSpPr/>
          <p:nvPr/>
        </p:nvSpPr>
        <p:spPr bwMode="auto">
          <a:xfrm>
            <a:off x="6374432" y="6021288"/>
            <a:ext cx="288033" cy="4320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16" name="图片 15"/>
          <p:cNvPicPr>
            <a:picLocks noChangeAspect="1"/>
          </p:cNvPicPr>
          <p:nvPr/>
        </p:nvPicPr>
        <p:blipFill>
          <a:blip r:embed="rId3"/>
          <a:stretch>
            <a:fillRect/>
          </a:stretch>
        </p:blipFill>
        <p:spPr>
          <a:xfrm>
            <a:off x="1835696" y="396984"/>
            <a:ext cx="5383225" cy="5328592"/>
          </a:xfrm>
          <a:prstGeom prst="rect">
            <a:avLst/>
          </a:prstGeom>
        </p:spPr>
      </p:pic>
    </p:spTree>
    <p:extLst>
      <p:ext uri="{BB962C8B-B14F-4D97-AF65-F5344CB8AC3E}">
        <p14:creationId xmlns:p14="http://schemas.microsoft.com/office/powerpoint/2010/main" val="145515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74256" y="980728"/>
            <a:ext cx="7772400" cy="4114800"/>
          </a:xfrm>
        </p:spPr>
        <p:txBody>
          <a:bodyPr/>
          <a:lstStyle/>
          <a:p>
            <a:pPr>
              <a:lnSpc>
                <a:spcPct val="150000"/>
              </a:lnSpc>
            </a:pPr>
            <a:r>
              <a:rPr lang="zh-CN" altLang="en-US" sz="2400" b="1" kern="1200" dirty="0">
                <a:solidFill>
                  <a:srgbClr val="C00000"/>
                </a:solidFill>
                <a:latin typeface="+mj-lt"/>
                <a:ea typeface="+mj-ea"/>
                <a:cs typeface="+mj-cs"/>
              </a:rPr>
              <a:t>电子电离因子随传递动量很快降为零</a:t>
            </a:r>
            <a:endParaRPr lang="en-US" altLang="zh-CN" sz="2400" b="1" kern="1200" dirty="0">
              <a:solidFill>
                <a:srgbClr val="C00000"/>
              </a:solidFill>
              <a:latin typeface="+mj-lt"/>
              <a:ea typeface="+mj-ea"/>
              <a:cs typeface="+mj-cs"/>
            </a:endParaRPr>
          </a:p>
          <a:p>
            <a:pPr>
              <a:lnSpc>
                <a:spcPct val="150000"/>
              </a:lnSpc>
            </a:pPr>
            <a:r>
              <a:rPr lang="en-US" altLang="zh-CN" sz="2400" b="1" kern="1200" dirty="0" err="1">
                <a:solidFill>
                  <a:schemeClr val="accent2">
                    <a:lumMod val="50000"/>
                  </a:schemeClr>
                </a:solidFill>
                <a:latin typeface="+mj-lt"/>
                <a:ea typeface="+mj-ea"/>
                <a:cs typeface="+mj-cs"/>
              </a:rPr>
              <a:t>Migdal</a:t>
            </a:r>
            <a:r>
              <a:rPr lang="zh-CN" altLang="en-US" sz="2400" b="1" kern="1200" dirty="0">
                <a:solidFill>
                  <a:schemeClr val="accent2">
                    <a:lumMod val="50000"/>
                  </a:schemeClr>
                </a:solidFill>
                <a:latin typeface="+mj-lt"/>
                <a:ea typeface="+mj-ea"/>
                <a:cs typeface="+mj-cs"/>
              </a:rPr>
              <a:t>效应电离因子并不明显下降</a:t>
            </a:r>
            <a:endParaRPr lang="en-US" altLang="zh-CN" sz="2400" b="1" kern="1200" dirty="0">
              <a:solidFill>
                <a:schemeClr val="accent2">
                  <a:lumMod val="50000"/>
                </a:schemeClr>
              </a:solidFill>
              <a:latin typeface="+mj-lt"/>
              <a:ea typeface="+mj-ea"/>
              <a:cs typeface="+mj-cs"/>
            </a:endParaRPr>
          </a:p>
          <a:p>
            <a:pPr>
              <a:lnSpc>
                <a:spcPct val="150000"/>
              </a:lnSpc>
            </a:pPr>
            <a:r>
              <a:rPr lang="zh-CN" altLang="en-US" sz="2400" b="1" kern="1200" dirty="0">
                <a:solidFill>
                  <a:srgbClr val="C00000"/>
                </a:solidFill>
                <a:latin typeface="+mj-lt"/>
                <a:ea typeface="+mj-ea"/>
                <a:cs typeface="+mj-cs"/>
              </a:rPr>
              <a:t>电子云电离因子比另外两种电离增大很多，正是因为干涉效应，但是积分区间有个上限。</a:t>
            </a:r>
            <a:endParaRPr lang="en-US" altLang="zh-CN" sz="2400" b="1" kern="1200" dirty="0">
              <a:solidFill>
                <a:srgbClr val="C00000"/>
              </a:solidFill>
              <a:latin typeface="+mj-lt"/>
              <a:ea typeface="+mj-ea"/>
              <a:cs typeface="+mj-cs"/>
            </a:endParaRPr>
          </a:p>
          <a:p>
            <a:endParaRPr lang="zh-CN" altLang="en-US" dirty="0"/>
          </a:p>
        </p:txBody>
      </p:sp>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36</a:t>
            </a:fld>
            <a:endParaRPr lang="en-US" altLang="zh-CN"/>
          </a:p>
        </p:txBody>
      </p:sp>
      <p:pic>
        <p:nvPicPr>
          <p:cNvPr id="5" name="图片 4"/>
          <p:cNvPicPr>
            <a:picLocks noChangeAspect="1"/>
          </p:cNvPicPr>
          <p:nvPr/>
        </p:nvPicPr>
        <p:blipFill>
          <a:blip r:embed="rId2"/>
          <a:stretch>
            <a:fillRect/>
          </a:stretch>
        </p:blipFill>
        <p:spPr>
          <a:xfrm>
            <a:off x="2123728" y="3717032"/>
            <a:ext cx="4881950" cy="504056"/>
          </a:xfrm>
          <a:prstGeom prst="rect">
            <a:avLst/>
          </a:prstGeom>
        </p:spPr>
      </p:pic>
    </p:spTree>
    <p:extLst>
      <p:ext uri="{BB962C8B-B14F-4D97-AF65-F5344CB8AC3E}">
        <p14:creationId xmlns:p14="http://schemas.microsoft.com/office/powerpoint/2010/main" val="2817727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37</a:t>
            </a:fld>
            <a:endParaRPr lang="en-US" altLang="zh-CN"/>
          </a:p>
        </p:txBody>
      </p:sp>
      <p:pic>
        <p:nvPicPr>
          <p:cNvPr id="7" name="图片 6"/>
          <p:cNvPicPr>
            <a:picLocks noChangeAspect="1"/>
          </p:cNvPicPr>
          <p:nvPr/>
        </p:nvPicPr>
        <p:blipFill>
          <a:blip r:embed="rId2"/>
          <a:stretch>
            <a:fillRect/>
          </a:stretch>
        </p:blipFill>
        <p:spPr>
          <a:xfrm>
            <a:off x="6008" y="332656"/>
            <a:ext cx="9137992" cy="4897172"/>
          </a:xfrm>
          <a:prstGeom prst="rect">
            <a:avLst/>
          </a:prstGeom>
        </p:spPr>
      </p:pic>
      <p:sp>
        <p:nvSpPr>
          <p:cNvPr id="8" name="文本框 7"/>
          <p:cNvSpPr txBox="1"/>
          <p:nvPr/>
        </p:nvSpPr>
        <p:spPr>
          <a:xfrm>
            <a:off x="467544" y="5517232"/>
            <a:ext cx="7848872" cy="830997"/>
          </a:xfrm>
          <a:prstGeom prst="rect">
            <a:avLst/>
          </a:prstGeom>
          <a:noFill/>
        </p:spPr>
        <p:txBody>
          <a:bodyPr wrap="square" rtlCol="0">
            <a:spAutoFit/>
          </a:bodyPr>
          <a:lstStyle/>
          <a:p>
            <a:r>
              <a:rPr kumimoji="1" lang="zh-CN" altLang="en-US" sz="2400" b="1" dirty="0" smtClean="0">
                <a:solidFill>
                  <a:srgbClr val="C00000"/>
                </a:solidFill>
                <a:latin typeface="+mj-lt"/>
                <a:ea typeface="+mj-ea"/>
                <a:cs typeface="+mj-cs"/>
              </a:rPr>
              <a:t>电子相干散射排除线远低于单电子散射区域，特别在轻暗物质区域</a:t>
            </a:r>
            <a:endParaRPr kumimoji="1" lang="zh-CN" altLang="en-US" sz="2400" b="1" dirty="0">
              <a:solidFill>
                <a:srgbClr val="C00000"/>
              </a:solidFill>
              <a:latin typeface="+mj-lt"/>
              <a:ea typeface="+mj-ea"/>
              <a:cs typeface="+mj-cs"/>
            </a:endParaRPr>
          </a:p>
        </p:txBody>
      </p:sp>
    </p:spTree>
    <p:extLst>
      <p:ext uri="{BB962C8B-B14F-4D97-AF65-F5344CB8AC3E}">
        <p14:creationId xmlns:p14="http://schemas.microsoft.com/office/powerpoint/2010/main" val="2717574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107504" y="1052736"/>
            <a:ext cx="8967111" cy="4608512"/>
          </a:xfrm>
          <a:prstGeom prst="rect">
            <a:avLst/>
          </a:prstGeom>
        </p:spPr>
      </p:pic>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38</a:t>
            </a:fld>
            <a:endParaRPr lang="en-US" altLang="zh-CN"/>
          </a:p>
        </p:txBody>
      </p:sp>
    </p:spTree>
    <p:extLst>
      <p:ext uri="{BB962C8B-B14F-4D97-AF65-F5344CB8AC3E}">
        <p14:creationId xmlns:p14="http://schemas.microsoft.com/office/powerpoint/2010/main" val="1961428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39</a:t>
            </a:fld>
            <a:endParaRPr lang="en-US" altLang="zh-CN"/>
          </a:p>
        </p:txBody>
      </p:sp>
      <p:sp>
        <p:nvSpPr>
          <p:cNvPr id="5" name="标题 1"/>
          <p:cNvSpPr>
            <a:spLocks noGrp="1"/>
          </p:cNvSpPr>
          <p:nvPr>
            <p:ph type="title"/>
          </p:nvPr>
        </p:nvSpPr>
        <p:spPr>
          <a:xfrm>
            <a:off x="1547664" y="295672"/>
            <a:ext cx="5760640" cy="1143000"/>
          </a:xfrm>
        </p:spPr>
        <p:txBody>
          <a:bodyPr/>
          <a:lstStyle/>
          <a:p>
            <a:r>
              <a:rPr lang="zh-CN" altLang="en-US" b="1" dirty="0" smtClean="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总结</a:t>
            </a:r>
            <a:endParaRPr lang="zh-CN" altLang="en-US" b="1" dirty="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6" name="内容占位符 2"/>
          <p:cNvSpPr>
            <a:spLocks noGrp="1"/>
          </p:cNvSpPr>
          <p:nvPr>
            <p:ph idx="1"/>
          </p:nvPr>
        </p:nvSpPr>
        <p:spPr>
          <a:xfrm>
            <a:off x="755576" y="1268760"/>
            <a:ext cx="7776864" cy="4824536"/>
          </a:xfrm>
        </p:spPr>
        <p:txBody>
          <a:bodyPr/>
          <a:lstStyle/>
          <a:p>
            <a:pPr>
              <a:lnSpc>
                <a:spcPct val="150000"/>
              </a:lnSpc>
            </a:pPr>
            <a:r>
              <a:rPr lang="en-US" altLang="zh-CN"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WIMP</a:t>
            </a:r>
            <a:r>
              <a:rPr lang="zh-CN" altLang="en-US"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很困难</a:t>
            </a:r>
            <a:endParaRPr lang="en-US" altLang="zh-CN"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endParaRPr>
          </a:p>
          <a:p>
            <a:pPr>
              <a:lnSpc>
                <a:spcPct val="150000"/>
              </a:lnSpc>
            </a:pPr>
            <a:r>
              <a:rPr lang="zh-CN" altLang="en-US" b="1" dirty="0">
                <a:ln w="10160">
                  <a:solidFill>
                    <a:schemeClr val="accent5"/>
                  </a:solidFill>
                  <a:prstDash val="solid"/>
                </a:ln>
                <a:solidFill>
                  <a:srgbClr val="E3FFFF"/>
                </a:solidFill>
                <a:effectLst>
                  <a:outerShdw blurRad="38100" dist="22860" dir="5400000" algn="tl" rotWithShape="0">
                    <a:srgbClr val="000000">
                      <a:alpha val="30000"/>
                    </a:srgbClr>
                  </a:outerShdw>
                </a:effectLst>
              </a:rPr>
              <a:t>电子反冲对轻暗物质很敏感</a:t>
            </a:r>
            <a:endParaRPr lang="en-US" altLang="zh-CN" b="1" dirty="0">
              <a:ln w="10160">
                <a:solidFill>
                  <a:schemeClr val="accent5"/>
                </a:solidFill>
                <a:prstDash val="solid"/>
              </a:ln>
              <a:solidFill>
                <a:srgbClr val="E3FFFF"/>
              </a:solidFill>
              <a:effectLst>
                <a:outerShdw blurRad="38100" dist="22860" dir="5400000" algn="tl" rotWithShape="0">
                  <a:srgbClr val="000000">
                    <a:alpha val="30000"/>
                  </a:srgbClr>
                </a:outerShdw>
              </a:effectLst>
            </a:endParaRPr>
          </a:p>
          <a:p>
            <a:pPr>
              <a:lnSpc>
                <a:spcPct val="150000"/>
              </a:lnSpc>
            </a:pPr>
            <a:r>
              <a:rPr lang="zh-CN" altLang="en-US"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rPr>
              <a:t>有很多电子反冲效应有待深入研究</a:t>
            </a:r>
            <a:endParaRPr lang="en-US" altLang="zh-CN" b="1" dirty="0" smtClean="0">
              <a:ln w="10160">
                <a:solidFill>
                  <a:schemeClr val="accent5"/>
                </a:solidFill>
                <a:prstDash val="solid"/>
              </a:ln>
              <a:solidFill>
                <a:schemeClr val="accent1">
                  <a:lumMod val="20000"/>
                  <a:lumOff val="80000"/>
                </a:schemeClr>
              </a:solidFill>
              <a:effectLst>
                <a:outerShdw blurRad="38100" dist="22860" dir="5400000" algn="tl" rotWithShape="0">
                  <a:srgbClr val="000000">
                    <a:alpha val="30000"/>
                  </a:srgbClr>
                </a:outerShdw>
              </a:effectLst>
            </a:endParaRPr>
          </a:p>
          <a:p>
            <a:pPr>
              <a:lnSpc>
                <a:spcPct val="150000"/>
              </a:lnSpc>
            </a:pPr>
            <a:r>
              <a:rPr lang="zh-CN" altLang="en-US" b="1" dirty="0">
                <a:ln w="10160">
                  <a:solidFill>
                    <a:schemeClr val="accent5"/>
                  </a:solidFill>
                  <a:prstDash val="solid"/>
                </a:ln>
                <a:solidFill>
                  <a:srgbClr val="E3FFFF"/>
                </a:solidFill>
                <a:effectLst>
                  <a:outerShdw blurRad="38100" dist="22860" dir="5400000" algn="tl" rotWithShape="0">
                    <a:srgbClr val="000000">
                      <a:alpha val="30000"/>
                    </a:srgbClr>
                  </a:outerShdw>
                </a:effectLst>
              </a:rPr>
              <a:t>通常测量的电子电离因子应该主要产生与电子云反冲然后被原子核拉回来过程的电离，而非电子直接电离过程</a:t>
            </a:r>
          </a:p>
          <a:p>
            <a:endParaRPr lang="zh-CN" altLang="en-US" dirty="0"/>
          </a:p>
        </p:txBody>
      </p:sp>
    </p:spTree>
    <p:extLst>
      <p:ext uri="{BB962C8B-B14F-4D97-AF65-F5344CB8AC3E}">
        <p14:creationId xmlns:p14="http://schemas.microsoft.com/office/powerpoint/2010/main" val="404486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404664"/>
            <a:ext cx="5040560" cy="4662518"/>
          </a:xfr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5301208"/>
            <a:ext cx="5905500" cy="1323975"/>
          </a:xfrm>
          <a:prstGeom prst="rect">
            <a:avLst/>
          </a:prstGeom>
        </p:spPr>
      </p:pic>
      <p:sp>
        <p:nvSpPr>
          <p:cNvPr id="3" name="椭圆 2"/>
          <p:cNvSpPr/>
          <p:nvPr/>
        </p:nvSpPr>
        <p:spPr bwMode="auto">
          <a:xfrm>
            <a:off x="5364088" y="5301208"/>
            <a:ext cx="1296144"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877" y="4869160"/>
            <a:ext cx="2337619" cy="1800200"/>
          </a:xfrm>
          <a:prstGeom prst="rect">
            <a:avLst/>
          </a:prstGeom>
        </p:spPr>
      </p:pic>
    </p:spTree>
    <p:extLst>
      <p:ext uri="{BB962C8B-B14F-4D97-AF65-F5344CB8AC3E}">
        <p14:creationId xmlns:p14="http://schemas.microsoft.com/office/powerpoint/2010/main" val="25104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492896"/>
            <a:ext cx="7772400" cy="1143000"/>
          </a:xfrm>
        </p:spPr>
        <p:txBody>
          <a:bodyPr/>
          <a:lstStyle/>
          <a:p>
            <a:r>
              <a:rPr lang="zh-CN" altLang="en-US" b="1" dirty="0" smtClean="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谢谢！</a:t>
            </a:r>
            <a:endParaRPr lang="zh-CN" altLang="en-US" b="1" dirty="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92141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2531" name="Rectangle 12"/>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n-US" altLang="zh-CN" sz="3200" b="1" dirty="0">
                <a:solidFill>
                  <a:srgbClr val="C00000"/>
                </a:solidFill>
              </a:rPr>
              <a:t>   </a:t>
            </a:r>
            <a:r>
              <a:rPr lang="zh-CN" altLang="en-US" sz="3200" b="1" dirty="0" smtClean="0">
                <a:solidFill>
                  <a:srgbClr val="C00000"/>
                </a:solidFill>
              </a:rPr>
              <a:t>暗物质探测手段</a:t>
            </a:r>
            <a:endParaRPr lang="en-US" altLang="zh-CN" sz="3200" b="1" dirty="0">
              <a:solidFill>
                <a:srgbClr val="C00000"/>
              </a:solidFill>
            </a:endParaRPr>
          </a:p>
        </p:txBody>
      </p:sp>
      <p:pic>
        <p:nvPicPr>
          <p:cNvPr id="22532" name="Picture 2"/>
          <p:cNvPicPr>
            <a:picLocks noChangeAspect="1" noChangeArrowheads="1"/>
          </p:cNvPicPr>
          <p:nvPr/>
        </p:nvPicPr>
        <p:blipFill>
          <a:blip r:embed="rId2" cstate="print"/>
          <a:srcRect/>
          <a:stretch>
            <a:fillRect/>
          </a:stretch>
        </p:blipFill>
        <p:spPr bwMode="auto">
          <a:xfrm>
            <a:off x="683568" y="620688"/>
            <a:ext cx="8077200" cy="5926137"/>
          </a:xfrm>
          <a:prstGeom prst="rect">
            <a:avLst/>
          </a:prstGeom>
          <a:noFill/>
          <a:ln w="9525">
            <a:noFill/>
            <a:miter lim="800000"/>
            <a:headEnd/>
            <a:tailEnd/>
          </a:ln>
        </p:spPr>
      </p:pic>
      <p:sp>
        <p:nvSpPr>
          <p:cNvPr id="2" name="文本框 1"/>
          <p:cNvSpPr txBox="1"/>
          <p:nvPr/>
        </p:nvSpPr>
        <p:spPr>
          <a:xfrm>
            <a:off x="3275856" y="1403484"/>
            <a:ext cx="1656184" cy="369332"/>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间接探测</a:t>
            </a:r>
            <a:endParaRPr lang="zh-CN" altLang="en-US"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2" name="文本框 11"/>
          <p:cNvSpPr txBox="1"/>
          <p:nvPr/>
        </p:nvSpPr>
        <p:spPr>
          <a:xfrm>
            <a:off x="6156176" y="3356992"/>
            <a:ext cx="432048" cy="1200329"/>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直接探测</a:t>
            </a:r>
            <a:endParaRPr lang="zh-CN" altLang="en-US"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4" name="文本框 13"/>
          <p:cNvSpPr txBox="1"/>
          <p:nvPr/>
        </p:nvSpPr>
        <p:spPr>
          <a:xfrm>
            <a:off x="3428256" y="6381328"/>
            <a:ext cx="1656184" cy="369332"/>
          </a:xfrm>
          <a:prstGeom prst="rect">
            <a:avLst/>
          </a:prstGeom>
          <a:noFill/>
        </p:spPr>
        <p:txBody>
          <a:bodyPr wrap="square" rtlCol="0">
            <a:spAutoFit/>
          </a:bodyPr>
          <a:lstStyle/>
          <a:p>
            <a:r>
              <a:rPr lang="zh-CN" altLang="en-US" b="1"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直接产生</a:t>
            </a:r>
            <a:endParaRPr lang="zh-CN" altLang="en-US"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51254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6</a:t>
            </a:fld>
            <a:endParaRPr lang="en-US" altLang="zh-CN"/>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278"/>
            <a:ext cx="9144000" cy="6451443"/>
          </a:xfrm>
          <a:prstGeom prst="rect">
            <a:avLst/>
          </a:prstGeom>
        </p:spPr>
      </p:pic>
      <p:sp>
        <p:nvSpPr>
          <p:cNvPr id="3" name="椭圆 2"/>
          <p:cNvSpPr/>
          <p:nvPr/>
        </p:nvSpPr>
        <p:spPr bwMode="auto">
          <a:xfrm>
            <a:off x="4283968" y="3169227"/>
            <a:ext cx="3600400" cy="2275997"/>
          </a:xfrm>
          <a:prstGeom prst="ellipse">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600" b="0" i="0" u="none" strike="noStrike" cap="none" normalizeH="0" baseline="0" dirty="0" smtClean="0">
                <a:ln>
                  <a:noFill/>
                </a:ln>
                <a:solidFill>
                  <a:srgbClr val="FF0000"/>
                </a:solidFill>
                <a:effectLst/>
                <a:latin typeface="Arial" charset="0"/>
                <a:ea typeface="宋体" pitchFamily="2" charset="-122"/>
              </a:rPr>
              <a:t>  ！</a:t>
            </a:r>
          </a:p>
        </p:txBody>
      </p:sp>
      <p:sp>
        <p:nvSpPr>
          <p:cNvPr id="5" name="椭圆 4"/>
          <p:cNvSpPr/>
          <p:nvPr/>
        </p:nvSpPr>
        <p:spPr bwMode="auto">
          <a:xfrm>
            <a:off x="683568" y="620688"/>
            <a:ext cx="1584176" cy="2520280"/>
          </a:xfrm>
          <a:prstGeom prst="ellipse">
            <a:avLst/>
          </a:pr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600" b="0" i="0" u="none" strike="noStrike" cap="none" normalizeH="0" baseline="0" dirty="0" smtClean="0">
                <a:ln>
                  <a:noFill/>
                </a:ln>
                <a:solidFill>
                  <a:srgbClr val="FFFF00"/>
                </a:solidFill>
                <a:effectLst/>
                <a:latin typeface="Arial" charset="0"/>
                <a:ea typeface="宋体" pitchFamily="2" charset="-122"/>
              </a:rPr>
              <a:t>？</a:t>
            </a:r>
          </a:p>
        </p:txBody>
      </p:sp>
    </p:spTree>
    <p:extLst>
      <p:ext uri="{BB962C8B-B14F-4D97-AF65-F5344CB8AC3E}">
        <p14:creationId xmlns:p14="http://schemas.microsoft.com/office/powerpoint/2010/main" val="33907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7</a:t>
            </a:fld>
            <a:endParaRPr lang="en-US" altLang="zh-CN"/>
          </a:p>
        </p:txBody>
      </p:sp>
      <p:pic>
        <p:nvPicPr>
          <p:cNvPr id="4" name="图片 3"/>
          <p:cNvPicPr>
            <a:picLocks noChangeAspect="1"/>
          </p:cNvPicPr>
          <p:nvPr/>
        </p:nvPicPr>
        <p:blipFill>
          <a:blip r:embed="rId2"/>
          <a:stretch>
            <a:fillRect/>
          </a:stretch>
        </p:blipFill>
        <p:spPr>
          <a:xfrm>
            <a:off x="683568" y="144886"/>
            <a:ext cx="8064896" cy="6482652"/>
          </a:xfrm>
          <a:prstGeom prst="rect">
            <a:avLst/>
          </a:prstGeom>
        </p:spPr>
      </p:pic>
      <p:sp>
        <p:nvSpPr>
          <p:cNvPr id="5" name="文本框 4"/>
          <p:cNvSpPr txBox="1"/>
          <p:nvPr/>
        </p:nvSpPr>
        <p:spPr>
          <a:xfrm>
            <a:off x="4788024" y="6474822"/>
            <a:ext cx="2736304" cy="338554"/>
          </a:xfrm>
          <a:prstGeom prst="rect">
            <a:avLst/>
          </a:prstGeom>
          <a:noFill/>
        </p:spPr>
        <p:txBody>
          <a:bodyPr wrap="square" rtlCol="0">
            <a:spAutoFit/>
          </a:bodyPr>
          <a:lstStyle/>
          <a:p>
            <a:r>
              <a:rPr lang="en-US" altLang="zh-CN" sz="1600" b="1" dirty="0" smtClean="0"/>
              <a:t>——</a:t>
            </a:r>
            <a:r>
              <a:rPr lang="zh-CN" altLang="en-US" sz="1600" b="1" dirty="0" smtClean="0"/>
              <a:t>某人的报告透明片</a:t>
            </a:r>
            <a:endParaRPr lang="zh-CN" altLang="en-US" sz="1600" b="1" dirty="0"/>
          </a:p>
        </p:txBody>
      </p:sp>
    </p:spTree>
    <p:extLst>
      <p:ext uri="{BB962C8B-B14F-4D97-AF65-F5344CB8AC3E}">
        <p14:creationId xmlns:p14="http://schemas.microsoft.com/office/powerpoint/2010/main" val="280294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8</a:t>
            </a:fld>
            <a:endParaRPr lang="en-US" altLang="zh-CN"/>
          </a:p>
        </p:txBody>
      </p:sp>
      <p:pic>
        <p:nvPicPr>
          <p:cNvPr id="5" name="图片 4"/>
          <p:cNvPicPr>
            <a:picLocks noChangeAspect="1"/>
          </p:cNvPicPr>
          <p:nvPr/>
        </p:nvPicPr>
        <p:blipFill>
          <a:blip r:embed="rId2"/>
          <a:stretch>
            <a:fillRect/>
          </a:stretch>
        </p:blipFill>
        <p:spPr>
          <a:xfrm>
            <a:off x="217439" y="2420888"/>
            <a:ext cx="8709121" cy="2889600"/>
          </a:xfrm>
          <a:prstGeom prst="rect">
            <a:avLst/>
          </a:prstGeom>
        </p:spPr>
      </p:pic>
      <p:sp>
        <p:nvSpPr>
          <p:cNvPr id="7" name="下箭头标注 6"/>
          <p:cNvSpPr/>
          <p:nvPr/>
        </p:nvSpPr>
        <p:spPr bwMode="auto">
          <a:xfrm>
            <a:off x="2411760" y="1628800"/>
            <a:ext cx="3600400" cy="1152128"/>
          </a:xfrm>
          <a:prstGeom prst="down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rPr>
              <a:t>关注轻暗物质探测</a:t>
            </a:r>
          </a:p>
        </p:txBody>
      </p:sp>
    </p:spTree>
    <p:extLst>
      <p:ext uri="{BB962C8B-B14F-4D97-AF65-F5344CB8AC3E}">
        <p14:creationId xmlns:p14="http://schemas.microsoft.com/office/powerpoint/2010/main" val="12113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9</a:t>
            </a:fld>
            <a:endParaRPr lang="en-US" altLang="zh-CN"/>
          </a:p>
        </p:txBody>
      </p:sp>
      <p:pic>
        <p:nvPicPr>
          <p:cNvPr id="5" name="图片 4"/>
          <p:cNvPicPr>
            <a:picLocks noChangeAspect="1"/>
          </p:cNvPicPr>
          <p:nvPr/>
        </p:nvPicPr>
        <p:blipFill>
          <a:blip r:embed="rId2"/>
          <a:stretch>
            <a:fillRect/>
          </a:stretch>
        </p:blipFill>
        <p:spPr>
          <a:xfrm>
            <a:off x="1475656" y="17868"/>
            <a:ext cx="5760640" cy="4926608"/>
          </a:xfrm>
          <a:prstGeom prst="rect">
            <a:avLst/>
          </a:prstGeom>
        </p:spPr>
      </p:pic>
      <p:sp>
        <p:nvSpPr>
          <p:cNvPr id="6" name="文本框 5"/>
          <p:cNvSpPr txBox="1"/>
          <p:nvPr/>
        </p:nvSpPr>
        <p:spPr>
          <a:xfrm>
            <a:off x="2627784" y="4944476"/>
            <a:ext cx="5616624" cy="369332"/>
          </a:xfrm>
          <a:prstGeom prst="rect">
            <a:avLst/>
          </a:prstGeom>
          <a:noFill/>
        </p:spPr>
        <p:txBody>
          <a:bodyPr wrap="square" rtlCol="0">
            <a:spAutoFit/>
          </a:bodyPr>
          <a:lstStyle/>
          <a:p>
            <a:r>
              <a:rPr lang="en-US" altLang="zh-CN" sz="1800" b="0" i="1" dirty="0" smtClean="0"/>
              <a:t>From PANDAX group  </a:t>
            </a:r>
            <a:r>
              <a:rPr lang="en-US" altLang="zh-CN" i="1" dirty="0" smtClean="0"/>
              <a:t>Phys. Rev. Lett. 121. 021304</a:t>
            </a:r>
            <a:endParaRPr lang="zh-CN" altLang="en-US" sz="1800" b="0" i="1" dirty="0"/>
          </a:p>
        </p:txBody>
      </p:sp>
      <p:pic>
        <p:nvPicPr>
          <p:cNvPr id="7" name="图片 6"/>
          <p:cNvPicPr>
            <a:picLocks noChangeAspect="1"/>
          </p:cNvPicPr>
          <p:nvPr/>
        </p:nvPicPr>
        <p:blipFill>
          <a:blip r:embed="rId3"/>
          <a:stretch>
            <a:fillRect/>
          </a:stretch>
        </p:blipFill>
        <p:spPr>
          <a:xfrm>
            <a:off x="1187624" y="5668406"/>
            <a:ext cx="6872153" cy="808594"/>
          </a:xfrm>
          <a:prstGeom prst="rect">
            <a:avLst/>
          </a:prstGeom>
        </p:spPr>
      </p:pic>
      <p:sp>
        <p:nvSpPr>
          <p:cNvPr id="8" name="椭圆 7"/>
          <p:cNvSpPr/>
          <p:nvPr/>
        </p:nvSpPr>
        <p:spPr bwMode="auto">
          <a:xfrm>
            <a:off x="4427984" y="5668406"/>
            <a:ext cx="1584176" cy="8085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椭圆 9"/>
          <p:cNvSpPr/>
          <p:nvPr/>
        </p:nvSpPr>
        <p:spPr bwMode="auto">
          <a:xfrm>
            <a:off x="6228184" y="5661248"/>
            <a:ext cx="1584176" cy="8085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28944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10663</TotalTime>
  <Words>607</Words>
  <Application>Microsoft Office PowerPoint</Application>
  <PresentationFormat>全屏显示(4:3)</PresentationFormat>
  <Paragraphs>116</Paragraphs>
  <Slides>40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40</vt:i4>
      </vt:variant>
    </vt:vector>
  </HeadingPairs>
  <TitlesOfParts>
    <vt:vector size="45" baseType="lpstr">
      <vt:lpstr>华文中宋</vt:lpstr>
      <vt:lpstr>宋体</vt:lpstr>
      <vt:lpstr>Arial</vt:lpstr>
      <vt:lpstr>Times New Roman</vt:lpstr>
      <vt:lpstr>默认设计模板</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signal of sub-GeV dark matter in WIMP detections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电子相干散射效应</vt:lpstr>
      <vt:lpstr>电子相干散射效应</vt:lpstr>
      <vt:lpstr>电子相干散射效应</vt:lpstr>
      <vt:lpstr>XRD深入研究物质的微观结构</vt:lpstr>
      <vt:lpstr>小角度散射测量原子形状因子</vt:lpstr>
      <vt:lpstr>PowerPoint 演示文稿</vt:lpstr>
      <vt:lpstr>PowerPoint 演示文稿</vt:lpstr>
      <vt:lpstr>PowerPoint 演示文稿</vt:lpstr>
      <vt:lpstr>PowerPoint 演示文稿</vt:lpstr>
      <vt:lpstr>奇怪的相对论平均场论结果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vt:lpstr>
      <vt:lpstr>谢谢！</vt:lpstr>
    </vt:vector>
  </TitlesOfParts>
  <Company>Beijing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liuyuxing</dc:creator>
  <cp:lastModifiedBy>123</cp:lastModifiedBy>
  <cp:revision>851</cp:revision>
  <dcterms:created xsi:type="dcterms:W3CDTF">2000-02-21T19:30:26Z</dcterms:created>
  <dcterms:modified xsi:type="dcterms:W3CDTF">2023-08-03T02:57:39Z</dcterms:modified>
</cp:coreProperties>
</file>