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42"/>
  </p:notesMasterIdLst>
  <p:handoutMasterIdLst>
    <p:handoutMasterId r:id="rId43"/>
  </p:handoutMasterIdLst>
  <p:sldIdLst>
    <p:sldId id="1178" r:id="rId3"/>
    <p:sldId id="1205" r:id="rId4"/>
    <p:sldId id="1182" r:id="rId5"/>
    <p:sldId id="1186" r:id="rId6"/>
    <p:sldId id="1206" r:id="rId7"/>
    <p:sldId id="1152" r:id="rId8"/>
    <p:sldId id="1115" r:id="rId9"/>
    <p:sldId id="1116" r:id="rId10"/>
    <p:sldId id="1165" r:id="rId11"/>
    <p:sldId id="1163" r:id="rId12"/>
    <p:sldId id="1164" r:id="rId13"/>
    <p:sldId id="1155" r:id="rId14"/>
    <p:sldId id="1160" r:id="rId15"/>
    <p:sldId id="1181" r:id="rId16"/>
    <p:sldId id="1138" r:id="rId17"/>
    <p:sldId id="1126" r:id="rId18"/>
    <p:sldId id="1207" r:id="rId19"/>
    <p:sldId id="1183" r:id="rId20"/>
    <p:sldId id="1168" r:id="rId21"/>
    <p:sldId id="257" r:id="rId22"/>
    <p:sldId id="256" r:id="rId23"/>
    <p:sldId id="1174" r:id="rId24"/>
    <p:sldId id="1175" r:id="rId25"/>
    <p:sldId id="1176" r:id="rId26"/>
    <p:sldId id="1202" r:id="rId27"/>
    <p:sldId id="1203" r:id="rId28"/>
    <p:sldId id="1184" r:id="rId29"/>
    <p:sldId id="330" r:id="rId30"/>
    <p:sldId id="1111" r:id="rId31"/>
    <p:sldId id="1112" r:id="rId32"/>
    <p:sldId id="1154" r:id="rId33"/>
    <p:sldId id="780" r:id="rId34"/>
    <p:sldId id="1166" r:id="rId35"/>
    <p:sldId id="1167" r:id="rId36"/>
    <p:sldId id="1169" r:id="rId37"/>
    <p:sldId id="1170" r:id="rId38"/>
    <p:sldId id="1171" r:id="rId39"/>
    <p:sldId id="1172" r:id="rId40"/>
    <p:sldId id="1173" r:id="rId41"/>
  </p:sldIdLst>
  <p:sldSz cx="9144000" cy="6858000" type="screen4x3"/>
  <p:notesSz cx="6805613" cy="9939338"/>
  <p:defaultTextStyle>
    <a:defPPr>
      <a:defRPr lang="zh-CN"/>
    </a:defPPr>
    <a:lvl1pPr algn="ctr"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840">
          <p15:clr>
            <a:srgbClr val="A4A3A4"/>
          </p15:clr>
        </p15:guide>
        <p15:guide id="2" pos="29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3300"/>
    <a:srgbClr val="0000FF"/>
    <a:srgbClr val="FC9804"/>
    <a:srgbClr val="3366CC"/>
    <a:srgbClr val="000099"/>
    <a:srgbClr val="000066"/>
    <a:srgbClr val="00A84C"/>
    <a:srgbClr val="97FF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8889" autoAdjust="0"/>
    <p:restoredTop sz="86426" autoAdjust="0"/>
  </p:normalViewPr>
  <p:slideViewPr>
    <p:cSldViewPr>
      <p:cViewPr>
        <p:scale>
          <a:sx n="88" d="100"/>
          <a:sy n="88" d="100"/>
        </p:scale>
        <p:origin x="1460" y="60"/>
      </p:cViewPr>
      <p:guideLst>
        <p:guide orient="horz" pos="1840"/>
        <p:guide pos="2905"/>
      </p:guideLst>
    </p:cSldViewPr>
  </p:slideViewPr>
  <p:outlineViewPr>
    <p:cViewPr>
      <p:scale>
        <a:sx n="33" d="100"/>
        <a:sy n="33" d="100"/>
      </p:scale>
      <p:origin x="0" y="-208"/>
    </p:cViewPr>
  </p:outlineViewPr>
  <p:notesTextViewPr>
    <p:cViewPr>
      <p:scale>
        <a:sx n="1" d="1"/>
        <a:sy n="1" d="1"/>
      </p:scale>
      <p:origin x="0" y="0"/>
    </p:cViewPr>
  </p:notesTextViewPr>
  <p:sorterViewPr>
    <p:cViewPr>
      <p:scale>
        <a:sx n="100" d="100"/>
        <a:sy n="100" d="100"/>
      </p:scale>
      <p:origin x="0" y="0"/>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E2F77CDF-D9F8-47AB-999C-E6AEA359C2D9}" type="datetimeFigureOut">
              <a:rPr lang="en-US" smtClean="0"/>
              <a:t>7/23/2023</a:t>
            </a:fld>
            <a:endParaRPr lang="en-US"/>
          </a:p>
        </p:txBody>
      </p:sp>
      <p:sp>
        <p:nvSpPr>
          <p:cNvPr id="4" name="页脚占位符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0D786AB7-0761-4A0C-91E0-4A351B2443A7}" type="slidenum">
              <a:rPr lang="en-US" smtClean="0"/>
              <a:t>‹#›</a:t>
            </a:fld>
            <a:endParaRPr lang="en-US"/>
          </a:p>
        </p:txBody>
      </p:sp>
    </p:spTree>
    <p:extLst>
      <p:ext uri="{BB962C8B-B14F-4D97-AF65-F5344CB8AC3E}">
        <p14:creationId xmlns:p14="http://schemas.microsoft.com/office/powerpoint/2010/main" val="7196437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buFont typeface="Arial" panose="020B0604020202020204" pitchFamily="34" charset="0"/>
              <a:buNone/>
              <a:defRPr sz="1200" smtClean="0">
                <a:latin typeface="Arial" panose="020B0604020202020204" pitchFamily="34" charset="0"/>
              </a:defRPr>
            </a:lvl1pPr>
          </a:lstStyle>
          <a:p>
            <a:pPr>
              <a:defRPr/>
            </a:pPr>
            <a:endParaRPr lang="en-US"/>
          </a:p>
        </p:txBody>
      </p:sp>
      <p:sp>
        <p:nvSpPr>
          <p:cNvPr id="4099" name="Rectangle 3"/>
          <p:cNvSpPr>
            <a:spLocks noGrp="1" noChangeArrowheads="1"/>
          </p:cNvSpPr>
          <p:nvPr>
            <p:ph type="dt" idx="1"/>
          </p:nvPr>
        </p:nvSpPr>
        <p:spPr bwMode="auto">
          <a:xfrm>
            <a:off x="3854450" y="0"/>
            <a:ext cx="29495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buFont typeface="Arial" panose="020B0604020202020204" pitchFamily="34" charset="0"/>
              <a:buNone/>
              <a:defRPr sz="1200" smtClean="0">
                <a:latin typeface="Arial" panose="020B0604020202020204" pitchFamily="34" charset="0"/>
              </a:defRPr>
            </a:lvl1pPr>
          </a:lstStyle>
          <a:p>
            <a:pPr>
              <a:defRPr/>
            </a:pPr>
            <a:endParaRPr lang="en-US"/>
          </a:p>
        </p:txBody>
      </p:sp>
      <p:sp>
        <p:nvSpPr>
          <p:cNvPr id="16388" name="Rectangle 4"/>
          <p:cNvSpPr>
            <a:spLocks noGrp="1" noRot="1" noChangeAspect="1" noChangeArrowheads="1"/>
          </p:cNvSpPr>
          <p:nvPr>
            <p:ph type="sldImg" idx="2"/>
          </p:nvPr>
        </p:nvSpPr>
        <p:spPr bwMode="auto">
          <a:xfrm>
            <a:off x="909638" y="744538"/>
            <a:ext cx="4984750"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1" name="Rectangle 5"/>
          <p:cNvSpPr>
            <a:spLocks noGrp="1" noRot="1" noChangeArrowheads="1"/>
          </p:cNvSpPr>
          <p:nvPr>
            <p:ph type="body" sz="quarter" idx="3"/>
          </p:nvPr>
        </p:nvSpPr>
        <p:spPr bwMode="auto">
          <a:xfrm>
            <a:off x="679450" y="4721225"/>
            <a:ext cx="5445125"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noProof="0"/>
              <a:t>单击此处编辑母版文本样式</a:t>
            </a:r>
          </a:p>
          <a:p>
            <a:pPr lvl="1"/>
            <a:r>
              <a:rPr lang="en-US" noProof="0"/>
              <a:t>第二级</a:t>
            </a:r>
          </a:p>
          <a:p>
            <a:pPr lvl="2"/>
            <a:r>
              <a:rPr lang="en-US" noProof="0"/>
              <a:t>第三级</a:t>
            </a:r>
          </a:p>
          <a:p>
            <a:pPr lvl="3"/>
            <a:r>
              <a:rPr lang="en-US" noProof="0"/>
              <a:t>第四级</a:t>
            </a:r>
          </a:p>
          <a:p>
            <a:pPr lvl="4"/>
            <a:r>
              <a:rPr lang="en-US" noProof="0"/>
              <a:t>第五级</a:t>
            </a:r>
          </a:p>
        </p:txBody>
      </p:sp>
      <p:sp>
        <p:nvSpPr>
          <p:cNvPr id="4102" name="Rectangle 6"/>
          <p:cNvSpPr>
            <a:spLocks noGrp="1" noChangeArrowheads="1"/>
          </p:cNvSpPr>
          <p:nvPr>
            <p:ph type="ftr" sz="quarter" idx="4"/>
          </p:nvPr>
        </p:nvSpPr>
        <p:spPr bwMode="auto">
          <a:xfrm>
            <a:off x="0" y="9439275"/>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buFont typeface="Arial" panose="020B0604020202020204" pitchFamily="34" charset="0"/>
              <a:buNone/>
              <a:defRPr sz="1200" smtClean="0">
                <a:latin typeface="Arial" panose="020B0604020202020204"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54450" y="9439275"/>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buFont typeface="Arial" panose="020B0604020202020204" pitchFamily="34" charset="0"/>
              <a:buNone/>
              <a:defRPr sz="1200" smtClean="0">
                <a:latin typeface="Arial" panose="020B0604020202020204" pitchFamily="34" charset="0"/>
              </a:defRPr>
            </a:lvl1pPr>
          </a:lstStyle>
          <a:p>
            <a:pPr>
              <a:defRPr/>
            </a:pPr>
            <a:fld id="{63DE4F7F-2933-48FA-98CD-36AE04998B68}" type="slidenum">
              <a:rPr lang="en-US"/>
              <a:t>‹#›</a:t>
            </a:fld>
            <a:endParaRPr lang="en-US"/>
          </a:p>
        </p:txBody>
      </p:sp>
    </p:spTree>
    <p:extLst>
      <p:ext uri="{BB962C8B-B14F-4D97-AF65-F5344CB8AC3E}">
        <p14:creationId xmlns:p14="http://schemas.microsoft.com/office/powerpoint/2010/main" val="105954274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3DE4F7F-2933-48FA-98CD-36AE04998B68}" type="slidenum">
              <a:rPr lang="en-US" smtClean="0"/>
              <a:t>2</a:t>
            </a:fld>
            <a:endParaRPr lang="en-US"/>
          </a:p>
        </p:txBody>
      </p:sp>
    </p:spTree>
    <p:extLst>
      <p:ext uri="{BB962C8B-B14F-4D97-AF65-F5344CB8AC3E}">
        <p14:creationId xmlns:p14="http://schemas.microsoft.com/office/powerpoint/2010/main" val="260591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zh-CN" altLang="en-US" dirty="0"/>
              <a:t>另外一个常用的探测微波光子量子态的办法，是利用线性放大器对飞行的微波光子进行放大，然后利用室温的数采卡对信号进行采集和数据处理，得到微波场信号的</a:t>
            </a:r>
            <a:r>
              <a:rPr lang="en-US" altLang="zh-CN" dirty="0"/>
              <a:t>I</a:t>
            </a:r>
            <a:r>
              <a:rPr lang="zh-CN" altLang="en-US" dirty="0"/>
              <a:t>和</a:t>
            </a:r>
            <a:r>
              <a:rPr lang="en-US" altLang="zh-CN" dirty="0"/>
              <a:t>Q</a:t>
            </a:r>
            <a:r>
              <a:rPr lang="zh-CN" altLang="en-US" dirty="0"/>
              <a:t>，</a:t>
            </a:r>
            <a:endParaRPr lang="en-US" altLang="zh-CN" dirty="0"/>
          </a:p>
          <a:p>
            <a:r>
              <a:rPr lang="zh-CN" altLang="en-US" dirty="0"/>
              <a:t>以重构微波光子量子态。美国</a:t>
            </a:r>
            <a:r>
              <a:rPr lang="en-US" altLang="zh-CN" dirty="0" err="1"/>
              <a:t>Jila</a:t>
            </a:r>
            <a:r>
              <a:rPr lang="zh-CN" altLang="en-US" dirty="0"/>
              <a:t>的</a:t>
            </a:r>
            <a:r>
              <a:rPr lang="en-US" altLang="zh-CN" dirty="0" err="1"/>
              <a:t>Lehnert</a:t>
            </a:r>
            <a:r>
              <a:rPr lang="zh-CN" altLang="en-US" dirty="0"/>
              <a:t>课题组</a:t>
            </a:r>
            <a:r>
              <a:rPr lang="en-US" altLang="zh-CN" dirty="0"/>
              <a:t>JPA</a:t>
            </a:r>
            <a:r>
              <a:rPr lang="zh-CN" altLang="en-US" dirty="0"/>
              <a:t>实现单模压缩态，利用另一个</a:t>
            </a:r>
            <a:r>
              <a:rPr lang="en-US" altLang="zh-CN" dirty="0"/>
              <a:t>JPA</a:t>
            </a:r>
            <a:r>
              <a:rPr lang="zh-CN" altLang="en-US" dirty="0"/>
              <a:t>重构飞行微波场</a:t>
            </a:r>
            <a:r>
              <a:rPr lang="en-US" altLang="zh-CN" dirty="0"/>
              <a:t>Wigner</a:t>
            </a:r>
            <a:r>
              <a:rPr lang="zh-CN" altLang="en-US" dirty="0"/>
              <a:t>函数，压缩度</a:t>
            </a:r>
            <a:r>
              <a:rPr lang="en-US" altLang="zh-CN" dirty="0"/>
              <a:t>~-4dB</a:t>
            </a:r>
            <a:r>
              <a:rPr lang="zh-CN" altLang="en-US" dirty="0"/>
              <a:t>；瑞士</a:t>
            </a:r>
            <a:r>
              <a:rPr lang="en-US" altLang="zh-CN" dirty="0" err="1"/>
              <a:t>Wallraff</a:t>
            </a:r>
            <a:r>
              <a:rPr lang="zh-CN" altLang="en-US" dirty="0"/>
              <a:t>组两个</a:t>
            </a:r>
            <a:r>
              <a:rPr lang="en-US" altLang="zh-CN" dirty="0"/>
              <a:t>PRL</a:t>
            </a:r>
            <a:r>
              <a:rPr lang="zh-CN" altLang="en-US" dirty="0"/>
              <a:t>，用</a:t>
            </a:r>
            <a:r>
              <a:rPr lang="en-US" altLang="zh-CN" dirty="0"/>
              <a:t>HEMT</a:t>
            </a:r>
          </a:p>
          <a:p>
            <a:r>
              <a:rPr lang="zh-CN" altLang="en-US" dirty="0"/>
              <a:t>重构飞行非经典微波场。对于轴子和暗光子探测，更多情况需要对飞行的微波光子态进行重构。</a:t>
            </a:r>
            <a:endParaRPr lang="en-US" altLang="zh-CN" dirty="0"/>
          </a:p>
        </p:txBody>
      </p:sp>
    </p:spTree>
    <p:extLst>
      <p:ext uri="{BB962C8B-B14F-4D97-AF65-F5344CB8AC3E}">
        <p14:creationId xmlns:p14="http://schemas.microsoft.com/office/powerpoint/2010/main" val="243341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sz="1400" dirty="0">
                <a:solidFill>
                  <a:schemeClr val="tx1">
                    <a:lumMod val="95000"/>
                    <a:lumOff val="5000"/>
                  </a:schemeClr>
                </a:solidFill>
              </a:rPr>
              <a:t>理论上已经严格证明利用经典非线性元件，在腔内最高只能产生压缩度为</a:t>
            </a:r>
            <a:r>
              <a:rPr lang="en-US" altLang="zh-CN" sz="1400" dirty="0">
                <a:solidFill>
                  <a:schemeClr val="tx1">
                    <a:lumMod val="95000"/>
                    <a:lumOff val="5000"/>
                  </a:schemeClr>
                </a:solidFill>
              </a:rPr>
              <a:t>-3dB</a:t>
            </a:r>
            <a:r>
              <a:rPr lang="zh-CN" altLang="en-US" sz="1400" dirty="0">
                <a:solidFill>
                  <a:schemeClr val="tx1">
                    <a:lumMod val="95000"/>
                    <a:lumOff val="5000"/>
                  </a:schemeClr>
                </a:solidFill>
              </a:rPr>
              <a:t>的压缩态。</a:t>
            </a:r>
            <a:r>
              <a:rPr lang="en-US" altLang="zh-CN" sz="1400" dirty="0">
                <a:solidFill>
                  <a:schemeClr val="tx1">
                    <a:lumMod val="95000"/>
                    <a:lumOff val="5000"/>
                  </a:schemeClr>
                </a:solidFill>
              </a:rPr>
              <a:t>Scully</a:t>
            </a:r>
            <a:r>
              <a:rPr lang="zh-CN" altLang="en-US" sz="1400" dirty="0">
                <a:solidFill>
                  <a:schemeClr val="tx1">
                    <a:lumMod val="95000"/>
                    <a:lumOff val="5000"/>
                  </a:schemeClr>
                </a:solidFill>
              </a:rPr>
              <a:t>等人在</a:t>
            </a:r>
            <a:r>
              <a:rPr lang="en-US" altLang="zh-CN" sz="1400" dirty="0">
                <a:solidFill>
                  <a:schemeClr val="tx1">
                    <a:lumMod val="95000"/>
                    <a:lumOff val="5000"/>
                  </a:schemeClr>
                </a:solidFill>
              </a:rPr>
              <a:t>80</a:t>
            </a:r>
            <a:r>
              <a:rPr lang="zh-CN" altLang="en-US" sz="1400" dirty="0">
                <a:solidFill>
                  <a:schemeClr val="tx1">
                    <a:lumMod val="95000"/>
                    <a:lumOff val="5000"/>
                  </a:schemeClr>
                </a:solidFill>
              </a:rPr>
              <a:t>年代理论提出利用关联辐射激光中原子的相干性，把传统激光中原子的自发</a:t>
            </a:r>
            <a:endParaRPr lang="en-US" altLang="zh-CN" sz="1400" dirty="0">
              <a:solidFill>
                <a:schemeClr val="tx1">
                  <a:lumMod val="95000"/>
                  <a:lumOff val="5000"/>
                </a:schemeClr>
              </a:solidFill>
            </a:endParaRPr>
          </a:p>
          <a:p>
            <a:r>
              <a:rPr lang="zh-CN" altLang="en-US" sz="1400" dirty="0">
                <a:solidFill>
                  <a:schemeClr val="tx1">
                    <a:lumMod val="95000"/>
                    <a:lumOff val="5000"/>
                  </a:schemeClr>
                </a:solidFill>
              </a:rPr>
              <a:t>辐射转换为关联相干动力学，可以在腔内产生任意压缩度的强压缩态。</a:t>
            </a:r>
            <a:r>
              <a:rPr lang="en-US" altLang="zh-CN" sz="1400" dirty="0">
                <a:solidFill>
                  <a:schemeClr val="tx1">
                    <a:lumMod val="95000"/>
                    <a:lumOff val="5000"/>
                  </a:schemeClr>
                </a:solidFill>
              </a:rPr>
              <a:t>2015</a:t>
            </a:r>
            <a:r>
              <a:rPr lang="zh-CN" altLang="en-US" sz="1400" dirty="0">
                <a:solidFill>
                  <a:schemeClr val="tx1">
                    <a:lumMod val="95000"/>
                    <a:lumOff val="5000"/>
                  </a:schemeClr>
                </a:solidFill>
              </a:rPr>
              <a:t>年</a:t>
            </a:r>
            <a:r>
              <a:rPr lang="en-US" altLang="zh-CN" sz="1400" dirty="0">
                <a:solidFill>
                  <a:schemeClr val="tx1">
                    <a:lumMod val="95000"/>
                    <a:lumOff val="5000"/>
                  </a:schemeClr>
                </a:solidFill>
              </a:rPr>
              <a:t>APEX</a:t>
            </a:r>
            <a:r>
              <a:rPr lang="zh-CN" altLang="en-US" sz="1400" baseline="0" dirty="0">
                <a:solidFill>
                  <a:schemeClr val="tx1">
                    <a:lumMod val="95000"/>
                    <a:lumOff val="5000"/>
                  </a:schemeClr>
                </a:solidFill>
              </a:rPr>
              <a:t>成员利用三能级超导人工原子实验实现双模非兼并的关联辐射激光。</a:t>
            </a:r>
            <a:endParaRPr lang="en-US" altLang="zh-CN" sz="1400" dirty="0">
              <a:solidFill>
                <a:schemeClr val="tx1">
                  <a:lumMod val="95000"/>
                  <a:lumOff val="5000"/>
                </a:schemeClr>
              </a:solidFill>
            </a:endParaRPr>
          </a:p>
        </p:txBody>
      </p:sp>
      <p:sp>
        <p:nvSpPr>
          <p:cNvPr id="4" name="灯片编号占位符 3"/>
          <p:cNvSpPr>
            <a:spLocks noGrp="1"/>
          </p:cNvSpPr>
          <p:nvPr>
            <p:ph type="sldNum" sz="quarter" idx="5"/>
          </p:nvPr>
        </p:nvSpPr>
        <p:spPr/>
        <p:txBody>
          <a:bodyPr/>
          <a:lstStyle/>
          <a:p>
            <a:fld id="{4442B301-210D-4360-97FD-BA8FB2ED6373}" type="slidenum">
              <a:rPr lang="zh-CN" altLang="en-US" smtClean="0"/>
              <a:t>15</a:t>
            </a:fld>
            <a:endParaRPr lang="zh-CN" altLang="en-US"/>
          </a:p>
        </p:txBody>
      </p:sp>
    </p:spTree>
    <p:extLst>
      <p:ext uri="{BB962C8B-B14F-4D97-AF65-F5344CB8AC3E}">
        <p14:creationId xmlns:p14="http://schemas.microsoft.com/office/powerpoint/2010/main" val="310641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zh-CN" altLang="en-US" dirty="0"/>
              <a:t>最近</a:t>
            </a:r>
            <a:r>
              <a:rPr lang="en-US" altLang="zh-CN" dirty="0"/>
              <a:t>APEX</a:t>
            </a:r>
            <a:r>
              <a:rPr lang="zh-CN" altLang="en-US" dirty="0"/>
              <a:t>成员利用兼并的关联辐射激光在超导传输线振子内产生微波压缩态，并利用线性放大器重构飞行微波光子的</a:t>
            </a:r>
            <a:r>
              <a:rPr lang="en-US" altLang="zh-CN" dirty="0"/>
              <a:t>Wigner</a:t>
            </a:r>
            <a:r>
              <a:rPr lang="zh-CN" altLang="en-US" dirty="0"/>
              <a:t>函数，证明腔内压缩度在</a:t>
            </a:r>
            <a:r>
              <a:rPr lang="en-US" altLang="zh-CN" dirty="0"/>
              <a:t>3dB</a:t>
            </a:r>
            <a:r>
              <a:rPr lang="zh-CN" altLang="en-US" dirty="0"/>
              <a:t>左右。由于实验上</a:t>
            </a:r>
            <a:endParaRPr lang="en-US" altLang="zh-CN" dirty="0"/>
          </a:p>
          <a:p>
            <a:r>
              <a:rPr lang="zh-CN" altLang="en-US" dirty="0"/>
              <a:t>只利用了在</a:t>
            </a:r>
            <a:r>
              <a:rPr lang="en-US" altLang="zh-CN" dirty="0"/>
              <a:t>3K</a:t>
            </a:r>
            <a:r>
              <a:rPr lang="zh-CN" altLang="en-US" dirty="0"/>
              <a:t>左右的</a:t>
            </a:r>
            <a:r>
              <a:rPr lang="en-US" altLang="zh-CN" dirty="0"/>
              <a:t>HEMT</a:t>
            </a:r>
            <a:r>
              <a:rPr lang="zh-CN" altLang="en-US" dirty="0"/>
              <a:t>，测量需要大量的统计平均，而且重构的压缩态</a:t>
            </a:r>
            <a:r>
              <a:rPr lang="en-US" altLang="zh-CN" dirty="0"/>
              <a:t>Wigner</a:t>
            </a:r>
            <a:r>
              <a:rPr lang="zh-CN" altLang="en-US" dirty="0"/>
              <a:t>函数受到测量线路噪声温度的严重影响（标定的噪声温度约</a:t>
            </a:r>
            <a:r>
              <a:rPr lang="en-US" altLang="zh-CN" dirty="0"/>
              <a:t>7.5K</a:t>
            </a:r>
            <a:r>
              <a:rPr lang="zh-CN" altLang="en-US" dirty="0"/>
              <a:t>）。目前我们已经得到接近</a:t>
            </a:r>
            <a:endParaRPr lang="en-US" altLang="zh-CN" dirty="0"/>
          </a:p>
          <a:p>
            <a:r>
              <a:rPr lang="zh-CN" altLang="en-US" dirty="0"/>
              <a:t>标准量子极限的</a:t>
            </a:r>
            <a:r>
              <a:rPr lang="en-US" altLang="zh-CN" dirty="0"/>
              <a:t>TWPA</a:t>
            </a:r>
            <a:r>
              <a:rPr lang="zh-CN" altLang="en-US" dirty="0"/>
              <a:t>，计划用在压缩态的</a:t>
            </a:r>
            <a:r>
              <a:rPr lang="en-US" altLang="zh-CN" dirty="0"/>
              <a:t>Wigner</a:t>
            </a:r>
            <a:r>
              <a:rPr lang="zh-CN" altLang="en-US" dirty="0"/>
              <a:t>函数重构上，我们相信不远的将来能基于</a:t>
            </a:r>
            <a:r>
              <a:rPr lang="en-US" altLang="zh-CN" dirty="0"/>
              <a:t>TWPA</a:t>
            </a:r>
            <a:r>
              <a:rPr lang="zh-CN" altLang="en-US" dirty="0"/>
              <a:t>重构此压缩态的</a:t>
            </a:r>
            <a:r>
              <a:rPr lang="en-US" altLang="zh-CN" dirty="0"/>
              <a:t>Wigner</a:t>
            </a:r>
            <a:r>
              <a:rPr lang="zh-CN" altLang="en-US" dirty="0"/>
              <a:t>函数，证明用</a:t>
            </a:r>
            <a:r>
              <a:rPr lang="en-US" altLang="zh-CN" dirty="0"/>
              <a:t>CEL</a:t>
            </a:r>
            <a:r>
              <a:rPr lang="zh-CN" altLang="en-US" dirty="0"/>
              <a:t>可以在腔内产生压缩度超过</a:t>
            </a:r>
            <a:r>
              <a:rPr lang="en-US" altLang="zh-CN" dirty="0"/>
              <a:t>3dB</a:t>
            </a:r>
            <a:r>
              <a:rPr lang="zh-CN" altLang="en-US" dirty="0"/>
              <a:t>的压缩态。</a:t>
            </a:r>
            <a:endParaRPr lang="en-US" altLang="zh-CN"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16</a:t>
            </a:fld>
            <a:endParaRPr lang="en-US"/>
          </a:p>
        </p:txBody>
      </p:sp>
    </p:spTree>
    <p:extLst>
      <p:ext uri="{BB962C8B-B14F-4D97-AF65-F5344CB8AC3E}">
        <p14:creationId xmlns:p14="http://schemas.microsoft.com/office/powerpoint/2010/main" val="296425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zh-CN" altLang="en-US" dirty="0"/>
              <a:t>将稀释制冷机冷却到最低温</a:t>
            </a:r>
            <a:r>
              <a:rPr lang="en-US" altLang="zh-CN" dirty="0"/>
              <a:t>20mK</a:t>
            </a:r>
            <a:r>
              <a:rPr lang="zh-CN" altLang="en-US" dirty="0"/>
              <a:t>左右，我们利用网络分析仪在探测信号平均光子数小于</a:t>
            </a:r>
            <a:r>
              <a:rPr lang="en-US" altLang="zh-CN" dirty="0"/>
              <a:t>1</a:t>
            </a:r>
            <a:r>
              <a:rPr lang="zh-CN" altLang="en-US" dirty="0"/>
              <a:t>的情况下，对三维腔的两个模式（</a:t>
            </a:r>
            <a:r>
              <a:rPr lang="en-US" altLang="zh-CN" dirty="0"/>
              <a:t>TM010</a:t>
            </a:r>
            <a:r>
              <a:rPr lang="zh-CN" altLang="en-US" dirty="0"/>
              <a:t>和</a:t>
            </a:r>
            <a:r>
              <a:rPr lang="en-US" altLang="zh-CN" dirty="0"/>
              <a:t>TM011</a:t>
            </a:r>
            <a:r>
              <a:rPr lang="zh-CN" altLang="en-US" dirty="0"/>
              <a:t>）的频谱特性做了测量。左边两个图是相应的反射曲线，</a:t>
            </a:r>
            <a:endParaRPr lang="en-US" altLang="zh-CN" dirty="0"/>
          </a:p>
          <a:p>
            <a:r>
              <a:rPr lang="zh-CN" altLang="en-US" dirty="0"/>
              <a:t>右边两个图是两个模式的透射曲线。低频模式频率在</a:t>
            </a:r>
            <a:r>
              <a:rPr lang="en-US" altLang="zh-CN" dirty="0"/>
              <a:t>7.138GHz,</a:t>
            </a:r>
            <a:r>
              <a:rPr lang="en-US" altLang="zh-CN" baseline="0" dirty="0"/>
              <a:t> Q</a:t>
            </a:r>
            <a:r>
              <a:rPr lang="zh-CN" altLang="en-US" baseline="0" dirty="0"/>
              <a:t>值约</a:t>
            </a:r>
            <a:r>
              <a:rPr lang="en-US" altLang="zh-CN" baseline="0" dirty="0"/>
              <a:t>11500</a:t>
            </a:r>
            <a:r>
              <a:rPr lang="zh-CN" altLang="en-US" baseline="0" dirty="0"/>
              <a:t>；高频模式频率在</a:t>
            </a:r>
            <a:r>
              <a:rPr lang="en-US" altLang="zh-CN" baseline="0" dirty="0"/>
              <a:t>7.331GHz, Q</a:t>
            </a:r>
            <a:r>
              <a:rPr lang="zh-CN" altLang="en-US" baseline="0" dirty="0"/>
              <a:t>值约</a:t>
            </a:r>
            <a:r>
              <a:rPr lang="en-US" altLang="zh-CN" baseline="0" dirty="0"/>
              <a:t>7200.</a:t>
            </a:r>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23</a:t>
            </a:fld>
            <a:endParaRPr lang="en-US"/>
          </a:p>
        </p:txBody>
      </p:sp>
    </p:spTree>
    <p:extLst>
      <p:ext uri="{BB962C8B-B14F-4D97-AF65-F5344CB8AC3E}">
        <p14:creationId xmlns:p14="http://schemas.microsoft.com/office/powerpoint/2010/main" val="19496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zh-CN" altLang="en-US" dirty="0"/>
              <a:t>上面两个图是三维腔两个模式</a:t>
            </a:r>
            <a:r>
              <a:rPr lang="en-US" altLang="zh-CN" dirty="0"/>
              <a:t>TM010</a:t>
            </a:r>
            <a:r>
              <a:rPr lang="zh-CN" altLang="en-US" dirty="0"/>
              <a:t>和</a:t>
            </a:r>
            <a:r>
              <a:rPr lang="en-US" altLang="zh-CN" dirty="0"/>
              <a:t>TM011</a:t>
            </a:r>
            <a:r>
              <a:rPr lang="zh-CN" altLang="en-US"/>
              <a:t>的电场分布。下面两个图是相应两个图为实验上，用谱分析仪测量并经线路功率校准后的系统在腔模频率附近的噪声本底。</a:t>
            </a:r>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24</a:t>
            </a:fld>
            <a:endParaRPr lang="en-US"/>
          </a:p>
        </p:txBody>
      </p:sp>
    </p:spTree>
    <p:extLst>
      <p:ext uri="{BB962C8B-B14F-4D97-AF65-F5344CB8AC3E}">
        <p14:creationId xmlns:p14="http://schemas.microsoft.com/office/powerpoint/2010/main" val="3578694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data analysis procedure for haloscopes is at this point relatively standardized, so we follow the approach laid out by the ADMX collaboration in </a:t>
            </a:r>
            <a:r>
              <a:rPr lang="en-US" altLang="zh-CN" dirty="0" err="1"/>
              <a:t>arxiv</a:t>
            </a:r>
            <a:r>
              <a:rPr lang="en-US" altLang="zh-CN" dirty="0"/>
              <a:t>: </a:t>
            </a:r>
            <a:r>
              <a:rPr lang="en-GB" sz="1200" kern="1200" dirty="0">
                <a:solidFill>
                  <a:schemeClr val="tx1"/>
                </a:solidFill>
                <a:effectLst/>
                <a:latin typeface="+mn-lt"/>
                <a:ea typeface="+mn-ea"/>
                <a:cs typeface="+mn-cs"/>
              </a:rPr>
              <a:t>2204.09475. </a:t>
            </a:r>
            <a:r>
              <a:rPr lang="en-US" altLang="zh-CN" dirty="0"/>
              <a:t>Fortunately since we’re not tuning the cavity the overall procedure is actually simpler here, since we don’t need to combine multiple spectra measured at different frequencies</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From the raw power spectra measured by a VNA (Vector Network Analyzer), we apply a </a:t>
            </a:r>
            <a:r>
              <a:rPr lang="en-GB" sz="1200" kern="1200" dirty="0" err="1">
                <a:solidFill>
                  <a:schemeClr val="tx1"/>
                </a:solidFill>
                <a:effectLst/>
                <a:latin typeface="+mn-lt"/>
                <a:ea typeface="+mn-ea"/>
                <a:cs typeface="+mn-cs"/>
              </a:rPr>
              <a:t>Savitzky-Golay</a:t>
            </a:r>
            <a:r>
              <a:rPr lang="en-GB" sz="1200" kern="1200" dirty="0">
                <a:solidFill>
                  <a:schemeClr val="tx1"/>
                </a:solidFill>
                <a:effectLst/>
                <a:latin typeface="+mn-lt"/>
                <a:ea typeface="+mn-ea"/>
                <a:cs typeface="+mn-cs"/>
              </a:rPr>
              <a:t> </a:t>
            </a:r>
            <a:r>
              <a:rPr lang="en-US" altLang="zh-CN" dirty="0"/>
              <a:t>filter to obtain the gain variation from the RF electronics (shown by the orange line). Dividing out this gain variation and subtracting one then provides a dimensionless power spectrum of fluctuations about zero, in units of the standard deviation. (Figures shown here are a sample spectrum from the low frequency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Comparing the resulting data points with the lines corresponding to 2 and 4 sigma we can see that the data are well described by the null hypothesis (i.e. no dark photon signal present). We have around 600 data points here, so we do expect around 1 point to be 3 sigma away from zero. The bin widths here are 25 kHz, which is a wider than the (7 kHz) anticipated linewidth of the dark photon, so a signal would appear as a power excess in a single bin.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(If someone asks why we use 25 kHz here, we can say that this is just test data, and we’ll probably use a smaller bin width in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bottom right figure here shows the same data points with a Gaussian fit. There is a slight preference for excess power, but overall the data are well fit by a the standard Gaussian we would expect from background noise only.</a:t>
            </a:r>
          </a:p>
          <a:p>
            <a:endParaRPr lang="en-US" altLang="zh-CN" dirty="0"/>
          </a:p>
          <a:p>
            <a:r>
              <a:rPr lang="en-US" altLang="zh-CN" dirty="0"/>
              <a:t>Here the probability distribution of signal power in each bin (with a certain power excess in that bin) can be found via Bayes theorem and integrated to find the 90% CL limits on the signal power. This being the case we can place constraints on the excess signal power, which are in turn converted into constraints on the dark photon kinetic mixing parameter.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case any one asks about the effect of the SG filter: Care is required, </a:t>
            </a:r>
            <a:r>
              <a:rPr lang="en-GB" sz="1200" kern="1200" dirty="0">
                <a:solidFill>
                  <a:schemeClr val="tx1"/>
                </a:solidFill>
                <a:effectLst/>
                <a:latin typeface="+mn-lt"/>
                <a:ea typeface="+mn-ea"/>
                <a:cs typeface="+mn-cs"/>
              </a:rPr>
              <a:t>as it leads to an additional signal attenuation factor </a:t>
            </a:r>
            <a:r>
              <a:rPr lang="en-US" altLang="zh-CN" dirty="0"/>
              <a:t>eta. We estimate this by injecting signals with a known SNR into the analysis chain, and calculating the resulting SNR they appear with in the final result. Eta is defined as the ratio of these 2 SNRs.)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figures shown here are just from preliminary data, so that by analyzing them we can then estimate the ultimate sensitivity of this experiment to dark photon dark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(If anyone asks, you can explain we use the radiometer equation to calculate what the increase in SNR would be with e.g. greater integration time, and from that we can calculate the improvement in experimental sensitivity from this preliminary data.)</a:t>
            </a:r>
          </a:p>
          <a:p>
            <a:endParaRPr lang="en-US" altLang="zh-CN" dirty="0"/>
          </a:p>
          <a:p>
            <a:endParaRPr lang="en-US" altLang="zh-CN" dirty="0"/>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424391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altLang="zh-CN" dirty="0"/>
              <a:t>Here we can see our projected sensitivity in the center, at a frequency of 7.13 GHz (LF, blue) and 7.33 GHz (HF, purple). The peak sensitivities in the kinetic mixing parameter are 7e-14 (LF) and 1e-8 (HF). The difference in sensitivity between LF and HF is due to the difference in effective volume between the LF and HF modes. V_LF is O(1e-5 m^3), while V_HF is O(1e-15 m^3).</a:t>
            </a:r>
          </a:p>
          <a:p>
            <a:endParaRPr lang="en-US" altLang="zh-CN" dirty="0"/>
          </a:p>
          <a:p>
            <a:r>
              <a:rPr lang="en-US" altLang="zh-CN" dirty="0"/>
              <a:t>Recall that there is no cavity tuning here, so this is relatively simple search to perform. These sensitivity estimates correspond to a day or two of actual data taking time.</a:t>
            </a:r>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can see that the low-frequency sensitivity is competitive with many other haloscope experiments, and in particular exceeds the result just to the right from the ADMX-sidecar experiment. This being the case we hope to soon place world-leading constraints on the dark photon </a:t>
            </a:r>
            <a:r>
              <a:rPr lang="en-GB" sz="1200" kern="1200">
                <a:solidFill>
                  <a:schemeClr val="tx1"/>
                </a:solidFill>
                <a:effectLst/>
                <a:latin typeface="+mn-lt"/>
                <a:ea typeface="+mn-ea"/>
                <a:cs typeface="+mn-cs"/>
              </a:rPr>
              <a:t>parameter space.</a:t>
            </a:r>
            <a:endParaRPr lang="en-US" altLang="zh-CN" dirty="0"/>
          </a:p>
        </p:txBody>
      </p:sp>
    </p:spTree>
    <p:extLst>
      <p:ext uri="{BB962C8B-B14F-4D97-AF65-F5344CB8AC3E}">
        <p14:creationId xmlns:p14="http://schemas.microsoft.com/office/powerpoint/2010/main" val="355482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31</a:t>
            </a:fld>
            <a:endParaRPr lang="en-US"/>
          </a:p>
        </p:txBody>
      </p:sp>
    </p:spTree>
    <p:extLst>
      <p:ext uri="{BB962C8B-B14F-4D97-AF65-F5344CB8AC3E}">
        <p14:creationId xmlns:p14="http://schemas.microsoft.com/office/powerpoint/2010/main" val="255145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7974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38</a:t>
            </a:fld>
            <a:endParaRPr lang="en-US"/>
          </a:p>
        </p:txBody>
      </p:sp>
    </p:spTree>
    <p:extLst>
      <p:ext uri="{BB962C8B-B14F-4D97-AF65-F5344CB8AC3E}">
        <p14:creationId xmlns:p14="http://schemas.microsoft.com/office/powerpoint/2010/main" val="52436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3DE4F7F-2933-48FA-98CD-36AE04998B68}" type="slidenum">
              <a:rPr lang="en-US" smtClean="0"/>
              <a:t>3</a:t>
            </a:fld>
            <a:endParaRPr lang="en-US"/>
          </a:p>
        </p:txBody>
      </p:sp>
    </p:spTree>
    <p:extLst>
      <p:ext uri="{BB962C8B-B14F-4D97-AF65-F5344CB8AC3E}">
        <p14:creationId xmlns:p14="http://schemas.microsoft.com/office/powerpoint/2010/main" val="75687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zh-CN" altLang="en-US" dirty="0"/>
              <a:t>轴子暗物质和暗光子探测需要应用大量超导量子信息实验发展出来的量子精密测量技术，如微波单光子源（对探测系统验证），微波单光子探测（探测单个微波光子具有高的信噪比），</a:t>
            </a:r>
            <a:r>
              <a:rPr lang="en-US" altLang="zh-CN" dirty="0"/>
              <a:t>JPA/TWPA</a:t>
            </a:r>
            <a:r>
              <a:rPr lang="zh-CN" altLang="en-US" dirty="0"/>
              <a:t>等</a:t>
            </a:r>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6</a:t>
            </a:fld>
            <a:endParaRPr lang="en-US"/>
          </a:p>
        </p:txBody>
      </p:sp>
    </p:spTree>
    <p:extLst>
      <p:ext uri="{BB962C8B-B14F-4D97-AF65-F5344CB8AC3E}">
        <p14:creationId xmlns:p14="http://schemas.microsoft.com/office/powerpoint/2010/main" val="622272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en-US" altLang="zh-CN" dirty="0"/>
              <a:t>Left :Reduce the noise with 15.7dB below quantum-limit</a:t>
            </a:r>
          </a:p>
          <a:p>
            <a:r>
              <a:rPr lang="en-US" altLang="zh-CN" dirty="0"/>
              <a:t>Right: enhance the spectral scan rate by a factor of</a:t>
            </a:r>
            <a:r>
              <a:rPr lang="zh-CN" altLang="en-US" dirty="0"/>
              <a:t> </a:t>
            </a:r>
            <a:r>
              <a:rPr lang="en-US" altLang="zh-CN" dirty="0"/>
              <a:t>~2 with squeeze degree 4.5dB</a:t>
            </a:r>
          </a:p>
        </p:txBody>
      </p:sp>
      <p:sp>
        <p:nvSpPr>
          <p:cNvPr id="4" name="灯片编号占位符 3"/>
          <p:cNvSpPr>
            <a:spLocks noGrp="1"/>
          </p:cNvSpPr>
          <p:nvPr>
            <p:ph type="sldNum" sz="quarter" idx="5"/>
          </p:nvPr>
        </p:nvSpPr>
        <p:spPr/>
        <p:txBody>
          <a:bodyPr/>
          <a:lstStyle/>
          <a:p>
            <a:pPr>
              <a:defRPr/>
            </a:pPr>
            <a:fld id="{63DE4F7F-2933-48FA-98CD-36AE04998B68}" type="slidenum">
              <a:rPr lang="en-US" smtClean="0"/>
              <a:t>7</a:t>
            </a:fld>
            <a:endParaRPr lang="en-US"/>
          </a:p>
        </p:txBody>
      </p:sp>
    </p:spTree>
    <p:extLst>
      <p:ext uri="{BB962C8B-B14F-4D97-AF65-F5344CB8AC3E}">
        <p14:creationId xmlns:p14="http://schemas.microsoft.com/office/powerpoint/2010/main" val="12428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en-US" altLang="zh-CN" dirty="0"/>
              <a:t>enhance the spectral scan rate by a factor of</a:t>
            </a:r>
            <a:r>
              <a:rPr lang="zh-CN" altLang="en-US" dirty="0"/>
              <a:t> </a:t>
            </a:r>
            <a:r>
              <a:rPr lang="en-US" altLang="zh-CN" dirty="0"/>
              <a:t>~2  with 4dB squeeze degree</a:t>
            </a:r>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8</a:t>
            </a:fld>
            <a:endParaRPr lang="en-US"/>
          </a:p>
        </p:txBody>
      </p:sp>
    </p:spTree>
    <p:extLst>
      <p:ext uri="{BB962C8B-B14F-4D97-AF65-F5344CB8AC3E}">
        <p14:creationId xmlns:p14="http://schemas.microsoft.com/office/powerpoint/2010/main" val="25042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1" dirty="0">
                <a:latin typeface="黑体" pitchFamily="49" charset="-122"/>
                <a:ea typeface="黑体" pitchFamily="49" charset="-122"/>
              </a:rPr>
              <a:t>美国</a:t>
            </a:r>
            <a:r>
              <a:rPr lang="en-US" altLang="zh-CN" sz="1200" b="1" dirty="0">
                <a:latin typeface="黑体" pitchFamily="49" charset="-122"/>
                <a:ea typeface="黑体" pitchFamily="49" charset="-122"/>
              </a:rPr>
              <a:t>Wisconsin</a:t>
            </a:r>
            <a:r>
              <a:rPr lang="zh-CN" altLang="en-US" sz="1200" b="1" dirty="0">
                <a:latin typeface="黑体" pitchFamily="49" charset="-122"/>
                <a:ea typeface="黑体" pitchFamily="49" charset="-122"/>
              </a:rPr>
              <a:t>大学基于结隧穿的微波单光子探测方案，探测效率小于</a:t>
            </a:r>
            <a:r>
              <a:rPr lang="en-US" altLang="zh-CN" sz="1200" b="1" dirty="0">
                <a:latin typeface="黑体" pitchFamily="49" charset="-122"/>
                <a:ea typeface="黑体" pitchFamily="49" charset="-122"/>
              </a:rPr>
              <a:t>10%</a:t>
            </a:r>
            <a:r>
              <a:rPr lang="zh-CN" altLang="en-US" sz="1200" b="1" dirty="0">
                <a:latin typeface="黑体" pitchFamily="49" charset="-122"/>
                <a:ea typeface="黑体" pitchFamily="49" charset="-122"/>
              </a:rPr>
              <a:t>，需要入射光子频率、入射时间等先验知识，长恢复时间。</a:t>
            </a:r>
            <a:r>
              <a:rPr lang="en-US" altLang="zh-CN" sz="1200" b="1" dirty="0">
                <a:latin typeface="黑体" pitchFamily="49" charset="-122"/>
                <a:ea typeface="黑体" pitchFamily="49" charset="-122"/>
              </a:rPr>
              <a:t>2018</a:t>
            </a:r>
            <a:r>
              <a:rPr lang="zh-CN" altLang="en-US" sz="1200" b="1" dirty="0">
                <a:latin typeface="黑体" pitchFamily="49" charset="-122"/>
                <a:ea typeface="黑体" pitchFamily="49" charset="-122"/>
              </a:rPr>
              <a:t>年应用于超导量子比特单发非破坏性测量，保真度可达</a:t>
            </a:r>
            <a:r>
              <a:rPr lang="en-US" altLang="zh-CN" sz="1200" b="1" dirty="0">
                <a:latin typeface="黑体" pitchFamily="49" charset="-122"/>
                <a:ea typeface="黑体" pitchFamily="49" charset="-122"/>
              </a:rPr>
              <a:t>92%</a:t>
            </a:r>
            <a:r>
              <a:rPr lang="zh-CN" altLang="en-US" sz="1200" b="1" dirty="0">
                <a:latin typeface="黑体" pitchFamily="49" charset="-122"/>
                <a:ea typeface="黑体" pitchFamily="49" charset="-122"/>
              </a:rPr>
              <a:t>。</a:t>
            </a:r>
            <a:endParaRPr lang="en-US" altLang="zh-CN" sz="1200" b="1" dirty="0">
              <a:latin typeface="黑体" pitchFamily="49" charset="-122"/>
              <a:ea typeface="黑体" pitchFamily="49"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9</a:t>
            </a:fld>
            <a:endParaRPr lang="en-US"/>
          </a:p>
        </p:txBody>
      </p:sp>
    </p:spTree>
    <p:extLst>
      <p:ext uri="{BB962C8B-B14F-4D97-AF65-F5344CB8AC3E}">
        <p14:creationId xmlns:p14="http://schemas.microsoft.com/office/powerpoint/2010/main" val="178751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r>
              <a:rPr lang="zh-CN" altLang="en-US" sz="1200" b="1" dirty="0">
                <a:latin typeface="黑体" pitchFamily="49" charset="-122"/>
                <a:ea typeface="黑体" pitchFamily="49" charset="-122"/>
              </a:rPr>
              <a:t>日本</a:t>
            </a:r>
            <a:r>
              <a:rPr lang="en-US" altLang="zh-CN" sz="1200" b="1" dirty="0">
                <a:latin typeface="黑体" pitchFamily="49" charset="-122"/>
                <a:ea typeface="黑体" pitchFamily="49" charset="-122"/>
              </a:rPr>
              <a:t>RIKEN</a:t>
            </a:r>
            <a:r>
              <a:rPr lang="zh-CN" altLang="en-US" sz="1200" b="1" dirty="0">
                <a:latin typeface="黑体" pitchFamily="49" charset="-122"/>
                <a:ea typeface="黑体" pitchFamily="49" charset="-122"/>
              </a:rPr>
              <a:t>蔡老师组工程化原子和腔的相互作用，形成阻抗匹配的</a:t>
            </a:r>
            <a:r>
              <a:rPr lang="en-US" altLang="zh-CN" sz="1200" b="1" dirty="0">
                <a:latin typeface="黑体" pitchFamily="49" charset="-122"/>
                <a:ea typeface="黑体" pitchFamily="49" charset="-122"/>
              </a:rPr>
              <a:t>lambda</a:t>
            </a:r>
            <a:r>
              <a:rPr lang="zh-CN" altLang="en-US" sz="1200" b="1" dirty="0">
                <a:latin typeface="黑体" pitchFamily="49" charset="-122"/>
                <a:ea typeface="黑体" pitchFamily="49" charset="-122"/>
              </a:rPr>
              <a:t>系统，探测效率约</a:t>
            </a:r>
            <a:r>
              <a:rPr lang="en-US" altLang="zh-CN" sz="1200" b="1" dirty="0">
                <a:latin typeface="黑体" pitchFamily="49" charset="-122"/>
                <a:ea typeface="黑体" pitchFamily="49" charset="-122"/>
              </a:rPr>
              <a:t>66%</a:t>
            </a:r>
            <a:r>
              <a:rPr lang="zh-CN" altLang="en-US" sz="1200" b="1" dirty="0">
                <a:latin typeface="黑体" pitchFamily="49" charset="-122"/>
                <a:ea typeface="黑体" pitchFamily="49" charset="-122"/>
              </a:rPr>
              <a:t>，暗计数约</a:t>
            </a:r>
            <a:r>
              <a:rPr lang="en-US" altLang="zh-CN" sz="1200" b="1" dirty="0">
                <a:latin typeface="黑体" pitchFamily="49" charset="-122"/>
                <a:ea typeface="黑体" pitchFamily="49" charset="-122"/>
              </a:rPr>
              <a:t>1.4%</a:t>
            </a:r>
            <a:r>
              <a:rPr lang="zh-CN" altLang="en-US" sz="1200" b="1" dirty="0">
                <a:latin typeface="黑体" pitchFamily="49" charset="-122"/>
                <a:ea typeface="黑体" pitchFamily="49" charset="-122"/>
              </a:rPr>
              <a:t>，需要入射光子频率，入射时间等先验知识。</a:t>
            </a:r>
            <a:endParaRPr lang="en-US" altLang="zh-CN" sz="1200" b="1" dirty="0">
              <a:latin typeface="黑体" pitchFamily="49" charset="-122"/>
              <a:ea typeface="黑体" pitchFamily="49"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10</a:t>
            </a:fld>
            <a:endParaRPr lang="en-US"/>
          </a:p>
        </p:txBody>
      </p:sp>
    </p:spTree>
    <p:extLst>
      <p:ext uri="{BB962C8B-B14F-4D97-AF65-F5344CB8AC3E}">
        <p14:creationId xmlns:p14="http://schemas.microsoft.com/office/powerpoint/2010/main" val="408220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8875" cy="372745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a:latin typeface="黑体" pitchFamily="49" charset="-122"/>
                <a:ea typeface="黑体" pitchFamily="49" charset="-122"/>
              </a:rPr>
              <a:t>2018</a:t>
            </a:r>
            <a:r>
              <a:rPr lang="zh-CN" altLang="en-US" sz="1200" b="1" dirty="0">
                <a:latin typeface="黑体" pitchFamily="49" charset="-122"/>
                <a:ea typeface="黑体" pitchFamily="49" charset="-122"/>
              </a:rPr>
              <a:t>年日本东京大学和瑞士</a:t>
            </a:r>
            <a:r>
              <a:rPr lang="en-US" altLang="zh-CN" sz="1200" b="1" dirty="0">
                <a:latin typeface="黑体" pitchFamily="49" charset="-122"/>
                <a:ea typeface="黑体" pitchFamily="49" charset="-122"/>
              </a:rPr>
              <a:t>ETHZ</a:t>
            </a:r>
            <a:r>
              <a:rPr lang="zh-CN" altLang="en-US" sz="1200" b="1" dirty="0">
                <a:latin typeface="黑体" pitchFamily="49" charset="-122"/>
                <a:ea typeface="黑体" pitchFamily="49" charset="-122"/>
              </a:rPr>
              <a:t>几乎同时利用原子和腔的色散相互作用，探测效率约</a:t>
            </a:r>
            <a:r>
              <a:rPr lang="en-US" altLang="zh-CN" sz="1200" b="1" dirty="0">
                <a:latin typeface="黑体" pitchFamily="49" charset="-122"/>
                <a:ea typeface="黑体" pitchFamily="49" charset="-122"/>
              </a:rPr>
              <a:t>80%</a:t>
            </a:r>
            <a:r>
              <a:rPr lang="zh-CN" altLang="en-US" sz="1200" b="1" dirty="0">
                <a:latin typeface="黑体" pitchFamily="49" charset="-122"/>
                <a:ea typeface="黑体" pitchFamily="49" charset="-122"/>
              </a:rPr>
              <a:t>，需要入射光子频率、入射时间等先验知识。</a:t>
            </a:r>
            <a:endParaRPr lang="en-US" altLang="zh-CN" sz="1200" b="1" dirty="0">
              <a:latin typeface="黑体" pitchFamily="49" charset="-122"/>
              <a:ea typeface="黑体"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000CC"/>
                </a:solidFill>
                <a:latin typeface="黑体" pitchFamily="49" charset="-122"/>
                <a:ea typeface="黑体" pitchFamily="49" charset="-122"/>
              </a:rPr>
              <a:t>微波频段尚无光学频段高探测效率、宽频率响应、无需先验知识的单光子探测器！</a:t>
            </a:r>
          </a:p>
          <a:p>
            <a:endParaRPr lang="zh-CN" altLang="en-US" dirty="0"/>
          </a:p>
        </p:txBody>
      </p:sp>
      <p:sp>
        <p:nvSpPr>
          <p:cNvPr id="4" name="灯片编号占位符 3"/>
          <p:cNvSpPr>
            <a:spLocks noGrp="1"/>
          </p:cNvSpPr>
          <p:nvPr>
            <p:ph type="sldNum" sz="quarter" idx="10"/>
          </p:nvPr>
        </p:nvSpPr>
        <p:spPr/>
        <p:txBody>
          <a:bodyPr/>
          <a:lstStyle/>
          <a:p>
            <a:pPr>
              <a:defRPr/>
            </a:pPr>
            <a:fld id="{63DE4F7F-2933-48FA-98CD-36AE04998B68}" type="slidenum">
              <a:rPr lang="en-US" smtClean="0"/>
              <a:t>11</a:t>
            </a:fld>
            <a:endParaRPr lang="en-US"/>
          </a:p>
        </p:txBody>
      </p:sp>
    </p:spTree>
    <p:extLst>
      <p:ext uri="{BB962C8B-B14F-4D97-AF65-F5344CB8AC3E}">
        <p14:creationId xmlns:p14="http://schemas.microsoft.com/office/powerpoint/2010/main" val="345238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zh-CN" altLang="en-US" dirty="0"/>
              <a:t>目前探测微波光子态，重构其</a:t>
            </a:r>
            <a:r>
              <a:rPr lang="en-US" altLang="zh-CN" dirty="0"/>
              <a:t>Wigner</a:t>
            </a:r>
            <a:r>
              <a:rPr lang="zh-CN" altLang="en-US" dirty="0"/>
              <a:t>函数的方法主要有两个。一个是基于原子和腔的相互作用，用超导量子比特作为“尺子”来测量腔中的光子量子态，用另外一个腔来读取</a:t>
            </a:r>
            <a:endParaRPr lang="en-US" altLang="zh-CN" dirty="0"/>
          </a:p>
          <a:p>
            <a:r>
              <a:rPr lang="zh-CN" altLang="en-US" dirty="0"/>
              <a:t>量子比特的状态，通过测量量子比特的奇偶性来重构腔中的光子量子态。如</a:t>
            </a:r>
            <a:r>
              <a:rPr lang="en-US" altLang="zh-CN" dirty="0"/>
              <a:t>2009</a:t>
            </a:r>
            <a:r>
              <a:rPr lang="zh-CN" altLang="en-US" dirty="0"/>
              <a:t>年美国</a:t>
            </a:r>
            <a:r>
              <a:rPr lang="en-US" altLang="zh-CN" dirty="0"/>
              <a:t>Martinis</a:t>
            </a:r>
            <a:r>
              <a:rPr lang="zh-CN" altLang="en-US" dirty="0"/>
              <a:t>课题组实现</a:t>
            </a:r>
            <a:r>
              <a:rPr lang="en-US" altLang="zh-CN" dirty="0" err="1"/>
              <a:t>Fock</a:t>
            </a:r>
            <a:r>
              <a:rPr lang="zh-CN" altLang="en-US" dirty="0"/>
              <a:t>态和猫态，控制原子和腔的相互作用，测量腔内微波非经典态</a:t>
            </a:r>
            <a:r>
              <a:rPr lang="en-US" altLang="zh-CN" dirty="0"/>
              <a:t>,</a:t>
            </a:r>
          </a:p>
          <a:p>
            <a:r>
              <a:rPr lang="zh-CN" altLang="en-US" dirty="0"/>
              <a:t>中国清华大学也是采用类似的办法测量腔中微波光子的非经典态。</a:t>
            </a:r>
            <a:endParaRPr lang="en-US" altLang="zh-CN" dirty="0"/>
          </a:p>
        </p:txBody>
      </p:sp>
    </p:spTree>
    <p:extLst>
      <p:ext uri="{BB962C8B-B14F-4D97-AF65-F5344CB8AC3E}">
        <p14:creationId xmlns:p14="http://schemas.microsoft.com/office/powerpoint/2010/main" val="61645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D790161-E511-424D-8674-82F51A5EDCC2}"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73379E1-213E-4A63-98D3-21839AB30D8A}" type="datetimeFigureOut">
              <a:rPr lang="zh-CN" altLang="en-US" smtClean="0"/>
              <a:t>2023/7/23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9EAC35-A2E6-4691-B4B4-2195B1A980C9}" type="slidenum">
              <a:rPr lang="zh-CN" altLang="en-US" smtClean="0"/>
              <a:t>‹#›</a:t>
            </a:fld>
            <a:endParaRPr lang="zh-CN" altLang="en-US"/>
          </a:p>
        </p:txBody>
      </p:sp>
    </p:spTree>
    <p:extLst>
      <p:ext uri="{BB962C8B-B14F-4D97-AF65-F5344CB8AC3E}">
        <p14:creationId xmlns:p14="http://schemas.microsoft.com/office/powerpoint/2010/main" val="314179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8654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buFont typeface="Arial" panose="020B0604020202020204" pitchFamily="34" charset="0"/>
              <a:buNone/>
              <a:defRPr sz="1400" smtClean="0">
                <a:latin typeface="Arial" panose="020B0604020202020204" pitchFamily="34"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buFont typeface="Arial" panose="020B0604020202020204" pitchFamily="34" charset="0"/>
              <a:buNone/>
              <a:defRPr sz="1400" smtClean="0">
                <a:latin typeface="Arial" panose="020B0604020202020204" pitchFamily="34"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buFont typeface="Arial" panose="020B0604020202020204" pitchFamily="34" charset="0"/>
              <a:buNone/>
              <a:defRPr sz="1400" smtClean="0">
                <a:latin typeface="Arial" panose="020B0604020202020204" pitchFamily="34" charset="0"/>
              </a:defRPr>
            </a:lvl1pPr>
          </a:lstStyle>
          <a:p>
            <a:pPr>
              <a:defRPr/>
            </a:pPr>
            <a:fld id="{47CBFAAC-7269-4712-AFB7-A9732D9EBAA3}"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2023/7/23</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5670613"/>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6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290.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wmf"/><Relationship Id="rId5" Type="http://schemas.openxmlformats.org/officeDocument/2006/relationships/oleObject" Target="../embeddings/oleObject2.bin"/><Relationship Id="rId4" Type="http://schemas.openxmlformats.org/officeDocument/2006/relationships/image" Target="../media/image60.wmf"/></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70.png"/><Relationship Id="rId7" Type="http://schemas.openxmlformats.org/officeDocument/2006/relationships/image" Target="../media/image16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0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29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5"/>
          <p:cNvSpPr txBox="1">
            <a:spLocks noGrp="1" noChangeArrowheads="1"/>
          </p:cNvSpPr>
          <p:nvPr/>
        </p:nvSpPr>
        <p:spPr bwMode="auto">
          <a:xfrm>
            <a:off x="6514992" y="62483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D03AEA-EC4B-433F-8329-F5F85D3CB15E}"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 name="Text Box 3"/>
          <p:cNvSpPr txBox="1">
            <a:spLocks noChangeArrowheads="1"/>
          </p:cNvSpPr>
          <p:nvPr/>
        </p:nvSpPr>
        <p:spPr bwMode="auto">
          <a:xfrm>
            <a:off x="726099" y="2546081"/>
            <a:ext cx="75923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ea typeface="宋体" pitchFamily="2" charset="-122"/>
              </a:defRPr>
            </a:lvl1pPr>
            <a:lvl2pPr marL="742950" indent="-285750" eaLnBrk="0" hangingPunct="0">
              <a:defRPr sz="2000">
                <a:solidFill>
                  <a:schemeClr val="tx1"/>
                </a:solidFill>
                <a:latin typeface="Arial" charset="0"/>
                <a:ea typeface="宋体" pitchFamily="2" charset="-122"/>
              </a:defRPr>
            </a:lvl2pPr>
            <a:lvl3pPr marL="1143000" indent="-228600" eaLnBrk="0" hangingPunct="0">
              <a:defRPr sz="2000">
                <a:solidFill>
                  <a:schemeClr val="tx1"/>
                </a:solidFill>
                <a:latin typeface="Arial" charset="0"/>
                <a:ea typeface="宋体" pitchFamily="2" charset="-122"/>
              </a:defRPr>
            </a:lvl3pPr>
            <a:lvl4pPr marL="1600200" indent="-228600" eaLnBrk="0" hangingPunct="0">
              <a:defRPr sz="2000">
                <a:solidFill>
                  <a:schemeClr val="tx1"/>
                </a:solidFill>
                <a:latin typeface="Arial" charset="0"/>
                <a:ea typeface="宋体" pitchFamily="2" charset="-122"/>
              </a:defRPr>
            </a:lvl4pPr>
            <a:lvl5pPr marL="2057400" indent="-228600" eaLnBrk="0" hangingPunct="0">
              <a:defRPr sz="2000">
                <a:solidFill>
                  <a:schemeClr val="tx1"/>
                </a:solidFill>
                <a:latin typeface="Arial" charset="0"/>
                <a:ea typeface="宋体" pitchFamily="2" charset="-122"/>
              </a:defRPr>
            </a:lvl5pPr>
            <a:lvl6pPr marL="2514600" indent="-228600" algn="ctr" eaLnBrk="0" fontAlgn="base" hangingPunct="0">
              <a:spcBef>
                <a:spcPct val="0"/>
              </a:spcBef>
              <a:spcAft>
                <a:spcPct val="0"/>
              </a:spcAft>
              <a:buFont typeface="Arial" charset="0"/>
              <a:defRPr sz="2000">
                <a:solidFill>
                  <a:schemeClr val="tx1"/>
                </a:solidFill>
                <a:latin typeface="Arial" charset="0"/>
                <a:ea typeface="宋体" pitchFamily="2" charset="-122"/>
              </a:defRPr>
            </a:lvl6pPr>
            <a:lvl7pPr marL="2971800" indent="-228600" algn="ctr" eaLnBrk="0" fontAlgn="base" hangingPunct="0">
              <a:spcBef>
                <a:spcPct val="0"/>
              </a:spcBef>
              <a:spcAft>
                <a:spcPct val="0"/>
              </a:spcAft>
              <a:buFont typeface="Arial" charset="0"/>
              <a:defRPr sz="2000">
                <a:solidFill>
                  <a:schemeClr val="tx1"/>
                </a:solidFill>
                <a:latin typeface="Arial" charset="0"/>
                <a:ea typeface="宋体" pitchFamily="2" charset="-122"/>
              </a:defRPr>
            </a:lvl7pPr>
            <a:lvl8pPr marL="3429000" indent="-228600" algn="ctr" eaLnBrk="0" fontAlgn="base" hangingPunct="0">
              <a:spcBef>
                <a:spcPct val="0"/>
              </a:spcBef>
              <a:spcAft>
                <a:spcPct val="0"/>
              </a:spcAft>
              <a:buFont typeface="Arial" charset="0"/>
              <a:defRPr sz="2000">
                <a:solidFill>
                  <a:schemeClr val="tx1"/>
                </a:solidFill>
                <a:latin typeface="Arial" charset="0"/>
                <a:ea typeface="宋体" pitchFamily="2" charset="-122"/>
              </a:defRPr>
            </a:lvl8pPr>
            <a:lvl9pPr marL="3886200" indent="-228600" algn="ctr" eaLnBrk="0" fontAlgn="base" hangingPunct="0">
              <a:spcBef>
                <a:spcPct val="0"/>
              </a:spcBef>
              <a:spcAft>
                <a:spcPct val="0"/>
              </a:spcAft>
              <a:buFont typeface="Arial" charset="0"/>
              <a:defRPr sz="2000">
                <a:solidFill>
                  <a:schemeClr val="tx1"/>
                </a:solidFill>
                <a:latin typeface="Arial"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err="1">
                <a:solidFill>
                  <a:srgbClr val="800000"/>
                </a:solidFill>
                <a:latin typeface="微软雅黑" panose="020B0503020204020204" pitchFamily="34" charset="-122"/>
                <a:ea typeface="微软雅黑" panose="020B0503020204020204" pitchFamily="34" charset="-122"/>
              </a:rPr>
              <a:t>Zhihui</a:t>
            </a:r>
            <a:r>
              <a:rPr lang="en-US" altLang="zh-CN" dirty="0">
                <a:solidFill>
                  <a:srgbClr val="800000"/>
                </a:solidFill>
                <a:latin typeface="微软雅黑" panose="020B0503020204020204" pitchFamily="34" charset="-122"/>
                <a:ea typeface="微软雅黑" panose="020B0503020204020204" pitchFamily="34" charset="-122"/>
              </a:rPr>
              <a:t> Peng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800000"/>
                </a:solidFill>
                <a:latin typeface="微软雅黑" panose="020B0503020204020204" pitchFamily="34" charset="-122"/>
                <a:ea typeface="微软雅黑" panose="020B0503020204020204" pitchFamily="34" charset="-122"/>
              </a:rPr>
              <a:t>Hunan Normal University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err="1">
                <a:ln>
                  <a:noFill/>
                </a:ln>
                <a:solidFill>
                  <a:srgbClr val="800000"/>
                </a:solidFill>
                <a:effectLst/>
                <a:uLnTx/>
                <a:uFillTx/>
                <a:latin typeface="微软雅黑" panose="020B0503020204020204" pitchFamily="34" charset="-122"/>
                <a:ea typeface="微软雅黑" panose="020B0503020204020204" pitchFamily="34" charset="-122"/>
              </a:rPr>
              <a:t>Dongning</a:t>
            </a:r>
            <a:r>
              <a:rPr kumimoji="0" lang="en-US" altLang="zh-CN" b="0"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rPr>
              <a:t> Zheng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800000"/>
                </a:solidFill>
                <a:latin typeface="微软雅黑" panose="020B0503020204020204" pitchFamily="34" charset="-122"/>
                <a:ea typeface="微软雅黑" panose="020B0503020204020204" pitchFamily="34" charset="-122"/>
              </a:rPr>
              <a:t>Institute of Physics</a:t>
            </a:r>
            <a:endParaRPr kumimoji="0" lang="zh-CN" altLang="en-US" b="0"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9E8F36F8-D590-0A9E-9425-6442A326DC67}"/>
              </a:ext>
            </a:extLst>
          </p:cNvPr>
          <p:cNvSpPr txBox="1"/>
          <p:nvPr/>
        </p:nvSpPr>
        <p:spPr>
          <a:xfrm>
            <a:off x="-163484" y="1513369"/>
            <a:ext cx="9470967" cy="988347"/>
          </a:xfrm>
          <a:prstGeom prst="rect">
            <a:avLst/>
          </a:prstGeom>
          <a:noFill/>
        </p:spPr>
        <p:txBody>
          <a:bodyPr wrap="square">
            <a:spAutoFit/>
          </a:bodyPr>
          <a:lstStyle/>
          <a:p>
            <a:pPr lvl="0" fontAlgn="auto">
              <a:lnSpc>
                <a:spcPct val="150000"/>
              </a:lnSpc>
              <a:spcBef>
                <a:spcPts val="0"/>
              </a:spcBef>
              <a:spcAft>
                <a:spcPts val="0"/>
              </a:spcAft>
            </a:pPr>
            <a:r>
              <a:rPr lang="en-US" altLang="zh-CN" sz="4400" b="1" dirty="0">
                <a:solidFill>
                  <a:srgbClr val="0000FF"/>
                </a:solidFill>
                <a:latin typeface="微软雅黑" panose="020B0503020204020204" pitchFamily="34" charset="-122"/>
                <a:ea typeface="微软雅黑" panose="020B0503020204020204" pitchFamily="34" charset="-122"/>
              </a:rPr>
              <a:t>Experimental Progress of APEX</a:t>
            </a:r>
          </a:p>
        </p:txBody>
      </p:sp>
      <p:sp>
        <p:nvSpPr>
          <p:cNvPr id="2" name="文本框 1"/>
          <p:cNvSpPr txBox="1"/>
          <p:nvPr/>
        </p:nvSpPr>
        <p:spPr>
          <a:xfrm>
            <a:off x="381110" y="4878491"/>
            <a:ext cx="8629094" cy="830997"/>
          </a:xfrm>
          <a:prstGeom prst="rect">
            <a:avLst/>
          </a:prstGeom>
          <a:noFill/>
        </p:spPr>
        <p:txBody>
          <a:bodyPr wrap="none" rtlCol="0">
            <a:spAutoFit/>
          </a:bodyPr>
          <a:lstStyle/>
          <a:p>
            <a:pPr lvl="0" fontAlgn="auto">
              <a:spcBef>
                <a:spcPts val="0"/>
              </a:spcBef>
              <a:spcAft>
                <a:spcPts val="0"/>
              </a:spcAft>
            </a:pPr>
            <a:r>
              <a:rPr lang="en-US" altLang="zh-CN" sz="2400" dirty="0">
                <a:solidFill>
                  <a:srgbClr val="C00000"/>
                </a:solidFill>
                <a:latin typeface="微软雅黑" panose="020B0503020204020204" pitchFamily="34" charset="-122"/>
                <a:ea typeface="微软雅黑" panose="020B0503020204020204" pitchFamily="34" charset="-122"/>
              </a:rPr>
              <a:t>On behalf of</a:t>
            </a:r>
          </a:p>
          <a:p>
            <a:pPr lvl="0" algn="l" fontAlgn="auto">
              <a:spcBef>
                <a:spcPts val="0"/>
              </a:spcBef>
              <a:spcAft>
                <a:spcPts val="0"/>
              </a:spcAft>
            </a:pPr>
            <a:r>
              <a:rPr lang="en-US" altLang="zh-CN" sz="2400" b="1" dirty="0">
                <a:solidFill>
                  <a:srgbClr val="C00000"/>
                </a:solidFill>
                <a:latin typeface="微软雅黑" panose="020B0503020204020204" pitchFamily="34" charset="-122"/>
                <a:ea typeface="微软雅黑" panose="020B0503020204020204" pitchFamily="34" charset="-122"/>
              </a:rPr>
              <a:t>A</a:t>
            </a:r>
            <a:r>
              <a:rPr lang="en-US" altLang="zh-CN" sz="2400" dirty="0">
                <a:solidFill>
                  <a:srgbClr val="C00000"/>
                </a:solidFill>
                <a:latin typeface="微软雅黑" panose="020B0503020204020204" pitchFamily="34" charset="-122"/>
                <a:ea typeface="微软雅黑" panose="020B0503020204020204" pitchFamily="34" charset="-122"/>
              </a:rPr>
              <a:t>xion and dark </a:t>
            </a:r>
            <a:r>
              <a:rPr lang="en-US" altLang="zh-CN" sz="2400" b="1" dirty="0">
                <a:solidFill>
                  <a:srgbClr val="C00000"/>
                </a:solidFill>
                <a:latin typeface="微软雅黑" panose="020B0503020204020204" pitchFamily="34" charset="-122"/>
                <a:ea typeface="微软雅黑" panose="020B0503020204020204" pitchFamily="34" charset="-122"/>
              </a:rPr>
              <a:t>P</a:t>
            </a:r>
            <a:r>
              <a:rPr lang="en-US" altLang="zh-CN" sz="2400" dirty="0">
                <a:solidFill>
                  <a:srgbClr val="C00000"/>
                </a:solidFill>
                <a:latin typeface="微软雅黑" panose="020B0503020204020204" pitchFamily="34" charset="-122"/>
                <a:ea typeface="微软雅黑" panose="020B0503020204020204" pitchFamily="34" charset="-122"/>
              </a:rPr>
              <a:t>hoton </a:t>
            </a:r>
            <a:r>
              <a:rPr lang="en-US" altLang="zh-CN" sz="2400" b="1" dirty="0" err="1">
                <a:solidFill>
                  <a:srgbClr val="C00000"/>
                </a:solidFill>
                <a:latin typeface="微软雅黑" panose="020B0503020204020204" pitchFamily="34" charset="-122"/>
                <a:ea typeface="微软雅黑" panose="020B0503020204020204" pitchFamily="34" charset="-122"/>
              </a:rPr>
              <a:t>EX</a:t>
            </a:r>
            <a:r>
              <a:rPr lang="en-US" altLang="zh-CN" sz="2400" dirty="0" err="1">
                <a:solidFill>
                  <a:srgbClr val="C00000"/>
                </a:solidFill>
                <a:latin typeface="微软雅黑" panose="020B0503020204020204" pitchFamily="34" charset="-122"/>
                <a:ea typeface="微软雅黑" panose="020B0503020204020204" pitchFamily="34" charset="-122"/>
              </a:rPr>
              <a:t>periment</a:t>
            </a:r>
            <a:r>
              <a:rPr lang="en-US" altLang="zh-CN" sz="2400" dirty="0">
                <a:solidFill>
                  <a:srgbClr val="C00000"/>
                </a:solidFill>
                <a:latin typeface="微软雅黑" panose="020B0503020204020204" pitchFamily="34" charset="-122"/>
                <a:ea typeface="微软雅黑" panose="020B0503020204020204" pitchFamily="34" charset="-122"/>
              </a:rPr>
              <a:t> (APEX) collaboration </a:t>
            </a:r>
            <a:endParaRPr kumimoji="0" lang="zh-CN" altLang="en-US" sz="2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 name="文本框 2"/>
          <p:cNvSpPr txBox="1"/>
          <p:nvPr/>
        </p:nvSpPr>
        <p:spPr>
          <a:xfrm>
            <a:off x="2529607" y="5709488"/>
            <a:ext cx="3985385" cy="87440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800" dirty="0">
                <a:latin typeface="微软雅黑" panose="020B0503020204020204" pitchFamily="34" charset="-122"/>
                <a:ea typeface="微软雅黑" panose="020B0503020204020204" pitchFamily="34" charset="-122"/>
              </a:rPr>
              <a:t>AXION</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2023, July</a:t>
            </a:r>
            <a:r>
              <a:rPr kumimoji="0" lang="en-US" altLang="zh-CN" sz="1800" b="0" i="0" u="none" strike="noStrike" kern="1200" cap="none" spc="0" normalizeH="0" noProof="0" dirty="0">
                <a:ln>
                  <a:noFill/>
                </a:ln>
                <a:effectLst/>
                <a:uLnTx/>
                <a:uFillTx/>
                <a:latin typeface="微软雅黑" panose="020B0503020204020204" pitchFamily="34" charset="-122"/>
                <a:ea typeface="微软雅黑" panose="020B0503020204020204" pitchFamily="34" charset="-122"/>
                <a:cs typeface="+mn-cs"/>
              </a:rPr>
              <a:t> 24</a:t>
            </a:r>
            <a:r>
              <a:rPr lang="en-US" altLang="zh-CN" sz="1800" dirty="0" err="1">
                <a:latin typeface="微软雅黑" panose="020B0503020204020204" pitchFamily="34" charset="-122"/>
                <a:ea typeface="微软雅黑" panose="020B0503020204020204" pitchFamily="34" charset="-122"/>
              </a:rPr>
              <a:t>th</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lang="en-US" altLang="zh-CN" sz="1800" dirty="0">
                <a:latin typeface="微软雅黑" panose="020B0503020204020204" pitchFamily="34" charset="-122"/>
                <a:ea typeface="微软雅黑" panose="020B0503020204020204" pitchFamily="34" charset="-122"/>
              </a:rPr>
              <a:t>28th</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2023</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800" dirty="0">
                <a:latin typeface="微软雅黑" panose="020B0503020204020204" pitchFamily="34" charset="-122"/>
                <a:ea typeface="微软雅黑" panose="020B0503020204020204" pitchFamily="34" charset="-122"/>
              </a:rPr>
              <a:t>Xian</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Shaanxi, China </a:t>
            </a:r>
            <a:endParaRPr kumimoji="0" lang="zh-CN" altLang="en-US"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5421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891D1EE-37C7-45E7-B3AC-5ABA82673E36}"/>
              </a:ext>
            </a:extLst>
          </p:cNvPr>
          <p:cNvGrpSpPr/>
          <p:nvPr/>
        </p:nvGrpSpPr>
        <p:grpSpPr>
          <a:xfrm>
            <a:off x="1676476" y="533476"/>
            <a:ext cx="5562454" cy="4343286"/>
            <a:chOff x="5181584" y="1524050"/>
            <a:chExt cx="3348052" cy="3756954"/>
          </a:xfrm>
        </p:grpSpPr>
        <p:pic>
          <p:nvPicPr>
            <p:cNvPr id="3" name="图片 2">
              <a:extLst>
                <a:ext uri="{FF2B5EF4-FFF2-40B4-BE49-F238E27FC236}">
                  <a16:creationId xmlns:a16="http://schemas.microsoft.com/office/drawing/2014/main" id="{000A0BC9-06EE-44EA-934C-B0B9FE0D43C1}"/>
                </a:ext>
              </a:extLst>
            </p:cNvPr>
            <p:cNvPicPr>
              <a:picLocks noChangeAspect="1"/>
            </p:cNvPicPr>
            <p:nvPr/>
          </p:nvPicPr>
          <p:blipFill>
            <a:blip r:embed="rId3"/>
            <a:stretch>
              <a:fillRect/>
            </a:stretch>
          </p:blipFill>
          <p:spPr>
            <a:xfrm>
              <a:off x="5486376" y="1709103"/>
              <a:ext cx="3043260" cy="3571901"/>
            </a:xfrm>
            <a:prstGeom prst="rect">
              <a:avLst/>
            </a:prstGeom>
          </p:spPr>
        </p:pic>
        <p:sp>
          <p:nvSpPr>
            <p:cNvPr id="4" name="矩形 3">
              <a:extLst>
                <a:ext uri="{FF2B5EF4-FFF2-40B4-BE49-F238E27FC236}">
                  <a16:creationId xmlns:a16="http://schemas.microsoft.com/office/drawing/2014/main" id="{E1A5B696-962C-4492-9519-3500F7530AAB}"/>
                </a:ext>
              </a:extLst>
            </p:cNvPr>
            <p:cNvSpPr/>
            <p:nvPr/>
          </p:nvSpPr>
          <p:spPr bwMode="auto">
            <a:xfrm>
              <a:off x="5181584" y="1524050"/>
              <a:ext cx="761980" cy="609584"/>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矩形 4">
              <a:extLst>
                <a:ext uri="{FF2B5EF4-FFF2-40B4-BE49-F238E27FC236}">
                  <a16:creationId xmlns:a16="http://schemas.microsoft.com/office/drawing/2014/main" id="{3E7D1C0D-B890-46AC-994F-081D8AF2BC34}"/>
                </a:ext>
              </a:extLst>
            </p:cNvPr>
            <p:cNvSpPr/>
            <p:nvPr/>
          </p:nvSpPr>
          <p:spPr bwMode="auto">
            <a:xfrm>
              <a:off x="5410178" y="3886188"/>
              <a:ext cx="380990" cy="304792"/>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6" name="文本框 5">
            <a:extLst>
              <a:ext uri="{FF2B5EF4-FFF2-40B4-BE49-F238E27FC236}">
                <a16:creationId xmlns:a16="http://schemas.microsoft.com/office/drawing/2014/main" id="{F98B9A85-8F83-4EC0-BC2C-09D8D18BF085}"/>
              </a:ext>
            </a:extLst>
          </p:cNvPr>
          <p:cNvSpPr txBox="1"/>
          <p:nvPr/>
        </p:nvSpPr>
        <p:spPr>
          <a:xfrm>
            <a:off x="1259903" y="5769034"/>
            <a:ext cx="6624194" cy="400110"/>
          </a:xfrm>
          <a:prstGeom prst="rect">
            <a:avLst/>
          </a:prstGeom>
          <a:noFill/>
        </p:spPr>
        <p:txBody>
          <a:bodyPr wrap="square" rtlCol="0">
            <a:spAutoFit/>
          </a:bodyPr>
          <a:lstStyle/>
          <a:p>
            <a:r>
              <a:rPr lang="en-US" altLang="zh-CN" dirty="0">
                <a:solidFill>
                  <a:srgbClr val="0000FF"/>
                </a:solidFill>
                <a:latin typeface="微软雅黑" panose="020B0503020204020204" pitchFamily="34" charset="-122"/>
                <a:ea typeface="微软雅黑" panose="020B0503020204020204" pitchFamily="34" charset="-122"/>
              </a:rPr>
              <a:t>Inomata et al., Nat. </a:t>
            </a:r>
            <a:r>
              <a:rPr lang="en-US" altLang="zh-CN" dirty="0" err="1">
                <a:solidFill>
                  <a:srgbClr val="0000FF"/>
                </a:solidFill>
                <a:latin typeface="微软雅黑" panose="020B0503020204020204" pitchFamily="34" charset="-122"/>
                <a:ea typeface="微软雅黑" panose="020B0503020204020204" pitchFamily="34" charset="-122"/>
              </a:rPr>
              <a:t>Commun</a:t>
            </a:r>
            <a:r>
              <a:rPr lang="en-US" altLang="zh-CN" dirty="0">
                <a:solidFill>
                  <a:srgbClr val="0000FF"/>
                </a:solidFill>
                <a:latin typeface="微软雅黑" panose="020B0503020204020204" pitchFamily="34" charset="-122"/>
                <a:ea typeface="微软雅黑" panose="020B0503020204020204" pitchFamily="34" charset="-122"/>
              </a:rPr>
              <a:t>. 7, 12303, (2016)</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7" name="Text Box 9">
            <a:extLst>
              <a:ext uri="{FF2B5EF4-FFF2-40B4-BE49-F238E27FC236}">
                <a16:creationId xmlns:a16="http://schemas.microsoft.com/office/drawing/2014/main" id="{53F0359B-B3A1-4373-B2EB-51E929848FF5}"/>
              </a:ext>
            </a:extLst>
          </p:cNvPr>
          <p:cNvSpPr txBox="1">
            <a:spLocks noChangeArrowheads="1"/>
          </p:cNvSpPr>
          <p:nvPr/>
        </p:nvSpPr>
        <p:spPr bwMode="auto">
          <a:xfrm>
            <a:off x="696819" y="6141"/>
            <a:ext cx="81339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Single-photon detector </a:t>
            </a:r>
          </a:p>
          <a:p>
            <a:pPr eaLnBrk="1" hangingPunct="1"/>
            <a:r>
              <a:rPr lang="en-US"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based on impedance-matched </a:t>
            </a:r>
            <a:r>
              <a:rPr lang="el-GR"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Λ</a:t>
            </a:r>
            <a:r>
              <a:rPr lang="en-US"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system</a:t>
            </a:r>
          </a:p>
        </p:txBody>
      </p:sp>
      <p:sp>
        <p:nvSpPr>
          <p:cNvPr id="8" name="文本框 7">
            <a:extLst>
              <a:ext uri="{FF2B5EF4-FFF2-40B4-BE49-F238E27FC236}">
                <a16:creationId xmlns:a16="http://schemas.microsoft.com/office/drawing/2014/main" id="{4333DD79-EE0C-4977-814B-8B878DD7CFFE}"/>
              </a:ext>
            </a:extLst>
          </p:cNvPr>
          <p:cNvSpPr txBox="1"/>
          <p:nvPr/>
        </p:nvSpPr>
        <p:spPr>
          <a:xfrm>
            <a:off x="1581511" y="5007054"/>
            <a:ext cx="6236579" cy="707886"/>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detection efficiency ~66%, dark count rate~1.4%,</a:t>
            </a:r>
          </a:p>
          <a:p>
            <a:r>
              <a:rPr lang="en-US" altLang="zh-CN" dirty="0">
                <a:latin typeface="微软雅黑" panose="020B0503020204020204" pitchFamily="34" charset="-122"/>
                <a:ea typeface="微软雅黑" panose="020B0503020204020204" pitchFamily="34" charset="-122"/>
              </a:rPr>
              <a:t> reset time~400ns, herald information </a:t>
            </a:r>
            <a:endParaRPr lang="zh-CN" altLang="en-US" dirty="0">
              <a:latin typeface="微软雅黑" panose="020B0503020204020204" pitchFamily="34" charset="-122"/>
              <a:ea typeface="微软雅黑" panose="020B0503020204020204" pitchFamily="34" charset="-122"/>
            </a:endParaRPr>
          </a:p>
        </p:txBody>
      </p:sp>
      <p:cxnSp>
        <p:nvCxnSpPr>
          <p:cNvPr id="9" name="Connecteur droit 4">
            <a:extLst>
              <a:ext uri="{FF2B5EF4-FFF2-40B4-BE49-F238E27FC236}">
                <a16:creationId xmlns:a16="http://schemas.microsoft.com/office/drawing/2014/main" id="{B04069C9-8B0F-4CF5-8DDA-D154157C4B17}"/>
              </a:ext>
            </a:extLst>
          </p:cNvPr>
          <p:cNvCxnSpPr>
            <a:cxnSpLocks noChangeShapeType="1"/>
          </p:cNvCxnSpPr>
          <p:nvPr/>
        </p:nvCxnSpPr>
        <p:spPr bwMode="auto">
          <a:xfrm rot="10800000" flipV="1">
            <a:off x="64803"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06333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D5E8A79-900A-424B-889E-ABEA050BA31F}"/>
              </a:ext>
            </a:extLst>
          </p:cNvPr>
          <p:cNvSpPr/>
          <p:nvPr/>
        </p:nvSpPr>
        <p:spPr>
          <a:xfrm>
            <a:off x="2464692" y="5921430"/>
            <a:ext cx="4214616" cy="707886"/>
          </a:xfrm>
          <a:prstGeom prst="rect">
            <a:avLst/>
          </a:prstGeom>
        </p:spPr>
        <p:txBody>
          <a:bodyPr wrap="none">
            <a:spAutoFit/>
          </a:bodyPr>
          <a:lstStyle/>
          <a:p>
            <a:r>
              <a:rPr lang="en-US" dirty="0">
                <a:solidFill>
                  <a:srgbClr val="0000FF"/>
                </a:solidFill>
              </a:rPr>
              <a:t>ETHZ Group</a:t>
            </a:r>
          </a:p>
          <a:p>
            <a:r>
              <a:rPr lang="en-US" dirty="0" err="1">
                <a:solidFill>
                  <a:srgbClr val="0000FF"/>
                </a:solidFill>
              </a:rPr>
              <a:t>Besse</a:t>
            </a:r>
            <a:r>
              <a:rPr lang="en-US" dirty="0">
                <a:solidFill>
                  <a:srgbClr val="0000FF"/>
                </a:solidFill>
              </a:rPr>
              <a:t> et al., PRX 8, 021003 (2018)</a:t>
            </a:r>
          </a:p>
        </p:txBody>
      </p:sp>
      <p:pic>
        <p:nvPicPr>
          <p:cNvPr id="7" name="图片 6">
            <a:extLst>
              <a:ext uri="{FF2B5EF4-FFF2-40B4-BE49-F238E27FC236}">
                <a16:creationId xmlns:a16="http://schemas.microsoft.com/office/drawing/2014/main" id="{22DF0943-D1C7-46F9-A94F-2984408E3638}"/>
              </a:ext>
            </a:extLst>
          </p:cNvPr>
          <p:cNvPicPr>
            <a:picLocks noChangeAspect="1"/>
          </p:cNvPicPr>
          <p:nvPr/>
        </p:nvPicPr>
        <p:blipFill>
          <a:blip r:embed="rId3"/>
          <a:stretch>
            <a:fillRect/>
          </a:stretch>
        </p:blipFill>
        <p:spPr>
          <a:xfrm>
            <a:off x="1524080" y="1981238"/>
            <a:ext cx="6686474" cy="2615274"/>
          </a:xfrm>
          <a:prstGeom prst="rect">
            <a:avLst/>
          </a:prstGeom>
        </p:spPr>
      </p:pic>
      <p:cxnSp>
        <p:nvCxnSpPr>
          <p:cNvPr id="8" name="Connecteur droit 4">
            <a:extLst>
              <a:ext uri="{FF2B5EF4-FFF2-40B4-BE49-F238E27FC236}">
                <a16:creationId xmlns:a16="http://schemas.microsoft.com/office/drawing/2014/main" id="{0AC15F6A-EE79-48FC-B116-6E38983B3025}"/>
              </a:ext>
            </a:extLst>
          </p:cNvPr>
          <p:cNvCxnSpPr>
            <a:cxnSpLocks noChangeShapeType="1"/>
          </p:cNvCxnSpPr>
          <p:nvPr/>
        </p:nvCxnSpPr>
        <p:spPr bwMode="auto">
          <a:xfrm rot="10800000" flipV="1">
            <a:off x="635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9" name="矩形 8">
            <a:extLst>
              <a:ext uri="{FF2B5EF4-FFF2-40B4-BE49-F238E27FC236}">
                <a16:creationId xmlns:a16="http://schemas.microsoft.com/office/drawing/2014/main" id="{DAE04799-5AC1-4BB1-A82D-778E9307869F}"/>
              </a:ext>
            </a:extLst>
          </p:cNvPr>
          <p:cNvSpPr/>
          <p:nvPr/>
        </p:nvSpPr>
        <p:spPr>
          <a:xfrm>
            <a:off x="-6521" y="381420"/>
            <a:ext cx="9144000" cy="461665"/>
          </a:xfrm>
          <a:prstGeom prst="rect">
            <a:avLst/>
          </a:prstGeom>
        </p:spPr>
        <p:txBody>
          <a:bodyPr wrap="square">
            <a:spAutoFit/>
          </a:bodyPr>
          <a:lstStyle/>
          <a:p>
            <a:r>
              <a:rPr lang="en-US" altLang="zh-CN" sz="2400" b="1" dirty="0">
                <a:latin typeface="微软雅黑" panose="020B0503020204020204" pitchFamily="34" charset="-122"/>
                <a:ea typeface="微软雅黑" panose="020B0503020204020204" pitchFamily="34" charset="-122"/>
              </a:rPr>
              <a:t>Detection of Propagation single Microwave Photon</a:t>
            </a:r>
            <a:endParaRPr lang="en-US" sz="24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CAE91CC9-DB6F-4F00-8828-9EF723F32627}"/>
              </a:ext>
            </a:extLst>
          </p:cNvPr>
          <p:cNvSpPr txBox="1"/>
          <p:nvPr/>
        </p:nvSpPr>
        <p:spPr>
          <a:xfrm>
            <a:off x="1905070" y="4613049"/>
            <a:ext cx="5097870" cy="400110"/>
          </a:xfrm>
          <a:prstGeom prst="rect">
            <a:avLst/>
          </a:prstGeom>
          <a:noFill/>
        </p:spPr>
        <p:txBody>
          <a:bodyPr wrap="none" rtlCol="0">
            <a:spAutoFit/>
          </a:bodyPr>
          <a:lstStyle/>
          <a:p>
            <a:r>
              <a:rPr lang="en-US" altLang="zh-CN" dirty="0"/>
              <a:t>Check the detector with single-photon state</a:t>
            </a:r>
            <a:endParaRPr lang="zh-CN" altLang="en-US" dirty="0"/>
          </a:p>
        </p:txBody>
      </p:sp>
      <p:sp>
        <p:nvSpPr>
          <p:cNvPr id="11" name="文本框 10">
            <a:extLst>
              <a:ext uri="{FF2B5EF4-FFF2-40B4-BE49-F238E27FC236}">
                <a16:creationId xmlns:a16="http://schemas.microsoft.com/office/drawing/2014/main" id="{0A2D156A-FDCB-4BAF-9BB1-667BDF04B1A3}"/>
              </a:ext>
            </a:extLst>
          </p:cNvPr>
          <p:cNvSpPr txBox="1"/>
          <p:nvPr/>
        </p:nvSpPr>
        <p:spPr>
          <a:xfrm>
            <a:off x="1176464" y="5112312"/>
            <a:ext cx="7034090" cy="707886"/>
          </a:xfrm>
          <a:prstGeom prst="rect">
            <a:avLst/>
          </a:prstGeom>
          <a:noFill/>
        </p:spPr>
        <p:txBody>
          <a:bodyPr wrap="square" rtlCol="0">
            <a:spAutoFit/>
          </a:bodyPr>
          <a:lstStyle/>
          <a:p>
            <a:r>
              <a:rPr lang="en-US" altLang="zh-CN" dirty="0"/>
              <a:t>External (internal) detection fidelity ~50%(71%) </a:t>
            </a:r>
          </a:p>
          <a:p>
            <a:r>
              <a:rPr lang="en-US" altLang="zh-CN" dirty="0"/>
              <a:t>limited by the loss between source and detector (75%)</a:t>
            </a:r>
            <a:endParaRPr lang="zh-CN" altLang="en-US" dirty="0"/>
          </a:p>
        </p:txBody>
      </p:sp>
    </p:spTree>
    <p:extLst>
      <p:ext uri="{BB962C8B-B14F-4D97-AF65-F5344CB8AC3E}">
        <p14:creationId xmlns:p14="http://schemas.microsoft.com/office/powerpoint/2010/main" val="281842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1220433" y="4364229"/>
            <a:ext cx="1962140" cy="1790229"/>
          </a:xfrm>
          <a:prstGeom prst="rect">
            <a:avLst/>
          </a:prstGeom>
        </p:spPr>
      </p:pic>
      <p:sp>
        <p:nvSpPr>
          <p:cNvPr id="41" name="矩形 40"/>
          <p:cNvSpPr/>
          <p:nvPr/>
        </p:nvSpPr>
        <p:spPr>
          <a:xfrm>
            <a:off x="-217370" y="6213567"/>
            <a:ext cx="4811197" cy="369332"/>
          </a:xfrm>
          <a:prstGeom prst="rect">
            <a:avLst/>
          </a:prstGeom>
        </p:spPr>
        <p:txBody>
          <a:bodyPr wrap="square">
            <a:spAutoFit/>
          </a:bodyPr>
          <a:lstStyle/>
          <a:p>
            <a:r>
              <a:rPr lang="en-US" altLang="zh-CN" sz="1800" dirty="0">
                <a:solidFill>
                  <a:srgbClr val="0000FF"/>
                </a:solidFill>
                <a:latin typeface="微软雅黑" panose="020B0503020204020204" pitchFamily="34" charset="-122"/>
                <a:ea typeface="微软雅黑" panose="020B0503020204020204" pitchFamily="34" charset="-122"/>
                <a:cs typeface="Times New Roman" pitchFamily="18" charset="0"/>
              </a:rPr>
              <a:t>Wang et al., PRL</a:t>
            </a:r>
            <a:r>
              <a:rPr lang="en-US" altLang="zh-CN" sz="1800" b="1" i="1" dirty="0">
                <a:solidFill>
                  <a:srgbClr val="0000FF"/>
                </a:solidFill>
                <a:latin typeface="微软雅黑" panose="020B0503020204020204" pitchFamily="34" charset="-122"/>
                <a:ea typeface="微软雅黑" panose="020B0503020204020204" pitchFamily="34" charset="-122"/>
                <a:cs typeface="Times New Roman" pitchFamily="18" charset="0"/>
              </a:rPr>
              <a:t> </a:t>
            </a:r>
            <a:r>
              <a:rPr lang="en-US" altLang="zh-CN" sz="1800" b="1" dirty="0">
                <a:solidFill>
                  <a:srgbClr val="0000FF"/>
                </a:solidFill>
                <a:latin typeface="微软雅黑" panose="020B0503020204020204" pitchFamily="34" charset="-122"/>
                <a:ea typeface="微软雅黑" panose="020B0503020204020204" pitchFamily="34" charset="-122"/>
                <a:cs typeface="Times New Roman" pitchFamily="18" charset="0"/>
              </a:rPr>
              <a:t>103</a:t>
            </a:r>
            <a:r>
              <a:rPr lang="zh-CN" altLang="en-US" sz="1800" dirty="0">
                <a:solidFill>
                  <a:srgbClr val="0000FF"/>
                </a:solidFill>
                <a:latin typeface="微软雅黑" panose="020B0503020204020204" pitchFamily="34" charset="-122"/>
                <a:ea typeface="微软雅黑" panose="020B0503020204020204" pitchFamily="34" charset="-122"/>
                <a:cs typeface="Times New Roman" pitchFamily="18" charset="0"/>
              </a:rPr>
              <a:t>，</a:t>
            </a:r>
            <a:r>
              <a:rPr lang="en-US" altLang="zh-CN" sz="1800" dirty="0">
                <a:solidFill>
                  <a:srgbClr val="0000FF"/>
                </a:solidFill>
                <a:latin typeface="微软雅黑" panose="020B0503020204020204" pitchFamily="34" charset="-122"/>
                <a:ea typeface="微软雅黑" panose="020B0503020204020204" pitchFamily="34" charset="-122"/>
                <a:cs typeface="Times New Roman" pitchFamily="18" charset="0"/>
              </a:rPr>
              <a:t>200404 (2009)</a:t>
            </a:r>
          </a:p>
        </p:txBody>
      </p:sp>
      <p:sp>
        <p:nvSpPr>
          <p:cNvPr id="43" name="矩形 42"/>
          <p:cNvSpPr/>
          <p:nvPr/>
        </p:nvSpPr>
        <p:spPr>
          <a:xfrm>
            <a:off x="417433" y="4000057"/>
            <a:ext cx="3583904" cy="400110"/>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cs typeface="Arial" panose="020B0604020202020204" pitchFamily="34" charset="0"/>
              </a:rPr>
              <a:t>‘</a:t>
            </a:r>
            <a:r>
              <a:rPr lang="en-US" altLang="zh-CN" dirty="0" err="1">
                <a:latin typeface="微软雅黑" panose="020B0503020204020204" pitchFamily="34" charset="-122"/>
                <a:ea typeface="微软雅黑" panose="020B0503020204020204" pitchFamily="34" charset="-122"/>
                <a:cs typeface="Arial" panose="020B0604020202020204" pitchFamily="34" charset="0"/>
              </a:rPr>
              <a:t>Cat’State</a:t>
            </a:r>
            <a:r>
              <a:rPr lang="en-US" altLang="zh-CN" dirty="0">
                <a:latin typeface="微软雅黑" panose="020B0503020204020204" pitchFamily="34" charset="-122"/>
                <a:ea typeface="微软雅黑" panose="020B0503020204020204" pitchFamily="34" charset="-122"/>
                <a:cs typeface="Arial" panose="020B0604020202020204" pitchFamily="34" charset="0"/>
              </a:rPr>
              <a:t> in a cavity</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7" name="图片 26"/>
          <p:cNvPicPr>
            <a:picLocks noChangeAspect="1"/>
          </p:cNvPicPr>
          <p:nvPr/>
        </p:nvPicPr>
        <p:blipFill>
          <a:blip r:embed="rId5"/>
          <a:stretch>
            <a:fillRect/>
          </a:stretch>
        </p:blipFill>
        <p:spPr>
          <a:xfrm>
            <a:off x="4916033" y="4337317"/>
            <a:ext cx="3103537" cy="1935930"/>
          </a:xfrm>
          <a:prstGeom prst="rect">
            <a:avLst/>
          </a:prstGeom>
        </p:spPr>
      </p:pic>
      <p:sp>
        <p:nvSpPr>
          <p:cNvPr id="28" name="矩形 27"/>
          <p:cNvSpPr/>
          <p:nvPr/>
        </p:nvSpPr>
        <p:spPr>
          <a:xfrm>
            <a:off x="4664872" y="6205558"/>
            <a:ext cx="4006226" cy="369332"/>
          </a:xfrm>
          <a:prstGeom prst="rect">
            <a:avLst/>
          </a:prstGeom>
        </p:spPr>
        <p:txBody>
          <a:bodyPr wrap="none">
            <a:spAutoFit/>
          </a:bodyPr>
          <a:lstStyle/>
          <a:p>
            <a:pPr lvl="0" fontAlgn="base">
              <a:spcBef>
                <a:spcPct val="0"/>
              </a:spcBef>
              <a:spcAft>
                <a:spcPct val="0"/>
              </a:spcAft>
            </a:pPr>
            <a:r>
              <a:rPr lang="en-US" altLang="zh-CN" sz="1800" dirty="0">
                <a:solidFill>
                  <a:srgbClr val="0000FF"/>
                </a:solidFill>
                <a:latin typeface="微软雅黑" panose="020B0503020204020204" pitchFamily="34" charset="-122"/>
                <a:ea typeface="微软雅黑" panose="020B0503020204020204" pitchFamily="34" charset="-122"/>
                <a:cs typeface="Times New Roman" pitchFamily="18" charset="0"/>
              </a:rPr>
              <a:t>Ma et al., Nat. Phys. </a:t>
            </a:r>
            <a:r>
              <a:rPr lang="en-US" altLang="zh-CN" sz="1800" b="1" dirty="0">
                <a:solidFill>
                  <a:srgbClr val="0000FF"/>
                </a:solidFill>
                <a:latin typeface="微软雅黑" panose="020B0503020204020204" pitchFamily="34" charset="-122"/>
                <a:ea typeface="微软雅黑" panose="020B0503020204020204" pitchFamily="34" charset="-122"/>
                <a:cs typeface="Times New Roman" pitchFamily="18" charset="0"/>
              </a:rPr>
              <a:t>16</a:t>
            </a:r>
            <a:r>
              <a:rPr lang="en-US" altLang="zh-CN" sz="1800" dirty="0">
                <a:solidFill>
                  <a:srgbClr val="0000FF"/>
                </a:solidFill>
                <a:latin typeface="微软雅黑" panose="020B0503020204020204" pitchFamily="34" charset="-122"/>
                <a:ea typeface="微软雅黑" panose="020B0503020204020204" pitchFamily="34" charset="-122"/>
                <a:cs typeface="Times New Roman" pitchFamily="18" charset="0"/>
              </a:rPr>
              <a:t>, 827 (2020)</a:t>
            </a:r>
          </a:p>
        </p:txBody>
      </p:sp>
      <p:sp>
        <p:nvSpPr>
          <p:cNvPr id="29" name="矩形 28"/>
          <p:cNvSpPr/>
          <p:nvPr/>
        </p:nvSpPr>
        <p:spPr>
          <a:xfrm>
            <a:off x="4593827" y="3990449"/>
            <a:ext cx="4331899" cy="400110"/>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cs typeface="Arial" panose="020B0604020202020204" pitchFamily="34" charset="0"/>
              </a:rPr>
              <a:t>Non-classical state in a cavity</a:t>
            </a:r>
            <a:endParaRPr lang="zh-CN"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2" name="组合 21"/>
          <p:cNvGrpSpPr/>
          <p:nvPr/>
        </p:nvGrpSpPr>
        <p:grpSpPr>
          <a:xfrm>
            <a:off x="400281" y="1462132"/>
            <a:ext cx="3936532" cy="1724891"/>
            <a:chOff x="1932259" y="1183148"/>
            <a:chExt cx="3536244" cy="1626831"/>
          </a:xfrm>
        </p:grpSpPr>
        <p:sp>
          <p:nvSpPr>
            <p:cNvPr id="23" name="圆柱体 46">
              <a:extLst>
                <a:ext uri="{FF2B5EF4-FFF2-40B4-BE49-F238E27FC236}">
                  <a16:creationId xmlns:a16="http://schemas.microsoft.com/office/drawing/2014/main" id="{C0DF7124-4168-41FB-9A34-0A9E40FFB98B}"/>
                </a:ext>
              </a:extLst>
            </p:cNvPr>
            <p:cNvSpPr/>
            <p:nvPr/>
          </p:nvSpPr>
          <p:spPr>
            <a:xfrm>
              <a:off x="1932259" y="1195815"/>
              <a:ext cx="1146284" cy="1614164"/>
            </a:xfrm>
            <a:prstGeom prst="can">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50800" cap="flat" cmpd="sng" algn="ctr">
              <a:solidFill>
                <a:srgbClr val="FF0000"/>
              </a:solidFill>
              <a:prstDash val="solid"/>
              <a:miter lim="800000"/>
            </a:ln>
            <a:effectLst/>
          </p:spPr>
          <p:txBody>
            <a:bodyPr rtlCol="0" anchor="ctr"/>
            <a:lstStyle/>
            <a:p>
              <a:pPr defTabSz="342900">
                <a:defRPr/>
              </a:pPr>
              <a:r>
                <a:rPr lang="en-US" altLang="zh-CN" sz="1500"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Photon state</a:t>
              </a:r>
              <a:endParaRPr lang="zh-CN" altLang="en-US" sz="1500"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圆柱体 46">
              <a:extLst>
                <a:ext uri="{FF2B5EF4-FFF2-40B4-BE49-F238E27FC236}">
                  <a16:creationId xmlns:a16="http://schemas.microsoft.com/office/drawing/2014/main" id="{C0DF7124-4168-41FB-9A34-0A9E40FFB98B}"/>
                </a:ext>
              </a:extLst>
            </p:cNvPr>
            <p:cNvSpPr/>
            <p:nvPr/>
          </p:nvSpPr>
          <p:spPr>
            <a:xfrm>
              <a:off x="4322219" y="1183148"/>
              <a:ext cx="1146284" cy="1614164"/>
            </a:xfrm>
            <a:prstGeom prst="can">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50800" cap="flat" cmpd="sng" algn="ctr">
              <a:solidFill>
                <a:sysClr val="windowText" lastClr="000000"/>
              </a:solidFill>
              <a:prstDash val="solid"/>
              <a:miter lim="800000"/>
            </a:ln>
            <a:effectLst/>
          </p:spPr>
          <p:txBody>
            <a:bodyPr rtlCol="0" anchor="ctr"/>
            <a:lstStyle/>
            <a:p>
              <a:pPr defTabSz="342900">
                <a:defRPr/>
              </a:pPr>
              <a:r>
                <a:rPr lang="en-US" altLang="zh-CN" sz="1500"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Read-out</a:t>
              </a:r>
              <a:endParaRPr lang="zh-CN" altLang="en-US" sz="1500"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30"/>
            <p:cNvSpPr/>
            <p:nvPr/>
          </p:nvSpPr>
          <p:spPr>
            <a:xfrm>
              <a:off x="3035800" y="1772816"/>
              <a:ext cx="1260000" cy="41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nvGrpSpPr>
            <p:cNvPr id="32" name="组合 31"/>
            <p:cNvGrpSpPr/>
            <p:nvPr/>
          </p:nvGrpSpPr>
          <p:grpSpPr>
            <a:xfrm>
              <a:off x="3496567" y="1856719"/>
              <a:ext cx="285646" cy="269497"/>
              <a:chOff x="5588061" y="1753609"/>
              <a:chExt cx="597164" cy="597600"/>
            </a:xfrm>
          </p:grpSpPr>
          <p:sp>
            <p:nvSpPr>
              <p:cNvPr id="36" name="流程图: 接点 50">
                <a:extLst>
                  <a:ext uri="{FF2B5EF4-FFF2-40B4-BE49-F238E27FC236}">
                    <a16:creationId xmlns:a16="http://schemas.microsoft.com/office/drawing/2014/main" id="{6D7D728E-211E-4B7C-851F-8DB7FE93315E}"/>
                  </a:ext>
                </a:extLst>
              </p:cNvPr>
              <p:cNvSpPr/>
              <p:nvPr/>
            </p:nvSpPr>
            <p:spPr>
              <a:xfrm>
                <a:off x="5588061" y="1753609"/>
                <a:ext cx="597164" cy="597600"/>
              </a:xfrm>
              <a:prstGeom prst="flowChartConnector">
                <a:avLst/>
              </a:prstGeom>
              <a:solidFill>
                <a:sysClr val="window" lastClr="FFFFFF"/>
              </a:solidFill>
              <a:ln w="50800" cap="flat" cmpd="sng" algn="ctr">
                <a:solidFill>
                  <a:sysClr val="windowText" lastClr="000000"/>
                </a:solidFill>
                <a:prstDash val="solid"/>
                <a:miter lim="800000"/>
              </a:ln>
              <a:effectLst/>
            </p:spPr>
            <p:txBody>
              <a:bodyPr rtlCol="0" anchor="ctr"/>
              <a:lstStyle/>
              <a:p>
                <a:pPr defTabSz="342900" fontAlgn="auto">
                  <a:spcBef>
                    <a:spcPts val="0"/>
                  </a:spcBef>
                  <a:spcAft>
                    <a:spcPts val="0"/>
                  </a:spcAft>
                  <a:defRPr/>
                </a:pPr>
                <a:endParaRPr lang="zh-CN" altLang="en-US" sz="1350" kern="0">
                  <a:solidFill>
                    <a:prstClr val="white"/>
                  </a:solidFill>
                  <a:latin typeface="Calibri" panose="020F0502020204030204"/>
                  <a:ea typeface="等线" panose="02010600030101010101" pitchFamily="2" charset="-122"/>
                </a:endParaRPr>
              </a:p>
            </p:txBody>
          </p:sp>
          <p:cxnSp>
            <p:nvCxnSpPr>
              <p:cNvPr id="37" name="直接连接符 36">
                <a:extLst>
                  <a:ext uri="{FF2B5EF4-FFF2-40B4-BE49-F238E27FC236}">
                    <a16:creationId xmlns:a16="http://schemas.microsoft.com/office/drawing/2014/main" id="{C7F007B7-3EBC-4338-A01A-153E7E14AC88}"/>
                  </a:ext>
                </a:extLst>
              </p:cNvPr>
              <p:cNvCxnSpPr>
                <a:stCxn id="36" idx="1"/>
                <a:endCxn id="36" idx="5"/>
              </p:cNvCxnSpPr>
              <p:nvPr/>
            </p:nvCxnSpPr>
            <p:spPr>
              <a:xfrm>
                <a:off x="5675514" y="1841125"/>
                <a:ext cx="422258" cy="422568"/>
              </a:xfrm>
              <a:prstGeom prst="line">
                <a:avLst/>
              </a:prstGeom>
              <a:noFill/>
              <a:ln w="50800" cap="flat" cmpd="sng" algn="ctr">
                <a:solidFill>
                  <a:sysClr val="windowText" lastClr="000000"/>
                </a:solidFill>
                <a:prstDash val="solid"/>
                <a:miter lim="800000"/>
              </a:ln>
              <a:effectLst/>
            </p:spPr>
          </p:cxnSp>
          <p:cxnSp>
            <p:nvCxnSpPr>
              <p:cNvPr id="38" name="直接连接符 37">
                <a:extLst>
                  <a:ext uri="{FF2B5EF4-FFF2-40B4-BE49-F238E27FC236}">
                    <a16:creationId xmlns:a16="http://schemas.microsoft.com/office/drawing/2014/main" id="{12061C37-3477-48CF-9D21-3CA75F7126D1}"/>
                  </a:ext>
                </a:extLst>
              </p:cNvPr>
              <p:cNvCxnSpPr>
                <a:stCxn id="36" idx="7"/>
                <a:endCxn id="36" idx="3"/>
              </p:cNvCxnSpPr>
              <p:nvPr/>
            </p:nvCxnSpPr>
            <p:spPr>
              <a:xfrm flipH="1">
                <a:off x="5675514" y="1841125"/>
                <a:ext cx="422258" cy="422568"/>
              </a:xfrm>
              <a:prstGeom prst="line">
                <a:avLst/>
              </a:prstGeom>
              <a:noFill/>
              <a:ln w="50800" cap="flat" cmpd="sng" algn="ctr">
                <a:solidFill>
                  <a:sysClr val="windowText" lastClr="000000"/>
                </a:solidFill>
                <a:prstDash val="solid"/>
                <a:miter lim="800000"/>
              </a:ln>
              <a:effectLst/>
            </p:spPr>
          </p:cxnSp>
        </p:grpSp>
        <p:cxnSp>
          <p:nvCxnSpPr>
            <p:cNvPr id="33" name="直接连接符 32"/>
            <p:cNvCxnSpPr/>
            <p:nvPr/>
          </p:nvCxnSpPr>
          <p:spPr>
            <a:xfrm>
              <a:off x="3002365" y="1991467"/>
              <a:ext cx="468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791800" y="1993063"/>
              <a:ext cx="504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58"/>
            <p:cNvSpPr txBox="1"/>
            <p:nvPr/>
          </p:nvSpPr>
          <p:spPr>
            <a:xfrm>
              <a:off x="3151989" y="2211715"/>
              <a:ext cx="942994" cy="430887"/>
            </a:xfrm>
            <a:prstGeom prst="rect">
              <a:avLst/>
            </a:prstGeom>
            <a:noFill/>
          </p:spPr>
          <p:txBody>
            <a:bodyPr wrap="none" rtlCol="0">
              <a:spAutoFit/>
            </a:bodyPr>
            <a:lstStyle/>
            <a:p>
              <a:r>
                <a:rPr lang="en-US" altLang="zh-CN" sz="1500" dirty="0">
                  <a:latin typeface="微软雅黑" panose="020B0503020204020204" pitchFamily="34" charset="-122"/>
                  <a:ea typeface="微软雅黑" panose="020B0503020204020204" pitchFamily="34" charset="-122"/>
                </a:rPr>
                <a:t>Qubit</a:t>
              </a:r>
              <a:endParaRPr lang="zh-CN" altLang="en-US" sz="1500" dirty="0">
                <a:latin typeface="微软雅黑" panose="020B0503020204020204" pitchFamily="34" charset="-122"/>
                <a:ea typeface="微软雅黑" panose="020B0503020204020204" pitchFamily="34" charset="-122"/>
              </a:endParaRPr>
            </a:p>
          </p:txBody>
        </p:sp>
      </p:grpSp>
      <p:sp>
        <p:nvSpPr>
          <p:cNvPr id="39" name="矩形 38"/>
          <p:cNvSpPr/>
          <p:nvPr/>
        </p:nvSpPr>
        <p:spPr>
          <a:xfrm>
            <a:off x="681204" y="386659"/>
            <a:ext cx="7987508" cy="523220"/>
          </a:xfrm>
          <a:prstGeom prst="rect">
            <a:avLst/>
          </a:prstGeom>
        </p:spPr>
        <p:txBody>
          <a:bodyPr wrap="none">
            <a:spAutoFit/>
          </a:bodyPr>
          <a:lstStyle/>
          <a:p>
            <a:r>
              <a:rPr lang="en-US" altLang="zh-CN" sz="2800" b="1" dirty="0">
                <a:latin typeface="微软雅黑" panose="020B0503020204020204" pitchFamily="34" charset="-122"/>
                <a:ea typeface="微软雅黑" panose="020B0503020204020204" pitchFamily="34" charset="-122"/>
              </a:rPr>
              <a:t>Detection of photon state based on a qubit</a:t>
            </a:r>
            <a:endParaRPr lang="zh-CN" altLang="en-US" sz="2800" dirty="0">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6"/>
          <a:stretch>
            <a:fillRect/>
          </a:stretch>
        </p:blipFill>
        <p:spPr>
          <a:xfrm>
            <a:off x="5181584" y="1286067"/>
            <a:ext cx="2971702" cy="2166026"/>
          </a:xfrm>
          <a:prstGeom prst="rect">
            <a:avLst/>
          </a:prstGeom>
        </p:spPr>
      </p:pic>
      <p:sp>
        <p:nvSpPr>
          <p:cNvPr id="42" name="文本框 53"/>
          <p:cNvSpPr txBox="1"/>
          <p:nvPr/>
        </p:nvSpPr>
        <p:spPr>
          <a:xfrm>
            <a:off x="5962680" y="3523784"/>
            <a:ext cx="1829155" cy="369332"/>
          </a:xfrm>
          <a:prstGeom prst="rect">
            <a:avLst/>
          </a:prstGeom>
          <a:noFill/>
        </p:spPr>
        <p:txBody>
          <a:bodyPr wrap="none" rtlCol="0">
            <a:spAutoFit/>
          </a:bodyPr>
          <a:lstStyle/>
          <a:p>
            <a:r>
              <a:rPr lang="en-US" altLang="zh-CN" sz="1800" dirty="0">
                <a:latin typeface="微软雅黑" panose="020B0503020204020204" pitchFamily="34" charset="-122"/>
                <a:ea typeface="微软雅黑" panose="020B0503020204020204" pitchFamily="34" charset="-122"/>
              </a:rPr>
              <a:t>Yale, Chicago…</a:t>
            </a:r>
            <a:endParaRPr lang="zh-CN" altLang="en-US" sz="1800" dirty="0">
              <a:latin typeface="微软雅黑" panose="020B0503020204020204" pitchFamily="34" charset="-122"/>
              <a:ea typeface="微软雅黑" panose="020B0503020204020204" pitchFamily="34" charset="-122"/>
            </a:endParaRPr>
          </a:p>
        </p:txBody>
      </p:sp>
      <p:cxnSp>
        <p:nvCxnSpPr>
          <p:cNvPr id="24" name="Connecteur droit 4"/>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5016155"/>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027543" y="1187343"/>
            <a:ext cx="6807578" cy="1389302"/>
          </a:xfrm>
          <a:prstGeom prst="rect">
            <a:avLst/>
          </a:prstGeom>
        </p:spPr>
      </p:pic>
      <p:sp>
        <p:nvSpPr>
          <p:cNvPr id="174" name="文本框 61"/>
          <p:cNvSpPr txBox="1"/>
          <p:nvPr/>
        </p:nvSpPr>
        <p:spPr>
          <a:xfrm>
            <a:off x="957758" y="2885622"/>
            <a:ext cx="24481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ETHZ, Chalmers, NIST…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6606618" y="2197112"/>
            <a:ext cx="11368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SNR~10</a:t>
            </a:r>
            <a:r>
              <a:rPr kumimoji="0" lang="en-US" altLang="zh-CN" sz="1600" b="0"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endParaRPr kumimoji="0" lang="zh-CN" altLang="en-US" sz="1600" b="0"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75" name="图片 174"/>
          <p:cNvPicPr>
            <a:picLocks noChangeAspect="1"/>
          </p:cNvPicPr>
          <p:nvPr/>
        </p:nvPicPr>
        <p:blipFill>
          <a:blip r:embed="rId5"/>
          <a:stretch>
            <a:fillRect/>
          </a:stretch>
        </p:blipFill>
        <p:spPr>
          <a:xfrm>
            <a:off x="3577999" y="2627060"/>
            <a:ext cx="1052015" cy="907082"/>
          </a:xfrm>
          <a:prstGeom prst="rect">
            <a:avLst/>
          </a:prstGeom>
        </p:spPr>
      </p:pic>
      <p:sp>
        <p:nvSpPr>
          <p:cNvPr id="4" name="矩形 3"/>
          <p:cNvSpPr/>
          <p:nvPr/>
        </p:nvSpPr>
        <p:spPr>
          <a:xfrm>
            <a:off x="4650442" y="2849768"/>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黑体" pitchFamily="49" charset="-122"/>
                <a:ea typeface="黑体" pitchFamily="49" charset="-122"/>
                <a:cs typeface="+mn-cs"/>
              </a:rPr>
              <a:t>-</a:t>
            </a:r>
            <a:endParaRPr kumimoji="0" lang="zh-CN" altLang="en-US" sz="2400" b="1" i="0" u="none" strike="noStrike" kern="1200" cap="none" spc="0" normalizeH="0" baseline="0" noProof="0" dirty="0">
              <a:ln>
                <a:noFill/>
              </a:ln>
              <a:solidFill>
                <a:prstClr val="black"/>
              </a:solidFill>
              <a:effectLst/>
              <a:uLnTx/>
              <a:uFillTx/>
              <a:latin typeface="黑体" pitchFamily="49" charset="-122"/>
              <a:ea typeface="黑体" pitchFamily="49" charset="-122"/>
              <a:cs typeface="+mn-cs"/>
            </a:endParaRPr>
          </a:p>
        </p:txBody>
      </p:sp>
      <p:pic>
        <p:nvPicPr>
          <p:cNvPr id="177" name="图片 176"/>
          <p:cNvPicPr>
            <a:picLocks noChangeAspect="1"/>
          </p:cNvPicPr>
          <p:nvPr/>
        </p:nvPicPr>
        <p:blipFill>
          <a:blip r:embed="rId6"/>
          <a:stretch>
            <a:fillRect/>
          </a:stretch>
        </p:blipFill>
        <p:spPr>
          <a:xfrm>
            <a:off x="4967044" y="2645002"/>
            <a:ext cx="965514" cy="1029274"/>
          </a:xfrm>
          <a:prstGeom prst="rect">
            <a:avLst/>
          </a:prstGeom>
        </p:spPr>
      </p:pic>
      <p:sp>
        <p:nvSpPr>
          <p:cNvPr id="5" name="矩形 4"/>
          <p:cNvSpPr/>
          <p:nvPr/>
        </p:nvSpPr>
        <p:spPr>
          <a:xfrm>
            <a:off x="6099509" y="2893504"/>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黑体" pitchFamily="49" charset="-122"/>
                <a:ea typeface="黑体" pitchFamily="49" charset="-122"/>
                <a:cs typeface="+mn-cs"/>
              </a:rPr>
              <a:t>=</a:t>
            </a:r>
            <a:endParaRPr kumimoji="0" lang="zh-CN" altLang="en-US" sz="2400" b="1" i="0" u="none" strike="noStrike" kern="1200" cap="none" spc="0" normalizeH="0" baseline="0" noProof="0" dirty="0">
              <a:ln>
                <a:noFill/>
              </a:ln>
              <a:solidFill>
                <a:prstClr val="black"/>
              </a:solidFill>
              <a:effectLst/>
              <a:uLnTx/>
              <a:uFillTx/>
              <a:latin typeface="黑体" pitchFamily="49" charset="-122"/>
              <a:ea typeface="黑体" pitchFamily="49" charset="-122"/>
              <a:cs typeface="+mn-cs"/>
            </a:endParaRPr>
          </a:p>
        </p:txBody>
      </p:sp>
      <p:pic>
        <p:nvPicPr>
          <p:cNvPr id="179" name="图片 178"/>
          <p:cNvPicPr>
            <a:picLocks noChangeAspect="1"/>
          </p:cNvPicPr>
          <p:nvPr/>
        </p:nvPicPr>
        <p:blipFill>
          <a:blip r:embed="rId7"/>
          <a:stretch>
            <a:fillRect/>
          </a:stretch>
        </p:blipFill>
        <p:spPr>
          <a:xfrm>
            <a:off x="6606618" y="2681251"/>
            <a:ext cx="922095" cy="945829"/>
          </a:xfrm>
          <a:prstGeom prst="rect">
            <a:avLst/>
          </a:prstGeom>
        </p:spPr>
      </p:pic>
      <p:pic>
        <p:nvPicPr>
          <p:cNvPr id="28" name="图片 27"/>
          <p:cNvPicPr>
            <a:picLocks noChangeAspect="1"/>
          </p:cNvPicPr>
          <p:nvPr/>
        </p:nvPicPr>
        <p:blipFill>
          <a:blip r:embed="rId8"/>
          <a:stretch>
            <a:fillRect/>
          </a:stretch>
        </p:blipFill>
        <p:spPr>
          <a:xfrm>
            <a:off x="808384" y="4057039"/>
            <a:ext cx="2342226" cy="1944169"/>
          </a:xfrm>
          <a:prstGeom prst="rect">
            <a:avLst/>
          </a:prstGeom>
        </p:spPr>
      </p:pic>
      <p:sp>
        <p:nvSpPr>
          <p:cNvPr id="29" name="矩形 28"/>
          <p:cNvSpPr/>
          <p:nvPr/>
        </p:nvSpPr>
        <p:spPr>
          <a:xfrm>
            <a:off x="1018037" y="3674276"/>
            <a:ext cx="206530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Squeezing State</a:t>
            </a:r>
            <a:endParaRPr kumimoji="0" lang="zh-CN"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矩形 29"/>
          <p:cNvSpPr/>
          <p:nvPr/>
        </p:nvSpPr>
        <p:spPr>
          <a:xfrm>
            <a:off x="388730" y="6023295"/>
            <a:ext cx="37591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itchFamily="18" charset="0"/>
              </a:rPr>
              <a:t>Mallet et al., PRL </a:t>
            </a:r>
            <a:r>
              <a:rPr kumimoji="0" lang="en-US" altLang="zh-CN" sz="16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itchFamily="18" charset="0"/>
              </a:rPr>
              <a:t>106</a:t>
            </a:r>
            <a:r>
              <a:rPr kumimoji="0" lang="en-US" altLang="zh-CN" sz="16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itchFamily="18" charset="0"/>
              </a:rPr>
              <a:t>, 220502  (2011)</a:t>
            </a:r>
            <a:endParaRPr kumimoji="0" lang="zh-CN" altLang="zh-CN" sz="16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itchFamily="18" charset="0"/>
            </a:endParaRPr>
          </a:p>
        </p:txBody>
      </p:sp>
      <p:pic>
        <p:nvPicPr>
          <p:cNvPr id="31" name="图片 30"/>
          <p:cNvPicPr>
            <a:picLocks noChangeAspect="1"/>
          </p:cNvPicPr>
          <p:nvPr/>
        </p:nvPicPr>
        <p:blipFill>
          <a:blip r:embed="rId9"/>
          <a:stretch>
            <a:fillRect/>
          </a:stretch>
        </p:blipFill>
        <p:spPr>
          <a:xfrm>
            <a:off x="6639858" y="3997881"/>
            <a:ext cx="1623523" cy="1698608"/>
          </a:xfrm>
          <a:prstGeom prst="rect">
            <a:avLst/>
          </a:prstGeom>
        </p:spPr>
      </p:pic>
      <p:sp>
        <p:nvSpPr>
          <p:cNvPr id="32" name="矩形 31"/>
          <p:cNvSpPr/>
          <p:nvPr/>
        </p:nvSpPr>
        <p:spPr>
          <a:xfrm>
            <a:off x="4765546" y="5867956"/>
            <a:ext cx="382874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FF"/>
                </a:solidFill>
                <a:effectLst/>
                <a:uLnTx/>
                <a:uFillTx/>
                <a:latin typeface="Times New Roman" pitchFamily="18" charset="0"/>
                <a:ea typeface="微软雅黑" panose="020B0503020204020204" pitchFamily="34" charset="-122"/>
                <a:cs typeface="Times New Roman" pitchFamily="18" charset="0"/>
              </a:rPr>
              <a:t>Eichler</a:t>
            </a:r>
            <a:r>
              <a:rPr kumimoji="0" lang="en-US" altLang="zh-CN" sz="1800" b="0"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et al., PRL </a:t>
            </a:r>
            <a:r>
              <a:rPr kumimoji="0" lang="en-US" altLang="zh-CN" sz="1800" b="1"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106</a:t>
            </a:r>
            <a:r>
              <a:rPr kumimoji="0" lang="en-US" altLang="zh-CN" sz="1800" b="0"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220503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PRL </a:t>
            </a:r>
            <a:r>
              <a:rPr kumimoji="0" lang="en-US" altLang="zh-CN" sz="1800" b="1"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107</a:t>
            </a:r>
            <a:r>
              <a:rPr kumimoji="0" lang="en-US" altLang="zh-CN" sz="1800" b="0"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113601(2011)</a:t>
            </a:r>
            <a:endParaRPr kumimoji="0" lang="zh-CN" altLang="zh-CN" sz="1800" b="0"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endParaRPr>
          </a:p>
        </p:txBody>
      </p:sp>
      <p:pic>
        <p:nvPicPr>
          <p:cNvPr id="33" name="图片 32"/>
          <p:cNvPicPr>
            <a:picLocks noChangeAspect="1"/>
          </p:cNvPicPr>
          <p:nvPr/>
        </p:nvPicPr>
        <p:blipFill>
          <a:blip r:embed="rId10"/>
          <a:stretch>
            <a:fillRect/>
          </a:stretch>
        </p:blipFill>
        <p:spPr>
          <a:xfrm>
            <a:off x="4431332" y="4192255"/>
            <a:ext cx="2166453" cy="1504234"/>
          </a:xfrm>
          <a:prstGeom prst="rect">
            <a:avLst/>
          </a:prstGeom>
        </p:spPr>
      </p:pic>
      <p:sp>
        <p:nvSpPr>
          <p:cNvPr id="34" name="矩形 33"/>
          <p:cNvSpPr/>
          <p:nvPr/>
        </p:nvSpPr>
        <p:spPr>
          <a:xfrm>
            <a:off x="4967044" y="3651551"/>
            <a:ext cx="31527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Single-photon </a:t>
            </a:r>
            <a:r>
              <a:rPr kumimoji="0" lang="en-US" altLang="zh-CN" sz="16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Fock</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Two-mode Squeezing State</a:t>
            </a:r>
            <a:endParaRPr kumimoji="0" lang="zh-CN"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TextBox 4"/>
          <p:cNvSpPr txBox="1"/>
          <p:nvPr/>
        </p:nvSpPr>
        <p:spPr>
          <a:xfrm>
            <a:off x="1078395" y="391998"/>
            <a:ext cx="8264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Detection of Propagation Microwave Photons</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3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253923368"/>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3243053" y="134938"/>
            <a:ext cx="2465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Outline</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5126" name="Text Box 7"/>
          <p:cNvSpPr txBox="1">
            <a:spLocks noChangeArrowheads="1"/>
          </p:cNvSpPr>
          <p:nvPr/>
        </p:nvSpPr>
        <p:spPr bwMode="auto">
          <a:xfrm>
            <a:off x="128371" y="1760712"/>
            <a:ext cx="9041578" cy="39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Background</a:t>
            </a:r>
          </a:p>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effectLst/>
                <a:uLnTx/>
                <a:uFillTx/>
                <a:latin typeface="微软雅黑" panose="020B0503020204020204" pitchFamily="34" charset="-122"/>
                <a:ea typeface="微软雅黑" panose="020B0503020204020204" pitchFamily="34" charset="-122"/>
              </a:rPr>
              <a:t>Quantum Sensing Technology based on </a:t>
            </a:r>
          </a:p>
          <a:p>
            <a:pPr marL="0" marR="0" lvl="0" indent="0" algn="l" defTabSz="914400" rtl="0" eaLnBrk="1" fontAlgn="auto" latinLnBrk="0" hangingPunct="1">
              <a:lnSpc>
                <a:spcPct val="120000"/>
              </a:lnSpc>
              <a:spcBef>
                <a:spcPts val="1200"/>
              </a:spcBef>
              <a:spcAft>
                <a:spcPts val="0"/>
              </a:spcAft>
              <a:buClrTx/>
              <a:buSzTx/>
              <a:tabLst/>
              <a:defRPr/>
            </a:pPr>
            <a:r>
              <a:rPr lang="en-US" altLang="zh-CN" sz="2800" dirty="0">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effectLst/>
                <a:uLnTx/>
                <a:uFillTx/>
                <a:latin typeface="微软雅黑" panose="020B0503020204020204" pitchFamily="34" charset="-122"/>
                <a:ea typeface="微软雅黑" panose="020B0503020204020204" pitchFamily="34" charset="-122"/>
              </a:rPr>
              <a:t>Superconducting </a:t>
            </a:r>
            <a:r>
              <a:rPr lang="en-US" altLang="zh-CN" sz="2800" noProof="0" dirty="0">
                <a:latin typeface="微软雅黑" panose="020B0503020204020204" pitchFamily="34" charset="-122"/>
                <a:ea typeface="微软雅黑" panose="020B0503020204020204" pitchFamily="34" charset="-122"/>
              </a:rPr>
              <a:t>Circuits Developed in APEX </a:t>
            </a:r>
          </a:p>
          <a:p>
            <a:pPr marL="457200" indent="-457200" algn="l" eaLnBrk="1" fontAlgn="auto" hangingPunct="1">
              <a:lnSpc>
                <a:spcPct val="120000"/>
              </a:lnSpc>
              <a:spcBef>
                <a:spcPts val="1200"/>
              </a:spcBef>
              <a:spcAft>
                <a:spcPts val="0"/>
              </a:spcAft>
              <a:buFont typeface="Wingdings" panose="05000000000000000000" pitchFamily="2" charset="2"/>
              <a:buChar char="Ø"/>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Initial Results about Dark Photon Measurements </a:t>
            </a:r>
          </a:p>
          <a:p>
            <a:pPr algn="l" eaLnBrk="1" fontAlgn="auto" hangingPunct="1">
              <a:lnSpc>
                <a:spcPct val="120000"/>
              </a:lnSpc>
              <a:spcBef>
                <a:spcPts val="1200"/>
              </a:spcBef>
              <a:spcAft>
                <a:spcPts val="0"/>
              </a:spcAft>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     from a 7.138 GHz Cavity </a:t>
            </a:r>
            <a:r>
              <a:rPr lang="en-US" altLang="zh-CN" sz="2800" dirty="0" err="1">
                <a:solidFill>
                  <a:schemeClr val="bg1">
                    <a:lumMod val="95000"/>
                  </a:schemeClr>
                </a:solidFill>
                <a:latin typeface="微软雅黑" panose="020B0503020204020204" pitchFamily="34" charset="-122"/>
                <a:ea typeface="微软雅黑" panose="020B0503020204020204" pitchFamily="34" charset="-122"/>
              </a:rPr>
              <a:t>Haloscope</a:t>
            </a:r>
            <a:r>
              <a:rPr lang="en-US" altLang="zh-CN" sz="2800" dirty="0">
                <a:solidFill>
                  <a:schemeClr val="bg1">
                    <a:lumMod val="95000"/>
                  </a:schemeClr>
                </a:solidFill>
                <a:latin typeface="微软雅黑" panose="020B0503020204020204" pitchFamily="34" charset="-122"/>
                <a:ea typeface="微软雅黑" panose="020B0503020204020204" pitchFamily="34" charset="-122"/>
              </a:rPr>
              <a:t> Experiment</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Summary</a:t>
            </a:r>
          </a:p>
        </p:txBody>
      </p:sp>
    </p:spTree>
    <p:extLst>
      <p:ext uri="{BB962C8B-B14F-4D97-AF65-F5344CB8AC3E}">
        <p14:creationId xmlns:p14="http://schemas.microsoft.com/office/powerpoint/2010/main" val="292833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451" y="4529833"/>
            <a:ext cx="3410667" cy="22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2810" y="906759"/>
            <a:ext cx="91468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F3138EA0-AAF5-4745-A6AD-FC14F57D447D}"/>
              </a:ext>
            </a:extLst>
          </p:cNvPr>
          <p:cNvSpPr>
            <a:spLocks noGrp="1"/>
          </p:cNvSpPr>
          <p:nvPr>
            <p:ph type="sldNum" sz="quarter" idx="12"/>
          </p:nvPr>
        </p:nvSpPr>
        <p:spPr/>
        <p:txBody>
          <a:bodyPr/>
          <a:lstStyle/>
          <a:p>
            <a:fld id="{565CE74E-AB26-4998-AD42-012C4C1AD076}" type="slidenum">
              <a:rPr lang="zh-CN" altLang="en-US" smtClean="0"/>
              <a:t>15</a:t>
            </a:fld>
            <a:endParaRPr lang="zh-CN" altLang="en-US" dirty="0"/>
          </a:p>
        </p:txBody>
      </p:sp>
      <p:sp>
        <p:nvSpPr>
          <p:cNvPr id="3" name="文本框 2">
            <a:extLst>
              <a:ext uri="{FF2B5EF4-FFF2-40B4-BE49-F238E27FC236}">
                <a16:creationId xmlns:a16="http://schemas.microsoft.com/office/drawing/2014/main" id="{0F1A69D2-0648-4996-BD4C-B78758AA0523}"/>
              </a:ext>
            </a:extLst>
          </p:cNvPr>
          <p:cNvSpPr txBox="1"/>
          <p:nvPr/>
        </p:nvSpPr>
        <p:spPr>
          <a:xfrm>
            <a:off x="228714" y="175714"/>
            <a:ext cx="8458086" cy="662554"/>
          </a:xfrm>
          <a:prstGeom prst="rect">
            <a:avLst/>
          </a:prstGeom>
          <a:noFill/>
        </p:spPr>
        <p:txBody>
          <a:bodyPr wrap="square" rtlCol="0">
            <a:spAutoFit/>
          </a:bodyPr>
          <a:lstStyle/>
          <a:p>
            <a:pPr>
              <a:lnSpc>
                <a:spcPct val="150000"/>
              </a:lnSpc>
            </a:pPr>
            <a:r>
              <a:rPr lang="en-US" altLang="zh-CN" sz="2800" b="1" dirty="0">
                <a:latin typeface="微软雅黑" panose="020B0503020204020204" pitchFamily="34" charset="-122"/>
                <a:ea typeface="微软雅黑" panose="020B0503020204020204" pitchFamily="34" charset="-122"/>
              </a:rPr>
              <a:t>Generation of Squeezing State with CEL</a:t>
            </a:r>
            <a:endParaRPr lang="en-US" altLang="zh-CN" sz="2800" dirty="0">
              <a:solidFill>
                <a:srgbClr val="0000FF"/>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FD5873BF-7DB3-44CA-8DDC-FC968408536E}"/>
              </a:ext>
            </a:extLst>
          </p:cNvPr>
          <p:cNvSpPr/>
          <p:nvPr/>
        </p:nvSpPr>
        <p:spPr>
          <a:xfrm>
            <a:off x="-8947" y="3769504"/>
            <a:ext cx="4171959" cy="338554"/>
          </a:xfrm>
          <a:prstGeom prst="rect">
            <a:avLst/>
          </a:prstGeom>
        </p:spPr>
        <p:txBody>
          <a:bodyPr wrap="square">
            <a:spAutoFit/>
          </a:bodyPr>
          <a:lstStyle/>
          <a:p>
            <a:pPr>
              <a:spcBef>
                <a:spcPts val="0"/>
              </a:spcBef>
              <a:spcAft>
                <a:spcPts val="0"/>
              </a:spcAft>
            </a:pPr>
            <a:r>
              <a:rPr lang="en-US" altLang="zh-CN" sz="1600" dirty="0">
                <a:solidFill>
                  <a:srgbClr val="0000FF"/>
                </a:solidFill>
                <a:latin typeface="Times New Roman" panose="02020603050405020304" pitchFamily="18" charset="0"/>
                <a:cs typeface="Times New Roman" panose="02020603050405020304" pitchFamily="18" charset="0"/>
              </a:rPr>
              <a:t>Scully, M. O. Phys. Rev. Lett</a:t>
            </a:r>
            <a:r>
              <a:rPr lang="en-US" altLang="zh-CN" sz="1600" i="1" dirty="0">
                <a:solidFill>
                  <a:srgbClr val="0000FF"/>
                </a:solidFill>
                <a:latin typeface="Times New Roman" panose="02020603050405020304" pitchFamily="18" charset="0"/>
                <a:cs typeface="Times New Roman" panose="02020603050405020304" pitchFamily="18" charset="0"/>
              </a:rPr>
              <a:t>.</a:t>
            </a:r>
            <a:r>
              <a:rPr lang="en-US" altLang="zh-CN" sz="1600" dirty="0">
                <a:solidFill>
                  <a:srgbClr val="0000FF"/>
                </a:solidFill>
                <a:latin typeface="Times New Roman" panose="02020603050405020304" pitchFamily="18" charset="0"/>
                <a:cs typeface="Times New Roman" panose="02020603050405020304" pitchFamily="18" charset="0"/>
              </a:rPr>
              <a:t> </a:t>
            </a:r>
            <a:r>
              <a:rPr lang="en-US" altLang="zh-CN" sz="1600" b="1" dirty="0">
                <a:solidFill>
                  <a:srgbClr val="0000FF"/>
                </a:solidFill>
                <a:latin typeface="Times New Roman" panose="02020603050405020304" pitchFamily="18" charset="0"/>
                <a:cs typeface="Times New Roman" panose="02020603050405020304" pitchFamily="18" charset="0"/>
              </a:rPr>
              <a:t>55</a:t>
            </a:r>
            <a:r>
              <a:rPr lang="en-US" altLang="zh-CN" sz="1600" dirty="0">
                <a:solidFill>
                  <a:srgbClr val="0000FF"/>
                </a:solidFill>
                <a:latin typeface="Times New Roman" panose="02020603050405020304" pitchFamily="18" charset="0"/>
                <a:cs typeface="Times New Roman" panose="02020603050405020304" pitchFamily="18" charset="0"/>
              </a:rPr>
              <a:t>, 2802 (1985).</a:t>
            </a:r>
          </a:p>
        </p:txBody>
      </p:sp>
      <p:pic>
        <p:nvPicPr>
          <p:cNvPr id="9" name="图片 8">
            <a:extLst>
              <a:ext uri="{FF2B5EF4-FFF2-40B4-BE49-F238E27FC236}">
                <a16:creationId xmlns:a16="http://schemas.microsoft.com/office/drawing/2014/main" id="{A2299443-D65F-4DBE-8C20-653A0CEF01FA}"/>
              </a:ext>
            </a:extLst>
          </p:cNvPr>
          <p:cNvPicPr>
            <a:picLocks noChangeAspect="1"/>
          </p:cNvPicPr>
          <p:nvPr/>
        </p:nvPicPr>
        <p:blipFill>
          <a:blip r:embed="rId4"/>
          <a:stretch>
            <a:fillRect/>
          </a:stretch>
        </p:blipFill>
        <p:spPr>
          <a:xfrm>
            <a:off x="512449" y="1264162"/>
            <a:ext cx="2611751" cy="2555290"/>
          </a:xfrm>
          <a:prstGeom prst="rect">
            <a:avLst/>
          </a:prstGeom>
        </p:spPr>
      </p:pic>
      <p:pic>
        <p:nvPicPr>
          <p:cNvPr id="11" name="图片 10">
            <a:extLst>
              <a:ext uri="{FF2B5EF4-FFF2-40B4-BE49-F238E27FC236}">
                <a16:creationId xmlns:a16="http://schemas.microsoft.com/office/drawing/2014/main" id="{C33E8BB7-4F81-4219-BFC3-09F28C7E51F1}"/>
              </a:ext>
            </a:extLst>
          </p:cNvPr>
          <p:cNvPicPr>
            <a:picLocks noChangeAspect="1"/>
          </p:cNvPicPr>
          <p:nvPr/>
        </p:nvPicPr>
        <p:blipFill>
          <a:blip r:embed="rId5"/>
          <a:stretch>
            <a:fillRect/>
          </a:stretch>
        </p:blipFill>
        <p:spPr>
          <a:xfrm>
            <a:off x="533506" y="4525820"/>
            <a:ext cx="2971722" cy="2156376"/>
          </a:xfrm>
          <a:prstGeom prst="rect">
            <a:avLst/>
          </a:prstGeom>
        </p:spPr>
      </p:pic>
      <p:sp>
        <p:nvSpPr>
          <p:cNvPr id="14" name="矩形 13">
            <a:extLst>
              <a:ext uri="{FF2B5EF4-FFF2-40B4-BE49-F238E27FC236}">
                <a16:creationId xmlns:a16="http://schemas.microsoft.com/office/drawing/2014/main" id="{56D5138A-852A-4BF9-8E6D-CFE38843DE8B}"/>
              </a:ext>
            </a:extLst>
          </p:cNvPr>
          <p:cNvSpPr/>
          <p:nvPr/>
        </p:nvSpPr>
        <p:spPr>
          <a:xfrm>
            <a:off x="3969485" y="6314073"/>
            <a:ext cx="4343286" cy="338554"/>
          </a:xfrm>
          <a:prstGeom prst="rect">
            <a:avLst/>
          </a:prstGeom>
        </p:spPr>
        <p:txBody>
          <a:bodyPr wrap="square">
            <a:spAutoFit/>
          </a:bodyPr>
          <a:lstStyle/>
          <a:p>
            <a:pPr>
              <a:spcBef>
                <a:spcPts val="0"/>
              </a:spcBef>
              <a:spcAft>
                <a:spcPts val="0"/>
              </a:spcAft>
            </a:pPr>
            <a:r>
              <a:rPr lang="en-US" altLang="zh-CN" sz="1600" dirty="0">
                <a:solidFill>
                  <a:srgbClr val="0000FF"/>
                </a:solidFill>
                <a:latin typeface="Times New Roman" panose="02020603050405020304" pitchFamily="18" charset="0"/>
                <a:cs typeface="Times New Roman" panose="02020603050405020304" pitchFamily="18" charset="0"/>
              </a:rPr>
              <a:t>Peng </a:t>
            </a:r>
            <a:r>
              <a:rPr lang="en-US" altLang="zh-CN" sz="1600" i="1" dirty="0">
                <a:solidFill>
                  <a:srgbClr val="0000FF"/>
                </a:solidFill>
                <a:latin typeface="Times New Roman" panose="02020603050405020304" pitchFamily="18" charset="0"/>
                <a:cs typeface="Times New Roman" panose="02020603050405020304" pitchFamily="18" charset="0"/>
              </a:rPr>
              <a:t>et al.,</a:t>
            </a:r>
            <a:r>
              <a:rPr lang="en-US" altLang="zh-CN" sz="1600" dirty="0">
                <a:solidFill>
                  <a:srgbClr val="0000FF"/>
                </a:solidFill>
                <a:latin typeface="Times New Roman" panose="02020603050405020304" pitchFamily="18" charset="0"/>
                <a:cs typeface="Times New Roman" panose="02020603050405020304" pitchFamily="18" charset="0"/>
              </a:rPr>
              <a:t> Phys. Rev. Lett. </a:t>
            </a:r>
            <a:r>
              <a:rPr lang="en-US" altLang="zh-CN" sz="1600" b="1" dirty="0">
                <a:solidFill>
                  <a:srgbClr val="0000FF"/>
                </a:solidFill>
                <a:latin typeface="Times New Roman" panose="02020603050405020304" pitchFamily="18" charset="0"/>
                <a:cs typeface="Times New Roman" panose="02020603050405020304" pitchFamily="18" charset="0"/>
              </a:rPr>
              <a:t>115</a:t>
            </a:r>
            <a:r>
              <a:rPr lang="en-US" altLang="zh-CN" sz="1600" dirty="0">
                <a:solidFill>
                  <a:srgbClr val="0000FF"/>
                </a:solidFill>
                <a:latin typeface="Times New Roman" panose="02020603050405020304" pitchFamily="18" charset="0"/>
                <a:cs typeface="Times New Roman" panose="02020603050405020304" pitchFamily="18" charset="0"/>
              </a:rPr>
              <a:t>, 223603 (2015).</a:t>
            </a:r>
            <a:endParaRPr lang="en-US" altLang="zh-CN" sz="1600" dirty="0">
              <a:solidFill>
                <a:srgbClr val="0000FF"/>
              </a:solidFill>
              <a:effectLst/>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56627616-18D7-4E4F-9795-12A656430C24}"/>
              </a:ext>
            </a:extLst>
          </p:cNvPr>
          <p:cNvPicPr>
            <a:picLocks noChangeAspect="1"/>
          </p:cNvPicPr>
          <p:nvPr/>
        </p:nvPicPr>
        <p:blipFill>
          <a:blip r:embed="rId6"/>
          <a:stretch>
            <a:fillRect/>
          </a:stretch>
        </p:blipFill>
        <p:spPr>
          <a:xfrm>
            <a:off x="4461822" y="1346314"/>
            <a:ext cx="3325581" cy="2423186"/>
          </a:xfrm>
          <a:prstGeom prst="rect">
            <a:avLst/>
          </a:prstGeom>
        </p:spPr>
      </p:pic>
      <p:sp>
        <p:nvSpPr>
          <p:cNvPr id="18" name="文本框 17">
            <a:extLst>
              <a:ext uri="{FF2B5EF4-FFF2-40B4-BE49-F238E27FC236}">
                <a16:creationId xmlns:a16="http://schemas.microsoft.com/office/drawing/2014/main" id="{16A34C1B-960C-4638-B551-6A054CD9497E}"/>
              </a:ext>
            </a:extLst>
          </p:cNvPr>
          <p:cNvSpPr txBox="1"/>
          <p:nvPr/>
        </p:nvSpPr>
        <p:spPr>
          <a:xfrm>
            <a:off x="4285451" y="3746450"/>
            <a:ext cx="4682200" cy="338554"/>
          </a:xfrm>
          <a:prstGeom prst="rect">
            <a:avLst/>
          </a:prstGeom>
          <a:noFill/>
        </p:spPr>
        <p:txBody>
          <a:bodyPr wrap="square" rtlCol="0">
            <a:spAutoFit/>
          </a:bodyPr>
          <a:lstStyle/>
          <a:p>
            <a:r>
              <a:rPr lang="en-US" altLang="zh-CN" sz="1600" dirty="0" err="1">
                <a:solidFill>
                  <a:srgbClr val="0000FF"/>
                </a:solidFill>
                <a:latin typeface="Times New Roman" panose="02020603050405020304" pitchFamily="18" charset="0"/>
                <a:cs typeface="Times New Roman" panose="02020603050405020304" pitchFamily="18" charset="0"/>
              </a:rPr>
              <a:t>Zubairy</a:t>
            </a:r>
            <a:r>
              <a:rPr lang="en-US" altLang="zh-CN" sz="1600" dirty="0">
                <a:solidFill>
                  <a:srgbClr val="0000FF"/>
                </a:solidFill>
                <a:latin typeface="Times New Roman" panose="02020603050405020304" pitchFamily="18" charset="0"/>
                <a:cs typeface="Times New Roman" panose="02020603050405020304" pitchFamily="18" charset="0"/>
              </a:rPr>
              <a:t>, M. S. </a:t>
            </a:r>
            <a:r>
              <a:rPr lang="en-US" altLang="zh-CN" sz="1600" i="1" dirty="0">
                <a:solidFill>
                  <a:srgbClr val="0000FF"/>
                </a:solidFill>
                <a:latin typeface="Times New Roman" panose="02020603050405020304" pitchFamily="18" charset="0"/>
                <a:cs typeface="Times New Roman" panose="02020603050405020304" pitchFamily="18" charset="0"/>
              </a:rPr>
              <a:t>et al</a:t>
            </a:r>
            <a:r>
              <a:rPr lang="en-US" altLang="zh-CN" sz="1600" dirty="0">
                <a:solidFill>
                  <a:srgbClr val="0000FF"/>
                </a:solidFill>
                <a:latin typeface="Times New Roman" panose="02020603050405020304" pitchFamily="18" charset="0"/>
                <a:cs typeface="Times New Roman" panose="02020603050405020304" pitchFamily="18" charset="0"/>
              </a:rPr>
              <a:t>. Phys. Rev. A </a:t>
            </a:r>
            <a:r>
              <a:rPr lang="en-US" altLang="zh-CN" sz="1600" b="1" dirty="0">
                <a:solidFill>
                  <a:srgbClr val="0000FF"/>
                </a:solidFill>
                <a:latin typeface="Times New Roman" panose="02020603050405020304" pitchFamily="18" charset="0"/>
                <a:cs typeface="Times New Roman" panose="02020603050405020304" pitchFamily="18" charset="0"/>
              </a:rPr>
              <a:t>41</a:t>
            </a:r>
            <a:r>
              <a:rPr lang="en-US" altLang="zh-CN" sz="1600" dirty="0">
                <a:solidFill>
                  <a:srgbClr val="0000FF"/>
                </a:solidFill>
                <a:latin typeface="Times New Roman" panose="02020603050405020304" pitchFamily="18" charset="0"/>
                <a:cs typeface="Times New Roman" panose="02020603050405020304" pitchFamily="18" charset="0"/>
              </a:rPr>
              <a:t>, 5179 (1990).</a:t>
            </a:r>
          </a:p>
        </p:txBody>
      </p:sp>
      <p:sp>
        <p:nvSpPr>
          <p:cNvPr id="19" name="文本框 18">
            <a:extLst>
              <a:ext uri="{FF2B5EF4-FFF2-40B4-BE49-F238E27FC236}">
                <a16:creationId xmlns:a16="http://schemas.microsoft.com/office/drawing/2014/main" id="{C103DEE4-45F8-43BD-AC3D-EE98294963CC}"/>
              </a:ext>
            </a:extLst>
          </p:cNvPr>
          <p:cNvSpPr txBox="1"/>
          <p:nvPr/>
        </p:nvSpPr>
        <p:spPr>
          <a:xfrm>
            <a:off x="5265326" y="895910"/>
            <a:ext cx="2118455"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Degenerate CEL</a:t>
            </a:r>
            <a:r>
              <a:rPr lang="zh-CN" altLang="en-US" sz="2000" dirty="0">
                <a:latin typeface="微软雅黑" panose="020B0503020204020204" pitchFamily="34" charset="-122"/>
                <a:ea typeface="微软雅黑" panose="020B0503020204020204" pitchFamily="34" charset="-122"/>
              </a:rPr>
              <a:t>：</a:t>
            </a:r>
          </a:p>
        </p:txBody>
      </p:sp>
      <p:sp>
        <p:nvSpPr>
          <p:cNvPr id="20" name="文本框 19">
            <a:extLst>
              <a:ext uri="{FF2B5EF4-FFF2-40B4-BE49-F238E27FC236}">
                <a16:creationId xmlns:a16="http://schemas.microsoft.com/office/drawing/2014/main" id="{0F743283-504E-4160-A1F4-A9839D30F143}"/>
              </a:ext>
            </a:extLst>
          </p:cNvPr>
          <p:cNvSpPr txBox="1"/>
          <p:nvPr/>
        </p:nvSpPr>
        <p:spPr>
          <a:xfrm>
            <a:off x="-228474" y="910825"/>
            <a:ext cx="3941128"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Two-mode CEL</a:t>
            </a:r>
            <a:r>
              <a:rPr lang="zh-CN" altLang="en-US" sz="2000" dirty="0">
                <a:latin typeface="微软雅黑" panose="020B0503020204020204" pitchFamily="34" charset="-122"/>
                <a:ea typeface="微软雅黑" panose="020B0503020204020204" pitchFamily="34" charset="-122"/>
              </a:rPr>
              <a:t>：</a:t>
            </a:r>
          </a:p>
        </p:txBody>
      </p:sp>
      <p:sp>
        <p:nvSpPr>
          <p:cNvPr id="4" name="文本框 3">
            <a:extLst>
              <a:ext uri="{FF2B5EF4-FFF2-40B4-BE49-F238E27FC236}">
                <a16:creationId xmlns:a16="http://schemas.microsoft.com/office/drawing/2014/main" id="{E6A4CF38-B7D1-47E5-81A7-B6C98B2E6D01}"/>
              </a:ext>
            </a:extLst>
          </p:cNvPr>
          <p:cNvSpPr txBox="1"/>
          <p:nvPr/>
        </p:nvSpPr>
        <p:spPr>
          <a:xfrm>
            <a:off x="2125998" y="4321700"/>
            <a:ext cx="2159453" cy="369332"/>
          </a:xfrm>
          <a:prstGeom prst="rect">
            <a:avLst/>
          </a:prstGeom>
          <a:noFill/>
        </p:spPr>
        <p:txBody>
          <a:bodyPr wrap="square" rtlCol="0">
            <a:spAutoFit/>
          </a:bodyPr>
          <a:lstStyle/>
          <a:p>
            <a:endParaRPr lang="zh-CN" altLang="en-US" dirty="0"/>
          </a:p>
        </p:txBody>
      </p:sp>
      <p:sp>
        <p:nvSpPr>
          <p:cNvPr id="7" name="矩形 6"/>
          <p:cNvSpPr/>
          <p:nvPr/>
        </p:nvSpPr>
        <p:spPr>
          <a:xfrm>
            <a:off x="661598" y="4171966"/>
            <a:ext cx="2471189" cy="400110"/>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Artificial Atom CEL</a:t>
            </a:r>
            <a:endParaRPr lang="zh-CN" altLang="en-US" dirty="0"/>
          </a:p>
        </p:txBody>
      </p:sp>
      <p:sp>
        <p:nvSpPr>
          <p:cNvPr id="8" name="文本框 7"/>
          <p:cNvSpPr txBox="1"/>
          <p:nvPr/>
        </p:nvSpPr>
        <p:spPr>
          <a:xfrm>
            <a:off x="1842556" y="2388562"/>
            <a:ext cx="4114692" cy="400110"/>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Correlated Emission Lasing</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1385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4">
            <a:extLst>
              <a:ext uri="{FF2B5EF4-FFF2-40B4-BE49-F238E27FC236}">
                <a16:creationId xmlns:a16="http://schemas.microsoft.com/office/drawing/2014/main" id="{F5CEB807-21DE-426D-BAF0-08624CDFA8EB}"/>
              </a:ext>
            </a:extLst>
          </p:cNvPr>
          <p:cNvCxnSpPr>
            <a:cxnSpLocks noChangeShapeType="1"/>
          </p:cNvCxnSpPr>
          <p:nvPr/>
        </p:nvCxnSpPr>
        <p:spPr bwMode="auto">
          <a:xfrm rot="10800000" flipV="1">
            <a:off x="63500" y="914467"/>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8" name="图片 7">
            <a:extLst>
              <a:ext uri="{FF2B5EF4-FFF2-40B4-BE49-F238E27FC236}">
                <a16:creationId xmlns:a16="http://schemas.microsoft.com/office/drawing/2014/main" id="{3B166B5C-FF65-438F-A89D-4C28043BD311}"/>
              </a:ext>
            </a:extLst>
          </p:cNvPr>
          <p:cNvPicPr>
            <a:picLocks noChangeAspect="1"/>
          </p:cNvPicPr>
          <p:nvPr/>
        </p:nvPicPr>
        <p:blipFill rotWithShape="1">
          <a:blip r:embed="rId3"/>
          <a:srcRect t="53737"/>
          <a:stretch/>
        </p:blipFill>
        <p:spPr>
          <a:xfrm>
            <a:off x="4800594" y="1832730"/>
            <a:ext cx="4129428" cy="3434651"/>
          </a:xfrm>
          <a:prstGeom prst="rect">
            <a:avLst/>
          </a:prstGeom>
        </p:spPr>
      </p:pic>
      <p:grpSp>
        <p:nvGrpSpPr>
          <p:cNvPr id="10" name="组合 9">
            <a:extLst>
              <a:ext uri="{FF2B5EF4-FFF2-40B4-BE49-F238E27FC236}">
                <a16:creationId xmlns:a16="http://schemas.microsoft.com/office/drawing/2014/main" id="{8764B6AC-6303-4BAA-9E27-3A72CF8833F8}"/>
              </a:ext>
            </a:extLst>
          </p:cNvPr>
          <p:cNvGrpSpPr/>
          <p:nvPr/>
        </p:nvGrpSpPr>
        <p:grpSpPr>
          <a:xfrm>
            <a:off x="381110" y="2074448"/>
            <a:ext cx="3878360" cy="3183304"/>
            <a:chOff x="5313190" y="1558306"/>
            <a:chExt cx="3408274" cy="3445192"/>
          </a:xfrm>
        </p:grpSpPr>
        <p:pic>
          <p:nvPicPr>
            <p:cNvPr id="11" name="图片 10">
              <a:extLst>
                <a:ext uri="{FF2B5EF4-FFF2-40B4-BE49-F238E27FC236}">
                  <a16:creationId xmlns:a16="http://schemas.microsoft.com/office/drawing/2014/main" id="{31FC208E-C5D6-48D7-A290-EFF0F6C27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485" y="1558306"/>
              <a:ext cx="3268979" cy="3268979"/>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C980C7C-46C7-4C84-AD57-35C83CD8EB6C}"/>
                    </a:ext>
                  </a:extLst>
                </p:cNvPr>
                <p:cNvSpPr txBox="1"/>
                <p:nvPr/>
              </p:nvSpPr>
              <p:spPr>
                <a:xfrm rot="16200000">
                  <a:off x="5311301" y="2992949"/>
                  <a:ext cx="28077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𝑄</m:t>
                        </m:r>
                      </m:oMath>
                    </m:oMathPara>
                  </a14:m>
                  <a:endParaRPr lang="zh-CN" altLang="en-US" sz="1200" dirty="0"/>
                </a:p>
              </p:txBody>
            </p:sp>
          </mc:Choice>
          <mc:Fallback xmlns="">
            <p:sp>
              <p:nvSpPr>
                <p:cNvPr id="4" name="文本框 3">
                  <a:extLst>
                    <a:ext uri="{FF2B5EF4-FFF2-40B4-BE49-F238E27FC236}">
                      <a16:creationId xmlns:a16="http://schemas.microsoft.com/office/drawing/2014/main" id="{3C980C7C-46C7-4C84-AD57-35C83CD8EB6C}"/>
                    </a:ext>
                  </a:extLst>
                </p:cNvPr>
                <p:cNvSpPr txBox="1">
                  <a:spLocks noRot="1" noChangeAspect="1" noMove="1" noResize="1" noEditPoints="1" noAdjustHandles="1" noChangeArrowheads="1" noChangeShapeType="1" noTextEdit="1"/>
                </p:cNvSpPr>
                <p:nvPr/>
              </p:nvSpPr>
              <p:spPr>
                <a:xfrm rot="16200000">
                  <a:off x="5311301" y="2992949"/>
                  <a:ext cx="280778" cy="276999"/>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AAE6C33-04E4-477A-8B00-5BCCD8EE3CB9}"/>
                    </a:ext>
                  </a:extLst>
                </p:cNvPr>
                <p:cNvSpPr txBox="1"/>
                <p:nvPr/>
              </p:nvSpPr>
              <p:spPr>
                <a:xfrm>
                  <a:off x="7086974" y="4726499"/>
                  <a:ext cx="28077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𝐼</m:t>
                        </m:r>
                      </m:oMath>
                    </m:oMathPara>
                  </a14:m>
                  <a:endParaRPr lang="zh-CN" altLang="en-US" sz="1200" dirty="0"/>
                </a:p>
              </p:txBody>
            </p:sp>
          </mc:Choice>
          <mc:Fallback xmlns="">
            <p:sp>
              <p:nvSpPr>
                <p:cNvPr id="12" name="文本框 11">
                  <a:extLst>
                    <a:ext uri="{FF2B5EF4-FFF2-40B4-BE49-F238E27FC236}">
                      <a16:creationId xmlns:a16="http://schemas.microsoft.com/office/drawing/2014/main" id="{7AAE6C33-04E4-477A-8B00-5BCCD8EE3CB9}"/>
                    </a:ext>
                  </a:extLst>
                </p:cNvPr>
                <p:cNvSpPr txBox="1">
                  <a:spLocks noRot="1" noChangeAspect="1" noMove="1" noResize="1" noEditPoints="1" noAdjustHandles="1" noChangeArrowheads="1" noChangeShapeType="1" noTextEdit="1"/>
                </p:cNvSpPr>
                <p:nvPr/>
              </p:nvSpPr>
              <p:spPr>
                <a:xfrm>
                  <a:off x="7086974" y="4726499"/>
                  <a:ext cx="280778" cy="276999"/>
                </a:xfrm>
                <a:prstGeom prst="rect">
                  <a:avLst/>
                </a:prstGeom>
                <a:blipFill>
                  <a:blip r:embed="rId7"/>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5" name="TextBox 16"/>
              <p:cNvSpPr txBox="1"/>
              <p:nvPr/>
            </p:nvSpPr>
            <p:spPr>
              <a:xfrm>
                <a:off x="993324" y="5623439"/>
                <a:ext cx="3324564" cy="40011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tx1"/>
                          </a:solidFill>
                          <a:latin typeface="Cambria Math" panose="02040503050406030204" pitchFamily="18" charset="0"/>
                        </a:rPr>
                        <m:t>Average</m:t>
                      </m:r>
                      <m:r>
                        <a:rPr lang="en-US" altLang="zh-CN" b="0" i="0" smtClean="0">
                          <a:solidFill>
                            <a:schemeClr val="tx1"/>
                          </a:solidFill>
                          <a:latin typeface="Cambria Math" panose="02040503050406030204" pitchFamily="18" charset="0"/>
                        </a:rPr>
                        <m:t> </m:t>
                      </m:r>
                      <m:r>
                        <m:rPr>
                          <m:sty m:val="p"/>
                        </m:rPr>
                        <a:rPr lang="en-US" altLang="zh-CN" b="0" i="0" smtClean="0">
                          <a:solidFill>
                            <a:schemeClr val="tx1"/>
                          </a:solidFill>
                          <a:latin typeface="Cambria Math" panose="02040503050406030204" pitchFamily="18" charset="0"/>
                        </a:rPr>
                        <m:t>Times</m:t>
                      </m:r>
                      <m:r>
                        <a:rPr lang="zh-CN" altLang="en-US" b="0" i="0" smtClean="0">
                          <a:latin typeface="Cambria Math" panose="02040503050406030204" pitchFamily="18" charset="0"/>
                        </a:rPr>
                        <m:t>：</m:t>
                      </m:r>
                      <m:r>
                        <a:rPr lang="en-US" b="0" i="0" smtClean="0">
                          <a:solidFill>
                            <a:srgbClr val="FF0000"/>
                          </a:solidFill>
                          <a:latin typeface="Cambria Math" panose="02040503050406030204" pitchFamily="18" charset="0"/>
                        </a:rPr>
                        <m:t>5.12</m:t>
                      </m:r>
                      <m:r>
                        <a:rPr lang="en-US" b="0" i="0" smtClean="0">
                          <a:solidFill>
                            <a:srgbClr val="FF0000"/>
                          </a:solidFill>
                          <a:latin typeface="Cambria Math"/>
                          <a:ea typeface="Cambria Math"/>
                        </a:rPr>
                        <m:t>×</m:t>
                      </m:r>
                      <m:sSup>
                        <m:sSupPr>
                          <m:ctrlPr>
                            <a:rPr lang="en-US" i="1" smtClean="0">
                              <a:solidFill>
                                <a:srgbClr val="FF0000"/>
                              </a:solidFill>
                              <a:latin typeface="Cambria Math" panose="02040503050406030204" pitchFamily="18" charset="0"/>
                              <a:ea typeface="Cambria Math"/>
                            </a:rPr>
                          </m:ctrlPr>
                        </m:sSupPr>
                        <m:e>
                          <m:r>
                            <a:rPr lang="en-US" b="0" i="0" smtClean="0">
                              <a:solidFill>
                                <a:srgbClr val="FF0000"/>
                              </a:solidFill>
                              <a:latin typeface="Cambria Math"/>
                              <a:ea typeface="Cambria Math"/>
                            </a:rPr>
                            <m:t>10</m:t>
                          </m:r>
                        </m:e>
                        <m:sup>
                          <m:r>
                            <a:rPr lang="en-US" b="0" i="0" smtClean="0">
                              <a:solidFill>
                                <a:srgbClr val="FF0000"/>
                              </a:solidFill>
                              <a:latin typeface="Cambria Math" panose="02040503050406030204" pitchFamily="18" charset="0"/>
                              <a:ea typeface="Cambria Math"/>
                            </a:rPr>
                            <m:t>6</m:t>
                          </m:r>
                        </m:sup>
                      </m:sSup>
                    </m:oMath>
                  </m:oMathPara>
                </a14:m>
                <a:endParaRPr lang="en-US"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15" name="TextBox 16"/>
              <p:cNvSpPr txBox="1">
                <a:spLocks noRot="1" noChangeAspect="1" noMove="1" noResize="1" noEditPoints="1" noAdjustHandles="1" noChangeArrowheads="1" noChangeShapeType="1" noTextEdit="1"/>
              </p:cNvSpPr>
              <p:nvPr/>
            </p:nvSpPr>
            <p:spPr>
              <a:xfrm>
                <a:off x="993324" y="5623439"/>
                <a:ext cx="3324564" cy="400110"/>
              </a:xfrm>
              <a:prstGeom prst="rect">
                <a:avLst/>
              </a:prstGeom>
              <a:blipFill>
                <a:blip r:embed="rId8"/>
                <a:stretch>
                  <a:fillRect l="-183" b="-15152"/>
                </a:stretch>
              </a:blipFill>
              <a:ln>
                <a:noFill/>
              </a:ln>
            </p:spPr>
            <p:txBody>
              <a:bodyPr/>
              <a:lstStyle/>
              <a:p>
                <a:r>
                  <a:rPr lang="zh-CN" altLang="en-US">
                    <a:noFill/>
                  </a:rPr>
                  <a:t> </a:t>
                </a:r>
              </a:p>
            </p:txBody>
          </p:sp>
        </mc:Fallback>
      </mc:AlternateContent>
      <p:sp>
        <p:nvSpPr>
          <p:cNvPr id="49" name="TextBox 1"/>
          <p:cNvSpPr txBox="1"/>
          <p:nvPr/>
        </p:nvSpPr>
        <p:spPr>
          <a:xfrm>
            <a:off x="648903" y="76288"/>
            <a:ext cx="7504404" cy="662554"/>
          </a:xfrm>
          <a:prstGeom prst="rect">
            <a:avLst/>
          </a:prstGeom>
          <a:noFill/>
        </p:spPr>
        <p:txBody>
          <a:bodyPr wrap="square" rtlCol="0">
            <a:spAutoFit/>
          </a:bodyPr>
          <a:lstStyle/>
          <a:p>
            <a:pPr>
              <a:lnSpc>
                <a:spcPct val="150000"/>
              </a:lnSpc>
            </a:pPr>
            <a:r>
              <a:rPr lang="en-US" altLang="zh-CN" sz="2800" b="1" dirty="0">
                <a:latin typeface="微软雅黑" panose="020B0503020204020204" pitchFamily="34" charset="-122"/>
                <a:ea typeface="微软雅黑" panose="020B0503020204020204" pitchFamily="34" charset="-122"/>
              </a:rPr>
              <a:t>Generation of Squeezing State with CEL</a:t>
            </a:r>
            <a:endParaRPr lang="en-US" dirty="0">
              <a:solidFill>
                <a:srgbClr val="0000FF"/>
              </a:solidFill>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62D6734C-6BE6-4BE4-B284-3CF4E469F216}"/>
              </a:ext>
            </a:extLst>
          </p:cNvPr>
          <p:cNvSpPr txBox="1"/>
          <p:nvPr/>
        </p:nvSpPr>
        <p:spPr>
          <a:xfrm>
            <a:off x="5029188" y="5623439"/>
            <a:ext cx="3581306" cy="400110"/>
          </a:xfrm>
          <a:prstGeom prst="rect">
            <a:avLst/>
          </a:prstGeom>
          <a:noFill/>
          <a:ln w="28575">
            <a:solidFill>
              <a:srgbClr val="FF0000"/>
            </a:solidFill>
          </a:ln>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Squeezed degree</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3.05 dB</a:t>
            </a:r>
            <a:endParaRPr lang="zh-CN" altLang="en-US" dirty="0">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F82317E8-9715-4F0B-A830-5D0C78C1D457}"/>
              </a:ext>
            </a:extLst>
          </p:cNvPr>
          <p:cNvSpPr txBox="1"/>
          <p:nvPr/>
        </p:nvSpPr>
        <p:spPr>
          <a:xfrm>
            <a:off x="2415486" y="6245154"/>
            <a:ext cx="3522824" cy="400110"/>
          </a:xfrm>
          <a:prstGeom prst="rect">
            <a:avLst/>
          </a:prstGeom>
          <a:noFill/>
        </p:spPr>
        <p:txBody>
          <a:bodyPr wrap="none" rtlCol="0">
            <a:spAutoFit/>
          </a:bodyPr>
          <a:lstStyle/>
          <a:p>
            <a:r>
              <a:rPr lang="en-US" altLang="zh-CN" dirty="0" err="1">
                <a:solidFill>
                  <a:srgbClr val="0000FF"/>
                </a:solidFill>
                <a:latin typeface="微软雅黑" panose="020B0503020204020204" pitchFamily="34" charset="-122"/>
                <a:ea typeface="微软雅黑" panose="020B0503020204020204" pitchFamily="34" charset="-122"/>
              </a:rPr>
              <a:t>Ruan</a:t>
            </a:r>
            <a:r>
              <a:rPr lang="en-US" altLang="zh-CN" dirty="0">
                <a:solidFill>
                  <a:srgbClr val="0000FF"/>
                </a:solidFill>
                <a:latin typeface="微软雅黑" panose="020B0503020204020204" pitchFamily="34" charset="-122"/>
                <a:ea typeface="微软雅黑" panose="020B0503020204020204" pitchFamily="34" charset="-122"/>
              </a:rPr>
              <a:t> et al., (In preparation)</a:t>
            </a:r>
            <a:endParaRPr lang="zh-CN" altLang="en-US"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979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466CA6-C416-4692-AB38-B0CC18E3088B}"/>
              </a:ext>
            </a:extLst>
          </p:cNvPr>
          <p:cNvPicPr>
            <a:picLocks noChangeAspect="1"/>
          </p:cNvPicPr>
          <p:nvPr/>
        </p:nvPicPr>
        <p:blipFill>
          <a:blip r:embed="rId2"/>
          <a:stretch>
            <a:fillRect/>
          </a:stretch>
        </p:blipFill>
        <p:spPr>
          <a:xfrm>
            <a:off x="685905" y="1749642"/>
            <a:ext cx="3071835" cy="1604975"/>
          </a:xfrm>
          <a:prstGeom prst="rect">
            <a:avLst/>
          </a:prstGeom>
        </p:spPr>
      </p:pic>
      <p:pic>
        <p:nvPicPr>
          <p:cNvPr id="5" name="图片 4">
            <a:extLst>
              <a:ext uri="{FF2B5EF4-FFF2-40B4-BE49-F238E27FC236}">
                <a16:creationId xmlns:a16="http://schemas.microsoft.com/office/drawing/2014/main" id="{EE962258-A4D0-4287-AC32-A6EF1BB728CC}"/>
              </a:ext>
            </a:extLst>
          </p:cNvPr>
          <p:cNvPicPr>
            <a:picLocks noChangeAspect="1"/>
          </p:cNvPicPr>
          <p:nvPr/>
        </p:nvPicPr>
        <p:blipFill>
          <a:blip r:embed="rId3"/>
          <a:stretch>
            <a:fillRect/>
          </a:stretch>
        </p:blipFill>
        <p:spPr>
          <a:xfrm>
            <a:off x="609707" y="3621537"/>
            <a:ext cx="2919439" cy="2702989"/>
          </a:xfrm>
          <a:prstGeom prst="rect">
            <a:avLst/>
          </a:prstGeom>
        </p:spPr>
      </p:pic>
      <p:pic>
        <p:nvPicPr>
          <p:cNvPr id="6" name="图片 5">
            <a:extLst>
              <a:ext uri="{FF2B5EF4-FFF2-40B4-BE49-F238E27FC236}">
                <a16:creationId xmlns:a16="http://schemas.microsoft.com/office/drawing/2014/main" id="{B9201F36-D65C-4D74-BDCF-3C51EBADB710}"/>
              </a:ext>
            </a:extLst>
          </p:cNvPr>
          <p:cNvPicPr>
            <a:picLocks noChangeAspect="1"/>
          </p:cNvPicPr>
          <p:nvPr/>
        </p:nvPicPr>
        <p:blipFill>
          <a:blip r:embed="rId4"/>
          <a:stretch>
            <a:fillRect/>
          </a:stretch>
        </p:blipFill>
        <p:spPr>
          <a:xfrm>
            <a:off x="3886219" y="1749643"/>
            <a:ext cx="5108156" cy="3981015"/>
          </a:xfrm>
          <a:prstGeom prst="rect">
            <a:avLst/>
          </a:prstGeom>
        </p:spPr>
      </p:pic>
      <p:cxnSp>
        <p:nvCxnSpPr>
          <p:cNvPr id="7" name="Connecteur droit 4">
            <a:extLst>
              <a:ext uri="{FF2B5EF4-FFF2-40B4-BE49-F238E27FC236}">
                <a16:creationId xmlns:a16="http://schemas.microsoft.com/office/drawing/2014/main" id="{B04069C9-8B0F-4CF5-8DDA-D154157C4B17}"/>
              </a:ext>
            </a:extLst>
          </p:cNvPr>
          <p:cNvCxnSpPr>
            <a:cxnSpLocks noChangeShapeType="1"/>
          </p:cNvCxnSpPr>
          <p:nvPr/>
        </p:nvCxnSpPr>
        <p:spPr bwMode="auto">
          <a:xfrm rot="10800000" flipV="1">
            <a:off x="64803"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8" name="文本框 7">
            <a:extLst>
              <a:ext uri="{FF2B5EF4-FFF2-40B4-BE49-F238E27FC236}">
                <a16:creationId xmlns:a16="http://schemas.microsoft.com/office/drawing/2014/main" id="{EB5C70A7-8B64-47FA-931B-94B99363AA2B}"/>
              </a:ext>
            </a:extLst>
          </p:cNvPr>
          <p:cNvSpPr txBox="1"/>
          <p:nvPr/>
        </p:nvSpPr>
        <p:spPr>
          <a:xfrm>
            <a:off x="690134" y="395957"/>
            <a:ext cx="7698326" cy="461665"/>
          </a:xfrm>
          <a:prstGeom prst="rect">
            <a:avLst/>
          </a:prstGeom>
          <a:noFill/>
        </p:spPr>
        <p:txBody>
          <a:bodyPr wrap="non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High Efficiency Single Microwave Photon Source</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F82317E8-9715-4F0B-A830-5D0C78C1D457}"/>
              </a:ext>
            </a:extLst>
          </p:cNvPr>
          <p:cNvSpPr txBox="1"/>
          <p:nvPr/>
        </p:nvSpPr>
        <p:spPr>
          <a:xfrm>
            <a:off x="3608509" y="5785201"/>
            <a:ext cx="5576078" cy="400110"/>
          </a:xfrm>
          <a:prstGeom prst="rect">
            <a:avLst/>
          </a:prstGeom>
          <a:noFill/>
        </p:spPr>
        <p:txBody>
          <a:bodyPr wrap="none" rtlCol="0">
            <a:spAutoFit/>
          </a:bodyPr>
          <a:lstStyle/>
          <a:p>
            <a:r>
              <a:rPr lang="en-US" altLang="zh-CN" dirty="0">
                <a:solidFill>
                  <a:srgbClr val="0000FF"/>
                </a:solidFill>
                <a:latin typeface="微软雅黑" panose="020B0503020204020204" pitchFamily="34" charset="-122"/>
                <a:ea typeface="微软雅黑" panose="020B0503020204020204" pitchFamily="34" charset="-122"/>
              </a:rPr>
              <a:t>Zhou et al., </a:t>
            </a:r>
            <a:r>
              <a:rPr lang="en-US" altLang="zh-CN" dirty="0" err="1">
                <a:solidFill>
                  <a:srgbClr val="0000FF"/>
                </a:solidFill>
                <a:latin typeface="微软雅黑" panose="020B0503020204020204" pitchFamily="34" charset="-122"/>
                <a:ea typeface="微软雅黑" panose="020B0503020204020204" pitchFamily="34" charset="-122"/>
              </a:rPr>
              <a:t>Phys.Rev.Appl</a:t>
            </a:r>
            <a:r>
              <a:rPr lang="en-US" altLang="zh-CN" dirty="0">
                <a:solidFill>
                  <a:srgbClr val="0000FF"/>
                </a:solidFill>
                <a:latin typeface="微软雅黑" panose="020B0503020204020204" pitchFamily="34" charset="-122"/>
                <a:ea typeface="微软雅黑" panose="020B0503020204020204" pitchFamily="34" charset="-122"/>
              </a:rPr>
              <a:t>. 13, 034007(2020)</a:t>
            </a:r>
            <a:endParaRPr lang="zh-CN" altLang="en-US" dirty="0">
              <a:solidFill>
                <a:srgbClr val="0000FF"/>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TextBox 16"/>
              <p:cNvSpPr txBox="1"/>
              <p:nvPr/>
            </p:nvSpPr>
            <p:spPr>
              <a:xfrm>
                <a:off x="4899427" y="1219258"/>
                <a:ext cx="3081741" cy="40011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tx1"/>
                          </a:solidFill>
                          <a:latin typeface="Cambria Math" panose="02040503050406030204" pitchFamily="18" charset="0"/>
                        </a:rPr>
                        <m:t>Avearge</m:t>
                      </m:r>
                      <m:r>
                        <a:rPr lang="en-US" altLang="zh-CN" b="0" i="0" smtClean="0">
                          <a:solidFill>
                            <a:schemeClr val="tx1"/>
                          </a:solidFill>
                          <a:latin typeface="Cambria Math" panose="02040503050406030204" pitchFamily="18" charset="0"/>
                        </a:rPr>
                        <m:t> </m:t>
                      </m:r>
                      <m:r>
                        <m:rPr>
                          <m:sty m:val="p"/>
                        </m:rPr>
                        <a:rPr lang="en-US" altLang="zh-CN" b="0" i="0" smtClean="0">
                          <a:solidFill>
                            <a:schemeClr val="tx1"/>
                          </a:solidFill>
                          <a:latin typeface="Cambria Math" panose="02040503050406030204" pitchFamily="18" charset="0"/>
                        </a:rPr>
                        <m:t>Times</m:t>
                      </m:r>
                      <m:r>
                        <a:rPr lang="zh-CN" altLang="en-US" i="1" smtClean="0">
                          <a:latin typeface="Cambria Math" panose="02040503050406030204" pitchFamily="18" charset="0"/>
                        </a:rPr>
                        <m:t>：</m:t>
                      </m:r>
                      <m:r>
                        <a:rPr lang="en-US" altLang="zh-CN" b="0" i="1" smtClean="0">
                          <a:solidFill>
                            <a:srgbClr val="FF0000"/>
                          </a:solidFill>
                          <a:latin typeface="Cambria Math" panose="02040503050406030204" pitchFamily="18" charset="0"/>
                        </a:rPr>
                        <m:t>5</m:t>
                      </m:r>
                      <m:r>
                        <a:rPr lang="en-US" b="0" i="1" smtClean="0">
                          <a:solidFill>
                            <a:srgbClr val="FF0000"/>
                          </a:solidFill>
                          <a:latin typeface="Cambria Math"/>
                          <a:ea typeface="Cambria Math"/>
                        </a:rPr>
                        <m:t>×</m:t>
                      </m:r>
                      <m:sSup>
                        <m:sSupPr>
                          <m:ctrlPr>
                            <a:rPr lang="en-US" b="0" i="1" smtClean="0">
                              <a:solidFill>
                                <a:srgbClr val="FF0000"/>
                              </a:solidFill>
                              <a:latin typeface="Cambria Math" panose="02040503050406030204" pitchFamily="18" charset="0"/>
                              <a:ea typeface="Cambria Math"/>
                            </a:rPr>
                          </m:ctrlPr>
                        </m:sSupPr>
                        <m:e>
                          <m:r>
                            <a:rPr lang="en-US" b="0" i="1" smtClean="0">
                              <a:solidFill>
                                <a:srgbClr val="FF0000"/>
                              </a:solidFill>
                              <a:latin typeface="Cambria Math"/>
                              <a:ea typeface="Cambria Math"/>
                            </a:rPr>
                            <m:t>10</m:t>
                          </m:r>
                        </m:e>
                        <m:sup>
                          <m:r>
                            <a:rPr lang="en-US" b="0" i="1" smtClean="0">
                              <a:solidFill>
                                <a:srgbClr val="FF0000"/>
                              </a:solidFill>
                              <a:latin typeface="Cambria Math" panose="02040503050406030204" pitchFamily="18" charset="0"/>
                              <a:ea typeface="Cambria Math"/>
                            </a:rPr>
                            <m:t>9</m:t>
                          </m:r>
                        </m:sup>
                      </m:sSup>
                    </m:oMath>
                  </m:oMathPara>
                </a14:m>
                <a:endParaRPr lang="en-US" b="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10" name="TextBox 16"/>
              <p:cNvSpPr txBox="1">
                <a:spLocks noRot="1" noChangeAspect="1" noMove="1" noResize="1" noEditPoints="1" noAdjustHandles="1" noChangeArrowheads="1" noChangeShapeType="1" noTextEdit="1"/>
              </p:cNvSpPr>
              <p:nvPr/>
            </p:nvSpPr>
            <p:spPr>
              <a:xfrm>
                <a:off x="4899427" y="1219258"/>
                <a:ext cx="3081741" cy="400110"/>
              </a:xfrm>
              <a:prstGeom prst="rect">
                <a:avLst/>
              </a:prstGeom>
              <a:blipFill>
                <a:blip r:embed="rId5"/>
                <a:stretch>
                  <a:fillRect b="-15152"/>
                </a:stretch>
              </a:blipFill>
              <a:ln>
                <a:noFill/>
              </a:ln>
            </p:spPr>
            <p:txBody>
              <a:bodyPr/>
              <a:lstStyle/>
              <a:p>
                <a:r>
                  <a:rPr lang="zh-CN" altLang="en-US">
                    <a:noFill/>
                  </a:rPr>
                  <a:t> </a:t>
                </a:r>
              </a:p>
            </p:txBody>
          </p:sp>
        </mc:Fallback>
      </mc:AlternateContent>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238989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3243053" y="134938"/>
            <a:ext cx="2465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Outline</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5126" name="Text Box 7"/>
          <p:cNvSpPr txBox="1">
            <a:spLocks noChangeArrowheads="1"/>
          </p:cNvSpPr>
          <p:nvPr/>
        </p:nvSpPr>
        <p:spPr bwMode="auto">
          <a:xfrm>
            <a:off x="128371" y="1760712"/>
            <a:ext cx="9041578" cy="39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Background</a:t>
            </a:r>
          </a:p>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Quantum Sensing Technology based on </a:t>
            </a:r>
          </a:p>
          <a:p>
            <a:pPr marL="0" marR="0" lvl="0" indent="0" algn="l" defTabSz="914400" rtl="0" eaLnBrk="1" fontAlgn="auto" latinLnBrk="0" hangingPunct="1">
              <a:lnSpc>
                <a:spcPct val="120000"/>
              </a:lnSpc>
              <a:spcBef>
                <a:spcPts val="1200"/>
              </a:spcBef>
              <a:spcAft>
                <a:spcPts val="0"/>
              </a:spcAft>
              <a:buClrTx/>
              <a:buSzTx/>
              <a:tabLst/>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Superconducting </a:t>
            </a:r>
            <a:r>
              <a:rPr lang="en-US" altLang="zh-CN" sz="2800" noProof="0" dirty="0">
                <a:solidFill>
                  <a:schemeClr val="bg1">
                    <a:lumMod val="95000"/>
                  </a:schemeClr>
                </a:solidFill>
                <a:latin typeface="微软雅黑" panose="020B0503020204020204" pitchFamily="34" charset="-122"/>
                <a:ea typeface="微软雅黑" panose="020B0503020204020204" pitchFamily="34" charset="-122"/>
              </a:rPr>
              <a:t>Circuits Developed in APEX </a:t>
            </a:r>
          </a:p>
          <a:p>
            <a:pPr marL="457200" indent="-457200" algn="l" eaLnBrk="1" fontAlgn="auto" hangingPunct="1">
              <a:lnSpc>
                <a:spcPct val="120000"/>
              </a:lnSpc>
              <a:spcBef>
                <a:spcPts val="1200"/>
              </a:spcBef>
              <a:spcAft>
                <a:spcPts val="0"/>
              </a:spcAft>
              <a:buFont typeface="Wingdings" panose="05000000000000000000" pitchFamily="2" charset="2"/>
              <a:buChar char="Ø"/>
              <a:defRPr/>
            </a:pPr>
            <a:r>
              <a:rPr lang="en-US" altLang="zh-CN" sz="2800" dirty="0">
                <a:latin typeface="微软雅黑" panose="020B0503020204020204" pitchFamily="34" charset="-122"/>
                <a:ea typeface="微软雅黑" panose="020B0503020204020204" pitchFamily="34" charset="-122"/>
              </a:rPr>
              <a:t>Initial Results about Dark Photon Measurements </a:t>
            </a:r>
          </a:p>
          <a:p>
            <a:pPr algn="l" eaLnBrk="1" fontAlgn="auto" hangingPunct="1">
              <a:lnSpc>
                <a:spcPct val="120000"/>
              </a:lnSpc>
              <a:spcBef>
                <a:spcPts val="1200"/>
              </a:spcBef>
              <a:spcAft>
                <a:spcPts val="0"/>
              </a:spcAft>
              <a:defRPr/>
            </a:pPr>
            <a:r>
              <a:rPr lang="en-US" altLang="zh-CN" sz="2800" dirty="0">
                <a:latin typeface="微软雅黑" panose="020B0503020204020204" pitchFamily="34" charset="-122"/>
                <a:ea typeface="微软雅黑" panose="020B0503020204020204" pitchFamily="34" charset="-122"/>
              </a:rPr>
              <a:t>    from a 7.138 GHz Cavity </a:t>
            </a:r>
            <a:r>
              <a:rPr lang="en-US" altLang="zh-CN" sz="2800" dirty="0" err="1">
                <a:latin typeface="微软雅黑" panose="020B0503020204020204" pitchFamily="34" charset="-122"/>
                <a:ea typeface="微软雅黑" panose="020B0503020204020204" pitchFamily="34" charset="-122"/>
              </a:rPr>
              <a:t>Haloscope</a:t>
            </a:r>
            <a:r>
              <a:rPr lang="en-US" altLang="zh-CN" sz="2800" dirty="0">
                <a:latin typeface="微软雅黑" panose="020B0503020204020204" pitchFamily="34" charset="-122"/>
                <a:ea typeface="微软雅黑" panose="020B0503020204020204" pitchFamily="34" charset="-122"/>
              </a:rPr>
              <a:t> Experiment</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Summary</a:t>
            </a:r>
          </a:p>
        </p:txBody>
      </p:sp>
    </p:spTree>
    <p:extLst>
      <p:ext uri="{BB962C8B-B14F-4D97-AF65-F5344CB8AC3E}">
        <p14:creationId xmlns:p14="http://schemas.microsoft.com/office/powerpoint/2010/main" val="69665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DB4A073-579C-4E9F-8B3A-DC9DAFE148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50"/>
            <a:ext cx="4261707" cy="2063651"/>
          </a:xfrm>
          <a:prstGeom prst="rect">
            <a:avLst/>
          </a:prstGeom>
        </p:spPr>
      </p:pic>
      <p:pic>
        <p:nvPicPr>
          <p:cNvPr id="8" name="图片 7">
            <a:extLst>
              <a:ext uri="{FF2B5EF4-FFF2-40B4-BE49-F238E27FC236}">
                <a16:creationId xmlns:a16="http://schemas.microsoft.com/office/drawing/2014/main" id="{F844F274-6BC3-435C-BFA9-C5199667C935}"/>
              </a:ext>
            </a:extLst>
          </p:cNvPr>
          <p:cNvPicPr>
            <a:picLocks noChangeAspect="1"/>
          </p:cNvPicPr>
          <p:nvPr/>
        </p:nvPicPr>
        <p:blipFill>
          <a:blip r:embed="rId3"/>
          <a:stretch>
            <a:fillRect/>
          </a:stretch>
        </p:blipFill>
        <p:spPr>
          <a:xfrm>
            <a:off x="457200" y="3587688"/>
            <a:ext cx="1113363" cy="3041628"/>
          </a:xfrm>
          <a:prstGeom prst="rect">
            <a:avLst/>
          </a:prstGeom>
        </p:spPr>
      </p:pic>
      <p:sp>
        <p:nvSpPr>
          <p:cNvPr id="9" name="Text Box 9">
            <a:extLst>
              <a:ext uri="{FF2B5EF4-FFF2-40B4-BE49-F238E27FC236}">
                <a16:creationId xmlns:a16="http://schemas.microsoft.com/office/drawing/2014/main" id="{8BC7D9C8-B49E-418C-8902-5CD5B7ED8524}"/>
              </a:ext>
            </a:extLst>
          </p:cNvPr>
          <p:cNvSpPr txBox="1">
            <a:spLocks noChangeArrowheads="1"/>
          </p:cNvSpPr>
          <p:nvPr/>
        </p:nvSpPr>
        <p:spPr bwMode="auto">
          <a:xfrm>
            <a:off x="938364" y="430212"/>
            <a:ext cx="716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b="1" dirty="0">
                <a:solidFill>
                  <a:schemeClr val="tx2"/>
                </a:solidFill>
                <a:latin typeface="微软雅黑" panose="020B0503020204020204" pitchFamily="34" charset="-122"/>
                <a:ea typeface="微软雅黑" panose="020B0503020204020204" pitchFamily="34" charset="-122"/>
              </a:rPr>
              <a:t>Measurement Setup</a:t>
            </a:r>
            <a:endParaRPr lang="en-US" altLang="ja-JP" sz="2800" b="1" dirty="0">
              <a:solidFill>
                <a:schemeClr val="tx2"/>
              </a:solidFill>
              <a:latin typeface="微软雅黑" panose="020B0503020204020204" pitchFamily="34" charset="-122"/>
              <a:ea typeface="微软雅黑" panose="020B0503020204020204" pitchFamily="34" charset="-122"/>
            </a:endParaRPr>
          </a:p>
        </p:txBody>
      </p:sp>
      <p:cxnSp>
        <p:nvCxnSpPr>
          <p:cNvPr id="10" name="Connecteur droit 4">
            <a:extLst>
              <a:ext uri="{FF2B5EF4-FFF2-40B4-BE49-F238E27FC236}">
                <a16:creationId xmlns:a16="http://schemas.microsoft.com/office/drawing/2014/main" id="{70B92B05-7EC2-46E1-B436-63E275EBAC1D}"/>
              </a:ext>
            </a:extLst>
          </p:cNvPr>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11" name="图片 10">
            <a:extLst>
              <a:ext uri="{FF2B5EF4-FFF2-40B4-BE49-F238E27FC236}">
                <a16:creationId xmlns:a16="http://schemas.microsoft.com/office/drawing/2014/main" id="{0815A706-5858-1378-7F9F-F349E6CCB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563" y="3589200"/>
            <a:ext cx="3148344" cy="2825725"/>
          </a:xfrm>
          <a:prstGeom prst="rect">
            <a:avLst/>
          </a:prstGeom>
        </p:spPr>
      </p:pic>
      <p:pic>
        <p:nvPicPr>
          <p:cNvPr id="16" name="图片 15">
            <a:extLst>
              <a:ext uri="{FF2B5EF4-FFF2-40B4-BE49-F238E27FC236}">
                <a16:creationId xmlns:a16="http://schemas.microsoft.com/office/drawing/2014/main" id="{8FAFD601-35DB-F663-1103-B808E6CB08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67" t="11661" r="9838" b="9108"/>
          <a:stretch/>
        </p:blipFill>
        <p:spPr>
          <a:xfrm>
            <a:off x="4792515" y="1539574"/>
            <a:ext cx="3853407" cy="2880000"/>
          </a:xfrm>
          <a:prstGeom prst="rect">
            <a:avLst/>
          </a:prstGeom>
        </p:spPr>
      </p:pic>
      <p:pic>
        <p:nvPicPr>
          <p:cNvPr id="17" name="图片 16">
            <a:extLst>
              <a:ext uri="{FF2B5EF4-FFF2-40B4-BE49-F238E27FC236}">
                <a16:creationId xmlns:a16="http://schemas.microsoft.com/office/drawing/2014/main" id="{961614E0-9F11-2166-BF59-B84A215D53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04" t="10508" r="9355" b="7625"/>
          <a:stretch/>
        </p:blipFill>
        <p:spPr>
          <a:xfrm>
            <a:off x="4769971" y="4073316"/>
            <a:ext cx="3898493" cy="2556000"/>
          </a:xfrm>
          <a:prstGeom prst="rect">
            <a:avLst/>
          </a:prstGeom>
        </p:spPr>
      </p:pic>
      <p:sp>
        <p:nvSpPr>
          <p:cNvPr id="18" name="文本框 17">
            <a:extLst>
              <a:ext uri="{FF2B5EF4-FFF2-40B4-BE49-F238E27FC236}">
                <a16:creationId xmlns:a16="http://schemas.microsoft.com/office/drawing/2014/main" id="{8C326C14-84EC-C3F0-2D48-809CBE93B883}"/>
              </a:ext>
            </a:extLst>
          </p:cNvPr>
          <p:cNvSpPr txBox="1"/>
          <p:nvPr/>
        </p:nvSpPr>
        <p:spPr>
          <a:xfrm>
            <a:off x="6476950" y="1609432"/>
            <a:ext cx="1074524" cy="461665"/>
          </a:xfrm>
          <a:prstGeom prst="rect">
            <a:avLst/>
          </a:prstGeom>
          <a:noFill/>
        </p:spPr>
        <p:txBody>
          <a:bodyPr wrap="square" rtlCol="0">
            <a:spAutoFit/>
          </a:bodyPr>
          <a:lstStyle>
            <a:defPPr>
              <a:defRPr lang="zh-CN"/>
            </a:defPPr>
            <a:lvl1pPr>
              <a:defRPr sz="2400">
                <a:latin typeface="Times New Roman" panose="02020603050405020304" pitchFamily="18" charset="0"/>
                <a:cs typeface="Times New Roman" panose="02020603050405020304" pitchFamily="18" charset="0"/>
              </a:defRPr>
            </a:lvl1pPr>
          </a:lstStyle>
          <a:p>
            <a:r>
              <a:rPr lang="en-US" altLang="zh-CN" dirty="0"/>
              <a:t>T=RT</a:t>
            </a:r>
            <a:endParaRPr lang="zh-CN" altLang="en-US" dirty="0"/>
          </a:p>
        </p:txBody>
      </p:sp>
      <p:sp>
        <p:nvSpPr>
          <p:cNvPr id="19" name="文本框 18">
            <a:extLst>
              <a:ext uri="{FF2B5EF4-FFF2-40B4-BE49-F238E27FC236}">
                <a16:creationId xmlns:a16="http://schemas.microsoft.com/office/drawing/2014/main" id="{EC8FD829-772B-0437-4454-87AD86F5BD5B}"/>
              </a:ext>
            </a:extLst>
          </p:cNvPr>
          <p:cNvSpPr txBox="1"/>
          <p:nvPr/>
        </p:nvSpPr>
        <p:spPr>
          <a:xfrm>
            <a:off x="6400752" y="4322013"/>
            <a:ext cx="1344938"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T=30 </a:t>
            </a:r>
            <a:r>
              <a:rPr lang="en-US" altLang="zh-CN" sz="2400" dirty="0" err="1">
                <a:latin typeface="Times New Roman" panose="02020603050405020304" pitchFamily="18" charset="0"/>
                <a:cs typeface="Times New Roman" panose="02020603050405020304" pitchFamily="18" charset="0"/>
              </a:rPr>
              <a:t>mk</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47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1806435" y="176483"/>
            <a:ext cx="58389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APEX </a:t>
            </a:r>
            <a:r>
              <a:rPr kumimoji="0" lang="en-US" altLang="zh-CN" sz="4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Collabration</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 name="副标题 2">
            <a:extLst>
              <a:ext uri="{FF2B5EF4-FFF2-40B4-BE49-F238E27FC236}">
                <a16:creationId xmlns:a16="http://schemas.microsoft.com/office/drawing/2014/main" id="{2CFE4854-865E-3C15-C058-CB74121DC595}"/>
              </a:ext>
            </a:extLst>
          </p:cNvPr>
          <p:cNvSpPr txBox="1">
            <a:spLocks/>
          </p:cNvSpPr>
          <p:nvPr/>
        </p:nvSpPr>
        <p:spPr bwMode="auto">
          <a:xfrm>
            <a:off x="495064" y="1295456"/>
            <a:ext cx="8420221" cy="106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None/>
            </a:pPr>
            <a:r>
              <a:rPr lang="en-US" altLang="zh-CN" sz="2000" kern="0" dirty="0"/>
              <a:t>Dong He </a:t>
            </a:r>
            <a:r>
              <a:rPr lang="en-US" altLang="zh-CN" sz="2000" i="1" kern="0" dirty="0"/>
              <a:t>a</a:t>
            </a:r>
            <a:r>
              <a:rPr lang="en-US" altLang="zh-CN" sz="2000" kern="0" dirty="0"/>
              <a:t>, </a:t>
            </a:r>
            <a:r>
              <a:rPr lang="en-US" altLang="zh-CN" sz="2000" b="1" kern="0" dirty="0"/>
              <a:t>Yu Gao </a:t>
            </a:r>
            <a:r>
              <a:rPr lang="en-US" altLang="zh-CN" sz="2000" i="1" kern="0" dirty="0"/>
              <a:t>b</a:t>
            </a:r>
            <a:r>
              <a:rPr lang="en-US" altLang="zh-CN" sz="2000" kern="0" dirty="0"/>
              <a:t>, </a:t>
            </a:r>
            <a:r>
              <a:rPr lang="en-US" altLang="zh-CN" sz="2000" b="1" kern="0" dirty="0"/>
              <a:t>Nick Houston </a:t>
            </a:r>
            <a:r>
              <a:rPr lang="en-US" altLang="zh-CN" sz="2000" i="1" kern="0" dirty="0"/>
              <a:t>c</a:t>
            </a:r>
            <a:r>
              <a:rPr lang="en-US" altLang="zh-CN" sz="2000" kern="0" dirty="0"/>
              <a:t>, Chuang Li </a:t>
            </a:r>
            <a:r>
              <a:rPr lang="en-US" altLang="zh-CN" sz="2000" i="1" kern="0" dirty="0"/>
              <a:t>d</a:t>
            </a:r>
            <a:r>
              <a:rPr lang="en-US" altLang="zh-CN" sz="2000" kern="0" dirty="0"/>
              <a:t>, </a:t>
            </a:r>
            <a:r>
              <a:rPr lang="en-US" altLang="zh-CN" sz="2000" b="1" kern="0" dirty="0" err="1"/>
              <a:t>Tianjun</a:t>
            </a:r>
            <a:r>
              <a:rPr lang="en-US" altLang="zh-CN" sz="2000" b="1" kern="0" dirty="0"/>
              <a:t> Li </a:t>
            </a:r>
            <a:r>
              <a:rPr lang="en-US" altLang="zh-CN" sz="2000" i="1" kern="0" dirty="0" err="1"/>
              <a:t>e,f</a:t>
            </a:r>
            <a:r>
              <a:rPr lang="en-US" altLang="zh-CN" sz="2000" kern="0" dirty="0"/>
              <a:t>, Shi-hang Liu </a:t>
            </a:r>
            <a:r>
              <a:rPr lang="en-US" altLang="zh-CN" sz="2000" i="1" kern="0" dirty="0"/>
              <a:t>a</a:t>
            </a:r>
            <a:r>
              <a:rPr lang="en-US" altLang="zh-CN" sz="2000" kern="0" dirty="0"/>
              <a:t>, </a:t>
            </a:r>
            <a:r>
              <a:rPr lang="en-US" altLang="zh-CN" sz="2000" kern="0" dirty="0" err="1"/>
              <a:t>Zhihui</a:t>
            </a:r>
            <a:r>
              <a:rPr lang="en-US" altLang="zh-CN" sz="2000" kern="0" dirty="0"/>
              <a:t> Peng </a:t>
            </a:r>
            <a:r>
              <a:rPr lang="en-US" altLang="zh-CN" sz="2000" i="1" kern="0" dirty="0"/>
              <a:t>a</a:t>
            </a:r>
            <a:r>
              <a:rPr lang="en-US" altLang="zh-CN" sz="2000" kern="0" dirty="0"/>
              <a:t>, Liang Sun </a:t>
            </a:r>
            <a:r>
              <a:rPr lang="en-US" altLang="zh-CN" sz="2000" i="1" kern="0" dirty="0"/>
              <a:t>g</a:t>
            </a:r>
            <a:r>
              <a:rPr lang="en-US" altLang="zh-CN" sz="2000" kern="0" dirty="0"/>
              <a:t>, Jia Wang </a:t>
            </a:r>
            <a:r>
              <a:rPr lang="en-US" altLang="zh-CN" sz="2000" i="1" kern="0" dirty="0"/>
              <a:t>g</a:t>
            </a:r>
            <a:r>
              <a:rPr lang="en-US" altLang="zh-CN" sz="2000" kern="0" dirty="0"/>
              <a:t>, </a:t>
            </a:r>
            <a:r>
              <a:rPr lang="en-US" altLang="zh-CN" sz="2000" b="1" kern="0" dirty="0" err="1"/>
              <a:t>Qiaoli</a:t>
            </a:r>
            <a:r>
              <a:rPr lang="en-US" altLang="zh-CN" sz="2000" b="1" kern="0" dirty="0"/>
              <a:t> Yang </a:t>
            </a:r>
            <a:r>
              <a:rPr lang="en-US" altLang="zh-CN" sz="2000" i="1" kern="0" dirty="0"/>
              <a:t>h</a:t>
            </a:r>
            <a:r>
              <a:rPr lang="en-US" altLang="zh-CN" sz="2000" kern="0" dirty="0"/>
              <a:t>, Chi Zhang </a:t>
            </a:r>
            <a:r>
              <a:rPr lang="en-US" altLang="zh-CN" sz="2000" i="1" kern="0" dirty="0"/>
              <a:t>g</a:t>
            </a:r>
            <a:r>
              <a:rPr lang="en-US" altLang="zh-CN" sz="2000" kern="0" dirty="0"/>
              <a:t>, Xin Zhang </a:t>
            </a:r>
            <a:r>
              <a:rPr lang="en-US" altLang="zh-CN" sz="2000" i="1" kern="0" dirty="0" err="1"/>
              <a:t>i,j</a:t>
            </a:r>
            <a:r>
              <a:rPr lang="en-US" altLang="zh-CN" sz="2000" kern="0" dirty="0"/>
              <a:t>, </a:t>
            </a:r>
            <a:r>
              <a:rPr lang="en-US" altLang="zh-CN" sz="2000" kern="0" dirty="0" err="1"/>
              <a:t>Dongning</a:t>
            </a:r>
            <a:r>
              <a:rPr lang="en-US" altLang="zh-CN" sz="2000" kern="0" dirty="0"/>
              <a:t> Zheng </a:t>
            </a:r>
            <a:r>
              <a:rPr lang="en-US" altLang="zh-CN" sz="2000" i="1" kern="0" dirty="0"/>
              <a:t>g</a:t>
            </a:r>
            <a:r>
              <a:rPr lang="en-US" altLang="zh-CN" sz="2000" kern="0" dirty="0"/>
              <a:t>, and Jian-</a:t>
            </a:r>
            <a:r>
              <a:rPr lang="en-US" altLang="zh-CN" sz="2000" kern="0" dirty="0" err="1"/>
              <a:t>yong</a:t>
            </a:r>
            <a:r>
              <a:rPr lang="en-US" altLang="zh-CN" sz="2000" kern="0" dirty="0"/>
              <a:t> Zhou </a:t>
            </a:r>
            <a:r>
              <a:rPr lang="en-US" altLang="zh-CN" sz="2000" i="1" kern="0" dirty="0"/>
              <a:t>a</a:t>
            </a:r>
            <a:r>
              <a:rPr lang="en-US" altLang="zh-CN" sz="2000" kern="0" dirty="0"/>
              <a:t> </a:t>
            </a:r>
            <a:br>
              <a:rPr lang="en-US" altLang="zh-CN" kern="0" dirty="0"/>
            </a:br>
            <a:endParaRPr lang="zh-CN" altLang="en-US" kern="0" dirty="0"/>
          </a:p>
        </p:txBody>
      </p:sp>
      <p:pic>
        <p:nvPicPr>
          <p:cNvPr id="4" name="图片 3">
            <a:extLst>
              <a:ext uri="{FF2B5EF4-FFF2-40B4-BE49-F238E27FC236}">
                <a16:creationId xmlns:a16="http://schemas.microsoft.com/office/drawing/2014/main" id="{E8ABFF95-1552-171C-6E37-9FC1AE8170E2}"/>
              </a:ext>
            </a:extLst>
          </p:cNvPr>
          <p:cNvPicPr>
            <a:picLocks noChangeAspect="1"/>
          </p:cNvPicPr>
          <p:nvPr/>
        </p:nvPicPr>
        <p:blipFill>
          <a:blip r:embed="rId3"/>
          <a:stretch>
            <a:fillRect/>
          </a:stretch>
        </p:blipFill>
        <p:spPr>
          <a:xfrm>
            <a:off x="1066892" y="2362224"/>
            <a:ext cx="6781742" cy="3973352"/>
          </a:xfrm>
          <a:prstGeom prst="rect">
            <a:avLst/>
          </a:prstGeom>
        </p:spPr>
      </p:pic>
    </p:spTree>
    <p:extLst>
      <p:ext uri="{BB962C8B-B14F-4D97-AF65-F5344CB8AC3E}">
        <p14:creationId xmlns:p14="http://schemas.microsoft.com/office/powerpoint/2010/main" val="120139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2292" t="1895" r="28646" b="4530"/>
          <a:stretch>
            <a:fillRect/>
          </a:stretch>
        </p:blipFill>
        <p:spPr>
          <a:xfrm>
            <a:off x="119063" y="1412879"/>
            <a:ext cx="3571875" cy="360679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932" t="25062" r="28082" b="12531"/>
          <a:stretch>
            <a:fillRect/>
          </a:stretch>
        </p:blipFill>
        <p:spPr>
          <a:xfrm>
            <a:off x="3278029" y="1610999"/>
            <a:ext cx="2828925" cy="3209920"/>
          </a:xfrm>
          <a:prstGeom prst="rect">
            <a:avLst/>
          </a:prstGeom>
        </p:spPr>
      </p:pic>
      <p:sp>
        <p:nvSpPr>
          <p:cNvPr id="8" name="文本框 7"/>
          <p:cNvSpPr txBox="1"/>
          <p:nvPr/>
        </p:nvSpPr>
        <p:spPr>
          <a:xfrm>
            <a:off x="1069122" y="5275027"/>
            <a:ext cx="1261884"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谐振腔仿真模型</a:t>
            </a:r>
          </a:p>
        </p:txBody>
      </p:sp>
      <p:sp>
        <p:nvSpPr>
          <p:cNvPr id="9" name="文本框 8"/>
          <p:cNvSpPr txBox="1"/>
          <p:nvPr/>
        </p:nvSpPr>
        <p:spPr>
          <a:xfrm>
            <a:off x="3786752" y="5275027"/>
            <a:ext cx="1569661"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谐振腔机械设计模型</a:t>
            </a:r>
          </a:p>
        </p:txBody>
      </p:sp>
      <p:pic>
        <p:nvPicPr>
          <p:cNvPr id="2" name="图片 1" descr="IMG_20210929_101807"/>
          <p:cNvPicPr>
            <a:picLocks noChangeAspect="1"/>
          </p:cNvPicPr>
          <p:nvPr/>
        </p:nvPicPr>
        <p:blipFill>
          <a:blip r:embed="rId5"/>
          <a:stretch>
            <a:fillRect/>
          </a:stretch>
        </p:blipFill>
        <p:spPr>
          <a:xfrm>
            <a:off x="6106954" y="2258854"/>
            <a:ext cx="2833211" cy="2125028"/>
          </a:xfrm>
          <a:prstGeom prst="rect">
            <a:avLst/>
          </a:prstGeom>
        </p:spPr>
      </p:pic>
      <p:sp>
        <p:nvSpPr>
          <p:cNvPr id="3" name="文本框 2"/>
          <p:cNvSpPr txBox="1"/>
          <p:nvPr>
            <p:custDataLst>
              <p:tags r:id="rId1"/>
            </p:custDataLst>
          </p:nvPr>
        </p:nvSpPr>
        <p:spPr>
          <a:xfrm>
            <a:off x="7047265" y="5275979"/>
            <a:ext cx="1107996"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谐振腔实物图</a:t>
            </a:r>
            <a:endParaRPr lang="en-US" altLang="zh-CN" sz="12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73" y="1606349"/>
            <a:ext cx="3624528" cy="2587679"/>
          </a:xfrm>
          <a:prstGeom prst="rect">
            <a:avLst/>
          </a:prstGeom>
        </p:spPr>
      </p:pic>
      <p:sp>
        <p:nvSpPr>
          <p:cNvPr id="6" name="文本框 5"/>
          <p:cNvSpPr txBox="1"/>
          <p:nvPr/>
        </p:nvSpPr>
        <p:spPr>
          <a:xfrm>
            <a:off x="318822" y="4481250"/>
            <a:ext cx="3624528" cy="461665"/>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CST</a:t>
            </a:r>
            <a:r>
              <a:rPr lang="zh-CN" altLang="en-US" sz="1200" b="1" dirty="0">
                <a:latin typeface="微软雅黑" panose="020B0503020204020204" pitchFamily="34" charset="-122"/>
                <a:ea typeface="微软雅黑" panose="020B0503020204020204" pitchFamily="34" charset="-122"/>
              </a:rPr>
              <a:t>仿真得到的（</a:t>
            </a:r>
            <a:r>
              <a:rPr lang="en-US" altLang="zh-CN" sz="1200" b="1" dirty="0">
                <a:latin typeface="微软雅黑" panose="020B0503020204020204" pitchFamily="34" charset="-122"/>
                <a:ea typeface="微软雅黑" panose="020B0503020204020204" pitchFamily="34" charset="-122"/>
              </a:rPr>
              <a:t>a</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TM</a:t>
            </a:r>
            <a:r>
              <a:rPr lang="en-US" altLang="zh-CN" sz="1200" b="1" baseline="-25000" dirty="0">
                <a:latin typeface="微软雅黑" panose="020B0503020204020204" pitchFamily="34" charset="-122"/>
                <a:ea typeface="微软雅黑" panose="020B0503020204020204" pitchFamily="34" charset="-122"/>
              </a:rPr>
              <a:t>010</a:t>
            </a:r>
            <a:r>
              <a:rPr lang="zh-CN" altLang="en-US" sz="1200" b="1" dirty="0">
                <a:latin typeface="微软雅黑" panose="020B0503020204020204" pitchFamily="34" charset="-122"/>
                <a:ea typeface="微软雅黑" panose="020B0503020204020204" pitchFamily="34" charset="-122"/>
              </a:rPr>
              <a:t>模式和（</a:t>
            </a:r>
            <a:r>
              <a:rPr lang="en-US" altLang="zh-CN" sz="1200" b="1" dirty="0">
                <a:latin typeface="微软雅黑" panose="020B0503020204020204" pitchFamily="34" charset="-122"/>
                <a:ea typeface="微软雅黑" panose="020B0503020204020204" pitchFamily="34" charset="-122"/>
              </a:rPr>
              <a:t>b</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TM</a:t>
            </a:r>
            <a:r>
              <a:rPr lang="en-US" altLang="zh-CN" sz="1200" b="1" baseline="-25000" dirty="0">
                <a:latin typeface="微软雅黑" panose="020B0503020204020204" pitchFamily="34" charset="-122"/>
                <a:ea typeface="微软雅黑" panose="020B0503020204020204" pitchFamily="34" charset="-122"/>
              </a:rPr>
              <a:t>011</a:t>
            </a:r>
            <a:r>
              <a:rPr lang="zh-CN" altLang="en-US" sz="1200" b="1" dirty="0">
                <a:latin typeface="微软雅黑" panose="020B0503020204020204" pitchFamily="34" charset="-122"/>
                <a:ea typeface="微软雅黑" panose="020B0503020204020204" pitchFamily="34" charset="-122"/>
              </a:rPr>
              <a:t>模式的</a:t>
            </a:r>
            <a:r>
              <a:rPr lang="en-US" altLang="zh-CN" sz="1200" b="1" dirty="0">
                <a:latin typeface="微软雅黑" panose="020B0503020204020204" pitchFamily="34" charset="-122"/>
                <a:ea typeface="微软雅黑" panose="020B0503020204020204" pitchFamily="34" charset="-122"/>
              </a:rPr>
              <a:t>rz</a:t>
            </a:r>
            <a:r>
              <a:rPr lang="zh-CN" altLang="en-US" sz="1200" b="1" dirty="0">
                <a:latin typeface="微软雅黑" panose="020B0503020204020204" pitchFamily="34" charset="-122"/>
                <a:ea typeface="微软雅黑" panose="020B0503020204020204" pitchFamily="34" charset="-122"/>
              </a:rPr>
              <a:t>平面内的电场分布情况</a:t>
            </a:r>
          </a:p>
        </p:txBody>
      </p:sp>
      <p:grpSp>
        <p:nvGrpSpPr>
          <p:cNvPr id="3" name="组合 2"/>
          <p:cNvGrpSpPr/>
          <p:nvPr/>
        </p:nvGrpSpPr>
        <p:grpSpPr>
          <a:xfrm>
            <a:off x="5477352" y="1926907"/>
            <a:ext cx="2364581" cy="2309813"/>
            <a:chOff x="11500" y="2269"/>
            <a:chExt cx="4965" cy="4850"/>
          </a:xfrm>
        </p:grpSpPr>
        <p:pic>
          <p:nvPicPr>
            <p:cNvPr id="12" name="图片 11" descr="图片包含 物体, 游戏机, 亮, 灯光&#10;&#10;描述已自动生成"/>
            <p:cNvPicPr>
              <a:picLocks noChangeAspect="1"/>
            </p:cNvPicPr>
            <p:nvPr/>
          </p:nvPicPr>
          <p:blipFill>
            <a:blip r:embed="rId4" cstate="print">
              <a:extLst>
                <a:ext uri="{28A0092B-C50C-407E-A947-70E740481C1C}">
                  <a14:useLocalDpi xmlns:a14="http://schemas.microsoft.com/office/drawing/2010/main" val="0"/>
                </a:ext>
              </a:extLst>
            </a:blip>
            <a:srcRect l="28644" t="8335" r="39087" b="3449"/>
            <a:stretch>
              <a:fillRect/>
            </a:stretch>
          </p:blipFill>
          <p:spPr>
            <a:xfrm>
              <a:off x="14187" y="2399"/>
              <a:ext cx="2279" cy="4697"/>
            </a:xfrm>
            <a:prstGeom prst="rect">
              <a:avLst/>
            </a:prstGeom>
          </p:spPr>
        </p:pic>
        <p:pic>
          <p:nvPicPr>
            <p:cNvPr id="14" name="图片 13" descr="图片包含 游戏机, 物体, 灯光, 灯&#10;&#10;描述已自动生成"/>
            <p:cNvPicPr>
              <a:picLocks noChangeAspect="1"/>
            </p:cNvPicPr>
            <p:nvPr/>
          </p:nvPicPr>
          <p:blipFill>
            <a:blip r:embed="rId5" cstate="print">
              <a:extLst>
                <a:ext uri="{28A0092B-C50C-407E-A947-70E740481C1C}">
                  <a14:useLocalDpi xmlns:a14="http://schemas.microsoft.com/office/drawing/2010/main" val="0"/>
                </a:ext>
              </a:extLst>
            </a:blip>
            <a:srcRect l="28472" t="6291" r="38274" b="3501"/>
            <a:stretch>
              <a:fillRect/>
            </a:stretch>
          </p:blipFill>
          <p:spPr>
            <a:xfrm>
              <a:off x="11500" y="2269"/>
              <a:ext cx="2372" cy="4850"/>
            </a:xfrm>
            <a:prstGeom prst="rect">
              <a:avLst/>
            </a:prstGeom>
          </p:spPr>
        </p:pic>
      </p:grpSp>
      <p:sp>
        <p:nvSpPr>
          <p:cNvPr id="2" name="文本框 1"/>
          <p:cNvSpPr txBox="1"/>
          <p:nvPr>
            <p:custDataLst>
              <p:tags r:id="rId1"/>
            </p:custDataLst>
          </p:nvPr>
        </p:nvSpPr>
        <p:spPr>
          <a:xfrm>
            <a:off x="4957497" y="4576501"/>
            <a:ext cx="3624528" cy="276999"/>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TM</a:t>
            </a:r>
            <a:r>
              <a:rPr lang="en-US" altLang="zh-CN" sz="1200" b="1" baseline="-25000" dirty="0">
                <a:latin typeface="微软雅黑" panose="020B0503020204020204" pitchFamily="34" charset="-122"/>
                <a:ea typeface="微软雅黑" panose="020B0503020204020204" pitchFamily="34" charset="-122"/>
              </a:rPr>
              <a:t>010</a:t>
            </a:r>
            <a:r>
              <a:rPr lang="zh-CN" altLang="en-US" sz="1200" b="1" dirty="0">
                <a:latin typeface="微软雅黑" panose="020B0503020204020204" pitchFamily="34" charset="-122"/>
                <a:ea typeface="微软雅黑" panose="020B0503020204020204" pitchFamily="34" charset="-122"/>
              </a:rPr>
              <a:t>模式和</a:t>
            </a:r>
            <a:r>
              <a:rPr lang="en-US" altLang="zh-CN" sz="1200" b="1" dirty="0">
                <a:latin typeface="微软雅黑" panose="020B0503020204020204" pitchFamily="34" charset="-122"/>
                <a:ea typeface="微软雅黑" panose="020B0503020204020204" pitchFamily="34" charset="-122"/>
              </a:rPr>
              <a:t>TM</a:t>
            </a:r>
            <a:r>
              <a:rPr lang="en-US" altLang="zh-CN" sz="1200" b="1" baseline="-25000" dirty="0">
                <a:latin typeface="微软雅黑" panose="020B0503020204020204" pitchFamily="34" charset="-122"/>
                <a:ea typeface="微软雅黑" panose="020B0503020204020204" pitchFamily="34" charset="-122"/>
              </a:rPr>
              <a:t>011</a:t>
            </a:r>
            <a:r>
              <a:rPr lang="zh-CN" altLang="en-US" sz="1200" b="1" dirty="0">
                <a:latin typeface="微软雅黑" panose="020B0503020204020204" pitchFamily="34" charset="-122"/>
                <a:ea typeface="微软雅黑" panose="020B0503020204020204" pitchFamily="34" charset="-122"/>
              </a:rPr>
              <a:t>模式的电场强度分布情况</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8BC7D9C8-B49E-418C-8902-5CD5B7ED8524}"/>
              </a:ext>
            </a:extLst>
          </p:cNvPr>
          <p:cNvSpPr txBox="1">
            <a:spLocks noChangeArrowheads="1"/>
          </p:cNvSpPr>
          <p:nvPr/>
        </p:nvSpPr>
        <p:spPr bwMode="auto">
          <a:xfrm>
            <a:off x="938364" y="430212"/>
            <a:ext cx="716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b="1" dirty="0">
                <a:solidFill>
                  <a:schemeClr val="tx2"/>
                </a:solidFill>
                <a:latin typeface="微软雅黑" panose="020B0503020204020204" pitchFamily="34" charset="-122"/>
                <a:ea typeface="微软雅黑" panose="020B0503020204020204" pitchFamily="34" charset="-122"/>
              </a:rPr>
              <a:t>Measurement Setup</a:t>
            </a:r>
            <a:endParaRPr lang="en-US" altLang="ja-JP" sz="2800" b="1" dirty="0">
              <a:solidFill>
                <a:schemeClr val="tx2"/>
              </a:solidFill>
              <a:latin typeface="微软雅黑" panose="020B0503020204020204" pitchFamily="34" charset="-122"/>
              <a:ea typeface="微软雅黑" panose="020B0503020204020204" pitchFamily="34" charset="-122"/>
            </a:endParaRPr>
          </a:p>
        </p:txBody>
      </p:sp>
      <p:cxnSp>
        <p:nvCxnSpPr>
          <p:cNvPr id="7" name="Connecteur droit 4">
            <a:extLst>
              <a:ext uri="{FF2B5EF4-FFF2-40B4-BE49-F238E27FC236}">
                <a16:creationId xmlns:a16="http://schemas.microsoft.com/office/drawing/2014/main" id="{70B92B05-7EC2-46E1-B436-63E275EBAC1D}"/>
              </a:ext>
            </a:extLst>
          </p:cNvPr>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10" name="图片 9"/>
          <p:cNvPicPr>
            <a:picLocks noChangeAspect="1"/>
          </p:cNvPicPr>
          <p:nvPr/>
        </p:nvPicPr>
        <p:blipFill>
          <a:blip r:embed="rId2"/>
          <a:stretch>
            <a:fillRect/>
          </a:stretch>
        </p:blipFill>
        <p:spPr>
          <a:xfrm>
            <a:off x="685902" y="1676446"/>
            <a:ext cx="7717501" cy="3781403"/>
          </a:xfrm>
          <a:prstGeom prst="rect">
            <a:avLst/>
          </a:prstGeom>
        </p:spPr>
      </p:pic>
    </p:spTree>
    <p:extLst>
      <p:ext uri="{BB962C8B-B14F-4D97-AF65-F5344CB8AC3E}">
        <p14:creationId xmlns:p14="http://schemas.microsoft.com/office/powerpoint/2010/main" val="1061146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2057466" y="1447852"/>
            <a:ext cx="6377188" cy="4876672"/>
          </a:xfrm>
          <a:prstGeom prst="rect">
            <a:avLst/>
          </a:prstGeom>
        </p:spPr>
      </p:pic>
      <p:sp>
        <p:nvSpPr>
          <p:cNvPr id="5" name="Text Box 9">
            <a:extLst>
              <a:ext uri="{FF2B5EF4-FFF2-40B4-BE49-F238E27FC236}">
                <a16:creationId xmlns:a16="http://schemas.microsoft.com/office/drawing/2014/main" id="{8BC7D9C8-B49E-418C-8902-5CD5B7ED8524}"/>
              </a:ext>
            </a:extLst>
          </p:cNvPr>
          <p:cNvSpPr txBox="1">
            <a:spLocks noChangeArrowheads="1"/>
          </p:cNvSpPr>
          <p:nvPr/>
        </p:nvSpPr>
        <p:spPr bwMode="auto">
          <a:xfrm>
            <a:off x="938364" y="430212"/>
            <a:ext cx="716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b="1" dirty="0">
                <a:solidFill>
                  <a:schemeClr val="tx2"/>
                </a:solidFill>
                <a:latin typeface="微软雅黑" panose="020B0503020204020204" pitchFamily="34" charset="-122"/>
                <a:ea typeface="微软雅黑" panose="020B0503020204020204" pitchFamily="34" charset="-122"/>
              </a:rPr>
              <a:t>Measurement Results</a:t>
            </a:r>
            <a:endParaRPr lang="en-US" altLang="ja-JP" sz="2800" b="1" dirty="0">
              <a:solidFill>
                <a:schemeClr val="tx2"/>
              </a:solidFill>
              <a:latin typeface="微软雅黑" panose="020B0503020204020204" pitchFamily="34" charset="-122"/>
              <a:ea typeface="微软雅黑" panose="020B0503020204020204" pitchFamily="34" charset="-122"/>
            </a:endParaRPr>
          </a:p>
        </p:txBody>
      </p:sp>
      <p:cxnSp>
        <p:nvCxnSpPr>
          <p:cNvPr id="6" name="Connecteur droit 4">
            <a:extLst>
              <a:ext uri="{FF2B5EF4-FFF2-40B4-BE49-F238E27FC236}">
                <a16:creationId xmlns:a16="http://schemas.microsoft.com/office/drawing/2014/main" id="{70B92B05-7EC2-46E1-B436-63E275EBAC1D}"/>
              </a:ext>
            </a:extLst>
          </p:cNvPr>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2" name="文本框 1">
            <a:extLst>
              <a:ext uri="{FF2B5EF4-FFF2-40B4-BE49-F238E27FC236}">
                <a16:creationId xmlns:a16="http://schemas.microsoft.com/office/drawing/2014/main" id="{180F05B7-5D11-6E66-351B-7843DB684E7C}"/>
              </a:ext>
            </a:extLst>
          </p:cNvPr>
          <p:cNvSpPr txBox="1"/>
          <p:nvPr>
            <p:custDataLst>
              <p:tags r:id="rId1"/>
            </p:custDataLst>
          </p:nvPr>
        </p:nvSpPr>
        <p:spPr>
          <a:xfrm>
            <a:off x="304912" y="4495772"/>
            <a:ext cx="1600158" cy="1477328"/>
          </a:xfrm>
          <a:prstGeom prst="rect">
            <a:avLst/>
          </a:prstGeom>
          <a:noFill/>
        </p:spPr>
        <p:txBody>
          <a:bodyPr wrap="square" rtlCol="0">
            <a:spAutoFit/>
          </a:bodyPr>
          <a:lstStyle/>
          <a:p>
            <a:pPr algn="l"/>
            <a:r>
              <a:rPr lang="en-US" altLang="zh-CN" sz="1800" dirty="0"/>
              <a:t>Q=7200</a:t>
            </a:r>
          </a:p>
          <a:p>
            <a:pPr marL="0" lvl="0" indent="0" algn="l"/>
            <a:endParaRPr lang="en-US" altLang="zh-CN" sz="1800" dirty="0"/>
          </a:p>
          <a:p>
            <a:pPr marL="0" lvl="0" indent="0" algn="l"/>
            <a:r>
              <a:rPr lang="en-US" altLang="zh-CN" sz="1800" dirty="0"/>
              <a:t>Qc =9122</a:t>
            </a:r>
          </a:p>
          <a:p>
            <a:pPr marL="0" lvl="0" indent="0" algn="l"/>
            <a:endParaRPr lang="en-US" altLang="zh-CN" sz="1800" dirty="0"/>
          </a:p>
          <a:p>
            <a:pPr marL="0" lvl="0" indent="0" algn="l"/>
            <a:r>
              <a:rPr lang="en-US" altLang="zh-CN" sz="1800" dirty="0"/>
              <a:t>Qi = 15077</a:t>
            </a:r>
          </a:p>
        </p:txBody>
      </p:sp>
      <p:sp>
        <p:nvSpPr>
          <p:cNvPr id="3" name="文本框 2">
            <a:extLst>
              <a:ext uri="{FF2B5EF4-FFF2-40B4-BE49-F238E27FC236}">
                <a16:creationId xmlns:a16="http://schemas.microsoft.com/office/drawing/2014/main" id="{392ADE01-C0D2-C2EF-A1D8-2661DC11AE8A}"/>
              </a:ext>
            </a:extLst>
          </p:cNvPr>
          <p:cNvSpPr txBox="1"/>
          <p:nvPr>
            <p:custDataLst>
              <p:tags r:id="rId2"/>
            </p:custDataLst>
          </p:nvPr>
        </p:nvSpPr>
        <p:spPr>
          <a:xfrm>
            <a:off x="304912" y="2209832"/>
            <a:ext cx="1691999" cy="1477328"/>
          </a:xfrm>
          <a:prstGeom prst="rect">
            <a:avLst/>
          </a:prstGeom>
          <a:noFill/>
        </p:spPr>
        <p:txBody>
          <a:bodyPr wrap="square" rtlCol="0">
            <a:spAutoFit/>
          </a:bodyPr>
          <a:lstStyle/>
          <a:p>
            <a:pPr marL="0" lvl="0" indent="0" algn="l"/>
            <a:r>
              <a:rPr lang="en-US" altLang="zh-CN" sz="1800" dirty="0"/>
              <a:t>Q=11500</a:t>
            </a:r>
          </a:p>
          <a:p>
            <a:pPr marL="0" lvl="0" indent="0" algn="l"/>
            <a:endParaRPr lang="en-US" altLang="zh-CN" sz="1800" dirty="0"/>
          </a:p>
          <a:p>
            <a:pPr marL="0" lvl="0" indent="0" algn="l"/>
            <a:r>
              <a:rPr lang="en-US" altLang="zh-CN" sz="1800" dirty="0"/>
              <a:t>Qc =39506</a:t>
            </a:r>
          </a:p>
          <a:p>
            <a:pPr marL="0" lvl="0" indent="0" algn="l"/>
            <a:endParaRPr lang="en-US" altLang="zh-CN" sz="1800" dirty="0"/>
          </a:p>
          <a:p>
            <a:pPr marL="0" lvl="0" indent="0" algn="l"/>
            <a:r>
              <a:rPr lang="en-US" altLang="zh-CN" sz="1800" dirty="0"/>
              <a:t>Qi = 18503</a:t>
            </a:r>
          </a:p>
        </p:txBody>
      </p:sp>
    </p:spTree>
    <p:extLst>
      <p:ext uri="{BB962C8B-B14F-4D97-AF65-F5344CB8AC3E}">
        <p14:creationId xmlns:p14="http://schemas.microsoft.com/office/powerpoint/2010/main" val="285379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8BC7D9C8-B49E-418C-8902-5CD5B7ED8524}"/>
              </a:ext>
            </a:extLst>
          </p:cNvPr>
          <p:cNvSpPr txBox="1">
            <a:spLocks noChangeArrowheads="1"/>
          </p:cNvSpPr>
          <p:nvPr/>
        </p:nvSpPr>
        <p:spPr bwMode="auto">
          <a:xfrm>
            <a:off x="938364" y="430212"/>
            <a:ext cx="716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b="1" dirty="0">
                <a:solidFill>
                  <a:schemeClr val="tx2"/>
                </a:solidFill>
                <a:latin typeface="微软雅黑" panose="020B0503020204020204" pitchFamily="34" charset="-122"/>
                <a:ea typeface="微软雅黑" panose="020B0503020204020204" pitchFamily="34" charset="-122"/>
              </a:rPr>
              <a:t>Measurement Results</a:t>
            </a:r>
            <a:endParaRPr lang="en-US" altLang="ja-JP" sz="2800" b="1" dirty="0">
              <a:solidFill>
                <a:schemeClr val="tx2"/>
              </a:solidFill>
              <a:latin typeface="微软雅黑" panose="020B0503020204020204" pitchFamily="34" charset="-122"/>
              <a:ea typeface="微软雅黑" panose="020B0503020204020204" pitchFamily="34" charset="-122"/>
            </a:endParaRPr>
          </a:p>
        </p:txBody>
      </p:sp>
      <p:cxnSp>
        <p:nvCxnSpPr>
          <p:cNvPr id="5" name="Connecteur droit 4">
            <a:extLst>
              <a:ext uri="{FF2B5EF4-FFF2-40B4-BE49-F238E27FC236}">
                <a16:creationId xmlns:a16="http://schemas.microsoft.com/office/drawing/2014/main" id="{70B92B05-7EC2-46E1-B436-63E275EBAC1D}"/>
              </a:ext>
            </a:extLst>
          </p:cNvPr>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6" name="图片 5"/>
          <p:cNvPicPr>
            <a:picLocks noChangeAspect="1"/>
          </p:cNvPicPr>
          <p:nvPr/>
        </p:nvPicPr>
        <p:blipFill>
          <a:blip r:embed="rId3"/>
          <a:stretch>
            <a:fillRect/>
          </a:stretch>
        </p:blipFill>
        <p:spPr>
          <a:xfrm>
            <a:off x="2667050" y="1295456"/>
            <a:ext cx="3664715" cy="2664050"/>
          </a:xfrm>
          <a:prstGeom prst="rect">
            <a:avLst/>
          </a:prstGeom>
        </p:spPr>
      </p:pic>
      <p:pic>
        <p:nvPicPr>
          <p:cNvPr id="3" name="图片 2">
            <a:extLst>
              <a:ext uri="{FF2B5EF4-FFF2-40B4-BE49-F238E27FC236}">
                <a16:creationId xmlns:a16="http://schemas.microsoft.com/office/drawing/2014/main" id="{AB1A8D0D-775A-A0C9-ACAF-A45CE5E5405E}"/>
              </a:ext>
            </a:extLst>
          </p:cNvPr>
          <p:cNvPicPr>
            <a:picLocks noChangeAspect="1"/>
          </p:cNvPicPr>
          <p:nvPr/>
        </p:nvPicPr>
        <p:blipFill>
          <a:blip r:embed="rId4"/>
          <a:stretch>
            <a:fillRect/>
          </a:stretch>
        </p:blipFill>
        <p:spPr>
          <a:xfrm>
            <a:off x="4191010" y="4267178"/>
            <a:ext cx="2743128" cy="2068516"/>
          </a:xfrm>
          <a:prstGeom prst="rect">
            <a:avLst/>
          </a:prstGeom>
        </p:spPr>
      </p:pic>
      <p:pic>
        <p:nvPicPr>
          <p:cNvPr id="9" name="图片 8">
            <a:extLst>
              <a:ext uri="{FF2B5EF4-FFF2-40B4-BE49-F238E27FC236}">
                <a16:creationId xmlns:a16="http://schemas.microsoft.com/office/drawing/2014/main" id="{14DD4580-B299-6679-6211-84E393F873E3}"/>
              </a:ext>
            </a:extLst>
          </p:cNvPr>
          <p:cNvPicPr>
            <a:picLocks noChangeAspect="1"/>
          </p:cNvPicPr>
          <p:nvPr/>
        </p:nvPicPr>
        <p:blipFill>
          <a:blip r:embed="rId5"/>
          <a:stretch>
            <a:fillRect/>
          </a:stretch>
        </p:blipFill>
        <p:spPr>
          <a:xfrm>
            <a:off x="1656396" y="4267178"/>
            <a:ext cx="2534614" cy="2086285"/>
          </a:xfrm>
          <a:prstGeom prst="rect">
            <a:avLst/>
          </a:prstGeom>
        </p:spPr>
      </p:pic>
    </p:spTree>
    <p:extLst>
      <p:ext uri="{BB962C8B-B14F-4D97-AF65-F5344CB8AC3E}">
        <p14:creationId xmlns:p14="http://schemas.microsoft.com/office/powerpoint/2010/main" val="1115930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4"/>
          <p:cNvSpPr txBox="1"/>
          <p:nvPr/>
        </p:nvSpPr>
        <p:spPr>
          <a:xfrm>
            <a:off x="439518" y="381724"/>
            <a:ext cx="82643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Data analysis</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3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C46F4FCE-956F-A141-8843-C9370E244723}"/>
              </a:ext>
            </a:extLst>
          </p:cNvPr>
          <p:cNvCxnSpPr>
            <a:cxnSpLocks/>
          </p:cNvCxnSpPr>
          <p:nvPr/>
        </p:nvCxnSpPr>
        <p:spPr>
          <a:xfrm>
            <a:off x="4073880" y="2391102"/>
            <a:ext cx="73602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D52C44B2-D1A8-0846-9582-35432D6EA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4" y="1197690"/>
            <a:ext cx="3285823" cy="2678491"/>
          </a:xfrm>
          <a:prstGeom prst="rect">
            <a:avLst/>
          </a:prstGeom>
        </p:spPr>
      </p:pic>
      <p:pic>
        <p:nvPicPr>
          <p:cNvPr id="24" name="Picture 23">
            <a:extLst>
              <a:ext uri="{FF2B5EF4-FFF2-40B4-BE49-F238E27FC236}">
                <a16:creationId xmlns:a16="http://schemas.microsoft.com/office/drawing/2014/main" id="{52E2FF32-DCA2-6248-98CA-56DDB8124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970" y="1289753"/>
            <a:ext cx="3223983" cy="2822010"/>
          </a:xfrm>
          <a:prstGeom prst="rect">
            <a:avLst/>
          </a:prstGeom>
        </p:spPr>
      </p:pic>
      <p:pic>
        <p:nvPicPr>
          <p:cNvPr id="26" name="Picture 25">
            <a:extLst>
              <a:ext uri="{FF2B5EF4-FFF2-40B4-BE49-F238E27FC236}">
                <a16:creationId xmlns:a16="http://schemas.microsoft.com/office/drawing/2014/main" id="{7D94CDC4-265D-C543-A0DA-220B26303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4216" y="4096724"/>
            <a:ext cx="2955738" cy="2250908"/>
          </a:xfrm>
          <a:prstGeom prst="rect">
            <a:avLst/>
          </a:prstGeom>
        </p:spPr>
      </p:pic>
      <p:cxnSp>
        <p:nvCxnSpPr>
          <p:cNvPr id="29" name="Straight Arrow Connector 28">
            <a:extLst>
              <a:ext uri="{FF2B5EF4-FFF2-40B4-BE49-F238E27FC236}">
                <a16:creationId xmlns:a16="http://schemas.microsoft.com/office/drawing/2014/main" id="{53B56B0B-FFCA-6642-998F-D76A094D082F}"/>
              </a:ext>
            </a:extLst>
          </p:cNvPr>
          <p:cNvCxnSpPr>
            <a:cxnSpLocks/>
          </p:cNvCxnSpPr>
          <p:nvPr/>
        </p:nvCxnSpPr>
        <p:spPr>
          <a:xfrm flipH="1">
            <a:off x="4073880" y="5367903"/>
            <a:ext cx="80449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C4D47167-4720-E442-BC86-1EB2F035AC79}"/>
              </a:ext>
            </a:extLst>
          </p:cNvPr>
          <p:cNvSpPr/>
          <p:nvPr/>
        </p:nvSpPr>
        <p:spPr>
          <a:xfrm>
            <a:off x="3578859" y="1572722"/>
            <a:ext cx="1717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Remove 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Gain variation</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 name="Rectangle 33">
            <a:extLst>
              <a:ext uri="{FF2B5EF4-FFF2-40B4-BE49-F238E27FC236}">
                <a16:creationId xmlns:a16="http://schemas.microsoft.com/office/drawing/2014/main" id="{BFC55130-76F0-9E47-9E16-B1245B63BE30}"/>
              </a:ext>
            </a:extLst>
          </p:cNvPr>
          <p:cNvSpPr/>
          <p:nvPr/>
        </p:nvSpPr>
        <p:spPr>
          <a:xfrm>
            <a:off x="3465230" y="5646515"/>
            <a:ext cx="234936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Integrate to find CDF,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solve for 90% CL limit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Rectangle 34">
            <a:extLst>
              <a:ext uri="{FF2B5EF4-FFF2-40B4-BE49-F238E27FC236}">
                <a16:creationId xmlns:a16="http://schemas.microsoft.com/office/drawing/2014/main" id="{B4C1B29D-2149-FF43-888B-A9063D9AADEC}"/>
              </a:ext>
            </a:extLst>
          </p:cNvPr>
          <p:cNvSpPr/>
          <p:nvPr/>
        </p:nvSpPr>
        <p:spPr>
          <a:xfrm>
            <a:off x="6224464" y="381724"/>
            <a:ext cx="265489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(Following 2204.09475,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ADMX collaboration)</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38" name="Picture 37">
            <a:extLst>
              <a:ext uri="{FF2B5EF4-FFF2-40B4-BE49-F238E27FC236}">
                <a16:creationId xmlns:a16="http://schemas.microsoft.com/office/drawing/2014/main" id="{78F4D7BD-2039-F144-821A-5276F3B2EB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84" y="4000419"/>
            <a:ext cx="3338478" cy="2740899"/>
          </a:xfrm>
          <a:prstGeom prst="rect">
            <a:avLst/>
          </a:prstGeom>
        </p:spPr>
      </p:pic>
      <p:sp>
        <p:nvSpPr>
          <p:cNvPr id="42" name="Rectangle 41">
            <a:extLst>
              <a:ext uri="{FF2B5EF4-FFF2-40B4-BE49-F238E27FC236}">
                <a16:creationId xmlns:a16="http://schemas.microsoft.com/office/drawing/2014/main" id="{A1AEF1E5-84C6-CE4F-8CD0-122E4B6264F8}"/>
              </a:ext>
            </a:extLst>
          </p:cNvPr>
          <p:cNvSpPr/>
          <p:nvPr/>
        </p:nvSpPr>
        <p:spPr>
          <a:xfrm>
            <a:off x="3467251" y="4090047"/>
            <a:ext cx="2208938"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PDF of signal power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in each bin is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(truncated)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Gaussian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1366314059"/>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4"/>
          <p:cNvSpPr txBox="1"/>
          <p:nvPr/>
        </p:nvSpPr>
        <p:spPr>
          <a:xfrm>
            <a:off x="439518" y="381724"/>
            <a:ext cx="82643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Projected experimental sensitivity</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3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6A173D39-8BB1-3D4D-8ABE-C33487D1D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5658"/>
            <a:ext cx="9144000" cy="4006683"/>
          </a:xfrm>
          <a:prstGeom prst="rect">
            <a:avLst/>
          </a:prstGeom>
        </p:spPr>
      </p:pic>
      <p:sp>
        <p:nvSpPr>
          <p:cNvPr id="6" name="Rectangle 5">
            <a:extLst>
              <a:ext uri="{FF2B5EF4-FFF2-40B4-BE49-F238E27FC236}">
                <a16:creationId xmlns:a16="http://schemas.microsoft.com/office/drawing/2014/main" id="{CCEE8523-97BD-9B40-A6EA-91F1E5200D34}"/>
              </a:ext>
            </a:extLst>
          </p:cNvPr>
          <p:cNvSpPr/>
          <p:nvPr/>
        </p:nvSpPr>
        <p:spPr>
          <a:xfrm>
            <a:off x="7361301" y="427890"/>
            <a:ext cx="121539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(90% CL)</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AB513678-C14A-3C15-9E0D-6ACC9A5EB702}"/>
              </a:ext>
            </a:extLst>
          </p:cNvPr>
          <p:cNvSpPr txBox="1"/>
          <p:nvPr/>
        </p:nvSpPr>
        <p:spPr>
          <a:xfrm>
            <a:off x="3657599" y="5063009"/>
            <a:ext cx="343688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Dark photon mass (eV)</a:t>
            </a: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文本框 3">
            <a:extLst>
              <a:ext uri="{FF2B5EF4-FFF2-40B4-BE49-F238E27FC236}">
                <a16:creationId xmlns:a16="http://schemas.microsoft.com/office/drawing/2014/main" id="{545FC830-274C-E9E5-ABDC-C9FD2CF9A29C}"/>
              </a:ext>
            </a:extLst>
          </p:cNvPr>
          <p:cNvSpPr txBox="1"/>
          <p:nvPr/>
        </p:nvSpPr>
        <p:spPr>
          <a:xfrm>
            <a:off x="2249214" y="1390379"/>
            <a:ext cx="511208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                               Frequency (GHz)</a:t>
            </a: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EA1C176D-3653-F94E-BEA4-573C47A486BA}"/>
              </a:ext>
            </a:extLst>
          </p:cNvPr>
          <p:cNvSpPr txBox="1"/>
          <p:nvPr/>
        </p:nvSpPr>
        <p:spPr>
          <a:xfrm rot="16200000">
            <a:off x="-1533776" y="2330997"/>
            <a:ext cx="343688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Kinetic mixing</a:t>
            </a: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3850635102"/>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3243053" y="134938"/>
            <a:ext cx="31606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Summary</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5126" name="Text Box 7"/>
          <p:cNvSpPr txBox="1">
            <a:spLocks noChangeArrowheads="1"/>
          </p:cNvSpPr>
          <p:nvPr/>
        </p:nvSpPr>
        <p:spPr bwMode="auto">
          <a:xfrm>
            <a:off x="190527" y="1371654"/>
            <a:ext cx="8950254" cy="435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447675" marR="0" lvl="0" indent="-447675"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lang="en-US" altLang="zh-CN" sz="2400" dirty="0">
                <a:latin typeface="微软雅黑" panose="020B0503020204020204" pitchFamily="34" charset="-122"/>
                <a:ea typeface="微软雅黑" panose="020B0503020204020204" pitchFamily="34" charset="-122"/>
              </a:rPr>
              <a:t>Developing Quantum Sensing Technology for Axion and  Dark Photon Detection</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lang="en-US" altLang="zh-CN" sz="2400" dirty="0">
                <a:latin typeface="微软雅黑" panose="020B0503020204020204" pitchFamily="34" charset="-122"/>
                <a:ea typeface="微软雅黑" panose="020B0503020204020204" pitchFamily="34" charset="-122"/>
              </a:rPr>
              <a:t>Initial Results about Dark Photon Measurements from a 7.138 GHz Cavity </a:t>
            </a:r>
            <a:r>
              <a:rPr lang="en-US" altLang="zh-CN" sz="2400" dirty="0" err="1">
                <a:latin typeface="微软雅黑" panose="020B0503020204020204" pitchFamily="34" charset="-122"/>
                <a:ea typeface="微软雅黑" panose="020B0503020204020204" pitchFamily="34" charset="-122"/>
              </a:rPr>
              <a:t>Haloscope</a:t>
            </a:r>
            <a:r>
              <a:rPr lang="en-US" altLang="zh-CN" sz="2400" dirty="0">
                <a:latin typeface="微软雅黑" panose="020B0503020204020204" pitchFamily="34" charset="-122"/>
                <a:ea typeface="微软雅黑" panose="020B0503020204020204" pitchFamily="34" charset="-122"/>
              </a:rPr>
              <a:t> Experiment</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lang="en-US" altLang="zh-CN" sz="2400" dirty="0">
                <a:latin typeface="微软雅黑" panose="020B0503020204020204" pitchFamily="34" charset="-122"/>
                <a:ea typeface="微软雅黑" panose="020B0503020204020204" pitchFamily="34" charset="-122"/>
              </a:rPr>
              <a:t>We expect Strong Dark Photon Constraint from  a 7.138 GHz Cavity Experiment with higher SNR</a:t>
            </a:r>
          </a:p>
          <a:p>
            <a:pPr marR="0" lvl="0" algn="l" defTabSz="914400" rtl="0" eaLnBrk="1" fontAlgn="auto" latinLnBrk="0" hangingPunct="1">
              <a:lnSpc>
                <a:spcPct val="120000"/>
              </a:lnSpc>
              <a:spcBef>
                <a:spcPts val="1200"/>
              </a:spcBef>
              <a:spcAft>
                <a:spcPts val="0"/>
              </a:spcAft>
              <a:buClrTx/>
              <a:buSzTx/>
              <a:tabLst/>
              <a:defRPr/>
            </a:pPr>
            <a:endParaRPr lang="zh-CN" altLang="en-US" sz="28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endParaRPr kumimoji="0" lang="en-US" altLang="zh-CN" sz="2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8476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481" y="-38745"/>
            <a:ext cx="11145716" cy="846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30"/>
          <p:cNvGrpSpPr/>
          <p:nvPr/>
        </p:nvGrpSpPr>
        <p:grpSpPr bwMode="auto">
          <a:xfrm>
            <a:off x="-5242770" y="2141820"/>
            <a:ext cx="16086141" cy="4568827"/>
            <a:chOff x="-529" y="724"/>
            <a:chExt cx="10133" cy="2878"/>
          </a:xfrm>
        </p:grpSpPr>
        <p:sp>
          <p:nvSpPr>
            <p:cNvPr id="65561" name="Freeform 25"/>
            <p:cNvSpPr/>
            <p:nvPr/>
          </p:nvSpPr>
          <p:spPr bwMode="auto">
            <a:xfrm rot="1593903">
              <a:off x="4686" y="3305"/>
              <a:ext cx="4918" cy="297"/>
            </a:xfrm>
            <a:custGeom>
              <a:avLst/>
              <a:gdLst>
                <a:gd name="connsiteX0" fmla="*/ 0 w 10000"/>
                <a:gd name="connsiteY0" fmla="*/ 0 h 10000"/>
                <a:gd name="connsiteX1" fmla="*/ 10000 w 10000"/>
                <a:gd name="connsiteY1" fmla="*/ 0 h 10000"/>
                <a:gd name="connsiteX2" fmla="*/ 9987 w 10000"/>
                <a:gd name="connsiteY2" fmla="*/ 10000 h 10000"/>
                <a:gd name="connsiteX3" fmla="*/ 80 w 10000"/>
                <a:gd name="connsiteY3" fmla="*/ 9078 h 10000"/>
                <a:gd name="connsiteX4" fmla="*/ 0 w 10000"/>
                <a:gd name="connsiteY4" fmla="*/ 0 h 10000"/>
                <a:gd name="connsiteX0-1" fmla="*/ 0 w 10000"/>
                <a:gd name="connsiteY0-2" fmla="*/ 0 h 10000"/>
                <a:gd name="connsiteX1-3" fmla="*/ 10000 w 10000"/>
                <a:gd name="connsiteY1-4" fmla="*/ 0 h 10000"/>
                <a:gd name="connsiteX2-5" fmla="*/ 9987 w 10000"/>
                <a:gd name="connsiteY2-6" fmla="*/ 10000 h 10000"/>
                <a:gd name="connsiteX3-7" fmla="*/ 80 w 10000"/>
                <a:gd name="connsiteY3-8" fmla="*/ 9078 h 10000"/>
                <a:gd name="connsiteX4-9" fmla="*/ 0 w 10000"/>
                <a:gd name="connsiteY4-10" fmla="*/ 0 h 10000"/>
                <a:gd name="connsiteX0-11" fmla="*/ 0 w 10000"/>
                <a:gd name="connsiteY0-12" fmla="*/ 0 h 10000"/>
                <a:gd name="connsiteX1-13" fmla="*/ 10000 w 10000"/>
                <a:gd name="connsiteY1-14" fmla="*/ 0 h 10000"/>
                <a:gd name="connsiteX2-15" fmla="*/ 9987 w 10000"/>
                <a:gd name="connsiteY2-16" fmla="*/ 10000 h 10000"/>
                <a:gd name="connsiteX3-17" fmla="*/ 80 w 10000"/>
                <a:gd name="connsiteY3-18" fmla="*/ 9078 h 10000"/>
                <a:gd name="connsiteX4-19" fmla="*/ 0 w 10000"/>
                <a:gd name="connsiteY4-20" fmla="*/ 0 h 10000"/>
                <a:gd name="connsiteX0-21" fmla="*/ 0 w 10000"/>
                <a:gd name="connsiteY0-22" fmla="*/ 0 h 10000"/>
                <a:gd name="connsiteX1-23" fmla="*/ 10000 w 10000"/>
                <a:gd name="connsiteY1-24" fmla="*/ 0 h 10000"/>
                <a:gd name="connsiteX2-25" fmla="*/ 9987 w 10000"/>
                <a:gd name="connsiteY2-26" fmla="*/ 10000 h 10000"/>
                <a:gd name="connsiteX3-27" fmla="*/ 80 w 10000"/>
                <a:gd name="connsiteY3-28" fmla="*/ 9078 h 10000"/>
                <a:gd name="connsiteX4-29" fmla="*/ 0 w 10000"/>
                <a:gd name="connsiteY4-3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0"/>
                  </a:moveTo>
                  <a:lnTo>
                    <a:pt x="10000" y="0"/>
                  </a:lnTo>
                  <a:cubicBezTo>
                    <a:pt x="9996" y="3333"/>
                    <a:pt x="9991" y="6667"/>
                    <a:pt x="9987" y="10000"/>
                  </a:cubicBezTo>
                  <a:lnTo>
                    <a:pt x="80" y="9078"/>
                  </a:lnTo>
                  <a:cubicBezTo>
                    <a:pt x="63" y="3929"/>
                    <a:pt x="47" y="2845"/>
                    <a:pt x="0" y="0"/>
                  </a:cubicBezTo>
                  <a:close/>
                </a:path>
              </a:pathLst>
            </a:custGeom>
            <a:gradFill rotWithShape="1">
              <a:gsLst>
                <a:gs pos="0">
                  <a:srgbClr val="FFFF00">
                    <a:gamma/>
                    <a:tint val="0"/>
                    <a:invGamma/>
                    <a:alpha val="0"/>
                  </a:srgbClr>
                </a:gs>
                <a:gs pos="50000">
                  <a:srgbClr val="FFFF00">
                    <a:alpha val="75000"/>
                  </a:srgbClr>
                </a:gs>
                <a:gs pos="100000">
                  <a:srgbClr val="FFFF00">
                    <a:gamma/>
                    <a:tint val="0"/>
                    <a:invGamma/>
                    <a:alpha val="0"/>
                  </a:srgbClr>
                </a:gs>
              </a:gsLst>
              <a:lin ang="5400000" scaled="1"/>
            </a:gradFill>
            <a:ln w="9525">
              <a:noFill/>
              <a:round/>
            </a:ln>
            <a:effectLst/>
          </p:spPr>
          <p:txBody>
            <a:bodyPr/>
            <a:lstStyle/>
            <a:p>
              <a:pPr>
                <a:defRPr/>
              </a:pPr>
              <a:endParaRPr lang="ja-JP" altLang="en-US" dirty="0">
                <a:latin typeface="Arial" panose="020B0604020202020204" pitchFamily="34" charset="0"/>
                <a:ea typeface="MS PGothic" panose="020B0600070205080204" pitchFamily="34" charset="-128"/>
              </a:endParaRPr>
            </a:p>
          </p:txBody>
        </p:sp>
        <p:sp>
          <p:nvSpPr>
            <p:cNvPr id="65563" name="Freeform 27"/>
            <p:cNvSpPr/>
            <p:nvPr/>
          </p:nvSpPr>
          <p:spPr bwMode="auto">
            <a:xfrm rot="12416819">
              <a:off x="-529" y="724"/>
              <a:ext cx="5071" cy="297"/>
            </a:xfrm>
            <a:custGeom>
              <a:avLst/>
              <a:gdLst/>
              <a:ahLst/>
              <a:cxnLst>
                <a:cxn ang="0">
                  <a:pos x="0" y="0"/>
                </a:cxn>
                <a:cxn ang="0">
                  <a:pos x="4736" y="0"/>
                </a:cxn>
                <a:cxn ang="0">
                  <a:pos x="4730" y="297"/>
                </a:cxn>
                <a:cxn ang="0">
                  <a:pos x="111" y="279"/>
                </a:cxn>
                <a:cxn ang="0">
                  <a:pos x="0" y="0"/>
                </a:cxn>
              </a:cxnLst>
              <a:rect l="0" t="0" r="r" b="b"/>
              <a:pathLst>
                <a:path w="4736" h="297">
                  <a:moveTo>
                    <a:pt x="0" y="0"/>
                  </a:moveTo>
                  <a:lnTo>
                    <a:pt x="4736" y="0"/>
                  </a:lnTo>
                  <a:lnTo>
                    <a:pt x="4730" y="297"/>
                  </a:lnTo>
                  <a:lnTo>
                    <a:pt x="111" y="279"/>
                  </a:lnTo>
                  <a:lnTo>
                    <a:pt x="0" y="0"/>
                  </a:lnTo>
                  <a:close/>
                </a:path>
              </a:pathLst>
            </a:custGeom>
            <a:gradFill rotWithShape="1">
              <a:gsLst>
                <a:gs pos="0">
                  <a:srgbClr val="FFFF00">
                    <a:gamma/>
                    <a:tint val="0"/>
                    <a:invGamma/>
                    <a:alpha val="0"/>
                  </a:srgbClr>
                </a:gs>
                <a:gs pos="50000">
                  <a:srgbClr val="FFFF00">
                    <a:alpha val="75000"/>
                  </a:srgbClr>
                </a:gs>
                <a:gs pos="100000">
                  <a:srgbClr val="FFFF00">
                    <a:gamma/>
                    <a:tint val="0"/>
                    <a:invGamma/>
                    <a:alpha val="0"/>
                  </a:srgbClr>
                </a:gs>
              </a:gsLst>
              <a:lin ang="5400000" scaled="1"/>
            </a:gradFill>
            <a:ln w="9525">
              <a:noFill/>
              <a:round/>
            </a:ln>
            <a:effectLst/>
          </p:spPr>
          <p:txBody>
            <a:bodyPr/>
            <a:lstStyle/>
            <a:p>
              <a:pPr>
                <a:defRPr/>
              </a:pPr>
              <a:endParaRPr lang="ja-JP" altLang="en-US" dirty="0">
                <a:latin typeface="Arial" panose="020B0604020202020204" pitchFamily="34" charset="0"/>
                <a:ea typeface="MS PGothic" panose="020B0600070205080204" pitchFamily="34" charset="-128"/>
              </a:endParaRPr>
            </a:p>
          </p:txBody>
        </p:sp>
      </p:grpSp>
      <p:grpSp>
        <p:nvGrpSpPr>
          <p:cNvPr id="3" name="Group 31"/>
          <p:cNvGrpSpPr/>
          <p:nvPr/>
        </p:nvGrpSpPr>
        <p:grpSpPr bwMode="auto">
          <a:xfrm>
            <a:off x="-4704572" y="2441943"/>
            <a:ext cx="13901737" cy="4068764"/>
            <a:chOff x="-294" y="821"/>
            <a:chExt cx="8757" cy="2563"/>
          </a:xfrm>
        </p:grpSpPr>
        <p:sp>
          <p:nvSpPr>
            <p:cNvPr id="65564" name="Freeform 28"/>
            <p:cNvSpPr/>
            <p:nvPr/>
          </p:nvSpPr>
          <p:spPr bwMode="auto">
            <a:xfrm rot="1593903">
              <a:off x="3392" y="3087"/>
              <a:ext cx="5071" cy="297"/>
            </a:xfrm>
            <a:custGeom>
              <a:avLst/>
              <a:gdLst/>
              <a:ahLst/>
              <a:cxnLst>
                <a:cxn ang="0">
                  <a:pos x="0" y="0"/>
                </a:cxn>
                <a:cxn ang="0">
                  <a:pos x="4736" y="0"/>
                </a:cxn>
                <a:cxn ang="0">
                  <a:pos x="4730" y="297"/>
                </a:cxn>
                <a:cxn ang="0">
                  <a:pos x="111" y="279"/>
                </a:cxn>
                <a:cxn ang="0">
                  <a:pos x="0" y="0"/>
                </a:cxn>
              </a:cxnLst>
              <a:rect l="0" t="0" r="r" b="b"/>
              <a:pathLst>
                <a:path w="4736" h="297">
                  <a:moveTo>
                    <a:pt x="0" y="0"/>
                  </a:moveTo>
                  <a:lnTo>
                    <a:pt x="4736" y="0"/>
                  </a:lnTo>
                  <a:lnTo>
                    <a:pt x="4730" y="297"/>
                  </a:lnTo>
                  <a:lnTo>
                    <a:pt x="111" y="279"/>
                  </a:lnTo>
                  <a:lnTo>
                    <a:pt x="0" y="0"/>
                  </a:lnTo>
                  <a:close/>
                </a:path>
              </a:pathLst>
            </a:custGeom>
            <a:gradFill rotWithShape="1">
              <a:gsLst>
                <a:gs pos="0">
                  <a:srgbClr val="36F527">
                    <a:gamma/>
                    <a:tint val="0"/>
                    <a:invGamma/>
                    <a:alpha val="0"/>
                  </a:srgbClr>
                </a:gs>
                <a:gs pos="50000">
                  <a:srgbClr val="36F527">
                    <a:alpha val="75000"/>
                  </a:srgbClr>
                </a:gs>
                <a:gs pos="100000">
                  <a:srgbClr val="36F527">
                    <a:gamma/>
                    <a:tint val="0"/>
                    <a:invGamma/>
                    <a:alpha val="0"/>
                  </a:srgbClr>
                </a:gs>
              </a:gsLst>
              <a:lin ang="5400000" scaled="1"/>
            </a:gradFill>
            <a:ln w="9525">
              <a:noFill/>
              <a:round/>
            </a:ln>
            <a:effectLst/>
          </p:spPr>
          <p:txBody>
            <a:bodyPr/>
            <a:lstStyle/>
            <a:p>
              <a:pPr>
                <a:defRPr/>
              </a:pPr>
              <a:endParaRPr lang="ja-JP" altLang="en-US" dirty="0">
                <a:latin typeface="Arial" panose="020B0604020202020204" pitchFamily="34" charset="0"/>
                <a:ea typeface="MS PGothic" panose="020B0600070205080204" pitchFamily="34" charset="-128"/>
              </a:endParaRPr>
            </a:p>
          </p:txBody>
        </p:sp>
        <p:sp>
          <p:nvSpPr>
            <p:cNvPr id="65565" name="Freeform 29"/>
            <p:cNvSpPr/>
            <p:nvPr/>
          </p:nvSpPr>
          <p:spPr bwMode="auto">
            <a:xfrm rot="12464180">
              <a:off x="-294" y="821"/>
              <a:ext cx="3551" cy="297"/>
            </a:xfrm>
            <a:custGeom>
              <a:avLst/>
              <a:gdLst/>
              <a:ahLst/>
              <a:cxnLst>
                <a:cxn ang="0">
                  <a:pos x="0" y="0"/>
                </a:cxn>
                <a:cxn ang="0">
                  <a:pos x="4736" y="0"/>
                </a:cxn>
                <a:cxn ang="0">
                  <a:pos x="4730" y="297"/>
                </a:cxn>
                <a:cxn ang="0">
                  <a:pos x="111" y="279"/>
                </a:cxn>
                <a:cxn ang="0">
                  <a:pos x="0" y="0"/>
                </a:cxn>
              </a:cxnLst>
              <a:rect l="0" t="0" r="r" b="b"/>
              <a:pathLst>
                <a:path w="4736" h="297">
                  <a:moveTo>
                    <a:pt x="0" y="0"/>
                  </a:moveTo>
                  <a:lnTo>
                    <a:pt x="4736" y="0"/>
                  </a:lnTo>
                  <a:lnTo>
                    <a:pt x="4730" y="297"/>
                  </a:lnTo>
                  <a:lnTo>
                    <a:pt x="111" y="279"/>
                  </a:lnTo>
                  <a:lnTo>
                    <a:pt x="0" y="0"/>
                  </a:lnTo>
                  <a:close/>
                </a:path>
              </a:pathLst>
            </a:custGeom>
            <a:gradFill rotWithShape="1">
              <a:gsLst>
                <a:gs pos="0">
                  <a:srgbClr val="36F527">
                    <a:gamma/>
                    <a:tint val="0"/>
                    <a:invGamma/>
                    <a:alpha val="0"/>
                  </a:srgbClr>
                </a:gs>
                <a:gs pos="50000">
                  <a:srgbClr val="36F527">
                    <a:alpha val="75000"/>
                  </a:srgbClr>
                </a:gs>
                <a:gs pos="100000">
                  <a:srgbClr val="36F527">
                    <a:gamma/>
                    <a:tint val="0"/>
                    <a:invGamma/>
                    <a:alpha val="0"/>
                  </a:srgbClr>
                </a:gs>
              </a:gsLst>
              <a:lin ang="5400000" scaled="1"/>
            </a:gradFill>
            <a:ln w="9525">
              <a:noFill/>
              <a:round/>
            </a:ln>
            <a:effectLst/>
          </p:spPr>
          <p:txBody>
            <a:bodyPr/>
            <a:lstStyle/>
            <a:p>
              <a:pPr>
                <a:defRPr/>
              </a:pPr>
              <a:endParaRPr lang="ja-JP" altLang="en-US" dirty="0">
                <a:latin typeface="Arial" panose="020B0604020202020204" pitchFamily="34" charset="0"/>
                <a:ea typeface="MS PGothic" panose="020B0600070205080204" pitchFamily="34" charset="-128"/>
              </a:endParaRPr>
            </a:p>
          </p:txBody>
        </p:sp>
      </p:grpSp>
      <p:sp>
        <p:nvSpPr>
          <p:cNvPr id="4" name="标题 3"/>
          <p:cNvSpPr>
            <a:spLocks noGrp="1"/>
          </p:cNvSpPr>
          <p:nvPr>
            <p:ph type="title"/>
          </p:nvPr>
        </p:nvSpPr>
        <p:spPr/>
        <p:txBody>
          <a:bodyPr/>
          <a:lstStyle/>
          <a:p>
            <a:endParaRPr lang="zh-CN" altLang="en-US" dirty="0"/>
          </a:p>
        </p:txBody>
      </p:sp>
      <p:sp>
        <p:nvSpPr>
          <p:cNvPr id="6" name="スライド番号プレースホルダー 5"/>
          <p:cNvSpPr>
            <a:spLocks noGrp="1"/>
          </p:cNvSpPr>
          <p:nvPr>
            <p:ph type="sldNum" sz="quarter" idx="12"/>
          </p:nvPr>
        </p:nvSpPr>
        <p:spPr/>
        <p:txBody>
          <a:bodyPr/>
          <a:lstStyle/>
          <a:p>
            <a:fld id="{6C12E132-D30E-4DA1-B445-87AEC189A95B}" type="slidenum">
              <a:rPr kumimoji="1" lang="ja-JP" altLang="en-US" smtClean="0"/>
              <a:t>28</a:t>
            </a:fld>
            <a:endParaRPr kumimoji="1" lang="ja-JP" altLang="en-US"/>
          </a:p>
        </p:txBody>
      </p:sp>
      <p:sp>
        <p:nvSpPr>
          <p:cNvPr id="11" name="TextBox 1">
            <a:extLst>
              <a:ext uri="{FF2B5EF4-FFF2-40B4-BE49-F238E27FC236}">
                <a16:creationId xmlns:a16="http://schemas.microsoft.com/office/drawing/2014/main" id="{985B2B74-1512-4D82-9FA0-5A505D4BC121}"/>
              </a:ext>
            </a:extLst>
          </p:cNvPr>
          <p:cNvSpPr txBox="1"/>
          <p:nvPr/>
        </p:nvSpPr>
        <p:spPr>
          <a:xfrm>
            <a:off x="2115936" y="1466309"/>
            <a:ext cx="6516529" cy="646331"/>
          </a:xfrm>
          <a:prstGeom prst="rect">
            <a:avLst/>
          </a:prstGeom>
          <a:noFill/>
        </p:spPr>
        <p:txBody>
          <a:bodyPr wrap="none" rtlCol="0">
            <a:spAutoFit/>
          </a:bodyPr>
          <a:lstStyle/>
          <a:p>
            <a:r>
              <a:rPr lang="en-US" altLang="zh-CN" sz="3600" dirty="0">
                <a:solidFill>
                  <a:srgbClr val="FF0000"/>
                </a:solidFill>
                <a:latin typeface="Comic Sans MS" panose="030F0702030302020204" pitchFamily="66" charset="0"/>
              </a:rPr>
              <a:t>Thank you for your attention!</a:t>
            </a:r>
            <a:endParaRPr lang="zh-CN" altLang="en-US" sz="3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352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par>
                                <p:cTn id="8" presetID="18" presetClass="entr" presetSubtype="3" repeatCount="indefinite"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C097C0E-EA5F-486D-8406-4C069C4582DD}"/>
              </a:ext>
            </a:extLst>
          </p:cNvPr>
          <p:cNvPicPr>
            <a:picLocks noChangeAspect="1"/>
          </p:cNvPicPr>
          <p:nvPr/>
        </p:nvPicPr>
        <p:blipFill>
          <a:blip r:embed="rId2"/>
          <a:stretch>
            <a:fillRect/>
          </a:stretch>
        </p:blipFill>
        <p:spPr>
          <a:xfrm>
            <a:off x="609600" y="1842901"/>
            <a:ext cx="8000989" cy="3428996"/>
          </a:xfrm>
          <a:prstGeom prst="rect">
            <a:avLst/>
          </a:prstGeom>
        </p:spPr>
      </p:pic>
      <p:cxnSp>
        <p:nvCxnSpPr>
          <p:cNvPr id="5" name="Connecteur droit 4">
            <a:extLst>
              <a:ext uri="{FF2B5EF4-FFF2-40B4-BE49-F238E27FC236}">
                <a16:creationId xmlns:a16="http://schemas.microsoft.com/office/drawing/2014/main" id="{41E7D8A1-CB3F-414C-8DC8-DA31185F510F}"/>
              </a:ext>
            </a:extLst>
          </p:cNvPr>
          <p:cNvCxnSpPr>
            <a:cxnSpLocks noChangeShapeType="1"/>
          </p:cNvCxnSpPr>
          <p:nvPr/>
        </p:nvCxnSpPr>
        <p:spPr bwMode="auto">
          <a:xfrm rot="10800000" flipV="1">
            <a:off x="63500" y="959826"/>
            <a:ext cx="9013825" cy="0"/>
          </a:xfrm>
          <a:prstGeom prst="line">
            <a:avLst/>
          </a:prstGeom>
          <a:noFill/>
          <a:ln w="12700" cap="flat" cmpd="sng">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6" name="文本框 5">
            <a:extLst>
              <a:ext uri="{FF2B5EF4-FFF2-40B4-BE49-F238E27FC236}">
                <a16:creationId xmlns:a16="http://schemas.microsoft.com/office/drawing/2014/main" id="{1C3C0821-0F1F-4ACD-8E9F-E9998DDD2986}"/>
              </a:ext>
            </a:extLst>
          </p:cNvPr>
          <p:cNvSpPr txBox="1"/>
          <p:nvPr/>
        </p:nvSpPr>
        <p:spPr>
          <a:xfrm>
            <a:off x="2547626" y="304800"/>
            <a:ext cx="3791423"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三种基本超导量子比特</a:t>
            </a:r>
          </a:p>
        </p:txBody>
      </p:sp>
      <p:sp>
        <p:nvSpPr>
          <p:cNvPr id="7" name="文本框 6">
            <a:extLst>
              <a:ext uri="{FF2B5EF4-FFF2-40B4-BE49-F238E27FC236}">
                <a16:creationId xmlns:a16="http://schemas.microsoft.com/office/drawing/2014/main" id="{E38B3F9A-0B8F-409A-8933-00977F0B8C5D}"/>
              </a:ext>
            </a:extLst>
          </p:cNvPr>
          <p:cNvSpPr txBox="1"/>
          <p:nvPr/>
        </p:nvSpPr>
        <p:spPr>
          <a:xfrm>
            <a:off x="1371684" y="5638742"/>
            <a:ext cx="3560142" cy="369332"/>
          </a:xfrm>
          <a:prstGeom prst="rect">
            <a:avLst/>
          </a:prstGeom>
          <a:noFill/>
        </p:spPr>
        <p:txBody>
          <a:bodyPr wrap="none" rtlCol="0">
            <a:spAutoFit/>
          </a:bodyPr>
          <a:lstStyle/>
          <a:p>
            <a:r>
              <a:rPr lang="en-US" altLang="zh-CN" dirty="0">
                <a:solidFill>
                  <a:srgbClr val="2616F6"/>
                </a:solidFill>
              </a:rPr>
              <a:t>X. Gu et al., Phys. Rep. 718, 1 (2017)</a:t>
            </a:r>
            <a:endParaRPr lang="zh-CN" altLang="en-US" dirty="0">
              <a:solidFill>
                <a:srgbClr val="2616F6"/>
              </a:solidFill>
            </a:endParaRPr>
          </a:p>
        </p:txBody>
      </p:sp>
    </p:spTree>
    <p:extLst>
      <p:ext uri="{BB962C8B-B14F-4D97-AF65-F5344CB8AC3E}">
        <p14:creationId xmlns:p14="http://schemas.microsoft.com/office/powerpoint/2010/main" val="293473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3243053" y="134938"/>
            <a:ext cx="2465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rPr>
              <a:t>Outline</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5126" name="Text Box 7"/>
          <p:cNvSpPr txBox="1">
            <a:spLocks noChangeArrowheads="1"/>
          </p:cNvSpPr>
          <p:nvPr/>
        </p:nvSpPr>
        <p:spPr bwMode="auto">
          <a:xfrm>
            <a:off x="128371" y="1760712"/>
            <a:ext cx="9041578" cy="39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kumimoji="0" lang="en-US" altLang="zh-CN" sz="2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Background</a:t>
            </a:r>
          </a:p>
          <a:p>
            <a:pPr marL="0" marR="0" lvl="0" indent="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Quantum Sensing Technology based on </a:t>
            </a:r>
          </a:p>
          <a:p>
            <a:pPr marL="0" marR="0" lvl="0" indent="0" algn="l" defTabSz="914400" rtl="0" eaLnBrk="1" fontAlgn="auto" latinLnBrk="0" hangingPunct="1">
              <a:lnSpc>
                <a:spcPct val="120000"/>
              </a:lnSpc>
              <a:spcBef>
                <a:spcPts val="1200"/>
              </a:spcBef>
              <a:spcAft>
                <a:spcPts val="0"/>
              </a:spcAft>
              <a:buClrTx/>
              <a:buSzTx/>
              <a:tabLst/>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     </a:t>
            </a:r>
            <a:r>
              <a:rPr kumimoji="0" lang="en-US" altLang="zh-CN" sz="2800" b="0" i="0" u="none" strike="noStrike" kern="1200" cap="none" spc="0" normalizeH="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Superconducting </a:t>
            </a:r>
            <a:r>
              <a:rPr lang="en-US" altLang="zh-CN" sz="2800" noProof="0" dirty="0">
                <a:solidFill>
                  <a:schemeClr val="bg1">
                    <a:lumMod val="95000"/>
                  </a:schemeClr>
                </a:solidFill>
                <a:latin typeface="微软雅黑" panose="020B0503020204020204" pitchFamily="34" charset="-122"/>
                <a:ea typeface="微软雅黑" panose="020B0503020204020204" pitchFamily="34" charset="-122"/>
              </a:rPr>
              <a:t>Circuits Developed in APEX </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Initial Results about Dark Photon Measurements </a:t>
            </a:r>
          </a:p>
          <a:p>
            <a:pPr marR="0" lvl="0" algn="l" defTabSz="914400" rtl="0" eaLnBrk="1" fontAlgn="auto" latinLnBrk="0" hangingPunct="1">
              <a:lnSpc>
                <a:spcPct val="120000"/>
              </a:lnSpc>
              <a:spcBef>
                <a:spcPts val="1200"/>
              </a:spcBef>
              <a:spcAft>
                <a:spcPts val="0"/>
              </a:spcAft>
              <a:buClrTx/>
              <a:buSzTx/>
              <a:tabLst/>
              <a:defRPr/>
            </a:pPr>
            <a:r>
              <a:rPr lang="en-US" altLang="zh-CN" sz="2800" dirty="0">
                <a:solidFill>
                  <a:schemeClr val="bg1">
                    <a:lumMod val="95000"/>
                  </a:schemeClr>
                </a:solidFill>
                <a:latin typeface="微软雅黑" panose="020B0503020204020204" pitchFamily="34" charset="-122"/>
                <a:ea typeface="微软雅黑" panose="020B0503020204020204" pitchFamily="34" charset="-122"/>
              </a:rPr>
              <a:t>    from a 7.138 GHz Cavity </a:t>
            </a:r>
            <a:r>
              <a:rPr lang="en-US" altLang="zh-CN" sz="2800" dirty="0" err="1">
                <a:solidFill>
                  <a:schemeClr val="bg1">
                    <a:lumMod val="95000"/>
                  </a:schemeClr>
                </a:solidFill>
                <a:latin typeface="微软雅黑" panose="020B0503020204020204" pitchFamily="34" charset="-122"/>
                <a:ea typeface="微软雅黑" panose="020B0503020204020204" pitchFamily="34" charset="-122"/>
              </a:rPr>
              <a:t>Haloscope</a:t>
            </a:r>
            <a:r>
              <a:rPr lang="en-US" altLang="zh-CN" sz="2800" dirty="0">
                <a:solidFill>
                  <a:schemeClr val="bg1">
                    <a:lumMod val="95000"/>
                  </a:schemeClr>
                </a:solidFill>
                <a:latin typeface="微软雅黑" panose="020B0503020204020204" pitchFamily="34" charset="-122"/>
                <a:ea typeface="微软雅黑" panose="020B0503020204020204" pitchFamily="34" charset="-122"/>
              </a:rPr>
              <a:t> Experiment</a:t>
            </a:r>
          </a:p>
          <a:p>
            <a:pPr marL="457200" marR="0" lvl="0" indent="-457200" algn="l" defTabSz="914400" rtl="0" eaLnBrk="1" fontAlgn="auto" latinLnBrk="0" hangingPunct="1">
              <a:lnSpc>
                <a:spcPct val="120000"/>
              </a:lnSpc>
              <a:spcBef>
                <a:spcPts val="1200"/>
              </a:spcBef>
              <a:spcAft>
                <a:spcPts val="0"/>
              </a:spcAft>
              <a:buClrTx/>
              <a:buSzTx/>
              <a:buFont typeface="Wingdings" panose="05000000000000000000" pitchFamily="2" charset="2"/>
              <a:buChar char="Ø"/>
              <a:tabLst/>
              <a:defRPr/>
            </a:pPr>
            <a:r>
              <a:rPr kumimoji="0" lang="en-US" altLang="zh-CN" sz="2800" b="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Summary</a:t>
            </a:r>
          </a:p>
        </p:txBody>
      </p:sp>
    </p:spTree>
    <p:extLst>
      <p:ext uri="{BB962C8B-B14F-4D97-AF65-F5344CB8AC3E}">
        <p14:creationId xmlns:p14="http://schemas.microsoft.com/office/powerpoint/2010/main" val="80174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BA3352B-8675-44B9-9E38-779D0DE5B8D9}"/>
              </a:ext>
            </a:extLst>
          </p:cNvPr>
          <p:cNvPicPr>
            <a:picLocks noChangeAspect="1"/>
          </p:cNvPicPr>
          <p:nvPr/>
        </p:nvPicPr>
        <p:blipFill>
          <a:blip r:embed="rId2"/>
          <a:stretch>
            <a:fillRect/>
          </a:stretch>
        </p:blipFill>
        <p:spPr>
          <a:xfrm>
            <a:off x="1524000" y="1066862"/>
            <a:ext cx="6240942" cy="5015160"/>
          </a:xfrm>
          <a:prstGeom prst="rect">
            <a:avLst/>
          </a:prstGeom>
        </p:spPr>
      </p:pic>
      <p:sp>
        <p:nvSpPr>
          <p:cNvPr id="5" name="文本框 4">
            <a:extLst>
              <a:ext uri="{FF2B5EF4-FFF2-40B4-BE49-F238E27FC236}">
                <a16:creationId xmlns:a16="http://schemas.microsoft.com/office/drawing/2014/main" id="{A39F22AB-9DC6-43D3-841C-E8EEE5238F39}"/>
              </a:ext>
            </a:extLst>
          </p:cNvPr>
          <p:cNvSpPr txBox="1"/>
          <p:nvPr/>
        </p:nvSpPr>
        <p:spPr>
          <a:xfrm>
            <a:off x="1981268" y="6245602"/>
            <a:ext cx="3560142" cy="369332"/>
          </a:xfrm>
          <a:prstGeom prst="rect">
            <a:avLst/>
          </a:prstGeom>
          <a:noFill/>
        </p:spPr>
        <p:txBody>
          <a:bodyPr wrap="none" rtlCol="0">
            <a:spAutoFit/>
          </a:bodyPr>
          <a:lstStyle/>
          <a:p>
            <a:r>
              <a:rPr lang="en-US" altLang="zh-CN" dirty="0">
                <a:solidFill>
                  <a:srgbClr val="2616F6"/>
                </a:solidFill>
              </a:rPr>
              <a:t>X. Gu et al., Phys. Rep. 718, 1 (2017)</a:t>
            </a:r>
            <a:endParaRPr lang="zh-CN" altLang="en-US" dirty="0">
              <a:solidFill>
                <a:srgbClr val="2616F6"/>
              </a:solidFill>
            </a:endParaRPr>
          </a:p>
        </p:txBody>
      </p:sp>
      <p:cxnSp>
        <p:nvCxnSpPr>
          <p:cNvPr id="6" name="Connecteur droit 4">
            <a:extLst>
              <a:ext uri="{FF2B5EF4-FFF2-40B4-BE49-F238E27FC236}">
                <a16:creationId xmlns:a16="http://schemas.microsoft.com/office/drawing/2014/main" id="{753C14AE-E66E-4CC0-B2A1-C32A1293B618}"/>
              </a:ext>
            </a:extLst>
          </p:cNvPr>
          <p:cNvCxnSpPr>
            <a:cxnSpLocks noChangeShapeType="1"/>
          </p:cNvCxnSpPr>
          <p:nvPr/>
        </p:nvCxnSpPr>
        <p:spPr bwMode="auto">
          <a:xfrm rot="10800000" flipV="1">
            <a:off x="63500" y="959826"/>
            <a:ext cx="9013825" cy="0"/>
          </a:xfrm>
          <a:prstGeom prst="line">
            <a:avLst/>
          </a:prstGeom>
          <a:noFill/>
          <a:ln w="12700" cap="flat" cmpd="sng">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7" name="矩形 6">
            <a:extLst>
              <a:ext uri="{FF2B5EF4-FFF2-40B4-BE49-F238E27FC236}">
                <a16:creationId xmlns:a16="http://schemas.microsoft.com/office/drawing/2014/main" id="{2202E198-8CE8-4FCD-B9B7-6F6011E834D1}"/>
              </a:ext>
            </a:extLst>
          </p:cNvPr>
          <p:cNvSpPr/>
          <p:nvPr/>
        </p:nvSpPr>
        <p:spPr>
          <a:xfrm>
            <a:off x="3316223" y="274216"/>
            <a:ext cx="2656497"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各种扩展方案</a:t>
            </a:r>
          </a:p>
        </p:txBody>
      </p:sp>
      <p:sp>
        <p:nvSpPr>
          <p:cNvPr id="8" name="标题 7"/>
          <p:cNvSpPr>
            <a:spLocks noGrp="1"/>
          </p:cNvSpPr>
          <p:nvPr>
            <p:ph type="title"/>
          </p:nvPr>
        </p:nvSpPr>
        <p:spPr/>
        <p:txBody>
          <a:bodyPr/>
          <a:lstStyle/>
          <a:p>
            <a:endParaRPr lang="zh-CN" altLang="en-US"/>
          </a:p>
        </p:txBody>
      </p:sp>
      <p:sp>
        <p:nvSpPr>
          <p:cNvPr id="9" name="内容占位符 8"/>
          <p:cNvSpPr>
            <a:spLocks noGrp="1"/>
          </p:cNvSpPr>
          <p:nvPr>
            <p:ph idx="1"/>
          </p:nvPr>
        </p:nvSpPr>
        <p:spPr/>
        <p:txBody>
          <a:bodyPr/>
          <a:lstStyle/>
          <a:p>
            <a:endParaRPr lang="zh-CN" altLang="en-US"/>
          </a:p>
        </p:txBody>
      </p:sp>
    </p:spTree>
    <p:extLst>
      <p:ext uri="{BB962C8B-B14F-4D97-AF65-F5344CB8AC3E}">
        <p14:creationId xmlns:p14="http://schemas.microsoft.com/office/powerpoint/2010/main" val="164119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635375" y="1837618"/>
            <a:ext cx="1676400" cy="896938"/>
          </a:xfrm>
          <a:prstGeom prst="rect">
            <a:avLst/>
          </a:prstGeom>
          <a:solidFill>
            <a:srgbClr val="66CCFF"/>
          </a:solidFill>
          <a:ln w="9525">
            <a:miter lim="800000"/>
          </a:ln>
          <a:effectLst/>
          <a:scene3d>
            <a:camera prst="legacyObliqueTopRight"/>
            <a:lightRig rig="legacyFlat3" dir="r"/>
          </a:scene3d>
          <a:sp3d extrusionH="887400" prstMaterial="legacyPlastic">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kumimoji="1" lang="en-US" altLang="ja-JP" sz="2400">
                <a:latin typeface="Times New Roman" panose="02020603050405020304" pitchFamily="18" charset="0"/>
                <a:ea typeface="MS PGothic" panose="020B0600070205080204" pitchFamily="34" charset="-128"/>
              </a:rPr>
              <a:t>Phase </a:t>
            </a:r>
            <a:r>
              <a:rPr kumimoji="1" lang="en-US" altLang="ja-JP" sz="2400">
                <a:latin typeface="Symbol Set SWA" pitchFamily="18" charset="2"/>
                <a:ea typeface="MS PGothic" panose="020B0600070205080204" pitchFamily="34" charset="-128"/>
              </a:rPr>
              <a:t>f</a:t>
            </a:r>
            <a:r>
              <a:rPr kumimoji="1" lang="en-US" altLang="ja-JP" sz="2400" baseline="-25000">
                <a:latin typeface="Times New Roman" panose="02020603050405020304" pitchFamily="18" charset="0"/>
                <a:ea typeface="MS PGothic" panose="020B0600070205080204" pitchFamily="34" charset="-128"/>
              </a:rPr>
              <a:t>1</a:t>
            </a:r>
          </a:p>
          <a:p>
            <a:endParaRPr kumimoji="1" lang="ja-JP" altLang="en-US" sz="2400" baseline="-25000">
              <a:latin typeface="Times New Roman" panose="02020603050405020304" pitchFamily="18" charset="0"/>
              <a:ea typeface="MS PGothic" panose="020B0600070205080204" pitchFamily="34" charset="-128"/>
            </a:endParaRPr>
          </a:p>
        </p:txBody>
      </p:sp>
      <p:sp>
        <p:nvSpPr>
          <p:cNvPr id="190467" name="Rectangle 3"/>
          <p:cNvSpPr>
            <a:spLocks noChangeArrowheads="1"/>
          </p:cNvSpPr>
          <p:nvPr/>
        </p:nvSpPr>
        <p:spPr bwMode="auto">
          <a:xfrm>
            <a:off x="5311775" y="1837618"/>
            <a:ext cx="228600" cy="896938"/>
          </a:xfrm>
          <a:prstGeom prst="rect">
            <a:avLst/>
          </a:prstGeom>
          <a:solidFill>
            <a:srgbClr val="FFFF00"/>
          </a:solidFill>
          <a:ln w="9525">
            <a:miter lim="800000"/>
          </a:ln>
          <a:effectLst/>
          <a:scene3d>
            <a:camera prst="legacyObliqueTopRight"/>
            <a:lightRig rig="legacyFlat3" dir="r"/>
          </a:scene3d>
          <a:sp3d extrusionH="887400" prstMaterial="legacyPlastic">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90468" name="Rectangle 4"/>
          <p:cNvSpPr>
            <a:spLocks noChangeArrowheads="1"/>
          </p:cNvSpPr>
          <p:nvPr/>
        </p:nvSpPr>
        <p:spPr bwMode="auto">
          <a:xfrm>
            <a:off x="5540375" y="1837618"/>
            <a:ext cx="1676400" cy="896938"/>
          </a:xfrm>
          <a:prstGeom prst="rect">
            <a:avLst/>
          </a:prstGeom>
          <a:solidFill>
            <a:srgbClr val="66CCFF"/>
          </a:solidFill>
          <a:ln w="9525">
            <a:miter lim="800000"/>
          </a:ln>
          <a:effectLst/>
          <a:scene3d>
            <a:camera prst="legacyObliqueTopRight"/>
            <a:lightRig rig="legacyFlat3" dir="r"/>
          </a:scene3d>
          <a:sp3d extrusionH="887400" prstMaterial="legacyPlastic">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kumimoji="1" lang="en-US" altLang="ja-JP" sz="2400">
                <a:latin typeface="Times New Roman" panose="02020603050405020304" pitchFamily="18" charset="0"/>
                <a:ea typeface="MS PGothic" panose="020B0600070205080204" pitchFamily="34" charset="-128"/>
              </a:rPr>
              <a:t>Phase </a:t>
            </a:r>
            <a:r>
              <a:rPr kumimoji="1" lang="en-US" altLang="ja-JP" sz="2400">
                <a:latin typeface="Symbol Set SWA" pitchFamily="18" charset="2"/>
                <a:ea typeface="MS PGothic" panose="020B0600070205080204" pitchFamily="34" charset="-128"/>
              </a:rPr>
              <a:t>f</a:t>
            </a:r>
            <a:r>
              <a:rPr kumimoji="1" lang="en-US" altLang="ja-JP" sz="2400" baseline="-25000">
                <a:latin typeface="Times New Roman" panose="02020603050405020304" pitchFamily="18" charset="0"/>
                <a:ea typeface="MS PGothic" panose="020B0600070205080204" pitchFamily="34" charset="-128"/>
              </a:rPr>
              <a:t>2</a:t>
            </a:r>
          </a:p>
          <a:p>
            <a:endParaRPr kumimoji="1" lang="ja-JP" altLang="en-US" sz="2400" baseline="-25000">
              <a:latin typeface="Times New Roman" panose="02020603050405020304" pitchFamily="18" charset="0"/>
              <a:ea typeface="MS PGothic" panose="020B0600070205080204" pitchFamily="34" charset="-128"/>
            </a:endParaRPr>
          </a:p>
        </p:txBody>
      </p:sp>
      <p:sp>
        <p:nvSpPr>
          <p:cNvPr id="190469" name="Text Box 5"/>
          <p:cNvSpPr txBox="1">
            <a:spLocks noChangeArrowheads="1"/>
          </p:cNvSpPr>
          <p:nvPr/>
        </p:nvSpPr>
        <p:spPr bwMode="auto">
          <a:xfrm>
            <a:off x="3406775" y="1020056"/>
            <a:ext cx="2341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2400" dirty="0">
                <a:latin typeface="Times New Roman" panose="02020603050405020304" pitchFamily="18" charset="0"/>
                <a:ea typeface="MS PGothic" panose="020B0600070205080204" pitchFamily="34" charset="-128"/>
              </a:rPr>
              <a:t>Superconductor 1</a:t>
            </a:r>
          </a:p>
        </p:txBody>
      </p:sp>
      <p:sp>
        <p:nvSpPr>
          <p:cNvPr id="190470" name="Text Box 6"/>
          <p:cNvSpPr txBox="1">
            <a:spLocks noChangeArrowheads="1"/>
          </p:cNvSpPr>
          <p:nvPr/>
        </p:nvSpPr>
        <p:spPr bwMode="auto">
          <a:xfrm>
            <a:off x="6454775" y="1020056"/>
            <a:ext cx="2341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2400" dirty="0">
                <a:latin typeface="Times New Roman" panose="02020603050405020304" pitchFamily="18" charset="0"/>
                <a:ea typeface="MS PGothic" panose="020B0600070205080204" pitchFamily="34" charset="-128"/>
              </a:rPr>
              <a:t>Superconductor 2</a:t>
            </a:r>
          </a:p>
        </p:txBody>
      </p:sp>
      <p:sp>
        <p:nvSpPr>
          <p:cNvPr id="190471" name="Text Box 7"/>
          <p:cNvSpPr txBox="1">
            <a:spLocks noChangeArrowheads="1"/>
          </p:cNvSpPr>
          <p:nvPr/>
        </p:nvSpPr>
        <p:spPr bwMode="auto">
          <a:xfrm>
            <a:off x="5562574" y="909989"/>
            <a:ext cx="10550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2400" dirty="0">
                <a:latin typeface="Times New Roman" panose="02020603050405020304" pitchFamily="18" charset="0"/>
                <a:ea typeface="MS PGothic" panose="020B0600070205080204" pitchFamily="34" charset="-128"/>
              </a:rPr>
              <a:t>Barrier</a:t>
            </a:r>
          </a:p>
        </p:txBody>
      </p:sp>
      <p:sp>
        <p:nvSpPr>
          <p:cNvPr id="190472" name="Line 8"/>
          <p:cNvSpPr>
            <a:spLocks noChangeShapeType="1"/>
          </p:cNvSpPr>
          <p:nvPr/>
        </p:nvSpPr>
        <p:spPr bwMode="auto">
          <a:xfrm flipH="1">
            <a:off x="5616573" y="1371654"/>
            <a:ext cx="161925" cy="313564"/>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4" name="AutoShape 10"/>
          <p:cNvSpPr>
            <a:spLocks noChangeArrowheads="1"/>
          </p:cNvSpPr>
          <p:nvPr/>
        </p:nvSpPr>
        <p:spPr bwMode="auto">
          <a:xfrm>
            <a:off x="3708400" y="3291768"/>
            <a:ext cx="1797050" cy="277813"/>
          </a:xfrm>
          <a:prstGeom prst="notchedRightArrow">
            <a:avLst>
              <a:gd name="adj1" fmla="val 50000"/>
              <a:gd name="adj2" fmla="val 161714"/>
            </a:avLst>
          </a:prstGeom>
          <a:solidFill>
            <a:srgbClr val="FF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5" name="Text Box 11"/>
          <p:cNvSpPr txBox="1">
            <a:spLocks noChangeArrowheads="1"/>
          </p:cNvSpPr>
          <p:nvPr/>
        </p:nvSpPr>
        <p:spPr bwMode="auto">
          <a:xfrm>
            <a:off x="3214688" y="3514018"/>
            <a:ext cx="323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2400">
                <a:latin typeface="Times New Roman" panose="02020603050405020304" pitchFamily="18" charset="0"/>
                <a:ea typeface="MS PGothic" panose="020B0600070205080204" pitchFamily="34" charset="-128"/>
              </a:rPr>
              <a:t>Supercurrent</a:t>
            </a:r>
            <a:r>
              <a:rPr kumimoji="1" lang="ja-JP" altLang="en-US" sz="2400">
                <a:latin typeface="Times New Roman" panose="02020603050405020304" pitchFamily="18" charset="0"/>
                <a:ea typeface="MS PGothic" panose="020B0600070205080204" pitchFamily="34" charset="-128"/>
              </a:rPr>
              <a:t>　∝　</a:t>
            </a:r>
            <a:r>
              <a:rPr kumimoji="1" lang="en-US" altLang="ja-JP" sz="2400">
                <a:latin typeface="Symbol Set SWA" pitchFamily="18" charset="2"/>
                <a:ea typeface="MS PGothic" panose="020B0600070205080204" pitchFamily="34" charset="-128"/>
              </a:rPr>
              <a:t>f</a:t>
            </a:r>
            <a:r>
              <a:rPr kumimoji="1" lang="en-US" altLang="ja-JP" sz="2400" baseline="-25000">
                <a:latin typeface="Symbol Set SWA" pitchFamily="18" charset="2"/>
                <a:ea typeface="MS PGothic" panose="020B0600070205080204" pitchFamily="34" charset="-128"/>
              </a:rPr>
              <a:t>1</a:t>
            </a:r>
            <a:r>
              <a:rPr kumimoji="1" lang="en-US" altLang="ja-JP" sz="2400">
                <a:latin typeface="Symbol Set SWA" pitchFamily="18" charset="2"/>
                <a:ea typeface="MS PGothic" panose="020B0600070205080204" pitchFamily="34" charset="-128"/>
              </a:rPr>
              <a:t>- f</a:t>
            </a:r>
            <a:r>
              <a:rPr kumimoji="1" lang="en-US" altLang="ja-JP" sz="2400" baseline="-25000">
                <a:latin typeface="Symbol Set SWA" pitchFamily="18" charset="2"/>
                <a:ea typeface="MS PGothic" panose="020B0600070205080204" pitchFamily="34" charset="-128"/>
              </a:rPr>
              <a:t>2</a:t>
            </a:r>
          </a:p>
        </p:txBody>
      </p:sp>
      <p:grpSp>
        <p:nvGrpSpPr>
          <p:cNvPr id="190476" name="Group 12"/>
          <p:cNvGrpSpPr/>
          <p:nvPr/>
        </p:nvGrpSpPr>
        <p:grpSpPr bwMode="auto">
          <a:xfrm>
            <a:off x="1638300" y="3856918"/>
            <a:ext cx="6696075" cy="2095500"/>
            <a:chOff x="724" y="2502"/>
            <a:chExt cx="4218" cy="1541"/>
          </a:xfrm>
        </p:grpSpPr>
        <p:grpSp>
          <p:nvGrpSpPr>
            <p:cNvPr id="190477" name="Group 13"/>
            <p:cNvGrpSpPr/>
            <p:nvPr/>
          </p:nvGrpSpPr>
          <p:grpSpPr bwMode="auto">
            <a:xfrm>
              <a:off x="724" y="2502"/>
              <a:ext cx="4218" cy="1541"/>
              <a:chOff x="724" y="2502"/>
              <a:chExt cx="4218" cy="1541"/>
            </a:xfrm>
          </p:grpSpPr>
          <p:sp>
            <p:nvSpPr>
              <p:cNvPr id="190478" name="Rectangle 14"/>
              <p:cNvSpPr>
                <a:spLocks noChangeArrowheads="1"/>
              </p:cNvSpPr>
              <p:nvPr/>
            </p:nvSpPr>
            <p:spPr bwMode="auto">
              <a:xfrm>
                <a:off x="724" y="2724"/>
                <a:ext cx="4218" cy="1315"/>
              </a:xfrm>
              <a:prstGeom prst="rect">
                <a:avLst/>
              </a:prstGeom>
              <a:solidFill>
                <a:srgbClr val="FF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kumimoji="1" lang="en-US">
                  <a:ea typeface="MS PGothic" panose="020B0600070205080204" pitchFamily="34" charset="-128"/>
                </a:endParaRPr>
              </a:p>
            </p:txBody>
          </p:sp>
          <p:sp>
            <p:nvSpPr>
              <p:cNvPr id="190479" name="Freeform 15"/>
              <p:cNvSpPr/>
              <p:nvPr/>
            </p:nvSpPr>
            <p:spPr bwMode="auto">
              <a:xfrm>
                <a:off x="951" y="3223"/>
                <a:ext cx="1723" cy="454"/>
              </a:xfrm>
              <a:custGeom>
                <a:avLst/>
                <a:gdLst>
                  <a:gd name="T0" fmla="*/ 0 w 2948"/>
                  <a:gd name="T1" fmla="*/ 453 h 454"/>
                  <a:gd name="T2" fmla="*/ 558 w 2948"/>
                  <a:gd name="T3" fmla="*/ 5 h 454"/>
                  <a:gd name="T4" fmla="*/ 1224 w 2948"/>
                  <a:gd name="T5" fmla="*/ 453 h 454"/>
                  <a:gd name="T6" fmla="*/ 1905 w 2948"/>
                  <a:gd name="T7" fmla="*/ 0 h 454"/>
                  <a:gd name="T8" fmla="*/ 2540 w 2948"/>
                  <a:gd name="T9" fmla="*/ 453 h 454"/>
                  <a:gd name="T10" fmla="*/ 2948 w 2948"/>
                  <a:gd name="T11" fmla="*/ 181 h 454"/>
                </a:gdLst>
                <a:ahLst/>
                <a:cxnLst>
                  <a:cxn ang="0">
                    <a:pos x="T0" y="T1"/>
                  </a:cxn>
                  <a:cxn ang="0">
                    <a:pos x="T2" y="T3"/>
                  </a:cxn>
                  <a:cxn ang="0">
                    <a:pos x="T4" y="T5"/>
                  </a:cxn>
                  <a:cxn ang="0">
                    <a:pos x="T6" y="T7"/>
                  </a:cxn>
                  <a:cxn ang="0">
                    <a:pos x="T8" y="T9"/>
                  </a:cxn>
                  <a:cxn ang="0">
                    <a:pos x="T10" y="T11"/>
                  </a:cxn>
                </a:cxnLst>
                <a:rect l="0" t="0" r="r" b="b"/>
                <a:pathLst>
                  <a:path w="2948" h="454">
                    <a:moveTo>
                      <a:pt x="0" y="453"/>
                    </a:moveTo>
                    <a:cubicBezTo>
                      <a:pt x="93" y="378"/>
                      <a:pt x="333" y="9"/>
                      <a:pt x="558" y="5"/>
                    </a:cubicBezTo>
                    <a:cubicBezTo>
                      <a:pt x="783" y="1"/>
                      <a:pt x="1000" y="454"/>
                      <a:pt x="1224" y="453"/>
                    </a:cubicBezTo>
                    <a:cubicBezTo>
                      <a:pt x="1448" y="452"/>
                      <a:pt x="1686" y="0"/>
                      <a:pt x="1905" y="0"/>
                    </a:cubicBezTo>
                    <a:cubicBezTo>
                      <a:pt x="2124" y="0"/>
                      <a:pt x="2333" y="454"/>
                      <a:pt x="2540" y="453"/>
                    </a:cubicBezTo>
                    <a:cubicBezTo>
                      <a:pt x="2747" y="452"/>
                      <a:pt x="2863" y="238"/>
                      <a:pt x="2948" y="181"/>
                    </a:cubicBezTo>
                  </a:path>
                </a:pathLst>
              </a:custGeom>
              <a:noFill/>
              <a:ln w="381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0" name="Rectangle 16"/>
              <p:cNvSpPr>
                <a:spLocks noChangeArrowheads="1"/>
              </p:cNvSpPr>
              <p:nvPr/>
            </p:nvSpPr>
            <p:spPr bwMode="auto">
              <a:xfrm>
                <a:off x="2674" y="2717"/>
                <a:ext cx="136" cy="1326"/>
              </a:xfrm>
              <a:prstGeom prst="rect">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81" name="Freeform 17"/>
              <p:cNvSpPr/>
              <p:nvPr/>
            </p:nvSpPr>
            <p:spPr bwMode="auto">
              <a:xfrm>
                <a:off x="2810" y="3222"/>
                <a:ext cx="1723" cy="454"/>
              </a:xfrm>
              <a:custGeom>
                <a:avLst/>
                <a:gdLst>
                  <a:gd name="T0" fmla="*/ 0 w 2948"/>
                  <a:gd name="T1" fmla="*/ 453 h 454"/>
                  <a:gd name="T2" fmla="*/ 558 w 2948"/>
                  <a:gd name="T3" fmla="*/ 5 h 454"/>
                  <a:gd name="T4" fmla="*/ 1224 w 2948"/>
                  <a:gd name="T5" fmla="*/ 453 h 454"/>
                  <a:gd name="T6" fmla="*/ 1905 w 2948"/>
                  <a:gd name="T7" fmla="*/ 0 h 454"/>
                  <a:gd name="T8" fmla="*/ 2540 w 2948"/>
                  <a:gd name="T9" fmla="*/ 453 h 454"/>
                  <a:gd name="T10" fmla="*/ 2948 w 2948"/>
                  <a:gd name="T11" fmla="*/ 181 h 454"/>
                </a:gdLst>
                <a:ahLst/>
                <a:cxnLst>
                  <a:cxn ang="0">
                    <a:pos x="T0" y="T1"/>
                  </a:cxn>
                  <a:cxn ang="0">
                    <a:pos x="T2" y="T3"/>
                  </a:cxn>
                  <a:cxn ang="0">
                    <a:pos x="T4" y="T5"/>
                  </a:cxn>
                  <a:cxn ang="0">
                    <a:pos x="T6" y="T7"/>
                  </a:cxn>
                  <a:cxn ang="0">
                    <a:pos x="T8" y="T9"/>
                  </a:cxn>
                  <a:cxn ang="0">
                    <a:pos x="T10" y="T11"/>
                  </a:cxn>
                </a:cxnLst>
                <a:rect l="0" t="0" r="r" b="b"/>
                <a:pathLst>
                  <a:path w="2948" h="454">
                    <a:moveTo>
                      <a:pt x="0" y="453"/>
                    </a:moveTo>
                    <a:cubicBezTo>
                      <a:pt x="93" y="378"/>
                      <a:pt x="333" y="9"/>
                      <a:pt x="558" y="5"/>
                    </a:cubicBezTo>
                    <a:cubicBezTo>
                      <a:pt x="783" y="1"/>
                      <a:pt x="1000" y="454"/>
                      <a:pt x="1224" y="453"/>
                    </a:cubicBezTo>
                    <a:cubicBezTo>
                      <a:pt x="1448" y="452"/>
                      <a:pt x="1686" y="0"/>
                      <a:pt x="1905" y="0"/>
                    </a:cubicBezTo>
                    <a:cubicBezTo>
                      <a:pt x="2124" y="0"/>
                      <a:pt x="2333" y="454"/>
                      <a:pt x="2540" y="453"/>
                    </a:cubicBezTo>
                    <a:cubicBezTo>
                      <a:pt x="2747" y="452"/>
                      <a:pt x="2863" y="238"/>
                      <a:pt x="2948" y="181"/>
                    </a:cubicBezTo>
                  </a:path>
                </a:pathLst>
              </a:custGeom>
              <a:noFill/>
              <a:ln w="381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2" name="Freeform 18"/>
              <p:cNvSpPr/>
              <p:nvPr/>
            </p:nvSpPr>
            <p:spPr bwMode="auto">
              <a:xfrm>
                <a:off x="2666" y="3221"/>
                <a:ext cx="1596" cy="455"/>
              </a:xfrm>
              <a:custGeom>
                <a:avLst/>
                <a:gdLst>
                  <a:gd name="T0" fmla="*/ 0 w 1596"/>
                  <a:gd name="T1" fmla="*/ 185 h 455"/>
                  <a:gd name="T2" fmla="*/ 199 w 1596"/>
                  <a:gd name="T3" fmla="*/ 6 h 455"/>
                  <a:gd name="T4" fmla="*/ 588 w 1596"/>
                  <a:gd name="T5" fmla="*/ 454 h 455"/>
                  <a:gd name="T6" fmla="*/ 986 w 1596"/>
                  <a:gd name="T7" fmla="*/ 1 h 455"/>
                  <a:gd name="T8" fmla="*/ 1358 w 1596"/>
                  <a:gd name="T9" fmla="*/ 454 h 455"/>
                  <a:gd name="T10" fmla="*/ 1596 w 1596"/>
                  <a:gd name="T11" fmla="*/ 182 h 455"/>
                </a:gdLst>
                <a:ahLst/>
                <a:cxnLst>
                  <a:cxn ang="0">
                    <a:pos x="T0" y="T1"/>
                  </a:cxn>
                  <a:cxn ang="0">
                    <a:pos x="T2" y="T3"/>
                  </a:cxn>
                  <a:cxn ang="0">
                    <a:pos x="T4" y="T5"/>
                  </a:cxn>
                  <a:cxn ang="0">
                    <a:pos x="T6" y="T7"/>
                  </a:cxn>
                  <a:cxn ang="0">
                    <a:pos x="T8" y="T9"/>
                  </a:cxn>
                  <a:cxn ang="0">
                    <a:pos x="T10" y="T11"/>
                  </a:cxn>
                </a:cxnLst>
                <a:rect l="0" t="0" r="r" b="b"/>
                <a:pathLst>
                  <a:path w="1596" h="455">
                    <a:moveTo>
                      <a:pt x="0" y="185"/>
                    </a:moveTo>
                    <a:cubicBezTo>
                      <a:pt x="34" y="155"/>
                      <a:pt x="81" y="12"/>
                      <a:pt x="199" y="6"/>
                    </a:cubicBezTo>
                    <a:cubicBezTo>
                      <a:pt x="317" y="0"/>
                      <a:pt x="457" y="455"/>
                      <a:pt x="588" y="454"/>
                    </a:cubicBezTo>
                    <a:cubicBezTo>
                      <a:pt x="719" y="453"/>
                      <a:pt x="858" y="1"/>
                      <a:pt x="986" y="1"/>
                    </a:cubicBezTo>
                    <a:cubicBezTo>
                      <a:pt x="1114" y="1"/>
                      <a:pt x="1237" y="455"/>
                      <a:pt x="1358" y="454"/>
                    </a:cubicBezTo>
                    <a:cubicBezTo>
                      <a:pt x="1479" y="453"/>
                      <a:pt x="1546" y="239"/>
                      <a:pt x="1596" y="182"/>
                    </a:cubicBezTo>
                  </a:path>
                </a:pathLst>
              </a:custGeom>
              <a:noFill/>
              <a:ln w="38100" cap="flat" cmpd="sng">
                <a:solidFill>
                  <a:schemeClr val="accent2"/>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3" name="Line 19"/>
              <p:cNvSpPr>
                <a:spLocks noChangeShapeType="1"/>
              </p:cNvSpPr>
              <p:nvPr/>
            </p:nvSpPr>
            <p:spPr bwMode="auto">
              <a:xfrm>
                <a:off x="2856" y="2860"/>
                <a:ext cx="0" cy="318"/>
              </a:xfrm>
              <a:prstGeom prst="line">
                <a:avLst/>
              </a:prstGeom>
              <a:noFill/>
              <a:ln w="28575">
                <a:solidFill>
                  <a:srgbClr val="00CC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4" name="Line 20"/>
              <p:cNvSpPr>
                <a:spLocks noChangeShapeType="1"/>
              </p:cNvSpPr>
              <p:nvPr/>
            </p:nvSpPr>
            <p:spPr bwMode="auto">
              <a:xfrm>
                <a:off x="3128" y="2860"/>
                <a:ext cx="0" cy="318"/>
              </a:xfrm>
              <a:prstGeom prst="line">
                <a:avLst/>
              </a:prstGeom>
              <a:noFill/>
              <a:ln w="28575">
                <a:solidFill>
                  <a:srgbClr val="00CC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5" name="Line 21"/>
              <p:cNvSpPr>
                <a:spLocks noChangeShapeType="1"/>
              </p:cNvSpPr>
              <p:nvPr/>
            </p:nvSpPr>
            <p:spPr bwMode="auto">
              <a:xfrm>
                <a:off x="2856" y="2996"/>
                <a:ext cx="272"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6" name="Line 22"/>
              <p:cNvSpPr>
                <a:spLocks noChangeShapeType="1"/>
              </p:cNvSpPr>
              <p:nvPr/>
            </p:nvSpPr>
            <p:spPr bwMode="auto">
              <a:xfrm flipH="1">
                <a:off x="3019" y="2502"/>
                <a:ext cx="196" cy="381"/>
              </a:xfrm>
              <a:prstGeom prst="line">
                <a:avLst/>
              </a:prstGeom>
              <a:noFill/>
              <a:ln w="28575">
                <a:solidFill>
                  <a:srgbClr val="00CC0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0487" name="Text Box 23"/>
            <p:cNvSpPr txBox="1">
              <a:spLocks noChangeArrowheads="1"/>
            </p:cNvSpPr>
            <p:nvPr/>
          </p:nvSpPr>
          <p:spPr bwMode="auto">
            <a:xfrm>
              <a:off x="794" y="2726"/>
              <a:ext cx="202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000">
                  <a:solidFill>
                    <a:srgbClr val="0000FF"/>
                  </a:solidFill>
                  <a:ea typeface="MS PGothic" panose="020B0600070205080204" pitchFamily="34" charset="-128"/>
                </a:rPr>
                <a:t>Electron quantum state</a:t>
              </a:r>
            </a:p>
            <a:p>
              <a:r>
                <a:rPr kumimoji="1" lang="en-US" altLang="ja-JP">
                  <a:solidFill>
                    <a:srgbClr val="0000FF"/>
                  </a:solidFill>
                  <a:ea typeface="MS PGothic" panose="020B0600070205080204" pitchFamily="34" charset="-128"/>
                </a:rPr>
                <a:t>(Macroscopic Quantum State)</a:t>
              </a:r>
            </a:p>
          </p:txBody>
        </p:sp>
        <p:sp>
          <p:nvSpPr>
            <p:cNvPr id="190488" name="Text Box 24"/>
            <p:cNvSpPr txBox="1">
              <a:spLocks noChangeArrowheads="1"/>
            </p:cNvSpPr>
            <p:nvPr/>
          </p:nvSpPr>
          <p:spPr bwMode="auto">
            <a:xfrm>
              <a:off x="3121" y="2834"/>
              <a:ext cx="13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2000">
                  <a:solidFill>
                    <a:srgbClr val="0000FF"/>
                  </a:solidFill>
                  <a:ea typeface="MS PGothic" panose="020B0600070205080204" pitchFamily="34" charset="-128"/>
                </a:rPr>
                <a:t>Phase difference</a:t>
              </a:r>
            </a:p>
          </p:txBody>
        </p:sp>
      </p:grpSp>
      <p:sp>
        <p:nvSpPr>
          <p:cNvPr id="190489" name="AutoShape 25"/>
          <p:cNvSpPr>
            <a:spLocks noChangeArrowheads="1"/>
          </p:cNvSpPr>
          <p:nvPr/>
        </p:nvSpPr>
        <p:spPr bwMode="auto">
          <a:xfrm>
            <a:off x="6337300" y="2447218"/>
            <a:ext cx="2663825" cy="1192213"/>
          </a:xfrm>
          <a:prstGeom prst="wedgeRoundRectCallout">
            <a:avLst>
              <a:gd name="adj1" fmla="val -67102"/>
              <a:gd name="adj2" fmla="val -42412"/>
              <a:gd name="adj3" fmla="val 16667"/>
            </a:avLst>
          </a:prstGeom>
          <a:solidFill>
            <a:srgbClr val="FFFF00"/>
          </a:solidFill>
          <a:ln w="9525">
            <a:solidFill>
              <a:schemeClr val="tx1"/>
            </a:solidFill>
            <a:miter lim="800000"/>
          </a:ln>
          <a:effectLst>
            <a:outerShdw dist="107763" dir="2700000" algn="ctr" rotWithShape="0">
              <a:schemeClr val="bg2">
                <a:alpha val="50000"/>
              </a:schemeClr>
            </a:outerShdw>
          </a:effectLst>
        </p:spPr>
        <p:txBody>
          <a:bodyPr/>
          <a:lstStyle/>
          <a:p>
            <a:r>
              <a:rPr kumimoji="1" lang="ja-JP" altLang="en-US" sz="2000" dirty="0">
                <a:effectLst>
                  <a:outerShdw blurRad="38100" dist="38100" dir="2700000" algn="tl">
                    <a:srgbClr val="FFFFFF"/>
                  </a:outerShdw>
                </a:effectLst>
                <a:ea typeface="MS PGothic" panose="020B0600070205080204" pitchFamily="34" charset="-128"/>
              </a:rPr>
              <a:t> </a:t>
            </a:r>
          </a:p>
          <a:p>
            <a:r>
              <a:rPr kumimoji="1" lang="en-US" altLang="ja-JP" sz="2000" dirty="0">
                <a:effectLst>
                  <a:outerShdw blurRad="38100" dist="38100" dir="2700000" algn="tl">
                    <a:srgbClr val="FFFFFF"/>
                  </a:outerShdw>
                </a:effectLst>
                <a:ea typeface="MS PGothic" panose="020B0600070205080204" pitchFamily="34" charset="-128"/>
              </a:rPr>
              <a:t>Charge Number </a:t>
            </a:r>
            <a:r>
              <a:rPr kumimoji="1" lang="en-US" altLang="ja-JP" sz="2000" dirty="0">
                <a:solidFill>
                  <a:srgbClr val="FF0000"/>
                </a:solidFill>
                <a:effectLst>
                  <a:outerShdw blurRad="38100" dist="38100" dir="2700000" algn="tl">
                    <a:srgbClr val="000000"/>
                  </a:outerShdw>
                </a:effectLst>
                <a:ea typeface="MS PGothic" panose="020B0600070205080204" pitchFamily="34" charset="-128"/>
              </a:rPr>
              <a:t>N</a:t>
            </a:r>
            <a:endParaRPr kumimoji="1" lang="en-US" altLang="ja-JP" sz="2000" dirty="0">
              <a:effectLst>
                <a:outerShdw blurRad="38100" dist="38100" dir="2700000" algn="tl">
                  <a:srgbClr val="FFFFFF"/>
                </a:outerShdw>
              </a:effectLst>
              <a:ea typeface="MS PGothic" panose="020B0600070205080204" pitchFamily="34" charset="-128"/>
            </a:endParaRPr>
          </a:p>
          <a:p>
            <a:pPr>
              <a:lnSpc>
                <a:spcPct val="140000"/>
              </a:lnSpc>
            </a:pPr>
            <a:r>
              <a:rPr kumimoji="1" lang="en-US" altLang="ja-JP" sz="2000" dirty="0" err="1">
                <a:effectLst>
                  <a:outerShdw blurRad="38100" dist="38100" dir="2700000" algn="tl">
                    <a:srgbClr val="FFFFFF"/>
                  </a:outerShdw>
                </a:effectLst>
                <a:ea typeface="MS PGothic" panose="020B0600070205080204" pitchFamily="34" charset="-128"/>
              </a:rPr>
              <a:t>N</a:t>
            </a:r>
            <a:r>
              <a:rPr kumimoji="1" lang="en-US" altLang="ja-JP" sz="2000" dirty="0" err="1">
                <a:effectLst>
                  <a:outerShdw blurRad="38100" dist="38100" dir="2700000" algn="tl">
                    <a:srgbClr val="FFFFFF"/>
                  </a:outerShdw>
                </a:effectLst>
                <a:latin typeface="Symbol Set SWA" pitchFamily="18" charset="2"/>
                <a:ea typeface="MS PGothic" panose="020B0600070205080204" pitchFamily="34" charset="-128"/>
              </a:rPr>
              <a:t>f</a:t>
            </a:r>
            <a:r>
              <a:rPr kumimoji="1" lang="en-US" altLang="ja-JP" sz="2000" dirty="0">
                <a:effectLst>
                  <a:outerShdw blurRad="38100" dist="38100" dir="2700000" algn="tl">
                    <a:srgbClr val="FFFFFF"/>
                  </a:outerShdw>
                </a:effectLst>
                <a:ea typeface="MS PGothic" panose="020B0600070205080204" pitchFamily="34" charset="-128"/>
              </a:rPr>
              <a:t> &gt; 1</a:t>
            </a:r>
          </a:p>
        </p:txBody>
      </p:sp>
      <p:sp>
        <p:nvSpPr>
          <p:cNvPr id="190490" name="Rectangle 26"/>
          <p:cNvSpPr>
            <a:spLocks noChangeArrowheads="1"/>
          </p:cNvSpPr>
          <p:nvPr/>
        </p:nvSpPr>
        <p:spPr bwMode="auto">
          <a:xfrm>
            <a:off x="6450013" y="2512306"/>
            <a:ext cx="2487612" cy="346075"/>
          </a:xfrm>
          <a:prstGeom prst="rect">
            <a:avLst/>
          </a:prstGeom>
          <a:solidFill>
            <a:srgbClr val="FF0000"/>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ja-JP" sz="1600">
                <a:solidFill>
                  <a:schemeClr val="bg1"/>
                </a:solidFill>
                <a:effectLst>
                  <a:outerShdw blurRad="38100" dist="38100" dir="2700000" algn="tl">
                    <a:srgbClr val="000000"/>
                  </a:outerShdw>
                </a:effectLst>
                <a:ea typeface="MS PGothic" panose="020B0600070205080204" pitchFamily="34" charset="-128"/>
              </a:rPr>
              <a:t>Another Deg. of Freedom</a:t>
            </a:r>
          </a:p>
        </p:txBody>
      </p:sp>
      <p:sp>
        <p:nvSpPr>
          <p:cNvPr id="190492" name="Text Box 28"/>
          <p:cNvSpPr txBox="1">
            <a:spLocks noChangeArrowheads="1"/>
          </p:cNvSpPr>
          <p:nvPr/>
        </p:nvSpPr>
        <p:spPr bwMode="auto">
          <a:xfrm>
            <a:off x="730250" y="6107993"/>
            <a:ext cx="8124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dirty="0">
                <a:solidFill>
                  <a:srgbClr val="FF0000"/>
                </a:solidFill>
              </a:rPr>
              <a:t>2</a:t>
            </a:r>
            <a:r>
              <a:rPr lang="en-US" altLang="zh-CN" baseline="30000" dirty="0">
                <a:solidFill>
                  <a:srgbClr val="FF0000"/>
                </a:solidFill>
              </a:rPr>
              <a:t>nd</a:t>
            </a:r>
            <a:r>
              <a:rPr lang="en-US" altLang="zh-CN" dirty="0"/>
              <a:t> </a:t>
            </a:r>
            <a:r>
              <a:rPr kumimoji="1" lang="en-US" altLang="ja-JP" sz="2000" b="1" dirty="0">
                <a:solidFill>
                  <a:srgbClr val="0000FF"/>
                </a:solidFill>
                <a:effectLst>
                  <a:outerShdw blurRad="38100" dist="38100" dir="2700000" algn="tl">
                    <a:srgbClr val="C0C0C0"/>
                  </a:outerShdw>
                </a:effectLst>
                <a:ea typeface="MS PGothic" panose="020B0600070205080204" pitchFamily="34" charset="-128"/>
              </a:rPr>
              <a:t>Josephson </a:t>
            </a:r>
            <a:r>
              <a:rPr kumimoji="1" lang="en-US" altLang="zh-CN" sz="2000" b="1" dirty="0">
                <a:solidFill>
                  <a:srgbClr val="0000FF"/>
                </a:solidFill>
                <a:effectLst>
                  <a:outerShdw blurRad="38100" dist="38100" dir="2700000" algn="tl">
                    <a:srgbClr val="C0C0C0"/>
                  </a:outerShdw>
                </a:effectLst>
                <a:ea typeface="MS PGothic" panose="020B0600070205080204" pitchFamily="34" charset="-128"/>
              </a:rPr>
              <a:t>equation</a:t>
            </a:r>
            <a:r>
              <a:rPr kumimoji="1" lang="en-US" altLang="ja-JP" sz="2000" b="1" dirty="0">
                <a:solidFill>
                  <a:srgbClr val="0000FF"/>
                </a:solidFill>
                <a:effectLst>
                  <a:outerShdw blurRad="38100" dist="38100" dir="2700000" algn="tl">
                    <a:srgbClr val="C0C0C0"/>
                  </a:outerShdw>
                </a:effectLst>
                <a:ea typeface="MS PGothic" panose="020B0600070205080204" pitchFamily="34" charset="-128"/>
              </a:rPr>
              <a:t>:</a:t>
            </a:r>
            <a:r>
              <a:rPr kumimoji="1" lang="en-US" altLang="zh-CN" sz="2000" b="1" dirty="0">
                <a:solidFill>
                  <a:srgbClr val="0000FF"/>
                </a:solidFill>
                <a:effectLst>
                  <a:outerShdw blurRad="38100" dist="38100" dir="2700000" algn="tl">
                    <a:srgbClr val="C0C0C0"/>
                  </a:outerShdw>
                </a:effectLst>
                <a:ea typeface="MS PGothic" panose="020B0600070205080204" pitchFamily="34" charset="-128"/>
              </a:rPr>
              <a:t>      </a:t>
            </a:r>
            <a:r>
              <a:rPr kumimoji="1" lang="en-US" altLang="ja-JP" sz="2000" b="1" dirty="0">
                <a:solidFill>
                  <a:srgbClr val="0000FF"/>
                </a:solidFill>
                <a:effectLst>
                  <a:outerShdw blurRad="38100" dist="38100" dir="2700000" algn="tl">
                    <a:srgbClr val="C0C0C0"/>
                  </a:outerShdw>
                </a:effectLst>
                <a:ea typeface="MS PGothic" panose="020B0600070205080204" pitchFamily="34" charset="-128"/>
              </a:rPr>
              <a:t>                                  accurate to </a:t>
            </a:r>
            <a:r>
              <a:rPr kumimoji="1" lang="en-US" altLang="ja-JP" sz="2000" b="1" u="sng" dirty="0">
                <a:solidFill>
                  <a:srgbClr val="0000FF"/>
                </a:solidFill>
                <a:effectLst>
                  <a:outerShdw blurRad="38100" dist="38100" dir="2700000" algn="tl">
                    <a:srgbClr val="C0C0C0"/>
                  </a:outerShdw>
                </a:effectLst>
                <a:ea typeface="MS PGothic" panose="020B0600070205080204" pitchFamily="34" charset="-128"/>
              </a:rPr>
              <a:t>1/10</a:t>
            </a:r>
            <a:r>
              <a:rPr kumimoji="1" lang="en-US" altLang="ja-JP" sz="2000" b="1" u="sng" baseline="30000" dirty="0">
                <a:solidFill>
                  <a:srgbClr val="0000FF"/>
                </a:solidFill>
                <a:effectLst>
                  <a:outerShdw blurRad="38100" dist="38100" dir="2700000" algn="tl">
                    <a:srgbClr val="C0C0C0"/>
                  </a:outerShdw>
                </a:effectLst>
                <a:ea typeface="MS PGothic" panose="020B0600070205080204" pitchFamily="34" charset="-128"/>
              </a:rPr>
              <a:t>20</a:t>
            </a:r>
            <a:r>
              <a:rPr kumimoji="1" lang="en-US" altLang="ja-JP" sz="2000" b="1" baseline="30000" dirty="0">
                <a:solidFill>
                  <a:srgbClr val="0000FF"/>
                </a:solidFill>
                <a:effectLst>
                  <a:outerShdw blurRad="38100" dist="38100" dir="2700000" algn="tl">
                    <a:srgbClr val="C0C0C0"/>
                  </a:outerShdw>
                </a:effectLst>
                <a:ea typeface="MS PGothic" panose="020B0600070205080204" pitchFamily="34" charset="-128"/>
              </a:rPr>
              <a:t> </a:t>
            </a:r>
            <a:r>
              <a:rPr kumimoji="1" lang="en-US" altLang="ja-JP" sz="2000" b="1" dirty="0">
                <a:solidFill>
                  <a:srgbClr val="0000FF"/>
                </a:solidFill>
                <a:effectLst>
                  <a:outerShdw blurRad="38100" dist="38100" dir="2700000" algn="tl">
                    <a:srgbClr val="C0C0C0"/>
                  </a:outerShdw>
                </a:effectLst>
                <a:ea typeface="MS PGothic" panose="020B0600070205080204" pitchFamily="34" charset="-128"/>
              </a:rPr>
              <a:t>!</a:t>
            </a:r>
          </a:p>
        </p:txBody>
      </p:sp>
      <p:graphicFrame>
        <p:nvGraphicFramePr>
          <p:cNvPr id="190493" name="Object 29"/>
          <p:cNvGraphicFramePr>
            <a:graphicFrameLocks noChangeAspect="1"/>
          </p:cNvGraphicFramePr>
          <p:nvPr/>
        </p:nvGraphicFramePr>
        <p:xfrm>
          <a:off x="4000500" y="5990518"/>
          <a:ext cx="2087563" cy="725488"/>
        </p:xfrm>
        <a:graphic>
          <a:graphicData uri="http://schemas.openxmlformats.org/presentationml/2006/ole">
            <mc:AlternateContent xmlns:mc="http://schemas.openxmlformats.org/markup-compatibility/2006">
              <mc:Choice xmlns:v="urn:schemas-microsoft-com:vml" Requires="v">
                <p:oleObj name="Equation" r:id="rId3" imgW="1612900" imgH="558800" progId="Equation.DSMT4">
                  <p:embed/>
                </p:oleObj>
              </mc:Choice>
              <mc:Fallback>
                <p:oleObj name="Equation" r:id="rId3" imgW="1612900" imgH="558800" progId="Equation.DSMT4">
                  <p:embed/>
                  <p:pic>
                    <p:nvPicPr>
                      <p:cNvPr id="190493"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5990518"/>
                        <a:ext cx="2087563" cy="725488"/>
                      </a:xfrm>
                      <a:prstGeom prst="rect">
                        <a:avLst/>
                      </a:prstGeom>
                      <a:solidFill>
                        <a:srgbClr val="FF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0495" name="Text Box 31"/>
          <p:cNvSpPr txBox="1">
            <a:spLocks noChangeArrowheads="1"/>
          </p:cNvSpPr>
          <p:nvPr/>
        </p:nvSpPr>
        <p:spPr bwMode="auto">
          <a:xfrm>
            <a:off x="250825" y="1486781"/>
            <a:ext cx="326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sz="2400" b="1" dirty="0">
                <a:solidFill>
                  <a:srgbClr val="FF3300"/>
                </a:solidFill>
                <a:latin typeface="Times New Roman" panose="02020603050405020304" pitchFamily="18" charset="0"/>
              </a:rPr>
              <a:t>Josephson Effect (1962)</a:t>
            </a:r>
          </a:p>
        </p:txBody>
      </p:sp>
      <p:graphicFrame>
        <p:nvGraphicFramePr>
          <p:cNvPr id="190496" name="Object 32"/>
          <p:cNvGraphicFramePr>
            <a:graphicFrameLocks noChangeAspect="1"/>
          </p:cNvGraphicFramePr>
          <p:nvPr/>
        </p:nvGraphicFramePr>
        <p:xfrm>
          <a:off x="3665538" y="2893306"/>
          <a:ext cx="1943100" cy="342900"/>
        </p:xfrm>
        <a:graphic>
          <a:graphicData uri="http://schemas.openxmlformats.org/presentationml/2006/ole">
            <mc:AlternateContent xmlns:mc="http://schemas.openxmlformats.org/markup-compatibility/2006">
              <mc:Choice xmlns:v="urn:schemas-microsoft-com:vml" Requires="v">
                <p:oleObj name="Equation" r:id="rId5" imgW="1943100" imgH="342900" progId="Equation.DSMT4">
                  <p:embed/>
                </p:oleObj>
              </mc:Choice>
              <mc:Fallback>
                <p:oleObj name="Equation" r:id="rId5" imgW="1943100" imgH="342900" progId="Equation.DSMT4">
                  <p:embed/>
                  <p:pic>
                    <p:nvPicPr>
                      <p:cNvPr id="190496"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2893306"/>
                        <a:ext cx="1943100" cy="342900"/>
                      </a:xfrm>
                      <a:prstGeom prst="rect">
                        <a:avLst/>
                      </a:prstGeom>
                      <a:solidFill>
                        <a:srgbClr val="FF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0497" name="Text Box 33"/>
          <p:cNvSpPr txBox="1">
            <a:spLocks noChangeArrowheads="1"/>
          </p:cNvSpPr>
          <p:nvPr/>
        </p:nvSpPr>
        <p:spPr bwMode="auto">
          <a:xfrm>
            <a:off x="406400" y="2859968"/>
            <a:ext cx="3419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zh-CN" sz="2000" b="1">
                <a:solidFill>
                  <a:srgbClr val="FF3300"/>
                </a:solidFill>
              </a:rPr>
              <a:t>1</a:t>
            </a:r>
            <a:r>
              <a:rPr lang="en-US" altLang="zh-CN" sz="2000" b="1" baseline="30000">
                <a:solidFill>
                  <a:srgbClr val="FF3300"/>
                </a:solidFill>
              </a:rPr>
              <a:t>st</a:t>
            </a:r>
            <a:r>
              <a:rPr lang="en-US" altLang="zh-CN" sz="2000" b="1" baseline="30000">
                <a:solidFill>
                  <a:srgbClr val="0033CC"/>
                </a:solidFill>
              </a:rPr>
              <a:t> </a:t>
            </a:r>
            <a:r>
              <a:rPr lang="en-US" altLang="zh-CN" sz="2000" b="1">
                <a:solidFill>
                  <a:srgbClr val="0033CC"/>
                </a:solidFill>
              </a:rPr>
              <a:t>Josephson equations:</a:t>
            </a:r>
          </a:p>
        </p:txBody>
      </p:sp>
      <p:cxnSp>
        <p:nvCxnSpPr>
          <p:cNvPr id="31" name="Connecteur droit 4"/>
          <p:cNvCxnSpPr>
            <a:cxnSpLocks noChangeShapeType="1"/>
          </p:cNvCxnSpPr>
          <p:nvPr/>
        </p:nvCxnSpPr>
        <p:spPr bwMode="auto">
          <a:xfrm rot="10800000" flipV="1">
            <a:off x="63500" y="959826"/>
            <a:ext cx="9013825" cy="0"/>
          </a:xfrm>
          <a:prstGeom prst="line">
            <a:avLst/>
          </a:prstGeom>
          <a:noFill/>
          <a:ln w="12700" cap="flat" cmpd="sng">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4" name="TextBox 3"/>
          <p:cNvSpPr txBox="1"/>
          <p:nvPr/>
        </p:nvSpPr>
        <p:spPr>
          <a:xfrm>
            <a:off x="974486" y="381080"/>
            <a:ext cx="7633821" cy="523220"/>
          </a:xfrm>
          <a:prstGeom prst="rect">
            <a:avLst/>
          </a:prstGeom>
          <a:noFill/>
        </p:spPr>
        <p:txBody>
          <a:bodyPr wrap="none" rtlCol="0">
            <a:spAutoFit/>
          </a:bodyPr>
          <a:lstStyle/>
          <a:p>
            <a:r>
              <a:rPr lang="en-US" sz="2800" b="1" dirty="0">
                <a:latin typeface="微软雅黑" panose="020B0503020204020204" pitchFamily="34" charset="-122"/>
                <a:ea typeface="微软雅黑" panose="020B0503020204020204" pitchFamily="34" charset="-122"/>
              </a:rPr>
              <a:t>Josephson effect and Josephson junction</a:t>
            </a:r>
          </a:p>
        </p:txBody>
      </p:sp>
      <p:sp>
        <p:nvSpPr>
          <p:cNvPr id="5" name="标题 4"/>
          <p:cNvSpPr>
            <a:spLocks noGrp="1"/>
          </p:cNvSpPr>
          <p:nvPr>
            <p:ph type="title"/>
          </p:nvPr>
        </p:nvSpPr>
        <p:spPr/>
        <p:txBody>
          <a:bodyPr/>
          <a:lstStyle/>
          <a:p>
            <a:endParaRPr lang="zh-CN" altLang="en-US" dirty="0"/>
          </a:p>
        </p:txBody>
      </p:sp>
      <p:sp>
        <p:nvSpPr>
          <p:cNvPr id="6" name="内容占位符 5"/>
          <p:cNvSpPr>
            <a:spLocks noGrp="1"/>
          </p:cNvSpPr>
          <p:nvPr>
            <p:ph idx="1"/>
          </p:nvPr>
        </p:nvSpPr>
        <p:spPr/>
        <p:txBody>
          <a:bodyPr/>
          <a:lstStyle/>
          <a:p>
            <a:endParaRPr lang="zh-CN" altLang="en-US"/>
          </a:p>
        </p:txBody>
      </p:sp>
    </p:spTree>
    <p:extLst>
      <p:ext uri="{BB962C8B-B14F-4D97-AF65-F5344CB8AC3E}">
        <p14:creationId xmlns:p14="http://schemas.microsoft.com/office/powerpoint/2010/main" val="11584260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02583" y="3351383"/>
            <a:ext cx="10256703" cy="385364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0" y="-8258"/>
            <a:ext cx="91439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kumimoji="1" lang="en-US" altLang="ja-JP" sz="2400" b="1" dirty="0">
                <a:effectLst>
                  <a:outerShdw blurRad="38100" dist="38100" dir="2700000" algn="tl">
                    <a:srgbClr val="000000">
                      <a:alpha val="43137"/>
                    </a:srgbClr>
                  </a:outerShdw>
                </a:effectLst>
              </a:rPr>
              <a:t>Josephson Junction</a:t>
            </a:r>
            <a:endParaRPr kumimoji="1" lang="ja-JP" altLang="en-US" sz="2400" b="1" dirty="0">
              <a:effectLst>
                <a:outerShdw blurRad="38100" dist="38100" dir="2700000" algn="tl">
                  <a:srgbClr val="000000">
                    <a:alpha val="43137"/>
                  </a:srgbClr>
                </a:outerShdw>
              </a:effectLst>
            </a:endParaRPr>
          </a:p>
        </p:txBody>
      </p:sp>
      <p:grpSp>
        <p:nvGrpSpPr>
          <p:cNvPr id="36" name="グループ化 35"/>
          <p:cNvGrpSpPr/>
          <p:nvPr/>
        </p:nvGrpSpPr>
        <p:grpSpPr>
          <a:xfrm>
            <a:off x="919239" y="318138"/>
            <a:ext cx="6978579" cy="2881220"/>
            <a:chOff x="755576" y="-66592"/>
            <a:chExt cx="6978579" cy="2881220"/>
          </a:xfrm>
        </p:grpSpPr>
        <p:grpSp>
          <p:nvGrpSpPr>
            <p:cNvPr id="37" name="グループ化 36"/>
            <p:cNvGrpSpPr/>
            <p:nvPr/>
          </p:nvGrpSpPr>
          <p:grpSpPr>
            <a:xfrm>
              <a:off x="755576" y="-66592"/>
              <a:ext cx="6978579" cy="2881220"/>
              <a:chOff x="755576" y="-66592"/>
              <a:chExt cx="6978579" cy="2881220"/>
            </a:xfrm>
            <a:scene3d>
              <a:camera prst="perspectiveRelaxed"/>
              <a:lightRig rig="threePt" dir="t"/>
            </a:scene3d>
          </p:grpSpPr>
          <p:sp>
            <p:nvSpPr>
              <p:cNvPr id="44" name="フリーフォーム 43"/>
              <p:cNvSpPr/>
              <p:nvPr/>
            </p:nvSpPr>
            <p:spPr>
              <a:xfrm>
                <a:off x="6076073" y="-65692"/>
                <a:ext cx="1658082" cy="2880320"/>
              </a:xfrm>
              <a:custGeom>
                <a:avLst/>
                <a:gdLst>
                  <a:gd name="connsiteX0" fmla="*/ 0 w 1656184"/>
                  <a:gd name="connsiteY0" fmla="*/ 0 h 1368152"/>
                  <a:gd name="connsiteX1" fmla="*/ 1656184 w 1656184"/>
                  <a:gd name="connsiteY1" fmla="*/ 0 h 1368152"/>
                  <a:gd name="connsiteX2" fmla="*/ 1656184 w 1656184"/>
                  <a:gd name="connsiteY2" fmla="*/ 1368152 h 1368152"/>
                  <a:gd name="connsiteX3" fmla="*/ 0 w 1656184"/>
                  <a:gd name="connsiteY3" fmla="*/ 1368152 h 1368152"/>
                  <a:gd name="connsiteX4" fmla="*/ 0 w 1656184"/>
                  <a:gd name="connsiteY4" fmla="*/ 0 h 1368152"/>
                  <a:gd name="connsiteX0" fmla="*/ 0 w 1656184"/>
                  <a:gd name="connsiteY0" fmla="*/ 0 h 1375386"/>
                  <a:gd name="connsiteX1" fmla="*/ 1656184 w 1656184"/>
                  <a:gd name="connsiteY1" fmla="*/ 0 h 1375386"/>
                  <a:gd name="connsiteX2" fmla="*/ 1656184 w 1656184"/>
                  <a:gd name="connsiteY2" fmla="*/ 1368152 h 1375386"/>
                  <a:gd name="connsiteX3" fmla="*/ 733917 w 1656184"/>
                  <a:gd name="connsiteY3" fmla="*/ 1375386 h 1375386"/>
                  <a:gd name="connsiteX4" fmla="*/ 0 w 1656184"/>
                  <a:gd name="connsiteY4" fmla="*/ 1368152 h 1375386"/>
                  <a:gd name="connsiteX5" fmla="*/ 0 w 1656184"/>
                  <a:gd name="connsiteY5" fmla="*/ 0 h 1375386"/>
                  <a:gd name="connsiteX0" fmla="*/ 0 w 1656184"/>
                  <a:gd name="connsiteY0" fmla="*/ 0 h 1440160"/>
                  <a:gd name="connsiteX1" fmla="*/ 1656184 w 1656184"/>
                  <a:gd name="connsiteY1" fmla="*/ 0 h 1440160"/>
                  <a:gd name="connsiteX2" fmla="*/ 1656184 w 1656184"/>
                  <a:gd name="connsiteY2" fmla="*/ 1368152 h 1440160"/>
                  <a:gd name="connsiteX3" fmla="*/ 864096 w 1656184"/>
                  <a:gd name="connsiteY3" fmla="*/ 1440160 h 1440160"/>
                  <a:gd name="connsiteX4" fmla="*/ 733917 w 1656184"/>
                  <a:gd name="connsiteY4" fmla="*/ 1375386 h 1440160"/>
                  <a:gd name="connsiteX5" fmla="*/ 0 w 1656184"/>
                  <a:gd name="connsiteY5" fmla="*/ 1368152 h 1440160"/>
                  <a:gd name="connsiteX6" fmla="*/ 0 w 1656184"/>
                  <a:gd name="connsiteY6" fmla="*/ 0 h 1440160"/>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864096 w 1656184"/>
                  <a:gd name="connsiteY0" fmla="*/ 1368152 h 1459592"/>
                  <a:gd name="connsiteX1" fmla="*/ 733917 w 1656184"/>
                  <a:gd name="connsiteY1" fmla="*/ 1375386 h 1459592"/>
                  <a:gd name="connsiteX2" fmla="*/ 0 w 1656184"/>
                  <a:gd name="connsiteY2" fmla="*/ 1368152 h 1459592"/>
                  <a:gd name="connsiteX3" fmla="*/ 0 w 1656184"/>
                  <a:gd name="connsiteY3" fmla="*/ 0 h 1459592"/>
                  <a:gd name="connsiteX4" fmla="*/ 1656184 w 1656184"/>
                  <a:gd name="connsiteY4" fmla="*/ 0 h 1459592"/>
                  <a:gd name="connsiteX5" fmla="*/ 1656184 w 1656184"/>
                  <a:gd name="connsiteY5" fmla="*/ 1368152 h 1459592"/>
                  <a:gd name="connsiteX6" fmla="*/ 955536 w 1656184"/>
                  <a:gd name="connsiteY6" fmla="*/ 1459592 h 1459592"/>
                  <a:gd name="connsiteX0" fmla="*/ 720080 w 1656184"/>
                  <a:gd name="connsiteY0" fmla="*/ 1512168 h 1512168"/>
                  <a:gd name="connsiteX1" fmla="*/ 733917 w 1656184"/>
                  <a:gd name="connsiteY1" fmla="*/ 1375386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1512168 h 1512168"/>
                  <a:gd name="connsiteX1" fmla="*/ 720080 w 1656184"/>
                  <a:gd name="connsiteY1" fmla="*/ 1368152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2088232 h 2088232"/>
                  <a:gd name="connsiteX1" fmla="*/ 720080 w 1656184"/>
                  <a:gd name="connsiteY1" fmla="*/ 1368152 h 2088232"/>
                  <a:gd name="connsiteX2" fmla="*/ 0 w 1656184"/>
                  <a:gd name="connsiteY2" fmla="*/ 1368152 h 2088232"/>
                  <a:gd name="connsiteX3" fmla="*/ 0 w 1656184"/>
                  <a:gd name="connsiteY3" fmla="*/ 0 h 2088232"/>
                  <a:gd name="connsiteX4" fmla="*/ 1656184 w 1656184"/>
                  <a:gd name="connsiteY4" fmla="*/ 0 h 2088232"/>
                  <a:gd name="connsiteX5" fmla="*/ 1656184 w 1656184"/>
                  <a:gd name="connsiteY5" fmla="*/ 1368152 h 2088232"/>
                  <a:gd name="connsiteX6" fmla="*/ 955536 w 1656184"/>
                  <a:gd name="connsiteY6" fmla="*/ 1459592 h 2088232"/>
                  <a:gd name="connsiteX0" fmla="*/ 720080 w 1656184"/>
                  <a:gd name="connsiteY0" fmla="*/ 2088232 h 2088232"/>
                  <a:gd name="connsiteX1" fmla="*/ 720080 w 1656184"/>
                  <a:gd name="connsiteY1" fmla="*/ 1512168 h 2088232"/>
                  <a:gd name="connsiteX2" fmla="*/ 720080 w 1656184"/>
                  <a:gd name="connsiteY2" fmla="*/ 1368152 h 2088232"/>
                  <a:gd name="connsiteX3" fmla="*/ 0 w 1656184"/>
                  <a:gd name="connsiteY3" fmla="*/ 1368152 h 2088232"/>
                  <a:gd name="connsiteX4" fmla="*/ 0 w 1656184"/>
                  <a:gd name="connsiteY4" fmla="*/ 0 h 2088232"/>
                  <a:gd name="connsiteX5" fmla="*/ 1656184 w 1656184"/>
                  <a:gd name="connsiteY5" fmla="*/ 0 h 2088232"/>
                  <a:gd name="connsiteX6" fmla="*/ 1656184 w 1656184"/>
                  <a:gd name="connsiteY6" fmla="*/ 1368152 h 2088232"/>
                  <a:gd name="connsiteX7" fmla="*/ 955536 w 1656184"/>
                  <a:gd name="connsiteY7" fmla="*/ 1459592 h 2088232"/>
                  <a:gd name="connsiteX0" fmla="*/ 720080 w 1656184"/>
                  <a:gd name="connsiteY0" fmla="*/ 2880320 h 2880320"/>
                  <a:gd name="connsiteX1" fmla="*/ 720080 w 1656184"/>
                  <a:gd name="connsiteY1" fmla="*/ 1512168 h 2880320"/>
                  <a:gd name="connsiteX2" fmla="*/ 720080 w 1656184"/>
                  <a:gd name="connsiteY2" fmla="*/ 1368152 h 2880320"/>
                  <a:gd name="connsiteX3" fmla="*/ 0 w 1656184"/>
                  <a:gd name="connsiteY3" fmla="*/ 1368152 h 2880320"/>
                  <a:gd name="connsiteX4" fmla="*/ 0 w 1656184"/>
                  <a:gd name="connsiteY4" fmla="*/ 0 h 2880320"/>
                  <a:gd name="connsiteX5" fmla="*/ 1656184 w 1656184"/>
                  <a:gd name="connsiteY5" fmla="*/ 0 h 2880320"/>
                  <a:gd name="connsiteX6" fmla="*/ 1656184 w 1656184"/>
                  <a:gd name="connsiteY6" fmla="*/ 1368152 h 2880320"/>
                  <a:gd name="connsiteX7" fmla="*/ 955536 w 1656184"/>
                  <a:gd name="connsiteY7" fmla="*/ 1459592 h 2880320"/>
                  <a:gd name="connsiteX0" fmla="*/ 720080 w 1656184"/>
                  <a:gd name="connsiteY0" fmla="*/ 2880320 h 2880320"/>
                  <a:gd name="connsiteX1" fmla="*/ 720080 w 1656184"/>
                  <a:gd name="connsiteY1" fmla="*/ 1800200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840092 w 1776196"/>
                  <a:gd name="connsiteY0" fmla="*/ 2880320 h 3108345"/>
                  <a:gd name="connsiteX1" fmla="*/ 120013 w 1776196"/>
                  <a:gd name="connsiteY1" fmla="*/ 2880320 h 3108345"/>
                  <a:gd name="connsiteX2" fmla="*/ 120012 w 1776196"/>
                  <a:gd name="connsiteY2" fmla="*/ 1512168 h 3108345"/>
                  <a:gd name="connsiteX3" fmla="*/ 840092 w 1776196"/>
                  <a:gd name="connsiteY3" fmla="*/ 1512168 h 3108345"/>
                  <a:gd name="connsiteX4" fmla="*/ 840092 w 1776196"/>
                  <a:gd name="connsiteY4" fmla="*/ 1368152 h 3108345"/>
                  <a:gd name="connsiteX5" fmla="*/ 120012 w 1776196"/>
                  <a:gd name="connsiteY5" fmla="*/ 1368152 h 3108345"/>
                  <a:gd name="connsiteX6" fmla="*/ 120012 w 1776196"/>
                  <a:gd name="connsiteY6" fmla="*/ 0 h 3108345"/>
                  <a:gd name="connsiteX7" fmla="*/ 1776196 w 1776196"/>
                  <a:gd name="connsiteY7" fmla="*/ 0 h 3108345"/>
                  <a:gd name="connsiteX8" fmla="*/ 1776196 w 1776196"/>
                  <a:gd name="connsiteY8" fmla="*/ 1368152 h 3108345"/>
                  <a:gd name="connsiteX9" fmla="*/ 1075548 w 1776196"/>
                  <a:gd name="connsiteY9" fmla="*/ 1459592 h 3108345"/>
                  <a:gd name="connsiteX0" fmla="*/ 783047 w 1719151"/>
                  <a:gd name="connsiteY0" fmla="*/ 2880320 h 3108345"/>
                  <a:gd name="connsiteX1" fmla="*/ 62968 w 1719151"/>
                  <a:gd name="connsiteY1" fmla="*/ 2880320 h 3108345"/>
                  <a:gd name="connsiteX2" fmla="*/ 62967 w 1719151"/>
                  <a:gd name="connsiteY2" fmla="*/ 1512168 h 3108345"/>
                  <a:gd name="connsiteX3" fmla="*/ 783047 w 1719151"/>
                  <a:gd name="connsiteY3" fmla="*/ 1512168 h 3108345"/>
                  <a:gd name="connsiteX4" fmla="*/ 783047 w 1719151"/>
                  <a:gd name="connsiteY4" fmla="*/ 1368152 h 3108345"/>
                  <a:gd name="connsiteX5" fmla="*/ 62967 w 1719151"/>
                  <a:gd name="connsiteY5" fmla="*/ 1368152 h 3108345"/>
                  <a:gd name="connsiteX6" fmla="*/ 62967 w 1719151"/>
                  <a:gd name="connsiteY6" fmla="*/ 0 h 3108345"/>
                  <a:gd name="connsiteX7" fmla="*/ 1719151 w 1719151"/>
                  <a:gd name="connsiteY7" fmla="*/ 0 h 3108345"/>
                  <a:gd name="connsiteX8" fmla="*/ 1719151 w 1719151"/>
                  <a:gd name="connsiteY8" fmla="*/ 1368152 h 3108345"/>
                  <a:gd name="connsiteX9" fmla="*/ 1018503 w 1719151"/>
                  <a:gd name="connsiteY9" fmla="*/ 1459592 h 3108345"/>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21184 w 1657288"/>
                  <a:gd name="connsiteY0" fmla="*/ 2880320 h 2886418"/>
                  <a:gd name="connsiteX1" fmla="*/ 1105 w 1657288"/>
                  <a:gd name="connsiteY1" fmla="*/ 2880320 h 2886418"/>
                  <a:gd name="connsiteX2" fmla="*/ 1104 w 1657288"/>
                  <a:gd name="connsiteY2" fmla="*/ 1512168 h 2886418"/>
                  <a:gd name="connsiteX3" fmla="*/ 721184 w 1657288"/>
                  <a:gd name="connsiteY3" fmla="*/ 1512168 h 2886418"/>
                  <a:gd name="connsiteX4" fmla="*/ 721184 w 1657288"/>
                  <a:gd name="connsiteY4" fmla="*/ 1368152 h 2886418"/>
                  <a:gd name="connsiteX5" fmla="*/ 1104 w 1657288"/>
                  <a:gd name="connsiteY5" fmla="*/ 1368152 h 2886418"/>
                  <a:gd name="connsiteX6" fmla="*/ 1104 w 1657288"/>
                  <a:gd name="connsiteY6" fmla="*/ 0 h 2886418"/>
                  <a:gd name="connsiteX7" fmla="*/ 1657288 w 1657288"/>
                  <a:gd name="connsiteY7" fmla="*/ 0 h 2886418"/>
                  <a:gd name="connsiteX8" fmla="*/ 1657288 w 1657288"/>
                  <a:gd name="connsiteY8" fmla="*/ 1368152 h 2886418"/>
                  <a:gd name="connsiteX9" fmla="*/ 956640 w 1657288"/>
                  <a:gd name="connsiteY9" fmla="*/ 1459592 h 2886418"/>
                  <a:gd name="connsiteX0" fmla="*/ 1153232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2089336 w 2089336"/>
                  <a:gd name="connsiteY0" fmla="*/ 2880320 h 2880320"/>
                  <a:gd name="connsiteX1" fmla="*/ 1105 w 2089336"/>
                  <a:gd name="connsiteY1" fmla="*/ 2880320 h 2880320"/>
                  <a:gd name="connsiteX2" fmla="*/ 1104 w 2089336"/>
                  <a:gd name="connsiteY2" fmla="*/ 1512168 h 2880320"/>
                  <a:gd name="connsiteX3" fmla="*/ 721184 w 2089336"/>
                  <a:gd name="connsiteY3" fmla="*/ 1512168 h 2880320"/>
                  <a:gd name="connsiteX4" fmla="*/ 721184 w 2089336"/>
                  <a:gd name="connsiteY4" fmla="*/ 1368152 h 2880320"/>
                  <a:gd name="connsiteX5" fmla="*/ 1104 w 2089336"/>
                  <a:gd name="connsiteY5" fmla="*/ 1368152 h 2880320"/>
                  <a:gd name="connsiteX6" fmla="*/ 1104 w 2089336"/>
                  <a:gd name="connsiteY6" fmla="*/ 0 h 2880320"/>
                  <a:gd name="connsiteX7" fmla="*/ 1657288 w 2089336"/>
                  <a:gd name="connsiteY7" fmla="*/ 0 h 2880320"/>
                  <a:gd name="connsiteX8" fmla="*/ 1657288 w 2089336"/>
                  <a:gd name="connsiteY8" fmla="*/ 1368152 h 2880320"/>
                  <a:gd name="connsiteX9" fmla="*/ 956640 w 2089336"/>
                  <a:gd name="connsiteY9" fmla="*/ 1459592 h 2880320"/>
                  <a:gd name="connsiteX0" fmla="*/ 2089336 w 2449376"/>
                  <a:gd name="connsiteY0" fmla="*/ 2880320 h 2880320"/>
                  <a:gd name="connsiteX1" fmla="*/ 2449376 w 2449376"/>
                  <a:gd name="connsiteY1" fmla="*/ 2880320 h 2880320"/>
                  <a:gd name="connsiteX2" fmla="*/ 1105 w 2449376"/>
                  <a:gd name="connsiteY2" fmla="*/ 2880320 h 2880320"/>
                  <a:gd name="connsiteX3" fmla="*/ 1104 w 2449376"/>
                  <a:gd name="connsiteY3" fmla="*/ 1512168 h 2880320"/>
                  <a:gd name="connsiteX4" fmla="*/ 721184 w 2449376"/>
                  <a:gd name="connsiteY4" fmla="*/ 1512168 h 2880320"/>
                  <a:gd name="connsiteX5" fmla="*/ 721184 w 2449376"/>
                  <a:gd name="connsiteY5" fmla="*/ 1368152 h 2880320"/>
                  <a:gd name="connsiteX6" fmla="*/ 1104 w 2449376"/>
                  <a:gd name="connsiteY6" fmla="*/ 1368152 h 2880320"/>
                  <a:gd name="connsiteX7" fmla="*/ 1104 w 2449376"/>
                  <a:gd name="connsiteY7" fmla="*/ 0 h 2880320"/>
                  <a:gd name="connsiteX8" fmla="*/ 1657288 w 2449376"/>
                  <a:gd name="connsiteY8" fmla="*/ 0 h 2880320"/>
                  <a:gd name="connsiteX9" fmla="*/ 1657288 w 2449376"/>
                  <a:gd name="connsiteY9" fmla="*/ 1368152 h 2880320"/>
                  <a:gd name="connsiteX10" fmla="*/ 956640 w 2449376"/>
                  <a:gd name="connsiteY10" fmla="*/ 1459592 h 2880320"/>
                  <a:gd name="connsiteX0" fmla="*/ 2089336 w 2665400"/>
                  <a:gd name="connsiteY0" fmla="*/ 2880320 h 2880320"/>
                  <a:gd name="connsiteX1" fmla="*/ 2665400 w 2665400"/>
                  <a:gd name="connsiteY1" fmla="*/ 2880320 h 2880320"/>
                  <a:gd name="connsiteX2" fmla="*/ 1105 w 2665400"/>
                  <a:gd name="connsiteY2" fmla="*/ 2880320 h 2880320"/>
                  <a:gd name="connsiteX3" fmla="*/ 1104 w 2665400"/>
                  <a:gd name="connsiteY3" fmla="*/ 1512168 h 2880320"/>
                  <a:gd name="connsiteX4" fmla="*/ 721184 w 2665400"/>
                  <a:gd name="connsiteY4" fmla="*/ 1512168 h 2880320"/>
                  <a:gd name="connsiteX5" fmla="*/ 721184 w 2665400"/>
                  <a:gd name="connsiteY5" fmla="*/ 1368152 h 2880320"/>
                  <a:gd name="connsiteX6" fmla="*/ 1104 w 2665400"/>
                  <a:gd name="connsiteY6" fmla="*/ 1368152 h 2880320"/>
                  <a:gd name="connsiteX7" fmla="*/ 1104 w 2665400"/>
                  <a:gd name="connsiteY7" fmla="*/ 0 h 2880320"/>
                  <a:gd name="connsiteX8" fmla="*/ 1657288 w 2665400"/>
                  <a:gd name="connsiteY8" fmla="*/ 0 h 2880320"/>
                  <a:gd name="connsiteX9" fmla="*/ 1657288 w 2665400"/>
                  <a:gd name="connsiteY9" fmla="*/ 1368152 h 2880320"/>
                  <a:gd name="connsiteX10" fmla="*/ 956640 w 2665400"/>
                  <a:gd name="connsiteY10" fmla="*/ 1459592 h 2880320"/>
                  <a:gd name="connsiteX0" fmla="*/ 2089336 w 2665400"/>
                  <a:gd name="connsiteY0" fmla="*/ 2880320 h 2880320"/>
                  <a:gd name="connsiteX1" fmla="*/ 2665400 w 2665400"/>
                  <a:gd name="connsiteY1" fmla="*/ 2880320 h 2880320"/>
                  <a:gd name="connsiteX2" fmla="*/ 1657288 w 2665400"/>
                  <a:gd name="connsiteY2" fmla="*/ 2880320 h 2880320"/>
                  <a:gd name="connsiteX3" fmla="*/ 1105 w 2665400"/>
                  <a:gd name="connsiteY3" fmla="*/ 2880320 h 2880320"/>
                  <a:gd name="connsiteX4" fmla="*/ 1104 w 2665400"/>
                  <a:gd name="connsiteY4" fmla="*/ 1512168 h 2880320"/>
                  <a:gd name="connsiteX5" fmla="*/ 721184 w 2665400"/>
                  <a:gd name="connsiteY5" fmla="*/ 1512168 h 2880320"/>
                  <a:gd name="connsiteX6" fmla="*/ 721184 w 2665400"/>
                  <a:gd name="connsiteY6" fmla="*/ 1368152 h 2880320"/>
                  <a:gd name="connsiteX7" fmla="*/ 1104 w 2665400"/>
                  <a:gd name="connsiteY7" fmla="*/ 1368152 h 2880320"/>
                  <a:gd name="connsiteX8" fmla="*/ 1104 w 2665400"/>
                  <a:gd name="connsiteY8" fmla="*/ 0 h 2880320"/>
                  <a:gd name="connsiteX9" fmla="*/ 1657288 w 2665400"/>
                  <a:gd name="connsiteY9" fmla="*/ 0 h 2880320"/>
                  <a:gd name="connsiteX10" fmla="*/ 1657288 w 2665400"/>
                  <a:gd name="connsiteY10" fmla="*/ 1368152 h 2880320"/>
                  <a:gd name="connsiteX11" fmla="*/ 956640 w 2665400"/>
                  <a:gd name="connsiteY11" fmla="*/ 1459592 h 2880320"/>
                  <a:gd name="connsiteX0" fmla="*/ 2089336 w 2305360"/>
                  <a:gd name="connsiteY0" fmla="*/ 2880320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165728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56640 w 1657288"/>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440160 h 2880320"/>
                  <a:gd name="connsiteX7" fmla="*/ 0 w 1657288"/>
                  <a:gd name="connsiteY7" fmla="*/ 1368152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462162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5200 w 1657288"/>
                  <a:gd name="connsiteY12" fmla="*/ 1512168 h 2880320"/>
                  <a:gd name="connsiteX0" fmla="*/ 865200 w 1657288"/>
                  <a:gd name="connsiteY0" fmla="*/ 1464543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462162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5200 w 1657288"/>
                  <a:gd name="connsiteY12" fmla="*/ 1464543 h 2880320"/>
                  <a:gd name="connsiteX0" fmla="*/ 865200 w 1657288"/>
                  <a:gd name="connsiteY0" fmla="*/ 1464543 h 2880320"/>
                  <a:gd name="connsiteX1" fmla="*/ 1657288 w 1657288"/>
                  <a:gd name="connsiteY1" fmla="*/ 1464543 h 2880320"/>
                  <a:gd name="connsiteX2" fmla="*/ 1657288 w 1657288"/>
                  <a:gd name="connsiteY2" fmla="*/ 2880320 h 2880320"/>
                  <a:gd name="connsiteX3" fmla="*/ 1105 w 1657288"/>
                  <a:gd name="connsiteY3" fmla="*/ 2880320 h 2880320"/>
                  <a:gd name="connsiteX4" fmla="*/ 1104 w 1657288"/>
                  <a:gd name="connsiteY4" fmla="*/ 1462162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5200 w 1657288"/>
                  <a:gd name="connsiteY12" fmla="*/ 1464543 h 2880320"/>
                  <a:gd name="connsiteX0" fmla="*/ 860437 w 1657288"/>
                  <a:gd name="connsiteY0" fmla="*/ 1457399 h 2880320"/>
                  <a:gd name="connsiteX1" fmla="*/ 1657288 w 1657288"/>
                  <a:gd name="connsiteY1" fmla="*/ 1464543 h 2880320"/>
                  <a:gd name="connsiteX2" fmla="*/ 1657288 w 1657288"/>
                  <a:gd name="connsiteY2" fmla="*/ 2880320 h 2880320"/>
                  <a:gd name="connsiteX3" fmla="*/ 1105 w 1657288"/>
                  <a:gd name="connsiteY3" fmla="*/ 2880320 h 2880320"/>
                  <a:gd name="connsiteX4" fmla="*/ 1104 w 1657288"/>
                  <a:gd name="connsiteY4" fmla="*/ 1462162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0320"/>
                  <a:gd name="connsiteX1" fmla="*/ 1654907 w 1657288"/>
                  <a:gd name="connsiteY1" fmla="*/ 1457400 h 2880320"/>
                  <a:gd name="connsiteX2" fmla="*/ 1657288 w 1657288"/>
                  <a:gd name="connsiteY2" fmla="*/ 2880320 h 2880320"/>
                  <a:gd name="connsiteX3" fmla="*/ 1105 w 1657288"/>
                  <a:gd name="connsiteY3" fmla="*/ 2880320 h 2880320"/>
                  <a:gd name="connsiteX4" fmla="*/ 1104 w 1657288"/>
                  <a:gd name="connsiteY4" fmla="*/ 1462162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0320"/>
                  <a:gd name="connsiteX1" fmla="*/ 1654907 w 1657288"/>
                  <a:gd name="connsiteY1" fmla="*/ 1457400 h 2880320"/>
                  <a:gd name="connsiteX2" fmla="*/ 1657288 w 1657288"/>
                  <a:gd name="connsiteY2" fmla="*/ 2880320 h 2880320"/>
                  <a:gd name="connsiteX3" fmla="*/ 1105 w 1657288"/>
                  <a:gd name="connsiteY3" fmla="*/ 2880320 h 2880320"/>
                  <a:gd name="connsiteX4" fmla="*/ 1104 w 1657288"/>
                  <a:gd name="connsiteY4" fmla="*/ 1455018 h 2880320"/>
                  <a:gd name="connsiteX5" fmla="*/ 720080 w 1657288"/>
                  <a:gd name="connsiteY5" fmla="*/ 1462162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0320"/>
                  <a:gd name="connsiteX1" fmla="*/ 1654907 w 1657288"/>
                  <a:gd name="connsiteY1" fmla="*/ 1457400 h 2880320"/>
                  <a:gd name="connsiteX2" fmla="*/ 1657288 w 1657288"/>
                  <a:gd name="connsiteY2" fmla="*/ 2880320 h 2880320"/>
                  <a:gd name="connsiteX3" fmla="*/ 1105 w 1657288"/>
                  <a:gd name="connsiteY3" fmla="*/ 2880320 h 2880320"/>
                  <a:gd name="connsiteX4" fmla="*/ 1104 w 1657288"/>
                  <a:gd name="connsiteY4" fmla="*/ 1455018 h 2880320"/>
                  <a:gd name="connsiteX5" fmla="*/ 720080 w 1657288"/>
                  <a:gd name="connsiteY5" fmla="*/ 145501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0320"/>
                  <a:gd name="connsiteX1" fmla="*/ 1473373 w 1657288"/>
                  <a:gd name="connsiteY1" fmla="*/ 1440889 h 2880320"/>
                  <a:gd name="connsiteX2" fmla="*/ 1657288 w 1657288"/>
                  <a:gd name="connsiteY2" fmla="*/ 2880320 h 2880320"/>
                  <a:gd name="connsiteX3" fmla="*/ 1105 w 1657288"/>
                  <a:gd name="connsiteY3" fmla="*/ 2880320 h 2880320"/>
                  <a:gd name="connsiteX4" fmla="*/ 1104 w 1657288"/>
                  <a:gd name="connsiteY4" fmla="*/ 1455018 h 2880320"/>
                  <a:gd name="connsiteX5" fmla="*/ 720080 w 1657288"/>
                  <a:gd name="connsiteY5" fmla="*/ 145501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0320"/>
                  <a:gd name="connsiteX1" fmla="*/ 1473373 w 1657288"/>
                  <a:gd name="connsiteY1" fmla="*/ 1440889 h 2880320"/>
                  <a:gd name="connsiteX2" fmla="*/ 1657288 w 1657288"/>
                  <a:gd name="connsiteY2" fmla="*/ 2880320 h 2880320"/>
                  <a:gd name="connsiteX3" fmla="*/ 1105 w 1657288"/>
                  <a:gd name="connsiteY3" fmla="*/ 2880320 h 2880320"/>
                  <a:gd name="connsiteX4" fmla="*/ 177229 w 1657288"/>
                  <a:gd name="connsiteY4" fmla="*/ 1440889 h 2880320"/>
                  <a:gd name="connsiteX5" fmla="*/ 720080 w 1657288"/>
                  <a:gd name="connsiteY5" fmla="*/ 1455018 h 2880320"/>
                  <a:gd name="connsiteX6" fmla="*/ 720080 w 1657288"/>
                  <a:gd name="connsiteY6" fmla="*/ 1440160 h 2880320"/>
                  <a:gd name="connsiteX7" fmla="*/ 0 w 1657288"/>
                  <a:gd name="connsiteY7" fmla="*/ 1440160 h 2880320"/>
                  <a:gd name="connsiteX8" fmla="*/ 1104 w 1657288"/>
                  <a:gd name="connsiteY8" fmla="*/ 0 h 2880320"/>
                  <a:gd name="connsiteX9" fmla="*/ 1657288 w 1657288"/>
                  <a:gd name="connsiteY9" fmla="*/ 0 h 2880320"/>
                  <a:gd name="connsiteX10" fmla="*/ 1656184 w 1657288"/>
                  <a:gd name="connsiteY10" fmla="*/ 1440160 h 2880320"/>
                  <a:gd name="connsiteX11" fmla="*/ 864096 w 1657288"/>
                  <a:gd name="connsiteY11" fmla="*/ 1440160 h 2880320"/>
                  <a:gd name="connsiteX12" fmla="*/ 860437 w 1657288"/>
                  <a:gd name="connsiteY12" fmla="*/ 1457399 h 2880320"/>
                  <a:gd name="connsiteX0" fmla="*/ 860437 w 1657288"/>
                  <a:gd name="connsiteY0" fmla="*/ 1457399 h 2881049"/>
                  <a:gd name="connsiteX1" fmla="*/ 1473373 w 1657288"/>
                  <a:gd name="connsiteY1" fmla="*/ 1440889 h 2881049"/>
                  <a:gd name="connsiteX2" fmla="*/ 1473373 w 1657288"/>
                  <a:gd name="connsiteY2" fmla="*/ 2881049 h 2881049"/>
                  <a:gd name="connsiteX3" fmla="*/ 1105 w 1657288"/>
                  <a:gd name="connsiteY3" fmla="*/ 2880320 h 2881049"/>
                  <a:gd name="connsiteX4" fmla="*/ 177229 w 1657288"/>
                  <a:gd name="connsiteY4" fmla="*/ 1440889 h 2881049"/>
                  <a:gd name="connsiteX5" fmla="*/ 720080 w 1657288"/>
                  <a:gd name="connsiteY5" fmla="*/ 1455018 h 2881049"/>
                  <a:gd name="connsiteX6" fmla="*/ 720080 w 1657288"/>
                  <a:gd name="connsiteY6" fmla="*/ 1440160 h 2881049"/>
                  <a:gd name="connsiteX7" fmla="*/ 0 w 1657288"/>
                  <a:gd name="connsiteY7" fmla="*/ 1440160 h 2881049"/>
                  <a:gd name="connsiteX8" fmla="*/ 1104 w 1657288"/>
                  <a:gd name="connsiteY8" fmla="*/ 0 h 2881049"/>
                  <a:gd name="connsiteX9" fmla="*/ 1657288 w 1657288"/>
                  <a:gd name="connsiteY9" fmla="*/ 0 h 2881049"/>
                  <a:gd name="connsiteX10" fmla="*/ 1656184 w 1657288"/>
                  <a:gd name="connsiteY10" fmla="*/ 1440160 h 2881049"/>
                  <a:gd name="connsiteX11" fmla="*/ 864096 w 1657288"/>
                  <a:gd name="connsiteY11" fmla="*/ 1440160 h 2881049"/>
                  <a:gd name="connsiteX12" fmla="*/ 860437 w 1657288"/>
                  <a:gd name="connsiteY12" fmla="*/ 1457399 h 2881049"/>
                  <a:gd name="connsiteX0" fmla="*/ 860437 w 1657288"/>
                  <a:gd name="connsiteY0" fmla="*/ 1457399 h 2881049"/>
                  <a:gd name="connsiteX1" fmla="*/ 1473373 w 1657288"/>
                  <a:gd name="connsiteY1" fmla="*/ 1440889 h 2881049"/>
                  <a:gd name="connsiteX2" fmla="*/ 1473373 w 1657288"/>
                  <a:gd name="connsiteY2" fmla="*/ 2881049 h 2881049"/>
                  <a:gd name="connsiteX3" fmla="*/ 105221 w 1657288"/>
                  <a:gd name="connsiteY3" fmla="*/ 2881049 h 2881049"/>
                  <a:gd name="connsiteX4" fmla="*/ 177229 w 1657288"/>
                  <a:gd name="connsiteY4" fmla="*/ 1440889 h 2881049"/>
                  <a:gd name="connsiteX5" fmla="*/ 720080 w 1657288"/>
                  <a:gd name="connsiteY5" fmla="*/ 1455018 h 2881049"/>
                  <a:gd name="connsiteX6" fmla="*/ 720080 w 1657288"/>
                  <a:gd name="connsiteY6" fmla="*/ 1440160 h 2881049"/>
                  <a:gd name="connsiteX7" fmla="*/ 0 w 1657288"/>
                  <a:gd name="connsiteY7" fmla="*/ 1440160 h 2881049"/>
                  <a:gd name="connsiteX8" fmla="*/ 1104 w 1657288"/>
                  <a:gd name="connsiteY8" fmla="*/ 0 h 2881049"/>
                  <a:gd name="connsiteX9" fmla="*/ 1657288 w 1657288"/>
                  <a:gd name="connsiteY9" fmla="*/ 0 h 2881049"/>
                  <a:gd name="connsiteX10" fmla="*/ 1656184 w 1657288"/>
                  <a:gd name="connsiteY10" fmla="*/ 1440160 h 2881049"/>
                  <a:gd name="connsiteX11" fmla="*/ 864096 w 1657288"/>
                  <a:gd name="connsiteY11" fmla="*/ 1440160 h 2881049"/>
                  <a:gd name="connsiteX12" fmla="*/ 860437 w 1657288"/>
                  <a:gd name="connsiteY12" fmla="*/ 1457399 h 2881049"/>
                  <a:gd name="connsiteX0" fmla="*/ 860437 w 1657288"/>
                  <a:gd name="connsiteY0" fmla="*/ 1457399 h 2881049"/>
                  <a:gd name="connsiteX1" fmla="*/ 1473373 w 1657288"/>
                  <a:gd name="connsiteY1" fmla="*/ 1440889 h 2881049"/>
                  <a:gd name="connsiteX2" fmla="*/ 1473373 w 1657288"/>
                  <a:gd name="connsiteY2" fmla="*/ 2881049 h 2881049"/>
                  <a:gd name="connsiteX3" fmla="*/ 105221 w 1657288"/>
                  <a:gd name="connsiteY3" fmla="*/ 2881049 h 2881049"/>
                  <a:gd name="connsiteX4" fmla="*/ 177229 w 1657288"/>
                  <a:gd name="connsiteY4" fmla="*/ 1440889 h 2881049"/>
                  <a:gd name="connsiteX5" fmla="*/ 720080 w 1657288"/>
                  <a:gd name="connsiteY5" fmla="*/ 1455018 h 2881049"/>
                  <a:gd name="connsiteX6" fmla="*/ 720080 w 1657288"/>
                  <a:gd name="connsiteY6" fmla="*/ 1440160 h 2881049"/>
                  <a:gd name="connsiteX7" fmla="*/ 0 w 1657288"/>
                  <a:gd name="connsiteY7" fmla="*/ 1440160 h 2881049"/>
                  <a:gd name="connsiteX8" fmla="*/ 1104 w 1657288"/>
                  <a:gd name="connsiteY8" fmla="*/ 0 h 2881049"/>
                  <a:gd name="connsiteX9" fmla="*/ 1657288 w 1657288"/>
                  <a:gd name="connsiteY9" fmla="*/ 0 h 2881049"/>
                  <a:gd name="connsiteX10" fmla="*/ 1656184 w 1657288"/>
                  <a:gd name="connsiteY10" fmla="*/ 1440160 h 2881049"/>
                  <a:gd name="connsiteX11" fmla="*/ 864096 w 1657288"/>
                  <a:gd name="connsiteY11" fmla="*/ 1440160 h 2881049"/>
                  <a:gd name="connsiteX12" fmla="*/ 860437 w 1657288"/>
                  <a:gd name="connsiteY12" fmla="*/ 1457399 h 2881049"/>
                  <a:gd name="connsiteX0" fmla="*/ 860437 w 1657288"/>
                  <a:gd name="connsiteY0" fmla="*/ 1457399 h 2881049"/>
                  <a:gd name="connsiteX1" fmla="*/ 1473373 w 1657288"/>
                  <a:gd name="connsiteY1" fmla="*/ 1440889 h 2881049"/>
                  <a:gd name="connsiteX2" fmla="*/ 1473373 w 1657288"/>
                  <a:gd name="connsiteY2" fmla="*/ 2881049 h 2881049"/>
                  <a:gd name="connsiteX3" fmla="*/ 177229 w 1657288"/>
                  <a:gd name="connsiteY3" fmla="*/ 2881049 h 2881049"/>
                  <a:gd name="connsiteX4" fmla="*/ 177229 w 1657288"/>
                  <a:gd name="connsiteY4" fmla="*/ 1440889 h 2881049"/>
                  <a:gd name="connsiteX5" fmla="*/ 720080 w 1657288"/>
                  <a:gd name="connsiteY5" fmla="*/ 1455018 h 2881049"/>
                  <a:gd name="connsiteX6" fmla="*/ 720080 w 1657288"/>
                  <a:gd name="connsiteY6" fmla="*/ 1440160 h 2881049"/>
                  <a:gd name="connsiteX7" fmla="*/ 0 w 1657288"/>
                  <a:gd name="connsiteY7" fmla="*/ 1440160 h 2881049"/>
                  <a:gd name="connsiteX8" fmla="*/ 1104 w 1657288"/>
                  <a:gd name="connsiteY8" fmla="*/ 0 h 2881049"/>
                  <a:gd name="connsiteX9" fmla="*/ 1657288 w 1657288"/>
                  <a:gd name="connsiteY9" fmla="*/ 0 h 2881049"/>
                  <a:gd name="connsiteX10" fmla="*/ 1656184 w 1657288"/>
                  <a:gd name="connsiteY10" fmla="*/ 1440160 h 2881049"/>
                  <a:gd name="connsiteX11" fmla="*/ 864096 w 1657288"/>
                  <a:gd name="connsiteY11" fmla="*/ 1440160 h 2881049"/>
                  <a:gd name="connsiteX12" fmla="*/ 860437 w 1657288"/>
                  <a:gd name="connsiteY12" fmla="*/ 1457399 h 2881049"/>
                  <a:gd name="connsiteX0" fmla="*/ 861541 w 1658392"/>
                  <a:gd name="connsiteY0" fmla="*/ 1457399 h 2881049"/>
                  <a:gd name="connsiteX1" fmla="*/ 1474477 w 1658392"/>
                  <a:gd name="connsiteY1" fmla="*/ 1440889 h 2881049"/>
                  <a:gd name="connsiteX2" fmla="*/ 1474477 w 1658392"/>
                  <a:gd name="connsiteY2" fmla="*/ 2881049 h 2881049"/>
                  <a:gd name="connsiteX3" fmla="*/ 178333 w 1658392"/>
                  <a:gd name="connsiteY3" fmla="*/ 2881049 h 2881049"/>
                  <a:gd name="connsiteX4" fmla="*/ 1104 w 1658392"/>
                  <a:gd name="connsiteY4" fmla="*/ 1440160 h 2881049"/>
                  <a:gd name="connsiteX5" fmla="*/ 721184 w 1658392"/>
                  <a:gd name="connsiteY5" fmla="*/ 1455018 h 2881049"/>
                  <a:gd name="connsiteX6" fmla="*/ 721184 w 1658392"/>
                  <a:gd name="connsiteY6" fmla="*/ 1440160 h 2881049"/>
                  <a:gd name="connsiteX7" fmla="*/ 1104 w 1658392"/>
                  <a:gd name="connsiteY7" fmla="*/ 1440160 h 2881049"/>
                  <a:gd name="connsiteX8" fmla="*/ 2208 w 1658392"/>
                  <a:gd name="connsiteY8" fmla="*/ 0 h 2881049"/>
                  <a:gd name="connsiteX9" fmla="*/ 1658392 w 1658392"/>
                  <a:gd name="connsiteY9" fmla="*/ 0 h 2881049"/>
                  <a:gd name="connsiteX10" fmla="*/ 1657288 w 1658392"/>
                  <a:gd name="connsiteY10" fmla="*/ 1440160 h 2881049"/>
                  <a:gd name="connsiteX11" fmla="*/ 865200 w 1658392"/>
                  <a:gd name="connsiteY11" fmla="*/ 1440160 h 2881049"/>
                  <a:gd name="connsiteX12" fmla="*/ 861541 w 1658392"/>
                  <a:gd name="connsiteY12" fmla="*/ 1457399 h 2881049"/>
                  <a:gd name="connsiteX0" fmla="*/ 861541 w 1658392"/>
                  <a:gd name="connsiteY0" fmla="*/ 1457399 h 2881049"/>
                  <a:gd name="connsiteX1" fmla="*/ 1474477 w 1658392"/>
                  <a:gd name="connsiteY1" fmla="*/ 1440889 h 2881049"/>
                  <a:gd name="connsiteX2" fmla="*/ 1474477 w 1658392"/>
                  <a:gd name="connsiteY2" fmla="*/ 2881049 h 2881049"/>
                  <a:gd name="connsiteX3" fmla="*/ 1104 w 1658392"/>
                  <a:gd name="connsiteY3" fmla="*/ 2880320 h 2881049"/>
                  <a:gd name="connsiteX4" fmla="*/ 1104 w 1658392"/>
                  <a:gd name="connsiteY4" fmla="*/ 1440160 h 2881049"/>
                  <a:gd name="connsiteX5" fmla="*/ 721184 w 1658392"/>
                  <a:gd name="connsiteY5" fmla="*/ 1455018 h 2881049"/>
                  <a:gd name="connsiteX6" fmla="*/ 721184 w 1658392"/>
                  <a:gd name="connsiteY6" fmla="*/ 1440160 h 2881049"/>
                  <a:gd name="connsiteX7" fmla="*/ 1104 w 1658392"/>
                  <a:gd name="connsiteY7" fmla="*/ 1440160 h 2881049"/>
                  <a:gd name="connsiteX8" fmla="*/ 2208 w 1658392"/>
                  <a:gd name="connsiteY8" fmla="*/ 0 h 2881049"/>
                  <a:gd name="connsiteX9" fmla="*/ 1658392 w 1658392"/>
                  <a:gd name="connsiteY9" fmla="*/ 0 h 2881049"/>
                  <a:gd name="connsiteX10" fmla="*/ 1657288 w 1658392"/>
                  <a:gd name="connsiteY10" fmla="*/ 1440160 h 2881049"/>
                  <a:gd name="connsiteX11" fmla="*/ 865200 w 1658392"/>
                  <a:gd name="connsiteY11" fmla="*/ 1440160 h 2881049"/>
                  <a:gd name="connsiteX12" fmla="*/ 861541 w 1658392"/>
                  <a:gd name="connsiteY12" fmla="*/ 1457399 h 2881049"/>
                  <a:gd name="connsiteX0" fmla="*/ 861541 w 1658392"/>
                  <a:gd name="connsiteY0" fmla="*/ 1457399 h 2880320"/>
                  <a:gd name="connsiteX1" fmla="*/ 1474477 w 1658392"/>
                  <a:gd name="connsiteY1" fmla="*/ 1440889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1104 w 1658392"/>
                  <a:gd name="connsiteY7" fmla="*/ 1440160 h 2880320"/>
                  <a:gd name="connsiteX8" fmla="*/ 220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1104 w 1658392"/>
                  <a:gd name="connsiteY7" fmla="*/ 1440160 h 2880320"/>
                  <a:gd name="connsiteX8" fmla="*/ 220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73112 w 1658392"/>
                  <a:gd name="connsiteY7" fmla="*/ 1440160 h 2880320"/>
                  <a:gd name="connsiteX8" fmla="*/ 220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145120 w 1658392"/>
                  <a:gd name="connsiteY7" fmla="*/ 1440160 h 2880320"/>
                  <a:gd name="connsiteX8" fmla="*/ 220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217128 w 1658392"/>
                  <a:gd name="connsiteY7" fmla="*/ 1440160 h 2880320"/>
                  <a:gd name="connsiteX8" fmla="*/ 220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217128 w 1658392"/>
                  <a:gd name="connsiteY7" fmla="*/ 1440160 h 2880320"/>
                  <a:gd name="connsiteX8" fmla="*/ 217128 w 1658392"/>
                  <a:gd name="connsiteY8" fmla="*/ 0 h 2880320"/>
                  <a:gd name="connsiteX9" fmla="*/ 1658392 w 1658392"/>
                  <a:gd name="connsiteY9" fmla="*/ 0 h 2880320"/>
                  <a:gd name="connsiteX10" fmla="*/ 1657288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217128 w 1658392"/>
                  <a:gd name="connsiteY7" fmla="*/ 1440160 h 2880320"/>
                  <a:gd name="connsiteX8" fmla="*/ 217128 w 1658392"/>
                  <a:gd name="connsiteY8" fmla="*/ 0 h 2880320"/>
                  <a:gd name="connsiteX9" fmla="*/ 1658392 w 1658392"/>
                  <a:gd name="connsiteY9" fmla="*/ 0 h 2880320"/>
                  <a:gd name="connsiteX10" fmla="*/ 1585280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217128 w 1658392"/>
                  <a:gd name="connsiteY7" fmla="*/ 1440160 h 2880320"/>
                  <a:gd name="connsiteX8" fmla="*/ 217128 w 1658392"/>
                  <a:gd name="connsiteY8" fmla="*/ 0 h 2880320"/>
                  <a:gd name="connsiteX9" fmla="*/ 1658392 w 1658392"/>
                  <a:gd name="connsiteY9" fmla="*/ 0 h 2880320"/>
                  <a:gd name="connsiteX10" fmla="*/ 1513272 w 1658392"/>
                  <a:gd name="connsiteY10" fmla="*/ 1440160 h 2880320"/>
                  <a:gd name="connsiteX11" fmla="*/ 865200 w 1658392"/>
                  <a:gd name="connsiteY11" fmla="*/ 1440160 h 2880320"/>
                  <a:gd name="connsiteX12" fmla="*/ 861541 w 1658392"/>
                  <a:gd name="connsiteY12" fmla="*/ 1457399 h 2880320"/>
                  <a:gd name="connsiteX0" fmla="*/ 861541 w 1658392"/>
                  <a:gd name="connsiteY0" fmla="*/ 1457399 h 2880320"/>
                  <a:gd name="connsiteX1" fmla="*/ 1657288 w 1658392"/>
                  <a:gd name="connsiteY1" fmla="*/ 1440160 h 2880320"/>
                  <a:gd name="connsiteX2" fmla="*/ 1657288 w 1658392"/>
                  <a:gd name="connsiteY2" fmla="*/ 2880320 h 2880320"/>
                  <a:gd name="connsiteX3" fmla="*/ 1104 w 1658392"/>
                  <a:gd name="connsiteY3" fmla="*/ 2880320 h 2880320"/>
                  <a:gd name="connsiteX4" fmla="*/ 1104 w 1658392"/>
                  <a:gd name="connsiteY4" fmla="*/ 1440160 h 2880320"/>
                  <a:gd name="connsiteX5" fmla="*/ 721184 w 1658392"/>
                  <a:gd name="connsiteY5" fmla="*/ 1455018 h 2880320"/>
                  <a:gd name="connsiteX6" fmla="*/ 721184 w 1658392"/>
                  <a:gd name="connsiteY6" fmla="*/ 1440160 h 2880320"/>
                  <a:gd name="connsiteX7" fmla="*/ 217128 w 1658392"/>
                  <a:gd name="connsiteY7" fmla="*/ 1440160 h 2880320"/>
                  <a:gd name="connsiteX8" fmla="*/ 217128 w 1658392"/>
                  <a:gd name="connsiteY8" fmla="*/ 0 h 2880320"/>
                  <a:gd name="connsiteX9" fmla="*/ 1658392 w 1658392"/>
                  <a:gd name="connsiteY9" fmla="*/ 0 h 2880320"/>
                  <a:gd name="connsiteX10" fmla="*/ 1441264 w 1658392"/>
                  <a:gd name="connsiteY10" fmla="*/ 1440160 h 2880320"/>
                  <a:gd name="connsiteX11" fmla="*/ 865200 w 1658392"/>
                  <a:gd name="connsiteY11" fmla="*/ 1440160 h 2880320"/>
                  <a:gd name="connsiteX12" fmla="*/ 861541 w 1658392"/>
                  <a:gd name="connsiteY12" fmla="*/ 1457399 h 2880320"/>
                  <a:gd name="connsiteX0" fmla="*/ 861541 w 1658082"/>
                  <a:gd name="connsiteY0" fmla="*/ 1457399 h 2880320"/>
                  <a:gd name="connsiteX1" fmla="*/ 1657288 w 1658082"/>
                  <a:gd name="connsiteY1" fmla="*/ 1440160 h 2880320"/>
                  <a:gd name="connsiteX2" fmla="*/ 1657288 w 1658082"/>
                  <a:gd name="connsiteY2" fmla="*/ 2880320 h 2880320"/>
                  <a:gd name="connsiteX3" fmla="*/ 1104 w 1658082"/>
                  <a:gd name="connsiteY3" fmla="*/ 2880320 h 2880320"/>
                  <a:gd name="connsiteX4" fmla="*/ 1104 w 1658082"/>
                  <a:gd name="connsiteY4" fmla="*/ 1440160 h 2880320"/>
                  <a:gd name="connsiteX5" fmla="*/ 721184 w 1658082"/>
                  <a:gd name="connsiteY5" fmla="*/ 1455018 h 2880320"/>
                  <a:gd name="connsiteX6" fmla="*/ 721184 w 1658082"/>
                  <a:gd name="connsiteY6" fmla="*/ 1440160 h 2880320"/>
                  <a:gd name="connsiteX7" fmla="*/ 217128 w 1658082"/>
                  <a:gd name="connsiteY7" fmla="*/ 1440160 h 2880320"/>
                  <a:gd name="connsiteX8" fmla="*/ 217128 w 1658082"/>
                  <a:gd name="connsiteY8" fmla="*/ 0 h 2880320"/>
                  <a:gd name="connsiteX9" fmla="*/ 1441264 w 1658082"/>
                  <a:gd name="connsiteY9" fmla="*/ 0 h 2880320"/>
                  <a:gd name="connsiteX10" fmla="*/ 1441264 w 1658082"/>
                  <a:gd name="connsiteY10" fmla="*/ 1440160 h 2880320"/>
                  <a:gd name="connsiteX11" fmla="*/ 865200 w 1658082"/>
                  <a:gd name="connsiteY11" fmla="*/ 1440160 h 2880320"/>
                  <a:gd name="connsiteX12" fmla="*/ 861541 w 1658082"/>
                  <a:gd name="connsiteY12" fmla="*/ 1457399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8082" h="2880320">
                    <a:moveTo>
                      <a:pt x="861541" y="1457399"/>
                    </a:moveTo>
                    <a:lnTo>
                      <a:pt x="1657288" y="1440160"/>
                    </a:lnTo>
                    <a:cubicBezTo>
                      <a:pt x="1658082" y="1914467"/>
                      <a:pt x="1656494" y="2406013"/>
                      <a:pt x="1657288" y="2880320"/>
                    </a:cubicBezTo>
                    <a:lnTo>
                      <a:pt x="1104" y="2880320"/>
                    </a:lnTo>
                    <a:cubicBezTo>
                      <a:pt x="10199" y="2295678"/>
                      <a:pt x="0" y="1794028"/>
                      <a:pt x="1104" y="1440160"/>
                    </a:cubicBezTo>
                    <a:cubicBezTo>
                      <a:pt x="257659" y="1433095"/>
                      <a:pt x="552674" y="1459603"/>
                      <a:pt x="721184" y="1455018"/>
                    </a:cubicBezTo>
                    <a:lnTo>
                      <a:pt x="721184" y="1440160"/>
                    </a:lnTo>
                    <a:lnTo>
                      <a:pt x="217128" y="1440160"/>
                    </a:lnTo>
                    <a:lnTo>
                      <a:pt x="217128" y="0"/>
                    </a:lnTo>
                    <a:lnTo>
                      <a:pt x="1441264" y="0"/>
                    </a:lnTo>
                    <a:lnTo>
                      <a:pt x="1441264" y="1440160"/>
                    </a:lnTo>
                    <a:lnTo>
                      <a:pt x="865200" y="1440160"/>
                    </a:lnTo>
                    <a:lnTo>
                      <a:pt x="861541" y="1457399"/>
                    </a:lnTo>
                    <a:close/>
                  </a:path>
                </a:pathLst>
              </a:custGeom>
              <a:ln>
                <a:no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5" name="フリーフォーム 44"/>
              <p:cNvSpPr/>
              <p:nvPr/>
            </p:nvSpPr>
            <p:spPr>
              <a:xfrm>
                <a:off x="755576" y="-66592"/>
                <a:ext cx="1657288" cy="2880320"/>
              </a:xfrm>
              <a:custGeom>
                <a:avLst/>
                <a:gdLst>
                  <a:gd name="connsiteX0" fmla="*/ 0 w 1656184"/>
                  <a:gd name="connsiteY0" fmla="*/ 0 h 1368152"/>
                  <a:gd name="connsiteX1" fmla="*/ 1656184 w 1656184"/>
                  <a:gd name="connsiteY1" fmla="*/ 0 h 1368152"/>
                  <a:gd name="connsiteX2" fmla="*/ 1656184 w 1656184"/>
                  <a:gd name="connsiteY2" fmla="*/ 1368152 h 1368152"/>
                  <a:gd name="connsiteX3" fmla="*/ 0 w 1656184"/>
                  <a:gd name="connsiteY3" fmla="*/ 1368152 h 1368152"/>
                  <a:gd name="connsiteX4" fmla="*/ 0 w 1656184"/>
                  <a:gd name="connsiteY4" fmla="*/ 0 h 1368152"/>
                  <a:gd name="connsiteX0" fmla="*/ 0 w 1656184"/>
                  <a:gd name="connsiteY0" fmla="*/ 0 h 1375386"/>
                  <a:gd name="connsiteX1" fmla="*/ 1656184 w 1656184"/>
                  <a:gd name="connsiteY1" fmla="*/ 0 h 1375386"/>
                  <a:gd name="connsiteX2" fmla="*/ 1656184 w 1656184"/>
                  <a:gd name="connsiteY2" fmla="*/ 1368152 h 1375386"/>
                  <a:gd name="connsiteX3" fmla="*/ 733917 w 1656184"/>
                  <a:gd name="connsiteY3" fmla="*/ 1375386 h 1375386"/>
                  <a:gd name="connsiteX4" fmla="*/ 0 w 1656184"/>
                  <a:gd name="connsiteY4" fmla="*/ 1368152 h 1375386"/>
                  <a:gd name="connsiteX5" fmla="*/ 0 w 1656184"/>
                  <a:gd name="connsiteY5" fmla="*/ 0 h 1375386"/>
                  <a:gd name="connsiteX0" fmla="*/ 0 w 1656184"/>
                  <a:gd name="connsiteY0" fmla="*/ 0 h 1440160"/>
                  <a:gd name="connsiteX1" fmla="*/ 1656184 w 1656184"/>
                  <a:gd name="connsiteY1" fmla="*/ 0 h 1440160"/>
                  <a:gd name="connsiteX2" fmla="*/ 1656184 w 1656184"/>
                  <a:gd name="connsiteY2" fmla="*/ 1368152 h 1440160"/>
                  <a:gd name="connsiteX3" fmla="*/ 864096 w 1656184"/>
                  <a:gd name="connsiteY3" fmla="*/ 1440160 h 1440160"/>
                  <a:gd name="connsiteX4" fmla="*/ 733917 w 1656184"/>
                  <a:gd name="connsiteY4" fmla="*/ 1375386 h 1440160"/>
                  <a:gd name="connsiteX5" fmla="*/ 0 w 1656184"/>
                  <a:gd name="connsiteY5" fmla="*/ 1368152 h 1440160"/>
                  <a:gd name="connsiteX6" fmla="*/ 0 w 1656184"/>
                  <a:gd name="connsiteY6" fmla="*/ 0 h 1440160"/>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864096 w 1656184"/>
                  <a:gd name="connsiteY0" fmla="*/ 1368152 h 1459592"/>
                  <a:gd name="connsiteX1" fmla="*/ 733917 w 1656184"/>
                  <a:gd name="connsiteY1" fmla="*/ 1375386 h 1459592"/>
                  <a:gd name="connsiteX2" fmla="*/ 0 w 1656184"/>
                  <a:gd name="connsiteY2" fmla="*/ 1368152 h 1459592"/>
                  <a:gd name="connsiteX3" fmla="*/ 0 w 1656184"/>
                  <a:gd name="connsiteY3" fmla="*/ 0 h 1459592"/>
                  <a:gd name="connsiteX4" fmla="*/ 1656184 w 1656184"/>
                  <a:gd name="connsiteY4" fmla="*/ 0 h 1459592"/>
                  <a:gd name="connsiteX5" fmla="*/ 1656184 w 1656184"/>
                  <a:gd name="connsiteY5" fmla="*/ 1368152 h 1459592"/>
                  <a:gd name="connsiteX6" fmla="*/ 955536 w 1656184"/>
                  <a:gd name="connsiteY6" fmla="*/ 1459592 h 1459592"/>
                  <a:gd name="connsiteX0" fmla="*/ 720080 w 1656184"/>
                  <a:gd name="connsiteY0" fmla="*/ 1512168 h 1512168"/>
                  <a:gd name="connsiteX1" fmla="*/ 733917 w 1656184"/>
                  <a:gd name="connsiteY1" fmla="*/ 1375386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1512168 h 1512168"/>
                  <a:gd name="connsiteX1" fmla="*/ 720080 w 1656184"/>
                  <a:gd name="connsiteY1" fmla="*/ 1368152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2088232 h 2088232"/>
                  <a:gd name="connsiteX1" fmla="*/ 720080 w 1656184"/>
                  <a:gd name="connsiteY1" fmla="*/ 1368152 h 2088232"/>
                  <a:gd name="connsiteX2" fmla="*/ 0 w 1656184"/>
                  <a:gd name="connsiteY2" fmla="*/ 1368152 h 2088232"/>
                  <a:gd name="connsiteX3" fmla="*/ 0 w 1656184"/>
                  <a:gd name="connsiteY3" fmla="*/ 0 h 2088232"/>
                  <a:gd name="connsiteX4" fmla="*/ 1656184 w 1656184"/>
                  <a:gd name="connsiteY4" fmla="*/ 0 h 2088232"/>
                  <a:gd name="connsiteX5" fmla="*/ 1656184 w 1656184"/>
                  <a:gd name="connsiteY5" fmla="*/ 1368152 h 2088232"/>
                  <a:gd name="connsiteX6" fmla="*/ 955536 w 1656184"/>
                  <a:gd name="connsiteY6" fmla="*/ 1459592 h 2088232"/>
                  <a:gd name="connsiteX0" fmla="*/ 720080 w 1656184"/>
                  <a:gd name="connsiteY0" fmla="*/ 2088232 h 2088232"/>
                  <a:gd name="connsiteX1" fmla="*/ 720080 w 1656184"/>
                  <a:gd name="connsiteY1" fmla="*/ 1512168 h 2088232"/>
                  <a:gd name="connsiteX2" fmla="*/ 720080 w 1656184"/>
                  <a:gd name="connsiteY2" fmla="*/ 1368152 h 2088232"/>
                  <a:gd name="connsiteX3" fmla="*/ 0 w 1656184"/>
                  <a:gd name="connsiteY3" fmla="*/ 1368152 h 2088232"/>
                  <a:gd name="connsiteX4" fmla="*/ 0 w 1656184"/>
                  <a:gd name="connsiteY4" fmla="*/ 0 h 2088232"/>
                  <a:gd name="connsiteX5" fmla="*/ 1656184 w 1656184"/>
                  <a:gd name="connsiteY5" fmla="*/ 0 h 2088232"/>
                  <a:gd name="connsiteX6" fmla="*/ 1656184 w 1656184"/>
                  <a:gd name="connsiteY6" fmla="*/ 1368152 h 2088232"/>
                  <a:gd name="connsiteX7" fmla="*/ 955536 w 1656184"/>
                  <a:gd name="connsiteY7" fmla="*/ 1459592 h 2088232"/>
                  <a:gd name="connsiteX0" fmla="*/ 720080 w 1656184"/>
                  <a:gd name="connsiteY0" fmla="*/ 2880320 h 2880320"/>
                  <a:gd name="connsiteX1" fmla="*/ 720080 w 1656184"/>
                  <a:gd name="connsiteY1" fmla="*/ 1512168 h 2880320"/>
                  <a:gd name="connsiteX2" fmla="*/ 720080 w 1656184"/>
                  <a:gd name="connsiteY2" fmla="*/ 1368152 h 2880320"/>
                  <a:gd name="connsiteX3" fmla="*/ 0 w 1656184"/>
                  <a:gd name="connsiteY3" fmla="*/ 1368152 h 2880320"/>
                  <a:gd name="connsiteX4" fmla="*/ 0 w 1656184"/>
                  <a:gd name="connsiteY4" fmla="*/ 0 h 2880320"/>
                  <a:gd name="connsiteX5" fmla="*/ 1656184 w 1656184"/>
                  <a:gd name="connsiteY5" fmla="*/ 0 h 2880320"/>
                  <a:gd name="connsiteX6" fmla="*/ 1656184 w 1656184"/>
                  <a:gd name="connsiteY6" fmla="*/ 1368152 h 2880320"/>
                  <a:gd name="connsiteX7" fmla="*/ 955536 w 1656184"/>
                  <a:gd name="connsiteY7" fmla="*/ 1459592 h 2880320"/>
                  <a:gd name="connsiteX0" fmla="*/ 720080 w 1656184"/>
                  <a:gd name="connsiteY0" fmla="*/ 2880320 h 2880320"/>
                  <a:gd name="connsiteX1" fmla="*/ 720080 w 1656184"/>
                  <a:gd name="connsiteY1" fmla="*/ 1800200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840092 w 1776196"/>
                  <a:gd name="connsiteY0" fmla="*/ 2880320 h 3108345"/>
                  <a:gd name="connsiteX1" fmla="*/ 120013 w 1776196"/>
                  <a:gd name="connsiteY1" fmla="*/ 2880320 h 3108345"/>
                  <a:gd name="connsiteX2" fmla="*/ 120012 w 1776196"/>
                  <a:gd name="connsiteY2" fmla="*/ 1512168 h 3108345"/>
                  <a:gd name="connsiteX3" fmla="*/ 840092 w 1776196"/>
                  <a:gd name="connsiteY3" fmla="*/ 1512168 h 3108345"/>
                  <a:gd name="connsiteX4" fmla="*/ 840092 w 1776196"/>
                  <a:gd name="connsiteY4" fmla="*/ 1368152 h 3108345"/>
                  <a:gd name="connsiteX5" fmla="*/ 120012 w 1776196"/>
                  <a:gd name="connsiteY5" fmla="*/ 1368152 h 3108345"/>
                  <a:gd name="connsiteX6" fmla="*/ 120012 w 1776196"/>
                  <a:gd name="connsiteY6" fmla="*/ 0 h 3108345"/>
                  <a:gd name="connsiteX7" fmla="*/ 1776196 w 1776196"/>
                  <a:gd name="connsiteY7" fmla="*/ 0 h 3108345"/>
                  <a:gd name="connsiteX8" fmla="*/ 1776196 w 1776196"/>
                  <a:gd name="connsiteY8" fmla="*/ 1368152 h 3108345"/>
                  <a:gd name="connsiteX9" fmla="*/ 1075548 w 1776196"/>
                  <a:gd name="connsiteY9" fmla="*/ 1459592 h 3108345"/>
                  <a:gd name="connsiteX0" fmla="*/ 783047 w 1719151"/>
                  <a:gd name="connsiteY0" fmla="*/ 2880320 h 3108345"/>
                  <a:gd name="connsiteX1" fmla="*/ 62968 w 1719151"/>
                  <a:gd name="connsiteY1" fmla="*/ 2880320 h 3108345"/>
                  <a:gd name="connsiteX2" fmla="*/ 62967 w 1719151"/>
                  <a:gd name="connsiteY2" fmla="*/ 1512168 h 3108345"/>
                  <a:gd name="connsiteX3" fmla="*/ 783047 w 1719151"/>
                  <a:gd name="connsiteY3" fmla="*/ 1512168 h 3108345"/>
                  <a:gd name="connsiteX4" fmla="*/ 783047 w 1719151"/>
                  <a:gd name="connsiteY4" fmla="*/ 1368152 h 3108345"/>
                  <a:gd name="connsiteX5" fmla="*/ 62967 w 1719151"/>
                  <a:gd name="connsiteY5" fmla="*/ 1368152 h 3108345"/>
                  <a:gd name="connsiteX6" fmla="*/ 62967 w 1719151"/>
                  <a:gd name="connsiteY6" fmla="*/ 0 h 3108345"/>
                  <a:gd name="connsiteX7" fmla="*/ 1719151 w 1719151"/>
                  <a:gd name="connsiteY7" fmla="*/ 0 h 3108345"/>
                  <a:gd name="connsiteX8" fmla="*/ 1719151 w 1719151"/>
                  <a:gd name="connsiteY8" fmla="*/ 1368152 h 3108345"/>
                  <a:gd name="connsiteX9" fmla="*/ 1018503 w 1719151"/>
                  <a:gd name="connsiteY9" fmla="*/ 1459592 h 3108345"/>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21184 w 1657288"/>
                  <a:gd name="connsiteY0" fmla="*/ 2880320 h 2886418"/>
                  <a:gd name="connsiteX1" fmla="*/ 1105 w 1657288"/>
                  <a:gd name="connsiteY1" fmla="*/ 2880320 h 2886418"/>
                  <a:gd name="connsiteX2" fmla="*/ 1104 w 1657288"/>
                  <a:gd name="connsiteY2" fmla="*/ 1512168 h 2886418"/>
                  <a:gd name="connsiteX3" fmla="*/ 721184 w 1657288"/>
                  <a:gd name="connsiteY3" fmla="*/ 1512168 h 2886418"/>
                  <a:gd name="connsiteX4" fmla="*/ 721184 w 1657288"/>
                  <a:gd name="connsiteY4" fmla="*/ 1368152 h 2886418"/>
                  <a:gd name="connsiteX5" fmla="*/ 1104 w 1657288"/>
                  <a:gd name="connsiteY5" fmla="*/ 1368152 h 2886418"/>
                  <a:gd name="connsiteX6" fmla="*/ 1104 w 1657288"/>
                  <a:gd name="connsiteY6" fmla="*/ 0 h 2886418"/>
                  <a:gd name="connsiteX7" fmla="*/ 1657288 w 1657288"/>
                  <a:gd name="connsiteY7" fmla="*/ 0 h 2886418"/>
                  <a:gd name="connsiteX8" fmla="*/ 1657288 w 1657288"/>
                  <a:gd name="connsiteY8" fmla="*/ 1368152 h 2886418"/>
                  <a:gd name="connsiteX9" fmla="*/ 956640 w 1657288"/>
                  <a:gd name="connsiteY9" fmla="*/ 1459592 h 2886418"/>
                  <a:gd name="connsiteX0" fmla="*/ 1153232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2089336 w 2089336"/>
                  <a:gd name="connsiteY0" fmla="*/ 2880320 h 2880320"/>
                  <a:gd name="connsiteX1" fmla="*/ 1105 w 2089336"/>
                  <a:gd name="connsiteY1" fmla="*/ 2880320 h 2880320"/>
                  <a:gd name="connsiteX2" fmla="*/ 1104 w 2089336"/>
                  <a:gd name="connsiteY2" fmla="*/ 1512168 h 2880320"/>
                  <a:gd name="connsiteX3" fmla="*/ 721184 w 2089336"/>
                  <a:gd name="connsiteY3" fmla="*/ 1512168 h 2880320"/>
                  <a:gd name="connsiteX4" fmla="*/ 721184 w 2089336"/>
                  <a:gd name="connsiteY4" fmla="*/ 1368152 h 2880320"/>
                  <a:gd name="connsiteX5" fmla="*/ 1104 w 2089336"/>
                  <a:gd name="connsiteY5" fmla="*/ 1368152 h 2880320"/>
                  <a:gd name="connsiteX6" fmla="*/ 1104 w 2089336"/>
                  <a:gd name="connsiteY6" fmla="*/ 0 h 2880320"/>
                  <a:gd name="connsiteX7" fmla="*/ 1657288 w 2089336"/>
                  <a:gd name="connsiteY7" fmla="*/ 0 h 2880320"/>
                  <a:gd name="connsiteX8" fmla="*/ 1657288 w 2089336"/>
                  <a:gd name="connsiteY8" fmla="*/ 1368152 h 2880320"/>
                  <a:gd name="connsiteX9" fmla="*/ 956640 w 2089336"/>
                  <a:gd name="connsiteY9" fmla="*/ 1459592 h 2880320"/>
                  <a:gd name="connsiteX0" fmla="*/ 2089336 w 2449376"/>
                  <a:gd name="connsiteY0" fmla="*/ 2880320 h 2880320"/>
                  <a:gd name="connsiteX1" fmla="*/ 2449376 w 2449376"/>
                  <a:gd name="connsiteY1" fmla="*/ 2880320 h 2880320"/>
                  <a:gd name="connsiteX2" fmla="*/ 1105 w 2449376"/>
                  <a:gd name="connsiteY2" fmla="*/ 2880320 h 2880320"/>
                  <a:gd name="connsiteX3" fmla="*/ 1104 w 2449376"/>
                  <a:gd name="connsiteY3" fmla="*/ 1512168 h 2880320"/>
                  <a:gd name="connsiteX4" fmla="*/ 721184 w 2449376"/>
                  <a:gd name="connsiteY4" fmla="*/ 1512168 h 2880320"/>
                  <a:gd name="connsiteX5" fmla="*/ 721184 w 2449376"/>
                  <a:gd name="connsiteY5" fmla="*/ 1368152 h 2880320"/>
                  <a:gd name="connsiteX6" fmla="*/ 1104 w 2449376"/>
                  <a:gd name="connsiteY6" fmla="*/ 1368152 h 2880320"/>
                  <a:gd name="connsiteX7" fmla="*/ 1104 w 2449376"/>
                  <a:gd name="connsiteY7" fmla="*/ 0 h 2880320"/>
                  <a:gd name="connsiteX8" fmla="*/ 1657288 w 2449376"/>
                  <a:gd name="connsiteY8" fmla="*/ 0 h 2880320"/>
                  <a:gd name="connsiteX9" fmla="*/ 1657288 w 2449376"/>
                  <a:gd name="connsiteY9" fmla="*/ 1368152 h 2880320"/>
                  <a:gd name="connsiteX10" fmla="*/ 956640 w 2449376"/>
                  <a:gd name="connsiteY10" fmla="*/ 1459592 h 2880320"/>
                  <a:gd name="connsiteX0" fmla="*/ 2089336 w 2665400"/>
                  <a:gd name="connsiteY0" fmla="*/ 2880320 h 2880320"/>
                  <a:gd name="connsiteX1" fmla="*/ 2665400 w 2665400"/>
                  <a:gd name="connsiteY1" fmla="*/ 2880320 h 2880320"/>
                  <a:gd name="connsiteX2" fmla="*/ 1105 w 2665400"/>
                  <a:gd name="connsiteY2" fmla="*/ 2880320 h 2880320"/>
                  <a:gd name="connsiteX3" fmla="*/ 1104 w 2665400"/>
                  <a:gd name="connsiteY3" fmla="*/ 1512168 h 2880320"/>
                  <a:gd name="connsiteX4" fmla="*/ 721184 w 2665400"/>
                  <a:gd name="connsiteY4" fmla="*/ 1512168 h 2880320"/>
                  <a:gd name="connsiteX5" fmla="*/ 721184 w 2665400"/>
                  <a:gd name="connsiteY5" fmla="*/ 1368152 h 2880320"/>
                  <a:gd name="connsiteX6" fmla="*/ 1104 w 2665400"/>
                  <a:gd name="connsiteY6" fmla="*/ 1368152 h 2880320"/>
                  <a:gd name="connsiteX7" fmla="*/ 1104 w 2665400"/>
                  <a:gd name="connsiteY7" fmla="*/ 0 h 2880320"/>
                  <a:gd name="connsiteX8" fmla="*/ 1657288 w 2665400"/>
                  <a:gd name="connsiteY8" fmla="*/ 0 h 2880320"/>
                  <a:gd name="connsiteX9" fmla="*/ 1657288 w 2665400"/>
                  <a:gd name="connsiteY9" fmla="*/ 1368152 h 2880320"/>
                  <a:gd name="connsiteX10" fmla="*/ 956640 w 2665400"/>
                  <a:gd name="connsiteY10" fmla="*/ 1459592 h 2880320"/>
                  <a:gd name="connsiteX0" fmla="*/ 2089336 w 2665400"/>
                  <a:gd name="connsiteY0" fmla="*/ 2880320 h 2880320"/>
                  <a:gd name="connsiteX1" fmla="*/ 2665400 w 2665400"/>
                  <a:gd name="connsiteY1" fmla="*/ 2880320 h 2880320"/>
                  <a:gd name="connsiteX2" fmla="*/ 1657288 w 2665400"/>
                  <a:gd name="connsiteY2" fmla="*/ 2880320 h 2880320"/>
                  <a:gd name="connsiteX3" fmla="*/ 1105 w 2665400"/>
                  <a:gd name="connsiteY3" fmla="*/ 2880320 h 2880320"/>
                  <a:gd name="connsiteX4" fmla="*/ 1104 w 2665400"/>
                  <a:gd name="connsiteY4" fmla="*/ 1512168 h 2880320"/>
                  <a:gd name="connsiteX5" fmla="*/ 721184 w 2665400"/>
                  <a:gd name="connsiteY5" fmla="*/ 1512168 h 2880320"/>
                  <a:gd name="connsiteX6" fmla="*/ 721184 w 2665400"/>
                  <a:gd name="connsiteY6" fmla="*/ 1368152 h 2880320"/>
                  <a:gd name="connsiteX7" fmla="*/ 1104 w 2665400"/>
                  <a:gd name="connsiteY7" fmla="*/ 1368152 h 2880320"/>
                  <a:gd name="connsiteX8" fmla="*/ 1104 w 2665400"/>
                  <a:gd name="connsiteY8" fmla="*/ 0 h 2880320"/>
                  <a:gd name="connsiteX9" fmla="*/ 1657288 w 2665400"/>
                  <a:gd name="connsiteY9" fmla="*/ 0 h 2880320"/>
                  <a:gd name="connsiteX10" fmla="*/ 1657288 w 2665400"/>
                  <a:gd name="connsiteY10" fmla="*/ 1368152 h 2880320"/>
                  <a:gd name="connsiteX11" fmla="*/ 956640 w 2665400"/>
                  <a:gd name="connsiteY11" fmla="*/ 1459592 h 2880320"/>
                  <a:gd name="connsiteX0" fmla="*/ 2089336 w 2305360"/>
                  <a:gd name="connsiteY0" fmla="*/ 2880320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165728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56640 w 1657288"/>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288" h="2880320">
                    <a:moveTo>
                      <a:pt x="865200" y="1512168"/>
                    </a:moveTo>
                    <a:lnTo>
                      <a:pt x="1657288" y="1512168"/>
                    </a:lnTo>
                    <a:lnTo>
                      <a:pt x="1657288" y="2880320"/>
                    </a:lnTo>
                    <a:lnTo>
                      <a:pt x="1105" y="2880320"/>
                    </a:lnTo>
                    <a:cubicBezTo>
                      <a:pt x="10200" y="2295678"/>
                      <a:pt x="0" y="1866036"/>
                      <a:pt x="1104" y="1512168"/>
                    </a:cubicBezTo>
                    <a:cubicBezTo>
                      <a:pt x="257659" y="1505103"/>
                      <a:pt x="551570" y="1516753"/>
                      <a:pt x="720080" y="1512168"/>
                    </a:cubicBezTo>
                    <a:lnTo>
                      <a:pt x="720080" y="1368152"/>
                    </a:lnTo>
                    <a:lnTo>
                      <a:pt x="0" y="1368152"/>
                    </a:lnTo>
                    <a:lnTo>
                      <a:pt x="1104" y="0"/>
                    </a:lnTo>
                    <a:lnTo>
                      <a:pt x="1657288" y="0"/>
                    </a:lnTo>
                    <a:lnTo>
                      <a:pt x="1656184" y="1368152"/>
                    </a:lnTo>
                    <a:lnTo>
                      <a:pt x="864096" y="1368152"/>
                    </a:lnTo>
                    <a:lnTo>
                      <a:pt x="865200" y="1512168"/>
                    </a:lnTo>
                    <a:close/>
                  </a:path>
                </a:pathLst>
              </a:custGeom>
              <a:ln>
                <a:no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45"/>
              <p:cNvSpPr/>
              <p:nvPr/>
            </p:nvSpPr>
            <p:spPr>
              <a:xfrm>
                <a:off x="3487375" y="-66592"/>
                <a:ext cx="1658392" cy="2880320"/>
              </a:xfrm>
              <a:custGeom>
                <a:avLst/>
                <a:gdLst>
                  <a:gd name="connsiteX0" fmla="*/ 0 w 1656184"/>
                  <a:gd name="connsiteY0" fmla="*/ 0 h 1368152"/>
                  <a:gd name="connsiteX1" fmla="*/ 1656184 w 1656184"/>
                  <a:gd name="connsiteY1" fmla="*/ 0 h 1368152"/>
                  <a:gd name="connsiteX2" fmla="*/ 1656184 w 1656184"/>
                  <a:gd name="connsiteY2" fmla="*/ 1368152 h 1368152"/>
                  <a:gd name="connsiteX3" fmla="*/ 0 w 1656184"/>
                  <a:gd name="connsiteY3" fmla="*/ 1368152 h 1368152"/>
                  <a:gd name="connsiteX4" fmla="*/ 0 w 1656184"/>
                  <a:gd name="connsiteY4" fmla="*/ 0 h 1368152"/>
                  <a:gd name="connsiteX0" fmla="*/ 0 w 1656184"/>
                  <a:gd name="connsiteY0" fmla="*/ 0 h 1375386"/>
                  <a:gd name="connsiteX1" fmla="*/ 1656184 w 1656184"/>
                  <a:gd name="connsiteY1" fmla="*/ 0 h 1375386"/>
                  <a:gd name="connsiteX2" fmla="*/ 1656184 w 1656184"/>
                  <a:gd name="connsiteY2" fmla="*/ 1368152 h 1375386"/>
                  <a:gd name="connsiteX3" fmla="*/ 733917 w 1656184"/>
                  <a:gd name="connsiteY3" fmla="*/ 1375386 h 1375386"/>
                  <a:gd name="connsiteX4" fmla="*/ 0 w 1656184"/>
                  <a:gd name="connsiteY4" fmla="*/ 1368152 h 1375386"/>
                  <a:gd name="connsiteX5" fmla="*/ 0 w 1656184"/>
                  <a:gd name="connsiteY5" fmla="*/ 0 h 1375386"/>
                  <a:gd name="connsiteX0" fmla="*/ 0 w 1656184"/>
                  <a:gd name="connsiteY0" fmla="*/ 0 h 1440160"/>
                  <a:gd name="connsiteX1" fmla="*/ 1656184 w 1656184"/>
                  <a:gd name="connsiteY1" fmla="*/ 0 h 1440160"/>
                  <a:gd name="connsiteX2" fmla="*/ 1656184 w 1656184"/>
                  <a:gd name="connsiteY2" fmla="*/ 1368152 h 1440160"/>
                  <a:gd name="connsiteX3" fmla="*/ 864096 w 1656184"/>
                  <a:gd name="connsiteY3" fmla="*/ 1440160 h 1440160"/>
                  <a:gd name="connsiteX4" fmla="*/ 733917 w 1656184"/>
                  <a:gd name="connsiteY4" fmla="*/ 1375386 h 1440160"/>
                  <a:gd name="connsiteX5" fmla="*/ 0 w 1656184"/>
                  <a:gd name="connsiteY5" fmla="*/ 1368152 h 1440160"/>
                  <a:gd name="connsiteX6" fmla="*/ 0 w 1656184"/>
                  <a:gd name="connsiteY6" fmla="*/ 0 h 1440160"/>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0 w 1656184"/>
                  <a:gd name="connsiteY0" fmla="*/ 0 h 1375386"/>
                  <a:gd name="connsiteX1" fmla="*/ 1656184 w 1656184"/>
                  <a:gd name="connsiteY1" fmla="*/ 0 h 1375386"/>
                  <a:gd name="connsiteX2" fmla="*/ 1656184 w 1656184"/>
                  <a:gd name="connsiteY2" fmla="*/ 1368152 h 1375386"/>
                  <a:gd name="connsiteX3" fmla="*/ 864096 w 1656184"/>
                  <a:gd name="connsiteY3" fmla="*/ 1368152 h 1375386"/>
                  <a:gd name="connsiteX4" fmla="*/ 733917 w 1656184"/>
                  <a:gd name="connsiteY4" fmla="*/ 1375386 h 1375386"/>
                  <a:gd name="connsiteX5" fmla="*/ 0 w 1656184"/>
                  <a:gd name="connsiteY5" fmla="*/ 1368152 h 1375386"/>
                  <a:gd name="connsiteX6" fmla="*/ 0 w 1656184"/>
                  <a:gd name="connsiteY6" fmla="*/ 0 h 1375386"/>
                  <a:gd name="connsiteX0" fmla="*/ 864096 w 1656184"/>
                  <a:gd name="connsiteY0" fmla="*/ 1368152 h 1459592"/>
                  <a:gd name="connsiteX1" fmla="*/ 733917 w 1656184"/>
                  <a:gd name="connsiteY1" fmla="*/ 1375386 h 1459592"/>
                  <a:gd name="connsiteX2" fmla="*/ 0 w 1656184"/>
                  <a:gd name="connsiteY2" fmla="*/ 1368152 h 1459592"/>
                  <a:gd name="connsiteX3" fmla="*/ 0 w 1656184"/>
                  <a:gd name="connsiteY3" fmla="*/ 0 h 1459592"/>
                  <a:gd name="connsiteX4" fmla="*/ 1656184 w 1656184"/>
                  <a:gd name="connsiteY4" fmla="*/ 0 h 1459592"/>
                  <a:gd name="connsiteX5" fmla="*/ 1656184 w 1656184"/>
                  <a:gd name="connsiteY5" fmla="*/ 1368152 h 1459592"/>
                  <a:gd name="connsiteX6" fmla="*/ 955536 w 1656184"/>
                  <a:gd name="connsiteY6" fmla="*/ 1459592 h 1459592"/>
                  <a:gd name="connsiteX0" fmla="*/ 720080 w 1656184"/>
                  <a:gd name="connsiteY0" fmla="*/ 1512168 h 1512168"/>
                  <a:gd name="connsiteX1" fmla="*/ 733917 w 1656184"/>
                  <a:gd name="connsiteY1" fmla="*/ 1375386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1512168 h 1512168"/>
                  <a:gd name="connsiteX1" fmla="*/ 720080 w 1656184"/>
                  <a:gd name="connsiteY1" fmla="*/ 1368152 h 1512168"/>
                  <a:gd name="connsiteX2" fmla="*/ 0 w 1656184"/>
                  <a:gd name="connsiteY2" fmla="*/ 1368152 h 1512168"/>
                  <a:gd name="connsiteX3" fmla="*/ 0 w 1656184"/>
                  <a:gd name="connsiteY3" fmla="*/ 0 h 1512168"/>
                  <a:gd name="connsiteX4" fmla="*/ 1656184 w 1656184"/>
                  <a:gd name="connsiteY4" fmla="*/ 0 h 1512168"/>
                  <a:gd name="connsiteX5" fmla="*/ 1656184 w 1656184"/>
                  <a:gd name="connsiteY5" fmla="*/ 1368152 h 1512168"/>
                  <a:gd name="connsiteX6" fmla="*/ 955536 w 1656184"/>
                  <a:gd name="connsiteY6" fmla="*/ 1459592 h 1512168"/>
                  <a:gd name="connsiteX0" fmla="*/ 720080 w 1656184"/>
                  <a:gd name="connsiteY0" fmla="*/ 2088232 h 2088232"/>
                  <a:gd name="connsiteX1" fmla="*/ 720080 w 1656184"/>
                  <a:gd name="connsiteY1" fmla="*/ 1368152 h 2088232"/>
                  <a:gd name="connsiteX2" fmla="*/ 0 w 1656184"/>
                  <a:gd name="connsiteY2" fmla="*/ 1368152 h 2088232"/>
                  <a:gd name="connsiteX3" fmla="*/ 0 w 1656184"/>
                  <a:gd name="connsiteY3" fmla="*/ 0 h 2088232"/>
                  <a:gd name="connsiteX4" fmla="*/ 1656184 w 1656184"/>
                  <a:gd name="connsiteY4" fmla="*/ 0 h 2088232"/>
                  <a:gd name="connsiteX5" fmla="*/ 1656184 w 1656184"/>
                  <a:gd name="connsiteY5" fmla="*/ 1368152 h 2088232"/>
                  <a:gd name="connsiteX6" fmla="*/ 955536 w 1656184"/>
                  <a:gd name="connsiteY6" fmla="*/ 1459592 h 2088232"/>
                  <a:gd name="connsiteX0" fmla="*/ 720080 w 1656184"/>
                  <a:gd name="connsiteY0" fmla="*/ 2088232 h 2088232"/>
                  <a:gd name="connsiteX1" fmla="*/ 720080 w 1656184"/>
                  <a:gd name="connsiteY1" fmla="*/ 1512168 h 2088232"/>
                  <a:gd name="connsiteX2" fmla="*/ 720080 w 1656184"/>
                  <a:gd name="connsiteY2" fmla="*/ 1368152 h 2088232"/>
                  <a:gd name="connsiteX3" fmla="*/ 0 w 1656184"/>
                  <a:gd name="connsiteY3" fmla="*/ 1368152 h 2088232"/>
                  <a:gd name="connsiteX4" fmla="*/ 0 w 1656184"/>
                  <a:gd name="connsiteY4" fmla="*/ 0 h 2088232"/>
                  <a:gd name="connsiteX5" fmla="*/ 1656184 w 1656184"/>
                  <a:gd name="connsiteY5" fmla="*/ 0 h 2088232"/>
                  <a:gd name="connsiteX6" fmla="*/ 1656184 w 1656184"/>
                  <a:gd name="connsiteY6" fmla="*/ 1368152 h 2088232"/>
                  <a:gd name="connsiteX7" fmla="*/ 955536 w 1656184"/>
                  <a:gd name="connsiteY7" fmla="*/ 1459592 h 2088232"/>
                  <a:gd name="connsiteX0" fmla="*/ 720080 w 1656184"/>
                  <a:gd name="connsiteY0" fmla="*/ 2880320 h 2880320"/>
                  <a:gd name="connsiteX1" fmla="*/ 720080 w 1656184"/>
                  <a:gd name="connsiteY1" fmla="*/ 1512168 h 2880320"/>
                  <a:gd name="connsiteX2" fmla="*/ 720080 w 1656184"/>
                  <a:gd name="connsiteY2" fmla="*/ 1368152 h 2880320"/>
                  <a:gd name="connsiteX3" fmla="*/ 0 w 1656184"/>
                  <a:gd name="connsiteY3" fmla="*/ 1368152 h 2880320"/>
                  <a:gd name="connsiteX4" fmla="*/ 0 w 1656184"/>
                  <a:gd name="connsiteY4" fmla="*/ 0 h 2880320"/>
                  <a:gd name="connsiteX5" fmla="*/ 1656184 w 1656184"/>
                  <a:gd name="connsiteY5" fmla="*/ 0 h 2880320"/>
                  <a:gd name="connsiteX6" fmla="*/ 1656184 w 1656184"/>
                  <a:gd name="connsiteY6" fmla="*/ 1368152 h 2880320"/>
                  <a:gd name="connsiteX7" fmla="*/ 955536 w 1656184"/>
                  <a:gd name="connsiteY7" fmla="*/ 1459592 h 2880320"/>
                  <a:gd name="connsiteX0" fmla="*/ 720080 w 1656184"/>
                  <a:gd name="connsiteY0" fmla="*/ 2880320 h 2880320"/>
                  <a:gd name="connsiteX1" fmla="*/ 720080 w 1656184"/>
                  <a:gd name="connsiteY1" fmla="*/ 1800200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20080 w 1656184"/>
                  <a:gd name="connsiteY0" fmla="*/ 2880320 h 2880320"/>
                  <a:gd name="connsiteX1" fmla="*/ 0 w 1656184"/>
                  <a:gd name="connsiteY1" fmla="*/ 1512168 h 2880320"/>
                  <a:gd name="connsiteX2" fmla="*/ 720080 w 1656184"/>
                  <a:gd name="connsiteY2" fmla="*/ 1512168 h 2880320"/>
                  <a:gd name="connsiteX3" fmla="*/ 720080 w 1656184"/>
                  <a:gd name="connsiteY3" fmla="*/ 1368152 h 2880320"/>
                  <a:gd name="connsiteX4" fmla="*/ 0 w 1656184"/>
                  <a:gd name="connsiteY4" fmla="*/ 1368152 h 2880320"/>
                  <a:gd name="connsiteX5" fmla="*/ 0 w 1656184"/>
                  <a:gd name="connsiteY5" fmla="*/ 0 h 2880320"/>
                  <a:gd name="connsiteX6" fmla="*/ 1656184 w 1656184"/>
                  <a:gd name="connsiteY6" fmla="*/ 0 h 2880320"/>
                  <a:gd name="connsiteX7" fmla="*/ 1656184 w 1656184"/>
                  <a:gd name="connsiteY7" fmla="*/ 1368152 h 2880320"/>
                  <a:gd name="connsiteX8" fmla="*/ 955536 w 1656184"/>
                  <a:gd name="connsiteY8"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783047 w 1719151"/>
                  <a:gd name="connsiteY0" fmla="*/ 2880320 h 2880320"/>
                  <a:gd name="connsiteX1" fmla="*/ 423007 w 1719151"/>
                  <a:gd name="connsiteY1" fmla="*/ 2232248 h 2880320"/>
                  <a:gd name="connsiteX2" fmla="*/ 62967 w 1719151"/>
                  <a:gd name="connsiteY2" fmla="*/ 1512168 h 2880320"/>
                  <a:gd name="connsiteX3" fmla="*/ 783047 w 1719151"/>
                  <a:gd name="connsiteY3" fmla="*/ 1512168 h 2880320"/>
                  <a:gd name="connsiteX4" fmla="*/ 783047 w 1719151"/>
                  <a:gd name="connsiteY4" fmla="*/ 1368152 h 2880320"/>
                  <a:gd name="connsiteX5" fmla="*/ 62967 w 1719151"/>
                  <a:gd name="connsiteY5" fmla="*/ 1368152 h 2880320"/>
                  <a:gd name="connsiteX6" fmla="*/ 62967 w 1719151"/>
                  <a:gd name="connsiteY6" fmla="*/ 0 h 2880320"/>
                  <a:gd name="connsiteX7" fmla="*/ 1719151 w 1719151"/>
                  <a:gd name="connsiteY7" fmla="*/ 0 h 2880320"/>
                  <a:gd name="connsiteX8" fmla="*/ 1719151 w 1719151"/>
                  <a:gd name="connsiteY8" fmla="*/ 1368152 h 2880320"/>
                  <a:gd name="connsiteX9" fmla="*/ 1018503 w 1719151"/>
                  <a:gd name="connsiteY9" fmla="*/ 1459592 h 2880320"/>
                  <a:gd name="connsiteX0" fmla="*/ 840092 w 1776196"/>
                  <a:gd name="connsiteY0" fmla="*/ 2880320 h 3108345"/>
                  <a:gd name="connsiteX1" fmla="*/ 120013 w 1776196"/>
                  <a:gd name="connsiteY1" fmla="*/ 2880320 h 3108345"/>
                  <a:gd name="connsiteX2" fmla="*/ 120012 w 1776196"/>
                  <a:gd name="connsiteY2" fmla="*/ 1512168 h 3108345"/>
                  <a:gd name="connsiteX3" fmla="*/ 840092 w 1776196"/>
                  <a:gd name="connsiteY3" fmla="*/ 1512168 h 3108345"/>
                  <a:gd name="connsiteX4" fmla="*/ 840092 w 1776196"/>
                  <a:gd name="connsiteY4" fmla="*/ 1368152 h 3108345"/>
                  <a:gd name="connsiteX5" fmla="*/ 120012 w 1776196"/>
                  <a:gd name="connsiteY5" fmla="*/ 1368152 h 3108345"/>
                  <a:gd name="connsiteX6" fmla="*/ 120012 w 1776196"/>
                  <a:gd name="connsiteY6" fmla="*/ 0 h 3108345"/>
                  <a:gd name="connsiteX7" fmla="*/ 1776196 w 1776196"/>
                  <a:gd name="connsiteY7" fmla="*/ 0 h 3108345"/>
                  <a:gd name="connsiteX8" fmla="*/ 1776196 w 1776196"/>
                  <a:gd name="connsiteY8" fmla="*/ 1368152 h 3108345"/>
                  <a:gd name="connsiteX9" fmla="*/ 1075548 w 1776196"/>
                  <a:gd name="connsiteY9" fmla="*/ 1459592 h 3108345"/>
                  <a:gd name="connsiteX0" fmla="*/ 783047 w 1719151"/>
                  <a:gd name="connsiteY0" fmla="*/ 2880320 h 3108345"/>
                  <a:gd name="connsiteX1" fmla="*/ 62968 w 1719151"/>
                  <a:gd name="connsiteY1" fmla="*/ 2880320 h 3108345"/>
                  <a:gd name="connsiteX2" fmla="*/ 62967 w 1719151"/>
                  <a:gd name="connsiteY2" fmla="*/ 1512168 h 3108345"/>
                  <a:gd name="connsiteX3" fmla="*/ 783047 w 1719151"/>
                  <a:gd name="connsiteY3" fmla="*/ 1512168 h 3108345"/>
                  <a:gd name="connsiteX4" fmla="*/ 783047 w 1719151"/>
                  <a:gd name="connsiteY4" fmla="*/ 1368152 h 3108345"/>
                  <a:gd name="connsiteX5" fmla="*/ 62967 w 1719151"/>
                  <a:gd name="connsiteY5" fmla="*/ 1368152 h 3108345"/>
                  <a:gd name="connsiteX6" fmla="*/ 62967 w 1719151"/>
                  <a:gd name="connsiteY6" fmla="*/ 0 h 3108345"/>
                  <a:gd name="connsiteX7" fmla="*/ 1719151 w 1719151"/>
                  <a:gd name="connsiteY7" fmla="*/ 0 h 3108345"/>
                  <a:gd name="connsiteX8" fmla="*/ 1719151 w 1719151"/>
                  <a:gd name="connsiteY8" fmla="*/ 1368152 h 3108345"/>
                  <a:gd name="connsiteX9" fmla="*/ 1018503 w 1719151"/>
                  <a:gd name="connsiteY9" fmla="*/ 1459592 h 3108345"/>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83047 w 1719151"/>
                  <a:gd name="connsiteY0" fmla="*/ 2880320 h 2886418"/>
                  <a:gd name="connsiteX1" fmla="*/ 62968 w 1719151"/>
                  <a:gd name="connsiteY1" fmla="*/ 2880320 h 2886418"/>
                  <a:gd name="connsiteX2" fmla="*/ 62967 w 1719151"/>
                  <a:gd name="connsiteY2" fmla="*/ 1512168 h 2886418"/>
                  <a:gd name="connsiteX3" fmla="*/ 783047 w 1719151"/>
                  <a:gd name="connsiteY3" fmla="*/ 1512168 h 2886418"/>
                  <a:gd name="connsiteX4" fmla="*/ 783047 w 1719151"/>
                  <a:gd name="connsiteY4" fmla="*/ 1368152 h 2886418"/>
                  <a:gd name="connsiteX5" fmla="*/ 62967 w 1719151"/>
                  <a:gd name="connsiteY5" fmla="*/ 1368152 h 2886418"/>
                  <a:gd name="connsiteX6" fmla="*/ 62967 w 1719151"/>
                  <a:gd name="connsiteY6" fmla="*/ 0 h 2886418"/>
                  <a:gd name="connsiteX7" fmla="*/ 1719151 w 1719151"/>
                  <a:gd name="connsiteY7" fmla="*/ 0 h 2886418"/>
                  <a:gd name="connsiteX8" fmla="*/ 1719151 w 1719151"/>
                  <a:gd name="connsiteY8" fmla="*/ 1368152 h 2886418"/>
                  <a:gd name="connsiteX9" fmla="*/ 1018503 w 1719151"/>
                  <a:gd name="connsiteY9" fmla="*/ 1459592 h 2886418"/>
                  <a:gd name="connsiteX0" fmla="*/ 721184 w 1657288"/>
                  <a:gd name="connsiteY0" fmla="*/ 2880320 h 2886418"/>
                  <a:gd name="connsiteX1" fmla="*/ 1105 w 1657288"/>
                  <a:gd name="connsiteY1" fmla="*/ 2880320 h 2886418"/>
                  <a:gd name="connsiteX2" fmla="*/ 1104 w 1657288"/>
                  <a:gd name="connsiteY2" fmla="*/ 1512168 h 2886418"/>
                  <a:gd name="connsiteX3" fmla="*/ 721184 w 1657288"/>
                  <a:gd name="connsiteY3" fmla="*/ 1512168 h 2886418"/>
                  <a:gd name="connsiteX4" fmla="*/ 721184 w 1657288"/>
                  <a:gd name="connsiteY4" fmla="*/ 1368152 h 2886418"/>
                  <a:gd name="connsiteX5" fmla="*/ 1104 w 1657288"/>
                  <a:gd name="connsiteY5" fmla="*/ 1368152 h 2886418"/>
                  <a:gd name="connsiteX6" fmla="*/ 1104 w 1657288"/>
                  <a:gd name="connsiteY6" fmla="*/ 0 h 2886418"/>
                  <a:gd name="connsiteX7" fmla="*/ 1657288 w 1657288"/>
                  <a:gd name="connsiteY7" fmla="*/ 0 h 2886418"/>
                  <a:gd name="connsiteX8" fmla="*/ 1657288 w 1657288"/>
                  <a:gd name="connsiteY8" fmla="*/ 1368152 h 2886418"/>
                  <a:gd name="connsiteX9" fmla="*/ 956640 w 1657288"/>
                  <a:gd name="connsiteY9" fmla="*/ 1459592 h 2886418"/>
                  <a:gd name="connsiteX0" fmla="*/ 1153232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1657288 w 1657288"/>
                  <a:gd name="connsiteY0" fmla="*/ 2952328 h 2952328"/>
                  <a:gd name="connsiteX1" fmla="*/ 1105 w 1657288"/>
                  <a:gd name="connsiteY1" fmla="*/ 2880320 h 2952328"/>
                  <a:gd name="connsiteX2" fmla="*/ 1104 w 1657288"/>
                  <a:gd name="connsiteY2" fmla="*/ 1512168 h 2952328"/>
                  <a:gd name="connsiteX3" fmla="*/ 721184 w 1657288"/>
                  <a:gd name="connsiteY3" fmla="*/ 1512168 h 2952328"/>
                  <a:gd name="connsiteX4" fmla="*/ 721184 w 1657288"/>
                  <a:gd name="connsiteY4" fmla="*/ 1368152 h 2952328"/>
                  <a:gd name="connsiteX5" fmla="*/ 1104 w 1657288"/>
                  <a:gd name="connsiteY5" fmla="*/ 1368152 h 2952328"/>
                  <a:gd name="connsiteX6" fmla="*/ 1104 w 1657288"/>
                  <a:gd name="connsiteY6" fmla="*/ 0 h 2952328"/>
                  <a:gd name="connsiteX7" fmla="*/ 1657288 w 1657288"/>
                  <a:gd name="connsiteY7" fmla="*/ 0 h 2952328"/>
                  <a:gd name="connsiteX8" fmla="*/ 1657288 w 1657288"/>
                  <a:gd name="connsiteY8" fmla="*/ 1368152 h 2952328"/>
                  <a:gd name="connsiteX9" fmla="*/ 956640 w 1657288"/>
                  <a:gd name="connsiteY9" fmla="*/ 1459592 h 2952328"/>
                  <a:gd name="connsiteX0" fmla="*/ 2089336 w 2089336"/>
                  <a:gd name="connsiteY0" fmla="*/ 2880320 h 2880320"/>
                  <a:gd name="connsiteX1" fmla="*/ 1105 w 2089336"/>
                  <a:gd name="connsiteY1" fmla="*/ 2880320 h 2880320"/>
                  <a:gd name="connsiteX2" fmla="*/ 1104 w 2089336"/>
                  <a:gd name="connsiteY2" fmla="*/ 1512168 h 2880320"/>
                  <a:gd name="connsiteX3" fmla="*/ 721184 w 2089336"/>
                  <a:gd name="connsiteY3" fmla="*/ 1512168 h 2880320"/>
                  <a:gd name="connsiteX4" fmla="*/ 721184 w 2089336"/>
                  <a:gd name="connsiteY4" fmla="*/ 1368152 h 2880320"/>
                  <a:gd name="connsiteX5" fmla="*/ 1104 w 2089336"/>
                  <a:gd name="connsiteY5" fmla="*/ 1368152 h 2880320"/>
                  <a:gd name="connsiteX6" fmla="*/ 1104 w 2089336"/>
                  <a:gd name="connsiteY6" fmla="*/ 0 h 2880320"/>
                  <a:gd name="connsiteX7" fmla="*/ 1657288 w 2089336"/>
                  <a:gd name="connsiteY7" fmla="*/ 0 h 2880320"/>
                  <a:gd name="connsiteX8" fmla="*/ 1657288 w 2089336"/>
                  <a:gd name="connsiteY8" fmla="*/ 1368152 h 2880320"/>
                  <a:gd name="connsiteX9" fmla="*/ 956640 w 2089336"/>
                  <a:gd name="connsiteY9" fmla="*/ 1459592 h 2880320"/>
                  <a:gd name="connsiteX0" fmla="*/ 2089336 w 2449376"/>
                  <a:gd name="connsiteY0" fmla="*/ 2880320 h 2880320"/>
                  <a:gd name="connsiteX1" fmla="*/ 2449376 w 2449376"/>
                  <a:gd name="connsiteY1" fmla="*/ 2880320 h 2880320"/>
                  <a:gd name="connsiteX2" fmla="*/ 1105 w 2449376"/>
                  <a:gd name="connsiteY2" fmla="*/ 2880320 h 2880320"/>
                  <a:gd name="connsiteX3" fmla="*/ 1104 w 2449376"/>
                  <a:gd name="connsiteY3" fmla="*/ 1512168 h 2880320"/>
                  <a:gd name="connsiteX4" fmla="*/ 721184 w 2449376"/>
                  <a:gd name="connsiteY4" fmla="*/ 1512168 h 2880320"/>
                  <a:gd name="connsiteX5" fmla="*/ 721184 w 2449376"/>
                  <a:gd name="connsiteY5" fmla="*/ 1368152 h 2880320"/>
                  <a:gd name="connsiteX6" fmla="*/ 1104 w 2449376"/>
                  <a:gd name="connsiteY6" fmla="*/ 1368152 h 2880320"/>
                  <a:gd name="connsiteX7" fmla="*/ 1104 w 2449376"/>
                  <a:gd name="connsiteY7" fmla="*/ 0 h 2880320"/>
                  <a:gd name="connsiteX8" fmla="*/ 1657288 w 2449376"/>
                  <a:gd name="connsiteY8" fmla="*/ 0 h 2880320"/>
                  <a:gd name="connsiteX9" fmla="*/ 1657288 w 2449376"/>
                  <a:gd name="connsiteY9" fmla="*/ 1368152 h 2880320"/>
                  <a:gd name="connsiteX10" fmla="*/ 956640 w 2449376"/>
                  <a:gd name="connsiteY10" fmla="*/ 1459592 h 2880320"/>
                  <a:gd name="connsiteX0" fmla="*/ 2089336 w 2665400"/>
                  <a:gd name="connsiteY0" fmla="*/ 2880320 h 2880320"/>
                  <a:gd name="connsiteX1" fmla="*/ 2665400 w 2665400"/>
                  <a:gd name="connsiteY1" fmla="*/ 2880320 h 2880320"/>
                  <a:gd name="connsiteX2" fmla="*/ 1105 w 2665400"/>
                  <a:gd name="connsiteY2" fmla="*/ 2880320 h 2880320"/>
                  <a:gd name="connsiteX3" fmla="*/ 1104 w 2665400"/>
                  <a:gd name="connsiteY3" fmla="*/ 1512168 h 2880320"/>
                  <a:gd name="connsiteX4" fmla="*/ 721184 w 2665400"/>
                  <a:gd name="connsiteY4" fmla="*/ 1512168 h 2880320"/>
                  <a:gd name="connsiteX5" fmla="*/ 721184 w 2665400"/>
                  <a:gd name="connsiteY5" fmla="*/ 1368152 h 2880320"/>
                  <a:gd name="connsiteX6" fmla="*/ 1104 w 2665400"/>
                  <a:gd name="connsiteY6" fmla="*/ 1368152 h 2880320"/>
                  <a:gd name="connsiteX7" fmla="*/ 1104 w 2665400"/>
                  <a:gd name="connsiteY7" fmla="*/ 0 h 2880320"/>
                  <a:gd name="connsiteX8" fmla="*/ 1657288 w 2665400"/>
                  <a:gd name="connsiteY8" fmla="*/ 0 h 2880320"/>
                  <a:gd name="connsiteX9" fmla="*/ 1657288 w 2665400"/>
                  <a:gd name="connsiteY9" fmla="*/ 1368152 h 2880320"/>
                  <a:gd name="connsiteX10" fmla="*/ 956640 w 2665400"/>
                  <a:gd name="connsiteY10" fmla="*/ 1459592 h 2880320"/>
                  <a:gd name="connsiteX0" fmla="*/ 2089336 w 2665400"/>
                  <a:gd name="connsiteY0" fmla="*/ 2880320 h 2880320"/>
                  <a:gd name="connsiteX1" fmla="*/ 2665400 w 2665400"/>
                  <a:gd name="connsiteY1" fmla="*/ 2880320 h 2880320"/>
                  <a:gd name="connsiteX2" fmla="*/ 1657288 w 2665400"/>
                  <a:gd name="connsiteY2" fmla="*/ 2880320 h 2880320"/>
                  <a:gd name="connsiteX3" fmla="*/ 1105 w 2665400"/>
                  <a:gd name="connsiteY3" fmla="*/ 2880320 h 2880320"/>
                  <a:gd name="connsiteX4" fmla="*/ 1104 w 2665400"/>
                  <a:gd name="connsiteY4" fmla="*/ 1512168 h 2880320"/>
                  <a:gd name="connsiteX5" fmla="*/ 721184 w 2665400"/>
                  <a:gd name="connsiteY5" fmla="*/ 1512168 h 2880320"/>
                  <a:gd name="connsiteX6" fmla="*/ 721184 w 2665400"/>
                  <a:gd name="connsiteY6" fmla="*/ 1368152 h 2880320"/>
                  <a:gd name="connsiteX7" fmla="*/ 1104 w 2665400"/>
                  <a:gd name="connsiteY7" fmla="*/ 1368152 h 2880320"/>
                  <a:gd name="connsiteX8" fmla="*/ 1104 w 2665400"/>
                  <a:gd name="connsiteY8" fmla="*/ 0 h 2880320"/>
                  <a:gd name="connsiteX9" fmla="*/ 1657288 w 2665400"/>
                  <a:gd name="connsiteY9" fmla="*/ 0 h 2880320"/>
                  <a:gd name="connsiteX10" fmla="*/ 1657288 w 2665400"/>
                  <a:gd name="connsiteY10" fmla="*/ 1368152 h 2880320"/>
                  <a:gd name="connsiteX11" fmla="*/ 956640 w 2665400"/>
                  <a:gd name="connsiteY11" fmla="*/ 1459592 h 2880320"/>
                  <a:gd name="connsiteX0" fmla="*/ 2089336 w 2305360"/>
                  <a:gd name="connsiteY0" fmla="*/ 2880320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165728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2305360"/>
                  <a:gd name="connsiteY0" fmla="*/ 1512168 h 2880320"/>
                  <a:gd name="connsiteX1" fmla="*/ 2305360 w 2305360"/>
                  <a:gd name="connsiteY1" fmla="*/ 2520280 h 2880320"/>
                  <a:gd name="connsiteX2" fmla="*/ 1657288 w 2305360"/>
                  <a:gd name="connsiteY2" fmla="*/ 2880320 h 2880320"/>
                  <a:gd name="connsiteX3" fmla="*/ 1105 w 2305360"/>
                  <a:gd name="connsiteY3" fmla="*/ 2880320 h 2880320"/>
                  <a:gd name="connsiteX4" fmla="*/ 1104 w 2305360"/>
                  <a:gd name="connsiteY4" fmla="*/ 1512168 h 2880320"/>
                  <a:gd name="connsiteX5" fmla="*/ 721184 w 2305360"/>
                  <a:gd name="connsiteY5" fmla="*/ 1512168 h 2880320"/>
                  <a:gd name="connsiteX6" fmla="*/ 721184 w 2305360"/>
                  <a:gd name="connsiteY6" fmla="*/ 1368152 h 2880320"/>
                  <a:gd name="connsiteX7" fmla="*/ 1104 w 2305360"/>
                  <a:gd name="connsiteY7" fmla="*/ 1368152 h 2880320"/>
                  <a:gd name="connsiteX8" fmla="*/ 1104 w 2305360"/>
                  <a:gd name="connsiteY8" fmla="*/ 0 h 2880320"/>
                  <a:gd name="connsiteX9" fmla="*/ 1657288 w 2305360"/>
                  <a:gd name="connsiteY9" fmla="*/ 0 h 2880320"/>
                  <a:gd name="connsiteX10" fmla="*/ 1657288 w 2305360"/>
                  <a:gd name="connsiteY10" fmla="*/ 1368152 h 2880320"/>
                  <a:gd name="connsiteX11" fmla="*/ 956640 w 2305360"/>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56640 w 1657288"/>
                  <a:gd name="connsiteY11" fmla="*/ 1459592 h 2880320"/>
                  <a:gd name="connsiteX0" fmla="*/ 937208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937208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1184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1184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368152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368152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368152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368152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93192 w 1657288"/>
                  <a:gd name="connsiteY6" fmla="*/ 1440160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1104 w 1657288"/>
                  <a:gd name="connsiteY7" fmla="*/ 1440160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93192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5200 w 1657288"/>
                  <a:gd name="connsiteY11" fmla="*/ 1440160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7288 w 1657288"/>
                  <a:gd name="connsiteY10" fmla="*/ 1440160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368152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080120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368152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152128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368152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152128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368152 h 2880320"/>
                  <a:gd name="connsiteX11" fmla="*/ 864096 w 1657288"/>
                  <a:gd name="connsiteY11" fmla="*/ 1152128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152128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152128 h 2880320"/>
                  <a:gd name="connsiteX11" fmla="*/ 864096 w 1657288"/>
                  <a:gd name="connsiteY11" fmla="*/ 1152128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152128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152128 h 2880320"/>
                  <a:gd name="connsiteX11" fmla="*/ 864096 w 1657288"/>
                  <a:gd name="connsiteY11" fmla="*/ 1224136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152128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224136 h 2880320"/>
                  <a:gd name="connsiteX11" fmla="*/ 864096 w 1657288"/>
                  <a:gd name="connsiteY11" fmla="*/ 1224136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224136 h 2880320"/>
                  <a:gd name="connsiteX7" fmla="*/ 0 w 1657288"/>
                  <a:gd name="connsiteY7" fmla="*/ 1152128 h 2880320"/>
                  <a:gd name="connsiteX8" fmla="*/ 1104 w 1657288"/>
                  <a:gd name="connsiteY8" fmla="*/ 0 h 2880320"/>
                  <a:gd name="connsiteX9" fmla="*/ 1657288 w 1657288"/>
                  <a:gd name="connsiteY9" fmla="*/ 0 h 2880320"/>
                  <a:gd name="connsiteX10" fmla="*/ 1656184 w 1657288"/>
                  <a:gd name="connsiteY10" fmla="*/ 1224136 h 2880320"/>
                  <a:gd name="connsiteX11" fmla="*/ 864096 w 1657288"/>
                  <a:gd name="connsiteY11" fmla="*/ 1224136 h 2880320"/>
                  <a:gd name="connsiteX12" fmla="*/ 865200 w 1657288"/>
                  <a:gd name="connsiteY12" fmla="*/ 1512168 h 2880320"/>
                  <a:gd name="connsiteX0" fmla="*/ 865200 w 1657288"/>
                  <a:gd name="connsiteY0" fmla="*/ 1512168 h 2880320"/>
                  <a:gd name="connsiteX1" fmla="*/ 1657288 w 1657288"/>
                  <a:gd name="connsiteY1" fmla="*/ 1512168 h 2880320"/>
                  <a:gd name="connsiteX2" fmla="*/ 1657288 w 1657288"/>
                  <a:gd name="connsiteY2" fmla="*/ 2880320 h 2880320"/>
                  <a:gd name="connsiteX3" fmla="*/ 1105 w 1657288"/>
                  <a:gd name="connsiteY3" fmla="*/ 2880320 h 2880320"/>
                  <a:gd name="connsiteX4" fmla="*/ 1104 w 1657288"/>
                  <a:gd name="connsiteY4" fmla="*/ 1512168 h 2880320"/>
                  <a:gd name="connsiteX5" fmla="*/ 720080 w 1657288"/>
                  <a:gd name="connsiteY5" fmla="*/ 1512168 h 2880320"/>
                  <a:gd name="connsiteX6" fmla="*/ 720080 w 1657288"/>
                  <a:gd name="connsiteY6" fmla="*/ 1224136 h 2880320"/>
                  <a:gd name="connsiteX7" fmla="*/ 0 w 1657288"/>
                  <a:gd name="connsiteY7" fmla="*/ 1224136 h 2880320"/>
                  <a:gd name="connsiteX8" fmla="*/ 1104 w 1657288"/>
                  <a:gd name="connsiteY8" fmla="*/ 0 h 2880320"/>
                  <a:gd name="connsiteX9" fmla="*/ 1657288 w 1657288"/>
                  <a:gd name="connsiteY9" fmla="*/ 0 h 2880320"/>
                  <a:gd name="connsiteX10" fmla="*/ 1656184 w 1657288"/>
                  <a:gd name="connsiteY10" fmla="*/ 1224136 h 2880320"/>
                  <a:gd name="connsiteX11" fmla="*/ 864096 w 1657288"/>
                  <a:gd name="connsiteY11" fmla="*/ 1224136 h 2880320"/>
                  <a:gd name="connsiteX12" fmla="*/ 865200 w 1657288"/>
                  <a:gd name="connsiteY12" fmla="*/ 1512168 h 2880320"/>
                  <a:gd name="connsiteX0" fmla="*/ 866304 w 1658392"/>
                  <a:gd name="connsiteY0" fmla="*/ 1512168 h 2880320"/>
                  <a:gd name="connsiteX1" fmla="*/ 1658392 w 1658392"/>
                  <a:gd name="connsiteY1" fmla="*/ 1512168 h 2880320"/>
                  <a:gd name="connsiteX2" fmla="*/ 1658392 w 1658392"/>
                  <a:gd name="connsiteY2" fmla="*/ 2880320 h 2880320"/>
                  <a:gd name="connsiteX3" fmla="*/ 2209 w 1658392"/>
                  <a:gd name="connsiteY3" fmla="*/ 2880320 h 2880320"/>
                  <a:gd name="connsiteX4" fmla="*/ 1104 w 1658392"/>
                  <a:gd name="connsiteY4" fmla="*/ 1584176 h 2880320"/>
                  <a:gd name="connsiteX5" fmla="*/ 721184 w 1658392"/>
                  <a:gd name="connsiteY5" fmla="*/ 1512168 h 2880320"/>
                  <a:gd name="connsiteX6" fmla="*/ 721184 w 1658392"/>
                  <a:gd name="connsiteY6" fmla="*/ 1224136 h 2880320"/>
                  <a:gd name="connsiteX7" fmla="*/ 1104 w 1658392"/>
                  <a:gd name="connsiteY7" fmla="*/ 1224136 h 2880320"/>
                  <a:gd name="connsiteX8" fmla="*/ 2208 w 1658392"/>
                  <a:gd name="connsiteY8" fmla="*/ 0 h 2880320"/>
                  <a:gd name="connsiteX9" fmla="*/ 1658392 w 1658392"/>
                  <a:gd name="connsiteY9" fmla="*/ 0 h 2880320"/>
                  <a:gd name="connsiteX10" fmla="*/ 1657288 w 1658392"/>
                  <a:gd name="connsiteY10" fmla="*/ 1224136 h 2880320"/>
                  <a:gd name="connsiteX11" fmla="*/ 865200 w 1658392"/>
                  <a:gd name="connsiteY11" fmla="*/ 1224136 h 2880320"/>
                  <a:gd name="connsiteX12" fmla="*/ 866304 w 1658392"/>
                  <a:gd name="connsiteY12" fmla="*/ 1512168 h 2880320"/>
                  <a:gd name="connsiteX0" fmla="*/ 866304 w 1658392"/>
                  <a:gd name="connsiteY0" fmla="*/ 1512168 h 2880320"/>
                  <a:gd name="connsiteX1" fmla="*/ 1658392 w 1658392"/>
                  <a:gd name="connsiteY1" fmla="*/ 1512168 h 2880320"/>
                  <a:gd name="connsiteX2" fmla="*/ 1658392 w 1658392"/>
                  <a:gd name="connsiteY2" fmla="*/ 2880320 h 2880320"/>
                  <a:gd name="connsiteX3" fmla="*/ 2209 w 1658392"/>
                  <a:gd name="connsiteY3" fmla="*/ 2880320 h 2880320"/>
                  <a:gd name="connsiteX4" fmla="*/ 1104 w 1658392"/>
                  <a:gd name="connsiteY4" fmla="*/ 1584176 h 2880320"/>
                  <a:gd name="connsiteX5" fmla="*/ 721184 w 1658392"/>
                  <a:gd name="connsiteY5" fmla="*/ 1584176 h 2880320"/>
                  <a:gd name="connsiteX6" fmla="*/ 721184 w 1658392"/>
                  <a:gd name="connsiteY6" fmla="*/ 1224136 h 2880320"/>
                  <a:gd name="connsiteX7" fmla="*/ 1104 w 1658392"/>
                  <a:gd name="connsiteY7" fmla="*/ 1224136 h 2880320"/>
                  <a:gd name="connsiteX8" fmla="*/ 2208 w 1658392"/>
                  <a:gd name="connsiteY8" fmla="*/ 0 h 2880320"/>
                  <a:gd name="connsiteX9" fmla="*/ 1658392 w 1658392"/>
                  <a:gd name="connsiteY9" fmla="*/ 0 h 2880320"/>
                  <a:gd name="connsiteX10" fmla="*/ 1657288 w 1658392"/>
                  <a:gd name="connsiteY10" fmla="*/ 1224136 h 2880320"/>
                  <a:gd name="connsiteX11" fmla="*/ 865200 w 1658392"/>
                  <a:gd name="connsiteY11" fmla="*/ 1224136 h 2880320"/>
                  <a:gd name="connsiteX12" fmla="*/ 866304 w 1658392"/>
                  <a:gd name="connsiteY12" fmla="*/ 1512168 h 2880320"/>
                  <a:gd name="connsiteX0" fmla="*/ 865200 w 1658392"/>
                  <a:gd name="connsiteY0" fmla="*/ 1584176 h 2880320"/>
                  <a:gd name="connsiteX1" fmla="*/ 1658392 w 1658392"/>
                  <a:gd name="connsiteY1" fmla="*/ 1512168 h 2880320"/>
                  <a:gd name="connsiteX2" fmla="*/ 1658392 w 1658392"/>
                  <a:gd name="connsiteY2" fmla="*/ 2880320 h 2880320"/>
                  <a:gd name="connsiteX3" fmla="*/ 2209 w 1658392"/>
                  <a:gd name="connsiteY3" fmla="*/ 2880320 h 2880320"/>
                  <a:gd name="connsiteX4" fmla="*/ 1104 w 1658392"/>
                  <a:gd name="connsiteY4" fmla="*/ 1584176 h 2880320"/>
                  <a:gd name="connsiteX5" fmla="*/ 721184 w 1658392"/>
                  <a:gd name="connsiteY5" fmla="*/ 1584176 h 2880320"/>
                  <a:gd name="connsiteX6" fmla="*/ 721184 w 1658392"/>
                  <a:gd name="connsiteY6" fmla="*/ 1224136 h 2880320"/>
                  <a:gd name="connsiteX7" fmla="*/ 1104 w 1658392"/>
                  <a:gd name="connsiteY7" fmla="*/ 1224136 h 2880320"/>
                  <a:gd name="connsiteX8" fmla="*/ 2208 w 1658392"/>
                  <a:gd name="connsiteY8" fmla="*/ 0 h 2880320"/>
                  <a:gd name="connsiteX9" fmla="*/ 1658392 w 1658392"/>
                  <a:gd name="connsiteY9" fmla="*/ 0 h 2880320"/>
                  <a:gd name="connsiteX10" fmla="*/ 1657288 w 1658392"/>
                  <a:gd name="connsiteY10" fmla="*/ 1224136 h 2880320"/>
                  <a:gd name="connsiteX11" fmla="*/ 865200 w 1658392"/>
                  <a:gd name="connsiteY11" fmla="*/ 1224136 h 2880320"/>
                  <a:gd name="connsiteX12" fmla="*/ 865200 w 1658392"/>
                  <a:gd name="connsiteY12" fmla="*/ 1584176 h 2880320"/>
                  <a:gd name="connsiteX0" fmla="*/ 865200 w 1658392"/>
                  <a:gd name="connsiteY0" fmla="*/ 1584176 h 2880320"/>
                  <a:gd name="connsiteX1" fmla="*/ 1657288 w 1658392"/>
                  <a:gd name="connsiteY1" fmla="*/ 1584176 h 2880320"/>
                  <a:gd name="connsiteX2" fmla="*/ 1658392 w 1658392"/>
                  <a:gd name="connsiteY2" fmla="*/ 2880320 h 2880320"/>
                  <a:gd name="connsiteX3" fmla="*/ 2209 w 1658392"/>
                  <a:gd name="connsiteY3" fmla="*/ 2880320 h 2880320"/>
                  <a:gd name="connsiteX4" fmla="*/ 1104 w 1658392"/>
                  <a:gd name="connsiteY4" fmla="*/ 1584176 h 2880320"/>
                  <a:gd name="connsiteX5" fmla="*/ 721184 w 1658392"/>
                  <a:gd name="connsiteY5" fmla="*/ 1584176 h 2880320"/>
                  <a:gd name="connsiteX6" fmla="*/ 721184 w 1658392"/>
                  <a:gd name="connsiteY6" fmla="*/ 1224136 h 2880320"/>
                  <a:gd name="connsiteX7" fmla="*/ 1104 w 1658392"/>
                  <a:gd name="connsiteY7" fmla="*/ 1224136 h 2880320"/>
                  <a:gd name="connsiteX8" fmla="*/ 2208 w 1658392"/>
                  <a:gd name="connsiteY8" fmla="*/ 0 h 2880320"/>
                  <a:gd name="connsiteX9" fmla="*/ 1658392 w 1658392"/>
                  <a:gd name="connsiteY9" fmla="*/ 0 h 2880320"/>
                  <a:gd name="connsiteX10" fmla="*/ 1657288 w 1658392"/>
                  <a:gd name="connsiteY10" fmla="*/ 1224136 h 2880320"/>
                  <a:gd name="connsiteX11" fmla="*/ 865200 w 1658392"/>
                  <a:gd name="connsiteY11" fmla="*/ 1224136 h 2880320"/>
                  <a:gd name="connsiteX12" fmla="*/ 865200 w 1658392"/>
                  <a:gd name="connsiteY12" fmla="*/ 1584176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8392" h="2880320">
                    <a:moveTo>
                      <a:pt x="865200" y="1584176"/>
                    </a:moveTo>
                    <a:lnTo>
                      <a:pt x="1657288" y="1584176"/>
                    </a:lnTo>
                    <a:lnTo>
                      <a:pt x="1658392" y="2880320"/>
                    </a:lnTo>
                    <a:lnTo>
                      <a:pt x="2209" y="2880320"/>
                    </a:lnTo>
                    <a:cubicBezTo>
                      <a:pt x="11304" y="2295678"/>
                      <a:pt x="0" y="1938044"/>
                      <a:pt x="1104" y="1584176"/>
                    </a:cubicBezTo>
                    <a:cubicBezTo>
                      <a:pt x="257659" y="1577111"/>
                      <a:pt x="552674" y="1588761"/>
                      <a:pt x="721184" y="1584176"/>
                    </a:cubicBezTo>
                    <a:lnTo>
                      <a:pt x="721184" y="1224136"/>
                    </a:lnTo>
                    <a:lnTo>
                      <a:pt x="1104" y="1224136"/>
                    </a:lnTo>
                    <a:lnTo>
                      <a:pt x="2208" y="0"/>
                    </a:lnTo>
                    <a:lnTo>
                      <a:pt x="1658392" y="0"/>
                    </a:lnTo>
                    <a:lnTo>
                      <a:pt x="1657288" y="1224136"/>
                    </a:lnTo>
                    <a:lnTo>
                      <a:pt x="865200" y="1224136"/>
                    </a:lnTo>
                    <a:lnTo>
                      <a:pt x="865200" y="1584176"/>
                    </a:lnTo>
                    <a:close/>
                  </a:path>
                </a:pathLst>
              </a:custGeom>
              <a:ln>
                <a:no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38" name="グループ化 37"/>
            <p:cNvGrpSpPr/>
            <p:nvPr/>
          </p:nvGrpSpPr>
          <p:grpSpPr>
            <a:xfrm>
              <a:off x="3646224" y="1020508"/>
              <a:ext cx="3930913" cy="643274"/>
              <a:chOff x="3646224" y="1020508"/>
              <a:chExt cx="3930913" cy="643274"/>
            </a:xfrm>
          </p:grpSpPr>
          <p:sp>
            <p:nvSpPr>
              <p:cNvPr id="39" name="正方形/長方形 38"/>
              <p:cNvSpPr/>
              <p:nvPr/>
            </p:nvSpPr>
            <p:spPr>
              <a:xfrm>
                <a:off x="3667125" y="1164050"/>
                <a:ext cx="1297782" cy="383109"/>
              </a:xfrm>
              <a:prstGeom prst="rect">
                <a:avLst/>
              </a:prstGeom>
              <a:solidFill>
                <a:srgbClr val="FFFF00"/>
              </a:solidFill>
              <a:ln>
                <a:noFill/>
              </a:ln>
              <a:scene3d>
                <a:camera prst="perspectiveRelaxedModerately"/>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正方形/長方形 39"/>
              <p:cNvSpPr/>
              <p:nvPr/>
            </p:nvSpPr>
            <p:spPr>
              <a:xfrm>
                <a:off x="3646224" y="1397809"/>
                <a:ext cx="1340114" cy="243954"/>
              </a:xfrm>
              <a:prstGeom prst="rect">
                <a:avLst/>
              </a:prstGeom>
              <a:solidFill>
                <a:srgbClr val="FFFF00"/>
              </a:solidFill>
              <a:ln>
                <a:noFill/>
              </a:ln>
              <a:scene3d>
                <a:camera prst="perspectiveRelaxedModerately"/>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1" name="正方形/長方形 40"/>
              <p:cNvSpPr/>
              <p:nvPr/>
            </p:nvSpPr>
            <p:spPr>
              <a:xfrm>
                <a:off x="3686755" y="1020508"/>
                <a:ext cx="1259632" cy="211226"/>
              </a:xfrm>
              <a:prstGeom prst="rect">
                <a:avLst/>
              </a:prstGeom>
              <a:solidFill>
                <a:srgbClr val="FFFF00"/>
              </a:solidFill>
              <a:ln>
                <a:noFill/>
              </a:ln>
              <a:scene3d>
                <a:camera prst="perspectiveRelaxedModerately"/>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フリーフォーム 41"/>
              <p:cNvSpPr/>
              <p:nvPr/>
            </p:nvSpPr>
            <p:spPr>
              <a:xfrm>
                <a:off x="6319837" y="1397794"/>
                <a:ext cx="1257300" cy="252412"/>
              </a:xfrm>
              <a:custGeom>
                <a:avLst/>
                <a:gdLst>
                  <a:gd name="connsiteX0" fmla="*/ 0 w 1257300"/>
                  <a:gd name="connsiteY0" fmla="*/ 0 h 252412"/>
                  <a:gd name="connsiteX1" fmla="*/ 50006 w 1257300"/>
                  <a:gd name="connsiteY1" fmla="*/ 252412 h 252412"/>
                  <a:gd name="connsiteX2" fmla="*/ 1257300 w 1257300"/>
                  <a:gd name="connsiteY2" fmla="*/ 247650 h 252412"/>
                  <a:gd name="connsiteX0" fmla="*/ 0 w 1257300"/>
                  <a:gd name="connsiteY0" fmla="*/ 0 h 252412"/>
                  <a:gd name="connsiteX1" fmla="*/ 38099 w 1257300"/>
                  <a:gd name="connsiteY1" fmla="*/ 252412 h 252412"/>
                  <a:gd name="connsiteX2" fmla="*/ 1257300 w 1257300"/>
                  <a:gd name="connsiteY2" fmla="*/ 247650 h 252412"/>
                </a:gdLst>
                <a:ahLst/>
                <a:cxnLst>
                  <a:cxn ang="0">
                    <a:pos x="connsiteX0" y="connsiteY0"/>
                  </a:cxn>
                  <a:cxn ang="0">
                    <a:pos x="connsiteX1" y="connsiteY1"/>
                  </a:cxn>
                  <a:cxn ang="0">
                    <a:pos x="connsiteX2" y="connsiteY2"/>
                  </a:cxn>
                </a:cxnLst>
                <a:rect l="l" t="t" r="r" b="b"/>
                <a:pathLst>
                  <a:path w="1257300" h="252412">
                    <a:moveTo>
                      <a:pt x="0" y="0"/>
                    </a:moveTo>
                    <a:lnTo>
                      <a:pt x="38099" y="252412"/>
                    </a:lnTo>
                    <a:lnTo>
                      <a:pt x="1257300" y="247650"/>
                    </a:lnTo>
                  </a:path>
                </a:pathLst>
              </a:custGeom>
              <a:no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6343606" y="1231734"/>
                <a:ext cx="1224136" cy="432048"/>
              </a:xfrm>
              <a:prstGeom prst="rect">
                <a:avLst/>
              </a:prstGeom>
              <a:ln>
                <a:noFill/>
              </a:ln>
              <a:scene3d>
                <a:camera prst="perspectiveRelaxed">
                  <a:rot lat="18636138" lon="20671491" rev="712252"/>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sp>
        <p:nvSpPr>
          <p:cNvPr id="47" name="フリーフォーム 46"/>
          <p:cNvSpPr/>
          <p:nvPr/>
        </p:nvSpPr>
        <p:spPr>
          <a:xfrm>
            <a:off x="3889337" y="1534728"/>
            <a:ext cx="33338" cy="59534"/>
          </a:xfrm>
          <a:custGeom>
            <a:avLst/>
            <a:gdLst>
              <a:gd name="connsiteX0" fmla="*/ 42862 w 42862"/>
              <a:gd name="connsiteY0" fmla="*/ 52387 h 78581"/>
              <a:gd name="connsiteX1" fmla="*/ 35719 w 42862"/>
              <a:gd name="connsiteY1" fmla="*/ 0 h 78581"/>
              <a:gd name="connsiteX2" fmla="*/ 0 w 42862"/>
              <a:gd name="connsiteY2" fmla="*/ 78581 h 78581"/>
              <a:gd name="connsiteX3" fmla="*/ 42862 w 42862"/>
              <a:gd name="connsiteY3" fmla="*/ 52387 h 78581"/>
              <a:gd name="connsiteX0" fmla="*/ 42862 w 59531"/>
              <a:gd name="connsiteY0" fmla="*/ 69056 h 95250"/>
              <a:gd name="connsiteX1" fmla="*/ 59531 w 59531"/>
              <a:gd name="connsiteY1" fmla="*/ 0 h 95250"/>
              <a:gd name="connsiteX2" fmla="*/ 0 w 59531"/>
              <a:gd name="connsiteY2" fmla="*/ 95250 h 95250"/>
              <a:gd name="connsiteX3" fmla="*/ 42862 w 59531"/>
              <a:gd name="connsiteY3" fmla="*/ 69056 h 95250"/>
              <a:gd name="connsiteX0" fmla="*/ 52387 w 69056"/>
              <a:gd name="connsiteY0" fmla="*/ 69056 h 69056"/>
              <a:gd name="connsiteX1" fmla="*/ 69056 w 69056"/>
              <a:gd name="connsiteY1" fmla="*/ 0 h 69056"/>
              <a:gd name="connsiteX2" fmla="*/ 0 w 69056"/>
              <a:gd name="connsiteY2" fmla="*/ 33338 h 69056"/>
              <a:gd name="connsiteX3" fmla="*/ 52387 w 69056"/>
              <a:gd name="connsiteY3" fmla="*/ 69056 h 69056"/>
              <a:gd name="connsiteX0" fmla="*/ 21431 w 38100"/>
              <a:gd name="connsiteY0" fmla="*/ 69056 h 69056"/>
              <a:gd name="connsiteX1" fmla="*/ 38100 w 38100"/>
              <a:gd name="connsiteY1" fmla="*/ 0 h 69056"/>
              <a:gd name="connsiteX2" fmla="*/ 0 w 38100"/>
              <a:gd name="connsiteY2" fmla="*/ 33338 h 69056"/>
              <a:gd name="connsiteX3" fmla="*/ 21431 w 38100"/>
              <a:gd name="connsiteY3" fmla="*/ 69056 h 69056"/>
              <a:gd name="connsiteX0" fmla="*/ 35718 w 52387"/>
              <a:gd name="connsiteY0" fmla="*/ 69056 h 69056"/>
              <a:gd name="connsiteX1" fmla="*/ 52387 w 52387"/>
              <a:gd name="connsiteY1" fmla="*/ 0 h 69056"/>
              <a:gd name="connsiteX2" fmla="*/ 0 w 52387"/>
              <a:gd name="connsiteY2" fmla="*/ 42863 h 69056"/>
              <a:gd name="connsiteX3" fmla="*/ 35718 w 52387"/>
              <a:gd name="connsiteY3" fmla="*/ 69056 h 69056"/>
              <a:gd name="connsiteX0" fmla="*/ 45243 w 61912"/>
              <a:gd name="connsiteY0" fmla="*/ 69056 h 69056"/>
              <a:gd name="connsiteX1" fmla="*/ 61912 w 61912"/>
              <a:gd name="connsiteY1" fmla="*/ 0 h 69056"/>
              <a:gd name="connsiteX2" fmla="*/ 0 w 61912"/>
              <a:gd name="connsiteY2" fmla="*/ 42863 h 69056"/>
              <a:gd name="connsiteX3" fmla="*/ 45243 w 61912"/>
              <a:gd name="connsiteY3" fmla="*/ 69056 h 69056"/>
              <a:gd name="connsiteX0" fmla="*/ 30956 w 61912"/>
              <a:gd name="connsiteY0" fmla="*/ 85725 h 85725"/>
              <a:gd name="connsiteX1" fmla="*/ 61912 w 61912"/>
              <a:gd name="connsiteY1" fmla="*/ 0 h 85725"/>
              <a:gd name="connsiteX2" fmla="*/ 0 w 61912"/>
              <a:gd name="connsiteY2" fmla="*/ 42863 h 85725"/>
              <a:gd name="connsiteX3" fmla="*/ 30956 w 61912"/>
              <a:gd name="connsiteY3" fmla="*/ 85725 h 85725"/>
              <a:gd name="connsiteX0" fmla="*/ 30956 w 83344"/>
              <a:gd name="connsiteY0" fmla="*/ 47625 h 47625"/>
              <a:gd name="connsiteX1" fmla="*/ 83344 w 83344"/>
              <a:gd name="connsiteY1" fmla="*/ 0 h 47625"/>
              <a:gd name="connsiteX2" fmla="*/ 0 w 83344"/>
              <a:gd name="connsiteY2" fmla="*/ 4763 h 47625"/>
              <a:gd name="connsiteX3" fmla="*/ 30956 w 83344"/>
              <a:gd name="connsiteY3" fmla="*/ 47625 h 47625"/>
              <a:gd name="connsiteX0" fmla="*/ 0 w 52388"/>
              <a:gd name="connsiteY0" fmla="*/ 83344 h 83344"/>
              <a:gd name="connsiteX1" fmla="*/ 52388 w 52388"/>
              <a:gd name="connsiteY1" fmla="*/ 35719 h 83344"/>
              <a:gd name="connsiteX2" fmla="*/ 2382 w 52388"/>
              <a:gd name="connsiteY2" fmla="*/ 0 h 83344"/>
              <a:gd name="connsiteX3" fmla="*/ 0 w 52388"/>
              <a:gd name="connsiteY3" fmla="*/ 83344 h 83344"/>
              <a:gd name="connsiteX0" fmla="*/ 0 w 69056"/>
              <a:gd name="connsiteY0" fmla="*/ 76200 h 76200"/>
              <a:gd name="connsiteX1" fmla="*/ 69056 w 69056"/>
              <a:gd name="connsiteY1" fmla="*/ 35719 h 76200"/>
              <a:gd name="connsiteX2" fmla="*/ 19050 w 69056"/>
              <a:gd name="connsiteY2" fmla="*/ 0 h 76200"/>
              <a:gd name="connsiteX3" fmla="*/ 0 w 69056"/>
              <a:gd name="connsiteY3" fmla="*/ 76200 h 76200"/>
              <a:gd name="connsiteX0" fmla="*/ 0 w 69056"/>
              <a:gd name="connsiteY0" fmla="*/ 80683 h 80683"/>
              <a:gd name="connsiteX1" fmla="*/ 69056 w 69056"/>
              <a:gd name="connsiteY1" fmla="*/ 40202 h 80683"/>
              <a:gd name="connsiteX2" fmla="*/ 26194 w 69056"/>
              <a:gd name="connsiteY2" fmla="*/ 0 h 80683"/>
              <a:gd name="connsiteX3" fmla="*/ 0 w 69056"/>
              <a:gd name="connsiteY3" fmla="*/ 80683 h 80683"/>
              <a:gd name="connsiteX0" fmla="*/ 0 w 71438"/>
              <a:gd name="connsiteY0" fmla="*/ 73959 h 73959"/>
              <a:gd name="connsiteX1" fmla="*/ 71438 w 71438"/>
              <a:gd name="connsiteY1" fmla="*/ 40202 h 73959"/>
              <a:gd name="connsiteX2" fmla="*/ 28576 w 71438"/>
              <a:gd name="connsiteY2" fmla="*/ 0 h 73959"/>
              <a:gd name="connsiteX3" fmla="*/ 0 w 71438"/>
              <a:gd name="connsiteY3" fmla="*/ 73959 h 73959"/>
              <a:gd name="connsiteX0" fmla="*/ 0 w 66676"/>
              <a:gd name="connsiteY0" fmla="*/ 60513 h 60513"/>
              <a:gd name="connsiteX1" fmla="*/ 66676 w 66676"/>
              <a:gd name="connsiteY1" fmla="*/ 40202 h 60513"/>
              <a:gd name="connsiteX2" fmla="*/ 23814 w 66676"/>
              <a:gd name="connsiteY2" fmla="*/ 0 h 60513"/>
              <a:gd name="connsiteX3" fmla="*/ 0 w 66676"/>
              <a:gd name="connsiteY3" fmla="*/ 60513 h 60513"/>
              <a:gd name="connsiteX0" fmla="*/ 0 w 52388"/>
              <a:gd name="connsiteY0" fmla="*/ 56031 h 56031"/>
              <a:gd name="connsiteX1" fmla="*/ 52388 w 52388"/>
              <a:gd name="connsiteY1" fmla="*/ 40202 h 56031"/>
              <a:gd name="connsiteX2" fmla="*/ 9526 w 52388"/>
              <a:gd name="connsiteY2" fmla="*/ 0 h 56031"/>
              <a:gd name="connsiteX3" fmla="*/ 0 w 52388"/>
              <a:gd name="connsiteY3" fmla="*/ 56031 h 56031"/>
              <a:gd name="connsiteX0" fmla="*/ 0 w 42863"/>
              <a:gd name="connsiteY0" fmla="*/ 56031 h 56031"/>
              <a:gd name="connsiteX1" fmla="*/ 42863 w 42863"/>
              <a:gd name="connsiteY1" fmla="*/ 20031 h 56031"/>
              <a:gd name="connsiteX2" fmla="*/ 9526 w 42863"/>
              <a:gd name="connsiteY2" fmla="*/ 0 h 56031"/>
              <a:gd name="connsiteX3" fmla="*/ 0 w 42863"/>
              <a:gd name="connsiteY3" fmla="*/ 56031 h 56031"/>
              <a:gd name="connsiteX0" fmla="*/ 0 w 33338"/>
              <a:gd name="connsiteY0" fmla="*/ 56031 h 56031"/>
              <a:gd name="connsiteX1" fmla="*/ 33338 w 33338"/>
              <a:gd name="connsiteY1" fmla="*/ 20031 h 56031"/>
              <a:gd name="connsiteX2" fmla="*/ 9526 w 33338"/>
              <a:gd name="connsiteY2" fmla="*/ 0 h 56031"/>
              <a:gd name="connsiteX3" fmla="*/ 0 w 33338"/>
              <a:gd name="connsiteY3" fmla="*/ 56031 h 56031"/>
            </a:gdLst>
            <a:ahLst/>
            <a:cxnLst>
              <a:cxn ang="0">
                <a:pos x="connsiteX0" y="connsiteY0"/>
              </a:cxn>
              <a:cxn ang="0">
                <a:pos x="connsiteX1" y="connsiteY1"/>
              </a:cxn>
              <a:cxn ang="0">
                <a:pos x="connsiteX2" y="connsiteY2"/>
              </a:cxn>
              <a:cxn ang="0">
                <a:pos x="connsiteX3" y="connsiteY3"/>
              </a:cxn>
            </a:cxnLst>
            <a:rect l="l" t="t" r="r" b="b"/>
            <a:pathLst>
              <a:path w="33338" h="56031">
                <a:moveTo>
                  <a:pt x="0" y="56031"/>
                </a:moveTo>
                <a:lnTo>
                  <a:pt x="33338" y="20031"/>
                </a:lnTo>
                <a:lnTo>
                  <a:pt x="9526" y="0"/>
                </a:lnTo>
                <a:lnTo>
                  <a:pt x="0" y="5603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8" name="テキスト ボックス 47"/>
          <p:cNvSpPr txBox="1"/>
          <p:nvPr/>
        </p:nvSpPr>
        <p:spPr>
          <a:xfrm>
            <a:off x="619857" y="2877535"/>
            <a:ext cx="1400833" cy="369332"/>
          </a:xfrm>
          <a:prstGeom prst="rect">
            <a:avLst/>
          </a:prstGeom>
          <a:noFill/>
        </p:spPr>
        <p:txBody>
          <a:bodyPr wrap="none" rtlCol="0">
            <a:spAutoFit/>
          </a:bodyPr>
          <a:lstStyle/>
          <a:p>
            <a:r>
              <a:rPr lang="en-US" altLang="ja-JP" b="1" dirty="0">
                <a:solidFill>
                  <a:srgbClr val="0000CC"/>
                </a:solidFill>
                <a:effectLst>
                  <a:outerShdw blurRad="38100" dist="38100" dir="2700000" algn="tl">
                    <a:srgbClr val="000000">
                      <a:alpha val="43137"/>
                    </a:srgbClr>
                  </a:outerShdw>
                </a:effectLst>
              </a:rPr>
              <a:t>Micro bridge</a:t>
            </a:r>
            <a:endParaRPr kumimoji="1" lang="ja-JP" altLang="en-US" b="1" dirty="0">
              <a:solidFill>
                <a:srgbClr val="0000CC"/>
              </a:solidFill>
              <a:effectLst>
                <a:outerShdw blurRad="38100" dist="38100" dir="2700000" algn="tl">
                  <a:srgbClr val="000000">
                    <a:alpha val="43137"/>
                  </a:srgbClr>
                </a:outerShdw>
              </a:effectLst>
            </a:endParaRPr>
          </a:p>
        </p:txBody>
      </p:sp>
      <p:sp>
        <p:nvSpPr>
          <p:cNvPr id="49" name="テキスト ボックス 48"/>
          <p:cNvSpPr txBox="1"/>
          <p:nvPr/>
        </p:nvSpPr>
        <p:spPr>
          <a:xfrm>
            <a:off x="2960449" y="2877535"/>
            <a:ext cx="3042821" cy="369332"/>
          </a:xfrm>
          <a:prstGeom prst="rect">
            <a:avLst/>
          </a:prstGeom>
          <a:noFill/>
        </p:spPr>
        <p:txBody>
          <a:bodyPr wrap="none" rtlCol="0">
            <a:spAutoFit/>
          </a:bodyPr>
          <a:lstStyle/>
          <a:p>
            <a:r>
              <a:rPr lang="en-US" altLang="ja-JP" b="1" dirty="0">
                <a:solidFill>
                  <a:srgbClr val="0000CC"/>
                </a:solidFill>
                <a:effectLst>
                  <a:outerShdw blurRad="38100" dist="38100" dir="2700000" algn="tl">
                    <a:srgbClr val="000000">
                      <a:alpha val="43137"/>
                    </a:srgbClr>
                  </a:outerShdw>
                </a:effectLst>
              </a:rPr>
              <a:t>Super/Normal/Super junction</a:t>
            </a:r>
            <a:endParaRPr kumimoji="1" lang="ja-JP" altLang="en-US" b="1" dirty="0">
              <a:solidFill>
                <a:srgbClr val="0000CC"/>
              </a:solidFill>
              <a:effectLst>
                <a:outerShdw blurRad="38100" dist="38100" dir="2700000" algn="tl">
                  <a:srgbClr val="000000">
                    <a:alpha val="43137"/>
                  </a:srgbClr>
                </a:outerShdw>
              </a:effectLst>
            </a:endParaRPr>
          </a:p>
        </p:txBody>
      </p:sp>
      <p:sp>
        <p:nvSpPr>
          <p:cNvPr id="50" name="テキスト ボックス 49"/>
          <p:cNvSpPr txBox="1"/>
          <p:nvPr/>
        </p:nvSpPr>
        <p:spPr>
          <a:xfrm>
            <a:off x="6491222" y="2877535"/>
            <a:ext cx="1666803" cy="369332"/>
          </a:xfrm>
          <a:prstGeom prst="rect">
            <a:avLst/>
          </a:prstGeom>
          <a:noFill/>
        </p:spPr>
        <p:txBody>
          <a:bodyPr wrap="none" rtlCol="0">
            <a:spAutoFit/>
          </a:bodyPr>
          <a:lstStyle/>
          <a:p>
            <a:r>
              <a:rPr lang="en-US" altLang="ja-JP" b="1" dirty="0">
                <a:solidFill>
                  <a:srgbClr val="0000CC"/>
                </a:solidFill>
                <a:effectLst>
                  <a:outerShdw blurRad="38100" dist="38100" dir="2700000" algn="tl">
                    <a:srgbClr val="000000">
                      <a:alpha val="43137"/>
                    </a:srgbClr>
                  </a:outerShdw>
                </a:effectLst>
              </a:rPr>
              <a:t>Tunnel junction</a:t>
            </a:r>
            <a:endParaRPr kumimoji="1" lang="ja-JP" altLang="en-US" b="1" dirty="0">
              <a:solidFill>
                <a:srgbClr val="0000CC"/>
              </a:solidFill>
              <a:effectLst>
                <a:outerShdw blurRad="38100" dist="38100" dir="2700000" algn="tl">
                  <a:srgbClr val="000000">
                    <a:alpha val="43137"/>
                  </a:srgbClr>
                </a:outerShdw>
              </a:effectLst>
            </a:endParaRPr>
          </a:p>
        </p:txBody>
      </p:sp>
      <p:sp>
        <p:nvSpPr>
          <p:cNvPr id="51" name="テキスト ボックス 50"/>
          <p:cNvSpPr txBox="1"/>
          <p:nvPr/>
        </p:nvSpPr>
        <p:spPr>
          <a:xfrm>
            <a:off x="1025524" y="1056292"/>
            <a:ext cx="1695208" cy="338554"/>
          </a:xfrm>
          <a:prstGeom prst="rect">
            <a:avLst/>
          </a:prstGeom>
          <a:noFill/>
        </p:spPr>
        <p:txBody>
          <a:bodyPr wrap="none" rtlCol="0">
            <a:spAutoFit/>
          </a:bodyPr>
          <a:lstStyle/>
          <a:p>
            <a:r>
              <a:rPr kumimoji="1" lang="en-US" altLang="ja-JP" sz="1600" b="1" dirty="0"/>
              <a:t>Superconductor 1</a:t>
            </a:r>
            <a:endParaRPr kumimoji="1" lang="ja-JP" altLang="en-US" sz="1600" b="1" dirty="0"/>
          </a:p>
        </p:txBody>
      </p:sp>
      <p:sp>
        <p:nvSpPr>
          <p:cNvPr id="52" name="テキスト ボックス 51"/>
          <p:cNvSpPr txBox="1"/>
          <p:nvPr/>
        </p:nvSpPr>
        <p:spPr>
          <a:xfrm>
            <a:off x="775034" y="2116436"/>
            <a:ext cx="1695208" cy="338554"/>
          </a:xfrm>
          <a:prstGeom prst="rect">
            <a:avLst/>
          </a:prstGeom>
          <a:noFill/>
        </p:spPr>
        <p:txBody>
          <a:bodyPr wrap="none" rtlCol="0">
            <a:spAutoFit/>
          </a:bodyPr>
          <a:lstStyle/>
          <a:p>
            <a:r>
              <a:rPr kumimoji="1" lang="en-US" altLang="ja-JP" sz="1600" b="1" dirty="0"/>
              <a:t>Superconductor 2</a:t>
            </a:r>
            <a:endParaRPr kumimoji="1" lang="ja-JP" altLang="en-US" sz="1600" b="1" dirty="0"/>
          </a:p>
        </p:txBody>
      </p:sp>
      <p:sp>
        <p:nvSpPr>
          <p:cNvPr id="53" name="テキスト ボックス 52"/>
          <p:cNvSpPr txBox="1"/>
          <p:nvPr/>
        </p:nvSpPr>
        <p:spPr>
          <a:xfrm>
            <a:off x="3661650" y="1060257"/>
            <a:ext cx="1695208" cy="338554"/>
          </a:xfrm>
          <a:prstGeom prst="rect">
            <a:avLst/>
          </a:prstGeom>
          <a:noFill/>
        </p:spPr>
        <p:txBody>
          <a:bodyPr wrap="none" rtlCol="0">
            <a:spAutoFit/>
          </a:bodyPr>
          <a:lstStyle/>
          <a:p>
            <a:r>
              <a:rPr kumimoji="1" lang="en-US" altLang="ja-JP" sz="1600" b="1" dirty="0"/>
              <a:t>Superconductor 1</a:t>
            </a:r>
            <a:endParaRPr kumimoji="1" lang="ja-JP" altLang="en-US" sz="1600" b="1" dirty="0"/>
          </a:p>
        </p:txBody>
      </p:sp>
      <p:sp>
        <p:nvSpPr>
          <p:cNvPr id="54" name="テキスト ボックス 53"/>
          <p:cNvSpPr txBox="1"/>
          <p:nvPr/>
        </p:nvSpPr>
        <p:spPr>
          <a:xfrm>
            <a:off x="3606552" y="2116984"/>
            <a:ext cx="1695208" cy="338554"/>
          </a:xfrm>
          <a:prstGeom prst="rect">
            <a:avLst/>
          </a:prstGeom>
          <a:noFill/>
        </p:spPr>
        <p:txBody>
          <a:bodyPr wrap="none" rtlCol="0">
            <a:spAutoFit/>
          </a:bodyPr>
          <a:lstStyle/>
          <a:p>
            <a:r>
              <a:rPr kumimoji="1" lang="en-US" altLang="ja-JP" sz="1600" b="1" dirty="0"/>
              <a:t>Superconductor 2</a:t>
            </a:r>
            <a:endParaRPr kumimoji="1" lang="ja-JP" altLang="en-US" sz="1600" b="1" dirty="0"/>
          </a:p>
        </p:txBody>
      </p:sp>
      <p:sp>
        <p:nvSpPr>
          <p:cNvPr id="55" name="テキスト ボックス 54"/>
          <p:cNvSpPr txBox="1"/>
          <p:nvPr/>
        </p:nvSpPr>
        <p:spPr>
          <a:xfrm>
            <a:off x="6165402" y="1055473"/>
            <a:ext cx="1695208" cy="338554"/>
          </a:xfrm>
          <a:prstGeom prst="rect">
            <a:avLst/>
          </a:prstGeom>
          <a:noFill/>
        </p:spPr>
        <p:txBody>
          <a:bodyPr wrap="none" rtlCol="0">
            <a:spAutoFit/>
          </a:bodyPr>
          <a:lstStyle/>
          <a:p>
            <a:r>
              <a:rPr kumimoji="1" lang="en-US" altLang="ja-JP" sz="1600" b="1" dirty="0"/>
              <a:t>Superconductor 1</a:t>
            </a:r>
            <a:endParaRPr kumimoji="1" lang="ja-JP" altLang="en-US" sz="1600" b="1" dirty="0"/>
          </a:p>
        </p:txBody>
      </p:sp>
      <p:sp>
        <p:nvSpPr>
          <p:cNvPr id="56" name="テキスト ボックス 55"/>
          <p:cNvSpPr txBox="1"/>
          <p:nvPr/>
        </p:nvSpPr>
        <p:spPr>
          <a:xfrm>
            <a:off x="6384978" y="2143541"/>
            <a:ext cx="1695208" cy="338554"/>
          </a:xfrm>
          <a:prstGeom prst="rect">
            <a:avLst/>
          </a:prstGeom>
          <a:noFill/>
        </p:spPr>
        <p:txBody>
          <a:bodyPr wrap="none" rtlCol="0">
            <a:spAutoFit/>
          </a:bodyPr>
          <a:lstStyle/>
          <a:p>
            <a:r>
              <a:rPr kumimoji="1" lang="en-US" altLang="ja-JP" sz="1600" b="1" dirty="0"/>
              <a:t>Superconductor 2</a:t>
            </a:r>
            <a:endParaRPr kumimoji="1" lang="ja-JP" altLang="en-US" sz="1600" b="1" dirty="0"/>
          </a:p>
        </p:txBody>
      </p:sp>
      <p:sp>
        <p:nvSpPr>
          <p:cNvPr id="57" name="テキスト ボックス 56"/>
          <p:cNvSpPr txBox="1"/>
          <p:nvPr/>
        </p:nvSpPr>
        <p:spPr>
          <a:xfrm>
            <a:off x="3805995" y="1563908"/>
            <a:ext cx="1354666" cy="338554"/>
          </a:xfrm>
          <a:prstGeom prst="rect">
            <a:avLst/>
          </a:prstGeom>
          <a:noFill/>
        </p:spPr>
        <p:txBody>
          <a:bodyPr wrap="none" rtlCol="0">
            <a:spAutoFit/>
          </a:bodyPr>
          <a:lstStyle/>
          <a:p>
            <a:r>
              <a:rPr kumimoji="1" lang="en-US" altLang="ja-JP" sz="1600" b="1" dirty="0"/>
              <a:t>Normal Metal</a:t>
            </a:r>
            <a:endParaRPr kumimoji="1" lang="ja-JP" altLang="en-US" sz="1600" b="1" dirty="0"/>
          </a:p>
        </p:txBody>
      </p:sp>
      <p:sp>
        <p:nvSpPr>
          <p:cNvPr id="58" name="テキスト ボックス 57"/>
          <p:cNvSpPr txBox="1"/>
          <p:nvPr/>
        </p:nvSpPr>
        <p:spPr>
          <a:xfrm>
            <a:off x="8066184" y="1531661"/>
            <a:ext cx="1019510" cy="584775"/>
          </a:xfrm>
          <a:prstGeom prst="rect">
            <a:avLst/>
          </a:prstGeom>
          <a:noFill/>
        </p:spPr>
        <p:txBody>
          <a:bodyPr wrap="none" rtlCol="0">
            <a:spAutoFit/>
          </a:bodyPr>
          <a:lstStyle/>
          <a:p>
            <a:pPr algn="ctr"/>
            <a:r>
              <a:rPr kumimoji="1" lang="en-US" altLang="ja-JP" sz="1600" b="1" dirty="0"/>
              <a:t>Insulating</a:t>
            </a:r>
          </a:p>
          <a:p>
            <a:pPr algn="ctr"/>
            <a:r>
              <a:rPr kumimoji="1" lang="en-US" altLang="ja-JP" sz="1600" b="1" dirty="0"/>
              <a:t>Barrier</a:t>
            </a:r>
            <a:endParaRPr kumimoji="1" lang="ja-JP" altLang="en-US" sz="1600" b="1" dirty="0"/>
          </a:p>
        </p:txBody>
      </p:sp>
      <p:cxnSp>
        <p:nvCxnSpPr>
          <p:cNvPr id="59" name="直線矢印コネクタ 58"/>
          <p:cNvCxnSpPr/>
          <p:nvPr/>
        </p:nvCxnSpPr>
        <p:spPr>
          <a:xfrm flipH="1">
            <a:off x="7538782" y="1942909"/>
            <a:ext cx="445782" cy="9431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グループ化 33"/>
          <p:cNvGrpSpPr/>
          <p:nvPr/>
        </p:nvGrpSpPr>
        <p:grpSpPr>
          <a:xfrm>
            <a:off x="0" y="3690892"/>
            <a:ext cx="9463489" cy="2670211"/>
            <a:chOff x="0" y="3690892"/>
            <a:chExt cx="9463489" cy="2670211"/>
          </a:xfrm>
          <a:scene3d>
            <a:camera prst="perspectiveRelaxedModerately"/>
            <a:lightRig rig="threePt" dir="t"/>
          </a:scene3d>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9358" t="26753" r="20895" b="28792"/>
            <a:stretch/>
          </p:blipFill>
          <p:spPr bwMode="auto">
            <a:xfrm>
              <a:off x="0" y="3690893"/>
              <a:ext cx="2493365" cy="2428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83528" y="3690892"/>
              <a:ext cx="2397509" cy="2428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53784" y="5714772"/>
              <a:ext cx="2285639" cy="646331"/>
            </a:xfrm>
            <a:prstGeom prst="rect">
              <a:avLst/>
            </a:prstGeom>
            <a:noFill/>
          </p:spPr>
          <p:txBody>
            <a:bodyPr wrap="square" rtlCol="0">
              <a:spAutoFit/>
            </a:bodyPr>
            <a:lstStyle>
              <a:defPPr>
                <a:defRPr lang="ja-JP"/>
              </a:defPPr>
              <a:lvl1pPr>
                <a:defRPr b="1">
                  <a:solidFill>
                    <a:srgbClr val="FFFF00"/>
                  </a:solidFill>
                  <a:effectLst>
                    <a:glow rad="127000">
                      <a:schemeClr val="tx1">
                        <a:alpha val="80000"/>
                      </a:schemeClr>
                    </a:glow>
                    <a:outerShdw blurRad="38100" dist="38100" dir="2700000" algn="tl">
                      <a:srgbClr val="000000">
                        <a:alpha val="43137"/>
                      </a:srgbClr>
                    </a:outerShdw>
                  </a:effectLst>
                </a:defRPr>
              </a:lvl1pPr>
            </a:lstStyle>
            <a:p>
              <a:pPr algn="ctr"/>
              <a:r>
                <a:rPr lang="en-US" altLang="ja-JP" dirty="0"/>
                <a:t> In</a:t>
              </a:r>
              <a:r>
                <a:rPr lang="ja-JP" altLang="en-US" dirty="0"/>
                <a:t>　</a:t>
              </a:r>
              <a:endParaRPr lang="en-US" altLang="ja-JP" dirty="0"/>
            </a:p>
            <a:p>
              <a:pPr algn="ctr"/>
              <a:r>
                <a:rPr lang="en-US" altLang="ja-JP" dirty="0"/>
                <a:t>Micro bridge</a:t>
              </a:r>
              <a:endParaRPr lang="ja-JP" altLang="en-US" dirty="0"/>
            </a:p>
          </p:txBody>
        </p:sp>
        <p:sp>
          <p:nvSpPr>
            <p:cNvPr id="8" name="テキスト ボックス 7"/>
            <p:cNvSpPr txBox="1"/>
            <p:nvPr/>
          </p:nvSpPr>
          <p:spPr>
            <a:xfrm>
              <a:off x="3293475" y="5714146"/>
              <a:ext cx="2431559" cy="646331"/>
            </a:xfrm>
            <a:prstGeom prst="rect">
              <a:avLst/>
            </a:prstGeom>
            <a:noFill/>
          </p:spPr>
          <p:txBody>
            <a:bodyPr wrap="square" rtlCol="0">
              <a:spAutoFit/>
            </a:bodyPr>
            <a:lstStyle/>
            <a:p>
              <a:pPr algn="ctr"/>
              <a:r>
                <a:rPr kumimoji="1" lang="en-US" altLang="ja-JP" b="1" dirty="0">
                  <a:solidFill>
                    <a:srgbClr val="FFFF00"/>
                  </a:solidFill>
                  <a:effectLst>
                    <a:glow rad="127000">
                      <a:schemeClr val="tx1">
                        <a:alpha val="80000"/>
                      </a:schemeClr>
                    </a:glow>
                    <a:outerShdw blurRad="38100" dist="38100" dir="2700000" algn="tl">
                      <a:srgbClr val="000000">
                        <a:alpha val="43137"/>
                      </a:srgbClr>
                    </a:outerShdw>
                  </a:effectLst>
                </a:rPr>
                <a:t>  </a:t>
              </a:r>
              <a:r>
                <a:rPr kumimoji="1" lang="en-US" altLang="ja-JP" b="1" dirty="0" err="1">
                  <a:solidFill>
                    <a:srgbClr val="FFFF00"/>
                  </a:solidFill>
                  <a:effectLst>
                    <a:glow rad="127000">
                      <a:schemeClr val="tx1">
                        <a:alpha val="80000"/>
                      </a:schemeClr>
                    </a:glow>
                    <a:outerShdw blurRad="38100" dist="38100" dir="2700000" algn="tl">
                      <a:srgbClr val="000000">
                        <a:alpha val="43137"/>
                      </a:srgbClr>
                    </a:outerShdw>
                  </a:effectLst>
                </a:rPr>
                <a:t>Nb</a:t>
              </a:r>
              <a:r>
                <a:rPr kumimoji="1" lang="en-US" altLang="ja-JP" b="1" dirty="0">
                  <a:solidFill>
                    <a:srgbClr val="FFFF00"/>
                  </a:solidFill>
                  <a:effectLst>
                    <a:glow rad="127000">
                      <a:schemeClr val="tx1">
                        <a:alpha val="80000"/>
                      </a:schemeClr>
                    </a:glow>
                    <a:outerShdw blurRad="38100" dist="38100" dir="2700000" algn="tl">
                      <a:srgbClr val="000000">
                        <a:alpha val="43137"/>
                      </a:srgbClr>
                    </a:outerShdw>
                  </a:effectLst>
                </a:rPr>
                <a:t>/Cu/</a:t>
              </a:r>
              <a:r>
                <a:rPr kumimoji="1" lang="en-US" altLang="ja-JP" b="1" dirty="0" err="1">
                  <a:solidFill>
                    <a:srgbClr val="FFFF00"/>
                  </a:solidFill>
                  <a:effectLst>
                    <a:glow rad="127000">
                      <a:schemeClr val="tx1">
                        <a:alpha val="80000"/>
                      </a:schemeClr>
                    </a:glow>
                    <a:outerShdw blurRad="38100" dist="38100" dir="2700000" algn="tl">
                      <a:srgbClr val="000000">
                        <a:alpha val="43137"/>
                      </a:srgbClr>
                    </a:outerShdw>
                  </a:effectLst>
                </a:rPr>
                <a:t>Nb</a:t>
              </a:r>
              <a:r>
                <a:rPr kumimoji="1" lang="ja-JP" altLang="en-US" b="1" dirty="0">
                  <a:solidFill>
                    <a:srgbClr val="FFFF00"/>
                  </a:solidFill>
                  <a:effectLst>
                    <a:glow rad="127000">
                      <a:schemeClr val="tx1">
                        <a:alpha val="80000"/>
                      </a:schemeClr>
                    </a:glow>
                    <a:outerShdw blurRad="38100" dist="38100" dir="2700000" algn="tl">
                      <a:srgbClr val="000000">
                        <a:alpha val="43137"/>
                      </a:srgbClr>
                    </a:outerShdw>
                  </a:effectLst>
                </a:rPr>
                <a:t>　</a:t>
              </a:r>
              <a:endParaRPr kumimoji="1" lang="en-US" altLang="ja-JP" b="1" dirty="0">
                <a:solidFill>
                  <a:srgbClr val="FFFF00"/>
                </a:solidFill>
                <a:effectLst>
                  <a:glow rad="127000">
                    <a:schemeClr val="tx1">
                      <a:alpha val="80000"/>
                    </a:schemeClr>
                  </a:glow>
                  <a:outerShdw blurRad="38100" dist="38100" dir="2700000" algn="tl">
                    <a:srgbClr val="000000">
                      <a:alpha val="43137"/>
                    </a:srgbClr>
                  </a:outerShdw>
                </a:effectLst>
              </a:endParaRPr>
            </a:p>
            <a:p>
              <a:pPr algn="ctr"/>
              <a:r>
                <a:rPr kumimoji="1" lang="en-US" altLang="ja-JP" b="1" dirty="0">
                  <a:solidFill>
                    <a:srgbClr val="FFFF00"/>
                  </a:solidFill>
                  <a:effectLst>
                    <a:glow rad="127000">
                      <a:schemeClr val="tx1">
                        <a:alpha val="80000"/>
                      </a:schemeClr>
                    </a:glow>
                    <a:outerShdw blurRad="38100" dist="38100" dir="2700000" algn="tl">
                      <a:srgbClr val="000000">
                        <a:alpha val="43137"/>
                      </a:srgbClr>
                    </a:outerShdw>
                  </a:effectLst>
                </a:rPr>
                <a:t>SNS Junction</a:t>
              </a:r>
              <a:endParaRPr kumimoji="1" lang="ja-JP" altLang="en-US" b="1" dirty="0">
                <a:solidFill>
                  <a:srgbClr val="FFFF00"/>
                </a:solidFill>
                <a:effectLst>
                  <a:glow rad="127000">
                    <a:schemeClr val="tx1">
                      <a:alpha val="80000"/>
                    </a:schemeClr>
                  </a:glow>
                  <a:outerShdw blurRad="38100" dist="38100" dir="2700000" algn="tl">
                    <a:srgbClr val="000000">
                      <a:alpha val="43137"/>
                    </a:srgbClr>
                  </a:outerShdw>
                </a:effectLst>
              </a:endParaRPr>
            </a:p>
          </p:txBody>
        </p:sp>
        <p:pic>
          <p:nvPicPr>
            <p:cNvPr id="61" name="図 6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30000"/>
                      </a14:imgEffect>
                    </a14:imgLayer>
                  </a14:imgProps>
                </a:ext>
                <a:ext uri="{28A0092B-C50C-407E-A947-70E740481C1C}">
                  <a14:useLocalDpi xmlns:a14="http://schemas.microsoft.com/office/drawing/2010/main" val="0"/>
                </a:ext>
              </a:extLst>
            </a:blip>
            <a:stretch>
              <a:fillRect/>
            </a:stretch>
          </p:blipFill>
          <p:spPr>
            <a:xfrm>
              <a:off x="6471200" y="3690892"/>
              <a:ext cx="2678867" cy="2406440"/>
            </a:xfrm>
            <a:prstGeom prst="rect">
              <a:avLst/>
            </a:prstGeom>
            <a:effectLst>
              <a:softEdge rad="0"/>
            </a:effectLst>
          </p:spPr>
        </p:pic>
        <p:sp>
          <p:nvSpPr>
            <p:cNvPr id="7" name="テキスト ボックス 6"/>
            <p:cNvSpPr txBox="1"/>
            <p:nvPr/>
          </p:nvSpPr>
          <p:spPr>
            <a:xfrm>
              <a:off x="6376518" y="5675664"/>
              <a:ext cx="3086971" cy="646331"/>
            </a:xfrm>
            <a:prstGeom prst="rect">
              <a:avLst/>
            </a:prstGeom>
            <a:noFill/>
          </p:spPr>
          <p:txBody>
            <a:bodyPr wrap="square" rtlCol="0">
              <a:spAutoFit/>
            </a:bodyPr>
            <a:lstStyle>
              <a:defPPr>
                <a:defRPr lang="ja-JP"/>
              </a:defPPr>
              <a:lvl1pPr>
                <a:defRPr b="1">
                  <a:solidFill>
                    <a:srgbClr val="FFFF00"/>
                  </a:solidFill>
                  <a:effectLst>
                    <a:glow rad="127000">
                      <a:schemeClr val="tx1">
                        <a:alpha val="80000"/>
                      </a:schemeClr>
                    </a:glow>
                    <a:outerShdw blurRad="38100" dist="38100" dir="2700000" algn="tl">
                      <a:srgbClr val="000000">
                        <a:alpha val="43137"/>
                      </a:srgbClr>
                    </a:outerShdw>
                  </a:effectLst>
                </a:defRPr>
              </a:lvl1pPr>
            </a:lstStyle>
            <a:p>
              <a:pPr algn="ctr"/>
              <a:r>
                <a:rPr lang="en-US" altLang="ja-JP" dirty="0"/>
                <a:t> </a:t>
              </a:r>
              <a:r>
                <a:rPr lang="en-US" altLang="ja-JP" dirty="0" err="1"/>
                <a:t>Pb</a:t>
              </a:r>
              <a:r>
                <a:rPr lang="en-US" altLang="ja-JP" dirty="0"/>
                <a:t>/</a:t>
              </a:r>
              <a:r>
                <a:rPr lang="en-US" altLang="ja-JP" dirty="0" err="1"/>
                <a:t>PbOx</a:t>
              </a:r>
              <a:r>
                <a:rPr lang="en-US" altLang="ja-JP" dirty="0"/>
                <a:t>/</a:t>
              </a:r>
              <a:r>
                <a:rPr lang="en-US" altLang="ja-JP" dirty="0" err="1"/>
                <a:t>Pb</a:t>
              </a:r>
              <a:r>
                <a:rPr lang="en-US" altLang="ja-JP" dirty="0"/>
                <a:t> </a:t>
              </a:r>
            </a:p>
            <a:p>
              <a:pPr algn="ctr"/>
              <a:r>
                <a:rPr lang="en-US" altLang="ja-JP" dirty="0"/>
                <a:t>Tunnel junction</a:t>
              </a:r>
              <a:endParaRPr lang="ja-JP" altLang="en-US" dirty="0"/>
            </a:p>
          </p:txBody>
        </p:sp>
      </p:grpSp>
      <p:sp>
        <p:nvSpPr>
          <p:cNvPr id="9" name="标题 8"/>
          <p:cNvSpPr>
            <a:spLocks noGrp="1"/>
          </p:cNvSpPr>
          <p:nvPr>
            <p:ph type="title"/>
          </p:nvPr>
        </p:nvSpPr>
        <p:spPr/>
        <p:txBody>
          <a:bodyPr/>
          <a:lstStyle/>
          <a:p>
            <a:endParaRPr lang="zh-CN" altLang="en-US" dirty="0"/>
          </a:p>
        </p:txBody>
      </p:sp>
      <p:sp>
        <p:nvSpPr>
          <p:cNvPr id="10" name="内容占位符 9"/>
          <p:cNvSpPr>
            <a:spLocks noGrp="1"/>
          </p:cNvSpPr>
          <p:nvPr>
            <p:ph idx="1"/>
          </p:nvPr>
        </p:nvSpPr>
        <p:spPr/>
        <p:txBody>
          <a:bodyPr/>
          <a:lstStyle/>
          <a:p>
            <a:endParaRPr lang="zh-CN" altLang="en-US"/>
          </a:p>
        </p:txBody>
      </p:sp>
    </p:spTree>
    <p:extLst>
      <p:ext uri="{BB962C8B-B14F-4D97-AF65-F5344CB8AC3E}">
        <p14:creationId xmlns:p14="http://schemas.microsoft.com/office/powerpoint/2010/main" val="1771530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zh-CN" altLang="en-US" sz="1500" dirty="0">
                <a:solidFill>
                  <a:srgbClr val="404040"/>
                </a:solidFill>
                <a:latin typeface="黑体" panose="02010609060101010101" pitchFamily="49" charset="-122"/>
                <a:ea typeface="黑体" panose="02010609060101010101" pitchFamily="49" charset="-122"/>
              </a:rPr>
              <a:t>微纳尺度的超导材料相变实现量子极限灵敏度光探测，在</a:t>
            </a:r>
            <a:r>
              <a:rPr lang="zh-CN" altLang="en-US" sz="1500" dirty="0">
                <a:solidFill>
                  <a:srgbClr val="FF0000"/>
                </a:solidFill>
                <a:latin typeface="黑体" panose="02010609060101010101" pitchFamily="49" charset="-122"/>
                <a:ea typeface="黑体" panose="02010609060101010101" pitchFamily="49" charset="-122"/>
              </a:rPr>
              <a:t>可见及近红外波段</a:t>
            </a:r>
            <a:endParaRPr lang="en-US" altLang="zh-CN" sz="1500" dirty="0">
              <a:solidFill>
                <a:srgbClr val="FF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3"/>
          <a:stretch>
            <a:fillRect/>
          </a:stretch>
        </p:blipFill>
        <p:spPr>
          <a:xfrm>
            <a:off x="1601671" y="1852062"/>
            <a:ext cx="2413352" cy="1917094"/>
          </a:xfrm>
          <a:prstGeom prst="rect">
            <a:avLst/>
          </a:prstGeom>
        </p:spPr>
      </p:pic>
      <p:pic>
        <p:nvPicPr>
          <p:cNvPr id="1026" name="Picture 2" descr="https://nwzimg.wezhan.cn/contents/sitefiles2036/10184108/images/3708479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995" y="1852063"/>
            <a:ext cx="2586554" cy="194226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765090" y="1354559"/>
            <a:ext cx="3934090" cy="369332"/>
          </a:xfrm>
          <a:prstGeom prst="rect">
            <a:avLst/>
          </a:prstGeom>
        </p:spPr>
        <p:txBody>
          <a:bodyPr wrap="none">
            <a:spAutoFit/>
          </a:bodyPr>
          <a:lstStyle/>
          <a:p>
            <a:pPr marL="257175" indent="-257175">
              <a:buFont typeface="Wingdings" panose="05000000000000000000" pitchFamily="2" charset="2"/>
              <a:buChar char="Ø"/>
            </a:pPr>
            <a:r>
              <a:rPr lang="zh-CN" altLang="en-US" sz="1800" b="1" dirty="0">
                <a:solidFill>
                  <a:srgbClr val="0000FF"/>
                </a:solidFill>
                <a:latin typeface="黑体" panose="02010609060101010101" pitchFamily="49" charset="-122"/>
                <a:ea typeface="黑体" panose="02010609060101010101" pitchFamily="49" charset="-122"/>
              </a:rPr>
              <a:t>超导纳米线单光子探测器（</a:t>
            </a:r>
            <a:r>
              <a:rPr lang="en-US" altLang="zh-CN" sz="1800" b="1" dirty="0">
                <a:solidFill>
                  <a:srgbClr val="0000FF"/>
                </a:solidFill>
                <a:latin typeface="黑体" panose="02010609060101010101" pitchFamily="49" charset="-122"/>
                <a:ea typeface="黑体" panose="02010609060101010101" pitchFamily="49" charset="-122"/>
              </a:rPr>
              <a:t>SSPD</a:t>
            </a:r>
            <a:r>
              <a:rPr lang="zh-CN" altLang="en-US" sz="1800" b="1" dirty="0">
                <a:solidFill>
                  <a:srgbClr val="0000FF"/>
                </a:solidFill>
                <a:latin typeface="黑体" panose="02010609060101010101" pitchFamily="49" charset="-122"/>
                <a:ea typeface="黑体" panose="02010609060101010101" pitchFamily="49" charset="-122"/>
              </a:rPr>
              <a:t>）</a:t>
            </a:r>
            <a:endParaRPr lang="zh-CN" altLang="en-US" sz="1800" dirty="0">
              <a:solidFill>
                <a:srgbClr val="0000FF"/>
              </a:solidFill>
              <a:latin typeface="黑体" panose="02010609060101010101" pitchFamily="49" charset="-122"/>
              <a:ea typeface="黑体" panose="02010609060101010101" pitchFamily="49" charset="-122"/>
            </a:endParaRPr>
          </a:p>
        </p:txBody>
      </p:sp>
      <p:sp>
        <p:nvSpPr>
          <p:cNvPr id="9" name="矩形 8"/>
          <p:cNvSpPr/>
          <p:nvPr/>
        </p:nvSpPr>
        <p:spPr>
          <a:xfrm>
            <a:off x="841391" y="4509120"/>
            <a:ext cx="2422459" cy="369332"/>
          </a:xfrm>
          <a:prstGeom prst="rect">
            <a:avLst/>
          </a:prstGeom>
        </p:spPr>
        <p:txBody>
          <a:bodyPr wrap="none">
            <a:spAutoFit/>
          </a:bodyPr>
          <a:lstStyle/>
          <a:p>
            <a:pPr marL="257175" indent="-257175">
              <a:buFont typeface="Wingdings" panose="05000000000000000000" pitchFamily="2" charset="2"/>
              <a:buChar char="Ø"/>
            </a:pPr>
            <a:r>
              <a:rPr lang="zh-CN" altLang="en-US" sz="1800" b="1" dirty="0">
                <a:solidFill>
                  <a:srgbClr val="0000FF"/>
                </a:solidFill>
                <a:latin typeface="黑体" panose="02010609060101010101" pitchFamily="49" charset="-122"/>
                <a:ea typeface="黑体" panose="02010609060101010101" pitchFamily="49" charset="-122"/>
              </a:rPr>
              <a:t>光电倍增管（</a:t>
            </a:r>
            <a:r>
              <a:rPr lang="en-US" altLang="zh-CN" sz="1800" b="1" dirty="0">
                <a:solidFill>
                  <a:srgbClr val="0000FF"/>
                </a:solidFill>
                <a:latin typeface="黑体" panose="02010609060101010101" pitchFamily="49" charset="-122"/>
                <a:ea typeface="黑体" panose="02010609060101010101" pitchFamily="49" charset="-122"/>
              </a:rPr>
              <a:t>PMT</a:t>
            </a:r>
            <a:r>
              <a:rPr lang="zh-CN" altLang="en-US" sz="1800" b="1" dirty="0">
                <a:solidFill>
                  <a:srgbClr val="0000FF"/>
                </a:solidFill>
                <a:latin typeface="黑体" panose="02010609060101010101" pitchFamily="49" charset="-122"/>
                <a:ea typeface="黑体" panose="02010609060101010101" pitchFamily="49" charset="-122"/>
              </a:rPr>
              <a:t>）</a:t>
            </a:r>
            <a:endParaRPr lang="zh-CN" altLang="en-US" sz="1800" dirty="0">
              <a:solidFill>
                <a:srgbClr val="0000FF"/>
              </a:solidFill>
              <a:latin typeface="黑体" panose="02010609060101010101" pitchFamily="49" charset="-122"/>
              <a:ea typeface="黑体" panose="02010609060101010101" pitchFamily="49" charset="-122"/>
            </a:endParaRPr>
          </a:p>
        </p:txBody>
      </p:sp>
      <p:sp>
        <p:nvSpPr>
          <p:cNvPr id="10" name="矩形 9"/>
          <p:cNvSpPr/>
          <p:nvPr/>
        </p:nvSpPr>
        <p:spPr>
          <a:xfrm>
            <a:off x="1115616" y="4827493"/>
            <a:ext cx="7614846" cy="784830"/>
          </a:xfrm>
          <a:prstGeom prst="rect">
            <a:avLst/>
          </a:prstGeom>
        </p:spPr>
        <p:txBody>
          <a:bodyPr wrap="square">
            <a:spAutoFit/>
          </a:bodyPr>
          <a:lstStyle/>
          <a:p>
            <a:r>
              <a:rPr lang="zh-CN" altLang="en-US" sz="1500" dirty="0">
                <a:solidFill>
                  <a:srgbClr val="404040"/>
                </a:solidFill>
                <a:latin typeface="黑体" panose="02010609060101010101" pitchFamily="49" charset="-122"/>
                <a:ea typeface="黑体" panose="02010609060101010101" pitchFamily="49" charset="-122"/>
              </a:rPr>
              <a:t>主要工作在</a:t>
            </a:r>
            <a:r>
              <a:rPr lang="zh-CN" altLang="en-US" sz="1500" dirty="0">
                <a:solidFill>
                  <a:srgbClr val="FF0000"/>
                </a:solidFill>
                <a:latin typeface="黑体" panose="02010609060101010101" pitchFamily="49" charset="-122"/>
                <a:ea typeface="黑体" panose="02010609060101010101" pitchFamily="49" charset="-122"/>
              </a:rPr>
              <a:t>紫外、可见和近红外区</a:t>
            </a:r>
            <a:r>
              <a:rPr lang="zh-CN" altLang="en-US" sz="1500" dirty="0">
                <a:solidFill>
                  <a:srgbClr val="404040"/>
                </a:solidFill>
                <a:latin typeface="黑体" panose="02010609060101010101" pitchFamily="49" charset="-122"/>
                <a:ea typeface="黑体" panose="02010609060101010101" pitchFamily="49" charset="-122"/>
              </a:rPr>
              <a:t>，具有响应快速、成本低、阴极面积大等优点。</a:t>
            </a:r>
            <a:endParaRPr lang="en-US" altLang="zh-CN" sz="1500" dirty="0">
              <a:solidFill>
                <a:srgbClr val="404040"/>
              </a:solidFill>
              <a:latin typeface="黑体" panose="02010609060101010101" pitchFamily="49" charset="-122"/>
              <a:ea typeface="黑体" panose="02010609060101010101" pitchFamily="49" charset="-122"/>
            </a:endParaRPr>
          </a:p>
          <a:p>
            <a:r>
              <a:rPr lang="zh-CN" altLang="en-US" sz="1500" dirty="0">
                <a:solidFill>
                  <a:srgbClr val="404040"/>
                </a:solidFill>
                <a:latin typeface="黑体" panose="02010609060101010101" pitchFamily="49" charset="-122"/>
                <a:ea typeface="黑体" panose="02010609060101010101" pitchFamily="49" charset="-122"/>
              </a:rPr>
              <a:t>供应商：日本滨松</a:t>
            </a:r>
            <a:endParaRPr lang="en-US" altLang="zh-CN" sz="1500" dirty="0">
              <a:solidFill>
                <a:srgbClr val="404040"/>
              </a:solidFill>
              <a:latin typeface="黑体" panose="02010609060101010101" pitchFamily="49" charset="-122"/>
              <a:ea typeface="黑体" panose="02010609060101010101" pitchFamily="49" charset="-122"/>
            </a:endParaRPr>
          </a:p>
          <a:p>
            <a:r>
              <a:rPr lang="zh-CN" altLang="en-US" sz="1500" dirty="0">
                <a:solidFill>
                  <a:srgbClr val="404040"/>
                </a:solidFill>
                <a:latin typeface="黑体" panose="02010609060101010101" pitchFamily="49" charset="-122"/>
                <a:ea typeface="黑体" panose="02010609060101010101" pitchFamily="49" charset="-122"/>
              </a:rPr>
              <a:t>神冈中微子探测实验、高海拔宇宙线观测站（</a:t>
            </a:r>
            <a:r>
              <a:rPr lang="en-US" altLang="zh-CN" sz="1500" dirty="0">
                <a:solidFill>
                  <a:srgbClr val="404040"/>
                </a:solidFill>
                <a:latin typeface="黑体" panose="02010609060101010101" pitchFamily="49" charset="-122"/>
                <a:ea typeface="黑体" panose="02010609060101010101" pitchFamily="49" charset="-122"/>
              </a:rPr>
              <a:t>LHAASO</a:t>
            </a:r>
            <a:r>
              <a:rPr lang="zh-CN" altLang="en-US" sz="1500" dirty="0">
                <a:solidFill>
                  <a:srgbClr val="404040"/>
                </a:solidFill>
                <a:latin typeface="黑体" panose="02010609060101010101" pitchFamily="49" charset="-122"/>
                <a:ea typeface="黑体" panose="02010609060101010101" pitchFamily="49" charset="-122"/>
              </a:rPr>
              <a:t>）和江门中微子实验中大量使用</a:t>
            </a:r>
            <a:endParaRPr lang="zh-CN" altLang="en-US" sz="15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60308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sp>
        <p:nvSpPr>
          <p:cNvPr id="6" name="内容占位符 5"/>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34</a:t>
            </a:fld>
            <a:r>
              <a:rPr lang="en-US" altLang="zh-CN" dirty="0"/>
              <a:t>/24</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432" y="2420348"/>
            <a:ext cx="3618402" cy="1694547"/>
          </a:xfrm>
          <a:prstGeom prst="rect">
            <a:avLst/>
          </a:prstGeom>
        </p:spPr>
      </p:pic>
      <p:sp>
        <p:nvSpPr>
          <p:cNvPr id="7" name="矩形 6"/>
          <p:cNvSpPr/>
          <p:nvPr/>
        </p:nvSpPr>
        <p:spPr>
          <a:xfrm>
            <a:off x="873503" y="1629320"/>
            <a:ext cx="3584636" cy="369332"/>
          </a:xfrm>
          <a:prstGeom prst="rect">
            <a:avLst/>
          </a:prstGeom>
        </p:spPr>
        <p:txBody>
          <a:bodyPr wrap="none">
            <a:spAutoFit/>
          </a:bodyPr>
          <a:lstStyle/>
          <a:p>
            <a:pPr marL="257175" indent="-257175">
              <a:buFont typeface="Wingdings" panose="05000000000000000000" pitchFamily="2" charset="2"/>
              <a:buChar char="Ø"/>
            </a:pPr>
            <a:r>
              <a:rPr lang="zh-CN" altLang="en-US" sz="1800" b="1" dirty="0">
                <a:solidFill>
                  <a:srgbClr val="0000FF"/>
                </a:solidFill>
                <a:latin typeface="黑体" panose="02010609060101010101" pitchFamily="49" charset="-122"/>
                <a:ea typeface="黑体" panose="02010609060101010101" pitchFamily="49" charset="-122"/>
              </a:rPr>
              <a:t>半导体雪崩光电二极管（</a:t>
            </a:r>
            <a:r>
              <a:rPr lang="en-US" altLang="zh-CN" sz="1800" b="1" dirty="0">
                <a:solidFill>
                  <a:srgbClr val="0000FF"/>
                </a:solidFill>
                <a:latin typeface="黑体" panose="02010609060101010101" pitchFamily="49" charset="-122"/>
                <a:ea typeface="黑体" panose="02010609060101010101" pitchFamily="49" charset="-122"/>
              </a:rPr>
              <a:t>APD</a:t>
            </a:r>
            <a:r>
              <a:rPr lang="zh-CN" altLang="en-US" sz="1800" b="1" dirty="0">
                <a:solidFill>
                  <a:srgbClr val="0000FF"/>
                </a:solidFill>
                <a:latin typeface="黑体" panose="02010609060101010101" pitchFamily="49" charset="-122"/>
                <a:ea typeface="黑体" panose="02010609060101010101" pitchFamily="49" charset="-122"/>
              </a:rPr>
              <a:t>）</a:t>
            </a:r>
            <a:endParaRPr lang="zh-CN" altLang="en-US" sz="1800" dirty="0">
              <a:solidFill>
                <a:srgbClr val="0000FF"/>
              </a:solidFill>
              <a:latin typeface="黑体" panose="02010609060101010101" pitchFamily="49" charset="-122"/>
              <a:ea typeface="黑体" panose="02010609060101010101" pitchFamily="49" charset="-122"/>
            </a:endParaRPr>
          </a:p>
        </p:txBody>
      </p:sp>
      <p:sp>
        <p:nvSpPr>
          <p:cNvPr id="8" name="矩形 7"/>
          <p:cNvSpPr/>
          <p:nvPr/>
        </p:nvSpPr>
        <p:spPr>
          <a:xfrm>
            <a:off x="914452" y="4725144"/>
            <a:ext cx="7500029" cy="784830"/>
          </a:xfrm>
          <a:prstGeom prst="rect">
            <a:avLst/>
          </a:prstGeom>
        </p:spPr>
        <p:txBody>
          <a:bodyPr wrap="square">
            <a:spAutoFit/>
          </a:bodyPr>
          <a:lstStyle/>
          <a:p>
            <a:r>
              <a:rPr lang="zh-CN" altLang="en-US" sz="1500" dirty="0">
                <a:solidFill>
                  <a:srgbClr val="404040"/>
                </a:solidFill>
                <a:latin typeface="黑体" panose="02010609060101010101" pitchFamily="49" charset="-122"/>
                <a:ea typeface="黑体" panose="02010609060101010101" pitchFamily="49" charset="-122"/>
              </a:rPr>
              <a:t>体积小、集成度高，主流的</a:t>
            </a:r>
            <a:r>
              <a:rPr lang="en-US" altLang="zh-CN" sz="1500" dirty="0">
                <a:solidFill>
                  <a:srgbClr val="404040"/>
                </a:solidFill>
                <a:latin typeface="黑体" panose="02010609060101010101" pitchFamily="49" charset="-122"/>
                <a:ea typeface="黑体" panose="02010609060101010101" pitchFamily="49" charset="-122"/>
              </a:rPr>
              <a:t>SPD</a:t>
            </a:r>
            <a:r>
              <a:rPr lang="zh-CN" altLang="en-US" sz="1500" dirty="0">
                <a:solidFill>
                  <a:srgbClr val="404040"/>
                </a:solidFill>
                <a:latin typeface="黑体" panose="02010609060101010101" pitchFamily="49" charset="-122"/>
                <a:ea typeface="黑体" panose="02010609060101010101" pitchFamily="49" charset="-122"/>
              </a:rPr>
              <a:t>技术，在激光测距、分布式传感、弱光成像、高速光电分析仪器、无线光通信以及量子信息等领域得到了广泛的应用。</a:t>
            </a:r>
            <a:endParaRPr lang="en-US" altLang="zh-CN" sz="1500" dirty="0">
              <a:solidFill>
                <a:srgbClr val="404040"/>
              </a:solidFill>
              <a:latin typeface="黑体" panose="02010609060101010101" pitchFamily="49" charset="-122"/>
              <a:ea typeface="黑体" panose="02010609060101010101" pitchFamily="49" charset="-122"/>
            </a:endParaRPr>
          </a:p>
          <a:p>
            <a:r>
              <a:rPr lang="zh-CN" altLang="en-US" sz="1500" dirty="0">
                <a:solidFill>
                  <a:srgbClr val="404040"/>
                </a:solidFill>
                <a:latin typeface="黑体" panose="02010609060101010101" pitchFamily="49" charset="-122"/>
                <a:ea typeface="黑体" panose="02010609060101010101" pitchFamily="49" charset="-122"/>
              </a:rPr>
              <a:t>供应商：中电科</a:t>
            </a:r>
            <a:r>
              <a:rPr lang="en-US" altLang="zh-CN" sz="1500" dirty="0">
                <a:solidFill>
                  <a:srgbClr val="404040"/>
                </a:solidFill>
                <a:latin typeface="黑体" panose="02010609060101010101" pitchFamily="49" charset="-122"/>
                <a:ea typeface="黑体" panose="02010609060101010101" pitchFamily="49" charset="-122"/>
              </a:rPr>
              <a:t>44</a:t>
            </a:r>
            <a:r>
              <a:rPr lang="zh-CN" altLang="en-US" sz="1500" dirty="0">
                <a:solidFill>
                  <a:srgbClr val="404040"/>
                </a:solidFill>
                <a:latin typeface="黑体" panose="02010609060101010101" pitchFamily="49" charset="-122"/>
                <a:ea typeface="黑体" panose="02010609060101010101" pitchFamily="49" charset="-122"/>
              </a:rPr>
              <a:t>所</a:t>
            </a:r>
            <a:endParaRPr lang="zh-CN" altLang="en-US" sz="1500"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624" y="2420348"/>
            <a:ext cx="3808177" cy="1712241"/>
          </a:xfrm>
          <a:prstGeom prst="rect">
            <a:avLst/>
          </a:prstGeom>
        </p:spPr>
      </p:pic>
    </p:spTree>
    <p:extLst>
      <p:ext uri="{BB962C8B-B14F-4D97-AF65-F5344CB8AC3E}">
        <p14:creationId xmlns:p14="http://schemas.microsoft.com/office/powerpoint/2010/main" val="2243681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4" y="1417752"/>
            <a:ext cx="1985907" cy="265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70" y="1524050"/>
            <a:ext cx="2148603" cy="224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4"/>
          <p:cNvCxnSpPr>
            <a:cxnSpLocks noChangeShapeType="1"/>
          </p:cNvCxnSpPr>
          <p:nvPr/>
        </p:nvCxnSpPr>
        <p:spPr bwMode="auto">
          <a:xfrm rot="10800000" flipV="1">
            <a:off x="63500" y="959826"/>
            <a:ext cx="9013825" cy="0"/>
          </a:xfrm>
          <a:prstGeom prst="line">
            <a:avLst/>
          </a:prstGeom>
          <a:noFill/>
          <a:ln w="12700" cap="flat" cmpd="sng">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6" name="TextBox 5"/>
          <p:cNvSpPr txBox="1"/>
          <p:nvPr/>
        </p:nvSpPr>
        <p:spPr>
          <a:xfrm>
            <a:off x="42832" y="243791"/>
            <a:ext cx="8838573"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Quantum Oscillator and </a:t>
            </a:r>
            <a:r>
              <a:rPr lang="en-US" altLang="zh-CN" sz="2800" b="1" dirty="0" err="1">
                <a:latin typeface="微软雅黑" panose="020B0503020204020204" pitchFamily="34" charset="-122"/>
                <a:ea typeface="微软雅黑" panose="020B0503020204020204" pitchFamily="34" charset="-122"/>
              </a:rPr>
              <a:t>Anharmonic</a:t>
            </a:r>
            <a:r>
              <a:rPr lang="en-US" altLang="zh-CN" sz="2800" b="1" dirty="0">
                <a:latin typeface="微软雅黑" panose="020B0503020204020204" pitchFamily="34" charset="-122"/>
                <a:ea typeface="微软雅黑" panose="020B0503020204020204" pitchFamily="34" charset="-122"/>
              </a:rPr>
              <a:t> Oscillator</a:t>
            </a:r>
            <a:endParaRPr lang="en-US" sz="28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TextBox 1"/>
              <p:cNvSpPr txBox="1"/>
              <p:nvPr/>
            </p:nvSpPr>
            <p:spPr>
              <a:xfrm>
                <a:off x="3784483" y="4495772"/>
                <a:ext cx="21486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a:ea typeface="Cambria Math"/>
                        </a:rPr>
                        <m:t>ℏ</m:t>
                      </m:r>
                      <m:r>
                        <a:rPr lang="en-US" sz="3200" i="1" smtClean="0">
                          <a:solidFill>
                            <a:srgbClr val="FF0000"/>
                          </a:solidFill>
                          <a:latin typeface="Cambria Math"/>
                          <a:ea typeface="Cambria Math"/>
                        </a:rPr>
                        <m:t>𝜔</m:t>
                      </m:r>
                      <m:r>
                        <a:rPr lang="en-US" sz="3200" b="0" i="1" smtClean="0">
                          <a:solidFill>
                            <a:srgbClr val="FF0000"/>
                          </a:solidFill>
                          <a:latin typeface="Cambria Math"/>
                          <a:ea typeface="Cambria Math"/>
                        </a:rPr>
                        <m:t>≫</m:t>
                      </m:r>
                      <m:sSub>
                        <m:sSubPr>
                          <m:ctrlPr>
                            <a:rPr lang="en-US" sz="3200" b="0" i="1" smtClean="0">
                              <a:solidFill>
                                <a:srgbClr val="FF0000"/>
                              </a:solidFill>
                              <a:latin typeface="Cambria Math" panose="02040503050406030204" pitchFamily="18" charset="0"/>
                              <a:ea typeface="Cambria Math"/>
                            </a:rPr>
                          </m:ctrlPr>
                        </m:sSubPr>
                        <m:e>
                          <m:r>
                            <a:rPr lang="en-US" sz="3200" b="0" i="1" smtClean="0">
                              <a:solidFill>
                                <a:srgbClr val="FF0000"/>
                              </a:solidFill>
                              <a:latin typeface="Cambria Math"/>
                              <a:ea typeface="Cambria Math"/>
                            </a:rPr>
                            <m:t>𝑘</m:t>
                          </m:r>
                        </m:e>
                        <m:sub>
                          <m:r>
                            <a:rPr lang="en-US" sz="3200" b="0" i="1" smtClean="0">
                              <a:solidFill>
                                <a:srgbClr val="FF0000"/>
                              </a:solidFill>
                              <a:latin typeface="Cambria Math"/>
                              <a:ea typeface="Cambria Math"/>
                            </a:rPr>
                            <m:t>𝐵</m:t>
                          </m:r>
                        </m:sub>
                      </m:sSub>
                      <m:r>
                        <a:rPr lang="en-US" sz="3200" b="0" i="1" smtClean="0">
                          <a:solidFill>
                            <a:srgbClr val="FF0000"/>
                          </a:solidFill>
                          <a:latin typeface="Cambria Math"/>
                          <a:ea typeface="Cambria Math"/>
                        </a:rPr>
                        <m:t>𝑇</m:t>
                      </m:r>
                    </m:oMath>
                  </m:oMathPara>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784483" y="4495772"/>
                <a:ext cx="2148602" cy="584775"/>
              </a:xfrm>
              <a:prstGeom prst="rect">
                <a:avLst/>
              </a:prstGeom>
              <a:blipFill>
                <a:blip r:embed="rId4"/>
                <a:stretch>
                  <a:fillRect/>
                </a:stretch>
              </a:blipFill>
            </p:spPr>
            <p:txBody>
              <a:bodyPr/>
              <a:lstStyle/>
              <a:p>
                <a:r>
                  <a:rPr lang="zh-CN" altLang="en-US">
                    <a:noFill/>
                  </a:rPr>
                  <a:t> </a:t>
                </a:r>
              </a:p>
            </p:txBody>
          </p:sp>
        </mc:Fallback>
      </mc:AlternateContent>
      <p:cxnSp>
        <p:nvCxnSpPr>
          <p:cNvPr id="4" name="直接箭头连接符 3"/>
          <p:cNvCxnSpPr/>
          <p:nvPr/>
        </p:nvCxnSpPr>
        <p:spPr bwMode="auto">
          <a:xfrm flipV="1">
            <a:off x="2793909" y="4952960"/>
            <a:ext cx="1142970" cy="354552"/>
          </a:xfrm>
          <a:prstGeom prst="straightConnector1">
            <a:avLst/>
          </a:prstGeom>
          <a:solidFill>
            <a:schemeClr val="accent1"/>
          </a:solidFill>
          <a:ln w="9525" cap="flat" cmpd="sng" algn="ctr">
            <a:solidFill>
              <a:schemeClr val="tx1"/>
            </a:solidFill>
            <a:prstDash val="solid"/>
            <a:round/>
            <a:headEnd type="none" w="med" len="med"/>
            <a:tailEnd type="arrow"/>
          </a:ln>
        </p:spPr>
      </p:cxnSp>
      <p:sp>
        <p:nvSpPr>
          <p:cNvPr id="7" name="TextBox 6"/>
          <p:cNvSpPr txBox="1"/>
          <p:nvPr/>
        </p:nvSpPr>
        <p:spPr>
          <a:xfrm>
            <a:off x="1454335" y="5105356"/>
            <a:ext cx="1370888"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10GHz</a:t>
            </a:r>
          </a:p>
        </p:txBody>
      </p:sp>
      <p:cxnSp>
        <p:nvCxnSpPr>
          <p:cNvPr id="9" name="直接箭头连接符 8"/>
          <p:cNvCxnSpPr/>
          <p:nvPr/>
        </p:nvCxnSpPr>
        <p:spPr bwMode="auto">
          <a:xfrm flipH="1" flipV="1">
            <a:off x="5689433" y="4952960"/>
            <a:ext cx="914376" cy="354552"/>
          </a:xfrm>
          <a:prstGeom prst="straightConnector1">
            <a:avLst/>
          </a:prstGeom>
          <a:solidFill>
            <a:schemeClr val="accent1"/>
          </a:solidFill>
          <a:ln w="9525" cap="flat" cmpd="sng" algn="ctr">
            <a:solidFill>
              <a:schemeClr val="tx1"/>
            </a:solidFill>
            <a:prstDash val="solid"/>
            <a:round/>
            <a:headEnd type="none" w="med" len="med"/>
            <a:tailEnd type="arrow"/>
          </a:ln>
        </p:spPr>
      </p:cxnSp>
      <p:sp>
        <p:nvSpPr>
          <p:cNvPr id="10" name="TextBox 9"/>
          <p:cNvSpPr txBox="1"/>
          <p:nvPr/>
        </p:nvSpPr>
        <p:spPr>
          <a:xfrm>
            <a:off x="6485529" y="5181554"/>
            <a:ext cx="121058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20mK</a:t>
            </a:r>
          </a:p>
        </p:txBody>
      </p:sp>
      <p:pic>
        <p:nvPicPr>
          <p:cNvPr id="15" name="Picture 2">
            <a:extLst>
              <a:ext uri="{FF2B5EF4-FFF2-40B4-BE49-F238E27FC236}">
                <a16:creationId xmlns:a16="http://schemas.microsoft.com/office/drawing/2014/main" id="{A647CF93-CF91-44C6-AF59-6AB65C180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191" y="1600248"/>
            <a:ext cx="3268679" cy="25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a:extLst>
              <a:ext uri="{FF2B5EF4-FFF2-40B4-BE49-F238E27FC236}">
                <a16:creationId xmlns:a16="http://schemas.microsoft.com/office/drawing/2014/main" id="{CAE27313-F543-4D39-80E3-3676410E14A1}"/>
              </a:ext>
            </a:extLst>
          </p:cNvPr>
          <p:cNvPicPr>
            <a:picLocks noChangeAspect="1"/>
          </p:cNvPicPr>
          <p:nvPr/>
        </p:nvPicPr>
        <p:blipFill>
          <a:blip r:embed="rId6"/>
          <a:stretch>
            <a:fillRect/>
          </a:stretch>
        </p:blipFill>
        <p:spPr>
          <a:xfrm>
            <a:off x="4264283" y="1752644"/>
            <a:ext cx="2212667" cy="2246905"/>
          </a:xfrm>
          <a:prstGeom prst="rect">
            <a:avLst/>
          </a:prstGeom>
        </p:spPr>
      </p:pic>
      <p:sp>
        <p:nvSpPr>
          <p:cNvPr id="11" name="箭头: 右 10">
            <a:extLst>
              <a:ext uri="{FF2B5EF4-FFF2-40B4-BE49-F238E27FC236}">
                <a16:creationId xmlns:a16="http://schemas.microsoft.com/office/drawing/2014/main" id="{185EC13B-33D1-4AAE-BF16-EA8E55218894}"/>
              </a:ext>
            </a:extLst>
          </p:cNvPr>
          <p:cNvSpPr/>
          <p:nvPr/>
        </p:nvSpPr>
        <p:spPr bwMode="auto">
          <a:xfrm>
            <a:off x="3200436" y="6124591"/>
            <a:ext cx="914376" cy="290566"/>
          </a:xfrm>
          <a:prstGeom prst="rightArrow">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rgbClr val="FF0000"/>
              </a:solidFill>
              <a:effectLst/>
              <a:latin typeface="Arial" panose="020B0604020202020204" pitchFamily="34"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EED044E2-B9C2-48A0-8844-D8C978830866}"/>
                  </a:ext>
                </a:extLst>
              </p:cNvPr>
              <p:cNvSpPr/>
              <p:nvPr/>
            </p:nvSpPr>
            <p:spPr>
              <a:xfrm>
                <a:off x="4231277" y="6076810"/>
                <a:ext cx="354327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mtClean="0">
                          <a:solidFill>
                            <a:srgbClr val="0000FF"/>
                          </a:solidFill>
                          <a:latin typeface="Cambria Math" panose="02040503050406030204" pitchFamily="18" charset="0"/>
                        </a:rPr>
                        <m:t>2</m:t>
                      </m:r>
                      <m:r>
                        <a:rPr lang="zh-CN" altLang="en-US" i="0">
                          <a:solidFill>
                            <a:srgbClr val="0000FF"/>
                          </a:solidFill>
                          <a:latin typeface="Cambria Math" panose="02040503050406030204" pitchFamily="18" charset="0"/>
                        </a:rPr>
                        <m:t>×</m:t>
                      </m:r>
                      <m:sSup>
                        <m:sSupPr>
                          <m:ctrlPr>
                            <a:rPr lang="zh-CN" altLang="en-US" i="1">
                              <a:solidFill>
                                <a:srgbClr val="0000FF"/>
                              </a:solidFill>
                              <a:latin typeface="Cambria Math" panose="02040503050406030204" pitchFamily="18" charset="0"/>
                            </a:rPr>
                          </m:ctrlPr>
                        </m:sSupPr>
                        <m:e>
                          <m:r>
                            <a:rPr lang="zh-CN" altLang="en-US" i="0">
                              <a:solidFill>
                                <a:srgbClr val="0000FF"/>
                              </a:solidFill>
                              <a:latin typeface="Cambria Math" panose="02040503050406030204" pitchFamily="18" charset="0"/>
                            </a:rPr>
                            <m:t>10</m:t>
                          </m:r>
                        </m:e>
                        <m:sup>
                          <m:r>
                            <m:rPr>
                              <m:nor/>
                            </m:rPr>
                            <a:rPr lang="zh-CN" altLang="en-US" i="1">
                              <a:solidFill>
                                <a:srgbClr val="0000FF"/>
                              </a:solidFill>
                              <a:latin typeface="微软雅黑" panose="020B0503020204020204" pitchFamily="34" charset="-122"/>
                              <a:ea typeface="微软雅黑" panose="020B0503020204020204" pitchFamily="34" charset="-122"/>
                            </a:rPr>
                            <m:t>−</m:t>
                          </m:r>
                          <m:r>
                            <a:rPr lang="zh-CN" altLang="en-US" i="0">
                              <a:solidFill>
                                <a:srgbClr val="0000FF"/>
                              </a:solidFill>
                              <a:latin typeface="Cambria Math" panose="02040503050406030204" pitchFamily="18" charset="0"/>
                            </a:rPr>
                            <m:t>24</m:t>
                          </m:r>
                        </m:sup>
                      </m:sSup>
                      <m:r>
                        <a:rPr lang="zh-CN" altLang="en-US" i="0">
                          <a:solidFill>
                            <a:srgbClr val="0000FF"/>
                          </a:solidFill>
                          <a:latin typeface="Cambria Math" panose="02040503050406030204" pitchFamily="18" charset="0"/>
                        </a:rPr>
                        <m:t>—2×1</m:t>
                      </m:r>
                      <m:sSup>
                        <m:sSupPr>
                          <m:ctrlPr>
                            <a:rPr lang="zh-CN" altLang="en-US" i="1">
                              <a:solidFill>
                                <a:srgbClr val="0000FF"/>
                              </a:solidFill>
                              <a:latin typeface="Cambria Math" panose="02040503050406030204" pitchFamily="18" charset="0"/>
                            </a:rPr>
                          </m:ctrlPr>
                        </m:sSupPr>
                        <m:e>
                          <m:r>
                            <a:rPr lang="zh-CN" altLang="en-US" i="0">
                              <a:solidFill>
                                <a:srgbClr val="0000FF"/>
                              </a:solidFill>
                              <a:latin typeface="Cambria Math" panose="02040503050406030204" pitchFamily="18" charset="0"/>
                            </a:rPr>
                            <m:t>0</m:t>
                          </m:r>
                        </m:e>
                        <m:sup>
                          <m:r>
                            <m:rPr>
                              <m:nor/>
                            </m:rPr>
                            <a:rPr lang="zh-CN" altLang="en-US" i="1">
                              <a:solidFill>
                                <a:srgbClr val="0000FF"/>
                              </a:solidFill>
                              <a:latin typeface="微软雅黑" panose="020B0503020204020204" pitchFamily="34" charset="-122"/>
                              <a:ea typeface="微软雅黑" panose="020B0503020204020204" pitchFamily="34" charset="-122"/>
                            </a:rPr>
                            <m:t>−</m:t>
                          </m:r>
                          <m:r>
                            <a:rPr lang="zh-CN" altLang="en-US" i="0">
                              <a:solidFill>
                                <a:srgbClr val="0000FF"/>
                              </a:solidFill>
                              <a:latin typeface="Cambria Math" panose="02040503050406030204" pitchFamily="18" charset="0"/>
                            </a:rPr>
                            <m:t>23</m:t>
                          </m:r>
                        </m:sup>
                      </m:sSup>
                      <m:r>
                        <m:rPr>
                          <m:nor/>
                        </m:rPr>
                        <a:rPr lang="zh-CN" altLang="en-US">
                          <a:solidFill>
                            <a:srgbClr val="0000FF"/>
                          </a:solidFill>
                          <a:latin typeface="微软雅黑" panose="020B0503020204020204" pitchFamily="34" charset="-122"/>
                          <a:ea typeface="微软雅黑" panose="020B0503020204020204" pitchFamily="34" charset="-122"/>
                        </a:rPr>
                        <m:t>W</m:t>
                      </m:r>
                      <m:r>
                        <m:rPr>
                          <m:nor/>
                        </m:rPr>
                        <a:rPr lang="en-US" altLang="zh-CN" b="0" smtClean="0">
                          <a:solidFill>
                            <a:srgbClr val="0000FF"/>
                          </a:solidFill>
                          <a:latin typeface="微软雅黑" panose="020B0503020204020204" pitchFamily="34" charset="-122"/>
                          <a:ea typeface="微软雅黑" panose="020B0503020204020204" pitchFamily="34" charset="-122"/>
                        </a:rPr>
                        <m:t>/</m:t>
                      </m:r>
                      <m:r>
                        <m:rPr>
                          <m:nor/>
                        </m:rPr>
                        <a:rPr lang="en-US" altLang="zh-CN" b="0" smtClean="0">
                          <a:solidFill>
                            <a:srgbClr val="0000FF"/>
                          </a:solidFill>
                          <a:latin typeface="微软雅黑" panose="020B0503020204020204" pitchFamily="34" charset="-122"/>
                          <a:ea typeface="微软雅黑" panose="020B0503020204020204" pitchFamily="34" charset="-122"/>
                        </a:rPr>
                        <m:t>Hz</m:t>
                      </m:r>
                    </m:oMath>
                  </m:oMathPara>
                </a14:m>
                <a:endParaRPr lang="zh-CN" altLang="en-US" dirty="0">
                  <a:solidFill>
                    <a:srgbClr val="0000FF"/>
                  </a:solidFill>
                  <a:latin typeface="微软雅黑" panose="020B0503020204020204" pitchFamily="34" charset="-122"/>
                  <a:ea typeface="微软雅黑" panose="020B0503020204020204" pitchFamily="34" charset="-122"/>
                </a:endParaRPr>
              </a:p>
            </p:txBody>
          </p:sp>
        </mc:Choice>
        <mc:Fallback xmlns="">
          <p:sp>
            <p:nvSpPr>
              <p:cNvPr id="13" name="矩形 12">
                <a:extLst>
                  <a:ext uri="{FF2B5EF4-FFF2-40B4-BE49-F238E27FC236}">
                    <a16:creationId xmlns:a16="http://schemas.microsoft.com/office/drawing/2014/main" id="{EED044E2-B9C2-48A0-8844-D8C978830866}"/>
                  </a:ext>
                </a:extLst>
              </p:cNvPr>
              <p:cNvSpPr>
                <a:spLocks noRot="1" noChangeAspect="1" noMove="1" noResize="1" noEditPoints="1" noAdjustHandles="1" noChangeArrowheads="1" noChangeShapeType="1" noTextEdit="1"/>
              </p:cNvSpPr>
              <p:nvPr/>
            </p:nvSpPr>
            <p:spPr>
              <a:xfrm>
                <a:off x="4231277" y="6076810"/>
                <a:ext cx="3543278" cy="400110"/>
              </a:xfrm>
              <a:prstGeom prst="rect">
                <a:avLst/>
              </a:prstGeom>
              <a:blipFill>
                <a:blip r:embed="rId7"/>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78130097-23AC-4E38-8878-5B59FF0B7758}"/>
                  </a:ext>
                </a:extLst>
              </p:cNvPr>
              <p:cNvSpPr/>
              <p:nvPr/>
            </p:nvSpPr>
            <p:spPr>
              <a:xfrm>
                <a:off x="1749246" y="6069819"/>
                <a:ext cx="15034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mtClean="0">
                          <a:solidFill>
                            <a:srgbClr val="0000FF"/>
                          </a:solidFill>
                          <a:latin typeface="Cambria Math" panose="02040503050406030204" pitchFamily="18" charset="0"/>
                        </a:rPr>
                        <m:t>3</m:t>
                      </m:r>
                      <m:r>
                        <a:rPr lang="zh-CN" altLang="en-US" i="0">
                          <a:solidFill>
                            <a:srgbClr val="0000FF"/>
                          </a:solidFill>
                          <a:latin typeface="Cambria Math" panose="02040503050406030204" pitchFamily="18" charset="0"/>
                        </a:rPr>
                        <m:t>—30</m:t>
                      </m:r>
                      <m:r>
                        <m:rPr>
                          <m:nor/>
                        </m:rPr>
                        <a:rPr lang="zh-CN" altLang="en-US">
                          <a:solidFill>
                            <a:srgbClr val="0000FF"/>
                          </a:solidFill>
                          <a:latin typeface="微软雅黑" panose="020B0503020204020204" pitchFamily="34" charset="-122"/>
                          <a:ea typeface="微软雅黑" panose="020B0503020204020204" pitchFamily="34" charset="-122"/>
                        </a:rPr>
                        <m:t>GHz</m:t>
                      </m:r>
                    </m:oMath>
                  </m:oMathPara>
                </a14:m>
                <a:endParaRPr lang="zh-CN" altLang="en-US" dirty="0">
                  <a:solidFill>
                    <a:srgbClr val="0000FF"/>
                  </a:solidFill>
                  <a:latin typeface="微软雅黑" panose="020B0503020204020204" pitchFamily="34" charset="-122"/>
                  <a:ea typeface="微软雅黑" panose="020B0503020204020204" pitchFamily="34" charset="-122"/>
                </a:endParaRPr>
              </a:p>
            </p:txBody>
          </p:sp>
        </mc:Choice>
        <mc:Fallback xmlns="">
          <p:sp>
            <p:nvSpPr>
              <p:cNvPr id="14" name="矩形 13">
                <a:extLst>
                  <a:ext uri="{FF2B5EF4-FFF2-40B4-BE49-F238E27FC236}">
                    <a16:creationId xmlns:a16="http://schemas.microsoft.com/office/drawing/2014/main" id="{78130097-23AC-4E38-8878-5B59FF0B7758}"/>
                  </a:ext>
                </a:extLst>
              </p:cNvPr>
              <p:cNvSpPr>
                <a:spLocks noRot="1" noChangeAspect="1" noMove="1" noResize="1" noEditPoints="1" noAdjustHandles="1" noChangeArrowheads="1" noChangeShapeType="1" noTextEdit="1"/>
              </p:cNvSpPr>
              <p:nvPr/>
            </p:nvSpPr>
            <p:spPr>
              <a:xfrm>
                <a:off x="1749246" y="6069819"/>
                <a:ext cx="1503424" cy="400110"/>
              </a:xfrm>
              <a:prstGeom prst="rect">
                <a:avLst/>
              </a:prstGeom>
              <a:blipFill>
                <a:blip r:embed="rId8"/>
                <a:stretch>
                  <a:fillRect/>
                </a:stretch>
              </a:blipFill>
            </p:spPr>
            <p:txBody>
              <a:bodyPr/>
              <a:lstStyle/>
              <a:p>
                <a:r>
                  <a:rPr lang="zh-CN" altLang="en-US">
                    <a:noFill/>
                  </a:rPr>
                  <a:t> </a:t>
                </a:r>
              </a:p>
            </p:txBody>
          </p:sp>
        </mc:Fallback>
      </mc:AlternateContent>
      <p:sp>
        <p:nvSpPr>
          <p:cNvPr id="8" name="标题 7"/>
          <p:cNvSpPr>
            <a:spLocks noGrp="1"/>
          </p:cNvSpPr>
          <p:nvPr>
            <p:ph type="title"/>
          </p:nvPr>
        </p:nvSpPr>
        <p:spPr/>
        <p:txBody>
          <a:bodyPr/>
          <a:lstStyle/>
          <a:p>
            <a:endParaRPr lang="zh-CN" altLang="en-US" dirty="0"/>
          </a:p>
        </p:txBody>
      </p:sp>
      <p:sp>
        <p:nvSpPr>
          <p:cNvPr id="12" name="内容占位符 11"/>
          <p:cNvSpPr>
            <a:spLocks noGrp="1"/>
          </p:cNvSpPr>
          <p:nvPr>
            <p:ph idx="1"/>
          </p:nvPr>
        </p:nvSpPr>
        <p:spPr/>
        <p:txBody>
          <a:bodyPr/>
          <a:lstStyle/>
          <a:p>
            <a:endParaRPr lang="zh-CN" altLang="en-US"/>
          </a:p>
        </p:txBody>
      </p:sp>
    </p:spTree>
    <p:extLst>
      <p:ext uri="{BB962C8B-B14F-4D97-AF65-F5344CB8AC3E}">
        <p14:creationId xmlns:p14="http://schemas.microsoft.com/office/powerpoint/2010/main" val="3659788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4"/>
          <p:cNvCxnSpPr>
            <a:cxnSpLocks noChangeShapeType="1"/>
          </p:cNvCxnSpPr>
          <p:nvPr/>
        </p:nvCxnSpPr>
        <p:spPr bwMode="auto">
          <a:xfrm rot="10800000" flipV="1">
            <a:off x="635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19" name="TextBox 12"/>
          <p:cNvSpPr txBox="1">
            <a:spLocks noChangeArrowheads="1"/>
          </p:cNvSpPr>
          <p:nvPr/>
        </p:nvSpPr>
        <p:spPr bwMode="auto">
          <a:xfrm>
            <a:off x="539750" y="1438281"/>
            <a:ext cx="210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Times New Roman" pitchFamily="18" charset="0"/>
                <a:ea typeface="MS PGothic" pitchFamily="34" charset="-128"/>
              </a:defRPr>
            </a:lvl1pPr>
            <a:lvl2pPr marL="742950" indent="-285750" eaLnBrk="0" hangingPunct="0">
              <a:defRPr kumimoji="1" sz="2000">
                <a:solidFill>
                  <a:schemeClr val="tx1"/>
                </a:solidFill>
                <a:latin typeface="Times New Roman" pitchFamily="18" charset="0"/>
                <a:ea typeface="MS PGothic" pitchFamily="34" charset="-128"/>
              </a:defRPr>
            </a:lvl2pPr>
            <a:lvl3pPr marL="1143000" indent="-228600" eaLnBrk="0" hangingPunct="0">
              <a:defRPr kumimoji="1" sz="2000">
                <a:solidFill>
                  <a:schemeClr val="tx1"/>
                </a:solidFill>
                <a:latin typeface="Times New Roman" pitchFamily="18" charset="0"/>
                <a:ea typeface="MS PGothic" pitchFamily="34" charset="-128"/>
              </a:defRPr>
            </a:lvl3pPr>
            <a:lvl4pPr marL="1600200" indent="-228600" eaLnBrk="0" hangingPunct="0">
              <a:defRPr kumimoji="1" sz="2000">
                <a:solidFill>
                  <a:schemeClr val="tx1"/>
                </a:solidFill>
                <a:latin typeface="Times New Roman" pitchFamily="18" charset="0"/>
                <a:ea typeface="MS PGothic" pitchFamily="34" charset="-128"/>
              </a:defRPr>
            </a:lvl4pPr>
            <a:lvl5pPr marL="2057400" indent="-228600" eaLnBrk="0" hangingPunct="0">
              <a:defRPr kumimoji="1"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9pPr>
          </a:lstStyle>
          <a:p>
            <a:pPr eaLnBrk="1" hangingPunct="1"/>
            <a:r>
              <a:rPr lang="en-US" dirty="0">
                <a:solidFill>
                  <a:srgbClr val="FFFFCC"/>
                </a:solidFill>
              </a:rPr>
              <a:t>Transmission lines</a:t>
            </a:r>
          </a:p>
        </p:txBody>
      </p:sp>
      <p:cxnSp>
        <p:nvCxnSpPr>
          <p:cNvPr id="20" name="Straight Arrow Connector 22"/>
          <p:cNvCxnSpPr/>
          <p:nvPr/>
        </p:nvCxnSpPr>
        <p:spPr bwMode="auto">
          <a:xfrm flipH="1">
            <a:off x="539750" y="1757363"/>
            <a:ext cx="358776" cy="603336"/>
          </a:xfrm>
          <a:prstGeom prst="straightConnector1">
            <a:avLst/>
          </a:prstGeom>
          <a:solidFill>
            <a:schemeClr val="accent1"/>
          </a:solidFill>
          <a:ln w="9525" cap="flat" cmpd="sng" algn="ctr">
            <a:solidFill>
              <a:srgbClr val="FFFFCC"/>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31"/>
          <p:cNvSpPr txBox="1">
            <a:spLocks noChangeArrowheads="1"/>
          </p:cNvSpPr>
          <p:nvPr/>
        </p:nvSpPr>
        <p:spPr bwMode="auto">
          <a:xfrm>
            <a:off x="1125538" y="2600325"/>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Times New Roman" pitchFamily="18" charset="0"/>
                <a:ea typeface="MS PGothic" pitchFamily="34" charset="-128"/>
              </a:defRPr>
            </a:lvl1pPr>
            <a:lvl2pPr marL="742950" indent="-285750" eaLnBrk="0" hangingPunct="0">
              <a:defRPr kumimoji="1" sz="2000">
                <a:solidFill>
                  <a:schemeClr val="tx1"/>
                </a:solidFill>
                <a:latin typeface="Times New Roman" pitchFamily="18" charset="0"/>
                <a:ea typeface="MS PGothic" pitchFamily="34" charset="-128"/>
              </a:defRPr>
            </a:lvl2pPr>
            <a:lvl3pPr marL="1143000" indent="-228600" eaLnBrk="0" hangingPunct="0">
              <a:defRPr kumimoji="1" sz="2000">
                <a:solidFill>
                  <a:schemeClr val="tx1"/>
                </a:solidFill>
                <a:latin typeface="Times New Roman" pitchFamily="18" charset="0"/>
                <a:ea typeface="MS PGothic" pitchFamily="34" charset="-128"/>
              </a:defRPr>
            </a:lvl3pPr>
            <a:lvl4pPr marL="1600200" indent="-228600" eaLnBrk="0" hangingPunct="0">
              <a:defRPr kumimoji="1" sz="2000">
                <a:solidFill>
                  <a:schemeClr val="tx1"/>
                </a:solidFill>
                <a:latin typeface="Times New Roman" pitchFamily="18" charset="0"/>
                <a:ea typeface="MS PGothic" pitchFamily="34" charset="-128"/>
              </a:defRPr>
            </a:lvl4pPr>
            <a:lvl5pPr marL="2057400" indent="-228600" eaLnBrk="0" hangingPunct="0">
              <a:defRPr kumimoji="1"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9pPr>
          </a:lstStyle>
          <a:p>
            <a:pPr eaLnBrk="1" hangingPunct="1"/>
            <a:r>
              <a:rPr lang="en-US">
                <a:solidFill>
                  <a:srgbClr val="FFFFCC"/>
                </a:solidFill>
              </a:rPr>
              <a:t>qubit</a:t>
            </a:r>
          </a:p>
        </p:txBody>
      </p:sp>
      <p:cxnSp>
        <p:nvCxnSpPr>
          <p:cNvPr id="23" name="Straight Arrow Connector 27"/>
          <p:cNvCxnSpPr/>
          <p:nvPr/>
        </p:nvCxnSpPr>
        <p:spPr bwMode="auto">
          <a:xfrm flipV="1">
            <a:off x="1469106" y="2360699"/>
            <a:ext cx="4762" cy="323850"/>
          </a:xfrm>
          <a:prstGeom prst="straightConnector1">
            <a:avLst/>
          </a:prstGeom>
          <a:solidFill>
            <a:schemeClr val="accent1"/>
          </a:solidFill>
          <a:ln w="9525" cap="flat" cmpd="sng" algn="ctr">
            <a:solidFill>
              <a:srgbClr val="FFFFCC"/>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 name="TextBox 80"/>
          <p:cNvSpPr txBox="1"/>
          <p:nvPr/>
        </p:nvSpPr>
        <p:spPr>
          <a:xfrm>
            <a:off x="1836738" y="382938"/>
            <a:ext cx="55707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宽可调、高效、按需微波单光子源</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48765"/>
            <a:ext cx="2945765" cy="218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 y="4038600"/>
            <a:ext cx="2897505" cy="19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085" y="4343400"/>
            <a:ext cx="511111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984" y="1600248"/>
            <a:ext cx="5651500" cy="207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59B7571F-7CA8-4DB0-BE13-55E8A20CEE2E}"/>
              </a:ext>
            </a:extLst>
          </p:cNvPr>
          <p:cNvSpPr/>
          <p:nvPr/>
        </p:nvSpPr>
        <p:spPr>
          <a:xfrm>
            <a:off x="2185213" y="6176843"/>
            <a:ext cx="6640952" cy="496996"/>
          </a:xfrm>
          <a:prstGeom prst="rect">
            <a:avLst/>
          </a:prstGeom>
        </p:spPr>
        <p:txBody>
          <a:bodyPr wrap="square">
            <a:spAutoFit/>
          </a:bodyPr>
          <a:lstStyle/>
          <a:p>
            <a:pPr algn="l">
              <a:lnSpc>
                <a:spcPct val="150000"/>
              </a:lnSpc>
            </a:pPr>
            <a:r>
              <a:rPr lang="en-US" altLang="zh-CN" dirty="0">
                <a:solidFill>
                  <a:srgbClr val="0000FF"/>
                </a:solidFill>
              </a:rPr>
              <a:t>Peng et al., Nature </a:t>
            </a:r>
            <a:r>
              <a:rPr lang="en-US" altLang="zh-CN" dirty="0" err="1">
                <a:solidFill>
                  <a:srgbClr val="0000FF"/>
                </a:solidFill>
              </a:rPr>
              <a:t>Commun</a:t>
            </a:r>
            <a:r>
              <a:rPr lang="en-US" altLang="zh-CN" dirty="0">
                <a:solidFill>
                  <a:srgbClr val="0000FF"/>
                </a:solidFill>
              </a:rPr>
              <a:t>. 7, 12588 (2016).</a:t>
            </a:r>
          </a:p>
        </p:txBody>
      </p:sp>
      <p:sp>
        <p:nvSpPr>
          <p:cNvPr id="4" name="标题 3"/>
          <p:cNvSpPr>
            <a:spLocks noGrp="1"/>
          </p:cNvSpPr>
          <p:nvPr>
            <p:ph type="title"/>
          </p:nvPr>
        </p:nvSpPr>
        <p:spPr/>
        <p:txBody>
          <a:bodyPr/>
          <a:lstStyle/>
          <a:p>
            <a:endParaRPr lang="zh-CN" altLang="en-US" dirty="0"/>
          </a:p>
        </p:txBody>
      </p:sp>
      <p:sp>
        <p:nvSpPr>
          <p:cNvPr id="5" name="内容占位符 4"/>
          <p:cNvSpPr>
            <a:spLocks noGrp="1"/>
          </p:cNvSpPr>
          <p:nvPr>
            <p:ph idx="1"/>
          </p:nvPr>
        </p:nvSpPr>
        <p:spPr/>
        <p:txBody>
          <a:bodyPr/>
          <a:lstStyle/>
          <a:p>
            <a:endParaRPr lang="zh-CN" altLang="en-US"/>
          </a:p>
        </p:txBody>
      </p:sp>
    </p:spTree>
    <p:extLst>
      <p:ext uri="{BB962C8B-B14F-4D97-AF65-F5344CB8AC3E}">
        <p14:creationId xmlns:p14="http://schemas.microsoft.com/office/powerpoint/2010/main" val="2655328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938364" y="430212"/>
            <a:ext cx="716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800" b="1" dirty="0">
                <a:solidFill>
                  <a:schemeClr val="tx2"/>
                </a:solidFill>
                <a:latin typeface="微软雅黑" panose="020B0503020204020204" pitchFamily="34" charset="-122"/>
                <a:ea typeface="微软雅黑" panose="020B0503020204020204" pitchFamily="34" charset="-122"/>
              </a:rPr>
              <a:t>单光子形状</a:t>
            </a:r>
            <a:endParaRPr lang="en-US" altLang="ja-JP" sz="2800" b="1" dirty="0">
              <a:solidFill>
                <a:schemeClr val="tx2"/>
              </a:solidFill>
              <a:latin typeface="微软雅黑" panose="020B0503020204020204" pitchFamily="34" charset="-122"/>
              <a:ea typeface="微软雅黑" panose="020B0503020204020204" pitchFamily="34" charset="-122"/>
            </a:endParaRPr>
          </a:p>
        </p:txBody>
      </p:sp>
      <p:cxnSp>
        <p:nvCxnSpPr>
          <p:cNvPr id="7" name="Connecteur droit 4"/>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grpSp>
        <p:nvGrpSpPr>
          <p:cNvPr id="2" name="组合 1"/>
          <p:cNvGrpSpPr/>
          <p:nvPr/>
        </p:nvGrpSpPr>
        <p:grpSpPr>
          <a:xfrm>
            <a:off x="1219288" y="1752644"/>
            <a:ext cx="6172038" cy="4565943"/>
            <a:chOff x="2133664" y="1780108"/>
            <a:chExt cx="5105266" cy="3858634"/>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64" y="1780108"/>
              <a:ext cx="5105266" cy="385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bwMode="auto">
            <a:xfrm>
              <a:off x="2133664" y="1780108"/>
              <a:ext cx="457188" cy="457188"/>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itchFamily="34" charset="0"/>
                <a:buNone/>
              </a:pPr>
              <a:endParaRPr kumimoji="0" lang="en-US" sz="2000" b="0" i="0" u="none" strike="noStrike" cap="none" normalizeH="0" baseline="0">
                <a:ln>
                  <a:noFill/>
                </a:ln>
                <a:solidFill>
                  <a:schemeClr val="tx1"/>
                </a:solidFill>
                <a:effectLst/>
                <a:latin typeface="Arial" pitchFamily="34" charset="0"/>
                <a:ea typeface="宋体" pitchFamily="2" charset="-122"/>
              </a:endParaRPr>
            </a:p>
          </p:txBody>
        </p:sp>
      </p:grpSp>
      <p:sp>
        <p:nvSpPr>
          <p:cNvPr id="3" name="标题 2"/>
          <p:cNvSpPr>
            <a:spLocks noGrp="1"/>
          </p:cNvSpPr>
          <p:nvPr>
            <p:ph type="title"/>
          </p:nvPr>
        </p:nvSpPr>
        <p:spPr/>
        <p:txBody>
          <a:bodyPr/>
          <a:lstStyle/>
          <a:p>
            <a:endParaRPr lang="zh-CN" altLang="en-US" dirty="0"/>
          </a:p>
        </p:txBody>
      </p:sp>
      <p:sp>
        <p:nvSpPr>
          <p:cNvPr id="4" name="内容占位符 3"/>
          <p:cNvSpPr>
            <a:spLocks noGrp="1"/>
          </p:cNvSpPr>
          <p:nvPr>
            <p:ph idx="1"/>
          </p:nvPr>
        </p:nvSpPr>
        <p:spPr/>
        <p:txBody>
          <a:bodyPr/>
          <a:lstStyle/>
          <a:p>
            <a:endParaRPr lang="zh-CN" altLang="en-US"/>
          </a:p>
        </p:txBody>
      </p:sp>
    </p:spTree>
    <p:extLst>
      <p:ext uri="{BB962C8B-B14F-4D97-AF65-F5344CB8AC3E}">
        <p14:creationId xmlns:p14="http://schemas.microsoft.com/office/powerpoint/2010/main" val="3991063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4"/>
          <p:cNvCxnSpPr>
            <a:cxnSpLocks noChangeShapeType="1"/>
          </p:cNvCxnSpPr>
          <p:nvPr/>
        </p:nvCxnSpPr>
        <p:spPr bwMode="auto">
          <a:xfrm rot="10800000" flipV="1">
            <a:off x="648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pic>
        <p:nvPicPr>
          <p:cNvPr id="6" name="图片 5"/>
          <p:cNvPicPr/>
          <p:nvPr/>
        </p:nvPicPr>
        <p:blipFill>
          <a:blip r:embed="rId3"/>
          <a:stretch>
            <a:fillRect/>
          </a:stretch>
        </p:blipFill>
        <p:spPr>
          <a:xfrm>
            <a:off x="598799" y="4566432"/>
            <a:ext cx="3788713" cy="1478769"/>
          </a:xfrm>
          <a:prstGeom prst="rect">
            <a:avLst/>
          </a:prstGeom>
          <a:noFill/>
          <a:ln w="9525">
            <a:noFill/>
          </a:ln>
        </p:spPr>
      </p:pic>
      <p:pic>
        <p:nvPicPr>
          <p:cNvPr id="7" name="图片 6"/>
          <p:cNvPicPr/>
          <p:nvPr/>
        </p:nvPicPr>
        <p:blipFill>
          <a:blip r:embed="rId4"/>
          <a:stretch>
            <a:fillRect/>
          </a:stretch>
        </p:blipFill>
        <p:spPr>
          <a:xfrm>
            <a:off x="4724396" y="4595686"/>
            <a:ext cx="3668459" cy="1400230"/>
          </a:xfrm>
          <a:prstGeom prst="rect">
            <a:avLst/>
          </a:prstGeom>
          <a:noFill/>
          <a:ln w="9525">
            <a:noFill/>
          </a:ln>
        </p:spPr>
      </p:pic>
      <p:sp>
        <p:nvSpPr>
          <p:cNvPr id="2" name="矩形 1"/>
          <p:cNvSpPr/>
          <p:nvPr/>
        </p:nvSpPr>
        <p:spPr>
          <a:xfrm>
            <a:off x="990694" y="253493"/>
            <a:ext cx="7315008" cy="584775"/>
          </a:xfrm>
          <a:prstGeom prst="rect">
            <a:avLst/>
          </a:prstGeom>
        </p:spPr>
        <p:txBody>
          <a:bodyPr wrap="square">
            <a:spAutoFit/>
          </a:bodyPr>
          <a:lstStyle/>
          <a:p>
            <a:pPr>
              <a:defRPr/>
            </a:pPr>
            <a:r>
              <a:rPr lang="zh-CN" altLang="en-US" sz="3200" b="1" dirty="0">
                <a:solidFill>
                  <a:schemeClr val="tx2"/>
                </a:solidFill>
                <a:latin typeface="微软雅黑" panose="020B0503020204020204" pitchFamily="34" charset="-122"/>
                <a:ea typeface="微软雅黑" panose="020B0503020204020204" pitchFamily="34" charset="-122"/>
                <a:cs typeface="Arial" pitchFamily="34" charset="0"/>
              </a:rPr>
              <a:t>关联函数测量</a:t>
            </a:r>
            <a:endParaRPr lang="en-US" altLang="ja-JP" sz="32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5" name="TextBox 4"/>
          <p:cNvSpPr txBox="1"/>
          <p:nvPr/>
        </p:nvSpPr>
        <p:spPr>
          <a:xfrm>
            <a:off x="1397608" y="3947983"/>
            <a:ext cx="2581156" cy="400110"/>
          </a:xfrm>
          <a:prstGeom prst="rect">
            <a:avLst/>
          </a:prstGeom>
          <a:noFill/>
        </p:spPr>
        <p:txBody>
          <a:bodyPr wrap="none" rtlCol="0">
            <a:spAutoFit/>
          </a:bodyPr>
          <a:lstStyle/>
          <a:p>
            <a:r>
              <a:rPr lang="en-US" dirty="0"/>
              <a:t>Single pulsed photon</a:t>
            </a:r>
          </a:p>
        </p:txBody>
      </p:sp>
      <p:sp>
        <p:nvSpPr>
          <p:cNvPr id="8" name="TextBox 7"/>
          <p:cNvSpPr txBox="1"/>
          <p:nvPr/>
        </p:nvSpPr>
        <p:spPr>
          <a:xfrm>
            <a:off x="4940253" y="3947983"/>
            <a:ext cx="3416320" cy="400110"/>
          </a:xfrm>
          <a:prstGeom prst="rect">
            <a:avLst/>
          </a:prstGeom>
          <a:noFill/>
        </p:spPr>
        <p:txBody>
          <a:bodyPr wrap="none" rtlCol="0">
            <a:spAutoFit/>
          </a:bodyPr>
          <a:lstStyle/>
          <a:p>
            <a:r>
              <a:rPr lang="en-US" dirty="0"/>
              <a:t>Multi-photons coherent state</a:t>
            </a:r>
          </a:p>
        </p:txBody>
      </p:sp>
      <p:grpSp>
        <p:nvGrpSpPr>
          <p:cNvPr id="9" name="Group 36"/>
          <p:cNvGrpSpPr/>
          <p:nvPr/>
        </p:nvGrpSpPr>
        <p:grpSpPr bwMode="auto">
          <a:xfrm>
            <a:off x="4407670" y="1718344"/>
            <a:ext cx="755650" cy="322263"/>
            <a:chOff x="638" y="2169"/>
            <a:chExt cx="559" cy="203"/>
          </a:xfrm>
        </p:grpSpPr>
        <p:sp>
          <p:nvSpPr>
            <p:cNvPr id="10" name="Freeform 37"/>
            <p:cNvSpPr/>
            <p:nvPr/>
          </p:nvSpPr>
          <p:spPr bwMode="auto">
            <a:xfrm>
              <a:off x="638" y="2169"/>
              <a:ext cx="454" cy="203"/>
            </a:xfrm>
            <a:custGeom>
              <a:avLst/>
              <a:gdLst>
                <a:gd name="T0" fmla="*/ 0 w 454"/>
                <a:gd name="T1" fmla="*/ 111 h 203"/>
                <a:gd name="T2" fmla="*/ 63 w 454"/>
                <a:gd name="T3" fmla="*/ 99 h 203"/>
                <a:gd name="T4" fmla="*/ 103 w 454"/>
                <a:gd name="T5" fmla="*/ 15 h 203"/>
                <a:gd name="T6" fmla="*/ 152 w 454"/>
                <a:gd name="T7" fmla="*/ 189 h 203"/>
                <a:gd name="T8" fmla="*/ 196 w 454"/>
                <a:gd name="T9" fmla="*/ 16 h 203"/>
                <a:gd name="T10" fmla="*/ 239 w 454"/>
                <a:gd name="T11" fmla="*/ 189 h 203"/>
                <a:gd name="T12" fmla="*/ 283 w 454"/>
                <a:gd name="T13" fmla="*/ 16 h 203"/>
                <a:gd name="T14" fmla="*/ 327 w 454"/>
                <a:gd name="T15" fmla="*/ 189 h 203"/>
                <a:gd name="T16" fmla="*/ 371 w 454"/>
                <a:gd name="T17" fmla="*/ 16 h 203"/>
                <a:gd name="T18" fmla="*/ 414 w 454"/>
                <a:gd name="T19" fmla="*/ 189 h 203"/>
                <a:gd name="T20" fmla="*/ 454 w 454"/>
                <a:gd name="T21" fmla="*/ 101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4" h="203">
                  <a:moveTo>
                    <a:pt x="0" y="111"/>
                  </a:moveTo>
                  <a:cubicBezTo>
                    <a:pt x="48" y="110"/>
                    <a:pt x="46" y="114"/>
                    <a:pt x="63" y="99"/>
                  </a:cubicBezTo>
                  <a:cubicBezTo>
                    <a:pt x="80" y="84"/>
                    <a:pt x="88" y="0"/>
                    <a:pt x="103" y="15"/>
                  </a:cubicBezTo>
                  <a:cubicBezTo>
                    <a:pt x="118" y="30"/>
                    <a:pt x="137" y="189"/>
                    <a:pt x="152" y="189"/>
                  </a:cubicBezTo>
                  <a:cubicBezTo>
                    <a:pt x="167" y="189"/>
                    <a:pt x="180" y="16"/>
                    <a:pt x="196" y="16"/>
                  </a:cubicBezTo>
                  <a:cubicBezTo>
                    <a:pt x="210" y="16"/>
                    <a:pt x="224" y="189"/>
                    <a:pt x="239" y="189"/>
                  </a:cubicBezTo>
                  <a:cubicBezTo>
                    <a:pt x="254" y="189"/>
                    <a:pt x="268" y="16"/>
                    <a:pt x="283" y="16"/>
                  </a:cubicBezTo>
                  <a:cubicBezTo>
                    <a:pt x="297" y="16"/>
                    <a:pt x="311" y="189"/>
                    <a:pt x="327" y="189"/>
                  </a:cubicBezTo>
                  <a:cubicBezTo>
                    <a:pt x="341" y="189"/>
                    <a:pt x="357" y="16"/>
                    <a:pt x="371" y="16"/>
                  </a:cubicBezTo>
                  <a:cubicBezTo>
                    <a:pt x="385" y="16"/>
                    <a:pt x="400" y="175"/>
                    <a:pt x="414" y="189"/>
                  </a:cubicBezTo>
                  <a:cubicBezTo>
                    <a:pt x="429" y="203"/>
                    <a:pt x="446" y="119"/>
                    <a:pt x="454" y="101"/>
                  </a:cubicBezTo>
                </a:path>
              </a:pathLst>
            </a:custGeom>
            <a:noFill/>
            <a:ln w="19050">
              <a:solidFill>
                <a:srgbClr val="33CCCC"/>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p>
          </p:txBody>
        </p:sp>
        <p:sp>
          <p:nvSpPr>
            <p:cNvPr id="11" name="Line 38"/>
            <p:cNvSpPr>
              <a:spLocks noChangeShapeType="1"/>
            </p:cNvSpPr>
            <p:nvPr/>
          </p:nvSpPr>
          <p:spPr bwMode="auto">
            <a:xfrm>
              <a:off x="1092" y="2269"/>
              <a:ext cx="105" cy="0"/>
            </a:xfrm>
            <a:prstGeom prst="line">
              <a:avLst/>
            </a:prstGeom>
            <a:noFill/>
            <a:ln w="19050">
              <a:solidFill>
                <a:srgbClr val="33CCCC"/>
              </a:solidFill>
              <a:rou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Times New Roman" pitchFamily="18" charset="0"/>
                <a:ea typeface="ＭＳ Ｐゴシック" charset="0"/>
              </a:endParaRPr>
            </a:p>
          </p:txBody>
        </p:sp>
      </p:grpSp>
      <p:cxnSp>
        <p:nvCxnSpPr>
          <p:cNvPr id="12" name="Straight Connector 55"/>
          <p:cNvCxnSpPr/>
          <p:nvPr/>
        </p:nvCxnSpPr>
        <p:spPr bwMode="auto">
          <a:xfrm>
            <a:off x="2318521" y="1883445"/>
            <a:ext cx="53975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56"/>
          <p:cNvCxnSpPr/>
          <p:nvPr/>
        </p:nvCxnSpPr>
        <p:spPr bwMode="auto">
          <a:xfrm>
            <a:off x="2318521" y="2388270"/>
            <a:ext cx="53975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58"/>
          <p:cNvCxnSpPr/>
          <p:nvPr/>
        </p:nvCxnSpPr>
        <p:spPr bwMode="auto">
          <a:xfrm>
            <a:off x="4012384" y="1753269"/>
            <a:ext cx="503237" cy="5397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 name="Group 36"/>
          <p:cNvGrpSpPr/>
          <p:nvPr/>
        </p:nvGrpSpPr>
        <p:grpSpPr bwMode="auto">
          <a:xfrm>
            <a:off x="2967808" y="1970757"/>
            <a:ext cx="755650" cy="322262"/>
            <a:chOff x="638" y="2169"/>
            <a:chExt cx="559" cy="203"/>
          </a:xfrm>
        </p:grpSpPr>
        <p:sp>
          <p:nvSpPr>
            <p:cNvPr id="16" name="Freeform 37"/>
            <p:cNvSpPr/>
            <p:nvPr/>
          </p:nvSpPr>
          <p:spPr bwMode="auto">
            <a:xfrm>
              <a:off x="638" y="2169"/>
              <a:ext cx="454" cy="203"/>
            </a:xfrm>
            <a:custGeom>
              <a:avLst/>
              <a:gdLst>
                <a:gd name="T0" fmla="*/ 0 w 454"/>
                <a:gd name="T1" fmla="*/ 111 h 203"/>
                <a:gd name="T2" fmla="*/ 63 w 454"/>
                <a:gd name="T3" fmla="*/ 99 h 203"/>
                <a:gd name="T4" fmla="*/ 103 w 454"/>
                <a:gd name="T5" fmla="*/ 15 h 203"/>
                <a:gd name="T6" fmla="*/ 152 w 454"/>
                <a:gd name="T7" fmla="*/ 189 h 203"/>
                <a:gd name="T8" fmla="*/ 196 w 454"/>
                <a:gd name="T9" fmla="*/ 16 h 203"/>
                <a:gd name="T10" fmla="*/ 239 w 454"/>
                <a:gd name="T11" fmla="*/ 189 h 203"/>
                <a:gd name="T12" fmla="*/ 283 w 454"/>
                <a:gd name="T13" fmla="*/ 16 h 203"/>
                <a:gd name="T14" fmla="*/ 327 w 454"/>
                <a:gd name="T15" fmla="*/ 189 h 203"/>
                <a:gd name="T16" fmla="*/ 371 w 454"/>
                <a:gd name="T17" fmla="*/ 16 h 203"/>
                <a:gd name="T18" fmla="*/ 414 w 454"/>
                <a:gd name="T19" fmla="*/ 189 h 203"/>
                <a:gd name="T20" fmla="*/ 454 w 454"/>
                <a:gd name="T21" fmla="*/ 101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4" h="203">
                  <a:moveTo>
                    <a:pt x="0" y="111"/>
                  </a:moveTo>
                  <a:cubicBezTo>
                    <a:pt x="48" y="110"/>
                    <a:pt x="46" y="114"/>
                    <a:pt x="63" y="99"/>
                  </a:cubicBezTo>
                  <a:cubicBezTo>
                    <a:pt x="80" y="84"/>
                    <a:pt x="88" y="0"/>
                    <a:pt x="103" y="15"/>
                  </a:cubicBezTo>
                  <a:cubicBezTo>
                    <a:pt x="118" y="30"/>
                    <a:pt x="137" y="189"/>
                    <a:pt x="152" y="189"/>
                  </a:cubicBezTo>
                  <a:cubicBezTo>
                    <a:pt x="167" y="189"/>
                    <a:pt x="180" y="16"/>
                    <a:pt x="196" y="16"/>
                  </a:cubicBezTo>
                  <a:cubicBezTo>
                    <a:pt x="210" y="16"/>
                    <a:pt x="224" y="189"/>
                    <a:pt x="239" y="189"/>
                  </a:cubicBezTo>
                  <a:cubicBezTo>
                    <a:pt x="254" y="189"/>
                    <a:pt x="268" y="16"/>
                    <a:pt x="283" y="16"/>
                  </a:cubicBezTo>
                  <a:cubicBezTo>
                    <a:pt x="297" y="16"/>
                    <a:pt x="311" y="189"/>
                    <a:pt x="327" y="189"/>
                  </a:cubicBezTo>
                  <a:cubicBezTo>
                    <a:pt x="341" y="189"/>
                    <a:pt x="357" y="16"/>
                    <a:pt x="371" y="16"/>
                  </a:cubicBezTo>
                  <a:cubicBezTo>
                    <a:pt x="385" y="16"/>
                    <a:pt x="400" y="175"/>
                    <a:pt x="414" y="189"/>
                  </a:cubicBezTo>
                  <a:cubicBezTo>
                    <a:pt x="429" y="203"/>
                    <a:pt x="446" y="119"/>
                    <a:pt x="454" y="101"/>
                  </a:cubicBezTo>
                </a:path>
              </a:pathLst>
            </a:custGeom>
            <a:noFill/>
            <a:ln w="1905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p>
          </p:txBody>
        </p:sp>
        <p:sp>
          <p:nvSpPr>
            <p:cNvPr id="17" name="Line 38"/>
            <p:cNvSpPr>
              <a:spLocks noChangeShapeType="1"/>
            </p:cNvSpPr>
            <p:nvPr/>
          </p:nvSpPr>
          <p:spPr bwMode="auto">
            <a:xfrm>
              <a:off x="1092" y="2269"/>
              <a:ext cx="105" cy="0"/>
            </a:xfrm>
            <a:prstGeom prst="line">
              <a:avLst/>
            </a:prstGeom>
            <a:noFill/>
            <a:ln w="19050">
              <a:solidFill>
                <a:srgbClr val="FF0000"/>
              </a:solidFill>
              <a:rou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Times New Roman" pitchFamily="18" charset="0"/>
                <a:ea typeface="ＭＳ Ｐゴシック" charset="0"/>
              </a:endParaRPr>
            </a:p>
          </p:txBody>
        </p:sp>
      </p:grpSp>
      <p:grpSp>
        <p:nvGrpSpPr>
          <p:cNvPr id="18" name="Group 36"/>
          <p:cNvGrpSpPr/>
          <p:nvPr/>
        </p:nvGrpSpPr>
        <p:grpSpPr bwMode="auto">
          <a:xfrm rot="5400000">
            <a:off x="3752033" y="2335089"/>
            <a:ext cx="757237" cy="322262"/>
            <a:chOff x="638" y="2169"/>
            <a:chExt cx="559" cy="203"/>
          </a:xfrm>
        </p:grpSpPr>
        <p:sp>
          <p:nvSpPr>
            <p:cNvPr id="19" name="Freeform 37"/>
            <p:cNvSpPr/>
            <p:nvPr/>
          </p:nvSpPr>
          <p:spPr bwMode="auto">
            <a:xfrm>
              <a:off x="632" y="2174"/>
              <a:ext cx="456" cy="203"/>
            </a:xfrm>
            <a:custGeom>
              <a:avLst/>
              <a:gdLst>
                <a:gd name="T0" fmla="*/ 0 w 454"/>
                <a:gd name="T1" fmla="*/ 111 h 203"/>
                <a:gd name="T2" fmla="*/ 63 w 454"/>
                <a:gd name="T3" fmla="*/ 99 h 203"/>
                <a:gd name="T4" fmla="*/ 103 w 454"/>
                <a:gd name="T5" fmla="*/ 15 h 203"/>
                <a:gd name="T6" fmla="*/ 153 w 454"/>
                <a:gd name="T7" fmla="*/ 189 h 203"/>
                <a:gd name="T8" fmla="*/ 197 w 454"/>
                <a:gd name="T9" fmla="*/ 16 h 203"/>
                <a:gd name="T10" fmla="*/ 240 w 454"/>
                <a:gd name="T11" fmla="*/ 189 h 203"/>
                <a:gd name="T12" fmla="*/ 284 w 454"/>
                <a:gd name="T13" fmla="*/ 16 h 203"/>
                <a:gd name="T14" fmla="*/ 328 w 454"/>
                <a:gd name="T15" fmla="*/ 189 h 203"/>
                <a:gd name="T16" fmla="*/ 373 w 454"/>
                <a:gd name="T17" fmla="*/ 16 h 203"/>
                <a:gd name="T18" fmla="*/ 416 w 454"/>
                <a:gd name="T19" fmla="*/ 189 h 203"/>
                <a:gd name="T20" fmla="*/ 456 w 454"/>
                <a:gd name="T21" fmla="*/ 101 h 2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4" h="203">
                  <a:moveTo>
                    <a:pt x="0" y="111"/>
                  </a:moveTo>
                  <a:cubicBezTo>
                    <a:pt x="48" y="110"/>
                    <a:pt x="46" y="114"/>
                    <a:pt x="63" y="99"/>
                  </a:cubicBezTo>
                  <a:cubicBezTo>
                    <a:pt x="80" y="84"/>
                    <a:pt x="88" y="0"/>
                    <a:pt x="103" y="15"/>
                  </a:cubicBezTo>
                  <a:cubicBezTo>
                    <a:pt x="118" y="30"/>
                    <a:pt x="137" y="189"/>
                    <a:pt x="152" y="189"/>
                  </a:cubicBezTo>
                  <a:cubicBezTo>
                    <a:pt x="167" y="189"/>
                    <a:pt x="180" y="16"/>
                    <a:pt x="196" y="16"/>
                  </a:cubicBezTo>
                  <a:cubicBezTo>
                    <a:pt x="210" y="16"/>
                    <a:pt x="224" y="189"/>
                    <a:pt x="239" y="189"/>
                  </a:cubicBezTo>
                  <a:cubicBezTo>
                    <a:pt x="254" y="189"/>
                    <a:pt x="268" y="16"/>
                    <a:pt x="283" y="16"/>
                  </a:cubicBezTo>
                  <a:cubicBezTo>
                    <a:pt x="297" y="16"/>
                    <a:pt x="311" y="189"/>
                    <a:pt x="327" y="189"/>
                  </a:cubicBezTo>
                  <a:cubicBezTo>
                    <a:pt x="341" y="189"/>
                    <a:pt x="357" y="16"/>
                    <a:pt x="371" y="16"/>
                  </a:cubicBezTo>
                  <a:cubicBezTo>
                    <a:pt x="385" y="16"/>
                    <a:pt x="400" y="175"/>
                    <a:pt x="414" y="189"/>
                  </a:cubicBezTo>
                  <a:cubicBezTo>
                    <a:pt x="429" y="203"/>
                    <a:pt x="446" y="119"/>
                    <a:pt x="454" y="101"/>
                  </a:cubicBezTo>
                </a:path>
              </a:pathLst>
            </a:custGeom>
            <a:noFill/>
            <a:ln w="19050">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p>
          </p:txBody>
        </p:sp>
        <p:sp>
          <p:nvSpPr>
            <p:cNvPr id="20" name="Line 38"/>
            <p:cNvSpPr>
              <a:spLocks noChangeShapeType="1"/>
            </p:cNvSpPr>
            <p:nvPr/>
          </p:nvSpPr>
          <p:spPr bwMode="auto">
            <a:xfrm>
              <a:off x="1087" y="2268"/>
              <a:ext cx="103" cy="0"/>
            </a:xfrm>
            <a:prstGeom prst="line">
              <a:avLst/>
            </a:prstGeom>
            <a:noFill/>
            <a:ln w="19050">
              <a:solidFill>
                <a:srgbClr val="0000FF"/>
              </a:solidFill>
              <a:rou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Times New Roman" pitchFamily="18" charset="0"/>
                <a:ea typeface="ＭＳ Ｐゴシック" charset="0"/>
              </a:endParaRPr>
            </a:p>
          </p:txBody>
        </p:sp>
      </p:grpSp>
      <p:sp>
        <p:nvSpPr>
          <p:cNvPr id="21" name="Rectangle 65"/>
          <p:cNvSpPr>
            <a:spLocks noChangeArrowheads="1"/>
          </p:cNvSpPr>
          <p:nvPr/>
        </p:nvSpPr>
        <p:spPr bwMode="auto">
          <a:xfrm rot="16200000">
            <a:off x="5311781" y="1608836"/>
            <a:ext cx="817503" cy="468313"/>
          </a:xfrm>
          <a:prstGeom prst="rect">
            <a:avLst/>
          </a:prstGeom>
          <a:solidFill>
            <a:srgbClr val="33CCCC"/>
          </a:solidFill>
          <a:ln w="9525">
            <a:solidFill>
              <a:schemeClr val="tx1"/>
            </a:solidFill>
            <a:round/>
          </a:ln>
        </p:spPr>
        <p:txBody>
          <a:bodyPr/>
          <a:lstStyle/>
          <a:p>
            <a:r>
              <a:rPr lang="en-US" dirty="0">
                <a:solidFill>
                  <a:srgbClr val="FFFF00"/>
                </a:solidFill>
              </a:rPr>
              <a:t>Det1</a:t>
            </a:r>
          </a:p>
        </p:txBody>
      </p:sp>
      <p:sp>
        <p:nvSpPr>
          <p:cNvPr id="22" name="Rectangle 66"/>
          <p:cNvSpPr>
            <a:spLocks noChangeArrowheads="1"/>
          </p:cNvSpPr>
          <p:nvPr/>
        </p:nvSpPr>
        <p:spPr bwMode="auto">
          <a:xfrm>
            <a:off x="3794896" y="2926433"/>
            <a:ext cx="720725" cy="431800"/>
          </a:xfrm>
          <a:prstGeom prst="rect">
            <a:avLst/>
          </a:prstGeom>
          <a:solidFill>
            <a:srgbClr val="0000FF"/>
          </a:solidFill>
          <a:ln w="9525">
            <a:solidFill>
              <a:schemeClr val="tx1"/>
            </a:solidFill>
            <a:round/>
          </a:ln>
        </p:spPr>
        <p:txBody>
          <a:bodyPr/>
          <a:lstStyle/>
          <a:p>
            <a:r>
              <a:rPr lang="en-US" dirty="0">
                <a:solidFill>
                  <a:srgbClr val="FFFF00"/>
                </a:solidFill>
              </a:rPr>
              <a:t>Det2</a:t>
            </a:r>
          </a:p>
        </p:txBody>
      </p:sp>
      <p:cxnSp>
        <p:nvCxnSpPr>
          <p:cNvPr id="23" name="Straight Arrow Connector 72"/>
          <p:cNvCxnSpPr/>
          <p:nvPr/>
        </p:nvCxnSpPr>
        <p:spPr bwMode="auto">
          <a:xfrm>
            <a:off x="2570933" y="1883445"/>
            <a:ext cx="0" cy="541337"/>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TextBox 73"/>
          <p:cNvSpPr txBox="1">
            <a:spLocks noChangeArrowheads="1"/>
          </p:cNvSpPr>
          <p:nvPr/>
        </p:nvSpPr>
        <p:spPr bwMode="auto">
          <a:xfrm>
            <a:off x="5275172" y="2566069"/>
            <a:ext cx="2760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Times New Roman" pitchFamily="18" charset="0"/>
                <a:ea typeface="MS PGothic" pitchFamily="34" charset="-128"/>
              </a:defRPr>
            </a:lvl1pPr>
            <a:lvl2pPr marL="742950" indent="-285750" eaLnBrk="0" hangingPunct="0">
              <a:defRPr kumimoji="1" sz="2000">
                <a:solidFill>
                  <a:schemeClr val="tx1"/>
                </a:solidFill>
                <a:latin typeface="Times New Roman" pitchFamily="18" charset="0"/>
                <a:ea typeface="MS PGothic" pitchFamily="34" charset="-128"/>
              </a:defRPr>
            </a:lvl2pPr>
            <a:lvl3pPr marL="1143000" indent="-228600" eaLnBrk="0" hangingPunct="0">
              <a:defRPr kumimoji="1" sz="2000">
                <a:solidFill>
                  <a:schemeClr val="tx1"/>
                </a:solidFill>
                <a:latin typeface="Times New Roman" pitchFamily="18" charset="0"/>
                <a:ea typeface="MS PGothic" pitchFamily="34" charset="-128"/>
              </a:defRPr>
            </a:lvl3pPr>
            <a:lvl4pPr marL="1600200" indent="-228600" eaLnBrk="0" hangingPunct="0">
              <a:defRPr kumimoji="1" sz="2000">
                <a:solidFill>
                  <a:schemeClr val="tx1"/>
                </a:solidFill>
                <a:latin typeface="Times New Roman" pitchFamily="18" charset="0"/>
                <a:ea typeface="MS PGothic" pitchFamily="34" charset="-128"/>
              </a:defRPr>
            </a:lvl4pPr>
            <a:lvl5pPr marL="2057400" indent="-228600" eaLnBrk="0" hangingPunct="0">
              <a:defRPr kumimoji="1"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MS PGothic" pitchFamily="34" charset="-128"/>
              </a:defRPr>
            </a:lvl9pPr>
          </a:lstStyle>
          <a:p>
            <a:pPr eaLnBrk="1" hangingPunct="1"/>
            <a:r>
              <a:rPr lang="en-US" dirty="0">
                <a:solidFill>
                  <a:schemeClr val="accent2"/>
                </a:solidFill>
                <a:latin typeface="Arial" pitchFamily="34" charset="0"/>
                <a:cs typeface="Arial" pitchFamily="34" charset="0"/>
              </a:rPr>
              <a:t>Either photon at a time</a:t>
            </a:r>
          </a:p>
        </p:txBody>
      </p:sp>
      <p:cxnSp>
        <p:nvCxnSpPr>
          <p:cNvPr id="25" name="Straight Arrow Connector 75"/>
          <p:cNvCxnSpPr/>
          <p:nvPr/>
        </p:nvCxnSpPr>
        <p:spPr bwMode="auto">
          <a:xfrm flipH="1" flipV="1">
            <a:off x="4840212" y="2134269"/>
            <a:ext cx="360363" cy="431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78"/>
          <p:cNvCxnSpPr/>
          <p:nvPr/>
        </p:nvCxnSpPr>
        <p:spPr bwMode="auto">
          <a:xfrm flipH="1" flipV="1">
            <a:off x="4263950" y="2529556"/>
            <a:ext cx="757237" cy="1809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27" name="TextBox 16"/>
              <p:cNvSpPr txBox="1"/>
              <p:nvPr/>
            </p:nvSpPr>
            <p:spPr>
              <a:xfrm>
                <a:off x="1287824" y="6095930"/>
                <a:ext cx="2728889" cy="707886"/>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solidFill>
                            <a:schemeClr val="tx1"/>
                          </a:solidFill>
                          <a:latin typeface="Cambria Math" panose="02040503050406030204" pitchFamily="18" charset="0"/>
                        </a:rPr>
                        <m:t>平均</m:t>
                      </m:r>
                      <m:r>
                        <a:rPr lang="zh-CN" altLang="en-US" i="1">
                          <a:solidFill>
                            <a:schemeClr val="tx1"/>
                          </a:solidFill>
                          <a:latin typeface="Cambria Math" panose="02040503050406030204" pitchFamily="18" charset="0"/>
                        </a:rPr>
                        <m:t>次数</m:t>
                      </m:r>
                      <m:r>
                        <a:rPr lang="zh-CN" altLang="en-US" i="1" smtClean="0">
                          <a:latin typeface="Cambria Math" panose="02040503050406030204" pitchFamily="18" charset="0"/>
                        </a:rPr>
                        <m:t>：</m:t>
                      </m:r>
                      <m:r>
                        <a:rPr lang="en-US" altLang="zh-CN" b="0" i="1" smtClean="0">
                          <a:solidFill>
                            <a:srgbClr val="FF0000"/>
                          </a:solidFill>
                          <a:latin typeface="Cambria Math" panose="02040503050406030204" pitchFamily="18" charset="0"/>
                        </a:rPr>
                        <m:t>1.5</m:t>
                      </m:r>
                      <m:r>
                        <a:rPr lang="en-US" b="0" i="1" smtClean="0">
                          <a:solidFill>
                            <a:srgbClr val="FF0000"/>
                          </a:solidFill>
                          <a:latin typeface="Cambria Math"/>
                          <a:ea typeface="Cambria Math"/>
                        </a:rPr>
                        <m:t>×</m:t>
                      </m:r>
                      <m:sSup>
                        <m:sSupPr>
                          <m:ctrlPr>
                            <a:rPr lang="en-US" b="0" i="1" smtClean="0">
                              <a:solidFill>
                                <a:srgbClr val="FF0000"/>
                              </a:solidFill>
                              <a:latin typeface="Cambria Math" panose="02040503050406030204" pitchFamily="18" charset="0"/>
                              <a:ea typeface="Cambria Math"/>
                            </a:rPr>
                          </m:ctrlPr>
                        </m:sSupPr>
                        <m:e>
                          <m:r>
                            <a:rPr lang="en-US" b="0" i="1" smtClean="0">
                              <a:solidFill>
                                <a:srgbClr val="FF0000"/>
                              </a:solidFill>
                              <a:latin typeface="Cambria Math"/>
                              <a:ea typeface="Cambria Math"/>
                            </a:rPr>
                            <m:t>10</m:t>
                          </m:r>
                        </m:e>
                        <m:sup>
                          <m:r>
                            <a:rPr lang="en-US" b="0" i="1" smtClean="0">
                              <a:solidFill>
                                <a:srgbClr val="FF0000"/>
                              </a:solidFill>
                              <a:latin typeface="Cambria Math" panose="02040503050406030204" pitchFamily="18" charset="0"/>
                              <a:ea typeface="Cambria Math"/>
                            </a:rPr>
                            <m:t>10</m:t>
                          </m:r>
                        </m:sup>
                      </m:sSup>
                    </m:oMath>
                  </m:oMathPara>
                </a14:m>
                <a:endParaRPr lang="en-US" b="0" dirty="0">
                  <a:solidFill>
                    <a:srgbClr val="FF0000"/>
                  </a:solidFill>
                  <a:ea typeface="Cambria Math"/>
                </a:endParaRPr>
              </a:p>
              <a:p>
                <a:pPr algn="l"/>
                <a:r>
                  <a:rPr lang="zh-CN" altLang="en-US" dirty="0">
                    <a:solidFill>
                      <a:srgbClr val="FF0000"/>
                    </a:solidFill>
                  </a:rPr>
                  <a:t> </a:t>
                </a:r>
                <a:r>
                  <a:rPr lang="zh-CN" altLang="en-US" dirty="0"/>
                  <a:t>耗时：</a:t>
                </a:r>
                <a:r>
                  <a:rPr lang="en-US" altLang="zh-CN" dirty="0">
                    <a:solidFill>
                      <a:srgbClr val="FF0000"/>
                    </a:solidFill>
                  </a:rPr>
                  <a:t>~10</a:t>
                </a:r>
                <a:r>
                  <a:rPr lang="zh-CN" altLang="en-US" dirty="0">
                    <a:solidFill>
                      <a:srgbClr val="FF0000"/>
                    </a:solidFill>
                  </a:rPr>
                  <a:t>天</a:t>
                </a:r>
                <a:endParaRPr lang="en-US" dirty="0">
                  <a:solidFill>
                    <a:srgbClr val="FF0000"/>
                  </a:solidFill>
                </a:endParaRPr>
              </a:p>
            </p:txBody>
          </p:sp>
        </mc:Choice>
        <mc:Fallback xmlns="">
          <p:sp>
            <p:nvSpPr>
              <p:cNvPr id="27" name="TextBox 16"/>
              <p:cNvSpPr txBox="1">
                <a:spLocks noRot="1" noChangeAspect="1" noMove="1" noResize="1" noEditPoints="1" noAdjustHandles="1" noChangeArrowheads="1" noChangeShapeType="1" noTextEdit="1"/>
              </p:cNvSpPr>
              <p:nvPr/>
            </p:nvSpPr>
            <p:spPr>
              <a:xfrm>
                <a:off x="1287824" y="6095930"/>
                <a:ext cx="2728889" cy="707886"/>
              </a:xfrm>
              <a:prstGeom prst="rect">
                <a:avLst/>
              </a:prstGeom>
              <a:blipFill>
                <a:blip r:embed="rId5"/>
                <a:stretch>
                  <a:fillRect b="-15517"/>
                </a:stretch>
              </a:blipFill>
              <a:ln>
                <a:noFill/>
              </a:ln>
            </p:spPr>
            <p:txBody>
              <a:bodyPr/>
              <a:lstStyle/>
              <a:p>
                <a:r>
                  <a:rPr lang="zh-CN" altLang="en-US">
                    <a:noFill/>
                  </a:rPr>
                  <a:t> </a:t>
                </a:r>
              </a:p>
            </p:txBody>
          </p:sp>
        </mc:Fallback>
      </mc:AlternateContent>
      <p:sp>
        <p:nvSpPr>
          <p:cNvPr id="3" name="标题 2"/>
          <p:cNvSpPr>
            <a:spLocks noGrp="1"/>
          </p:cNvSpPr>
          <p:nvPr>
            <p:ph type="title"/>
          </p:nvPr>
        </p:nvSpPr>
        <p:spPr/>
        <p:txBody>
          <a:bodyPr/>
          <a:lstStyle/>
          <a:p>
            <a:endParaRPr lang="zh-CN" altLang="en-US" dirty="0"/>
          </a:p>
        </p:txBody>
      </p:sp>
      <p:sp>
        <p:nvSpPr>
          <p:cNvPr id="28" name="内容占位符 27"/>
          <p:cNvSpPr>
            <a:spLocks noGrp="1"/>
          </p:cNvSpPr>
          <p:nvPr>
            <p:ph idx="1"/>
          </p:nvPr>
        </p:nvSpPr>
        <p:spPr/>
        <p:txBody>
          <a:bodyPr/>
          <a:lstStyle/>
          <a:p>
            <a:endParaRPr lang="zh-CN" altLang="en-US"/>
          </a:p>
        </p:txBody>
      </p:sp>
    </p:spTree>
    <p:extLst>
      <p:ext uri="{BB962C8B-B14F-4D97-AF65-F5344CB8AC3E}">
        <p14:creationId xmlns:p14="http://schemas.microsoft.com/office/powerpoint/2010/main" val="39400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466CA6-C416-4692-AB38-B0CC18E3088B}"/>
              </a:ext>
            </a:extLst>
          </p:cNvPr>
          <p:cNvPicPr>
            <a:picLocks noChangeAspect="1"/>
          </p:cNvPicPr>
          <p:nvPr/>
        </p:nvPicPr>
        <p:blipFill>
          <a:blip r:embed="rId2"/>
          <a:stretch>
            <a:fillRect/>
          </a:stretch>
        </p:blipFill>
        <p:spPr>
          <a:xfrm>
            <a:off x="685905" y="1749642"/>
            <a:ext cx="3071835" cy="1604975"/>
          </a:xfrm>
          <a:prstGeom prst="rect">
            <a:avLst/>
          </a:prstGeom>
        </p:spPr>
      </p:pic>
      <p:pic>
        <p:nvPicPr>
          <p:cNvPr id="5" name="图片 4">
            <a:extLst>
              <a:ext uri="{FF2B5EF4-FFF2-40B4-BE49-F238E27FC236}">
                <a16:creationId xmlns:a16="http://schemas.microsoft.com/office/drawing/2014/main" id="{EE962258-A4D0-4287-AC32-A6EF1BB728CC}"/>
              </a:ext>
            </a:extLst>
          </p:cNvPr>
          <p:cNvPicPr>
            <a:picLocks noChangeAspect="1"/>
          </p:cNvPicPr>
          <p:nvPr/>
        </p:nvPicPr>
        <p:blipFill>
          <a:blip r:embed="rId3"/>
          <a:stretch>
            <a:fillRect/>
          </a:stretch>
        </p:blipFill>
        <p:spPr>
          <a:xfrm>
            <a:off x="609707" y="3621537"/>
            <a:ext cx="2919439" cy="2702989"/>
          </a:xfrm>
          <a:prstGeom prst="rect">
            <a:avLst/>
          </a:prstGeom>
        </p:spPr>
      </p:pic>
      <p:pic>
        <p:nvPicPr>
          <p:cNvPr id="6" name="图片 5">
            <a:extLst>
              <a:ext uri="{FF2B5EF4-FFF2-40B4-BE49-F238E27FC236}">
                <a16:creationId xmlns:a16="http://schemas.microsoft.com/office/drawing/2014/main" id="{B9201F36-D65C-4D74-BDCF-3C51EBADB710}"/>
              </a:ext>
            </a:extLst>
          </p:cNvPr>
          <p:cNvPicPr>
            <a:picLocks noChangeAspect="1"/>
          </p:cNvPicPr>
          <p:nvPr/>
        </p:nvPicPr>
        <p:blipFill>
          <a:blip r:embed="rId4"/>
          <a:stretch>
            <a:fillRect/>
          </a:stretch>
        </p:blipFill>
        <p:spPr>
          <a:xfrm>
            <a:off x="3886219" y="1749643"/>
            <a:ext cx="5108156" cy="3981015"/>
          </a:xfrm>
          <a:prstGeom prst="rect">
            <a:avLst/>
          </a:prstGeom>
        </p:spPr>
      </p:pic>
      <p:cxnSp>
        <p:nvCxnSpPr>
          <p:cNvPr id="7" name="Connecteur droit 4">
            <a:extLst>
              <a:ext uri="{FF2B5EF4-FFF2-40B4-BE49-F238E27FC236}">
                <a16:creationId xmlns:a16="http://schemas.microsoft.com/office/drawing/2014/main" id="{B04069C9-8B0F-4CF5-8DDA-D154157C4B17}"/>
              </a:ext>
            </a:extLst>
          </p:cNvPr>
          <p:cNvCxnSpPr>
            <a:cxnSpLocks noChangeShapeType="1"/>
          </p:cNvCxnSpPr>
          <p:nvPr/>
        </p:nvCxnSpPr>
        <p:spPr bwMode="auto">
          <a:xfrm rot="10800000" flipV="1">
            <a:off x="64803"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8" name="文本框 7">
            <a:extLst>
              <a:ext uri="{FF2B5EF4-FFF2-40B4-BE49-F238E27FC236}">
                <a16:creationId xmlns:a16="http://schemas.microsoft.com/office/drawing/2014/main" id="{EB5C70A7-8B64-47FA-931B-94B99363AA2B}"/>
              </a:ext>
            </a:extLst>
          </p:cNvPr>
          <p:cNvSpPr txBox="1"/>
          <p:nvPr/>
        </p:nvSpPr>
        <p:spPr>
          <a:xfrm>
            <a:off x="690134" y="395957"/>
            <a:ext cx="7698326" cy="461665"/>
          </a:xfrm>
          <a:prstGeom prst="rect">
            <a:avLst/>
          </a:prstGeom>
          <a:noFill/>
        </p:spPr>
        <p:txBody>
          <a:bodyPr wrap="non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High Efficiency Single Microwave Photon Source</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F82317E8-9715-4F0B-A830-5D0C78C1D457}"/>
              </a:ext>
            </a:extLst>
          </p:cNvPr>
          <p:cNvSpPr txBox="1"/>
          <p:nvPr/>
        </p:nvSpPr>
        <p:spPr>
          <a:xfrm>
            <a:off x="3608509" y="5785201"/>
            <a:ext cx="5576078" cy="400110"/>
          </a:xfrm>
          <a:prstGeom prst="rect">
            <a:avLst/>
          </a:prstGeom>
          <a:noFill/>
        </p:spPr>
        <p:txBody>
          <a:bodyPr wrap="none" rtlCol="0">
            <a:spAutoFit/>
          </a:bodyPr>
          <a:lstStyle/>
          <a:p>
            <a:r>
              <a:rPr lang="en-US" altLang="zh-CN" dirty="0">
                <a:solidFill>
                  <a:srgbClr val="0000FF"/>
                </a:solidFill>
                <a:latin typeface="微软雅黑" panose="020B0503020204020204" pitchFamily="34" charset="-122"/>
                <a:ea typeface="微软雅黑" panose="020B0503020204020204" pitchFamily="34" charset="-122"/>
              </a:rPr>
              <a:t>Zhou et al., </a:t>
            </a:r>
            <a:r>
              <a:rPr lang="en-US" altLang="zh-CN" dirty="0" err="1">
                <a:solidFill>
                  <a:srgbClr val="0000FF"/>
                </a:solidFill>
                <a:latin typeface="微软雅黑" panose="020B0503020204020204" pitchFamily="34" charset="-122"/>
                <a:ea typeface="微软雅黑" panose="020B0503020204020204" pitchFamily="34" charset="-122"/>
              </a:rPr>
              <a:t>Phys.Rev.Appl</a:t>
            </a:r>
            <a:r>
              <a:rPr lang="en-US" altLang="zh-CN" dirty="0">
                <a:solidFill>
                  <a:srgbClr val="0000FF"/>
                </a:solidFill>
                <a:latin typeface="微软雅黑" panose="020B0503020204020204" pitchFamily="34" charset="-122"/>
                <a:ea typeface="微软雅黑" panose="020B0503020204020204" pitchFamily="34" charset="-122"/>
              </a:rPr>
              <a:t>. 13, 034007(2020)</a:t>
            </a:r>
            <a:endParaRPr lang="zh-CN" altLang="en-US" dirty="0">
              <a:solidFill>
                <a:srgbClr val="0000FF"/>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TextBox 16"/>
              <p:cNvSpPr txBox="1"/>
              <p:nvPr/>
            </p:nvSpPr>
            <p:spPr>
              <a:xfrm>
                <a:off x="4899427" y="1219258"/>
                <a:ext cx="3081741" cy="40011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tx1"/>
                          </a:solidFill>
                          <a:latin typeface="Cambria Math" panose="02040503050406030204" pitchFamily="18" charset="0"/>
                        </a:rPr>
                        <m:t>Avearge</m:t>
                      </m:r>
                      <m:r>
                        <a:rPr lang="en-US" altLang="zh-CN" b="0" i="0" smtClean="0">
                          <a:solidFill>
                            <a:schemeClr val="tx1"/>
                          </a:solidFill>
                          <a:latin typeface="Cambria Math" panose="02040503050406030204" pitchFamily="18" charset="0"/>
                        </a:rPr>
                        <m:t> </m:t>
                      </m:r>
                      <m:r>
                        <m:rPr>
                          <m:sty m:val="p"/>
                        </m:rPr>
                        <a:rPr lang="en-US" altLang="zh-CN" b="0" i="0" smtClean="0">
                          <a:solidFill>
                            <a:schemeClr val="tx1"/>
                          </a:solidFill>
                          <a:latin typeface="Cambria Math" panose="02040503050406030204" pitchFamily="18" charset="0"/>
                        </a:rPr>
                        <m:t>Times</m:t>
                      </m:r>
                      <m:r>
                        <a:rPr lang="zh-CN" altLang="en-US" i="1" smtClean="0">
                          <a:latin typeface="Cambria Math" panose="02040503050406030204" pitchFamily="18" charset="0"/>
                        </a:rPr>
                        <m:t>：</m:t>
                      </m:r>
                      <m:r>
                        <a:rPr lang="en-US" altLang="zh-CN" b="0" i="1" smtClean="0">
                          <a:solidFill>
                            <a:srgbClr val="FF0000"/>
                          </a:solidFill>
                          <a:latin typeface="Cambria Math" panose="02040503050406030204" pitchFamily="18" charset="0"/>
                        </a:rPr>
                        <m:t>5</m:t>
                      </m:r>
                      <m:r>
                        <a:rPr lang="en-US" b="0" i="1" smtClean="0">
                          <a:solidFill>
                            <a:srgbClr val="FF0000"/>
                          </a:solidFill>
                          <a:latin typeface="Cambria Math"/>
                          <a:ea typeface="Cambria Math"/>
                        </a:rPr>
                        <m:t>×</m:t>
                      </m:r>
                      <m:sSup>
                        <m:sSupPr>
                          <m:ctrlPr>
                            <a:rPr lang="en-US" b="0" i="1" smtClean="0">
                              <a:solidFill>
                                <a:srgbClr val="FF0000"/>
                              </a:solidFill>
                              <a:latin typeface="Cambria Math" panose="02040503050406030204" pitchFamily="18" charset="0"/>
                              <a:ea typeface="Cambria Math"/>
                            </a:rPr>
                          </m:ctrlPr>
                        </m:sSupPr>
                        <m:e>
                          <m:r>
                            <a:rPr lang="en-US" b="0" i="1" smtClean="0">
                              <a:solidFill>
                                <a:srgbClr val="FF0000"/>
                              </a:solidFill>
                              <a:latin typeface="Cambria Math"/>
                              <a:ea typeface="Cambria Math"/>
                            </a:rPr>
                            <m:t>10</m:t>
                          </m:r>
                        </m:e>
                        <m:sup>
                          <m:r>
                            <a:rPr lang="en-US" b="0" i="1" smtClean="0">
                              <a:solidFill>
                                <a:srgbClr val="FF0000"/>
                              </a:solidFill>
                              <a:latin typeface="Cambria Math" panose="02040503050406030204" pitchFamily="18" charset="0"/>
                              <a:ea typeface="Cambria Math"/>
                            </a:rPr>
                            <m:t>9</m:t>
                          </m:r>
                        </m:sup>
                      </m:sSup>
                    </m:oMath>
                  </m:oMathPara>
                </a14:m>
                <a:endParaRPr lang="en-US" b="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10" name="TextBox 16"/>
              <p:cNvSpPr txBox="1">
                <a:spLocks noRot="1" noChangeAspect="1" noMove="1" noResize="1" noEditPoints="1" noAdjustHandles="1" noChangeArrowheads="1" noChangeShapeType="1" noTextEdit="1"/>
              </p:cNvSpPr>
              <p:nvPr/>
            </p:nvSpPr>
            <p:spPr>
              <a:xfrm>
                <a:off x="4899427" y="1219258"/>
                <a:ext cx="3081741" cy="400110"/>
              </a:xfrm>
              <a:prstGeom prst="rect">
                <a:avLst/>
              </a:prstGeom>
              <a:blipFill>
                <a:blip r:embed="rId5"/>
                <a:stretch>
                  <a:fillRect b="-15152"/>
                </a:stretch>
              </a:blipFill>
              <a:ln>
                <a:noFill/>
              </a:ln>
            </p:spPr>
            <p:txBody>
              <a:bodyPr/>
              <a:lstStyle/>
              <a:p>
                <a:r>
                  <a:rPr lang="zh-CN" altLang="en-US">
                    <a:noFill/>
                  </a:rPr>
                  <a:t> </a:t>
                </a:r>
              </a:p>
            </p:txBody>
          </p:sp>
        </mc:Fallback>
      </mc:AlternateContent>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24825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5320DE-1DF3-4E07-99B9-4C3A4392D3EB}" type="slidenum">
              <a:rPr kumimoji="0" lang="zh-CN" altLang="en-US" sz="14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2614189" y="200850"/>
            <a:ext cx="39150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Background</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 name="内容占位符 2">
            <a:extLst>
              <a:ext uri="{FF2B5EF4-FFF2-40B4-BE49-F238E27FC236}">
                <a16:creationId xmlns:a16="http://schemas.microsoft.com/office/drawing/2014/main" id="{3EBECE6C-9755-2DF5-66ED-F892F47CC35F}"/>
              </a:ext>
            </a:extLst>
          </p:cNvPr>
          <p:cNvSpPr>
            <a:spLocks noGrp="1"/>
          </p:cNvSpPr>
          <p:nvPr>
            <p:ph idx="1"/>
          </p:nvPr>
        </p:nvSpPr>
        <p:spPr>
          <a:xfrm>
            <a:off x="457200" y="1554847"/>
            <a:ext cx="8229600" cy="4525963"/>
          </a:xfrm>
        </p:spPr>
        <p:txBody>
          <a:bodyPr/>
          <a:lstStyle/>
          <a:p>
            <a:r>
              <a:rPr lang="en-US" altLang="zh-CN" sz="2400" dirty="0"/>
              <a:t>Axion and Dark Photon are perfect dark matter candidates.</a:t>
            </a:r>
            <a:br>
              <a:rPr lang="en-US" altLang="zh-CN" sz="2400" dirty="0"/>
            </a:br>
            <a:endParaRPr lang="en-US" altLang="zh-CN" sz="2400" dirty="0"/>
          </a:p>
          <a:p>
            <a:r>
              <a:rPr lang="en-US" altLang="zh-CN" sz="2400" dirty="0"/>
              <a:t>Axion/DP can convert to a microwave photon signal inside a resonant cavity</a:t>
            </a:r>
            <a:endParaRPr lang="zh-CN" altLang="en-US" dirty="0"/>
          </a:p>
        </p:txBody>
      </p:sp>
      <p:pic>
        <p:nvPicPr>
          <p:cNvPr id="3" name="图片 2">
            <a:extLst>
              <a:ext uri="{FF2B5EF4-FFF2-40B4-BE49-F238E27FC236}">
                <a16:creationId xmlns:a16="http://schemas.microsoft.com/office/drawing/2014/main" id="{52090D73-F937-8345-8C4B-EB6A6FC54E03}"/>
              </a:ext>
            </a:extLst>
          </p:cNvPr>
          <p:cNvPicPr>
            <a:picLocks noChangeAspect="1"/>
          </p:cNvPicPr>
          <p:nvPr/>
        </p:nvPicPr>
        <p:blipFill>
          <a:blip r:embed="rId2"/>
          <a:stretch>
            <a:fillRect/>
          </a:stretch>
        </p:blipFill>
        <p:spPr>
          <a:xfrm>
            <a:off x="3323852" y="6016986"/>
            <a:ext cx="2285940" cy="556663"/>
          </a:xfrm>
          <a:prstGeom prst="rect">
            <a:avLst/>
          </a:prstGeom>
          <a:ln>
            <a:solidFill>
              <a:srgbClr val="FF0000"/>
            </a:solidFill>
          </a:ln>
        </p:spPr>
      </p:pic>
      <p:sp>
        <p:nvSpPr>
          <p:cNvPr id="4" name="文本框 3">
            <a:extLst>
              <a:ext uri="{FF2B5EF4-FFF2-40B4-BE49-F238E27FC236}">
                <a16:creationId xmlns:a16="http://schemas.microsoft.com/office/drawing/2014/main" id="{D3AAF9B7-76E8-17DF-5C73-0AFE31E16471}"/>
              </a:ext>
            </a:extLst>
          </p:cNvPr>
          <p:cNvSpPr txBox="1"/>
          <p:nvPr/>
        </p:nvSpPr>
        <p:spPr>
          <a:xfrm>
            <a:off x="3360138" y="5622037"/>
            <a:ext cx="2133544" cy="369332"/>
          </a:xfrm>
          <a:prstGeom prst="rect">
            <a:avLst/>
          </a:prstGeom>
          <a:noFill/>
        </p:spPr>
        <p:txBody>
          <a:bodyPr wrap="square" rtlCol="0">
            <a:spAutoFit/>
          </a:bodyPr>
          <a:lstStyle/>
          <a:p>
            <a:r>
              <a:rPr lang="en-US" altLang="zh-CN" sz="1800" dirty="0"/>
              <a:t>Axion signal rate:</a:t>
            </a:r>
            <a:endParaRPr lang="zh-CN" altLang="en-US" dirty="0"/>
          </a:p>
        </p:txBody>
      </p:sp>
      <p:pic>
        <p:nvPicPr>
          <p:cNvPr id="5" name="图片 4">
            <a:extLst>
              <a:ext uri="{FF2B5EF4-FFF2-40B4-BE49-F238E27FC236}">
                <a16:creationId xmlns:a16="http://schemas.microsoft.com/office/drawing/2014/main" id="{60C3ADDC-C4FC-BBCB-166F-6B0B2F8CC0F0}"/>
              </a:ext>
            </a:extLst>
          </p:cNvPr>
          <p:cNvPicPr>
            <a:picLocks noChangeAspect="1"/>
          </p:cNvPicPr>
          <p:nvPr/>
        </p:nvPicPr>
        <p:blipFill>
          <a:blip r:embed="rId3"/>
          <a:stretch>
            <a:fillRect/>
          </a:stretch>
        </p:blipFill>
        <p:spPr>
          <a:xfrm>
            <a:off x="822181" y="3833763"/>
            <a:ext cx="2238375" cy="1895475"/>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667D73A2-ED37-3487-BC27-0996FE990984}"/>
                  </a:ext>
                </a:extLst>
              </p:cNvPr>
              <p:cNvSpPr txBox="1"/>
              <p:nvPr/>
            </p:nvSpPr>
            <p:spPr>
              <a:xfrm>
                <a:off x="3796387" y="3817828"/>
                <a:ext cx="4446858" cy="708464"/>
              </a:xfrm>
              <a:prstGeom prst="rect">
                <a:avLst/>
              </a:prstGeom>
              <a:noFill/>
            </p:spPr>
            <p:txBody>
              <a:bodyPr wrap="none" rtlCol="0">
                <a:spAutoFit/>
              </a:bodyPr>
              <a:lstStyle/>
              <a:p>
                <a:r>
                  <a:rPr lang="en-US" altLang="zh-CN" sz="1800" dirty="0"/>
                  <a:t>Axion: conversion via </a:t>
                </a:r>
                <a14:m>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𝑔</m:t>
                        </m:r>
                      </m:e>
                      <m:sub>
                        <m:r>
                          <a:rPr lang="en-US" altLang="zh-CN" sz="1800" b="0" i="1" smtClean="0">
                            <a:latin typeface="Cambria Math" panose="02040503050406030204" pitchFamily="18" charset="0"/>
                          </a:rPr>
                          <m:t>𝑎</m:t>
                        </m:r>
                        <m:r>
                          <a:rPr lang="zh-CN" altLang="en-US" sz="1800" b="0" i="1" smtClean="0">
                            <a:latin typeface="Cambria Math" panose="02040503050406030204" pitchFamily="18" charset="0"/>
                          </a:rPr>
                          <m:t>𝛾</m:t>
                        </m:r>
                      </m:sub>
                    </m:sSub>
                    <m:r>
                      <a:rPr lang="en-US" altLang="zh-CN" sz="1800" b="0" i="1" smtClean="0">
                        <a:latin typeface="Cambria Math" panose="02040503050406030204" pitchFamily="18" charset="0"/>
                      </a:rPr>
                      <m:t>𝑎</m:t>
                    </m:r>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𝐸</m:t>
                        </m:r>
                      </m:e>
                    </m:acc>
                    <m:r>
                      <a:rPr lang="en-US" altLang="zh-CN" sz="1800" b="0" i="1" smtClean="0">
                        <a:latin typeface="Cambria Math" panose="02040503050406030204" pitchFamily="18" charset="0"/>
                        <a:ea typeface="Cambria Math" panose="02040503050406030204" pitchFamily="18" charset="0"/>
                      </a:rPr>
                      <m:t>∙</m:t>
                    </m:r>
                    <m:acc>
                      <m:accPr>
                        <m:chr m:val="⃑"/>
                        <m:ctrlPr>
                          <a:rPr lang="en-US" altLang="zh-CN" sz="1800" b="0" i="1" smtClean="0">
                            <a:latin typeface="Cambria Math" panose="02040503050406030204" pitchFamily="18" charset="0"/>
                            <a:ea typeface="Cambria Math" panose="02040503050406030204" pitchFamily="18" charset="0"/>
                          </a:rPr>
                        </m:ctrlPr>
                      </m:accPr>
                      <m:e>
                        <m:r>
                          <a:rPr lang="en-US" altLang="zh-CN" sz="1800" b="0" i="1" smtClean="0">
                            <a:latin typeface="Cambria Math" panose="02040503050406030204" pitchFamily="18" charset="0"/>
                            <a:ea typeface="Cambria Math" panose="02040503050406030204" pitchFamily="18" charset="0"/>
                          </a:rPr>
                          <m:t>𝐵</m:t>
                        </m:r>
                      </m:e>
                    </m:acc>
                  </m:oMath>
                </a14:m>
                <a:r>
                  <a:rPr lang="zh-CN" altLang="en-US" sz="1800" dirty="0"/>
                  <a:t> </a:t>
                </a:r>
                <a:r>
                  <a:rPr lang="en-US" altLang="zh-CN" sz="1800" dirty="0"/>
                  <a:t>coupling, </a:t>
                </a:r>
                <a:br>
                  <a:rPr lang="en-US" altLang="zh-CN" sz="1800" dirty="0"/>
                </a:br>
                <a:r>
                  <a:rPr lang="en-US" altLang="zh-CN" sz="1800" dirty="0"/>
                  <a:t>needs strong B field.</a:t>
                </a:r>
                <a:endParaRPr lang="zh-CN" altLang="en-US" sz="1800" dirty="0"/>
              </a:p>
            </p:txBody>
          </p:sp>
        </mc:Choice>
        <mc:Fallback>
          <p:sp>
            <p:nvSpPr>
              <p:cNvPr id="6" name="文本框 5">
                <a:extLst>
                  <a:ext uri="{FF2B5EF4-FFF2-40B4-BE49-F238E27FC236}">
                    <a16:creationId xmlns:a16="http://schemas.microsoft.com/office/drawing/2014/main" id="{667D73A2-ED37-3487-BC27-0996FE990984}"/>
                  </a:ext>
                </a:extLst>
              </p:cNvPr>
              <p:cNvSpPr txBox="1">
                <a:spLocks noRot="1" noChangeAspect="1" noMove="1" noResize="1" noEditPoints="1" noAdjustHandles="1" noChangeArrowheads="1" noChangeShapeType="1" noTextEdit="1"/>
              </p:cNvSpPr>
              <p:nvPr/>
            </p:nvSpPr>
            <p:spPr>
              <a:xfrm>
                <a:off x="3796387" y="3817828"/>
                <a:ext cx="4446858" cy="708464"/>
              </a:xfrm>
              <a:prstGeom prst="rect">
                <a:avLst/>
              </a:prstGeom>
              <a:blipFill>
                <a:blip r:embed="rId4"/>
                <a:stretch>
                  <a:fillRect l="-823" r="-549" b="-12821"/>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D4456811-9027-9BEC-B397-D6F05A9F43EA}"/>
              </a:ext>
            </a:extLst>
          </p:cNvPr>
          <p:cNvSpPr txBox="1"/>
          <p:nvPr/>
        </p:nvSpPr>
        <p:spPr>
          <a:xfrm>
            <a:off x="3685586" y="4750999"/>
            <a:ext cx="4557659" cy="646331"/>
          </a:xfrm>
          <a:prstGeom prst="rect">
            <a:avLst/>
          </a:prstGeom>
          <a:noFill/>
        </p:spPr>
        <p:txBody>
          <a:bodyPr wrap="none" rtlCol="0">
            <a:spAutoFit/>
          </a:bodyPr>
          <a:lstStyle/>
          <a:p>
            <a:r>
              <a:rPr lang="en-US" altLang="zh-CN" sz="1800" dirty="0"/>
              <a:t>Dark photon: conversion via kinetic mixing,</a:t>
            </a:r>
            <a:br>
              <a:rPr lang="en-US" altLang="zh-CN" sz="1800" dirty="0"/>
            </a:br>
            <a:r>
              <a:rPr lang="en-US" altLang="zh-CN" sz="1800" dirty="0"/>
              <a:t>no need for strong B field.</a:t>
            </a:r>
            <a:endParaRPr lang="zh-CN" altLang="en-US" sz="1800" dirty="0"/>
          </a:p>
        </p:txBody>
      </p:sp>
      <p:sp>
        <p:nvSpPr>
          <p:cNvPr id="8" name="文本框 7">
            <a:extLst>
              <a:ext uri="{FF2B5EF4-FFF2-40B4-BE49-F238E27FC236}">
                <a16:creationId xmlns:a16="http://schemas.microsoft.com/office/drawing/2014/main" id="{5EAB1E83-9458-0744-A245-587F5D273E9B}"/>
              </a:ext>
            </a:extLst>
          </p:cNvPr>
          <p:cNvSpPr txBox="1"/>
          <p:nvPr/>
        </p:nvSpPr>
        <p:spPr>
          <a:xfrm>
            <a:off x="6400752" y="5622037"/>
            <a:ext cx="2133544" cy="369332"/>
          </a:xfrm>
          <a:prstGeom prst="rect">
            <a:avLst/>
          </a:prstGeom>
          <a:noFill/>
        </p:spPr>
        <p:txBody>
          <a:bodyPr wrap="square" rtlCol="0">
            <a:spAutoFit/>
          </a:bodyPr>
          <a:lstStyle/>
          <a:p>
            <a:r>
              <a:rPr lang="en-US" altLang="zh-CN" sz="1800" dirty="0"/>
              <a:t>DP signal rate:</a:t>
            </a:r>
            <a:endParaRPr lang="zh-CN" altLang="en-US" dirty="0"/>
          </a:p>
        </p:txBody>
      </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D016E4AD-CB1F-386C-4F71-D843C4DE1252}"/>
                  </a:ext>
                </a:extLst>
              </p:cNvPr>
              <p:cNvSpPr txBox="1"/>
              <p:nvPr/>
            </p:nvSpPr>
            <p:spPr>
              <a:xfrm>
                <a:off x="6651467" y="6036978"/>
                <a:ext cx="1632114" cy="307777"/>
              </a:xfrm>
              <a:prstGeom prst="rect">
                <a:avLst/>
              </a:prstGeom>
              <a:noFill/>
              <a:ln w="12700">
                <a:solidFill>
                  <a:srgbClr val="FF0000"/>
                </a:solidFill>
              </a:ln>
            </p:spPr>
            <p:txBody>
              <a:bodyPr wrap="none" lIns="0" tIns="0" rIns="0" bIns="0" rtlCol="0">
                <a:spAutoFit/>
              </a:bodyPr>
              <a:lstStyle/>
              <a:p>
                <a:r>
                  <a:rPr lang="en-US" altLang="zh-CN" b="0" dirty="0"/>
                  <a:t> </a:t>
                </a:r>
                <a14:m>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ea typeface="Cambria Math" panose="02040503050406030204" pitchFamily="18" charset="0"/>
                      </a:rPr>
                      <m:t>≈</m:t>
                    </m:r>
                    <m:sSup>
                      <m:sSupPr>
                        <m:ctrlPr>
                          <a:rPr lang="el-GR" altLang="zh-CN" i="1">
                            <a:latin typeface="Cambria Math" panose="02040503050406030204" pitchFamily="18" charset="0"/>
                          </a:rPr>
                        </m:ctrlPr>
                      </m:sSupPr>
                      <m:e>
                        <m:r>
                          <m:rPr>
                            <m:sty m:val="p"/>
                          </m:rPr>
                          <a:rPr lang="el-GR" altLang="zh-CN" i="1">
                            <a:latin typeface="Cambria Math" panose="02040503050406030204" pitchFamily="18" charset="0"/>
                          </a:rPr>
                          <m:t>κ</m:t>
                        </m:r>
                      </m:e>
                      <m:sup>
                        <m:r>
                          <a:rPr lang="en-US" altLang="zh-CN" i="1">
                            <a:latin typeface="Cambria Math" panose="02040503050406030204" pitchFamily="18" charset="0"/>
                          </a:rPr>
                          <m:t>2</m:t>
                        </m:r>
                      </m:sup>
                    </m:sSup>
                    <m:sSub>
                      <m:sSubPr>
                        <m:ctrlPr>
                          <a:rPr lang="el-GR" altLang="zh-CN" i="1" smtClean="0">
                            <a:latin typeface="Cambria Math" panose="02040503050406030204" pitchFamily="18" charset="0"/>
                          </a:rPr>
                        </m:ctrlPr>
                      </m:sSubPr>
                      <m:e>
                        <m:r>
                          <a:rPr lang="zh-CN" altLang="el-GR" i="1" smtClean="0">
                            <a:latin typeface="Cambria Math" panose="02040503050406030204" pitchFamily="18" charset="0"/>
                          </a:rPr>
                          <m:t>𝜌</m:t>
                        </m:r>
                      </m:e>
                      <m:sub>
                        <m:r>
                          <a:rPr lang="en-US" altLang="zh-CN" b="0" i="1" smtClean="0">
                            <a:latin typeface="Cambria Math" panose="02040503050406030204" pitchFamily="18" charset="0"/>
                          </a:rPr>
                          <m:t>𝐷𝑃</m:t>
                        </m:r>
                      </m:sub>
                    </m:sSub>
                    <m:r>
                      <a:rPr lang="en-US" altLang="zh-CN" b="0" i="1" smtClean="0">
                        <a:latin typeface="Cambria Math" panose="02040503050406030204" pitchFamily="18" charset="0"/>
                      </a:rPr>
                      <m:t>𝑉𝑄</m:t>
                    </m:r>
                    <m:r>
                      <a:rPr lang="en-US" altLang="zh-CN" b="0" i="1" smtClean="0">
                        <a:latin typeface="Cambria Math" panose="02040503050406030204" pitchFamily="18" charset="0"/>
                      </a:rPr>
                      <m:t> </m:t>
                    </m:r>
                  </m:oMath>
                </a14:m>
                <a:endParaRPr lang="zh-CN" altLang="en-US" dirty="0"/>
              </a:p>
            </p:txBody>
          </p:sp>
        </mc:Choice>
        <mc:Fallback>
          <p:sp>
            <p:nvSpPr>
              <p:cNvPr id="9" name="文本框 8">
                <a:extLst>
                  <a:ext uri="{FF2B5EF4-FFF2-40B4-BE49-F238E27FC236}">
                    <a16:creationId xmlns:a16="http://schemas.microsoft.com/office/drawing/2014/main" id="{D016E4AD-CB1F-386C-4F71-D843C4DE1252}"/>
                  </a:ext>
                </a:extLst>
              </p:cNvPr>
              <p:cNvSpPr txBox="1">
                <a:spLocks noRot="1" noChangeAspect="1" noMove="1" noResize="1" noEditPoints="1" noAdjustHandles="1" noChangeArrowheads="1" noChangeShapeType="1" noTextEdit="1"/>
              </p:cNvSpPr>
              <p:nvPr/>
            </p:nvSpPr>
            <p:spPr>
              <a:xfrm>
                <a:off x="6651467" y="6036978"/>
                <a:ext cx="1632114" cy="307777"/>
              </a:xfrm>
              <a:prstGeom prst="rect">
                <a:avLst/>
              </a:prstGeom>
              <a:blipFill>
                <a:blip r:embed="rId5"/>
                <a:stretch>
                  <a:fillRect l="-370" r="-2222" b="-26415"/>
                </a:stretch>
              </a:blipFill>
              <a:ln w="12700">
                <a:solidFill>
                  <a:srgbClr val="FF0000"/>
                </a:solidFill>
              </a:ln>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51F7C7D9-715F-E2FF-CB51-3E49F4E8D49A}"/>
              </a:ext>
            </a:extLst>
          </p:cNvPr>
          <p:cNvSpPr txBox="1"/>
          <p:nvPr/>
        </p:nvSpPr>
        <p:spPr>
          <a:xfrm>
            <a:off x="853536" y="5729759"/>
            <a:ext cx="2008787" cy="523220"/>
          </a:xfrm>
          <a:prstGeom prst="rect">
            <a:avLst/>
          </a:prstGeom>
          <a:noFill/>
        </p:spPr>
        <p:txBody>
          <a:bodyPr wrap="square" rtlCol="0">
            <a:spAutoFit/>
          </a:bodyPr>
          <a:lstStyle/>
          <a:p>
            <a:r>
              <a:rPr lang="en-US" altLang="zh-CN" sz="1400" dirty="0"/>
              <a:t>Resonant conversion</a:t>
            </a:r>
            <a:br>
              <a:rPr lang="en-US" altLang="zh-CN" sz="1400" dirty="0"/>
            </a:br>
            <a:r>
              <a:rPr lang="en-US" altLang="zh-CN" sz="1400" dirty="0"/>
              <a:t>in a high Q cavity</a:t>
            </a:r>
            <a:endParaRPr lang="zh-CN" altLang="en-US" sz="1400" dirty="0"/>
          </a:p>
        </p:txBody>
      </p:sp>
    </p:spTree>
    <p:extLst>
      <p:ext uri="{BB962C8B-B14F-4D97-AF65-F5344CB8AC3E}">
        <p14:creationId xmlns:p14="http://schemas.microsoft.com/office/powerpoint/2010/main" val="3635746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7" name="Connecteur droit 4"/>
          <p:cNvCxnSpPr>
            <a:cxnSpLocks noChangeShapeType="1"/>
          </p:cNvCxnSpPr>
          <p:nvPr/>
        </p:nvCxnSpPr>
        <p:spPr bwMode="auto">
          <a:xfrm rot="10800000" flipV="1">
            <a:off x="64800" y="1073451"/>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125" name="Text Box 6"/>
          <p:cNvSpPr txBox="1">
            <a:spLocks noChangeArrowheads="1"/>
          </p:cNvSpPr>
          <p:nvPr/>
        </p:nvSpPr>
        <p:spPr bwMode="auto">
          <a:xfrm>
            <a:off x="2614189" y="200850"/>
            <a:ext cx="39150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Background</a:t>
            </a:r>
            <a:endParaRPr kumimoji="0" lang="zh-CN" altLang="en-US" sz="4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 name="内容占位符 2">
            <a:extLst>
              <a:ext uri="{FF2B5EF4-FFF2-40B4-BE49-F238E27FC236}">
                <a16:creationId xmlns:a16="http://schemas.microsoft.com/office/drawing/2014/main" id="{3EBECE6C-9755-2DF5-66ED-F892F47CC35F}"/>
              </a:ext>
            </a:extLst>
          </p:cNvPr>
          <p:cNvSpPr>
            <a:spLocks noGrp="1"/>
          </p:cNvSpPr>
          <p:nvPr>
            <p:ph idx="1"/>
          </p:nvPr>
        </p:nvSpPr>
        <p:spPr>
          <a:xfrm>
            <a:off x="457200" y="1554847"/>
            <a:ext cx="8229600" cy="4525963"/>
          </a:xfrm>
        </p:spPr>
        <p:txBody>
          <a:bodyPr/>
          <a:lstStyle/>
          <a:p>
            <a:r>
              <a:rPr lang="en-US" altLang="zh-CN" sz="2400" dirty="0"/>
              <a:t>Microwave signals converted from Axion and Dark Photon are very weak (single photon level)</a:t>
            </a:r>
            <a:br>
              <a:rPr lang="en-US" altLang="zh-CN" sz="2400" dirty="0"/>
            </a:br>
            <a:endParaRPr lang="en-US" altLang="zh-CN" sz="2400" dirty="0"/>
          </a:p>
          <a:p>
            <a:r>
              <a:rPr lang="en-US" altLang="zh-CN" sz="2400" dirty="0"/>
              <a:t>Techniques developed in Superconducting QIT during the past two decades can play important roles in this field</a:t>
            </a:r>
          </a:p>
          <a:p>
            <a:pPr lvl="1"/>
            <a:r>
              <a:rPr lang="en-US" altLang="zh-CN" sz="2400" dirty="0"/>
              <a:t>Superconducting qubits (artificial atom)</a:t>
            </a:r>
          </a:p>
          <a:p>
            <a:pPr lvl="1"/>
            <a:r>
              <a:rPr lang="en-US" altLang="zh-CN" sz="2400" dirty="0"/>
              <a:t>Josephson parametric amplifier</a:t>
            </a:r>
          </a:p>
          <a:p>
            <a:pPr lvl="1"/>
            <a:r>
              <a:rPr lang="en-US" altLang="zh-CN" sz="2400" dirty="0"/>
              <a:t>High Q cavity </a:t>
            </a:r>
          </a:p>
          <a:p>
            <a:pPr lvl="1"/>
            <a:r>
              <a:rPr lang="en-US" altLang="zh-CN" sz="2400" dirty="0"/>
              <a:t>Superconducting magnet</a:t>
            </a:r>
            <a:endParaRPr lang="zh-CN" altLang="en-US" sz="2400" dirty="0"/>
          </a:p>
        </p:txBody>
      </p:sp>
    </p:spTree>
    <p:extLst>
      <p:ext uri="{BB962C8B-B14F-4D97-AF65-F5344CB8AC3E}">
        <p14:creationId xmlns:p14="http://schemas.microsoft.com/office/powerpoint/2010/main" val="304710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4">
            <a:extLst>
              <a:ext uri="{FF2B5EF4-FFF2-40B4-BE49-F238E27FC236}">
                <a16:creationId xmlns:a16="http://schemas.microsoft.com/office/drawing/2014/main" id="{1D8377BD-C7E8-4267-A42F-E4B05381B035}"/>
              </a:ext>
            </a:extLst>
          </p:cNvPr>
          <p:cNvCxnSpPr>
            <a:cxnSpLocks noChangeShapeType="1"/>
          </p:cNvCxnSpPr>
          <p:nvPr/>
        </p:nvCxnSpPr>
        <p:spPr bwMode="auto">
          <a:xfrm rot="10800000" flipV="1">
            <a:off x="63500"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6F7CB923-117B-4B4C-B6B7-8B18039B1E1A}"/>
              </a:ext>
            </a:extLst>
          </p:cNvPr>
          <p:cNvSpPr txBox="1"/>
          <p:nvPr/>
        </p:nvSpPr>
        <p:spPr>
          <a:xfrm>
            <a:off x="476101" y="381080"/>
            <a:ext cx="8153186" cy="584775"/>
          </a:xfrm>
          <a:prstGeom prst="rect">
            <a:avLst/>
          </a:prstGeom>
          <a:noFill/>
        </p:spPr>
        <p:txBody>
          <a:bodyPr wrap="square" rtlCol="0">
            <a:spAutoFit/>
          </a:bodyPr>
          <a:lstStyle/>
          <a:p>
            <a:r>
              <a:rPr lang="en-US" altLang="zh-CN" sz="3200" b="1" dirty="0" err="1">
                <a:latin typeface="微软雅黑" panose="020B0503020204020204" pitchFamily="34" charset="-122"/>
                <a:ea typeface="微软雅黑" panose="020B0503020204020204" pitchFamily="34" charset="-122"/>
              </a:rPr>
              <a:t>Axion</a:t>
            </a:r>
            <a:r>
              <a:rPr lang="en-US" altLang="zh-CN" sz="3200" b="1" dirty="0">
                <a:latin typeface="微软雅黑" panose="020B0503020204020204" pitchFamily="34" charset="-122"/>
                <a:ea typeface="微软雅黑" panose="020B0503020204020204" pitchFamily="34" charset="-122"/>
              </a:rPr>
              <a:t> and Dark Photon Detection</a:t>
            </a:r>
            <a:endParaRPr lang="en-US" sz="32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3D56EA1-E222-4CAF-988B-93FE0ACD3018}"/>
              </a:ext>
            </a:extLst>
          </p:cNvPr>
          <p:cNvPicPr>
            <a:picLocks noChangeAspect="1"/>
          </p:cNvPicPr>
          <p:nvPr/>
        </p:nvPicPr>
        <p:blipFill>
          <a:blip r:embed="rId3"/>
          <a:stretch>
            <a:fillRect/>
          </a:stretch>
        </p:blipFill>
        <p:spPr>
          <a:xfrm>
            <a:off x="914496" y="1447858"/>
            <a:ext cx="7476156" cy="5029062"/>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DFADE4BE-11D1-4732-968D-59ACFF186856}"/>
                  </a:ext>
                </a:extLst>
              </p:cNvPr>
              <p:cNvSpPr/>
              <p:nvPr/>
            </p:nvSpPr>
            <p:spPr>
              <a:xfrm>
                <a:off x="2590852" y="5257752"/>
                <a:ext cx="1417889" cy="344133"/>
              </a:xfrm>
              <a:prstGeom prst="rect">
                <a:avLst/>
              </a:prstGeom>
            </p:spPr>
            <p:txBody>
              <a:bodyPr wrap="none">
                <a:spAutoFit/>
              </a:bodyPr>
              <a:lstStyle/>
              <a:p>
                <a14:m>
                  <m:oMath xmlns:m="http://schemas.openxmlformats.org/officeDocument/2006/math">
                    <m:r>
                      <a:rPr lang="en-US" altLang="zh-CN" sz="1600" b="1" i="1" smtClean="0">
                        <a:solidFill>
                          <a:srgbClr val="FF0000"/>
                        </a:solidFill>
                        <a:latin typeface="Cambria Math" panose="02040503050406030204" pitchFamily="18" charset="0"/>
                      </a:rPr>
                      <m:t>~</m:t>
                    </m:r>
                    <m:sSup>
                      <m:sSupPr>
                        <m:ctrlPr>
                          <a:rPr lang="zh-CN" altLang="en-US" sz="1600" b="1" i="1" smtClean="0">
                            <a:solidFill>
                              <a:srgbClr val="FF0000"/>
                            </a:solidFill>
                            <a:latin typeface="Cambria Math" panose="02040503050406030204" pitchFamily="18" charset="0"/>
                          </a:rPr>
                        </m:ctrlPr>
                      </m:sSupPr>
                      <m:e>
                        <m:r>
                          <a:rPr lang="zh-CN" altLang="en-US" sz="1600" b="1" i="1">
                            <a:solidFill>
                              <a:srgbClr val="FF0000"/>
                            </a:solidFill>
                            <a:latin typeface="Cambria Math" panose="02040503050406030204" pitchFamily="18" charset="0"/>
                          </a:rPr>
                          <m:t>𝟏𝟎</m:t>
                        </m:r>
                      </m:e>
                      <m:sup>
                        <m:r>
                          <m:rPr>
                            <m:nor/>
                          </m:rPr>
                          <a:rPr lang="zh-CN" altLang="en-US" sz="1600" b="1" i="1">
                            <a:solidFill>
                              <a:srgbClr val="FF0000"/>
                            </a:solidFill>
                            <a:latin typeface="Cambria Math" panose="02040503050406030204" pitchFamily="18" charset="0"/>
                          </a:rPr>
                          <m:t>−</m:t>
                        </m:r>
                        <m:r>
                          <a:rPr lang="zh-CN" altLang="en-US" sz="1600" b="1" i="1">
                            <a:solidFill>
                              <a:srgbClr val="FF0000"/>
                            </a:solidFill>
                            <a:latin typeface="Cambria Math" panose="02040503050406030204" pitchFamily="18" charset="0"/>
                          </a:rPr>
                          <m:t>𝟐𝟒</m:t>
                        </m:r>
                      </m:sup>
                    </m:sSup>
                  </m:oMath>
                </a14:m>
                <a:r>
                  <a:rPr lang="en-US" altLang="zh-CN" sz="1600" b="1" dirty="0">
                    <a:solidFill>
                      <a:srgbClr val="FF0000"/>
                    </a:solidFill>
                  </a:rPr>
                  <a:t>W/Hz</a:t>
                </a:r>
                <a:endParaRPr lang="zh-CN" altLang="en-US" sz="1600" b="1" dirty="0">
                  <a:solidFill>
                    <a:srgbClr val="FF0000"/>
                  </a:solidFill>
                </a:endParaRPr>
              </a:p>
            </p:txBody>
          </p:sp>
        </mc:Choice>
        <mc:Fallback xmlns="">
          <p:sp>
            <p:nvSpPr>
              <p:cNvPr id="7" name="矩形 6">
                <a:extLst>
                  <a:ext uri="{FF2B5EF4-FFF2-40B4-BE49-F238E27FC236}">
                    <a16:creationId xmlns:a16="http://schemas.microsoft.com/office/drawing/2014/main" id="{DFADE4BE-11D1-4732-968D-59ACFF186856}"/>
                  </a:ext>
                </a:extLst>
              </p:cNvPr>
              <p:cNvSpPr>
                <a:spLocks noRot="1" noChangeAspect="1" noMove="1" noResize="1" noEditPoints="1" noAdjustHandles="1" noChangeArrowheads="1" noChangeShapeType="1" noTextEdit="1"/>
              </p:cNvSpPr>
              <p:nvPr/>
            </p:nvSpPr>
            <p:spPr>
              <a:xfrm>
                <a:off x="2590852" y="5257752"/>
                <a:ext cx="1417889" cy="344133"/>
              </a:xfrm>
              <a:prstGeom prst="rect">
                <a:avLst/>
              </a:prstGeom>
              <a:blipFill>
                <a:blip r:embed="rId4"/>
                <a:stretch>
                  <a:fillRect t="-3509" r="-1288" b="-21053"/>
                </a:stretch>
              </a:blipFill>
            </p:spPr>
            <p:txBody>
              <a:bodyPr/>
              <a:lstStyle/>
              <a:p>
                <a:r>
                  <a:rPr lang="zh-CN" altLang="en-US">
                    <a:noFill/>
                  </a:rPr>
                  <a:t> </a:t>
                </a:r>
              </a:p>
            </p:txBody>
          </p:sp>
        </mc:Fallback>
      </mc:AlternateContent>
      <p:sp>
        <p:nvSpPr>
          <p:cNvPr id="3" name="文本框 2"/>
          <p:cNvSpPr txBox="1"/>
          <p:nvPr/>
        </p:nvSpPr>
        <p:spPr>
          <a:xfrm>
            <a:off x="6857940" y="6076810"/>
            <a:ext cx="2015296" cy="400110"/>
          </a:xfrm>
          <a:prstGeom prst="rect">
            <a:avLst/>
          </a:prstGeom>
          <a:noFill/>
        </p:spPr>
        <p:txBody>
          <a:bodyPr wrap="none" rtlCol="0">
            <a:spAutoFit/>
          </a:bodyPr>
          <a:lstStyle/>
          <a:p>
            <a:r>
              <a:rPr lang="zh-CN" altLang="en-US" b="1" dirty="0">
                <a:solidFill>
                  <a:srgbClr val="FF0000"/>
                </a:solidFill>
              </a:rPr>
              <a:t>噪声光子数：</a:t>
            </a:r>
            <a:r>
              <a:rPr lang="en-US" altLang="zh-CN" b="1" dirty="0">
                <a:solidFill>
                  <a:srgbClr val="FF0000"/>
                </a:solidFill>
              </a:rPr>
              <a:t>~4</a:t>
            </a:r>
            <a:endParaRPr lang="zh-CN" altLang="en-US" b="1" dirty="0">
              <a:solidFill>
                <a:srgbClr val="FF0000"/>
              </a:solidFill>
            </a:endParaRPr>
          </a:p>
        </p:txBody>
      </p:sp>
    </p:spTree>
    <p:extLst>
      <p:ext uri="{BB962C8B-B14F-4D97-AF65-F5344CB8AC3E}">
        <p14:creationId xmlns:p14="http://schemas.microsoft.com/office/powerpoint/2010/main" val="401395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3AE4F17-AB0D-4172-8C7B-E808A5FC5CD0}"/>
              </a:ext>
            </a:extLst>
          </p:cNvPr>
          <p:cNvPicPr>
            <a:picLocks noChangeAspect="1"/>
          </p:cNvPicPr>
          <p:nvPr/>
        </p:nvPicPr>
        <p:blipFill>
          <a:blip r:embed="rId3"/>
          <a:stretch>
            <a:fillRect/>
          </a:stretch>
        </p:blipFill>
        <p:spPr>
          <a:xfrm>
            <a:off x="553003" y="2344546"/>
            <a:ext cx="3485612" cy="3581306"/>
          </a:xfrm>
          <a:prstGeom prst="rect">
            <a:avLst/>
          </a:prstGeom>
        </p:spPr>
      </p:pic>
      <p:sp>
        <p:nvSpPr>
          <p:cNvPr id="3" name="矩形 2">
            <a:extLst>
              <a:ext uri="{FF2B5EF4-FFF2-40B4-BE49-F238E27FC236}">
                <a16:creationId xmlns:a16="http://schemas.microsoft.com/office/drawing/2014/main" id="{6E673151-DD9E-4B62-86D8-DCB2B9075211}"/>
              </a:ext>
            </a:extLst>
          </p:cNvPr>
          <p:cNvSpPr/>
          <p:nvPr/>
        </p:nvSpPr>
        <p:spPr>
          <a:xfrm>
            <a:off x="304912" y="5535566"/>
            <a:ext cx="4349268" cy="707886"/>
          </a:xfrm>
          <a:prstGeom prst="rect">
            <a:avLst/>
          </a:prstGeom>
        </p:spPr>
        <p:txBody>
          <a:bodyPr wrap="none">
            <a:spAutoFit/>
          </a:bodyPr>
          <a:lstStyle/>
          <a:p>
            <a:endParaRPr lang="en-US" dirty="0">
              <a:solidFill>
                <a:srgbClr val="0000FF"/>
              </a:solidFill>
              <a:latin typeface="微软雅黑" panose="020B0503020204020204" pitchFamily="34" charset="-122"/>
              <a:ea typeface="微软雅黑" panose="020B0503020204020204" pitchFamily="34" charset="-122"/>
            </a:endParaRPr>
          </a:p>
          <a:p>
            <a:r>
              <a:rPr lang="en-US" dirty="0">
                <a:solidFill>
                  <a:srgbClr val="0000FF"/>
                </a:solidFill>
                <a:latin typeface="微软雅黑" panose="020B0503020204020204" pitchFamily="34" charset="-122"/>
                <a:ea typeface="微软雅黑" panose="020B0503020204020204" pitchFamily="34" charset="-122"/>
              </a:rPr>
              <a:t>Chicago, PRL 126, 141302 (2021)</a:t>
            </a:r>
          </a:p>
        </p:txBody>
      </p:sp>
      <p:pic>
        <p:nvPicPr>
          <p:cNvPr id="6" name="图片 5">
            <a:extLst>
              <a:ext uri="{FF2B5EF4-FFF2-40B4-BE49-F238E27FC236}">
                <a16:creationId xmlns:a16="http://schemas.microsoft.com/office/drawing/2014/main" id="{D40A7D8D-B11F-49EF-96CC-4A08052BFCCE}"/>
              </a:ext>
            </a:extLst>
          </p:cNvPr>
          <p:cNvPicPr>
            <a:picLocks noChangeAspect="1"/>
          </p:cNvPicPr>
          <p:nvPr/>
        </p:nvPicPr>
        <p:blipFill>
          <a:blip r:embed="rId4"/>
          <a:stretch>
            <a:fillRect/>
          </a:stretch>
        </p:blipFill>
        <p:spPr>
          <a:xfrm>
            <a:off x="5105386" y="1828842"/>
            <a:ext cx="3178574" cy="2876890"/>
          </a:xfrm>
          <a:prstGeom prst="rect">
            <a:avLst/>
          </a:prstGeom>
        </p:spPr>
      </p:pic>
      <p:cxnSp>
        <p:nvCxnSpPr>
          <p:cNvPr id="7" name="Connecteur droit 4">
            <a:extLst>
              <a:ext uri="{FF2B5EF4-FFF2-40B4-BE49-F238E27FC236}">
                <a16:creationId xmlns:a16="http://schemas.microsoft.com/office/drawing/2014/main" id="{61342B10-F61C-4886-B286-EF3981C71F67}"/>
              </a:ext>
            </a:extLst>
          </p:cNvPr>
          <p:cNvCxnSpPr>
            <a:cxnSpLocks noChangeShapeType="1"/>
          </p:cNvCxnSpPr>
          <p:nvPr/>
        </p:nvCxnSpPr>
        <p:spPr bwMode="auto">
          <a:xfrm rot="10800000" flipV="1">
            <a:off x="65087" y="1066862"/>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8" name="TextBox 4">
            <a:extLst>
              <a:ext uri="{FF2B5EF4-FFF2-40B4-BE49-F238E27FC236}">
                <a16:creationId xmlns:a16="http://schemas.microsoft.com/office/drawing/2014/main" id="{668A2E51-650A-4850-9D1D-5B5B4DD80394}"/>
              </a:ext>
            </a:extLst>
          </p:cNvPr>
          <p:cNvSpPr txBox="1"/>
          <p:nvPr/>
        </p:nvSpPr>
        <p:spPr>
          <a:xfrm>
            <a:off x="916083" y="112754"/>
            <a:ext cx="7257603" cy="954107"/>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Application of Superconducting QIT in Axion Detection</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F7622980-39FB-4032-BA5F-E9294F8F9015}"/>
              </a:ext>
            </a:extLst>
          </p:cNvPr>
          <p:cNvSpPr txBox="1"/>
          <p:nvPr/>
        </p:nvSpPr>
        <p:spPr>
          <a:xfrm>
            <a:off x="4544032" y="5843342"/>
            <a:ext cx="4572000" cy="400110"/>
          </a:xfrm>
          <a:prstGeom prst="rect">
            <a:avLst/>
          </a:prstGeom>
          <a:noFill/>
        </p:spPr>
        <p:txBody>
          <a:bodyPr wrap="square">
            <a:spAutoFit/>
          </a:bodyPr>
          <a:lstStyle/>
          <a:p>
            <a:r>
              <a:rPr lang="en-US" altLang="zh-CN" dirty="0">
                <a:solidFill>
                  <a:srgbClr val="0000FF"/>
                </a:solidFill>
                <a:latin typeface="微软雅黑" panose="020B0503020204020204" pitchFamily="34" charset="-122"/>
                <a:ea typeface="微软雅黑" panose="020B0503020204020204" pitchFamily="34" charset="-122"/>
              </a:rPr>
              <a:t>JILA, PRX 9, 021023 (2019)</a:t>
            </a:r>
            <a:endParaRPr lang="zh-CN" altLang="en-US" dirty="0">
              <a:solidFill>
                <a:srgbClr val="0000FF"/>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9F6FCCA6-AC39-0B5F-D070-8D67995B7245}"/>
              </a:ext>
            </a:extLst>
          </p:cNvPr>
          <p:cNvPicPr>
            <a:picLocks noChangeAspect="1"/>
          </p:cNvPicPr>
          <p:nvPr/>
        </p:nvPicPr>
        <p:blipFill>
          <a:blip r:embed="rId5"/>
          <a:stretch>
            <a:fillRect/>
          </a:stretch>
        </p:blipFill>
        <p:spPr>
          <a:xfrm>
            <a:off x="500080" y="1229823"/>
            <a:ext cx="4043952" cy="1198038"/>
          </a:xfrm>
          <a:prstGeom prst="rect">
            <a:avLst/>
          </a:prstGeom>
        </p:spPr>
      </p:pic>
      <p:sp>
        <p:nvSpPr>
          <p:cNvPr id="10" name="文本框 9">
            <a:extLst>
              <a:ext uri="{FF2B5EF4-FFF2-40B4-BE49-F238E27FC236}">
                <a16:creationId xmlns:a16="http://schemas.microsoft.com/office/drawing/2014/main" id="{39F25C1C-FF35-D32A-2BDB-44F428F777B8}"/>
              </a:ext>
            </a:extLst>
          </p:cNvPr>
          <p:cNvSpPr txBox="1"/>
          <p:nvPr/>
        </p:nvSpPr>
        <p:spPr>
          <a:xfrm>
            <a:off x="261020" y="6173560"/>
            <a:ext cx="4572000" cy="646331"/>
          </a:xfrm>
          <a:prstGeom prst="rect">
            <a:avLst/>
          </a:prstGeom>
          <a:noFill/>
        </p:spPr>
        <p:txBody>
          <a:bodyPr wrap="square">
            <a:spAutoFit/>
          </a:bodyPr>
          <a:lstStyle/>
          <a:p>
            <a:r>
              <a:rPr lang="en-US" altLang="zh-CN" sz="1800" dirty="0"/>
              <a:t>Reduce the noise with 15.7dB below quantum-limit</a:t>
            </a:r>
            <a:endParaRPr lang="zh-CN" altLang="en-US" sz="1800" dirty="0"/>
          </a:p>
        </p:txBody>
      </p:sp>
      <p:sp>
        <p:nvSpPr>
          <p:cNvPr id="13" name="文本框 12">
            <a:extLst>
              <a:ext uri="{FF2B5EF4-FFF2-40B4-BE49-F238E27FC236}">
                <a16:creationId xmlns:a16="http://schemas.microsoft.com/office/drawing/2014/main" id="{985D0C7E-31FB-5C35-CF54-94BD94896293}"/>
              </a:ext>
            </a:extLst>
          </p:cNvPr>
          <p:cNvSpPr txBox="1"/>
          <p:nvPr/>
        </p:nvSpPr>
        <p:spPr>
          <a:xfrm>
            <a:off x="4550180" y="6151344"/>
            <a:ext cx="4669898" cy="646331"/>
          </a:xfrm>
          <a:prstGeom prst="rect">
            <a:avLst/>
          </a:prstGeom>
          <a:noFill/>
        </p:spPr>
        <p:txBody>
          <a:bodyPr wrap="square">
            <a:spAutoFit/>
          </a:bodyPr>
          <a:lstStyle/>
          <a:p>
            <a:r>
              <a:rPr lang="en-US" altLang="zh-CN" sz="1800" dirty="0"/>
              <a:t>enhance the spectral scan rate by a factor of</a:t>
            </a:r>
            <a:r>
              <a:rPr lang="zh-CN" altLang="en-US" sz="1800" dirty="0"/>
              <a:t> </a:t>
            </a:r>
            <a:r>
              <a:rPr lang="en-US" altLang="zh-CN" sz="1800" dirty="0"/>
              <a:t>~2 with squeeze degree 4.5dB</a:t>
            </a:r>
            <a:endParaRPr lang="zh-CN" altLang="en-US" sz="1800" dirty="0"/>
          </a:p>
        </p:txBody>
      </p:sp>
    </p:spTree>
    <p:extLst>
      <p:ext uri="{BB962C8B-B14F-4D97-AF65-F5344CB8AC3E}">
        <p14:creationId xmlns:p14="http://schemas.microsoft.com/office/powerpoint/2010/main" val="25239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28872" y="1295456"/>
            <a:ext cx="5181464" cy="2167179"/>
          </a:xfrm>
          <a:prstGeom prst="rect">
            <a:avLst/>
          </a:prstGeom>
        </p:spPr>
      </p:pic>
      <p:pic>
        <p:nvPicPr>
          <p:cNvPr id="3" name="图片 2"/>
          <p:cNvPicPr>
            <a:picLocks noChangeAspect="1"/>
          </p:cNvPicPr>
          <p:nvPr/>
        </p:nvPicPr>
        <p:blipFill>
          <a:blip r:embed="rId4"/>
          <a:stretch>
            <a:fillRect/>
          </a:stretch>
        </p:blipFill>
        <p:spPr>
          <a:xfrm>
            <a:off x="1447882" y="3505198"/>
            <a:ext cx="5569218" cy="2362138"/>
          </a:xfrm>
          <a:prstGeom prst="rect">
            <a:avLst/>
          </a:prstGeom>
        </p:spPr>
      </p:pic>
      <p:cxnSp>
        <p:nvCxnSpPr>
          <p:cNvPr id="4" name="Connecteur droit 4">
            <a:extLst>
              <a:ext uri="{FF2B5EF4-FFF2-40B4-BE49-F238E27FC236}">
                <a16:creationId xmlns:a16="http://schemas.microsoft.com/office/drawing/2014/main" id="{61342B10-F61C-4886-B286-EF3981C71F67}"/>
              </a:ext>
            </a:extLst>
          </p:cNvPr>
          <p:cNvCxnSpPr>
            <a:cxnSpLocks noChangeShapeType="1"/>
          </p:cNvCxnSpPr>
          <p:nvPr/>
        </p:nvCxnSpPr>
        <p:spPr bwMode="auto">
          <a:xfrm rot="10800000" flipV="1">
            <a:off x="65087" y="1066862"/>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668A2E51-650A-4850-9D1D-5B5B4DD80394}"/>
              </a:ext>
            </a:extLst>
          </p:cNvPr>
          <p:cNvSpPr txBox="1"/>
          <p:nvPr/>
        </p:nvSpPr>
        <p:spPr>
          <a:xfrm>
            <a:off x="916083" y="112754"/>
            <a:ext cx="7257603" cy="954107"/>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Application of Superconducting QIT in Axion Detection</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矩形 5"/>
          <p:cNvSpPr/>
          <p:nvPr/>
        </p:nvSpPr>
        <p:spPr>
          <a:xfrm>
            <a:off x="2193663" y="6095930"/>
            <a:ext cx="4625433" cy="400110"/>
          </a:xfrm>
          <a:prstGeom prst="rect">
            <a:avLst/>
          </a:prstGeom>
        </p:spPr>
        <p:txBody>
          <a:bodyPr wrap="none">
            <a:spAutoFit/>
          </a:bodyPr>
          <a:lstStyle/>
          <a:p>
            <a:r>
              <a:rPr lang="en-US" altLang="zh-CN" dirty="0" err="1">
                <a:solidFill>
                  <a:srgbClr val="0000FF"/>
                </a:solidFill>
                <a:latin typeface="微软雅黑" panose="020B0503020204020204" pitchFamily="34" charset="-122"/>
                <a:ea typeface="微软雅黑" panose="020B0503020204020204" pitchFamily="34" charset="-122"/>
              </a:rPr>
              <a:t>Backes</a:t>
            </a:r>
            <a:r>
              <a:rPr lang="en-US" altLang="zh-CN" dirty="0">
                <a:solidFill>
                  <a:srgbClr val="0000FF"/>
                </a:solidFill>
                <a:latin typeface="微软雅黑" panose="020B0503020204020204" pitchFamily="34" charset="-122"/>
                <a:ea typeface="微软雅黑" panose="020B0503020204020204" pitchFamily="34" charset="-122"/>
              </a:rPr>
              <a:t> et al., Nature 590, 238 (2021)</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E6DC312B-A5B4-6FB9-6137-13958A073E3E}"/>
              </a:ext>
            </a:extLst>
          </p:cNvPr>
          <p:cNvSpPr txBox="1"/>
          <p:nvPr/>
        </p:nvSpPr>
        <p:spPr>
          <a:xfrm>
            <a:off x="916082" y="6401468"/>
            <a:ext cx="7770609" cy="369332"/>
          </a:xfrm>
          <a:prstGeom prst="rect">
            <a:avLst/>
          </a:prstGeom>
          <a:noFill/>
        </p:spPr>
        <p:txBody>
          <a:bodyPr wrap="square">
            <a:spAutoFit/>
          </a:bodyPr>
          <a:lstStyle/>
          <a:p>
            <a:r>
              <a:rPr lang="en-US" altLang="zh-CN" sz="1800" dirty="0"/>
              <a:t>enhance the spectral scan rate by a factor of</a:t>
            </a:r>
            <a:r>
              <a:rPr lang="zh-CN" altLang="en-US" sz="1800" dirty="0"/>
              <a:t> </a:t>
            </a:r>
            <a:r>
              <a:rPr lang="en-US" altLang="zh-CN" sz="1800" dirty="0"/>
              <a:t>~2  with 4dB squeeze degree</a:t>
            </a:r>
            <a:endParaRPr lang="zh-CN" altLang="en-US" sz="1800" dirty="0"/>
          </a:p>
        </p:txBody>
      </p:sp>
    </p:spTree>
    <p:extLst>
      <p:ext uri="{BB962C8B-B14F-4D97-AF65-F5344CB8AC3E}">
        <p14:creationId xmlns:p14="http://schemas.microsoft.com/office/powerpoint/2010/main" val="246550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107776" y="1600248"/>
            <a:ext cx="5312049" cy="3047920"/>
          </a:xfrm>
          <a:prstGeom prst="rect">
            <a:avLst/>
          </a:prstGeom>
        </p:spPr>
      </p:pic>
      <p:cxnSp>
        <p:nvCxnSpPr>
          <p:cNvPr id="5" name="Connecteur droit 4">
            <a:extLst>
              <a:ext uri="{FF2B5EF4-FFF2-40B4-BE49-F238E27FC236}">
                <a16:creationId xmlns:a16="http://schemas.microsoft.com/office/drawing/2014/main" id="{B04069C9-8B0F-4CF5-8DDA-D154157C4B17}"/>
              </a:ext>
            </a:extLst>
          </p:cNvPr>
          <p:cNvCxnSpPr>
            <a:cxnSpLocks noChangeShapeType="1"/>
          </p:cNvCxnSpPr>
          <p:nvPr/>
        </p:nvCxnSpPr>
        <p:spPr bwMode="auto">
          <a:xfrm rot="10800000" flipV="1">
            <a:off x="64803" y="1072800"/>
            <a:ext cx="9013825" cy="0"/>
          </a:xfrm>
          <a:prstGeom prst="line">
            <a:avLst/>
          </a:prstGeom>
          <a:noFill/>
          <a:ln w="12700">
            <a:solidFill>
              <a:schemeClr val="tx1"/>
            </a:solidFill>
            <a:round/>
          </a:ln>
          <a:effectLst>
            <a:outerShdw sx="999" sy="999" algn="ctr" rotWithShape="0">
              <a:srgbClr val="000000"/>
            </a:outerShdw>
          </a:effectLst>
          <a:extLst>
            <a:ext uri="{909E8E84-426E-40DD-AFC4-6F175D3DCCD1}">
              <a14:hiddenFill xmlns:a14="http://schemas.microsoft.com/office/drawing/2010/main">
                <a:noFill/>
              </a14:hiddenFill>
            </a:ext>
          </a:extLst>
        </p:spPr>
      </p:cxnSp>
      <p:sp>
        <p:nvSpPr>
          <p:cNvPr id="6" name="Text Box 9">
            <a:extLst>
              <a:ext uri="{FF2B5EF4-FFF2-40B4-BE49-F238E27FC236}">
                <a16:creationId xmlns:a16="http://schemas.microsoft.com/office/drawing/2014/main" id="{53F0359B-B3A1-4373-B2EB-51E929848FF5}"/>
              </a:ext>
            </a:extLst>
          </p:cNvPr>
          <p:cNvSpPr txBox="1">
            <a:spLocks noChangeArrowheads="1"/>
          </p:cNvSpPr>
          <p:nvPr/>
        </p:nvSpPr>
        <p:spPr bwMode="auto">
          <a:xfrm>
            <a:off x="1008446" y="6141"/>
            <a:ext cx="75107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Single Microwave photon detector </a:t>
            </a:r>
          </a:p>
          <a:p>
            <a:pPr eaLnBrk="1" hangingPunct="1"/>
            <a:r>
              <a:rPr lang="en-US" altLang="ja-JP" sz="3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based on Biased Josephson Junction</a:t>
            </a:r>
          </a:p>
        </p:txBody>
      </p:sp>
      <p:sp>
        <p:nvSpPr>
          <p:cNvPr id="7" name="矩形 6"/>
          <p:cNvSpPr/>
          <p:nvPr/>
        </p:nvSpPr>
        <p:spPr>
          <a:xfrm>
            <a:off x="2361814" y="5791138"/>
            <a:ext cx="4419801" cy="400110"/>
          </a:xfrm>
          <a:prstGeom prst="rect">
            <a:avLst/>
          </a:prstGeom>
        </p:spPr>
        <p:txBody>
          <a:bodyPr wrap="none">
            <a:spAutoFit/>
          </a:bodyPr>
          <a:lstStyle/>
          <a:p>
            <a:pPr lvl="0"/>
            <a:r>
              <a:rPr lang="en-US" altLang="zh-CN" dirty="0">
                <a:solidFill>
                  <a:srgbClr val="0000FF"/>
                </a:solidFill>
                <a:latin typeface="微软雅黑" panose="020B0503020204020204" pitchFamily="34" charset="-122"/>
                <a:ea typeface="微软雅黑" panose="020B0503020204020204" pitchFamily="34" charset="-122"/>
                <a:cs typeface="Times New Roman" pitchFamily="18" charset="0"/>
              </a:rPr>
              <a:t>Chen </a:t>
            </a:r>
            <a:r>
              <a:rPr lang="en-US" altLang="zh-CN" i="1" dirty="0">
                <a:solidFill>
                  <a:srgbClr val="0000FF"/>
                </a:solidFill>
                <a:latin typeface="微软雅黑" panose="020B0503020204020204" pitchFamily="34" charset="-122"/>
                <a:ea typeface="微软雅黑" panose="020B0503020204020204" pitchFamily="34" charset="-122"/>
                <a:cs typeface="Times New Roman" pitchFamily="18" charset="0"/>
              </a:rPr>
              <a:t>et al., </a:t>
            </a:r>
            <a:r>
              <a:rPr lang="en-US" altLang="zh-CN" dirty="0">
                <a:solidFill>
                  <a:srgbClr val="0000FF"/>
                </a:solidFill>
                <a:latin typeface="微软雅黑" panose="020B0503020204020204" pitchFamily="34" charset="-122"/>
                <a:ea typeface="微软雅黑" panose="020B0503020204020204" pitchFamily="34" charset="-122"/>
                <a:cs typeface="Times New Roman" pitchFamily="18" charset="0"/>
              </a:rPr>
              <a:t>PRL 107, 217401(2011)</a:t>
            </a:r>
            <a:endParaRPr lang="zh-CN" altLang="en-US" dirty="0">
              <a:solidFill>
                <a:srgbClr val="0000FF"/>
              </a:solidFill>
              <a:latin typeface="微软雅黑" panose="020B0503020204020204" pitchFamily="34" charset="-122"/>
              <a:ea typeface="微软雅黑" panose="020B0503020204020204" pitchFamily="34" charset="-122"/>
              <a:cs typeface="Times New Roman" pitchFamily="18" charset="0"/>
            </a:endParaRPr>
          </a:p>
        </p:txBody>
      </p:sp>
      <p:sp>
        <p:nvSpPr>
          <p:cNvPr id="8" name="文本框 7">
            <a:extLst>
              <a:ext uri="{FF2B5EF4-FFF2-40B4-BE49-F238E27FC236}">
                <a16:creationId xmlns:a16="http://schemas.microsoft.com/office/drawing/2014/main" id="{4333DD79-EE0C-4977-814B-8B878DD7CFFE}"/>
              </a:ext>
            </a:extLst>
          </p:cNvPr>
          <p:cNvSpPr txBox="1"/>
          <p:nvPr/>
        </p:nvSpPr>
        <p:spPr>
          <a:xfrm>
            <a:off x="3075132" y="4975560"/>
            <a:ext cx="3377335" cy="400110"/>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detection efficiency ~10%</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8897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ags/tag2.xml><?xml version="1.0" encoding="utf-8"?>
<p:tagLst xmlns:a="http://schemas.openxmlformats.org/drawingml/2006/main" xmlns:r="http://schemas.openxmlformats.org/officeDocument/2006/relationships" xmlns:p="http://schemas.openxmlformats.org/presentationml/2006/main">
  <p:tag name="TIMING" val="|4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IMING" val="|41"/>
</p:tagLst>
</file>

<file path=ppt/tags/tag8.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3905</TotalTime>
  <Words>2865</Words>
  <Application>Microsoft Office PowerPoint</Application>
  <PresentationFormat>全屏显示(4:3)</PresentationFormat>
  <Paragraphs>297</Paragraphs>
  <Slides>39</Slides>
  <Notes>19</Notes>
  <HiddenSlides>0</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1</vt:i4>
      </vt:variant>
      <vt:variant>
        <vt:lpstr>幻灯片标题</vt:lpstr>
      </vt:variant>
      <vt:variant>
        <vt:i4>39</vt:i4>
      </vt:variant>
    </vt:vector>
  </HeadingPairs>
  <TitlesOfParts>
    <vt:vector size="51" baseType="lpstr">
      <vt:lpstr>Symbol Set SWA</vt:lpstr>
      <vt:lpstr>黑体</vt:lpstr>
      <vt:lpstr>微软雅黑</vt:lpstr>
      <vt:lpstr>Arial</vt:lpstr>
      <vt:lpstr>Calibri</vt:lpstr>
      <vt:lpstr>Cambria Math</vt:lpstr>
      <vt:lpstr>Comic Sans MS</vt:lpstr>
      <vt:lpstr>Times New Roman</vt:lpstr>
      <vt:lpstr>Wingdings</vt:lpstr>
      <vt:lpstr>默认设计模板</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come</dc:creator>
  <cp:lastModifiedBy>dn z</cp:lastModifiedBy>
  <cp:revision>1362</cp:revision>
  <dcterms:created xsi:type="dcterms:W3CDTF">2009-01-07T21:59:00Z</dcterms:created>
  <dcterms:modified xsi:type="dcterms:W3CDTF">2023-07-24T00:33:12Z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