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37" r:id="rId2"/>
  </p:sldMasterIdLst>
  <p:notesMasterIdLst>
    <p:notesMasterId r:id="rId42"/>
  </p:notesMasterIdLst>
  <p:sldIdLst>
    <p:sldId id="256" r:id="rId3"/>
    <p:sldId id="257" r:id="rId4"/>
    <p:sldId id="493" r:id="rId5"/>
    <p:sldId id="510" r:id="rId6"/>
    <p:sldId id="865" r:id="rId7"/>
    <p:sldId id="799" r:id="rId8"/>
    <p:sldId id="866" r:id="rId9"/>
    <p:sldId id="821" r:id="rId10"/>
    <p:sldId id="822" r:id="rId11"/>
    <p:sldId id="857" r:id="rId12"/>
    <p:sldId id="828" r:id="rId13"/>
    <p:sldId id="827" r:id="rId14"/>
    <p:sldId id="871" r:id="rId15"/>
    <p:sldId id="864" r:id="rId16"/>
    <p:sldId id="867" r:id="rId17"/>
    <p:sldId id="868" r:id="rId18"/>
    <p:sldId id="859" r:id="rId19"/>
    <p:sldId id="842" r:id="rId20"/>
    <p:sldId id="844" r:id="rId21"/>
    <p:sldId id="848" r:id="rId22"/>
    <p:sldId id="849" r:id="rId23"/>
    <p:sldId id="852" r:id="rId24"/>
    <p:sldId id="851" r:id="rId25"/>
    <p:sldId id="830" r:id="rId26"/>
    <p:sldId id="837" r:id="rId27"/>
    <p:sldId id="836" r:id="rId28"/>
    <p:sldId id="846" r:id="rId29"/>
    <p:sldId id="853" r:id="rId30"/>
    <p:sldId id="847" r:id="rId31"/>
    <p:sldId id="854" r:id="rId32"/>
    <p:sldId id="850" r:id="rId33"/>
    <p:sldId id="855" r:id="rId34"/>
    <p:sldId id="856" r:id="rId35"/>
    <p:sldId id="872" r:id="rId36"/>
    <p:sldId id="262" r:id="rId37"/>
    <p:sldId id="779" r:id="rId38"/>
    <p:sldId id="869" r:id="rId39"/>
    <p:sldId id="870" r:id="rId40"/>
    <p:sldId id="598" r:id="rId4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FF"/>
    <a:srgbClr val="FF0000"/>
    <a:srgbClr val="FF5050"/>
    <a:srgbClr val="FF6600"/>
    <a:srgbClr val="FF9933"/>
    <a:srgbClr val="1DFF83"/>
    <a:srgbClr val="2AF6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94650" autoAdjust="0"/>
  </p:normalViewPr>
  <p:slideViewPr>
    <p:cSldViewPr snapToGrid="0" snapToObjects="1">
      <p:cViewPr>
        <p:scale>
          <a:sx n="133" d="100"/>
          <a:sy n="133" d="100"/>
        </p:scale>
        <p:origin x="-848" y="144"/>
      </p:cViewPr>
      <p:guideLst>
        <p:guide orient="horz" pos="2160"/>
        <p:guide pos="2880"/>
      </p:guideLst>
    </p:cSldViewPr>
  </p:slideViewPr>
  <p:outlineViewPr>
    <p:cViewPr>
      <p:scale>
        <a:sx n="33" d="100"/>
        <a:sy n="33" d="100"/>
      </p:scale>
      <p:origin x="0" y="61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885240-9DFF-DC49-9DD3-EAA14B09B852}" type="datetimeFigureOut">
              <a:rPr lang="en-US" smtClean="0"/>
              <a:t>7/25/23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32125B-B333-3548-95B0-43AAB8A85E72}" type="slidenum">
              <a:rPr lang="en-US" smtClean="0"/>
              <a:t>‹#›</a:t>
            </a:fld>
            <a:endParaRPr lang="en-US"/>
          </a:p>
        </p:txBody>
      </p:sp>
    </p:spTree>
    <p:extLst>
      <p:ext uri="{BB962C8B-B14F-4D97-AF65-F5344CB8AC3E}">
        <p14:creationId xmlns:p14="http://schemas.microsoft.com/office/powerpoint/2010/main" val="1088335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50E17"/>
                </a:solidFill>
                <a:effectLst/>
                <a:latin typeface="-apple-system"/>
              </a:rPr>
              <a:t>First and foremost, I would like to express my gratitude to the </a:t>
            </a:r>
            <a:r>
              <a:rPr lang="en-US" altLang="zh-CN" b="0" i="0" u="none" strike="noStrike" dirty="0">
                <a:effectLst/>
                <a:latin typeface="-apple-system"/>
              </a:rPr>
              <a:t>organizing committee</a:t>
            </a:r>
            <a:r>
              <a:rPr lang="en-US" altLang="zh-CN" b="0" i="0" dirty="0">
                <a:solidFill>
                  <a:srgbClr val="050E17"/>
                </a:solidFill>
                <a:effectLst/>
                <a:latin typeface="-apple-system"/>
              </a:rPr>
              <a:t>, particularly </a:t>
            </a:r>
            <a:r>
              <a:rPr lang="en-US" altLang="zh-CN" b="0" i="0" dirty="0" err="1">
                <a:solidFill>
                  <a:srgbClr val="050E17"/>
                </a:solidFill>
                <a:effectLst/>
                <a:latin typeface="-apple-system"/>
              </a:rPr>
              <a:t>Tianjun</a:t>
            </a:r>
            <a:r>
              <a:rPr lang="en-US" altLang="zh-CN" b="0" i="0" dirty="0">
                <a:solidFill>
                  <a:srgbClr val="050E17"/>
                </a:solidFill>
                <a:effectLst/>
                <a:latin typeface="-apple-system"/>
              </a:rPr>
              <a:t> and Lina, for providing me this valuable opportunity to present our latest research progress. This marks my first-ever attendance at a </a:t>
            </a:r>
            <a:r>
              <a:rPr lang="en-US" altLang="zh-CN" b="0" i="0" u="none" strike="noStrike" dirty="0">
                <a:effectLst/>
                <a:latin typeface="-apple-system"/>
              </a:rPr>
              <a:t>domestic conference</a:t>
            </a:r>
            <a:r>
              <a:rPr lang="en-US" altLang="zh-CN" b="0" i="0" dirty="0">
                <a:solidFill>
                  <a:srgbClr val="050E17"/>
                </a:solidFill>
                <a:effectLst/>
                <a:latin typeface="-apple-system"/>
              </a:rPr>
              <a:t> that is solely dedicated to the study of axions. According to a</a:t>
            </a:r>
            <a:r>
              <a:rPr lang="zh-CN" altLang="en-US" b="0" i="0" dirty="0">
                <a:solidFill>
                  <a:srgbClr val="050E17"/>
                </a:solidFill>
                <a:effectLst/>
                <a:latin typeface="-apple-system"/>
              </a:rPr>
              <a:t> </a:t>
            </a:r>
            <a:r>
              <a:rPr lang="en-US" altLang="zh-CN" b="0" i="0" dirty="0">
                <a:solidFill>
                  <a:srgbClr val="050E17"/>
                </a:solidFill>
                <a:effectLst/>
                <a:latin typeface="-apple-system"/>
              </a:rPr>
              <a:t>Chinese proverb, I can say that I have finally found the right organization.</a:t>
            </a:r>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a:t>
            </a:fld>
            <a:endParaRPr lang="en-US"/>
          </a:p>
        </p:txBody>
      </p:sp>
    </p:spTree>
    <p:extLst>
      <p:ext uri="{BB962C8B-B14F-4D97-AF65-F5344CB8AC3E}">
        <p14:creationId xmlns:p14="http://schemas.microsoft.com/office/powerpoint/2010/main" val="100399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FFFFFF"/>
                </a:solidFill>
                <a:effectLst/>
                <a:latin typeface="-apple-system"/>
              </a:rPr>
              <a:t>Allow me to conclude my presentation with a quote by Richard Feynman: 'All mass is interaction.' It's important to note, and perhaps add, that many of these interactions could, quite likely, be spin-dependent.</a:t>
            </a:r>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38</a:t>
            </a:fld>
            <a:endParaRPr lang="en-US"/>
          </a:p>
        </p:txBody>
      </p:sp>
    </p:spTree>
    <p:extLst>
      <p:ext uri="{BB962C8B-B14F-4D97-AF65-F5344CB8AC3E}">
        <p14:creationId xmlns:p14="http://schemas.microsoft.com/office/powerpoint/2010/main" val="186993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6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16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E371D1-112D-A543-B778-54469A6EF02F}" type="slidenum">
              <a:rPr lang="en-US" sz="1200"/>
              <a:pPr eaLnBrk="1" hangingPunct="1"/>
              <a:t>3</a:t>
            </a:fld>
            <a:endParaRPr lang="en-US" sz="1200"/>
          </a:p>
        </p:txBody>
      </p:sp>
    </p:spTree>
    <p:extLst>
      <p:ext uri="{BB962C8B-B14F-4D97-AF65-F5344CB8AC3E}">
        <p14:creationId xmlns:p14="http://schemas.microsoft.com/office/powerpoint/2010/main" val="396193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136B8-87D6-47AC-8DF7-072FD0F5D4D3}" type="slidenum">
              <a:rPr lang="en-US" smtClean="0"/>
              <a:pPr/>
              <a:t>4</a:t>
            </a:fld>
            <a:endParaRPr lang="en-US"/>
          </a:p>
        </p:txBody>
      </p:sp>
    </p:spTree>
    <p:extLst>
      <p:ext uri="{BB962C8B-B14F-4D97-AF65-F5344CB8AC3E}">
        <p14:creationId xmlns:p14="http://schemas.microsoft.com/office/powerpoint/2010/main" val="232077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50E17"/>
                </a:solidFill>
                <a:effectLst/>
                <a:latin typeface="-apple-system"/>
              </a:rPr>
              <a:t>Frank is not only the creator of the term 'axion,' but he also has a profound fascination for the concept. Whenever I saw him, he was in discussions about axions. </a:t>
            </a:r>
            <a:r>
              <a:rPr lang="en-US" altLang="zh-CN" b="0" i="0" dirty="0">
                <a:solidFill>
                  <a:srgbClr val="FFFFFF"/>
                </a:solidFill>
                <a:effectLst/>
                <a:latin typeface="-apple-system"/>
              </a:rPr>
              <a:t>When I checked his twitter, I saw him playing word game trying to incorporate word axion.</a:t>
            </a:r>
            <a:r>
              <a:rPr lang="en-US" altLang="zh-CN" b="0" i="0" dirty="0">
                <a:solidFill>
                  <a:srgbClr val="050E17"/>
                </a:solidFill>
                <a:effectLst/>
                <a:latin typeface="-apple-system"/>
              </a:rPr>
              <a:t> While reading the </a:t>
            </a:r>
            <a:r>
              <a:rPr lang="en-US" altLang="zh-CN" b="0" i="0" u="none" strike="noStrike" dirty="0">
                <a:effectLst/>
                <a:latin typeface="-apple-system"/>
              </a:rPr>
              <a:t>Wall Street Journal</a:t>
            </a:r>
            <a:r>
              <a:rPr lang="en-US" altLang="zh-CN" b="0" i="0" dirty="0">
                <a:solidFill>
                  <a:srgbClr val="050E17"/>
                </a:solidFill>
                <a:effectLst/>
                <a:latin typeface="-apple-system"/>
              </a:rPr>
              <a:t>, I encountered an essay he had written on the topic of axions. When I attended the conference celebrating the 95th birthday of TD Lee, he delivered a presentation on the subject of axions.</a:t>
            </a:r>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10</a:t>
            </a:fld>
            <a:endParaRPr lang="en-US"/>
          </a:p>
        </p:txBody>
      </p:sp>
    </p:spTree>
    <p:extLst>
      <p:ext uri="{BB962C8B-B14F-4D97-AF65-F5344CB8AC3E}">
        <p14:creationId xmlns:p14="http://schemas.microsoft.com/office/powerpoint/2010/main" val="360677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err="1">
                <a:solidFill>
                  <a:srgbClr val="050E17"/>
                </a:solidFill>
                <a:effectLst/>
                <a:latin typeface="-apple-system"/>
              </a:rPr>
              <a:t>Wilczek</a:t>
            </a:r>
            <a:r>
              <a:rPr lang="en-US" altLang="zh-CN" b="0" i="0" dirty="0">
                <a:solidFill>
                  <a:srgbClr val="050E17"/>
                </a:solidFill>
                <a:effectLst/>
                <a:latin typeface="-apple-system"/>
              </a:rPr>
              <a:t> was the first to propose that Axion-like particles could mediate </a:t>
            </a:r>
            <a:r>
              <a:rPr lang="en-US" altLang="zh-CN" b="0" i="0" u="none" strike="noStrike" dirty="0">
                <a:solidFill>
                  <a:srgbClr val="050E17"/>
                </a:solidFill>
                <a:effectLst/>
                <a:latin typeface="-apple-system"/>
              </a:rPr>
              <a:t>macroscopic interactions</a:t>
            </a:r>
            <a:r>
              <a:rPr lang="en-US" altLang="zh-CN" b="0" i="0" dirty="0">
                <a:solidFill>
                  <a:srgbClr val="050E17"/>
                </a:solidFill>
                <a:effectLst/>
                <a:latin typeface="-apple-system"/>
              </a:rPr>
              <a:t>. Axions remain the most elegant and promising solution to the strong </a:t>
            </a:r>
            <a:r>
              <a:rPr lang="en-US" altLang="zh-CN" b="0" i="0" u="none" strike="noStrike" dirty="0">
                <a:solidFill>
                  <a:srgbClr val="050E17"/>
                </a:solidFill>
                <a:effectLst/>
                <a:latin typeface="-apple-system"/>
              </a:rPr>
              <a:t>CP problem</a:t>
            </a:r>
            <a:r>
              <a:rPr lang="en-US" altLang="zh-CN" b="0" i="0" dirty="0">
                <a:solidFill>
                  <a:srgbClr val="050E17"/>
                </a:solidFill>
                <a:effectLst/>
                <a:latin typeface="-apple-system"/>
              </a:rPr>
              <a:t> in </a:t>
            </a:r>
            <a:r>
              <a:rPr lang="en-US" altLang="zh-CN" b="0" i="0" u="none" strike="noStrike" dirty="0">
                <a:solidFill>
                  <a:srgbClr val="050E17"/>
                </a:solidFill>
                <a:effectLst/>
                <a:latin typeface="-apple-system"/>
              </a:rPr>
              <a:t>Quantum Chromodynamics</a:t>
            </a:r>
            <a:r>
              <a:rPr lang="en-US" altLang="zh-CN" b="0" i="0" dirty="0">
                <a:solidFill>
                  <a:srgbClr val="050E17"/>
                </a:solidFill>
                <a:effectLst/>
                <a:latin typeface="-apple-system"/>
              </a:rPr>
              <a:t> (QCD). Despite their extreme difficulty to detect due to their weak coupling to ordinary matter, they are considered a candidate for </a:t>
            </a:r>
            <a:r>
              <a:rPr lang="en-US" altLang="zh-CN" b="0" i="0" u="none" strike="noStrike" dirty="0">
                <a:solidFill>
                  <a:srgbClr val="050E17"/>
                </a:solidFill>
                <a:effectLst/>
                <a:latin typeface="-apple-system"/>
              </a:rPr>
              <a:t>cold dark matter</a:t>
            </a:r>
            <a:r>
              <a:rPr lang="en-US" altLang="zh-CN" b="0" i="0" dirty="0">
                <a:solidFill>
                  <a:srgbClr val="050E17"/>
                </a:solidFill>
                <a:effectLst/>
                <a:latin typeface="-apple-system"/>
              </a:rPr>
              <a:t>.</a:t>
            </a:r>
          </a:p>
          <a:p>
            <a:r>
              <a:rPr lang="en-US" altLang="zh-CN" b="0" i="0" dirty="0">
                <a:solidFill>
                  <a:srgbClr val="050E17"/>
                </a:solidFill>
                <a:effectLst/>
                <a:latin typeface="-apple-system"/>
              </a:rPr>
              <a:t>Both Axions and Axion-Like Particles (ALPs) can mediate macroscopic interactions and can, therefore, be probed through the </a:t>
            </a:r>
            <a:r>
              <a:rPr lang="en-US" altLang="zh-CN" b="0" i="0" u="none" strike="noStrike" dirty="0">
                <a:solidFill>
                  <a:srgbClr val="050E17"/>
                </a:solidFill>
                <a:effectLst/>
                <a:latin typeface="-apple-system"/>
              </a:rPr>
              <a:t>bosonic field</a:t>
            </a:r>
            <a:r>
              <a:rPr lang="en-US" altLang="zh-CN" b="0" i="0" dirty="0">
                <a:solidFill>
                  <a:srgbClr val="050E17"/>
                </a:solidFill>
                <a:effectLst/>
                <a:latin typeface="-apple-system"/>
              </a:rPr>
              <a:t> they generate. </a:t>
            </a:r>
            <a:r>
              <a:rPr lang="en-US" altLang="zh-CN" dirty="0">
                <a:effectLst/>
              </a:rPr>
              <a:t>Furthermore, spin-dependent interactions can be propagated. This requires polarized spins, </a:t>
            </a:r>
            <a:r>
              <a:rPr lang="en-US" altLang="zh-CN" b="0" i="0" dirty="0">
                <a:solidFill>
                  <a:srgbClr val="050E17"/>
                </a:solidFill>
                <a:effectLst/>
                <a:latin typeface="-apple-system"/>
              </a:rPr>
              <a:t>aligning with our specific area of expertise.</a:t>
            </a:r>
            <a:br>
              <a:rPr lang="en-US" altLang="zh-CN" b="0" i="0" dirty="0">
                <a:solidFill>
                  <a:srgbClr val="000000"/>
                </a:solidFill>
                <a:effectLst/>
                <a:latin typeface="-apple-system"/>
              </a:rPr>
            </a:br>
            <a:endParaRPr lang="en-US" altLang="zh-CN" b="0" i="0" dirty="0">
              <a:solidFill>
                <a:srgbClr val="000000"/>
              </a:solidFill>
              <a:effectLst/>
              <a:latin typeface="-apple-system"/>
            </a:endParaRPr>
          </a:p>
          <a:p>
            <a:pPr algn="l"/>
            <a:endParaRPr lang="en-US" altLang="zh-CN" b="0" i="0" dirty="0">
              <a:solidFill>
                <a:srgbClr val="050E17"/>
              </a:solidFill>
              <a:effectLs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11</a:t>
            </a:fld>
            <a:endParaRPr lang="en-US"/>
          </a:p>
        </p:txBody>
      </p:sp>
    </p:spTree>
    <p:extLst>
      <p:ext uri="{BB962C8B-B14F-4D97-AF65-F5344CB8AC3E}">
        <p14:creationId xmlns:p14="http://schemas.microsoft.com/office/powerpoint/2010/main" val="346534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050E17"/>
                </a:solidFill>
                <a:effectLst/>
                <a:latin typeface="-apple-system"/>
              </a:rPr>
              <a:t>Let's further explore the concept and definition of Axion-Like Particles (ALPs). Initially, 'axions' referred specifically to the QCD axion, which emerges at the electro-weak symmetry breaking scale. However, this was soon ruled out by experimental results. Theorists subsequently proposed that the symmetry breaking scale could be much higher. In this context, an 'axion' is defined as a scalar particle with a mass and coupling that are inversely proportional to the symmetry breaking scale, F.</a:t>
            </a:r>
          </a:p>
          <a:p>
            <a:pPr algn="l"/>
            <a:r>
              <a:rPr lang="en-US" altLang="zh-CN" b="0" i="0" dirty="0">
                <a:solidFill>
                  <a:srgbClr val="050E17"/>
                </a:solidFill>
                <a:effectLst/>
                <a:latin typeface="-apple-system"/>
              </a:rPr>
              <a:t>Some theorists then suggested that the new particle's mass and coupling could be independent, and this was officially defined as ALPs in PDG2020. Yet, some experimentalists refer to the aforementioned vector particle as ALPs or even axions, as seen in these two references.</a:t>
            </a:r>
            <a:r>
              <a:rPr lang="en-US" altLang="zh-CN" b="0" i="0" dirty="0">
                <a:solidFill>
                  <a:srgbClr val="FFFFFF"/>
                </a:solidFill>
                <a:effectLst/>
                <a:latin typeface="-apple-system"/>
              </a:rPr>
              <a:t> As an experimentalist, we decided not to care what your </a:t>
            </a:r>
            <a:r>
              <a:rPr lang="en-US" altLang="zh-CN" b="0" i="0" dirty="0" err="1">
                <a:solidFill>
                  <a:srgbClr val="FFFFFF"/>
                </a:solidFill>
                <a:effectLst/>
                <a:latin typeface="-apple-system"/>
              </a:rPr>
              <a:t>theoretists</a:t>
            </a:r>
            <a:r>
              <a:rPr lang="en-US" altLang="zh-CN" b="0" i="0" dirty="0">
                <a:solidFill>
                  <a:srgbClr val="FFFFFF"/>
                </a:solidFill>
                <a:effectLst/>
                <a:latin typeface="-apple-system"/>
              </a:rPr>
              <a:t> are thinking. we call All such exotic particles that are characterized by their light mass and weak coupling axion or ALPs.</a:t>
            </a:r>
            <a:endParaRPr lang="en-US" altLang="zh-CN" b="0" i="0" dirty="0">
              <a:solidFill>
                <a:srgbClr val="050E17"/>
              </a:solidFill>
              <a:effectLs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13</a:t>
            </a:fld>
            <a:endParaRPr lang="en-US"/>
          </a:p>
        </p:txBody>
      </p:sp>
    </p:spTree>
    <p:extLst>
      <p:ext uri="{BB962C8B-B14F-4D97-AF65-F5344CB8AC3E}">
        <p14:creationId xmlns:p14="http://schemas.microsoft.com/office/powerpoint/2010/main" val="267670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16</a:t>
            </a:fld>
            <a:endParaRPr lang="en-US"/>
          </a:p>
        </p:txBody>
      </p:sp>
    </p:spTree>
    <p:extLst>
      <p:ext uri="{BB962C8B-B14F-4D97-AF65-F5344CB8AC3E}">
        <p14:creationId xmlns:p14="http://schemas.microsoft.com/office/powerpoint/2010/main" val="1234840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8AFE4C69-4910-43D6-A372-68599DF7153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a:extLst>
              <a:ext uri="{FF2B5EF4-FFF2-40B4-BE49-F238E27FC236}">
                <a16:creationId xmlns:a16="http://schemas.microsoft.com/office/drawing/2014/main" id="{41B78A5F-965E-4150-9F9D-CE32635D09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ea typeface="ＭＳ Ｐゴシック" panose="020B0600070205080204" pitchFamily="34" charset="-128"/>
            </a:endParaRPr>
          </a:p>
        </p:txBody>
      </p:sp>
      <p:sp>
        <p:nvSpPr>
          <p:cNvPr id="226307" name="Slide Number Placeholder 3">
            <a:extLst>
              <a:ext uri="{FF2B5EF4-FFF2-40B4-BE49-F238E27FC236}">
                <a16:creationId xmlns:a16="http://schemas.microsoft.com/office/drawing/2014/main" id="{AD61DF82-A37A-4E73-9206-75F6719509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5C48CF-FF9E-4DEE-BD5B-2C2221578C5F}" type="slidenum">
              <a:rPr lang="en-US" altLang="zh-CN" sz="1200"/>
              <a:pPr eaLnBrk="1" hangingPunct="1"/>
              <a:t>35</a:t>
            </a:fld>
            <a:endParaRPr lang="en-US" altLang="zh-CN"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i="0" dirty="0">
                <a:solidFill>
                  <a:srgbClr val="FFFFFF"/>
                </a:solidFill>
                <a:effectLst/>
                <a:latin typeface="-apple-system"/>
              </a:rPr>
              <a:t>Allow me to conclude my presentation with a quote by Richard Feynman: 'All mass is interaction.' It's important to note, and perhaps add, that many of these interactions could, quite likely, be spin-dependent.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37</a:t>
            </a:fld>
            <a:endParaRPr lang="en-US"/>
          </a:p>
        </p:txBody>
      </p:sp>
    </p:spTree>
    <p:extLst>
      <p:ext uri="{BB962C8B-B14F-4D97-AF65-F5344CB8AC3E}">
        <p14:creationId xmlns:p14="http://schemas.microsoft.com/office/powerpoint/2010/main" val="1669583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9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5263" y="5949950"/>
            <a:ext cx="135413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D:\banner.png"/>
          <p:cNvPicPr>
            <a:picLocks noChangeAspect="1" noChangeArrowheads="1"/>
          </p:cNvPicPr>
          <p:nvPr/>
        </p:nvPicPr>
        <p:blipFill>
          <a:blip r:embed="rId3"/>
          <a:srcRect/>
          <a:stretch>
            <a:fillRect/>
          </a:stretch>
        </p:blipFill>
        <p:spPr bwMode="auto">
          <a:xfrm>
            <a:off x="0" y="1"/>
            <a:ext cx="8928100" cy="1073149"/>
          </a:xfrm>
          <a:prstGeom prst="rect">
            <a:avLst/>
          </a:prstGeom>
          <a:ln>
            <a:noFill/>
          </a:ln>
          <a:effectLst>
            <a:softEdge rad="112500"/>
          </a:effectLst>
        </p:spPr>
      </p:pic>
      <p:sp>
        <p:nvSpPr>
          <p:cNvPr id="2" name="标题 1"/>
          <p:cNvSpPr>
            <a:spLocks noGrp="1"/>
          </p:cNvSpPr>
          <p:nvPr>
            <p:ph type="ctrTitle"/>
          </p:nvPr>
        </p:nvSpPr>
        <p:spPr>
          <a:xfrm>
            <a:off x="685800" y="2130425"/>
            <a:ext cx="7772400" cy="1470025"/>
          </a:xfrm>
          <a:prstGeom prst="rect">
            <a:avLst/>
          </a:prstGeom>
        </p:spPr>
        <p:txBody>
          <a:bodyPr/>
          <a:lstStyle>
            <a:lvl1pPr algn="ctr">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dirty="0"/>
          </a:p>
        </p:txBody>
      </p:sp>
    </p:spTree>
    <p:extLst>
      <p:ext uri="{BB962C8B-B14F-4D97-AF65-F5344CB8AC3E}">
        <p14:creationId xmlns:p14="http://schemas.microsoft.com/office/powerpoint/2010/main" val="94071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41" name="标题文本"/>
          <p:cNvSpPr txBox="1">
            <a:spLocks noGrp="1"/>
          </p:cNvSpPr>
          <p:nvPr>
            <p:ph type="title"/>
          </p:nvPr>
        </p:nvSpPr>
        <p:spPr>
          <a:prstGeom prst="rect">
            <a:avLst/>
          </a:prstGeom>
        </p:spPr>
        <p:txBody>
          <a:bodyPr/>
          <a:lstStyle/>
          <a:p>
            <a:r>
              <a:t>标题文本</a:t>
            </a:r>
          </a:p>
        </p:txBody>
      </p:sp>
      <p:sp>
        <p:nvSpPr>
          <p:cNvPr id="4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42593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9" name="Line 5"/>
          <p:cNvSpPr/>
          <p:nvPr/>
        </p:nvSpPr>
        <p:spPr>
          <a:xfrm flipV="1">
            <a:off x="685800" y="908049"/>
            <a:ext cx="7126289" cy="6352"/>
          </a:xfrm>
          <a:prstGeom prst="line">
            <a:avLst/>
          </a:prstGeom>
          <a:ln w="25400">
            <a:solidFill>
              <a:srgbClr val="D43526"/>
            </a:solidFill>
          </a:ln>
        </p:spPr>
        <p:txBody>
          <a:bodyPr lIns="45719" rIns="45719"/>
          <a:lstStyle/>
          <a:p>
            <a:endParaRPr/>
          </a:p>
        </p:txBody>
      </p:sp>
      <p:sp>
        <p:nvSpPr>
          <p:cNvPr id="50" name="Line 7"/>
          <p:cNvSpPr/>
          <p:nvPr/>
        </p:nvSpPr>
        <p:spPr>
          <a:xfrm>
            <a:off x="685800" y="228599"/>
            <a:ext cx="7126288" cy="4765"/>
          </a:xfrm>
          <a:prstGeom prst="line">
            <a:avLst/>
          </a:prstGeom>
          <a:ln w="25400">
            <a:solidFill>
              <a:srgbClr val="D43526"/>
            </a:solidFill>
          </a:ln>
        </p:spPr>
        <p:txBody>
          <a:bodyPr lIns="45719" rIns="45719"/>
          <a:lstStyle/>
          <a:p>
            <a:endParaRPr/>
          </a:p>
        </p:txBody>
      </p:sp>
      <p:sp>
        <p:nvSpPr>
          <p:cNvPr id="51"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5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2789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9" name="幻灯片编号"/>
          <p:cNvSpPr txBox="1">
            <a:spLocks noGrp="1"/>
          </p:cNvSpPr>
          <p:nvPr>
            <p:ph type="sldNum" sz="quarter" idx="2"/>
          </p:nvPr>
        </p:nvSpPr>
        <p:spPr>
          <a:xfrm>
            <a:off x="6553200" y="6356350"/>
            <a:ext cx="358413" cy="350662"/>
          </a:xfrm>
          <a:prstGeom prst="rect">
            <a:avLst/>
          </a:prstGeom>
        </p:spPr>
        <p:txBody>
          <a:bodyPr anchor="t"/>
          <a:lstStyle>
            <a:lvl1pPr algn="l">
              <a:defRPr sz="1800"/>
            </a:lvl1pPr>
          </a:lstStyle>
          <a:p>
            <a:fld id="{86CB4B4D-7CA3-9044-876B-883B54F8677D}" type="slidenum">
              <a:t>‹#›</a:t>
            </a:fld>
            <a:endParaRPr/>
          </a:p>
        </p:txBody>
      </p:sp>
      <p:pic>
        <p:nvPicPr>
          <p:cNvPr id="3" name="Picture 7" descr="Picture 7"/>
          <p:cNvPicPr>
            <a:picLocks noChangeAspect="1"/>
          </p:cNvPicPr>
          <p:nvPr userDrawn="1"/>
        </p:nvPicPr>
        <p:blipFill>
          <a:blip r:embed="rId2"/>
          <a:stretch>
            <a:fillRect/>
          </a:stretch>
        </p:blipFill>
        <p:spPr>
          <a:xfrm>
            <a:off x="8435975" y="0"/>
            <a:ext cx="673100" cy="893273"/>
          </a:xfrm>
          <a:prstGeom prst="rect">
            <a:avLst/>
          </a:prstGeom>
          <a:ln w="12700">
            <a:miter lim="400000"/>
          </a:ln>
        </p:spPr>
      </p:pic>
      <p:cxnSp>
        <p:nvCxnSpPr>
          <p:cNvPr id="4" name="直接连接符 3"/>
          <p:cNvCxnSpPr/>
          <p:nvPr userDrawn="1"/>
        </p:nvCxnSpPr>
        <p:spPr>
          <a:xfrm flipH="1">
            <a:off x="1" y="802657"/>
            <a:ext cx="8279026" cy="0"/>
          </a:xfrm>
          <a:prstGeom prst="line">
            <a:avLst/>
          </a:prstGeom>
          <a:noFill/>
          <a:ln w="38100" cap="flat">
            <a:solidFill>
              <a:srgbClr val="0000FF"/>
            </a:solid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79732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6AE01F-1B6E-44A9-99C6-DF2F5C5352D1}"/>
              </a:ext>
            </a:extLst>
          </p:cNvPr>
          <p:cNvSpPr>
            <a:spLocks noGrp="1"/>
          </p:cNvSpPr>
          <p:nvPr>
            <p:ph type="dt" sz="half" idx="10"/>
          </p:nvPr>
        </p:nvSpPr>
        <p:spPr/>
        <p:txBody>
          <a:bodyPr/>
          <a:lstStyle/>
          <a:p>
            <a:fld id="{E75B8CE9-04C0-423C-A0E5-4AA900B20A33}" type="datetimeFigureOut">
              <a:rPr lang="zh-CN" altLang="en-US" smtClean="0"/>
              <a:t>2023/7/25</a:t>
            </a:fld>
            <a:endParaRPr lang="zh-CN" altLang="en-US"/>
          </a:p>
        </p:txBody>
      </p:sp>
      <p:sp>
        <p:nvSpPr>
          <p:cNvPr id="3" name="页脚占位符 2">
            <a:extLst>
              <a:ext uri="{FF2B5EF4-FFF2-40B4-BE49-F238E27FC236}">
                <a16:creationId xmlns:a16="http://schemas.microsoft.com/office/drawing/2014/main" id="{3C23721E-6E4F-49D5-868B-61F733A554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3E181B-56CB-47C2-9F9C-BE9590267066}"/>
              </a:ext>
            </a:extLst>
          </p:cNvPr>
          <p:cNvSpPr>
            <a:spLocks noGrp="1"/>
          </p:cNvSpPr>
          <p:nvPr>
            <p:ph type="sldNum" sz="quarter" idx="12"/>
          </p:nvPr>
        </p:nvSpPr>
        <p:spPr>
          <a:xfrm>
            <a:off x="6273318" y="6217851"/>
            <a:ext cx="279882" cy="276999"/>
          </a:xfrm>
        </p:spPr>
        <p:txBody>
          <a:bodyPr/>
          <a:lstStyle/>
          <a:p>
            <a:fld id="{F7BC5072-07B7-4ABE-AE2B-DDC9730B608F}" type="slidenum">
              <a:rPr lang="zh-CN" altLang="en-US" smtClean="0"/>
              <a:t>‹#›</a:t>
            </a:fld>
            <a:endParaRPr lang="zh-CN" altLang="en-US"/>
          </a:p>
        </p:txBody>
      </p:sp>
    </p:spTree>
    <p:extLst>
      <p:ext uri="{BB962C8B-B14F-4D97-AF65-F5344CB8AC3E}">
        <p14:creationId xmlns:p14="http://schemas.microsoft.com/office/powerpoint/2010/main" val="413623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6356351"/>
            <a:ext cx="2057400" cy="365125"/>
          </a:xfrm>
          <a:prstGeom prst="rect">
            <a:avLst/>
          </a:prstGeom>
        </p:spPr>
        <p:txBody>
          <a:bodyPr/>
          <a:lstStyle/>
          <a:p>
            <a:fld id="{54A364C7-461F-44B4-BE14-4B1572E5B14B}" type="datetimeFigureOut">
              <a:rPr lang="zh-CN" altLang="en-US" smtClean="0"/>
              <a:t>2023/7/25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6273318" y="6217851"/>
            <a:ext cx="279882" cy="276999"/>
          </a:xfrm>
        </p:spPr>
        <p:txBody>
          <a:bodyPr/>
          <a:lstStyle/>
          <a:p>
            <a:fld id="{2694310A-FAB5-42E2-9E42-9CCBF0715649}" type="slidenum">
              <a:rPr lang="zh-CN" altLang="en-US" smtClean="0"/>
              <a:t>‹#›</a:t>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 y="117920"/>
            <a:ext cx="2985522" cy="515113"/>
          </a:xfrm>
          <a:prstGeom prst="rect">
            <a:avLst/>
          </a:prstGeom>
        </p:spPr>
      </p:pic>
      <p:cxnSp>
        <p:nvCxnSpPr>
          <p:cNvPr id="10" name="直接连接符 9"/>
          <p:cNvCxnSpPr/>
          <p:nvPr userDrawn="1"/>
        </p:nvCxnSpPr>
        <p:spPr>
          <a:xfrm flipV="1">
            <a:off x="0" y="768928"/>
            <a:ext cx="9144000" cy="1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11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215832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 name="标题 1"/>
          <p:cNvSpPr>
            <a:spLocks noGrp="1"/>
          </p:cNvSpPr>
          <p:nvPr>
            <p:ph type="title"/>
          </p:nvPr>
        </p:nvSpPr>
        <p:spPr>
          <a:xfrm>
            <a:off x="685800" y="228600"/>
            <a:ext cx="7753350" cy="685800"/>
          </a:xfrm>
          <a:prstGeom prst="rect">
            <a:avLst/>
          </a:prstGeom>
        </p:spPr>
        <p:txBody>
          <a:bodyPr/>
          <a:lstStyle>
            <a:lvl1pPr algn="ctr">
              <a:defRPr/>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6858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482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8106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 name="Rectangle 3"/>
          <p:cNvSpPr>
            <a:spLocks noGrp="1" noChangeArrowheads="1"/>
          </p:cNvSpPr>
          <p:nvPr>
            <p:ph type="title"/>
          </p:nvPr>
        </p:nvSpPr>
        <p:spPr bwMode="auto">
          <a:xfrm>
            <a:off x="685800" y="228600"/>
            <a:ext cx="7886700"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lvl1pPr algn="ctr">
              <a:defRPr/>
            </a:lvl1pPr>
          </a:lstStyle>
          <a:p>
            <a:pPr lvl="0"/>
            <a:r>
              <a:rPr lang="en-US" altLang="zh-CN"/>
              <a:t>Click to edit Master title style</a:t>
            </a:r>
            <a:endParaRPr lang="en-US" altLang="zh-CN" dirty="0"/>
          </a:p>
        </p:txBody>
      </p:sp>
    </p:spTree>
    <p:extLst>
      <p:ext uri="{BB962C8B-B14F-4D97-AF65-F5344CB8AC3E}">
        <p14:creationId xmlns:p14="http://schemas.microsoft.com/office/powerpoint/2010/main" val="323142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Line 5"/>
          <p:cNvSpPr>
            <a:spLocks noChangeShapeType="1"/>
          </p:cNvSpPr>
          <p:nvPr/>
        </p:nvSpPr>
        <p:spPr bwMode="auto">
          <a:xfrm flipV="1">
            <a:off x="685800" y="908050"/>
            <a:ext cx="7126288" cy="6350"/>
          </a:xfrm>
          <a:prstGeom prst="line">
            <a:avLst/>
          </a:prstGeom>
          <a:noFill/>
          <a:ln w="25400">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 name="Line 7"/>
          <p:cNvSpPr>
            <a:spLocks noChangeShapeType="1"/>
          </p:cNvSpPr>
          <p:nvPr/>
        </p:nvSpPr>
        <p:spPr bwMode="auto">
          <a:xfrm>
            <a:off x="685800" y="228600"/>
            <a:ext cx="7126288" cy="4763"/>
          </a:xfrm>
          <a:prstGeom prst="line">
            <a:avLst/>
          </a:prstGeom>
          <a:noFill/>
          <a:ln w="25400">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162802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2D3A3B1-4CB2-1B48-A284-43C8C0E2C725}" type="datetimeFigureOut">
              <a:rPr lang="en-US" smtClean="0"/>
              <a:t>7/25/23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CEC875E-B9C9-054B-8FA9-A703022F052F}" type="slidenum">
              <a:rPr lang="en-US" smtClean="0"/>
              <a:t>‹#›</a:t>
            </a:fld>
            <a:endParaRPr lang="en-US"/>
          </a:p>
        </p:txBody>
      </p:sp>
    </p:spTree>
    <p:extLst>
      <p:ext uri="{BB962C8B-B14F-4D97-AF65-F5344CB8AC3E}">
        <p14:creationId xmlns:p14="http://schemas.microsoft.com/office/powerpoint/2010/main" val="18221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12" name="Picture 90" descr="Picture 90"/>
          <p:cNvPicPr>
            <a:picLocks noChangeAspect="1"/>
          </p:cNvPicPr>
          <p:nvPr/>
        </p:nvPicPr>
        <p:blipFill>
          <a:blip r:embed="rId2"/>
          <a:stretch>
            <a:fillRect/>
          </a:stretch>
        </p:blipFill>
        <p:spPr>
          <a:xfrm>
            <a:off x="7815263" y="5949950"/>
            <a:ext cx="1354138" cy="857250"/>
          </a:xfrm>
          <a:prstGeom prst="rect">
            <a:avLst/>
          </a:prstGeom>
          <a:ln w="12700">
            <a:miter lim="400000"/>
          </a:ln>
        </p:spPr>
      </p:pic>
      <p:pic>
        <p:nvPicPr>
          <p:cNvPr id="13" name="Picture 1" descr="Picture 1"/>
          <p:cNvPicPr>
            <a:picLocks noChangeAspect="1"/>
          </p:cNvPicPr>
          <p:nvPr/>
        </p:nvPicPr>
        <p:blipFill>
          <a:blip r:embed="rId3"/>
          <a:stretch>
            <a:fillRect/>
          </a:stretch>
        </p:blipFill>
        <p:spPr>
          <a:xfrm>
            <a:off x="0" y="1"/>
            <a:ext cx="8928100" cy="1073150"/>
          </a:xfrm>
          <a:prstGeom prst="rect">
            <a:avLst/>
          </a:prstGeom>
          <a:ln w="12700">
            <a:miter lim="400000"/>
          </a:ln>
        </p:spPr>
      </p:pic>
      <p:sp>
        <p:nvSpPr>
          <p:cNvPr id="14" name="标题文本"/>
          <p:cNvSpPr txBox="1">
            <a:spLocks noGrp="1"/>
          </p:cNvSpPr>
          <p:nvPr>
            <p:ph type="title"/>
          </p:nvPr>
        </p:nvSpPr>
        <p:spPr>
          <a:xfrm>
            <a:off x="685800" y="2130425"/>
            <a:ext cx="7772400" cy="1470025"/>
          </a:xfrm>
          <a:prstGeom prst="rect">
            <a:avLst/>
          </a:prstGeom>
        </p:spPr>
        <p:txBody>
          <a:bodyPr lIns="45719" tIns="45719" rIns="45719" bIns="45719" anchor="t"/>
          <a:lstStyle/>
          <a:p>
            <a:r>
              <a:t>标题文本</a:t>
            </a:r>
          </a:p>
        </p:txBody>
      </p:sp>
      <p:sp>
        <p:nvSpPr>
          <p:cNvPr id="15" name="正文级别 1…"/>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正文级别 1</a:t>
            </a:r>
          </a:p>
          <a:p>
            <a:pPr lvl="1"/>
            <a:r>
              <a:t>正文级别 2</a:t>
            </a:r>
          </a:p>
          <a:p>
            <a:pPr lvl="2"/>
            <a:r>
              <a:t>正文级别 3</a:t>
            </a:r>
          </a:p>
          <a:p>
            <a:pPr lvl="3"/>
            <a:r>
              <a:t>正文级别 4</a:t>
            </a:r>
          </a:p>
          <a:p>
            <a:pPr lvl="4"/>
            <a:r>
              <a:t>正文级别 5</a:t>
            </a:r>
          </a:p>
        </p:txBody>
      </p:sp>
      <p:sp>
        <p:nvSpPr>
          <p:cNvPr id="1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74528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3" name="正文级别 1…"/>
          <p:cNvSpPr txBox="1">
            <a:spLocks noGrp="1"/>
          </p:cNvSpPr>
          <p:nvPr>
            <p:ph type="body" idx="1"/>
          </p:nvPr>
        </p:nvSpPr>
        <p:spPr>
          <a:xfrm>
            <a:off x="685800" y="1143000"/>
            <a:ext cx="7772400" cy="4773613"/>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sp>
        <p:nvSpPr>
          <p:cNvPr id="24"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2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318239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2" name="标题文本"/>
          <p:cNvSpPr txBox="1">
            <a:spLocks noGrp="1"/>
          </p:cNvSpPr>
          <p:nvPr>
            <p:ph type="title"/>
          </p:nvPr>
        </p:nvSpPr>
        <p:spPr>
          <a:xfrm>
            <a:off x="685800" y="228600"/>
            <a:ext cx="7753350" cy="685800"/>
          </a:xfrm>
          <a:prstGeom prst="rect">
            <a:avLst/>
          </a:prstGeom>
        </p:spPr>
        <p:txBody>
          <a:bodyPr lIns="45719" tIns="45719" rIns="45719" bIns="45719" anchor="t"/>
          <a:lstStyle/>
          <a:p>
            <a:r>
              <a:t>标题文本</a:t>
            </a:r>
          </a:p>
        </p:txBody>
      </p:sp>
      <p:sp>
        <p:nvSpPr>
          <p:cNvPr id="33" name="正文级别 1…"/>
          <p:cNvSpPr txBox="1">
            <a:spLocks noGrp="1"/>
          </p:cNvSpPr>
          <p:nvPr>
            <p:ph type="body" sz="half" idx="1"/>
          </p:nvPr>
        </p:nvSpPr>
        <p:spPr>
          <a:xfrm>
            <a:off x="685800" y="1143000"/>
            <a:ext cx="3810000" cy="4773613"/>
          </a:xfrm>
          <a:prstGeom prst="rect">
            <a:avLst/>
          </a:prstGeom>
        </p:spPr>
        <p:txBody>
          <a:bodyPr>
            <a:normAutofit/>
          </a:bodyPr>
          <a:lstStyle>
            <a:lvl1pPr>
              <a:spcBef>
                <a:spcPts val="600"/>
              </a:spcBef>
              <a:defRPr sz="2800"/>
            </a:lvl1pPr>
            <a:lvl2pPr marL="862806" indent="-416719">
              <a:spcBef>
                <a:spcPts val="600"/>
              </a:spcBef>
              <a:defRPr sz="2800"/>
            </a:lvl2pPr>
            <a:lvl3pPr marL="1324293" indent="-406718">
              <a:spcBef>
                <a:spcPts val="600"/>
              </a:spcBef>
              <a:defRPr sz="2800"/>
            </a:lvl3pPr>
            <a:lvl4pPr marL="1803929" indent="-481542">
              <a:spcBef>
                <a:spcPts val="600"/>
              </a:spcBef>
              <a:defRPr sz="2800"/>
            </a:lvl4pPr>
            <a:lvl5pPr marL="2153709" indent="-407459">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3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1452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610" name="Rectangle 4"/>
          <p:cNvSpPr>
            <a:spLocks noGrp="1" noChangeArrowheads="1"/>
          </p:cNvSpPr>
          <p:nvPr>
            <p:ph type="body" idx="1"/>
          </p:nvPr>
        </p:nvSpPr>
        <p:spPr bwMode="auto">
          <a:xfrm>
            <a:off x="685800" y="1143000"/>
            <a:ext cx="7772400" cy="477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8900" tIns="44450" rIns="88900" bIns="44450" numCol="1" anchor="t" anchorCtr="0" compatLnSpc="1">
            <a:prstTxWarp prst="textNoShape">
              <a:avLst/>
            </a:prstTxWarp>
          </a:bodyPr>
          <a:lstStyle/>
          <a:p>
            <a:pPr lvl="0"/>
            <a:r>
              <a:rPr lang="en-US" altLang="zh-CN"/>
              <a:t>Click to edit Master text styles</a:t>
            </a:r>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536" r:id="rId6"/>
  </p:sldLayoutIdLst>
  <p:txStyles>
    <p:titleStyle>
      <a:lvl1pPr algn="l" defTabSz="885825" rtl="0" eaLnBrk="1" fontAlgn="base" hangingPunct="1">
        <a:spcBef>
          <a:spcPct val="0"/>
        </a:spcBef>
        <a:spcAft>
          <a:spcPct val="0"/>
        </a:spcAft>
        <a:defRPr sz="2800" b="1">
          <a:solidFill>
            <a:schemeClr val="hlink"/>
          </a:solidFill>
          <a:latin typeface="+mj-lt"/>
          <a:ea typeface="宋体" charset="0"/>
          <a:cs typeface="宋体" charset="0"/>
        </a:defRPr>
      </a:lvl1pPr>
      <a:lvl2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2pPr>
      <a:lvl3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3pPr>
      <a:lvl4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4pPr>
      <a:lvl5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5pPr>
      <a:lvl6pPr marL="457200" algn="l" defTabSz="885825" rtl="0" eaLnBrk="1" fontAlgn="base" hangingPunct="1">
        <a:spcBef>
          <a:spcPct val="0"/>
        </a:spcBef>
        <a:spcAft>
          <a:spcPct val="0"/>
        </a:spcAft>
        <a:defRPr sz="2800" b="1">
          <a:solidFill>
            <a:schemeClr val="hlink"/>
          </a:solidFill>
          <a:latin typeface="Arial" pitchFamily="34" charset="0"/>
        </a:defRPr>
      </a:lvl6pPr>
      <a:lvl7pPr marL="914400" algn="l" defTabSz="885825" rtl="0" eaLnBrk="1" fontAlgn="base" hangingPunct="1">
        <a:spcBef>
          <a:spcPct val="0"/>
        </a:spcBef>
        <a:spcAft>
          <a:spcPct val="0"/>
        </a:spcAft>
        <a:defRPr sz="2800" b="1">
          <a:solidFill>
            <a:schemeClr val="hlink"/>
          </a:solidFill>
          <a:latin typeface="Arial" pitchFamily="34" charset="0"/>
        </a:defRPr>
      </a:lvl7pPr>
      <a:lvl8pPr marL="1371600" algn="l" defTabSz="885825" rtl="0" eaLnBrk="1" fontAlgn="base" hangingPunct="1">
        <a:spcBef>
          <a:spcPct val="0"/>
        </a:spcBef>
        <a:spcAft>
          <a:spcPct val="0"/>
        </a:spcAft>
        <a:defRPr sz="2800" b="1">
          <a:solidFill>
            <a:schemeClr val="hlink"/>
          </a:solidFill>
          <a:latin typeface="Arial" pitchFamily="34" charset="0"/>
        </a:defRPr>
      </a:lvl8pPr>
      <a:lvl9pPr marL="1828800" algn="l" defTabSz="885825" rtl="0" eaLnBrk="1" fontAlgn="base" hangingPunct="1">
        <a:spcBef>
          <a:spcPct val="0"/>
        </a:spcBef>
        <a:spcAft>
          <a:spcPct val="0"/>
        </a:spcAft>
        <a:defRPr sz="2800" b="1">
          <a:solidFill>
            <a:schemeClr val="hlink"/>
          </a:solidFill>
          <a:latin typeface="Arial" pitchFamily="34" charset="0"/>
        </a:defRPr>
      </a:lvl9pPr>
    </p:titleStyle>
    <p:bodyStyle>
      <a:lvl1pPr marL="331788" indent="-331788" algn="l" defTabSz="885825" rtl="0" eaLnBrk="1" fontAlgn="base" hangingPunct="1">
        <a:spcBef>
          <a:spcPct val="20000"/>
        </a:spcBef>
        <a:spcAft>
          <a:spcPct val="0"/>
        </a:spcAft>
        <a:buClr>
          <a:schemeClr val="hlink"/>
        </a:buClr>
        <a:buFont typeface="Wingdings" charset="0"/>
        <a:buChar char="Ø"/>
        <a:defRPr kumimoji="1" sz="2100">
          <a:solidFill>
            <a:schemeClr val="tx1"/>
          </a:solidFill>
          <a:latin typeface="+mn-lt"/>
          <a:ea typeface="宋体" charset="0"/>
          <a:cs typeface="宋体" charset="0"/>
        </a:defRPr>
      </a:lvl1pPr>
      <a:lvl2pPr marL="803275" indent="-357188" algn="l" defTabSz="885825" rtl="0" eaLnBrk="1" fontAlgn="base" hangingPunct="1">
        <a:spcBef>
          <a:spcPct val="20000"/>
        </a:spcBef>
        <a:spcAft>
          <a:spcPct val="0"/>
        </a:spcAft>
        <a:buClr>
          <a:srgbClr val="D43526"/>
        </a:buClr>
        <a:buSzPct val="100000"/>
        <a:buFont typeface="Monotype Sorts" charset="0"/>
        <a:buChar char="n"/>
        <a:defRPr kumimoji="1" sz="2100">
          <a:solidFill>
            <a:schemeClr val="tx1"/>
          </a:solidFill>
          <a:latin typeface="+mn-lt"/>
          <a:ea typeface="宋体" charset="0"/>
          <a:cs typeface="宋体" charset="0"/>
        </a:defRPr>
      </a:lvl2pPr>
      <a:lvl3pPr marL="1208088" indent="-290513" algn="l" defTabSz="885825" rtl="0" eaLnBrk="1" fontAlgn="base" hangingPunct="1">
        <a:spcBef>
          <a:spcPct val="20000"/>
        </a:spcBef>
        <a:spcAft>
          <a:spcPct val="0"/>
        </a:spcAft>
        <a:buClr>
          <a:schemeClr val="tx1"/>
        </a:buClr>
        <a:buSzPct val="100000"/>
        <a:buChar char="•"/>
        <a:defRPr kumimoji="1" sz="1600">
          <a:solidFill>
            <a:schemeClr val="tx1"/>
          </a:solidFill>
          <a:latin typeface="+mn-lt"/>
          <a:ea typeface="宋体" charset="0"/>
          <a:cs typeface="宋体" charset="0"/>
        </a:defRPr>
      </a:lvl3pPr>
      <a:lvl4pPr marL="1631950" indent="-309563" algn="l" defTabSz="885825" rtl="0" eaLnBrk="1" fontAlgn="base" hangingPunct="1">
        <a:spcBef>
          <a:spcPct val="20000"/>
        </a:spcBef>
        <a:spcAft>
          <a:spcPct val="0"/>
        </a:spcAft>
        <a:buClr>
          <a:srgbClr val="D43526"/>
        </a:buClr>
        <a:buSzPct val="100000"/>
        <a:buFont typeface="Monotype Sorts" charset="0"/>
        <a:buChar char="l"/>
        <a:defRPr kumimoji="1" sz="1600">
          <a:solidFill>
            <a:schemeClr val="tx1"/>
          </a:solidFill>
          <a:latin typeface="+mn-lt"/>
          <a:ea typeface="宋体" charset="0"/>
          <a:cs typeface="宋体" charset="0"/>
        </a:defRPr>
      </a:lvl4pPr>
      <a:lvl5pPr marL="2008188" indent="-261938" algn="l" defTabSz="885825" rtl="0" eaLnBrk="1" fontAlgn="base" hangingPunct="1">
        <a:spcBef>
          <a:spcPct val="20000"/>
        </a:spcBef>
        <a:spcAft>
          <a:spcPct val="0"/>
        </a:spcAft>
        <a:buSzPct val="100000"/>
        <a:buChar char="–"/>
        <a:defRPr kumimoji="1" sz="1600">
          <a:solidFill>
            <a:schemeClr val="tx1"/>
          </a:solidFill>
          <a:latin typeface="+mn-lt"/>
          <a:ea typeface="宋体" charset="0"/>
          <a:cs typeface="宋体" charset="0"/>
        </a:defRPr>
      </a:lvl5pPr>
      <a:lvl6pPr marL="2465388" indent="-261938" algn="l" defTabSz="885825" rtl="0" eaLnBrk="1" fontAlgn="base" hangingPunct="1">
        <a:spcBef>
          <a:spcPct val="20000"/>
        </a:spcBef>
        <a:spcAft>
          <a:spcPct val="0"/>
        </a:spcAft>
        <a:buSzPct val="100000"/>
        <a:buChar char="–"/>
        <a:defRPr sz="1600">
          <a:solidFill>
            <a:schemeClr val="tx1"/>
          </a:solidFill>
          <a:latin typeface="+mn-lt"/>
        </a:defRPr>
      </a:lvl6pPr>
      <a:lvl7pPr marL="2922588" indent="-261938" algn="l" defTabSz="885825" rtl="0" eaLnBrk="1" fontAlgn="base" hangingPunct="1">
        <a:spcBef>
          <a:spcPct val="20000"/>
        </a:spcBef>
        <a:spcAft>
          <a:spcPct val="0"/>
        </a:spcAft>
        <a:buSzPct val="100000"/>
        <a:buChar char="–"/>
        <a:defRPr sz="1600">
          <a:solidFill>
            <a:schemeClr val="tx1"/>
          </a:solidFill>
          <a:latin typeface="+mn-lt"/>
        </a:defRPr>
      </a:lvl7pPr>
      <a:lvl8pPr marL="3379788" indent="-261938" algn="l" defTabSz="885825" rtl="0" eaLnBrk="1" fontAlgn="base" hangingPunct="1">
        <a:spcBef>
          <a:spcPct val="20000"/>
        </a:spcBef>
        <a:spcAft>
          <a:spcPct val="0"/>
        </a:spcAft>
        <a:buSzPct val="100000"/>
        <a:buChar char="–"/>
        <a:defRPr sz="1600">
          <a:solidFill>
            <a:schemeClr val="tx1"/>
          </a:solidFill>
          <a:latin typeface="+mn-lt"/>
        </a:defRPr>
      </a:lvl8pPr>
      <a:lvl9pPr marL="3836988" indent="-261938" algn="l" defTabSz="885825" rtl="0" eaLnBrk="1" fontAlgn="base" hangingPunct="1">
        <a:spcBef>
          <a:spcPct val="20000"/>
        </a:spcBef>
        <a:spcAft>
          <a:spcPct val="0"/>
        </a:spcAft>
        <a:buSzPct val="100000"/>
        <a:buChar char="–"/>
        <a:defRPr sz="16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5"/>
          <p:cNvSpPr/>
          <p:nvPr/>
        </p:nvSpPr>
        <p:spPr>
          <a:xfrm flipV="1">
            <a:off x="14287" y="888999"/>
            <a:ext cx="9129713" cy="44452"/>
          </a:xfrm>
          <a:prstGeom prst="line">
            <a:avLst/>
          </a:prstGeom>
          <a:ln w="53975">
            <a:solidFill>
              <a:srgbClr val="D43526"/>
            </a:solidFill>
          </a:ln>
        </p:spPr>
        <p:txBody>
          <a:bodyPr lIns="45719" rIns="45719"/>
          <a:lstStyle/>
          <a:p>
            <a:endParaRPr/>
          </a:p>
        </p:txBody>
      </p:sp>
      <p:sp>
        <p:nvSpPr>
          <p:cNvPr id="3" name="标题文本"/>
          <p:cNvSpPr txBox="1">
            <a:spLocks noGrp="1"/>
          </p:cNvSpPr>
          <p:nvPr>
            <p:ph type="title"/>
          </p:nvPr>
        </p:nvSpPr>
        <p:spPr>
          <a:xfrm>
            <a:off x="685800" y="228600"/>
            <a:ext cx="7886700" cy="68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normAutofit/>
          </a:bodyPr>
          <a:lstStyle/>
          <a:p>
            <a:r>
              <a:t>标题文本</a:t>
            </a:r>
          </a:p>
        </p:txBody>
      </p:sp>
      <p:sp>
        <p:nvSpPr>
          <p:cNvPr id="4"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100384803"/>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Lst>
  <p:transition spd="med"/>
  <p:txStyles>
    <p:titleStyle>
      <a:lvl1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1pPr>
      <a:lvl2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2pPr>
      <a:lvl3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3pPr>
      <a:lvl4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4pPr>
      <a:lvl5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5pPr>
      <a:lvl6pPr marL="0" marR="0" indent="4572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6pPr>
      <a:lvl7pPr marL="0" marR="0" indent="9144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7pPr>
      <a:lvl8pPr marL="0" marR="0" indent="13716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8pPr>
      <a:lvl9pPr marL="0" marR="0" indent="18288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9pPr>
    </p:titleStyle>
    <p:bodyStyle>
      <a:lvl1pPr marL="331788" marR="0" indent="-33178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1pPr>
      <a:lvl2pPr marL="803275" marR="0" indent="-357187"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2pPr>
      <a:lvl3pPr marL="1298873" marR="0" indent="-38129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3pPr>
      <a:lvl4pPr marL="1728688" marR="0" indent="-406301"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4pPr>
      <a:lvl5pPr marL="20900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5pPr>
      <a:lvl6pPr marL="25472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6pPr>
      <a:lvl7pPr marL="30044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7pPr>
      <a:lvl8pPr marL="34616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8pPr>
      <a:lvl9pPr marL="39188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physics.princeton.edu/romalis/magnetometer/papers/Kominis%20et%20al.%20-%20A%20subfemtotesla%20multichannel%20atomic%20magnetometer.pdf" TargetMode="Externa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s://www.natur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1.jp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7.png"/><Relationship Id="rId7"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ctrTitle"/>
          </p:nvPr>
        </p:nvSpPr>
        <p:spPr bwMode="auto">
          <a:xfrm>
            <a:off x="-1" y="1238073"/>
            <a:ext cx="9213011" cy="499450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zh-CN" sz="3600" i="0" dirty="0">
                <a:solidFill>
                  <a:srgbClr val="FF0000"/>
                </a:solidFill>
                <a:effectLst/>
                <a:latin typeface="Lucida Grande"/>
              </a:rPr>
              <a:t>Searching for Axions and Axion-Like Particles via Spin-Dependent Interactions</a:t>
            </a:r>
            <a:br>
              <a:rPr lang="en-US" altLang="zh-CN" sz="6000" dirty="0">
                <a:solidFill>
                  <a:srgbClr val="FF0000"/>
                </a:solidFill>
                <a:latin typeface="Times New Roman"/>
                <a:ea typeface="Adobe 黑体 Std R" charset="0"/>
                <a:cs typeface="Times New Roman"/>
              </a:rPr>
            </a:br>
            <a:br>
              <a:rPr lang="en-US" altLang="zh-CN" sz="4800" dirty="0">
                <a:solidFill>
                  <a:srgbClr val="0000FF"/>
                </a:solidFill>
                <a:latin typeface="Times New Roman"/>
                <a:ea typeface="Adobe 黑体 Std R" charset="0"/>
                <a:cs typeface="Times New Roman"/>
              </a:rPr>
            </a:br>
            <a:r>
              <a:rPr lang="en-US" altLang="zh-CN" sz="4800" dirty="0" err="1">
                <a:solidFill>
                  <a:srgbClr val="0000FF"/>
                </a:solidFill>
                <a:latin typeface="Times New Roman"/>
                <a:ea typeface="Adobe 黑体 Std R" charset="0"/>
                <a:cs typeface="Times New Roman"/>
              </a:rPr>
              <a:t>H.Yan</a:t>
            </a:r>
            <a:br>
              <a:rPr lang="en-US" altLang="zh-CN" sz="2400" dirty="0">
                <a:solidFill>
                  <a:srgbClr val="0000FF"/>
                </a:solidFill>
                <a:latin typeface="Times New Roman"/>
                <a:ea typeface="Adobe 黑体 Std R" charset="0"/>
                <a:cs typeface="Times New Roman"/>
              </a:rPr>
            </a:br>
            <a:br>
              <a:rPr lang="en-US" altLang="zh-CN" sz="2400" dirty="0">
                <a:solidFill>
                  <a:srgbClr val="0000FF"/>
                </a:solidFill>
                <a:latin typeface="Times New Roman"/>
                <a:ea typeface="Adobe 黑体 Std R" charset="0"/>
                <a:cs typeface="Times New Roman"/>
              </a:rPr>
            </a:br>
            <a:br>
              <a:rPr lang="en-US" altLang="zh-CN" sz="2400" dirty="0">
                <a:solidFill>
                  <a:srgbClr val="0000FF"/>
                </a:solidFill>
                <a:latin typeface="Times New Roman"/>
                <a:ea typeface="Adobe 黑体 Std R" charset="0"/>
                <a:cs typeface="Times New Roman"/>
              </a:rPr>
            </a:br>
            <a:br>
              <a:rPr lang="en-US" altLang="zh-CN" sz="2400" dirty="0">
                <a:solidFill>
                  <a:srgbClr val="0000FF"/>
                </a:solidFill>
                <a:latin typeface="Times New Roman"/>
                <a:ea typeface="Adobe 黑体 Std R" charset="0"/>
                <a:cs typeface="Times New Roman"/>
              </a:rPr>
            </a:br>
            <a:br>
              <a:rPr lang="en-US" altLang="zh-CN" sz="2400" dirty="0">
                <a:solidFill>
                  <a:srgbClr val="0000FF"/>
                </a:solidFill>
                <a:latin typeface="Times New Roman"/>
                <a:ea typeface="Adobe 黑体 Std R" charset="0"/>
                <a:cs typeface="Times New Roman"/>
              </a:rPr>
            </a:br>
            <a:br>
              <a:rPr lang="en-US" altLang="zh-CN" sz="2400" dirty="0">
                <a:solidFill>
                  <a:srgbClr val="FF0000"/>
                </a:solidFill>
                <a:latin typeface="Times New Roman"/>
                <a:ea typeface="Adobe 黑体 Std R" charset="0"/>
                <a:cs typeface="Times New Roman"/>
              </a:rPr>
            </a:br>
            <a:r>
              <a:rPr lang="en-US" altLang="zh-CN" sz="2400" dirty="0">
                <a:solidFill>
                  <a:srgbClr val="FF0000"/>
                </a:solidFill>
                <a:latin typeface="Times New Roman"/>
                <a:ea typeface="Adobe 黑体 Std R" charset="0"/>
                <a:cs typeface="Times New Roman"/>
              </a:rPr>
              <a:t>Institute of Nuclear Physics and Chemistry, CAEP</a:t>
            </a:r>
            <a:endParaRPr lang="en-US" sz="2400" dirty="0">
              <a:solidFill>
                <a:srgbClr val="FF0000"/>
              </a:solidFill>
              <a:latin typeface="Times New Roman"/>
              <a:ea typeface="Adobe 黑体 Std R" charset="0"/>
              <a:cs typeface="Times New Roman"/>
            </a:endParaRPr>
          </a:p>
        </p:txBody>
      </p:sp>
      <p:pic>
        <p:nvPicPr>
          <p:cNvPr id="3" name="Picture 2" descr="gyr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782" y="4380197"/>
            <a:ext cx="673100" cy="8932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3"/>
          <a:stretch>
            <a:fillRect/>
          </a:stretch>
        </p:blipFill>
        <p:spPr>
          <a:xfrm>
            <a:off x="8435975" y="0"/>
            <a:ext cx="673100" cy="893273"/>
          </a:xfrm>
          <a:prstGeom prst="rect">
            <a:avLst/>
          </a:prstGeom>
          <a:ln w="12700">
            <a:miter lim="400000"/>
          </a:ln>
        </p:spPr>
      </p:pic>
      <p:pic>
        <p:nvPicPr>
          <p:cNvPr id="1026" name="Picture 2">
            <a:extLst>
              <a:ext uri="{FF2B5EF4-FFF2-40B4-BE49-F238E27FC236}">
                <a16:creationId xmlns:a16="http://schemas.microsoft.com/office/drawing/2014/main" id="{397F18C0-16FB-0E7B-8394-B319BF90A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1127"/>
            <a:ext cx="4561421" cy="273222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DEB5997-18DF-2C1B-E583-339D2D7E1D19}"/>
              </a:ext>
            </a:extLst>
          </p:cNvPr>
          <p:cNvSpPr txBox="1"/>
          <p:nvPr/>
        </p:nvSpPr>
        <p:spPr>
          <a:xfrm>
            <a:off x="4109881" y="4092466"/>
            <a:ext cx="4561421"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zh-CN" sz="1800" b="0" i="0" u="none" strike="noStrike" baseline="0" dirty="0">
                <a:solidFill>
                  <a:srgbClr val="0000FF"/>
                </a:solidFill>
                <a:latin typeface="ExchangeBook-Regular"/>
              </a:rPr>
              <a:t>Axions are predicted to be hard to detect, but research physicists around the world are designing and building instruments that could be up to the job. If so, the ultimate explanation for exceptions to T would be different from Feynman’s joke and more in line with one of Einstein’s:  </a:t>
            </a:r>
          </a:p>
          <a:p>
            <a:pPr algn="just"/>
            <a:r>
              <a:rPr lang="en-US" altLang="zh-CN" sz="1800" b="0" i="0" u="none" strike="noStrike" baseline="0" dirty="0">
                <a:solidFill>
                  <a:srgbClr val="FF0000"/>
                </a:solidFill>
                <a:latin typeface="ExchangeBook-Regular"/>
              </a:rPr>
              <a:t>“Subtle is the Lord, but malicious He is not!”</a:t>
            </a:r>
            <a:br>
              <a:rPr lang="zh-CN" altLang="en-US" dirty="0">
                <a:solidFill>
                  <a:srgbClr val="FF0000"/>
                </a:solidFill>
              </a:rPr>
            </a:br>
            <a:endParaRPr lang="zh-CN" altLang="en-US" dirty="0">
              <a:solidFill>
                <a:srgbClr val="FF0000"/>
              </a:solidFill>
            </a:endParaRPr>
          </a:p>
        </p:txBody>
      </p:sp>
      <p:pic>
        <p:nvPicPr>
          <p:cNvPr id="7" name="图片 6">
            <a:extLst>
              <a:ext uri="{FF2B5EF4-FFF2-40B4-BE49-F238E27FC236}">
                <a16:creationId xmlns:a16="http://schemas.microsoft.com/office/drawing/2014/main" id="{CFC638CF-BEAA-A414-E9E5-4D95BDA019F1}"/>
              </a:ext>
            </a:extLst>
          </p:cNvPr>
          <p:cNvPicPr>
            <a:picLocks noChangeAspect="1"/>
          </p:cNvPicPr>
          <p:nvPr/>
        </p:nvPicPr>
        <p:blipFill>
          <a:blip r:embed="rId5"/>
          <a:stretch>
            <a:fillRect/>
          </a:stretch>
        </p:blipFill>
        <p:spPr>
          <a:xfrm>
            <a:off x="472698" y="3797805"/>
            <a:ext cx="2828441" cy="2914865"/>
          </a:xfrm>
          <a:prstGeom prst="rect">
            <a:avLst/>
          </a:prstGeom>
        </p:spPr>
      </p:pic>
      <p:pic>
        <p:nvPicPr>
          <p:cNvPr id="9" name="图片 8">
            <a:extLst>
              <a:ext uri="{FF2B5EF4-FFF2-40B4-BE49-F238E27FC236}">
                <a16:creationId xmlns:a16="http://schemas.microsoft.com/office/drawing/2014/main" id="{781C6635-940D-111A-94F3-F4B550258732}"/>
              </a:ext>
            </a:extLst>
          </p:cNvPr>
          <p:cNvPicPr>
            <a:picLocks noChangeAspect="1"/>
          </p:cNvPicPr>
          <p:nvPr/>
        </p:nvPicPr>
        <p:blipFill rotWithShape="1">
          <a:blip r:embed="rId6"/>
          <a:srcRect l="3457" r="5629"/>
          <a:stretch/>
        </p:blipFill>
        <p:spPr>
          <a:xfrm>
            <a:off x="5069704" y="867649"/>
            <a:ext cx="2857988" cy="3139321"/>
          </a:xfrm>
          <a:prstGeom prst="rect">
            <a:avLst/>
          </a:prstGeom>
        </p:spPr>
      </p:pic>
      <p:sp>
        <p:nvSpPr>
          <p:cNvPr id="12" name="Rectangle 2">
            <a:extLst>
              <a:ext uri="{FF2B5EF4-FFF2-40B4-BE49-F238E27FC236}">
                <a16:creationId xmlns:a16="http://schemas.microsoft.com/office/drawing/2014/main" id="{C1A5B2AB-6E84-7A3B-093E-ED45B9746D5D}"/>
              </a:ext>
            </a:extLst>
          </p:cNvPr>
          <p:cNvSpPr txBox="1">
            <a:spLocks noChangeArrowheads="1"/>
          </p:cNvSpPr>
          <p:nvPr/>
        </p:nvSpPr>
        <p:spPr>
          <a:xfrm>
            <a:off x="0" y="114657"/>
            <a:ext cx="8236621" cy="933824"/>
          </a:xfrm>
          <a:prstGeom prst="rect">
            <a:avLst/>
          </a:prstGeom>
        </p:spPr>
        <p:txBody>
          <a:bodyPr anchor="ctr">
            <a:normAutofit fontScale="9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F. </a:t>
            </a:r>
            <a:r>
              <a:rPr lang="en-US" altLang="zh-CN" sz="36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Wilczek</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More than Just the </a:t>
            </a:r>
            <a:r>
              <a:rPr lang="en-US" altLang="zh-CN" sz="36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Namer</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of Axion</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gn="l"/>
            <a:endPar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374510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3"/>
          <a:stretch>
            <a:fillRect/>
          </a:stretch>
        </p:blipFill>
        <p:spPr>
          <a:xfrm>
            <a:off x="8435975" y="0"/>
            <a:ext cx="673100" cy="893273"/>
          </a:xfrm>
          <a:prstGeom prst="rect">
            <a:avLst/>
          </a:prstGeom>
          <a:ln w="12700">
            <a:miter lim="400000"/>
          </a:ln>
        </p:spPr>
      </p:pic>
      <p:sp>
        <p:nvSpPr>
          <p:cNvPr id="3" name="Rectangle 8">
            <a:extLst>
              <a:ext uri="{FF2B5EF4-FFF2-40B4-BE49-F238E27FC236}">
                <a16:creationId xmlns:a16="http://schemas.microsoft.com/office/drawing/2014/main" id="{91324E72-E3C2-4161-8B38-4CC69DC6BC47}"/>
              </a:ext>
            </a:extLst>
          </p:cNvPr>
          <p:cNvSpPr txBox="1"/>
          <p:nvPr/>
        </p:nvSpPr>
        <p:spPr>
          <a:xfrm>
            <a:off x="121423" y="3707456"/>
            <a:ext cx="9022577" cy="3381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anchor="ctr">
            <a:spAutoFit/>
          </a:bodyPr>
          <a:lstStyle/>
          <a:p>
            <a:pPr>
              <a:buSzPct val="100000"/>
              <a:defRPr sz="3200" b="1">
                <a:solidFill>
                  <a:srgbClr val="0000FF"/>
                </a:solidFill>
                <a:latin typeface="Times New Roman"/>
                <a:ea typeface="Times New Roman"/>
                <a:cs typeface="Times New Roman"/>
                <a:sym typeface="Times New Roman"/>
              </a:defRPr>
            </a:pPr>
            <a:r>
              <a:rPr lang="en-US" sz="2000" b="0" dirty="0">
                <a:latin typeface="Times New Roman" panose="02020603050405020304" pitchFamily="18" charset="0"/>
                <a:ea typeface="宋体" panose="02010600030101010101" pitchFamily="2" charset="-122"/>
                <a:cs typeface="Times New Roman" panose="02020603050405020304" pitchFamily="18" charset="0"/>
                <a:sym typeface="黑体"/>
              </a:rPr>
              <a:t>1.The most elegant and promising solution to </a:t>
            </a:r>
            <a:r>
              <a:rPr lang="en-US" sz="2000" b="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黑体"/>
              </a:rPr>
              <a:t>the strong CP problem</a:t>
            </a:r>
            <a:r>
              <a:rPr lang="en-US" sz="2000" b="0" dirty="0">
                <a:latin typeface="Times New Roman" panose="02020603050405020304" pitchFamily="18" charset="0"/>
                <a:ea typeface="宋体" panose="02010600030101010101" pitchFamily="2" charset="-122"/>
                <a:cs typeface="Times New Roman" panose="02020603050405020304" pitchFamily="18" charset="0"/>
                <a:sym typeface="黑体"/>
              </a:rPr>
              <a:t> in QCD;</a:t>
            </a:r>
          </a:p>
          <a:p>
            <a:pPr>
              <a:buSzPct val="100000"/>
              <a:defRPr sz="3200" b="1">
                <a:solidFill>
                  <a:srgbClr val="0000FF"/>
                </a:solidFill>
                <a:latin typeface="Times New Roman"/>
                <a:ea typeface="Times New Roman"/>
                <a:cs typeface="Times New Roman"/>
                <a:sym typeface="Times New Roman"/>
              </a:defRPr>
            </a:pP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2.Very hard to detect, couple to the ordinary matter very weakly—candidate for cold dark matter;</a:t>
            </a:r>
          </a:p>
          <a:p>
            <a:pPr>
              <a:buSzPct val="100000"/>
              <a:defRPr sz="3200" b="1">
                <a:solidFill>
                  <a:srgbClr val="0000FF"/>
                </a:solidFill>
                <a:latin typeface="Times New Roman"/>
                <a:ea typeface="Times New Roman"/>
                <a:cs typeface="Times New Roman"/>
                <a:sym typeface="Times New Roman"/>
              </a:defRPr>
            </a:pPr>
            <a:endPar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a:p>
            <a:pPr>
              <a:buSzPct val="100000"/>
              <a:defRPr sz="3200" b="1">
                <a:solidFill>
                  <a:srgbClr val="0000FF"/>
                </a:solidFill>
                <a:latin typeface="Times New Roman"/>
                <a:ea typeface="Times New Roman"/>
                <a:cs typeface="Times New Roman"/>
                <a:sym typeface="Times New Roman"/>
              </a:defRPr>
            </a:pP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3.Axion and ALPs can mediate macroscopic interactions thus can be probed through the bosonic field they generate;</a:t>
            </a:r>
          </a:p>
          <a:p>
            <a:pPr>
              <a:buSzPct val="100000"/>
              <a:defRPr sz="3200" b="1">
                <a:solidFill>
                  <a:srgbClr val="0000FF"/>
                </a:solidFill>
                <a:latin typeface="Times New Roman"/>
                <a:ea typeface="Times New Roman"/>
                <a:cs typeface="Times New Roman"/>
                <a:sym typeface="Times New Roman"/>
              </a:defRPr>
            </a:pP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4.</a:t>
            </a: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Spin dependent interactions can be propagated—polarized</a:t>
            </a: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spins</a:t>
            </a: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are</a:t>
            </a: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rPr>
              <a:t>needed.</a:t>
            </a: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5" name="Rectangle 2">
            <a:extLst>
              <a:ext uri="{FF2B5EF4-FFF2-40B4-BE49-F238E27FC236}">
                <a16:creationId xmlns:a16="http://schemas.microsoft.com/office/drawing/2014/main" id="{C855C4EA-A4A0-4B85-8741-E247CE9C47B8}"/>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Axions: mediating</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macroscopic</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interactions</a:t>
            </a:r>
          </a:p>
        </p:txBody>
      </p:sp>
      <p:pic>
        <p:nvPicPr>
          <p:cNvPr id="6" name="图片 5">
            <a:extLst>
              <a:ext uri="{FF2B5EF4-FFF2-40B4-BE49-F238E27FC236}">
                <a16:creationId xmlns:a16="http://schemas.microsoft.com/office/drawing/2014/main" id="{66C95EB7-8FC1-4AA6-AACF-C65E1FDC96C5}"/>
              </a:ext>
            </a:extLst>
          </p:cNvPr>
          <p:cNvPicPr>
            <a:picLocks noChangeAspect="1"/>
          </p:cNvPicPr>
          <p:nvPr/>
        </p:nvPicPr>
        <p:blipFill>
          <a:blip r:embed="rId4"/>
          <a:stretch>
            <a:fillRect/>
          </a:stretch>
        </p:blipFill>
        <p:spPr>
          <a:xfrm>
            <a:off x="542260" y="3276619"/>
            <a:ext cx="2590476" cy="304762"/>
          </a:xfrm>
          <a:prstGeom prst="rect">
            <a:avLst/>
          </a:prstGeom>
        </p:spPr>
      </p:pic>
      <p:pic>
        <p:nvPicPr>
          <p:cNvPr id="7" name="图片 6">
            <a:extLst>
              <a:ext uri="{FF2B5EF4-FFF2-40B4-BE49-F238E27FC236}">
                <a16:creationId xmlns:a16="http://schemas.microsoft.com/office/drawing/2014/main" id="{B151C3B5-6F35-4860-B7A3-40F33B687450}"/>
              </a:ext>
            </a:extLst>
          </p:cNvPr>
          <p:cNvPicPr>
            <a:picLocks noChangeAspect="1"/>
          </p:cNvPicPr>
          <p:nvPr/>
        </p:nvPicPr>
        <p:blipFill>
          <a:blip r:embed="rId5"/>
          <a:stretch>
            <a:fillRect/>
          </a:stretch>
        </p:blipFill>
        <p:spPr>
          <a:xfrm>
            <a:off x="4429386" y="3117369"/>
            <a:ext cx="4040631" cy="569638"/>
          </a:xfrm>
          <a:prstGeom prst="rect">
            <a:avLst/>
          </a:prstGeom>
        </p:spPr>
      </p:pic>
      <p:pic>
        <p:nvPicPr>
          <p:cNvPr id="9" name="图片 8">
            <a:extLst>
              <a:ext uri="{FF2B5EF4-FFF2-40B4-BE49-F238E27FC236}">
                <a16:creationId xmlns:a16="http://schemas.microsoft.com/office/drawing/2014/main" id="{779264A0-D78A-40E6-A3F5-6171E62FEE3D}"/>
              </a:ext>
            </a:extLst>
          </p:cNvPr>
          <p:cNvPicPr>
            <a:picLocks noChangeAspect="1"/>
          </p:cNvPicPr>
          <p:nvPr/>
        </p:nvPicPr>
        <p:blipFill>
          <a:blip r:embed="rId6"/>
          <a:stretch>
            <a:fillRect/>
          </a:stretch>
        </p:blipFill>
        <p:spPr>
          <a:xfrm>
            <a:off x="370805" y="954968"/>
            <a:ext cx="8065170" cy="2162401"/>
          </a:xfrm>
          <a:prstGeom prst="rect">
            <a:avLst/>
          </a:prstGeom>
        </p:spPr>
      </p:pic>
      <p:cxnSp>
        <p:nvCxnSpPr>
          <p:cNvPr id="11" name="直接箭头连接符 10">
            <a:extLst>
              <a:ext uri="{FF2B5EF4-FFF2-40B4-BE49-F238E27FC236}">
                <a16:creationId xmlns:a16="http://schemas.microsoft.com/office/drawing/2014/main" id="{C72621B0-1807-412A-B6BF-639CE43C78D0}"/>
              </a:ext>
            </a:extLst>
          </p:cNvPr>
          <p:cNvCxnSpPr>
            <a:cxnSpLocks/>
          </p:cNvCxnSpPr>
          <p:nvPr/>
        </p:nvCxnSpPr>
        <p:spPr>
          <a:xfrm>
            <a:off x="3281524" y="3429000"/>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2" name="图片 1">
            <a:extLst>
              <a:ext uri="{FF2B5EF4-FFF2-40B4-BE49-F238E27FC236}">
                <a16:creationId xmlns:a16="http://schemas.microsoft.com/office/drawing/2014/main" id="{A29162F1-022D-9FAE-4B2E-679FECF8A31D}"/>
              </a:ext>
            </a:extLst>
          </p:cNvPr>
          <p:cNvPicPr>
            <a:picLocks noChangeAspect="1"/>
          </p:cNvPicPr>
          <p:nvPr/>
        </p:nvPicPr>
        <p:blipFill>
          <a:blip r:embed="rId7"/>
          <a:stretch>
            <a:fillRect/>
          </a:stretch>
        </p:blipFill>
        <p:spPr>
          <a:xfrm>
            <a:off x="1634583" y="4800336"/>
            <a:ext cx="2996305" cy="597871"/>
          </a:xfrm>
          <a:prstGeom prst="rect">
            <a:avLst/>
          </a:prstGeom>
        </p:spPr>
      </p:pic>
      <p:pic>
        <p:nvPicPr>
          <p:cNvPr id="4" name="图片 3">
            <a:extLst>
              <a:ext uri="{FF2B5EF4-FFF2-40B4-BE49-F238E27FC236}">
                <a16:creationId xmlns:a16="http://schemas.microsoft.com/office/drawing/2014/main" id="{0118271B-A1AD-52FA-03DE-3E6E34CC9BB9}"/>
              </a:ext>
            </a:extLst>
          </p:cNvPr>
          <p:cNvPicPr>
            <a:picLocks noChangeAspect="1"/>
          </p:cNvPicPr>
          <p:nvPr/>
        </p:nvPicPr>
        <p:blipFill>
          <a:blip r:embed="rId8"/>
          <a:stretch>
            <a:fillRect/>
          </a:stretch>
        </p:blipFill>
        <p:spPr>
          <a:xfrm>
            <a:off x="5072485" y="4800336"/>
            <a:ext cx="2143125" cy="504825"/>
          </a:xfrm>
          <a:prstGeom prst="rect">
            <a:avLst/>
          </a:prstGeom>
        </p:spPr>
      </p:pic>
    </p:spTree>
    <p:extLst>
      <p:ext uri="{BB962C8B-B14F-4D97-AF65-F5344CB8AC3E}">
        <p14:creationId xmlns:p14="http://schemas.microsoft.com/office/powerpoint/2010/main" val="19814844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2">
            <a:extLst>
              <a:ext uri="{FF2B5EF4-FFF2-40B4-BE49-F238E27FC236}">
                <a16:creationId xmlns:a16="http://schemas.microsoft.com/office/drawing/2014/main" id="{BE5A4AA7-ACB4-40B2-8EB6-5F694AB5C450}"/>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Axion Like</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Particles: generalization</a:t>
            </a:r>
          </a:p>
        </p:txBody>
      </p:sp>
      <p:sp>
        <p:nvSpPr>
          <p:cNvPr id="9" name="文本框 8">
            <a:extLst>
              <a:ext uri="{FF2B5EF4-FFF2-40B4-BE49-F238E27FC236}">
                <a16:creationId xmlns:a16="http://schemas.microsoft.com/office/drawing/2014/main" id="{80ACC24E-AC07-4481-9E58-2AF0B507E9B0}"/>
              </a:ext>
            </a:extLst>
          </p:cNvPr>
          <p:cNvSpPr txBox="1"/>
          <p:nvPr/>
        </p:nvSpPr>
        <p:spPr>
          <a:xfrm>
            <a:off x="0" y="1687049"/>
            <a:ext cx="37600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Spin 1 boson coupled </a:t>
            </a:r>
            <a:r>
              <a:rPr kumimoji="0" lang="en-US" altLang="zh-CN" sz="1800" b="0" i="0" u="none" strike="noStrike" cap="none" spc="0" normalizeH="0" baseline="0" dirty="0" err="1">
                <a:ln>
                  <a:noFill/>
                </a:ln>
                <a:solidFill>
                  <a:srgbClr val="0000FF"/>
                </a:solidFill>
                <a:effectLst/>
                <a:uFillTx/>
                <a:latin typeface="Arial"/>
                <a:ea typeface="Arial"/>
                <a:cs typeface="Arial"/>
                <a:sym typeface="Arial"/>
              </a:rPr>
              <a:t>Lagrangian</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a:t>
            </a:r>
          </a:p>
        </p:txBody>
      </p:sp>
      <p:pic>
        <p:nvPicPr>
          <p:cNvPr id="10" name="图片 9">
            <a:extLst>
              <a:ext uri="{FF2B5EF4-FFF2-40B4-BE49-F238E27FC236}">
                <a16:creationId xmlns:a16="http://schemas.microsoft.com/office/drawing/2014/main" id="{A49F18C7-F6BD-431C-92B3-7314143852E7}"/>
              </a:ext>
            </a:extLst>
          </p:cNvPr>
          <p:cNvPicPr>
            <a:picLocks noChangeAspect="1"/>
          </p:cNvPicPr>
          <p:nvPr/>
        </p:nvPicPr>
        <p:blipFill>
          <a:blip r:embed="rId3"/>
          <a:stretch>
            <a:fillRect/>
          </a:stretch>
        </p:blipFill>
        <p:spPr>
          <a:xfrm>
            <a:off x="3622248" y="1713522"/>
            <a:ext cx="3409524" cy="342857"/>
          </a:xfrm>
          <a:prstGeom prst="rect">
            <a:avLst/>
          </a:prstGeom>
        </p:spPr>
      </p:pic>
      <p:pic>
        <p:nvPicPr>
          <p:cNvPr id="12" name="图片 11">
            <a:extLst>
              <a:ext uri="{FF2B5EF4-FFF2-40B4-BE49-F238E27FC236}">
                <a16:creationId xmlns:a16="http://schemas.microsoft.com/office/drawing/2014/main" id="{EF001457-6A3C-4463-8FC2-97F0E55E80B4}"/>
              </a:ext>
            </a:extLst>
          </p:cNvPr>
          <p:cNvPicPr>
            <a:picLocks noChangeAspect="1"/>
          </p:cNvPicPr>
          <p:nvPr/>
        </p:nvPicPr>
        <p:blipFill>
          <a:blip r:embed="rId4"/>
          <a:stretch>
            <a:fillRect/>
          </a:stretch>
        </p:blipFill>
        <p:spPr>
          <a:xfrm>
            <a:off x="1608754" y="2466448"/>
            <a:ext cx="5676190" cy="1371429"/>
          </a:xfrm>
          <a:prstGeom prst="rect">
            <a:avLst/>
          </a:prstGeom>
        </p:spPr>
      </p:pic>
      <p:sp>
        <p:nvSpPr>
          <p:cNvPr id="14" name="Rectangle 8">
            <a:extLst>
              <a:ext uri="{FF2B5EF4-FFF2-40B4-BE49-F238E27FC236}">
                <a16:creationId xmlns:a16="http://schemas.microsoft.com/office/drawing/2014/main" id="{D82A101D-59EF-4E9F-BD5A-EFB06783087D}"/>
              </a:ext>
            </a:extLst>
          </p:cNvPr>
          <p:cNvSpPr txBox="1"/>
          <p:nvPr/>
        </p:nvSpPr>
        <p:spPr>
          <a:xfrm>
            <a:off x="161502" y="3883400"/>
            <a:ext cx="8920847" cy="3073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anchor="ctr">
            <a:spAutoFit/>
          </a:bodyPr>
          <a:lstStyle/>
          <a:p>
            <a:pPr>
              <a:lnSpc>
                <a:spcPct val="200000"/>
              </a:lnSpc>
              <a:buSzPct val="100000"/>
              <a:defRPr sz="3200" b="1">
                <a:solidFill>
                  <a:srgbClr val="0000FF"/>
                </a:solidFill>
                <a:latin typeface="Times New Roman"/>
                <a:ea typeface="Times New Roman"/>
                <a:cs typeface="Times New Roman"/>
                <a:sym typeface="Times New Roman"/>
              </a:defRPr>
            </a:pPr>
            <a:r>
              <a:rPr lang="en-US" sz="2000" b="0" dirty="0">
                <a:latin typeface="Times New Roman" panose="02020603050405020304" pitchFamily="18" charset="0"/>
                <a:ea typeface="宋体" panose="02010600030101010101" pitchFamily="2" charset="-122"/>
                <a:cs typeface="Times New Roman" panose="02020603050405020304" pitchFamily="18" charset="0"/>
                <a:sym typeface="黑体"/>
              </a:rPr>
              <a:t>1.</a:t>
            </a: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rPr>
              <a:t>Dobrescu et al: the propagator of the new interaction could be spin-1 particle</a:t>
            </a: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rPr>
              <a:t>；</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rPr>
              <a:t>2.Fayet noticed that spontaneous breaking of supersymmetry theory could generate spin 1 particle with light mass and weak coupling.</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15" name="Rectangle 6">
            <a:extLst>
              <a:ext uri="{FF2B5EF4-FFF2-40B4-BE49-F238E27FC236}">
                <a16:creationId xmlns:a16="http://schemas.microsoft.com/office/drawing/2014/main" id="{AC699C68-87D1-4E46-AD58-952C45DC9B0E}"/>
              </a:ext>
            </a:extLst>
          </p:cNvPr>
          <p:cNvSpPr>
            <a:spLocks noChangeArrowheads="1"/>
          </p:cNvSpPr>
          <p:nvPr/>
        </p:nvSpPr>
        <p:spPr bwMode="auto">
          <a:xfrm>
            <a:off x="2514614" y="6179917"/>
            <a:ext cx="6777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600" dirty="0">
                <a:solidFill>
                  <a:srgbClr val="FF0000"/>
                </a:solidFill>
                <a:latin typeface="Heiti SC Light" charset="-122"/>
                <a:ea typeface="Heiti SC Light" charset="-122"/>
              </a:rPr>
              <a:t>B. Dobrescu and I. Mocioiu, J. High Energy Phys. 11, 005(2006).</a:t>
            </a:r>
            <a:endParaRPr lang="en-US" altLang="zh-CN" sz="1600" dirty="0">
              <a:solidFill>
                <a:srgbClr val="FF0000"/>
              </a:solidFill>
              <a:latin typeface="Heiti SC Light" charset="-122"/>
              <a:ea typeface="Heiti SC Light" charset="-122"/>
            </a:endParaRPr>
          </a:p>
          <a:p>
            <a:pPr eaLnBrk="1" hangingPunct="1"/>
            <a:r>
              <a:rPr lang="en-US" altLang="zh-CN" sz="1600" dirty="0" err="1">
                <a:solidFill>
                  <a:srgbClr val="FF0000"/>
                </a:solidFill>
                <a:ea typeface="Heiti SC Light" charset="-122"/>
              </a:rPr>
              <a:t>P.Fayet</a:t>
            </a:r>
            <a:r>
              <a:rPr lang="zh-CN" altLang="en-US" sz="1600" dirty="0">
                <a:solidFill>
                  <a:srgbClr val="FF0000"/>
                </a:solidFill>
                <a:ea typeface="Heiti SC Light" charset="-122"/>
              </a:rPr>
              <a:t>， </a:t>
            </a:r>
            <a:r>
              <a:rPr lang="en-US" altLang="zh-CN" sz="1600" dirty="0">
                <a:solidFill>
                  <a:srgbClr val="FF0000"/>
                </a:solidFill>
                <a:ea typeface="Heiti SC Light" charset="-122"/>
              </a:rPr>
              <a:t>Phys. Lett., 95B(2), 285, (1980).</a:t>
            </a:r>
            <a:endParaRPr lang="zh-CN" altLang="en-US" sz="1600" dirty="0">
              <a:solidFill>
                <a:srgbClr val="FF0000"/>
              </a:solidFill>
              <a:ea typeface="Heiti SC Light" charset="-122"/>
            </a:endParaRPr>
          </a:p>
        </p:txBody>
      </p:sp>
    </p:spTree>
    <p:extLst>
      <p:ext uri="{BB962C8B-B14F-4D97-AF65-F5344CB8AC3E}">
        <p14:creationId xmlns:p14="http://schemas.microsoft.com/office/powerpoint/2010/main" val="15583842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28CEED1-2268-B8C3-D4F6-D187FA6AA014}"/>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Definition</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of</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axion</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&amp;</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ALPs</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9B0ED908-E989-9060-BB55-1057613A2A97}"/>
              </a:ext>
            </a:extLst>
          </p:cNvPr>
          <p:cNvPicPr>
            <a:picLocks noChangeAspect="1"/>
          </p:cNvPicPr>
          <p:nvPr/>
        </p:nvPicPr>
        <p:blipFill>
          <a:blip r:embed="rId3"/>
          <a:stretch>
            <a:fillRect/>
          </a:stretch>
        </p:blipFill>
        <p:spPr>
          <a:xfrm>
            <a:off x="1255441" y="1629324"/>
            <a:ext cx="2996305" cy="597871"/>
          </a:xfrm>
          <a:prstGeom prst="rect">
            <a:avLst/>
          </a:prstGeom>
        </p:spPr>
      </p:pic>
      <p:pic>
        <p:nvPicPr>
          <p:cNvPr id="4" name="图片 3">
            <a:extLst>
              <a:ext uri="{FF2B5EF4-FFF2-40B4-BE49-F238E27FC236}">
                <a16:creationId xmlns:a16="http://schemas.microsoft.com/office/drawing/2014/main" id="{0C7EEF78-EEA6-773C-92F3-DE5DF1FE790E}"/>
              </a:ext>
            </a:extLst>
          </p:cNvPr>
          <p:cNvPicPr>
            <a:picLocks noChangeAspect="1"/>
          </p:cNvPicPr>
          <p:nvPr/>
        </p:nvPicPr>
        <p:blipFill>
          <a:blip r:embed="rId4"/>
          <a:stretch>
            <a:fillRect/>
          </a:stretch>
        </p:blipFill>
        <p:spPr>
          <a:xfrm>
            <a:off x="4369958" y="1722370"/>
            <a:ext cx="2143125" cy="504825"/>
          </a:xfrm>
          <a:prstGeom prst="rect">
            <a:avLst/>
          </a:prstGeom>
        </p:spPr>
      </p:pic>
      <p:sp>
        <p:nvSpPr>
          <p:cNvPr id="5" name="文本框 4">
            <a:extLst>
              <a:ext uri="{FF2B5EF4-FFF2-40B4-BE49-F238E27FC236}">
                <a16:creationId xmlns:a16="http://schemas.microsoft.com/office/drawing/2014/main" id="{D5F5358D-3892-7204-AFF3-7AA18929E414}"/>
              </a:ext>
            </a:extLst>
          </p:cNvPr>
          <p:cNvSpPr txBox="1"/>
          <p:nvPr/>
        </p:nvSpPr>
        <p:spPr>
          <a:xfrm>
            <a:off x="479502" y="1118550"/>
            <a:ext cx="56194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Axions: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mass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and</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coupling</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inversely</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proportional</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to</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F:</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4DDCA94A-D1E1-B3A4-3618-06038C56F96E}"/>
              </a:ext>
            </a:extLst>
          </p:cNvPr>
          <p:cNvSpPr txBox="1"/>
          <p:nvPr/>
        </p:nvSpPr>
        <p:spPr>
          <a:xfrm>
            <a:off x="500777" y="2375823"/>
            <a:ext cx="57477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ALPs: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mass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and</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coupling</a:t>
            </a:r>
            <a:r>
              <a:rPr lang="zh-CN" altLang="en-US" dirty="0">
                <a:solidFill>
                  <a:srgbClr val="0000FF"/>
                </a:solidFill>
                <a:latin typeface="Arial"/>
                <a:ea typeface="Arial"/>
                <a:cs typeface="Arial"/>
                <a:sym typeface="Arial"/>
              </a:rPr>
              <a:t> </a:t>
            </a:r>
            <a:r>
              <a:rPr lang="en-US" altLang="zh-CN" dirty="0">
                <a:solidFill>
                  <a:srgbClr val="0000FF"/>
                </a:solidFill>
                <a:latin typeface="Arial"/>
                <a:ea typeface="Arial"/>
                <a:cs typeface="Arial"/>
                <a:sym typeface="Arial"/>
              </a:rPr>
              <a:t>are</a:t>
            </a:r>
            <a:r>
              <a:rPr lang="zh-CN" altLang="en-US" dirty="0">
                <a:solidFill>
                  <a:srgbClr val="0000FF"/>
                </a:solidFill>
                <a:latin typeface="Arial"/>
                <a:ea typeface="Arial"/>
                <a:cs typeface="Arial"/>
                <a:sym typeface="Arial"/>
              </a:rPr>
              <a:t> </a:t>
            </a:r>
            <a:r>
              <a:rPr lang="en-US" altLang="zh-CN" dirty="0">
                <a:solidFill>
                  <a:srgbClr val="0000FF"/>
                </a:solidFill>
                <a:latin typeface="Arial"/>
                <a:ea typeface="Arial"/>
                <a:cs typeface="Arial"/>
                <a:sym typeface="Arial"/>
              </a:rPr>
              <a:t>independent----PDG2020</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pic>
        <p:nvPicPr>
          <p:cNvPr id="8" name="图片 7">
            <a:extLst>
              <a:ext uri="{FF2B5EF4-FFF2-40B4-BE49-F238E27FC236}">
                <a16:creationId xmlns:a16="http://schemas.microsoft.com/office/drawing/2014/main" id="{11607628-DFDC-04F3-B40F-2A230DC20D0C}"/>
              </a:ext>
            </a:extLst>
          </p:cNvPr>
          <p:cNvPicPr>
            <a:picLocks noChangeAspect="1"/>
          </p:cNvPicPr>
          <p:nvPr/>
        </p:nvPicPr>
        <p:blipFill>
          <a:blip r:embed="rId5"/>
          <a:stretch>
            <a:fillRect/>
          </a:stretch>
        </p:blipFill>
        <p:spPr>
          <a:xfrm>
            <a:off x="4488175" y="3570658"/>
            <a:ext cx="3520654" cy="1709711"/>
          </a:xfrm>
          <a:prstGeom prst="rect">
            <a:avLst/>
          </a:prstGeom>
        </p:spPr>
      </p:pic>
      <p:pic>
        <p:nvPicPr>
          <p:cNvPr id="10" name="图片 9">
            <a:extLst>
              <a:ext uri="{FF2B5EF4-FFF2-40B4-BE49-F238E27FC236}">
                <a16:creationId xmlns:a16="http://schemas.microsoft.com/office/drawing/2014/main" id="{AEF828E9-0E20-12E8-2CD1-909CAA52FFED}"/>
              </a:ext>
            </a:extLst>
          </p:cNvPr>
          <p:cNvPicPr>
            <a:picLocks noChangeAspect="1"/>
          </p:cNvPicPr>
          <p:nvPr/>
        </p:nvPicPr>
        <p:blipFill>
          <a:blip r:embed="rId6"/>
          <a:stretch>
            <a:fillRect/>
          </a:stretch>
        </p:blipFill>
        <p:spPr>
          <a:xfrm>
            <a:off x="385404" y="3466337"/>
            <a:ext cx="3520654" cy="1814032"/>
          </a:xfrm>
          <a:prstGeom prst="rect">
            <a:avLst/>
          </a:prstGeom>
        </p:spPr>
      </p:pic>
      <p:sp>
        <p:nvSpPr>
          <p:cNvPr id="11" name="文本框 10">
            <a:extLst>
              <a:ext uri="{FF2B5EF4-FFF2-40B4-BE49-F238E27FC236}">
                <a16:creationId xmlns:a16="http://schemas.microsoft.com/office/drawing/2014/main" id="{6A71BCF3-CB93-5915-34CD-4ED963FE2950}"/>
              </a:ext>
            </a:extLst>
          </p:cNvPr>
          <p:cNvSpPr txBox="1"/>
          <p:nvPr/>
        </p:nvSpPr>
        <p:spPr>
          <a:xfrm>
            <a:off x="500777" y="3007046"/>
            <a:ext cx="54784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FF"/>
                </a:solidFill>
                <a:latin typeface="Arial"/>
                <a:ea typeface="Arial"/>
                <a:cs typeface="Arial"/>
                <a:sym typeface="Arial"/>
              </a:rPr>
              <a:t>V</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ector</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particles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are</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called</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axions</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in</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some</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literatures.</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sp>
        <p:nvSpPr>
          <p:cNvPr id="12" name="文本框 11">
            <a:extLst>
              <a:ext uri="{FF2B5EF4-FFF2-40B4-BE49-F238E27FC236}">
                <a16:creationId xmlns:a16="http://schemas.microsoft.com/office/drawing/2014/main" id="{37D8AF5C-FBF6-094A-4B25-415C88838377}"/>
              </a:ext>
            </a:extLst>
          </p:cNvPr>
          <p:cNvSpPr txBox="1"/>
          <p:nvPr/>
        </p:nvSpPr>
        <p:spPr>
          <a:xfrm>
            <a:off x="500777" y="5586055"/>
            <a:ext cx="712951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Our</a:t>
            </a:r>
            <a:r>
              <a:rPr kumimoji="0" lang="zh-CN" altLang="en-US"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 </a:t>
            </a:r>
            <a:r>
              <a:rPr kumimoji="0" lang="en-US" altLang="zh-CN"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definition</a:t>
            </a:r>
            <a:r>
              <a:rPr kumimoji="0" lang="zh-CN" altLang="en-US"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 </a:t>
            </a:r>
            <a:r>
              <a:rPr lang="en-US" altLang="zh-CN" sz="1600" dirty="0">
                <a:solidFill>
                  <a:srgbClr val="FF0000"/>
                </a:solidFill>
                <a:latin typeface="Times New Roman" panose="02020603050405020304" pitchFamily="18" charset="0"/>
                <a:ea typeface="Arial"/>
                <a:cs typeface="Times New Roman" panose="02020603050405020304" pitchFamily="18" charset="0"/>
                <a:sym typeface="Arial"/>
              </a:rPr>
              <a:t>of</a:t>
            </a:r>
            <a:r>
              <a:rPr lang="zh-CN" altLang="en-US" sz="1600" dirty="0">
                <a:solidFill>
                  <a:srgbClr val="FF0000"/>
                </a:solidFill>
                <a:latin typeface="Times New Roman" panose="02020603050405020304" pitchFamily="18" charset="0"/>
                <a:ea typeface="Arial"/>
                <a:cs typeface="Times New Roman" panose="02020603050405020304" pitchFamily="18" charset="0"/>
                <a:sym typeface="Arial"/>
              </a:rPr>
              <a:t> </a:t>
            </a:r>
            <a:r>
              <a:rPr lang="en-US" altLang="zh-CN" sz="1600" dirty="0">
                <a:solidFill>
                  <a:srgbClr val="FF0000"/>
                </a:solidFill>
                <a:latin typeface="Times New Roman" panose="02020603050405020304" pitchFamily="18" charset="0"/>
                <a:ea typeface="Arial"/>
                <a:cs typeface="Times New Roman" panose="02020603050405020304" pitchFamily="18" charset="0"/>
                <a:sym typeface="Arial"/>
              </a:rPr>
              <a:t>ALP</a:t>
            </a:r>
            <a:r>
              <a:rPr lang="zh-CN" altLang="en-US" sz="1600" dirty="0">
                <a:solidFill>
                  <a:srgbClr val="FF0000"/>
                </a:solidFill>
                <a:latin typeface="Times New Roman" panose="02020603050405020304" pitchFamily="18" charset="0"/>
                <a:ea typeface="Arial"/>
                <a:cs typeface="Times New Roman" panose="02020603050405020304" pitchFamily="18" charset="0"/>
                <a:sym typeface="Arial"/>
              </a:rPr>
              <a:t> </a:t>
            </a:r>
            <a:r>
              <a:rPr kumimoji="0" lang="en-US" altLang="zh-CN"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a:t>
            </a:r>
            <a:r>
              <a:rPr kumimoji="0" lang="zh-CN" altLang="en-US"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rPr>
              <a:t> </a:t>
            </a:r>
            <a:endParaRPr kumimoji="0" lang="en-US" altLang="zh-CN" sz="1600" b="0" i="0" u="none" strike="noStrike" cap="none" spc="0" normalizeH="0" baseline="0" dirty="0">
              <a:ln>
                <a:noFill/>
              </a:ln>
              <a:solidFill>
                <a:srgbClr val="FF0000"/>
              </a:solidFill>
              <a:effectLst/>
              <a:uFillTx/>
              <a:latin typeface="Times New Roman" panose="02020603050405020304" pitchFamily="18" charset="0"/>
              <a:ea typeface="Arial"/>
              <a:cs typeface="Times New Roman" panose="02020603050405020304" pitchFamily="18" charset="0"/>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zh-CN" altLang="en-US" sz="1600" b="0" i="0" u="none" strike="noStrike" cap="none" spc="0" normalizeH="0" baseline="0" dirty="0">
              <a:ln>
                <a:noFill/>
              </a:ln>
              <a:solidFill>
                <a:srgbClr val="FF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altLang="zh-CN" sz="1600" dirty="0">
                <a:solidFill>
                  <a:srgbClr val="0000FF"/>
                </a:solidFill>
                <a:latin typeface="Times New Roman" panose="02020603050405020304" pitchFamily="18" charset="0"/>
                <a:cs typeface="Times New Roman" panose="02020603050405020304" pitchFamily="18" charset="0"/>
              </a:rPr>
              <a:t>A</a:t>
            </a:r>
            <a:r>
              <a:rPr lang="en-US" altLang="zh-CN" sz="1600" b="0" i="0" dirty="0">
                <a:solidFill>
                  <a:srgbClr val="0000FF"/>
                </a:solidFill>
                <a:effectLst/>
                <a:latin typeface="Times New Roman" panose="02020603050405020304" pitchFamily="18" charset="0"/>
                <a:cs typeface="Times New Roman" panose="02020603050405020304" pitchFamily="18" charset="0"/>
              </a:rPr>
              <a:t>ll such exotic particles that are characterized by their light mass and weak coupling</a:t>
            </a:r>
            <a:r>
              <a:rPr lang="en-US" altLang="zh-CN" sz="1600" dirty="0">
                <a:solidFill>
                  <a:srgbClr val="0000FF"/>
                </a:solidFill>
                <a:latin typeface="Times New Roman" panose="02020603050405020304" pitchFamily="18" charset="0"/>
                <a:ea typeface="Arial"/>
                <a:cs typeface="Times New Roman" panose="02020603050405020304" pitchFamily="18" charset="0"/>
                <a:sym typeface="Arial"/>
              </a:rPr>
              <a:t>.</a:t>
            </a:r>
            <a:endParaRPr kumimoji="0" lang="zh-CN" altLang="en-US" sz="1600" b="0" i="0" u="none" strike="noStrike" cap="none" spc="0" normalizeH="0" baseline="0" dirty="0">
              <a:ln>
                <a:noFill/>
              </a:ln>
              <a:solidFill>
                <a:srgbClr val="0000FF"/>
              </a:solidFill>
              <a:effectLst/>
              <a:uFillTx/>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32446901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83E6D3F7-D3C4-22ED-2E7E-EB5705A9B01B}"/>
              </a:ext>
            </a:extLst>
          </p:cNvPr>
          <p:cNvPicPr>
            <a:picLocks noChangeAspect="1"/>
          </p:cNvPicPr>
          <p:nvPr/>
        </p:nvPicPr>
        <p:blipFill>
          <a:blip r:embed="rId3"/>
          <a:stretch>
            <a:fillRect/>
          </a:stretch>
        </p:blipFill>
        <p:spPr>
          <a:xfrm>
            <a:off x="14152" y="1714968"/>
            <a:ext cx="4249331" cy="4445119"/>
          </a:xfrm>
          <a:prstGeom prst="rect">
            <a:avLst/>
          </a:prstGeom>
        </p:spPr>
      </p:pic>
      <p:sp>
        <p:nvSpPr>
          <p:cNvPr id="393" name="新物理探测">
            <a:extLst>
              <a:ext uri="{FF2B5EF4-FFF2-40B4-BE49-F238E27FC236}">
                <a16:creationId xmlns:a16="http://schemas.microsoft.com/office/drawing/2014/main" id="{22BFDFC2-2DA4-3ECB-5972-D5779BA162FF}"/>
              </a:ext>
            </a:extLst>
          </p:cNvPr>
          <p:cNvSpPr txBox="1"/>
          <p:nvPr/>
        </p:nvSpPr>
        <p:spPr>
          <a:xfrm>
            <a:off x="3617947" y="5034029"/>
            <a:ext cx="775574" cy="291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259" tIns="48259" rIns="48259" bIns="48259" numCol="1" anchor="ctr">
            <a:spAutoFit/>
          </a:bodyPr>
          <a:lstStyle>
            <a:lvl1pPr algn="ctr" defTabSz="844550">
              <a:lnSpc>
                <a:spcPct val="90000"/>
              </a:lnSpc>
              <a:spcBef>
                <a:spcPts val="700"/>
              </a:spcBef>
              <a:defRPr sz="1900">
                <a:solidFill>
                  <a:schemeClr val="accent3">
                    <a:lumOff val="44000"/>
                  </a:schemeClr>
                </a:solidFill>
                <a:latin typeface="+mn-lt"/>
                <a:ea typeface="+mn-ea"/>
                <a:cs typeface="+mn-cs"/>
                <a:sym typeface="Helvetica"/>
              </a:defRPr>
            </a:lvl1pPr>
          </a:lstStyle>
          <a:p>
            <a:pPr>
              <a:defRPr>
                <a:latin typeface="Arial"/>
                <a:ea typeface="Arial"/>
                <a:cs typeface="Arial"/>
                <a:sym typeface="Arial"/>
              </a:defRPr>
            </a:pPr>
            <a:r>
              <a:rPr lang="zh-CN" altLang="en-US" sz="1400" dirty="0">
                <a:latin typeface="+mn-lt"/>
                <a:ea typeface="+mn-ea"/>
                <a:cs typeface="+mn-cs"/>
                <a:sym typeface="Helvetica"/>
              </a:rPr>
              <a:t>超对称</a:t>
            </a:r>
            <a:endParaRPr sz="1400" dirty="0">
              <a:latin typeface="+mn-lt"/>
              <a:ea typeface="+mn-ea"/>
              <a:cs typeface="+mn-cs"/>
              <a:sym typeface="Helvetica"/>
            </a:endParaRPr>
          </a:p>
        </p:txBody>
      </p:sp>
      <p:sp>
        <p:nvSpPr>
          <p:cNvPr id="408" name="Rectangle 2">
            <a:extLst>
              <a:ext uri="{FF2B5EF4-FFF2-40B4-BE49-F238E27FC236}">
                <a16:creationId xmlns:a16="http://schemas.microsoft.com/office/drawing/2014/main" id="{D59FC35C-27E0-BF48-BD6F-0201B9B28BE6}"/>
              </a:ext>
            </a:extLst>
          </p:cNvPr>
          <p:cNvSpPr txBox="1">
            <a:spLocks noChangeArrowheads="1"/>
          </p:cNvSpPr>
          <p:nvPr/>
        </p:nvSpPr>
        <p:spPr>
          <a:xfrm>
            <a:off x="-105819" y="682888"/>
            <a:ext cx="9972675" cy="1143000"/>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en-US" altLang="zh-CN" sz="2000" b="0" i="0" dirty="0">
                <a:solidFill>
                  <a:srgbClr val="FF0000"/>
                </a:solidFill>
                <a:effectLst/>
                <a:latin typeface="Times New Roman" panose="02020603050405020304" pitchFamily="18" charset="0"/>
                <a:cs typeface="Times New Roman" panose="02020603050405020304" pitchFamily="18" charset="0"/>
              </a:rPr>
              <a:t>The intersection of the most important problems in modern physics and astronomy</a:t>
            </a:r>
            <a:endParaRPr lang="en-US" altLang="zh-CN" sz="2000" dirty="0">
              <a:solidFill>
                <a:srgbClr val="FF0000"/>
              </a:solidFill>
              <a:latin typeface="Times New Roman" panose="02020603050405020304" pitchFamily="18" charset="0"/>
              <a:ea typeface="黑体"/>
              <a:cs typeface="Times New Roman" panose="02020603050405020304" pitchFamily="18" charset="0"/>
            </a:endParaRPr>
          </a:p>
        </p:txBody>
      </p:sp>
      <p:grpSp>
        <p:nvGrpSpPr>
          <p:cNvPr id="41" name="组合 40">
            <a:extLst>
              <a:ext uri="{FF2B5EF4-FFF2-40B4-BE49-F238E27FC236}">
                <a16:creationId xmlns:a16="http://schemas.microsoft.com/office/drawing/2014/main" id="{86EF855B-875A-F85D-21F6-FFFF5B57CDDC}"/>
              </a:ext>
            </a:extLst>
          </p:cNvPr>
          <p:cNvGrpSpPr/>
          <p:nvPr/>
        </p:nvGrpSpPr>
        <p:grpSpPr>
          <a:xfrm>
            <a:off x="3990083" y="2211364"/>
            <a:ext cx="5225287" cy="3862006"/>
            <a:chOff x="-38185" y="1647641"/>
            <a:chExt cx="5225287" cy="3862006"/>
          </a:xfrm>
        </p:grpSpPr>
        <p:grpSp>
          <p:nvGrpSpPr>
            <p:cNvPr id="4" name="组合 3">
              <a:extLst>
                <a:ext uri="{FF2B5EF4-FFF2-40B4-BE49-F238E27FC236}">
                  <a16:creationId xmlns:a16="http://schemas.microsoft.com/office/drawing/2014/main" id="{06A76EC6-CA72-0A93-609F-AAE2DBAD8562}"/>
                </a:ext>
              </a:extLst>
            </p:cNvPr>
            <p:cNvGrpSpPr/>
            <p:nvPr/>
          </p:nvGrpSpPr>
          <p:grpSpPr>
            <a:xfrm>
              <a:off x="-38185" y="1647641"/>
              <a:ext cx="5225287" cy="3862006"/>
              <a:chOff x="554794" y="1464590"/>
              <a:chExt cx="4602748" cy="3308888"/>
            </a:xfrm>
          </p:grpSpPr>
          <p:cxnSp>
            <p:nvCxnSpPr>
              <p:cNvPr id="5" name="直接连接符 4">
                <a:extLst>
                  <a:ext uri="{FF2B5EF4-FFF2-40B4-BE49-F238E27FC236}">
                    <a16:creationId xmlns:a16="http://schemas.microsoft.com/office/drawing/2014/main" id="{D982A6D0-54E9-2976-F67E-05245CCF3A54}"/>
                  </a:ext>
                </a:extLst>
              </p:cNvPr>
              <p:cNvCxnSpPr>
                <a:cxnSpLocks/>
              </p:cNvCxnSpPr>
              <p:nvPr/>
            </p:nvCxnSpPr>
            <p:spPr>
              <a:xfrm>
                <a:off x="947980" y="1464590"/>
                <a:ext cx="1655735" cy="1418095"/>
              </a:xfrm>
              <a:prstGeom prst="line">
                <a:avLst/>
              </a:prstGeom>
              <a:ln/>
            </p:spPr>
            <p:style>
              <a:lnRef idx="2">
                <a:schemeClr val="dk1"/>
              </a:lnRef>
              <a:fillRef idx="0">
                <a:schemeClr val="dk1"/>
              </a:fillRef>
              <a:effectRef idx="1">
                <a:schemeClr val="dk1"/>
              </a:effectRef>
              <a:fontRef idx="minor">
                <a:schemeClr val="tx1"/>
              </a:fontRef>
            </p:style>
          </p:cxnSp>
          <p:cxnSp>
            <p:nvCxnSpPr>
              <p:cNvPr id="7" name="直接连接符 6">
                <a:extLst>
                  <a:ext uri="{FF2B5EF4-FFF2-40B4-BE49-F238E27FC236}">
                    <a16:creationId xmlns:a16="http://schemas.microsoft.com/office/drawing/2014/main" id="{4EB808BE-C45C-46BE-472A-03A28B08DEB4}"/>
                  </a:ext>
                </a:extLst>
              </p:cNvPr>
              <p:cNvCxnSpPr>
                <a:cxnSpLocks/>
              </p:cNvCxnSpPr>
              <p:nvPr/>
            </p:nvCxnSpPr>
            <p:spPr>
              <a:xfrm>
                <a:off x="760400" y="1751308"/>
                <a:ext cx="1592759" cy="1353519"/>
              </a:xfrm>
              <a:prstGeom prst="line">
                <a:avLst/>
              </a:prstGeom>
              <a:ln/>
            </p:spPr>
            <p:style>
              <a:lnRef idx="2">
                <a:schemeClr val="dk1"/>
              </a:lnRef>
              <a:fillRef idx="0">
                <a:schemeClr val="dk1"/>
              </a:fillRef>
              <a:effectRef idx="1">
                <a:schemeClr val="dk1"/>
              </a:effectRef>
              <a:fontRef idx="minor">
                <a:schemeClr val="tx1"/>
              </a:fontRef>
            </p:style>
          </p:cxnSp>
          <p:cxnSp>
            <p:nvCxnSpPr>
              <p:cNvPr id="9" name="直接连接符 8">
                <a:extLst>
                  <a:ext uri="{FF2B5EF4-FFF2-40B4-BE49-F238E27FC236}">
                    <a16:creationId xmlns:a16="http://schemas.microsoft.com/office/drawing/2014/main" id="{A83E6611-DF43-7F60-C860-7BB9EC2F97E6}"/>
                  </a:ext>
                </a:extLst>
              </p:cNvPr>
              <p:cNvCxnSpPr>
                <a:cxnSpLocks/>
              </p:cNvCxnSpPr>
              <p:nvPr/>
            </p:nvCxnSpPr>
            <p:spPr>
              <a:xfrm flipV="1">
                <a:off x="2603715" y="1549831"/>
                <a:ext cx="988014" cy="1332854"/>
              </a:xfrm>
              <a:prstGeom prst="line">
                <a:avLst/>
              </a:prstGeom>
              <a:ln/>
            </p:spPr>
            <p:style>
              <a:lnRef idx="2">
                <a:schemeClr val="dk1"/>
              </a:lnRef>
              <a:fillRef idx="0">
                <a:schemeClr val="dk1"/>
              </a:fillRef>
              <a:effectRef idx="1">
                <a:schemeClr val="dk1"/>
              </a:effectRef>
              <a:fontRef idx="minor">
                <a:schemeClr val="tx1"/>
              </a:fontRef>
            </p:style>
          </p:cxnSp>
          <p:cxnSp>
            <p:nvCxnSpPr>
              <p:cNvPr id="10" name="直接连接符 9">
                <a:extLst>
                  <a:ext uri="{FF2B5EF4-FFF2-40B4-BE49-F238E27FC236}">
                    <a16:creationId xmlns:a16="http://schemas.microsoft.com/office/drawing/2014/main" id="{43A19829-E222-A172-28A3-93E19EFCCB3C}"/>
                  </a:ext>
                </a:extLst>
              </p:cNvPr>
              <p:cNvCxnSpPr>
                <a:cxnSpLocks/>
              </p:cNvCxnSpPr>
              <p:nvPr/>
            </p:nvCxnSpPr>
            <p:spPr>
              <a:xfrm flipV="1">
                <a:off x="2893016" y="1751308"/>
                <a:ext cx="988014" cy="1263113"/>
              </a:xfrm>
              <a:prstGeom prst="line">
                <a:avLst/>
              </a:prstGeom>
              <a:ln/>
            </p:spPr>
            <p:style>
              <a:lnRef idx="2">
                <a:schemeClr val="dk1"/>
              </a:lnRef>
              <a:fillRef idx="0">
                <a:schemeClr val="dk1"/>
              </a:fillRef>
              <a:effectRef idx="1">
                <a:schemeClr val="dk1"/>
              </a:effectRef>
              <a:fontRef idx="minor">
                <a:schemeClr val="tx1"/>
              </a:fontRef>
            </p:style>
          </p:cxnSp>
          <p:cxnSp>
            <p:nvCxnSpPr>
              <p:cNvPr id="11" name="直接连接符 10">
                <a:extLst>
                  <a:ext uri="{FF2B5EF4-FFF2-40B4-BE49-F238E27FC236}">
                    <a16:creationId xmlns:a16="http://schemas.microsoft.com/office/drawing/2014/main" id="{86175BDD-129E-87F7-E70E-B4D87B17CA46}"/>
                  </a:ext>
                </a:extLst>
              </p:cNvPr>
              <p:cNvCxnSpPr>
                <a:cxnSpLocks/>
              </p:cNvCxnSpPr>
              <p:nvPr/>
            </p:nvCxnSpPr>
            <p:spPr>
              <a:xfrm flipV="1">
                <a:off x="981406" y="3104827"/>
                <a:ext cx="1367878" cy="963478"/>
              </a:xfrm>
              <a:prstGeom prst="line">
                <a:avLst/>
              </a:prstGeom>
              <a:ln/>
            </p:spPr>
            <p:style>
              <a:lnRef idx="2">
                <a:schemeClr val="dk1"/>
              </a:lnRef>
              <a:fillRef idx="0">
                <a:schemeClr val="dk1"/>
              </a:fillRef>
              <a:effectRef idx="1">
                <a:schemeClr val="dk1"/>
              </a:effectRef>
              <a:fontRef idx="minor">
                <a:schemeClr val="tx1"/>
              </a:fontRef>
            </p:style>
          </p:cxnSp>
          <p:cxnSp>
            <p:nvCxnSpPr>
              <p:cNvPr id="12" name="直接连接符 11">
                <a:extLst>
                  <a:ext uri="{FF2B5EF4-FFF2-40B4-BE49-F238E27FC236}">
                    <a16:creationId xmlns:a16="http://schemas.microsoft.com/office/drawing/2014/main" id="{2E1E450D-3491-2D7C-C4EB-EE19593E900C}"/>
                  </a:ext>
                </a:extLst>
              </p:cNvPr>
              <p:cNvCxnSpPr>
                <a:cxnSpLocks/>
              </p:cNvCxnSpPr>
              <p:nvPr/>
            </p:nvCxnSpPr>
            <p:spPr>
              <a:xfrm flipV="1">
                <a:off x="1198536" y="3326969"/>
                <a:ext cx="1323812" cy="978983"/>
              </a:xfrm>
              <a:prstGeom prst="line">
                <a:avLst/>
              </a:prstGeom>
              <a:ln/>
            </p:spPr>
            <p:style>
              <a:lnRef idx="2">
                <a:schemeClr val="dk1"/>
              </a:lnRef>
              <a:fillRef idx="0">
                <a:schemeClr val="dk1"/>
              </a:fillRef>
              <a:effectRef idx="1">
                <a:schemeClr val="dk1"/>
              </a:effectRef>
              <a:fontRef idx="minor">
                <a:schemeClr val="tx1"/>
              </a:fontRef>
            </p:style>
          </p:cxnSp>
          <p:cxnSp>
            <p:nvCxnSpPr>
              <p:cNvPr id="14" name="直接连接符 13">
                <a:extLst>
                  <a:ext uri="{FF2B5EF4-FFF2-40B4-BE49-F238E27FC236}">
                    <a16:creationId xmlns:a16="http://schemas.microsoft.com/office/drawing/2014/main" id="{354E7B64-3986-34F5-BC31-6C4A225732E1}"/>
                  </a:ext>
                </a:extLst>
              </p:cNvPr>
              <p:cNvCxnSpPr>
                <a:cxnSpLocks/>
              </p:cNvCxnSpPr>
              <p:nvPr/>
            </p:nvCxnSpPr>
            <p:spPr>
              <a:xfrm flipV="1">
                <a:off x="2893016" y="2530078"/>
                <a:ext cx="1952640" cy="484343"/>
              </a:xfrm>
              <a:prstGeom prst="line">
                <a:avLst/>
              </a:prstGeom>
              <a:ln/>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FB5EB04C-84F1-8AF6-C833-D099589AA68B}"/>
                  </a:ext>
                </a:extLst>
              </p:cNvPr>
              <p:cNvCxnSpPr>
                <a:cxnSpLocks/>
              </p:cNvCxnSpPr>
              <p:nvPr/>
            </p:nvCxnSpPr>
            <p:spPr>
              <a:xfrm flipV="1">
                <a:off x="3014418" y="2833596"/>
                <a:ext cx="1831238" cy="433965"/>
              </a:xfrm>
              <a:prstGeom prst="line">
                <a:avLst/>
              </a:prstGeom>
              <a:ln/>
            </p:spPr>
            <p:style>
              <a:lnRef idx="2">
                <a:schemeClr val="dk1"/>
              </a:lnRef>
              <a:fillRef idx="0">
                <a:schemeClr val="dk1"/>
              </a:fillRef>
              <a:effectRef idx="1">
                <a:schemeClr val="dk1"/>
              </a:effectRef>
              <a:fontRef idx="minor">
                <a:schemeClr val="tx1"/>
              </a:fontRef>
            </p:style>
          </p:cxnSp>
          <p:cxnSp>
            <p:nvCxnSpPr>
              <p:cNvPr id="16" name="直接连接符 15">
                <a:extLst>
                  <a:ext uri="{FF2B5EF4-FFF2-40B4-BE49-F238E27FC236}">
                    <a16:creationId xmlns:a16="http://schemas.microsoft.com/office/drawing/2014/main" id="{EBB2CC7A-DF65-B51B-389E-52E50E8C0C90}"/>
                  </a:ext>
                </a:extLst>
              </p:cNvPr>
              <p:cNvCxnSpPr>
                <a:cxnSpLocks/>
              </p:cNvCxnSpPr>
              <p:nvPr/>
            </p:nvCxnSpPr>
            <p:spPr>
              <a:xfrm>
                <a:off x="2522348" y="3339889"/>
                <a:ext cx="1646693" cy="1433589"/>
              </a:xfrm>
              <a:prstGeom prst="line">
                <a:avLst/>
              </a:prstGeom>
              <a:ln/>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C53E5572-C9BC-DC12-5E62-E33ED4D2C3D5}"/>
                  </a:ext>
                </a:extLst>
              </p:cNvPr>
              <p:cNvCxnSpPr>
                <a:cxnSpLocks/>
              </p:cNvCxnSpPr>
              <p:nvPr/>
            </p:nvCxnSpPr>
            <p:spPr>
              <a:xfrm>
                <a:off x="3014418" y="3267561"/>
                <a:ext cx="1438759" cy="1242446"/>
              </a:xfrm>
              <a:prstGeom prst="line">
                <a:avLst/>
              </a:prstGeom>
              <a:ln/>
            </p:spPr>
            <p:style>
              <a:lnRef idx="2">
                <a:schemeClr val="dk1"/>
              </a:lnRef>
              <a:fillRef idx="0">
                <a:schemeClr val="dk1"/>
              </a:fillRef>
              <a:effectRef idx="1">
                <a:schemeClr val="dk1"/>
              </a:effectRef>
              <a:fontRef idx="minor">
                <a:schemeClr val="tx1"/>
              </a:fontRef>
            </p:style>
          </p:cxnSp>
          <p:sp>
            <p:nvSpPr>
              <p:cNvPr id="18" name="文本框 17">
                <a:extLst>
                  <a:ext uri="{FF2B5EF4-FFF2-40B4-BE49-F238E27FC236}">
                    <a16:creationId xmlns:a16="http://schemas.microsoft.com/office/drawing/2014/main" id="{51F47E38-C194-8342-DC39-DF2A501DB0E6}"/>
                  </a:ext>
                </a:extLst>
              </p:cNvPr>
              <p:cNvSpPr txBox="1"/>
              <p:nvPr/>
            </p:nvSpPr>
            <p:spPr>
              <a:xfrm>
                <a:off x="2325453" y="296079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sp>
            <p:nvSpPr>
              <p:cNvPr id="20" name="文本框 19">
                <a:extLst>
                  <a:ext uri="{FF2B5EF4-FFF2-40B4-BE49-F238E27FC236}">
                    <a16:creationId xmlns:a16="http://schemas.microsoft.com/office/drawing/2014/main" id="{A1F924E6-E30C-DAFC-2A4D-FE6AF45689CF}"/>
                  </a:ext>
                </a:extLst>
              </p:cNvPr>
              <p:cNvSpPr txBox="1"/>
              <p:nvPr/>
            </p:nvSpPr>
            <p:spPr>
              <a:xfrm rot="2413938">
                <a:off x="554794" y="2040311"/>
                <a:ext cx="20758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FF"/>
                    </a:solidFill>
                    <a:latin typeface="Arial"/>
                    <a:ea typeface="Arial"/>
                    <a:cs typeface="Arial"/>
                    <a:sym typeface="Arial"/>
                  </a:rPr>
                  <a:t>Strong CP Problem</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sp>
            <p:nvSpPr>
              <p:cNvPr id="26" name="文本框 25">
                <a:extLst>
                  <a:ext uri="{FF2B5EF4-FFF2-40B4-BE49-F238E27FC236}">
                    <a16:creationId xmlns:a16="http://schemas.microsoft.com/office/drawing/2014/main" id="{AA29BEC8-85A8-DE23-6DDF-FDE9782D905A}"/>
                  </a:ext>
                </a:extLst>
              </p:cNvPr>
              <p:cNvSpPr txBox="1"/>
              <p:nvPr/>
            </p:nvSpPr>
            <p:spPr>
              <a:xfrm rot="19468123">
                <a:off x="1075333" y="3521575"/>
                <a:ext cx="12977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00"/>
                    </a:solidFill>
                    <a:latin typeface="Arial"/>
                    <a:ea typeface="Arial"/>
                    <a:cs typeface="Arial"/>
                    <a:sym typeface="Arial"/>
                  </a:rPr>
                  <a:t>Dark Matter</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8" name="文本框 27">
                <a:extLst>
                  <a:ext uri="{FF2B5EF4-FFF2-40B4-BE49-F238E27FC236}">
                    <a16:creationId xmlns:a16="http://schemas.microsoft.com/office/drawing/2014/main" id="{3DF2C5EF-5F62-BCE5-0801-4A9B0556D722}"/>
                  </a:ext>
                </a:extLst>
              </p:cNvPr>
              <p:cNvSpPr txBox="1"/>
              <p:nvPr/>
            </p:nvSpPr>
            <p:spPr>
              <a:xfrm rot="18467244">
                <a:off x="2582765" y="2046185"/>
                <a:ext cx="13747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2"/>
                    </a:solidFill>
                    <a:effectLst/>
                    <a:uFillTx/>
                    <a:latin typeface="Arial"/>
                    <a:ea typeface="Arial"/>
                    <a:cs typeface="Arial"/>
                    <a:sym typeface="Arial"/>
                  </a:rPr>
                  <a:t>Dark Energy</a:t>
                </a:r>
                <a:endParaRPr kumimoji="0" lang="zh-CN" altLang="en-US" sz="1800" b="0" i="0" u="none" strike="noStrike" cap="none" spc="0" normalizeH="0" baseline="0" dirty="0">
                  <a:ln>
                    <a:noFill/>
                  </a:ln>
                  <a:solidFill>
                    <a:schemeClr val="bg2"/>
                  </a:solidFill>
                  <a:effectLst/>
                  <a:uFillTx/>
                  <a:latin typeface="Arial"/>
                  <a:ea typeface="Arial"/>
                  <a:cs typeface="Arial"/>
                  <a:sym typeface="Arial"/>
                </a:endParaRPr>
              </a:p>
            </p:txBody>
          </p:sp>
          <p:sp>
            <p:nvSpPr>
              <p:cNvPr id="29" name="文本框 28">
                <a:extLst>
                  <a:ext uri="{FF2B5EF4-FFF2-40B4-BE49-F238E27FC236}">
                    <a16:creationId xmlns:a16="http://schemas.microsoft.com/office/drawing/2014/main" id="{9A351364-5A77-41EA-21BF-1F512718123F}"/>
                  </a:ext>
                </a:extLst>
              </p:cNvPr>
              <p:cNvSpPr txBox="1"/>
              <p:nvPr/>
            </p:nvSpPr>
            <p:spPr>
              <a:xfrm rot="2452161">
                <a:off x="2952617" y="3866553"/>
                <a:ext cx="147315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CC00FF"/>
                    </a:solidFill>
                    <a:effectLst/>
                    <a:uFillTx/>
                    <a:latin typeface="Arial"/>
                    <a:ea typeface="Arial"/>
                    <a:cs typeface="Arial"/>
                    <a:sym typeface="Arial"/>
                  </a:rPr>
                  <a:t>String Theory</a:t>
                </a:r>
                <a:endParaRPr kumimoji="0" lang="zh-CN" altLang="en-US" sz="1800" b="0" i="0" u="none" strike="noStrike" cap="none" spc="0" normalizeH="0" baseline="0" dirty="0">
                  <a:ln>
                    <a:noFill/>
                  </a:ln>
                  <a:solidFill>
                    <a:srgbClr val="CC00FF"/>
                  </a:solidFill>
                  <a:effectLst/>
                  <a:uFillTx/>
                  <a:latin typeface="Arial"/>
                  <a:ea typeface="Arial"/>
                  <a:cs typeface="Arial"/>
                  <a:sym typeface="Arial"/>
                </a:endParaRPr>
              </a:p>
            </p:txBody>
          </p:sp>
          <p:sp>
            <p:nvSpPr>
              <p:cNvPr id="33" name="文本框 32">
                <a:extLst>
                  <a:ext uri="{FF2B5EF4-FFF2-40B4-BE49-F238E27FC236}">
                    <a16:creationId xmlns:a16="http://schemas.microsoft.com/office/drawing/2014/main" id="{985B7571-CEDE-953A-4678-A44F6E3A6093}"/>
                  </a:ext>
                </a:extLst>
              </p:cNvPr>
              <p:cNvSpPr txBox="1"/>
              <p:nvPr/>
            </p:nvSpPr>
            <p:spPr>
              <a:xfrm rot="20791564">
                <a:off x="3095545" y="2655278"/>
                <a:ext cx="20619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B050"/>
                    </a:solidFill>
                    <a:effectLst/>
                    <a:uFillTx/>
                    <a:latin typeface="Arial"/>
                    <a:ea typeface="Arial"/>
                    <a:cs typeface="Arial"/>
                    <a:sym typeface="Arial"/>
                  </a:rPr>
                  <a:t>Supersymmetry</a:t>
                </a:r>
                <a:endParaRPr kumimoji="0" lang="zh-CN" altLang="en-US" sz="1800" b="0" i="0" u="none" strike="noStrike" cap="none" spc="0" normalizeH="0" baseline="0" dirty="0">
                  <a:ln>
                    <a:noFill/>
                  </a:ln>
                  <a:solidFill>
                    <a:srgbClr val="00B050"/>
                  </a:solidFill>
                  <a:effectLst/>
                  <a:uFillTx/>
                  <a:latin typeface="Arial"/>
                  <a:ea typeface="Arial"/>
                  <a:cs typeface="Arial"/>
                  <a:sym typeface="Arial"/>
                </a:endParaRPr>
              </a:p>
            </p:txBody>
          </p:sp>
        </p:grpSp>
        <p:grpSp>
          <p:nvGrpSpPr>
            <p:cNvPr id="40" name="组合 39">
              <a:extLst>
                <a:ext uri="{FF2B5EF4-FFF2-40B4-BE49-F238E27FC236}">
                  <a16:creationId xmlns:a16="http://schemas.microsoft.com/office/drawing/2014/main" id="{C69EF0B5-B753-7B3B-21E9-C9440547D1EB}"/>
                </a:ext>
              </a:extLst>
            </p:cNvPr>
            <p:cNvGrpSpPr/>
            <p:nvPr/>
          </p:nvGrpSpPr>
          <p:grpSpPr>
            <a:xfrm>
              <a:off x="1935892" y="3116845"/>
              <a:ext cx="892314" cy="963768"/>
              <a:chOff x="4689300" y="5811075"/>
              <a:chExt cx="914400" cy="914400"/>
            </a:xfrm>
          </p:grpSpPr>
          <p:sp>
            <p:nvSpPr>
              <p:cNvPr id="36" name="爆炸形: 8 pt  35">
                <a:extLst>
                  <a:ext uri="{FF2B5EF4-FFF2-40B4-BE49-F238E27FC236}">
                    <a16:creationId xmlns:a16="http://schemas.microsoft.com/office/drawing/2014/main" id="{89111A58-7759-E06F-74EC-655361FB8340}"/>
                  </a:ext>
                </a:extLst>
              </p:cNvPr>
              <p:cNvSpPr/>
              <p:nvPr/>
            </p:nvSpPr>
            <p:spPr>
              <a:xfrm rot="20362178">
                <a:off x="4689300" y="5811075"/>
                <a:ext cx="914400" cy="914400"/>
              </a:xfrm>
              <a:prstGeom prst="irregularSeal1">
                <a:avLst/>
              </a:prstGeom>
              <a:solidFill>
                <a:srgbClr val="FF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9" name="文本框 38">
                <a:extLst>
                  <a:ext uri="{FF2B5EF4-FFF2-40B4-BE49-F238E27FC236}">
                    <a16:creationId xmlns:a16="http://schemas.microsoft.com/office/drawing/2014/main" id="{CD5FA7F9-2B67-5E65-9583-FE85265337B3}"/>
                  </a:ext>
                </a:extLst>
              </p:cNvPr>
              <p:cNvSpPr txBox="1"/>
              <p:nvPr/>
            </p:nvSpPr>
            <p:spPr>
              <a:xfrm>
                <a:off x="4803070" y="6070171"/>
                <a:ext cx="6694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FFFF00"/>
                    </a:solidFill>
                    <a:latin typeface="Arial"/>
                    <a:ea typeface="Arial"/>
                    <a:cs typeface="Arial"/>
                    <a:sym typeface="Arial"/>
                  </a:rPr>
                  <a:t>Axion</a:t>
                </a: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grpSp>
      </p:grpSp>
      <p:sp>
        <p:nvSpPr>
          <p:cNvPr id="2" name="Rectangle 2">
            <a:extLst>
              <a:ext uri="{FF2B5EF4-FFF2-40B4-BE49-F238E27FC236}">
                <a16:creationId xmlns:a16="http://schemas.microsoft.com/office/drawing/2014/main" id="{E534F4D9-4253-6F0F-12A0-FCAFAA3146FB}"/>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Axions</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&amp;</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ALPs:</a:t>
            </a:r>
          </a:p>
        </p:txBody>
      </p:sp>
    </p:spTree>
    <p:extLst>
      <p:ext uri="{BB962C8B-B14F-4D97-AF65-F5344CB8AC3E}">
        <p14:creationId xmlns:p14="http://schemas.microsoft.com/office/powerpoint/2010/main" val="34800653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tective board with fingerprints, photos, map and clues connected by red string on white brick wall">
            <a:extLst>
              <a:ext uri="{FF2B5EF4-FFF2-40B4-BE49-F238E27FC236}">
                <a16:creationId xmlns:a16="http://schemas.microsoft.com/office/drawing/2014/main" id="{0A250CA7-E4FA-9B4E-AD45-8E2CF3ACE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8"/>
          <a:stretch/>
        </p:blipFill>
        <p:spPr bwMode="auto">
          <a:xfrm>
            <a:off x="414068" y="884061"/>
            <a:ext cx="7750834" cy="54769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957BD0E-1618-C364-6A99-27234CE72575}"/>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 detective board: </a:t>
            </a:r>
          </a:p>
        </p:txBody>
      </p:sp>
    </p:spTree>
    <p:extLst>
      <p:ext uri="{BB962C8B-B14F-4D97-AF65-F5344CB8AC3E}">
        <p14:creationId xmlns:p14="http://schemas.microsoft.com/office/powerpoint/2010/main" val="9802365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EC1DE560-B768-1C92-6679-AE80AE69C5AB}"/>
              </a:ext>
            </a:extLst>
          </p:cNvPr>
          <p:cNvSpPr/>
          <p:nvPr/>
        </p:nvSpPr>
        <p:spPr>
          <a:xfrm>
            <a:off x="1701209" y="2647507"/>
            <a:ext cx="2073349" cy="2062716"/>
          </a:xfrm>
          <a:prstGeom prst="ellipse">
            <a:avLst/>
          </a:prstGeom>
          <a:solidFill>
            <a:schemeClr val="accent3">
              <a:lumOff val="44000"/>
            </a:schemeClr>
          </a:solidFill>
          <a:ln w="3810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椭圆 2">
            <a:extLst>
              <a:ext uri="{FF2B5EF4-FFF2-40B4-BE49-F238E27FC236}">
                <a16:creationId xmlns:a16="http://schemas.microsoft.com/office/drawing/2014/main" id="{B977CB7A-E64B-46E0-31FC-456DABDA0798}"/>
              </a:ext>
            </a:extLst>
          </p:cNvPr>
          <p:cNvSpPr/>
          <p:nvPr/>
        </p:nvSpPr>
        <p:spPr>
          <a:xfrm>
            <a:off x="5369442" y="2647507"/>
            <a:ext cx="2073349" cy="2062716"/>
          </a:xfrm>
          <a:prstGeom prst="ellipse">
            <a:avLst/>
          </a:prstGeom>
          <a:solidFill>
            <a:schemeClr val="accent3">
              <a:lumOff val="44000"/>
            </a:schemeClr>
          </a:solidFill>
          <a:ln w="3810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椭圆 3">
            <a:extLst>
              <a:ext uri="{FF2B5EF4-FFF2-40B4-BE49-F238E27FC236}">
                <a16:creationId xmlns:a16="http://schemas.microsoft.com/office/drawing/2014/main" id="{6A91A818-6D2F-434F-1BE4-514B13D33792}"/>
              </a:ext>
            </a:extLst>
          </p:cNvPr>
          <p:cNvSpPr/>
          <p:nvPr/>
        </p:nvSpPr>
        <p:spPr>
          <a:xfrm>
            <a:off x="3774558" y="3445727"/>
            <a:ext cx="1594884" cy="519348"/>
          </a:xfrm>
          <a:prstGeom prst="ellipse">
            <a:avLst/>
          </a:prstGeom>
          <a:solidFill>
            <a:schemeClr val="accent3">
              <a:lumOff val="44000"/>
            </a:schemeClr>
          </a:solidFill>
          <a:ln w="381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文本框 4">
            <a:extLst>
              <a:ext uri="{FF2B5EF4-FFF2-40B4-BE49-F238E27FC236}">
                <a16:creationId xmlns:a16="http://schemas.microsoft.com/office/drawing/2014/main" id="{78384BE4-59DF-65B2-2CED-F7A10ED60747}"/>
              </a:ext>
            </a:extLst>
          </p:cNvPr>
          <p:cNvSpPr txBox="1"/>
          <p:nvPr/>
        </p:nvSpPr>
        <p:spPr>
          <a:xfrm>
            <a:off x="4282178" y="3520736"/>
            <a:ext cx="5796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Dark</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936A28A1-9535-2B5D-088D-5CA42B50A7DC}"/>
              </a:ext>
            </a:extLst>
          </p:cNvPr>
          <p:cNvSpPr txBox="1"/>
          <p:nvPr/>
        </p:nvSpPr>
        <p:spPr>
          <a:xfrm>
            <a:off x="5968111" y="3520736"/>
            <a:ext cx="9771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Ordinary</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文本框 6">
            <a:extLst>
              <a:ext uri="{FF2B5EF4-FFF2-40B4-BE49-F238E27FC236}">
                <a16:creationId xmlns:a16="http://schemas.microsoft.com/office/drawing/2014/main" id="{07A6A1EA-A773-AE7A-5986-336979CDF949}"/>
              </a:ext>
            </a:extLst>
          </p:cNvPr>
          <p:cNvSpPr txBox="1"/>
          <p:nvPr/>
        </p:nvSpPr>
        <p:spPr>
          <a:xfrm>
            <a:off x="2247229" y="3595745"/>
            <a:ext cx="9771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Ordinary</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2">
            <a:extLst>
              <a:ext uri="{FF2B5EF4-FFF2-40B4-BE49-F238E27FC236}">
                <a16:creationId xmlns:a16="http://schemas.microsoft.com/office/drawing/2014/main" id="{30D980AA-6BAA-FDC6-5839-A0B2A648D1A9}"/>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detect,</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have</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interact:</a:t>
            </a:r>
          </a:p>
        </p:txBody>
      </p:sp>
    </p:spTree>
    <p:extLst>
      <p:ext uri="{BB962C8B-B14F-4D97-AF65-F5344CB8AC3E}">
        <p14:creationId xmlns:p14="http://schemas.microsoft.com/office/powerpoint/2010/main" val="37403994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2" name="Rectangle 3">
            <a:extLst>
              <a:ext uri="{FF2B5EF4-FFF2-40B4-BE49-F238E27FC236}">
                <a16:creationId xmlns:a16="http://schemas.microsoft.com/office/drawing/2014/main" id="{02B06CFF-AAD6-99FD-293B-711F2699B676}"/>
              </a:ext>
            </a:extLst>
          </p:cNvPr>
          <p:cNvSpPr txBox="1"/>
          <p:nvPr/>
        </p:nvSpPr>
        <p:spPr>
          <a:xfrm>
            <a:off x="126999" y="145533"/>
            <a:ext cx="591443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Three scalars to be measured</a:t>
            </a:r>
            <a:r>
              <a:rPr lang="zh-CN" altLang="en-US" sz="3600" dirty="0">
                <a:latin typeface="Times New Roman" panose="02020603050405020304" pitchFamily="18" charset="0"/>
                <a:ea typeface="黑体" panose="02010609060101010101" pitchFamily="49" charset="-122"/>
                <a:cs typeface="Times New Roman" panose="02020603050405020304" pitchFamily="18" charset="0"/>
              </a:rPr>
              <a:t>：</a:t>
            </a:r>
            <a:endParaRPr sz="3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3DA59CA2-D472-5694-2055-082B186544A1}"/>
              </a:ext>
            </a:extLst>
          </p:cNvPr>
          <p:cNvSpPr txBox="1"/>
          <p:nvPr/>
        </p:nvSpPr>
        <p:spPr>
          <a:xfrm>
            <a:off x="1247449" y="3015962"/>
            <a:ext cx="6852754"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hangingPunct="0">
              <a:spcBef>
                <a:spcPts val="0"/>
              </a:spcBef>
              <a:spcAft>
                <a:spcPts val="0"/>
              </a:spcAft>
            </a:pPr>
            <a:r>
              <a:rPr kumimoji="0" lang="en-US" altLang="zh-CN" sz="4000" b="0" i="0" u="none" strike="noStrike" cap="none" spc="0" normalizeH="0" baseline="0" dirty="0">
                <a:ln>
                  <a:noFill/>
                </a:ln>
                <a:solidFill>
                  <a:srgbClr val="0000FF"/>
                </a:solidFill>
                <a:effectLst/>
                <a:uFillTx/>
                <a:latin typeface="Arial"/>
                <a:ea typeface="Arial"/>
                <a:cs typeface="Arial"/>
                <a:sym typeface="Arial"/>
              </a:rPr>
              <a:t>1.</a:t>
            </a:r>
            <a:r>
              <a:rPr kumimoji="0" lang="en-US" altLang="zh-CN" sz="4000" b="1" i="0" u="none" strike="noStrike" cap="none" spc="0" normalizeH="0" baseline="0" dirty="0">
                <a:ln>
                  <a:noFill/>
                </a:ln>
                <a:solidFill>
                  <a:srgbClr val="0000FF"/>
                </a:solidFill>
                <a:effectLst/>
                <a:uFillTx/>
                <a:latin typeface="Arial"/>
                <a:ea typeface="Arial"/>
                <a:cs typeface="Arial"/>
                <a:sym typeface="Arial"/>
              </a:rPr>
              <a:t>σ·r</a:t>
            </a:r>
            <a:r>
              <a:rPr kumimoji="0" lang="zh-CN" altLang="en-US" sz="4000" b="1" i="0" u="none" strike="noStrike" cap="none" spc="0" normalizeH="0" baseline="0" dirty="0">
                <a:ln>
                  <a:noFill/>
                </a:ln>
                <a:solidFill>
                  <a:srgbClr val="0000FF"/>
                </a:solidFill>
                <a:effectLst/>
                <a:uFillTx/>
                <a:latin typeface="Arial"/>
                <a:ea typeface="Arial"/>
                <a:cs typeface="Arial"/>
                <a:sym typeface="Arial"/>
              </a:rPr>
              <a:t>      </a:t>
            </a:r>
            <a:r>
              <a:rPr lang="en-US" altLang="zh-CN" sz="2400" dirty="0">
                <a:solidFill>
                  <a:srgbClr val="0000FF"/>
                </a:solidFill>
                <a:latin typeface="Arial"/>
                <a:cs typeface="Arial"/>
                <a:sym typeface="Arial"/>
              </a:rPr>
              <a:t>pseudo-Scalar,</a:t>
            </a:r>
            <a:r>
              <a:rPr lang="zh-CN" altLang="en-US" sz="2400" dirty="0">
                <a:solidFill>
                  <a:srgbClr val="0000FF"/>
                </a:solidFill>
                <a:latin typeface="Arial"/>
                <a:cs typeface="Arial"/>
                <a:sym typeface="Arial"/>
              </a:rPr>
              <a:t> </a:t>
            </a:r>
            <a:r>
              <a:rPr lang="en-US" altLang="zh-CN" sz="2400" dirty="0">
                <a:solidFill>
                  <a:srgbClr val="0000FF"/>
                </a:solidFill>
                <a:latin typeface="Arial"/>
                <a:cs typeface="Arial"/>
                <a:sym typeface="Arial"/>
              </a:rPr>
              <a:t>breaks P and</a:t>
            </a:r>
            <a:r>
              <a:rPr lang="zh-CN" altLang="en-US" sz="2400" dirty="0">
                <a:solidFill>
                  <a:srgbClr val="0000FF"/>
                </a:solidFill>
                <a:latin typeface="Arial"/>
                <a:cs typeface="Arial"/>
                <a:sym typeface="Arial"/>
              </a:rPr>
              <a:t> </a:t>
            </a:r>
            <a:r>
              <a:rPr lang="en-US" altLang="zh-CN" sz="2400" dirty="0">
                <a:solidFill>
                  <a:srgbClr val="0000FF"/>
                </a:solidFill>
                <a:latin typeface="Arial"/>
                <a:cs typeface="Arial"/>
                <a:sym typeface="Arial"/>
              </a:rPr>
              <a:t>T</a:t>
            </a: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0000FF"/>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0000FF"/>
                </a:solidFill>
                <a:effectLst/>
                <a:uFillTx/>
                <a:latin typeface="Arial"/>
                <a:ea typeface="Arial"/>
                <a:cs typeface="Arial"/>
                <a:sym typeface="Arial"/>
              </a:rPr>
              <a:t>2.</a:t>
            </a:r>
            <a:r>
              <a:rPr kumimoji="0" lang="en-US" altLang="zh-CN" sz="4000" b="1" i="0" u="none" strike="noStrike" cap="none" spc="0" normalizeH="0" baseline="0" dirty="0">
                <a:ln>
                  <a:noFill/>
                </a:ln>
                <a:solidFill>
                  <a:srgbClr val="0000FF"/>
                </a:solidFill>
                <a:effectLst/>
                <a:uFillTx/>
                <a:latin typeface="Arial"/>
                <a:ea typeface="Arial"/>
                <a:cs typeface="Arial"/>
                <a:sym typeface="Arial"/>
              </a:rPr>
              <a:t>σ·v     </a:t>
            </a:r>
            <a:r>
              <a:rPr kumimoji="0" lang="zh-CN" altLang="en-US" sz="4000" b="1" i="0" u="none" strike="noStrike" cap="none" spc="0" normalizeH="0" baseline="0" dirty="0">
                <a:ln>
                  <a:noFill/>
                </a:ln>
                <a:solidFill>
                  <a:srgbClr val="0000FF"/>
                </a:solidFill>
                <a:effectLst/>
                <a:uFillTx/>
                <a:latin typeface="Arial"/>
                <a:ea typeface="Arial"/>
                <a:cs typeface="Arial"/>
                <a:sym typeface="Arial"/>
              </a:rPr>
              <a:t> </a:t>
            </a:r>
            <a:r>
              <a:rPr lang="en-US" altLang="zh-CN" sz="2400" dirty="0">
                <a:solidFill>
                  <a:srgbClr val="0000FF"/>
                </a:solidFill>
                <a:latin typeface="Arial"/>
                <a:cs typeface="Arial"/>
                <a:sym typeface="Arial"/>
              </a:rPr>
              <a:t>pseudo-Scalar, </a:t>
            </a:r>
            <a:r>
              <a:rPr lang="en-US" altLang="zh-CN" sz="2400" dirty="0">
                <a:solidFill>
                  <a:srgbClr val="0000FF"/>
                </a:solidFill>
                <a:latin typeface="Arial"/>
                <a:ea typeface="Arial"/>
                <a:cs typeface="Arial"/>
                <a:sym typeface="Arial"/>
              </a:rPr>
              <a:t>breaks P</a:t>
            </a:r>
            <a:r>
              <a:rPr lang="zh-CN" altLang="en-US" sz="2400" dirty="0">
                <a:solidFill>
                  <a:srgbClr val="0000FF"/>
                </a:solidFill>
                <a:latin typeface="Arial"/>
                <a:ea typeface="Arial"/>
                <a:cs typeface="Arial"/>
                <a:sym typeface="Arial"/>
              </a:rPr>
              <a:t> </a:t>
            </a:r>
            <a:r>
              <a:rPr lang="en-US" altLang="zh-CN" sz="2400" dirty="0">
                <a:solidFill>
                  <a:srgbClr val="0000FF"/>
                </a:solidFill>
                <a:latin typeface="Arial"/>
                <a:ea typeface="Arial"/>
                <a:cs typeface="Arial"/>
                <a:sym typeface="Arial"/>
              </a:rPr>
              <a:t>and</a:t>
            </a:r>
            <a:r>
              <a:rPr lang="zh-CN" altLang="en-US" sz="2400" dirty="0">
                <a:solidFill>
                  <a:srgbClr val="0000FF"/>
                </a:solidFill>
                <a:latin typeface="Arial"/>
                <a:ea typeface="Arial"/>
                <a:cs typeface="Arial"/>
                <a:sym typeface="Arial"/>
              </a:rPr>
              <a:t> </a:t>
            </a:r>
            <a:r>
              <a:rPr lang="en-US" altLang="zh-CN" sz="2400" dirty="0">
                <a:solidFill>
                  <a:srgbClr val="0000FF"/>
                </a:solidFill>
                <a:latin typeface="Arial"/>
                <a:ea typeface="Arial"/>
                <a:cs typeface="Arial"/>
                <a:sym typeface="Arial"/>
              </a:rPr>
              <a:t>C</a:t>
            </a:r>
            <a:endParaRPr kumimoji="0" lang="en-US" altLang="zh-CN" sz="2400" b="1" i="0" u="none" strike="noStrike" cap="none" spc="0" normalizeH="0" baseline="0" dirty="0">
              <a:ln>
                <a:noFill/>
              </a:ln>
              <a:solidFill>
                <a:srgbClr val="0000FF"/>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0000FF"/>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0000FF"/>
                </a:solidFill>
                <a:effectLst/>
                <a:uFillTx/>
                <a:latin typeface="Arial"/>
                <a:ea typeface="Arial"/>
                <a:cs typeface="Arial"/>
                <a:sym typeface="Arial"/>
              </a:rPr>
              <a:t>3.</a:t>
            </a:r>
            <a:r>
              <a:rPr lang="el-GR" altLang="zh-CN" sz="4000" b="1" dirty="0">
                <a:solidFill>
                  <a:srgbClr val="0000FF"/>
                </a:solidFill>
                <a:latin typeface="Arial"/>
                <a:ea typeface="Arial"/>
                <a:cs typeface="Arial"/>
                <a:sym typeface="Arial"/>
              </a:rPr>
              <a:t>σ</a:t>
            </a:r>
            <a:r>
              <a:rPr lang="en-US" altLang="zh-CN" sz="4000" b="1" dirty="0">
                <a:solidFill>
                  <a:srgbClr val="0000FF"/>
                </a:solidFill>
                <a:latin typeface="Arial"/>
                <a:ea typeface="Arial"/>
                <a:cs typeface="Arial"/>
                <a:sym typeface="Arial"/>
              </a:rPr>
              <a:t>·(</a:t>
            </a:r>
            <a:r>
              <a:rPr lang="en-US" altLang="zh-CN" sz="4000" b="1" dirty="0" err="1">
                <a:solidFill>
                  <a:srgbClr val="0000FF"/>
                </a:solidFill>
                <a:latin typeface="Arial"/>
                <a:ea typeface="Arial"/>
                <a:cs typeface="Arial"/>
                <a:sym typeface="Arial"/>
              </a:rPr>
              <a:t>v×r</a:t>
            </a:r>
            <a:r>
              <a:rPr lang="en-US" altLang="zh-CN" sz="4000" b="1" dirty="0">
                <a:solidFill>
                  <a:srgbClr val="0000FF"/>
                </a:solidFill>
                <a:latin typeface="Arial"/>
                <a:ea typeface="Arial"/>
                <a:cs typeface="Arial"/>
                <a:sym typeface="Arial"/>
              </a:rPr>
              <a:t>)</a:t>
            </a:r>
            <a:r>
              <a:rPr lang="zh-CN" altLang="en-US" sz="4000" b="1" dirty="0">
                <a:solidFill>
                  <a:srgbClr val="0000FF"/>
                </a:solidFill>
                <a:latin typeface="Arial"/>
                <a:ea typeface="Arial"/>
                <a:cs typeface="Arial"/>
                <a:sym typeface="Arial"/>
              </a:rPr>
              <a:t> </a:t>
            </a:r>
            <a:r>
              <a:rPr lang="en-US" altLang="zh-CN" sz="2400" dirty="0">
                <a:solidFill>
                  <a:srgbClr val="0000FF"/>
                </a:solidFill>
                <a:latin typeface="Arial"/>
                <a:ea typeface="Arial"/>
                <a:cs typeface="Arial"/>
                <a:sym typeface="Arial"/>
              </a:rPr>
              <a:t>scalar</a:t>
            </a:r>
            <a:endParaRPr kumimoji="0" lang="zh-CN" altLang="en-US" sz="2400" i="0" u="none" strike="noStrike" cap="none" spc="0" normalizeH="0" baseline="0" dirty="0">
              <a:ln>
                <a:noFill/>
              </a:ln>
              <a:solidFill>
                <a:srgbClr val="0000FF"/>
              </a:solidFill>
              <a:effectLst/>
              <a:uFillTx/>
              <a:latin typeface="Arial"/>
              <a:ea typeface="Arial"/>
              <a:cs typeface="Arial"/>
              <a:sym typeface="Arial"/>
            </a:endParaRPr>
          </a:p>
        </p:txBody>
      </p:sp>
      <p:pic>
        <p:nvPicPr>
          <p:cNvPr id="5" name="图片 4">
            <a:extLst>
              <a:ext uri="{FF2B5EF4-FFF2-40B4-BE49-F238E27FC236}">
                <a16:creationId xmlns:a16="http://schemas.microsoft.com/office/drawing/2014/main" id="{C04699B4-ADF5-C464-90E5-4389F177B097}"/>
              </a:ext>
            </a:extLst>
          </p:cNvPr>
          <p:cNvPicPr>
            <a:picLocks noChangeAspect="1"/>
          </p:cNvPicPr>
          <p:nvPr/>
        </p:nvPicPr>
        <p:blipFill>
          <a:blip r:embed="rId3"/>
          <a:stretch>
            <a:fillRect/>
          </a:stretch>
        </p:blipFill>
        <p:spPr>
          <a:xfrm>
            <a:off x="357653" y="1216326"/>
            <a:ext cx="2590476" cy="304762"/>
          </a:xfrm>
          <a:prstGeom prst="rect">
            <a:avLst/>
          </a:prstGeom>
        </p:spPr>
      </p:pic>
      <p:pic>
        <p:nvPicPr>
          <p:cNvPr id="6" name="图片 5">
            <a:extLst>
              <a:ext uri="{FF2B5EF4-FFF2-40B4-BE49-F238E27FC236}">
                <a16:creationId xmlns:a16="http://schemas.microsoft.com/office/drawing/2014/main" id="{F643AA26-B605-5EE5-FBDC-86F455611491}"/>
              </a:ext>
            </a:extLst>
          </p:cNvPr>
          <p:cNvPicPr>
            <a:picLocks noChangeAspect="1"/>
          </p:cNvPicPr>
          <p:nvPr/>
        </p:nvPicPr>
        <p:blipFill>
          <a:blip r:embed="rId4"/>
          <a:stretch>
            <a:fillRect/>
          </a:stretch>
        </p:blipFill>
        <p:spPr>
          <a:xfrm>
            <a:off x="4244779" y="1057076"/>
            <a:ext cx="4040631" cy="569638"/>
          </a:xfrm>
          <a:prstGeom prst="rect">
            <a:avLst/>
          </a:prstGeom>
        </p:spPr>
      </p:pic>
      <p:cxnSp>
        <p:nvCxnSpPr>
          <p:cNvPr id="7" name="直接箭头连接符 10">
            <a:extLst>
              <a:ext uri="{FF2B5EF4-FFF2-40B4-BE49-F238E27FC236}">
                <a16:creationId xmlns:a16="http://schemas.microsoft.com/office/drawing/2014/main" id="{330E656B-AFDE-D55E-92D9-E061CD3B2F7E}"/>
              </a:ext>
            </a:extLst>
          </p:cNvPr>
          <p:cNvCxnSpPr>
            <a:cxnSpLocks/>
          </p:cNvCxnSpPr>
          <p:nvPr/>
        </p:nvCxnSpPr>
        <p:spPr>
          <a:xfrm>
            <a:off x="3440472" y="1371601"/>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8" name="图片 7">
            <a:extLst>
              <a:ext uri="{FF2B5EF4-FFF2-40B4-BE49-F238E27FC236}">
                <a16:creationId xmlns:a16="http://schemas.microsoft.com/office/drawing/2014/main" id="{40C2A434-F15B-3D14-EE6C-09F72C2DA206}"/>
              </a:ext>
            </a:extLst>
          </p:cNvPr>
          <p:cNvPicPr>
            <a:picLocks noChangeAspect="1"/>
          </p:cNvPicPr>
          <p:nvPr/>
        </p:nvPicPr>
        <p:blipFill>
          <a:blip r:embed="rId5"/>
          <a:stretch>
            <a:fillRect/>
          </a:stretch>
        </p:blipFill>
        <p:spPr>
          <a:xfrm>
            <a:off x="297265" y="2109958"/>
            <a:ext cx="3153719" cy="317134"/>
          </a:xfrm>
          <a:prstGeom prst="rect">
            <a:avLst/>
          </a:prstGeom>
        </p:spPr>
      </p:pic>
      <p:pic>
        <p:nvPicPr>
          <p:cNvPr id="9" name="图片 8">
            <a:extLst>
              <a:ext uri="{FF2B5EF4-FFF2-40B4-BE49-F238E27FC236}">
                <a16:creationId xmlns:a16="http://schemas.microsoft.com/office/drawing/2014/main" id="{F3B605C9-8D72-FAE3-9AF6-285920D3EEB5}"/>
              </a:ext>
            </a:extLst>
          </p:cNvPr>
          <p:cNvPicPr>
            <a:picLocks noChangeAspect="1"/>
          </p:cNvPicPr>
          <p:nvPr/>
        </p:nvPicPr>
        <p:blipFill>
          <a:blip r:embed="rId6"/>
          <a:stretch>
            <a:fillRect/>
          </a:stretch>
        </p:blipFill>
        <p:spPr>
          <a:xfrm>
            <a:off x="4092466" y="1743806"/>
            <a:ext cx="4343509" cy="1049438"/>
          </a:xfrm>
          <a:prstGeom prst="rect">
            <a:avLst/>
          </a:prstGeom>
        </p:spPr>
      </p:pic>
      <p:cxnSp>
        <p:nvCxnSpPr>
          <p:cNvPr id="10" name="直接箭头连接符 10">
            <a:extLst>
              <a:ext uri="{FF2B5EF4-FFF2-40B4-BE49-F238E27FC236}">
                <a16:creationId xmlns:a16="http://schemas.microsoft.com/office/drawing/2014/main" id="{E2358C9C-C7CB-87AE-975C-589325E128B9}"/>
              </a:ext>
            </a:extLst>
          </p:cNvPr>
          <p:cNvCxnSpPr>
            <a:cxnSpLocks/>
          </p:cNvCxnSpPr>
          <p:nvPr/>
        </p:nvCxnSpPr>
        <p:spPr>
          <a:xfrm>
            <a:off x="3440472" y="2273348"/>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5556452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TextBox 1">
            <a:extLst>
              <a:ext uri="{FF2B5EF4-FFF2-40B4-BE49-F238E27FC236}">
                <a16:creationId xmlns:a16="http://schemas.microsoft.com/office/drawing/2014/main" id="{AA0288FB-965C-FE4F-BBE2-FEEAAAA8411E}"/>
              </a:ext>
            </a:extLst>
          </p:cNvPr>
          <p:cNvSpPr txBox="1"/>
          <p:nvPr/>
        </p:nvSpPr>
        <p:spPr>
          <a:xfrm>
            <a:off x="0" y="27414"/>
            <a:ext cx="6719978"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sz="4000" dirty="0">
                <a:latin typeface="Times New Roman" panose="02020603050405020304" pitchFamily="18" charset="0"/>
                <a:cs typeface="Times New Roman" panose="02020603050405020304" pitchFamily="18" charset="0"/>
              </a:rPr>
              <a:t>SERF</a:t>
            </a:r>
            <a:r>
              <a:rPr lang="zh-CN" altLang="en-US" sz="4000" dirty="0">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Magnetometers</a:t>
            </a:r>
            <a:r>
              <a:rPr lang="zh-CN" altLang="en-US" sz="4000" dirty="0">
                <a:latin typeface="Times New Roman" panose="02020603050405020304" pitchFamily="18" charset="0"/>
                <a:cs typeface="Times New Roman" panose="02020603050405020304" pitchFamily="18" charset="0"/>
              </a:rPr>
              <a:t>：</a:t>
            </a:r>
            <a:endParaRPr lang="en-US" altLang="zh-CN" sz="4000" dirty="0">
              <a:latin typeface="Times New Roman" panose="02020603050405020304" pitchFamily="18" charset="0"/>
              <a:cs typeface="Times New Roman" panose="02020603050405020304" pitchFamily="18" charset="0"/>
            </a:endParaRPr>
          </a:p>
        </p:txBody>
      </p:sp>
      <p:pic>
        <p:nvPicPr>
          <p:cNvPr id="12290" name="Picture 2" descr="Schematic of the magnetometer. [Click to view vector format.]">
            <a:extLst>
              <a:ext uri="{FF2B5EF4-FFF2-40B4-BE49-F238E27FC236}">
                <a16:creationId xmlns:a16="http://schemas.microsoft.com/office/drawing/2014/main" id="{8BAFBFA7-9A21-A44D-BA54-3D33E4CD4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93" y="1285696"/>
            <a:ext cx="2670504" cy="30813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nsitivity of the magnetometer for single point (dashed line) and differential (solid line) measurements. [Click to view vector format.]">
            <a:extLst>
              <a:ext uri="{FF2B5EF4-FFF2-40B4-BE49-F238E27FC236}">
                <a16:creationId xmlns:a16="http://schemas.microsoft.com/office/drawing/2014/main" id="{376FAAA1-1F3B-324C-A891-CABDC1A82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783" y="1469695"/>
            <a:ext cx="3968975" cy="289735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agnetometer mock-up with lasers.">
            <a:extLst>
              <a:ext uri="{FF2B5EF4-FFF2-40B4-BE49-F238E27FC236}">
                <a16:creationId xmlns:a16="http://schemas.microsoft.com/office/drawing/2014/main" id="{A3D5CD94-7A5F-1E48-91E2-1AC8B50FBA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93" y="4582666"/>
            <a:ext cx="2983832" cy="197927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F82AB4CB-FF2F-AB4B-B1CC-93CE583B0B6E}"/>
              </a:ext>
            </a:extLst>
          </p:cNvPr>
          <p:cNvSpPr txBox="1"/>
          <p:nvPr/>
        </p:nvSpPr>
        <p:spPr>
          <a:xfrm>
            <a:off x="4072602" y="5572303"/>
            <a:ext cx="485483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zh-CN" b="0" i="0" dirty="0">
                <a:solidFill>
                  <a:srgbClr val="000000"/>
                </a:solidFill>
                <a:effectLst/>
                <a:latin typeface="Optima" panose="02000503060000020004" pitchFamily="2" charset="0"/>
              </a:rPr>
              <a:t>I. K. </a:t>
            </a:r>
            <a:r>
              <a:rPr lang="en-US" altLang="zh-CN" b="0" i="0" dirty="0" err="1">
                <a:solidFill>
                  <a:srgbClr val="000000"/>
                </a:solidFill>
                <a:effectLst/>
                <a:latin typeface="Optima" panose="02000503060000020004" pitchFamily="2" charset="0"/>
              </a:rPr>
              <a:t>Kominis</a:t>
            </a:r>
            <a:r>
              <a:rPr lang="en-US" altLang="zh-CN" b="0" i="0" dirty="0">
                <a:solidFill>
                  <a:srgbClr val="000000"/>
                </a:solidFill>
                <a:effectLst/>
                <a:latin typeface="Optima" panose="02000503060000020004" pitchFamily="2" charset="0"/>
              </a:rPr>
              <a:t>, T. W. </a:t>
            </a:r>
            <a:r>
              <a:rPr lang="en-US" altLang="zh-CN" b="0" i="0" dirty="0" err="1">
                <a:solidFill>
                  <a:srgbClr val="000000"/>
                </a:solidFill>
                <a:effectLst/>
                <a:latin typeface="Optima" panose="02000503060000020004" pitchFamily="2" charset="0"/>
              </a:rPr>
              <a:t>Kornack</a:t>
            </a:r>
            <a:r>
              <a:rPr lang="en-US" altLang="zh-CN" b="0" i="0" dirty="0">
                <a:solidFill>
                  <a:srgbClr val="000000"/>
                </a:solidFill>
                <a:effectLst/>
                <a:latin typeface="Optima" panose="02000503060000020004" pitchFamily="2" charset="0"/>
              </a:rPr>
              <a:t>, J. C. Allred &amp; M. V. </a:t>
            </a:r>
            <a:r>
              <a:rPr lang="en-US" altLang="zh-CN" b="0" i="0" dirty="0" err="1">
                <a:solidFill>
                  <a:srgbClr val="000000"/>
                </a:solidFill>
                <a:effectLst/>
                <a:latin typeface="Optima" panose="02000503060000020004" pitchFamily="2" charset="0"/>
              </a:rPr>
              <a:t>Romalis</a:t>
            </a:r>
            <a:r>
              <a:rPr lang="en-US" altLang="zh-CN" b="0" i="0" dirty="0">
                <a:solidFill>
                  <a:srgbClr val="000000"/>
                </a:solidFill>
                <a:effectLst/>
                <a:latin typeface="Optima" panose="02000503060000020004" pitchFamily="2" charset="0"/>
              </a:rPr>
              <a:t>, "</a:t>
            </a:r>
            <a:r>
              <a:rPr lang="en-US" altLang="zh-CN" b="0" i="0" u="none" strike="noStrike" dirty="0">
                <a:solidFill>
                  <a:srgbClr val="6B8A50"/>
                </a:solidFill>
                <a:effectLst/>
                <a:latin typeface="Optima" panose="02000503060000020004" pitchFamily="2" charset="0"/>
                <a:hlinkClick r:id="rId6"/>
              </a:rPr>
              <a:t>A subfemtotesla multichannel atomic magnetometer.</a:t>
            </a:r>
            <a:r>
              <a:rPr lang="en-US" altLang="zh-CN" b="0" i="0" dirty="0">
                <a:solidFill>
                  <a:srgbClr val="000000"/>
                </a:solidFill>
                <a:effectLst/>
                <a:latin typeface="Optima" panose="02000503060000020004" pitchFamily="2" charset="0"/>
              </a:rPr>
              <a:t>" </a:t>
            </a:r>
            <a:r>
              <a:rPr lang="en-US" altLang="zh-CN" b="0" i="1" dirty="0">
                <a:solidFill>
                  <a:srgbClr val="000000"/>
                </a:solidFill>
                <a:effectLst/>
                <a:latin typeface="Optima" panose="02000503060000020004" pitchFamily="2" charset="0"/>
              </a:rPr>
              <a:t>Nature</a:t>
            </a:r>
            <a:r>
              <a:rPr lang="en-US" altLang="zh-CN" b="0" i="0" dirty="0">
                <a:solidFill>
                  <a:srgbClr val="000000"/>
                </a:solidFill>
                <a:effectLst/>
                <a:latin typeface="Optima" panose="02000503060000020004" pitchFamily="2" charset="0"/>
              </a:rPr>
              <a:t> </a:t>
            </a:r>
            <a:r>
              <a:rPr lang="en-US" altLang="zh-CN" b="1" i="0" dirty="0">
                <a:solidFill>
                  <a:srgbClr val="000000"/>
                </a:solidFill>
                <a:effectLst/>
                <a:latin typeface="Optima" panose="02000503060000020004" pitchFamily="2" charset="0"/>
              </a:rPr>
              <a:t>422</a:t>
            </a:r>
            <a:r>
              <a:rPr lang="en-US" altLang="zh-CN" b="0" i="0" dirty="0">
                <a:solidFill>
                  <a:srgbClr val="000000"/>
                </a:solidFill>
                <a:effectLst/>
                <a:latin typeface="Optima" panose="02000503060000020004" pitchFamily="2" charset="0"/>
              </a:rPr>
              <a:t>, 596 (2003).</a:t>
            </a:r>
          </a:p>
        </p:txBody>
      </p:sp>
      <p:sp>
        <p:nvSpPr>
          <p:cNvPr id="4" name="文本框 3">
            <a:extLst>
              <a:ext uri="{FF2B5EF4-FFF2-40B4-BE49-F238E27FC236}">
                <a16:creationId xmlns:a16="http://schemas.microsoft.com/office/drawing/2014/main" id="{B05C4EDC-A43C-A41E-5EC2-FF6ADA2CC35A}"/>
              </a:ext>
            </a:extLst>
          </p:cNvPr>
          <p:cNvSpPr txBox="1"/>
          <p:nvPr/>
        </p:nvSpPr>
        <p:spPr>
          <a:xfrm>
            <a:off x="308393" y="885411"/>
            <a:ext cx="660999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latin typeface="Times New Roman" panose="02020603050405020304" pitchFamily="18" charset="0"/>
                <a:cs typeface="Times New Roman" panose="02020603050405020304" pitchFamily="18" charset="0"/>
              </a:rPr>
              <a:t>based on polarized alkaline metal and have ultra high sensitivity</a:t>
            </a:r>
            <a:endParaRPr lang="zh-CN" altLang="en-US" dirty="0">
              <a:solidFill>
                <a:srgbClr val="0000FF"/>
              </a:solidFill>
            </a:endParaRPr>
          </a:p>
        </p:txBody>
      </p:sp>
    </p:spTree>
    <p:extLst>
      <p:ext uri="{BB962C8B-B14F-4D97-AF65-F5344CB8AC3E}">
        <p14:creationId xmlns:p14="http://schemas.microsoft.com/office/powerpoint/2010/main" val="39536515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6" name="图片 5" descr="电脑游戏的截图&#10;&#10;中度可信度描述已自动生成">
            <a:extLst>
              <a:ext uri="{FF2B5EF4-FFF2-40B4-BE49-F238E27FC236}">
                <a16:creationId xmlns:a16="http://schemas.microsoft.com/office/drawing/2014/main" id="{E0E957FA-A913-9B42-BBC7-831DA6FFE617}"/>
              </a:ext>
            </a:extLst>
          </p:cNvPr>
          <p:cNvPicPr>
            <a:picLocks noChangeAspect="1"/>
          </p:cNvPicPr>
          <p:nvPr/>
        </p:nvPicPr>
        <p:blipFill rotWithShape="1">
          <a:blip r:embed="rId3"/>
          <a:srcRect l="4391" t="9858"/>
          <a:stretch/>
        </p:blipFill>
        <p:spPr>
          <a:xfrm>
            <a:off x="380010" y="1377538"/>
            <a:ext cx="8170628" cy="4002267"/>
          </a:xfrm>
          <a:prstGeom prst="rect">
            <a:avLst/>
          </a:prstGeom>
        </p:spPr>
      </p:pic>
      <p:sp>
        <p:nvSpPr>
          <p:cNvPr id="8" name="TextBox 1">
            <a:extLst>
              <a:ext uri="{FF2B5EF4-FFF2-40B4-BE49-F238E27FC236}">
                <a16:creationId xmlns:a16="http://schemas.microsoft.com/office/drawing/2014/main" id="{CC2C68D8-F1C2-D045-9DCB-492332319B8E}"/>
              </a:ext>
            </a:extLst>
          </p:cNvPr>
          <p:cNvSpPr txBox="1"/>
          <p:nvPr/>
        </p:nvSpPr>
        <p:spPr>
          <a:xfrm>
            <a:off x="-1" y="119409"/>
            <a:ext cx="8435976"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SERF magnetometers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measuring bio-magnetic field</a:t>
            </a:r>
          </a:p>
        </p:txBody>
      </p:sp>
      <p:sp>
        <p:nvSpPr>
          <p:cNvPr id="10" name="文本框 9">
            <a:extLst>
              <a:ext uri="{FF2B5EF4-FFF2-40B4-BE49-F238E27FC236}">
                <a16:creationId xmlns:a16="http://schemas.microsoft.com/office/drawing/2014/main" id="{9A23DDD4-503C-9049-AC89-739E7DF066D2}"/>
              </a:ext>
            </a:extLst>
          </p:cNvPr>
          <p:cNvSpPr txBox="1"/>
          <p:nvPr/>
        </p:nvSpPr>
        <p:spPr>
          <a:xfrm>
            <a:off x="4756067" y="6204259"/>
            <a:ext cx="4619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b="0" i="1" dirty="0">
                <a:solidFill>
                  <a:srgbClr val="006699"/>
                </a:solidFill>
                <a:effectLst/>
                <a:latin typeface="-apple-system"/>
                <a:hlinkClick r:id="rId4"/>
              </a:rPr>
              <a:t>Nature</a:t>
            </a:r>
            <a:r>
              <a:rPr lang="en-US" altLang="zh-CN" b="0" i="0" dirty="0">
                <a:solidFill>
                  <a:srgbClr val="222222"/>
                </a:solidFill>
                <a:effectLst/>
                <a:latin typeface="-apple-system"/>
              </a:rPr>
              <a:t> </a:t>
            </a:r>
            <a:r>
              <a:rPr lang="en-US" altLang="zh-CN" b="1" i="0" dirty="0">
                <a:solidFill>
                  <a:srgbClr val="222222"/>
                </a:solidFill>
                <a:effectLst/>
                <a:latin typeface="-apple-system"/>
              </a:rPr>
              <a:t>volume 555</a:t>
            </a:r>
            <a:r>
              <a:rPr lang="en-US" altLang="zh-CN" b="0" i="0" dirty="0">
                <a:solidFill>
                  <a:srgbClr val="222222"/>
                </a:solidFill>
                <a:effectLst/>
                <a:latin typeface="-apple-system"/>
              </a:rPr>
              <a:t>, pages657–661 (2018)</a:t>
            </a:r>
            <a:endParaRPr lang="zh-CN" altLang="en-US" dirty="0"/>
          </a:p>
        </p:txBody>
      </p:sp>
    </p:spTree>
    <p:extLst>
      <p:ext uri="{BB962C8B-B14F-4D97-AF65-F5344CB8AC3E}">
        <p14:creationId xmlns:p14="http://schemas.microsoft.com/office/powerpoint/2010/main" val="4933180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6"/>
          <p:cNvSpPr txBox="1"/>
          <p:nvPr/>
        </p:nvSpPr>
        <p:spPr>
          <a:xfrm>
            <a:off x="1213314" y="1193369"/>
            <a:ext cx="7145681" cy="5453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r>
              <a:rPr lang="en-US" altLang="zh-CN" sz="2400" dirty="0">
                <a:latin typeface="Times New Roman" panose="02020603050405020304" pitchFamily="18" charset="0"/>
                <a:cs typeface="Times New Roman" panose="02020603050405020304" pitchFamily="18" charset="0"/>
              </a:rPr>
              <a:t>Background</a:t>
            </a:r>
          </a:p>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r>
              <a:rPr lang="en-US" altLang="zh-CN" sz="2400" dirty="0">
                <a:solidFill>
                  <a:srgbClr val="0000FF"/>
                </a:solidFill>
                <a:latin typeface="Times New Roman" panose="02020603050405020304" pitchFamily="18" charset="0"/>
                <a:ea typeface="黑体"/>
                <a:cs typeface="Times New Roman" panose="02020603050405020304" pitchFamily="18" charset="0"/>
              </a:rPr>
              <a:t>Magnetometer array study</a:t>
            </a:r>
          </a:p>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r>
              <a:rPr lang="en-US" altLang="zh-CN" sz="2400" dirty="0">
                <a:solidFill>
                  <a:srgbClr val="0000FF"/>
                </a:solidFill>
                <a:latin typeface="Times New Roman" panose="02020603050405020304" pitchFamily="18" charset="0"/>
                <a:ea typeface="黑体"/>
                <a:cs typeface="Times New Roman" panose="02020603050405020304" pitchFamily="18" charset="0"/>
              </a:rPr>
              <a:t>Constraints at Astrophysical distances</a:t>
            </a:r>
          </a:p>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r>
              <a:rPr lang="en-US" altLang="zh-CN" sz="2400" dirty="0">
                <a:solidFill>
                  <a:srgbClr val="0000FF"/>
                </a:solidFill>
                <a:latin typeface="Times New Roman" panose="02020603050405020304" pitchFamily="18" charset="0"/>
                <a:ea typeface="黑体"/>
                <a:cs typeface="Times New Roman" panose="02020603050405020304" pitchFamily="18" charset="0"/>
              </a:rPr>
              <a:t>Neutron spin rotation experiment</a:t>
            </a:r>
          </a:p>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r>
              <a:rPr lang="en-US" altLang="zh-CN" sz="2400" dirty="0">
                <a:solidFill>
                  <a:srgbClr val="0000FF"/>
                </a:solidFill>
                <a:latin typeface="Times New Roman" panose="02020603050405020304" pitchFamily="18" charset="0"/>
                <a:ea typeface="黑体"/>
                <a:cs typeface="Times New Roman" panose="02020603050405020304" pitchFamily="18" charset="0"/>
              </a:rPr>
              <a:t>3He</a:t>
            </a:r>
            <a:r>
              <a:rPr lang="zh-CN" altLang="en-US" sz="2400" dirty="0">
                <a:solidFill>
                  <a:srgbClr val="0000FF"/>
                </a:solidFill>
                <a:latin typeface="Times New Roman" panose="02020603050405020304" pitchFamily="18" charset="0"/>
                <a:ea typeface="黑体"/>
                <a:cs typeface="Times New Roman" panose="02020603050405020304" pitchFamily="18" charset="0"/>
              </a:rPr>
              <a:t> </a:t>
            </a:r>
            <a:r>
              <a:rPr lang="en-US" altLang="zh-CN" sz="2400" dirty="0">
                <a:solidFill>
                  <a:srgbClr val="0000FF"/>
                </a:solidFill>
                <a:latin typeface="Times New Roman" panose="02020603050405020304" pitchFamily="18" charset="0"/>
                <a:ea typeface="黑体"/>
                <a:cs typeface="Times New Roman" panose="02020603050405020304" pitchFamily="18" charset="0"/>
              </a:rPr>
              <a:t>spin</a:t>
            </a:r>
            <a:r>
              <a:rPr lang="zh-CN" altLang="en-US" sz="2400" dirty="0">
                <a:solidFill>
                  <a:srgbClr val="0000FF"/>
                </a:solidFill>
                <a:latin typeface="Times New Roman" panose="02020603050405020304" pitchFamily="18" charset="0"/>
                <a:ea typeface="黑体"/>
                <a:cs typeface="Times New Roman" panose="02020603050405020304" pitchFamily="18" charset="0"/>
              </a:rPr>
              <a:t> </a:t>
            </a:r>
            <a:r>
              <a:rPr lang="en-US" altLang="zh-CN" sz="2400" dirty="0">
                <a:solidFill>
                  <a:srgbClr val="0000FF"/>
                </a:solidFill>
                <a:latin typeface="Times New Roman" panose="02020603050405020304" pitchFamily="18" charset="0"/>
                <a:ea typeface="黑体"/>
                <a:cs typeface="Times New Roman" panose="02020603050405020304" pitchFamily="18" charset="0"/>
              </a:rPr>
              <a:t>relaxation time</a:t>
            </a:r>
          </a:p>
          <a:p>
            <a:pPr marL="457200" indent="-457200">
              <a:lnSpc>
                <a:spcPct val="250000"/>
              </a:lnSpc>
              <a:buSzPct val="100000"/>
              <a:buFont typeface="Wingdings" panose="05000000000000000000" pitchFamily="2" charset="2"/>
              <a:buChar char="l"/>
              <a:defRPr sz="2800">
                <a:solidFill>
                  <a:srgbClr val="0000FF"/>
                </a:solidFill>
                <a:latin typeface="黑体"/>
                <a:ea typeface="黑体"/>
                <a:cs typeface="黑体"/>
                <a:sym typeface="黑体"/>
              </a:defRPr>
            </a:pPr>
            <a:endParaRPr lang="en-US" altLang="zh-CN" sz="2400" dirty="0"/>
          </a:p>
        </p:txBody>
      </p:sp>
      <p:sp>
        <p:nvSpPr>
          <p:cNvPr id="5" name="Rectangle 2">
            <a:extLst>
              <a:ext uri="{FF2B5EF4-FFF2-40B4-BE49-F238E27FC236}">
                <a16:creationId xmlns:a16="http://schemas.microsoft.com/office/drawing/2014/main" id="{06F6E292-D7AC-4FB7-B52A-AD3CBF4DCEC7}"/>
              </a:ext>
            </a:extLst>
          </p:cNvPr>
          <p:cNvSpPr txBox="1">
            <a:spLocks noChangeArrowheads="1"/>
          </p:cNvSpPr>
          <p:nvPr/>
        </p:nvSpPr>
        <p:spPr>
          <a:xfrm>
            <a:off x="3396592" y="-71718"/>
            <a:ext cx="2107732"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en-US" altLang="zh-CN" sz="3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Outline</a:t>
            </a:r>
            <a:endParaRPr lang="en-US" altLang="zh-CN" sz="3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B8BA29CE-4F96-4B2E-AE0B-0BBD4190467C}"/>
              </a:ext>
            </a:extLst>
          </p:cNvPr>
          <p:cNvSpPr txBox="1"/>
          <p:nvPr/>
        </p:nvSpPr>
        <p:spPr>
          <a:xfrm>
            <a:off x="0" y="81941"/>
            <a:ext cx="900370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Existing experiments</a:t>
            </a:r>
            <a:r>
              <a:rPr lang="zh-CN" altLang="en-US"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modulation frequency</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0FE5F21E-C196-4944-9742-FFE4DD28A48C}"/>
              </a:ext>
            </a:extLst>
          </p:cNvPr>
          <p:cNvPicPr>
            <a:picLocks noChangeAspect="1"/>
          </p:cNvPicPr>
          <p:nvPr/>
        </p:nvPicPr>
        <p:blipFill>
          <a:blip r:embed="rId3"/>
          <a:stretch>
            <a:fillRect/>
          </a:stretch>
        </p:blipFill>
        <p:spPr>
          <a:xfrm>
            <a:off x="2925410" y="1026162"/>
            <a:ext cx="2702652" cy="4359326"/>
          </a:xfrm>
          <a:prstGeom prst="rect">
            <a:avLst/>
          </a:prstGeom>
        </p:spPr>
      </p:pic>
      <p:pic>
        <p:nvPicPr>
          <p:cNvPr id="10" name="图片 9">
            <a:extLst>
              <a:ext uri="{FF2B5EF4-FFF2-40B4-BE49-F238E27FC236}">
                <a16:creationId xmlns:a16="http://schemas.microsoft.com/office/drawing/2014/main" id="{A92AFFCF-4DE4-40D9-AC34-518702FCA15F}"/>
              </a:ext>
            </a:extLst>
          </p:cNvPr>
          <p:cNvPicPr>
            <a:picLocks noChangeAspect="1"/>
          </p:cNvPicPr>
          <p:nvPr/>
        </p:nvPicPr>
        <p:blipFill>
          <a:blip r:embed="rId4"/>
          <a:stretch>
            <a:fillRect/>
          </a:stretch>
        </p:blipFill>
        <p:spPr>
          <a:xfrm>
            <a:off x="6305223" y="1054914"/>
            <a:ext cx="2447040" cy="4296025"/>
          </a:xfrm>
          <a:prstGeom prst="rect">
            <a:avLst/>
          </a:prstGeom>
        </p:spPr>
      </p:pic>
      <p:pic>
        <p:nvPicPr>
          <p:cNvPr id="5" name="图片 4">
            <a:extLst>
              <a:ext uri="{FF2B5EF4-FFF2-40B4-BE49-F238E27FC236}">
                <a16:creationId xmlns:a16="http://schemas.microsoft.com/office/drawing/2014/main" id="{85CB1A27-322A-432C-87CC-0FF80C3A8873}"/>
              </a:ext>
            </a:extLst>
          </p:cNvPr>
          <p:cNvPicPr>
            <a:picLocks noChangeAspect="1"/>
          </p:cNvPicPr>
          <p:nvPr/>
        </p:nvPicPr>
        <p:blipFill rotWithShape="1">
          <a:blip r:embed="rId5"/>
          <a:srcRect r="54201"/>
          <a:stretch/>
        </p:blipFill>
        <p:spPr>
          <a:xfrm>
            <a:off x="391737" y="1000745"/>
            <a:ext cx="1856512" cy="4350194"/>
          </a:xfrm>
          <a:prstGeom prst="rect">
            <a:avLst/>
          </a:prstGeom>
        </p:spPr>
      </p:pic>
      <p:sp>
        <p:nvSpPr>
          <p:cNvPr id="15" name="文本框 14">
            <a:extLst>
              <a:ext uri="{FF2B5EF4-FFF2-40B4-BE49-F238E27FC236}">
                <a16:creationId xmlns:a16="http://schemas.microsoft.com/office/drawing/2014/main" id="{759CE1B0-8D42-4E07-9875-D98C89E1FE15}"/>
              </a:ext>
            </a:extLst>
          </p:cNvPr>
          <p:cNvSpPr txBox="1"/>
          <p:nvPr/>
        </p:nvSpPr>
        <p:spPr>
          <a:xfrm>
            <a:off x="57578" y="5458139"/>
            <a:ext cx="258730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a:solidFill>
                  <a:srgbClr val="231F20"/>
                </a:solidFill>
                <a:latin typeface="AdvOT483a8203"/>
              </a:rPr>
              <a:t>J. Lee,</a:t>
            </a:r>
            <a:r>
              <a:rPr lang="en-US" altLang="zh-CN" sz="800" dirty="0">
                <a:solidFill>
                  <a:srgbClr val="2E3093"/>
                </a:solidFill>
                <a:latin typeface="AdvOT483a8203"/>
              </a:rPr>
              <a:t> </a:t>
            </a:r>
            <a:r>
              <a:rPr lang="en-US" altLang="zh-CN" sz="1800" b="0" i="0" u="none" strike="noStrike" baseline="0" dirty="0" err="1">
                <a:solidFill>
                  <a:srgbClr val="231F20"/>
                </a:solidFill>
                <a:latin typeface="AdvOT483a8203"/>
              </a:rPr>
              <a:t>A.Almasi</a:t>
            </a:r>
            <a:r>
              <a:rPr lang="en-US" altLang="zh-CN" sz="1800" b="0" i="0" u="none" strike="noStrike" baseline="0" dirty="0">
                <a:solidFill>
                  <a:srgbClr val="231F20"/>
                </a:solidFill>
                <a:latin typeface="AdvOT483a8203"/>
              </a:rPr>
              <a:t>, and M. </a:t>
            </a:r>
            <a:r>
              <a:rPr lang="en-US" altLang="zh-CN" sz="1800" b="0" i="0" u="none" strike="noStrike" baseline="0" dirty="0" err="1">
                <a:solidFill>
                  <a:srgbClr val="231F20"/>
                </a:solidFill>
                <a:latin typeface="AdvOT483a8203"/>
              </a:rPr>
              <a:t>Romalis</a:t>
            </a:r>
            <a:r>
              <a:rPr lang="en-US" altLang="zh-CN" sz="1800" b="0" i="0" u="none" strike="noStrike" baseline="0" dirty="0">
                <a:solidFill>
                  <a:srgbClr val="231F20"/>
                </a:solidFill>
                <a:latin typeface="AdvOT483a8203"/>
              </a:rPr>
              <a:t>, PRL,</a:t>
            </a:r>
            <a:r>
              <a:rPr lang="en-US" altLang="zh-CN" sz="1800" b="0" i="0" u="none" strike="noStrike" baseline="0" dirty="0">
                <a:solidFill>
                  <a:srgbClr val="231F20"/>
                </a:solidFill>
                <a:latin typeface="AdvOT19ee2aa8.B"/>
              </a:rPr>
              <a:t>120, </a:t>
            </a:r>
            <a:r>
              <a:rPr lang="en-US" altLang="zh-CN" sz="1800" b="0" i="0" u="none" strike="noStrike" baseline="0" dirty="0">
                <a:solidFill>
                  <a:srgbClr val="231F20"/>
                </a:solidFill>
                <a:latin typeface="AdvOT483a8203"/>
              </a:rPr>
              <a:t>161801 (2018)</a:t>
            </a:r>
            <a:endParaRPr lang="zh-CN" altLang="en-US" dirty="0"/>
          </a:p>
        </p:txBody>
      </p:sp>
      <p:sp>
        <p:nvSpPr>
          <p:cNvPr id="16" name="文本框 15">
            <a:extLst>
              <a:ext uri="{FF2B5EF4-FFF2-40B4-BE49-F238E27FC236}">
                <a16:creationId xmlns:a16="http://schemas.microsoft.com/office/drawing/2014/main" id="{3B7B3B06-2F86-48F8-A43E-1D767C987A86}"/>
              </a:ext>
            </a:extLst>
          </p:cNvPr>
          <p:cNvSpPr txBox="1"/>
          <p:nvPr/>
        </p:nvSpPr>
        <p:spPr>
          <a:xfrm>
            <a:off x="2929579" y="5529563"/>
            <a:ext cx="26984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err="1">
                <a:latin typeface="AdvOTea1a7398"/>
              </a:rPr>
              <a:t>Y.J.Kim</a:t>
            </a:r>
            <a:r>
              <a:rPr lang="en-US" altLang="zh-CN" sz="1800" b="0" i="0" u="none" strike="noStrike" baseline="0" dirty="0">
                <a:latin typeface="AdvOTea1a7398"/>
              </a:rPr>
              <a:t>, </a:t>
            </a:r>
            <a:r>
              <a:rPr lang="en-US" altLang="zh-CN" sz="1800" b="0" i="0" u="none" strike="noStrike" baseline="0" dirty="0" err="1">
                <a:latin typeface="AdvOTea1a7398"/>
              </a:rPr>
              <a:t>P.H.Chu</a:t>
            </a:r>
            <a:r>
              <a:rPr lang="en-US" altLang="zh-CN" sz="1800" b="0" i="0" u="none" strike="noStrike" baseline="0" dirty="0">
                <a:latin typeface="AdvOTea1a7398"/>
              </a:rPr>
              <a:t>, </a:t>
            </a:r>
            <a:r>
              <a:rPr lang="en-US" altLang="zh-CN" sz="1800" b="0" i="0" u="none" strike="noStrike" baseline="0" dirty="0" err="1">
                <a:latin typeface="AdvOTea1a7398"/>
              </a:rPr>
              <a:t>I.Savukov</a:t>
            </a:r>
            <a:r>
              <a:rPr lang="en-US" altLang="zh-CN" sz="1200" dirty="0">
                <a:latin typeface="AdvOTea1a7398"/>
              </a:rPr>
              <a:t> </a:t>
            </a:r>
            <a:r>
              <a:rPr lang="en-US" altLang="zh-CN" sz="1200" b="0" i="0" u="none" strike="noStrike" baseline="0" dirty="0">
                <a:latin typeface="AdvOTea1a7398"/>
              </a:rPr>
              <a:t> </a:t>
            </a:r>
            <a:r>
              <a:rPr lang="en-US" altLang="zh-CN" sz="1800" b="0" i="0" u="none" strike="noStrike" baseline="0" dirty="0">
                <a:latin typeface="AdvOTea1a7398"/>
              </a:rPr>
              <a:t>&amp; S. Newman, NC, 10:2245,(2019)</a:t>
            </a:r>
            <a:endParaRPr lang="zh-CN" altLang="en-US" dirty="0"/>
          </a:p>
        </p:txBody>
      </p:sp>
      <p:sp>
        <p:nvSpPr>
          <p:cNvPr id="17" name="文本框 16">
            <a:extLst>
              <a:ext uri="{FF2B5EF4-FFF2-40B4-BE49-F238E27FC236}">
                <a16:creationId xmlns:a16="http://schemas.microsoft.com/office/drawing/2014/main" id="{3D68AED3-3C0B-42B6-AA76-D30036821EA3}"/>
              </a:ext>
            </a:extLst>
          </p:cNvPr>
          <p:cNvSpPr txBox="1"/>
          <p:nvPr/>
        </p:nvSpPr>
        <p:spPr>
          <a:xfrm>
            <a:off x="6305223" y="5558154"/>
            <a:ext cx="26984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err="1">
                <a:latin typeface="AdvOTea1a7398"/>
              </a:rPr>
              <a:t>Y.J.Kim</a:t>
            </a:r>
            <a:r>
              <a:rPr lang="en-US" altLang="zh-CN" sz="1800" b="0" i="0" u="none" strike="noStrike" baseline="0" dirty="0">
                <a:latin typeface="AdvOTea1a7398"/>
              </a:rPr>
              <a:t>, </a:t>
            </a:r>
            <a:r>
              <a:rPr lang="en-US" altLang="zh-CN" sz="1800" b="0" i="0" u="none" strike="noStrike" baseline="0" dirty="0" err="1">
                <a:latin typeface="AdvOTea1a7398"/>
              </a:rPr>
              <a:t>P.H.Chu</a:t>
            </a:r>
            <a:r>
              <a:rPr lang="en-US" altLang="zh-CN" sz="1800" b="0" i="0" u="none" strike="noStrike" baseline="0" dirty="0">
                <a:latin typeface="AdvOTea1a7398"/>
              </a:rPr>
              <a:t>, </a:t>
            </a:r>
            <a:r>
              <a:rPr lang="en-US" altLang="zh-CN" sz="1800" b="0" i="0" u="none" strike="noStrike" baseline="0" dirty="0" err="1">
                <a:latin typeface="AdvOTea1a7398"/>
              </a:rPr>
              <a:t>I.Savukov</a:t>
            </a:r>
            <a:r>
              <a:rPr lang="en-US" altLang="zh-CN" sz="1200" dirty="0">
                <a:latin typeface="AdvOTea1a7398"/>
              </a:rPr>
              <a:t> </a:t>
            </a:r>
            <a:r>
              <a:rPr lang="en-US" altLang="zh-CN" sz="1800" b="0" i="0" u="none" strike="noStrike" baseline="0" dirty="0">
                <a:latin typeface="AdvOTea1a7398"/>
              </a:rPr>
              <a:t>, PRL, 121,091802,(2018)</a:t>
            </a:r>
            <a:endParaRPr lang="zh-CN" altLang="en-US" dirty="0"/>
          </a:p>
        </p:txBody>
      </p:sp>
    </p:spTree>
    <p:extLst>
      <p:ext uri="{BB962C8B-B14F-4D97-AF65-F5344CB8AC3E}">
        <p14:creationId xmlns:p14="http://schemas.microsoft.com/office/powerpoint/2010/main" val="8118258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AF2160D5-D89B-4FBE-B5F5-141DA5F18D2C}"/>
              </a:ext>
            </a:extLst>
          </p:cNvPr>
          <p:cNvSpPr txBox="1"/>
          <p:nvPr/>
        </p:nvSpPr>
        <p:spPr>
          <a:xfrm>
            <a:off x="0" y="94190"/>
            <a:ext cx="812893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The proposed experiment scheme:</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973B86B5-C26A-4F6E-8AF7-7CB2F79CF3A5}"/>
              </a:ext>
            </a:extLst>
          </p:cNvPr>
          <p:cNvPicPr>
            <a:picLocks noChangeAspect="1"/>
          </p:cNvPicPr>
          <p:nvPr/>
        </p:nvPicPr>
        <p:blipFill>
          <a:blip r:embed="rId3"/>
          <a:stretch>
            <a:fillRect/>
          </a:stretch>
        </p:blipFill>
        <p:spPr>
          <a:xfrm>
            <a:off x="0" y="841319"/>
            <a:ext cx="4832058" cy="2902261"/>
          </a:xfrm>
          <a:prstGeom prst="rect">
            <a:avLst/>
          </a:prstGeom>
        </p:spPr>
      </p:pic>
      <p:pic>
        <p:nvPicPr>
          <p:cNvPr id="6" name="图片 5">
            <a:extLst>
              <a:ext uri="{FF2B5EF4-FFF2-40B4-BE49-F238E27FC236}">
                <a16:creationId xmlns:a16="http://schemas.microsoft.com/office/drawing/2014/main" id="{7EA23A31-1F05-4E9B-A51C-46C9CEA7E7C4}"/>
              </a:ext>
            </a:extLst>
          </p:cNvPr>
          <p:cNvPicPr>
            <a:picLocks noChangeAspect="1"/>
          </p:cNvPicPr>
          <p:nvPr/>
        </p:nvPicPr>
        <p:blipFill>
          <a:blip r:embed="rId4"/>
          <a:stretch>
            <a:fillRect/>
          </a:stretch>
        </p:blipFill>
        <p:spPr>
          <a:xfrm>
            <a:off x="5407871" y="5134570"/>
            <a:ext cx="2369300" cy="1105250"/>
          </a:xfrm>
          <a:prstGeom prst="rect">
            <a:avLst/>
          </a:prstGeom>
        </p:spPr>
      </p:pic>
      <p:pic>
        <p:nvPicPr>
          <p:cNvPr id="7" name="图片 6">
            <a:extLst>
              <a:ext uri="{FF2B5EF4-FFF2-40B4-BE49-F238E27FC236}">
                <a16:creationId xmlns:a16="http://schemas.microsoft.com/office/drawing/2014/main" id="{8A7DCD4C-C14E-4474-82A6-4A41E490BB6D}"/>
              </a:ext>
            </a:extLst>
          </p:cNvPr>
          <p:cNvPicPr>
            <a:picLocks noChangeAspect="1"/>
          </p:cNvPicPr>
          <p:nvPr/>
        </p:nvPicPr>
        <p:blipFill>
          <a:blip r:embed="rId5"/>
          <a:stretch>
            <a:fillRect/>
          </a:stretch>
        </p:blipFill>
        <p:spPr>
          <a:xfrm>
            <a:off x="176708" y="5313238"/>
            <a:ext cx="3499037" cy="1232537"/>
          </a:xfrm>
          <a:prstGeom prst="rect">
            <a:avLst/>
          </a:prstGeom>
        </p:spPr>
      </p:pic>
      <p:sp>
        <p:nvSpPr>
          <p:cNvPr id="3" name="文本框 2">
            <a:extLst>
              <a:ext uri="{FF2B5EF4-FFF2-40B4-BE49-F238E27FC236}">
                <a16:creationId xmlns:a16="http://schemas.microsoft.com/office/drawing/2014/main" id="{49C914E9-164C-49E2-A52F-F1CD0F2F066B}"/>
              </a:ext>
            </a:extLst>
          </p:cNvPr>
          <p:cNvSpPr txBox="1"/>
          <p:nvPr/>
        </p:nvSpPr>
        <p:spPr>
          <a:xfrm>
            <a:off x="-47517" y="3743580"/>
            <a:ext cx="498504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0000FF"/>
                </a:solidFill>
                <a:effectLst/>
                <a:uFillTx/>
                <a:latin typeface="Arial"/>
                <a:ea typeface="Arial"/>
                <a:cs typeface="Arial"/>
                <a:sym typeface="Arial"/>
              </a:rPr>
              <a:t>High speed rotating mass sources + magnetometer array</a:t>
            </a:r>
          </a:p>
          <a:p>
            <a:pPr marL="0" marR="0" indent="0" algn="l" defTabSz="457200" rtl="0" fontAlgn="auto" latinLnBrk="0" hangingPunct="0">
              <a:lnSpc>
                <a:spcPct val="100000"/>
              </a:lnSpc>
              <a:spcBef>
                <a:spcPts val="0"/>
              </a:spcBef>
              <a:spcAft>
                <a:spcPts val="0"/>
              </a:spcAft>
              <a:buClrTx/>
              <a:buSzTx/>
              <a:buFontTx/>
              <a:buNone/>
              <a:tabLst/>
            </a:pPr>
            <a:r>
              <a:rPr lang="en-US" altLang="zh-CN" sz="1600" dirty="0">
                <a:solidFill>
                  <a:srgbClr val="0000FF"/>
                </a:solidFill>
                <a:latin typeface="Arial"/>
                <a:ea typeface="Arial"/>
                <a:cs typeface="Arial"/>
                <a:sym typeface="Arial"/>
              </a:rPr>
              <a:t>1.Modulation frequency~20Hz</a:t>
            </a:r>
            <a:r>
              <a:rPr lang="zh-CN" altLang="en-US" sz="1600" dirty="0">
                <a:solidFill>
                  <a:srgbClr val="0000FF"/>
                </a:solidFill>
                <a:latin typeface="Arial"/>
                <a:ea typeface="Arial"/>
                <a:cs typeface="Arial"/>
                <a:sym typeface="Arial"/>
              </a:rPr>
              <a:t>，</a:t>
            </a:r>
            <a:r>
              <a:rPr lang="en-US" altLang="zh-CN" sz="1600" dirty="0">
                <a:solidFill>
                  <a:srgbClr val="0000FF"/>
                </a:solidFill>
                <a:latin typeface="Arial"/>
                <a:ea typeface="Arial"/>
                <a:cs typeface="Arial"/>
                <a:sym typeface="Arial"/>
              </a:rPr>
              <a:t>40 times noise reduction</a:t>
            </a:r>
            <a:r>
              <a:rPr lang="zh-CN" altLang="en-US" sz="1600" dirty="0">
                <a:solidFill>
                  <a:srgbClr val="0000FF"/>
                </a:solidFill>
                <a:latin typeface="Arial"/>
                <a:ea typeface="Arial"/>
                <a:cs typeface="Arial"/>
                <a:sym typeface="Arial"/>
              </a:rPr>
              <a:t>；</a:t>
            </a:r>
            <a:endParaRPr kumimoji="0" lang="en-US" altLang="zh-CN" sz="1600" b="0" i="0" u="none" strike="noStrike" cap="none" spc="0" normalizeH="0" baseline="0" dirty="0">
              <a:ln>
                <a:noFill/>
              </a:ln>
              <a:solidFill>
                <a:srgbClr val="0000FF"/>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0000FF"/>
                </a:solidFill>
                <a:effectLst/>
                <a:uFillTx/>
                <a:latin typeface="Arial"/>
                <a:ea typeface="Arial"/>
                <a:cs typeface="Arial"/>
                <a:sym typeface="Arial"/>
              </a:rPr>
              <a:t>2.</a:t>
            </a:r>
            <a:r>
              <a:rPr lang="en-US" altLang="zh-CN" sz="1600" dirty="0">
                <a:solidFill>
                  <a:srgbClr val="0000FF"/>
                </a:solidFill>
                <a:latin typeface="Arial"/>
                <a:ea typeface="Arial"/>
                <a:cs typeface="Arial"/>
                <a:sym typeface="Arial"/>
              </a:rPr>
              <a:t>Magnetometer array</a:t>
            </a:r>
            <a:r>
              <a:rPr kumimoji="0" lang="zh-CN" altLang="en-US" sz="1600" b="0" i="0" u="none" strike="noStrike" cap="none" spc="0" normalizeH="0" baseline="0" dirty="0">
                <a:ln>
                  <a:noFill/>
                </a:ln>
                <a:solidFill>
                  <a:srgbClr val="0000FF"/>
                </a:solidFill>
                <a:effectLst/>
                <a:uFillTx/>
                <a:latin typeface="Arial"/>
                <a:ea typeface="Arial"/>
                <a:cs typeface="Arial"/>
                <a:sym typeface="Arial"/>
              </a:rPr>
              <a:t>，</a:t>
            </a:r>
            <a:r>
              <a:rPr kumimoji="0" lang="en-US" altLang="zh-CN" sz="1600" b="0" i="0" u="none" strike="noStrike" cap="none" spc="0" normalizeH="0" baseline="0" dirty="0">
                <a:ln>
                  <a:noFill/>
                </a:ln>
                <a:solidFill>
                  <a:srgbClr val="0000FF"/>
                </a:solidFill>
                <a:effectLst/>
                <a:uFillTx/>
                <a:latin typeface="Arial"/>
                <a:ea typeface="Arial"/>
                <a:cs typeface="Arial"/>
                <a:sym typeface="Arial"/>
              </a:rPr>
              <a:t>increases statistics and cancels common-mode noise</a:t>
            </a:r>
            <a:endParaRPr kumimoji="0" lang="zh-CN" altLang="en-US" sz="1600" b="0" i="0" u="none" strike="noStrike" cap="none" spc="0" normalizeH="0" baseline="0" dirty="0">
              <a:ln>
                <a:noFill/>
              </a:ln>
              <a:solidFill>
                <a:srgbClr val="0000FF"/>
              </a:solidFill>
              <a:effectLst/>
              <a:uFillTx/>
              <a:latin typeface="Arial"/>
              <a:ea typeface="Arial"/>
              <a:cs typeface="Arial"/>
              <a:sym typeface="Arial"/>
            </a:endParaRPr>
          </a:p>
        </p:txBody>
      </p:sp>
      <p:pic>
        <p:nvPicPr>
          <p:cNvPr id="9" name="图片 8">
            <a:extLst>
              <a:ext uri="{FF2B5EF4-FFF2-40B4-BE49-F238E27FC236}">
                <a16:creationId xmlns:a16="http://schemas.microsoft.com/office/drawing/2014/main" id="{059C66BF-5BA7-43F2-8105-3D3DEA41CD7C}"/>
              </a:ext>
            </a:extLst>
          </p:cNvPr>
          <p:cNvPicPr>
            <a:picLocks noChangeAspect="1"/>
          </p:cNvPicPr>
          <p:nvPr/>
        </p:nvPicPr>
        <p:blipFill rotWithShape="1">
          <a:blip r:embed="rId6"/>
          <a:srcRect t="2634" b="12073"/>
          <a:stretch/>
        </p:blipFill>
        <p:spPr>
          <a:xfrm>
            <a:off x="5256547" y="947381"/>
            <a:ext cx="3179428" cy="2481619"/>
          </a:xfrm>
          <a:prstGeom prst="rect">
            <a:avLst/>
          </a:prstGeom>
        </p:spPr>
      </p:pic>
      <p:sp>
        <p:nvSpPr>
          <p:cNvPr id="11" name="文本框 10">
            <a:extLst>
              <a:ext uri="{FF2B5EF4-FFF2-40B4-BE49-F238E27FC236}">
                <a16:creationId xmlns:a16="http://schemas.microsoft.com/office/drawing/2014/main" id="{A9C51D22-3B50-4C26-9382-E34F4BBA36C6}"/>
              </a:ext>
            </a:extLst>
          </p:cNvPr>
          <p:cNvSpPr txBox="1"/>
          <p:nvPr/>
        </p:nvSpPr>
        <p:spPr>
          <a:xfrm>
            <a:off x="4832058" y="3408314"/>
            <a:ext cx="506119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u="none" strike="noStrike" baseline="0" dirty="0">
                <a:solidFill>
                  <a:srgbClr val="FF0000"/>
                </a:solidFill>
                <a:latin typeface="STHeitiSC-Light"/>
              </a:rPr>
              <a:t>The typical noise power density of a Rb magnetometer</a:t>
            </a:r>
            <a:endParaRPr lang="zh-CN" altLang="en-US" sz="1600" dirty="0">
              <a:solidFill>
                <a:srgbClr val="FF0000"/>
              </a:solidFill>
            </a:endParaRPr>
          </a:p>
        </p:txBody>
      </p:sp>
      <p:pic>
        <p:nvPicPr>
          <p:cNvPr id="12" name="图片 11">
            <a:extLst>
              <a:ext uri="{FF2B5EF4-FFF2-40B4-BE49-F238E27FC236}">
                <a16:creationId xmlns:a16="http://schemas.microsoft.com/office/drawing/2014/main" id="{DA6F6970-64A0-4335-91A8-0713CE21AEBB}"/>
              </a:ext>
            </a:extLst>
          </p:cNvPr>
          <p:cNvPicPr>
            <a:picLocks noChangeAspect="1"/>
          </p:cNvPicPr>
          <p:nvPr/>
        </p:nvPicPr>
        <p:blipFill>
          <a:blip r:embed="rId7"/>
          <a:stretch>
            <a:fillRect/>
          </a:stretch>
        </p:blipFill>
        <p:spPr>
          <a:xfrm>
            <a:off x="4899169" y="4256599"/>
            <a:ext cx="4040631" cy="569638"/>
          </a:xfrm>
          <a:prstGeom prst="rect">
            <a:avLst/>
          </a:prstGeom>
        </p:spPr>
      </p:pic>
      <p:sp>
        <p:nvSpPr>
          <p:cNvPr id="2" name="文本框 1">
            <a:extLst>
              <a:ext uri="{FF2B5EF4-FFF2-40B4-BE49-F238E27FC236}">
                <a16:creationId xmlns:a16="http://schemas.microsoft.com/office/drawing/2014/main" id="{A97FA51B-4B0E-5AD9-0197-08DF79B9B694}"/>
              </a:ext>
            </a:extLst>
          </p:cNvPr>
          <p:cNvSpPr txBox="1"/>
          <p:nvPr/>
        </p:nvSpPr>
        <p:spPr>
          <a:xfrm>
            <a:off x="67111" y="6446191"/>
            <a:ext cx="95960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b="0" i="0" dirty="0">
                <a:solidFill>
                  <a:srgbClr val="0000FF"/>
                </a:solidFill>
                <a:effectLst/>
                <a:latin typeface="Proxima Nova"/>
              </a:rPr>
              <a:t>K. Y. Wu, S. Y. Chen, J. Gong, M. Peng, and H. Yan</a:t>
            </a:r>
            <a:r>
              <a:rPr lang="zh-CN" altLang="en-US" dirty="0">
                <a:solidFill>
                  <a:srgbClr val="0000FF"/>
                </a:solidFill>
                <a:latin typeface="Proxima Nova"/>
              </a:rPr>
              <a:t>， </a:t>
            </a:r>
            <a:r>
              <a:rPr lang="en-US" altLang="zh-CN" b="0" i="0" dirty="0">
                <a:solidFill>
                  <a:srgbClr val="0000FF"/>
                </a:solidFill>
                <a:effectLst/>
                <a:latin typeface="Proxima Nova"/>
              </a:rPr>
              <a:t>Phys. Rev. D </a:t>
            </a:r>
            <a:r>
              <a:rPr lang="en-US" altLang="zh-CN" b="1" i="0" dirty="0">
                <a:solidFill>
                  <a:srgbClr val="0000FF"/>
                </a:solidFill>
                <a:effectLst/>
                <a:latin typeface="Proxima Nova"/>
              </a:rPr>
              <a:t>105</a:t>
            </a:r>
            <a:r>
              <a:rPr lang="en-US" altLang="zh-CN" b="0" i="0" dirty="0">
                <a:solidFill>
                  <a:srgbClr val="0000FF"/>
                </a:solidFill>
                <a:effectLst/>
                <a:latin typeface="Proxima Nova"/>
              </a:rPr>
              <a:t>, 055020</a:t>
            </a:r>
            <a:r>
              <a:rPr lang="zh-CN" altLang="en-US" b="0" i="0" dirty="0">
                <a:solidFill>
                  <a:srgbClr val="0000FF"/>
                </a:solidFill>
                <a:effectLst/>
                <a:latin typeface="Proxima Nova"/>
              </a:rPr>
              <a:t>（</a:t>
            </a:r>
            <a:r>
              <a:rPr lang="en-US" altLang="zh-CN" b="0" i="0" dirty="0">
                <a:solidFill>
                  <a:srgbClr val="0000FF"/>
                </a:solidFill>
                <a:effectLst/>
                <a:latin typeface="Proxima Nova"/>
              </a:rPr>
              <a:t>2022</a:t>
            </a:r>
            <a:r>
              <a:rPr lang="zh-CN" altLang="en-US" b="0" i="0" dirty="0">
                <a:solidFill>
                  <a:srgbClr val="0000FF"/>
                </a:solidFill>
                <a:effectLst/>
                <a:latin typeface="Proxima Nova"/>
              </a:rPr>
              <a:t>）</a:t>
            </a:r>
            <a:endParaRPr lang="en-US" altLang="zh-CN" b="0" i="0" dirty="0">
              <a:solidFill>
                <a:srgbClr val="0000FF"/>
              </a:solidFill>
              <a:effectLst/>
              <a:latin typeface="Proxima Nova"/>
            </a:endParaRPr>
          </a:p>
        </p:txBody>
      </p:sp>
    </p:spTree>
    <p:extLst>
      <p:ext uri="{BB962C8B-B14F-4D97-AF65-F5344CB8AC3E}">
        <p14:creationId xmlns:p14="http://schemas.microsoft.com/office/powerpoint/2010/main" val="25873183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C221BF00-2BE2-4F6D-B053-BB951C3A2495}"/>
              </a:ext>
            </a:extLst>
          </p:cNvPr>
          <p:cNvSpPr txBox="1"/>
          <p:nvPr/>
        </p:nvSpPr>
        <p:spPr>
          <a:xfrm>
            <a:off x="-178267" y="186586"/>
            <a:ext cx="908737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5600" algn="just">
              <a:lnSpc>
                <a:spcPts val="3000"/>
              </a:lnSpc>
            </a:pPr>
            <a:r>
              <a:rPr lang="en-US" altLang="zh-CN"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Data processing method</a:t>
            </a:r>
            <a:r>
              <a:rPr lang="zh-CN" altLang="en-US"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indent="355600" algn="just">
              <a:lnSpc>
                <a:spcPts val="3000"/>
              </a:lnSpc>
            </a:pPr>
            <a:endParaRPr lang="en-US" altLang="zh-CN" sz="3600" kern="100" dirty="0">
              <a:solidFill>
                <a:srgbClr val="FF0000"/>
              </a:solidFill>
              <a:effectLst/>
              <a:latin typeface="黑体" panose="02010609060101010101" pitchFamily="49" charset="-122"/>
              <a:ea typeface="黑体" panose="02010609060101010101" pitchFamily="49" charset="-122"/>
              <a:cs typeface="仿宋" panose="02010609060101010101" pitchFamily="49" charset="-122"/>
            </a:endParaRPr>
          </a:p>
        </p:txBody>
      </p:sp>
      <p:pic>
        <p:nvPicPr>
          <p:cNvPr id="5" name="图片 4">
            <a:extLst>
              <a:ext uri="{FF2B5EF4-FFF2-40B4-BE49-F238E27FC236}">
                <a16:creationId xmlns:a16="http://schemas.microsoft.com/office/drawing/2014/main" id="{C6315603-6FC9-4F2B-90CA-7D383CBA185B}"/>
              </a:ext>
            </a:extLst>
          </p:cNvPr>
          <p:cNvPicPr>
            <a:picLocks noChangeAspect="1"/>
          </p:cNvPicPr>
          <p:nvPr/>
        </p:nvPicPr>
        <p:blipFill>
          <a:blip r:embed="rId3"/>
          <a:stretch>
            <a:fillRect/>
          </a:stretch>
        </p:blipFill>
        <p:spPr>
          <a:xfrm>
            <a:off x="0" y="878661"/>
            <a:ext cx="4186107" cy="1425058"/>
          </a:xfrm>
          <a:prstGeom prst="rect">
            <a:avLst/>
          </a:prstGeom>
        </p:spPr>
      </p:pic>
      <p:pic>
        <p:nvPicPr>
          <p:cNvPr id="6" name="图片 5">
            <a:extLst>
              <a:ext uri="{FF2B5EF4-FFF2-40B4-BE49-F238E27FC236}">
                <a16:creationId xmlns:a16="http://schemas.microsoft.com/office/drawing/2014/main" id="{8EAF583A-219E-4BAD-8003-F0BD93EBF7BF}"/>
              </a:ext>
            </a:extLst>
          </p:cNvPr>
          <p:cNvPicPr>
            <a:picLocks noChangeAspect="1"/>
          </p:cNvPicPr>
          <p:nvPr/>
        </p:nvPicPr>
        <p:blipFill>
          <a:blip r:embed="rId4"/>
          <a:stretch>
            <a:fillRect/>
          </a:stretch>
        </p:blipFill>
        <p:spPr>
          <a:xfrm>
            <a:off x="723412" y="2683977"/>
            <a:ext cx="2662619" cy="482447"/>
          </a:xfrm>
          <a:prstGeom prst="rect">
            <a:avLst/>
          </a:prstGeom>
        </p:spPr>
      </p:pic>
      <p:pic>
        <p:nvPicPr>
          <p:cNvPr id="7" name="图片 6">
            <a:extLst>
              <a:ext uri="{FF2B5EF4-FFF2-40B4-BE49-F238E27FC236}">
                <a16:creationId xmlns:a16="http://schemas.microsoft.com/office/drawing/2014/main" id="{71FC9296-E4D2-459D-A68C-62C38A76E814}"/>
              </a:ext>
            </a:extLst>
          </p:cNvPr>
          <p:cNvPicPr>
            <a:picLocks noChangeAspect="1"/>
          </p:cNvPicPr>
          <p:nvPr/>
        </p:nvPicPr>
        <p:blipFill>
          <a:blip r:embed="rId5"/>
          <a:stretch>
            <a:fillRect/>
          </a:stretch>
        </p:blipFill>
        <p:spPr>
          <a:xfrm>
            <a:off x="761484" y="3135822"/>
            <a:ext cx="2990419" cy="586356"/>
          </a:xfrm>
          <a:prstGeom prst="rect">
            <a:avLst/>
          </a:prstGeom>
        </p:spPr>
      </p:pic>
      <p:pic>
        <p:nvPicPr>
          <p:cNvPr id="8" name="图片 7">
            <a:extLst>
              <a:ext uri="{FF2B5EF4-FFF2-40B4-BE49-F238E27FC236}">
                <a16:creationId xmlns:a16="http://schemas.microsoft.com/office/drawing/2014/main" id="{498B1615-3163-4273-8202-26F3E81BBB74}"/>
              </a:ext>
            </a:extLst>
          </p:cNvPr>
          <p:cNvPicPr>
            <a:picLocks noChangeAspect="1"/>
          </p:cNvPicPr>
          <p:nvPr/>
        </p:nvPicPr>
        <p:blipFill>
          <a:blip r:embed="rId6"/>
          <a:stretch>
            <a:fillRect/>
          </a:stretch>
        </p:blipFill>
        <p:spPr>
          <a:xfrm>
            <a:off x="1214096" y="2349642"/>
            <a:ext cx="1343026" cy="277364"/>
          </a:xfrm>
          <a:prstGeom prst="rect">
            <a:avLst/>
          </a:prstGeom>
        </p:spPr>
      </p:pic>
      <p:pic>
        <p:nvPicPr>
          <p:cNvPr id="10" name="图片 9">
            <a:extLst>
              <a:ext uri="{FF2B5EF4-FFF2-40B4-BE49-F238E27FC236}">
                <a16:creationId xmlns:a16="http://schemas.microsoft.com/office/drawing/2014/main" id="{664F6F53-84F1-4FE8-8EB6-BF88CB1A4CBB}"/>
              </a:ext>
            </a:extLst>
          </p:cNvPr>
          <p:cNvPicPr>
            <a:picLocks noChangeAspect="1"/>
          </p:cNvPicPr>
          <p:nvPr/>
        </p:nvPicPr>
        <p:blipFill>
          <a:blip r:embed="rId7"/>
          <a:stretch>
            <a:fillRect/>
          </a:stretch>
        </p:blipFill>
        <p:spPr>
          <a:xfrm>
            <a:off x="4851510" y="923233"/>
            <a:ext cx="3784453" cy="614569"/>
          </a:xfrm>
          <a:prstGeom prst="rect">
            <a:avLst/>
          </a:prstGeom>
        </p:spPr>
      </p:pic>
      <p:pic>
        <p:nvPicPr>
          <p:cNvPr id="11" name="图片 10">
            <a:extLst>
              <a:ext uri="{FF2B5EF4-FFF2-40B4-BE49-F238E27FC236}">
                <a16:creationId xmlns:a16="http://schemas.microsoft.com/office/drawing/2014/main" id="{487AF9C3-A010-41DD-A4B3-E01E491AAC58}"/>
              </a:ext>
            </a:extLst>
          </p:cNvPr>
          <p:cNvPicPr>
            <a:picLocks noChangeAspect="1"/>
          </p:cNvPicPr>
          <p:nvPr/>
        </p:nvPicPr>
        <p:blipFill>
          <a:blip r:embed="rId8"/>
          <a:stretch>
            <a:fillRect/>
          </a:stretch>
        </p:blipFill>
        <p:spPr>
          <a:xfrm>
            <a:off x="5018954" y="1530185"/>
            <a:ext cx="2788836" cy="382226"/>
          </a:xfrm>
          <a:prstGeom prst="rect">
            <a:avLst/>
          </a:prstGeom>
        </p:spPr>
      </p:pic>
      <p:grpSp>
        <p:nvGrpSpPr>
          <p:cNvPr id="12" name="组合 11">
            <a:extLst>
              <a:ext uri="{FF2B5EF4-FFF2-40B4-BE49-F238E27FC236}">
                <a16:creationId xmlns:a16="http://schemas.microsoft.com/office/drawing/2014/main" id="{0FADF43A-A5D1-4A5E-A100-9EBA6C577ECE}"/>
              </a:ext>
            </a:extLst>
          </p:cNvPr>
          <p:cNvGrpSpPr/>
          <p:nvPr/>
        </p:nvGrpSpPr>
        <p:grpSpPr>
          <a:xfrm>
            <a:off x="5020306" y="1912411"/>
            <a:ext cx="2919370" cy="338362"/>
            <a:chOff x="3900487" y="3214687"/>
            <a:chExt cx="3481168" cy="428625"/>
          </a:xfrm>
        </p:grpSpPr>
        <p:pic>
          <p:nvPicPr>
            <p:cNvPr id="13" name="图片 12">
              <a:extLst>
                <a:ext uri="{FF2B5EF4-FFF2-40B4-BE49-F238E27FC236}">
                  <a16:creationId xmlns:a16="http://schemas.microsoft.com/office/drawing/2014/main" id="{AB62C6F9-5B86-48D8-B2AD-0216238F5127}"/>
                </a:ext>
              </a:extLst>
            </p:cNvPr>
            <p:cNvPicPr>
              <a:picLocks noChangeAspect="1"/>
            </p:cNvPicPr>
            <p:nvPr/>
          </p:nvPicPr>
          <p:blipFill>
            <a:blip r:embed="rId9"/>
            <a:stretch>
              <a:fillRect/>
            </a:stretch>
          </p:blipFill>
          <p:spPr>
            <a:xfrm>
              <a:off x="3900487" y="3214687"/>
              <a:ext cx="1343025" cy="428625"/>
            </a:xfrm>
            <a:prstGeom prst="rect">
              <a:avLst/>
            </a:prstGeom>
          </p:spPr>
        </p:pic>
        <p:pic>
          <p:nvPicPr>
            <p:cNvPr id="14" name="图片 13">
              <a:extLst>
                <a:ext uri="{FF2B5EF4-FFF2-40B4-BE49-F238E27FC236}">
                  <a16:creationId xmlns:a16="http://schemas.microsoft.com/office/drawing/2014/main" id="{86CAC8D1-7EA4-4A5E-8381-C5AFD3C2485B}"/>
                </a:ext>
              </a:extLst>
            </p:cNvPr>
            <p:cNvPicPr>
              <a:picLocks noChangeAspect="1"/>
            </p:cNvPicPr>
            <p:nvPr/>
          </p:nvPicPr>
          <p:blipFill rotWithShape="1">
            <a:blip r:embed="rId10"/>
            <a:srcRect b="25217"/>
            <a:stretch/>
          </p:blipFill>
          <p:spPr>
            <a:xfrm>
              <a:off x="5209955" y="3300783"/>
              <a:ext cx="2171700" cy="256431"/>
            </a:xfrm>
            <a:prstGeom prst="rect">
              <a:avLst/>
            </a:prstGeom>
          </p:spPr>
        </p:pic>
      </p:grpSp>
      <p:pic>
        <p:nvPicPr>
          <p:cNvPr id="15" name="图片 14">
            <a:extLst>
              <a:ext uri="{FF2B5EF4-FFF2-40B4-BE49-F238E27FC236}">
                <a16:creationId xmlns:a16="http://schemas.microsoft.com/office/drawing/2014/main" id="{098D4DDD-D28C-4CED-9D96-B38677635E6A}"/>
              </a:ext>
            </a:extLst>
          </p:cNvPr>
          <p:cNvPicPr>
            <a:picLocks noChangeAspect="1"/>
          </p:cNvPicPr>
          <p:nvPr/>
        </p:nvPicPr>
        <p:blipFill rotWithShape="1">
          <a:blip r:embed="rId11"/>
          <a:srcRect t="12037" b="9837"/>
          <a:stretch/>
        </p:blipFill>
        <p:spPr>
          <a:xfrm>
            <a:off x="4851510" y="2300069"/>
            <a:ext cx="3280806" cy="579126"/>
          </a:xfrm>
          <a:prstGeom prst="rect">
            <a:avLst/>
          </a:prstGeom>
        </p:spPr>
      </p:pic>
      <p:pic>
        <p:nvPicPr>
          <p:cNvPr id="16" name="图片 15">
            <a:extLst>
              <a:ext uri="{FF2B5EF4-FFF2-40B4-BE49-F238E27FC236}">
                <a16:creationId xmlns:a16="http://schemas.microsoft.com/office/drawing/2014/main" id="{51178F58-117C-4276-AFE3-BB2954E4E96F}"/>
              </a:ext>
            </a:extLst>
          </p:cNvPr>
          <p:cNvPicPr>
            <a:picLocks noChangeAspect="1"/>
          </p:cNvPicPr>
          <p:nvPr/>
        </p:nvPicPr>
        <p:blipFill>
          <a:blip r:embed="rId12"/>
          <a:stretch>
            <a:fillRect/>
          </a:stretch>
        </p:blipFill>
        <p:spPr>
          <a:xfrm>
            <a:off x="6802425" y="4322729"/>
            <a:ext cx="2010729" cy="1389388"/>
          </a:xfrm>
          <a:prstGeom prst="rect">
            <a:avLst/>
          </a:prstGeom>
        </p:spPr>
      </p:pic>
      <p:pic>
        <p:nvPicPr>
          <p:cNvPr id="17" name="图片 16">
            <a:extLst>
              <a:ext uri="{FF2B5EF4-FFF2-40B4-BE49-F238E27FC236}">
                <a16:creationId xmlns:a16="http://schemas.microsoft.com/office/drawing/2014/main" id="{740B672C-0582-4DEE-A76B-982A1A7E2B5B}"/>
              </a:ext>
            </a:extLst>
          </p:cNvPr>
          <p:cNvPicPr>
            <a:picLocks noChangeAspect="1"/>
          </p:cNvPicPr>
          <p:nvPr/>
        </p:nvPicPr>
        <p:blipFill rotWithShape="1">
          <a:blip r:embed="rId13"/>
          <a:srcRect l="8178"/>
          <a:stretch/>
        </p:blipFill>
        <p:spPr>
          <a:xfrm>
            <a:off x="4949257" y="2950038"/>
            <a:ext cx="2990419" cy="963271"/>
          </a:xfrm>
          <a:prstGeom prst="rect">
            <a:avLst/>
          </a:prstGeom>
        </p:spPr>
      </p:pic>
      <p:pic>
        <p:nvPicPr>
          <p:cNvPr id="18" name="图片 17">
            <a:extLst>
              <a:ext uri="{FF2B5EF4-FFF2-40B4-BE49-F238E27FC236}">
                <a16:creationId xmlns:a16="http://schemas.microsoft.com/office/drawing/2014/main" id="{E0F70350-D821-47B7-A4C3-6F263570FCC3}"/>
              </a:ext>
            </a:extLst>
          </p:cNvPr>
          <p:cNvPicPr>
            <a:picLocks noChangeAspect="1"/>
          </p:cNvPicPr>
          <p:nvPr/>
        </p:nvPicPr>
        <p:blipFill>
          <a:blip r:embed="rId14"/>
          <a:stretch>
            <a:fillRect/>
          </a:stretch>
        </p:blipFill>
        <p:spPr>
          <a:xfrm>
            <a:off x="0" y="3722178"/>
            <a:ext cx="3314299" cy="2795192"/>
          </a:xfrm>
          <a:prstGeom prst="rect">
            <a:avLst/>
          </a:prstGeom>
        </p:spPr>
      </p:pic>
      <p:pic>
        <p:nvPicPr>
          <p:cNvPr id="19" name="图片 18">
            <a:extLst>
              <a:ext uri="{FF2B5EF4-FFF2-40B4-BE49-F238E27FC236}">
                <a16:creationId xmlns:a16="http://schemas.microsoft.com/office/drawing/2014/main" id="{699B3F44-885A-446B-A263-0F5009BFAF5C}"/>
              </a:ext>
            </a:extLst>
          </p:cNvPr>
          <p:cNvPicPr>
            <a:picLocks noChangeAspect="1"/>
          </p:cNvPicPr>
          <p:nvPr/>
        </p:nvPicPr>
        <p:blipFill rotWithShape="1">
          <a:blip r:embed="rId15"/>
          <a:srcRect t="2634" b="12073"/>
          <a:stretch/>
        </p:blipFill>
        <p:spPr>
          <a:xfrm>
            <a:off x="3204876" y="3722178"/>
            <a:ext cx="3538860" cy="2762164"/>
          </a:xfrm>
          <a:prstGeom prst="rect">
            <a:avLst/>
          </a:prstGeom>
        </p:spPr>
      </p:pic>
      <p:sp>
        <p:nvSpPr>
          <p:cNvPr id="20" name="文本框 19">
            <a:extLst>
              <a:ext uri="{FF2B5EF4-FFF2-40B4-BE49-F238E27FC236}">
                <a16:creationId xmlns:a16="http://schemas.microsoft.com/office/drawing/2014/main" id="{1B21A671-1B76-4FD4-890E-117EE495D22A}"/>
              </a:ext>
            </a:extLst>
          </p:cNvPr>
          <p:cNvSpPr txBox="1"/>
          <p:nvPr/>
        </p:nvSpPr>
        <p:spPr>
          <a:xfrm>
            <a:off x="2008936" y="6422798"/>
            <a:ext cx="34329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30</a:t>
            </a:r>
            <a:r>
              <a:rPr lang="zh-CN" altLang="en-US" dirty="0">
                <a:solidFill>
                  <a:srgbClr val="FF0000"/>
                </a:solidFill>
                <a:latin typeface="Arial"/>
                <a:ea typeface="Arial"/>
                <a:cs typeface="Arial"/>
                <a:sym typeface="Arial"/>
              </a:rPr>
              <a:t> </a:t>
            </a:r>
            <a:r>
              <a:rPr lang="en-US" altLang="zh-CN" dirty="0">
                <a:solidFill>
                  <a:srgbClr val="FF0000"/>
                </a:solidFill>
                <a:latin typeface="Arial"/>
                <a:ea typeface="Arial"/>
                <a:cs typeface="Arial"/>
                <a:sym typeface="Arial"/>
              </a:rPr>
              <a:t>days</a:t>
            </a:r>
            <a:r>
              <a:rPr kumimoji="0" lang="en-US" altLang="zh-CN" sz="1800" b="0" i="0" u="none" strike="noStrike" cap="none" spc="0" normalizeH="0" baseline="0" dirty="0">
                <a:ln>
                  <a:noFill/>
                </a:ln>
                <a:solidFill>
                  <a:srgbClr val="FF0000"/>
                </a:solidFill>
                <a:effectLst/>
                <a:uFillTx/>
                <a:latin typeface="Arial"/>
                <a:ea typeface="Arial"/>
                <a:cs typeface="Arial"/>
                <a:sym typeface="Arial"/>
              </a:rPr>
              <a:t>~10aT(10</a:t>
            </a:r>
            <a:r>
              <a:rPr kumimoji="0" lang="en-US" altLang="zh-CN" sz="1800" b="0" i="0" u="none" strike="noStrike" cap="none" spc="0" normalizeH="0" baseline="30000" dirty="0">
                <a:ln>
                  <a:noFill/>
                </a:ln>
                <a:solidFill>
                  <a:srgbClr val="FF0000"/>
                </a:solidFill>
                <a:effectLst/>
                <a:uFillTx/>
                <a:latin typeface="Arial"/>
                <a:ea typeface="Arial"/>
                <a:cs typeface="Arial"/>
                <a:sym typeface="Arial"/>
              </a:rPr>
              <a:t>-17</a:t>
            </a:r>
            <a:r>
              <a:rPr kumimoji="0" lang="en-US" altLang="zh-CN" sz="1800" b="0" i="0" u="none" strike="noStrike" cap="none" spc="0" normalizeH="0" baseline="0" dirty="0">
                <a:ln>
                  <a:noFill/>
                </a:ln>
                <a:solidFill>
                  <a:srgbClr val="FF0000"/>
                </a:solidFill>
                <a:effectLst/>
                <a:uFillTx/>
                <a:latin typeface="Arial"/>
                <a:ea typeface="Arial"/>
                <a:cs typeface="Arial"/>
                <a:sym typeface="Arial"/>
              </a:rPr>
              <a:t>T)</a:t>
            </a:r>
            <a:r>
              <a:rPr lang="zh-CN" altLang="en-US" dirty="0">
                <a:solidFill>
                  <a:srgbClr val="FF0000"/>
                </a:solidFill>
                <a:latin typeface="Arial"/>
                <a:ea typeface="Arial"/>
                <a:cs typeface="Arial"/>
                <a:sym typeface="Arial"/>
              </a:rPr>
              <a:t> </a:t>
            </a:r>
            <a:r>
              <a:rPr lang="en-US" altLang="zh-CN" dirty="0">
                <a:solidFill>
                  <a:srgbClr val="FF0000"/>
                </a:solidFill>
                <a:latin typeface="Arial"/>
                <a:ea typeface="Arial"/>
                <a:cs typeface="Arial"/>
                <a:sym typeface="Arial"/>
              </a:rPr>
              <a:t>precision</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sp>
        <p:nvSpPr>
          <p:cNvPr id="2" name="文本框 1">
            <a:extLst>
              <a:ext uri="{FF2B5EF4-FFF2-40B4-BE49-F238E27FC236}">
                <a16:creationId xmlns:a16="http://schemas.microsoft.com/office/drawing/2014/main" id="{494D9FD4-3EF7-8980-FBAE-95CE2C6CF206}"/>
              </a:ext>
            </a:extLst>
          </p:cNvPr>
          <p:cNvSpPr txBox="1"/>
          <p:nvPr/>
        </p:nvSpPr>
        <p:spPr>
          <a:xfrm>
            <a:off x="5641158" y="6441457"/>
            <a:ext cx="48740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altLang="zh-CN" b="0" i="0" dirty="0">
                <a:solidFill>
                  <a:srgbClr val="0000FF"/>
                </a:solidFill>
                <a:effectLst/>
                <a:latin typeface="Proxima Nova"/>
              </a:rPr>
              <a:t>Phys. Rev. D </a:t>
            </a:r>
            <a:r>
              <a:rPr lang="en-US" altLang="zh-CN" b="1" i="0" dirty="0">
                <a:solidFill>
                  <a:srgbClr val="0000FF"/>
                </a:solidFill>
                <a:effectLst/>
                <a:latin typeface="Proxima Nova"/>
              </a:rPr>
              <a:t>105</a:t>
            </a:r>
            <a:r>
              <a:rPr lang="en-US" altLang="zh-CN" b="0" i="0" dirty="0">
                <a:solidFill>
                  <a:srgbClr val="0000FF"/>
                </a:solidFill>
                <a:effectLst/>
                <a:latin typeface="Proxima Nova"/>
              </a:rPr>
              <a:t>, 055020</a:t>
            </a:r>
            <a:r>
              <a:rPr lang="zh-CN" altLang="en-US" b="0" i="0" dirty="0">
                <a:solidFill>
                  <a:srgbClr val="0000FF"/>
                </a:solidFill>
                <a:effectLst/>
                <a:latin typeface="Proxima Nova"/>
              </a:rPr>
              <a:t>（</a:t>
            </a:r>
            <a:r>
              <a:rPr lang="en-US" altLang="zh-CN" b="0" i="0" dirty="0">
                <a:solidFill>
                  <a:srgbClr val="0000FF"/>
                </a:solidFill>
                <a:effectLst/>
                <a:latin typeface="Proxima Nova"/>
              </a:rPr>
              <a:t>2022</a:t>
            </a:r>
            <a:r>
              <a:rPr lang="zh-CN" altLang="en-US" b="0" i="0" dirty="0">
                <a:solidFill>
                  <a:srgbClr val="0000FF"/>
                </a:solidFill>
                <a:effectLst/>
                <a:latin typeface="Proxima Nova"/>
              </a:rPr>
              <a:t>）</a:t>
            </a:r>
            <a:endParaRPr lang="en-US" altLang="zh-CN" b="0" i="0" dirty="0">
              <a:solidFill>
                <a:srgbClr val="0000FF"/>
              </a:solidFill>
              <a:effectLst/>
              <a:latin typeface="Proxima Nova"/>
            </a:endParaRPr>
          </a:p>
        </p:txBody>
      </p:sp>
    </p:spTree>
    <p:extLst>
      <p:ext uri="{BB962C8B-B14F-4D97-AF65-F5344CB8AC3E}">
        <p14:creationId xmlns:p14="http://schemas.microsoft.com/office/powerpoint/2010/main" val="31280547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5" name="文本框 4">
            <a:extLst>
              <a:ext uri="{FF2B5EF4-FFF2-40B4-BE49-F238E27FC236}">
                <a16:creationId xmlns:a16="http://schemas.microsoft.com/office/drawing/2014/main" id="{E8315DE2-EEFE-477B-B1B4-DC8928E9C94B}"/>
              </a:ext>
            </a:extLst>
          </p:cNvPr>
          <p:cNvSpPr txBox="1"/>
          <p:nvPr/>
        </p:nvSpPr>
        <p:spPr>
          <a:xfrm>
            <a:off x="98569" y="0"/>
            <a:ext cx="6819815"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The proposed sensitivity</a:t>
            </a:r>
            <a:r>
              <a:rPr lang="zh-CN" altLang="en-US" sz="3600" kern="1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51F4174A-AF89-44EE-9575-339087B79249}"/>
              </a:ext>
            </a:extLst>
          </p:cNvPr>
          <p:cNvPicPr>
            <a:picLocks noChangeAspect="1"/>
          </p:cNvPicPr>
          <p:nvPr/>
        </p:nvPicPr>
        <p:blipFill>
          <a:blip r:embed="rId3"/>
          <a:stretch>
            <a:fillRect/>
          </a:stretch>
        </p:blipFill>
        <p:spPr>
          <a:xfrm>
            <a:off x="34925" y="893273"/>
            <a:ext cx="3268442" cy="2879886"/>
          </a:xfrm>
          <a:prstGeom prst="rect">
            <a:avLst/>
          </a:prstGeom>
        </p:spPr>
      </p:pic>
      <p:pic>
        <p:nvPicPr>
          <p:cNvPr id="7" name="图片 6">
            <a:extLst>
              <a:ext uri="{FF2B5EF4-FFF2-40B4-BE49-F238E27FC236}">
                <a16:creationId xmlns:a16="http://schemas.microsoft.com/office/drawing/2014/main" id="{A630FD2F-AB39-4765-B704-EED2B46FED39}"/>
              </a:ext>
            </a:extLst>
          </p:cNvPr>
          <p:cNvPicPr>
            <a:picLocks noChangeAspect="1"/>
          </p:cNvPicPr>
          <p:nvPr/>
        </p:nvPicPr>
        <p:blipFill rotWithShape="1">
          <a:blip r:embed="rId4"/>
          <a:srcRect t="5035"/>
          <a:stretch/>
        </p:blipFill>
        <p:spPr>
          <a:xfrm>
            <a:off x="4572000" y="857835"/>
            <a:ext cx="3561482" cy="2950762"/>
          </a:xfrm>
          <a:prstGeom prst="rect">
            <a:avLst/>
          </a:prstGeom>
        </p:spPr>
      </p:pic>
      <p:pic>
        <p:nvPicPr>
          <p:cNvPr id="9" name="图片 8">
            <a:extLst>
              <a:ext uri="{FF2B5EF4-FFF2-40B4-BE49-F238E27FC236}">
                <a16:creationId xmlns:a16="http://schemas.microsoft.com/office/drawing/2014/main" id="{543980A6-A675-485D-85FC-1D2C0A039075}"/>
              </a:ext>
            </a:extLst>
          </p:cNvPr>
          <p:cNvPicPr>
            <a:picLocks noChangeAspect="1"/>
          </p:cNvPicPr>
          <p:nvPr/>
        </p:nvPicPr>
        <p:blipFill>
          <a:blip r:embed="rId5"/>
          <a:stretch>
            <a:fillRect/>
          </a:stretch>
        </p:blipFill>
        <p:spPr>
          <a:xfrm>
            <a:off x="4775720" y="3706746"/>
            <a:ext cx="3453639" cy="2943929"/>
          </a:xfrm>
          <a:prstGeom prst="rect">
            <a:avLst/>
          </a:prstGeom>
        </p:spPr>
      </p:pic>
      <p:sp>
        <p:nvSpPr>
          <p:cNvPr id="10" name="文本框 9">
            <a:extLst>
              <a:ext uri="{FF2B5EF4-FFF2-40B4-BE49-F238E27FC236}">
                <a16:creationId xmlns:a16="http://schemas.microsoft.com/office/drawing/2014/main" id="{52BF6AA9-F5ED-4342-AE72-CB45F373FB23}"/>
              </a:ext>
            </a:extLst>
          </p:cNvPr>
          <p:cNvSpPr txBox="1"/>
          <p:nvPr/>
        </p:nvSpPr>
        <p:spPr>
          <a:xfrm>
            <a:off x="81557" y="3589804"/>
            <a:ext cx="4188758"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hangingPunct="0">
              <a:spcBef>
                <a:spcPts val="0"/>
              </a:spcBef>
              <a:spcAft>
                <a:spcPts val="0"/>
              </a:spcAft>
            </a:pPr>
            <a:r>
              <a:rPr lang="en-US" altLang="zh-CN" sz="2000" dirty="0">
                <a:solidFill>
                  <a:srgbClr val="0000FF"/>
                </a:solidFill>
                <a:latin typeface="LatinModernMath-Regular-Identity-H"/>
              </a:rPr>
              <a:t>Through Monte Carlo simulation, it has been verified that (with 30 days of integration time)</a:t>
            </a:r>
            <a:r>
              <a:rPr lang="zh-CN" altLang="en-US" sz="2000" dirty="0">
                <a:solidFill>
                  <a:srgbClr val="0000FF"/>
                </a:solidFill>
                <a:latin typeface="LatinModernMath-Regular-Identity-H"/>
              </a:rPr>
              <a:t>：</a:t>
            </a:r>
            <a:endParaRPr lang="en-US" altLang="zh-CN" sz="2000" dirty="0">
              <a:solidFill>
                <a:srgbClr val="0000FF"/>
              </a:solidFill>
              <a:latin typeface="LatinModernMath-Regular-Identity-H"/>
            </a:endParaRPr>
          </a:p>
          <a:p>
            <a:pPr marL="0" marR="0" indent="0" algn="l" defTabSz="457200" rtl="0" fontAlgn="auto" latinLnBrk="0" hangingPunct="0">
              <a:lnSpc>
                <a:spcPct val="100000"/>
              </a:lnSpc>
              <a:spcBef>
                <a:spcPts val="0"/>
              </a:spcBef>
              <a:spcAft>
                <a:spcPts val="0"/>
              </a:spcAft>
              <a:buClrTx/>
              <a:buSzTx/>
              <a:buFontTx/>
              <a:buNone/>
              <a:tabLst/>
            </a:pPr>
            <a:r>
              <a:rPr lang="en-US" altLang="zh-CN" sz="2000" dirty="0">
                <a:solidFill>
                  <a:srgbClr val="0000FF"/>
                </a:solidFill>
                <a:latin typeface="LatinModernMath-Regular-Identity-H"/>
                <a:sym typeface="Arial"/>
              </a:rPr>
              <a:t>1.</a:t>
            </a:r>
            <a:r>
              <a:rPr lang="zh-CN" altLang="en-US" sz="2000" b="0" i="0" u="none" strike="noStrike" baseline="0" dirty="0">
                <a:solidFill>
                  <a:srgbClr val="0000FF"/>
                </a:solidFill>
                <a:latin typeface="LatinModernMath-Regular-Identity-H"/>
              </a:rPr>
              <a:t>𝑉</a:t>
            </a:r>
            <a:r>
              <a:rPr lang="zh-CN" altLang="en-US" sz="2000" b="0" i="0" u="none" strike="noStrike" baseline="-25000" dirty="0">
                <a:solidFill>
                  <a:srgbClr val="0000FF"/>
                </a:solidFill>
                <a:latin typeface="LatinModernMath-Regular-Identity-H"/>
              </a:rPr>
              <a:t>𝑆𝑃</a:t>
            </a:r>
            <a:r>
              <a:rPr lang="zh-CN" altLang="en-US" sz="2000" b="0" i="0" u="none" strike="noStrike" dirty="0">
                <a:solidFill>
                  <a:srgbClr val="0000FF"/>
                </a:solidFill>
                <a:latin typeface="LatinModernMath-Regular-Identity-H"/>
              </a:rPr>
              <a:t> </a:t>
            </a:r>
            <a:r>
              <a:rPr lang="en-US" altLang="zh-CN" sz="2000" b="0" i="0" u="none" strike="noStrike" dirty="0">
                <a:solidFill>
                  <a:srgbClr val="0000FF"/>
                </a:solidFill>
                <a:latin typeface="LatinModernMath-Regular-Identity-H"/>
              </a:rPr>
              <a:t>:improves the existing result by~1.5</a:t>
            </a:r>
            <a:r>
              <a:rPr lang="zh-CN" altLang="en-US" sz="2000" dirty="0">
                <a:solidFill>
                  <a:srgbClr val="0000FF"/>
                </a:solidFill>
                <a:latin typeface="LatinModernMath-Regular-Identity-H"/>
              </a:rPr>
              <a:t> </a:t>
            </a:r>
            <a:r>
              <a:rPr lang="en-US" altLang="zh-CN" sz="2000" dirty="0">
                <a:solidFill>
                  <a:srgbClr val="0000FF"/>
                </a:solidFill>
                <a:latin typeface="LatinModernMath-Regular-Identity-H"/>
              </a:rPr>
              <a:t>times</a:t>
            </a:r>
            <a:r>
              <a:rPr lang="zh-CN" altLang="en-US" sz="2000" b="0" i="0" u="none" strike="noStrike" dirty="0">
                <a:solidFill>
                  <a:srgbClr val="0000FF"/>
                </a:solidFill>
                <a:latin typeface="LatinModernMath-Regular-Identity-H"/>
              </a:rPr>
              <a:t>；</a:t>
            </a:r>
            <a:endParaRPr lang="en-US" altLang="zh-CN" sz="2000" dirty="0">
              <a:solidFill>
                <a:srgbClr val="0000FF"/>
              </a:solidFill>
              <a:latin typeface="LatinModernMath-Regular-Identity-H"/>
              <a:sym typeface="Arial"/>
            </a:endParaRPr>
          </a:p>
          <a:p>
            <a:pPr fontAlgn="auto" hangingPunct="0">
              <a:spcBef>
                <a:spcPts val="0"/>
              </a:spcBef>
              <a:spcAft>
                <a:spcPts val="0"/>
              </a:spcAft>
            </a:pPr>
            <a:r>
              <a:rPr lang="en-US" altLang="zh-CN" sz="2000" dirty="0">
                <a:solidFill>
                  <a:srgbClr val="0000FF"/>
                </a:solidFill>
                <a:latin typeface="LatinModernMath-Regular-Identity-H"/>
                <a:sym typeface="Arial"/>
              </a:rPr>
              <a:t>2.</a:t>
            </a:r>
            <a:r>
              <a:rPr lang="zh-CN" altLang="en-US" sz="2000" b="0" i="0" u="none" strike="noStrike" baseline="0" dirty="0">
                <a:solidFill>
                  <a:srgbClr val="0000FF"/>
                </a:solidFill>
                <a:latin typeface="LatinModernMath-Regular-Identity-H"/>
              </a:rPr>
              <a:t>𝑉</a:t>
            </a:r>
            <a:r>
              <a:rPr lang="zh-CN" altLang="en-US" sz="2000" b="0" i="0" u="none" strike="noStrike" baseline="-25000" dirty="0">
                <a:solidFill>
                  <a:srgbClr val="0000FF"/>
                </a:solidFill>
                <a:latin typeface="LatinModernMath-Regular-Identity-H"/>
              </a:rPr>
              <a:t>𝑉𝐴</a:t>
            </a:r>
            <a:r>
              <a:rPr lang="en-US" altLang="zh-CN" sz="2000" b="0" i="0" u="none" strike="noStrike" dirty="0">
                <a:solidFill>
                  <a:srgbClr val="0000FF"/>
                </a:solidFill>
                <a:latin typeface="LatinModernMath-Regular-Identity-H"/>
              </a:rPr>
              <a:t>: improves the existing result by ~5 orders in</a:t>
            </a:r>
            <a:r>
              <a:rPr lang="zh-CN" altLang="en-US" sz="2000" dirty="0">
                <a:solidFill>
                  <a:srgbClr val="0000FF"/>
                </a:solidFill>
                <a:latin typeface="LatinModernMath-Regular-Identity-H"/>
              </a:rPr>
              <a:t> </a:t>
            </a:r>
            <a:r>
              <a:rPr lang="en-US" altLang="zh-CN" sz="2000" dirty="0">
                <a:solidFill>
                  <a:srgbClr val="0000FF"/>
                </a:solidFill>
                <a:latin typeface="LatinModernMath-Regular-Identity-H"/>
              </a:rPr>
              <a:t>magnitude</a:t>
            </a:r>
            <a:r>
              <a:rPr lang="zh-CN" altLang="en-US" sz="2000" b="0" i="0" u="none" strike="noStrike" dirty="0">
                <a:solidFill>
                  <a:srgbClr val="0000FF"/>
                </a:solidFill>
                <a:latin typeface="LatinModernMath-Regular-Identity-H"/>
              </a:rPr>
              <a:t>；</a:t>
            </a:r>
            <a:endParaRPr lang="en-US" altLang="zh-CN" sz="2000" dirty="0">
              <a:solidFill>
                <a:srgbClr val="0000FF"/>
              </a:solidFill>
              <a:latin typeface="LatinModernMath-Regular-Identity-H"/>
            </a:endParaRPr>
          </a:p>
          <a:p>
            <a:pPr fontAlgn="auto" hangingPunct="0">
              <a:spcBef>
                <a:spcPts val="0"/>
              </a:spcBef>
              <a:spcAft>
                <a:spcPts val="0"/>
              </a:spcAft>
            </a:pPr>
            <a:r>
              <a:rPr lang="en-US" altLang="zh-CN" sz="2000" b="0" i="0" u="none" strike="noStrike" dirty="0">
                <a:solidFill>
                  <a:srgbClr val="0000FF"/>
                </a:solidFill>
                <a:latin typeface="LatinModernMath-Regular-Identity-H"/>
              </a:rPr>
              <a:t>3.</a:t>
            </a:r>
            <a:r>
              <a:rPr lang="zh-CN" altLang="en-US" sz="2000" b="0" i="0" u="none" strike="noStrike" baseline="0" dirty="0">
                <a:solidFill>
                  <a:srgbClr val="0000FF"/>
                </a:solidFill>
                <a:latin typeface="LatinModernMath-Regular-Identity-H"/>
              </a:rPr>
              <a:t>𝑉</a:t>
            </a:r>
            <a:r>
              <a:rPr lang="zh-CN" altLang="en-US" sz="2000" b="0" i="0" u="none" strike="noStrike" baseline="-25000" dirty="0">
                <a:solidFill>
                  <a:srgbClr val="0000FF"/>
                </a:solidFill>
                <a:latin typeface="LatinModernMath-Regular-Identity-H"/>
              </a:rPr>
              <a:t>𝐴𝐴</a:t>
            </a:r>
            <a:r>
              <a:rPr lang="en-US" altLang="zh-CN" sz="2000" b="0" i="0" u="none" strike="noStrike" dirty="0">
                <a:solidFill>
                  <a:srgbClr val="0000FF"/>
                </a:solidFill>
                <a:latin typeface="LatinModernMath-Regular-Identity-H"/>
              </a:rPr>
              <a:t>: improves the existing result by ~3 orders in</a:t>
            </a:r>
            <a:r>
              <a:rPr lang="zh-CN" altLang="en-US" sz="2000" dirty="0">
                <a:solidFill>
                  <a:srgbClr val="0000FF"/>
                </a:solidFill>
                <a:latin typeface="LatinModernMath-Regular-Identity-H"/>
              </a:rPr>
              <a:t> </a:t>
            </a:r>
            <a:r>
              <a:rPr lang="en-US" altLang="zh-CN" sz="2000" dirty="0">
                <a:solidFill>
                  <a:srgbClr val="0000FF"/>
                </a:solidFill>
                <a:latin typeface="LatinModernMath-Regular-Identity-H"/>
              </a:rPr>
              <a:t>magnitude</a:t>
            </a:r>
            <a:r>
              <a:rPr lang="zh-CN" altLang="en-US" sz="2000" b="0" i="0" u="none" strike="noStrike" dirty="0">
                <a:solidFill>
                  <a:srgbClr val="0000FF"/>
                </a:solidFill>
                <a:latin typeface="LatinModernMath-Regular-Identity-H"/>
              </a:rPr>
              <a:t>；</a:t>
            </a:r>
            <a:endParaRPr lang="en-US" altLang="zh-CN" sz="2000" dirty="0">
              <a:solidFill>
                <a:srgbClr val="0000FF"/>
              </a:solidFill>
              <a:latin typeface="LatinModernMath-Regular-Identity-H"/>
            </a:endParaRPr>
          </a:p>
          <a:p>
            <a:pPr fontAlgn="auto" hangingPunct="0">
              <a:spcBef>
                <a:spcPts val="0"/>
              </a:spcBef>
              <a:spcAft>
                <a:spcPts val="0"/>
              </a:spcAft>
            </a:pPr>
            <a:endParaRPr lang="en-US" altLang="zh-CN" sz="2000" b="0" i="0" u="none" strike="noStrike" dirty="0">
              <a:solidFill>
                <a:srgbClr val="0000FF"/>
              </a:solidFill>
              <a:latin typeface="LatinModernMath-Regular-Identity-H"/>
            </a:endParaRPr>
          </a:p>
          <a:p>
            <a:pPr fontAlgn="auto" hangingPunct="0">
              <a:spcBef>
                <a:spcPts val="0"/>
              </a:spcBef>
              <a:spcAft>
                <a:spcPts val="0"/>
              </a:spcAft>
            </a:pPr>
            <a:endParaRPr lang="en-US" altLang="zh-CN" sz="2000" b="0" i="0" u="none" strike="noStrike" dirty="0">
              <a:solidFill>
                <a:srgbClr val="0000FF"/>
              </a:solidFill>
              <a:latin typeface="LatinModernMath-Regular-Identity-H"/>
            </a:endParaRPr>
          </a:p>
          <a:p>
            <a:pPr marL="0" marR="0" indent="0" algn="l" defTabSz="457200" rtl="0" fontAlgn="auto" latinLnBrk="0" hangingPunct="0">
              <a:lnSpc>
                <a:spcPct val="100000"/>
              </a:lnSpc>
              <a:spcBef>
                <a:spcPts val="0"/>
              </a:spcBef>
              <a:spcAft>
                <a:spcPts val="0"/>
              </a:spcAft>
              <a:buClrTx/>
              <a:buSzTx/>
              <a:buFontTx/>
              <a:buNone/>
              <a:tabLst/>
            </a:pPr>
            <a:endParaRPr lang="zh-CN" altLang="en-US" sz="2000" dirty="0">
              <a:solidFill>
                <a:srgbClr val="0000FF"/>
              </a:solidFill>
              <a:latin typeface="LatinModernMath-Regular-Identity-H"/>
              <a:sym typeface="Arial"/>
            </a:endParaRPr>
          </a:p>
        </p:txBody>
      </p:sp>
      <p:sp>
        <p:nvSpPr>
          <p:cNvPr id="4" name="文本框 3">
            <a:extLst>
              <a:ext uri="{FF2B5EF4-FFF2-40B4-BE49-F238E27FC236}">
                <a16:creationId xmlns:a16="http://schemas.microsoft.com/office/drawing/2014/main" id="{2BE2A83D-F6F2-9B03-D9F6-E91602CAE46D}"/>
              </a:ext>
            </a:extLst>
          </p:cNvPr>
          <p:cNvSpPr txBox="1"/>
          <p:nvPr/>
        </p:nvSpPr>
        <p:spPr>
          <a:xfrm>
            <a:off x="34925" y="6524640"/>
            <a:ext cx="95960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b="0" i="0" dirty="0">
                <a:solidFill>
                  <a:srgbClr val="FF0000"/>
                </a:solidFill>
                <a:effectLst/>
                <a:latin typeface="Proxima Nova"/>
              </a:rPr>
              <a:t>K. Y. Wu, S. Y. Chen, J. Gong, M. Peng, and H. Yan</a:t>
            </a:r>
            <a:r>
              <a:rPr lang="zh-CN" altLang="en-US" dirty="0">
                <a:solidFill>
                  <a:srgbClr val="FF0000"/>
                </a:solidFill>
                <a:latin typeface="Proxima Nova"/>
              </a:rPr>
              <a:t>， </a:t>
            </a:r>
            <a:r>
              <a:rPr lang="en-US" altLang="zh-CN" b="0" i="0" dirty="0">
                <a:solidFill>
                  <a:srgbClr val="FF0000"/>
                </a:solidFill>
                <a:effectLst/>
                <a:latin typeface="Proxima Nova"/>
              </a:rPr>
              <a:t>Phys. Rev. D </a:t>
            </a:r>
            <a:r>
              <a:rPr lang="en-US" altLang="zh-CN" b="1" i="0" dirty="0">
                <a:solidFill>
                  <a:srgbClr val="FF0000"/>
                </a:solidFill>
                <a:effectLst/>
                <a:latin typeface="Proxima Nova"/>
              </a:rPr>
              <a:t>105</a:t>
            </a:r>
            <a:r>
              <a:rPr lang="en-US" altLang="zh-CN" b="0" i="0" dirty="0">
                <a:solidFill>
                  <a:srgbClr val="FF0000"/>
                </a:solidFill>
                <a:effectLst/>
                <a:latin typeface="Proxima Nova"/>
              </a:rPr>
              <a:t>, 055020</a:t>
            </a:r>
            <a:r>
              <a:rPr lang="zh-CN" altLang="en-US" b="0" i="0" dirty="0">
                <a:solidFill>
                  <a:srgbClr val="FF0000"/>
                </a:solidFill>
                <a:effectLst/>
                <a:latin typeface="Proxima Nova"/>
              </a:rPr>
              <a:t>（</a:t>
            </a:r>
            <a:r>
              <a:rPr lang="en-US" altLang="zh-CN" b="0" i="0" dirty="0">
                <a:solidFill>
                  <a:srgbClr val="FF0000"/>
                </a:solidFill>
                <a:effectLst/>
                <a:latin typeface="Proxima Nova"/>
              </a:rPr>
              <a:t>2022</a:t>
            </a:r>
            <a:r>
              <a:rPr lang="zh-CN" altLang="en-US" b="0" i="0" dirty="0">
                <a:solidFill>
                  <a:srgbClr val="FF0000"/>
                </a:solidFill>
                <a:effectLst/>
                <a:latin typeface="Proxima Nova"/>
              </a:rPr>
              <a:t>）</a:t>
            </a:r>
            <a:endParaRPr lang="en-US" altLang="zh-CN" b="0" i="0" dirty="0">
              <a:solidFill>
                <a:srgbClr val="FF0000"/>
              </a:solidFill>
              <a:effectLst/>
              <a:latin typeface="Proxima Nova"/>
            </a:endParaRPr>
          </a:p>
        </p:txBody>
      </p:sp>
    </p:spTree>
    <p:extLst>
      <p:ext uri="{BB962C8B-B14F-4D97-AF65-F5344CB8AC3E}">
        <p14:creationId xmlns:p14="http://schemas.microsoft.com/office/powerpoint/2010/main" val="18587883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9F099481-A6D3-4FD1-981F-67C70730EFD2}"/>
              </a:ext>
            </a:extLst>
          </p:cNvPr>
          <p:cNvPicPr>
            <a:picLocks noChangeAspect="1"/>
          </p:cNvPicPr>
          <p:nvPr/>
        </p:nvPicPr>
        <p:blipFill rotWithShape="1">
          <a:blip r:embed="rId3"/>
          <a:srcRect t="9260"/>
          <a:stretch/>
        </p:blipFill>
        <p:spPr>
          <a:xfrm>
            <a:off x="111243" y="893273"/>
            <a:ext cx="7701094" cy="2940089"/>
          </a:xfrm>
          <a:prstGeom prst="rect">
            <a:avLst/>
          </a:prstGeom>
        </p:spPr>
      </p:pic>
      <p:grpSp>
        <p:nvGrpSpPr>
          <p:cNvPr id="2" name="组合 1">
            <a:extLst>
              <a:ext uri="{FF2B5EF4-FFF2-40B4-BE49-F238E27FC236}">
                <a16:creationId xmlns:a16="http://schemas.microsoft.com/office/drawing/2014/main" id="{E55B8D41-8234-59DC-F21C-7450E44C0FE0}"/>
              </a:ext>
            </a:extLst>
          </p:cNvPr>
          <p:cNvGrpSpPr/>
          <p:nvPr/>
        </p:nvGrpSpPr>
        <p:grpSpPr>
          <a:xfrm>
            <a:off x="159481" y="3998971"/>
            <a:ext cx="4850397" cy="2546057"/>
            <a:chOff x="1015067" y="1053555"/>
            <a:chExt cx="7454702" cy="4844642"/>
          </a:xfrm>
        </p:grpSpPr>
        <p:pic>
          <p:nvPicPr>
            <p:cNvPr id="4" name="图片 3">
              <a:extLst>
                <a:ext uri="{FF2B5EF4-FFF2-40B4-BE49-F238E27FC236}">
                  <a16:creationId xmlns:a16="http://schemas.microsoft.com/office/drawing/2014/main" id="{66284628-0F35-4540-D689-10FCD5EE5DEE}"/>
                </a:ext>
              </a:extLst>
            </p:cNvPr>
            <p:cNvPicPr>
              <a:picLocks noChangeAspect="1"/>
            </p:cNvPicPr>
            <p:nvPr/>
          </p:nvPicPr>
          <p:blipFill>
            <a:blip r:embed="rId4"/>
            <a:stretch>
              <a:fillRect/>
            </a:stretch>
          </p:blipFill>
          <p:spPr>
            <a:xfrm>
              <a:off x="1015067" y="1053555"/>
              <a:ext cx="6459523" cy="4844642"/>
            </a:xfrm>
            <a:prstGeom prst="rect">
              <a:avLst/>
            </a:prstGeom>
          </p:spPr>
        </p:pic>
        <p:sp>
          <p:nvSpPr>
            <p:cNvPr id="5" name="文本框 4">
              <a:extLst>
                <a:ext uri="{FF2B5EF4-FFF2-40B4-BE49-F238E27FC236}">
                  <a16:creationId xmlns:a16="http://schemas.microsoft.com/office/drawing/2014/main" id="{C0B9AC7F-4107-35AA-D2F5-D3BE1AE11A7C}"/>
                </a:ext>
              </a:extLst>
            </p:cNvPr>
            <p:cNvSpPr txBox="1"/>
            <p:nvPr/>
          </p:nvSpPr>
          <p:spPr>
            <a:xfrm>
              <a:off x="3758910" y="2340100"/>
              <a:ext cx="605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BGO</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6" name="直接箭头连接符 5">
              <a:extLst>
                <a:ext uri="{FF2B5EF4-FFF2-40B4-BE49-F238E27FC236}">
                  <a16:creationId xmlns:a16="http://schemas.microsoft.com/office/drawing/2014/main" id="{5237A55D-6B5D-E2D1-A6F8-7DA8BFCB7972}"/>
                </a:ext>
              </a:extLst>
            </p:cNvPr>
            <p:cNvCxnSpPr/>
            <p:nvPr/>
          </p:nvCxnSpPr>
          <p:spPr>
            <a:xfrm>
              <a:off x="4061556" y="2684584"/>
              <a:ext cx="183272" cy="394176"/>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C8B93F89-A41D-E960-DF25-89119BE4C1EA}"/>
                </a:ext>
              </a:extLst>
            </p:cNvPr>
            <p:cNvSpPr txBox="1"/>
            <p:nvPr/>
          </p:nvSpPr>
          <p:spPr>
            <a:xfrm>
              <a:off x="6396325" y="2700915"/>
              <a:ext cx="2073444" cy="702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Servo motor</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8" name="直接箭头连接符 7">
              <a:extLst>
                <a:ext uri="{FF2B5EF4-FFF2-40B4-BE49-F238E27FC236}">
                  <a16:creationId xmlns:a16="http://schemas.microsoft.com/office/drawing/2014/main" id="{CC195B4D-AD0E-59DC-1A79-D403D8957A3B}"/>
                </a:ext>
              </a:extLst>
            </p:cNvPr>
            <p:cNvCxnSpPr/>
            <p:nvPr/>
          </p:nvCxnSpPr>
          <p:spPr>
            <a:xfrm flipH="1">
              <a:off x="6275656" y="3053700"/>
              <a:ext cx="259368" cy="192839"/>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9" name="文本框 8">
              <a:extLst>
                <a:ext uri="{FF2B5EF4-FFF2-40B4-BE49-F238E27FC236}">
                  <a16:creationId xmlns:a16="http://schemas.microsoft.com/office/drawing/2014/main" id="{B210C87E-3CB4-CF3D-4C30-0E4EBAA3D759}"/>
                </a:ext>
              </a:extLst>
            </p:cNvPr>
            <p:cNvSpPr txBox="1"/>
            <p:nvPr/>
          </p:nvSpPr>
          <p:spPr>
            <a:xfrm>
              <a:off x="5240009" y="1998153"/>
              <a:ext cx="1423028" cy="702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encoder</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10" name="直接箭头连接符 9">
              <a:extLst>
                <a:ext uri="{FF2B5EF4-FFF2-40B4-BE49-F238E27FC236}">
                  <a16:creationId xmlns:a16="http://schemas.microsoft.com/office/drawing/2014/main" id="{8B35227B-4845-553E-BE2C-ED0C21F4B827}"/>
                </a:ext>
              </a:extLst>
            </p:cNvPr>
            <p:cNvCxnSpPr>
              <a:cxnSpLocks/>
              <a:stCxn id="9" idx="2"/>
            </p:cNvCxnSpPr>
            <p:nvPr/>
          </p:nvCxnSpPr>
          <p:spPr>
            <a:xfrm flipH="1">
              <a:off x="5536734" y="2700915"/>
              <a:ext cx="414789" cy="157562"/>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grpSp>
      <p:pic>
        <p:nvPicPr>
          <p:cNvPr id="11" name="图片 10">
            <a:extLst>
              <a:ext uri="{FF2B5EF4-FFF2-40B4-BE49-F238E27FC236}">
                <a16:creationId xmlns:a16="http://schemas.microsoft.com/office/drawing/2014/main" id="{8FD08B90-539F-8ADC-BB03-217502FD2957}"/>
              </a:ext>
            </a:extLst>
          </p:cNvPr>
          <p:cNvPicPr>
            <a:picLocks noChangeAspect="1"/>
          </p:cNvPicPr>
          <p:nvPr/>
        </p:nvPicPr>
        <p:blipFill>
          <a:blip r:embed="rId5"/>
          <a:stretch>
            <a:fillRect/>
          </a:stretch>
        </p:blipFill>
        <p:spPr>
          <a:xfrm>
            <a:off x="4932208" y="3989930"/>
            <a:ext cx="3358644" cy="2518984"/>
          </a:xfrm>
          <a:prstGeom prst="rect">
            <a:avLst/>
          </a:prstGeom>
        </p:spPr>
      </p:pic>
      <p:sp>
        <p:nvSpPr>
          <p:cNvPr id="13" name="文本框 12">
            <a:extLst>
              <a:ext uri="{FF2B5EF4-FFF2-40B4-BE49-F238E27FC236}">
                <a16:creationId xmlns:a16="http://schemas.microsoft.com/office/drawing/2014/main" id="{87A44E05-1260-A6FC-43E5-7E8B9E252029}"/>
              </a:ext>
            </a:extLst>
          </p:cNvPr>
          <p:cNvSpPr txBox="1"/>
          <p:nvPr/>
        </p:nvSpPr>
        <p:spPr>
          <a:xfrm>
            <a:off x="652808" y="6094663"/>
            <a:ext cx="333680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400" b="0" i="0" u="none" strike="noStrike" cap="none" spc="0" normalizeH="0" baseline="0" dirty="0">
                <a:ln>
                  <a:noFill/>
                </a:ln>
                <a:solidFill>
                  <a:srgbClr val="FF0000"/>
                </a:solidFill>
                <a:effectLst/>
                <a:uFillTx/>
                <a:latin typeface="Arial"/>
                <a:ea typeface="Arial"/>
                <a:cs typeface="Arial"/>
                <a:sym typeface="Arial"/>
              </a:rPr>
              <a:t>Pneumatic vibration isolated optical table</a:t>
            </a:r>
            <a:endParaRPr kumimoji="0" lang="zh-CN" altLang="en-US" sz="1400" b="0" i="0" u="none" strike="noStrike" cap="none" spc="0" normalizeH="0" baseline="0" dirty="0">
              <a:ln>
                <a:noFill/>
              </a:ln>
              <a:solidFill>
                <a:srgbClr val="FF0000"/>
              </a:solidFill>
              <a:effectLst/>
              <a:uFillTx/>
              <a:latin typeface="Arial"/>
              <a:ea typeface="Arial"/>
              <a:cs typeface="Arial"/>
              <a:sym typeface="Arial"/>
            </a:endParaRPr>
          </a:p>
        </p:txBody>
      </p:sp>
      <p:sp>
        <p:nvSpPr>
          <p:cNvPr id="14" name="文本框 13">
            <a:extLst>
              <a:ext uri="{FF2B5EF4-FFF2-40B4-BE49-F238E27FC236}">
                <a16:creationId xmlns:a16="http://schemas.microsoft.com/office/drawing/2014/main" id="{B972D0BA-5807-D9AB-5523-3B88E8B27C7D}"/>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experiment setup</a:t>
            </a:r>
            <a:r>
              <a:rPr lang="zh-CN" altLang="en-US"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C4C66C7E-69C0-3A54-9AA5-B859AEE75C8F}"/>
              </a:ext>
            </a:extLst>
          </p:cNvPr>
          <p:cNvSpPr txBox="1"/>
          <p:nvPr/>
        </p:nvSpPr>
        <p:spPr>
          <a:xfrm>
            <a:off x="-42373" y="6552879"/>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18180314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E42136A0-47AF-433B-A48E-9B16BC59B9B0}"/>
              </a:ext>
            </a:extLst>
          </p:cNvPr>
          <p:cNvPicPr>
            <a:picLocks noChangeAspect="1"/>
          </p:cNvPicPr>
          <p:nvPr/>
        </p:nvPicPr>
        <p:blipFill>
          <a:blip r:embed="rId3"/>
          <a:stretch>
            <a:fillRect/>
          </a:stretch>
        </p:blipFill>
        <p:spPr>
          <a:xfrm>
            <a:off x="229343" y="1340216"/>
            <a:ext cx="4426547" cy="3742987"/>
          </a:xfrm>
          <a:prstGeom prst="rect">
            <a:avLst/>
          </a:prstGeom>
        </p:spPr>
      </p:pic>
      <p:pic>
        <p:nvPicPr>
          <p:cNvPr id="5" name="图片 4">
            <a:extLst>
              <a:ext uri="{FF2B5EF4-FFF2-40B4-BE49-F238E27FC236}">
                <a16:creationId xmlns:a16="http://schemas.microsoft.com/office/drawing/2014/main" id="{431FA0F1-BDAE-429B-866F-F17694F1C057}"/>
              </a:ext>
            </a:extLst>
          </p:cNvPr>
          <p:cNvPicPr>
            <a:picLocks noChangeAspect="1"/>
          </p:cNvPicPr>
          <p:nvPr/>
        </p:nvPicPr>
        <p:blipFill>
          <a:blip r:embed="rId4"/>
          <a:stretch>
            <a:fillRect/>
          </a:stretch>
        </p:blipFill>
        <p:spPr>
          <a:xfrm>
            <a:off x="4932727" y="1340216"/>
            <a:ext cx="3734062" cy="3872138"/>
          </a:xfrm>
          <a:prstGeom prst="rect">
            <a:avLst/>
          </a:prstGeom>
        </p:spPr>
      </p:pic>
      <p:sp>
        <p:nvSpPr>
          <p:cNvPr id="2" name="文本框 1">
            <a:extLst>
              <a:ext uri="{FF2B5EF4-FFF2-40B4-BE49-F238E27FC236}">
                <a16:creationId xmlns:a16="http://schemas.microsoft.com/office/drawing/2014/main" id="{7F6AF5DF-8CEA-6283-127D-E1B68FD1FB0F}"/>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Data taking example:</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a:extLst>
              <a:ext uri="{FF2B5EF4-FFF2-40B4-BE49-F238E27FC236}">
                <a16:creationId xmlns:a16="http://schemas.microsoft.com/office/drawing/2014/main" id="{9C844932-4FCC-4B71-B593-B6420C5EA496}"/>
              </a:ext>
            </a:extLst>
          </p:cNvPr>
          <p:cNvSpPr txBox="1"/>
          <p:nvPr/>
        </p:nvSpPr>
        <p:spPr>
          <a:xfrm>
            <a:off x="-41854" y="6519446"/>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28106317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a:extLst>
              <a:ext uri="{FF2B5EF4-FFF2-40B4-BE49-F238E27FC236}">
                <a16:creationId xmlns:a16="http://schemas.microsoft.com/office/drawing/2014/main" id="{77C71C80-D098-BEFD-0B6A-A0B23AF9AA4D}"/>
              </a:ext>
            </a:extLst>
          </p:cNvPr>
          <p:cNvPicPr>
            <a:picLocks noChangeAspect="1"/>
          </p:cNvPicPr>
          <p:nvPr/>
        </p:nvPicPr>
        <p:blipFill>
          <a:blip r:embed="rId3"/>
          <a:stretch>
            <a:fillRect/>
          </a:stretch>
        </p:blipFill>
        <p:spPr>
          <a:xfrm>
            <a:off x="1847120" y="4770331"/>
            <a:ext cx="5587447" cy="1421955"/>
          </a:xfrm>
          <a:prstGeom prst="rect">
            <a:avLst/>
          </a:prstGeom>
        </p:spPr>
      </p:pic>
      <p:sp>
        <p:nvSpPr>
          <p:cNvPr id="6" name="文本框 5">
            <a:extLst>
              <a:ext uri="{FF2B5EF4-FFF2-40B4-BE49-F238E27FC236}">
                <a16:creationId xmlns:a16="http://schemas.microsoft.com/office/drawing/2014/main" id="{A0ED2E51-2159-C25B-4BF5-DDA4A9AB9DE8}"/>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Main results:</a:t>
            </a:r>
            <a:endParaRPr lang="zh-CN" altLang="en-US"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8382E3F6-AE55-FFA3-AAC8-6F970C9C2650}"/>
              </a:ext>
            </a:extLst>
          </p:cNvPr>
          <p:cNvPicPr>
            <a:picLocks noChangeAspect="1"/>
          </p:cNvPicPr>
          <p:nvPr/>
        </p:nvPicPr>
        <p:blipFill>
          <a:blip r:embed="rId4"/>
          <a:stretch>
            <a:fillRect/>
          </a:stretch>
        </p:blipFill>
        <p:spPr>
          <a:xfrm>
            <a:off x="0" y="1244825"/>
            <a:ext cx="4017052" cy="3405183"/>
          </a:xfrm>
          <a:prstGeom prst="rect">
            <a:avLst/>
          </a:prstGeom>
        </p:spPr>
      </p:pic>
      <p:pic>
        <p:nvPicPr>
          <p:cNvPr id="11" name="图片 10">
            <a:extLst>
              <a:ext uri="{FF2B5EF4-FFF2-40B4-BE49-F238E27FC236}">
                <a16:creationId xmlns:a16="http://schemas.microsoft.com/office/drawing/2014/main" id="{10837CA6-1231-3C64-1DD0-12124AB89DCD}"/>
              </a:ext>
            </a:extLst>
          </p:cNvPr>
          <p:cNvPicPr>
            <a:picLocks noChangeAspect="1"/>
          </p:cNvPicPr>
          <p:nvPr/>
        </p:nvPicPr>
        <p:blipFill>
          <a:blip r:embed="rId5"/>
          <a:stretch>
            <a:fillRect/>
          </a:stretch>
        </p:blipFill>
        <p:spPr>
          <a:xfrm>
            <a:off x="4352925" y="1244824"/>
            <a:ext cx="4083050" cy="3425195"/>
          </a:xfrm>
          <a:prstGeom prst="rect">
            <a:avLst/>
          </a:prstGeom>
        </p:spPr>
      </p:pic>
      <p:sp>
        <p:nvSpPr>
          <p:cNvPr id="2" name="文本框 1">
            <a:extLst>
              <a:ext uri="{FF2B5EF4-FFF2-40B4-BE49-F238E27FC236}">
                <a16:creationId xmlns:a16="http://schemas.microsoft.com/office/drawing/2014/main" id="{B5471D2C-2B4A-85D6-627E-A0170AE3746C}"/>
              </a:ext>
            </a:extLst>
          </p:cNvPr>
          <p:cNvSpPr txBox="1"/>
          <p:nvPr/>
        </p:nvSpPr>
        <p:spPr>
          <a:xfrm>
            <a:off x="0" y="6519446"/>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32246014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6" name="图片 5" descr="图形用户界面&#10;&#10;描述已自动生成">
            <a:extLst>
              <a:ext uri="{FF2B5EF4-FFF2-40B4-BE49-F238E27FC236}">
                <a16:creationId xmlns:a16="http://schemas.microsoft.com/office/drawing/2014/main" id="{5D83D647-92EC-6EE6-3315-3D1621C050A4}"/>
              </a:ext>
            </a:extLst>
          </p:cNvPr>
          <p:cNvPicPr>
            <a:picLocks noChangeAspect="1"/>
          </p:cNvPicPr>
          <p:nvPr/>
        </p:nvPicPr>
        <p:blipFill rotWithShape="1">
          <a:blip r:embed="rId3"/>
          <a:srcRect t="1852"/>
          <a:stretch/>
        </p:blipFill>
        <p:spPr>
          <a:xfrm>
            <a:off x="1171179" y="876733"/>
            <a:ext cx="6297301" cy="4253717"/>
          </a:xfrm>
          <a:prstGeom prst="rect">
            <a:avLst/>
          </a:prstGeom>
        </p:spPr>
      </p:pic>
      <p:sp>
        <p:nvSpPr>
          <p:cNvPr id="7" name="TextBox 1">
            <a:extLst>
              <a:ext uri="{FF2B5EF4-FFF2-40B4-BE49-F238E27FC236}">
                <a16:creationId xmlns:a16="http://schemas.microsoft.com/office/drawing/2014/main" id="{26FC4F27-F674-9F50-7431-BEC1AE50CE08}"/>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Astrophysical limits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hard to exceed</a:t>
            </a:r>
          </a:p>
        </p:txBody>
      </p:sp>
      <p:sp>
        <p:nvSpPr>
          <p:cNvPr id="8" name="文本框 7">
            <a:extLst>
              <a:ext uri="{FF2B5EF4-FFF2-40B4-BE49-F238E27FC236}">
                <a16:creationId xmlns:a16="http://schemas.microsoft.com/office/drawing/2014/main" id="{8AC4415A-6F8D-4478-05CC-857F6A95BAF9}"/>
              </a:ext>
            </a:extLst>
          </p:cNvPr>
          <p:cNvSpPr txBox="1"/>
          <p:nvPr/>
        </p:nvSpPr>
        <p:spPr>
          <a:xfrm>
            <a:off x="665938" y="5143339"/>
            <a:ext cx="70169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effectLst/>
                <a:latin typeface="Helvetica" pitchFamily="2" charset="0"/>
              </a:rPr>
              <a:t>C. A. J. O’Hare and E. </a:t>
            </a:r>
            <a:r>
              <a:rPr lang="en-US" altLang="zh-CN" dirty="0" err="1">
                <a:solidFill>
                  <a:srgbClr val="0000FF"/>
                </a:solidFill>
                <a:effectLst/>
                <a:latin typeface="Helvetica" pitchFamily="2" charset="0"/>
              </a:rPr>
              <a:t>Vitagliano</a:t>
            </a:r>
            <a:r>
              <a:rPr lang="en-US" altLang="zh-CN" dirty="0">
                <a:solidFill>
                  <a:srgbClr val="0000FF"/>
                </a:solidFill>
                <a:effectLst/>
                <a:latin typeface="Helvetica" pitchFamily="2" charset="0"/>
              </a:rPr>
              <a:t>, Phys. Rev. D 102, 115026 (2020).</a:t>
            </a:r>
          </a:p>
        </p:txBody>
      </p:sp>
    </p:spTree>
    <p:extLst>
      <p:ext uri="{BB962C8B-B14F-4D97-AF65-F5344CB8AC3E}">
        <p14:creationId xmlns:p14="http://schemas.microsoft.com/office/powerpoint/2010/main" val="25264617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示&#10;&#10;描述已自动生成">
            <a:extLst>
              <a:ext uri="{FF2B5EF4-FFF2-40B4-BE49-F238E27FC236}">
                <a16:creationId xmlns:a16="http://schemas.microsoft.com/office/drawing/2014/main" id="{9F0049F4-CE70-C324-0F8C-96465D8E53B3}"/>
              </a:ext>
            </a:extLst>
          </p:cNvPr>
          <p:cNvPicPr>
            <a:picLocks noChangeAspect="1"/>
          </p:cNvPicPr>
          <p:nvPr/>
        </p:nvPicPr>
        <p:blipFill>
          <a:blip r:embed="rId3"/>
          <a:stretch>
            <a:fillRect/>
          </a:stretch>
        </p:blipFill>
        <p:spPr>
          <a:xfrm>
            <a:off x="400817" y="893273"/>
            <a:ext cx="7772400" cy="3568000"/>
          </a:xfrm>
          <a:prstGeom prst="rect">
            <a:avLst/>
          </a:prstGeom>
        </p:spPr>
      </p:pic>
      <p:pic>
        <p:nvPicPr>
          <p:cNvPr id="7" name="图片 6" descr="文本, 信件&#10;&#10;描述已自动生成">
            <a:extLst>
              <a:ext uri="{FF2B5EF4-FFF2-40B4-BE49-F238E27FC236}">
                <a16:creationId xmlns:a16="http://schemas.microsoft.com/office/drawing/2014/main" id="{FE061AE5-C373-48C6-640B-F67221EC482F}"/>
              </a:ext>
            </a:extLst>
          </p:cNvPr>
          <p:cNvPicPr>
            <a:picLocks noChangeAspect="1"/>
          </p:cNvPicPr>
          <p:nvPr/>
        </p:nvPicPr>
        <p:blipFill>
          <a:blip r:embed="rId4"/>
          <a:stretch>
            <a:fillRect/>
          </a:stretch>
        </p:blipFill>
        <p:spPr>
          <a:xfrm>
            <a:off x="1271314" y="4254500"/>
            <a:ext cx="6223000" cy="2006600"/>
          </a:xfrm>
          <a:prstGeom prst="rect">
            <a:avLst/>
          </a:prstGeom>
        </p:spPr>
      </p:pic>
      <p:sp>
        <p:nvSpPr>
          <p:cNvPr id="8" name="TextBox 1">
            <a:extLst>
              <a:ext uri="{FF2B5EF4-FFF2-40B4-BE49-F238E27FC236}">
                <a16:creationId xmlns:a16="http://schemas.microsoft.com/office/drawing/2014/main" id="{81760864-60A3-9E0F-E43F-65DBC87594B7}"/>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Using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Sun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source</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AAE1F2A-77C2-DA50-324F-F8AF6727E9CA}"/>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10898260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descr="图示, 日程表&#10;&#10;描述已自动生成">
            <a:extLst>
              <a:ext uri="{FF2B5EF4-FFF2-40B4-BE49-F238E27FC236}">
                <a16:creationId xmlns:a16="http://schemas.microsoft.com/office/drawing/2014/main" id="{6B950E36-AEBC-29C4-95C9-D5C59EA137A9}"/>
              </a:ext>
            </a:extLst>
          </p:cNvPr>
          <p:cNvPicPr>
            <a:picLocks noChangeAspect="1"/>
          </p:cNvPicPr>
          <p:nvPr/>
        </p:nvPicPr>
        <p:blipFill>
          <a:blip r:embed="rId3"/>
          <a:stretch>
            <a:fillRect/>
          </a:stretch>
        </p:blipFill>
        <p:spPr>
          <a:xfrm>
            <a:off x="663575" y="3874173"/>
            <a:ext cx="7772400" cy="2466242"/>
          </a:xfrm>
          <a:prstGeom prst="rect">
            <a:avLst/>
          </a:prstGeom>
        </p:spPr>
      </p:pic>
      <p:pic>
        <p:nvPicPr>
          <p:cNvPr id="5" name="图片 4" descr="图示&#10;&#10;描述已自动生成">
            <a:extLst>
              <a:ext uri="{FF2B5EF4-FFF2-40B4-BE49-F238E27FC236}">
                <a16:creationId xmlns:a16="http://schemas.microsoft.com/office/drawing/2014/main" id="{4A73A5E7-D541-05AF-6981-51CB32FF5EE3}"/>
              </a:ext>
            </a:extLst>
          </p:cNvPr>
          <p:cNvPicPr>
            <a:picLocks noChangeAspect="1"/>
          </p:cNvPicPr>
          <p:nvPr/>
        </p:nvPicPr>
        <p:blipFill rotWithShape="1">
          <a:blip r:embed="rId4"/>
          <a:srcRect t="7956"/>
          <a:stretch/>
        </p:blipFill>
        <p:spPr>
          <a:xfrm>
            <a:off x="390307" y="893549"/>
            <a:ext cx="7772400" cy="3284114"/>
          </a:xfrm>
          <a:prstGeom prst="rect">
            <a:avLst/>
          </a:prstGeom>
        </p:spPr>
      </p:pic>
      <p:sp>
        <p:nvSpPr>
          <p:cNvPr id="6" name="TextBox 1">
            <a:extLst>
              <a:ext uri="{FF2B5EF4-FFF2-40B4-BE49-F238E27FC236}">
                <a16:creationId xmlns:a16="http://schemas.microsoft.com/office/drawing/2014/main" id="{85B238D6-4FAF-40E7-5DCD-16BEB0E6D113}"/>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Earth’s rotation as a modulation:</a:t>
            </a:r>
          </a:p>
        </p:txBody>
      </p:sp>
      <p:sp>
        <p:nvSpPr>
          <p:cNvPr id="3" name="文本框 2">
            <a:extLst>
              <a:ext uri="{FF2B5EF4-FFF2-40B4-BE49-F238E27FC236}">
                <a16:creationId xmlns:a16="http://schemas.microsoft.com/office/drawing/2014/main" id="{6C6116B5-1D43-5A35-2B2A-052515EAEEE6}"/>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14065787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462150" y="5277457"/>
            <a:ext cx="7761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0000"/>
              </a:buClr>
              <a:buFont typeface="Symbol" charset="0"/>
              <a:buChar char="·"/>
            </a:pPr>
            <a:r>
              <a:rPr lang="en-US" altLang="zh-CN" dirty="0">
                <a:solidFill>
                  <a:srgbClr val="FF0000"/>
                </a:solidFill>
                <a:latin typeface="Times" charset="0"/>
                <a:ea typeface="宋体" charset="0"/>
                <a:cs typeface="宋体" charset="0"/>
              </a:rPr>
              <a:t>Strong</a:t>
            </a:r>
            <a:r>
              <a:rPr lang="zh-CN" altLang="en-US" dirty="0">
                <a:solidFill>
                  <a:srgbClr val="FF0000"/>
                </a:solidFill>
                <a:latin typeface="Times" charset="0"/>
                <a:ea typeface="宋体" charset="0"/>
                <a:cs typeface="宋体" charset="0"/>
              </a:rPr>
              <a:t> </a:t>
            </a:r>
            <a:r>
              <a:rPr lang="en-US" altLang="zh-CN" dirty="0">
                <a:solidFill>
                  <a:srgbClr val="FF0000"/>
                </a:solidFill>
                <a:latin typeface="Times" charset="0"/>
                <a:ea typeface="宋体" charset="0"/>
                <a:cs typeface="宋体" charset="0"/>
              </a:rPr>
              <a:t>spin</a:t>
            </a:r>
            <a:r>
              <a:rPr lang="zh-CN" altLang="en-US" dirty="0">
                <a:solidFill>
                  <a:srgbClr val="FF0000"/>
                </a:solidFill>
                <a:latin typeface="Times" charset="0"/>
                <a:ea typeface="宋体" charset="0"/>
                <a:cs typeface="宋体" charset="0"/>
              </a:rPr>
              <a:t> </a:t>
            </a:r>
            <a:r>
              <a:rPr lang="en-US" altLang="zh-CN" dirty="0">
                <a:latin typeface="Times" charset="0"/>
                <a:ea typeface="宋体" charset="0"/>
                <a:cs typeface="宋体" charset="0"/>
              </a:rPr>
              <a:t>dependent</a:t>
            </a:r>
            <a:r>
              <a:rPr lang="zh-CN" altLang="en-US" dirty="0">
                <a:latin typeface="Times" charset="0"/>
                <a:ea typeface="宋体" charset="0"/>
                <a:cs typeface="宋体" charset="0"/>
              </a:rPr>
              <a:t> </a:t>
            </a:r>
            <a:r>
              <a:rPr lang="en-US" altLang="zh-CN" dirty="0">
                <a:latin typeface="Times" charset="0"/>
                <a:ea typeface="宋体" charset="0"/>
                <a:cs typeface="宋体" charset="0"/>
              </a:rPr>
              <a:t>neutron</a:t>
            </a:r>
            <a:r>
              <a:rPr lang="zh-CN" altLang="en-US" dirty="0">
                <a:latin typeface="Times" charset="0"/>
                <a:ea typeface="宋体" charset="0"/>
                <a:cs typeface="宋体" charset="0"/>
              </a:rPr>
              <a:t> </a:t>
            </a:r>
            <a:r>
              <a:rPr lang="en-US" altLang="zh-CN" dirty="0">
                <a:latin typeface="Times" charset="0"/>
                <a:ea typeface="宋体" charset="0"/>
                <a:cs typeface="宋体" charset="0"/>
              </a:rPr>
              <a:t>absorption</a:t>
            </a:r>
            <a:r>
              <a:rPr lang="zh-CN" altLang="en-US" dirty="0">
                <a:latin typeface="Times" charset="0"/>
                <a:ea typeface="宋体" charset="0"/>
                <a:cs typeface="宋体" charset="0"/>
              </a:rPr>
              <a:t> </a:t>
            </a:r>
            <a:r>
              <a:rPr lang="en-US" altLang="zh-CN" dirty="0">
                <a:latin typeface="Times" charset="0"/>
                <a:ea typeface="宋体" charset="0"/>
                <a:cs typeface="宋体" charset="0"/>
              </a:rPr>
              <a:t>cross sections.</a:t>
            </a:r>
          </a:p>
        </p:txBody>
      </p:sp>
      <p:grpSp>
        <p:nvGrpSpPr>
          <p:cNvPr id="10" name="Group 3"/>
          <p:cNvGrpSpPr>
            <a:grpSpLocks/>
          </p:cNvGrpSpPr>
          <p:nvPr/>
        </p:nvGrpSpPr>
        <p:grpSpPr bwMode="auto">
          <a:xfrm>
            <a:off x="3473837" y="1984699"/>
            <a:ext cx="5216525" cy="2682875"/>
            <a:chOff x="2389" y="1680"/>
            <a:chExt cx="3286" cy="1690"/>
          </a:xfrm>
        </p:grpSpPr>
        <p:sp>
          <p:nvSpPr>
            <p:cNvPr id="11" name="Text Box 4"/>
            <p:cNvSpPr txBox="1">
              <a:spLocks noChangeArrowheads="1"/>
            </p:cNvSpPr>
            <p:nvPr/>
          </p:nvSpPr>
          <p:spPr bwMode="auto">
            <a:xfrm>
              <a:off x="4464" y="2736"/>
              <a:ext cx="1211"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000" dirty="0">
                  <a:solidFill>
                    <a:srgbClr val="FF00FF"/>
                  </a:solidFill>
                  <a:latin typeface="Times" charset="0"/>
                  <a:ea typeface="宋体" charset="0"/>
                  <a:cs typeface="宋体" charset="0"/>
                </a:rPr>
                <a:t>Polarized Outgoing Neutrons</a:t>
              </a:r>
              <a:endParaRPr lang="en-US" altLang="zh-CN" sz="2000" dirty="0">
                <a:latin typeface="Times" charset="0"/>
                <a:ea typeface="宋体" charset="0"/>
                <a:cs typeface="宋体" charset="0"/>
              </a:endParaRPr>
            </a:p>
          </p:txBody>
        </p:sp>
        <p:grpSp>
          <p:nvGrpSpPr>
            <p:cNvPr id="12" name="Group 5"/>
            <p:cNvGrpSpPr>
              <a:grpSpLocks/>
            </p:cNvGrpSpPr>
            <p:nvPr/>
          </p:nvGrpSpPr>
          <p:grpSpPr bwMode="auto">
            <a:xfrm>
              <a:off x="2389" y="1680"/>
              <a:ext cx="3064" cy="1690"/>
              <a:chOff x="2389" y="1680"/>
              <a:chExt cx="3064" cy="1690"/>
            </a:xfrm>
          </p:grpSpPr>
          <p:sp>
            <p:nvSpPr>
              <p:cNvPr id="13" name="Text Box 6"/>
              <p:cNvSpPr txBox="1">
                <a:spLocks noChangeArrowheads="1"/>
              </p:cNvSpPr>
              <p:nvPr/>
            </p:nvSpPr>
            <p:spPr bwMode="auto">
              <a:xfrm>
                <a:off x="2389" y="2736"/>
                <a:ext cx="1296"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000" dirty="0" err="1">
                    <a:solidFill>
                      <a:srgbClr val="FF00FF"/>
                    </a:solidFill>
                    <a:latin typeface="Times" charset="0"/>
                    <a:ea typeface="宋体" charset="0"/>
                    <a:cs typeface="宋体" charset="0"/>
                  </a:rPr>
                  <a:t>Unpolarized</a:t>
                </a:r>
                <a:r>
                  <a:rPr lang="en-US" altLang="zh-CN" sz="2000" dirty="0">
                    <a:solidFill>
                      <a:srgbClr val="FF00FF"/>
                    </a:solidFill>
                    <a:latin typeface="Times" charset="0"/>
                    <a:ea typeface="宋体" charset="0"/>
                    <a:cs typeface="宋体" charset="0"/>
                  </a:rPr>
                  <a:t> Incoming Neutrons</a:t>
                </a:r>
                <a:endParaRPr lang="en-US" altLang="zh-CN" dirty="0">
                  <a:latin typeface="Times" charset="0"/>
                  <a:ea typeface="宋体" charset="0"/>
                  <a:cs typeface="宋体" charset="0"/>
                </a:endParaRPr>
              </a:p>
            </p:txBody>
          </p:sp>
          <p:sp>
            <p:nvSpPr>
              <p:cNvPr id="15" name="AutoShape 7"/>
              <p:cNvSpPr>
                <a:spLocks noChangeArrowheads="1"/>
              </p:cNvSpPr>
              <p:nvPr/>
            </p:nvSpPr>
            <p:spPr bwMode="auto">
              <a:xfrm rot="-5383318">
                <a:off x="3530" y="1678"/>
                <a:ext cx="995" cy="999"/>
              </a:xfrm>
              <a:prstGeom prst="can">
                <a:avLst>
                  <a:gd name="adj" fmla="val 24915"/>
                </a:avLst>
              </a:prstGeom>
              <a:solidFill>
                <a:srgbClr val="CCFF99"/>
              </a:solidFill>
              <a:ln w="9525">
                <a:solidFill>
                  <a:schemeClr val="tx1"/>
                </a:solidFill>
                <a:round/>
                <a:headEnd/>
                <a:tailEnd/>
              </a:ln>
            </p:spPr>
            <p:txBody>
              <a:bodyPr rot="10800000" wrap="none" anchor="ctr"/>
              <a:lstStyle/>
              <a:p>
                <a:pPr algn="ctr" eaLnBrk="0" hangingPunct="0"/>
                <a:endParaRPr lang="zh-CN" altLang="en-US">
                  <a:latin typeface="Times" charset="0"/>
                  <a:ea typeface="宋体" charset="0"/>
                  <a:cs typeface="宋体" charset="0"/>
                </a:endParaRPr>
              </a:p>
            </p:txBody>
          </p:sp>
          <p:grpSp>
            <p:nvGrpSpPr>
              <p:cNvPr id="16" name="Group 8"/>
              <p:cNvGrpSpPr>
                <a:grpSpLocks/>
              </p:cNvGrpSpPr>
              <p:nvPr/>
            </p:nvGrpSpPr>
            <p:grpSpPr bwMode="auto">
              <a:xfrm>
                <a:off x="5061" y="1720"/>
                <a:ext cx="213" cy="79"/>
                <a:chOff x="1296" y="2544"/>
                <a:chExt cx="288" cy="96"/>
              </a:xfrm>
            </p:grpSpPr>
            <p:sp>
              <p:nvSpPr>
                <p:cNvPr id="129" name="Line 9"/>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Oval 1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17" name="Group 11"/>
              <p:cNvGrpSpPr>
                <a:grpSpLocks/>
              </p:cNvGrpSpPr>
              <p:nvPr/>
            </p:nvGrpSpPr>
            <p:grpSpPr bwMode="auto">
              <a:xfrm>
                <a:off x="4953" y="1879"/>
                <a:ext cx="214" cy="80"/>
                <a:chOff x="1296" y="2544"/>
                <a:chExt cx="288" cy="96"/>
              </a:xfrm>
            </p:grpSpPr>
            <p:sp>
              <p:nvSpPr>
                <p:cNvPr id="127" name="Line 12"/>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Oval 1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19" name="Group 14"/>
              <p:cNvGrpSpPr>
                <a:grpSpLocks/>
              </p:cNvGrpSpPr>
              <p:nvPr/>
            </p:nvGrpSpPr>
            <p:grpSpPr bwMode="auto">
              <a:xfrm>
                <a:off x="4633" y="1799"/>
                <a:ext cx="214" cy="80"/>
                <a:chOff x="1296" y="2544"/>
                <a:chExt cx="288" cy="96"/>
              </a:xfrm>
            </p:grpSpPr>
            <p:sp>
              <p:nvSpPr>
                <p:cNvPr id="125" name="Line 15"/>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Oval 1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0" name="Group 17"/>
              <p:cNvGrpSpPr>
                <a:grpSpLocks/>
              </p:cNvGrpSpPr>
              <p:nvPr/>
            </p:nvGrpSpPr>
            <p:grpSpPr bwMode="auto">
              <a:xfrm>
                <a:off x="5167" y="1998"/>
                <a:ext cx="214" cy="80"/>
                <a:chOff x="1296" y="2544"/>
                <a:chExt cx="288" cy="96"/>
              </a:xfrm>
            </p:grpSpPr>
            <p:sp>
              <p:nvSpPr>
                <p:cNvPr id="123" name="Line 18"/>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Oval 19"/>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1" name="Group 20"/>
              <p:cNvGrpSpPr>
                <a:grpSpLocks/>
              </p:cNvGrpSpPr>
              <p:nvPr/>
            </p:nvGrpSpPr>
            <p:grpSpPr bwMode="auto">
              <a:xfrm>
                <a:off x="4669" y="2037"/>
                <a:ext cx="213" cy="80"/>
                <a:chOff x="1296" y="2544"/>
                <a:chExt cx="288" cy="96"/>
              </a:xfrm>
            </p:grpSpPr>
            <p:sp>
              <p:nvSpPr>
                <p:cNvPr id="121" name="Line 21"/>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Oval 2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2" name="Group 23"/>
              <p:cNvGrpSpPr>
                <a:grpSpLocks/>
              </p:cNvGrpSpPr>
              <p:nvPr/>
            </p:nvGrpSpPr>
            <p:grpSpPr bwMode="auto">
              <a:xfrm>
                <a:off x="5167" y="2276"/>
                <a:ext cx="214" cy="79"/>
                <a:chOff x="1296" y="2544"/>
                <a:chExt cx="288" cy="96"/>
              </a:xfrm>
            </p:grpSpPr>
            <p:sp>
              <p:nvSpPr>
                <p:cNvPr id="119" name="Line 24"/>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Oval 2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3" name="Group 26"/>
              <p:cNvGrpSpPr>
                <a:grpSpLocks/>
              </p:cNvGrpSpPr>
              <p:nvPr/>
            </p:nvGrpSpPr>
            <p:grpSpPr bwMode="auto">
              <a:xfrm>
                <a:off x="4775" y="2236"/>
                <a:ext cx="214" cy="80"/>
                <a:chOff x="1296" y="2544"/>
                <a:chExt cx="288" cy="96"/>
              </a:xfrm>
            </p:grpSpPr>
            <p:sp>
              <p:nvSpPr>
                <p:cNvPr id="117" name="Line 27"/>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Oval 2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4" name="Group 29"/>
              <p:cNvGrpSpPr>
                <a:grpSpLocks/>
              </p:cNvGrpSpPr>
              <p:nvPr/>
            </p:nvGrpSpPr>
            <p:grpSpPr bwMode="auto">
              <a:xfrm>
                <a:off x="4741" y="2396"/>
                <a:ext cx="212" cy="79"/>
                <a:chOff x="1296" y="2544"/>
                <a:chExt cx="288" cy="96"/>
              </a:xfrm>
            </p:grpSpPr>
            <p:sp>
              <p:nvSpPr>
                <p:cNvPr id="115" name="Line 30"/>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Oval 3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5" name="Group 32"/>
              <p:cNvGrpSpPr>
                <a:grpSpLocks/>
              </p:cNvGrpSpPr>
              <p:nvPr/>
            </p:nvGrpSpPr>
            <p:grpSpPr bwMode="auto">
              <a:xfrm>
                <a:off x="5096" y="2435"/>
                <a:ext cx="215" cy="80"/>
                <a:chOff x="1296" y="2544"/>
                <a:chExt cx="288" cy="96"/>
              </a:xfrm>
            </p:grpSpPr>
            <p:sp>
              <p:nvSpPr>
                <p:cNvPr id="113" name="Line 33"/>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Oval 3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6" name="Group 35"/>
              <p:cNvGrpSpPr>
                <a:grpSpLocks/>
              </p:cNvGrpSpPr>
              <p:nvPr/>
            </p:nvGrpSpPr>
            <p:grpSpPr bwMode="auto">
              <a:xfrm>
                <a:off x="4919" y="2117"/>
                <a:ext cx="214" cy="80"/>
                <a:chOff x="1440" y="2208"/>
                <a:chExt cx="288" cy="96"/>
              </a:xfrm>
            </p:grpSpPr>
            <p:sp>
              <p:nvSpPr>
                <p:cNvPr id="111" name="Line 36"/>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Oval 37"/>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27" name="Group 38"/>
              <p:cNvGrpSpPr>
                <a:grpSpLocks/>
              </p:cNvGrpSpPr>
              <p:nvPr/>
            </p:nvGrpSpPr>
            <p:grpSpPr bwMode="auto">
              <a:xfrm>
                <a:off x="2709" y="1760"/>
                <a:ext cx="785" cy="794"/>
                <a:chOff x="1104" y="1872"/>
                <a:chExt cx="1056" cy="960"/>
              </a:xfrm>
            </p:grpSpPr>
            <p:grpSp>
              <p:nvGrpSpPr>
                <p:cNvPr id="55" name="Group 39"/>
                <p:cNvGrpSpPr>
                  <a:grpSpLocks/>
                </p:cNvGrpSpPr>
                <p:nvPr/>
              </p:nvGrpSpPr>
              <p:grpSpPr bwMode="auto">
                <a:xfrm>
                  <a:off x="1104" y="1872"/>
                  <a:ext cx="1008" cy="960"/>
                  <a:chOff x="1056" y="2256"/>
                  <a:chExt cx="1008" cy="960"/>
                </a:xfrm>
              </p:grpSpPr>
              <p:grpSp>
                <p:nvGrpSpPr>
                  <p:cNvPr id="84" name="Group 40"/>
                  <p:cNvGrpSpPr>
                    <a:grpSpLocks/>
                  </p:cNvGrpSpPr>
                  <p:nvPr/>
                </p:nvGrpSpPr>
                <p:grpSpPr bwMode="auto">
                  <a:xfrm>
                    <a:off x="1632" y="2256"/>
                    <a:ext cx="288" cy="96"/>
                    <a:chOff x="1296" y="2544"/>
                    <a:chExt cx="288" cy="96"/>
                  </a:xfrm>
                </p:grpSpPr>
                <p:sp>
                  <p:nvSpPr>
                    <p:cNvPr id="109" name="Line 41"/>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Oval 4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85" name="Group 43"/>
                  <p:cNvGrpSpPr>
                    <a:grpSpLocks/>
                  </p:cNvGrpSpPr>
                  <p:nvPr/>
                </p:nvGrpSpPr>
                <p:grpSpPr bwMode="auto">
                  <a:xfrm>
                    <a:off x="1488" y="2448"/>
                    <a:ext cx="288" cy="96"/>
                    <a:chOff x="1296" y="2544"/>
                    <a:chExt cx="288" cy="96"/>
                  </a:xfrm>
                </p:grpSpPr>
                <p:sp>
                  <p:nvSpPr>
                    <p:cNvPr id="107" name="Line 44"/>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Oval 4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86" name="Group 46"/>
                  <p:cNvGrpSpPr>
                    <a:grpSpLocks/>
                  </p:cNvGrpSpPr>
                  <p:nvPr/>
                </p:nvGrpSpPr>
                <p:grpSpPr bwMode="auto">
                  <a:xfrm>
                    <a:off x="1056" y="2352"/>
                    <a:ext cx="288" cy="96"/>
                    <a:chOff x="1296" y="2544"/>
                    <a:chExt cx="288" cy="96"/>
                  </a:xfrm>
                </p:grpSpPr>
                <p:sp>
                  <p:nvSpPr>
                    <p:cNvPr id="105" name="Line 47"/>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Oval 4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87" name="Group 49"/>
                  <p:cNvGrpSpPr>
                    <a:grpSpLocks/>
                  </p:cNvGrpSpPr>
                  <p:nvPr/>
                </p:nvGrpSpPr>
                <p:grpSpPr bwMode="auto">
                  <a:xfrm>
                    <a:off x="1776" y="2592"/>
                    <a:ext cx="288" cy="96"/>
                    <a:chOff x="1296" y="2544"/>
                    <a:chExt cx="288" cy="96"/>
                  </a:xfrm>
                </p:grpSpPr>
                <p:sp>
                  <p:nvSpPr>
                    <p:cNvPr id="103" name="Line 50"/>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Oval 5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88" name="Group 52"/>
                  <p:cNvGrpSpPr>
                    <a:grpSpLocks/>
                  </p:cNvGrpSpPr>
                  <p:nvPr/>
                </p:nvGrpSpPr>
                <p:grpSpPr bwMode="auto">
                  <a:xfrm>
                    <a:off x="1104" y="2640"/>
                    <a:ext cx="288" cy="96"/>
                    <a:chOff x="1296" y="2544"/>
                    <a:chExt cx="288" cy="96"/>
                  </a:xfrm>
                </p:grpSpPr>
                <p:sp>
                  <p:nvSpPr>
                    <p:cNvPr id="101" name="Line 53"/>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2" name="Oval 5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89" name="Group 55"/>
                  <p:cNvGrpSpPr>
                    <a:grpSpLocks/>
                  </p:cNvGrpSpPr>
                  <p:nvPr/>
                </p:nvGrpSpPr>
                <p:grpSpPr bwMode="auto">
                  <a:xfrm>
                    <a:off x="1776" y="2928"/>
                    <a:ext cx="288" cy="96"/>
                    <a:chOff x="1296" y="2544"/>
                    <a:chExt cx="288" cy="96"/>
                  </a:xfrm>
                </p:grpSpPr>
                <p:sp>
                  <p:nvSpPr>
                    <p:cNvPr id="99" name="Line 56"/>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0" name="Oval 57"/>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90" name="Group 58"/>
                  <p:cNvGrpSpPr>
                    <a:grpSpLocks/>
                  </p:cNvGrpSpPr>
                  <p:nvPr/>
                </p:nvGrpSpPr>
                <p:grpSpPr bwMode="auto">
                  <a:xfrm>
                    <a:off x="1248" y="2880"/>
                    <a:ext cx="288" cy="96"/>
                    <a:chOff x="1296" y="2544"/>
                    <a:chExt cx="288" cy="96"/>
                  </a:xfrm>
                </p:grpSpPr>
                <p:sp>
                  <p:nvSpPr>
                    <p:cNvPr id="97" name="Line 59"/>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Oval 6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91" name="Group 61"/>
                  <p:cNvGrpSpPr>
                    <a:grpSpLocks/>
                  </p:cNvGrpSpPr>
                  <p:nvPr/>
                </p:nvGrpSpPr>
                <p:grpSpPr bwMode="auto">
                  <a:xfrm>
                    <a:off x="1200" y="3072"/>
                    <a:ext cx="288" cy="96"/>
                    <a:chOff x="1296" y="2544"/>
                    <a:chExt cx="288" cy="96"/>
                  </a:xfrm>
                </p:grpSpPr>
                <p:sp>
                  <p:nvSpPr>
                    <p:cNvPr id="95" name="Line 62"/>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Oval 6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92" name="Group 64"/>
                  <p:cNvGrpSpPr>
                    <a:grpSpLocks/>
                  </p:cNvGrpSpPr>
                  <p:nvPr/>
                </p:nvGrpSpPr>
                <p:grpSpPr bwMode="auto">
                  <a:xfrm>
                    <a:off x="1680" y="3120"/>
                    <a:ext cx="288" cy="96"/>
                    <a:chOff x="1296" y="2544"/>
                    <a:chExt cx="288" cy="96"/>
                  </a:xfrm>
                </p:grpSpPr>
                <p:sp>
                  <p:nvSpPr>
                    <p:cNvPr id="93" name="Line 65"/>
                    <p:cNvSpPr>
                      <a:spLocks noChangeShapeType="1"/>
                    </p:cNvSpPr>
                    <p:nvPr/>
                  </p:nvSpPr>
                  <p:spPr bwMode="auto">
                    <a:xfrm>
                      <a:off x="1296" y="2592"/>
                      <a:ext cx="288" cy="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Oval 6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p:spPr>
                  <p:txBody>
                    <a:bodyPr wrap="none" anchor="ctr"/>
                    <a:lstStyle/>
                    <a:p>
                      <a:endParaRPr lang="zh-CN" altLang="en-US" sz="1800">
                        <a:latin typeface="Tw Cen MT" charset="0"/>
                        <a:ea typeface="宋体" charset="0"/>
                        <a:cs typeface="宋体" charset="0"/>
                      </a:endParaRPr>
                    </a:p>
                  </p:txBody>
                </p:sp>
              </p:grpSp>
            </p:grpSp>
            <p:grpSp>
              <p:nvGrpSpPr>
                <p:cNvPr id="56" name="Group 67"/>
                <p:cNvGrpSpPr>
                  <a:grpSpLocks/>
                </p:cNvGrpSpPr>
                <p:nvPr/>
              </p:nvGrpSpPr>
              <p:grpSpPr bwMode="auto">
                <a:xfrm>
                  <a:off x="1104" y="1920"/>
                  <a:ext cx="1056" cy="816"/>
                  <a:chOff x="960" y="2256"/>
                  <a:chExt cx="1056" cy="816"/>
                </a:xfrm>
              </p:grpSpPr>
              <p:grpSp>
                <p:nvGrpSpPr>
                  <p:cNvPr id="57" name="Group 68"/>
                  <p:cNvGrpSpPr>
                    <a:grpSpLocks/>
                  </p:cNvGrpSpPr>
                  <p:nvPr/>
                </p:nvGrpSpPr>
                <p:grpSpPr bwMode="auto">
                  <a:xfrm>
                    <a:off x="1344" y="2544"/>
                    <a:ext cx="288" cy="96"/>
                    <a:chOff x="1440" y="2208"/>
                    <a:chExt cx="288" cy="96"/>
                  </a:xfrm>
                </p:grpSpPr>
                <p:sp>
                  <p:nvSpPr>
                    <p:cNvPr id="82" name="Line 69"/>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 name="Oval 7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58" name="Group 71"/>
                  <p:cNvGrpSpPr>
                    <a:grpSpLocks/>
                  </p:cNvGrpSpPr>
                  <p:nvPr/>
                </p:nvGrpSpPr>
                <p:grpSpPr bwMode="auto">
                  <a:xfrm>
                    <a:off x="960" y="2448"/>
                    <a:ext cx="288" cy="96"/>
                    <a:chOff x="1440" y="2208"/>
                    <a:chExt cx="288" cy="96"/>
                  </a:xfrm>
                </p:grpSpPr>
                <p:sp>
                  <p:nvSpPr>
                    <p:cNvPr id="80" name="Line 72"/>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Oval 73"/>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59" name="Group 74"/>
                  <p:cNvGrpSpPr>
                    <a:grpSpLocks/>
                  </p:cNvGrpSpPr>
                  <p:nvPr/>
                </p:nvGrpSpPr>
                <p:grpSpPr bwMode="auto">
                  <a:xfrm>
                    <a:off x="1680" y="2352"/>
                    <a:ext cx="288" cy="96"/>
                    <a:chOff x="1440" y="2208"/>
                    <a:chExt cx="288" cy="96"/>
                  </a:xfrm>
                </p:grpSpPr>
                <p:sp>
                  <p:nvSpPr>
                    <p:cNvPr id="78" name="Line 75"/>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Oval 76"/>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0" name="Group 77"/>
                  <p:cNvGrpSpPr>
                    <a:grpSpLocks/>
                  </p:cNvGrpSpPr>
                  <p:nvPr/>
                </p:nvGrpSpPr>
                <p:grpSpPr bwMode="auto">
                  <a:xfrm>
                    <a:off x="960" y="2736"/>
                    <a:ext cx="288" cy="96"/>
                    <a:chOff x="1440" y="2208"/>
                    <a:chExt cx="288" cy="96"/>
                  </a:xfrm>
                </p:grpSpPr>
                <p:sp>
                  <p:nvSpPr>
                    <p:cNvPr id="76" name="Line 78"/>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Oval 79"/>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1" name="Group 80"/>
                  <p:cNvGrpSpPr>
                    <a:grpSpLocks/>
                  </p:cNvGrpSpPr>
                  <p:nvPr/>
                </p:nvGrpSpPr>
                <p:grpSpPr bwMode="auto">
                  <a:xfrm>
                    <a:off x="1344" y="2976"/>
                    <a:ext cx="288" cy="96"/>
                    <a:chOff x="1440" y="2208"/>
                    <a:chExt cx="288" cy="96"/>
                  </a:xfrm>
                </p:grpSpPr>
                <p:sp>
                  <p:nvSpPr>
                    <p:cNvPr id="74" name="Line 81"/>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 name="Oval 82"/>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2" name="Group 83"/>
                  <p:cNvGrpSpPr>
                    <a:grpSpLocks/>
                  </p:cNvGrpSpPr>
                  <p:nvPr/>
                </p:nvGrpSpPr>
                <p:grpSpPr bwMode="auto">
                  <a:xfrm>
                    <a:off x="1392" y="2688"/>
                    <a:ext cx="288" cy="96"/>
                    <a:chOff x="1440" y="2208"/>
                    <a:chExt cx="288" cy="96"/>
                  </a:xfrm>
                </p:grpSpPr>
                <p:sp>
                  <p:nvSpPr>
                    <p:cNvPr id="72" name="Line 84"/>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Oval 85"/>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3" name="Group 86"/>
                  <p:cNvGrpSpPr>
                    <a:grpSpLocks/>
                  </p:cNvGrpSpPr>
                  <p:nvPr/>
                </p:nvGrpSpPr>
                <p:grpSpPr bwMode="auto">
                  <a:xfrm>
                    <a:off x="1248" y="2256"/>
                    <a:ext cx="288" cy="96"/>
                    <a:chOff x="1440" y="2208"/>
                    <a:chExt cx="288" cy="96"/>
                  </a:xfrm>
                </p:grpSpPr>
                <p:sp>
                  <p:nvSpPr>
                    <p:cNvPr id="70" name="Line 87"/>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Oval 88"/>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4" name="Group 89"/>
                  <p:cNvGrpSpPr>
                    <a:grpSpLocks/>
                  </p:cNvGrpSpPr>
                  <p:nvPr/>
                </p:nvGrpSpPr>
                <p:grpSpPr bwMode="auto">
                  <a:xfrm>
                    <a:off x="1728" y="2736"/>
                    <a:ext cx="288" cy="96"/>
                    <a:chOff x="1440" y="2208"/>
                    <a:chExt cx="288" cy="96"/>
                  </a:xfrm>
                </p:grpSpPr>
                <p:sp>
                  <p:nvSpPr>
                    <p:cNvPr id="68" name="Line 90"/>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Oval 91"/>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65" name="Group 92"/>
                  <p:cNvGrpSpPr>
                    <a:grpSpLocks/>
                  </p:cNvGrpSpPr>
                  <p:nvPr/>
                </p:nvGrpSpPr>
                <p:grpSpPr bwMode="auto">
                  <a:xfrm>
                    <a:off x="1008" y="2928"/>
                    <a:ext cx="288" cy="96"/>
                    <a:chOff x="1440" y="2208"/>
                    <a:chExt cx="288" cy="96"/>
                  </a:xfrm>
                </p:grpSpPr>
                <p:sp>
                  <p:nvSpPr>
                    <p:cNvPr id="66" name="Line 93"/>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Oval 94"/>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grpSp>
          <p:sp>
            <p:nvSpPr>
              <p:cNvPr id="28" name="Line 95"/>
              <p:cNvSpPr>
                <a:spLocks noChangeShapeType="1"/>
              </p:cNvSpPr>
              <p:nvPr/>
            </p:nvSpPr>
            <p:spPr bwMode="auto">
              <a:xfrm>
                <a:off x="2772" y="2692"/>
                <a:ext cx="641" cy="0"/>
              </a:xfrm>
              <a:prstGeom prst="line">
                <a:avLst/>
              </a:prstGeom>
              <a:noFill/>
              <a:ln w="38100">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96"/>
              <p:cNvSpPr>
                <a:spLocks noChangeShapeType="1"/>
              </p:cNvSpPr>
              <p:nvPr/>
            </p:nvSpPr>
            <p:spPr bwMode="auto">
              <a:xfrm>
                <a:off x="4812" y="2674"/>
                <a:ext cx="641" cy="0"/>
              </a:xfrm>
              <a:prstGeom prst="line">
                <a:avLst/>
              </a:prstGeom>
              <a:noFill/>
              <a:ln w="38100">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Text Box 97"/>
              <p:cNvSpPr txBox="1">
                <a:spLocks noChangeArrowheads="1"/>
              </p:cNvSpPr>
              <p:nvPr/>
            </p:nvSpPr>
            <p:spPr bwMode="auto">
              <a:xfrm>
                <a:off x="3581" y="2758"/>
                <a:ext cx="9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dirty="0">
                    <a:solidFill>
                      <a:srgbClr val="FF00FF"/>
                    </a:solidFill>
                    <a:latin typeface="Times" charset="0"/>
                    <a:ea typeface="宋体" charset="0"/>
                    <a:cs typeface="宋体" charset="0"/>
                  </a:rPr>
                  <a:t>Polarized </a:t>
                </a:r>
                <a:r>
                  <a:rPr lang="en-US" altLang="zh-CN" baseline="30000" dirty="0">
                    <a:solidFill>
                      <a:srgbClr val="FF00FF"/>
                    </a:solidFill>
                    <a:latin typeface="Times" charset="0"/>
                    <a:ea typeface="宋体" charset="0"/>
                    <a:cs typeface="宋体" charset="0"/>
                  </a:rPr>
                  <a:t>3</a:t>
                </a:r>
                <a:r>
                  <a:rPr lang="en-US" altLang="zh-CN" dirty="0">
                    <a:solidFill>
                      <a:srgbClr val="FF00FF"/>
                    </a:solidFill>
                    <a:latin typeface="Times" charset="0"/>
                    <a:ea typeface="宋体" charset="0"/>
                    <a:cs typeface="宋体" charset="0"/>
                  </a:rPr>
                  <a:t>He</a:t>
                </a:r>
              </a:p>
            </p:txBody>
          </p:sp>
          <p:grpSp>
            <p:nvGrpSpPr>
              <p:cNvPr id="31" name="Group 98"/>
              <p:cNvGrpSpPr>
                <a:grpSpLocks/>
              </p:cNvGrpSpPr>
              <p:nvPr/>
            </p:nvGrpSpPr>
            <p:grpSpPr bwMode="auto">
              <a:xfrm>
                <a:off x="3990" y="2031"/>
                <a:ext cx="351" cy="126"/>
                <a:chOff x="1440" y="2208"/>
                <a:chExt cx="288" cy="96"/>
              </a:xfrm>
            </p:grpSpPr>
            <p:sp>
              <p:nvSpPr>
                <p:cNvPr id="53" name="Line 99"/>
                <p:cNvSpPr>
                  <a:spLocks noChangeShapeType="1"/>
                </p:cNvSpPr>
                <p:nvPr/>
              </p:nvSpPr>
              <p:spPr bwMode="auto">
                <a:xfrm>
                  <a:off x="1440" y="2256"/>
                  <a:ext cx="288" cy="0"/>
                </a:xfrm>
                <a:prstGeom prst="line">
                  <a:avLst/>
                </a:prstGeom>
                <a:noFill/>
                <a:ln w="38100">
                  <a:solidFill>
                    <a:srgbClr val="FF33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Oval 10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2" name="Group 101"/>
              <p:cNvGrpSpPr>
                <a:grpSpLocks/>
              </p:cNvGrpSpPr>
              <p:nvPr/>
            </p:nvGrpSpPr>
            <p:grpSpPr bwMode="auto">
              <a:xfrm>
                <a:off x="3765" y="1896"/>
                <a:ext cx="333" cy="129"/>
                <a:chOff x="1296" y="2544"/>
                <a:chExt cx="288" cy="96"/>
              </a:xfrm>
            </p:grpSpPr>
            <p:sp>
              <p:nvSpPr>
                <p:cNvPr id="51" name="Line 102"/>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Oval 103"/>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3" name="Group 104"/>
              <p:cNvGrpSpPr>
                <a:grpSpLocks/>
              </p:cNvGrpSpPr>
              <p:nvPr/>
            </p:nvGrpSpPr>
            <p:grpSpPr bwMode="auto">
              <a:xfrm>
                <a:off x="4115" y="1815"/>
                <a:ext cx="333" cy="129"/>
                <a:chOff x="1296" y="2544"/>
                <a:chExt cx="288" cy="96"/>
              </a:xfrm>
            </p:grpSpPr>
            <p:sp>
              <p:nvSpPr>
                <p:cNvPr id="49" name="Line 105"/>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Oval 106"/>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4" name="Group 107"/>
              <p:cNvGrpSpPr>
                <a:grpSpLocks/>
              </p:cNvGrpSpPr>
              <p:nvPr/>
            </p:nvGrpSpPr>
            <p:grpSpPr bwMode="auto">
              <a:xfrm>
                <a:off x="3790" y="2193"/>
                <a:ext cx="333" cy="129"/>
                <a:chOff x="1296" y="2544"/>
                <a:chExt cx="288" cy="96"/>
              </a:xfrm>
            </p:grpSpPr>
            <p:sp>
              <p:nvSpPr>
                <p:cNvPr id="47" name="Line 108"/>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Oval 109"/>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5" name="Group 110"/>
              <p:cNvGrpSpPr>
                <a:grpSpLocks/>
              </p:cNvGrpSpPr>
              <p:nvPr/>
            </p:nvGrpSpPr>
            <p:grpSpPr bwMode="auto">
              <a:xfrm>
                <a:off x="4140" y="2274"/>
                <a:ext cx="334" cy="129"/>
                <a:chOff x="1296" y="2544"/>
                <a:chExt cx="288" cy="96"/>
              </a:xfrm>
            </p:grpSpPr>
            <p:sp>
              <p:nvSpPr>
                <p:cNvPr id="45" name="Line 111"/>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Oval 112"/>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6" name="Group 113"/>
              <p:cNvGrpSpPr>
                <a:grpSpLocks/>
              </p:cNvGrpSpPr>
              <p:nvPr/>
            </p:nvGrpSpPr>
            <p:grpSpPr bwMode="auto">
              <a:xfrm>
                <a:off x="4115" y="2463"/>
                <a:ext cx="333" cy="129"/>
                <a:chOff x="1296" y="2544"/>
                <a:chExt cx="288" cy="96"/>
              </a:xfrm>
            </p:grpSpPr>
            <p:sp>
              <p:nvSpPr>
                <p:cNvPr id="43" name="Line 114"/>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Oval 115"/>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7" name="Group 116"/>
              <p:cNvGrpSpPr>
                <a:grpSpLocks/>
              </p:cNvGrpSpPr>
              <p:nvPr/>
            </p:nvGrpSpPr>
            <p:grpSpPr bwMode="auto">
              <a:xfrm>
                <a:off x="3740" y="1707"/>
                <a:ext cx="333" cy="129"/>
                <a:chOff x="1296" y="2544"/>
                <a:chExt cx="288" cy="96"/>
              </a:xfrm>
            </p:grpSpPr>
            <p:sp>
              <p:nvSpPr>
                <p:cNvPr id="41" name="Line 117"/>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Oval 118"/>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nvGrpSpPr>
              <p:cNvPr id="38" name="Group 119"/>
              <p:cNvGrpSpPr>
                <a:grpSpLocks/>
              </p:cNvGrpSpPr>
              <p:nvPr/>
            </p:nvGrpSpPr>
            <p:grpSpPr bwMode="auto">
              <a:xfrm>
                <a:off x="3740" y="2490"/>
                <a:ext cx="333" cy="129"/>
                <a:chOff x="1296" y="2544"/>
                <a:chExt cx="288" cy="96"/>
              </a:xfrm>
            </p:grpSpPr>
            <p:sp>
              <p:nvSpPr>
                <p:cNvPr id="39" name="Line 120"/>
                <p:cNvSpPr>
                  <a:spLocks noChangeShapeType="1"/>
                </p:cNvSpPr>
                <p:nvPr/>
              </p:nvSpPr>
              <p:spPr bwMode="auto">
                <a:xfrm>
                  <a:off x="1296" y="2592"/>
                  <a:ext cx="288" cy="0"/>
                </a:xfrm>
                <a:prstGeom prst="line">
                  <a:avLst/>
                </a:prstGeom>
                <a:noFill/>
                <a:ln w="38100">
                  <a:solidFill>
                    <a:srgbClr val="CC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Oval 121"/>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p:spPr>
              <p:txBody>
                <a:bodyPr wrap="none" anchor="ctr"/>
                <a:lstStyle/>
                <a:p>
                  <a:endParaRPr lang="zh-CN" altLang="en-US" sz="1800">
                    <a:latin typeface="Tw Cen MT" charset="0"/>
                    <a:ea typeface="宋体" charset="0"/>
                    <a:cs typeface="宋体" charset="0"/>
                  </a:endParaRPr>
                </a:p>
              </p:txBody>
            </p:sp>
          </p:grpSp>
        </p:grpSp>
      </p:grpSp>
      <p:pic>
        <p:nvPicPr>
          <p:cNvPr id="131" name="Picture 124" descr="neutron_sp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867" y="2746200"/>
            <a:ext cx="1524000" cy="117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 name="Rectangle 2">
            <a:extLst>
              <a:ext uri="{FF2B5EF4-FFF2-40B4-BE49-F238E27FC236}">
                <a16:creationId xmlns:a16="http://schemas.microsoft.com/office/drawing/2014/main" id="{06F6E292-D7AC-4FB7-B52A-AD3CBF4DCEC7}"/>
              </a:ext>
            </a:extLst>
          </p:cNvPr>
          <p:cNvSpPr txBox="1">
            <a:spLocks noChangeArrowheads="1"/>
          </p:cNvSpPr>
          <p:nvPr/>
        </p:nvSpPr>
        <p:spPr>
          <a:xfrm>
            <a:off x="38801" y="-105209"/>
            <a:ext cx="8184836"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en-US"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The 3He Neutron Spin Filter Project</a:t>
            </a:r>
            <a:endPar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p:cNvSpPr txBox="1"/>
          <p:nvPr/>
        </p:nvSpPr>
        <p:spPr>
          <a:xfrm>
            <a:off x="154018" y="980039"/>
            <a:ext cx="580222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en-US"/>
            </a:defPPr>
            <a:lvl1pPr marL="0" marR="0" indent="0" fontAlgn="auto" latinLnBrk="0" hangingPunct="0">
              <a:lnSpc>
                <a:spcPct val="100000"/>
              </a:lnSpc>
              <a:spcBef>
                <a:spcPts val="0"/>
              </a:spcBef>
              <a:spcAft>
                <a:spcPts val="0"/>
              </a:spcAft>
              <a:buClrTx/>
              <a:buSzTx/>
              <a:buFontTx/>
              <a:buNone/>
              <a:tabLst/>
              <a:defRPr kumimoji="0" sz="2800" b="0" i="0" u="none" strike="noStrike" cap="none" spc="0" normalizeH="0">
                <a:ln>
                  <a:noFill/>
                </a:ln>
                <a:solidFill>
                  <a:srgbClr val="FF0000"/>
                </a:solidFill>
                <a:effectLst/>
                <a:uFillTx/>
                <a:latin typeface="Times New Roman" panose="02020603050405020304" pitchFamily="18" charset="0"/>
                <a:ea typeface="黑体" panose="02010609060101010101" pitchFamily="49" charset="-122"/>
                <a:cs typeface="Arial"/>
              </a:defRPr>
            </a:lvl1pPr>
          </a:lstStyle>
          <a:p>
            <a:r>
              <a:rPr lang="en-US" altLang="zh-CN" dirty="0">
                <a:solidFill>
                  <a:srgbClr val="0000FF"/>
                </a:solidFill>
                <a:sym typeface="Arial"/>
              </a:rPr>
              <a:t>The Polarized 3He neutron spin filter</a:t>
            </a:r>
            <a:r>
              <a:rPr lang="zh-CN" altLang="en-US" dirty="0">
                <a:solidFill>
                  <a:srgbClr val="0000FF"/>
                </a:solidFill>
                <a:sym typeface="Arial"/>
              </a:rPr>
              <a:t>：</a:t>
            </a:r>
          </a:p>
        </p:txBody>
      </p:sp>
    </p:spTree>
    <p:extLst>
      <p:ext uri="{BB962C8B-B14F-4D97-AF65-F5344CB8AC3E}">
        <p14:creationId xmlns:p14="http://schemas.microsoft.com/office/powerpoint/2010/main" val="31271847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文本, 信件&#10;&#10;描述已自动生成">
            <a:extLst>
              <a:ext uri="{FF2B5EF4-FFF2-40B4-BE49-F238E27FC236}">
                <a16:creationId xmlns:a16="http://schemas.microsoft.com/office/drawing/2014/main" id="{6938A416-1978-2543-D8F0-0428592A2E23}"/>
              </a:ext>
            </a:extLst>
          </p:cNvPr>
          <p:cNvPicPr>
            <a:picLocks noChangeAspect="1"/>
          </p:cNvPicPr>
          <p:nvPr/>
        </p:nvPicPr>
        <p:blipFill>
          <a:blip r:embed="rId3"/>
          <a:stretch>
            <a:fillRect/>
          </a:stretch>
        </p:blipFill>
        <p:spPr>
          <a:xfrm>
            <a:off x="1102271" y="1051253"/>
            <a:ext cx="6477000" cy="3746500"/>
          </a:xfrm>
          <a:prstGeom prst="rect">
            <a:avLst/>
          </a:prstGeom>
        </p:spPr>
      </p:pic>
      <p:sp>
        <p:nvSpPr>
          <p:cNvPr id="4" name="TextBox 1">
            <a:extLst>
              <a:ext uri="{FF2B5EF4-FFF2-40B4-BE49-F238E27FC236}">
                <a16:creationId xmlns:a16="http://schemas.microsoft.com/office/drawing/2014/main" id="{E7C92454-7E08-B0A4-5501-50E73B3AA36F}"/>
              </a:ext>
            </a:extLst>
          </p:cNvPr>
          <p:cNvSpPr txBox="1"/>
          <p:nvPr/>
        </p:nvSpPr>
        <p:spPr>
          <a:xfrm>
            <a:off x="-1" y="119409"/>
            <a:ext cx="8435976"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Effective field perpendicular to the Earth’s rotation axis</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p:txBody>
      </p:sp>
      <p:pic>
        <p:nvPicPr>
          <p:cNvPr id="6" name="图片 5" descr="图片包含 文本&#10;&#10;描述已自动生成">
            <a:extLst>
              <a:ext uri="{FF2B5EF4-FFF2-40B4-BE49-F238E27FC236}">
                <a16:creationId xmlns:a16="http://schemas.microsoft.com/office/drawing/2014/main" id="{4BF07BF9-E3F0-3A2D-7B24-CF438BB35BC0}"/>
              </a:ext>
            </a:extLst>
          </p:cNvPr>
          <p:cNvPicPr>
            <a:picLocks noChangeAspect="1"/>
          </p:cNvPicPr>
          <p:nvPr/>
        </p:nvPicPr>
        <p:blipFill>
          <a:blip r:embed="rId4"/>
          <a:stretch>
            <a:fillRect/>
          </a:stretch>
        </p:blipFill>
        <p:spPr>
          <a:xfrm>
            <a:off x="2289721" y="5635013"/>
            <a:ext cx="4102100" cy="609600"/>
          </a:xfrm>
          <a:prstGeom prst="rect">
            <a:avLst/>
          </a:prstGeom>
        </p:spPr>
      </p:pic>
      <p:sp>
        <p:nvSpPr>
          <p:cNvPr id="7" name="文本框 6">
            <a:extLst>
              <a:ext uri="{FF2B5EF4-FFF2-40B4-BE49-F238E27FC236}">
                <a16:creationId xmlns:a16="http://schemas.microsoft.com/office/drawing/2014/main" id="{551AD8D0-0703-42EE-E7CB-61C4E69D5106}"/>
              </a:ext>
            </a:extLst>
          </p:cNvPr>
          <p:cNvSpPr txBox="1"/>
          <p:nvPr/>
        </p:nvSpPr>
        <p:spPr>
          <a:xfrm>
            <a:off x="296634" y="5176641"/>
            <a:ext cx="32085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Lorentz</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violation</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experiment</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a:t>
            </a:r>
          </a:p>
        </p:txBody>
      </p:sp>
      <p:sp>
        <p:nvSpPr>
          <p:cNvPr id="9" name="文本框 8">
            <a:extLst>
              <a:ext uri="{FF2B5EF4-FFF2-40B4-BE49-F238E27FC236}">
                <a16:creationId xmlns:a16="http://schemas.microsoft.com/office/drawing/2014/main" id="{B807A7D7-46EC-9E7D-91D7-A800801E32FA}"/>
              </a:ext>
            </a:extLst>
          </p:cNvPr>
          <p:cNvSpPr txBox="1"/>
          <p:nvPr/>
        </p:nvSpPr>
        <p:spPr>
          <a:xfrm>
            <a:off x="3505203" y="5196514"/>
            <a:ext cx="670931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effectLst/>
                <a:latin typeface="Helvetica" pitchFamily="2" charset="0"/>
              </a:rPr>
              <a:t>F. Allmendinger</a:t>
            </a:r>
            <a:r>
              <a:rPr lang="zh-CN" altLang="en-US" dirty="0">
                <a:solidFill>
                  <a:srgbClr val="0000FF"/>
                </a:solidFill>
                <a:effectLst/>
                <a:latin typeface="Helvetica" pitchFamily="2" charset="0"/>
              </a:rPr>
              <a:t> </a:t>
            </a:r>
            <a:r>
              <a:rPr lang="en-US" altLang="zh-CN" dirty="0">
                <a:solidFill>
                  <a:srgbClr val="0000FF"/>
                </a:solidFill>
                <a:effectLst/>
                <a:latin typeface="Helvetica" pitchFamily="2" charset="0"/>
              </a:rPr>
              <a:t>et</a:t>
            </a:r>
            <a:r>
              <a:rPr lang="zh-CN" altLang="en-US" dirty="0">
                <a:solidFill>
                  <a:srgbClr val="0000FF"/>
                </a:solidFill>
                <a:effectLst/>
                <a:latin typeface="Helvetica" pitchFamily="2" charset="0"/>
              </a:rPr>
              <a:t> </a:t>
            </a:r>
            <a:r>
              <a:rPr lang="en-US" altLang="zh-CN" dirty="0">
                <a:solidFill>
                  <a:srgbClr val="0000FF"/>
                </a:solidFill>
                <a:effectLst/>
                <a:latin typeface="Helvetica" pitchFamily="2" charset="0"/>
              </a:rPr>
              <a:t>al</a:t>
            </a:r>
            <a:r>
              <a:rPr lang="en-US" altLang="zh-CN" dirty="0">
                <a:effectLst/>
                <a:latin typeface="Helvetica" pitchFamily="2" charset="0"/>
              </a:rPr>
              <a:t>, </a:t>
            </a:r>
            <a:r>
              <a:rPr lang="en-US" altLang="zh-CN" dirty="0">
                <a:solidFill>
                  <a:srgbClr val="0000FF"/>
                </a:solidFill>
              </a:rPr>
              <a:t>PRL</a:t>
            </a:r>
            <a:r>
              <a:rPr lang="zh-CN" altLang="en-US" dirty="0">
                <a:solidFill>
                  <a:srgbClr val="0000FF"/>
                </a:solidFill>
              </a:rPr>
              <a:t> </a:t>
            </a:r>
            <a:r>
              <a:rPr lang="en-US" altLang="zh-CN" dirty="0">
                <a:solidFill>
                  <a:srgbClr val="0000FF"/>
                </a:solidFill>
              </a:rPr>
              <a:t>112(11),110801, (2014).</a:t>
            </a:r>
            <a:endParaRPr lang="zh-CN" altLang="en-US" dirty="0">
              <a:solidFill>
                <a:srgbClr val="0000FF"/>
              </a:solidFill>
            </a:endParaRPr>
          </a:p>
        </p:txBody>
      </p:sp>
      <p:sp>
        <p:nvSpPr>
          <p:cNvPr id="2" name="文本框 1">
            <a:extLst>
              <a:ext uri="{FF2B5EF4-FFF2-40B4-BE49-F238E27FC236}">
                <a16:creationId xmlns:a16="http://schemas.microsoft.com/office/drawing/2014/main" id="{4AFA7E6B-613D-9240-DB73-FAA553EF1A23}"/>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206840257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形用户界面&#10;&#10;中度可信度描述已自动生成">
            <a:extLst>
              <a:ext uri="{FF2B5EF4-FFF2-40B4-BE49-F238E27FC236}">
                <a16:creationId xmlns:a16="http://schemas.microsoft.com/office/drawing/2014/main" id="{C1885EE7-9C35-D3D9-7B59-E532E15BEEFF}"/>
              </a:ext>
            </a:extLst>
          </p:cNvPr>
          <p:cNvPicPr>
            <a:picLocks noChangeAspect="1"/>
          </p:cNvPicPr>
          <p:nvPr/>
        </p:nvPicPr>
        <p:blipFill rotWithShape="1">
          <a:blip r:embed="rId3"/>
          <a:srcRect t="5673"/>
          <a:stretch/>
        </p:blipFill>
        <p:spPr>
          <a:xfrm>
            <a:off x="2077107" y="1030029"/>
            <a:ext cx="4989786" cy="4797941"/>
          </a:xfrm>
          <a:prstGeom prst="rect">
            <a:avLst/>
          </a:prstGeom>
        </p:spPr>
      </p:pic>
      <p:sp>
        <p:nvSpPr>
          <p:cNvPr id="4" name="TextBox 1">
            <a:extLst>
              <a:ext uri="{FF2B5EF4-FFF2-40B4-BE49-F238E27FC236}">
                <a16:creationId xmlns:a16="http://schemas.microsoft.com/office/drawing/2014/main" id="{6C5C3383-233E-62A2-0AEF-93D3D7271FCC}"/>
              </a:ext>
            </a:extLst>
          </p:cNvPr>
          <p:cNvSpPr txBox="1"/>
          <p:nvPr/>
        </p:nvSpPr>
        <p:spPr>
          <a:xfrm>
            <a:off x="-1" y="119409"/>
            <a:ext cx="8435976"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SP type interaction—exceed the astrophysical limit</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DA4492D-6A92-1704-3431-754E3816A053}"/>
              </a:ext>
            </a:extLst>
          </p:cNvPr>
          <p:cNvSpPr txBox="1"/>
          <p:nvPr/>
        </p:nvSpPr>
        <p:spPr>
          <a:xfrm>
            <a:off x="2244604" y="5827970"/>
            <a:ext cx="528407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rPr>
              <a:t>Exceeds the astrophysical limit by ~70 times</a:t>
            </a:r>
            <a:endParaRPr lang="zh-CN" altLang="en-US" dirty="0">
              <a:solidFill>
                <a:srgbClr val="0000FF"/>
              </a:solidFill>
            </a:endParaRPr>
          </a:p>
        </p:txBody>
      </p:sp>
      <p:sp>
        <p:nvSpPr>
          <p:cNvPr id="8" name="文本框 7">
            <a:extLst>
              <a:ext uri="{FF2B5EF4-FFF2-40B4-BE49-F238E27FC236}">
                <a16:creationId xmlns:a16="http://schemas.microsoft.com/office/drawing/2014/main" id="{39075E9D-CAE5-D14D-21F8-4ACB69C04770}"/>
              </a:ext>
            </a:extLst>
          </p:cNvPr>
          <p:cNvSpPr txBox="1"/>
          <p:nvPr/>
        </p:nvSpPr>
        <p:spPr>
          <a:xfrm>
            <a:off x="6738968" y="206759"/>
            <a:ext cx="461944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altLang="zh-CN" sz="2800" b="1" i="0" u="none" strike="noStrike" cap="none" spc="0" normalizeH="0" baseline="0" dirty="0" err="1">
                <a:ln>
                  <a:noFill/>
                </a:ln>
                <a:solidFill>
                  <a:srgbClr val="0000FF"/>
                </a:solidFill>
                <a:effectLst/>
                <a:uFillTx/>
                <a:latin typeface="Arial"/>
                <a:ea typeface="Arial"/>
                <a:cs typeface="Arial"/>
                <a:sym typeface="Arial"/>
              </a:rPr>
              <a:t>σ·r</a:t>
            </a:r>
            <a:endParaRPr lang="zh-CN" altLang="en-US" sz="2800" dirty="0"/>
          </a:p>
        </p:txBody>
      </p:sp>
      <p:sp>
        <p:nvSpPr>
          <p:cNvPr id="6" name="文本框 5">
            <a:extLst>
              <a:ext uri="{FF2B5EF4-FFF2-40B4-BE49-F238E27FC236}">
                <a16:creationId xmlns:a16="http://schemas.microsoft.com/office/drawing/2014/main" id="{CC87CF3F-F4D5-ACD1-27E4-8A1B0DCE6B4A}"/>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41675292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表&#10;&#10;描述已自动生成">
            <a:extLst>
              <a:ext uri="{FF2B5EF4-FFF2-40B4-BE49-F238E27FC236}">
                <a16:creationId xmlns:a16="http://schemas.microsoft.com/office/drawing/2014/main" id="{C608852B-464D-4EA7-27EF-A163AFDC7E4D}"/>
              </a:ext>
            </a:extLst>
          </p:cNvPr>
          <p:cNvPicPr>
            <a:picLocks noChangeAspect="1"/>
          </p:cNvPicPr>
          <p:nvPr/>
        </p:nvPicPr>
        <p:blipFill>
          <a:blip r:embed="rId3"/>
          <a:stretch>
            <a:fillRect/>
          </a:stretch>
        </p:blipFill>
        <p:spPr>
          <a:xfrm>
            <a:off x="1455191" y="959349"/>
            <a:ext cx="5490560" cy="5179155"/>
          </a:xfrm>
          <a:prstGeom prst="rect">
            <a:avLst/>
          </a:prstGeom>
        </p:spPr>
      </p:pic>
      <p:sp>
        <p:nvSpPr>
          <p:cNvPr id="4" name="TextBox 1">
            <a:extLst>
              <a:ext uri="{FF2B5EF4-FFF2-40B4-BE49-F238E27FC236}">
                <a16:creationId xmlns:a16="http://schemas.microsoft.com/office/drawing/2014/main" id="{14E4483C-04D4-12F5-18C4-BE4CB34687A3}"/>
              </a:ext>
            </a:extLst>
          </p:cNvPr>
          <p:cNvSpPr txBox="1"/>
          <p:nvPr/>
        </p:nvSpPr>
        <p:spPr>
          <a:xfrm>
            <a:off x="-1" y="119409"/>
            <a:ext cx="8186469"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ahoma" panose="020B0604030504040204" pitchFamily="34" charset="0"/>
                <a:ea typeface="Tahoma" panose="020B0604030504040204" pitchFamily="34" charset="0"/>
                <a:cs typeface="Tahoma" panose="020B0604030504040204" pitchFamily="34" charset="0"/>
              </a:rPr>
              <a:t>VA</a:t>
            </a:r>
            <a:r>
              <a:rPr lang="zh-CN" altLang="en-US" dirty="0">
                <a:latin typeface="Tahoma" panose="020B0604030504040204" pitchFamily="34" charset="0"/>
                <a:cs typeface="Tahoma" panose="020B0604030504040204" pitchFamily="34" charset="0"/>
              </a:rPr>
              <a:t> </a:t>
            </a:r>
            <a:r>
              <a:rPr lang="en-US" altLang="zh-CN" dirty="0">
                <a:latin typeface="Tahoma" panose="020B0604030504040204" pitchFamily="34" charset="0"/>
                <a:ea typeface="Tahoma" panose="020B0604030504040204" pitchFamily="34" charset="0"/>
                <a:cs typeface="Tahoma" panose="020B0604030504040204" pitchFamily="34" charset="0"/>
              </a:rPr>
              <a:t>type interaction</a:t>
            </a:r>
            <a:r>
              <a:rPr lang="zh-CN" altLang="en-US" dirty="0">
                <a:latin typeface="Tahoma" panose="020B0604030504040204" pitchFamily="34" charset="0"/>
                <a:cs typeface="Tahoma" panose="020B0604030504040204" pitchFamily="34" charset="0"/>
              </a:rPr>
              <a:t>：</a:t>
            </a:r>
            <a:r>
              <a:rPr lang="en-US" altLang="zh-CN" dirty="0">
                <a:latin typeface="Tahoma" panose="020B0604030504040204" pitchFamily="34" charset="0"/>
                <a:ea typeface="Tahoma" panose="020B0604030504040204" pitchFamily="34" charset="0"/>
                <a:cs typeface="Tahoma" panose="020B0604030504040204" pitchFamily="34" charset="0"/>
              </a:rPr>
              <a:t>limits improved by many orders</a:t>
            </a:r>
          </a:p>
        </p:txBody>
      </p:sp>
      <p:sp>
        <p:nvSpPr>
          <p:cNvPr id="7" name="文本框 6">
            <a:extLst>
              <a:ext uri="{FF2B5EF4-FFF2-40B4-BE49-F238E27FC236}">
                <a16:creationId xmlns:a16="http://schemas.microsoft.com/office/drawing/2014/main" id="{647CF143-BB37-C1B5-7B77-BC0EE894F634}"/>
              </a:ext>
            </a:extLst>
          </p:cNvPr>
          <p:cNvSpPr txBox="1"/>
          <p:nvPr/>
        </p:nvSpPr>
        <p:spPr>
          <a:xfrm>
            <a:off x="7295790" y="234454"/>
            <a:ext cx="461944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altLang="zh-CN" sz="2800" b="1" i="0" u="none" strike="noStrike" cap="none" spc="0" normalizeH="0" baseline="0" dirty="0" err="1">
                <a:ln>
                  <a:noFill/>
                </a:ln>
                <a:solidFill>
                  <a:srgbClr val="0000FF"/>
                </a:solidFill>
                <a:effectLst/>
                <a:uFillTx/>
                <a:latin typeface="Arial"/>
                <a:ea typeface="Arial"/>
                <a:cs typeface="Arial"/>
                <a:sym typeface="Arial"/>
              </a:rPr>
              <a:t>σ·v</a:t>
            </a:r>
            <a:endParaRPr lang="zh-CN" altLang="en-US" sz="2800" dirty="0"/>
          </a:p>
        </p:txBody>
      </p:sp>
      <p:sp>
        <p:nvSpPr>
          <p:cNvPr id="5" name="文本框 4">
            <a:extLst>
              <a:ext uri="{FF2B5EF4-FFF2-40B4-BE49-F238E27FC236}">
                <a16:creationId xmlns:a16="http://schemas.microsoft.com/office/drawing/2014/main" id="{CFF67758-6AEC-C0F6-35FF-DDA06B4B6CDA}"/>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121947547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表&#10;&#10;中度可信度描述已自动生成">
            <a:extLst>
              <a:ext uri="{FF2B5EF4-FFF2-40B4-BE49-F238E27FC236}">
                <a16:creationId xmlns:a16="http://schemas.microsoft.com/office/drawing/2014/main" id="{6D37CB34-F6FB-CD40-1F23-D310D2B99887}"/>
              </a:ext>
            </a:extLst>
          </p:cNvPr>
          <p:cNvPicPr>
            <a:picLocks noChangeAspect="1"/>
          </p:cNvPicPr>
          <p:nvPr/>
        </p:nvPicPr>
        <p:blipFill>
          <a:blip r:embed="rId3"/>
          <a:stretch>
            <a:fillRect/>
          </a:stretch>
        </p:blipFill>
        <p:spPr>
          <a:xfrm>
            <a:off x="1086053" y="939360"/>
            <a:ext cx="6263868" cy="5335213"/>
          </a:xfrm>
          <a:prstGeom prst="rect">
            <a:avLst/>
          </a:prstGeom>
        </p:spPr>
      </p:pic>
      <p:sp>
        <p:nvSpPr>
          <p:cNvPr id="4" name="TextBox 1">
            <a:extLst>
              <a:ext uri="{FF2B5EF4-FFF2-40B4-BE49-F238E27FC236}">
                <a16:creationId xmlns:a16="http://schemas.microsoft.com/office/drawing/2014/main" id="{C79FCEA1-EE7B-B818-CBD4-D99E545E991C}"/>
              </a:ext>
            </a:extLst>
          </p:cNvPr>
          <p:cNvSpPr txBox="1"/>
          <p:nvPr/>
        </p:nvSpPr>
        <p:spPr>
          <a:xfrm>
            <a:off x="-1" y="119409"/>
            <a:ext cx="10049775"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sz="2000" dirty="0">
                <a:latin typeface="Tahoma" panose="020B0604030504040204" pitchFamily="34" charset="0"/>
                <a:ea typeface="Tahoma" panose="020B0604030504040204" pitchFamily="34" charset="0"/>
                <a:cs typeface="Tahoma" panose="020B0604030504040204" pitchFamily="34" charset="0"/>
              </a:rPr>
              <a:t>AA</a:t>
            </a:r>
            <a:r>
              <a:rPr lang="zh-CN" altLang="en-US" sz="2000" dirty="0">
                <a:latin typeface="Tahoma" panose="020B0604030504040204" pitchFamily="34" charset="0"/>
                <a:cs typeface="Tahoma" panose="020B0604030504040204" pitchFamily="34" charset="0"/>
              </a:rPr>
              <a:t> </a:t>
            </a:r>
            <a:r>
              <a:rPr lang="en-US" altLang="zh-CN" sz="2000" dirty="0">
                <a:latin typeface="Tahoma" panose="020B0604030504040204" pitchFamily="34" charset="0"/>
                <a:ea typeface="Tahoma" panose="020B0604030504040204" pitchFamily="34" charset="0"/>
                <a:cs typeface="Tahoma" panose="020B0604030504040204" pitchFamily="34" charset="0"/>
              </a:rPr>
              <a:t>Type interaction</a:t>
            </a:r>
            <a:r>
              <a:rPr lang="zh-CN" altLang="en-US" sz="2000" dirty="0">
                <a:latin typeface="Tahoma" panose="020B0604030504040204" pitchFamily="34" charset="0"/>
                <a:cs typeface="Tahoma" panose="020B0604030504040204" pitchFamily="34" charset="0"/>
              </a:rPr>
              <a:t>：</a:t>
            </a:r>
            <a:r>
              <a:rPr lang="en-US" altLang="zh-CN" sz="2000" dirty="0">
                <a:latin typeface="Tahoma" panose="020B0604030504040204" pitchFamily="34" charset="0"/>
                <a:ea typeface="Tahoma" panose="020B0604030504040204" pitchFamily="34" charset="0"/>
                <a:cs typeface="Tahoma" panose="020B0604030504040204" pitchFamily="34" charset="0"/>
              </a:rPr>
              <a:t>established constraints at astronomical distances</a:t>
            </a:r>
          </a:p>
        </p:txBody>
      </p:sp>
      <p:sp>
        <p:nvSpPr>
          <p:cNvPr id="7" name="文本框 6">
            <a:extLst>
              <a:ext uri="{FF2B5EF4-FFF2-40B4-BE49-F238E27FC236}">
                <a16:creationId xmlns:a16="http://schemas.microsoft.com/office/drawing/2014/main" id="{2012D2C7-7015-8E73-C40B-F8DF57A9E74A}"/>
              </a:ext>
            </a:extLst>
          </p:cNvPr>
          <p:cNvSpPr txBox="1"/>
          <p:nvPr/>
        </p:nvSpPr>
        <p:spPr>
          <a:xfrm>
            <a:off x="251730" y="1048911"/>
            <a:ext cx="505939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altLang="zh-CN" sz="2400" b="1" dirty="0">
                <a:solidFill>
                  <a:srgbClr val="0000FF"/>
                </a:solidFill>
                <a:latin typeface="Arial"/>
                <a:ea typeface="Arial"/>
                <a:cs typeface="Arial"/>
                <a:sym typeface="Arial"/>
              </a:rPr>
              <a:t>σ</a:t>
            </a:r>
            <a:r>
              <a:rPr lang="en-US" altLang="zh-CN" sz="2400" b="1" dirty="0">
                <a:solidFill>
                  <a:srgbClr val="0000FF"/>
                </a:solidFill>
                <a:latin typeface="Arial"/>
                <a:ea typeface="Arial"/>
                <a:cs typeface="Arial"/>
                <a:sym typeface="Arial"/>
              </a:rPr>
              <a:t>·(</a:t>
            </a:r>
            <a:r>
              <a:rPr lang="en-US" altLang="zh-CN" sz="2400" b="1" dirty="0" err="1">
                <a:solidFill>
                  <a:srgbClr val="0000FF"/>
                </a:solidFill>
                <a:latin typeface="Arial"/>
                <a:ea typeface="Arial"/>
                <a:cs typeface="Arial"/>
                <a:sym typeface="Arial"/>
              </a:rPr>
              <a:t>v×r</a:t>
            </a:r>
            <a:r>
              <a:rPr lang="en-US" altLang="zh-CN" sz="2400" b="1" dirty="0">
                <a:solidFill>
                  <a:srgbClr val="0000FF"/>
                </a:solidFill>
                <a:latin typeface="Arial"/>
                <a:ea typeface="Arial"/>
                <a:cs typeface="Arial"/>
                <a:sym typeface="Arial"/>
              </a:rPr>
              <a:t>)</a:t>
            </a:r>
            <a:endParaRPr lang="zh-CN" altLang="en-US" sz="2400" dirty="0"/>
          </a:p>
        </p:txBody>
      </p:sp>
      <p:sp>
        <p:nvSpPr>
          <p:cNvPr id="5" name="文本框 4">
            <a:extLst>
              <a:ext uri="{FF2B5EF4-FFF2-40B4-BE49-F238E27FC236}">
                <a16:creationId xmlns:a16="http://schemas.microsoft.com/office/drawing/2014/main" id="{9F1A2CE6-59A3-6EA8-7CF9-ABE2FFE8C3E7}"/>
              </a:ext>
            </a:extLst>
          </p:cNvPr>
          <p:cNvSpPr txBox="1"/>
          <p:nvPr/>
        </p:nvSpPr>
        <p:spPr>
          <a:xfrm>
            <a:off x="871265" y="6369259"/>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19014841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B7DBAE-FB4F-9FEA-D6C3-4618793C2B2C}"/>
              </a:ext>
            </a:extLst>
          </p:cNvPr>
          <p:cNvPicPr>
            <a:picLocks noChangeAspect="1"/>
          </p:cNvPicPr>
          <p:nvPr/>
        </p:nvPicPr>
        <p:blipFill>
          <a:blip r:embed="rId2"/>
          <a:stretch>
            <a:fillRect/>
          </a:stretch>
        </p:blipFill>
        <p:spPr>
          <a:xfrm>
            <a:off x="-1" y="1098652"/>
            <a:ext cx="9144000" cy="5270607"/>
          </a:xfrm>
          <a:prstGeom prst="rect">
            <a:avLst/>
          </a:prstGeom>
        </p:spPr>
      </p:pic>
      <p:sp>
        <p:nvSpPr>
          <p:cNvPr id="4" name="TextBox 1">
            <a:extLst>
              <a:ext uri="{FF2B5EF4-FFF2-40B4-BE49-F238E27FC236}">
                <a16:creationId xmlns:a16="http://schemas.microsoft.com/office/drawing/2014/main" id="{B8ECE7D8-84C8-DA00-5640-7670521D362B}"/>
              </a:ext>
            </a:extLst>
          </p:cNvPr>
          <p:cNvSpPr txBox="1"/>
          <p:nvPr/>
        </p:nvSpPr>
        <p:spPr>
          <a:xfrm>
            <a:off x="-1" y="119409"/>
            <a:ext cx="10049775"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sz="2000" b="0" i="0" dirty="0">
                <a:effectLst/>
                <a:latin typeface="-apple-system"/>
              </a:rPr>
              <a:t>Received Acceptance Just Prior to This Meeting:</a:t>
            </a:r>
            <a:endParaRPr lang="en-US" altLang="zh-CN" sz="2000" dirty="0">
              <a:latin typeface="Tahoma" panose="020B0604030504040204" pitchFamily="34" charset="0"/>
              <a:ea typeface="Tahoma" panose="020B0604030504040204" pitchFamily="34" charset="0"/>
              <a:cs typeface="Tahoma" panose="020B0604030504040204" pitchFamily="34" charset="0"/>
            </a:endParaRPr>
          </a:p>
        </p:txBody>
      </p:sp>
      <p:sp>
        <p:nvSpPr>
          <p:cNvPr id="5" name="文本框 4">
            <a:extLst>
              <a:ext uri="{FF2B5EF4-FFF2-40B4-BE49-F238E27FC236}">
                <a16:creationId xmlns:a16="http://schemas.microsoft.com/office/drawing/2014/main" id="{E881DF39-9F91-4BB1-FAF5-619C46CF06C4}"/>
              </a:ext>
            </a:extLst>
          </p:cNvPr>
          <p:cNvSpPr txBox="1"/>
          <p:nvPr/>
        </p:nvSpPr>
        <p:spPr>
          <a:xfrm>
            <a:off x="888518" y="6484836"/>
            <a:ext cx="82727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err="1">
                <a:solidFill>
                  <a:srgbClr val="0000FF"/>
                </a:solidFill>
              </a:rPr>
              <a:t>arxiv</a:t>
            </a:r>
            <a:r>
              <a:rPr lang="en-US" altLang="zh-CN" dirty="0">
                <a:solidFill>
                  <a:srgbClr val="0000FF"/>
                </a:solidFill>
              </a:rPr>
              <a:t>:</a:t>
            </a:r>
            <a:r>
              <a:rPr lang="zh-CN" altLang="en-US" dirty="0">
                <a:solidFill>
                  <a:srgbClr val="0000FF"/>
                </a:solidFill>
              </a:rPr>
              <a:t>2302.09096</a:t>
            </a:r>
          </a:p>
        </p:txBody>
      </p:sp>
    </p:spTree>
    <p:extLst>
      <p:ext uri="{BB962C8B-B14F-4D97-AF65-F5344CB8AC3E}">
        <p14:creationId xmlns:p14="http://schemas.microsoft.com/office/powerpoint/2010/main" val="99842337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AF3D2A7-C749-4795-866E-C147BAF11557}"/>
              </a:ext>
            </a:extLst>
          </p:cNvPr>
          <p:cNvSpPr txBox="1">
            <a:spLocks noChangeArrowheads="1"/>
          </p:cNvSpPr>
          <p:nvPr/>
        </p:nvSpPr>
        <p:spPr>
          <a:xfrm>
            <a:off x="42862" y="190500"/>
            <a:ext cx="9166225" cy="1143000"/>
          </a:xfrm>
          <a:prstGeom prst="rect">
            <a:avLst/>
          </a:prstGeom>
        </p:spPr>
        <p:txBody>
          <a:bodyPr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Neutron spin rotation constrains new physics </a:t>
            </a:r>
            <a:r>
              <a:rPr lang="zh-CN" altLang="en-US"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endParaRPr lang="en-US" altLang="zh-CN" sz="4700" dirty="0">
              <a:solidFill>
                <a:srgbClr val="FF0000"/>
              </a:solidFill>
              <a:latin typeface="黑体" panose="02010609060101010101" pitchFamily="49" charset="-122"/>
              <a:ea typeface="黑体" panose="02010609060101010101" pitchFamily="49" charset="-122"/>
            </a:endParaRPr>
          </a:p>
        </p:txBody>
      </p:sp>
      <p:sp>
        <p:nvSpPr>
          <p:cNvPr id="6" name="直接连接符 52">
            <a:extLst>
              <a:ext uri="{FF2B5EF4-FFF2-40B4-BE49-F238E27FC236}">
                <a16:creationId xmlns:a16="http://schemas.microsoft.com/office/drawing/2014/main" id="{2BE1EC15-9C64-4ECA-9DAB-836DE34AD35C}"/>
              </a:ext>
            </a:extLst>
          </p:cNvPr>
          <p:cNvSpPr>
            <a:spLocks noChangeShapeType="1"/>
          </p:cNvSpPr>
          <p:nvPr/>
        </p:nvSpPr>
        <p:spPr bwMode="auto">
          <a:xfrm flipV="1">
            <a:off x="0" y="6308725"/>
            <a:ext cx="9109075" cy="0"/>
          </a:xfrm>
          <a:prstGeom prst="line">
            <a:avLst/>
          </a:prstGeom>
          <a:noFill/>
          <a:ln w="9525">
            <a:solidFill>
              <a:srgbClr val="0000FF"/>
            </a:solidFill>
            <a:prstDash val="dash"/>
            <a:round/>
            <a:headEnd/>
            <a:tailEnd/>
          </a:ln>
        </p:spPr>
        <p:txBody>
          <a:bodyPr/>
          <a:lstStyle/>
          <a:p>
            <a:pPr>
              <a:defRPr/>
            </a:pPr>
            <a:endParaRPr lang="zh-CN" altLang="en-US" sz="1800">
              <a:latin typeface="+mj-ea"/>
              <a:ea typeface="+mj-ea"/>
            </a:endParaRPr>
          </a:p>
        </p:txBody>
      </p:sp>
      <p:pic>
        <p:nvPicPr>
          <p:cNvPr id="225284" name="Picture 6">
            <a:extLst>
              <a:ext uri="{FF2B5EF4-FFF2-40B4-BE49-F238E27FC236}">
                <a16:creationId xmlns:a16="http://schemas.microsoft.com/office/drawing/2014/main" id="{E94B243F-015A-4403-8429-81E10270A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4" y="1271588"/>
            <a:ext cx="42957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7">
            <a:extLst>
              <a:ext uri="{FF2B5EF4-FFF2-40B4-BE49-F238E27FC236}">
                <a16:creationId xmlns:a16="http://schemas.microsoft.com/office/drawing/2014/main" id="{8689282A-D656-40F6-B5BA-652B5E3163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3150" y="3346450"/>
            <a:ext cx="39687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6" name="Rectangle 8">
            <a:extLst>
              <a:ext uri="{FF2B5EF4-FFF2-40B4-BE49-F238E27FC236}">
                <a16:creationId xmlns:a16="http://schemas.microsoft.com/office/drawing/2014/main" id="{72EB6E0A-D57A-42FB-9C7C-E5C17A4C5AF1}"/>
              </a:ext>
            </a:extLst>
          </p:cNvPr>
          <p:cNvSpPr>
            <a:spLocks noChangeArrowheads="1"/>
          </p:cNvSpPr>
          <p:nvPr/>
        </p:nvSpPr>
        <p:spPr bwMode="auto">
          <a:xfrm>
            <a:off x="3146425" y="6427788"/>
            <a:ext cx="6453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800" dirty="0">
                <a:solidFill>
                  <a:srgbClr val="FF0000"/>
                </a:solidFill>
              </a:rPr>
              <a:t>H.Yan and W.M.Snow, Phys. Rev. Lett.110, 082003(2013).</a:t>
            </a:r>
          </a:p>
        </p:txBody>
      </p:sp>
      <p:pic>
        <p:nvPicPr>
          <p:cNvPr id="225287" name="Picture 9">
            <a:extLst>
              <a:ext uri="{FF2B5EF4-FFF2-40B4-BE49-F238E27FC236}">
                <a16:creationId xmlns:a16="http://schemas.microsoft.com/office/drawing/2014/main" id="{71FB6668-0480-4D5B-A302-0E4B0F8EDF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6408738"/>
            <a:ext cx="38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4">
            <a:extLst>
              <a:ext uri="{FF2B5EF4-FFF2-40B4-BE49-F238E27FC236}">
                <a16:creationId xmlns:a16="http://schemas.microsoft.com/office/drawing/2014/main" id="{AC5C063C-60C6-4202-ACE4-3C4EEDA32A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8638" y="4022725"/>
            <a:ext cx="28289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289" name="Object 11">
            <a:extLst>
              <a:ext uri="{FF2B5EF4-FFF2-40B4-BE49-F238E27FC236}">
                <a16:creationId xmlns:a16="http://schemas.microsoft.com/office/drawing/2014/main" id="{9BD1AC01-4EF0-4D7F-A56C-CE45A81535FE}"/>
              </a:ext>
            </a:extLst>
          </p:cNvPr>
          <p:cNvGraphicFramePr>
            <a:graphicFrameLocks noChangeAspect="1"/>
          </p:cNvGraphicFramePr>
          <p:nvPr/>
        </p:nvGraphicFramePr>
        <p:xfrm>
          <a:off x="5426075" y="1271588"/>
          <a:ext cx="3351213" cy="687387"/>
        </p:xfrm>
        <a:graphic>
          <a:graphicData uri="http://schemas.openxmlformats.org/presentationml/2006/ole">
            <mc:AlternateContent xmlns:mc="http://schemas.openxmlformats.org/markup-compatibility/2006">
              <mc:Choice xmlns:v="urn:schemas-microsoft-com:vml" Requires="v">
                <p:oleObj name="Equation" r:id="rId7" imgW="1397000" imgH="393700" progId="Equation.3">
                  <p:embed/>
                </p:oleObj>
              </mc:Choice>
              <mc:Fallback>
                <p:oleObj name="Equation" r:id="rId7" imgW="1397000" imgH="393700" progId="Equation.3">
                  <p:embed/>
                  <p:pic>
                    <p:nvPicPr>
                      <p:cNvPr id="225289" name="Object 11">
                        <a:extLst>
                          <a:ext uri="{FF2B5EF4-FFF2-40B4-BE49-F238E27FC236}">
                            <a16:creationId xmlns:a16="http://schemas.microsoft.com/office/drawing/2014/main" id="{9BD1AC01-4EF0-4D7F-A56C-CE45A81535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6075" y="1271588"/>
                        <a:ext cx="3351213" cy="687387"/>
                      </a:xfrm>
                      <a:prstGeom prst="rect">
                        <a:avLst/>
                      </a:prstGeom>
                      <a:solidFill>
                        <a:srgbClr val="5DFC24"/>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Line 31">
            <a:extLst>
              <a:ext uri="{FF2B5EF4-FFF2-40B4-BE49-F238E27FC236}">
                <a16:creationId xmlns:a16="http://schemas.microsoft.com/office/drawing/2014/main" id="{35982724-1374-41F5-880E-81B57B7A16C2}"/>
              </a:ext>
            </a:extLst>
          </p:cNvPr>
          <p:cNvSpPr>
            <a:spLocks noChangeShapeType="1"/>
          </p:cNvSpPr>
          <p:nvPr/>
        </p:nvSpPr>
        <p:spPr bwMode="auto">
          <a:xfrm>
            <a:off x="4595813" y="974725"/>
            <a:ext cx="0" cy="5334000"/>
          </a:xfrm>
          <a:prstGeom prst="line">
            <a:avLst/>
          </a:prstGeom>
          <a:noFill/>
          <a:ln w="19050">
            <a:solidFill>
              <a:srgbClr val="80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cs typeface="ＭＳ Ｐゴシック" charset="0"/>
            </a:endParaRPr>
          </a:p>
        </p:txBody>
      </p:sp>
      <p:sp>
        <p:nvSpPr>
          <p:cNvPr id="225291" name="Rectangle 6">
            <a:extLst>
              <a:ext uri="{FF2B5EF4-FFF2-40B4-BE49-F238E27FC236}">
                <a16:creationId xmlns:a16="http://schemas.microsoft.com/office/drawing/2014/main" id="{81B0F347-B5FE-49B7-BF6E-77A6ECA85C1C}"/>
              </a:ext>
            </a:extLst>
          </p:cNvPr>
          <p:cNvSpPr>
            <a:spLocks noChangeArrowheads="1"/>
          </p:cNvSpPr>
          <p:nvPr/>
        </p:nvSpPr>
        <p:spPr bwMode="auto">
          <a:xfrm>
            <a:off x="4625975" y="2166581"/>
            <a:ext cx="4518025" cy="875432"/>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en-US" altLang="zh-CN" b="1" dirty="0">
                <a:solidFill>
                  <a:srgbClr val="FF0000"/>
                </a:solidFill>
                <a:latin typeface="Times New Roman" panose="02020603050405020304" pitchFamily="18" charset="0"/>
                <a:ea typeface="Heiti SC Light" charset="-122"/>
                <a:cs typeface="Times New Roman" panose="02020603050405020304" pitchFamily="18" charset="0"/>
              </a:rPr>
              <a:t>New limits exceed the existing one by more than 7 orders</a:t>
            </a:r>
          </a:p>
        </p:txBody>
      </p:sp>
      <p:sp>
        <p:nvSpPr>
          <p:cNvPr id="7" name="文本框 6">
            <a:extLst>
              <a:ext uri="{FF2B5EF4-FFF2-40B4-BE49-F238E27FC236}">
                <a16:creationId xmlns:a16="http://schemas.microsoft.com/office/drawing/2014/main" id="{1431D570-3DBA-8A72-5B1E-CA58E2711368}"/>
              </a:ext>
            </a:extLst>
          </p:cNvPr>
          <p:cNvSpPr txBox="1"/>
          <p:nvPr/>
        </p:nvSpPr>
        <p:spPr>
          <a:xfrm>
            <a:off x="7156341" y="131882"/>
            <a:ext cx="910527"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altLang="zh-CN" sz="3200" b="1" i="0" u="none" strike="noStrike" cap="none" spc="0" normalizeH="0" baseline="0" dirty="0" err="1">
                <a:ln>
                  <a:noFill/>
                </a:ln>
                <a:solidFill>
                  <a:srgbClr val="0000FF"/>
                </a:solidFill>
                <a:effectLst/>
                <a:uFillTx/>
                <a:latin typeface="Arial"/>
                <a:ea typeface="Arial"/>
                <a:cs typeface="Arial"/>
                <a:sym typeface="Arial"/>
              </a:rPr>
              <a:t>σ·v</a:t>
            </a:r>
            <a:endParaRPr lang="zh-CN" alt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Picture 3">
            <a:extLst>
              <a:ext uri="{FF2B5EF4-FFF2-40B4-BE49-F238E27FC236}">
                <a16:creationId xmlns:a16="http://schemas.microsoft.com/office/drawing/2014/main" id="{C6204BBA-1967-4A69-8183-1922F408C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010" y="1633430"/>
            <a:ext cx="41973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1C243A22-CAC5-4615-A0E9-D4D5C53679BE}"/>
              </a:ext>
            </a:extLst>
          </p:cNvPr>
          <p:cNvSpPr/>
          <p:nvPr/>
        </p:nvSpPr>
        <p:spPr>
          <a:xfrm>
            <a:off x="577639" y="6545119"/>
            <a:ext cx="9894364" cy="307777"/>
          </a:xfrm>
          <a:prstGeom prst="rect">
            <a:avLst/>
          </a:prstGeom>
        </p:spPr>
        <p:txBody>
          <a:bodyPr wrap="square">
            <a:spAutoFit/>
          </a:bodyPr>
          <a:lstStyle/>
          <a:p>
            <a:pPr eaLnBrk="1" hangingPunct="1">
              <a:defRPr/>
            </a:pPr>
            <a:r>
              <a:rPr lang="en-US" altLang="zh-CN" sz="1400" dirty="0" err="1">
                <a:solidFill>
                  <a:srgbClr val="FF0000"/>
                </a:solidFill>
                <a:latin typeface="Times New Roman" panose="02020603050405020304" pitchFamily="18" charset="0"/>
                <a:cs typeface="Times New Roman" panose="02020603050405020304" pitchFamily="18" charset="0"/>
              </a:rPr>
              <a:t>H.Yan</a:t>
            </a:r>
            <a:r>
              <a:rPr lang="en-US" altLang="zh-CN" sz="1400" dirty="0">
                <a:solidFill>
                  <a:srgbClr val="FF0000"/>
                </a:solidFill>
                <a:latin typeface="Times New Roman" panose="02020603050405020304" pitchFamily="18" charset="0"/>
                <a:cs typeface="Times New Roman" panose="02020603050405020304" pitchFamily="18" charset="0"/>
              </a:rPr>
              <a:t>*,</a:t>
            </a:r>
            <a:r>
              <a:rPr lang="en-US" altLang="zh-CN" sz="1400" dirty="0" err="1">
                <a:solidFill>
                  <a:srgbClr val="FF0000"/>
                </a:solidFill>
                <a:latin typeface="Times New Roman" panose="02020603050405020304" pitchFamily="18" charset="0"/>
                <a:cs typeface="Times New Roman" panose="02020603050405020304" pitchFamily="18" charset="0"/>
              </a:rPr>
              <a:t>G.A.Sun,S.M.Peng,Y.Zhang,C.Fu,H.Guo</a:t>
            </a:r>
            <a:r>
              <a:rPr lang="en-US" altLang="zh-CN" sz="1400" dirty="0">
                <a:solidFill>
                  <a:srgbClr val="FF0000"/>
                </a:solidFill>
                <a:latin typeface="Times New Roman" panose="02020603050405020304" pitchFamily="18" charset="0"/>
                <a:cs typeface="Times New Roman" panose="02020603050405020304" pitchFamily="18" charset="0"/>
              </a:rPr>
              <a:t> and </a:t>
            </a:r>
            <a:r>
              <a:rPr lang="en-US" altLang="zh-CN" sz="1400" dirty="0" err="1">
                <a:solidFill>
                  <a:srgbClr val="FF0000"/>
                </a:solidFill>
                <a:latin typeface="Times New Roman" panose="02020603050405020304" pitchFamily="18" charset="0"/>
                <a:cs typeface="Times New Roman" panose="02020603050405020304" pitchFamily="18" charset="0"/>
              </a:rPr>
              <a:t>B.Q.Liu</a:t>
            </a:r>
            <a:r>
              <a:rPr lang="en-US" altLang="zh-CN" sz="1400" dirty="0">
                <a:solidFill>
                  <a:srgbClr val="FF0000"/>
                </a:solidFill>
                <a:latin typeface="Times New Roman" panose="02020603050405020304" pitchFamily="18" charset="0"/>
                <a:cs typeface="Times New Roman" panose="02020603050405020304" pitchFamily="18" charset="0"/>
              </a:rPr>
              <a:t>, Physical Review Letters, </a:t>
            </a:r>
            <a:r>
              <a:rPr lang="is-IS" sz="1400" dirty="0">
                <a:solidFill>
                  <a:srgbClr val="FF0000"/>
                </a:solidFill>
                <a:latin typeface="Times New Roman" panose="02020603050405020304" pitchFamily="18" charset="0"/>
                <a:cs typeface="Times New Roman" panose="02020603050405020304" pitchFamily="18" charset="0"/>
              </a:rPr>
              <a:t>115, 182001 (2015)</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13693AE4-8BCC-437C-A458-DCA30F1D3E37}"/>
              </a:ext>
            </a:extLst>
          </p:cNvPr>
          <p:cNvSpPr txBox="1">
            <a:spLocks noChangeArrowheads="1"/>
          </p:cNvSpPr>
          <p:nvPr/>
        </p:nvSpPr>
        <p:spPr>
          <a:xfrm>
            <a:off x="233485" y="916162"/>
            <a:ext cx="8964303" cy="833438"/>
          </a:xfrm>
          <a:prstGeom prst="rect">
            <a:avLst/>
          </a:prstGeom>
        </p:spPr>
        <p:txBody>
          <a:bodyPr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endParaRPr lang="en-US" altLang="zh-CN" sz="2400" dirty="0">
              <a:solidFill>
                <a:srgbClr val="FF0000"/>
              </a:solidFill>
              <a:latin typeface="黑体" panose="02010609060101010101" pitchFamily="49" charset="-122"/>
              <a:ea typeface="黑体" panose="02010609060101010101" pitchFamily="49" charset="-122"/>
              <a:cs typeface="Times New Roman"/>
            </a:endParaRPr>
          </a:p>
        </p:txBody>
      </p:sp>
      <p:sp>
        <p:nvSpPr>
          <p:cNvPr id="8" name="TextBox 11">
            <a:extLst>
              <a:ext uri="{FF2B5EF4-FFF2-40B4-BE49-F238E27FC236}">
                <a16:creationId xmlns:a16="http://schemas.microsoft.com/office/drawing/2014/main" id="{73DDF495-6237-4732-9BF5-833DA5F05461}"/>
              </a:ext>
            </a:extLst>
          </p:cNvPr>
          <p:cNvSpPr txBox="1"/>
          <p:nvPr/>
        </p:nvSpPr>
        <p:spPr>
          <a:xfrm>
            <a:off x="3598362" y="4958341"/>
            <a:ext cx="5416242" cy="1200329"/>
          </a:xfrm>
          <a:prstGeom prst="rect">
            <a:avLst/>
          </a:prstGeom>
          <a:noFill/>
        </p:spPr>
        <p:txBody>
          <a:bodyPr wrap="square">
            <a:spAutoFit/>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Char char="§"/>
            </a:pPr>
            <a:r>
              <a:rPr lang="en-US" altLang="zh-CN" dirty="0">
                <a:solidFill>
                  <a:srgbClr val="0000FF"/>
                </a:solidFill>
                <a:latin typeface="Tahoma" panose="020B0604030504040204" pitchFamily="34" charset="0"/>
                <a:ea typeface="Tahoma" panose="020B0604030504040204" pitchFamily="34" charset="0"/>
                <a:cs typeface="Tahoma" panose="020B0604030504040204" pitchFamily="34" charset="0"/>
              </a:rPr>
              <a:t>Using the earth as a source</a:t>
            </a:r>
            <a:r>
              <a:rPr lang="zh-CN" altLang="en-US" dirty="0">
                <a:solidFill>
                  <a:srgbClr val="0000FF"/>
                </a:solidFill>
                <a:latin typeface="Tahoma" panose="020B0604030504040204" pitchFamily="34" charset="0"/>
                <a:ea typeface="黑体" panose="02010609060101010101" pitchFamily="49" charset="-122"/>
                <a:cs typeface="Tahoma" panose="020B0604030504040204" pitchFamily="34" charset="0"/>
              </a:rPr>
              <a:t>；</a:t>
            </a:r>
          </a:p>
          <a:p>
            <a:pPr eaLnBrk="1" hangingPunct="1">
              <a:buFont typeface="Wingdings" panose="05000000000000000000" pitchFamily="2" charset="2"/>
              <a:buChar char="§"/>
            </a:pPr>
            <a:r>
              <a:rPr lang="en-US" altLang="zh-CN" dirty="0">
                <a:solidFill>
                  <a:srgbClr val="0000FF"/>
                </a:solidFill>
                <a:latin typeface="Tahoma" panose="020B0604030504040204" pitchFamily="34" charset="0"/>
                <a:ea typeface="Tahoma" panose="020B0604030504040204" pitchFamily="34" charset="0"/>
                <a:cs typeface="Tahoma" panose="020B0604030504040204" pitchFamily="34" charset="0"/>
              </a:rPr>
              <a:t>Using the longest known relaxation times.</a:t>
            </a:r>
          </a:p>
        </p:txBody>
      </p:sp>
      <p:pic>
        <p:nvPicPr>
          <p:cNvPr id="9" name="Picture 9" descr="gyro.png">
            <a:extLst>
              <a:ext uri="{FF2B5EF4-FFF2-40B4-BE49-F238E27FC236}">
                <a16:creationId xmlns:a16="http://schemas.microsoft.com/office/drawing/2014/main" id="{8BE879DD-DE20-4B47-9C91-4AC1D5DD1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5975" y="0"/>
            <a:ext cx="6731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4">
            <a:extLst>
              <a:ext uri="{FF2B5EF4-FFF2-40B4-BE49-F238E27FC236}">
                <a16:creationId xmlns:a16="http://schemas.microsoft.com/office/drawing/2014/main" id="{082438F0-0BC7-474A-B0EB-378203767E7C}"/>
              </a:ext>
            </a:extLst>
          </p:cNvPr>
          <p:cNvGrpSpPr>
            <a:grpSpLocks/>
          </p:cNvGrpSpPr>
          <p:nvPr/>
        </p:nvGrpSpPr>
        <p:grpSpPr bwMode="auto">
          <a:xfrm>
            <a:off x="763952" y="1222612"/>
            <a:ext cx="2535238" cy="2978150"/>
            <a:chOff x="1102805" y="1236133"/>
            <a:chExt cx="2535768" cy="2977797"/>
          </a:xfrm>
        </p:grpSpPr>
        <p:grpSp>
          <p:nvGrpSpPr>
            <p:cNvPr id="11" name="组合 1">
              <a:extLst>
                <a:ext uri="{FF2B5EF4-FFF2-40B4-BE49-F238E27FC236}">
                  <a16:creationId xmlns:a16="http://schemas.microsoft.com/office/drawing/2014/main" id="{6F19944F-290F-4FD4-B2F7-44AD5A96BE9D}"/>
                </a:ext>
              </a:extLst>
            </p:cNvPr>
            <p:cNvGrpSpPr>
              <a:grpSpLocks/>
            </p:cNvGrpSpPr>
            <p:nvPr/>
          </p:nvGrpSpPr>
          <p:grpSpPr bwMode="auto">
            <a:xfrm>
              <a:off x="1102805" y="1236133"/>
              <a:ext cx="2535768" cy="2977797"/>
              <a:chOff x="1102805" y="1236133"/>
              <a:chExt cx="2535768" cy="2977797"/>
            </a:xfrm>
          </p:grpSpPr>
          <p:pic>
            <p:nvPicPr>
              <p:cNvPr id="14" name="Picture 6" descr="地球.jpg">
                <a:extLst>
                  <a:ext uri="{FF2B5EF4-FFF2-40B4-BE49-F238E27FC236}">
                    <a16:creationId xmlns:a16="http://schemas.microsoft.com/office/drawing/2014/main" id="{9AF0A236-9B7F-4D03-B797-176ECB3E8089}"/>
                  </a:ext>
                </a:extLst>
              </p:cNvPr>
              <p:cNvPicPr>
                <a:picLocks noChangeAspect="1"/>
              </p:cNvPicPr>
              <p:nvPr/>
            </p:nvPicPr>
            <p:blipFill>
              <a:blip r:embed="rId4">
                <a:extLst>
                  <a:ext uri="{28A0092B-C50C-407E-A947-70E740481C1C}">
                    <a14:useLocalDpi xmlns:a14="http://schemas.microsoft.com/office/drawing/2010/main" val="0"/>
                  </a:ext>
                </a:extLst>
              </a:blip>
              <a:srcRect l="16576" t="16200" r="16521" b="20145"/>
              <a:stretch>
                <a:fillRect/>
              </a:stretch>
            </p:blipFill>
            <p:spPr bwMode="auto">
              <a:xfrm>
                <a:off x="1102805" y="1688210"/>
                <a:ext cx="2535768" cy="25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n 7">
                <a:extLst>
                  <a:ext uri="{FF2B5EF4-FFF2-40B4-BE49-F238E27FC236}">
                    <a16:creationId xmlns:a16="http://schemas.microsoft.com/office/drawing/2014/main" id="{AB9ED299-3789-4621-92F5-B436CEDF2DC2}"/>
                  </a:ext>
                </a:extLst>
              </p:cNvPr>
              <p:cNvSpPr/>
              <p:nvPr/>
            </p:nvSpPr>
            <p:spPr bwMode="auto">
              <a:xfrm>
                <a:off x="2125134" y="1236133"/>
                <a:ext cx="433939" cy="452077"/>
              </a:xfrm>
              <a:prstGeom prst="can">
                <a:avLst/>
              </a:prstGeom>
              <a:solidFill>
                <a:schemeClr val="accent1"/>
              </a:solidFill>
              <a:ln w="28575" cap="flat" cmpd="sng" algn="ctr">
                <a:solidFill>
                  <a:srgbClr val="0000FF"/>
                </a:solidFill>
                <a:prstDash val="solid"/>
                <a:round/>
                <a:headEnd type="none" w="med" len="med"/>
                <a:tailEnd type="none" w="med" len="med"/>
              </a:ln>
              <a:effectLst/>
              <a:scene3d>
                <a:camera prst="orthographicFront">
                  <a:rot lat="0" lon="0" rev="5400000"/>
                </a:camera>
                <a:lightRig rig="threePt" dir="t"/>
              </a:scene3d>
            </p:spPr>
            <p:txBody>
              <a:bodyPr/>
              <a:lstStyle/>
              <a:p>
                <a:pPr marL="803275" indent="-357188" defTabSz="885825" eaLnBrk="1" hangingPunct="1">
                  <a:lnSpc>
                    <a:spcPct val="120000"/>
                  </a:lnSpc>
                  <a:spcBef>
                    <a:spcPct val="20000"/>
                  </a:spcBef>
                  <a:buClr>
                    <a:srgbClr val="D43526"/>
                  </a:buClr>
                  <a:buSzPct val="100000"/>
                  <a:buFont typeface="Monotype Sorts"/>
                  <a:buChar char="n"/>
                  <a:defRPr/>
                </a:pPr>
                <a:endParaRPr lang="en-US" sz="1800"/>
              </a:p>
            </p:txBody>
          </p:sp>
        </p:grpSp>
        <p:cxnSp>
          <p:nvCxnSpPr>
            <p:cNvPr id="12" name="Straight Arrow Connector 13">
              <a:extLst>
                <a:ext uri="{FF2B5EF4-FFF2-40B4-BE49-F238E27FC236}">
                  <a16:creationId xmlns:a16="http://schemas.microsoft.com/office/drawing/2014/main" id="{D13B3903-3D56-46C7-8A97-A7978CA9A5F7}"/>
                </a:ext>
              </a:extLst>
            </p:cNvPr>
            <p:cNvCxnSpPr>
              <a:cxnSpLocks noChangeShapeType="1"/>
            </p:cNvCxnSpPr>
            <p:nvPr/>
          </p:nvCxnSpPr>
          <p:spPr bwMode="auto">
            <a:xfrm flipH="1">
              <a:off x="2260599" y="1490131"/>
              <a:ext cx="239207" cy="0"/>
            </a:xfrm>
            <a:prstGeom prst="straightConnector1">
              <a:avLst/>
            </a:prstGeom>
            <a:noFill/>
            <a:ln w="28575"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3" name="Rectangle 17">
              <a:extLst>
                <a:ext uri="{FF2B5EF4-FFF2-40B4-BE49-F238E27FC236}">
                  <a16:creationId xmlns:a16="http://schemas.microsoft.com/office/drawing/2014/main" id="{49C61E57-8E88-4C27-925A-859A23289B45}"/>
                </a:ext>
              </a:extLst>
            </p:cNvPr>
            <p:cNvSpPr>
              <a:spLocks noChangeArrowheads="1"/>
            </p:cNvSpPr>
            <p:nvPr/>
          </p:nvSpPr>
          <p:spPr bwMode="auto">
            <a:xfrm>
              <a:off x="2559073" y="1246198"/>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CN" baseline="30000">
                  <a:solidFill>
                    <a:srgbClr val="FF0000"/>
                  </a:solidFill>
                  <a:latin typeface="Times New Roman" panose="02020603050405020304" pitchFamily="18" charset="0"/>
                  <a:cs typeface="Times New Roman" panose="02020603050405020304" pitchFamily="18" charset="0"/>
                </a:rPr>
                <a:t>3</a:t>
              </a:r>
              <a:r>
                <a:rPr lang="en-US" altLang="zh-CN">
                  <a:solidFill>
                    <a:srgbClr val="FF0000"/>
                  </a:solidFill>
                  <a:latin typeface="Times New Roman" panose="02020603050405020304" pitchFamily="18" charset="0"/>
                  <a:cs typeface="Times New Roman" panose="02020603050405020304" pitchFamily="18" charset="0"/>
                </a:rPr>
                <a:t>He</a:t>
              </a:r>
              <a:endParaRPr lang="en-US" altLang="zh-CN"/>
            </a:p>
          </p:txBody>
        </p:sp>
      </p:grpSp>
      <p:pic>
        <p:nvPicPr>
          <p:cNvPr id="16" name="Picture 2" descr="牛顿砸苹果图片">
            <a:extLst>
              <a:ext uri="{FF2B5EF4-FFF2-40B4-BE49-F238E27FC236}">
                <a16:creationId xmlns:a16="http://schemas.microsoft.com/office/drawing/2014/main" id="{1F444161-4195-49F8-BC50-D6EF4566E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86" y="4168177"/>
            <a:ext cx="2543404" cy="1719341"/>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47EE84D3-FD40-4F75-A2D5-C29CA3FDCC7D}"/>
              </a:ext>
            </a:extLst>
          </p:cNvPr>
          <p:cNvSpPr txBox="1"/>
          <p:nvPr/>
        </p:nvSpPr>
        <p:spPr>
          <a:xfrm>
            <a:off x="-73834" y="145133"/>
            <a:ext cx="9580143" cy="498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defRPr/>
            </a:pP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Spin</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relaxation time of</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polarized </a:t>
            </a:r>
            <a:r>
              <a:rPr lang="en-US" altLang="zh-CN" sz="2000" baseline="30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He to constrain the exotic interactions:</a:t>
            </a:r>
          </a:p>
        </p:txBody>
      </p:sp>
      <p:sp>
        <p:nvSpPr>
          <p:cNvPr id="2" name="文本框 1">
            <a:extLst>
              <a:ext uri="{FF2B5EF4-FFF2-40B4-BE49-F238E27FC236}">
                <a16:creationId xmlns:a16="http://schemas.microsoft.com/office/drawing/2014/main" id="{CB634581-692A-798E-5731-070654E48F66}"/>
              </a:ext>
            </a:extLst>
          </p:cNvPr>
          <p:cNvSpPr txBox="1"/>
          <p:nvPr/>
        </p:nvSpPr>
        <p:spPr>
          <a:xfrm>
            <a:off x="4848897" y="1003065"/>
            <a:ext cx="192386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200" b="1" dirty="0">
                <a:solidFill>
                  <a:srgbClr val="0000FF"/>
                </a:solidFill>
                <a:latin typeface="Arial"/>
                <a:ea typeface="Arial"/>
                <a:cs typeface="Arial"/>
                <a:sym typeface="Arial"/>
              </a:rPr>
              <a:t>&lt;(</a:t>
            </a:r>
            <a:r>
              <a:rPr kumimoji="0" lang="en-US" altLang="zh-CN" sz="3200" b="1" i="0" u="none" strike="noStrike" cap="none" spc="0" normalizeH="0" baseline="0" dirty="0" err="1">
                <a:ln>
                  <a:noFill/>
                </a:ln>
                <a:solidFill>
                  <a:srgbClr val="0000FF"/>
                </a:solidFill>
                <a:effectLst/>
                <a:uFillTx/>
                <a:latin typeface="Arial"/>
                <a:ea typeface="Arial"/>
                <a:cs typeface="Arial"/>
                <a:sym typeface="Arial"/>
              </a:rPr>
              <a:t>σ·v</a:t>
            </a:r>
            <a:r>
              <a:rPr kumimoji="0" lang="en-US" altLang="zh-CN" sz="3200" b="1" i="0" u="none" strike="noStrike" cap="none" spc="0" normalizeH="0" baseline="0" dirty="0">
                <a:ln>
                  <a:noFill/>
                </a:ln>
                <a:solidFill>
                  <a:srgbClr val="0000FF"/>
                </a:solidFill>
                <a:effectLst/>
                <a:uFillTx/>
                <a:latin typeface="Arial"/>
                <a:ea typeface="Arial"/>
                <a:cs typeface="Arial"/>
                <a:sym typeface="Arial"/>
              </a:rPr>
              <a:t>)</a:t>
            </a:r>
            <a:r>
              <a:rPr kumimoji="0" lang="en-US" altLang="zh-CN" sz="3200" b="1" i="0" u="none" strike="noStrike" cap="none" spc="0" normalizeH="0" baseline="30000" dirty="0">
                <a:ln>
                  <a:noFill/>
                </a:ln>
                <a:solidFill>
                  <a:srgbClr val="0000FF"/>
                </a:solidFill>
                <a:effectLst/>
                <a:uFillTx/>
                <a:latin typeface="Arial"/>
                <a:ea typeface="Arial"/>
                <a:cs typeface="Arial"/>
                <a:sym typeface="Arial"/>
              </a:rPr>
              <a:t>2</a:t>
            </a:r>
            <a:r>
              <a:rPr kumimoji="0" lang="en-US" altLang="zh-CN" sz="3200" b="1" i="0" u="none" strike="noStrike" cap="none" spc="0" normalizeH="0" baseline="0" dirty="0">
                <a:ln>
                  <a:noFill/>
                </a:ln>
                <a:solidFill>
                  <a:srgbClr val="0000FF"/>
                </a:solidFill>
                <a:effectLst/>
                <a:uFillTx/>
                <a:latin typeface="Arial"/>
                <a:ea typeface="Arial"/>
                <a:cs typeface="Arial"/>
                <a:sym typeface="Arial"/>
              </a:rPr>
              <a:t>&gt;</a:t>
            </a:r>
            <a:endParaRPr lang="zh-CN" altLang="en-US" sz="3200" dirty="0"/>
          </a:p>
        </p:txBody>
      </p:sp>
    </p:spTree>
    <p:extLst>
      <p:ext uri="{BB962C8B-B14F-4D97-AF65-F5344CB8AC3E}">
        <p14:creationId xmlns:p14="http://schemas.microsoft.com/office/powerpoint/2010/main" val="396081656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chard Feynman quote: “All mass is interaction.”">
            <a:extLst>
              <a:ext uri="{FF2B5EF4-FFF2-40B4-BE49-F238E27FC236}">
                <a16:creationId xmlns:a16="http://schemas.microsoft.com/office/drawing/2014/main" id="{8617F977-3A6C-D231-B284-7F880C9F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019"/>
            <a:ext cx="9144000" cy="4797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5B7B07-E1DE-7911-EDDB-A2247C2DDBAB}"/>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Conclusion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&amp;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Discussion:</a:t>
            </a:r>
          </a:p>
        </p:txBody>
      </p:sp>
    </p:spTree>
    <p:extLst>
      <p:ext uri="{BB962C8B-B14F-4D97-AF65-F5344CB8AC3E}">
        <p14:creationId xmlns:p14="http://schemas.microsoft.com/office/powerpoint/2010/main" val="120951539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chard Feynman quote: “All mass is interaction.”">
            <a:extLst>
              <a:ext uri="{FF2B5EF4-FFF2-40B4-BE49-F238E27FC236}">
                <a16:creationId xmlns:a16="http://schemas.microsoft.com/office/drawing/2014/main" id="{8617F977-3A6C-D231-B284-7F880C9F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019"/>
            <a:ext cx="9144000" cy="47974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DE1DCBC0-3339-172B-FD04-F3A1E9AC1AD8}"/>
              </a:ext>
            </a:extLst>
          </p:cNvPr>
          <p:cNvSpPr txBox="1"/>
          <p:nvPr/>
        </p:nvSpPr>
        <p:spPr>
          <a:xfrm>
            <a:off x="-167268" y="5994981"/>
            <a:ext cx="101559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2800" b="0" i="0" dirty="0">
                <a:solidFill>
                  <a:srgbClr val="FF0000"/>
                </a:solidFill>
                <a:effectLst/>
                <a:latin typeface="Times New Roman" panose="02020603050405020304" pitchFamily="18" charset="0"/>
                <a:cs typeface="Times New Roman" panose="02020603050405020304" pitchFamily="18" charset="0"/>
              </a:rPr>
              <a:t> Many of these interactions could potentially be </a:t>
            </a:r>
            <a:r>
              <a:rPr lang="en-US" altLang="zh-CN" sz="2800" dirty="0">
                <a:solidFill>
                  <a:srgbClr val="FF0000"/>
                </a:solidFill>
                <a:latin typeface="Times New Roman" panose="02020603050405020304" pitchFamily="18" charset="0"/>
                <a:cs typeface="Times New Roman" panose="02020603050405020304" pitchFamily="18" charset="0"/>
              </a:rPr>
              <a:t>spin-dependent.</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6E98781E-4D5D-72BC-0BA1-9557CFED3B9F}"/>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Conclusion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&amp;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Discussion:</a:t>
            </a:r>
          </a:p>
        </p:txBody>
      </p:sp>
    </p:spTree>
    <p:extLst>
      <p:ext uri="{BB962C8B-B14F-4D97-AF65-F5344CB8AC3E}">
        <p14:creationId xmlns:p14="http://schemas.microsoft.com/office/powerpoint/2010/main" val="372100078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Picture 6" descr="Picture 6"/>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515" name="TextBox 1"/>
          <p:cNvSpPr txBox="1"/>
          <p:nvPr/>
        </p:nvSpPr>
        <p:spPr>
          <a:xfrm>
            <a:off x="3886835" y="4014333"/>
            <a:ext cx="1477325" cy="923330"/>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none" lIns="91440" tIns="45720" rIns="91440" bIns="45720" numCol="1">
            <a:spAutoFit/>
          </a:bodyPr>
          <a:lstStyle>
            <a:defPPr>
              <a:defRPr lang="en-US"/>
            </a:defPPr>
            <a:lvl1pPr algn="ctr">
              <a:defRPr sz="5400" b="1">
                <a:ln w="12700">
                  <a:solidFill>
                    <a:schemeClr val="accent1"/>
                  </a:solidFill>
                  <a:prstDash val="solid"/>
                </a:ln>
                <a:pattFill prst="pct50">
                  <a:fgClr>
                    <a:schemeClr val="accent1"/>
                  </a:fgClr>
                  <a:bgClr>
                    <a:schemeClr val="accent1">
                      <a:lumMod val="20000"/>
                      <a:lumOff val="80000"/>
                    </a:schemeClr>
                  </a:bgClr>
                </a:pattFill>
                <a:effectLst>
                  <a:glow rad="101600">
                    <a:schemeClr val="accent1">
                      <a:satMod val="175000"/>
                      <a:alpha val="40000"/>
                    </a:schemeClr>
                  </a:glow>
                  <a:outerShdw dist="38100" dir="2640000" algn="bl" rotWithShape="0">
                    <a:schemeClr val="accent1"/>
                  </a:outerShdw>
                </a:effectLst>
              </a:defRPr>
            </a:lvl1pPr>
          </a:lstStyle>
          <a:p>
            <a:r>
              <a:rPr lang="zh-CN" altLang="en-US" dirty="0"/>
              <a:t>谢谢</a:t>
            </a:r>
            <a:endParaRPr dirty="0"/>
          </a:p>
        </p:txBody>
      </p:sp>
      <p:sp>
        <p:nvSpPr>
          <p:cNvPr id="9" name="TextBox 1"/>
          <p:cNvSpPr txBox="1"/>
          <p:nvPr/>
        </p:nvSpPr>
        <p:spPr>
          <a:xfrm>
            <a:off x="2561462" y="3463925"/>
            <a:ext cx="9239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800">
                <a:solidFill>
                  <a:srgbClr val="0000FF"/>
                </a:solidFill>
              </a:defRPr>
            </a:lvl1pPr>
          </a:lstStyle>
          <a:p>
            <a:endParaRPr dirty="0"/>
          </a:p>
        </p:txBody>
      </p:sp>
      <p:sp>
        <p:nvSpPr>
          <p:cNvPr id="8" name="矩形 7"/>
          <p:cNvSpPr/>
          <p:nvPr/>
        </p:nvSpPr>
        <p:spPr>
          <a:xfrm>
            <a:off x="2361131" y="2647198"/>
            <a:ext cx="5120640" cy="1828800"/>
          </a:xfrm>
          <a:prstGeom prst="rect">
            <a:avLst/>
          </a:prstGeom>
          <a:noFill/>
        </p:spPr>
        <p:txBody>
          <a:bodyPr wrap="none" lIns="91440" tIns="45720" rIns="91440" bIns="45720">
            <a:prstTxWarp prst="textArchUp">
              <a:avLst>
                <a:gd name="adj" fmla="val 12689834"/>
              </a:avLst>
            </a:prstTxWarp>
            <a:spAutoFit/>
          </a:bodyPr>
          <a:lstStyle/>
          <a:p>
            <a:pPr algn="ctr"/>
            <a:r>
              <a:rPr lang="zh-CN" altLang="en-US" sz="5400" b="1" dirty="0">
                <a:ln w="12700">
                  <a:solidFill>
                    <a:schemeClr val="accent1"/>
                  </a:solidFill>
                  <a:prstDash val="solid"/>
                </a:ln>
                <a:pattFill prst="pct50">
                  <a:fgClr>
                    <a:schemeClr val="accent1"/>
                  </a:fgClr>
                  <a:bgClr>
                    <a:schemeClr val="accent1">
                      <a:lumMod val="20000"/>
                      <a:lumOff val="80000"/>
                    </a:schemeClr>
                  </a:bgClr>
                </a:pattFill>
                <a:effectLst>
                  <a:glow rad="101600">
                    <a:schemeClr val="accent1">
                      <a:satMod val="175000"/>
                      <a:alpha val="40000"/>
                    </a:schemeClr>
                  </a:glow>
                  <a:outerShdw dist="38100" dir="2640000" algn="bl" rotWithShape="0">
                    <a:schemeClr val="accent1"/>
                  </a:outerShdw>
                </a:effectLst>
              </a:rPr>
              <a:t>请 批 评 指 正！</a:t>
            </a:r>
          </a:p>
        </p:txBody>
      </p:sp>
    </p:spTree>
    <p:extLst>
      <p:ext uri="{BB962C8B-B14F-4D97-AF65-F5344CB8AC3E}">
        <p14:creationId xmlns:p14="http://schemas.microsoft.com/office/powerpoint/2010/main" val="32751708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6698" y="0"/>
            <a:ext cx="9972600" cy="1143000"/>
          </a:xfrm>
          <a:prstGeom prst="rect">
            <a:avLst/>
          </a:prstGeom>
        </p:spPr>
        <p:txBody>
          <a:bodyPr vert="horz" rtlCol="0"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endParaRPr lang="en-US" altLang="zh-CN" sz="3200" dirty="0">
              <a:solidFill>
                <a:srgbClr val="0000FF"/>
              </a:solidFill>
              <a:latin typeface="Comic Sans MS"/>
              <a:ea typeface="华文仿宋"/>
              <a:cs typeface="Comic Sans MS"/>
            </a:endParaRPr>
          </a:p>
        </p:txBody>
      </p:sp>
      <p:sp>
        <p:nvSpPr>
          <p:cNvPr id="2" name="文本框 1">
            <a:extLst>
              <a:ext uri="{FF2B5EF4-FFF2-40B4-BE49-F238E27FC236}">
                <a16:creationId xmlns:a16="http://schemas.microsoft.com/office/drawing/2014/main" id="{345BD48E-B1BA-47DA-BFF9-42B8B5C406AE}"/>
              </a:ext>
            </a:extLst>
          </p:cNvPr>
          <p:cNvSpPr txBox="1"/>
          <p:nvPr/>
        </p:nvSpPr>
        <p:spPr>
          <a:xfrm>
            <a:off x="60520" y="1491701"/>
            <a:ext cx="4308440" cy="2221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57200" indent="-457200">
              <a:lnSpc>
                <a:spcPct val="150000"/>
              </a:lnSpc>
              <a:buSzPct val="100000"/>
              <a:buFont typeface="Arial" panose="020B0604020202020204" pitchFamily="34" charset="0"/>
              <a:buChar char="•"/>
              <a:defRPr sz="3200">
                <a:solidFill>
                  <a:srgbClr val="7030A0"/>
                </a:solidFill>
              </a:defRPr>
            </a:pPr>
            <a:r>
              <a:rPr lang="en-US" altLang="zh-CN"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Wide neutron spectrum</a:t>
            </a:r>
          </a:p>
          <a:p>
            <a:pPr marL="457200" indent="-457200">
              <a:lnSpc>
                <a:spcPct val="150000"/>
              </a:lnSpc>
              <a:buSzPct val="100000"/>
              <a:buFont typeface="Arial" panose="020B0604020202020204" pitchFamily="34" charset="0"/>
              <a:buChar char="•"/>
              <a:defRPr sz="3200">
                <a:solidFill>
                  <a:srgbClr val="7030A0"/>
                </a:solidFill>
              </a:defRPr>
            </a:pPr>
            <a:r>
              <a:rPr lang="en-US"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Large</a:t>
            </a:r>
            <a:r>
              <a:rPr lang="zh-CN" altLang="en-US"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 </a:t>
            </a:r>
            <a:r>
              <a:rPr lang="en-US" altLang="zh-CN"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acceptance</a:t>
            </a:r>
            <a:r>
              <a:rPr lang="zh-CN" altLang="en-US"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 </a:t>
            </a:r>
            <a:r>
              <a:rPr lang="en-US" altLang="zh-CN" sz="2400" b="1" dirty="0">
                <a:solidFill>
                  <a:srgbClr val="0000FF"/>
                </a:solidFill>
                <a:latin typeface="宋体" panose="02010600030101010101" pitchFamily="2" charset="-122"/>
                <a:ea typeface="宋体" panose="02010600030101010101" pitchFamily="2" charset="-122"/>
                <a:cs typeface="ＭＳ Ｐゴシック"/>
                <a:sym typeface="ＭＳ Ｐゴシック"/>
              </a:rPr>
              <a:t>angle</a:t>
            </a:r>
            <a:endParaRPr sz="2400" b="1" dirty="0">
              <a:solidFill>
                <a:srgbClr val="0000FF"/>
              </a:solidFill>
              <a:latin typeface="宋体" panose="02010600030101010101" pitchFamily="2" charset="-122"/>
              <a:ea typeface="宋体" panose="02010600030101010101" pitchFamily="2" charset="-122"/>
              <a:cs typeface="ＭＳ Ｐゴシック"/>
              <a:sym typeface="ＭＳ Ｐゴシック"/>
            </a:endParaRPr>
          </a:p>
          <a:p>
            <a:pPr marL="457200" indent="-457200">
              <a:lnSpc>
                <a:spcPct val="150000"/>
              </a:lnSpc>
              <a:buSzPct val="100000"/>
              <a:buFont typeface="Arial" panose="020B0604020202020204" pitchFamily="34" charset="0"/>
              <a:buChar char="•"/>
              <a:defRPr sz="3200">
                <a:solidFill>
                  <a:srgbClr val="7030A0"/>
                </a:solidFill>
              </a:defRPr>
            </a:pPr>
            <a:r>
              <a:rPr lang="en-US" sz="2400" b="1" dirty="0">
                <a:solidFill>
                  <a:srgbClr val="0000FF"/>
                </a:solidFill>
                <a:latin typeface="宋体" panose="02010600030101010101" pitchFamily="2" charset="-122"/>
                <a:ea typeface="宋体" panose="02010600030101010101" pitchFamily="2" charset="-122"/>
                <a:sym typeface="ＭＳ Ｐゴシック"/>
              </a:rPr>
              <a:t>Uniform analyzing and polarizing power</a:t>
            </a:r>
            <a:endParaRPr sz="2400" b="1" dirty="0">
              <a:solidFill>
                <a:srgbClr val="0000FF"/>
              </a:solidFill>
              <a:latin typeface="宋体" panose="02010600030101010101" pitchFamily="2" charset="-122"/>
              <a:ea typeface="宋体" panose="02010600030101010101" pitchFamily="2" charset="-122"/>
              <a:sym typeface="ＭＳ Ｐゴシック"/>
            </a:endParaRPr>
          </a:p>
        </p:txBody>
      </p:sp>
      <p:sp>
        <p:nvSpPr>
          <p:cNvPr id="3" name="文本框 2">
            <a:extLst>
              <a:ext uri="{FF2B5EF4-FFF2-40B4-BE49-F238E27FC236}">
                <a16:creationId xmlns:a16="http://schemas.microsoft.com/office/drawing/2014/main" id="{D797DF2C-2C76-9EB0-DC36-C57154DB0E81}"/>
              </a:ext>
            </a:extLst>
          </p:cNvPr>
          <p:cNvSpPr txBox="1"/>
          <p:nvPr/>
        </p:nvSpPr>
        <p:spPr>
          <a:xfrm>
            <a:off x="-7642" y="885055"/>
            <a:ext cx="407091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b="0" i="0" dirty="0">
                <a:solidFill>
                  <a:srgbClr val="FF0000"/>
                </a:solidFill>
                <a:effectLst/>
                <a:latin typeface="-apple-system"/>
              </a:rPr>
              <a:t>The </a:t>
            </a:r>
            <a:r>
              <a:rPr lang="en-US" altLang="zh-CN" b="0" i="0" u="none" strike="noStrike" dirty="0">
                <a:solidFill>
                  <a:srgbClr val="FF0000"/>
                </a:solidFill>
                <a:effectLst/>
                <a:latin typeface="-apple-system"/>
              </a:rPr>
              <a:t>Necessity</a:t>
            </a:r>
            <a:r>
              <a:rPr lang="en-US" altLang="zh-CN" b="0" i="0" dirty="0">
                <a:solidFill>
                  <a:srgbClr val="FF0000"/>
                </a:solidFill>
                <a:effectLst/>
                <a:latin typeface="-apple-system"/>
              </a:rPr>
              <a:t> of Polarized 3He in Spallation and Reactor Neutron Sources</a:t>
            </a:r>
            <a:endParaRPr lang="zh-CN" altLang="en-US" dirty="0">
              <a:solidFill>
                <a:srgbClr val="FF0000"/>
              </a:solidFill>
              <a:latin typeface="宋体" panose="02010600030101010101" pitchFamily="2" charset="-122"/>
              <a:ea typeface="宋体" panose="02010600030101010101" pitchFamily="2" charset="-122"/>
            </a:endParaRPr>
          </a:p>
        </p:txBody>
      </p:sp>
      <p:pic>
        <p:nvPicPr>
          <p:cNvPr id="6" name="Picture 1" descr="E:\photo\2：20170215-20171230\张玮\201708精选\航拍-201708.jpg">
            <a:extLst>
              <a:ext uri="{FF2B5EF4-FFF2-40B4-BE49-F238E27FC236}">
                <a16:creationId xmlns:a16="http://schemas.microsoft.com/office/drawing/2014/main" id="{D4DDE109-D741-D7B4-6844-CCB5DC953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960" y="1196514"/>
            <a:ext cx="4308440" cy="243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Y1.png">
            <a:extLst>
              <a:ext uri="{FF2B5EF4-FFF2-40B4-BE49-F238E27FC236}">
                <a16:creationId xmlns:a16="http://schemas.microsoft.com/office/drawing/2014/main" id="{E983FC7C-6907-675F-075E-1A263C005F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960" y="3975617"/>
            <a:ext cx="4632804" cy="236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1596235-2D13-FA95-C629-789647CFAB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13463"/>
            <a:ext cx="4063274" cy="30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E164533-7DCC-334C-B5C1-058A5A3A8F9D}"/>
              </a:ext>
            </a:extLst>
          </p:cNvPr>
          <p:cNvSpPr txBox="1">
            <a:spLocks noChangeArrowheads="1"/>
          </p:cNvSpPr>
          <p:nvPr/>
        </p:nvSpPr>
        <p:spPr>
          <a:xfrm>
            <a:off x="38801" y="-105209"/>
            <a:ext cx="8184836"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en-US"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The 3He Neutron Spin Filter </a:t>
            </a:r>
            <a:endPar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648947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2" name="图片 4" descr="图片 4">
            <a:extLst>
              <a:ext uri="{FF2B5EF4-FFF2-40B4-BE49-F238E27FC236}">
                <a16:creationId xmlns:a16="http://schemas.microsoft.com/office/drawing/2014/main" id="{93D11568-0CB4-95C7-32C7-FBD05589D68A}"/>
              </a:ext>
            </a:extLst>
          </p:cNvPr>
          <p:cNvPicPr>
            <a:picLocks noChangeAspect="1"/>
          </p:cNvPicPr>
          <p:nvPr/>
        </p:nvPicPr>
        <p:blipFill>
          <a:blip r:embed="rId3"/>
          <a:srcRect l="15616" t="160" r="17858" b="44278"/>
          <a:stretch>
            <a:fillRect/>
          </a:stretch>
        </p:blipFill>
        <p:spPr>
          <a:xfrm>
            <a:off x="210012" y="1232988"/>
            <a:ext cx="4119494" cy="4587519"/>
          </a:xfrm>
          <a:prstGeom prst="rect">
            <a:avLst/>
          </a:prstGeom>
          <a:ln w="12700">
            <a:miter lim="400000"/>
          </a:ln>
        </p:spPr>
      </p:pic>
      <p:pic>
        <p:nvPicPr>
          <p:cNvPr id="3" name="图片 8">
            <a:extLst>
              <a:ext uri="{FF2B5EF4-FFF2-40B4-BE49-F238E27FC236}">
                <a16:creationId xmlns:a16="http://schemas.microsoft.com/office/drawing/2014/main" id="{DA5C35C2-99B5-93ED-8DD9-F238F84D0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232988"/>
            <a:ext cx="3442347" cy="458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62874137-C8CE-5539-8304-C620677CC842}"/>
              </a:ext>
            </a:extLst>
          </p:cNvPr>
          <p:cNvSpPr txBox="1">
            <a:spLocks noChangeArrowheads="1"/>
          </p:cNvSpPr>
          <p:nvPr/>
        </p:nvSpPr>
        <p:spPr>
          <a:xfrm>
            <a:off x="38801" y="-105209"/>
            <a:ext cx="5766776"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en-US"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3He</a:t>
            </a:r>
            <a:r>
              <a:rPr lang="zh-CN" altLang="en-US"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Polarizing apparatus</a:t>
            </a:r>
            <a:r>
              <a:rPr lang="zh-CN" altLang="en-US"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03EFBBAA-CE70-BD28-31E8-12EAAD66D6DD}"/>
              </a:ext>
            </a:extLst>
          </p:cNvPr>
          <p:cNvSpPr txBox="1"/>
          <p:nvPr/>
        </p:nvSpPr>
        <p:spPr>
          <a:xfrm>
            <a:off x="1509623" y="6224880"/>
            <a:ext cx="422166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Our </a:t>
            </a:r>
            <a:r>
              <a:rPr lang="en-US" altLang="zh-CN" dirty="0">
                <a:solidFill>
                  <a:srgbClr val="0000FF"/>
                </a:solidFill>
                <a:latin typeface="Arial"/>
                <a:ea typeface="Arial"/>
                <a:cs typeface="Arial"/>
                <a:sym typeface="Arial"/>
              </a:rPr>
              <a:t>expertise</a:t>
            </a:r>
            <a:r>
              <a:rPr kumimoji="0" lang="en-US" altLang="zh-CN" sz="1800" b="0" i="0" u="none" strike="noStrike" cap="none" spc="0" normalizeH="0" baseline="0" dirty="0">
                <a:ln>
                  <a:noFill/>
                </a:ln>
                <a:solidFill>
                  <a:srgbClr val="0000FF"/>
                </a:solidFill>
                <a:effectLst/>
                <a:uFillTx/>
                <a:latin typeface="Arial"/>
                <a:ea typeface="Arial"/>
                <a:cs typeface="Arial"/>
                <a:sym typeface="Arial"/>
              </a:rPr>
              <a:t>: </a:t>
            </a:r>
            <a:r>
              <a:rPr kumimoji="0" lang="en-US" altLang="zh-CN" sz="1800" b="0" i="0" u="none" strike="noStrike" cap="none" spc="0" normalizeH="0" baseline="0" dirty="0">
                <a:ln>
                  <a:noFill/>
                </a:ln>
                <a:solidFill>
                  <a:srgbClr val="FF0000"/>
                </a:solidFill>
                <a:effectLst/>
                <a:uFillTx/>
                <a:latin typeface="Arial"/>
                <a:ea typeface="Arial"/>
                <a:cs typeface="Arial"/>
                <a:sym typeface="Arial"/>
              </a:rPr>
              <a:t>producing polarized spins</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spTree>
    <p:extLst>
      <p:ext uri="{BB962C8B-B14F-4D97-AF65-F5344CB8AC3E}">
        <p14:creationId xmlns:p14="http://schemas.microsoft.com/office/powerpoint/2010/main" val="41771737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p:cNvSpPr txBox="1"/>
          <p:nvPr/>
        </p:nvSpPr>
        <p:spPr>
          <a:xfrm>
            <a:off x="0" y="85414"/>
            <a:ext cx="3105976" cy="646329"/>
          </a:xfrm>
          <a:prstGeom prst="rect">
            <a:avLst/>
          </a:prstGeom>
          <a:noFill/>
          <a:ln w="12700" cap="flat">
            <a:noFill/>
            <a:miter lim="400000"/>
          </a:ln>
          <a:effectLst/>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en-US"/>
            </a:defPPr>
            <a:lvl1pPr marL="0" marR="0" indent="0" fontAlgn="auto" latinLnBrk="0" hangingPunct="0">
              <a:lnSpc>
                <a:spcPct val="100000"/>
              </a:lnSpc>
              <a:spcBef>
                <a:spcPts val="0"/>
              </a:spcBef>
              <a:spcAft>
                <a:spcPts val="0"/>
              </a:spcAft>
              <a:buClrTx/>
              <a:buSzTx/>
              <a:buFontTx/>
              <a:buNone/>
              <a:tabLst/>
              <a:defRPr kumimoji="0" sz="2800" b="0" i="0" u="none" strike="noStrike" cap="none" spc="0" normalizeH="0">
                <a:ln>
                  <a:noFill/>
                </a:ln>
                <a:solidFill>
                  <a:srgbClr val="FF0000"/>
                </a:solidFill>
                <a:effectLst/>
                <a:uFillTx/>
                <a:latin typeface="Times New Roman" panose="02020603050405020304" pitchFamily="18" charset="0"/>
                <a:ea typeface="黑体" panose="02010609060101010101" pitchFamily="49" charset="-122"/>
                <a:cs typeface="Arial"/>
              </a:defRPr>
            </a:lvl1pPr>
          </a:lstStyle>
          <a:p>
            <a:r>
              <a:rPr lang="en-US" sz="3600" dirty="0">
                <a:cs typeface="Times New Roman" panose="02020603050405020304" pitchFamily="18" charset="0"/>
              </a:rPr>
              <a:t>Polarized </a:t>
            </a:r>
            <a:r>
              <a:rPr sz="3600" baseline="30000" dirty="0">
                <a:cs typeface="Times New Roman" panose="02020603050405020304" pitchFamily="18" charset="0"/>
              </a:rPr>
              <a:t>3</a:t>
            </a:r>
            <a:r>
              <a:rPr sz="3600" dirty="0">
                <a:cs typeface="Times New Roman" panose="02020603050405020304" pitchFamily="18" charset="0"/>
              </a:rPr>
              <a:t>He</a:t>
            </a:r>
            <a:r>
              <a:rPr lang="zh-CN" altLang="en-US" sz="3600" dirty="0">
                <a:cs typeface="Times New Roman" panose="02020603050405020304" pitchFamily="18" charset="0"/>
              </a:rPr>
              <a:t>：</a:t>
            </a:r>
            <a:endParaRPr sz="3600" dirty="0">
              <a:cs typeface="Times New Roman" panose="02020603050405020304" pitchFamily="18" charset="0"/>
            </a:endParaRPr>
          </a:p>
        </p:txBody>
      </p:sp>
      <p:sp>
        <p:nvSpPr>
          <p:cNvPr id="4" name="文本框 3"/>
          <p:cNvSpPr txBox="1"/>
          <p:nvPr/>
        </p:nvSpPr>
        <p:spPr>
          <a:xfrm>
            <a:off x="1992935" y="731743"/>
            <a:ext cx="3588605"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50000"/>
              </a:lnSpc>
              <a:spcBef>
                <a:spcPts val="0"/>
              </a:spcBef>
              <a:spcAft>
                <a:spcPts val="0"/>
              </a:spcAft>
              <a:buClrTx/>
              <a:buSzTx/>
              <a:tabLst/>
            </a:pPr>
            <a:endParaRPr kumimoji="0" lang="en-US" altLang="zh-CN" sz="2400" b="0" i="0" u="none" strike="noStrike" cap="none" spc="0" normalizeH="0" baseline="0" dirty="0">
              <a:ln>
                <a:noFill/>
              </a:ln>
              <a:solidFill>
                <a:srgbClr val="000000"/>
              </a:solidFill>
              <a:effectLst/>
              <a:uFillTx/>
              <a:latin typeface="Times New Roman" panose="02020603050405020304" pitchFamily="18" charset="0"/>
              <a:ea typeface="宋体" panose="02010600030101010101" pitchFamily="2" charset="-122"/>
              <a:cs typeface="Arial"/>
              <a:sym typeface="Arial"/>
            </a:endParaRP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 </a:t>
            </a:r>
            <a:r>
              <a:rPr kumimoji="0" lang="en-US" altLang="zh-CN"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High polarization</a:t>
            </a:r>
            <a:endParaRPr lang="en-US" altLang="zh-CN" sz="2400" b="1" dirty="0">
              <a:solidFill>
                <a:srgbClr val="0000FF"/>
              </a:solidFill>
              <a:latin typeface="Times New Roman" panose="02020603050405020304" pitchFamily="18" charset="0"/>
              <a:ea typeface="宋体" panose="02010600030101010101" pitchFamily="2" charset="-122"/>
              <a:cs typeface="Arial"/>
              <a:sym typeface="Arial"/>
            </a:endParaRP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zh-CN" altLang="en-US" sz="2400" b="1"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b="1" dirty="0">
                <a:solidFill>
                  <a:srgbClr val="0000FF"/>
                </a:solidFill>
                <a:latin typeface="Times New Roman" panose="02020603050405020304" pitchFamily="18" charset="0"/>
                <a:ea typeface="宋体" panose="02010600030101010101" pitchFamily="2" charset="-122"/>
                <a:cs typeface="Arial"/>
                <a:sym typeface="Arial"/>
              </a:rPr>
              <a:t>Long relaxation time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zh-CN" altLang="en-US" sz="2400" b="1"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b="1" dirty="0">
                <a:solidFill>
                  <a:srgbClr val="0000FF"/>
                </a:solidFill>
                <a:latin typeface="Times New Roman" panose="02020603050405020304" pitchFamily="18" charset="0"/>
                <a:ea typeface="宋体" panose="02010600030101010101" pitchFamily="2" charset="-122"/>
                <a:cs typeface="Arial"/>
                <a:sym typeface="Arial"/>
              </a:rPr>
              <a:t>Long coherence time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 ~room</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temperature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Low</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magnetic</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field</a:t>
            </a:r>
            <a:r>
              <a:rPr kumimoji="0" lang="en-US" altLang="zh-CN"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~10G</a:t>
            </a:r>
            <a:endPar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endParaRPr>
          </a:p>
        </p:txBody>
      </p:sp>
    </p:spTree>
    <p:extLst>
      <p:ext uri="{BB962C8B-B14F-4D97-AF65-F5344CB8AC3E}">
        <p14:creationId xmlns:p14="http://schemas.microsoft.com/office/powerpoint/2010/main" val="23667759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p:cNvSpPr txBox="1"/>
          <p:nvPr/>
        </p:nvSpPr>
        <p:spPr>
          <a:xfrm>
            <a:off x="0" y="85414"/>
            <a:ext cx="3105976" cy="646329"/>
          </a:xfrm>
          <a:prstGeom prst="rect">
            <a:avLst/>
          </a:prstGeom>
          <a:noFill/>
          <a:ln w="12700" cap="flat">
            <a:noFill/>
            <a:miter lim="400000"/>
          </a:ln>
          <a:effectLst/>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a:defRPr lang="en-US"/>
            </a:defPPr>
            <a:lvl1pPr marL="0" marR="0" indent="0" fontAlgn="auto" latinLnBrk="0" hangingPunct="0">
              <a:lnSpc>
                <a:spcPct val="100000"/>
              </a:lnSpc>
              <a:spcBef>
                <a:spcPts val="0"/>
              </a:spcBef>
              <a:spcAft>
                <a:spcPts val="0"/>
              </a:spcAft>
              <a:buClrTx/>
              <a:buSzTx/>
              <a:buFontTx/>
              <a:buNone/>
              <a:tabLst/>
              <a:defRPr kumimoji="0" sz="2800" b="0" i="0" u="none" strike="noStrike" cap="none" spc="0" normalizeH="0">
                <a:ln>
                  <a:noFill/>
                </a:ln>
                <a:solidFill>
                  <a:srgbClr val="FF0000"/>
                </a:solidFill>
                <a:effectLst/>
                <a:uFillTx/>
                <a:latin typeface="Times New Roman" panose="02020603050405020304" pitchFamily="18" charset="0"/>
                <a:ea typeface="黑体" panose="02010609060101010101" pitchFamily="49" charset="-122"/>
                <a:cs typeface="Arial"/>
              </a:defRPr>
            </a:lvl1pPr>
          </a:lstStyle>
          <a:p>
            <a:r>
              <a:rPr lang="en-US" sz="3600" dirty="0">
                <a:cs typeface="Times New Roman" panose="02020603050405020304" pitchFamily="18" charset="0"/>
              </a:rPr>
              <a:t>Polarized </a:t>
            </a:r>
            <a:r>
              <a:rPr sz="3600" baseline="30000" dirty="0">
                <a:cs typeface="Times New Roman" panose="02020603050405020304" pitchFamily="18" charset="0"/>
              </a:rPr>
              <a:t>3</a:t>
            </a:r>
            <a:r>
              <a:rPr sz="3600" dirty="0">
                <a:cs typeface="Times New Roman" panose="02020603050405020304" pitchFamily="18" charset="0"/>
              </a:rPr>
              <a:t>He</a:t>
            </a:r>
            <a:r>
              <a:rPr lang="zh-CN" altLang="en-US" sz="3600" dirty="0">
                <a:cs typeface="Times New Roman" panose="02020603050405020304" pitchFamily="18" charset="0"/>
              </a:rPr>
              <a:t>：</a:t>
            </a:r>
            <a:endParaRPr sz="3600" dirty="0">
              <a:cs typeface="Times New Roman" panose="02020603050405020304" pitchFamily="18" charset="0"/>
            </a:endParaRPr>
          </a:p>
        </p:txBody>
      </p:sp>
      <p:sp>
        <p:nvSpPr>
          <p:cNvPr id="4" name="文本框 3"/>
          <p:cNvSpPr txBox="1"/>
          <p:nvPr/>
        </p:nvSpPr>
        <p:spPr>
          <a:xfrm>
            <a:off x="1992935" y="731743"/>
            <a:ext cx="3588605"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50000"/>
              </a:lnSpc>
              <a:spcBef>
                <a:spcPts val="0"/>
              </a:spcBef>
              <a:spcAft>
                <a:spcPts val="0"/>
              </a:spcAft>
              <a:buClrTx/>
              <a:buSzTx/>
              <a:tabLst/>
            </a:pPr>
            <a:endParaRPr kumimoji="0" lang="en-US" altLang="zh-CN" sz="2400" b="0" i="0" u="none" strike="noStrike" cap="none" spc="0" normalizeH="0" baseline="0" dirty="0">
              <a:ln>
                <a:noFill/>
              </a:ln>
              <a:solidFill>
                <a:srgbClr val="000000"/>
              </a:solidFill>
              <a:effectLst/>
              <a:uFillTx/>
              <a:latin typeface="Times New Roman" panose="02020603050405020304" pitchFamily="18" charset="0"/>
              <a:ea typeface="宋体" panose="02010600030101010101" pitchFamily="2" charset="-122"/>
              <a:cs typeface="Arial"/>
              <a:sym typeface="Arial"/>
            </a:endParaRP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 </a:t>
            </a:r>
            <a:r>
              <a:rPr kumimoji="0" lang="en-US" altLang="zh-CN"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High polarization</a:t>
            </a:r>
            <a:endParaRPr lang="en-US" altLang="zh-CN" sz="2400" b="1" dirty="0">
              <a:solidFill>
                <a:srgbClr val="0000FF"/>
              </a:solidFill>
              <a:latin typeface="Times New Roman" panose="02020603050405020304" pitchFamily="18" charset="0"/>
              <a:ea typeface="宋体" panose="02010600030101010101" pitchFamily="2" charset="-122"/>
              <a:cs typeface="Arial"/>
              <a:sym typeface="Arial"/>
            </a:endParaRP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zh-CN" altLang="en-US" sz="2400" b="1"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b="1" dirty="0">
                <a:solidFill>
                  <a:srgbClr val="0000FF"/>
                </a:solidFill>
                <a:latin typeface="Times New Roman" panose="02020603050405020304" pitchFamily="18" charset="0"/>
                <a:ea typeface="宋体" panose="02010600030101010101" pitchFamily="2" charset="-122"/>
                <a:cs typeface="Arial"/>
                <a:sym typeface="Arial"/>
              </a:rPr>
              <a:t>Long relaxation time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zh-CN" altLang="en-US" sz="2400" b="1"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b="1" dirty="0">
                <a:solidFill>
                  <a:srgbClr val="0000FF"/>
                </a:solidFill>
                <a:latin typeface="Times New Roman" panose="02020603050405020304" pitchFamily="18" charset="0"/>
                <a:ea typeface="宋体" panose="02010600030101010101" pitchFamily="2" charset="-122"/>
                <a:cs typeface="Arial"/>
                <a:sym typeface="Arial"/>
              </a:rPr>
              <a:t>Long coherence time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 ~room</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temperature</a:t>
            </a:r>
          </a:p>
          <a:p>
            <a:pPr marL="285750" marR="0" indent="-285750" algn="l" defTabSz="457200" rtl="0" fontAlgn="auto" latinLnBrk="0" hangingPunct="0">
              <a:lnSpc>
                <a:spcPct val="150000"/>
              </a:lnSpc>
              <a:spcBef>
                <a:spcPts val="0"/>
              </a:spcBef>
              <a:spcAft>
                <a:spcPts val="0"/>
              </a:spcAft>
              <a:buClrTx/>
              <a:buSzTx/>
              <a:buFont typeface="Wingdings" panose="05000000000000000000" pitchFamily="2" charset="2"/>
              <a:buChar char="l"/>
              <a:tabLst/>
            </a:pPr>
            <a:r>
              <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Low</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magnetic</a:t>
            </a:r>
            <a:r>
              <a:rPr lang="zh-CN" altLang="en-US" sz="2400" dirty="0">
                <a:solidFill>
                  <a:srgbClr val="0000FF"/>
                </a:solidFill>
                <a:latin typeface="Times New Roman" panose="02020603050405020304" pitchFamily="18" charset="0"/>
                <a:ea typeface="宋体" panose="02010600030101010101" pitchFamily="2" charset="-122"/>
                <a:cs typeface="Arial"/>
                <a:sym typeface="Arial"/>
              </a:rPr>
              <a:t> </a:t>
            </a:r>
            <a:r>
              <a:rPr lang="en-US" altLang="zh-CN" sz="2400" dirty="0">
                <a:solidFill>
                  <a:srgbClr val="0000FF"/>
                </a:solidFill>
                <a:latin typeface="Times New Roman" panose="02020603050405020304" pitchFamily="18" charset="0"/>
                <a:ea typeface="宋体" panose="02010600030101010101" pitchFamily="2" charset="-122"/>
                <a:cs typeface="Arial"/>
                <a:sym typeface="Arial"/>
              </a:rPr>
              <a:t>field</a:t>
            </a:r>
            <a:r>
              <a:rPr kumimoji="0" lang="en-US" altLang="zh-CN"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rPr>
              <a:t>~10G</a:t>
            </a:r>
            <a:endParaRPr kumimoji="0" lang="zh-CN" altLang="en-US" sz="2400" b="0" i="0" u="none" strike="noStrike" cap="none" spc="0" normalizeH="0" baseline="0" dirty="0">
              <a:ln>
                <a:noFill/>
              </a:ln>
              <a:solidFill>
                <a:srgbClr val="0000FF"/>
              </a:solidFill>
              <a:effectLst/>
              <a:uFillTx/>
              <a:latin typeface="Times New Roman" panose="02020603050405020304" pitchFamily="18" charset="0"/>
              <a:ea typeface="宋体" panose="02010600030101010101" pitchFamily="2" charset="-122"/>
              <a:cs typeface="Arial"/>
              <a:sym typeface="Arial"/>
            </a:endParaRPr>
          </a:p>
        </p:txBody>
      </p:sp>
      <p:sp>
        <p:nvSpPr>
          <p:cNvPr id="2" name="文本框 1">
            <a:extLst>
              <a:ext uri="{FF2B5EF4-FFF2-40B4-BE49-F238E27FC236}">
                <a16:creationId xmlns:a16="http://schemas.microsoft.com/office/drawing/2014/main" id="{8DCCF572-AFA2-F5AA-68FF-54EFBC22D21C}"/>
              </a:ext>
            </a:extLst>
          </p:cNvPr>
          <p:cNvSpPr txBox="1"/>
          <p:nvPr/>
        </p:nvSpPr>
        <p:spPr>
          <a:xfrm>
            <a:off x="0" y="4985306"/>
            <a:ext cx="907017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solidFill>
                  <a:srgbClr val="0330D8"/>
                </a:solidFill>
                <a:latin typeface="ＭＳ Ｐゴシック"/>
                <a:ea typeface="ＭＳ Ｐゴシック"/>
                <a:cs typeface="ＭＳ Ｐゴシック"/>
                <a:sym typeface="ＭＳ Ｐゴシック"/>
              </a:defRPr>
            </a:lvl1pPr>
          </a:lstStyle>
          <a:p>
            <a:pPr>
              <a:defRPr>
                <a:latin typeface="Arial"/>
                <a:ea typeface="Arial"/>
                <a:cs typeface="Arial"/>
                <a:sym typeface="Arial"/>
              </a:defRPr>
            </a:pPr>
            <a:r>
              <a:rPr lang="en-US" altLang="zh-CN" sz="2800" dirty="0">
                <a:latin typeface="Tahoma" panose="020B0604030504040204" pitchFamily="34" charset="0"/>
                <a:ea typeface="Tahoma" panose="020B0604030504040204" pitchFamily="34" charset="0"/>
                <a:cs typeface="Tahoma" panose="020B0604030504040204" pitchFamily="34" charset="0"/>
                <a:sym typeface="ＭＳ Ｐゴシック"/>
              </a:rPr>
              <a:t>Can be used for spin dependent precision measurement!</a:t>
            </a:r>
            <a:endParaRPr sz="2800" dirty="0">
              <a:latin typeface="Tahoma" panose="020B0604030504040204" pitchFamily="34" charset="0"/>
              <a:ea typeface="Tahoma" panose="020B0604030504040204" pitchFamily="34" charset="0"/>
              <a:cs typeface="Tahoma" panose="020B0604030504040204" pitchFamily="34" charset="0"/>
              <a:sym typeface="ＭＳ Ｐゴシック"/>
            </a:endParaRPr>
          </a:p>
        </p:txBody>
      </p:sp>
    </p:spTree>
    <p:extLst>
      <p:ext uri="{BB962C8B-B14F-4D97-AF65-F5344CB8AC3E}">
        <p14:creationId xmlns:p14="http://schemas.microsoft.com/office/powerpoint/2010/main" val="33244399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191DE7BB-74B6-44D9-B5B3-6F76DB90A964}"/>
              </a:ext>
            </a:extLst>
          </p:cNvPr>
          <p:cNvGrpSpPr/>
          <p:nvPr/>
        </p:nvGrpSpPr>
        <p:grpSpPr>
          <a:xfrm>
            <a:off x="939567" y="2386180"/>
            <a:ext cx="6333687" cy="3816990"/>
            <a:chOff x="0" y="0"/>
            <a:chExt cx="5059980" cy="3012557"/>
          </a:xfrm>
        </p:grpSpPr>
        <p:pic>
          <p:nvPicPr>
            <p:cNvPr id="4" name="Picture 6" descr="Roberto Peccei – In Memoriam - Club of Rome">
              <a:extLst>
                <a:ext uri="{FF2B5EF4-FFF2-40B4-BE49-F238E27FC236}">
                  <a16:creationId xmlns:a16="http://schemas.microsoft.com/office/drawing/2014/main" id="{DDF98895-1A22-4D9F-B360-2471AD037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2557" cy="3012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A Wormhole Between Physics and Education | Quanta Magazine">
              <a:extLst>
                <a:ext uri="{FF2B5EF4-FFF2-40B4-BE49-F238E27FC236}">
                  <a16:creationId xmlns:a16="http://schemas.microsoft.com/office/drawing/2014/main" id="{F62A331C-E945-420E-8BF1-973CC19AF1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2557" y="0"/>
              <a:ext cx="2047423" cy="30125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2">
            <a:extLst>
              <a:ext uri="{FF2B5EF4-FFF2-40B4-BE49-F238E27FC236}">
                <a16:creationId xmlns:a16="http://schemas.microsoft.com/office/drawing/2014/main" id="{3F3930DA-D9EA-4D3E-B8B7-4E0363DF5EB2}"/>
              </a:ext>
            </a:extLst>
          </p:cNvPr>
          <p:cNvSpPr txBox="1">
            <a:spLocks noChangeArrowheads="1"/>
          </p:cNvSpPr>
          <p:nvPr/>
        </p:nvSpPr>
        <p:spPr>
          <a:xfrm>
            <a:off x="34924" y="-49763"/>
            <a:ext cx="8289567"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PQ Mechanism</a:t>
            </a:r>
            <a:r>
              <a:rPr lang="zh-CN" altLang="en-US"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Proposed by Peccei</a:t>
            </a:r>
            <a:r>
              <a:rPr lang="zh-CN" altLang="en-US"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and</a:t>
            </a:r>
            <a:r>
              <a:rPr lang="zh-CN" altLang="en-US"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Quinn In 1977</a:t>
            </a:r>
          </a:p>
        </p:txBody>
      </p:sp>
      <p:sp>
        <p:nvSpPr>
          <p:cNvPr id="7" name="文本框 6">
            <a:extLst>
              <a:ext uri="{FF2B5EF4-FFF2-40B4-BE49-F238E27FC236}">
                <a16:creationId xmlns:a16="http://schemas.microsoft.com/office/drawing/2014/main" id="{602D4759-7B69-4FB4-9239-8CE022C28D0A}"/>
              </a:ext>
            </a:extLst>
          </p:cNvPr>
          <p:cNvSpPr txBox="1"/>
          <p:nvPr/>
        </p:nvSpPr>
        <p:spPr>
          <a:xfrm>
            <a:off x="2267125" y="6203170"/>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R.Peccei</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H.Quinn</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33FF7AAF-3FE7-43F7-AA93-BDC34FC27A37}"/>
              </a:ext>
            </a:extLst>
          </p:cNvPr>
          <p:cNvPicPr>
            <a:picLocks noChangeAspect="1"/>
          </p:cNvPicPr>
          <p:nvPr/>
        </p:nvPicPr>
        <p:blipFill>
          <a:blip r:embed="rId5"/>
          <a:stretch>
            <a:fillRect/>
          </a:stretch>
        </p:blipFill>
        <p:spPr>
          <a:xfrm>
            <a:off x="34924" y="1506929"/>
            <a:ext cx="8847619" cy="580952"/>
          </a:xfrm>
          <a:prstGeom prst="rect">
            <a:avLst/>
          </a:prstGeom>
        </p:spPr>
      </p:pic>
      <p:sp>
        <p:nvSpPr>
          <p:cNvPr id="10" name="文本框 9">
            <a:extLst>
              <a:ext uri="{FF2B5EF4-FFF2-40B4-BE49-F238E27FC236}">
                <a16:creationId xmlns:a16="http://schemas.microsoft.com/office/drawing/2014/main" id="{9271E5C1-FED0-453D-99F1-2F34F07F8E73}"/>
              </a:ext>
            </a:extLst>
          </p:cNvPr>
          <p:cNvSpPr txBox="1"/>
          <p:nvPr/>
        </p:nvSpPr>
        <p:spPr>
          <a:xfrm>
            <a:off x="34924" y="1103506"/>
            <a:ext cx="68378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FF"/>
                </a:solidFill>
                <a:effectLst/>
                <a:uFillTx/>
                <a:latin typeface="Arial"/>
                <a:ea typeface="Arial"/>
                <a:cs typeface="Arial"/>
                <a:sym typeface="Arial"/>
              </a:rPr>
              <a:t>A new globa</a:t>
            </a:r>
            <a:r>
              <a:rPr lang="en-US" altLang="zh-CN" dirty="0">
                <a:solidFill>
                  <a:srgbClr val="0000FF"/>
                </a:solidFill>
                <a:latin typeface="Arial"/>
                <a:ea typeface="Arial"/>
                <a:cs typeface="Arial"/>
                <a:sym typeface="Arial"/>
              </a:rPr>
              <a:t>l symmetry is introduced and spontaneously broken</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a:t>
            </a:r>
          </a:p>
        </p:txBody>
      </p:sp>
    </p:spTree>
    <p:extLst>
      <p:ext uri="{BB962C8B-B14F-4D97-AF65-F5344CB8AC3E}">
        <p14:creationId xmlns:p14="http://schemas.microsoft.com/office/powerpoint/2010/main" val="33507294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B6B55950-B4EF-4411-B815-6F14773126DC}"/>
              </a:ext>
            </a:extLst>
          </p:cNvPr>
          <p:cNvGrpSpPr/>
          <p:nvPr/>
        </p:nvGrpSpPr>
        <p:grpSpPr>
          <a:xfrm>
            <a:off x="2540444" y="3003120"/>
            <a:ext cx="4063112" cy="2805244"/>
            <a:chOff x="0" y="0"/>
            <a:chExt cx="6349466" cy="4762101"/>
          </a:xfrm>
        </p:grpSpPr>
        <p:pic>
          <p:nvPicPr>
            <p:cNvPr id="4" name="Picture 12" descr="Steven Weinberg - Facts - NobelPrize.org">
              <a:extLst>
                <a:ext uri="{FF2B5EF4-FFF2-40B4-BE49-F238E27FC236}">
                  <a16:creationId xmlns:a16="http://schemas.microsoft.com/office/drawing/2014/main" id="{B78FB4A8-FF93-4635-BA04-8ECF06FE0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4733" cy="47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Frank Wilczek - Facts - NobelPrize.org">
              <a:extLst>
                <a:ext uri="{FF2B5EF4-FFF2-40B4-BE49-F238E27FC236}">
                  <a16:creationId xmlns:a16="http://schemas.microsoft.com/office/drawing/2014/main" id="{DB767B79-39CA-40E5-834C-9CBDB3080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733" y="0"/>
              <a:ext cx="3174733" cy="47620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文本框 5">
            <a:extLst>
              <a:ext uri="{FF2B5EF4-FFF2-40B4-BE49-F238E27FC236}">
                <a16:creationId xmlns:a16="http://schemas.microsoft.com/office/drawing/2014/main" id="{8C167DD8-AC84-4F9B-AC0E-DE54524D3311}"/>
              </a:ext>
            </a:extLst>
          </p:cNvPr>
          <p:cNvSpPr txBox="1"/>
          <p:nvPr/>
        </p:nvSpPr>
        <p:spPr>
          <a:xfrm>
            <a:off x="1993806" y="5994246"/>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kern="100" dirty="0" err="1">
                <a:latin typeface="等线" panose="02010600030101010101" pitchFamily="2" charset="-122"/>
                <a:ea typeface="等线" panose="02010600030101010101" pitchFamily="2" charset="-122"/>
                <a:cs typeface="Times New Roman" panose="02020603050405020304" pitchFamily="18" charset="0"/>
              </a:rPr>
              <a:t>S</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.Weinberg</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kern="100" dirty="0" err="1">
                <a:latin typeface="等线" panose="02010600030101010101" pitchFamily="2" charset="-122"/>
                <a:ea typeface="等线" panose="02010600030101010101" pitchFamily="2" charset="-122"/>
                <a:cs typeface="Times New Roman" panose="02020603050405020304" pitchFamily="18" charset="0"/>
              </a:rPr>
              <a:t>F.Wilczek</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99656121-7980-4AC1-A2C8-B88B3491B709}"/>
              </a:ext>
            </a:extLst>
          </p:cNvPr>
          <p:cNvPicPr>
            <a:picLocks noChangeAspect="1"/>
          </p:cNvPicPr>
          <p:nvPr/>
        </p:nvPicPr>
        <p:blipFill>
          <a:blip r:embed="rId5"/>
          <a:stretch>
            <a:fillRect/>
          </a:stretch>
        </p:blipFill>
        <p:spPr>
          <a:xfrm>
            <a:off x="4706224" y="1215458"/>
            <a:ext cx="4311941" cy="1532342"/>
          </a:xfrm>
          <a:prstGeom prst="rect">
            <a:avLst/>
          </a:prstGeom>
        </p:spPr>
      </p:pic>
      <p:pic>
        <p:nvPicPr>
          <p:cNvPr id="9" name="图片 8">
            <a:extLst>
              <a:ext uri="{FF2B5EF4-FFF2-40B4-BE49-F238E27FC236}">
                <a16:creationId xmlns:a16="http://schemas.microsoft.com/office/drawing/2014/main" id="{A760B894-0E08-45CF-BF28-EC1B973B6931}"/>
              </a:ext>
            </a:extLst>
          </p:cNvPr>
          <p:cNvPicPr>
            <a:picLocks noChangeAspect="1"/>
          </p:cNvPicPr>
          <p:nvPr/>
        </p:nvPicPr>
        <p:blipFill>
          <a:blip r:embed="rId6"/>
          <a:stretch>
            <a:fillRect/>
          </a:stretch>
        </p:blipFill>
        <p:spPr>
          <a:xfrm>
            <a:off x="62241" y="1092449"/>
            <a:ext cx="4706224" cy="1562409"/>
          </a:xfrm>
          <a:prstGeom prst="rect">
            <a:avLst/>
          </a:prstGeom>
        </p:spPr>
      </p:pic>
      <p:sp>
        <p:nvSpPr>
          <p:cNvPr id="11" name="Rectangle 2">
            <a:extLst>
              <a:ext uri="{FF2B5EF4-FFF2-40B4-BE49-F238E27FC236}">
                <a16:creationId xmlns:a16="http://schemas.microsoft.com/office/drawing/2014/main" id="{966197CD-09B2-41AA-958D-BEB291B7BF33}"/>
              </a:ext>
            </a:extLst>
          </p:cNvPr>
          <p:cNvSpPr txBox="1">
            <a:spLocks noChangeArrowheads="1"/>
          </p:cNvSpPr>
          <p:nvPr/>
        </p:nvSpPr>
        <p:spPr>
          <a:xfrm>
            <a:off x="34924" y="-49763"/>
            <a:ext cx="840105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W&amp;W</a:t>
            </a:r>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noticing</a:t>
            </a:r>
            <a:r>
              <a:rPr lang="zh-CN" alt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axion generation </a:t>
            </a:r>
            <a:r>
              <a:rPr lang="en-US" altLang="zh-CN"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simutaneously</a:t>
            </a:r>
            <a:endParaRPr lang="en-US" altLang="zh-C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2" name="直接连接符 11">
            <a:extLst>
              <a:ext uri="{FF2B5EF4-FFF2-40B4-BE49-F238E27FC236}">
                <a16:creationId xmlns:a16="http://schemas.microsoft.com/office/drawing/2014/main" id="{6A8D06E2-A407-46E3-8145-F80E34C1BDAE}"/>
              </a:ext>
            </a:extLst>
          </p:cNvPr>
          <p:cNvCxnSpPr/>
          <p:nvPr/>
        </p:nvCxnSpPr>
        <p:spPr>
          <a:xfrm>
            <a:off x="872455" y="2550253"/>
            <a:ext cx="2390862"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14" name="直接连接符 13">
            <a:extLst>
              <a:ext uri="{FF2B5EF4-FFF2-40B4-BE49-F238E27FC236}">
                <a16:creationId xmlns:a16="http://schemas.microsoft.com/office/drawing/2014/main" id="{42C6B9E7-1445-4857-B2B3-60B12126245C}"/>
              </a:ext>
            </a:extLst>
          </p:cNvPr>
          <p:cNvCxnSpPr>
            <a:cxnSpLocks/>
          </p:cNvCxnSpPr>
          <p:nvPr/>
        </p:nvCxnSpPr>
        <p:spPr>
          <a:xfrm>
            <a:off x="4768465" y="2747800"/>
            <a:ext cx="1531667"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4222115"/>
      </p:ext>
    </p:extLst>
  </p:cSld>
  <p:clrMapOvr>
    <a:masterClrMapping/>
  </p:clrMapOvr>
  <p:transition spd="med"/>
</p:sld>
</file>

<file path=ppt/theme/theme1.xml><?xml version="1.0" encoding="utf-8"?>
<a:theme xmlns:a="http://schemas.openxmlformats.org/drawingml/2006/main" name="青千">
  <a:themeElements>
    <a:clrScheme name="">
      <a:dk1>
        <a:srgbClr val="000000"/>
      </a:dk1>
      <a:lt1>
        <a:srgbClr val="FFFFFF"/>
      </a:lt1>
      <a:dk2>
        <a:srgbClr val="000000"/>
      </a:dk2>
      <a:lt2>
        <a:srgbClr val="919191"/>
      </a:lt2>
      <a:accent1>
        <a:srgbClr val="618FFD"/>
      </a:accent1>
      <a:accent2>
        <a:srgbClr val="FF3300"/>
      </a:accent2>
      <a:accent3>
        <a:srgbClr val="FFFFFF"/>
      </a:accent3>
      <a:accent4>
        <a:srgbClr val="000000"/>
      </a:accent4>
      <a:accent5>
        <a:srgbClr val="B7C6FE"/>
      </a:accent5>
      <a:accent6>
        <a:srgbClr val="E72D00"/>
      </a:accent6>
      <a:hlink>
        <a:srgbClr val="FC0128"/>
      </a:hlink>
      <a:folHlink>
        <a:srgbClr val="CECECE"/>
      </a:folHlink>
    </a:clrScheme>
    <a:fontScheme name="SanRamon2004">
      <a:majorFont>
        <a:latin typeface="Arial"/>
        <a:ea typeface=""/>
        <a:cs typeface=""/>
      </a:majorFont>
      <a:minorFont>
        <a:latin typeface="Arial"/>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nRamon20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nRamon20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anRamon20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nRamon20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nRamon20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nRamon20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anRamon20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青千">
  <a:themeElements>
    <a:clrScheme name="青千">
      <a:dk1>
        <a:srgbClr val="000000"/>
      </a:dk1>
      <a:lt1>
        <a:srgbClr val="FFFFFF"/>
      </a:lt1>
      <a:dk2>
        <a:srgbClr val="A7A7A7"/>
      </a:dk2>
      <a:lt2>
        <a:srgbClr val="535353"/>
      </a:lt2>
      <a:accent1>
        <a:srgbClr val="618FFD"/>
      </a:accent1>
      <a:accent2>
        <a:srgbClr val="FF3300"/>
      </a:accent2>
      <a:accent3>
        <a:srgbClr val="8F8F8F"/>
      </a:accent3>
      <a:accent4>
        <a:srgbClr val="707070"/>
      </a:accent4>
      <a:accent5>
        <a:srgbClr val="B7C6FE"/>
      </a:accent5>
      <a:accent6>
        <a:srgbClr val="E72D00"/>
      </a:accent6>
      <a:hlink>
        <a:srgbClr val="0000FF"/>
      </a:hlink>
      <a:folHlink>
        <a:srgbClr val="FF00FF"/>
      </a:folHlink>
    </a:clrScheme>
    <a:fontScheme name="青千">
      <a:majorFont>
        <a:latin typeface="Calibri"/>
        <a:ea typeface="Calibri"/>
        <a:cs typeface="Calibri"/>
      </a:majorFont>
      <a:minorFont>
        <a:latin typeface="Helvetica"/>
        <a:ea typeface="Helvetica"/>
        <a:cs typeface="Helvetica"/>
      </a:minorFont>
    </a:fontScheme>
    <a:fmtScheme name="青千">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50800" dist="254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青千.pot</Template>
  <TotalTime>47070</TotalTime>
  <Words>2131</Words>
  <Application>Microsoft Macintosh PowerPoint</Application>
  <PresentationFormat>全屏显示(4:3)</PresentationFormat>
  <Paragraphs>175</Paragraphs>
  <Slides>39</Slides>
  <Notes>10</Notes>
  <HiddenSlides>0</HiddenSlides>
  <MMClips>0</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1</vt:i4>
      </vt:variant>
      <vt:variant>
        <vt:lpstr>幻灯片标题</vt:lpstr>
      </vt:variant>
      <vt:variant>
        <vt:i4>39</vt:i4>
      </vt:variant>
    </vt:vector>
  </HeadingPairs>
  <TitlesOfParts>
    <vt:vector size="67" baseType="lpstr">
      <vt:lpstr>-apple-system</vt:lpstr>
      <vt:lpstr>等线</vt:lpstr>
      <vt:lpstr>黑体</vt:lpstr>
      <vt:lpstr>宋体</vt:lpstr>
      <vt:lpstr>AdvOT19ee2aa8.B</vt:lpstr>
      <vt:lpstr>AdvOT483a8203</vt:lpstr>
      <vt:lpstr>AdvOTea1a7398</vt:lpstr>
      <vt:lpstr>ExchangeBook-Regular</vt:lpstr>
      <vt:lpstr>Heiti SC Light</vt:lpstr>
      <vt:lpstr>LatinModernMath-Regular-Identity-H</vt:lpstr>
      <vt:lpstr>Proxima Nova</vt:lpstr>
      <vt:lpstr>STHeitiSC-Light</vt:lpstr>
      <vt:lpstr>Times</vt:lpstr>
      <vt:lpstr>Arial</vt:lpstr>
      <vt:lpstr>Calibri</vt:lpstr>
      <vt:lpstr>Comic Sans MS</vt:lpstr>
      <vt:lpstr>Helvetica</vt:lpstr>
      <vt:lpstr>Lucida Grande</vt:lpstr>
      <vt:lpstr>Monotype Sorts</vt:lpstr>
      <vt:lpstr>Optima</vt:lpstr>
      <vt:lpstr>Symbol</vt:lpstr>
      <vt:lpstr>Tahoma</vt:lpstr>
      <vt:lpstr>Times New Roman</vt:lpstr>
      <vt:lpstr>Tw Cen MT</vt:lpstr>
      <vt:lpstr>Wingdings</vt:lpstr>
      <vt:lpstr>青千</vt:lpstr>
      <vt:lpstr>1_青千</vt:lpstr>
      <vt:lpstr>Equation</vt:lpstr>
      <vt:lpstr>Searching for Axions and Axion-Like Particles via Spin-Dependent Interactions  H.Yan      Institute of Nuclear Physics and Chemistry, CAEP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青年千人计划答辩报告  闫海洋   中国工程物理研究院核物理与化学研究所</dc:title>
  <dc:creator>Haiyang Yan</dc:creator>
  <cp:lastModifiedBy>Zhang, Mofan</cp:lastModifiedBy>
  <cp:revision>1273</cp:revision>
  <dcterms:created xsi:type="dcterms:W3CDTF">2015-01-10T13:29:17Z</dcterms:created>
  <dcterms:modified xsi:type="dcterms:W3CDTF">2023-07-25T16:01:20Z</dcterms:modified>
</cp:coreProperties>
</file>