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72" r:id="rId6"/>
    <p:sldId id="269" r:id="rId7"/>
    <p:sldId id="265" r:id="rId8"/>
    <p:sldId id="273" r:id="rId9"/>
    <p:sldId id="276" r:id="rId10"/>
    <p:sldId id="270" r:id="rId11"/>
    <p:sldId id="275" r:id="rId12"/>
    <p:sldId id="274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59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LF" initials="W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38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4.emf"/><Relationship Id="rId7" Type="http://schemas.openxmlformats.org/officeDocument/2006/relationships/tags" Target="../tags/tag8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9.xml"/><Relationship Id="rId4" Type="http://schemas.openxmlformats.org/officeDocument/2006/relationships/image" Target="../media/image26.emf"/><Relationship Id="rId3" Type="http://schemas.openxmlformats.org/officeDocument/2006/relationships/tags" Target="../tags/tag88.xml"/><Relationship Id="rId2" Type="http://schemas.openxmlformats.org/officeDocument/2006/relationships/image" Target="../media/image25.emf"/><Relationship Id="rId1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29.emf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../media/image28.emf"/><Relationship Id="rId3" Type="http://schemas.openxmlformats.org/officeDocument/2006/relationships/tags" Target="../tags/tag91.xml"/><Relationship Id="rId2" Type="http://schemas.openxmlformats.org/officeDocument/2006/relationships/image" Target="../media/image27.emf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9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emf"/><Relationship Id="rId8" Type="http://schemas.openxmlformats.org/officeDocument/2006/relationships/tags" Target="../tags/tag100.xml"/><Relationship Id="rId7" Type="http://schemas.openxmlformats.org/officeDocument/2006/relationships/image" Target="../media/image32.emf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31.emf"/><Relationship Id="rId3" Type="http://schemas.openxmlformats.org/officeDocument/2006/relationships/tags" Target="../tags/tag97.xml"/><Relationship Id="rId2" Type="http://schemas.openxmlformats.org/officeDocument/2006/relationships/image" Target="../media/image30.emf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02.xml"/><Relationship Id="rId11" Type="http://schemas.openxmlformats.org/officeDocument/2006/relationships/image" Target="../media/image34.emf"/><Relationship Id="rId10" Type="http://schemas.openxmlformats.org/officeDocument/2006/relationships/tags" Target="../tags/tag101.xml"/><Relationship Id="rId1" Type="http://schemas.openxmlformats.org/officeDocument/2006/relationships/tags" Target="../tags/tag9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emf"/><Relationship Id="rId8" Type="http://schemas.openxmlformats.org/officeDocument/2006/relationships/tags" Target="../tags/tag107.xml"/><Relationship Id="rId7" Type="http://schemas.openxmlformats.org/officeDocument/2006/relationships/image" Target="../media/image36.emf"/><Relationship Id="rId6" Type="http://schemas.openxmlformats.org/officeDocument/2006/relationships/tags" Target="../tags/tag106.xml"/><Relationship Id="rId5" Type="http://schemas.openxmlformats.org/officeDocument/2006/relationships/image" Target="../media/image35.emf"/><Relationship Id="rId4" Type="http://schemas.openxmlformats.org/officeDocument/2006/relationships/tags" Target="../tags/tag105.xml"/><Relationship Id="rId3" Type="http://schemas.openxmlformats.org/officeDocument/2006/relationships/image" Target="../media/image33.emf"/><Relationship Id="rId2" Type="http://schemas.openxmlformats.org/officeDocument/2006/relationships/tags" Target="../tags/tag104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image" Target="../media/image38.png"/><Relationship Id="rId10" Type="http://schemas.openxmlformats.org/officeDocument/2006/relationships/tags" Target="../tags/tag108.xml"/><Relationship Id="rId1" Type="http://schemas.openxmlformats.org/officeDocument/2006/relationships/tags" Target="../tags/tag10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image" Target="../media/image40.emf"/><Relationship Id="rId4" Type="http://schemas.openxmlformats.org/officeDocument/2006/relationships/tags" Target="../tags/tag113.xml"/><Relationship Id="rId3" Type="http://schemas.openxmlformats.org/officeDocument/2006/relationships/image" Target="../media/image39.emf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4" Type="http://schemas.openxmlformats.org/officeDocument/2006/relationships/image" Target="../media/image41.emf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42.emf"/><Relationship Id="rId1" Type="http://schemas.openxmlformats.org/officeDocument/2006/relationships/tags" Target="../tags/tag1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../media/image44.emf"/><Relationship Id="rId3" Type="http://schemas.openxmlformats.org/officeDocument/2006/relationships/tags" Target="../tags/tag124.xml"/><Relationship Id="rId2" Type="http://schemas.openxmlformats.org/officeDocument/2006/relationships/image" Target="../media/image43.emf"/><Relationship Id="rId1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1.jpeg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0.xml"/><Relationship Id="rId5" Type="http://schemas.openxmlformats.org/officeDocument/2006/relationships/image" Target="../media/image46.emf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image" Target="../media/image45.emf"/><Relationship Id="rId1" Type="http://schemas.openxmlformats.org/officeDocument/2006/relationships/tags" Target="../tags/tag12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image" Target="../media/image47.emf"/><Relationship Id="rId1" Type="http://schemas.openxmlformats.org/officeDocument/2006/relationships/tags" Target="../tags/tag13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image" Target="../media/image48.emf"/><Relationship Id="rId1" Type="http://schemas.openxmlformats.org/officeDocument/2006/relationships/tags" Target="../tags/tag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8.emf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7.emf"/><Relationship Id="rId3" Type="http://schemas.openxmlformats.org/officeDocument/2006/relationships/tags" Target="../tags/tag69.xml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4.xml"/><Relationship Id="rId10" Type="http://schemas.openxmlformats.org/officeDocument/2006/relationships/image" Target="../media/image9.emf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9.xml"/><Relationship Id="rId4" Type="http://schemas.openxmlformats.org/officeDocument/2006/relationships/image" Target="../media/image12.png"/><Relationship Id="rId3" Type="http://schemas.openxmlformats.org/officeDocument/2006/relationships/tags" Target="../tags/tag78.xml"/><Relationship Id="rId2" Type="http://schemas.openxmlformats.org/officeDocument/2006/relationships/image" Target="../media/image11.jpeg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8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81.xml"/><Relationship Id="rId2" Type="http://schemas.openxmlformats.org/officeDocument/2006/relationships/image" Target="../media/image13.emf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4.xml"/><Relationship Id="rId2" Type="http://schemas.openxmlformats.org/officeDocument/2006/relationships/image" Target="../media/image16.emf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6845" y="68580"/>
            <a:ext cx="10712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Electromagnetic Responses of axions in a high magnetic field with AC modulations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2810" y="2302510"/>
            <a:ext cx="1080071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                                   L. F. Wei</a:t>
            </a:r>
            <a:endParaRPr lang="en-US" altLang="zh-CN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r>
              <a:rPr lang="en-US" altLang="zh-C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                    email: lfwei@swjtu.edu.cn</a:t>
            </a:r>
            <a:endParaRPr lang="en-US" altLang="zh-CN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endParaRPr lang="en-US" altLang="zh-CN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r>
              <a:rPr lang="en-US" altLang="zh-C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      Information Quantum information Technology, </a:t>
            </a:r>
            <a:r>
              <a:rPr lang="en-US" altLang="zh-CN" sz="3600" b="1">
                <a:solidFill>
                  <a:srgbClr val="FF0000"/>
                </a:solidFill>
              </a:rPr>
              <a:t>Southwest Jiaotong University, Chengdu 610031</a:t>
            </a:r>
            <a:endParaRPr lang="en-US" altLang="zh-CN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endParaRPr lang="en-US" altLang="zh-CN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845" y="5656580"/>
            <a:ext cx="11878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b="1">
                <a:solidFill>
                  <a:srgbClr val="C00000"/>
                </a:solidFill>
              </a:rPr>
              <a:t>Collaborators: H. Zheng, Z. J. Zhong, @swjtu</a:t>
            </a:r>
            <a:r>
              <a:rPr lang="zh-CN" altLang="en-US" sz="2500" b="1">
                <a:solidFill>
                  <a:srgbClr val="C00000"/>
                </a:solidFill>
              </a:rPr>
              <a:t>；</a:t>
            </a:r>
            <a:r>
              <a:rPr lang="en-US" altLang="zh-CN" sz="2500" b="1">
                <a:solidFill>
                  <a:srgbClr val="C00000"/>
                </a:solidFill>
              </a:rPr>
              <a:t>J. Li@cqu; Q. Q. Jiang@cwnu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56845" y="1267460"/>
            <a:ext cx="2571750" cy="2594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10629900" y="28575"/>
            <a:ext cx="1503045" cy="14173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226060" y="243205"/>
            <a:ext cx="11707495" cy="6515735"/>
            <a:chOff x="0" y="383"/>
            <a:chExt cx="16489" cy="10261"/>
          </a:xfrm>
        </p:grpSpPr>
        <p:sp>
          <p:nvSpPr>
            <p:cNvPr id="4" name="文本框 3"/>
            <p:cNvSpPr txBox="1"/>
            <p:nvPr/>
          </p:nvSpPr>
          <p:spPr>
            <a:xfrm>
              <a:off x="11991" y="5631"/>
              <a:ext cx="388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轴子电磁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响应探测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原理</a:t>
              </a:r>
              <a:endParaRPr lang="zh-CN" altLang="en-US" b="1">
                <a:solidFill>
                  <a:srgbClr val="FF0000"/>
                </a:solidFill>
                <a:sym typeface="+mn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3"/>
              <a:ext cx="11318" cy="2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5" y="2689"/>
              <a:ext cx="5607" cy="252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7" y="5265"/>
              <a:ext cx="4595" cy="726"/>
            </a:xfrm>
            <a:prstGeom prst="rect">
              <a:avLst/>
            </a:prstGeom>
          </p:spPr>
        </p:pic>
        <p:sp>
          <p:nvSpPr>
            <p:cNvPr id="11" name="右大括号 10"/>
            <p:cNvSpPr/>
            <p:nvPr/>
          </p:nvSpPr>
          <p:spPr>
            <a:xfrm>
              <a:off x="8576" y="2235"/>
              <a:ext cx="119" cy="275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" y="1742"/>
              <a:ext cx="5306" cy="69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17" y="2509"/>
              <a:ext cx="3951" cy="3014"/>
            </a:xfrm>
            <a:prstGeom prst="rect">
              <a:avLst/>
            </a:prstGeom>
          </p:spPr>
        </p:pic>
        <p:sp>
          <p:nvSpPr>
            <p:cNvPr id="14" name="虚尾箭头 13"/>
            <p:cNvSpPr/>
            <p:nvPr/>
          </p:nvSpPr>
          <p:spPr>
            <a:xfrm>
              <a:off x="8643" y="3155"/>
              <a:ext cx="1111" cy="911"/>
            </a:xfrm>
            <a:prstGeom prst="stripedRightArrow">
              <a:avLst/>
            </a:prstGeom>
            <a:gradFill>
              <a:gsLst>
                <a:gs pos="0">
                  <a:srgbClr val="FE4444">
                    <a:alpha val="7000"/>
                  </a:srgbClr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9754" y="1572"/>
              <a:ext cx="5911" cy="3951"/>
            </a:xfrm>
            <a:prstGeom prst="roundRect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4" y="6047"/>
              <a:ext cx="8706" cy="455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1266" y="9999"/>
              <a:ext cx="2644" cy="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8643" y="6886"/>
              <a:ext cx="1322" cy="54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" name="直接箭头连接符 2"/>
            <p:cNvCxnSpPr>
              <a:stCxn id="2" idx="3"/>
            </p:cNvCxnSpPr>
            <p:nvPr/>
          </p:nvCxnSpPr>
          <p:spPr>
            <a:xfrm flipV="1">
              <a:off x="9965" y="7122"/>
              <a:ext cx="2279" cy="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2212" y="6320"/>
              <a:ext cx="4277" cy="14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0070C0"/>
                  </a:solidFill>
                </a:rPr>
                <a:t>实际上离单光子水平的灵敏度也还差几个量级。信号需要放大！</a:t>
              </a:r>
              <a:endParaRPr lang="zh-CN" altLang="en-US" b="1">
                <a:solidFill>
                  <a:srgbClr val="0070C0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2244" y="7985"/>
              <a:ext cx="4168" cy="2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8490" y="396875"/>
            <a:ext cx="106978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4800" b="1">
                <a:solidFill>
                  <a:srgbClr val="FF0000"/>
                </a:solidFill>
                <a:sym typeface="+mn-ea"/>
              </a:rPr>
              <a:t>II. Proposal and Numerical Results</a:t>
            </a:r>
            <a:endParaRPr lang="en-US" altLang="zh-CN" sz="48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7075" y="5237480"/>
            <a:ext cx="10589260" cy="10426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83105" y="1341120"/>
            <a:ext cx="7501255" cy="39992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1285" y="1746250"/>
            <a:ext cx="5777865" cy="293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44690" y="743585"/>
            <a:ext cx="4528820" cy="20834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72770" y="538480"/>
            <a:ext cx="3852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Model and Solutions</a:t>
            </a:r>
            <a:endParaRPr lang="en-US" altLang="zh-CN" sz="2800"/>
          </a:p>
        </p:txBody>
      </p:sp>
      <p:sp>
        <p:nvSpPr>
          <p:cNvPr id="6" name="虚尾箭头 5"/>
          <p:cNvSpPr/>
          <p:nvPr/>
        </p:nvSpPr>
        <p:spPr>
          <a:xfrm>
            <a:off x="5899150" y="1746250"/>
            <a:ext cx="1178560" cy="558165"/>
          </a:xfrm>
          <a:prstGeom prst="stripedRightArrow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77710" y="22161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zero-order effect:</a:t>
            </a:r>
            <a:endParaRPr lang="en-US" altLang="zh-CN" sz="2800" b="1"/>
          </a:p>
        </p:txBody>
      </p:sp>
      <p:sp>
        <p:nvSpPr>
          <p:cNvPr id="8" name="虚尾箭头 7"/>
          <p:cNvSpPr/>
          <p:nvPr>
            <p:custDataLst>
              <p:tags r:id="rId5"/>
            </p:custDataLst>
          </p:nvPr>
        </p:nvSpPr>
        <p:spPr>
          <a:xfrm rot="5400000">
            <a:off x="8840470" y="3016885"/>
            <a:ext cx="937895" cy="558165"/>
          </a:xfrm>
          <a:prstGeom prst="stripedRightArrow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76670" y="3764915"/>
            <a:ext cx="5569585" cy="24034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204710" y="616839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First-order effect:</a:t>
            </a:r>
            <a:endParaRPr lang="en-US" altLang="zh-CN" sz="2800" b="1"/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16050" y="985520"/>
            <a:ext cx="4919980" cy="8496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9140" y="402590"/>
            <a:ext cx="6899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</a:rPr>
              <a:t>1) Only a high stationary magnetic field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9140" y="2399665"/>
            <a:ext cx="4942840" cy="30702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66140" y="1835150"/>
            <a:ext cx="17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</a:rPr>
              <a:t>we have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44970" y="1835150"/>
            <a:ext cx="5325110" cy="23844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右大括号 6"/>
          <p:cNvSpPr/>
          <p:nvPr/>
        </p:nvSpPr>
        <p:spPr>
          <a:xfrm>
            <a:off x="5798185" y="2771775"/>
            <a:ext cx="830580" cy="2278380"/>
          </a:xfrm>
          <a:prstGeom prst="rightBrace">
            <a:avLst>
              <a:gd name="adj1" fmla="val 8333"/>
              <a:gd name="adj2" fmla="val 493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92950" y="5930265"/>
            <a:ext cx="3653790" cy="4292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744970" y="4298950"/>
            <a:ext cx="5314950" cy="144589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2232660" y="6061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locations of the detectors: </a:t>
            </a:r>
            <a:r>
              <a:rPr lang="en-US" altLang="zh-CN" i="1"/>
              <a:t>Zi</a:t>
            </a:r>
            <a:endParaRPr lang="en-US" altLang="zh-CN" i="1"/>
          </a:p>
        </p:txBody>
      </p:sp>
    </p:spTree>
    <p:custDataLst>
      <p:tags r:id="rId1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39140" y="402590"/>
            <a:ext cx="9222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</a:rPr>
              <a:t>2) A high stationary magnetic field+AC modulations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10540" y="2138680"/>
            <a:ext cx="3744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we have the zero-order effect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3424555" y="2702560"/>
            <a:ext cx="830580" cy="2278380"/>
          </a:xfrm>
          <a:prstGeom prst="rightBrace">
            <a:avLst>
              <a:gd name="adj1" fmla="val 8333"/>
              <a:gd name="adj2" fmla="val 493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41770" y="5852795"/>
            <a:ext cx="3653790" cy="4292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79035" y="52616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locations of the detectors: </a:t>
            </a:r>
            <a:r>
              <a:rPr lang="en-US" altLang="zh-CN" i="1"/>
              <a:t>Zi</a:t>
            </a:r>
            <a:endParaRPr lang="en-US" altLang="zh-CN" i="1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3220" y="1129030"/>
            <a:ext cx="4462145" cy="4933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8435" y="2702560"/>
            <a:ext cx="3488690" cy="19443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54500" y="2560320"/>
            <a:ext cx="7764145" cy="16643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55135" y="4035425"/>
            <a:ext cx="7763510" cy="114681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6191250" y="2138680"/>
            <a:ext cx="412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</a:rPr>
              <a:t>The first-order effects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255135" y="1986915"/>
            <a:ext cx="7763510" cy="4466590"/>
          </a:xfrm>
          <a:prstGeom prst="round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39140" y="402590"/>
            <a:ext cx="1067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</a:rPr>
              <a:t>3) The numerical results and analysis: Electric field signals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8125" y="923925"/>
            <a:ext cx="7851775" cy="593407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7000875" y="4099560"/>
            <a:ext cx="1448435" cy="78486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450580" y="4899660"/>
            <a:ext cx="3112770" cy="1017905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noAutofit/>
          </a:bodyPr>
          <a:p>
            <a:r>
              <a:rPr lang="en-US" altLang="zh-CN"/>
              <a:t>Oscillates with the frequency 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67800" y="5267960"/>
            <a:ext cx="1922780" cy="64960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924800" y="2054225"/>
            <a:ext cx="4267200" cy="1585595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C00000"/>
                </a:solidFill>
              </a:rPr>
              <a:t>Oscillates with the other frequencies=mixing the background + Sum frequency+difference frequency; the amplitudes are related</a:t>
            </a:r>
            <a:endParaRPr lang="en-US" altLang="zh-CN" b="1">
              <a:solidFill>
                <a:srgbClr val="C00000"/>
              </a:solidFill>
            </a:endParaRPr>
          </a:p>
          <a:p>
            <a:r>
              <a:rPr lang="en-US" altLang="zh-CN" b="1">
                <a:solidFill>
                  <a:srgbClr val="C00000"/>
                </a:solidFill>
              </a:rPr>
              <a:t>to the strength of the AC field.</a:t>
            </a:r>
            <a:endParaRPr lang="en-US" altLang="zh-CN" b="1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39140" y="402590"/>
            <a:ext cx="1067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</a:rPr>
              <a:t>4) The numerical results and analysis: Magnetic field signals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50580" y="4899660"/>
            <a:ext cx="3112770" cy="730885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noAutofit/>
          </a:bodyPr>
          <a:p>
            <a:r>
              <a:rPr lang="en-US" altLang="zh-CN"/>
              <a:t>Oscillates with the frequency</a:t>
            </a:r>
            <a:endParaRPr lang="en-US" altLang="zh-CN"/>
          </a:p>
          <a:p>
            <a:r>
              <a:rPr lang="en-US" altLang="zh-CN"/>
              <a:t>\Omega_s=\Omega_a/2 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7517765" y="2054225"/>
            <a:ext cx="4447540" cy="1600200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C00000"/>
                </a:solidFill>
              </a:rPr>
              <a:t>Oscillates with the other frequencies=mixing the background + Sum frequency+difference frequency; the amplitudes are related</a:t>
            </a:r>
            <a:endParaRPr lang="en-US" altLang="zh-CN" b="1">
              <a:solidFill>
                <a:srgbClr val="C00000"/>
              </a:solidFill>
            </a:endParaRPr>
          </a:p>
          <a:p>
            <a:r>
              <a:rPr lang="en-US" altLang="zh-CN" b="1">
                <a:solidFill>
                  <a:srgbClr val="C00000"/>
                </a:solidFill>
              </a:rPr>
              <a:t>to the strength of the AC field.</a:t>
            </a:r>
            <a:endParaRPr lang="en-US" altLang="zh-CN" b="1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485" y="923925"/>
            <a:ext cx="7283450" cy="5650230"/>
          </a:xfrm>
          <a:prstGeom prst="rect">
            <a:avLst/>
          </a:prstGeom>
        </p:spPr>
      </p:pic>
      <p:cxnSp>
        <p:nvCxnSpPr>
          <p:cNvPr id="9" name="直接箭头连接符 8"/>
          <p:cNvCxnSpPr>
            <a:endCxn id="5" idx="1"/>
          </p:cNvCxnSpPr>
          <p:nvPr/>
        </p:nvCxnSpPr>
        <p:spPr>
          <a:xfrm>
            <a:off x="6110605" y="4091940"/>
            <a:ext cx="2339975" cy="117348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3250" y="4324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sym typeface="+mn-ea"/>
              </a:rPr>
              <a:t>5)  Energy flow density:</a:t>
            </a:r>
            <a:endParaRPr lang="en-US" altLang="zh-CN" sz="2800" b="1">
              <a:solidFill>
                <a:srgbClr val="C0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4865" y="954405"/>
            <a:ext cx="9992360" cy="4706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5661025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1) Without the AC field P~10^{-24} W/m^2 @ \omega_a/2, ~10^{-20}W/m^2 @\omega_a/2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400"/>
              <a:t>2) @ \omega_B=\omega_a, the amplitude can be amplied by 5-6 order</a:t>
            </a:r>
            <a:endParaRPr lang="en-US" altLang="zh-CN" sz="240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1795" y="366395"/>
            <a:ext cx="108337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III. Feasibile Analysis: </a:t>
            </a:r>
            <a:endParaRPr lang="en-US" altLang="zh-CN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algn="l"/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                    -------The experimental challenges</a:t>
            </a:r>
            <a:endParaRPr lang="en-US" altLang="zh-CN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5680" y="2047875"/>
            <a:ext cx="105968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 How to filer out the noise with the same frequency as the background AC field?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2. To get the high magnetic field~10Tesla,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3. Sensitive detection of the first-order response Signals </a:t>
            </a:r>
            <a:endParaRPr lang="en-US" altLang="zh-CN" sz="320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55640" y="1259840"/>
            <a:ext cx="6269990" cy="5013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6060" y="1619885"/>
            <a:ext cx="5529580" cy="40557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5425" y="614045"/>
            <a:ext cx="5151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600cm@6T sperconducting magnet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191885" y="741045"/>
            <a:ext cx="5151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High-frequency modulations</a:t>
            </a:r>
            <a:endParaRPr lang="en-US" altLang="zh-CN" sz="2400">
              <a:solidFill>
                <a:srgbClr val="C0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80" y="452755"/>
            <a:ext cx="9799320" cy="901700"/>
          </a:xfrm>
        </p:spPr>
        <p:txBody>
          <a:bodyPr>
            <a:normAutofit fontScale="90000"/>
          </a:bodyPr>
          <a:p>
            <a:r>
              <a:rPr lang="en-US" altLang="zh-CN" u="sng">
                <a:solidFill>
                  <a:srgbClr val="C00000"/>
                </a:solidFill>
              </a:rPr>
              <a:t>Outline</a:t>
            </a:r>
            <a:endParaRPr lang="en-US" altLang="zh-CN" u="sng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3530" y="2099945"/>
            <a:ext cx="11736705" cy="2872740"/>
          </a:xfrm>
        </p:spPr>
        <p:txBody>
          <a:bodyPr>
            <a:noAutofit/>
          </a:bodyPr>
          <a:p>
            <a:pPr algn="l"/>
            <a:r>
              <a:rPr lang="en-US" altLang="zh-CN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I. Backgrounds </a:t>
            </a:r>
            <a:endParaRPr lang="en-US" altLang="zh-CN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l"/>
            <a:r>
              <a:rPr lang="en-US" altLang="zh-CN" sz="4800" b="1">
                <a:solidFill>
                  <a:srgbClr val="FF0000"/>
                </a:solidFill>
              </a:rPr>
              <a:t>II. Proposal and Numerical Results</a:t>
            </a:r>
            <a:endParaRPr lang="en-US" altLang="zh-CN" sz="4800" b="1">
              <a:solidFill>
                <a:srgbClr val="FF0000"/>
              </a:solidFill>
            </a:endParaRPr>
          </a:p>
          <a:p>
            <a:pPr algn="l"/>
            <a:r>
              <a:rPr lang="en-US" altLang="zh-CN" sz="4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III. Feasibile Analysis</a:t>
            </a:r>
            <a:endParaRPr lang="en-US" altLang="zh-CN" sz="4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algn="l"/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IV. Discussions</a:t>
            </a:r>
            <a:endParaRPr lang="en-US" alt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08615" y="28575"/>
            <a:ext cx="1624330" cy="15386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870" y="1320800"/>
            <a:ext cx="7459980" cy="51835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308985" y="735330"/>
            <a:ext cx="5151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Single-photon detecting system</a:t>
            </a:r>
            <a:endParaRPr lang="en-US" altLang="zh-CN" sz="240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63485" y="1475105"/>
            <a:ext cx="4628515" cy="46164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6405" y="857885"/>
            <a:ext cx="11424920" cy="574611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965960" y="274955"/>
            <a:ext cx="9059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Research Platform for Microwave single-photon detector deices</a:t>
            </a:r>
            <a:endParaRPr lang="en-US" altLang="zh-CN" sz="2400">
              <a:solidFill>
                <a:srgbClr val="C0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3075" y="1384300"/>
            <a:ext cx="11243945" cy="516763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37105" y="591820"/>
            <a:ext cx="7204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</a:rPr>
              <a:t>The underway experimental system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5715" y="2582545"/>
            <a:ext cx="9580245" cy="1288415"/>
          </a:xfrm>
        </p:spPr>
        <p:txBody>
          <a:bodyPr>
            <a:noAutofit/>
          </a:bodyPr>
          <a:p>
            <a:pPr algn="l"/>
            <a:r>
              <a:rPr lang="en-US" altLang="zh-CN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IV. Thanks and Discussions</a:t>
            </a:r>
            <a:endParaRPr lang="en-US" altLang="zh-CN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2090" y="234950"/>
            <a:ext cx="11200130" cy="1508760"/>
          </a:xfrm>
        </p:spPr>
        <p:txBody>
          <a:bodyPr>
            <a:normAutofit fontScale="90000"/>
          </a:bodyPr>
          <a:p>
            <a:pPr algn="l"/>
            <a:r>
              <a:rPr lang="en-US" altLang="zh-CN" sz="4000" u="sng">
                <a:solidFill>
                  <a:srgbClr val="C00000"/>
                </a:solidFill>
              </a:rPr>
              <a:t>I. Backgrounds-Axion should exist! </a:t>
            </a:r>
            <a:br>
              <a:rPr lang="en-US" altLang="zh-CN" sz="3110" u="sng">
                <a:solidFill>
                  <a:srgbClr val="C00000"/>
                </a:solidFill>
              </a:rPr>
            </a:br>
            <a:r>
              <a:rPr lang="en-US" altLang="zh-CN" sz="355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1. Standard Model and QCD axions</a:t>
            </a:r>
            <a:r>
              <a:rPr lang="en-US" altLang="zh-CN" u="sng">
                <a:solidFill>
                  <a:srgbClr val="C00000"/>
                </a:solidFill>
              </a:rPr>
              <a:t> </a:t>
            </a:r>
            <a:endParaRPr lang="en-US" altLang="zh-CN" u="sng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79405" y="28575"/>
            <a:ext cx="1653540" cy="1569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standard-model-of-elementary-particles-with-antiparticles-768x4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" y="1743075"/>
            <a:ext cx="5076825" cy="4897755"/>
          </a:xfrm>
          <a:prstGeom prst="rect">
            <a:avLst/>
          </a:prstGeom>
        </p:spPr>
      </p:pic>
      <p:pic>
        <p:nvPicPr>
          <p:cNvPr id="6" name="图片 5" descr="strong-cp-problem-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030" y="1743075"/>
            <a:ext cx="6489700" cy="4016375"/>
          </a:xfrm>
          <a:prstGeom prst="rect">
            <a:avLst/>
          </a:prstGeom>
        </p:spPr>
      </p:pic>
      <p:pic>
        <p:nvPicPr>
          <p:cNvPr id="7" name="图片 6" descr="The-QCD-axion-oscillates-about-the-minimum-of-its-potential-which-corresponds-to-th-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770" y="2819400"/>
            <a:ext cx="1584960" cy="1480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46395" y="5759450"/>
            <a:ext cx="66859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R. D. Peccei and H. R. Quinn, Phys. Rev. Lett.</a:t>
            </a:r>
            <a:endParaRPr lang="zh-CN" altLang="en-US" sz="2400" b="1">
              <a:solidFill>
                <a:srgbClr val="002060"/>
              </a:solidFill>
            </a:endParaRPr>
          </a:p>
          <a:p>
            <a:r>
              <a:rPr lang="zh-CN" altLang="en-US" sz="2400" b="1">
                <a:solidFill>
                  <a:srgbClr val="002060"/>
                </a:solidFill>
              </a:rPr>
              <a:t>38, 1440 (1977),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49960" y="1521460"/>
            <a:ext cx="2525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Axion Mass</a:t>
            </a:r>
            <a:endParaRPr lang="en-US" altLang="zh-CN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19455" y="2755265"/>
                <a:ext cx="4779010" cy="9607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6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6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𝑒𝑉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𝐺𝑒𝑉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 sz="28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5" y="2755265"/>
                <a:ext cx="4779010" cy="960755"/>
              </a:xfrm>
              <a:prstGeom prst="rect">
                <a:avLst/>
              </a:prstGeom>
              <a:blipFill rotWithShape="1">
                <a:blip r:embed="rId1"/>
                <a:stretch>
                  <a:fillRect b="-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66090" y="4366260"/>
                <a:ext cx="5032375" cy="9531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800"/>
                  <a:t> </a:t>
                </a:r>
                <a:r>
                  <a:rPr lang="en-US" sz="2800"/>
                  <a:t>-</a:t>
                </a:r>
                <a:r>
                  <a:rPr lang="zh-CN" altLang="en-US" sz="2800"/>
                  <a:t> the scale of spontaneous breaking of the PQ symmetry</a:t>
                </a:r>
                <a:endParaRPr lang="zh-CN" altLang="en-US" sz="28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0" y="4366260"/>
                <a:ext cx="5032375" cy="9531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949960" y="5706110"/>
            <a:ext cx="48920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Ref. </a:t>
            </a:r>
            <a:r>
              <a:rPr lang="zh-CN" altLang="en-US" sz="2400">
                <a:solidFill>
                  <a:srgbClr val="FF0000"/>
                </a:solidFill>
              </a:rPr>
              <a:t>Weinberg, S., 1978, Phys. Rev. Lett. 40, 223</a:t>
            </a:r>
            <a:r>
              <a:rPr lang="zh-CN" altLang="en-US"/>
              <a:t>.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24370" y="2283460"/>
            <a:ext cx="3577590" cy="1150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96000" y="1521460"/>
            <a:ext cx="28060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ym typeface="+mn-ea"/>
              </a:rPr>
              <a:t>Axion Density</a:t>
            </a:r>
            <a:endParaRPr lang="en-US" altLang="zh-CN" sz="3200"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096000" y="3607435"/>
            <a:ext cx="55365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If axion is a dark matter with the constant density, then</a:t>
            </a:r>
            <a:r>
              <a:rPr lang="en-US" altLang="zh-CN" sz="3200">
                <a:sym typeface="+mn-ea"/>
              </a:rPr>
              <a:t>  </a:t>
            </a:r>
            <a:endParaRPr lang="en-US" altLang="zh-CN" sz="3200"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367665" y="212725"/>
            <a:ext cx="2315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Axion field: </a:t>
            </a:r>
            <a:endParaRPr lang="en-US" altLang="zh-CN" sz="320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32380" y="92075"/>
            <a:ext cx="3876675" cy="8432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480" y="4902835"/>
            <a:ext cx="2315210" cy="15125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iadv.abm9928-f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" y="403225"/>
            <a:ext cx="11134090" cy="56375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4690" y="6141720"/>
            <a:ext cx="109835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Yannis K. Semertzidis</a:t>
            </a:r>
            <a:r>
              <a:rPr lang="en-US" altLang="zh-CN"/>
              <a:t>,</a:t>
            </a:r>
            <a:r>
              <a:rPr lang="zh-CN" altLang="en-US"/>
              <a:t> and SungWoo Youn</a:t>
            </a:r>
            <a:r>
              <a:rPr lang="en-US" altLang="zh-CN"/>
              <a:t>, </a:t>
            </a:r>
            <a:r>
              <a:rPr lang="zh-CN" altLang="en-US">
                <a:sym typeface="+mn-ea"/>
              </a:rPr>
              <a:t>Axion dark matter: How to see it?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Sci. Adv</a:t>
            </a:r>
            <a:r>
              <a:rPr lang="en-US" altLang="zh-CN">
                <a:sym typeface="+mn-ea"/>
              </a:rPr>
              <a:t>.</a:t>
            </a:r>
            <a:r>
              <a:rPr lang="zh-CN" altLang="en-US">
                <a:sym typeface="+mn-ea"/>
              </a:rPr>
              <a:t>.8</a:t>
            </a:r>
            <a:r>
              <a:rPr lang="en-US" altLang="zh-CN">
                <a:sym typeface="+mn-ea"/>
              </a:rPr>
              <a:t>, </a:t>
            </a:r>
            <a:r>
              <a:rPr lang="zh-CN" altLang="en-US">
                <a:sym typeface="+mn-ea"/>
              </a:rPr>
              <a:t>9928 (2022)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820" y="447675"/>
            <a:ext cx="45180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2060"/>
                </a:solidFill>
              </a:rPr>
              <a:t>Experimental constraints of the mass range:</a:t>
            </a:r>
            <a:endParaRPr lang="en-US" altLang="zh-CN" sz="2800" b="1">
              <a:solidFill>
                <a:srgbClr val="00206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770495" y="2530475"/>
            <a:ext cx="3621405" cy="34550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 flipH="1">
            <a:off x="7589520" y="2334260"/>
            <a:ext cx="3334385" cy="37420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ciadv.abj3618-f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0390" y="203835"/>
            <a:ext cx="10824845" cy="180213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12570" y="6498590"/>
            <a:ext cx="83185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G. G. Raffelt, Astrophysical axion bounds. Lect. Notes Phys. 741, 51–71 (2008)</a:t>
            </a:r>
            <a:endParaRPr lang="zh-CN" altLang="en-US"/>
          </a:p>
        </p:txBody>
      </p:sp>
      <p:pic>
        <p:nvPicPr>
          <p:cNvPr id="6" name="图片 5" descr="AxionNeutron_with_Projecti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3125"/>
            <a:ext cx="11539855" cy="421830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328660" y="1885950"/>
            <a:ext cx="1901190" cy="43757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8010" y="623570"/>
            <a:ext cx="5775960" cy="4951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6215" y="101600"/>
            <a:ext cx="4697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haloscope detected scheme: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81965" y="5575300"/>
            <a:ext cx="60534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P. Sikivie, Experimental tests of the invis</a:t>
            </a:r>
            <a:r>
              <a:rPr lang="en-US" altLang="zh-CN" sz="2400" b="1">
                <a:solidFill>
                  <a:srgbClr val="002060"/>
                </a:solidFill>
              </a:rPr>
              <a:t>ible axion</a:t>
            </a:r>
            <a:r>
              <a:rPr lang="zh-CN" altLang="en-US" sz="2400" b="1">
                <a:solidFill>
                  <a:srgbClr val="002060"/>
                </a:solidFill>
              </a:rPr>
              <a:t>s. Rev.</a:t>
            </a:r>
            <a:r>
              <a:rPr lang="en-US" altLang="zh-CN" sz="2400" b="1">
                <a:solidFill>
                  <a:srgbClr val="002060"/>
                </a:solidFill>
              </a:rPr>
              <a:t> </a:t>
            </a:r>
            <a:r>
              <a:rPr lang="zh-CN" altLang="en-US" sz="2400" b="1">
                <a:solidFill>
                  <a:srgbClr val="002060"/>
                </a:solidFill>
              </a:rPr>
              <a:t>Lett. 51, 1415C1417 (1983)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pic>
        <p:nvPicPr>
          <p:cNvPr id="2061" name="图片 2060" descr="D:\ajeet\ns\ns65-new-online\20\GrahamFig02.t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34785" y="623570"/>
            <a:ext cx="5255260" cy="5875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363970" y="5563235"/>
            <a:ext cx="4725670" cy="93535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609209" y="3239071"/>
                <a:ext cx="973455" cy="3797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09" y="3239071"/>
                <a:ext cx="973455" cy="379730"/>
              </a:xfrm>
              <a:prstGeom prst="rect">
                <a:avLst/>
              </a:prstGeom>
              <a:blipFill rotWithShape="1">
                <a:blip r:embed="rId5"/>
                <a:stretch>
                  <a:fillRect l="-26" t="-150" r="26" b="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162929" y="5841936"/>
            <a:ext cx="5627370" cy="5219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 anchor="t">
            <a:spAutoFit/>
          </a:bodyPr>
          <a:p>
            <a:pPr algn="l"/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model-dependent coupling strength</a:t>
            </a:r>
            <a:endParaRPr lang="en-US" altLang="zh-CN" sz="2800"/>
          </a:p>
        </p:txBody>
      </p:sp>
      <p:cxnSp>
        <p:nvCxnSpPr>
          <p:cNvPr id="7" name="直接箭头连接符 6"/>
          <p:cNvCxnSpPr>
            <a:stCxn id="3" idx="0"/>
            <a:endCxn id="6" idx="1"/>
          </p:cNvCxnSpPr>
          <p:nvPr/>
        </p:nvCxnSpPr>
        <p:spPr>
          <a:xfrm>
            <a:off x="3509010" y="5575300"/>
            <a:ext cx="2653665" cy="5276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625090" y="5005070"/>
            <a:ext cx="814705" cy="5734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6705" y="109855"/>
            <a:ext cx="11884660" cy="6748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iadv.abm9928-f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57810"/>
            <a:ext cx="11783060" cy="61398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8.xml><?xml version="1.0" encoding="utf-8"?>
<p:tagLst xmlns:p="http://schemas.openxmlformats.org/presentationml/2006/main">
  <p:tag name="COMMONDATA" val="eyJoZGlkIjoiMmNhMjExNGQ5MTk1OTA3NjJmYzEyZDUyMTFjOTMzMWYifQ=="/>
  <p:tag name="KSO_WPP_MARK_KEY" val="0839b5dc-f694-444f-8981-9d0b4cd38df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2697</Words>
  <Application>WPS 演示</Application>
  <PresentationFormat>宽屏</PresentationFormat>
  <Paragraphs>117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Cambria Math</vt:lpstr>
      <vt:lpstr>Office 主题​​</vt:lpstr>
      <vt:lpstr>PowerPoint 演示文稿</vt:lpstr>
      <vt:lpstr>Outline</vt:lpstr>
      <vt:lpstr>I. Backgrounds:  1. Standard Model and QCD axions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lfwei</cp:lastModifiedBy>
  <cp:revision>181</cp:revision>
  <dcterms:created xsi:type="dcterms:W3CDTF">2019-06-19T02:08:00Z</dcterms:created>
  <dcterms:modified xsi:type="dcterms:W3CDTF">2023-07-23T20:39:07Z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5EF6B7D257B8449F82693E6310313CB4_13</vt:lpwstr>
  </property>
</Properties>
</file>