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embeddedFontLst>
    <p:embeddedFont>
      <p:font typeface="Cambria Math" panose="02040503050406030204" pitchFamily="18" charset="0"/>
      <p:regular r:id="rId21"/>
    </p:embeddedFont>
    <p:embeddedFont>
      <p:font typeface="Canela Bold" pitchFamily="2" charset="77"/>
      <p:bold r:id="rId22"/>
      <p:italic r:id="rId23"/>
      <p:boldItalic r:id="rId24"/>
    </p:embeddedFont>
    <p:embeddedFont>
      <p:font typeface="Canela Deck Regular" pitchFamily="2" charset="0"/>
      <p:regular r:id="rId25"/>
      <p:bold r:id="rId26"/>
      <p:italic r:id="rId27"/>
      <p:boldItalic r:id="rId28"/>
    </p:embeddedFont>
    <p:embeddedFont>
      <p:font typeface="Canela Regular" pitchFamily="2" charset="77"/>
      <p:regular r:id="rId29"/>
      <p:bold r:id="rId30"/>
      <p:italic r:id="rId31"/>
      <p:boldItalic r:id="rId32"/>
    </p:embeddedFont>
    <p:embeddedFont>
      <p:font typeface="Canela Text Regular" pitchFamily="2" charset="0"/>
      <p:regular r:id="rId33"/>
      <p:bold r:id="rId34"/>
      <p:italic r:id="rId35"/>
      <p:boldItalic r:id="rId36"/>
    </p:embeddedFont>
    <p:embeddedFont>
      <p:font typeface="Graphik" panose="020B0503030202060203" pitchFamily="34" charset="77"/>
      <p:regular r:id="rId37"/>
      <p:bold r:id="rId38"/>
      <p:italic r:id="rId39"/>
      <p:boldItalic r:id="rId40"/>
    </p:embeddedFont>
    <p:embeddedFont>
      <p:font typeface="Graphik-Medium" panose="020B0503030202060203" pitchFamily="34" charset="77"/>
      <p:regular r:id="rId41"/>
    </p:embeddedFont>
    <p:embeddedFont>
      <p:font typeface="Graphik-SemiboldItalic" panose="020B0503030202060203" pitchFamily="34" charset="77"/>
      <p:bold r:id="rId42"/>
      <p:italic r:id="rId43"/>
      <p:boldItalic r:id="rId4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457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914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1371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18288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22860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27432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32004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3657600" algn="ctr" defTabSz="2438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FBD17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0945"/>
  </p:normalViewPr>
  <p:slideViewPr>
    <p:cSldViewPr snapToGrid="0">
      <p:cViewPr varScale="1">
        <p:scale>
          <a:sx n="59" d="100"/>
          <a:sy n="59" d="100"/>
        </p:scale>
        <p:origin x="6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Axion is well-motivated in physics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178624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Show pulsed emission in radio band, some of them are observable in x-ray and gamma-ray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Large moment of inertia and small external torque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All four fundamental forces play a vital role in this system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57247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&lt;5min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N" dirty="0"/>
              <a:t>~8min</a:t>
            </a:r>
          </a:p>
        </p:txBody>
      </p:sp>
    </p:spTree>
    <p:extLst>
      <p:ext uri="{BB962C8B-B14F-4D97-AF65-F5344CB8AC3E}">
        <p14:creationId xmlns:p14="http://schemas.microsoft.com/office/powerpoint/2010/main" val="4235476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Picture of theoretical model. axion-induced emission can be seen as being generated from a light bulb with a strange shape that resembles a torus in the middle and two spheres on both sides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Surface — </a:t>
            </a:r>
            <a:r>
              <a:rPr lang="en-US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where axion 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conversion take place, color - altitude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Two figure show …</a:t>
            </a:r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36284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～</a:t>
            </a:r>
            <a:r>
              <a:rPr lang="en-CN" dirty="0"/>
              <a:t>12min</a:t>
            </a:r>
          </a:p>
        </p:txBody>
      </p:sp>
    </p:spTree>
    <p:extLst>
      <p:ext uri="{BB962C8B-B14F-4D97-AF65-F5344CB8AC3E}">
        <p14:creationId xmlns:p14="http://schemas.microsoft.com/office/powerpoint/2010/main" val="104715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This is where plasma lensing comes to work, that more focused light is brighter</a:t>
            </a:r>
          </a:p>
          <a:p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830509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4572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9144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13716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182880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ea against sky at sunset 2"/>
          <p:cNvSpPr>
            <a:spLocks noGrp="1"/>
          </p:cNvSpPr>
          <p:nvPr>
            <p:ph type="pic" sz="quarter" idx="21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Sea against sky at sunset 1"/>
          <p:cNvSpPr>
            <a:spLocks noGrp="1"/>
          </p:cNvSpPr>
          <p:nvPr>
            <p:ph type="pic" sz="quarter" idx="22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each and sea at sunset"/>
          <p:cNvSpPr>
            <a:spLocks noGrp="1"/>
          </p:cNvSpPr>
          <p:nvPr>
            <p:ph type="pic" idx="23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each and sea at sunset"/>
          <p:cNvSpPr>
            <a:spLocks noGrp="1"/>
          </p:cNvSpPr>
          <p:nvPr>
            <p:ph type="pic" idx="21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Beach and sea at sunset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z="12800" spc="-128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6000" spc="-59">
                <a:solidFill>
                  <a:srgbClr val="FFFFFF"/>
                </a:solidFill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3000" spc="-29">
                <a:solidFill>
                  <a:srgbClr val="FFFFFF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3" name="Sea against sky at sunset"/>
          <p:cNvSpPr>
            <a:spLocks noGrp="1"/>
          </p:cNvSpPr>
          <p:nvPr>
            <p:ph type="pic" idx="21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  <a:lvl2pPr marL="0" indent="4572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2pPr>
            <a:lvl3pPr marL="0" indent="9144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3pPr>
            <a:lvl4pPr marL="0" indent="13716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4pPr>
            <a:lvl5pPr marL="0" indent="182880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1" name="Sea against sky at sunset"/>
          <p:cNvSpPr>
            <a:spLocks noGrp="1"/>
          </p:cNvSpPr>
          <p:nvPr>
            <p:ph type="pic" idx="21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z="12800" spc="0"/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4572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9144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13716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1828800" defTabSz="825500">
              <a:lnSpc>
                <a:spcPct val="100000"/>
              </a:lnSpc>
              <a:buSzTx/>
              <a:buNone/>
              <a:defRPr sz="6800" spc="-136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-SemiboldItalic"/>
                <a:ea typeface="Graphik-SemiboldItalic"/>
                <a:cs typeface="Graphik-SemiboldItalic"/>
                <a:sym typeface="Graphik Semibold"/>
              </a:defRPr>
            </a:lvl1pPr>
          </a:lstStyle>
          <a:p>
            <a:r>
              <a:t>Agenda Subtitle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457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914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1371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18288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22860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27432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32004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365760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sz="4400" b="0" i="0" u="none" strike="noStrike" cap="none" spc="0" baseline="0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3.jpe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2023.7.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2023.7.24</a:t>
            </a:r>
          </a:p>
        </p:txBody>
      </p:sp>
      <p:sp>
        <p:nvSpPr>
          <p:cNvPr id="152" name="Identifying axion conversion in compact star magnetospheres with radio-wave polarization signature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1584959">
              <a:defRPr sz="8320" spc="-83"/>
            </a:lvl1pPr>
          </a:lstStyle>
          <a:p>
            <a:r>
              <a:rPr b="1" dirty="0">
                <a:latin typeface="Arial" panose="020B0604020202020204" pitchFamily="34" charset="0"/>
                <a:ea typeface="Hei" pitchFamily="2" charset="-122"/>
                <a:cs typeface="Arial" panose="020B0604020202020204" pitchFamily="34" charset="0"/>
              </a:rPr>
              <a:t>Identifying axion conversion in compact star magnetospheres with radio-wave polarization signatures</a:t>
            </a:r>
          </a:p>
        </p:txBody>
      </p:sp>
      <p:sp>
        <p:nvSpPr>
          <p:cNvPr id="153" name="Speaker: Zihan Xue…"/>
          <p:cNvSpPr txBox="1">
            <a:spLocks noGrp="1"/>
          </p:cNvSpPr>
          <p:nvPr>
            <p:ph type="subTitle" sz="quarter" idx="1"/>
          </p:nvPr>
        </p:nvSpPr>
        <p:spPr>
          <a:xfrm>
            <a:off x="1219198" y="8443247"/>
            <a:ext cx="21945601" cy="2250593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Speaker: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Zihan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Xue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Advis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r: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Kejia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Lee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trong directional depend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directional dependence</a:t>
            </a:r>
          </a:p>
        </p:txBody>
      </p:sp>
      <p:sp>
        <p:nvSpPr>
          <p:cNvPr id="21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equalwp.jpg" descr="equalwp.jpg"/>
          <p:cNvPicPr>
            <a:picLocks noChangeAspect="1"/>
          </p:cNvPicPr>
          <p:nvPr/>
        </p:nvPicPr>
        <p:blipFill>
          <a:blip r:embed="rId3"/>
          <a:srcRect l="28572" t="18878" r="25121" b="22491"/>
          <a:stretch>
            <a:fillRect/>
          </a:stretch>
        </p:blipFill>
        <p:spPr>
          <a:xfrm>
            <a:off x="3503401" y="4554413"/>
            <a:ext cx="5728128" cy="6036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3" h="21497" extrusionOk="0">
                <a:moveTo>
                  <a:pt x="10143" y="2"/>
                </a:moveTo>
                <a:cubicBezTo>
                  <a:pt x="7748" y="-43"/>
                  <a:pt x="5361" y="917"/>
                  <a:pt x="4279" y="2485"/>
                </a:cubicBezTo>
                <a:cubicBezTo>
                  <a:pt x="3078" y="4227"/>
                  <a:pt x="3375" y="6194"/>
                  <a:pt x="5062" y="7678"/>
                </a:cubicBezTo>
                <a:cubicBezTo>
                  <a:pt x="5508" y="8071"/>
                  <a:pt x="5720" y="8330"/>
                  <a:pt x="5623" y="8362"/>
                </a:cubicBezTo>
                <a:cubicBezTo>
                  <a:pt x="5537" y="8390"/>
                  <a:pt x="4826" y="8490"/>
                  <a:pt x="4042" y="8584"/>
                </a:cubicBezTo>
                <a:cubicBezTo>
                  <a:pt x="2120" y="8815"/>
                  <a:pt x="1571" y="9009"/>
                  <a:pt x="828" y="9715"/>
                </a:cubicBezTo>
                <a:cubicBezTo>
                  <a:pt x="355" y="10165"/>
                  <a:pt x="190" y="10418"/>
                  <a:pt x="75" y="10874"/>
                </a:cubicBezTo>
                <a:cubicBezTo>
                  <a:pt x="-160" y="11806"/>
                  <a:pt x="160" y="12706"/>
                  <a:pt x="971" y="13383"/>
                </a:cubicBezTo>
                <a:cubicBezTo>
                  <a:pt x="1859" y="14124"/>
                  <a:pt x="2869" y="14322"/>
                  <a:pt x="4921" y="14159"/>
                </a:cubicBezTo>
                <a:cubicBezTo>
                  <a:pt x="5664" y="14099"/>
                  <a:pt x="6345" y="14078"/>
                  <a:pt x="6434" y="14111"/>
                </a:cubicBezTo>
                <a:cubicBezTo>
                  <a:pt x="6556" y="14155"/>
                  <a:pt x="6495" y="14318"/>
                  <a:pt x="6189" y="14774"/>
                </a:cubicBezTo>
                <a:cubicBezTo>
                  <a:pt x="4991" y="16553"/>
                  <a:pt x="5178" y="18362"/>
                  <a:pt x="6709" y="19824"/>
                </a:cubicBezTo>
                <a:cubicBezTo>
                  <a:pt x="7415" y="20498"/>
                  <a:pt x="8472" y="21057"/>
                  <a:pt x="9563" y="21330"/>
                </a:cubicBezTo>
                <a:cubicBezTo>
                  <a:pt x="10348" y="21527"/>
                  <a:pt x="12393" y="21557"/>
                  <a:pt x="13265" y="21384"/>
                </a:cubicBezTo>
                <a:cubicBezTo>
                  <a:pt x="14211" y="21196"/>
                  <a:pt x="15717" y="20482"/>
                  <a:pt x="16395" y="19899"/>
                </a:cubicBezTo>
                <a:cubicBezTo>
                  <a:pt x="16726" y="19613"/>
                  <a:pt x="17180" y="19059"/>
                  <a:pt x="17403" y="18668"/>
                </a:cubicBezTo>
                <a:cubicBezTo>
                  <a:pt x="17785" y="17999"/>
                  <a:pt x="17809" y="17891"/>
                  <a:pt x="17809" y="16884"/>
                </a:cubicBezTo>
                <a:cubicBezTo>
                  <a:pt x="17808" y="15922"/>
                  <a:pt x="17773" y="15748"/>
                  <a:pt x="17466" y="15192"/>
                </a:cubicBezTo>
                <a:cubicBezTo>
                  <a:pt x="17277" y="14851"/>
                  <a:pt x="16812" y="14283"/>
                  <a:pt x="16431" y="13928"/>
                </a:cubicBezTo>
                <a:cubicBezTo>
                  <a:pt x="15971" y="13501"/>
                  <a:pt x="15785" y="13255"/>
                  <a:pt x="15878" y="13200"/>
                </a:cubicBezTo>
                <a:cubicBezTo>
                  <a:pt x="15956" y="13155"/>
                  <a:pt x="16615" y="13054"/>
                  <a:pt x="17344" y="12974"/>
                </a:cubicBezTo>
                <a:cubicBezTo>
                  <a:pt x="19599" y="12728"/>
                  <a:pt x="20583" y="12264"/>
                  <a:pt x="21138" y="11186"/>
                </a:cubicBezTo>
                <a:cubicBezTo>
                  <a:pt x="21346" y="10783"/>
                  <a:pt x="21440" y="10377"/>
                  <a:pt x="21432" y="9989"/>
                </a:cubicBezTo>
                <a:cubicBezTo>
                  <a:pt x="21408" y="8824"/>
                  <a:pt x="20463" y="7809"/>
                  <a:pt x="18897" y="7445"/>
                </a:cubicBezTo>
                <a:cubicBezTo>
                  <a:pt x="18187" y="7280"/>
                  <a:pt x="17896" y="7273"/>
                  <a:pt x="16542" y="7387"/>
                </a:cubicBezTo>
                <a:cubicBezTo>
                  <a:pt x="15692" y="7459"/>
                  <a:pt x="14948" y="7489"/>
                  <a:pt x="14889" y="7455"/>
                </a:cubicBezTo>
                <a:cubicBezTo>
                  <a:pt x="14831" y="7420"/>
                  <a:pt x="14910" y="7231"/>
                  <a:pt x="15066" y="7034"/>
                </a:cubicBezTo>
                <a:cubicBezTo>
                  <a:pt x="16129" y="5685"/>
                  <a:pt x="16320" y="4105"/>
                  <a:pt x="15587" y="2732"/>
                </a:cubicBezTo>
                <a:cubicBezTo>
                  <a:pt x="15016" y="1664"/>
                  <a:pt x="13352" y="553"/>
                  <a:pt x="11789" y="198"/>
                </a:cubicBezTo>
                <a:cubicBezTo>
                  <a:pt x="11251" y="76"/>
                  <a:pt x="10696" y="12"/>
                  <a:pt x="10143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equalwp2.jpg" descr="equalwp2.jpg"/>
          <p:cNvPicPr>
            <a:picLocks noChangeAspect="1"/>
          </p:cNvPicPr>
          <p:nvPr/>
        </p:nvPicPr>
        <p:blipFill>
          <a:blip r:embed="rId4"/>
          <a:srcRect l="28335" t="25540" r="24864" b="28968"/>
          <a:stretch>
            <a:fillRect/>
          </a:stretch>
        </p:blipFill>
        <p:spPr>
          <a:xfrm>
            <a:off x="13362747" y="5010262"/>
            <a:ext cx="6334317" cy="51245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6" extrusionOk="0">
                <a:moveTo>
                  <a:pt x="9960" y="0"/>
                </a:moveTo>
                <a:cubicBezTo>
                  <a:pt x="9266" y="-1"/>
                  <a:pt x="8573" y="67"/>
                  <a:pt x="8018" y="204"/>
                </a:cubicBezTo>
                <a:cubicBezTo>
                  <a:pt x="7354" y="369"/>
                  <a:pt x="6638" y="673"/>
                  <a:pt x="6018" y="1054"/>
                </a:cubicBezTo>
                <a:cubicBezTo>
                  <a:pt x="4966" y="1700"/>
                  <a:pt x="4077" y="2780"/>
                  <a:pt x="3736" y="3825"/>
                </a:cubicBezTo>
                <a:cubicBezTo>
                  <a:pt x="3679" y="4000"/>
                  <a:pt x="3625" y="4190"/>
                  <a:pt x="3618" y="4247"/>
                </a:cubicBezTo>
                <a:cubicBezTo>
                  <a:pt x="3611" y="4304"/>
                  <a:pt x="3586" y="4456"/>
                  <a:pt x="3561" y="4585"/>
                </a:cubicBezTo>
                <a:cubicBezTo>
                  <a:pt x="3480" y="5009"/>
                  <a:pt x="3536" y="5948"/>
                  <a:pt x="3657" y="6190"/>
                </a:cubicBezTo>
                <a:cubicBezTo>
                  <a:pt x="3674" y="6223"/>
                  <a:pt x="3694" y="6291"/>
                  <a:pt x="3702" y="6341"/>
                </a:cubicBezTo>
                <a:cubicBezTo>
                  <a:pt x="3710" y="6391"/>
                  <a:pt x="3722" y="6466"/>
                  <a:pt x="3730" y="6506"/>
                </a:cubicBezTo>
                <a:cubicBezTo>
                  <a:pt x="3740" y="6556"/>
                  <a:pt x="3551" y="6701"/>
                  <a:pt x="3155" y="6950"/>
                </a:cubicBezTo>
                <a:cubicBezTo>
                  <a:pt x="2014" y="7665"/>
                  <a:pt x="1274" y="8330"/>
                  <a:pt x="790" y="9072"/>
                </a:cubicBezTo>
                <a:cubicBezTo>
                  <a:pt x="405" y="9661"/>
                  <a:pt x="285" y="9917"/>
                  <a:pt x="135" y="10469"/>
                </a:cubicBezTo>
                <a:cubicBezTo>
                  <a:pt x="7" y="10936"/>
                  <a:pt x="-3" y="11028"/>
                  <a:pt x="1" y="11665"/>
                </a:cubicBezTo>
                <a:cubicBezTo>
                  <a:pt x="5" y="12388"/>
                  <a:pt x="155" y="12900"/>
                  <a:pt x="569" y="13616"/>
                </a:cubicBezTo>
                <a:cubicBezTo>
                  <a:pt x="1107" y="14548"/>
                  <a:pt x="1903" y="15252"/>
                  <a:pt x="3093" y="15853"/>
                </a:cubicBezTo>
                <a:cubicBezTo>
                  <a:pt x="3616" y="16117"/>
                  <a:pt x="4370" y="16397"/>
                  <a:pt x="4983" y="16553"/>
                </a:cubicBezTo>
                <a:cubicBezTo>
                  <a:pt x="5375" y="16654"/>
                  <a:pt x="5394" y="16677"/>
                  <a:pt x="5404" y="17067"/>
                </a:cubicBezTo>
                <a:cubicBezTo>
                  <a:pt x="5413" y="17419"/>
                  <a:pt x="5642" y="18136"/>
                  <a:pt x="5876" y="18544"/>
                </a:cubicBezTo>
                <a:cubicBezTo>
                  <a:pt x="5920" y="18620"/>
                  <a:pt x="5956" y="18693"/>
                  <a:pt x="5956" y="18708"/>
                </a:cubicBezTo>
                <a:cubicBezTo>
                  <a:pt x="5956" y="18808"/>
                  <a:pt x="6592" y="19603"/>
                  <a:pt x="6903" y="19892"/>
                </a:cubicBezTo>
                <a:cubicBezTo>
                  <a:pt x="7295" y="20255"/>
                  <a:pt x="8180" y="20819"/>
                  <a:pt x="8672" y="21021"/>
                </a:cubicBezTo>
                <a:cubicBezTo>
                  <a:pt x="9231" y="21250"/>
                  <a:pt x="9955" y="21450"/>
                  <a:pt x="10566" y="21546"/>
                </a:cubicBezTo>
                <a:cubicBezTo>
                  <a:pt x="10799" y="21582"/>
                  <a:pt x="11208" y="21599"/>
                  <a:pt x="11626" y="21596"/>
                </a:cubicBezTo>
                <a:cubicBezTo>
                  <a:pt x="12043" y="21593"/>
                  <a:pt x="12469" y="21571"/>
                  <a:pt x="12734" y="21531"/>
                </a:cubicBezTo>
                <a:cubicBezTo>
                  <a:pt x="13522" y="21413"/>
                  <a:pt x="14258" y="21197"/>
                  <a:pt x="14839" y="20914"/>
                </a:cubicBezTo>
                <a:cubicBezTo>
                  <a:pt x="14920" y="20874"/>
                  <a:pt x="15053" y="20811"/>
                  <a:pt x="15134" y="20773"/>
                </a:cubicBezTo>
                <a:cubicBezTo>
                  <a:pt x="15402" y="20649"/>
                  <a:pt x="16070" y="20201"/>
                  <a:pt x="16352" y="19957"/>
                </a:cubicBezTo>
                <a:cubicBezTo>
                  <a:pt x="16895" y="19487"/>
                  <a:pt x="17473" y="18717"/>
                  <a:pt x="17737" y="18111"/>
                </a:cubicBezTo>
                <a:cubicBezTo>
                  <a:pt x="18114" y="17242"/>
                  <a:pt x="18190" y="16232"/>
                  <a:pt x="17941" y="15386"/>
                </a:cubicBezTo>
                <a:cubicBezTo>
                  <a:pt x="17916" y="15300"/>
                  <a:pt x="17891" y="15206"/>
                  <a:pt x="17887" y="15177"/>
                </a:cubicBezTo>
                <a:cubicBezTo>
                  <a:pt x="17883" y="15148"/>
                  <a:pt x="17873" y="15095"/>
                  <a:pt x="17865" y="15057"/>
                </a:cubicBezTo>
                <a:cubicBezTo>
                  <a:pt x="17848" y="14975"/>
                  <a:pt x="17823" y="14992"/>
                  <a:pt x="18517" y="14575"/>
                </a:cubicBezTo>
                <a:cubicBezTo>
                  <a:pt x="19002" y="14283"/>
                  <a:pt x="19336" y="14044"/>
                  <a:pt x="19759" y="13683"/>
                </a:cubicBezTo>
                <a:cubicBezTo>
                  <a:pt x="20047" y="13439"/>
                  <a:pt x="20598" y="12824"/>
                  <a:pt x="20820" y="12501"/>
                </a:cubicBezTo>
                <a:cubicBezTo>
                  <a:pt x="21117" y="12070"/>
                  <a:pt x="21419" y="11449"/>
                  <a:pt x="21467" y="11170"/>
                </a:cubicBezTo>
                <a:cubicBezTo>
                  <a:pt x="21472" y="11141"/>
                  <a:pt x="21503" y="11023"/>
                  <a:pt x="21536" y="10909"/>
                </a:cubicBezTo>
                <a:cubicBezTo>
                  <a:pt x="21577" y="10767"/>
                  <a:pt x="21597" y="10409"/>
                  <a:pt x="21597" y="10051"/>
                </a:cubicBezTo>
                <a:cubicBezTo>
                  <a:pt x="21597" y="9692"/>
                  <a:pt x="21577" y="9333"/>
                  <a:pt x="21536" y="9191"/>
                </a:cubicBezTo>
                <a:cubicBezTo>
                  <a:pt x="21503" y="9076"/>
                  <a:pt x="21473" y="8960"/>
                  <a:pt x="21468" y="8932"/>
                </a:cubicBezTo>
                <a:cubicBezTo>
                  <a:pt x="21448" y="8793"/>
                  <a:pt x="21248" y="8325"/>
                  <a:pt x="21088" y="8045"/>
                </a:cubicBezTo>
                <a:cubicBezTo>
                  <a:pt x="20615" y="7214"/>
                  <a:pt x="19915" y="6524"/>
                  <a:pt x="19029" y="6013"/>
                </a:cubicBezTo>
                <a:cubicBezTo>
                  <a:pt x="18414" y="5659"/>
                  <a:pt x="18351" y="5626"/>
                  <a:pt x="18121" y="5545"/>
                </a:cubicBezTo>
                <a:cubicBezTo>
                  <a:pt x="17995" y="5500"/>
                  <a:pt x="17855" y="5446"/>
                  <a:pt x="17808" y="5423"/>
                </a:cubicBezTo>
                <a:cubicBezTo>
                  <a:pt x="17623" y="5330"/>
                  <a:pt x="17422" y="5250"/>
                  <a:pt x="17282" y="5210"/>
                </a:cubicBezTo>
                <a:cubicBezTo>
                  <a:pt x="17201" y="5187"/>
                  <a:pt x="17039" y="5141"/>
                  <a:pt x="16923" y="5108"/>
                </a:cubicBezTo>
                <a:cubicBezTo>
                  <a:pt x="16807" y="5075"/>
                  <a:pt x="16620" y="5026"/>
                  <a:pt x="16507" y="5000"/>
                </a:cubicBezTo>
                <a:cubicBezTo>
                  <a:pt x="16393" y="4973"/>
                  <a:pt x="16281" y="4930"/>
                  <a:pt x="16260" y="4904"/>
                </a:cubicBezTo>
                <a:cubicBezTo>
                  <a:pt x="16239" y="4878"/>
                  <a:pt x="16207" y="4708"/>
                  <a:pt x="16189" y="4526"/>
                </a:cubicBezTo>
                <a:cubicBezTo>
                  <a:pt x="16068" y="3365"/>
                  <a:pt x="15411" y="2235"/>
                  <a:pt x="14387" y="1425"/>
                </a:cubicBezTo>
                <a:cubicBezTo>
                  <a:pt x="14161" y="1246"/>
                  <a:pt x="13523" y="821"/>
                  <a:pt x="13429" y="786"/>
                </a:cubicBezTo>
                <a:cubicBezTo>
                  <a:pt x="13406" y="778"/>
                  <a:pt x="13340" y="748"/>
                  <a:pt x="13282" y="719"/>
                </a:cubicBezTo>
                <a:cubicBezTo>
                  <a:pt x="13224" y="691"/>
                  <a:pt x="13139" y="651"/>
                  <a:pt x="13093" y="629"/>
                </a:cubicBezTo>
                <a:cubicBezTo>
                  <a:pt x="13046" y="608"/>
                  <a:pt x="12956" y="563"/>
                  <a:pt x="12891" y="530"/>
                </a:cubicBezTo>
                <a:cubicBezTo>
                  <a:pt x="12826" y="498"/>
                  <a:pt x="12729" y="472"/>
                  <a:pt x="12676" y="472"/>
                </a:cubicBezTo>
                <a:cubicBezTo>
                  <a:pt x="12623" y="472"/>
                  <a:pt x="12566" y="456"/>
                  <a:pt x="12550" y="435"/>
                </a:cubicBezTo>
                <a:cubicBezTo>
                  <a:pt x="12515" y="392"/>
                  <a:pt x="12214" y="285"/>
                  <a:pt x="11914" y="211"/>
                </a:cubicBezTo>
                <a:cubicBezTo>
                  <a:pt x="11350" y="72"/>
                  <a:pt x="10654" y="2"/>
                  <a:pt x="9960" y="0"/>
                </a:cubicBezTo>
                <a:close/>
              </a:path>
            </a:pathLst>
          </a:cu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Text"/>
              <p:cNvSpPr txBox="1"/>
              <p:nvPr/>
            </p:nvSpPr>
            <p:spPr>
              <a:xfrm>
                <a:off x="4136256" y="11046520"/>
                <a:ext cx="4883063" cy="16165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sub>
                            <m:sup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256" y="11046520"/>
                <a:ext cx="4883063" cy="1616533"/>
              </a:xfrm>
              <a:prstGeom prst="rect">
                <a:avLst/>
              </a:prstGeom>
              <a:blipFill>
                <a:blip r:embed="rId5"/>
                <a:stretch>
                  <a:fillRect l="-3368" t="-3125" b="-125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9" name="Text"/>
              <p:cNvSpPr txBox="1"/>
              <p:nvPr/>
            </p:nvSpPr>
            <p:spPr>
              <a:xfrm>
                <a:off x="14298696" y="11046520"/>
                <a:ext cx="5398368" cy="16165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Sup>
                            <m:sSubSup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sub>
                            <m:sup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sz="4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sz="4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8696" y="11046520"/>
                <a:ext cx="5398368" cy="1616533"/>
              </a:xfrm>
              <a:prstGeom prst="rect">
                <a:avLst/>
              </a:prstGeom>
              <a:blipFill>
                <a:blip r:embed="rId6"/>
                <a:stretch>
                  <a:fillRect t="-3125" b="-125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Equation"/>
              <p:cNvSpPr txBox="1"/>
              <p:nvPr/>
            </p:nvSpPr>
            <p:spPr>
              <a:xfrm>
                <a:off x="9210241" y="11486386"/>
                <a:ext cx="1363585" cy="61555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sub>
                      </m:sSub>
                    </m:oMath>
                  </m:oMathPara>
                </a14:m>
                <a:endParaRPr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10241" y="11486386"/>
                <a:ext cx="1363585" cy="615553"/>
              </a:xfrm>
              <a:prstGeom prst="rect">
                <a:avLst/>
              </a:prstGeom>
              <a:blipFill>
                <a:blip r:embed="rId7"/>
                <a:stretch>
                  <a:fillRect b="-26531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" name="Oval"/>
          <p:cNvSpPr/>
          <p:nvPr/>
        </p:nvSpPr>
        <p:spPr>
          <a:xfrm>
            <a:off x="6898523" y="6308625"/>
            <a:ext cx="420644" cy="43153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2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8855743">
            <a:off x="6829414" y="5539457"/>
            <a:ext cx="2814103" cy="476900"/>
          </a:xfrm>
          <a:prstGeom prst="rect">
            <a:avLst/>
          </a:prstGeom>
        </p:spPr>
      </p:pic>
      <p:sp>
        <p:nvSpPr>
          <p:cNvPr id="224" name="Oval"/>
          <p:cNvSpPr/>
          <p:nvPr/>
        </p:nvSpPr>
        <p:spPr>
          <a:xfrm>
            <a:off x="8598674" y="6769579"/>
            <a:ext cx="420645" cy="43153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8855743">
            <a:off x="8529565" y="6028466"/>
            <a:ext cx="2814103" cy="476900"/>
          </a:xfrm>
          <a:prstGeom prst="rect">
            <a:avLst/>
          </a:prstGeom>
        </p:spPr>
      </p:pic>
      <p:sp>
        <p:nvSpPr>
          <p:cNvPr id="227" name="Oval"/>
          <p:cNvSpPr/>
          <p:nvPr/>
        </p:nvSpPr>
        <p:spPr>
          <a:xfrm>
            <a:off x="18340471" y="6769579"/>
            <a:ext cx="420644" cy="43153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8" name="Line Line" descr="Line Line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8855743">
            <a:off x="18271361" y="6000411"/>
            <a:ext cx="2814103" cy="476901"/>
          </a:xfrm>
          <a:prstGeom prst="rect">
            <a:avLst/>
          </a:prstGeom>
        </p:spPr>
      </p:pic>
      <p:pic>
        <p:nvPicPr>
          <p:cNvPr id="230" name="Line Line" descr="Line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7002026" y="5295387"/>
            <a:ext cx="3041276" cy="476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+ GJ model +DM"/>
              <p:cNvSpPr txBox="1"/>
              <p:nvPr/>
            </p:nvSpPr>
            <p:spPr>
              <a:xfrm>
                <a:off x="3018897" y="2826758"/>
                <a:ext cx="6767815" cy="8615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200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sz="4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49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 + GJ model +DM</a:t>
                </a:r>
              </a:p>
            </p:txBody>
          </p:sp>
        </mc:Choice>
        <mc:Fallback xmlns="">
          <p:sp>
            <p:nvSpPr>
              <p:cNvPr id="232" name="+ GJ model +D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8897" y="2826758"/>
                <a:ext cx="6767815" cy="861583"/>
              </a:xfrm>
              <a:prstGeom prst="rect">
                <a:avLst/>
              </a:prstGeom>
              <a:blipFill>
                <a:blip r:embed="rId10"/>
                <a:stretch>
                  <a:fillRect l="-1124" t="-10145" r="-3558" b="-202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ay tracing metho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Ray tracing method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5" name="Rendering technique to simulate lightning scenes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19200" y="2788253"/>
                <a:ext cx="23185688" cy="10426870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Rendering technique to simulate lightning scenes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Tracing the path of light</a:t>
                </a:r>
              </a:p>
              <a:p>
                <a:pPr>
                  <a:buFont typeface="Wingdings" pitchFamily="2" charset="2"/>
                  <a:buChar char="§"/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Procedures:</a:t>
                </a:r>
              </a:p>
              <a:p>
                <a:pPr lvl="1">
                  <a:buFont typeface="Wingdings" pitchFamily="2" charset="2"/>
                  <a:buChar char="§"/>
                  <a:defRPr sz="4000"/>
                </a:pPr>
                <a:r>
                  <a:rPr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Grid the image plane</a:t>
                </a:r>
              </a:p>
              <a:p>
                <a:pPr lvl="1">
                  <a:buFont typeface="Wingdings" pitchFamily="2" charset="2"/>
                  <a:buChar char="§"/>
                  <a:defRPr sz="4000"/>
                </a:pPr>
                <a:r>
                  <a:rPr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Determine ray path</a:t>
                </a:r>
              </a:p>
              <a:p>
                <a:pPr lvl="1">
                  <a:buFont typeface="Wingdings" pitchFamily="2" charset="2"/>
                  <a:buChar char="§"/>
                  <a:defRPr sz="4000"/>
                </a:pPr>
                <a:r>
                  <a:rPr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Trace ray backwards (two models of Geo. Opt.)</a:t>
                </a:r>
              </a:p>
              <a:p>
                <a:pPr lvl="2">
                  <a:buFont typeface="Wingdings" pitchFamily="2" charset="2"/>
                  <a:buChar char="§"/>
                  <a:defRPr sz="3600"/>
                </a:pPr>
                <a:r>
                  <a:rPr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Vacuum: straight-line</a:t>
                </a:r>
              </a:p>
              <a:p>
                <a:pPr lvl="2">
                  <a:buFont typeface="Wingdings" pitchFamily="2" charset="2"/>
                  <a:buChar char="§"/>
                  <a:defRPr sz="3600"/>
                </a:pPr>
                <a:r>
                  <a:rPr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Plasma: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𝜈𝜌</m:t>
                        </m:r>
                      </m:sub>
                      <m:sup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f>
                      <m:f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sup>
                        </m:sSup>
                      </m:num>
                      <m:den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p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Sup>
                      <m:sSubSup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p>
                            <m:r>
                              <a:rPr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const</m:t>
                    </m:r>
                  </m:oMath>
                </a14:m>
                <a:endParaRPr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  <a:defRPr sz="4000"/>
                </a:pPr>
                <a:r>
                  <a:rPr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Sum contributions from all pixels</a:t>
                </a:r>
              </a:p>
            </p:txBody>
          </p:sp>
        </mc:Choice>
        <mc:Fallback>
          <p:sp>
            <p:nvSpPr>
              <p:cNvPr id="235" name="Rendering technique to simulate lightning scene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19200" y="2788253"/>
                <a:ext cx="23185688" cy="10426870"/>
              </a:xfrm>
              <a:prstGeom prst="rect">
                <a:avLst/>
              </a:prstGeom>
              <a:blipFill>
                <a:blip r:embed="rId2"/>
                <a:stretch>
                  <a:fillRect l="-1807" t="-438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6" name="ray-trace.pdf" descr="ray-trac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464" y="6529776"/>
            <a:ext cx="10050993" cy="6685347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https://commons.wikimedia.org/wiki/File:Ray_trace_diagram.svg"/>
          <p:cNvSpPr txBox="1"/>
          <p:nvPr/>
        </p:nvSpPr>
        <p:spPr>
          <a:xfrm>
            <a:off x="17749220" y="13327068"/>
            <a:ext cx="6655668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5">
                    <a:hueOff val="-65973"/>
                    <a:satOff val="18050"/>
                    <a:lumOff val="-15912"/>
                  </a:schemeClr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https://commons.wikimedia.org/wiki/File:Ray_trace_diagram.svg</a:t>
            </a:r>
          </a:p>
        </p:txBody>
      </p:sp>
      <p:pic>
        <p:nvPicPr>
          <p:cNvPr id="238" name="equalwp.jpg" descr="equalwp.jpg"/>
          <p:cNvPicPr>
            <a:picLocks noChangeAspect="1"/>
          </p:cNvPicPr>
          <p:nvPr/>
        </p:nvPicPr>
        <p:blipFill>
          <a:blip r:embed="rId4"/>
          <a:srcRect l="28571" t="18878" r="25123" b="22491"/>
          <a:stretch>
            <a:fillRect/>
          </a:stretch>
        </p:blipFill>
        <p:spPr>
          <a:xfrm>
            <a:off x="18095829" y="199136"/>
            <a:ext cx="5880628" cy="6197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498" extrusionOk="0">
                <a:moveTo>
                  <a:pt x="10144" y="2"/>
                </a:moveTo>
                <a:cubicBezTo>
                  <a:pt x="7748" y="-43"/>
                  <a:pt x="5361" y="917"/>
                  <a:pt x="4280" y="2485"/>
                </a:cubicBezTo>
                <a:cubicBezTo>
                  <a:pt x="3079" y="4227"/>
                  <a:pt x="3376" y="6194"/>
                  <a:pt x="5063" y="7679"/>
                </a:cubicBezTo>
                <a:cubicBezTo>
                  <a:pt x="5509" y="8071"/>
                  <a:pt x="5721" y="8330"/>
                  <a:pt x="5624" y="8361"/>
                </a:cubicBezTo>
                <a:cubicBezTo>
                  <a:pt x="5538" y="8390"/>
                  <a:pt x="4827" y="8490"/>
                  <a:pt x="4043" y="8584"/>
                </a:cubicBezTo>
                <a:cubicBezTo>
                  <a:pt x="2122" y="8815"/>
                  <a:pt x="1572" y="9009"/>
                  <a:pt x="829" y="9715"/>
                </a:cubicBezTo>
                <a:cubicBezTo>
                  <a:pt x="355" y="10165"/>
                  <a:pt x="190" y="10418"/>
                  <a:pt x="75" y="10874"/>
                </a:cubicBezTo>
                <a:cubicBezTo>
                  <a:pt x="-160" y="11806"/>
                  <a:pt x="162" y="12706"/>
                  <a:pt x="972" y="13382"/>
                </a:cubicBezTo>
                <a:cubicBezTo>
                  <a:pt x="1860" y="14124"/>
                  <a:pt x="2869" y="14322"/>
                  <a:pt x="4921" y="14159"/>
                </a:cubicBezTo>
                <a:cubicBezTo>
                  <a:pt x="5664" y="14100"/>
                  <a:pt x="6345" y="14078"/>
                  <a:pt x="6434" y="14111"/>
                </a:cubicBezTo>
                <a:cubicBezTo>
                  <a:pt x="6556" y="14155"/>
                  <a:pt x="6496" y="14319"/>
                  <a:pt x="6189" y="14774"/>
                </a:cubicBezTo>
                <a:cubicBezTo>
                  <a:pt x="4992" y="16554"/>
                  <a:pt x="5178" y="18362"/>
                  <a:pt x="6709" y="19824"/>
                </a:cubicBezTo>
                <a:cubicBezTo>
                  <a:pt x="7415" y="20499"/>
                  <a:pt x="8472" y="21057"/>
                  <a:pt x="9563" y="21331"/>
                </a:cubicBezTo>
                <a:cubicBezTo>
                  <a:pt x="10348" y="21527"/>
                  <a:pt x="12394" y="21557"/>
                  <a:pt x="13265" y="21384"/>
                </a:cubicBezTo>
                <a:cubicBezTo>
                  <a:pt x="14212" y="21196"/>
                  <a:pt x="15718" y="20482"/>
                  <a:pt x="16396" y="19899"/>
                </a:cubicBezTo>
                <a:cubicBezTo>
                  <a:pt x="16727" y="19613"/>
                  <a:pt x="17180" y="19060"/>
                  <a:pt x="17404" y="18668"/>
                </a:cubicBezTo>
                <a:cubicBezTo>
                  <a:pt x="17785" y="17999"/>
                  <a:pt x="17811" y="17890"/>
                  <a:pt x="17810" y="16884"/>
                </a:cubicBezTo>
                <a:cubicBezTo>
                  <a:pt x="17810" y="15921"/>
                  <a:pt x="17775" y="15748"/>
                  <a:pt x="17467" y="15192"/>
                </a:cubicBezTo>
                <a:cubicBezTo>
                  <a:pt x="17279" y="14851"/>
                  <a:pt x="16813" y="14282"/>
                  <a:pt x="16432" y="13928"/>
                </a:cubicBezTo>
                <a:cubicBezTo>
                  <a:pt x="15972" y="13500"/>
                  <a:pt x="15786" y="13255"/>
                  <a:pt x="15879" y="13201"/>
                </a:cubicBezTo>
                <a:cubicBezTo>
                  <a:pt x="15956" y="13155"/>
                  <a:pt x="16616" y="13053"/>
                  <a:pt x="17344" y="12974"/>
                </a:cubicBezTo>
                <a:cubicBezTo>
                  <a:pt x="19600" y="12728"/>
                  <a:pt x="20583" y="12263"/>
                  <a:pt x="21138" y="11185"/>
                </a:cubicBezTo>
                <a:cubicBezTo>
                  <a:pt x="21346" y="10782"/>
                  <a:pt x="21440" y="10377"/>
                  <a:pt x="21432" y="9989"/>
                </a:cubicBezTo>
                <a:cubicBezTo>
                  <a:pt x="21408" y="8824"/>
                  <a:pt x="20465" y="7810"/>
                  <a:pt x="18899" y="7446"/>
                </a:cubicBezTo>
                <a:cubicBezTo>
                  <a:pt x="18189" y="7281"/>
                  <a:pt x="17895" y="7272"/>
                  <a:pt x="16542" y="7387"/>
                </a:cubicBezTo>
                <a:cubicBezTo>
                  <a:pt x="15692" y="7459"/>
                  <a:pt x="14948" y="7490"/>
                  <a:pt x="14890" y="7456"/>
                </a:cubicBezTo>
                <a:cubicBezTo>
                  <a:pt x="14831" y="7421"/>
                  <a:pt x="14910" y="7231"/>
                  <a:pt x="15066" y="7033"/>
                </a:cubicBezTo>
                <a:cubicBezTo>
                  <a:pt x="16129" y="5684"/>
                  <a:pt x="16322" y="4105"/>
                  <a:pt x="15588" y="2733"/>
                </a:cubicBezTo>
                <a:cubicBezTo>
                  <a:pt x="15017" y="1664"/>
                  <a:pt x="13352" y="554"/>
                  <a:pt x="11789" y="199"/>
                </a:cubicBezTo>
                <a:cubicBezTo>
                  <a:pt x="11251" y="76"/>
                  <a:pt x="10697" y="12"/>
                  <a:pt x="10144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9" name="Arrow"/>
          <p:cNvSpPr/>
          <p:nvPr/>
        </p:nvSpPr>
        <p:spPr>
          <a:xfrm>
            <a:off x="407543" y="7762203"/>
            <a:ext cx="1270001" cy="943274"/>
          </a:xfrm>
          <a:prstGeom prst="rightArrow">
            <a:avLst>
              <a:gd name="adj1" fmla="val 38941"/>
              <a:gd name="adj2" fmla="val 59031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1130300">
              <a:lnSpc>
                <a:spcPct val="100000"/>
              </a:lnSpc>
              <a:defRPr sz="3200">
                <a:solidFill>
                  <a:srgbClr val="FFFFFF"/>
                </a:solidFill>
                <a:latin typeface="Graphik"/>
                <a:ea typeface="Graphik"/>
                <a:cs typeface="Graphik"/>
                <a:sym typeface="Graphik"/>
              </a:defRPr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4918 0.485817" pathEditMode="relative">
                                      <p:cBhvr>
                                        <p:cTn id="6" dur="1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olarization transpor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 transport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,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19200" y="2923876"/>
                <a:ext cx="21948577" cy="1022564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14:m>
                  <m:oMath xmlns:m="http://schemas.openxmlformats.org/officeDocument/2006/math"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𝜈𝜌</m:t>
                        </m:r>
                      </m:sub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bSup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sup>
                        </m:sSup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sSub>
                      <m:sSub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sSubSup>
                      <m:sSub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sz="4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14:m>
                  <m:oMath xmlns:m="http://schemas.openxmlformats.org/officeDocument/2006/math">
                    <m:f>
                      <m:fPr>
                        <m:ctrlP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𝑑𝑘</m:t>
                        </m:r>
                      </m:num>
                      <m:den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≠0</m:t>
                    </m:r>
                  </m:oMath>
                </a14:m>
                <a:endParaRPr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:endParaRPr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:r>
                  <a:rPr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Propagation law for unit polarization vector</a:t>
                </a:r>
              </a:p>
              <a:p>
                <a:pPr marL="1106678" lvl="1" indent="-571500"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:r>
                  <a:rPr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Derived from Maxwell’s equation</a:t>
                </a:r>
              </a:p>
              <a:p>
                <a:pPr marL="1106678" lvl="1" indent="-571500"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:r>
                  <a:rPr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Fermi-Walker transport in three dimension</a:t>
                </a:r>
              </a:p>
              <a:p>
                <a:pPr marL="1641857" lvl="2" indent="-571500" defTabSz="2389572">
                  <a:spcBef>
                    <a:spcPts val="2300"/>
                  </a:spcBef>
                  <a:buFont typeface="Wingdings" pitchFamily="2" charset="2"/>
                  <a:buChar char="§"/>
                  <a:defRPr sz="3332"/>
                </a:pPr>
                <a14:m>
                  <m:oMath xmlns:m="http://schemas.openxmlformats.org/officeDocument/2006/math">
                    <m:f>
                      <m:f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num>
                      <m:den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den>
                    </m:f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num>
                          <m:den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den>
                        </m:f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𝐤</m:t>
                        </m:r>
                        <m:f>
                          <m:fPr>
                            <m:ctrlP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𝐤</m:t>
                            </m:r>
                          </m:num>
                          <m:den>
                            <m:r>
                              <a:rPr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𝑑𝑠</m:t>
                            </m:r>
                          </m:den>
                        </m:f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</m:d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106678" lvl="1" indent="-571500" defTabSz="2389572">
                  <a:spcBef>
                    <a:spcPts val="2300"/>
                  </a:spcBef>
                  <a:buFont typeface="Wingdings" pitchFamily="2" charset="2"/>
                  <a:buChar char="§"/>
                  <a:defRPr sz="3920"/>
                </a:pPr>
                <a:r>
                  <a:rPr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Parallel transport with effective line element</a:t>
                </a:r>
              </a:p>
              <a:p>
                <a:pPr marL="1641857" lvl="2" indent="-571500" defTabSz="2389572">
                  <a:spcBef>
                    <a:spcPts val="2300"/>
                  </a:spcBef>
                  <a:buFont typeface="Wingdings" pitchFamily="2" charset="2"/>
                  <a:buChar char="§"/>
                  <a:defRPr sz="3332"/>
                </a:pPr>
                <a14:m>
                  <m:oMath xmlns:m="http://schemas.openxmlformats.org/officeDocument/2006/math"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2" name=",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19200" y="2923876"/>
                <a:ext cx="21948577" cy="10225641"/>
              </a:xfrm>
              <a:prstGeom prst="rect">
                <a:avLst/>
              </a:prstGeom>
              <a:blipFill>
                <a:blip r:embed="rId3"/>
                <a:stretch>
                  <a:fillRect l="-2082" t="-285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Text"/>
              <p:cNvSpPr txBox="1"/>
              <p:nvPr/>
            </p:nvSpPr>
            <p:spPr>
              <a:xfrm>
                <a:off x="14319144" y="8228583"/>
                <a:ext cx="5923814" cy="1660006"/>
              </a:xfrm>
              <a:prstGeom prst="rect">
                <a:avLst/>
              </a:prstGeom>
              <a:ln w="6350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>
                <a:lvl1pPr>
                  <a:defRPr sz="5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</m:num>
                        <m:den>
                          <m: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</m:den>
                      </m:f>
                      <m:r>
                        <a:rPr sz="5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sz="58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𝐟</m:t>
                      </m:r>
                      <m:d>
                        <m:dPr>
                          <m:ctrlP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𝐟</m:t>
                          </m:r>
                          <m:r>
                            <a:rPr sz="58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f>
                            <m:fPr>
                              <m:ctrlPr>
                                <a:rPr sz="5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5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sz="5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𝐤</m:t>
                              </m:r>
                            </m:num>
                            <m:den>
                              <m:r>
                                <a:rPr sz="58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9144" y="8228583"/>
                <a:ext cx="5923814" cy="1660006"/>
              </a:xfrm>
              <a:prstGeom prst="rect">
                <a:avLst/>
              </a:prstGeom>
              <a:blipFill>
                <a:blip r:embed="rId4"/>
                <a:stretch>
                  <a:fillRect t="-3676" b="-11765"/>
                </a:stretch>
              </a:blipFill>
              <a:ln w="63500">
                <a:solidFill>
                  <a:schemeClr val="accent5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4" name="fermi_toy.png" descr="fermi_to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3507" y="549117"/>
            <a:ext cx="8933863" cy="670039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(Thorne &amp; Blandford (2017)"/>
          <p:cNvSpPr txBox="1"/>
          <p:nvPr/>
        </p:nvSpPr>
        <p:spPr>
          <a:xfrm>
            <a:off x="16311965" y="10140857"/>
            <a:ext cx="3936976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(Thorne &amp; Blandford (2017)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Text"/>
              <p:cNvSpPr txBox="1"/>
              <p:nvPr/>
            </p:nvSpPr>
            <p:spPr>
              <a:xfrm>
                <a:off x="9075433" y="4174415"/>
                <a:ext cx="2622320" cy="14044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000" strike="sngStrike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4000" strike="sngStrike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6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5433" y="4174415"/>
                <a:ext cx="2622320" cy="1404487"/>
              </a:xfrm>
              <a:prstGeom prst="rect">
                <a:avLst/>
              </a:prstGeom>
              <a:blipFill>
                <a:blip r:embed="rId6"/>
                <a:stretch>
                  <a:fillRect l="-5769" b="-1071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Result - projection im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l"/>
          </a:lstStyle>
          <a:p>
            <a:r>
              <a:rPr sz="80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- projection image</a:t>
            </a:r>
          </a:p>
        </p:txBody>
      </p:sp>
      <p:sp>
        <p:nvSpPr>
          <p:cNvPr id="249" name="PSR J0806.4-4123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  <a:defRPr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PSR J0806.4-4123 </a:t>
            </a:r>
          </a:p>
          <a:p>
            <a:pPr>
              <a:buFont typeface="Wingdings" pitchFamily="2" charset="2"/>
              <a:buChar char="§"/>
              <a:defRPr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Higher emission in slit</a:t>
            </a:r>
          </a:p>
          <a:p>
            <a:pPr>
              <a:buFont typeface="Wingdings" pitchFamily="2" charset="2"/>
              <a:buChar char="§"/>
              <a:defRPr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Split</a:t>
            </a:r>
          </a:p>
          <a:p>
            <a:pPr>
              <a:buFont typeface="Wingdings" pitchFamily="2" charset="2"/>
              <a:buChar char="§"/>
              <a:defRPr>
                <a:latin typeface="Canela Regular"/>
                <a:ea typeface="Canela Regular"/>
                <a:cs typeface="Canela Regular"/>
                <a:sym typeface="Canela Regular"/>
              </a:defRPr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Brighter</a:t>
            </a:r>
          </a:p>
        </p:txBody>
      </p:sp>
      <p:sp>
        <p:nvSpPr>
          <p:cNvPr id="25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1" name="newvac.gif" descr="newvac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44159" y="6858000"/>
            <a:ext cx="8050145" cy="60376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roj-vac-pl-new.jpg" descr="proj-vac-pl-n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687" y="-1"/>
            <a:ext cx="1105631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esult - viewing angle 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- viewing angle 36</a:t>
            </a:r>
          </a:p>
        </p:txBody>
      </p:sp>
      <p:sp>
        <p:nvSpPr>
          <p:cNvPr id="255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7" name="new3.gif" descr="new3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88254"/>
            <a:ext cx="8236630" cy="10052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rofile-36-pre.png" descr="profile-36-p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3096" y="2800954"/>
            <a:ext cx="14181468" cy="5803333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Total power ~…"/>
          <p:cNvSpPr txBox="1"/>
          <p:nvPr/>
        </p:nvSpPr>
        <p:spPr>
          <a:xfrm>
            <a:off x="11033294" y="9258879"/>
            <a:ext cx="8824532" cy="25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000"/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Total power ~</a:t>
            </a:r>
          </a:p>
          <a:p>
            <a:pPr algn="l">
              <a:defRPr sz="4000"/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Complicated emission pulse profile</a:t>
            </a:r>
          </a:p>
          <a:p>
            <a:pPr algn="l">
              <a:defRPr sz="4000"/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Higher degree of polarization</a:t>
            </a:r>
          </a:p>
          <a:p>
            <a:pPr algn="l">
              <a:defRPr sz="4000"/>
            </a:pPr>
            <a:r>
              <a:rPr sz="4400" dirty="0">
                <a:latin typeface="Arial" panose="020B0604020202020204" pitchFamily="34" charset="0"/>
                <a:cs typeface="Arial" panose="020B0604020202020204" pitchFamily="34" charset="0"/>
              </a:rPr>
              <a:t>Larger variance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sult - viewing angle 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- viewing angle 54</a:t>
            </a:r>
          </a:p>
        </p:txBody>
      </p:sp>
      <p:sp>
        <p:nvSpPr>
          <p:cNvPr id="262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4" name="new4.gif" descr="new4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788254"/>
            <a:ext cx="8047436" cy="98211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rofile-54-pre.png" descr="profile-54-p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994" y="2788254"/>
            <a:ext cx="14418664" cy="590039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6" name="Total power increases (lower conversion region(NCS))…"/>
              <p:cNvSpPr txBox="1"/>
              <p:nvPr/>
            </p:nvSpPr>
            <p:spPr>
              <a:xfrm>
                <a:off x="10367038" y="9390034"/>
                <a:ext cx="13684837" cy="198618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4000"/>
                </a:pPr>
                <a:r>
                  <a:rPr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Total power increases (lower conversion region(NCS))</a:t>
                </a:r>
              </a:p>
              <a:p>
                <a:pPr algn="l">
                  <a:defRPr sz="4000"/>
                </a:pPr>
                <a:r>
                  <a:rPr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Higher degree of polarization</a:t>
                </a: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0−0.15→0−0.5</m:t>
                      </m:r>
                    </m:oMath>
                  </m:oMathPara>
                </a14:m>
                <a:endParaRPr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6" name="Total power increases (lower conversion region(NCS))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7038" y="9390034"/>
                <a:ext cx="13684837" cy="1986185"/>
              </a:xfrm>
              <a:prstGeom prst="rect">
                <a:avLst/>
              </a:prstGeom>
              <a:blipFill>
                <a:blip r:embed="rId4"/>
                <a:stretch>
                  <a:fillRect l="-2132" t="-8917" r="-1112" b="-127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Result - viewing angle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- viewing angle 72</a:t>
            </a:r>
          </a:p>
        </p:txBody>
      </p:sp>
      <p:sp>
        <p:nvSpPr>
          <p:cNvPr id="269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1" name="pls-72.gif" descr="pls-72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800954"/>
            <a:ext cx="8333209" cy="10175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rofile-72-new.png" descr="profile-72-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5617" y="2800954"/>
            <a:ext cx="14186306" cy="570253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3" name="Higher degree of polarization"/>
              <p:cNvSpPr txBox="1"/>
              <p:nvPr/>
            </p:nvSpPr>
            <p:spPr>
              <a:xfrm>
                <a:off x="10585101" y="9754374"/>
                <a:ext cx="7352975" cy="13767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4000"/>
                </a:pPr>
                <a:r>
                  <a:rPr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Higher degree of polarization</a:t>
                </a: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0.3→0.7</m:t>
                      </m:r>
                    </m:oMath>
                  </m:oMathPara>
                </a14:m>
                <a:endParaRPr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3" name="Higher degree of polariz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5101" y="9754374"/>
                <a:ext cx="7352975" cy="1376787"/>
              </a:xfrm>
              <a:prstGeom prst="rect">
                <a:avLst/>
              </a:prstGeom>
              <a:blipFill>
                <a:blip r:embed="rId4"/>
                <a:stretch>
                  <a:fillRect l="-3966" t="-12844" r="-293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onvergence che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Convergence checks</a:t>
            </a:r>
          </a:p>
        </p:txBody>
      </p:sp>
      <p:sp>
        <p:nvSpPr>
          <p:cNvPr id="276" name="Integral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Integral</a:t>
            </a:r>
          </a:p>
          <a:p>
            <a:pPr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Perturbation to magnetic field</a:t>
            </a:r>
          </a:p>
        </p:txBody>
      </p:sp>
      <p:sp>
        <p:nvSpPr>
          <p:cNvPr id="27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8" name="convergence-new.jpg" descr="convergence-n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1075" y="2384648"/>
            <a:ext cx="12823489" cy="4240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convcheck-dipole-new.jpg" descr="convcheck-dipole-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927" y="7204243"/>
            <a:ext cx="8512149" cy="6324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convcheck-quad-new.jpg" descr="convcheck-quad-new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5570" y="7204243"/>
            <a:ext cx="8512149" cy="6324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Discussion and Concl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Discussion and Conclusion</a:t>
            </a:r>
          </a:p>
        </p:txBody>
      </p:sp>
      <p:sp>
        <p:nvSpPr>
          <p:cNvPr id="283" name="Calculating axion-induced emission…"/>
          <p:cNvSpPr txBox="1">
            <a:spLocks noGrp="1"/>
          </p:cNvSpPr>
          <p:nvPr>
            <p:ph type="body" idx="1"/>
          </p:nvPr>
        </p:nvSpPr>
        <p:spPr>
          <a:xfrm>
            <a:off x="1219200" y="2788254"/>
            <a:ext cx="21945600" cy="1014844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Calculating axion-induced emission</a:t>
            </a:r>
          </a:p>
          <a:p>
            <a:pPr lvl="1">
              <a:buFont typeface="Wingdings" pitchFamily="2" charset="2"/>
              <a:buChar char="§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</a:p>
          <a:p>
            <a:pPr lvl="1">
              <a:buFont typeface="Wingdings" pitchFamily="2" charset="2"/>
              <a:buChar char="§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propagation effects</a:t>
            </a:r>
          </a:p>
          <a:p>
            <a:pPr>
              <a:buFont typeface="Wingdings" pitchFamily="2" charset="2"/>
              <a:buChar char="§"/>
            </a:pPr>
            <a:endParaRPr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Non-trivial polarization structures</a:t>
            </a:r>
          </a:p>
          <a:p>
            <a:pPr lvl="1">
              <a:buFont typeface="Wingdings" pitchFamily="2" charset="2"/>
              <a:buChar char="§"/>
            </a:pP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help to identify from pulsar emission</a:t>
            </a:r>
            <a:b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narrow band signal</a:t>
            </a:r>
            <a:b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distinct polarization feature</a:t>
            </a:r>
            <a:b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4800" dirty="0">
                <a:latin typeface="Arial" panose="020B0604020202020204" pitchFamily="34" charset="0"/>
                <a:cs typeface="Arial" panose="020B0604020202020204" pitchFamily="34" charset="0"/>
              </a:rPr>
              <a:t>linear polarization dominate</a:t>
            </a:r>
          </a:p>
        </p:txBody>
      </p:sp>
      <p:sp>
        <p:nvSpPr>
          <p:cNvPr id="284" name="Thanks"/>
          <p:cNvSpPr txBox="1"/>
          <p:nvPr/>
        </p:nvSpPr>
        <p:spPr>
          <a:xfrm>
            <a:off x="19900627" y="11636581"/>
            <a:ext cx="3507370" cy="1224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100">
                <a:solidFill>
                  <a:schemeClr val="accent5"/>
                </a:solidFill>
                <a:latin typeface="Snell Roundhand Bold"/>
                <a:ea typeface="Snell Roundhand Bold"/>
                <a:cs typeface="Snell Roundhand Bold"/>
                <a:sym typeface="Snell Roundhand Bold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Snell Roundhand"/>
                <a:ea typeface="Snell Roundhand"/>
                <a:cs typeface="Snell Roundhand"/>
                <a:sym typeface="Snell Roundhand"/>
              </a:defRPr>
            </a:pPr>
            <a:r>
              <a:rPr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  <a:sym typeface="Snell Roundhand Bold"/>
              </a:rPr>
              <a:t>Thanks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</a:p>
        </p:txBody>
      </p:sp>
      <p:sp>
        <p:nvSpPr>
          <p:cNvPr id="156" name="Introduction…"/>
          <p:cNvSpPr txBox="1">
            <a:spLocks noGrp="1"/>
          </p:cNvSpPr>
          <p:nvPr>
            <p:ph type="body" idx="1"/>
          </p:nvPr>
        </p:nvSpPr>
        <p:spPr>
          <a:xfrm>
            <a:off x="1219200" y="2972284"/>
            <a:ext cx="21948577" cy="8483601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  <a:defRPr sz="46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 lvl="1">
              <a:buFont typeface="Wingdings" pitchFamily="2" charset="2"/>
              <a:buChar char="§"/>
              <a:defRPr sz="40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</a:p>
          <a:p>
            <a:pPr lvl="1">
              <a:buFont typeface="Wingdings" pitchFamily="2" charset="2"/>
              <a:buChar char="§"/>
              <a:defRPr sz="40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Pulsar</a:t>
            </a:r>
          </a:p>
          <a:p>
            <a:pPr>
              <a:buFont typeface="Wingdings" pitchFamily="2" charset="2"/>
              <a:buChar char="§"/>
              <a:defRPr sz="46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  <a:p>
            <a:pPr lvl="1">
              <a:buFont typeface="Wingdings" pitchFamily="2" charset="2"/>
              <a:buChar char="§"/>
              <a:defRPr sz="40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Theoretical model</a:t>
            </a:r>
          </a:p>
          <a:p>
            <a:pPr lvl="1">
              <a:buFont typeface="Wingdings" pitchFamily="2" charset="2"/>
              <a:buChar char="§"/>
              <a:defRPr sz="40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Ray tracing method</a:t>
            </a:r>
          </a:p>
          <a:p>
            <a:pPr>
              <a:buFont typeface="Wingdings" pitchFamily="2" charset="2"/>
              <a:buChar char="§"/>
              <a:defRPr sz="46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</a:p>
          <a:p>
            <a:pPr>
              <a:buFont typeface="Wingdings" pitchFamily="2" charset="2"/>
              <a:buChar char="§"/>
              <a:defRPr sz="4600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Discussion and conclusion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Ax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</a:t>
            </a:r>
          </a:p>
        </p:txBody>
      </p:sp>
      <p:sp>
        <p:nvSpPr>
          <p:cNvPr id="159" name="The ‘Strong CP Problem’ (Peccei &amp; Quinn (1977))…"/>
          <p:cNvSpPr txBox="1">
            <a:spLocks noGrp="1"/>
          </p:cNvSpPr>
          <p:nvPr>
            <p:ph type="body" idx="1"/>
          </p:nvPr>
        </p:nvSpPr>
        <p:spPr>
          <a:xfrm>
            <a:off x="1219200" y="2788254"/>
            <a:ext cx="21948577" cy="9708546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The ‘Strong CP Problem’ (Peccei &amp; Quinn (1977))</a:t>
            </a: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Dark matter (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Preskill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&amp; Wise (1983), Abbott &amp;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Sikivie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(1983), Dine &amp;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Fischler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 (1983))</a:t>
            </a:r>
          </a:p>
          <a:p>
            <a:pPr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Axion mass:   </a:t>
            </a:r>
          </a:p>
          <a:p>
            <a:pPr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Axion couplings: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0" name="Text"/>
              <p:cNvSpPr txBox="1"/>
              <p:nvPr/>
            </p:nvSpPr>
            <p:spPr>
              <a:xfrm>
                <a:off x="5697605" y="5254915"/>
                <a:ext cx="6818918" cy="143706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≈6×</m:t>
                      </m:r>
                      <m:sSup>
                        <m:sSup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m:rPr>
                          <m:sty m:val="p"/>
                        </m:rP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  <m:d>
                        <m:d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sz="42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sz="42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sz="42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sz="42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42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sz="425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605" y="5254915"/>
                <a:ext cx="6818918" cy="1437060"/>
              </a:xfrm>
              <a:prstGeom prst="rect">
                <a:avLst/>
              </a:prstGeom>
              <a:blipFill>
                <a:blip r:embed="rId3"/>
                <a:stretch>
                  <a:fillRect l="-743" t="-2609" b="-1130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"/>
              <p:cNvSpPr txBox="1"/>
              <p:nvPr/>
            </p:nvSpPr>
            <p:spPr>
              <a:xfrm>
                <a:off x="6273544" y="7119971"/>
                <a:ext cx="2573660" cy="1213858"/>
              </a:xfrm>
              <a:prstGeom prst="rect">
                <a:avLst/>
              </a:prstGeom>
              <a:ln w="63500">
                <a:solidFill>
                  <a:schemeClr val="tx1"/>
                </a:solidFill>
                <a:custDash>
                  <a:ds d="200000" sp="200000"/>
                </a:custDash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2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ar-AE"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ar-AE"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42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ar-AE" sz="425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25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</m:acc>
                        </m:e>
                        <m:sup>
                          <m:r>
                            <a:rPr lang="en-US" sz="42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3544" y="7119971"/>
                <a:ext cx="2573660" cy="1213858"/>
              </a:xfrm>
              <a:prstGeom prst="rect">
                <a:avLst/>
              </a:prstGeom>
              <a:blipFill>
                <a:blip r:embed="rId4"/>
                <a:stretch>
                  <a:fillRect l="-4808" b="-14851"/>
                </a:stretch>
              </a:blipFill>
              <a:ln w="63500">
                <a:solidFill>
                  <a:schemeClr val="tx1"/>
                </a:solidFill>
                <a:custDash>
                  <a:ds d="200000" sp="200000"/>
                </a:custDash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2" name="Text"/>
              <p:cNvSpPr txBox="1"/>
              <p:nvPr/>
            </p:nvSpPr>
            <p:spPr>
              <a:xfrm>
                <a:off x="9386978" y="7083701"/>
                <a:ext cx="2573660" cy="1213858"/>
              </a:xfrm>
              <a:prstGeom prst="rect">
                <a:avLst/>
              </a:prstGeom>
              <a:ln w="63500">
                <a:solidFill>
                  <a:schemeClr val="accent1"/>
                </a:solidFill>
                <a:custDash>
                  <a:ds d="200000" sp="200000"/>
                </a:custDash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AE" sz="425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ar-AE"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ar-AE"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42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̃"/>
                              <m:ctrlPr>
                                <a:rPr lang="ar-AE" sz="425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425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p>
                          <m:r>
                            <a:rPr lang="en-US" sz="42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6978" y="7083701"/>
                <a:ext cx="2573660" cy="1213858"/>
              </a:xfrm>
              <a:prstGeom prst="rect">
                <a:avLst/>
              </a:prstGeom>
              <a:blipFill>
                <a:blip r:embed="rId5"/>
                <a:stretch>
                  <a:fillRect l="-2392" b="-14851"/>
                </a:stretch>
              </a:blipFill>
              <a:ln w="63500">
                <a:solidFill>
                  <a:schemeClr val="accent1"/>
                </a:solidFill>
                <a:custDash>
                  <a:ds d="200000" sp="200000"/>
                </a:custDash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"/>
              <p:cNvSpPr txBox="1"/>
              <p:nvPr/>
            </p:nvSpPr>
            <p:spPr>
              <a:xfrm>
                <a:off x="12423364" y="7043049"/>
                <a:ext cx="3785756" cy="1311641"/>
              </a:xfrm>
              <a:prstGeom prst="rect">
                <a:avLst/>
              </a:prstGeom>
              <a:ln w="63500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bar>
                        <m:barPr>
                          <m:pos m:val="top"/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bar>
                      <m:sSup>
                        <m:sSup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</m:oMath>
                  </m:oMathPara>
                </a14:m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3364" y="7043049"/>
                <a:ext cx="3785756" cy="1311641"/>
              </a:xfrm>
              <a:prstGeom prst="rect">
                <a:avLst/>
              </a:prstGeom>
              <a:blipFill>
                <a:blip r:embed="rId6"/>
                <a:stretch>
                  <a:fillRect l="-1316" t="-1835" b="-13761"/>
                </a:stretch>
              </a:blipFill>
              <a:ln w="63500">
                <a:solidFill>
                  <a:srgbClr val="000000"/>
                </a:solidFill>
                <a:custDash>
                  <a:ds d="200000" sp="200000"/>
                </a:custDash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Quote Bubble"/>
              <p:cNvSpPr/>
              <p:nvPr/>
            </p:nvSpPr>
            <p:spPr>
              <a:xfrm>
                <a:off x="4159821" y="9463103"/>
                <a:ext cx="4953878" cy="1947030"/>
              </a:xfrm>
              <a:prstGeom prst="wedgeEllipseCallout">
                <a:avLst>
                  <a:gd name="adj1" fmla="val 58507"/>
                  <a:gd name="adj2" fmla="val -107051"/>
                </a:avLst>
              </a:prstGeom>
              <a:solidFill>
                <a:schemeClr val="accent1"/>
              </a:solid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>
                <a:lvl1pPr defTabSz="1130300">
                  <a:lnSpc>
                    <a:spcPct val="100000"/>
                  </a:lnSpc>
                  <a:defRPr sz="3200">
                    <a:solidFill>
                      <a:srgbClr val="FFFFFF"/>
                    </a:solidFill>
                    <a:latin typeface="Graphik"/>
                    <a:ea typeface="Graphik"/>
                    <a:cs typeface="Graphik"/>
                    <a:sym typeface="Graphik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sz="3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3900" i="1">
                              <a:solidFill>
                                <a:srgbClr val="FEFEFE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sz="3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sz="3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𝐄</m:t>
                      </m:r>
                      <m:r>
                        <a:rPr sz="3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sz="39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</m:oMath>
                  </m:oMathPara>
                </a14:m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4" name="Quote Bubble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9821" y="9463103"/>
                <a:ext cx="4953878" cy="1947030"/>
              </a:xfrm>
              <a:prstGeom prst="wedgeEllipseCallout">
                <a:avLst>
                  <a:gd name="adj1" fmla="val 58507"/>
                  <a:gd name="adj2" fmla="val -107051"/>
                </a:avLst>
              </a:prstGeom>
              <a:blipFill>
                <a:blip r:embed="rId7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5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12850" y="9238996"/>
            <a:ext cx="4295575" cy="25773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16793" y="8477397"/>
            <a:ext cx="7834155" cy="439477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(Credit: Sandbox Studio, Chicago, Symmetry Magazine/Fermilab and SLAC)"/>
          <p:cNvSpPr txBox="1"/>
          <p:nvPr/>
        </p:nvSpPr>
        <p:spPr>
          <a:xfrm>
            <a:off x="16513658" y="13054600"/>
            <a:ext cx="7637291" cy="338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(Credit: Sandbox Studio, Chicago, Symmetry Magazine/Fermilab and SLAC)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Axion-photon parameter spa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Axion-photon parameter space</a:t>
            </a:r>
          </a:p>
        </p:txBody>
      </p:sp>
      <p:sp>
        <p:nvSpPr>
          <p:cNvPr id="170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2" name="AxionPhoton.png" descr="AxionPhot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237" y="2788254"/>
            <a:ext cx="15310186" cy="10477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https://cajohare.github.io/ AxionLimits/"/>
          <p:cNvSpPr txBox="1"/>
          <p:nvPr/>
        </p:nvSpPr>
        <p:spPr>
          <a:xfrm>
            <a:off x="16161026" y="12418586"/>
            <a:ext cx="6864626" cy="462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cajohare.github.io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dirty="0" err="1">
                <a:latin typeface="Arial" panose="020B0604020202020204" pitchFamily="34" charset="0"/>
                <a:cs typeface="Arial" panose="020B0604020202020204" pitchFamily="34" charset="0"/>
              </a:rPr>
              <a:t>AxionLimits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ulsa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6" name="Fast rotating magnetized compact star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19200" y="2800954"/>
                <a:ext cx="14212279" cy="9695846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Fast rotating magnetized compact star</a:t>
                </a:r>
              </a:p>
              <a:p>
                <a:pPr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1−2</m:t>
                    </m:r>
                    <m:sSub>
                      <m:sSubPr>
                        <m:ctrlP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r>
                  <a:rPr lang="ar-AE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ar-AE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Extreme stable rotation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Precision clocks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Extreme laboratories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Dense nuclear matter </a:t>
                </a:r>
                <a:r>
                  <a:rPr lang="en-US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EoS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Gravity test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Dark matter</a:t>
                </a:r>
              </a:p>
              <a:p>
                <a:pPr lvl="1">
                  <a:buFont typeface="Wingdings" pitchFamily="2" charset="2"/>
                  <a:buChar char="§"/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…….</a:t>
                </a: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6" name="Fast rotating magnetized compact star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19200" y="2800954"/>
                <a:ext cx="14212279" cy="9695846"/>
              </a:xfrm>
              <a:prstGeom prst="rect">
                <a:avLst/>
              </a:prstGeom>
              <a:blipFill>
                <a:blip r:embed="rId3"/>
                <a:stretch>
                  <a:fillRect l="-2949" t="-457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7471" y="4020154"/>
            <a:ext cx="9131159" cy="9695846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Philippov &amp; Kramer 2022"/>
          <p:cNvSpPr txBox="1"/>
          <p:nvPr/>
        </p:nvSpPr>
        <p:spPr>
          <a:xfrm>
            <a:off x="11241505" y="13220628"/>
            <a:ext cx="3510577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Philippov &amp; Kramer 2022</a:t>
            </a:r>
          </a:p>
        </p:txBody>
      </p:sp>
      <p:pic>
        <p:nvPicPr>
          <p:cNvPr id="179" name="A-sketch-of-the-Crab-pulsars-magnetosphere-Electrons-are-trapped-and-accelerated-along.png" descr="A-sketch-of-the-Crab-pulsars-magnetosphere-Electrons-are-trapped-and-accelerated-alo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39469" y="286666"/>
            <a:ext cx="3810664" cy="5003176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liu et al. 2008"/>
          <p:cNvSpPr txBox="1"/>
          <p:nvPr/>
        </p:nvSpPr>
        <p:spPr>
          <a:xfrm>
            <a:off x="17497941" y="3567709"/>
            <a:ext cx="214000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>
                <a:latin typeface="Arial" panose="020B0604020202020204" pitchFamily="34" charset="0"/>
                <a:cs typeface="Arial" panose="020B0604020202020204" pitchFamily="34" charset="0"/>
              </a:rPr>
              <a:t>Aliu et al. 2008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"/>
              <p:cNvSpPr txBox="1"/>
              <p:nvPr/>
            </p:nvSpPr>
            <p:spPr>
              <a:xfrm>
                <a:off x="9770649" y="11208136"/>
                <a:ext cx="5044651" cy="86472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425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ar-AE" sz="425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=3.2×</m:t>
                      </m:r>
                      <m:sSup>
                        <m:sSupPr>
                          <m:ctrlP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lang="en-US" sz="425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42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25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acc>
                            <m:accPr>
                              <m:chr m:val="̇"/>
                              <m:ctrlPr>
                                <a:rPr lang="en-US" sz="425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25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acc>
                        </m:e>
                      </m:rad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649" y="11208136"/>
                <a:ext cx="5044651" cy="864724"/>
              </a:xfrm>
              <a:prstGeom prst="rect">
                <a:avLst/>
              </a:prstGeom>
              <a:blipFill>
                <a:blip r:embed="rId6"/>
                <a:stretch>
                  <a:fillRect l="-2261" b="-2608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Why axion + pulsar 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axion + pulsar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Make the most of strong astrophysical magnetic field to transfer energy from axion field into photons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219200" y="2788254"/>
                <a:ext cx="21948577" cy="9708546"/>
              </a:xfrm>
              <a:prstGeom prst="rect">
                <a:avLst/>
              </a:prstGeom>
            </p:spPr>
            <p:txBody>
              <a:bodyPr/>
              <a:lstStyle/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Make the most of </a:t>
                </a:r>
                <a:r>
                  <a:rPr b="1" i="1" dirty="0">
                    <a:solidFill>
                      <a:schemeClr val="accent5"/>
                    </a:solidFill>
                    <a:latin typeface="Arial" panose="020B0604020202020204" pitchFamily="34" charset="0"/>
                    <a:ea typeface="Canela Text Bold"/>
                    <a:cs typeface="Arial" panose="020B0604020202020204" pitchFamily="34" charset="0"/>
                    <a:sym typeface="Canela Text Bold"/>
                  </a:rPr>
                  <a:t>strong</a:t>
                </a: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 astrophysical magnetic field to transfer energy from axion field into photons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Particularly, plasma generates effective mass for photon, allows axion and photon dispersion relations to </a:t>
                </a:r>
                <a:r>
                  <a:rPr dirty="0">
                    <a:solidFill>
                      <a:schemeClr val="accent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intersect</a:t>
                </a: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, thus making the conversion </a:t>
                </a:r>
                <a:r>
                  <a:rPr b="1" i="1" dirty="0">
                    <a:solidFill>
                      <a:schemeClr val="accent5"/>
                    </a:solidFill>
                    <a:latin typeface="Arial" panose="020B0604020202020204" pitchFamily="34" charset="0"/>
                    <a:ea typeface="Canela Text Bold"/>
                    <a:cs typeface="Arial" panose="020B0604020202020204" pitchFamily="34" charset="0"/>
                    <a:sym typeface="Canela Text Bold"/>
                  </a:rPr>
                  <a:t>resonant</a:t>
                </a:r>
              </a:p>
              <a:p>
                <a:pPr>
                  <a:buFont typeface="Wingdings" pitchFamily="2" charset="2"/>
                  <a:buChar char="§"/>
                </a:pPr>
                <a:endParaRPr i="1" dirty="0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Strong surface magnetic field (up to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sz="52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Magnetosphere, plasma frequency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neV</m:t>
                    </m:r>
                    <m: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sz="5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§"/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buFont typeface="Wingdings" pitchFamily="2" charset="2"/>
                  <a:buChar char="§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Narrow spectral line at a frequency determined by axion mass</a:t>
                </a:r>
              </a:p>
            </p:txBody>
          </p:sp>
        </mc:Choice>
        <mc:Fallback xmlns="">
          <p:sp>
            <p:nvSpPr>
              <p:cNvPr id="184" name="Make the most of strong astrophysical magnetic field to transfer energy from axion field into photon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19200" y="2788254"/>
                <a:ext cx="21948577" cy="9708546"/>
              </a:xfrm>
              <a:prstGeom prst="rect">
                <a:avLst/>
              </a:prstGeom>
              <a:blipFill>
                <a:blip r:embed="rId3"/>
                <a:stretch>
                  <a:fillRect l="-1909" t="-4700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5" name="Ideal environment"/>
          <p:cNvSpPr txBox="1"/>
          <p:nvPr/>
        </p:nvSpPr>
        <p:spPr>
          <a:xfrm>
            <a:off x="15552867" y="7300381"/>
            <a:ext cx="4385817" cy="684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/>
                </a:solidFill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Ideal environment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24986-4088-616F-DC8C-778C55B80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CN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xion electrodynamics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2AE0E-C833-E1CE-8CB5-E7E6A5242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6223" y="3028036"/>
            <a:ext cx="21948577" cy="999490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agnetoionic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hort planar wave</a:t>
            </a:r>
          </a:p>
          <a:p>
            <a:pPr>
              <a:buFont typeface="Wingdings" pitchFamily="2" charset="2"/>
              <a:buChar char="§"/>
            </a:pP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WKB</a:t>
            </a:r>
          </a:p>
          <a:p>
            <a:pP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CN" dirty="0">
                <a:latin typeface="Arial" panose="020B0604020202020204" pitchFamily="34" charset="0"/>
                <a:cs typeface="Arial" panose="020B0604020202020204" pitchFamily="34" charset="0"/>
              </a:rPr>
              <a:t>tationary phase approximation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877E78-C8F3-5810-1B98-15A26CA890C0}"/>
                  </a:ext>
                </a:extLst>
              </p:cNvPr>
              <p:cNvSpPr txBox="1"/>
              <p:nvPr/>
            </p:nvSpPr>
            <p:spPr>
              <a:xfrm>
                <a:off x="11390242" y="2303543"/>
                <a:ext cx="9462053" cy="14489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−</m:t>
                      </m:r>
                      <m:sSubSup>
                        <m:sSubSup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Sup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𝜕</m:t>
                          </m:r>
                        </m:e>
                        <m:sub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𝑡</m:t>
                          </m:r>
                        </m:sub>
                        <m:sup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bSup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𝑎</m:t>
                      </m:r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+</m:t>
                      </m:r>
                      <m:sSup>
                        <m:sSup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4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∇</m:t>
                          </m:r>
                        </m:e>
                        <m:sup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p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𝑎</m:t>
                      </m:r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=</m:t>
                      </m:r>
                      <m:sSubSup>
                        <m:sSubSup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Sup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𝑚</m:t>
                          </m:r>
                        </m:e>
                        <m:sub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𝑎</m:t>
                          </m:r>
                        </m:sub>
                        <m:sup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bSup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𝑎</m:t>
                      </m:r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−</m:t>
                      </m:r>
                      <m:sSub>
                        <m:sSub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𝑔</m:t>
                          </m:r>
                        </m:e>
                        <m:sub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𝑎</m:t>
                          </m:r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𝛾𝛾</m:t>
                          </m:r>
                        </m:sub>
                      </m:sSub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𝐄</m:t>
                      </m:r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⋅</m:t>
                      </m:r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𝐁</m:t>
                      </m:r>
                    </m:oMath>
                  </m:oMathPara>
                </a14:m>
                <a:endParaRPr kumimoji="0" lang="en-CN" sz="4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nela Text Regular"/>
                </a:endParaRPr>
              </a:p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4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−</m:t>
                      </m:r>
                      <m:sSup>
                        <m:sSupPr>
                          <m:ctrlPr>
                            <a:rPr kumimoji="0" lang="en-US" sz="440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0" lang="en-US" sz="44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∇</m:t>
                          </m:r>
                        </m:e>
                        <m:sup>
                          <m:r>
                            <a:rPr kumimoji="0" lang="en-US" sz="44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p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𝐄</m:t>
                      </m:r>
                      <m:r>
                        <a:rPr kumimoji="0" lang="en-US" sz="44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+</m:t>
                      </m:r>
                      <m:r>
                        <m:rPr>
                          <m:sty m:val="p"/>
                        </m:rPr>
                        <a:rPr kumimoji="0" lang="en-US" sz="44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∇</m:t>
                      </m:r>
                      <m:d>
                        <m:d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0" lang="en-US" sz="4400" b="0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∇</m:t>
                          </m:r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⋅</m:t>
                          </m:r>
                          <m:r>
                            <a:rPr kumimoji="0" lang="en-US" sz="4400" b="1" i="0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𝐄</m:t>
                          </m:r>
                        </m:e>
                      </m:d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=</m:t>
                      </m:r>
                      <m:sSup>
                        <m:sSup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𝜔</m:t>
                          </m:r>
                        </m:e>
                        <m:sup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p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𝐃</m:t>
                      </m:r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+</m:t>
                      </m:r>
                      <m:sSup>
                        <m:sSup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p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𝜔</m:t>
                          </m:r>
                        </m:e>
                        <m:sup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𝑔</m:t>
                          </m:r>
                        </m:e>
                        <m:sub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𝑎</m:t>
                          </m:r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𝛾𝛾</m:t>
                          </m:r>
                        </m:sub>
                      </m:sSub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𝑎</m:t>
                      </m:r>
                      <m:r>
                        <a:rPr kumimoji="0" lang="en-US" sz="4400" b="1" i="0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𝐁</m:t>
                      </m:r>
                    </m:oMath>
                  </m:oMathPara>
                </a14:m>
                <a:endParaRPr kumimoji="0" lang="en-CN" sz="4400" b="1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nela Text Regular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877E78-C8F3-5810-1B98-15A26CA890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0242" y="2303543"/>
                <a:ext cx="9462053" cy="1448986"/>
              </a:xfrm>
              <a:prstGeom prst="rect">
                <a:avLst/>
              </a:prstGeom>
              <a:blipFill>
                <a:blip r:embed="rId2"/>
                <a:stretch>
                  <a:fillRect b="-695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9FEA3E-7F14-05FF-1C1A-94563AC97364}"/>
                  </a:ext>
                </a:extLst>
              </p:cNvPr>
              <p:cNvSpPr txBox="1"/>
              <p:nvPr/>
            </p:nvSpPr>
            <p:spPr>
              <a:xfrm>
                <a:off x="10058397" y="4645259"/>
                <a:ext cx="12125741" cy="3251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−</m:t>
                      </m:r>
                      <m:sSubSup>
                        <m:sSubSup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Sup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𝜕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𝑧</m:t>
                          </m:r>
                        </m:sub>
                        <m:sup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bSup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= </m:t>
                      </m:r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  <m:t>𝑝</m:t>
                                        </m:r>
                                      </m:sub>
                                      <m:sup>
                                        <m: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𝑝</m:t>
                                            </m:r>
                                          </m:sub>
                                          <m:sup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𝜔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func>
                                      <m:funcPr>
                                        <m:ctrlPr>
                                          <a:rPr kumimoji="0" lang="en-US" sz="3600" b="0" i="1" u="none" strike="noStrike" cap="none" spc="0" normalizeH="0" baseline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uFillTx/>
                                            <a:latin typeface="Cambria Math" panose="02040503050406030204" pitchFamily="18" charset="0"/>
                                            <a:sym typeface="Canela Text Regular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kumimoji="0" lang="en-US" sz="3600" b="0" i="0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cos</m:t>
                                            </m:r>
                                          </m:e>
                                          <m:sup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kumimoji="0" lang="en-US" sz="3600" b="0" i="1" u="none" strike="noStrike" cap="none" spc="0" normalizeH="0" baseline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000000"/>
                                                </a:solidFill>
                                                <a:effectLst/>
                                                <a:uFillTx/>
                                                <a:latin typeface="Cambria Math" panose="02040503050406030204" pitchFamily="18" charset="0"/>
                                                <a:sym typeface="Canela Text Regular"/>
                                              </a:rPr>
                                              <m:t>𝜃</m:t>
                                            </m:r>
                                          </m:e>
                                        </m:acc>
                                      </m:e>
                                    </m:func>
                                  </m:den>
                                </m:f>
                              </m:e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𝛾𝛾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p>
                                        <m:r>
                                          <a:rPr lang="en-US" sz="3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p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func>
                                      <m:func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3600"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e>
                                          <m:sup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</m:acc>
                                      </m:e>
                                    </m:func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𝛾𝛾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  <m:sub>
                                        <m: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3600" i="1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b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𝑝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sSup>
                                          <m:sSupPr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</m:e>
                                          <m:sup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func>
                                      <m:funcPr>
                                        <m:ctrlPr>
                                          <a:rPr lang="en-US" sz="3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sSup>
                                          <m:sSupPr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3600"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e>
                                          <m:sup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fName>
                                      <m:e>
                                        <m:acc>
                                          <m:accPr>
                                            <m:chr m:val="̃"/>
                                            <m:ctrlP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sz="36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</m:acc>
                                      </m:e>
                                    </m:func>
                                  </m:den>
                                </m:f>
                              </m:e>
                              <m:e>
                                <m:sSup>
                                  <m:sSupPr>
                                    <m:ctrlP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𝜔</m:t>
                                    </m:r>
                                  </m:e>
                                  <m:sup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kumimoji="0" lang="en-US" sz="3600" b="0" i="1" u="none" strike="noStrike" cap="none" spc="0" normalizeH="0" baseline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FillTx/>
                                    <a:latin typeface="Cambria Math" panose="02040503050406030204" pitchFamily="18" charset="0"/>
                                    <a:sym typeface="Canela Text Regular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</m:ctrlPr>
                                  </m:sSubSupPr>
                                  <m:e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𝑎</m:t>
                                    </m:r>
                                  </m:sub>
                                  <m:sup>
                                    <m:r>
                                      <a:rPr kumimoji="0" lang="en-US" sz="3600" b="0" i="1" u="none" strike="noStrike" cap="none" spc="0" normalizeH="0" baseline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FillTx/>
                                        <a:latin typeface="Cambria Math" panose="02040503050406030204" pitchFamily="18" charset="0"/>
                                        <a:sym typeface="Canela Text Regular"/>
                                      </a:rPr>
                                      <m:t>2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kumimoji="0" lang="en-US" sz="36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⋅</m:t>
                      </m:r>
                      <m:d>
                        <m:d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dPr>
                        <m:e>
                          <m:f>
                            <m:fPr>
                              <m:type m:val="noBar"/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kumimoji="0" lang="en-US" sz="36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0" lang="en-CN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nela Text Regular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79FEA3E-7F14-05FF-1C1A-94563AC97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8397" y="4645259"/>
                <a:ext cx="12125741" cy="3251724"/>
              </a:xfrm>
              <a:prstGeom prst="rect">
                <a:avLst/>
              </a:prstGeom>
              <a:blipFill>
                <a:blip r:embed="rId3"/>
                <a:stretch>
                  <a:fillRect t="-5058" b="-428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2067AC-0ACC-6AF2-C9AE-22980981B9D8}"/>
                  </a:ext>
                </a:extLst>
              </p:cNvPr>
              <p:cNvSpPr txBox="1"/>
              <p:nvPr/>
            </p:nvSpPr>
            <p:spPr>
              <a:xfrm>
                <a:off x="6509658" y="9381999"/>
                <a:ext cx="9427028" cy="1683538"/>
              </a:xfrm>
              <a:prstGeom prst="rect">
                <a:avLst/>
              </a:prstGeom>
              <a:ln w="57150"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nela Text Regular"/>
                              <a:cs typeface="Canela Text Regular"/>
                              <a:sym typeface="Canela Text Regular"/>
                            </a:rPr>
                          </m:ctrlPr>
                        </m:sSubPr>
                        <m:e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nela Text Regular"/>
                              <a:cs typeface="Canela Text Regular"/>
                              <a:sym typeface="Canela Text Regular"/>
                            </a:rPr>
                            <m:t>𝑃</m:t>
                          </m:r>
                        </m:e>
                        <m:sub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nela Text Regular"/>
                              <a:cs typeface="Canela Text Regular"/>
                              <a:sym typeface="Canela Text Regular"/>
                            </a:rPr>
                            <m:t>𝑎</m:t>
                          </m:r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nela Text Regular"/>
                              <a:cs typeface="Canela Text Regular"/>
                              <a:sym typeface="Canela Text Regular"/>
                            </a:rPr>
                            <m:t>→</m:t>
                          </m:r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Canela Text Regular"/>
                              <a:cs typeface="Canela Text Regular"/>
                              <a:sym typeface="Canela Text Regular"/>
                            </a:rPr>
                            <m:t>𝛾</m:t>
                          </m:r>
                        </m:sub>
                      </m:sSub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Canela Text Regular"/>
                          <a:cs typeface="Canela Text Regular"/>
                          <a:sym typeface="Canela Text Regular"/>
                        </a:rPr>
                        <m:t>≡</m:t>
                      </m:r>
                      <m:f>
                        <m:f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b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b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𝐹</m:t>
                              </m:r>
                            </m:e>
                            <m:sub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≃</m:t>
                      </m:r>
                      <m:f>
                        <m:f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p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𝜔</m:t>
                              </m:r>
                            </m:e>
                            <m:sup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4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US" sz="48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Canela Text Regular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48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Canela Text Regular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kumimoji="0" lang="en-US" sz="4800" b="0" i="1" u="none" strike="noStrike" cap="none" spc="0" normalizeH="0" baseline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FillTx/>
                                          <a:latin typeface="Cambria Math" panose="02040503050406030204" pitchFamily="18" charset="0"/>
                                          <a:sym typeface="Canela Text Regular"/>
                                        </a:rPr>
                                        <m:t>𝑦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sz="4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</m:sup>
                      </m:sSup>
                      <m:r>
                        <a:rPr kumimoji="0" lang="en-US" sz="48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=</m:t>
                      </m:r>
                      <m:f>
                        <m:fPr>
                          <m:ctrlP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𝜋</m:t>
                          </m:r>
                          <m:sSub>
                            <m:sSub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b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𝑔</m:t>
                              </m:r>
                            </m:e>
                            <m:sub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𝑎</m:t>
                              </m:r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𝛾𝛾</m:t>
                              </m:r>
                            </m:sub>
                          </m:sSub>
                          <m:sSubSup>
                            <m:sSubSup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bSup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𝐵</m:t>
                              </m:r>
                            </m:e>
                            <m:sub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𝑡</m:t>
                              </m:r>
                            </m:sub>
                            <m:sup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kumimoji="0" lang="en-US" sz="48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bSup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𝜔</m:t>
                              </m:r>
                            </m:e>
                            <m:sub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𝑝</m:t>
                              </m:r>
                            </m:sub>
                            <m:sup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′</m:t>
                              </m:r>
                            </m:sup>
                          </m:sSubSup>
                          <m:d>
                            <m:d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sz="4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4800" b="1" i="0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𝐱</m:t>
                                  </m:r>
                                </m:e>
                                <m:sub>
                                  <m:r>
                                    <a:rPr kumimoji="0" lang="en-US" sz="4800" b="0" i="1" u="none" strike="noStrike" cap="none" spc="0" normalizeH="0" baseline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FillTx/>
                                      <a:latin typeface="Cambria Math" panose="02040503050406030204" pitchFamily="18" charset="0"/>
                                      <a:sym typeface="Canela Text Regular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</m:ctrlPr>
                            </m:sSubPr>
                            <m:e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𝑣</m:t>
                              </m:r>
                            </m:e>
                            <m:sub>
                              <m:r>
                                <a:rPr kumimoji="0" lang="en-US" sz="48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sym typeface="Canela Text Regular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en-CN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ea typeface="Canela Text Regular"/>
                  <a:cs typeface="Arial" panose="020B0604020202020204" pitchFamily="34" charset="0"/>
                  <a:sym typeface="Canela Text Regular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12067AC-0ACC-6AF2-C9AE-22980981B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658" y="9381999"/>
                <a:ext cx="9427028" cy="1683538"/>
              </a:xfrm>
              <a:prstGeom prst="rect">
                <a:avLst/>
              </a:prstGeom>
              <a:blipFill>
                <a:blip r:embed="rId4"/>
                <a:stretch>
                  <a:fillRect l="-1070" t="-1449" b="-7246"/>
                </a:stretch>
              </a:blipFill>
              <a:ln w="57150"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B10D98-FD6F-5FF1-668A-872E5A704414}"/>
                  </a:ext>
                </a:extLst>
              </p:cNvPr>
              <p:cNvSpPr txBox="1"/>
              <p:nvPr/>
            </p:nvSpPr>
            <p:spPr>
              <a:xfrm>
                <a:off x="16926811" y="9844241"/>
                <a:ext cx="2623931" cy="7590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2438400" rtl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𝜔</m:t>
                          </m:r>
                        </m:e>
                        <m:sub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𝑝</m:t>
                          </m:r>
                        </m:sub>
                      </m:sSub>
                      <m:r>
                        <a:rPr kumimoji="0" lang="en-US" sz="44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FillTx/>
                          <a:latin typeface="Cambria Math" panose="02040503050406030204" pitchFamily="18" charset="0"/>
                          <a:sym typeface="Canela Text Regular"/>
                        </a:rPr>
                        <m:t>=</m:t>
                      </m:r>
                      <m:sSub>
                        <m:sSubPr>
                          <m:ctrlP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</m:ctrlPr>
                        </m:sSubPr>
                        <m:e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𝑚</m:t>
                          </m:r>
                        </m:e>
                        <m:sub>
                          <m:r>
                            <a:rPr kumimoji="0" lang="en-US" sz="44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sym typeface="Canela Text Regular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kumimoji="0" lang="en-CN" sz="4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 panose="020B0604020202020204" pitchFamily="34" charset="0"/>
                  <a:cs typeface="Arial" panose="020B0604020202020204" pitchFamily="34" charset="0"/>
                  <a:sym typeface="Canela Text Regular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B10D98-FD6F-5FF1-668A-872E5A704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6811" y="9844241"/>
                <a:ext cx="2623931" cy="759054"/>
              </a:xfrm>
              <a:prstGeom prst="rect">
                <a:avLst/>
              </a:prstGeom>
              <a:blipFill>
                <a:blip r:embed="rId5"/>
                <a:stretch>
                  <a:fillRect b="-150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08937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Magnetosphere &amp; DM dens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Magnetosphere &amp; DM density</a:t>
            </a:r>
          </a:p>
        </p:txBody>
      </p:sp>
      <p:sp>
        <p:nvSpPr>
          <p:cNvPr id="199" name="Goldreich-Julian (GJ) model (1969)…"/>
          <p:cNvSpPr txBox="1">
            <a:spLocks noGrp="1"/>
          </p:cNvSpPr>
          <p:nvPr>
            <p:ph type="body" idx="1"/>
          </p:nvPr>
        </p:nvSpPr>
        <p:spPr>
          <a:xfrm>
            <a:off x="1219200" y="2788254"/>
            <a:ext cx="21948577" cy="9708546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Goldreich-Julian (GJ) model (1969)</a:t>
            </a:r>
          </a:p>
          <a:p>
            <a:pPr lvl="1"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Static and co-rotating magnetosphere with dipole field</a:t>
            </a:r>
          </a:p>
          <a:p>
            <a:pPr lvl="1"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GJ charge number density</a:t>
            </a:r>
          </a:p>
          <a:p>
            <a:pPr lvl="1"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Distribution function is conserved along trajectories</a:t>
            </a:r>
          </a:p>
          <a:p>
            <a:pPr lvl="1"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Maxwell-Boltzmann distribution</a:t>
            </a:r>
          </a:p>
          <a:p>
            <a:pPr lvl="1"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Isotropic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"/>
              <p:cNvSpPr txBox="1"/>
              <p:nvPr/>
            </p:nvSpPr>
            <p:spPr>
              <a:xfrm>
                <a:off x="12727183" y="4483893"/>
                <a:ext cx="7327070" cy="120866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GJ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𝐫</m:t>
                      </m:r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𝛀</m:t>
                          </m:r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𝐁</m:t>
                          </m:r>
                        </m:num>
                        <m:den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den>
                      </m:f>
                      <m:f>
                        <m:f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p>
                              <m: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e>
                            <m:sup>
                              <m:r>
                                <a:rPr sz="42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0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27183" y="4483893"/>
                <a:ext cx="7327070" cy="1208664"/>
              </a:xfrm>
              <a:prstGeom prst="rect">
                <a:avLst/>
              </a:prstGeom>
              <a:blipFill>
                <a:blip r:embed="rId2"/>
                <a:stretch>
                  <a:fillRect l="-865" t="-5208" b="-1354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"/>
              <p:cNvSpPr txBox="1"/>
              <p:nvPr/>
            </p:nvSpPr>
            <p:spPr>
              <a:xfrm>
                <a:off x="3846292" y="6455229"/>
                <a:ext cx="4355423" cy="80554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DM</m:t>
                          </m:r>
                        </m:sub>
                      </m:sSub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292" y="6455229"/>
                <a:ext cx="4355423" cy="805542"/>
              </a:xfrm>
              <a:prstGeom prst="rect">
                <a:avLst/>
              </a:prstGeom>
              <a:blipFill>
                <a:blip r:embed="rId3"/>
                <a:stretch>
                  <a:fillRect l="-3198" b="-156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"/>
              <p:cNvSpPr txBox="1"/>
              <p:nvPr/>
            </p:nvSpPr>
            <p:spPr>
              <a:xfrm>
                <a:off x="15872770" y="7296919"/>
                <a:ext cx="5415265" cy="69121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CS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  <m:sub>
                          <m:r>
                            <a:rPr sz="42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sz="42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2770" y="7296919"/>
                <a:ext cx="5415265" cy="691215"/>
              </a:xfrm>
              <a:prstGeom prst="rect">
                <a:avLst/>
              </a:prstGeom>
              <a:blipFill>
                <a:blip r:embed="rId4"/>
                <a:stretch>
                  <a:fillRect l="-3271" r="-701" b="-2727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3" name="Text"/>
              <p:cNvSpPr txBox="1"/>
              <p:nvPr/>
            </p:nvSpPr>
            <p:spPr>
              <a:xfrm>
                <a:off x="9021706" y="9976235"/>
                <a:ext cx="6340588" cy="19030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>
                <a:lvl1pPr>
                  <a:defRPr sz="36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sz="4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Sup>
                            <m:sSubSup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DM</m:t>
                              </m:r>
                            </m:sup>
                          </m:sSubSup>
                        </m:num>
                        <m:den>
                          <m:rad>
                            <m:radPr>
                              <m:degHide m:val="on"/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𝐺𝑀</m:t>
                              </m:r>
                            </m:num>
                            <m:den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4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sz="4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3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1706" y="9976235"/>
                <a:ext cx="6340588" cy="1903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olar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/>
          </a:lstStyle>
          <a:p>
            <a:r>
              <a:rPr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Polarization</a:t>
            </a:r>
          </a:p>
        </p:txBody>
      </p:sp>
      <p:sp>
        <p:nvSpPr>
          <p:cNvPr id="206" name="Stokes parameters…"/>
          <p:cNvSpPr txBox="1">
            <a:spLocks noGrp="1"/>
          </p:cNvSpPr>
          <p:nvPr>
            <p:ph type="body" idx="1"/>
          </p:nvPr>
        </p:nvSpPr>
        <p:spPr>
          <a:xfrm>
            <a:off x="1219200" y="3538330"/>
            <a:ext cx="21948577" cy="8958470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Stokes parameters</a:t>
            </a: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100% linearly polarized for each photon</a:t>
            </a:r>
          </a:p>
          <a:p>
            <a:pPr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Incoherent emission</a:t>
            </a:r>
          </a:p>
          <a:p>
            <a:pPr>
              <a:buFont typeface="Wingdings" pitchFamily="2" charset="2"/>
              <a:buChar char="§"/>
            </a:pP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Degree of linear polarization, position angle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Text"/>
              <p:cNvSpPr txBox="1"/>
              <p:nvPr/>
            </p:nvSpPr>
            <p:spPr>
              <a:xfrm>
                <a:off x="9131193" y="1435063"/>
                <a:ext cx="6675674" cy="27063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⟩+⟨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⟩−⟨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⟩+⟨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≡−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⟩−⟨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⟩)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193" y="1435063"/>
                <a:ext cx="6675674" cy="2706382"/>
              </a:xfrm>
              <a:prstGeom prst="rect">
                <a:avLst/>
              </a:prstGeom>
              <a:blipFill>
                <a:blip r:embed="rId3"/>
                <a:stretch>
                  <a:fillRect l="-3232" r="-380" b="-747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8" name="Text"/>
              <p:cNvSpPr txBox="1"/>
              <p:nvPr/>
            </p:nvSpPr>
            <p:spPr>
              <a:xfrm>
                <a:off x="15484026" y="8710552"/>
                <a:ext cx="2585451" cy="27063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40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8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4026" y="8710552"/>
                <a:ext cx="2585451" cy="2706382"/>
              </a:xfrm>
              <a:prstGeom prst="rect">
                <a:avLst/>
              </a:prstGeom>
              <a:blipFill>
                <a:blip r:embed="rId4"/>
                <a:stretch>
                  <a:fillRect l="-7843" b="-279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"/>
              <p:cNvSpPr txBox="1"/>
              <p:nvPr/>
            </p:nvSpPr>
            <p:spPr>
              <a:xfrm>
                <a:off x="2102680" y="5615002"/>
                <a:ext cx="11572206" cy="215501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ar-AE" sz="4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ar-AE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̃"/>
                              <m:ctrlPr>
                                <a:rPr lang="ar-AE" sz="47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47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den>
                      </m:f>
                      <m:sSub>
                        <m:sSub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ar-AE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4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sSup>
                            <m:sSupPr>
                              <m:ctrlP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ar-AE" sz="47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ar-AE" sz="47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p>
                            <m:sSupPr>
                              <m:ctrlP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e>
                            <m:sup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acc>
                            <m:accPr>
                              <m:chr m:val="̃"/>
                              <m:ctrlPr>
                                <a:rPr lang="ar-AE" sz="47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47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den>
                      </m:f>
                      <m:r>
                        <a:rPr lang="ar-AE" sz="47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680" y="5615002"/>
                <a:ext cx="11572206" cy="2155014"/>
              </a:xfrm>
              <a:prstGeom prst="rect">
                <a:avLst/>
              </a:prstGeom>
              <a:blipFill>
                <a:blip r:embed="rId5"/>
                <a:stretch>
                  <a:fillRect t="-3529" b="-70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Basis"/>
              <p:cNvSpPr txBox="1"/>
              <p:nvPr/>
            </p:nvSpPr>
            <p:spPr>
              <a:xfrm>
                <a:off x="15453904" y="5670804"/>
                <a:ext cx="2607893" cy="186153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3800"/>
                </a:pPr>
                <a:r>
                  <a:rPr dirty="0">
                    <a:latin typeface="Arial" panose="020B0604020202020204" pitchFamily="34" charset="0"/>
                    <a:cs typeface="Arial" panose="020B0604020202020204" pitchFamily="34" charset="0"/>
                  </a:rPr>
                  <a:t>Basis</a:t>
                </a:r>
              </a:p>
              <a:p>
                <a:pPr>
                  <a:defRPr sz="38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38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𝐤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sz="44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0" name="Basis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53904" y="5670804"/>
                <a:ext cx="2607893" cy="1861535"/>
              </a:xfrm>
              <a:prstGeom prst="rect">
                <a:avLst/>
              </a:prstGeom>
              <a:blipFill>
                <a:blip r:embed="rId6"/>
                <a:stretch>
                  <a:fillRect l="-9179" t="-8108" b="-6081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"/>
              <p:cNvSpPr txBox="1"/>
              <p:nvPr/>
            </p:nvSpPr>
            <p:spPr>
              <a:xfrm>
                <a:off x="19122169" y="5148930"/>
                <a:ext cx="4070410" cy="290528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>
                  <a:defRPr sz="4000"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2169" y="5148930"/>
                <a:ext cx="4070410" cy="2905283"/>
              </a:xfrm>
              <a:prstGeom prst="rect">
                <a:avLst/>
              </a:prstGeom>
              <a:blipFill>
                <a:blip r:embed="rId7"/>
                <a:stretch>
                  <a:fillRect l="-5280" b="-30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2" name="Text"/>
              <p:cNvSpPr txBox="1"/>
              <p:nvPr/>
            </p:nvSpPr>
            <p:spPr>
              <a:xfrm>
                <a:off x="3221479" y="10168908"/>
                <a:ext cx="9334607" cy="16198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>
                <a:lvl1pPr>
                  <a:defRPr sz="4000"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4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  <m:r>
                        <a:rPr lang="el-GR" sz="47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ar-AE" sz="47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p>
                                  <m:r>
                                    <a:rPr lang="ar-AE" sz="47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den>
                      </m:f>
                      <m:r>
                        <a:rPr lang="ar-AE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AE" sz="4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7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ar-AE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r>
                        <a:rPr lang="ar-AE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7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arctan</m:t>
                      </m:r>
                      <m:f>
                        <m:fPr>
                          <m:ctrlP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r>
                            <a:rPr lang="ar-AE" sz="47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2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1479" y="10168908"/>
                <a:ext cx="9334607" cy="1619867"/>
              </a:xfrm>
              <a:prstGeom prst="rect">
                <a:avLst/>
              </a:prstGeom>
              <a:blipFill>
                <a:blip r:embed="rId8"/>
                <a:stretch>
                  <a:fillRect l="-1223" b="-1395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882</Words>
  <Application>Microsoft Macintosh PowerPoint</Application>
  <PresentationFormat>Custom</PresentationFormat>
  <Paragraphs>171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Canela Bold</vt:lpstr>
      <vt:lpstr>Graphik-Medium</vt:lpstr>
      <vt:lpstr>Graphik</vt:lpstr>
      <vt:lpstr>Arial</vt:lpstr>
      <vt:lpstr>Graphik-SemiboldItalic</vt:lpstr>
      <vt:lpstr>Canela Deck Regular</vt:lpstr>
      <vt:lpstr>Cambria Math</vt:lpstr>
      <vt:lpstr>Canela Regular</vt:lpstr>
      <vt:lpstr>Wingdings</vt:lpstr>
      <vt:lpstr>Canela Text Regular</vt:lpstr>
      <vt:lpstr>Helvetica Neue</vt:lpstr>
      <vt:lpstr>23_ClassicWhite</vt:lpstr>
      <vt:lpstr>Identifying axion conversion in compact star magnetospheres with radio-wave polarization signatures</vt:lpstr>
      <vt:lpstr>Outline</vt:lpstr>
      <vt:lpstr>Axion</vt:lpstr>
      <vt:lpstr>Axion-photon parameter space</vt:lpstr>
      <vt:lpstr>Pulsar</vt:lpstr>
      <vt:lpstr>Why axion + pulsar ?</vt:lpstr>
      <vt:lpstr>Axion electrodynamics</vt:lpstr>
      <vt:lpstr>Magnetosphere &amp; DM density</vt:lpstr>
      <vt:lpstr>Polarization</vt:lpstr>
      <vt:lpstr>Strong directional dependence</vt:lpstr>
      <vt:lpstr>Ray tracing method</vt:lpstr>
      <vt:lpstr>Polarization transport</vt:lpstr>
      <vt:lpstr>Result - projection image</vt:lpstr>
      <vt:lpstr>Result - viewing angle 36</vt:lpstr>
      <vt:lpstr>Result - viewing angle 54</vt:lpstr>
      <vt:lpstr>Result - viewing angle 72</vt:lpstr>
      <vt:lpstr>Convergence checks</vt:lpstr>
      <vt:lpstr>Discussion and 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axion conversion in compact star magnetospheres with radio-wave polarization signatures</dc:title>
  <dc:subject/>
  <dc:creator/>
  <cp:keywords/>
  <dc:description/>
  <cp:lastModifiedBy>Microsoft Office User</cp:lastModifiedBy>
  <cp:revision>57</cp:revision>
  <dcterms:modified xsi:type="dcterms:W3CDTF">2023-07-24T07:18:24Z</dcterms:modified>
  <cp:category/>
</cp:coreProperties>
</file>