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87" r:id="rId5"/>
    <p:sldId id="286" r:id="rId6"/>
    <p:sldId id="264" r:id="rId7"/>
    <p:sldId id="265" r:id="rId8"/>
    <p:sldId id="292" r:id="rId9"/>
    <p:sldId id="270" r:id="rId10"/>
    <p:sldId id="271" r:id="rId11"/>
    <p:sldId id="273" r:id="rId12"/>
    <p:sldId id="274" r:id="rId13"/>
    <p:sldId id="280" r:id="rId14"/>
    <p:sldId id="281" r:id="rId15"/>
    <p:sldId id="282" r:id="rId16"/>
    <p:sldId id="283" r:id="rId17"/>
    <p:sldId id="284" r:id="rId18"/>
    <p:sldId id="285" r:id="rId19"/>
    <p:sldId id="294" r:id="rId20"/>
    <p:sldId id="275" r:id="rId21"/>
    <p:sldId id="276" r:id="rId22"/>
    <p:sldId id="277" r:id="rId23"/>
    <p:sldId id="279" r:id="rId2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20"/>
    <p:restoredTop sz="94701"/>
  </p:normalViewPr>
  <p:slideViewPr>
    <p:cSldViewPr snapToGrid="0">
      <p:cViewPr varScale="1">
        <p:scale>
          <a:sx n="85" d="100"/>
          <a:sy n="85" d="100"/>
        </p:scale>
        <p:origin x="82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2" name="Shape 142"/>
          <p:cNvSpPr>
            <a:spLocks noGrp="1" noRot="1" noChangeAspect="1"/>
          </p:cNvSpPr>
          <p:nvPr>
            <p:ph type="sldImg"/>
          </p:nvPr>
        </p:nvSpPr>
        <p:spPr>
          <a:xfrm>
            <a:off x="1143000" y="685800"/>
            <a:ext cx="4572000" cy="3429000"/>
          </a:xfrm>
          <a:prstGeom prst="rect">
            <a:avLst/>
          </a:prstGeom>
        </p:spPr>
        <p:txBody>
          <a:bodyPr/>
          <a:lstStyle/>
          <a:p>
            <a:endParaRPr/>
          </a:p>
        </p:txBody>
      </p:sp>
      <p:sp>
        <p:nvSpPr>
          <p:cNvPr id="143" name="Shape 14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extLst>
      <p:ext uri="{BB962C8B-B14F-4D97-AF65-F5344CB8AC3E}">
        <p14:creationId xmlns:p14="http://schemas.microsoft.com/office/powerpoint/2010/main" val="386716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Shape 340"/>
          <p:cNvSpPr>
            <a:spLocks noGrp="1" noRot="1" noChangeAspect="1"/>
          </p:cNvSpPr>
          <p:nvPr>
            <p:ph type="sldImg"/>
          </p:nvPr>
        </p:nvSpPr>
        <p:spPr>
          <a:prstGeom prst="rect">
            <a:avLst/>
          </a:prstGeom>
        </p:spPr>
        <p:txBody>
          <a:bodyPr/>
          <a:lstStyle/>
          <a:p>
            <a:endParaRPr/>
          </a:p>
        </p:txBody>
      </p:sp>
      <p:sp>
        <p:nvSpPr>
          <p:cNvPr id="341" name="Shape 341"/>
          <p:cNvSpPr>
            <a:spLocks noGrp="1"/>
          </p:cNvSpPr>
          <p:nvPr>
            <p:ph type="body" sz="quarter" idx="1"/>
          </p:nvPr>
        </p:nvSpPr>
        <p:spPr>
          <a:prstGeom prst="rect">
            <a:avLst/>
          </a:prstGeom>
        </p:spPr>
        <p:txBody>
          <a:bodyPr/>
          <a:lstStyle/>
          <a:p>
            <a:pPr>
              <a:defRPr b="1"/>
            </a:pPr>
            <a:r>
              <a:rPr lang="en-US" dirty="0"/>
              <a:t>Next, we add this energy shift as a perturbation to the </a:t>
            </a:r>
            <a:r>
              <a:rPr lang="en" altLang="zh-CN" dirty="0"/>
              <a:t>phase space integral and calculate the fractal change of the decay rate. The final result oscillates about zero, as expected, leading to alternating excesses and deficits in the number of nuclear decays per unit time.</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Shape 357"/>
          <p:cNvSpPr>
            <a:spLocks noGrp="1" noRot="1" noChangeAspect="1"/>
          </p:cNvSpPr>
          <p:nvPr>
            <p:ph type="sldImg"/>
          </p:nvPr>
        </p:nvSpPr>
        <p:spPr>
          <a:prstGeom prst="rect">
            <a:avLst/>
          </a:prstGeom>
        </p:spPr>
        <p:txBody>
          <a:bodyPr/>
          <a:lstStyle/>
          <a:p>
            <a:endParaRPr/>
          </a:p>
        </p:txBody>
      </p:sp>
      <p:sp>
        <p:nvSpPr>
          <p:cNvPr id="358" name="Shape 358"/>
          <p:cNvSpPr>
            <a:spLocks noGrp="1"/>
          </p:cNvSpPr>
          <p:nvPr>
            <p:ph type="body" sz="quarter" idx="1"/>
          </p:nvPr>
        </p:nvSpPr>
        <p:spPr>
          <a:prstGeom prst="rect">
            <a:avLst/>
          </a:prstGeom>
        </p:spPr>
        <p:txBody>
          <a:bodyPr/>
          <a:lstStyle/>
          <a:p>
            <a:r>
              <a:rPr lang="en" altLang="zh-CN" dirty="0"/>
              <a:t>This is the time-series data from European Commission’s Joint Research Centre(JRC), showing the fractional change in the Tritium beta decay rate</a:t>
            </a:r>
          </a:p>
          <a:p>
            <a:r>
              <a:rPr lang="en" altLang="zh-CN" dirty="0"/>
              <a:t>The data </a:t>
            </a:r>
            <a:r>
              <a:rPr lang="en" altLang="zh-CN" dirty="0" err="1"/>
              <a:t>arespans</a:t>
            </a:r>
            <a:r>
              <a:rPr lang="en" altLang="zh-CN" dirty="0"/>
              <a:t> approximately 12 years of liquid scintillation counter observations of the decay of an O(microcurie) Tritium source</a:t>
            </a:r>
            <a:r>
              <a:rPr lang="en-US" altLang="zh-CN" dirty="0"/>
              <a:t>.</a:t>
            </a:r>
          </a:p>
          <a:p>
            <a:pPr marL="0" marR="0" lvl="0" indent="0" defTabSz="457200" eaLnBrk="1" fontAlgn="auto" latinLnBrk="0" hangingPunct="1">
              <a:lnSpc>
                <a:spcPct val="117999"/>
              </a:lnSpc>
              <a:spcBef>
                <a:spcPts val="0"/>
              </a:spcBef>
              <a:spcAft>
                <a:spcPts val="0"/>
              </a:spcAft>
              <a:buClrTx/>
              <a:buSzTx/>
              <a:buFontTx/>
              <a:buNone/>
              <a:tabLst/>
              <a:defRPr/>
            </a:pPr>
            <a:r>
              <a:rPr lang="en" altLang="zh-CN" dirty="0"/>
              <a:t>It’s difficult to see evidence of any pattern here, so let’s change to Fourier space</a:t>
            </a:r>
          </a:p>
          <a:p>
            <a:endParaRPr lang="en-US" altLang="zh-CN" dirty="0"/>
          </a:p>
          <a:p>
            <a:endParaRPr lang="en"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Shape 366"/>
          <p:cNvSpPr>
            <a:spLocks noGrp="1" noRot="1" noChangeAspect="1"/>
          </p:cNvSpPr>
          <p:nvPr>
            <p:ph type="sldImg"/>
          </p:nvPr>
        </p:nvSpPr>
        <p:spPr>
          <a:prstGeom prst="rect">
            <a:avLst/>
          </a:prstGeom>
        </p:spPr>
        <p:txBody>
          <a:bodyPr/>
          <a:lstStyle/>
          <a:p>
            <a:endParaRPr/>
          </a:p>
        </p:txBody>
      </p:sp>
      <p:sp>
        <p:nvSpPr>
          <p:cNvPr id="367" name="Shape 367"/>
          <p:cNvSpPr>
            <a:spLocks noGrp="1"/>
          </p:cNvSpPr>
          <p:nvPr>
            <p:ph type="body" sz="quarter" idx="1"/>
          </p:nvPr>
        </p:nvSpPr>
        <p:spPr>
          <a:prstGeom prst="rect">
            <a:avLst/>
          </a:prstGeom>
        </p:spPr>
        <p:txBody>
          <a:bodyPr/>
          <a:lstStyle/>
          <a:p>
            <a:pPr>
              <a:defRPr b="1"/>
            </a:pPr>
            <a:r>
              <a:rPr dirty="0"/>
              <a:t>Data analysis 1</a:t>
            </a:r>
          </a:p>
          <a:p>
            <a:endParaRPr dirty="0"/>
          </a:p>
          <a:p>
            <a:r>
              <a:rPr dirty="0"/>
              <a:t>Because the data are unevenly spaced in time, we need to use a tool called a Lomb-</a:t>
            </a:r>
            <a:r>
              <a:rPr dirty="0" err="1"/>
              <a:t>Scargle</a:t>
            </a:r>
            <a:r>
              <a:rPr dirty="0"/>
              <a:t> periodogram to convert the data to frequency space</a:t>
            </a:r>
          </a:p>
          <a:p>
            <a:endParaRPr dirty="0"/>
          </a:p>
          <a:p>
            <a:r>
              <a:rPr dirty="0"/>
              <a:t>This is essentially a type of Fourier transform, so it gives us the power at each frequency</a:t>
            </a:r>
          </a:p>
          <a:p>
            <a:endParaRPr dirty="0"/>
          </a:p>
          <a:p>
            <a:r>
              <a:rPr dirty="0"/>
              <a:t>With this in hand, we can search for any periodic signals.</a:t>
            </a:r>
          </a:p>
          <a:p>
            <a:endParaRPr dirty="0"/>
          </a:p>
          <a:p>
            <a:endParaRPr dirty="0"/>
          </a:p>
          <a:p>
            <a:endParaRPr dirty="0"/>
          </a:p>
          <a:p>
            <a:endParaRPr dirty="0"/>
          </a:p>
          <a:p>
            <a:endParaRPr dirty="0"/>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Shape 413"/>
          <p:cNvSpPr>
            <a:spLocks noGrp="1" noRot="1" noChangeAspect="1"/>
          </p:cNvSpPr>
          <p:nvPr>
            <p:ph type="sldImg"/>
          </p:nvPr>
        </p:nvSpPr>
        <p:spPr>
          <a:prstGeom prst="rect">
            <a:avLst/>
          </a:prstGeom>
        </p:spPr>
        <p:txBody>
          <a:bodyPr/>
          <a:lstStyle/>
          <a:p>
            <a:endParaRPr/>
          </a:p>
        </p:txBody>
      </p:sp>
      <p:sp>
        <p:nvSpPr>
          <p:cNvPr id="414" name="Shape 414"/>
          <p:cNvSpPr>
            <a:spLocks noGrp="1"/>
          </p:cNvSpPr>
          <p:nvPr>
            <p:ph type="body" sz="quarter" idx="1"/>
          </p:nvPr>
        </p:nvSpPr>
        <p:spPr>
          <a:prstGeom prst="rect">
            <a:avLst/>
          </a:prstGeom>
        </p:spPr>
        <p:txBody>
          <a:bodyPr/>
          <a:lstStyle/>
          <a:p>
            <a:pPr>
              <a:defRPr b="1"/>
            </a:pPr>
            <a:r>
              <a:rPr lang="en" altLang="zh-CN" dirty="0"/>
              <a:t>From these CDFs we then determine the false positive (or false alarm) power at 95% confidence level for each frequency, as shown this fig in orange curves.</a:t>
            </a:r>
          </a:p>
          <a:p>
            <a:pPr>
              <a:defRPr b="1"/>
            </a:pPr>
            <a:r>
              <a:rPr lang="en" altLang="zh-CN" dirty="0"/>
              <a:t>We can see that nowhere does the original dataset exceed the 95 % confidence level threshold, indicating the data are compatible with the null hypothesis.</a:t>
            </a:r>
            <a:endParaRPr lang="en-US" dirty="0"/>
          </a:p>
          <a:p>
            <a:pPr>
              <a:defRPr b="1"/>
            </a:pPr>
            <a:endParaRPr lang="en-US" dirty="0"/>
          </a:p>
          <a:p>
            <a:pPr>
              <a:defRPr b="1"/>
            </a:pPr>
            <a:r>
              <a:rPr dirty="0"/>
              <a:t>Data analysis 4</a:t>
            </a:r>
          </a:p>
          <a:p>
            <a:endParaRPr dirty="0"/>
          </a:p>
          <a:p>
            <a:r>
              <a:rPr dirty="0"/>
              <a:t>Repeating this step at each frequency, we derive the orange power limit</a:t>
            </a:r>
          </a:p>
          <a:p>
            <a:endParaRPr dirty="0"/>
          </a:p>
          <a:p>
            <a:r>
              <a:rPr dirty="0"/>
              <a:t>We can then see compare the original data (blue) to the (orange) </a:t>
            </a:r>
          </a:p>
          <a:p>
            <a:endParaRPr dirty="0"/>
          </a:p>
          <a:p>
            <a:r>
              <a:rPr dirty="0"/>
              <a:t>Therefore they original data are well modelled by the null hypothesis - no evidence of periodic variation!</a:t>
            </a:r>
          </a:p>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dirty="0"/>
              <a:t>To determine the corresponding limit on the axion parameters. We follow a standard frequentist approach.</a:t>
            </a:r>
          </a:p>
          <a:p>
            <a:r>
              <a:rPr lang="en" altLang="zh-CN" dirty="0"/>
              <a:t>At each trial frequency we construct another several ten thousands datasets containing Gaussian background and injected axion-derived signals and calculate their periodograms and </a:t>
            </a:r>
            <a:r>
              <a:rPr lang="en" altLang="zh-CN" dirty="0" err="1"/>
              <a:t>construst</a:t>
            </a:r>
            <a:r>
              <a:rPr lang="en" altLang="zh-CN" dirty="0"/>
              <a:t> the CDF.</a:t>
            </a:r>
          </a:p>
          <a:p>
            <a:r>
              <a:rPr lang="en" altLang="zh-CN" dirty="0"/>
              <a:t>The threshold value of fa is then determined by the condition that the false positive threshold from the background-only CDF coincides with the false negative threshold from the background plus signal CDF, at the desired 95% confidence level.</a:t>
            </a:r>
            <a:endParaRPr kumimoji="1" lang="zh-CN" altLang="en-US" dirty="0"/>
          </a:p>
        </p:txBody>
      </p:sp>
    </p:spTree>
    <p:extLst>
      <p:ext uri="{BB962C8B-B14F-4D97-AF65-F5344CB8AC3E}">
        <p14:creationId xmlns:p14="http://schemas.microsoft.com/office/powerpoint/2010/main" val="3051878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Shape 438"/>
          <p:cNvSpPr>
            <a:spLocks noGrp="1" noRot="1" noChangeAspect="1"/>
          </p:cNvSpPr>
          <p:nvPr>
            <p:ph type="sldImg"/>
          </p:nvPr>
        </p:nvSpPr>
        <p:spPr>
          <a:prstGeom prst="rect">
            <a:avLst/>
          </a:prstGeom>
        </p:spPr>
        <p:txBody>
          <a:bodyPr/>
          <a:lstStyle/>
          <a:p>
            <a:endParaRPr/>
          </a:p>
        </p:txBody>
      </p:sp>
      <p:sp>
        <p:nvSpPr>
          <p:cNvPr id="439" name="Shape 439"/>
          <p:cNvSpPr>
            <a:spLocks noGrp="1"/>
          </p:cNvSpPr>
          <p:nvPr>
            <p:ph type="body" sz="quarter" idx="1"/>
          </p:nvPr>
        </p:nvSpPr>
        <p:spPr>
          <a:prstGeom prst="rect">
            <a:avLst/>
          </a:prstGeom>
        </p:spPr>
        <p:txBody>
          <a:bodyPr/>
          <a:lstStyle/>
          <a:p>
            <a:r>
              <a:rPr lang="en" altLang="zh-CN" dirty="0"/>
              <a:t>We exclude fa below 9.4 × 1012 − 1.8 × 1010 GeV (95 % confidence level) for masses in the 1.7×10−23 −8.7×10−21 eV range.</a:t>
            </a:r>
          </a:p>
          <a:p>
            <a:endParaRPr lang="en" dirty="0"/>
          </a:p>
          <a:p>
            <a:r>
              <a:rPr lang="en" altLang="zh-CN" dirty="0"/>
              <a:t>We  also simulate future experimental possibilities, via two fiducial cases.</a:t>
            </a:r>
          </a:p>
          <a:p>
            <a:r>
              <a:rPr lang="en" altLang="zh-CN" dirty="0"/>
              <a:t>The first is a </a:t>
            </a:r>
            <a:r>
              <a:rPr lang="en" altLang="zh-CN" dirty="0" err="1"/>
              <a:t>longterm</a:t>
            </a:r>
            <a:r>
              <a:rPr lang="en" altLang="zh-CN" dirty="0"/>
              <a:t> experiment designed to search lower frequencies, with 1 measurement per hour over 12 years. The second is a short-term experiment to search higher frequencies, with approximately 1 measurement per second over 1 day. Both schemes increase the initial quantity of tritium by a factor of 100 relative to the JRC dataset, up to a presumed limit imposed by detector pileup.</a:t>
            </a:r>
            <a:endParaRPr lang="en" dirty="0"/>
          </a:p>
          <a:p>
            <a:endParaRPr lang="en" dirty="0"/>
          </a:p>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Shape 450"/>
          <p:cNvSpPr>
            <a:spLocks noGrp="1" noRot="1" noChangeAspect="1"/>
          </p:cNvSpPr>
          <p:nvPr>
            <p:ph type="sldImg"/>
          </p:nvPr>
        </p:nvSpPr>
        <p:spPr>
          <a:prstGeom prst="rect">
            <a:avLst/>
          </a:prstGeom>
        </p:spPr>
        <p:txBody>
          <a:bodyPr/>
          <a:lstStyle/>
          <a:p>
            <a:endParaRPr/>
          </a:p>
        </p:txBody>
      </p:sp>
      <p:sp>
        <p:nvSpPr>
          <p:cNvPr id="451" name="Shape 451"/>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Shape 462"/>
          <p:cNvSpPr>
            <a:spLocks noGrp="1" noRot="1" noChangeAspect="1"/>
          </p:cNvSpPr>
          <p:nvPr>
            <p:ph type="sldImg"/>
          </p:nvPr>
        </p:nvSpPr>
        <p:spPr>
          <a:prstGeom prst="rect">
            <a:avLst/>
          </a:prstGeom>
        </p:spPr>
        <p:txBody>
          <a:bodyPr/>
          <a:lstStyle/>
          <a:p>
            <a:endParaRPr/>
          </a:p>
        </p:txBody>
      </p:sp>
      <p:sp>
        <p:nvSpPr>
          <p:cNvPr id="463" name="Shape 463"/>
          <p:cNvSpPr>
            <a:spLocks noGrp="1"/>
          </p:cNvSpPr>
          <p:nvPr>
            <p:ph type="body" sz="quarter" idx="1"/>
          </p:nvPr>
        </p:nvSpPr>
        <p:spPr>
          <a:prstGeom prst="rect">
            <a:avLst/>
          </a:prstGeom>
        </p:spPr>
        <p:txBody>
          <a:bodyPr/>
          <a:lstStyle/>
          <a:p>
            <a:r>
              <a:rPr lang="en-US" altLang="zh-CN" sz="1800" dirty="0">
                <a:solidFill>
                  <a:srgbClr val="0432FF"/>
                </a:solidFill>
                <a:effectLst/>
                <a:latin typeface="Times"/>
                <a:ea typeface="DengXian" panose="02010600030101010101" pitchFamily="2" charset="-122"/>
                <a:cs typeface="Times New Roman" panose="02020603050405020304" pitchFamily="18" charset="0"/>
              </a:rPr>
              <a:t>The constraints we find at present are not world-leading, we still judge the overall result to be of interest to the community. Our results nonetheless do provide a new laboratory-based independent scheme to searching the QCD axion dark matter, which is complementary to such constraints, doesn't rely on astrophysical and cosmological assumptions and modelling, and doesn’t require the sophisticated experimental methodologies required by other approaches. </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extLst>
      <p:ext uri="{BB962C8B-B14F-4D97-AF65-F5344CB8AC3E}">
        <p14:creationId xmlns:p14="http://schemas.microsoft.com/office/powerpoint/2010/main" val="3031506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Shape 315"/>
          <p:cNvSpPr>
            <a:spLocks noGrp="1" noRot="1" noChangeAspect="1"/>
          </p:cNvSpPr>
          <p:nvPr>
            <p:ph type="sldImg"/>
          </p:nvPr>
        </p:nvSpPr>
        <p:spPr>
          <a:prstGeom prst="rect">
            <a:avLst/>
          </a:prstGeom>
        </p:spPr>
        <p:txBody>
          <a:bodyPr/>
          <a:lstStyle/>
          <a:p>
            <a:endParaRPr/>
          </a:p>
        </p:txBody>
      </p:sp>
      <p:sp>
        <p:nvSpPr>
          <p:cNvPr id="316" name="Shape 316"/>
          <p:cNvSpPr>
            <a:spLocks noGrp="1"/>
          </p:cNvSpPr>
          <p:nvPr>
            <p:ph type="body" sz="quarter" idx="1"/>
          </p:nvPr>
        </p:nvSpPr>
        <p:spPr>
          <a:prstGeom prst="rect">
            <a:avLst/>
          </a:prstGeom>
        </p:spPr>
        <p:txBody>
          <a:bodyPr/>
          <a:lstStyle/>
          <a:p>
            <a:pPr marL="0" marR="0" lvl="0" indent="0" defTabSz="457200" eaLnBrk="1" fontAlgn="auto" latinLnBrk="0" hangingPunct="1">
              <a:lnSpc>
                <a:spcPct val="117999"/>
              </a:lnSpc>
              <a:spcBef>
                <a:spcPts val="0"/>
              </a:spcBef>
              <a:spcAft>
                <a:spcPts val="0"/>
              </a:spcAft>
              <a:buClrTx/>
              <a:buSzTx/>
              <a:buFontTx/>
              <a:buNone/>
              <a:tabLst/>
              <a:defRPr b="1"/>
            </a:pPr>
            <a:r>
              <a:rPr lang="en" altLang="zh-CN" dirty="0"/>
              <a:t>We find that for small perturbations to the decay rate, decays with smaller Q value resulted in a larger fractional change in the beta decay rate.</a:t>
            </a:r>
          </a:p>
          <a:p>
            <a:pPr>
              <a:defRPr b="1"/>
            </a:pPr>
            <a:endParaRPr dirty="0"/>
          </a:p>
        </p:txBody>
      </p:sp>
    </p:spTree>
    <p:extLst>
      <p:ext uri="{BB962C8B-B14F-4D97-AF65-F5344CB8AC3E}">
        <p14:creationId xmlns:p14="http://schemas.microsoft.com/office/powerpoint/2010/main" val="4119454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dirty="0"/>
          </a:p>
          <a:p>
            <a:r>
              <a:rPr dirty="0"/>
              <a:t>Spontaneous: independent of external influence</a:t>
            </a:r>
          </a:p>
          <a:p>
            <a:endParaRPr dirty="0"/>
          </a:p>
          <a:p>
            <a:r>
              <a:rPr dirty="0"/>
              <a:t>There are certain exceptions (electron capture (e.g. in Be7), quantum (anti)</a:t>
            </a:r>
            <a:r>
              <a:rPr dirty="0" err="1"/>
              <a:t>zeno</a:t>
            </a:r>
            <a:r>
              <a:rPr dirty="0"/>
              <a:t> effect, Purcell effect)</a:t>
            </a:r>
          </a:p>
          <a:p>
            <a:endParaRPr dirty="0"/>
          </a:p>
          <a:p>
            <a:r>
              <a:rPr dirty="0"/>
              <a:t>Overview: we’re going to introduce 1) the decay formalism, 2) ) a concrete example using 12 years of tritium decay data, and show the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Shape 370"/>
          <p:cNvSpPr>
            <a:spLocks noGrp="1" noRot="1" noChangeAspect="1"/>
          </p:cNvSpPr>
          <p:nvPr>
            <p:ph type="sldImg"/>
          </p:nvPr>
        </p:nvSpPr>
        <p:spPr>
          <a:prstGeom prst="rect">
            <a:avLst/>
          </a:prstGeom>
        </p:spPr>
        <p:txBody>
          <a:bodyPr/>
          <a:lstStyle/>
          <a:p>
            <a:endParaRPr/>
          </a:p>
        </p:txBody>
      </p:sp>
      <p:sp>
        <p:nvSpPr>
          <p:cNvPr id="371" name="Shape 371"/>
          <p:cNvSpPr>
            <a:spLocks noGrp="1"/>
          </p:cNvSpPr>
          <p:nvPr>
            <p:ph type="body" sz="quarter" idx="1"/>
          </p:nvPr>
        </p:nvSpPr>
        <p:spPr>
          <a:prstGeom prst="rect">
            <a:avLst/>
          </a:prstGeom>
        </p:spPr>
        <p:txBody>
          <a:bodyPr/>
          <a:lstStyle/>
          <a:p>
            <a:pPr>
              <a:defRPr b="1"/>
            </a:pPr>
            <a:r>
              <a:rPr lang="en-US" dirty="0"/>
              <a:t>This is the data analysis procedure of our work.</a:t>
            </a:r>
          </a:p>
          <a:p>
            <a:pPr>
              <a:defRPr b="1"/>
            </a:pPr>
            <a:r>
              <a:rPr dirty="0"/>
              <a:t>Data analysis 2</a:t>
            </a:r>
          </a:p>
          <a:p>
            <a:endParaRPr dirty="0"/>
          </a:p>
          <a:p>
            <a:r>
              <a:rPr dirty="0"/>
              <a:t>To do this, we generate fake data using Monte Carlo simulations, with the same time spacing as the original dataset.</a:t>
            </a:r>
          </a:p>
          <a:p>
            <a:endParaRPr dirty="0"/>
          </a:p>
          <a:p>
            <a:r>
              <a:rPr dirty="0"/>
              <a:t>For fake dataset we generate a Lomb </a:t>
            </a:r>
            <a:r>
              <a:rPr dirty="0" err="1"/>
              <a:t>Scargle</a:t>
            </a:r>
            <a:r>
              <a:rPr dirty="0"/>
              <a:t> periodogram, which allows us to calculate the Cumulative Distribution function at each frequency</a:t>
            </a:r>
          </a:p>
          <a:p>
            <a:endParaRPr dirty="0"/>
          </a:p>
          <a:p>
            <a:r>
              <a:rPr dirty="0"/>
              <a:t>We then can find the 95 % CL limit at each frequency (orange).</a:t>
            </a:r>
          </a:p>
          <a:p>
            <a:endParaRPr dirty="0"/>
          </a:p>
          <a:p>
            <a:r>
              <a:rPr dirty="0"/>
              <a:t>We can then see that the original data </a:t>
            </a:r>
          </a:p>
          <a:p>
            <a:endParaRPr dirty="0"/>
          </a:p>
          <a:p>
            <a:r>
              <a:rPr dirty="0"/>
              <a:t>Therefore they are well modelled by the null hypothesis - no evidence of periodic variation!</a:t>
            </a:r>
          </a:p>
          <a:p>
            <a:endParaRPr dirty="0"/>
          </a:p>
          <a:p>
            <a:endParaRPr dirty="0"/>
          </a:p>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dirty="0"/>
              <a:t>Under the null hypothesis that the dataset contains no axion-induced signal, the time-series datapoints should follow a Gaussian distribution. To place limits on the corresponding power spectrum we then perform Monte Carlo (MC) simulations by generating several ten thousands time-series MC datasets, with the same time spacing as the original data. The MC data points themselves are drawn from a zero-mean Gaussian distribution, with width set by the standard deviation of the original dataset.</a:t>
            </a:r>
            <a:endParaRPr kumimoji="1" lang="zh-CN" altLang="en-US" dirty="0"/>
          </a:p>
        </p:txBody>
      </p:sp>
    </p:spTree>
    <p:extLst>
      <p:ext uri="{BB962C8B-B14F-4D97-AF65-F5344CB8AC3E}">
        <p14:creationId xmlns:p14="http://schemas.microsoft.com/office/powerpoint/2010/main" val="1241422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dirty="0"/>
              <a:t>For each MC dataset we can calculate a corresponding periodogram.</a:t>
            </a:r>
            <a:endParaRPr kumimoji="1" lang="zh-CN" altLang="en-US" dirty="0"/>
          </a:p>
        </p:txBody>
      </p:sp>
    </p:spTree>
    <p:extLst>
      <p:ext uri="{BB962C8B-B14F-4D97-AF65-F5344CB8AC3E}">
        <p14:creationId xmlns:p14="http://schemas.microsoft.com/office/powerpoint/2010/main" val="1538332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Shape 405"/>
          <p:cNvSpPr>
            <a:spLocks noGrp="1" noRot="1" noChangeAspect="1"/>
          </p:cNvSpPr>
          <p:nvPr>
            <p:ph type="sldImg"/>
          </p:nvPr>
        </p:nvSpPr>
        <p:spPr>
          <a:prstGeom prst="rect">
            <a:avLst/>
          </a:prstGeom>
        </p:spPr>
        <p:txBody>
          <a:bodyPr/>
          <a:lstStyle/>
          <a:p>
            <a:endParaRPr/>
          </a:p>
        </p:txBody>
      </p:sp>
      <p:sp>
        <p:nvSpPr>
          <p:cNvPr id="406" name="Shape 406"/>
          <p:cNvSpPr>
            <a:spLocks noGrp="1"/>
          </p:cNvSpPr>
          <p:nvPr>
            <p:ph type="body" sz="quarter" idx="1"/>
          </p:nvPr>
        </p:nvSpPr>
        <p:spPr>
          <a:prstGeom prst="rect">
            <a:avLst/>
          </a:prstGeom>
        </p:spPr>
        <p:txBody>
          <a:bodyPr/>
          <a:lstStyle/>
          <a:p>
            <a:pPr>
              <a:defRPr b="1"/>
            </a:pPr>
            <a:r>
              <a:rPr lang="en" altLang="zh-CN" dirty="0"/>
              <a:t>Then use the statistics of these periodograms to construct the Cumulative Distribution Function (CDF) for the power at each frequency.</a:t>
            </a:r>
            <a:endParaRPr lang="en-US" dirty="0"/>
          </a:p>
          <a:p>
            <a:pPr>
              <a:defRPr b="1"/>
            </a:pPr>
            <a:endParaRPr lang="en-US" dirty="0"/>
          </a:p>
          <a:p>
            <a:pPr>
              <a:defRPr b="1"/>
            </a:pPr>
            <a:r>
              <a:rPr dirty="0"/>
              <a:t>Data analysis 3</a:t>
            </a:r>
          </a:p>
          <a:p>
            <a:endParaRPr dirty="0"/>
          </a:p>
          <a:p>
            <a:r>
              <a:rPr dirty="0"/>
              <a:t>To do this, we generate fake data using Monte Carlo simulations, with the same time spacing as the original dataset.</a:t>
            </a:r>
          </a:p>
          <a:p>
            <a:endParaRPr dirty="0"/>
          </a:p>
          <a:p>
            <a:r>
              <a:rPr dirty="0"/>
              <a:t>For fake dataset we generate a Lomb </a:t>
            </a:r>
            <a:r>
              <a:rPr dirty="0" err="1"/>
              <a:t>Scargle</a:t>
            </a:r>
            <a:r>
              <a:rPr dirty="0"/>
              <a:t> periodogram, which allows us to calculate the Cumulative Distribution function at each frequency</a:t>
            </a:r>
          </a:p>
          <a:p>
            <a:endParaRPr dirty="0"/>
          </a:p>
          <a:p>
            <a:r>
              <a:rPr dirty="0"/>
              <a:t>We then can find the 95 % CL limit at this frequency</a:t>
            </a:r>
          </a:p>
          <a:p>
            <a:endParaRPr dirty="0"/>
          </a:p>
          <a:p>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kumimoji="1" lang="en-US" altLang="zh-CN" dirty="0"/>
              <a:t>This is the theoretical background we required. The misalignment mechanism led to an oscillation theta angel,</a:t>
            </a:r>
            <a:r>
              <a:rPr kumimoji="1" lang="zh-CN" altLang="en-US" dirty="0"/>
              <a:t> </a:t>
            </a:r>
            <a:r>
              <a:rPr kumimoji="1" lang="en-US" altLang="zh-CN" dirty="0"/>
              <a:t>and we know may aspect</a:t>
            </a:r>
          </a:p>
          <a:p>
            <a:pPr marL="0" marR="0" lvl="0" indent="0" algn="just" defTabSz="457200" eaLnBrk="1" fontAlgn="auto" latinLnBrk="0" hangingPunct="1">
              <a:lnSpc>
                <a:spcPct val="117999"/>
              </a:lnSpc>
              <a:spcBef>
                <a:spcPts val="0"/>
              </a:spcBef>
              <a:spcAft>
                <a:spcPts val="0"/>
              </a:spcAft>
              <a:buClrTx/>
              <a:buSzTx/>
              <a:buFontTx/>
              <a:buNone/>
              <a:tabLst/>
              <a:defRPr/>
            </a:pPr>
            <a:r>
              <a:rPr kumimoji="1" lang="en-US" altLang="zh-CN" dirty="0"/>
              <a:t>for example, the</a:t>
            </a:r>
            <a:r>
              <a:rPr kumimoji="1" lang="zh-CN" altLang="en-US" dirty="0"/>
              <a:t> </a:t>
            </a:r>
            <a:r>
              <a:rPr lang="en-US" altLang="zh-CN" sz="1800" dirty="0">
                <a:effectLst/>
                <a:latin typeface="DengXian" panose="02010600030101010101" pitchFamily="2" charset="-122"/>
                <a:cs typeface="Times New Roman" panose="02020603050405020304" pitchFamily="18" charset="0"/>
              </a:rPr>
              <a:t>neutron electric dipole moment</a:t>
            </a:r>
            <a:r>
              <a:rPr lang="zh-CN" altLang="zh-CN" dirty="0">
                <a:effectLst/>
              </a:rPr>
              <a:t> </a:t>
            </a:r>
            <a:r>
              <a:rPr lang="en-US" altLang="zh-CN" dirty="0">
                <a:effectLst/>
              </a:rPr>
              <a:t>or </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in </a:t>
            </a:r>
            <a:r>
              <a:rPr lang="en-US" altLang="zh-CN" sz="1800" kern="100" dirty="0" err="1">
                <a:effectLst/>
                <a:latin typeface="DengXian" panose="02010600030101010101" pitchFamily="2" charset="-122"/>
                <a:ea typeface="DengXian" panose="02010600030101010101" pitchFamily="2" charset="-122"/>
                <a:cs typeface="Times New Roman" panose="02020603050405020304" pitchFamily="18" charset="0"/>
              </a:rPr>
              <a:t>chir</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-perturbation theory the neutron proton Mass difference to lowest order in Theta squared looks something like this.</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just"/>
            <a:endParaRPr kumimoji="1" lang="zh-CN" altLang="en-US" dirty="0"/>
          </a:p>
        </p:txBody>
      </p:sp>
    </p:spTree>
    <p:extLst>
      <p:ext uri="{BB962C8B-B14F-4D97-AF65-F5344CB8AC3E}">
        <p14:creationId xmlns:p14="http://schemas.microsoft.com/office/powerpoint/2010/main" val="970265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just" defTabSz="457200" eaLnBrk="1" fontAlgn="auto" latinLnBrk="0" hangingPunct="1">
              <a:lnSpc>
                <a:spcPct val="117999"/>
              </a:lnSpc>
              <a:spcBef>
                <a:spcPts val="0"/>
              </a:spcBef>
              <a:spcAft>
                <a:spcPts val="0"/>
              </a:spcAft>
              <a:buClrTx/>
              <a:buSzTx/>
              <a:buFontTx/>
              <a:buNone/>
              <a:tabLst/>
              <a:defRPr/>
            </a:pP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So, this figure on the left here this the standard picture that we expect for exponential decay. It’s a little bit difficult to see from this uh figure if you have evidence of let’s say oscillatory Behavior. So, what one dose is we are our kind of object of interest is the fractional change in the rate right so we have n is the number of decays that you observe in a certain time window and this n is the expected number of the keys that you would have based on the usual exponential decay law.</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endParaRPr kumimoji="1" lang="zh-CN" altLang="en-US" dirty="0"/>
          </a:p>
        </p:txBody>
      </p:sp>
    </p:spTree>
    <p:extLst>
      <p:ext uri="{BB962C8B-B14F-4D97-AF65-F5344CB8AC3E}">
        <p14:creationId xmlns:p14="http://schemas.microsoft.com/office/powerpoint/2010/main" val="154882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dirty="0">
                <a:effectLst/>
                <a:latin typeface="DengXian" panose="02010600030101010101" pitchFamily="2" charset="-122"/>
                <a:cs typeface="Times New Roman" panose="02020603050405020304" pitchFamily="18" charset="0"/>
              </a:rPr>
              <a:t>So, what you then find is that so this quantity I of T you expect that for some you know some the time because nuclear Decay presumably is a random process you have some decays which occur earlier than expected and you’ll some have some decay that occur later than expected (there is no preference either way)so you expect that your data points should be randomly distributed around about zero. This is the standard picture. </a:t>
            </a:r>
          </a:p>
          <a:p>
            <a:endParaRPr kumimoji="1" lang="en-US" altLang="zh-CN" sz="1800" dirty="0">
              <a:effectLst/>
              <a:latin typeface="DengXian" panose="02010600030101010101" pitchFamily="2" charset="-122"/>
              <a:cs typeface="Times New Roman" panose="02020603050405020304" pitchFamily="18" charset="0"/>
            </a:endParaRPr>
          </a:p>
          <a:p>
            <a:pPr algn="just"/>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But then what we can do is we can look for periodic oscillation in this I(t) because the idea is when let’s say Theta is larger than the binding energy will be uh let me we can go back to here yeah we can see that when Theta is larger there is a you know the lifetime is shorter and when theta is relatively smaller the lifetime is longer.</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just"/>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 </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r>
              <a:rPr lang="en-US" altLang="zh-CN" sz="1800" dirty="0">
                <a:effectLst/>
                <a:latin typeface="DengXian" panose="02010600030101010101" pitchFamily="2" charset="-122"/>
                <a:cs typeface="Times New Roman" panose="02020603050405020304" pitchFamily="18" charset="0"/>
              </a:rPr>
              <a:t>So that’s the underlying concept that we’re talking about here. </a:t>
            </a:r>
            <a:endParaRPr kumimoji="1" lang="zh-CN" altLang="en-US" dirty="0"/>
          </a:p>
        </p:txBody>
      </p:sp>
    </p:spTree>
    <p:extLst>
      <p:ext uri="{BB962C8B-B14F-4D97-AF65-F5344CB8AC3E}">
        <p14:creationId xmlns:p14="http://schemas.microsoft.com/office/powerpoint/2010/main" val="3755019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 altLang="zh-CN" sz="1800" dirty="0"/>
              <a:t>Well, it has been claimed in recent years that nuclear decay data has exhibited non-random effects.</a:t>
            </a:r>
            <a:endParaRPr lang="en-US" altLang="zh-CN" sz="1800" dirty="0">
              <a:effectLst/>
              <a:latin typeface="DengXian" panose="02010600030101010101" pitchFamily="2" charset="-122"/>
              <a:cs typeface="Times New Roman" panose="02020603050405020304" pitchFamily="18" charset="0"/>
            </a:endParaRPr>
          </a:p>
          <a:p>
            <a:r>
              <a:rPr lang="en-US" altLang="zh-CN" sz="1800" dirty="0">
                <a:effectLst/>
                <a:latin typeface="DengXian" panose="02010600030101010101" pitchFamily="2" charset="-122"/>
                <a:cs typeface="Times New Roman" panose="02020603050405020304" pitchFamily="18" charset="0"/>
              </a:rPr>
              <a:t>this is a bibliography</a:t>
            </a:r>
            <a:r>
              <a:rPr lang="zh-CN" altLang="zh-CN" dirty="0">
                <a:effectLst/>
              </a:rPr>
              <a:t> </a:t>
            </a:r>
            <a:r>
              <a:rPr lang="en-US" altLang="zh-CN" dirty="0">
                <a:effectLst/>
              </a:rPr>
              <a:t>showing </a:t>
            </a:r>
            <a:r>
              <a:rPr lang="en" altLang="zh-CN" dirty="0">
                <a:effectLst/>
              </a:rPr>
              <a:t>a </a:t>
            </a:r>
            <a:r>
              <a:rPr lang="en" altLang="zh-CN" dirty="0"/>
              <a:t>number of nuclear decay anomalies have been reported in the literature. The highlight part </a:t>
            </a:r>
            <a:r>
              <a:rPr lang="en-US" altLang="zh-CN" sz="1800" dirty="0">
                <a:effectLst/>
                <a:latin typeface="DengXian" panose="02010600030101010101" pitchFamily="2" charset="-122"/>
                <a:cs typeface="Times New Roman" panose="02020603050405020304" pitchFamily="18" charset="0"/>
              </a:rPr>
              <a:t>is the period of the claimed periodic anomaly</a:t>
            </a:r>
            <a:r>
              <a:rPr lang="zh-CN" altLang="en-US" sz="1800" dirty="0">
                <a:effectLst/>
                <a:latin typeface="DengXian" panose="02010600030101010101" pitchFamily="2" charset="-122"/>
                <a:cs typeface="Times New Roman" panose="02020603050405020304" pitchFamily="18" charset="0"/>
              </a:rPr>
              <a:t> </a:t>
            </a:r>
            <a:r>
              <a:rPr lang="en-US" altLang="zh-CN" sz="1800" dirty="0">
                <a:effectLst/>
                <a:latin typeface="DengXian" panose="02010600030101010101" pitchFamily="2" charset="-122"/>
                <a:cs typeface="Times New Roman" panose="02020603050405020304" pitchFamily="18" charset="0"/>
              </a:rPr>
              <a:t>effect.</a:t>
            </a:r>
            <a:endParaRPr kumimoji="1" lang="zh-CN" altLang="en-US" dirty="0"/>
          </a:p>
        </p:txBody>
      </p:sp>
    </p:spTree>
    <p:extLst>
      <p:ext uri="{BB962C8B-B14F-4D97-AF65-F5344CB8AC3E}">
        <p14:creationId xmlns:p14="http://schemas.microsoft.com/office/powerpoint/2010/main" val="3779505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Shape 300"/>
          <p:cNvSpPr>
            <a:spLocks noGrp="1" noRot="1" noChangeAspect="1"/>
          </p:cNvSpPr>
          <p:nvPr>
            <p:ph type="sldImg"/>
          </p:nvPr>
        </p:nvSpPr>
        <p:spPr>
          <a:prstGeom prst="rect">
            <a:avLst/>
          </a:prstGeom>
        </p:spPr>
        <p:txBody>
          <a:bodyPr/>
          <a:lstStyle/>
          <a:p>
            <a:endParaRPr/>
          </a:p>
        </p:txBody>
      </p:sp>
      <p:sp>
        <p:nvSpPr>
          <p:cNvPr id="301" name="Shape 301"/>
          <p:cNvSpPr>
            <a:spLocks noGrp="1"/>
          </p:cNvSpPr>
          <p:nvPr>
            <p:ph type="body" sz="quarter" idx="1"/>
          </p:nvPr>
        </p:nvSpPr>
        <p:spPr>
          <a:prstGeom prst="rect">
            <a:avLst/>
          </a:prstGeom>
        </p:spPr>
        <p:txBody>
          <a:bodyPr/>
          <a:lstStyle/>
          <a:p>
            <a:pPr>
              <a:defRPr b="1"/>
            </a:pPr>
            <a:r>
              <a:rPr lang="en-US" dirty="0"/>
              <a:t>This is a example of radium-226. </a:t>
            </a:r>
            <a:r>
              <a:rPr lang="en-US" sz="1800" dirty="0">
                <a:effectLst/>
                <a:latin typeface="DengXian" panose="02010600030101010101" pitchFamily="2" charset="-122"/>
                <a:cs typeface="Times New Roman" panose="02020603050405020304" pitchFamily="18" charset="0"/>
              </a:rPr>
              <a:t>T</a:t>
            </a:r>
            <a:r>
              <a:rPr lang="en-US" altLang="zh-CN" sz="1800" dirty="0">
                <a:effectLst/>
                <a:latin typeface="DengXian" panose="02010600030101010101" pitchFamily="2" charset="-122"/>
                <a:cs typeface="Times New Roman" panose="02020603050405020304" pitchFamily="18" charset="0"/>
              </a:rPr>
              <a:t>he period of the claimed periodic effect the claimed anomaly</a:t>
            </a:r>
            <a:r>
              <a:rPr lang="zh-CN" altLang="zh-CN" dirty="0">
                <a:effectLst/>
              </a:rPr>
              <a:t> </a:t>
            </a:r>
            <a:r>
              <a:rPr lang="en-US" altLang="zh-CN" dirty="0">
                <a:effectLst/>
              </a:rPr>
              <a:t>is one year.</a:t>
            </a:r>
            <a:endParaRPr dirty="0"/>
          </a:p>
          <a:p>
            <a:r>
              <a:rPr dirty="0"/>
              <a:t>Why should we question the randomness of nuclear decay?</a:t>
            </a: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 altLang="zh-CN" dirty="0"/>
              <a:t>Are these nuclear decay anomalies real, or are these statistics lying to us?</a:t>
            </a:r>
          </a:p>
          <a:p>
            <a:endParaRPr dirty="0"/>
          </a:p>
          <a:p>
            <a:endParaRPr dirty="0"/>
          </a:p>
          <a:p>
            <a:endParaRPr dirty="0"/>
          </a:p>
          <a:p>
            <a:r>
              <a:rPr dirty="0"/>
              <a:t>For example, it has been claimed that nuclear decay rates vary with distance to the sun, or have some correlation with astrophysical events like solar flares, or gravitational wave events</a:t>
            </a:r>
          </a:p>
          <a:p>
            <a:endParaRPr dirty="0"/>
          </a:p>
          <a:p>
            <a:r>
              <a:rPr dirty="0"/>
              <a:t>How seriously should we take these reports?</a:t>
            </a:r>
          </a:p>
          <a:p>
            <a:endParaRPr dirty="0"/>
          </a:p>
          <a:p>
            <a:r>
              <a:rPr dirty="0"/>
              <a:t>Radium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Shape 315"/>
          <p:cNvSpPr>
            <a:spLocks noGrp="1" noRot="1" noChangeAspect="1"/>
          </p:cNvSpPr>
          <p:nvPr>
            <p:ph type="sldImg"/>
          </p:nvPr>
        </p:nvSpPr>
        <p:spPr>
          <a:prstGeom prst="rect">
            <a:avLst/>
          </a:prstGeom>
        </p:spPr>
        <p:txBody>
          <a:bodyPr/>
          <a:lstStyle/>
          <a:p>
            <a:endParaRPr/>
          </a:p>
        </p:txBody>
      </p:sp>
      <p:sp>
        <p:nvSpPr>
          <p:cNvPr id="316" name="Shape 316"/>
          <p:cNvSpPr>
            <a:spLocks noGrp="1"/>
          </p:cNvSpPr>
          <p:nvPr>
            <p:ph type="body" sz="quarter" idx="1"/>
          </p:nvPr>
        </p:nvSpPr>
        <p:spPr>
          <a:prstGeom prst="rect">
            <a:avLst/>
          </a:prstGeom>
        </p:spPr>
        <p:txBody>
          <a:bodyPr/>
          <a:lstStyle/>
          <a:p>
            <a:pPr>
              <a:defRPr b="1"/>
            </a:pPr>
            <a:r>
              <a:rPr lang="en" altLang="zh-CN" dirty="0"/>
              <a:t>Our underlying quantity of interest is the fractional change in the beta decay rate </a:t>
            </a:r>
            <a:r>
              <a:rPr lang="el-GR" altLang="zh-CN" dirty="0"/>
              <a:t>Γ(θ) </a:t>
            </a:r>
            <a:r>
              <a:rPr lang="en" altLang="zh-CN" dirty="0"/>
              <a:t>as a function of </a:t>
            </a:r>
            <a:r>
              <a:rPr lang="el-GR" altLang="zh-CN" dirty="0"/>
              <a:t>θ</a:t>
            </a:r>
            <a:r>
              <a:rPr lang="en-US" altLang="zh-CN" dirty="0"/>
              <a:t>,</a:t>
            </a:r>
          </a:p>
          <a:p>
            <a:pPr>
              <a:defRPr b="1"/>
            </a:pPr>
            <a:r>
              <a:rPr lang="el-GR" altLang="zh-CN" dirty="0"/>
              <a:t>θ-</a:t>
            </a:r>
            <a:r>
              <a:rPr lang="en" altLang="zh-CN" dirty="0"/>
              <a:t>dependence enter the the fractional change by add a small energy shift between initial and final Nuclide state and modifications of the phase space integral.</a:t>
            </a:r>
          </a:p>
        </p:txBody>
      </p:sp>
    </p:spTree>
    <p:extLst>
      <p:ext uri="{BB962C8B-B14F-4D97-AF65-F5344CB8AC3E}">
        <p14:creationId xmlns:p14="http://schemas.microsoft.com/office/powerpoint/2010/main" val="3375594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Shape 334"/>
          <p:cNvSpPr>
            <a:spLocks noGrp="1" noRot="1" noChangeAspect="1"/>
          </p:cNvSpPr>
          <p:nvPr>
            <p:ph type="sldImg"/>
          </p:nvPr>
        </p:nvSpPr>
        <p:spPr>
          <a:prstGeom prst="rect">
            <a:avLst/>
          </a:prstGeom>
        </p:spPr>
        <p:txBody>
          <a:bodyPr/>
          <a:lstStyle/>
          <a:p>
            <a:endParaRPr/>
          </a:p>
        </p:txBody>
      </p:sp>
      <mc:AlternateContent xmlns:mc="http://schemas.openxmlformats.org/markup-compatibility/2006">
        <mc:Choice xmlns:a14="http://schemas.microsoft.com/office/drawing/2010/main" Requires="a14">
          <p:sp>
            <p:nvSpPr>
              <p:cNvPr id="335" name="Shape 335"/>
              <p:cNvSpPr>
                <a:spLocks noGrp="1"/>
              </p:cNvSpPr>
              <p:nvPr>
                <p:ph type="body" sz="quarter" idx="1"/>
              </p:nvPr>
            </p:nvSpPr>
            <p:spPr>
              <a:prstGeom prst="rect">
                <a:avLst/>
              </a:prstGeom>
            </p:spPr>
            <p:txBody>
              <a:bodyPr/>
              <a:lstStyle/>
              <a:p>
                <a:pPr>
                  <a:defRPr b="1"/>
                </a:pPr>
                <a:r>
                  <a:rPr lang="en-US" dirty="0"/>
                  <a:t>This is because the </a:t>
                </a:r>
                <a14:m>
                  <m:oMath xmlns:m="http://schemas.openxmlformats.org/officeDocument/2006/math">
                    <m:r>
                      <a:rPr lang="en" altLang="zh-CN" sz="2400" i="1" smtClean="0">
                        <a:solidFill>
                          <a:srgbClr val="000000"/>
                        </a:solidFill>
                        <a:latin typeface="Cambria Math" panose="02040503050406030204" pitchFamily="18" charset="0"/>
                      </a:rPr>
                      <m:t>𝜃</m:t>
                    </m:r>
                  </m:oMath>
                </a14:m>
                <a:r>
                  <a:rPr lang="en" altLang="zh-CN" dirty="0"/>
                  <a:t> angle</a:t>
                </a:r>
                <a:r>
                  <a:rPr lang="en" altLang="zh-CN" baseline="0" dirty="0"/>
                  <a:t> changes the decay rate by modifying ...</a:t>
                </a:r>
                <a:endParaRPr dirty="0"/>
              </a:p>
            </p:txBody>
          </p:sp>
        </mc:Choice>
        <mc:Fallback>
          <p:sp>
            <p:nvSpPr>
              <p:cNvPr id="335" name="Shape 335"/>
              <p:cNvSpPr>
                <a:spLocks noGrp="1"/>
              </p:cNvSpPr>
              <p:nvPr>
                <p:ph type="body" sz="quarter" idx="1"/>
              </p:nvPr>
            </p:nvSpPr>
            <p:spPr>
              <a:prstGeom prst="rect">
                <a:avLst/>
              </a:prstGeom>
            </p:spPr>
            <p:txBody>
              <a:bodyPr/>
              <a:lstStyle/>
              <a:p>
                <a:pPr>
                  <a:defRPr b="1"/>
                </a:pPr>
                <a:r>
                  <a:rPr lang="en-US" dirty="0"/>
                  <a:t>This is because the </a:t>
                </a:r>
                <a:r>
                  <a:rPr lang="en" altLang="zh-CN" sz="2400" i="0">
                    <a:solidFill>
                      <a:srgbClr val="000000"/>
                    </a:solidFill>
                    <a:latin typeface="Cambria Math" panose="02040503050406030204" pitchFamily="18" charset="0"/>
                  </a:rPr>
                  <a:t>𝜃</a:t>
                </a:r>
                <a:r>
                  <a:rPr lang="en" altLang="zh-CN" dirty="0"/>
                  <a:t> angle</a:t>
                </a:r>
                <a:r>
                  <a:rPr lang="en" altLang="zh-CN" baseline="0" dirty="0"/>
                  <a:t> changes the decay rate by modifying ...</a:t>
                </a:r>
                <a:endParaRPr dirty="0"/>
              </a:p>
            </p:txBody>
          </p:sp>
        </mc:Fallback>
      </mc:AlternateContent>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标题文本"/>
          <p:cNvSpPr txBox="1">
            <a:spLocks noGrp="1"/>
          </p:cNvSpPr>
          <p:nvPr>
            <p:ph type="title"/>
          </p:nvPr>
        </p:nvSpPr>
        <p:spPr>
          <a:xfrm>
            <a:off x="1270000" y="1638300"/>
            <a:ext cx="10464800" cy="3302000"/>
          </a:xfrm>
          <a:prstGeom prst="rect">
            <a:avLst/>
          </a:prstGeom>
        </p:spPr>
        <p:txBody>
          <a:bodyPr anchor="b"/>
          <a:lstStyle/>
          <a:p>
            <a:r>
              <a:t>标题文本</a:t>
            </a:r>
          </a:p>
        </p:txBody>
      </p:sp>
      <p:sp>
        <p:nvSpPr>
          <p:cNvPr id="12" name="正文级别 1…"/>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正文级别 1</a:t>
            </a:r>
          </a:p>
          <a:p>
            <a:pPr lvl="1"/>
            <a:r>
              <a:t>正文级别 2</a:t>
            </a:r>
          </a:p>
          <a:p>
            <a:pPr lvl="2"/>
            <a:r>
              <a:t>正文级别 3</a:t>
            </a:r>
          </a:p>
          <a:p>
            <a:pPr lvl="3"/>
            <a:r>
              <a:t>正文级别 4</a:t>
            </a:r>
          </a:p>
          <a:p>
            <a:pPr lvl="4"/>
            <a:r>
              <a:t>正文级别 5</a:t>
            </a:r>
          </a:p>
        </p:txBody>
      </p:sp>
      <p:sp>
        <p:nvSpPr>
          <p:cNvPr id="13" name="幻灯片编号"/>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图像"/>
          <p:cNvSpPr>
            <a:spLocks noGrp="1"/>
          </p:cNvSpPr>
          <p:nvPr>
            <p:ph type="pic" idx="21"/>
          </p:nvPr>
        </p:nvSpPr>
        <p:spPr>
          <a:xfrm>
            <a:off x="-949853" y="0"/>
            <a:ext cx="14904506" cy="9944100"/>
          </a:xfrm>
          <a:prstGeom prst="rect">
            <a:avLst/>
          </a:prstGeom>
        </p:spPr>
        <p:txBody>
          <a:bodyPr lIns="91439" tIns="45719" rIns="91439" bIns="45719" anchor="t">
            <a:noAutofit/>
          </a:bodyPr>
          <a:lstStyle/>
          <a:p>
            <a:endParaRPr/>
          </a:p>
        </p:txBody>
      </p:sp>
      <p:sp>
        <p:nvSpPr>
          <p:cNvPr id="10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17" name="标题文本"/>
          <p:cNvSpPr txBox="1">
            <a:spLocks noGrp="1"/>
          </p:cNvSpPr>
          <p:nvPr>
            <p:ph type="title"/>
          </p:nvPr>
        </p:nvSpPr>
        <p:spPr>
          <a:xfrm>
            <a:off x="1270000" y="1638300"/>
            <a:ext cx="10464800" cy="3302000"/>
          </a:xfrm>
          <a:prstGeom prst="rect">
            <a:avLst/>
          </a:prstGeom>
        </p:spPr>
        <p:txBody>
          <a:bodyPr anchor="b"/>
          <a:lstStyle>
            <a:lvl1pPr>
              <a:defRPr>
                <a:latin typeface="Helvetica Light"/>
                <a:ea typeface="Helvetica Light"/>
                <a:cs typeface="Helvetica Light"/>
                <a:sym typeface="Helvetica Light"/>
              </a:defRPr>
            </a:lvl1pPr>
          </a:lstStyle>
          <a:p>
            <a:r>
              <a:t>标题文本</a:t>
            </a:r>
          </a:p>
        </p:txBody>
      </p:sp>
      <p:sp>
        <p:nvSpPr>
          <p:cNvPr id="118" name="正文级别 1…"/>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a:latin typeface="Helvetica Light"/>
                <a:ea typeface="Helvetica Light"/>
                <a:cs typeface="Helvetica Light"/>
                <a:sym typeface="Helvetica Light"/>
              </a:defRPr>
            </a:lvl1pPr>
            <a:lvl2pPr marL="0" indent="228600" algn="ctr">
              <a:spcBef>
                <a:spcPts val="0"/>
              </a:spcBef>
              <a:buSzTx/>
              <a:buNone/>
              <a:defRPr>
                <a:latin typeface="Helvetica Light"/>
                <a:ea typeface="Helvetica Light"/>
                <a:cs typeface="Helvetica Light"/>
                <a:sym typeface="Helvetica Light"/>
              </a:defRPr>
            </a:lvl2pPr>
            <a:lvl3pPr marL="0" indent="457200" algn="ctr">
              <a:spcBef>
                <a:spcPts val="0"/>
              </a:spcBef>
              <a:buSzTx/>
              <a:buNone/>
              <a:defRPr>
                <a:latin typeface="Helvetica Light"/>
                <a:ea typeface="Helvetica Light"/>
                <a:cs typeface="Helvetica Light"/>
                <a:sym typeface="Helvetica Light"/>
              </a:defRPr>
            </a:lvl3pPr>
            <a:lvl4pPr marL="0" indent="685800" algn="ctr">
              <a:spcBef>
                <a:spcPts val="0"/>
              </a:spcBef>
              <a:buSzTx/>
              <a:buNone/>
              <a:defRPr>
                <a:latin typeface="Helvetica Light"/>
                <a:ea typeface="Helvetica Light"/>
                <a:cs typeface="Helvetica Light"/>
                <a:sym typeface="Helvetica Light"/>
              </a:defRPr>
            </a:lvl4pPr>
            <a:lvl5pPr marL="0" indent="914400" algn="ctr">
              <a:spcBef>
                <a:spcPts val="0"/>
              </a:spcBef>
              <a:buSzTx/>
              <a:buNone/>
              <a:defRPr>
                <a:latin typeface="Helvetica Light"/>
                <a:ea typeface="Helvetica Light"/>
                <a:cs typeface="Helvetica Light"/>
                <a:sym typeface="Helvetica Light"/>
              </a:defRPr>
            </a:lvl5pPr>
          </a:lstStyle>
          <a:p>
            <a:r>
              <a:t>正文级别 1</a:t>
            </a:r>
          </a:p>
          <a:p>
            <a:pPr lvl="1"/>
            <a:r>
              <a:t>正文级别 2</a:t>
            </a:r>
          </a:p>
          <a:p>
            <a:pPr lvl="2"/>
            <a:r>
              <a:t>正文级别 3</a:t>
            </a:r>
          </a:p>
          <a:p>
            <a:pPr lvl="3"/>
            <a:r>
              <a:t>正文级别 4</a:t>
            </a:r>
          </a:p>
          <a:p>
            <a:pPr lvl="4"/>
            <a:r>
              <a:t>正文级别 5</a:t>
            </a:r>
          </a:p>
        </p:txBody>
      </p:sp>
      <p:sp>
        <p:nvSpPr>
          <p:cNvPr id="119" name="幻灯片编号"/>
          <p:cNvSpPr txBox="1">
            <a:spLocks noGrp="1"/>
          </p:cNvSpPr>
          <p:nvPr>
            <p:ph type="sldNum" sz="quarter" idx="2"/>
          </p:nvPr>
        </p:nvSpPr>
        <p:spPr>
          <a:xfrm>
            <a:off x="6311798" y="9251950"/>
            <a:ext cx="368504" cy="381000"/>
          </a:xfrm>
          <a:prstGeom prst="rect">
            <a:avLst/>
          </a:prstGeom>
        </p:spPr>
        <p:txBody>
          <a:bodyPr/>
          <a:lstStyle>
            <a:lvl1pPr>
              <a:defRPr sz="1800">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26" name="标题文本"/>
          <p:cNvSpPr txBox="1">
            <a:spLocks noGrp="1"/>
          </p:cNvSpPr>
          <p:nvPr>
            <p:ph type="title"/>
          </p:nvPr>
        </p:nvSpPr>
        <p:spPr>
          <a:xfrm>
            <a:off x="952500" y="444500"/>
            <a:ext cx="11099800" cy="2159000"/>
          </a:xfrm>
          <a:prstGeom prst="rect">
            <a:avLst/>
          </a:prstGeom>
        </p:spPr>
        <p:txBody>
          <a:bodyPr/>
          <a:lstStyle>
            <a:lvl1pPr>
              <a:defRPr>
                <a:latin typeface="Helvetica Light"/>
                <a:ea typeface="Helvetica Light"/>
                <a:cs typeface="Helvetica Light"/>
                <a:sym typeface="Helvetica Light"/>
              </a:defRPr>
            </a:lvl1pPr>
          </a:lstStyle>
          <a:p>
            <a:r>
              <a:t>标题文本</a:t>
            </a:r>
          </a:p>
        </p:txBody>
      </p:sp>
      <p:sp>
        <p:nvSpPr>
          <p:cNvPr id="127" name="正文级别 1…"/>
          <p:cNvSpPr txBox="1">
            <a:spLocks noGrp="1"/>
          </p:cNvSpPr>
          <p:nvPr>
            <p:ph type="body" idx="1"/>
          </p:nvPr>
        </p:nvSpPr>
        <p:spPr>
          <a:xfrm>
            <a:off x="952500" y="2603500"/>
            <a:ext cx="11099800" cy="6286500"/>
          </a:xfrm>
          <a:prstGeom prst="rect">
            <a:avLst/>
          </a:prstGeom>
        </p:spPr>
        <p:txBody>
          <a:bodyPr/>
          <a:lstStyle>
            <a:lvl1pPr marL="493895" indent="-493895">
              <a:buSzPct val="75000"/>
              <a:defRPr sz="3600">
                <a:latin typeface="Helvetica Light"/>
                <a:ea typeface="Helvetica Light"/>
                <a:cs typeface="Helvetica Light"/>
                <a:sym typeface="Helvetica Light"/>
              </a:defRPr>
            </a:lvl1pPr>
            <a:lvl2pPr>
              <a:buSzPct val="75000"/>
              <a:defRPr sz="3600">
                <a:latin typeface="Helvetica Light"/>
                <a:ea typeface="Helvetica Light"/>
                <a:cs typeface="Helvetica Light"/>
                <a:sym typeface="Helvetica Light"/>
              </a:defRPr>
            </a:lvl2pPr>
            <a:lvl3pPr>
              <a:buSzPct val="75000"/>
              <a:defRPr sz="3600">
                <a:latin typeface="Helvetica Light"/>
                <a:ea typeface="Helvetica Light"/>
                <a:cs typeface="Helvetica Light"/>
                <a:sym typeface="Helvetica Light"/>
              </a:defRPr>
            </a:lvl3pPr>
            <a:lvl4pPr>
              <a:buSzPct val="75000"/>
              <a:defRPr sz="3600">
                <a:latin typeface="Helvetica Light"/>
                <a:ea typeface="Helvetica Light"/>
                <a:cs typeface="Helvetica Light"/>
                <a:sym typeface="Helvetica Light"/>
              </a:defRPr>
            </a:lvl4pPr>
            <a:lvl5pPr>
              <a:buSzPct val="75000"/>
              <a:defRPr sz="3600">
                <a:latin typeface="Helvetica Light"/>
                <a:ea typeface="Helvetica Light"/>
                <a:cs typeface="Helvetica Light"/>
                <a:sym typeface="Helvetica Light"/>
              </a:defRPr>
            </a:lvl5pPr>
          </a:lstStyle>
          <a:p>
            <a:r>
              <a:t>正文级别 1</a:t>
            </a:r>
          </a:p>
          <a:p>
            <a:pPr lvl="1"/>
            <a:r>
              <a:t>正文级别 2</a:t>
            </a:r>
          </a:p>
          <a:p>
            <a:pPr lvl="2"/>
            <a:r>
              <a:t>正文级别 3</a:t>
            </a:r>
          </a:p>
          <a:p>
            <a:pPr lvl="3"/>
            <a:r>
              <a:t>正文级别 4</a:t>
            </a:r>
          </a:p>
          <a:p>
            <a:pPr lvl="4"/>
            <a:r>
              <a:t>正文级别 5</a:t>
            </a:r>
          </a:p>
        </p:txBody>
      </p:sp>
      <p:sp>
        <p:nvSpPr>
          <p:cNvPr id="128" name="幻灯片编号"/>
          <p:cNvSpPr txBox="1">
            <a:spLocks noGrp="1"/>
          </p:cNvSpPr>
          <p:nvPr>
            <p:ph type="sldNum" sz="quarter" idx="2"/>
          </p:nvPr>
        </p:nvSpPr>
        <p:spPr>
          <a:xfrm>
            <a:off x="6311798" y="9251950"/>
            <a:ext cx="368504" cy="381000"/>
          </a:xfrm>
          <a:prstGeom prst="rect">
            <a:avLst/>
          </a:prstGeom>
        </p:spPr>
        <p:txBody>
          <a:bodyPr/>
          <a:lstStyle>
            <a:lvl1pPr>
              <a:defRPr sz="1800">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35" name="标题文本"/>
          <p:cNvSpPr txBox="1">
            <a:spLocks noGrp="1"/>
          </p:cNvSpPr>
          <p:nvPr>
            <p:ph type="title"/>
          </p:nvPr>
        </p:nvSpPr>
        <p:spPr>
          <a:xfrm>
            <a:off x="1270000" y="3225800"/>
            <a:ext cx="10464800" cy="3302000"/>
          </a:xfrm>
          <a:prstGeom prst="rect">
            <a:avLst/>
          </a:prstGeom>
        </p:spPr>
        <p:txBody>
          <a:bodyPr/>
          <a:lstStyle>
            <a:lvl1pPr>
              <a:defRPr>
                <a:latin typeface="Helvetica Light"/>
                <a:ea typeface="Helvetica Light"/>
                <a:cs typeface="Helvetica Light"/>
                <a:sym typeface="Helvetica Light"/>
              </a:defRPr>
            </a:lvl1pPr>
          </a:lstStyle>
          <a:p>
            <a:r>
              <a:t>标题文本</a:t>
            </a:r>
          </a:p>
        </p:txBody>
      </p:sp>
      <p:sp>
        <p:nvSpPr>
          <p:cNvPr id="136" name="幻灯片编号"/>
          <p:cNvSpPr txBox="1">
            <a:spLocks noGrp="1"/>
          </p:cNvSpPr>
          <p:nvPr>
            <p:ph type="sldNum" sz="quarter" idx="2"/>
          </p:nvPr>
        </p:nvSpPr>
        <p:spPr>
          <a:xfrm>
            <a:off x="6311798" y="9251950"/>
            <a:ext cx="368504" cy="381000"/>
          </a:xfrm>
          <a:prstGeom prst="rect">
            <a:avLst/>
          </a:prstGeom>
        </p:spPr>
        <p:txBody>
          <a:bodyPr/>
          <a:lstStyle>
            <a:lvl1pPr>
              <a:defRPr sz="1800">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图像"/>
          <p:cNvSpPr>
            <a:spLocks noGrp="1"/>
          </p:cNvSpPr>
          <p:nvPr>
            <p:ph type="pic" idx="21"/>
          </p:nvPr>
        </p:nvSpPr>
        <p:spPr>
          <a:xfrm>
            <a:off x="1622088" y="289099"/>
            <a:ext cx="9753603" cy="6505789"/>
          </a:xfrm>
          <a:prstGeom prst="rect">
            <a:avLst/>
          </a:prstGeom>
        </p:spPr>
        <p:txBody>
          <a:bodyPr lIns="91439" tIns="45719" rIns="91439" bIns="45719" anchor="t">
            <a:noAutofit/>
          </a:bodyPr>
          <a:lstStyle/>
          <a:p>
            <a:endParaRPr/>
          </a:p>
        </p:txBody>
      </p:sp>
      <p:sp>
        <p:nvSpPr>
          <p:cNvPr id="21" name="标题文本"/>
          <p:cNvSpPr txBox="1">
            <a:spLocks noGrp="1"/>
          </p:cNvSpPr>
          <p:nvPr>
            <p:ph type="title"/>
          </p:nvPr>
        </p:nvSpPr>
        <p:spPr>
          <a:xfrm>
            <a:off x="1270000" y="6718300"/>
            <a:ext cx="10464800" cy="1422400"/>
          </a:xfrm>
          <a:prstGeom prst="rect">
            <a:avLst/>
          </a:prstGeom>
        </p:spPr>
        <p:txBody>
          <a:bodyPr anchor="b"/>
          <a:lstStyle/>
          <a:p>
            <a:r>
              <a:t>标题文本</a:t>
            </a:r>
          </a:p>
        </p:txBody>
      </p:sp>
      <p:sp>
        <p:nvSpPr>
          <p:cNvPr id="22" name="正文级别 1…"/>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正文级别 1</a:t>
            </a:r>
          </a:p>
          <a:p>
            <a:pPr lvl="1"/>
            <a:r>
              <a:t>正文级别 2</a:t>
            </a:r>
          </a:p>
          <a:p>
            <a:pPr lvl="2"/>
            <a:r>
              <a:t>正文级别 3</a:t>
            </a:r>
          </a:p>
          <a:p>
            <a:pPr lvl="3"/>
            <a:r>
              <a:t>正文级别 4</a:t>
            </a:r>
          </a:p>
          <a:p>
            <a:pPr lvl="4"/>
            <a:r>
              <a:t>正文级别 5</a:t>
            </a:r>
          </a:p>
        </p:txBody>
      </p:sp>
      <p:sp>
        <p:nvSpPr>
          <p:cNvPr id="2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标题文本"/>
          <p:cNvSpPr txBox="1">
            <a:spLocks noGrp="1"/>
          </p:cNvSpPr>
          <p:nvPr>
            <p:ph type="title"/>
          </p:nvPr>
        </p:nvSpPr>
        <p:spPr>
          <a:xfrm>
            <a:off x="1270000" y="3225800"/>
            <a:ext cx="10464800" cy="3302000"/>
          </a:xfrm>
          <a:prstGeom prst="rect">
            <a:avLst/>
          </a:prstGeom>
        </p:spPr>
        <p:txBody>
          <a:bodyPr/>
          <a:lstStyle/>
          <a:p>
            <a:r>
              <a:t>标题文本</a:t>
            </a:r>
          </a:p>
        </p:txBody>
      </p:sp>
      <p:sp>
        <p:nvSpPr>
          <p:cNvPr id="31"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图像"/>
          <p:cNvSpPr>
            <a:spLocks noGrp="1"/>
          </p:cNvSpPr>
          <p:nvPr>
            <p:ph type="pic" idx="21"/>
          </p:nvPr>
        </p:nvSpPr>
        <p:spPr>
          <a:xfrm>
            <a:off x="2263775" y="613833"/>
            <a:ext cx="12401550" cy="8267701"/>
          </a:xfrm>
          <a:prstGeom prst="rect">
            <a:avLst/>
          </a:prstGeom>
        </p:spPr>
        <p:txBody>
          <a:bodyPr lIns="91439" tIns="45719" rIns="91439" bIns="45719" anchor="t">
            <a:noAutofit/>
          </a:bodyPr>
          <a:lstStyle/>
          <a:p>
            <a:endParaRPr/>
          </a:p>
        </p:txBody>
      </p:sp>
      <p:sp>
        <p:nvSpPr>
          <p:cNvPr id="39" name="标题文本"/>
          <p:cNvSpPr txBox="1">
            <a:spLocks noGrp="1"/>
          </p:cNvSpPr>
          <p:nvPr>
            <p:ph type="title"/>
          </p:nvPr>
        </p:nvSpPr>
        <p:spPr>
          <a:xfrm>
            <a:off x="952500" y="635000"/>
            <a:ext cx="5334000" cy="3987800"/>
          </a:xfrm>
          <a:prstGeom prst="rect">
            <a:avLst/>
          </a:prstGeom>
        </p:spPr>
        <p:txBody>
          <a:bodyPr anchor="b"/>
          <a:lstStyle>
            <a:lvl1pPr>
              <a:defRPr sz="6000"/>
            </a:lvl1pPr>
          </a:lstStyle>
          <a:p>
            <a:r>
              <a:t>标题文本</a:t>
            </a:r>
          </a:p>
        </p:txBody>
      </p:sp>
      <p:sp>
        <p:nvSpPr>
          <p:cNvPr id="40" name="正文级别 1…"/>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正文级别 1</a:t>
            </a:r>
          </a:p>
          <a:p>
            <a:pPr lvl="1"/>
            <a:r>
              <a:t>正文级别 2</a:t>
            </a:r>
          </a:p>
          <a:p>
            <a:pPr lvl="2"/>
            <a:r>
              <a:t>正文级别 3</a:t>
            </a:r>
          </a:p>
          <a:p>
            <a:pPr lvl="3"/>
            <a:r>
              <a:t>正文级别 4</a:t>
            </a:r>
          </a:p>
          <a:p>
            <a:pPr lvl="4"/>
            <a:r>
              <a:t>正文级别 5</a:t>
            </a:r>
          </a:p>
        </p:txBody>
      </p:sp>
      <p:sp>
        <p:nvSpPr>
          <p:cNvPr id="41"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标题文本"/>
          <p:cNvSpPr txBox="1">
            <a:spLocks noGrp="1"/>
          </p:cNvSpPr>
          <p:nvPr>
            <p:ph type="title"/>
          </p:nvPr>
        </p:nvSpPr>
        <p:spPr>
          <a:prstGeom prst="rect">
            <a:avLst/>
          </a:prstGeom>
        </p:spPr>
        <p:txBody>
          <a:bodyPr/>
          <a:lstStyle/>
          <a:p>
            <a:r>
              <a:t>标题文本</a:t>
            </a:r>
          </a:p>
        </p:txBody>
      </p:sp>
      <p:sp>
        <p:nvSpPr>
          <p:cNvPr id="49"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标题文本"/>
          <p:cNvSpPr txBox="1">
            <a:spLocks noGrp="1"/>
          </p:cNvSpPr>
          <p:nvPr>
            <p:ph type="title"/>
          </p:nvPr>
        </p:nvSpPr>
        <p:spPr>
          <a:prstGeom prst="rect">
            <a:avLst/>
          </a:prstGeom>
        </p:spPr>
        <p:txBody>
          <a:bodyPr/>
          <a:lstStyle/>
          <a:p>
            <a:r>
              <a:t>标题文本</a:t>
            </a:r>
          </a:p>
        </p:txBody>
      </p:sp>
      <p:sp>
        <p:nvSpPr>
          <p:cNvPr id="57" name="正文级别 1…"/>
          <p:cNvSpPr txBox="1">
            <a:spLocks noGrp="1"/>
          </p:cNvSpPr>
          <p:nvPr>
            <p:ph type="body" idx="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58"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图像"/>
          <p:cNvSpPr>
            <a:spLocks noGrp="1"/>
          </p:cNvSpPr>
          <p:nvPr>
            <p:ph type="pic" idx="21"/>
          </p:nvPr>
        </p:nvSpPr>
        <p:spPr>
          <a:xfrm>
            <a:off x="4086225" y="2586566"/>
            <a:ext cx="9429750" cy="6286501"/>
          </a:xfrm>
          <a:prstGeom prst="rect">
            <a:avLst/>
          </a:prstGeom>
        </p:spPr>
        <p:txBody>
          <a:bodyPr lIns="91439" tIns="45719" rIns="91439" bIns="45719" anchor="t">
            <a:noAutofit/>
          </a:bodyPr>
          <a:lstStyle/>
          <a:p>
            <a:endParaRPr/>
          </a:p>
        </p:txBody>
      </p:sp>
      <p:sp>
        <p:nvSpPr>
          <p:cNvPr id="66" name="标题文本"/>
          <p:cNvSpPr txBox="1">
            <a:spLocks noGrp="1"/>
          </p:cNvSpPr>
          <p:nvPr>
            <p:ph type="title"/>
          </p:nvPr>
        </p:nvSpPr>
        <p:spPr>
          <a:prstGeom prst="rect">
            <a:avLst/>
          </a:prstGeom>
        </p:spPr>
        <p:txBody>
          <a:bodyPr/>
          <a:lstStyle/>
          <a:p>
            <a:r>
              <a:t>标题文本</a:t>
            </a:r>
          </a:p>
        </p:txBody>
      </p:sp>
      <p:sp>
        <p:nvSpPr>
          <p:cNvPr id="67" name="正文级别 1…"/>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正文级别 1</a:t>
            </a:r>
          </a:p>
          <a:p>
            <a:pPr lvl="1"/>
            <a:r>
              <a:t>正文级别 2</a:t>
            </a:r>
          </a:p>
          <a:p>
            <a:pPr lvl="2"/>
            <a:r>
              <a:t>正文级别 3</a:t>
            </a:r>
          </a:p>
          <a:p>
            <a:pPr lvl="3"/>
            <a:r>
              <a:t>正文级别 4</a:t>
            </a:r>
          </a:p>
          <a:p>
            <a:pPr lvl="4"/>
            <a:r>
              <a:t>正文级别 5</a:t>
            </a:r>
          </a:p>
        </p:txBody>
      </p:sp>
      <p:sp>
        <p:nvSpPr>
          <p:cNvPr id="68" name="幻灯片编号"/>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正文级别 1…"/>
          <p:cNvSpPr txBox="1">
            <a:spLocks noGrp="1"/>
          </p:cNvSpPr>
          <p:nvPr>
            <p:ph type="body" idx="1"/>
          </p:nvPr>
        </p:nvSpPr>
        <p:spPr>
          <a:xfrm>
            <a:off x="952500" y="1270000"/>
            <a:ext cx="11099800" cy="7213600"/>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76"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图像"/>
          <p:cNvSpPr>
            <a:spLocks noGrp="1"/>
          </p:cNvSpPr>
          <p:nvPr>
            <p:ph type="pic" sz="quarter" idx="21"/>
          </p:nvPr>
        </p:nvSpPr>
        <p:spPr>
          <a:xfrm>
            <a:off x="6680200" y="5029200"/>
            <a:ext cx="6054748" cy="4038600"/>
          </a:xfrm>
          <a:prstGeom prst="rect">
            <a:avLst/>
          </a:prstGeom>
        </p:spPr>
        <p:txBody>
          <a:bodyPr lIns="91439" tIns="45719" rIns="91439" bIns="45719" anchor="t">
            <a:noAutofit/>
          </a:bodyPr>
          <a:lstStyle/>
          <a:p>
            <a:endParaRPr/>
          </a:p>
        </p:txBody>
      </p:sp>
      <p:sp>
        <p:nvSpPr>
          <p:cNvPr id="84" name="图像"/>
          <p:cNvSpPr>
            <a:spLocks noGrp="1"/>
          </p:cNvSpPr>
          <p:nvPr>
            <p:ph type="pic" sz="quarter" idx="22"/>
          </p:nvPr>
        </p:nvSpPr>
        <p:spPr>
          <a:xfrm>
            <a:off x="6502400" y="889000"/>
            <a:ext cx="5867400" cy="3911601"/>
          </a:xfrm>
          <a:prstGeom prst="rect">
            <a:avLst/>
          </a:prstGeom>
        </p:spPr>
        <p:txBody>
          <a:bodyPr lIns="91439" tIns="45719" rIns="91439" bIns="45719" anchor="t">
            <a:noAutofit/>
          </a:bodyPr>
          <a:lstStyle/>
          <a:p>
            <a:endParaRPr/>
          </a:p>
        </p:txBody>
      </p:sp>
      <p:sp>
        <p:nvSpPr>
          <p:cNvPr id="85" name="图像"/>
          <p:cNvSpPr>
            <a:spLocks noGrp="1"/>
          </p:cNvSpPr>
          <p:nvPr>
            <p:ph type="pic" idx="23"/>
          </p:nvPr>
        </p:nvSpPr>
        <p:spPr>
          <a:xfrm>
            <a:off x="-2374900" y="889000"/>
            <a:ext cx="11982450" cy="7988300"/>
          </a:xfrm>
          <a:prstGeom prst="rect">
            <a:avLst/>
          </a:prstGeom>
        </p:spPr>
        <p:txBody>
          <a:bodyPr lIns="91439" tIns="45719" rIns="91439" bIns="45719" anchor="t">
            <a:noAutofit/>
          </a:bodyPr>
          <a:lstStyle/>
          <a:p>
            <a:endParaRPr/>
          </a:p>
        </p:txBody>
      </p:sp>
      <p:sp>
        <p:nvSpPr>
          <p:cNvPr id="86"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文本"/>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标题文本</a:t>
            </a:r>
          </a:p>
        </p:txBody>
      </p:sp>
      <p:sp>
        <p:nvSpPr>
          <p:cNvPr id="3" name="正文级别 1…"/>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正文级别 1</a:t>
            </a:r>
          </a:p>
          <a:p>
            <a:pPr lvl="1"/>
            <a:r>
              <a:t>正文级别 2</a:t>
            </a:r>
          </a:p>
          <a:p>
            <a:pPr lvl="2"/>
            <a:r>
              <a:t>正文级别 3</a:t>
            </a:r>
          </a:p>
          <a:p>
            <a:pPr lvl="3"/>
            <a:r>
              <a:t>正文级别 4</a:t>
            </a:r>
          </a:p>
          <a:p>
            <a:pPr lvl="4"/>
            <a:r>
              <a:t>正文级别 5</a:t>
            </a:r>
          </a:p>
        </p:txBody>
      </p:sp>
      <p:sp>
        <p:nvSpPr>
          <p:cNvPr id="4" name="幻灯片编号"/>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 id="2147483661" r:id="rId12"/>
    <p:sldLayoutId id="2147483662" r:id="rId13"/>
    <p:sldLayoutId id="2147483663" r:id="rId14"/>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houston@bjut.edu.cn"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51.png"/><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19.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Xin Zhang, National Astronomical Observatories, Chinese Academy of Sciences,…"/>
          <p:cNvSpPr txBox="1">
            <a:spLocks noGrp="1"/>
          </p:cNvSpPr>
          <p:nvPr>
            <p:ph type="body" sz="half" idx="1"/>
          </p:nvPr>
        </p:nvSpPr>
        <p:spPr>
          <a:xfrm>
            <a:off x="674558" y="6704294"/>
            <a:ext cx="12486505" cy="2385019"/>
          </a:xfrm>
          <a:prstGeom prst="rect">
            <a:avLst/>
          </a:prstGeom>
        </p:spPr>
        <p:txBody>
          <a:bodyPr>
            <a:normAutofit fontScale="92500"/>
          </a:bodyPr>
          <a:lstStyle/>
          <a:p>
            <a:pPr algn="l">
              <a:defRPr sz="2200"/>
            </a:pPr>
            <a:r>
              <a:rPr sz="2400" dirty="0"/>
              <a:t>Xin Zhang, National Astronomical Observatories, Chinese Academy of Sciences, </a:t>
            </a:r>
          </a:p>
          <a:p>
            <a:pPr algn="l">
              <a:defRPr sz="2200"/>
            </a:pPr>
            <a:endParaRPr lang="en-US" sz="2400" dirty="0"/>
          </a:p>
          <a:p>
            <a:pPr algn="l">
              <a:defRPr sz="2200"/>
            </a:pPr>
            <a:r>
              <a:rPr sz="2400" dirty="0"/>
              <a:t>Based on 2303.09865, </a:t>
            </a:r>
            <a:endParaRPr lang="en-US" sz="2400" dirty="0"/>
          </a:p>
          <a:p>
            <a:pPr algn="l">
              <a:defRPr sz="2200"/>
            </a:pPr>
            <a:r>
              <a:rPr sz="2400" dirty="0"/>
              <a:t>In collaboration with Nick Houston (Beijing University of Technology) and </a:t>
            </a:r>
            <a:r>
              <a:rPr sz="2400" dirty="0" err="1"/>
              <a:t>Tianjun</a:t>
            </a:r>
            <a:r>
              <a:rPr sz="2400" dirty="0"/>
              <a:t> Li (ITP-CAS)</a:t>
            </a:r>
          </a:p>
          <a:p>
            <a:pPr algn="l">
              <a:defRPr sz="2200"/>
            </a:pPr>
            <a:endParaRPr sz="2400" dirty="0"/>
          </a:p>
          <a:p>
            <a:pPr algn="l">
              <a:defRPr sz="2200"/>
            </a:pPr>
            <a:r>
              <a:rPr lang="en-US" sz="2400" dirty="0"/>
              <a:t>Axion 2023</a:t>
            </a:r>
            <a:r>
              <a:rPr sz="2400" dirty="0"/>
              <a:t>, </a:t>
            </a:r>
            <a:r>
              <a:rPr lang="en-US" sz="2400" dirty="0"/>
              <a:t>July</a:t>
            </a:r>
            <a:r>
              <a:rPr sz="2400" dirty="0"/>
              <a:t> 2023 , </a:t>
            </a:r>
            <a:r>
              <a:rPr lang="en-US" sz="2400" dirty="0"/>
              <a:t>zhangxin@nao.cas.cn</a:t>
            </a:r>
            <a:endParaRPr sz="2400" u="sng" dirty="0">
              <a:hlinkClick r:id="rId3"/>
            </a:endParaRPr>
          </a:p>
        </p:txBody>
      </p:sp>
      <p:grpSp>
        <p:nvGrpSpPr>
          <p:cNvPr id="149" name="成组"/>
          <p:cNvGrpSpPr/>
          <p:nvPr/>
        </p:nvGrpSpPr>
        <p:grpSpPr>
          <a:xfrm>
            <a:off x="2786260" y="2048898"/>
            <a:ext cx="7432428" cy="4366244"/>
            <a:chOff x="0" y="0"/>
            <a:chExt cx="7432426" cy="4366242"/>
          </a:xfrm>
        </p:grpSpPr>
        <p:pic>
          <p:nvPicPr>
            <p:cNvPr id="146" name="Beta-decay-nuclear-energy-diagram-showing-radiation-releaseOSweetNatures.jpg" descr="Beta-decay-nuclear-energy-diagram-showing-radiation-releaseOSweetNatures.jpg"/>
            <p:cNvPicPr>
              <a:picLocks noChangeAspect="1"/>
            </p:cNvPicPr>
            <p:nvPr/>
          </p:nvPicPr>
          <p:blipFill>
            <a:blip r:embed="rId4"/>
            <a:srcRect l="4528" t="14067" r="25346" b="31835"/>
            <a:stretch>
              <a:fillRect/>
            </a:stretch>
          </p:blipFill>
          <p:spPr>
            <a:xfrm>
              <a:off x="0" y="0"/>
              <a:ext cx="7432427" cy="4070722"/>
            </a:xfrm>
            <a:prstGeom prst="rect">
              <a:avLst/>
            </a:prstGeom>
            <a:ln w="12700" cap="flat">
              <a:noFill/>
              <a:miter lim="400000"/>
            </a:ln>
            <a:effectLst/>
          </p:spPr>
        </p:pic>
        <p:sp>
          <p:nvSpPr>
            <p:cNvPr id="147" name="矩形"/>
            <p:cNvSpPr/>
            <p:nvPr/>
          </p:nvSpPr>
          <p:spPr>
            <a:xfrm>
              <a:off x="1025233" y="3389989"/>
              <a:ext cx="1833221" cy="680758"/>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mc:AlternateContent xmlns:mc="http://schemas.openxmlformats.org/markup-compatibility/2006">
          <mc:Choice xmlns:a14="http://schemas.microsoft.com/office/drawing/2010/main" Requires="a14">
            <p:sp>
              <p:nvSpPr>
                <p:cNvPr id="148" name="文本"/>
                <p:cNvSpPr txBox="1"/>
                <p:nvPr/>
              </p:nvSpPr>
              <p:spPr>
                <a:xfrm>
                  <a:off x="6073039" y="3347633"/>
                  <a:ext cx="1049994" cy="1018610"/>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50800" tIns="50800" rIns="50800" bIns="50800" numCol="1" anchor="ctr">
                  <a:spAutoFit/>
                </a:bodyPr>
                <a:lstStyle>
                  <a:lvl1pPr>
                    <a:defRPr sz="5000">
                      <a:solidFill>
                        <a:srgbClr val="689F3D"/>
                      </a:solidFill>
                    </a:defRPr>
                  </a:lvl1pPr>
                </a:lstStyle>
                <a:p>
                  <a:pPr/>
                  <a14:m>
                    <m:oMathPara xmlns:m="http://schemas.openxmlformats.org/officeDocument/2006/math">
                      <m:oMathParaPr>
                        <m:jc m:val="center"/>
                      </m:oMathParaPr>
                      <m:oMath xmlns:m="http://schemas.openxmlformats.org/officeDocument/2006/math">
                        <m:r>
                          <a:rPr sz="6000" i="1">
                            <a:solidFill>
                              <a:srgbClr val="689F3D"/>
                            </a:solidFill>
                            <a:latin typeface="Cambria Math" panose="02040503050406030204" pitchFamily="18" charset="0"/>
                          </a:rPr>
                          <m:t>𝛾</m:t>
                        </m:r>
                      </m:oMath>
                    </m:oMathPara>
                  </a14:m>
                  <a:endParaRPr/>
                </a:p>
              </p:txBody>
            </p:sp>
          </mc:Choice>
          <mc:Fallback>
            <p:sp>
              <p:nvSpPr>
                <p:cNvPr id="148" name="文本"/>
                <p:cNvSpPr txBox="1">
                  <a:spLocks noRot="1" noChangeAspect="1" noMove="1" noResize="1" noEditPoints="1" noAdjustHandles="1" noChangeArrowheads="1" noChangeShapeType="1" noTextEdit="1"/>
                </p:cNvSpPr>
                <p:nvPr/>
              </p:nvSpPr>
              <p:spPr>
                <a:xfrm>
                  <a:off x="6073039" y="3347633"/>
                  <a:ext cx="1049994" cy="1018610"/>
                </a:xfrm>
                <a:prstGeom prst="rect">
                  <a:avLst/>
                </a:prstGeom>
                <a:blipFill>
                  <a:blip r:embed="rId5"/>
                  <a:stretch>
                    <a:fillRect l="-4762" b="-19753"/>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zh-CN" altLang="en-US">
                      <a:noFill/>
                    </a:rPr>
                    <a:t> </a:t>
                  </a:r>
                </a:p>
              </p:txBody>
            </p:sp>
          </mc:Fallback>
        </mc:AlternateContent>
      </p:grpSp>
      <p:sp>
        <p:nvSpPr>
          <p:cNvPr id="150" name="Nuclear decay anomalies as a signature of axion dark matter"/>
          <p:cNvSpPr txBox="1">
            <a:spLocks noGrp="1"/>
          </p:cNvSpPr>
          <p:nvPr>
            <p:ph type="title"/>
          </p:nvPr>
        </p:nvSpPr>
        <p:spPr>
          <a:xfrm>
            <a:off x="952500" y="444500"/>
            <a:ext cx="11099800" cy="1180718"/>
          </a:xfrm>
          <a:prstGeom prst="rect">
            <a:avLst/>
          </a:prstGeom>
        </p:spPr>
        <p:txBody>
          <a:bodyPr anchor="ctr"/>
          <a:lstStyle>
            <a:lvl1pPr>
              <a:defRPr sz="2900" b="1">
                <a:latin typeface="Helvetica"/>
                <a:ea typeface="Helvetica"/>
                <a:cs typeface="Helvetica"/>
                <a:sym typeface="Helvetica"/>
              </a:defRPr>
            </a:lvl1pPr>
          </a:lstStyle>
          <a:p>
            <a:r>
              <a:t> Nuclear decay anomalies as a signature of axion dark matter</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Tritium decay"/>
          <p:cNvSpPr txBox="1">
            <a:spLocks noGrp="1"/>
          </p:cNvSpPr>
          <p:nvPr>
            <p:ph type="title" idx="4294967295"/>
          </p:nvPr>
        </p:nvSpPr>
        <p:spPr>
          <a:xfrm>
            <a:off x="952500" y="444500"/>
            <a:ext cx="11099800" cy="1180718"/>
          </a:xfrm>
          <a:prstGeom prst="rect">
            <a:avLst/>
          </a:prstGeom>
        </p:spPr>
        <p:txBody>
          <a:bodyPr/>
          <a:lstStyle>
            <a:lvl1pPr>
              <a:defRPr sz="3800" b="1">
                <a:latin typeface="Helvetica"/>
                <a:ea typeface="Helvetica"/>
                <a:cs typeface="Helvetica"/>
                <a:sym typeface="Helvetica"/>
              </a:defRPr>
            </a:lvl1pPr>
          </a:lstStyle>
          <a:p>
            <a:r>
              <a:t>Tritium decay</a:t>
            </a:r>
          </a:p>
        </p:txBody>
      </p:sp>
      <mc:AlternateContent xmlns:mc="http://schemas.openxmlformats.org/markup-compatibility/2006">
        <mc:Choice xmlns:a14="http://schemas.microsoft.com/office/drawing/2010/main" Requires="a14">
          <p:sp>
            <p:nvSpPr>
              <p:cNvPr id="338" name="So, let’s add a perturbation   to    :…"/>
              <p:cNvSpPr txBox="1">
                <a:spLocks noGrp="1"/>
              </p:cNvSpPr>
              <p:nvPr>
                <p:ph type="body" idx="4294967295"/>
              </p:nvPr>
            </p:nvSpPr>
            <p:spPr>
              <a:xfrm>
                <a:off x="336208" y="1750395"/>
                <a:ext cx="11804130" cy="7108578"/>
              </a:xfrm>
              <a:prstGeom prst="rect">
                <a:avLst/>
              </a:prstGeom>
            </p:spPr>
            <p:txBody>
              <a:bodyPr>
                <a:normAutofit lnSpcReduction="10000"/>
              </a:bodyPr>
              <a:lstStyle/>
              <a:p>
                <a:pPr marL="388937" indent="-388937">
                  <a:defRPr sz="2800">
                    <a:latin typeface="Helvetica"/>
                    <a:ea typeface="Helvetica"/>
                    <a:cs typeface="Helvetica"/>
                    <a:sym typeface="Helvetica"/>
                  </a:defRPr>
                </a:pPr>
                <a:r>
                  <a:rPr lang="en-US" dirty="0"/>
                  <a:t>A</a:t>
                </a:r>
                <a:r>
                  <a:rPr dirty="0"/>
                  <a:t>dd a perturbation </a:t>
                </a:r>
                <a14:m>
                  <m:oMath xmlns:m="http://schemas.openxmlformats.org/officeDocument/2006/math">
                    <m:r>
                      <a:rPr sz="3400" i="1">
                        <a:solidFill>
                          <a:srgbClr val="000000"/>
                        </a:solidFill>
                        <a:latin typeface="Cambria Math" panose="02040503050406030204" pitchFamily="18" charset="0"/>
                      </a:rPr>
                      <m:t>𝛿</m:t>
                    </m:r>
                    <m:r>
                      <a:rPr sz="3400" i="1">
                        <a:solidFill>
                          <a:srgbClr val="000000"/>
                        </a:solidFill>
                        <a:latin typeface="Cambria Math" panose="02040503050406030204" pitchFamily="18" charset="0"/>
                      </a:rPr>
                      <m:t>𝐸</m:t>
                    </m:r>
                    <m:r>
                      <a:rPr sz="3400" i="1">
                        <a:solidFill>
                          <a:srgbClr val="000000"/>
                        </a:solidFill>
                        <a:latin typeface="Cambria Math" panose="02040503050406030204" pitchFamily="18" charset="0"/>
                      </a:rPr>
                      <m:t>(</m:t>
                    </m:r>
                    <m:r>
                      <a:rPr sz="3400" i="1">
                        <a:solidFill>
                          <a:srgbClr val="000000"/>
                        </a:solidFill>
                        <a:latin typeface="Cambria Math" panose="02040503050406030204" pitchFamily="18" charset="0"/>
                      </a:rPr>
                      <m:t>𝜃</m:t>
                    </m:r>
                    <m:r>
                      <a:rPr sz="3400" i="1">
                        <a:solidFill>
                          <a:srgbClr val="000000"/>
                        </a:solidFill>
                        <a:latin typeface="Cambria Math" panose="02040503050406030204" pitchFamily="18" charset="0"/>
                      </a:rPr>
                      <m:t>)</m:t>
                    </m:r>
                  </m:oMath>
                </a14:m>
                <a:r>
                  <a:rPr dirty="0"/>
                  <a:t> to </a:t>
                </a:r>
                <a14:m>
                  <m:oMath xmlns:m="http://schemas.openxmlformats.org/officeDocument/2006/math">
                    <m:sSub>
                      <m:sSubPr>
                        <m:ctrlPr>
                          <a:rPr sz="3400">
                            <a:solidFill>
                              <a:srgbClr val="000000"/>
                            </a:solidFill>
                            <a:latin typeface="Cambria Math" panose="02040503050406030204" pitchFamily="18" charset="0"/>
                          </a:rPr>
                        </m:ctrlPr>
                      </m:sSubPr>
                      <m:e>
                        <m:r>
                          <a:rPr sz="3400" i="1">
                            <a:solidFill>
                              <a:srgbClr val="000000"/>
                            </a:solidFill>
                            <a:latin typeface="Cambria Math" panose="02040503050406030204" pitchFamily="18" charset="0"/>
                          </a:rPr>
                          <m:t>𝐸</m:t>
                        </m:r>
                      </m:e>
                      <m:sub>
                        <m:r>
                          <a:rPr sz="3400" i="1">
                            <a:solidFill>
                              <a:srgbClr val="000000"/>
                            </a:solidFill>
                            <a:latin typeface="Cambria Math" panose="02040503050406030204" pitchFamily="18" charset="0"/>
                          </a:rPr>
                          <m:t>𝑖</m:t>
                        </m:r>
                      </m:sub>
                    </m:sSub>
                    <m:r>
                      <a:rPr sz="3400" i="1">
                        <a:solidFill>
                          <a:srgbClr val="000000"/>
                        </a:solidFill>
                        <a:latin typeface="Cambria Math" panose="02040503050406030204" pitchFamily="18" charset="0"/>
                      </a:rPr>
                      <m:t>−</m:t>
                    </m:r>
                    <m:sSub>
                      <m:sSubPr>
                        <m:ctrlPr>
                          <a:rPr sz="3400" i="1">
                            <a:solidFill>
                              <a:srgbClr val="000000"/>
                            </a:solidFill>
                            <a:latin typeface="Cambria Math" panose="02040503050406030204" pitchFamily="18" charset="0"/>
                          </a:rPr>
                        </m:ctrlPr>
                      </m:sSubPr>
                      <m:e>
                        <m:r>
                          <a:rPr sz="3400" i="1">
                            <a:solidFill>
                              <a:srgbClr val="000000"/>
                            </a:solidFill>
                            <a:latin typeface="Cambria Math" panose="02040503050406030204" pitchFamily="18" charset="0"/>
                          </a:rPr>
                          <m:t>𝐸</m:t>
                        </m:r>
                      </m:e>
                      <m:sub>
                        <m:r>
                          <a:rPr sz="3400" i="1">
                            <a:solidFill>
                              <a:srgbClr val="000000"/>
                            </a:solidFill>
                            <a:latin typeface="Cambria Math" panose="02040503050406030204" pitchFamily="18" charset="0"/>
                          </a:rPr>
                          <m:t>𝑓</m:t>
                        </m:r>
                      </m:sub>
                    </m:sSub>
                  </m:oMath>
                </a14:m>
                <a:r>
                  <a:rPr dirty="0"/>
                  <a:t>  :</a:t>
                </a:r>
                <a:endParaRPr lang="en-US" dirty="0"/>
              </a:p>
              <a:p>
                <a:pPr marL="388937" indent="-388937">
                  <a:defRPr sz="2800">
                    <a:latin typeface="Helvetica"/>
                    <a:ea typeface="Helvetica"/>
                    <a:cs typeface="Helvetica"/>
                    <a:sym typeface="Helvetica"/>
                  </a:defRPr>
                </a:pPr>
                <a:endParaRPr lang="en-US" dirty="0"/>
              </a:p>
              <a:p>
                <a:pPr marL="388937" indent="-388937">
                  <a:defRPr sz="2800">
                    <a:latin typeface="Helvetica"/>
                    <a:ea typeface="Helvetica"/>
                    <a:cs typeface="Helvetica"/>
                    <a:sym typeface="Helvetica"/>
                  </a:defRPr>
                </a:pPr>
                <a:endParaRPr lang="en-US" dirty="0"/>
              </a:p>
              <a:p>
                <a:pPr marL="388937" indent="-388937">
                  <a:defRPr sz="2800">
                    <a:latin typeface="Helvetica"/>
                    <a:ea typeface="Helvetica"/>
                    <a:cs typeface="Helvetica"/>
                    <a:sym typeface="Helvetica"/>
                  </a:defRPr>
                </a:pPr>
                <a:endParaRPr dirty="0"/>
              </a:p>
              <a:p>
                <a:pPr marL="388937" indent="-388937">
                  <a:defRPr sz="2800">
                    <a:latin typeface="Helvetica"/>
                    <a:ea typeface="Helvetica"/>
                    <a:cs typeface="Helvetica"/>
                    <a:sym typeface="Helvetica"/>
                  </a:defRPr>
                </a:pPr>
                <a:r>
                  <a:rPr dirty="0"/>
                  <a:t>From the previous slide, we know how </a:t>
                </a:r>
                <a14:m>
                  <m:oMath xmlns:m="http://schemas.openxmlformats.org/officeDocument/2006/math">
                    <m:r>
                      <a:rPr sz="3400" i="1">
                        <a:solidFill>
                          <a:srgbClr val="000000"/>
                        </a:solidFill>
                        <a:latin typeface="Cambria Math" panose="02040503050406030204" pitchFamily="18" charset="0"/>
                      </a:rPr>
                      <m:t>𝛿</m:t>
                    </m:r>
                    <m:r>
                      <a:rPr sz="3400" i="1">
                        <a:solidFill>
                          <a:srgbClr val="000000"/>
                        </a:solidFill>
                        <a:latin typeface="Cambria Math" panose="02040503050406030204" pitchFamily="18" charset="0"/>
                      </a:rPr>
                      <m:t>𝐸</m:t>
                    </m:r>
                  </m:oMath>
                </a14:m>
                <a:r>
                  <a:rPr dirty="0"/>
                  <a:t> depends on </a:t>
                </a:r>
                <a14:m>
                  <m:oMath xmlns:m="http://schemas.openxmlformats.org/officeDocument/2006/math">
                    <m:r>
                      <a:rPr sz="3400" i="1">
                        <a:solidFill>
                          <a:srgbClr val="000000"/>
                        </a:solidFill>
                        <a:latin typeface="Cambria Math" panose="02040503050406030204" pitchFamily="18" charset="0"/>
                      </a:rPr>
                      <m:t>𝜃</m:t>
                    </m:r>
                  </m:oMath>
                </a14:m>
                <a:r>
                  <a:rPr dirty="0"/>
                  <a:t>, and so</a:t>
                </a:r>
                <a:endParaRPr lang="en-US" dirty="0"/>
              </a:p>
              <a:p>
                <a:pPr marL="0" indent="0">
                  <a:buNone/>
                  <a:defRPr sz="2800">
                    <a:latin typeface="Helvetica"/>
                    <a:ea typeface="Helvetica"/>
                    <a:cs typeface="Helvetica"/>
                    <a:sym typeface="Helvetica"/>
                  </a:defRPr>
                </a:pPr>
                <a:endParaRPr lang="en-US" dirty="0"/>
              </a:p>
              <a:p>
                <a:pPr marL="0" indent="0">
                  <a:buNone/>
                  <a:defRPr sz="2800">
                    <a:latin typeface="Helvetica"/>
                    <a:ea typeface="Helvetica"/>
                    <a:cs typeface="Helvetica"/>
                    <a:sym typeface="Helvetica"/>
                  </a:defRPr>
                </a:pPr>
                <a:endParaRPr lang="zh-CN" altLang="en-US" dirty="0"/>
              </a:p>
              <a:p>
                <a:pPr marL="388937" indent="-388937">
                  <a:defRPr sz="2800">
                    <a:latin typeface="Helvetica"/>
                    <a:ea typeface="Helvetica"/>
                    <a:cs typeface="Helvetica"/>
                    <a:sym typeface="Helvetica"/>
                  </a:defRPr>
                </a:pPr>
                <a:r>
                  <a:rPr dirty="0"/>
                  <a:t>So, now all we need is some tritium data…</a:t>
                </a:r>
              </a:p>
            </p:txBody>
          </p:sp>
        </mc:Choice>
        <mc:Fallback>
          <p:sp>
            <p:nvSpPr>
              <p:cNvPr id="338" name="So, let’s add a perturbation   to    :…"/>
              <p:cNvSpPr txBox="1">
                <a:spLocks noGrp="1" noRot="1" noChangeAspect="1" noMove="1" noResize="1" noEditPoints="1" noAdjustHandles="1" noChangeArrowheads="1" noChangeShapeType="1" noTextEdit="1"/>
              </p:cNvSpPr>
              <p:nvPr>
                <p:ph type="body" idx="4294967295"/>
              </p:nvPr>
            </p:nvSpPr>
            <p:spPr>
              <a:xfrm>
                <a:off x="336208" y="1750395"/>
                <a:ext cx="11804130" cy="7108578"/>
              </a:xfrm>
              <a:prstGeom prst="rect">
                <a:avLst/>
              </a:prstGeom>
              <a:blipFill>
                <a:blip r:embed="rId3"/>
                <a:stretch>
                  <a:fillRect l="-1826" t="-1426" b="-303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39" name="(Using Primakoff-Rosen…"/>
              <p:cNvSpPr txBox="1"/>
              <p:nvPr/>
            </p:nvSpPr>
            <p:spPr>
              <a:xfrm>
                <a:off x="6325158" y="5031142"/>
                <a:ext cx="6678951" cy="531043"/>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square" lIns="50800" tIns="50800" rIns="50800" bIns="50800" anchor="ctr">
                <a:spAutoFit/>
              </a:bodyPr>
              <a:lstStyle/>
              <a:p>
                <a:pPr>
                  <a:defRPr b="0"/>
                </a:pPr>
                <a:r>
                  <a:rPr dirty="0"/>
                  <a:t>(Using </a:t>
                </a:r>
                <a:r>
                  <a:rPr dirty="0" err="1"/>
                  <a:t>Primakoff</a:t>
                </a:r>
                <a:r>
                  <a:rPr dirty="0"/>
                  <a:t>-Rosen</a:t>
                </a:r>
                <a:r>
                  <a:rPr lang="en-US" dirty="0"/>
                  <a:t> </a:t>
                </a:r>
                <a:r>
                  <a:rPr dirty="0"/>
                  <a:t>approximation for </a:t>
                </a:r>
                <a14:m>
                  <m:oMath xmlns:m="http://schemas.openxmlformats.org/officeDocument/2006/math">
                    <m:sSub>
                      <m:sSubPr>
                        <m:ctrlPr>
                          <a:rPr sz="2850">
                            <a:solidFill>
                              <a:srgbClr val="000000"/>
                            </a:solidFill>
                            <a:latin typeface="Cambria Math" panose="02040503050406030204" pitchFamily="18" charset="0"/>
                          </a:rPr>
                        </m:ctrlPr>
                      </m:sSubPr>
                      <m:e>
                        <m:r>
                          <a:rPr sz="2850" i="1">
                            <a:solidFill>
                              <a:srgbClr val="000000"/>
                            </a:solidFill>
                            <a:latin typeface="Cambria Math" panose="02040503050406030204" pitchFamily="18" charset="0"/>
                          </a:rPr>
                          <m:t>𝐹</m:t>
                        </m:r>
                      </m:e>
                      <m:sub>
                        <m:r>
                          <a:rPr sz="2850" i="1">
                            <a:solidFill>
                              <a:srgbClr val="000000"/>
                            </a:solidFill>
                            <a:latin typeface="Cambria Math" panose="02040503050406030204" pitchFamily="18" charset="0"/>
                          </a:rPr>
                          <m:t>0</m:t>
                        </m:r>
                      </m:sub>
                    </m:sSub>
                  </m:oMath>
                </a14:m>
                <a:r>
                  <a:rPr dirty="0"/>
                  <a:t> )</a:t>
                </a:r>
              </a:p>
            </p:txBody>
          </p:sp>
        </mc:Choice>
        <mc:Fallback>
          <p:sp>
            <p:nvSpPr>
              <p:cNvPr id="339" name="(Using Primakoff-Rosen…"/>
              <p:cNvSpPr txBox="1">
                <a:spLocks noRot="1" noChangeAspect="1" noMove="1" noResize="1" noEditPoints="1" noAdjustHandles="1" noChangeArrowheads="1" noChangeShapeType="1" noTextEdit="1"/>
              </p:cNvSpPr>
              <p:nvPr/>
            </p:nvSpPr>
            <p:spPr>
              <a:xfrm>
                <a:off x="6325158" y="5031142"/>
                <a:ext cx="6678951" cy="531043"/>
              </a:xfrm>
              <a:prstGeom prst="rect">
                <a:avLst/>
              </a:prstGeom>
              <a:blipFill>
                <a:blip r:embed="rId4"/>
                <a:stretch>
                  <a:fillRect l="-380" r="-380" b="-21429"/>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zh-CN" altLang="en-US">
                    <a:noFill/>
                  </a:rPr>
                  <a:t> </a:t>
                </a:r>
              </a:p>
            </p:txBody>
          </p:sp>
        </mc:Fallback>
      </mc:AlternateContent>
      <p:pic>
        <p:nvPicPr>
          <p:cNvPr id="2" name="图片 1">
            <a:extLst>
              <a:ext uri="{FF2B5EF4-FFF2-40B4-BE49-F238E27FC236}">
                <a16:creationId xmlns:a16="http://schemas.microsoft.com/office/drawing/2014/main" id="{C3F1BA8C-33A6-87CD-7B71-47555263DEBE}"/>
              </a:ext>
            </a:extLst>
          </p:cNvPr>
          <p:cNvPicPr>
            <a:picLocks noChangeAspect="1"/>
          </p:cNvPicPr>
          <p:nvPr/>
        </p:nvPicPr>
        <p:blipFill>
          <a:blip r:embed="rId5"/>
          <a:stretch>
            <a:fillRect/>
          </a:stretch>
        </p:blipFill>
        <p:spPr>
          <a:xfrm>
            <a:off x="496402" y="3565317"/>
            <a:ext cx="12105801" cy="1492496"/>
          </a:xfrm>
          <a:prstGeom prst="rect">
            <a:avLst/>
          </a:prstGeom>
        </p:spPr>
      </p:pic>
      <p:pic>
        <p:nvPicPr>
          <p:cNvPr id="3" name="图片 2">
            <a:extLst>
              <a:ext uri="{FF2B5EF4-FFF2-40B4-BE49-F238E27FC236}">
                <a16:creationId xmlns:a16="http://schemas.microsoft.com/office/drawing/2014/main" id="{88C844C6-EF3B-4D92-FAD1-4A58420F2612}"/>
              </a:ext>
            </a:extLst>
          </p:cNvPr>
          <p:cNvPicPr>
            <a:picLocks noChangeAspect="1"/>
          </p:cNvPicPr>
          <p:nvPr/>
        </p:nvPicPr>
        <p:blipFill>
          <a:blip r:embed="rId6"/>
          <a:stretch>
            <a:fillRect/>
          </a:stretch>
        </p:blipFill>
        <p:spPr>
          <a:xfrm>
            <a:off x="1607128" y="6229247"/>
            <a:ext cx="9436059" cy="953919"/>
          </a:xfrm>
          <a:prstGeom prst="rect">
            <a:avLst/>
          </a:prstGeom>
        </p:spPr>
      </p:pic>
      <p:pic>
        <p:nvPicPr>
          <p:cNvPr id="4" name="图片 3">
            <a:extLst>
              <a:ext uri="{FF2B5EF4-FFF2-40B4-BE49-F238E27FC236}">
                <a16:creationId xmlns:a16="http://schemas.microsoft.com/office/drawing/2014/main" id="{BCCA839C-3CA8-DE4C-9696-1AE00023F5C9}"/>
              </a:ext>
            </a:extLst>
          </p:cNvPr>
          <p:cNvPicPr>
            <a:picLocks noChangeAspect="1"/>
          </p:cNvPicPr>
          <p:nvPr/>
        </p:nvPicPr>
        <p:blipFill rotWithShape="1">
          <a:blip r:embed="rId7"/>
          <a:srcRect l="43257" t="-21987"/>
          <a:stretch/>
        </p:blipFill>
        <p:spPr>
          <a:xfrm>
            <a:off x="7247639" y="1390674"/>
            <a:ext cx="4303426" cy="1136150"/>
          </a:xfrm>
          <a:prstGeom prst="rect">
            <a:avLst/>
          </a:prstGeom>
        </p:spPr>
      </p:pic>
      <p:pic>
        <p:nvPicPr>
          <p:cNvPr id="8" name="图片 7">
            <a:extLst>
              <a:ext uri="{FF2B5EF4-FFF2-40B4-BE49-F238E27FC236}">
                <a16:creationId xmlns:a16="http://schemas.microsoft.com/office/drawing/2014/main" id="{7690537A-EB2E-5F01-7DE3-91BCE8120620}"/>
              </a:ext>
            </a:extLst>
          </p:cNvPr>
          <p:cNvPicPr>
            <a:picLocks noChangeAspect="1"/>
          </p:cNvPicPr>
          <p:nvPr/>
        </p:nvPicPr>
        <p:blipFill>
          <a:blip r:embed="rId8"/>
          <a:stretch>
            <a:fillRect/>
          </a:stretch>
        </p:blipFill>
        <p:spPr>
          <a:xfrm>
            <a:off x="4110324" y="7451642"/>
            <a:ext cx="3864444" cy="864771"/>
          </a:xfrm>
          <a:prstGeom prst="rect">
            <a:avLst/>
          </a:prstGeom>
        </p:spPr>
      </p:pic>
      <p:pic>
        <p:nvPicPr>
          <p:cNvPr id="10" name="图片 9">
            <a:extLst>
              <a:ext uri="{FF2B5EF4-FFF2-40B4-BE49-F238E27FC236}">
                <a16:creationId xmlns:a16="http://schemas.microsoft.com/office/drawing/2014/main" id="{EED8DE8C-D929-10A2-40D0-4496B66F1262}"/>
              </a:ext>
            </a:extLst>
          </p:cNvPr>
          <p:cNvPicPr>
            <a:picLocks noChangeAspect="1"/>
          </p:cNvPicPr>
          <p:nvPr/>
        </p:nvPicPr>
        <p:blipFill>
          <a:blip r:embed="rId9"/>
          <a:stretch>
            <a:fillRect/>
          </a:stretch>
        </p:blipFill>
        <p:spPr>
          <a:xfrm>
            <a:off x="481412" y="2486221"/>
            <a:ext cx="4716600" cy="953919"/>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Tritium decay data"/>
          <p:cNvSpPr txBox="1">
            <a:spLocks noGrp="1"/>
          </p:cNvSpPr>
          <p:nvPr>
            <p:ph type="title" idx="4294967295"/>
          </p:nvPr>
        </p:nvSpPr>
        <p:spPr>
          <a:xfrm>
            <a:off x="952500" y="444500"/>
            <a:ext cx="11099800" cy="1180718"/>
          </a:xfrm>
          <a:prstGeom prst="rect">
            <a:avLst/>
          </a:prstGeom>
        </p:spPr>
        <p:txBody>
          <a:bodyPr/>
          <a:lstStyle>
            <a:lvl1pPr>
              <a:defRPr sz="2900" b="1">
                <a:latin typeface="Helvetica"/>
                <a:ea typeface="Helvetica"/>
                <a:cs typeface="Helvetica"/>
                <a:sym typeface="Helvetica"/>
              </a:defRPr>
            </a:lvl1pPr>
          </a:lstStyle>
          <a:p>
            <a:r>
              <a:t>Tritium decay data</a:t>
            </a:r>
          </a:p>
        </p:txBody>
      </p:sp>
      <p:pic>
        <p:nvPicPr>
          <p:cNvPr id="352" name="Tritium3.png" descr="Tritium3.png"/>
          <p:cNvPicPr>
            <a:picLocks noChangeAspect="1"/>
          </p:cNvPicPr>
          <p:nvPr/>
        </p:nvPicPr>
        <p:blipFill>
          <a:blip r:embed="rId3"/>
          <a:stretch>
            <a:fillRect/>
          </a:stretch>
        </p:blipFill>
        <p:spPr>
          <a:xfrm>
            <a:off x="1727422" y="1681301"/>
            <a:ext cx="9549956" cy="6290195"/>
          </a:xfrm>
          <a:prstGeom prst="rect">
            <a:avLst/>
          </a:prstGeom>
          <a:ln w="12700">
            <a:miter lim="400000"/>
          </a:ln>
        </p:spPr>
      </p:pic>
      <p:sp>
        <p:nvSpPr>
          <p:cNvPr id="353" name="Date"/>
          <p:cNvSpPr txBox="1"/>
          <p:nvPr/>
        </p:nvSpPr>
        <p:spPr>
          <a:xfrm>
            <a:off x="6103721" y="8027578"/>
            <a:ext cx="797358" cy="461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Date</a:t>
            </a:r>
          </a:p>
        </p:txBody>
      </p:sp>
      <mc:AlternateContent xmlns:mc="http://schemas.openxmlformats.org/markup-compatibility/2006" xmlns:a14="http://schemas.microsoft.com/office/drawing/2010/main">
        <mc:Choice Requires="a14">
          <p:sp>
            <p:nvSpPr>
              <p:cNvPr id="354" name="文本"/>
              <p:cNvSpPr txBox="1"/>
              <p:nvPr/>
            </p:nvSpPr>
            <p:spPr>
              <a:xfrm>
                <a:off x="1008895" y="4226920"/>
                <a:ext cx="584469" cy="540473"/>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wrap="none" lIns="50800" tIns="50800" rIns="50800" bIns="50800" anchor="ctr">
                <a:spAutoFit/>
              </a:bodyPr>
              <a:lstStyle/>
              <a:p>
                <a:pPr/>
                <a14:m>
                  <m:oMathPara xmlns:m="http://schemas.openxmlformats.org/officeDocument/2006/math">
                    <m:oMathParaPr>
                      <m:jc m:val="center"/>
                    </m:oMathParaPr>
                    <m:oMath xmlns:m="http://schemas.openxmlformats.org/officeDocument/2006/math">
                      <m:r>
                        <a:rPr sz="2850" i="1">
                          <a:solidFill>
                            <a:srgbClr val="000000"/>
                          </a:solidFill>
                          <a:latin typeface="Cambria Math" panose="02040503050406030204" pitchFamily="18" charset="0"/>
                        </a:rPr>
                        <m:t>𝐼</m:t>
                      </m:r>
                      <m:r>
                        <a:rPr sz="2850" i="1">
                          <a:solidFill>
                            <a:srgbClr val="000000"/>
                          </a:solidFill>
                          <a:latin typeface="Cambria Math" panose="02040503050406030204" pitchFamily="18" charset="0"/>
                        </a:rPr>
                        <m:t>(</m:t>
                      </m:r>
                      <m:r>
                        <a:rPr sz="2850" i="1">
                          <a:solidFill>
                            <a:srgbClr val="000000"/>
                          </a:solidFill>
                          <a:latin typeface="Cambria Math" panose="02040503050406030204" pitchFamily="18" charset="0"/>
                        </a:rPr>
                        <m:t>𝑡</m:t>
                      </m:r>
                      <m:r>
                        <a:rPr sz="2850" i="1">
                          <a:solidFill>
                            <a:srgbClr val="000000"/>
                          </a:solidFill>
                          <a:latin typeface="Cambria Math" panose="02040503050406030204" pitchFamily="18" charset="0"/>
                        </a:rPr>
                        <m:t>)</m:t>
                      </m:r>
                    </m:oMath>
                  </m:oMathPara>
                </a14:m>
                <a:endParaRPr/>
              </a:p>
            </p:txBody>
          </p:sp>
        </mc:Choice>
        <mc:Fallback xmlns="">
          <p:sp>
            <p:nvSpPr>
              <p:cNvPr id="354" name="文本"/>
              <p:cNvSpPr txBox="1">
                <a:spLocks noRot="1" noChangeAspect="1" noMove="1" noResize="1" noEditPoints="1" noAdjustHandles="1" noChangeArrowheads="1" noChangeShapeType="1" noTextEdit="1"/>
              </p:cNvSpPr>
              <p:nvPr/>
            </p:nvSpPr>
            <p:spPr>
              <a:xfrm>
                <a:off x="1008895" y="4226920"/>
                <a:ext cx="584469" cy="540473"/>
              </a:xfrm>
              <a:prstGeom prst="rect">
                <a:avLst/>
              </a:prstGeom>
              <a:blipFill>
                <a:blip r:embed="rId4"/>
                <a:stretch>
                  <a:fillRect l="-29787" r="-21277" b="-20455"/>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zh-CN" altLang="en-US">
                    <a:noFill/>
                  </a:rPr>
                  <a:t> </a:t>
                </a:r>
              </a:p>
            </p:txBody>
          </p:sp>
        </mc:Fallback>
      </mc:AlternateContent>
      <p:sp>
        <p:nvSpPr>
          <p:cNvPr id="355" name="Data is from the European Union’s Joint Research Centre,…"/>
          <p:cNvSpPr txBox="1"/>
          <p:nvPr/>
        </p:nvSpPr>
        <p:spPr>
          <a:xfrm>
            <a:off x="3647932" y="8743012"/>
            <a:ext cx="9549956" cy="8635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457200">
              <a:lnSpc>
                <a:spcPct val="117999"/>
              </a:lnSpc>
              <a:defRPr sz="2200" b="0"/>
            </a:pPr>
            <a:r>
              <a:rPr dirty="0"/>
              <a:t>Data is from the European Union’s Joint Research Centre, </a:t>
            </a:r>
          </a:p>
          <a:p>
            <a:pPr defTabSz="457200">
              <a:lnSpc>
                <a:spcPct val="117999"/>
              </a:lnSpc>
              <a:defRPr sz="2200" b="0"/>
            </a:pPr>
            <a:r>
              <a:rPr dirty="0"/>
              <a:t>at the Directorate for Nuclear Safety and Security in Belgium</a:t>
            </a:r>
          </a:p>
        </p:txBody>
      </p:sp>
      <mc:AlternateContent xmlns:mc="http://schemas.openxmlformats.org/markup-compatibility/2006" xmlns:a14="http://schemas.microsoft.com/office/drawing/2010/main">
        <mc:Choice Requires="a14">
          <p:sp>
            <p:nvSpPr>
              <p:cNvPr id="356" name="方程"/>
              <p:cNvSpPr txBox="1"/>
              <p:nvPr/>
            </p:nvSpPr>
            <p:spPr>
              <a:xfrm>
                <a:off x="718544" y="8553245"/>
                <a:ext cx="2504633" cy="847040"/>
              </a:xfrm>
              <a:prstGeom prst="rect">
                <a:avLst/>
              </a:prstGeom>
              <a:ln w="12700">
                <a:miter lim="400000"/>
              </a:ln>
            </p:spPr>
            <p:txBody>
              <a:bodyPr wrap="none" lIns="0" tIns="0" rIns="0" bIns="0">
                <a:spAutoFit/>
              </a:bodyPr>
              <a:lstStyle/>
              <a:p>
                <a:pPr algn="l" defTabSz="914400" latinLnBrk="1">
                  <a:defRPr sz="1800" b="0"/>
                </a:pPr>
                <a14:m>
                  <m:oMathPara xmlns:m="http://schemas.openxmlformats.org/officeDocument/2006/math">
                    <m:oMathParaPr>
                      <m:jc m:val="centerGroup"/>
                    </m:oMathParaPr>
                    <m:oMath xmlns:m="http://schemas.openxmlformats.org/officeDocument/2006/math">
                      <m:r>
                        <a:rPr sz="2800" i="1">
                          <a:solidFill>
                            <a:srgbClr val="000000"/>
                          </a:solidFill>
                          <a:latin typeface="Cambria Math" panose="02040503050406030204" pitchFamily="18" charset="0"/>
                        </a:rPr>
                        <m:t>𝐼</m:t>
                      </m:r>
                      <m:r>
                        <a:rPr sz="2800" i="1">
                          <a:solidFill>
                            <a:srgbClr val="000000"/>
                          </a:solidFill>
                          <a:latin typeface="Cambria Math" panose="02040503050406030204" pitchFamily="18" charset="0"/>
                        </a:rPr>
                        <m:t>(</m:t>
                      </m:r>
                      <m:r>
                        <a:rPr sz="2800" i="1">
                          <a:solidFill>
                            <a:srgbClr val="000000"/>
                          </a:solidFill>
                          <a:latin typeface="Cambria Math" panose="02040503050406030204" pitchFamily="18" charset="0"/>
                        </a:rPr>
                        <m:t>𝑡</m:t>
                      </m:r>
                      <m:r>
                        <a:rPr sz="2800" i="1">
                          <a:solidFill>
                            <a:srgbClr val="000000"/>
                          </a:solidFill>
                          <a:latin typeface="Cambria Math" panose="02040503050406030204" pitchFamily="18" charset="0"/>
                        </a:rPr>
                        <m:t>)≡</m:t>
                      </m:r>
                      <m:f>
                        <m:fPr>
                          <m:ctrlPr>
                            <a:rPr sz="2800" i="1">
                              <a:solidFill>
                                <a:srgbClr val="000000"/>
                              </a:solidFill>
                              <a:latin typeface="Cambria Math" panose="02040503050406030204" pitchFamily="18" charset="0"/>
                            </a:rPr>
                          </m:ctrlPr>
                        </m:fPr>
                        <m:num>
                          <m:r>
                            <a:rPr sz="2800" i="1">
                              <a:solidFill>
                                <a:srgbClr val="000000"/>
                              </a:solidFill>
                              <a:latin typeface="Cambria Math" panose="02040503050406030204" pitchFamily="18" charset="0"/>
                            </a:rPr>
                            <m:t>𝑁</m:t>
                          </m:r>
                          <m:r>
                            <a:rPr sz="2800" i="1">
                              <a:solidFill>
                                <a:srgbClr val="000000"/>
                              </a:solidFill>
                              <a:latin typeface="Cambria Math" panose="02040503050406030204" pitchFamily="18" charset="0"/>
                            </a:rPr>
                            <m:t>(</m:t>
                          </m:r>
                          <m:r>
                            <a:rPr sz="2800" i="1">
                              <a:solidFill>
                                <a:srgbClr val="000000"/>
                              </a:solidFill>
                              <a:latin typeface="Cambria Math" panose="02040503050406030204" pitchFamily="18" charset="0"/>
                            </a:rPr>
                            <m:t>𝑡</m:t>
                          </m:r>
                          <m:r>
                            <a:rPr sz="2800" i="1">
                              <a:solidFill>
                                <a:srgbClr val="000000"/>
                              </a:solidFill>
                              <a:latin typeface="Cambria Math" panose="02040503050406030204" pitchFamily="18" charset="0"/>
                            </a:rPr>
                            <m:t>)−⟨</m:t>
                          </m:r>
                          <m:r>
                            <a:rPr sz="2800" i="1">
                              <a:solidFill>
                                <a:srgbClr val="000000"/>
                              </a:solidFill>
                              <a:latin typeface="Cambria Math" panose="02040503050406030204" pitchFamily="18" charset="0"/>
                            </a:rPr>
                            <m:t>𝑁</m:t>
                          </m:r>
                          <m:r>
                            <a:rPr sz="2800" i="1">
                              <a:solidFill>
                                <a:srgbClr val="000000"/>
                              </a:solidFill>
                              <a:latin typeface="Cambria Math" panose="02040503050406030204" pitchFamily="18" charset="0"/>
                            </a:rPr>
                            <m:t>⟩</m:t>
                          </m:r>
                        </m:num>
                        <m:den>
                          <m:r>
                            <a:rPr sz="2800" i="1">
                              <a:solidFill>
                                <a:srgbClr val="000000"/>
                              </a:solidFill>
                              <a:latin typeface="Cambria Math" panose="02040503050406030204" pitchFamily="18" charset="0"/>
                            </a:rPr>
                            <m:t>⟨</m:t>
                          </m:r>
                          <m:r>
                            <a:rPr sz="2800" i="1">
                              <a:solidFill>
                                <a:srgbClr val="000000"/>
                              </a:solidFill>
                              <a:latin typeface="Cambria Math" panose="02040503050406030204" pitchFamily="18" charset="0"/>
                            </a:rPr>
                            <m:t>𝑁</m:t>
                          </m:r>
                          <m:r>
                            <a:rPr sz="2800" i="1">
                              <a:solidFill>
                                <a:srgbClr val="000000"/>
                              </a:solidFill>
                              <a:latin typeface="Cambria Math" panose="02040503050406030204" pitchFamily="18" charset="0"/>
                            </a:rPr>
                            <m:t>⟩</m:t>
                          </m:r>
                        </m:den>
                      </m:f>
                    </m:oMath>
                  </m:oMathPara>
                </a14:m>
                <a:endParaRPr sz="2800"/>
              </a:p>
            </p:txBody>
          </p:sp>
        </mc:Choice>
        <mc:Fallback xmlns="">
          <p:sp>
            <p:nvSpPr>
              <p:cNvPr id="356" name="方程"/>
              <p:cNvSpPr txBox="1">
                <a:spLocks noRot="1" noChangeAspect="1" noMove="1" noResize="1" noEditPoints="1" noAdjustHandles="1" noChangeArrowheads="1" noChangeShapeType="1" noTextEdit="1"/>
              </p:cNvSpPr>
              <p:nvPr/>
            </p:nvSpPr>
            <p:spPr>
              <a:xfrm>
                <a:off x="718544" y="8553245"/>
                <a:ext cx="2504633" cy="847040"/>
              </a:xfrm>
              <a:prstGeom prst="rect">
                <a:avLst/>
              </a:prstGeom>
              <a:blipFill>
                <a:blip r:embed="rId5"/>
                <a:stretch>
                  <a:fillRect l="-4545" t="-4412" r="-15152" b="-22059"/>
                </a:stretch>
              </a:blipFill>
              <a:ln w="12700">
                <a:miter lim="400000"/>
              </a:ln>
            </p:spPr>
            <p:txBody>
              <a:bodyPr/>
              <a:lstStyle/>
              <a:p>
                <a:r>
                  <a:rPr lang="zh-CN" altLang="en-US">
                    <a:noFill/>
                  </a:rPr>
                  <a:t> </a:t>
                </a:r>
              </a:p>
            </p:txBody>
          </p:sp>
        </mc:Fallback>
      </mc:AlternateContent>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Lomb-Scargle periodogram"/>
          <p:cNvSpPr txBox="1">
            <a:spLocks noGrp="1"/>
          </p:cNvSpPr>
          <p:nvPr>
            <p:ph type="title" idx="4294967295"/>
          </p:nvPr>
        </p:nvSpPr>
        <p:spPr>
          <a:xfrm>
            <a:off x="952500" y="444500"/>
            <a:ext cx="11099800" cy="1180718"/>
          </a:xfrm>
          <a:prstGeom prst="rect">
            <a:avLst/>
          </a:prstGeom>
        </p:spPr>
        <p:txBody>
          <a:bodyPr/>
          <a:lstStyle>
            <a:lvl1pPr>
              <a:defRPr sz="2900" b="1">
                <a:latin typeface="Helvetica"/>
                <a:ea typeface="Helvetica"/>
                <a:cs typeface="Helvetica"/>
                <a:sym typeface="Helvetica"/>
              </a:defRPr>
            </a:lvl1pPr>
          </a:lstStyle>
          <a:p>
            <a:r>
              <a:t>Lomb-Scargle periodogram</a:t>
            </a:r>
          </a:p>
        </p:txBody>
      </p:sp>
      <p:sp>
        <p:nvSpPr>
          <p:cNvPr id="361" name="Let’s convert the data into frequency space:"/>
          <p:cNvSpPr txBox="1">
            <a:spLocks noGrp="1"/>
          </p:cNvSpPr>
          <p:nvPr>
            <p:ph type="body" sz="quarter" idx="4294967295"/>
          </p:nvPr>
        </p:nvSpPr>
        <p:spPr>
          <a:xfrm>
            <a:off x="952500" y="1604334"/>
            <a:ext cx="11099800" cy="959354"/>
          </a:xfrm>
          <a:prstGeom prst="rect">
            <a:avLst/>
          </a:prstGeom>
        </p:spPr>
        <p:txBody>
          <a:bodyPr/>
          <a:lstStyle>
            <a:lvl1pPr marL="493895" indent="-493895">
              <a:buSzPct val="75000"/>
              <a:defRPr sz="2800">
                <a:latin typeface="Helvetica Light"/>
                <a:ea typeface="Helvetica Light"/>
                <a:cs typeface="Helvetica Light"/>
                <a:sym typeface="Helvetica Light"/>
              </a:defRPr>
            </a:lvl1pPr>
          </a:lstStyle>
          <a:p>
            <a:r>
              <a:t>Let’s convert the data into frequency space:</a:t>
            </a:r>
          </a:p>
        </p:txBody>
      </p:sp>
      <p:pic>
        <p:nvPicPr>
          <p:cNvPr id="362" name="Tritium4.png" descr="Tritium4.png"/>
          <p:cNvPicPr>
            <a:picLocks noChangeAspect="1"/>
          </p:cNvPicPr>
          <p:nvPr/>
        </p:nvPicPr>
        <p:blipFill>
          <a:blip r:embed="rId3"/>
          <a:stretch>
            <a:fillRect/>
          </a:stretch>
        </p:blipFill>
        <p:spPr>
          <a:xfrm>
            <a:off x="2963563" y="2528670"/>
            <a:ext cx="7077674" cy="5065153"/>
          </a:xfrm>
          <a:prstGeom prst="rect">
            <a:avLst/>
          </a:prstGeom>
          <a:ln w="12700">
            <a:miter lim="400000"/>
          </a:ln>
        </p:spPr>
      </p:pic>
      <p:sp>
        <p:nvSpPr>
          <p:cNvPr id="363" name="Power"/>
          <p:cNvSpPr txBox="1"/>
          <p:nvPr/>
        </p:nvSpPr>
        <p:spPr>
          <a:xfrm>
            <a:off x="1527855" y="4646270"/>
            <a:ext cx="1045465" cy="4610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Power</a:t>
            </a:r>
          </a:p>
        </p:txBody>
      </p:sp>
      <p:sp>
        <p:nvSpPr>
          <p:cNvPr id="364" name="Frequency (1/year)"/>
          <p:cNvSpPr txBox="1"/>
          <p:nvPr/>
        </p:nvSpPr>
        <p:spPr>
          <a:xfrm>
            <a:off x="4462738" y="7815019"/>
            <a:ext cx="4079324" cy="461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t>Frequency (1/year)</a:t>
            </a:r>
          </a:p>
        </p:txBody>
      </p:sp>
      <p:sp>
        <p:nvSpPr>
          <p:cNvPr id="365" name="Is there evidence of periodic effects here?"/>
          <p:cNvSpPr txBox="1"/>
          <p:nvPr/>
        </p:nvSpPr>
        <p:spPr>
          <a:xfrm>
            <a:off x="952500" y="8497275"/>
            <a:ext cx="11099800" cy="959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marL="493895" indent="-493895" algn="l">
              <a:spcBef>
                <a:spcPts val="4200"/>
              </a:spcBef>
              <a:buSzPct val="75000"/>
              <a:buChar char="•"/>
              <a:defRPr sz="2800" b="0">
                <a:latin typeface="Helvetica Light"/>
                <a:ea typeface="Helvetica Light"/>
                <a:cs typeface="Helvetica Light"/>
                <a:sym typeface="Helvetica Light"/>
              </a:defRPr>
            </a:lvl1pPr>
          </a:lstStyle>
          <a:p>
            <a:r>
              <a:t>Is there evidence of periodic effects here?</a:t>
            </a:r>
          </a:p>
        </p:txBody>
      </p:sp>
      <p:sp>
        <p:nvSpPr>
          <p:cNvPr id="3" name="文本框 2">
            <a:extLst>
              <a:ext uri="{FF2B5EF4-FFF2-40B4-BE49-F238E27FC236}">
                <a16:creationId xmlns:a16="http://schemas.microsoft.com/office/drawing/2014/main" id="{2E3E1633-3D2B-2BB6-C807-34A91840A8F1}"/>
              </a:ext>
            </a:extLst>
          </p:cNvPr>
          <p:cNvSpPr txBox="1"/>
          <p:nvPr/>
        </p:nvSpPr>
        <p:spPr>
          <a:xfrm>
            <a:off x="3249535" y="1274151"/>
            <a:ext cx="6505730"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 altLang="zh-CN" sz="2400" dirty="0">
                <a:effectLst/>
                <a:latin typeface="CMR10"/>
              </a:rPr>
              <a:t>Least Squares Spectral Analysis (LSSA) method </a:t>
            </a:r>
            <a:endParaRPr lang="en" altLang="zh-CN" dirty="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Repeating this at each frequency:"/>
          <p:cNvSpPr txBox="1">
            <a:spLocks noGrp="1"/>
          </p:cNvSpPr>
          <p:nvPr>
            <p:ph type="body" sz="quarter" idx="4294967295"/>
          </p:nvPr>
        </p:nvSpPr>
        <p:spPr>
          <a:xfrm>
            <a:off x="940938" y="652204"/>
            <a:ext cx="11099800" cy="959354"/>
          </a:xfrm>
          <a:prstGeom prst="rect">
            <a:avLst/>
          </a:prstGeom>
        </p:spPr>
        <p:txBody>
          <a:bodyPr/>
          <a:lstStyle>
            <a:lvl1pPr marL="493895" indent="-493895">
              <a:buSzPct val="75000"/>
              <a:defRPr sz="2700">
                <a:latin typeface="Helvetica Light"/>
                <a:ea typeface="Helvetica Light"/>
                <a:cs typeface="Helvetica Light"/>
                <a:sym typeface="Helvetica Light"/>
              </a:defRPr>
            </a:lvl1pPr>
          </a:lstStyle>
          <a:p>
            <a:r>
              <a:rPr lang="en-US" dirty="0"/>
              <a:t>From Monte Carlo simulations:</a:t>
            </a:r>
            <a:endParaRPr dirty="0"/>
          </a:p>
        </p:txBody>
      </p:sp>
      <p:sp>
        <p:nvSpPr>
          <p:cNvPr id="409" name="We can see that the real data points (blue) are all below the 95 % CL limit (orange), and hence well-modelled by random noise"/>
          <p:cNvSpPr txBox="1"/>
          <p:nvPr/>
        </p:nvSpPr>
        <p:spPr>
          <a:xfrm>
            <a:off x="922520" y="8131672"/>
            <a:ext cx="11099800" cy="9593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marL="493895" indent="-493895" algn="l">
              <a:spcBef>
                <a:spcPts val="4200"/>
              </a:spcBef>
              <a:buSzPct val="75000"/>
              <a:buChar char="•"/>
              <a:defRPr sz="2700" b="0">
                <a:latin typeface="Helvetica Light"/>
                <a:ea typeface="Helvetica Light"/>
                <a:cs typeface="Helvetica Light"/>
                <a:sym typeface="Helvetica Light"/>
              </a:defRPr>
            </a:lvl1pPr>
          </a:lstStyle>
          <a:p>
            <a:r>
              <a:rPr dirty="0"/>
              <a:t>We can see that the real data points (blue) are all below the 95 % CL limit (orange), and hence well-modelled by random noise</a:t>
            </a:r>
          </a:p>
        </p:txBody>
      </p:sp>
      <p:sp>
        <p:nvSpPr>
          <p:cNvPr id="411" name="No evidence of non-random behaviour"/>
          <p:cNvSpPr txBox="1"/>
          <p:nvPr/>
        </p:nvSpPr>
        <p:spPr>
          <a:xfrm>
            <a:off x="2750093" y="9114484"/>
            <a:ext cx="7504614"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rPr sz="2800" dirty="0"/>
              <a:t>No evidence of non-random </a:t>
            </a:r>
            <a:r>
              <a:rPr sz="2800" dirty="0" err="1"/>
              <a:t>behaviour</a:t>
            </a:r>
            <a:endParaRPr sz="2800" dirty="0"/>
          </a:p>
        </p:txBody>
      </p:sp>
      <p:pic>
        <p:nvPicPr>
          <p:cNvPr id="412" name="Figure_2.pdf" descr="Figure_2.pdf"/>
          <p:cNvPicPr>
            <a:picLocks noChangeAspect="1"/>
          </p:cNvPicPr>
          <p:nvPr/>
        </p:nvPicPr>
        <p:blipFill>
          <a:blip r:embed="rId3"/>
          <a:stretch>
            <a:fillRect/>
          </a:stretch>
        </p:blipFill>
        <p:spPr>
          <a:xfrm>
            <a:off x="14990" y="1448010"/>
            <a:ext cx="9120347" cy="6676266"/>
          </a:xfrm>
          <a:prstGeom prst="rect">
            <a:avLst/>
          </a:prstGeom>
          <a:ln w="12700">
            <a:miter lim="400000"/>
          </a:ln>
        </p:spPr>
      </p:pic>
      <p:pic>
        <p:nvPicPr>
          <p:cNvPr id="2" name="图片 1" descr="卡通人物&#10;&#10;描述已自动生成">
            <a:extLst>
              <a:ext uri="{FF2B5EF4-FFF2-40B4-BE49-F238E27FC236}">
                <a16:creationId xmlns:a16="http://schemas.microsoft.com/office/drawing/2014/main" id="{2D35EDF1-C2E6-1A70-6843-8DD2B77396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1638" y="1735136"/>
            <a:ext cx="3903162" cy="5445152"/>
          </a:xfrm>
          <a:prstGeom prst="rect">
            <a:avLst/>
          </a:prstGeom>
        </p:spPr>
      </p:pic>
      <p:sp>
        <p:nvSpPr>
          <p:cNvPr id="3" name="Original data,…">
            <a:extLst>
              <a:ext uri="{FF2B5EF4-FFF2-40B4-BE49-F238E27FC236}">
                <a16:creationId xmlns:a16="http://schemas.microsoft.com/office/drawing/2014/main" id="{8D288003-7652-E2A8-A6A3-A6A4FC62AB99}"/>
              </a:ext>
            </a:extLst>
          </p:cNvPr>
          <p:cNvSpPr txBox="1"/>
          <p:nvPr/>
        </p:nvSpPr>
        <p:spPr>
          <a:xfrm>
            <a:off x="3211323" y="2941646"/>
            <a:ext cx="7630294" cy="829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rPr dirty="0">
                <a:solidFill>
                  <a:schemeClr val="accent1">
                    <a:hueOff val="114395"/>
                    <a:lumOff val="-24975"/>
                  </a:schemeClr>
                </a:solidFill>
              </a:rPr>
              <a:t>Original data</a:t>
            </a:r>
            <a:r>
              <a:rPr dirty="0"/>
              <a:t>,  </a:t>
            </a:r>
          </a:p>
          <a:p>
            <a:r>
              <a:rPr dirty="0">
                <a:solidFill>
                  <a:schemeClr val="accent4">
                    <a:hueOff val="-1081314"/>
                    <a:satOff val="4338"/>
                    <a:lumOff val="-8931"/>
                  </a:schemeClr>
                </a:solidFill>
              </a:rPr>
              <a:t>Monte Carlo limit</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6" name="pasted-image.pdf" descr="pasted-image.pdf"/>
          <p:cNvPicPr>
            <a:picLocks noChangeAspect="1"/>
          </p:cNvPicPr>
          <p:nvPr/>
        </p:nvPicPr>
        <p:blipFill>
          <a:blip r:embed="rId3"/>
          <a:stretch>
            <a:fillRect/>
          </a:stretch>
        </p:blipFill>
        <p:spPr>
          <a:xfrm>
            <a:off x="1362016" y="1726291"/>
            <a:ext cx="10280768" cy="6301018"/>
          </a:xfrm>
          <a:prstGeom prst="rect">
            <a:avLst/>
          </a:prstGeom>
          <a:ln w="12700">
            <a:miter lim="400000"/>
          </a:ln>
        </p:spPr>
      </p:pic>
      <p:sp>
        <p:nvSpPr>
          <p:cNvPr id="417" name="Background only PDF…"/>
          <p:cNvSpPr txBox="1"/>
          <p:nvPr/>
        </p:nvSpPr>
        <p:spPr>
          <a:xfrm>
            <a:off x="322953" y="7660099"/>
            <a:ext cx="3270200" cy="8293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Background only PDF</a:t>
            </a:r>
          </a:p>
          <a:p>
            <a:r>
              <a:t>compatible with data</a:t>
            </a:r>
          </a:p>
        </p:txBody>
      </p:sp>
      <p:sp>
        <p:nvSpPr>
          <p:cNvPr id="418" name="Background + Signal PDF…"/>
          <p:cNvSpPr txBox="1"/>
          <p:nvPr/>
        </p:nvSpPr>
        <p:spPr>
          <a:xfrm>
            <a:off x="4343472" y="8089872"/>
            <a:ext cx="3831032" cy="8293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Background + Signal PDF</a:t>
            </a:r>
          </a:p>
          <a:p>
            <a:r>
              <a:t>threshold</a:t>
            </a:r>
          </a:p>
        </p:txBody>
      </p:sp>
      <p:sp>
        <p:nvSpPr>
          <p:cNvPr id="419" name="Background + Signal PDF…"/>
          <p:cNvSpPr txBox="1"/>
          <p:nvPr/>
        </p:nvSpPr>
        <p:spPr>
          <a:xfrm>
            <a:off x="8937523" y="7660099"/>
            <a:ext cx="3831032" cy="8293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Background + Signal PDF</a:t>
            </a:r>
          </a:p>
          <a:p>
            <a:r>
              <a:t>excluded by data</a:t>
            </a:r>
          </a:p>
        </p:txBody>
      </p:sp>
      <p:sp>
        <p:nvSpPr>
          <p:cNvPr id="420" name="线条"/>
          <p:cNvSpPr/>
          <p:nvPr/>
        </p:nvSpPr>
        <p:spPr>
          <a:xfrm flipV="1">
            <a:off x="2534142" y="6423328"/>
            <a:ext cx="1270001" cy="1270001"/>
          </a:xfrm>
          <a:prstGeom prst="line">
            <a:avLst/>
          </a:prstGeom>
          <a:ln w="25400">
            <a:solidFill>
              <a:srgbClr val="000000"/>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421" name="线条"/>
          <p:cNvSpPr/>
          <p:nvPr/>
        </p:nvSpPr>
        <p:spPr>
          <a:xfrm flipV="1">
            <a:off x="9696461" y="6745260"/>
            <a:ext cx="1" cy="948068"/>
          </a:xfrm>
          <a:prstGeom prst="line">
            <a:avLst/>
          </a:prstGeom>
          <a:ln w="25400">
            <a:solidFill>
              <a:srgbClr val="000000"/>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422" name="线条"/>
          <p:cNvSpPr/>
          <p:nvPr/>
        </p:nvSpPr>
        <p:spPr>
          <a:xfrm flipV="1">
            <a:off x="6745811" y="6740046"/>
            <a:ext cx="1" cy="1272162"/>
          </a:xfrm>
          <a:prstGeom prst="line">
            <a:avLst/>
          </a:prstGeom>
          <a:ln w="25400">
            <a:solidFill>
              <a:srgbClr val="000000"/>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423" name="Repeating this with an injected axion signal:"/>
          <p:cNvSpPr txBox="1">
            <a:spLocks noGrp="1"/>
          </p:cNvSpPr>
          <p:nvPr>
            <p:ph type="body" sz="quarter" idx="4294967295"/>
          </p:nvPr>
        </p:nvSpPr>
        <p:spPr>
          <a:xfrm>
            <a:off x="952500" y="1030908"/>
            <a:ext cx="11099800" cy="959354"/>
          </a:xfrm>
          <a:prstGeom prst="rect">
            <a:avLst/>
          </a:prstGeom>
        </p:spPr>
        <p:txBody>
          <a:bodyPr/>
          <a:lstStyle>
            <a:lvl1pPr marL="493895" indent="-493895">
              <a:buSzPct val="75000"/>
              <a:defRPr sz="2800">
                <a:latin typeface="Helvetica Light"/>
                <a:ea typeface="Helvetica Light"/>
                <a:cs typeface="Helvetica Light"/>
                <a:sym typeface="Helvetica Light"/>
              </a:defRPr>
            </a:lvl1pPr>
          </a:lstStyle>
          <a:p>
            <a:r>
              <a:t>Repeating this with an injected axion signal:</a:t>
            </a:r>
          </a:p>
        </p:txBody>
      </p:sp>
      <p:sp>
        <p:nvSpPr>
          <p:cNvPr id="424" name="Varying the axion coupling allows us to find the threshold values"/>
          <p:cNvSpPr txBox="1"/>
          <p:nvPr/>
        </p:nvSpPr>
        <p:spPr>
          <a:xfrm>
            <a:off x="952500" y="8746904"/>
            <a:ext cx="11099800" cy="9593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marL="493895" indent="-493895" algn="l">
              <a:spcBef>
                <a:spcPts val="4200"/>
              </a:spcBef>
              <a:buSzPct val="75000"/>
              <a:buChar char="•"/>
              <a:defRPr sz="2800" b="0">
                <a:latin typeface="Helvetica Light"/>
                <a:ea typeface="Helvetica Light"/>
                <a:cs typeface="Helvetica Light"/>
                <a:sym typeface="Helvetica Light"/>
              </a:defRPr>
            </a:lvl1pPr>
          </a:lstStyle>
          <a:p>
            <a:r>
              <a:t>Varying the axion coupling allows us to find the threshold values</a:t>
            </a:r>
          </a:p>
        </p:txBody>
      </p:sp>
      <p:sp>
        <p:nvSpPr>
          <p:cNvPr id="425" name="(Figure via 1905.13650)"/>
          <p:cNvSpPr txBox="1"/>
          <p:nvPr/>
        </p:nvSpPr>
        <p:spPr>
          <a:xfrm>
            <a:off x="8803919" y="808835"/>
            <a:ext cx="4098240" cy="3370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00"/>
            </a:lvl1pPr>
          </a:lstStyle>
          <a:p>
            <a:r>
              <a:t>(Figure via 1905.13650)</a:t>
            </a:r>
          </a:p>
        </p:txBody>
      </p:sp>
      <p:sp>
        <p:nvSpPr>
          <p:cNvPr id="426" name="矩形"/>
          <p:cNvSpPr/>
          <p:nvPr/>
        </p:nvSpPr>
        <p:spPr>
          <a:xfrm>
            <a:off x="6023385" y="7230533"/>
            <a:ext cx="652529" cy="683684"/>
          </a:xfrm>
          <a:prstGeom prst="rect">
            <a:avLst/>
          </a:prstGeom>
          <a:solidFill>
            <a:srgbClr val="FFFFFF"/>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427" name="矩形"/>
          <p:cNvSpPr/>
          <p:nvPr/>
        </p:nvSpPr>
        <p:spPr>
          <a:xfrm>
            <a:off x="4643318" y="1921933"/>
            <a:ext cx="346443" cy="475920"/>
          </a:xfrm>
          <a:prstGeom prst="rect">
            <a:avLst/>
          </a:prstGeom>
          <a:solidFill>
            <a:srgbClr val="FFFFFF"/>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428" name="矩形"/>
          <p:cNvSpPr/>
          <p:nvPr/>
        </p:nvSpPr>
        <p:spPr>
          <a:xfrm>
            <a:off x="7697983" y="1974900"/>
            <a:ext cx="346443" cy="475920"/>
          </a:xfrm>
          <a:prstGeom prst="rect">
            <a:avLst/>
          </a:prstGeom>
          <a:solidFill>
            <a:srgbClr val="FFFFFF"/>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429" name="矩形"/>
          <p:cNvSpPr/>
          <p:nvPr/>
        </p:nvSpPr>
        <p:spPr>
          <a:xfrm>
            <a:off x="1590238" y="4131733"/>
            <a:ext cx="516146" cy="337006"/>
          </a:xfrm>
          <a:prstGeom prst="rect">
            <a:avLst/>
          </a:prstGeom>
          <a:solidFill>
            <a:srgbClr val="FFFFFF"/>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430" name="t"/>
          <p:cNvSpPr txBox="1"/>
          <p:nvPr/>
        </p:nvSpPr>
        <p:spPr>
          <a:xfrm>
            <a:off x="4697381" y="1873304"/>
            <a:ext cx="238317" cy="5731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100" b="0"/>
            </a:lvl1pPr>
          </a:lstStyle>
          <a:p>
            <a:r>
              <a:t>t</a:t>
            </a:r>
          </a:p>
        </p:txBody>
      </p:sp>
      <p:sp>
        <p:nvSpPr>
          <p:cNvPr id="431" name="t"/>
          <p:cNvSpPr txBox="1"/>
          <p:nvPr/>
        </p:nvSpPr>
        <p:spPr>
          <a:xfrm rot="16200000">
            <a:off x="1691053" y="4026347"/>
            <a:ext cx="238316" cy="5731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100" b="0"/>
            </a:lvl1pPr>
          </a:lstStyle>
          <a:p>
            <a:r>
              <a:t>t</a:t>
            </a:r>
          </a:p>
        </p:txBody>
      </p:sp>
      <p:sp>
        <p:nvSpPr>
          <p:cNvPr id="432" name="t"/>
          <p:cNvSpPr txBox="1"/>
          <p:nvPr/>
        </p:nvSpPr>
        <p:spPr>
          <a:xfrm>
            <a:off x="7752047" y="1873304"/>
            <a:ext cx="238316" cy="5731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100" b="0"/>
            </a:lvl1pPr>
          </a:lstStyle>
          <a:p>
            <a:r>
              <a:t>t</a:t>
            </a:r>
          </a:p>
        </p:txBody>
      </p:sp>
      <p:sp>
        <p:nvSpPr>
          <p:cNvPr id="433" name="t"/>
          <p:cNvSpPr txBox="1"/>
          <p:nvPr/>
        </p:nvSpPr>
        <p:spPr>
          <a:xfrm>
            <a:off x="6139830" y="7285786"/>
            <a:ext cx="238316" cy="5731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100" b="0"/>
            </a:lvl1pPr>
          </a:lstStyle>
          <a:p>
            <a:r>
              <a:t>t</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5" name="Axion_fa_with_TritiumDecay.pdf" descr="Axion_fa_with_TritiumDecay.pdf"/>
          <p:cNvPicPr>
            <a:picLocks noChangeAspect="1"/>
          </p:cNvPicPr>
          <p:nvPr/>
        </p:nvPicPr>
        <p:blipFill>
          <a:blip r:embed="rId3"/>
          <a:stretch>
            <a:fillRect/>
          </a:stretch>
        </p:blipFill>
        <p:spPr>
          <a:xfrm>
            <a:off x="858444" y="1066836"/>
            <a:ext cx="11287912" cy="7619928"/>
          </a:xfrm>
          <a:prstGeom prst="rect">
            <a:avLst/>
          </a:prstGeom>
          <a:ln w="12700">
            <a:miter lim="400000"/>
          </a:ln>
        </p:spPr>
      </p:pic>
      <p:sp>
        <p:nvSpPr>
          <p:cNvPr id="436" name="Resulting constraint"/>
          <p:cNvSpPr txBox="1"/>
          <p:nvPr/>
        </p:nvSpPr>
        <p:spPr>
          <a:xfrm>
            <a:off x="4519245" y="409777"/>
            <a:ext cx="4263467" cy="609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400"/>
            </a:lvl1pPr>
          </a:lstStyle>
          <a:p>
            <a:r>
              <a:t>Resulting constraint</a:t>
            </a:r>
          </a:p>
        </p:txBody>
      </p:sp>
      <p:sp>
        <p:nvSpPr>
          <p:cNvPr id="437" name="(Using the AxionLimits code)"/>
          <p:cNvSpPr txBox="1"/>
          <p:nvPr/>
        </p:nvSpPr>
        <p:spPr>
          <a:xfrm>
            <a:off x="339461" y="8225635"/>
            <a:ext cx="4098239" cy="3370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00"/>
            </a:lvl1pPr>
          </a:lstStyle>
          <a:p>
            <a:r>
              <a:t>(Using the AxionLimits code)</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1" name="Axion_fa_with_TritiumDecay.pdf" descr="Axion_fa_with_TritiumDecay.pdf"/>
          <p:cNvPicPr>
            <a:picLocks noChangeAspect="1"/>
          </p:cNvPicPr>
          <p:nvPr/>
        </p:nvPicPr>
        <p:blipFill>
          <a:blip r:embed="rId3"/>
          <a:stretch>
            <a:fillRect/>
          </a:stretch>
        </p:blipFill>
        <p:spPr>
          <a:xfrm>
            <a:off x="858444" y="1066836"/>
            <a:ext cx="11287912" cy="7619928"/>
          </a:xfrm>
          <a:prstGeom prst="rect">
            <a:avLst/>
          </a:prstGeom>
          <a:ln w="12700">
            <a:miter lim="400000"/>
          </a:ln>
        </p:spPr>
      </p:pic>
      <p:sp>
        <p:nvSpPr>
          <p:cNvPr id="442" name="Resulting constraint"/>
          <p:cNvSpPr txBox="1"/>
          <p:nvPr/>
        </p:nvSpPr>
        <p:spPr>
          <a:xfrm>
            <a:off x="4519245" y="409777"/>
            <a:ext cx="4263467" cy="609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400"/>
            </a:lvl1pPr>
          </a:lstStyle>
          <a:p>
            <a:r>
              <a:t>Resulting constraint</a:t>
            </a:r>
          </a:p>
        </p:txBody>
      </p:sp>
      <p:sp>
        <p:nvSpPr>
          <p:cNvPr id="443" name="(Using the AxionLimits code)"/>
          <p:cNvSpPr txBox="1"/>
          <p:nvPr/>
        </p:nvSpPr>
        <p:spPr>
          <a:xfrm>
            <a:off x="339461" y="8225635"/>
            <a:ext cx="4098239" cy="3370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00"/>
            </a:lvl1pPr>
          </a:lstStyle>
          <a:p>
            <a:r>
              <a:rPr dirty="0"/>
              <a:t>(Using the </a:t>
            </a:r>
            <a:r>
              <a:rPr dirty="0" err="1"/>
              <a:t>AxionLimits</a:t>
            </a:r>
            <a:r>
              <a:rPr dirty="0"/>
              <a:t> code)</a:t>
            </a:r>
          </a:p>
        </p:txBody>
      </p:sp>
      <p:sp>
        <p:nvSpPr>
          <p:cNvPr id="444" name="线条"/>
          <p:cNvSpPr/>
          <p:nvPr/>
        </p:nvSpPr>
        <p:spPr>
          <a:xfrm>
            <a:off x="7294681" y="2264973"/>
            <a:ext cx="997439" cy="1"/>
          </a:xfrm>
          <a:prstGeom prst="line">
            <a:avLst/>
          </a:prstGeom>
          <a:ln w="25400">
            <a:solidFill>
              <a:srgbClr val="000000"/>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445" name="线条"/>
          <p:cNvSpPr/>
          <p:nvPr/>
        </p:nvSpPr>
        <p:spPr>
          <a:xfrm flipH="1">
            <a:off x="3123955" y="2326019"/>
            <a:ext cx="883673" cy="1"/>
          </a:xfrm>
          <a:prstGeom prst="line">
            <a:avLst/>
          </a:prstGeom>
          <a:ln w="25400">
            <a:solidFill>
              <a:srgbClr val="000000"/>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446" name="线条"/>
          <p:cNvSpPr/>
          <p:nvPr/>
        </p:nvSpPr>
        <p:spPr>
          <a:xfrm>
            <a:off x="7793400" y="4352946"/>
            <a:ext cx="1" cy="1408701"/>
          </a:xfrm>
          <a:prstGeom prst="line">
            <a:avLst/>
          </a:prstGeom>
          <a:ln w="25400">
            <a:solidFill>
              <a:srgbClr val="000000"/>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447" name="More…"/>
          <p:cNvSpPr txBox="1"/>
          <p:nvPr/>
        </p:nvSpPr>
        <p:spPr>
          <a:xfrm>
            <a:off x="3549572" y="1321256"/>
            <a:ext cx="1089712" cy="7064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300"/>
            </a:pPr>
            <a:r>
              <a:t>More </a:t>
            </a:r>
          </a:p>
          <a:p>
            <a:pPr>
              <a:defRPr sz="1300"/>
            </a:pPr>
            <a:r>
              <a:t>observation </a:t>
            </a:r>
          </a:p>
          <a:p>
            <a:pPr>
              <a:defRPr sz="1300"/>
            </a:pPr>
            <a:r>
              <a:t>time</a:t>
            </a:r>
          </a:p>
        </p:txBody>
      </p:sp>
      <p:sp>
        <p:nvSpPr>
          <p:cNvPr id="448" name="Shorter time…"/>
          <p:cNvSpPr txBox="1"/>
          <p:nvPr/>
        </p:nvSpPr>
        <p:spPr>
          <a:xfrm>
            <a:off x="7256564" y="1360093"/>
            <a:ext cx="2389239" cy="6287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700"/>
            </a:pPr>
            <a:r>
              <a:t>Shorter time </a:t>
            </a:r>
          </a:p>
          <a:p>
            <a:pPr>
              <a:defRPr sz="1700"/>
            </a:pPr>
            <a:r>
              <a:t>between observations</a:t>
            </a:r>
          </a:p>
        </p:txBody>
      </p:sp>
      <p:sp>
        <p:nvSpPr>
          <p:cNvPr id="449" name="More tritium,…"/>
          <p:cNvSpPr txBox="1"/>
          <p:nvPr/>
        </p:nvSpPr>
        <p:spPr>
          <a:xfrm>
            <a:off x="6220633" y="3170466"/>
            <a:ext cx="4461102" cy="1162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1700"/>
            </a:pPr>
            <a:r>
              <a:t>More tritium,</a:t>
            </a:r>
          </a:p>
          <a:p>
            <a:pPr>
              <a:defRPr sz="1700"/>
            </a:pPr>
            <a:r>
              <a:t>more data points,</a:t>
            </a:r>
          </a:p>
          <a:p>
            <a:pPr>
              <a:defRPr sz="1700"/>
            </a:pPr>
            <a:r>
              <a:t>other radioisotopes,</a:t>
            </a:r>
          </a:p>
          <a:p>
            <a:pPr>
              <a:defRPr sz="1700"/>
            </a:pPr>
            <a:r>
              <a:t>improved detection setup</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3" name="Figure_3_updated.pdf" descr="Figure_3_updated.pdf"/>
          <p:cNvPicPr>
            <a:picLocks noChangeAspect="1"/>
          </p:cNvPicPr>
          <p:nvPr/>
        </p:nvPicPr>
        <p:blipFill>
          <a:blip r:embed="rId3"/>
          <a:stretch>
            <a:fillRect/>
          </a:stretch>
        </p:blipFill>
        <p:spPr>
          <a:xfrm>
            <a:off x="606380" y="1062086"/>
            <a:ext cx="11792040" cy="8267690"/>
          </a:xfrm>
          <a:prstGeom prst="rect">
            <a:avLst/>
          </a:prstGeom>
          <a:ln w="12700">
            <a:miter lim="400000"/>
          </a:ln>
        </p:spPr>
      </p:pic>
      <p:sp>
        <p:nvSpPr>
          <p:cNvPr id="454" name="Resulting constraint"/>
          <p:cNvSpPr txBox="1"/>
          <p:nvPr/>
        </p:nvSpPr>
        <p:spPr>
          <a:xfrm>
            <a:off x="4519245" y="409777"/>
            <a:ext cx="4263467" cy="609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400"/>
            </a:lvl1pPr>
          </a:lstStyle>
          <a:p>
            <a:r>
              <a:t>Resulting constraint</a:t>
            </a:r>
          </a:p>
        </p:txBody>
      </p:sp>
      <p:sp>
        <p:nvSpPr>
          <p:cNvPr id="455" name="线条"/>
          <p:cNvSpPr/>
          <p:nvPr/>
        </p:nvSpPr>
        <p:spPr>
          <a:xfrm>
            <a:off x="5595525" y="2567028"/>
            <a:ext cx="997438" cy="1"/>
          </a:xfrm>
          <a:prstGeom prst="line">
            <a:avLst/>
          </a:prstGeom>
          <a:ln w="25400">
            <a:solidFill>
              <a:srgbClr val="000000"/>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456" name="线条"/>
          <p:cNvSpPr/>
          <p:nvPr/>
        </p:nvSpPr>
        <p:spPr>
          <a:xfrm flipH="1">
            <a:off x="3191754" y="2567028"/>
            <a:ext cx="883674" cy="1"/>
          </a:xfrm>
          <a:prstGeom prst="line">
            <a:avLst/>
          </a:prstGeom>
          <a:ln w="25400">
            <a:solidFill>
              <a:srgbClr val="000000"/>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457" name="线条"/>
          <p:cNvSpPr/>
          <p:nvPr/>
        </p:nvSpPr>
        <p:spPr>
          <a:xfrm>
            <a:off x="4906416" y="3687090"/>
            <a:ext cx="1" cy="482282"/>
          </a:xfrm>
          <a:prstGeom prst="line">
            <a:avLst/>
          </a:prstGeom>
          <a:ln w="25400">
            <a:solidFill>
              <a:srgbClr val="000000"/>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458" name="More…"/>
          <p:cNvSpPr txBox="1"/>
          <p:nvPr/>
        </p:nvSpPr>
        <p:spPr>
          <a:xfrm>
            <a:off x="2515329" y="1707150"/>
            <a:ext cx="1314807" cy="8196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600"/>
            </a:pPr>
            <a:r>
              <a:t>More </a:t>
            </a:r>
          </a:p>
          <a:p>
            <a:pPr>
              <a:defRPr sz="1600"/>
            </a:pPr>
            <a:r>
              <a:t>observation </a:t>
            </a:r>
          </a:p>
          <a:p>
            <a:pPr>
              <a:defRPr sz="1600"/>
            </a:pPr>
            <a:r>
              <a:t>time</a:t>
            </a:r>
          </a:p>
        </p:txBody>
      </p:sp>
      <p:sp>
        <p:nvSpPr>
          <p:cNvPr id="459" name="Shorter time…"/>
          <p:cNvSpPr txBox="1"/>
          <p:nvPr/>
        </p:nvSpPr>
        <p:spPr>
          <a:xfrm>
            <a:off x="5910799" y="1802585"/>
            <a:ext cx="2389239" cy="6287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700"/>
            </a:pPr>
            <a:r>
              <a:t>Shorter time </a:t>
            </a:r>
          </a:p>
          <a:p>
            <a:pPr>
              <a:defRPr sz="1700"/>
            </a:pPr>
            <a:r>
              <a:t>between observations</a:t>
            </a:r>
          </a:p>
        </p:txBody>
      </p:sp>
      <p:sp>
        <p:nvSpPr>
          <p:cNvPr id="460" name="More tritium,…"/>
          <p:cNvSpPr txBox="1"/>
          <p:nvPr/>
        </p:nvSpPr>
        <p:spPr>
          <a:xfrm>
            <a:off x="2663166" y="2702733"/>
            <a:ext cx="4461102" cy="9096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1300"/>
            </a:pPr>
            <a:r>
              <a:t>More tritium,</a:t>
            </a:r>
          </a:p>
          <a:p>
            <a:pPr>
              <a:defRPr sz="1300"/>
            </a:pPr>
            <a:r>
              <a:t>more data points,</a:t>
            </a:r>
          </a:p>
          <a:p>
            <a:pPr>
              <a:defRPr sz="1300"/>
            </a:pPr>
            <a:r>
              <a:t>other radioisotopes,</a:t>
            </a:r>
          </a:p>
          <a:p>
            <a:pPr>
              <a:defRPr sz="1300"/>
            </a:pPr>
            <a:r>
              <a:t>improved detection setup</a:t>
            </a:r>
          </a:p>
        </p:txBody>
      </p:sp>
      <p:sp>
        <p:nvSpPr>
          <p:cNvPr id="461" name="(Using the AxionLimits code)"/>
          <p:cNvSpPr txBox="1"/>
          <p:nvPr/>
        </p:nvSpPr>
        <p:spPr>
          <a:xfrm>
            <a:off x="267697" y="8948129"/>
            <a:ext cx="4098240" cy="3370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00"/>
            </a:lvl1pPr>
          </a:lstStyle>
          <a:p>
            <a:r>
              <a:rPr dirty="0"/>
              <a:t>(Using the </a:t>
            </a:r>
            <a:r>
              <a:rPr dirty="0" err="1"/>
              <a:t>AxionLimits</a:t>
            </a:r>
            <a:r>
              <a:rPr dirty="0"/>
              <a:t> code)</a:t>
            </a:r>
          </a:p>
        </p:txBody>
      </p:sp>
      <p:sp>
        <p:nvSpPr>
          <p:cNvPr id="3" name="文本框 2">
            <a:extLst>
              <a:ext uri="{FF2B5EF4-FFF2-40B4-BE49-F238E27FC236}">
                <a16:creationId xmlns:a16="http://schemas.microsoft.com/office/drawing/2014/main" id="{03D4965B-C87B-8EBC-05EE-AB5C06D06CBE}"/>
              </a:ext>
            </a:extLst>
          </p:cNvPr>
          <p:cNvSpPr txBox="1"/>
          <p:nvPr/>
        </p:nvSpPr>
        <p:spPr>
          <a:xfrm>
            <a:off x="2115354" y="2978657"/>
            <a:ext cx="2114756" cy="1477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 altLang="zh-CN" sz="1800" b="0" dirty="0">
                <a:solidFill>
                  <a:schemeClr val="bg1"/>
                </a:solidFill>
              </a:rPr>
              <a:t>“An even lighter QCD axion”</a:t>
            </a:r>
          </a:p>
          <a:p>
            <a:r>
              <a:rPr lang="en" altLang="zh-CN" sz="1800" b="0" dirty="0">
                <a:solidFill>
                  <a:schemeClr val="bg1"/>
                </a:solidFill>
              </a:rPr>
              <a:t>1802.10093</a:t>
            </a:r>
          </a:p>
          <a:p>
            <a:r>
              <a:rPr lang="en" altLang="zh-CN" sz="1800" b="0" dirty="0">
                <a:solidFill>
                  <a:schemeClr val="bg1"/>
                </a:solidFill>
              </a:rPr>
              <a:t> 2102.00012</a:t>
            </a:r>
          </a:p>
          <a:p>
            <a:r>
              <a:rPr lang="zh-CN" altLang="en-US" sz="1800" b="0" dirty="0">
                <a:solidFill>
                  <a:schemeClr val="bg1"/>
                </a:solidFill>
              </a:rPr>
              <a:t> </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We have explored a new experimental signature for axion DM…"/>
          <p:cNvSpPr txBox="1">
            <a:spLocks noGrp="1"/>
          </p:cNvSpPr>
          <p:nvPr>
            <p:ph type="body" idx="1"/>
          </p:nvPr>
        </p:nvSpPr>
        <p:spPr>
          <a:xfrm>
            <a:off x="952500" y="1812062"/>
            <a:ext cx="11099800" cy="6363419"/>
          </a:xfrm>
          <a:prstGeom prst="rect">
            <a:avLst/>
          </a:prstGeom>
        </p:spPr>
        <p:txBody>
          <a:bodyPr/>
          <a:lstStyle/>
          <a:p>
            <a:pPr marL="329263" indent="-329263">
              <a:defRPr sz="2800"/>
            </a:pPr>
            <a:r>
              <a:rPr dirty="0"/>
              <a:t>We have explored a new experimental signature for axion DM</a:t>
            </a:r>
          </a:p>
          <a:p>
            <a:pPr marL="329263" indent="-329263">
              <a:defRPr sz="2800"/>
            </a:pPr>
            <a:r>
              <a:rPr dirty="0"/>
              <a:t>In 12 years of tritium decay data we find no evidence of this phenomenon</a:t>
            </a:r>
          </a:p>
          <a:p>
            <a:pPr marL="329263" indent="-329263">
              <a:defRPr sz="2800"/>
            </a:pPr>
            <a:r>
              <a:rPr dirty="0"/>
              <a:t>We used the data to place constraints on axion DM</a:t>
            </a:r>
          </a:p>
          <a:p>
            <a:pPr marL="329263" indent="-329263">
              <a:defRPr sz="2800"/>
            </a:pPr>
            <a:r>
              <a:rPr dirty="0"/>
              <a:t>Is nuclear decay random and spontaneous? Yes, probably…</a:t>
            </a:r>
          </a:p>
        </p:txBody>
      </p:sp>
      <p:sp>
        <p:nvSpPr>
          <p:cNvPr id="466" name="More details in 2303.09865"/>
          <p:cNvSpPr txBox="1"/>
          <p:nvPr/>
        </p:nvSpPr>
        <p:spPr>
          <a:xfrm>
            <a:off x="3641974" y="7908741"/>
            <a:ext cx="5472045"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spcBef>
                <a:spcPts val="4200"/>
              </a:spcBef>
              <a:defRPr sz="2200" b="0">
                <a:latin typeface="Helvetica Light"/>
                <a:ea typeface="Helvetica Light"/>
                <a:cs typeface="Helvetica Light"/>
                <a:sym typeface="Helvetica Light"/>
              </a:defRPr>
            </a:lvl1pPr>
          </a:lstStyle>
          <a:p>
            <a:r>
              <a:rPr sz="2800" dirty="0"/>
              <a:t>More details in 2303.09865      </a:t>
            </a:r>
          </a:p>
        </p:txBody>
      </p:sp>
      <p:sp>
        <p:nvSpPr>
          <p:cNvPr id="467" name="Discussion and conclusions"/>
          <p:cNvSpPr txBox="1"/>
          <p:nvPr/>
        </p:nvSpPr>
        <p:spPr>
          <a:xfrm>
            <a:off x="952500" y="579290"/>
            <a:ext cx="11099800" cy="11807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defRPr sz="2900">
                <a:latin typeface="Helvetica"/>
                <a:ea typeface="Helvetica"/>
                <a:cs typeface="Helvetica"/>
                <a:sym typeface="Helvetica"/>
              </a:defRPr>
            </a:lvl1pPr>
          </a:lstStyle>
          <a:p>
            <a:r>
              <a:rPr dirty="0"/>
              <a:t>Discussion and conclusions</a:t>
            </a:r>
          </a:p>
        </p:txBody>
      </p:sp>
      <p:sp>
        <p:nvSpPr>
          <p:cNvPr id="468" name="Thanks for listening!"/>
          <p:cNvSpPr txBox="1"/>
          <p:nvPr/>
        </p:nvSpPr>
        <p:spPr>
          <a:xfrm>
            <a:off x="3511980" y="8711065"/>
            <a:ext cx="4571765"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rPr sz="3600" dirty="0"/>
              <a:t>Thanks for listening!</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ritium decay"/>
          <p:cNvSpPr txBox="1">
            <a:spLocks noGrp="1"/>
          </p:cNvSpPr>
          <p:nvPr>
            <p:ph type="title" idx="4294967295"/>
          </p:nvPr>
        </p:nvSpPr>
        <p:spPr>
          <a:xfrm>
            <a:off x="675776" y="488188"/>
            <a:ext cx="11099800" cy="1180718"/>
          </a:xfrm>
          <a:prstGeom prst="rect">
            <a:avLst/>
          </a:prstGeom>
        </p:spPr>
        <p:txBody>
          <a:bodyPr/>
          <a:lstStyle>
            <a:lvl1pPr>
              <a:defRPr sz="2900" b="1">
                <a:latin typeface="Helvetica"/>
                <a:ea typeface="Helvetica"/>
                <a:cs typeface="Helvetica"/>
                <a:sym typeface="Helvetica"/>
              </a:defRPr>
            </a:lvl1pPr>
          </a:lstStyle>
          <a:p>
            <a:r>
              <a:rPr lang="en" altLang="zh-CN" dirty="0"/>
              <a:t>Why Tritium?</a:t>
            </a:r>
            <a:br>
              <a:rPr lang="en" altLang="zh-CN" sz="3200" dirty="0"/>
            </a:br>
            <a:endParaRPr dirty="0"/>
          </a:p>
        </p:txBody>
      </p:sp>
      <p:sp>
        <p:nvSpPr>
          <p:cNvPr id="311" name="For simple nuclei,  -dependence is calculable, let’s consider tritium decay:…"/>
          <p:cNvSpPr txBox="1">
            <a:spLocks noGrp="1"/>
          </p:cNvSpPr>
          <p:nvPr>
            <p:ph type="body" idx="4294967295"/>
          </p:nvPr>
        </p:nvSpPr>
        <p:spPr>
          <a:xfrm>
            <a:off x="337331" y="299984"/>
            <a:ext cx="12330138" cy="7108578"/>
          </a:xfrm>
          <a:prstGeom prst="rect">
            <a:avLst/>
          </a:prstGeom>
        </p:spPr>
        <p:txBody>
          <a:bodyPr>
            <a:normAutofit/>
          </a:bodyPr>
          <a:lstStyle/>
          <a:p>
            <a:pPr marL="346154" indent="-346154" defTabSz="519937">
              <a:spcBef>
                <a:spcPts val="3700"/>
              </a:spcBef>
              <a:defRPr sz="2492">
                <a:latin typeface="Helvetica"/>
                <a:ea typeface="Helvetica"/>
                <a:cs typeface="Helvetica"/>
                <a:sym typeface="Helvetica"/>
              </a:defRPr>
            </a:pPr>
            <a:r>
              <a:rPr lang="en" altLang="zh-CN" dirty="0"/>
              <a:t>Decays with smaller                                resulted in a larger fractional change in the beta decay rate.</a:t>
            </a:r>
            <a:endParaRPr lang="en-US" dirty="0"/>
          </a:p>
          <a:p>
            <a:pPr marL="0" indent="0" algn="ctr" defTabSz="519937">
              <a:spcBef>
                <a:spcPts val="3700"/>
              </a:spcBef>
              <a:buSzTx/>
              <a:buNone/>
              <a:defRPr sz="2492">
                <a:latin typeface="Helvetica"/>
                <a:ea typeface="Helvetica"/>
                <a:cs typeface="Helvetica"/>
                <a:sym typeface="Helvetica"/>
              </a:defRPr>
            </a:pPr>
            <a:endParaRPr lang="en-US" dirty="0"/>
          </a:p>
          <a:p>
            <a:pPr marL="0" indent="0" algn="ctr" defTabSz="519937">
              <a:spcBef>
                <a:spcPts val="3700"/>
              </a:spcBef>
              <a:buSzTx/>
              <a:buNone/>
              <a:defRPr sz="2492">
                <a:latin typeface="Helvetica"/>
                <a:ea typeface="Helvetica"/>
                <a:cs typeface="Helvetica"/>
                <a:sym typeface="Helvetica"/>
              </a:defRPr>
            </a:pPr>
            <a:endParaRPr lang="en-US" dirty="0"/>
          </a:p>
          <a:p>
            <a:pPr marL="0" indent="0" algn="ctr" defTabSz="519937">
              <a:spcBef>
                <a:spcPts val="3700"/>
              </a:spcBef>
              <a:buSzTx/>
              <a:buNone/>
              <a:defRPr sz="2492">
                <a:latin typeface="Helvetica"/>
                <a:ea typeface="Helvetica"/>
                <a:cs typeface="Helvetica"/>
                <a:sym typeface="Helvetica"/>
              </a:defRPr>
            </a:pPr>
            <a:endParaRPr lang="en-US" dirty="0"/>
          </a:p>
          <a:p>
            <a:pPr marL="0" indent="0" algn="ctr" defTabSz="519937">
              <a:spcBef>
                <a:spcPts val="3700"/>
              </a:spcBef>
              <a:buSzTx/>
              <a:buNone/>
              <a:defRPr sz="2492">
                <a:latin typeface="Helvetica"/>
                <a:ea typeface="Helvetica"/>
                <a:cs typeface="Helvetica"/>
                <a:sym typeface="Helvetica"/>
              </a:defRPr>
            </a:pPr>
            <a:endParaRPr lang="en-US" dirty="0"/>
          </a:p>
          <a:p>
            <a:pPr marL="0" indent="0" algn="ctr" defTabSz="519937">
              <a:spcBef>
                <a:spcPts val="3700"/>
              </a:spcBef>
              <a:buSzTx/>
              <a:buNone/>
              <a:defRPr sz="2492">
                <a:latin typeface="Helvetica"/>
                <a:ea typeface="Helvetica"/>
                <a:cs typeface="Helvetica"/>
                <a:sym typeface="Helvetica"/>
              </a:defRPr>
            </a:pPr>
            <a:endParaRPr dirty="0"/>
          </a:p>
        </p:txBody>
      </p:sp>
      <p:sp>
        <p:nvSpPr>
          <p:cNvPr id="8" name="文本框 7">
            <a:extLst>
              <a:ext uri="{FF2B5EF4-FFF2-40B4-BE49-F238E27FC236}">
                <a16:creationId xmlns:a16="http://schemas.microsoft.com/office/drawing/2014/main" id="{B80BF464-E291-9C6B-1278-8DF1BA61EF29}"/>
              </a:ext>
            </a:extLst>
          </p:cNvPr>
          <p:cNvSpPr txBox="1"/>
          <p:nvPr/>
        </p:nvSpPr>
        <p:spPr>
          <a:xfrm>
            <a:off x="5374213" y="1959537"/>
            <a:ext cx="3319488" cy="12428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 altLang="zh-CN" sz="2492" b="0" dirty="0">
                <a:solidFill>
                  <a:srgbClr val="FF0000"/>
                </a:solidFill>
                <a:latin typeface="Helvetica"/>
              </a:rPr>
              <a:t>H-3, Q=18.6keV</a:t>
            </a:r>
            <a:r>
              <a:rPr lang="zh-CN" altLang="en-US" sz="2492" b="0" dirty="0">
                <a:solidFill>
                  <a:srgbClr val="FF0000"/>
                </a:solidFill>
                <a:latin typeface="Helvetica"/>
              </a:rPr>
              <a:t>；</a:t>
            </a:r>
            <a:endParaRPr lang="en-US" altLang="zh-CN" sz="2492" b="0" dirty="0">
              <a:solidFill>
                <a:srgbClr val="FF0000"/>
              </a:solidFill>
              <a:latin typeface="Helvetica"/>
            </a:endParaRPr>
          </a:p>
          <a:p>
            <a:pPr algn="l"/>
            <a:r>
              <a:rPr lang="en" altLang="zh-CN" sz="2492" b="0" dirty="0">
                <a:latin typeface="Helvetica"/>
              </a:rPr>
              <a:t>Re-187, Q=2.6keV</a:t>
            </a:r>
            <a:r>
              <a:rPr lang="zh-CN" altLang="en-US" sz="2492" b="0" dirty="0">
                <a:latin typeface="Helvetica"/>
              </a:rPr>
              <a:t>；</a:t>
            </a:r>
            <a:endParaRPr lang="en-US" altLang="zh-CN" sz="2492" b="0" dirty="0">
              <a:latin typeface="Helvetica"/>
            </a:endParaRPr>
          </a:p>
          <a:p>
            <a:pPr algn="l"/>
            <a:r>
              <a:rPr lang="en" altLang="zh-CN" sz="2492" b="0" dirty="0">
                <a:latin typeface="Helvetica"/>
              </a:rPr>
              <a:t>Pu-241, Q=20.8keV </a:t>
            </a:r>
            <a:endParaRPr lang="zh-CN" altLang="en-US" sz="2492" b="0" dirty="0">
              <a:latin typeface="Helvetica"/>
            </a:endParaRPr>
          </a:p>
        </p:txBody>
      </p:sp>
      <p:pic>
        <p:nvPicPr>
          <p:cNvPr id="10" name="图片 9">
            <a:extLst>
              <a:ext uri="{FF2B5EF4-FFF2-40B4-BE49-F238E27FC236}">
                <a16:creationId xmlns:a16="http://schemas.microsoft.com/office/drawing/2014/main" id="{3D8B0202-C7A4-BE82-D4AA-82D53C0F5B3F}"/>
              </a:ext>
            </a:extLst>
          </p:cNvPr>
          <p:cNvPicPr>
            <a:picLocks noChangeAspect="1"/>
          </p:cNvPicPr>
          <p:nvPr/>
        </p:nvPicPr>
        <p:blipFill>
          <a:blip r:embed="rId3"/>
          <a:stretch>
            <a:fillRect/>
          </a:stretch>
        </p:blipFill>
        <p:spPr>
          <a:xfrm>
            <a:off x="758766" y="3561260"/>
            <a:ext cx="7652173" cy="1469909"/>
          </a:xfrm>
          <a:prstGeom prst="rect">
            <a:avLst/>
          </a:prstGeom>
        </p:spPr>
      </p:pic>
      <p:pic>
        <p:nvPicPr>
          <p:cNvPr id="11" name="图片 10">
            <a:extLst>
              <a:ext uri="{FF2B5EF4-FFF2-40B4-BE49-F238E27FC236}">
                <a16:creationId xmlns:a16="http://schemas.microsoft.com/office/drawing/2014/main" id="{D52CA4FB-EEBE-799C-66A0-B08168CC2A44}"/>
              </a:ext>
            </a:extLst>
          </p:cNvPr>
          <p:cNvPicPr>
            <a:picLocks noChangeAspect="1"/>
          </p:cNvPicPr>
          <p:nvPr/>
        </p:nvPicPr>
        <p:blipFill>
          <a:blip r:embed="rId4"/>
          <a:stretch>
            <a:fillRect/>
          </a:stretch>
        </p:blipFill>
        <p:spPr>
          <a:xfrm>
            <a:off x="758766" y="5169399"/>
            <a:ext cx="8459255" cy="1660848"/>
          </a:xfrm>
          <a:prstGeom prst="rect">
            <a:avLst/>
          </a:prstGeom>
        </p:spPr>
      </p:pic>
      <p:pic>
        <p:nvPicPr>
          <p:cNvPr id="15" name="图片 14">
            <a:extLst>
              <a:ext uri="{FF2B5EF4-FFF2-40B4-BE49-F238E27FC236}">
                <a16:creationId xmlns:a16="http://schemas.microsoft.com/office/drawing/2014/main" id="{7EF325BC-B666-8BCE-03EC-5DD72A885F4A}"/>
              </a:ext>
            </a:extLst>
          </p:cNvPr>
          <p:cNvPicPr>
            <a:picLocks noChangeAspect="1"/>
          </p:cNvPicPr>
          <p:nvPr/>
        </p:nvPicPr>
        <p:blipFill>
          <a:blip r:embed="rId5"/>
          <a:stretch>
            <a:fillRect/>
          </a:stretch>
        </p:blipFill>
        <p:spPr>
          <a:xfrm>
            <a:off x="31882" y="7352683"/>
            <a:ext cx="12972918" cy="2002388"/>
          </a:xfrm>
          <a:prstGeom prst="rect">
            <a:avLst/>
          </a:prstGeom>
        </p:spPr>
      </p:pic>
      <p:sp>
        <p:nvSpPr>
          <p:cNvPr id="16" name="文本框 15">
            <a:extLst>
              <a:ext uri="{FF2B5EF4-FFF2-40B4-BE49-F238E27FC236}">
                <a16:creationId xmlns:a16="http://schemas.microsoft.com/office/drawing/2014/main" id="{9AC87B9C-D3DC-3A48-5F55-1EDEFF19D5A4}"/>
              </a:ext>
            </a:extLst>
          </p:cNvPr>
          <p:cNvSpPr txBox="1"/>
          <p:nvPr/>
        </p:nvSpPr>
        <p:spPr>
          <a:xfrm>
            <a:off x="636247" y="1995758"/>
            <a:ext cx="5589429" cy="4758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altLang="zh-CN" sz="2492" b="0" dirty="0">
                <a:latin typeface="Helvetica"/>
              </a:rPr>
              <a:t>Candidates for Low Q nuclides:</a:t>
            </a:r>
            <a:endParaRPr lang="zh-CN" altLang="en-US" sz="2492" b="0" dirty="0">
              <a:latin typeface="Helvetica"/>
            </a:endParaRPr>
          </a:p>
        </p:txBody>
      </p:sp>
      <p:pic>
        <p:nvPicPr>
          <p:cNvPr id="17" name="图片 16">
            <a:extLst>
              <a:ext uri="{FF2B5EF4-FFF2-40B4-BE49-F238E27FC236}">
                <a16:creationId xmlns:a16="http://schemas.microsoft.com/office/drawing/2014/main" id="{B63D0002-1A78-0386-9984-C7E5F4443A03}"/>
              </a:ext>
            </a:extLst>
          </p:cNvPr>
          <p:cNvPicPr>
            <a:picLocks noChangeAspect="1"/>
          </p:cNvPicPr>
          <p:nvPr/>
        </p:nvPicPr>
        <p:blipFill>
          <a:blip r:embed="rId6"/>
          <a:stretch>
            <a:fillRect/>
          </a:stretch>
        </p:blipFill>
        <p:spPr>
          <a:xfrm>
            <a:off x="3699717" y="1385613"/>
            <a:ext cx="2525959" cy="354521"/>
          </a:xfrm>
          <a:prstGeom prst="rect">
            <a:avLst/>
          </a:prstGeom>
        </p:spPr>
      </p:pic>
      <p:sp>
        <p:nvSpPr>
          <p:cNvPr id="2" name="Tritium decay">
            <a:extLst>
              <a:ext uri="{FF2B5EF4-FFF2-40B4-BE49-F238E27FC236}">
                <a16:creationId xmlns:a16="http://schemas.microsoft.com/office/drawing/2014/main" id="{3090E5B6-6EA1-467D-2631-FE3C5FA4036F}"/>
              </a:ext>
            </a:extLst>
          </p:cNvPr>
          <p:cNvSpPr txBox="1">
            <a:spLocks/>
          </p:cNvSpPr>
          <p:nvPr/>
        </p:nvSpPr>
        <p:spPr>
          <a:xfrm>
            <a:off x="0" y="15377"/>
            <a:ext cx="3832901" cy="11807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fontScale="77500" lnSpcReduction="20000"/>
          </a:bodyPr>
          <a:lstStyle>
            <a:lvl1pPr marL="0" marR="0" indent="0" algn="ctr" defTabSz="584200" rtl="0" latinLnBrk="0">
              <a:lnSpc>
                <a:spcPct val="100000"/>
              </a:lnSpc>
              <a:spcBef>
                <a:spcPts val="0"/>
              </a:spcBef>
              <a:spcAft>
                <a:spcPts val="0"/>
              </a:spcAft>
              <a:buClrTx/>
              <a:buSzTx/>
              <a:buFontTx/>
              <a:buNone/>
              <a:tabLst/>
              <a:defRPr sz="2900" b="1" i="0" u="none" strike="noStrike" cap="none" spc="0" baseline="0">
                <a:solidFill>
                  <a:srgbClr val="000000"/>
                </a:solidFill>
                <a:uFillTx/>
                <a:latin typeface="Helvetica"/>
                <a:ea typeface="Helvetica"/>
                <a:cs typeface="Helvetica"/>
                <a:sym typeface="Helvetica"/>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9pPr>
          </a:lstStyle>
          <a:p>
            <a:pPr hangingPunct="1"/>
            <a:r>
              <a:rPr lang="en" altLang="zh-CN" sz="7800" dirty="0"/>
              <a:t>Appendix</a:t>
            </a:r>
            <a:br>
              <a:rPr lang="en" altLang="zh-CN" sz="3200" dirty="0"/>
            </a:br>
            <a:endParaRPr lang="en" dirty="0"/>
          </a:p>
        </p:txBody>
      </p:sp>
    </p:spTree>
    <p:extLst>
      <p:ext uri="{BB962C8B-B14F-4D97-AF65-F5344CB8AC3E}">
        <p14:creationId xmlns:p14="http://schemas.microsoft.com/office/powerpoint/2010/main" val="204579116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Motivation"/>
          <p:cNvSpPr txBox="1"/>
          <p:nvPr/>
        </p:nvSpPr>
        <p:spPr>
          <a:xfrm>
            <a:off x="952500" y="5519202"/>
            <a:ext cx="11099800" cy="11807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defRPr sz="2900">
                <a:latin typeface="Helvetica"/>
                <a:ea typeface="Helvetica"/>
                <a:cs typeface="Helvetica"/>
                <a:sym typeface="Helvetica"/>
              </a:defRPr>
            </a:lvl1pPr>
          </a:lstStyle>
          <a:p>
            <a:r>
              <a:t>Motivation</a:t>
            </a:r>
          </a:p>
        </p:txBody>
      </p:sp>
      <p:sp>
        <p:nvSpPr>
          <p:cNvPr id="153" name="New experimental strategies for axion DM detection…"/>
          <p:cNvSpPr txBox="1"/>
          <p:nvPr/>
        </p:nvSpPr>
        <p:spPr>
          <a:xfrm>
            <a:off x="952500" y="6921005"/>
            <a:ext cx="11099800" cy="1515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pPr marL="388937" indent="-388937" algn="l">
              <a:spcBef>
                <a:spcPts val="4200"/>
              </a:spcBef>
              <a:buSzPct val="100000"/>
              <a:buChar char="•"/>
              <a:defRPr b="0">
                <a:latin typeface="Helvetica Light"/>
                <a:ea typeface="Helvetica Light"/>
                <a:cs typeface="Helvetica Light"/>
                <a:sym typeface="Helvetica Light"/>
              </a:defRPr>
            </a:pPr>
            <a:r>
              <a:rPr dirty="0"/>
              <a:t>New experimental strategies for axion DM detection</a:t>
            </a:r>
          </a:p>
          <a:p>
            <a:pPr marL="388937" indent="-388937" algn="l">
              <a:spcBef>
                <a:spcPts val="4200"/>
              </a:spcBef>
              <a:buSzPct val="100000"/>
              <a:buChar char="•"/>
              <a:defRPr b="0">
                <a:latin typeface="Helvetica Light"/>
                <a:ea typeface="Helvetica Light"/>
                <a:cs typeface="Helvetica Light"/>
                <a:sym typeface="Helvetica Light"/>
              </a:defRPr>
            </a:pPr>
            <a:r>
              <a:rPr dirty="0"/>
              <a:t>Explanation of existing nuclear decay anomalies?</a:t>
            </a:r>
          </a:p>
        </p:txBody>
      </p:sp>
      <p:sp>
        <p:nvSpPr>
          <p:cNvPr id="154" name="The big picture"/>
          <p:cNvSpPr txBox="1">
            <a:spLocks noGrp="1"/>
          </p:cNvSpPr>
          <p:nvPr>
            <p:ph type="title"/>
          </p:nvPr>
        </p:nvSpPr>
        <p:spPr>
          <a:xfrm>
            <a:off x="952500" y="444500"/>
            <a:ext cx="11099800" cy="1180718"/>
          </a:xfrm>
          <a:prstGeom prst="rect">
            <a:avLst/>
          </a:prstGeom>
        </p:spPr>
        <p:txBody>
          <a:bodyPr anchor="ctr"/>
          <a:lstStyle>
            <a:lvl1pPr>
              <a:defRPr sz="2900" b="1">
                <a:latin typeface="Helvetica"/>
                <a:ea typeface="Helvetica"/>
                <a:cs typeface="Helvetica"/>
                <a:sym typeface="Helvetica"/>
              </a:defRPr>
            </a:lvl1pPr>
          </a:lstStyle>
          <a:p>
            <a:r>
              <a:rPr dirty="0"/>
              <a:t>The big picture</a:t>
            </a:r>
          </a:p>
        </p:txBody>
      </p:sp>
      <mc:AlternateContent xmlns:mc="http://schemas.openxmlformats.org/markup-compatibility/2006">
        <mc:Choice xmlns:a14="http://schemas.microsoft.com/office/drawing/2010/main" Requires="a14">
          <p:sp>
            <p:nvSpPr>
              <p:cNvPr id="155" name="Fundamentally, we believe that nuclear decay is random and spontaneous…"/>
              <p:cNvSpPr txBox="1">
                <a:spLocks noGrp="1"/>
              </p:cNvSpPr>
              <p:nvPr>
                <p:ph type="body" sz="half" idx="1"/>
              </p:nvPr>
            </p:nvSpPr>
            <p:spPr>
              <a:xfrm>
                <a:off x="952500" y="1280482"/>
                <a:ext cx="11099800" cy="4017636"/>
              </a:xfrm>
              <a:prstGeom prst="rect">
                <a:avLst/>
              </a:prstGeom>
            </p:spPr>
            <p:txBody>
              <a:bodyPr anchor="ctr"/>
              <a:lstStyle/>
              <a:p>
                <a:pPr marL="388937" indent="-388937" algn="l">
                  <a:spcBef>
                    <a:spcPts val="4200"/>
                  </a:spcBef>
                  <a:buSzPct val="100000"/>
                  <a:buChar char="•"/>
                  <a:defRPr sz="2400"/>
                </a:pPr>
                <a:r>
                  <a:rPr dirty="0"/>
                  <a:t>Fundamentally, we believe that nuclear decay is </a:t>
                </a:r>
                <a:r>
                  <a:rPr b="1" dirty="0">
                    <a:latin typeface="Helvetica"/>
                    <a:ea typeface="Helvetica"/>
                    <a:cs typeface="Helvetica"/>
                    <a:sym typeface="Helvetica"/>
                  </a:rPr>
                  <a:t>random</a:t>
                </a:r>
                <a:r>
                  <a:rPr dirty="0"/>
                  <a:t> and </a:t>
                </a:r>
                <a:r>
                  <a:rPr b="1" dirty="0">
                    <a:latin typeface="Helvetica"/>
                    <a:ea typeface="Helvetica"/>
                    <a:cs typeface="Helvetica"/>
                    <a:sym typeface="Helvetica"/>
                  </a:rPr>
                  <a:t>spontaneous</a:t>
                </a:r>
              </a:p>
              <a:p>
                <a:pPr marL="388937" indent="-388937" algn="l">
                  <a:spcBef>
                    <a:spcPts val="4200"/>
                  </a:spcBef>
                  <a:buSzPct val="100000"/>
                  <a:buChar char="•"/>
                  <a:defRPr sz="2400"/>
                </a:pPr>
                <a:r>
                  <a:rPr dirty="0"/>
                  <a:t>However, we also expect QCD axion DM will lead to an oscillating </a:t>
                </a:r>
                <a14:m>
                  <m:oMath xmlns:m="http://schemas.openxmlformats.org/officeDocument/2006/math">
                    <m:r>
                      <a:rPr sz="2900" i="1">
                        <a:solidFill>
                          <a:srgbClr val="000000"/>
                        </a:solidFill>
                        <a:latin typeface="Cambria Math" panose="02040503050406030204" pitchFamily="18" charset="0"/>
                      </a:rPr>
                      <m:t>𝜃</m:t>
                    </m:r>
                  </m:oMath>
                </a14:m>
                <a:r>
                  <a:rPr dirty="0"/>
                  <a:t>-angle</a:t>
                </a:r>
              </a:p>
              <a:p>
                <a:pPr marL="388937" indent="-388937" algn="l">
                  <a:spcBef>
                    <a:spcPts val="4200"/>
                  </a:spcBef>
                  <a:buSzPct val="100000"/>
                  <a:buChar char="•"/>
                  <a:defRPr sz="2400"/>
                </a:pPr>
                <a:r>
                  <a:rPr dirty="0"/>
                  <a:t>As </a:t>
                </a:r>
                <a14:m>
                  <m:oMath xmlns:m="http://schemas.openxmlformats.org/officeDocument/2006/math">
                    <m:r>
                      <a:rPr sz="2900" i="1">
                        <a:solidFill>
                          <a:srgbClr val="000000"/>
                        </a:solidFill>
                        <a:latin typeface="Cambria Math" panose="02040503050406030204" pitchFamily="18" charset="0"/>
                      </a:rPr>
                      <m:t>𝜃</m:t>
                    </m:r>
                  </m:oMath>
                </a14:m>
                <a:r>
                  <a:rPr dirty="0"/>
                  <a:t> modifies nuclear physics, this can lead to non-random decay </a:t>
                </a:r>
                <a:r>
                  <a:rPr dirty="0" err="1"/>
                  <a:t>behaviour</a:t>
                </a:r>
                <a:endParaRPr dirty="0"/>
              </a:p>
              <a:p>
                <a:pPr marL="388937" indent="-388937" algn="l">
                  <a:spcBef>
                    <a:spcPts val="4200"/>
                  </a:spcBef>
                  <a:buSzPct val="100000"/>
                  <a:buChar char="•"/>
                  <a:defRPr sz="2400"/>
                </a:pPr>
                <a:r>
                  <a:rPr dirty="0"/>
                  <a:t>This talk is about using nuclear decay data to search for axion DM</a:t>
                </a:r>
              </a:p>
            </p:txBody>
          </p:sp>
        </mc:Choice>
        <mc:Fallback>
          <p:sp>
            <p:nvSpPr>
              <p:cNvPr id="155" name="Fundamentally, we believe that nuclear decay is random and spontaneous…"/>
              <p:cNvSpPr txBox="1">
                <a:spLocks noGrp="1" noRot="1" noChangeAspect="1" noMove="1" noResize="1" noEditPoints="1" noAdjustHandles="1" noChangeArrowheads="1" noChangeShapeType="1" noTextEdit="1"/>
              </p:cNvSpPr>
              <p:nvPr>
                <p:ph type="body" sz="half" idx="1"/>
              </p:nvPr>
            </p:nvSpPr>
            <p:spPr>
              <a:xfrm>
                <a:off x="952500" y="1280482"/>
                <a:ext cx="11099800" cy="4017636"/>
              </a:xfrm>
              <a:prstGeom prst="rect">
                <a:avLst/>
              </a:prstGeom>
              <a:blipFill>
                <a:blip r:embed="rId3"/>
                <a:stretch>
                  <a:fillRect l="-914" r="-343"/>
                </a:stretch>
              </a:blipFill>
            </p:spPr>
            <p:txBody>
              <a:bodyPr/>
              <a:lstStyle/>
              <a:p>
                <a:r>
                  <a:rPr lang="zh-CN" altLang="en-US">
                    <a:noFill/>
                  </a:rPr>
                  <a:t> </a:t>
                </a:r>
              </a:p>
            </p:txBody>
          </p:sp>
        </mc:Fallback>
      </mc:AlternateContent>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69" name="Let’s compare the real data to Monte Carlo simulations:…"/>
              <p:cNvSpPr txBox="1">
                <a:spLocks noGrp="1"/>
              </p:cNvSpPr>
              <p:nvPr>
                <p:ph type="body" idx="4294967295"/>
              </p:nvPr>
            </p:nvSpPr>
            <p:spPr>
              <a:xfrm>
                <a:off x="952500" y="1081621"/>
                <a:ext cx="11099800" cy="7590358"/>
              </a:xfrm>
              <a:prstGeom prst="rect">
                <a:avLst/>
              </a:prstGeom>
            </p:spPr>
            <p:txBody>
              <a:bodyPr/>
              <a:lstStyle/>
              <a:p>
                <a:pPr marL="493895" indent="-493895">
                  <a:buSzPct val="75000"/>
                  <a:defRPr sz="2800">
                    <a:latin typeface="Helvetica Light"/>
                    <a:ea typeface="Helvetica Light"/>
                    <a:cs typeface="Helvetica Light"/>
                    <a:sym typeface="Helvetica Light"/>
                  </a:defRPr>
                </a:pPr>
                <a:r>
                  <a:t>Let’s compare the real data to Monte Carlo simulations:</a:t>
                </a:r>
              </a:p>
              <a:p>
                <a:pPr marL="555625" indent="-555625">
                  <a:buSzPct val="100000"/>
                  <a:buAutoNum type="arabicPeriod"/>
                  <a:defRPr sz="2800">
                    <a:latin typeface="Helvetica Light"/>
                    <a:ea typeface="Helvetica Light"/>
                    <a:cs typeface="Helvetica Light"/>
                    <a:sym typeface="Helvetica Light"/>
                  </a:defRPr>
                </a:pPr>
                <a:r>
                  <a:t>Generate N datasets with randomly generated </a:t>
                </a:r>
                <a14:m>
                  <m:oMath xmlns:m="http://schemas.openxmlformats.org/officeDocument/2006/math">
                    <m:r>
                      <a:rPr sz="3400" i="1">
                        <a:solidFill>
                          <a:srgbClr val="000000"/>
                        </a:solidFill>
                        <a:latin typeface="Cambria Math" panose="02040503050406030204" pitchFamily="18" charset="0"/>
                      </a:rPr>
                      <m:t>𝐼</m:t>
                    </m:r>
                    <m:r>
                      <a:rPr sz="3400" i="1">
                        <a:solidFill>
                          <a:srgbClr val="000000"/>
                        </a:solidFill>
                        <a:latin typeface="Cambria Math" panose="02040503050406030204" pitchFamily="18" charset="0"/>
                      </a:rPr>
                      <m:t>(</m:t>
                    </m:r>
                    <m:r>
                      <a:rPr sz="3400" i="1">
                        <a:solidFill>
                          <a:srgbClr val="000000"/>
                        </a:solidFill>
                        <a:latin typeface="Cambria Math" panose="02040503050406030204" pitchFamily="18" charset="0"/>
                      </a:rPr>
                      <m:t>𝑡</m:t>
                    </m:r>
                    <m:r>
                      <a:rPr sz="3400" i="1">
                        <a:solidFill>
                          <a:srgbClr val="000000"/>
                        </a:solidFill>
                        <a:latin typeface="Cambria Math" panose="02040503050406030204" pitchFamily="18" charset="0"/>
                      </a:rPr>
                      <m:t>)</m:t>
                    </m:r>
                  </m:oMath>
                </a14:m>
                <a:endParaRPr/>
              </a:p>
              <a:p>
                <a:pPr marL="555625" indent="-555625">
                  <a:buSzPct val="100000"/>
                  <a:buAutoNum type="arabicPeriod"/>
                  <a:defRPr sz="2800">
                    <a:latin typeface="Helvetica Light"/>
                    <a:ea typeface="Helvetica Light"/>
                    <a:cs typeface="Helvetica Light"/>
                    <a:sym typeface="Helvetica Light"/>
                  </a:defRPr>
                </a:pPr>
                <a:r>
                  <a:t>For each dataset, convert to frequency space</a:t>
                </a:r>
              </a:p>
              <a:p>
                <a:pPr marL="555625" indent="-555625">
                  <a:buSzPct val="100000"/>
                  <a:buAutoNum type="arabicPeriod"/>
                  <a:defRPr sz="2800">
                    <a:latin typeface="Helvetica Light"/>
                    <a:ea typeface="Helvetica Light"/>
                    <a:cs typeface="Helvetica Light"/>
                    <a:sym typeface="Helvetica Light"/>
                  </a:defRPr>
                </a:pPr>
                <a:r>
                  <a:t>Construct the CDF at each frequency</a:t>
                </a:r>
              </a:p>
              <a:p>
                <a:pPr marL="555625" indent="-555625">
                  <a:buSzPct val="100000"/>
                  <a:buAutoNum type="arabicPeriod"/>
                  <a:defRPr sz="2800">
                    <a:latin typeface="Helvetica Light"/>
                    <a:ea typeface="Helvetica Light"/>
                    <a:cs typeface="Helvetica Light"/>
                    <a:sym typeface="Helvetica Light"/>
                  </a:defRPr>
                </a:pPr>
                <a:r>
                  <a:t>Find the 95 % CL limit (including look-elsewhere)</a:t>
                </a:r>
              </a:p>
              <a:p>
                <a:pPr marL="555625" indent="-555625">
                  <a:buSzPct val="100000"/>
                  <a:buAutoNum type="arabicPeriod"/>
                  <a:defRPr sz="2800">
                    <a:latin typeface="Helvetica Light"/>
                    <a:ea typeface="Helvetica Light"/>
                    <a:cs typeface="Helvetica Light"/>
                    <a:sym typeface="Helvetica Light"/>
                  </a:defRPr>
                </a:pPr>
                <a:r>
                  <a:t>Compare to the real power at that frequency</a:t>
                </a:r>
              </a:p>
              <a:p>
                <a:pPr marL="493895" indent="-493895">
                  <a:buSzPct val="75000"/>
                  <a:defRPr sz="2800">
                    <a:latin typeface="Helvetica Light"/>
                    <a:ea typeface="Helvetica Light"/>
                    <a:cs typeface="Helvetica Light"/>
                    <a:sym typeface="Helvetica Light"/>
                  </a:defRPr>
                </a:pPr>
                <a:r>
                  <a:t>For example:</a:t>
                </a:r>
              </a:p>
            </p:txBody>
          </p:sp>
        </mc:Choice>
        <mc:Fallback>
          <p:sp>
            <p:nvSpPr>
              <p:cNvPr id="369" name="Let’s compare the real data to Monte Carlo simulations:…"/>
              <p:cNvSpPr txBox="1">
                <a:spLocks noGrp="1" noRot="1" noChangeAspect="1" noMove="1" noResize="1" noEditPoints="1" noAdjustHandles="1" noChangeArrowheads="1" noChangeShapeType="1" noTextEdit="1"/>
              </p:cNvSpPr>
              <p:nvPr>
                <p:ph type="body" idx="4294967295"/>
              </p:nvPr>
            </p:nvSpPr>
            <p:spPr>
              <a:xfrm>
                <a:off x="952500" y="1081621"/>
                <a:ext cx="11099800" cy="7590358"/>
              </a:xfrm>
              <a:prstGeom prst="rect">
                <a:avLst/>
              </a:prstGeom>
              <a:blipFill>
                <a:blip r:embed="rId3"/>
                <a:stretch>
                  <a:fillRect l="-1143"/>
                </a:stretch>
              </a:blipFill>
            </p:spPr>
            <p:txBody>
              <a:bodyPr/>
              <a:lstStyle/>
              <a:p>
                <a:r>
                  <a:rPr lang="zh-CN" altLang="en-US">
                    <a:noFill/>
                  </a:rPr>
                  <a:t> </a:t>
                </a:r>
              </a:p>
            </p:txBody>
          </p:sp>
        </mc:Fallback>
      </mc:AlternateContent>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 name="Tritium7.png" descr="Tritium7.png"/>
          <p:cNvPicPr>
            <a:picLocks noChangeAspect="1"/>
          </p:cNvPicPr>
          <p:nvPr/>
        </p:nvPicPr>
        <p:blipFill>
          <a:blip r:embed="rId3"/>
          <a:stretch>
            <a:fillRect/>
          </a:stretch>
        </p:blipFill>
        <p:spPr>
          <a:xfrm>
            <a:off x="1552121" y="1544798"/>
            <a:ext cx="9900558" cy="6664004"/>
          </a:xfrm>
          <a:prstGeom prst="rect">
            <a:avLst/>
          </a:prstGeom>
          <a:ln w="12700">
            <a:miter lim="400000"/>
          </a:ln>
        </p:spPr>
      </p:pic>
      <p:sp>
        <p:nvSpPr>
          <p:cNvPr id="374" name="Original data,  Monte Carlo data"/>
          <p:cNvSpPr txBox="1"/>
          <p:nvPr/>
        </p:nvSpPr>
        <p:spPr>
          <a:xfrm>
            <a:off x="2687253" y="8926975"/>
            <a:ext cx="7630294" cy="461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rPr>
                <a:solidFill>
                  <a:schemeClr val="accent1">
                    <a:hueOff val="114395"/>
                    <a:lumOff val="-24975"/>
                  </a:schemeClr>
                </a:solidFill>
              </a:rPr>
              <a:t>Original data</a:t>
            </a:r>
            <a:r>
              <a:t>,  </a:t>
            </a:r>
            <a:r>
              <a:rPr>
                <a:solidFill>
                  <a:schemeClr val="accent4">
                    <a:hueOff val="-1081314"/>
                    <a:satOff val="4338"/>
                    <a:lumOff val="-8931"/>
                  </a:schemeClr>
                </a:solidFill>
              </a:rPr>
              <a:t>Monte Carlo data</a:t>
            </a:r>
          </a:p>
        </p:txBody>
      </p:sp>
      <p:sp>
        <p:nvSpPr>
          <p:cNvPr id="375" name="Date"/>
          <p:cNvSpPr txBox="1"/>
          <p:nvPr/>
        </p:nvSpPr>
        <p:spPr>
          <a:xfrm>
            <a:off x="6103721" y="8223705"/>
            <a:ext cx="797358" cy="461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Date</a:t>
            </a:r>
          </a:p>
        </p:txBody>
      </p:sp>
      <mc:AlternateContent xmlns:mc="http://schemas.openxmlformats.org/markup-compatibility/2006">
        <mc:Choice xmlns:a14="http://schemas.microsoft.com/office/drawing/2010/main" Requires="a14">
          <p:sp>
            <p:nvSpPr>
              <p:cNvPr id="376" name="文本"/>
              <p:cNvSpPr txBox="1"/>
              <p:nvPr/>
            </p:nvSpPr>
            <p:spPr>
              <a:xfrm>
                <a:off x="836265" y="4270077"/>
                <a:ext cx="584469" cy="540474"/>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none" lIns="50800" tIns="50800" rIns="50800" bIns="50800" anchor="ctr">
                <a:spAutoFit/>
              </a:bodyPr>
              <a:lstStyle/>
              <a:p>
                <a:pPr/>
                <a14:m>
                  <m:oMathPara xmlns:m="http://schemas.openxmlformats.org/officeDocument/2006/math">
                    <m:oMathParaPr>
                      <m:jc m:val="center"/>
                    </m:oMathParaPr>
                    <m:oMath xmlns:m="http://schemas.openxmlformats.org/officeDocument/2006/math">
                      <m:r>
                        <a:rPr sz="2850" i="1">
                          <a:solidFill>
                            <a:srgbClr val="000000"/>
                          </a:solidFill>
                          <a:latin typeface="Cambria Math" panose="02040503050406030204" pitchFamily="18" charset="0"/>
                        </a:rPr>
                        <m:t>𝐼</m:t>
                      </m:r>
                      <m:r>
                        <a:rPr sz="2850" i="1">
                          <a:solidFill>
                            <a:srgbClr val="000000"/>
                          </a:solidFill>
                          <a:latin typeface="Cambria Math" panose="02040503050406030204" pitchFamily="18" charset="0"/>
                        </a:rPr>
                        <m:t>(</m:t>
                      </m:r>
                      <m:r>
                        <a:rPr sz="2850" i="1">
                          <a:solidFill>
                            <a:srgbClr val="000000"/>
                          </a:solidFill>
                          <a:latin typeface="Cambria Math" panose="02040503050406030204" pitchFamily="18" charset="0"/>
                        </a:rPr>
                        <m:t>𝑡</m:t>
                      </m:r>
                      <m:r>
                        <a:rPr sz="2850" i="1">
                          <a:solidFill>
                            <a:srgbClr val="000000"/>
                          </a:solidFill>
                          <a:latin typeface="Cambria Math" panose="02040503050406030204" pitchFamily="18" charset="0"/>
                        </a:rPr>
                        <m:t>)</m:t>
                      </m:r>
                    </m:oMath>
                  </m:oMathPara>
                </a14:m>
                <a:endParaRPr/>
              </a:p>
            </p:txBody>
          </p:sp>
        </mc:Choice>
        <mc:Fallback>
          <p:sp>
            <p:nvSpPr>
              <p:cNvPr id="376" name="文本"/>
              <p:cNvSpPr txBox="1">
                <a:spLocks noRot="1" noChangeAspect="1" noMove="1" noResize="1" noEditPoints="1" noAdjustHandles="1" noChangeArrowheads="1" noChangeShapeType="1" noTextEdit="1"/>
              </p:cNvSpPr>
              <p:nvPr/>
            </p:nvSpPr>
            <p:spPr>
              <a:xfrm>
                <a:off x="836265" y="4270077"/>
                <a:ext cx="584469" cy="540474"/>
              </a:xfrm>
              <a:prstGeom prst="rect">
                <a:avLst/>
              </a:prstGeom>
              <a:blipFill>
                <a:blip r:embed="rId4"/>
                <a:stretch>
                  <a:fillRect l="-29787" r="-21277" b="-20930"/>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zh-CN" altLang="en-US">
                    <a:noFill/>
                  </a:rPr>
                  <a:t> </a:t>
                </a:r>
              </a:p>
            </p:txBody>
          </p:sp>
        </mc:Fallback>
      </mc:AlternateContent>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Original data,  Monte Carlo data"/>
          <p:cNvSpPr txBox="1"/>
          <p:nvPr/>
        </p:nvSpPr>
        <p:spPr>
          <a:xfrm>
            <a:off x="2687253" y="8926975"/>
            <a:ext cx="7630294" cy="461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rPr>
                <a:solidFill>
                  <a:schemeClr val="accent1">
                    <a:hueOff val="114395"/>
                    <a:lumOff val="-24975"/>
                  </a:schemeClr>
                </a:solidFill>
              </a:rPr>
              <a:t>Original data</a:t>
            </a:r>
            <a:r>
              <a:t>,  </a:t>
            </a:r>
            <a:r>
              <a:rPr>
                <a:solidFill>
                  <a:schemeClr val="accent4">
                    <a:hueOff val="-1081314"/>
                    <a:satOff val="4338"/>
                    <a:lumOff val="-8931"/>
                  </a:schemeClr>
                </a:solidFill>
              </a:rPr>
              <a:t>Monte Carlo data</a:t>
            </a:r>
          </a:p>
        </p:txBody>
      </p:sp>
      <p:pic>
        <p:nvPicPr>
          <p:cNvPr id="379" name="Tritium8.png" descr="Tritium8.png"/>
          <p:cNvPicPr>
            <a:picLocks noChangeAspect="1"/>
          </p:cNvPicPr>
          <p:nvPr/>
        </p:nvPicPr>
        <p:blipFill>
          <a:blip r:embed="rId3"/>
          <a:stretch>
            <a:fillRect/>
          </a:stretch>
        </p:blipFill>
        <p:spPr>
          <a:xfrm>
            <a:off x="1527780" y="1316702"/>
            <a:ext cx="9949240" cy="7120196"/>
          </a:xfrm>
          <a:prstGeom prst="rect">
            <a:avLst/>
          </a:prstGeom>
          <a:ln w="12700">
            <a:miter lim="400000"/>
          </a:ln>
        </p:spPr>
      </p:pic>
      <p:sp>
        <p:nvSpPr>
          <p:cNvPr id="380" name="Frequency (1/year)"/>
          <p:cNvSpPr txBox="1"/>
          <p:nvPr/>
        </p:nvSpPr>
        <p:spPr>
          <a:xfrm>
            <a:off x="4462738" y="8451406"/>
            <a:ext cx="4079324" cy="4610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t>Frequency (1/year)</a:t>
            </a:r>
          </a:p>
        </p:txBody>
      </p:sp>
      <p:sp>
        <p:nvSpPr>
          <p:cNvPr id="381" name="Power"/>
          <p:cNvSpPr txBox="1"/>
          <p:nvPr/>
        </p:nvSpPr>
        <p:spPr>
          <a:xfrm>
            <a:off x="325387" y="3782163"/>
            <a:ext cx="1045465" cy="4610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Power</a:t>
            </a:r>
          </a:p>
        </p:txBody>
      </p:sp>
      <p:sp>
        <p:nvSpPr>
          <p:cNvPr id="382" name="Lomb-Scargle periodogram"/>
          <p:cNvSpPr txBox="1"/>
          <p:nvPr/>
        </p:nvSpPr>
        <p:spPr>
          <a:xfrm>
            <a:off x="4440885" y="522254"/>
            <a:ext cx="4123030" cy="4610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Lomb-Scargle periodogram</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 name="Tritium11.png" descr="Tritium11.png"/>
          <p:cNvPicPr>
            <a:picLocks noChangeAspect="1"/>
          </p:cNvPicPr>
          <p:nvPr/>
        </p:nvPicPr>
        <p:blipFill>
          <a:blip r:embed="rId3"/>
          <a:stretch>
            <a:fillRect/>
          </a:stretch>
        </p:blipFill>
        <p:spPr>
          <a:xfrm>
            <a:off x="2901939" y="2504265"/>
            <a:ext cx="7505722" cy="5366819"/>
          </a:xfrm>
          <a:prstGeom prst="rect">
            <a:avLst/>
          </a:prstGeom>
          <a:ln w="12700">
            <a:miter lim="400000"/>
          </a:ln>
        </p:spPr>
      </p:pic>
      <p:sp>
        <p:nvSpPr>
          <p:cNvPr id="393" name="Power"/>
          <p:cNvSpPr txBox="1"/>
          <p:nvPr/>
        </p:nvSpPr>
        <p:spPr>
          <a:xfrm>
            <a:off x="4615139" y="8297658"/>
            <a:ext cx="4079323" cy="4610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t>Power</a:t>
            </a:r>
          </a:p>
        </p:txBody>
      </p:sp>
      <p:sp>
        <p:nvSpPr>
          <p:cNvPr id="394" name="Cumulative…"/>
          <p:cNvSpPr txBox="1"/>
          <p:nvPr/>
        </p:nvSpPr>
        <p:spPr>
          <a:xfrm>
            <a:off x="-384381" y="4988120"/>
            <a:ext cx="4079323" cy="829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t>Cumulative</a:t>
            </a:r>
          </a:p>
          <a:p>
            <a:r>
              <a:t>probability</a:t>
            </a:r>
          </a:p>
        </p:txBody>
      </p:sp>
      <p:sp>
        <p:nvSpPr>
          <p:cNvPr id="395" name="线条"/>
          <p:cNvSpPr/>
          <p:nvPr/>
        </p:nvSpPr>
        <p:spPr>
          <a:xfrm>
            <a:off x="3196605" y="3069964"/>
            <a:ext cx="3258262" cy="1"/>
          </a:xfrm>
          <a:prstGeom prst="line">
            <a:avLst/>
          </a:prstGeom>
          <a:ln w="254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396" name="0.95"/>
          <p:cNvSpPr txBox="1"/>
          <p:nvPr/>
        </p:nvSpPr>
        <p:spPr>
          <a:xfrm>
            <a:off x="1301559" y="2839435"/>
            <a:ext cx="707442" cy="461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0.95</a:t>
            </a:r>
          </a:p>
        </p:txBody>
      </p:sp>
      <p:sp>
        <p:nvSpPr>
          <p:cNvPr id="397" name="线条"/>
          <p:cNvSpPr/>
          <p:nvPr/>
        </p:nvSpPr>
        <p:spPr>
          <a:xfrm flipV="1">
            <a:off x="6453346" y="3031036"/>
            <a:ext cx="1" cy="4641928"/>
          </a:xfrm>
          <a:prstGeom prst="line">
            <a:avLst/>
          </a:prstGeom>
          <a:ln w="254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398" name="线条"/>
          <p:cNvSpPr/>
          <p:nvPr/>
        </p:nvSpPr>
        <p:spPr>
          <a:xfrm>
            <a:off x="2247306" y="3069964"/>
            <a:ext cx="835267" cy="1"/>
          </a:xfrm>
          <a:prstGeom prst="line">
            <a:avLst/>
          </a:prstGeom>
          <a:ln w="25400">
            <a:solidFill>
              <a:srgbClr val="000000"/>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399" name="95 % CL limit…"/>
          <p:cNvSpPr txBox="1"/>
          <p:nvPr/>
        </p:nvSpPr>
        <p:spPr>
          <a:xfrm>
            <a:off x="7438830" y="5853944"/>
            <a:ext cx="2541728" cy="1197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95 % CL limit</a:t>
            </a:r>
          </a:p>
          <a:p>
            <a:r>
              <a:t>on the power</a:t>
            </a:r>
          </a:p>
          <a:p>
            <a:r>
              <a:t>at this frequency</a:t>
            </a:r>
          </a:p>
        </p:txBody>
      </p:sp>
      <p:sp>
        <p:nvSpPr>
          <p:cNvPr id="400" name="线条"/>
          <p:cNvSpPr/>
          <p:nvPr/>
        </p:nvSpPr>
        <p:spPr>
          <a:xfrm flipH="1">
            <a:off x="6612197" y="6415249"/>
            <a:ext cx="860744" cy="1172959"/>
          </a:xfrm>
          <a:prstGeom prst="line">
            <a:avLst/>
          </a:prstGeom>
          <a:ln w="25400">
            <a:solidFill>
              <a:srgbClr val="000000"/>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401" name="Integrate to get the power CDF:"/>
          <p:cNvSpPr txBox="1">
            <a:spLocks noGrp="1"/>
          </p:cNvSpPr>
          <p:nvPr>
            <p:ph type="body" sz="quarter" idx="4294967295"/>
          </p:nvPr>
        </p:nvSpPr>
        <p:spPr>
          <a:xfrm>
            <a:off x="922520" y="1030908"/>
            <a:ext cx="11099800" cy="959354"/>
          </a:xfrm>
          <a:prstGeom prst="rect">
            <a:avLst/>
          </a:prstGeom>
        </p:spPr>
        <p:txBody>
          <a:bodyPr/>
          <a:lstStyle>
            <a:lvl1pPr marL="493895" indent="-493895">
              <a:buSzPct val="75000"/>
              <a:defRPr sz="2800">
                <a:latin typeface="Helvetica Light"/>
                <a:ea typeface="Helvetica Light"/>
                <a:cs typeface="Helvetica Light"/>
                <a:sym typeface="Helvetica Light"/>
              </a:defRPr>
            </a:lvl1pPr>
          </a:lstStyle>
          <a:p>
            <a:r>
              <a:rPr dirty="0"/>
              <a:t>Integrate to get the power CDF:</a:t>
            </a:r>
          </a:p>
        </p:txBody>
      </p:sp>
      <p:sp>
        <p:nvSpPr>
          <p:cNvPr id="402" name="Frequency = 0.25/year"/>
          <p:cNvSpPr txBox="1"/>
          <p:nvPr/>
        </p:nvSpPr>
        <p:spPr>
          <a:xfrm>
            <a:off x="6628890" y="3790107"/>
            <a:ext cx="3324149" cy="461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Frequency = 0.25/year</a:t>
            </a:r>
          </a:p>
        </p:txBody>
      </p:sp>
      <p:sp>
        <p:nvSpPr>
          <p:cNvPr id="403" name="矩形"/>
          <p:cNvSpPr/>
          <p:nvPr/>
        </p:nvSpPr>
        <p:spPr>
          <a:xfrm>
            <a:off x="5832475" y="2673350"/>
            <a:ext cx="707441" cy="384845"/>
          </a:xfrm>
          <a:prstGeom prst="rect">
            <a:avLst/>
          </a:prstGeom>
          <a:solidFill>
            <a:srgbClr val="FFFFFF"/>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404" name="Period = 4 years"/>
          <p:cNvSpPr txBox="1"/>
          <p:nvPr/>
        </p:nvSpPr>
        <p:spPr>
          <a:xfrm>
            <a:off x="7188401" y="4146830"/>
            <a:ext cx="2459127" cy="4610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Period = 4 years</a:t>
            </a:r>
          </a:p>
        </p:txBody>
      </p:sp>
      <mc:AlternateContent xmlns:mc="http://schemas.openxmlformats.org/markup-compatibility/2006">
        <mc:Choice xmlns:a14="http://schemas.microsoft.com/office/drawing/2010/main" Requires="a14">
          <p:sp>
            <p:nvSpPr>
              <p:cNvPr id="2" name="Repeat   times to estimate the power PDF at each frequency">
                <a:extLst>
                  <a:ext uri="{FF2B5EF4-FFF2-40B4-BE49-F238E27FC236}">
                    <a16:creationId xmlns:a16="http://schemas.microsoft.com/office/drawing/2014/main" id="{680EEB95-AB9F-57FF-0D76-E7D9C6E2A9DC}"/>
                  </a:ext>
                </a:extLst>
              </p:cNvPr>
              <p:cNvSpPr txBox="1">
                <a:spLocks/>
              </p:cNvSpPr>
              <p:nvPr/>
            </p:nvSpPr>
            <p:spPr>
              <a:xfrm>
                <a:off x="903446" y="275242"/>
                <a:ext cx="11099800" cy="959354"/>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50800" tIns="50800" rIns="50800" bIns="50800" anchor="ctr">
                <a:normAutofit/>
              </a:bodyPr>
              <a:lst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9pPr>
              </a:lstStyle>
              <a:p>
                <a:pPr marL="493895" indent="-493895" hangingPunct="1">
                  <a:buSzPct val="75000"/>
                  <a:defRPr sz="2800">
                    <a:latin typeface="Helvetica Light"/>
                    <a:ea typeface="Helvetica Light"/>
                    <a:cs typeface="Helvetica Light"/>
                    <a:sym typeface="Helvetica Light"/>
                  </a:defRPr>
                </a:pPr>
                <a:r>
                  <a:rPr lang="en" sz="2800" dirty="0">
                    <a:latin typeface="Helvetica Light"/>
                    <a:ea typeface="Helvetica Light"/>
                    <a:cs typeface="Helvetica Light"/>
                    <a:sym typeface="Helvetica Light"/>
                  </a:rPr>
                  <a:t>Repeat </a:t>
                </a:r>
                <a14:m>
                  <m:oMath xmlns:m="http://schemas.openxmlformats.org/officeDocument/2006/math">
                    <m:r>
                      <a:rPr lang="en" sz="3400" i="1">
                        <a:latin typeface="Cambria Math" panose="02040503050406030204" pitchFamily="18" charset="0"/>
                        <a:ea typeface="Helvetica Light"/>
                        <a:cs typeface="Helvetica Light"/>
                        <a:sym typeface="Helvetica Light"/>
                      </a:rPr>
                      <m:t>𝑁</m:t>
                    </m:r>
                  </m:oMath>
                </a14:m>
                <a:r>
                  <a:rPr lang="en" sz="2800" dirty="0">
                    <a:latin typeface="Helvetica Light"/>
                    <a:ea typeface="Helvetica Light"/>
                    <a:cs typeface="Helvetica Light"/>
                    <a:sym typeface="Helvetica Light"/>
                  </a:rPr>
                  <a:t> times to estimate the power PDF at each frequency</a:t>
                </a:r>
              </a:p>
            </p:txBody>
          </p:sp>
        </mc:Choice>
        <mc:Fallback>
          <p:sp>
            <p:nvSpPr>
              <p:cNvPr id="2" name="Repeat   times to estimate the power PDF at each frequency">
                <a:extLst>
                  <a:ext uri="{FF2B5EF4-FFF2-40B4-BE49-F238E27FC236}">
                    <a16:creationId xmlns:a16="http://schemas.microsoft.com/office/drawing/2014/main" id="{680EEB95-AB9F-57FF-0D76-E7D9C6E2A9DC}"/>
                  </a:ext>
                </a:extLst>
              </p:cNvPr>
              <p:cNvSpPr txBox="1">
                <a:spLocks noRot="1" noChangeAspect="1" noMove="1" noResize="1" noEditPoints="1" noAdjustHandles="1" noChangeArrowheads="1" noChangeShapeType="1" noTextEdit="1"/>
              </p:cNvSpPr>
              <p:nvPr/>
            </p:nvSpPr>
            <p:spPr>
              <a:xfrm>
                <a:off x="903446" y="275242"/>
                <a:ext cx="11099800" cy="959354"/>
              </a:xfrm>
              <a:prstGeom prst="rect">
                <a:avLst/>
              </a:prstGeom>
              <a:blipFill>
                <a:blip r:embed="rId4"/>
                <a:stretch>
                  <a:fillRect l="-800"/>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zh-CN" altLang="en-US">
                    <a:noFill/>
                  </a:rPr>
                  <a:t> </a:t>
                </a:r>
              </a:p>
            </p:txBody>
          </p:sp>
        </mc:Fallback>
      </mc:AlternateContent>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8" name="成组"/>
          <p:cNvGrpSpPr/>
          <p:nvPr/>
        </p:nvGrpSpPr>
        <p:grpSpPr>
          <a:xfrm>
            <a:off x="8380829" y="1861521"/>
            <a:ext cx="2209563" cy="1896769"/>
            <a:chOff x="0" y="0"/>
            <a:chExt cx="2209561" cy="1896768"/>
          </a:xfrm>
        </p:grpSpPr>
        <p:grpSp>
          <p:nvGrpSpPr>
            <p:cNvPr id="166" name="成组"/>
            <p:cNvGrpSpPr/>
            <p:nvPr/>
          </p:nvGrpSpPr>
          <p:grpSpPr>
            <a:xfrm>
              <a:off x="0" y="-1"/>
              <a:ext cx="2016804" cy="1896770"/>
              <a:chOff x="0" y="0"/>
              <a:chExt cx="2016803" cy="1896768"/>
            </a:xfrm>
          </p:grpSpPr>
          <p:grpSp>
            <p:nvGrpSpPr>
              <p:cNvPr id="164" name="成组"/>
              <p:cNvGrpSpPr/>
              <p:nvPr/>
            </p:nvGrpSpPr>
            <p:grpSpPr>
              <a:xfrm>
                <a:off x="0" y="-1"/>
                <a:ext cx="2016804" cy="1896770"/>
                <a:chOff x="0" y="0"/>
                <a:chExt cx="2016803" cy="1896768"/>
              </a:xfrm>
            </p:grpSpPr>
            <p:grpSp>
              <p:nvGrpSpPr>
                <p:cNvPr id="162" name="成组"/>
                <p:cNvGrpSpPr/>
                <p:nvPr/>
              </p:nvGrpSpPr>
              <p:grpSpPr>
                <a:xfrm>
                  <a:off x="162975" y="255030"/>
                  <a:ext cx="1853829" cy="1641739"/>
                  <a:chOff x="0" y="0"/>
                  <a:chExt cx="1853827" cy="1641738"/>
                </a:xfrm>
              </p:grpSpPr>
              <p:pic>
                <p:nvPicPr>
                  <p:cNvPr id="159" name="sine curve.pdf" descr="sine curve.pdf"/>
                  <p:cNvPicPr>
                    <a:picLocks noChangeAspect="1"/>
                  </p:cNvPicPr>
                  <p:nvPr/>
                </p:nvPicPr>
                <p:blipFill>
                  <a:blip r:embed="rId3"/>
                  <a:srcRect l="26541" t="29554" r="42295" b="29554"/>
                  <a:stretch>
                    <a:fillRect/>
                  </a:stretch>
                </p:blipFill>
                <p:spPr>
                  <a:xfrm>
                    <a:off x="8560" y="131516"/>
                    <a:ext cx="1773627" cy="1510223"/>
                  </a:xfrm>
                  <a:prstGeom prst="rect">
                    <a:avLst/>
                  </a:prstGeom>
                  <a:ln w="12700" cap="flat">
                    <a:noFill/>
                    <a:miter lim="400000"/>
                  </a:ln>
                  <a:effectLst/>
                </p:spPr>
              </p:pic>
              <p:sp>
                <p:nvSpPr>
                  <p:cNvPr id="160" name="线条"/>
                  <p:cNvSpPr/>
                  <p:nvPr/>
                </p:nvSpPr>
                <p:spPr>
                  <a:xfrm flipV="1">
                    <a:off x="3940" y="-1"/>
                    <a:ext cx="1" cy="148189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161" name="线条"/>
                  <p:cNvSpPr/>
                  <p:nvPr/>
                </p:nvSpPr>
                <p:spPr>
                  <a:xfrm>
                    <a:off x="0" y="1468707"/>
                    <a:ext cx="1853828"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grpSp>
            <mc:AlternateContent xmlns:mc="http://schemas.openxmlformats.org/markup-compatibility/2006">
              <mc:Choice xmlns:a14="http://schemas.microsoft.com/office/drawing/2010/main" Requires="a14">
                <p:sp>
                  <p:nvSpPr>
                    <p:cNvPr id="163" name="方程"/>
                    <p:cNvSpPr txBox="1"/>
                    <p:nvPr/>
                  </p:nvSpPr>
                  <p:spPr>
                    <a:xfrm>
                      <a:off x="0" y="0"/>
                      <a:ext cx="396214" cy="195682"/>
                    </a:xfrm>
                    <a:prstGeom prst="rect">
                      <a:avLst/>
                    </a:prstGeom>
                    <a:noFill/>
                    <a:ln w="12700" cap="flat">
                      <a:noFill/>
                      <a:miter lim="400000"/>
                    </a:ln>
                    <a:effectLst/>
                  </p:spPr>
                  <p:txBody>
                    <a:bodyPr wrap="none" lIns="0" tIns="0" rIns="0" bIns="0">
                      <a:spAutoFit/>
                    </a:bodyPr>
                    <a:lstStyle/>
                    <a:p>
                      <a:pPr algn="l" defTabSz="914400" latinLnBrk="1">
                        <a:defRPr sz="1800" b="0"/>
                      </a:pPr>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𝑉</m:t>
                            </m:r>
                            <m:r>
                              <a:rPr sz="1800" i="1">
                                <a:solidFill>
                                  <a:srgbClr val="000000"/>
                                </a:solidFill>
                                <a:latin typeface="Cambria Math" panose="02040503050406030204" pitchFamily="18" charset="0"/>
                              </a:rPr>
                              <m:t>(</m:t>
                            </m:r>
                            <m:r>
                              <a:rPr sz="1800" i="1">
                                <a:solidFill>
                                  <a:srgbClr val="000000"/>
                                </a:solidFill>
                                <a:latin typeface="Cambria Math" panose="02040503050406030204" pitchFamily="18" charset="0"/>
                              </a:rPr>
                              <m:t>𝜃</m:t>
                            </m:r>
                            <m:r>
                              <a:rPr sz="1800" i="1">
                                <a:solidFill>
                                  <a:srgbClr val="000000"/>
                                </a:solidFill>
                                <a:latin typeface="Cambria Math" panose="02040503050406030204" pitchFamily="18" charset="0"/>
                              </a:rPr>
                              <m:t>)</m:t>
                            </m:r>
                          </m:oMath>
                        </m:oMathPara>
                      </a14:m>
                      <a:endParaRPr/>
                    </a:p>
                  </p:txBody>
                </p:sp>
              </mc:Choice>
              <mc:Fallback>
                <p:sp>
                  <p:nvSpPr>
                    <p:cNvPr id="163" name="方程"/>
                    <p:cNvSpPr txBox="1">
                      <a:spLocks noRot="1" noChangeAspect="1" noMove="1" noResize="1" noEditPoints="1" noAdjustHandles="1" noChangeArrowheads="1" noChangeShapeType="1" noTextEdit="1"/>
                    </p:cNvSpPr>
                    <p:nvPr/>
                  </p:nvSpPr>
                  <p:spPr>
                    <a:xfrm>
                      <a:off x="0" y="0"/>
                      <a:ext cx="396214" cy="195682"/>
                    </a:xfrm>
                    <a:prstGeom prst="rect">
                      <a:avLst/>
                    </a:prstGeom>
                    <a:blipFill>
                      <a:blip r:embed="rId4"/>
                      <a:stretch>
                        <a:fillRect l="-21875" r="-46875" b="-100000"/>
                      </a:stretch>
                    </a:blipFill>
                    <a:ln w="12700" cap="flat">
                      <a:noFill/>
                      <a:miter lim="400000"/>
                    </a:ln>
                    <a:effectLst/>
                  </p:spPr>
                  <p:txBody>
                    <a:bodyPr/>
                    <a:lstStyle/>
                    <a:p>
                      <a:r>
                        <a:rPr lang="zh-CN" altLang="en-US">
                          <a:noFill/>
                        </a:rPr>
                        <a:t> </a:t>
                      </a:r>
                    </a:p>
                  </p:txBody>
                </p:sp>
              </mc:Fallback>
            </mc:AlternateContent>
          </p:grpSp>
          <p:sp>
            <p:nvSpPr>
              <p:cNvPr id="179" name="连接线"/>
              <p:cNvSpPr/>
              <p:nvPr/>
            </p:nvSpPr>
            <p:spPr>
              <a:xfrm>
                <a:off x="541296" y="624414"/>
                <a:ext cx="1070190" cy="956691"/>
              </a:xfrm>
              <a:custGeom>
                <a:avLst/>
                <a:gdLst/>
                <a:ahLst/>
                <a:cxnLst>
                  <a:cxn ang="0">
                    <a:pos x="wd2" y="hd2"/>
                  </a:cxn>
                  <a:cxn ang="5400000">
                    <a:pos x="wd2" y="hd2"/>
                  </a:cxn>
                  <a:cxn ang="10800000">
                    <a:pos x="wd2" y="hd2"/>
                  </a:cxn>
                  <a:cxn ang="16200000">
                    <a:pos x="wd2" y="hd2"/>
                  </a:cxn>
                </a:cxnLst>
                <a:rect l="0" t="0" r="r" b="b"/>
                <a:pathLst>
                  <a:path w="21600" h="16201" extrusionOk="0">
                    <a:moveTo>
                      <a:pt x="0" y="0"/>
                    </a:moveTo>
                    <a:cubicBezTo>
                      <a:pt x="6883" y="21466"/>
                      <a:pt x="14083" y="21600"/>
                      <a:pt x="21600" y="401"/>
                    </a:cubicBezTo>
                  </a:path>
                </a:pathLst>
              </a:custGeom>
              <a:noFill/>
              <a:ln w="38100" cap="flat">
                <a:solidFill>
                  <a:srgbClr val="000000"/>
                </a:solidFill>
                <a:custDash>
                  <a:ds d="200000" sp="200000"/>
                </a:custDash>
                <a:miter lim="400000"/>
                <a:headEnd type="oval" w="med" len="med"/>
                <a:tailEnd type="triangle" w="med" len="med"/>
              </a:ln>
              <a:effectLst/>
            </p:spPr>
            <p:txBody>
              <a:bodyPr/>
              <a:lstStyle/>
              <a:p>
                <a:endParaRPr/>
              </a:p>
            </p:txBody>
          </p:sp>
        </p:grpSp>
        <mc:AlternateContent xmlns:mc="http://schemas.openxmlformats.org/markup-compatibility/2006">
          <mc:Choice xmlns:a14="http://schemas.microsoft.com/office/drawing/2010/main" Requires="a14">
            <p:sp>
              <p:nvSpPr>
                <p:cNvPr id="167" name="方程"/>
                <p:cNvSpPr txBox="1"/>
                <p:nvPr/>
              </p:nvSpPr>
              <p:spPr>
                <a:xfrm>
                  <a:off x="2102577" y="1627868"/>
                  <a:ext cx="106985" cy="157735"/>
                </a:xfrm>
                <a:prstGeom prst="rect">
                  <a:avLst/>
                </a:prstGeom>
                <a:noFill/>
                <a:ln w="12700" cap="flat">
                  <a:noFill/>
                  <a:miter lim="400000"/>
                </a:ln>
                <a:effectLst/>
              </p:spPr>
              <p:txBody>
                <a:bodyPr wrap="none" lIns="0" tIns="0" rIns="0" bIns="0">
                  <a:spAutoFit/>
                </a:bodyPr>
                <a:lstStyle/>
                <a:p>
                  <a:pPr algn="l" defTabSz="914400" latinLnBrk="1">
                    <a:defRPr sz="1800" b="0"/>
                  </a:pPr>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𝜃</m:t>
                        </m:r>
                      </m:oMath>
                    </m:oMathPara>
                  </a14:m>
                  <a:endParaRPr/>
                </a:p>
              </p:txBody>
            </p:sp>
          </mc:Choice>
          <mc:Fallback>
            <p:sp>
              <p:nvSpPr>
                <p:cNvPr id="167" name="方程"/>
                <p:cNvSpPr txBox="1">
                  <a:spLocks noRot="1" noChangeAspect="1" noMove="1" noResize="1" noEditPoints="1" noAdjustHandles="1" noChangeArrowheads="1" noChangeShapeType="1" noTextEdit="1"/>
                </p:cNvSpPr>
                <p:nvPr/>
              </p:nvSpPr>
              <p:spPr>
                <a:xfrm>
                  <a:off x="2102577" y="1627868"/>
                  <a:ext cx="106985" cy="157735"/>
                </a:xfrm>
                <a:prstGeom prst="rect">
                  <a:avLst/>
                </a:prstGeom>
                <a:blipFill>
                  <a:blip r:embed="rId5"/>
                  <a:stretch>
                    <a:fillRect l="-66667" r="-88889" b="-85714"/>
                  </a:stretch>
                </a:blipFill>
                <a:ln w="12700" cap="flat">
                  <a:noFill/>
                  <a:miter lim="400000"/>
                </a:ln>
                <a:effectLst/>
              </p:spPr>
              <p:txBody>
                <a:bodyPr/>
                <a:lstStyle/>
                <a:p>
                  <a:r>
                    <a:rPr lang="zh-CN" altLang="en-US">
                      <a:noFill/>
                    </a:rPr>
                    <a:t> </a:t>
                  </a:r>
                </a:p>
              </p:txBody>
            </p:sp>
          </mc:Fallback>
        </mc:AlternateContent>
      </p:grpSp>
      <p:sp>
        <p:nvSpPr>
          <p:cNvPr id="170" name="线条"/>
          <p:cNvSpPr/>
          <p:nvPr/>
        </p:nvSpPr>
        <p:spPr>
          <a:xfrm>
            <a:off x="5202847" y="2809905"/>
            <a:ext cx="609932" cy="1"/>
          </a:xfrm>
          <a:prstGeom prst="line">
            <a:avLst/>
          </a:prstGeom>
          <a:ln w="25400">
            <a:solidFill>
              <a:srgbClr val="000000"/>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71" name="线条"/>
          <p:cNvSpPr/>
          <p:nvPr/>
        </p:nvSpPr>
        <p:spPr>
          <a:xfrm>
            <a:off x="7444566" y="2809905"/>
            <a:ext cx="609931" cy="1"/>
          </a:xfrm>
          <a:prstGeom prst="line">
            <a:avLst/>
          </a:prstGeom>
          <a:ln w="25400">
            <a:solidFill>
              <a:srgbClr val="000000"/>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mc:AlternateContent xmlns:mc="http://schemas.openxmlformats.org/markup-compatibility/2006">
        <mc:Choice xmlns:a14="http://schemas.microsoft.com/office/drawing/2010/main" Requires="a14">
          <p:sp>
            <p:nvSpPr>
              <p:cNvPr id="173" name="For QCD axions with initial condition   we typically have…"/>
              <p:cNvSpPr txBox="1">
                <a:spLocks noGrp="1"/>
              </p:cNvSpPr>
              <p:nvPr>
                <p:ph type="body" idx="1"/>
              </p:nvPr>
            </p:nvSpPr>
            <p:spPr>
              <a:xfrm>
                <a:off x="668560" y="1722257"/>
                <a:ext cx="11099800" cy="7283672"/>
              </a:xfrm>
              <a:prstGeom prst="rect">
                <a:avLst/>
              </a:prstGeom>
            </p:spPr>
            <p:txBody>
              <a:bodyPr/>
              <a:lstStyle/>
              <a:p>
                <a:pPr marL="0" indent="0">
                  <a:buNone/>
                  <a:defRPr sz="2700">
                    <a:latin typeface="Helvetica Light"/>
                    <a:ea typeface="Helvetica Light"/>
                    <a:cs typeface="Helvetica Light"/>
                    <a:sym typeface="Helvetica Light"/>
                  </a:defRPr>
                </a:pPr>
                <a:endParaRPr dirty="0"/>
              </a:p>
              <a:p>
                <a:pPr>
                  <a:buSzPct val="100000"/>
                  <a:defRPr sz="2700">
                    <a:latin typeface="Helvetica Light"/>
                    <a:ea typeface="Helvetica Light"/>
                    <a:cs typeface="Helvetica Light"/>
                    <a:sym typeface="Helvetica Light"/>
                  </a:defRPr>
                </a:pPr>
                <a:r>
                  <a:rPr dirty="0"/>
                  <a:t>For QCD axions with initial condition </a:t>
                </a:r>
                <a14:m>
                  <m:oMath xmlns:m="http://schemas.openxmlformats.org/officeDocument/2006/math">
                    <m:sSub>
                      <m:sSubPr>
                        <m:ctrlPr>
                          <a:rPr sz="3300">
                            <a:solidFill>
                              <a:srgbClr val="000000"/>
                            </a:solidFill>
                            <a:latin typeface="Cambria Math" panose="02040503050406030204" pitchFamily="18" charset="0"/>
                          </a:rPr>
                        </m:ctrlPr>
                      </m:sSubPr>
                      <m:e>
                        <m:r>
                          <a:rPr sz="3300" i="1">
                            <a:solidFill>
                              <a:srgbClr val="000000"/>
                            </a:solidFill>
                            <a:latin typeface="Cambria Math" panose="02040503050406030204" pitchFamily="18" charset="0"/>
                          </a:rPr>
                          <m:t>𝜃</m:t>
                        </m:r>
                      </m:e>
                      <m:sub>
                        <m:r>
                          <a:rPr sz="3300" i="1">
                            <a:solidFill>
                              <a:srgbClr val="000000"/>
                            </a:solidFill>
                            <a:latin typeface="Cambria Math" panose="02040503050406030204" pitchFamily="18" charset="0"/>
                          </a:rPr>
                          <m:t>𝑎</m:t>
                        </m:r>
                        <m:r>
                          <a:rPr sz="3300" i="1">
                            <a:solidFill>
                              <a:srgbClr val="000000"/>
                            </a:solidFill>
                            <a:latin typeface="Cambria Math" panose="02040503050406030204" pitchFamily="18" charset="0"/>
                          </a:rPr>
                          <m:t>,</m:t>
                        </m:r>
                        <m:r>
                          <a:rPr sz="3300" i="1">
                            <a:solidFill>
                              <a:srgbClr val="000000"/>
                            </a:solidFill>
                            <a:latin typeface="Cambria Math" panose="02040503050406030204" pitchFamily="18" charset="0"/>
                          </a:rPr>
                          <m:t>𝑖</m:t>
                        </m:r>
                      </m:sub>
                    </m:sSub>
                  </m:oMath>
                </a14:m>
                <a:r>
                  <a:rPr dirty="0"/>
                  <a:t> we typically have</a:t>
                </a:r>
                <a:endParaRPr lang="en-US" dirty="0"/>
              </a:p>
              <a:p>
                <a:pPr marL="0" indent="0">
                  <a:buSzPct val="100000"/>
                  <a:buNone/>
                  <a:defRPr sz="2700">
                    <a:latin typeface="Helvetica Light"/>
                    <a:ea typeface="Helvetica Light"/>
                    <a:cs typeface="Helvetica Light"/>
                    <a:sym typeface="Helvetica Light"/>
                  </a:defRPr>
                </a:pPr>
                <a:endParaRPr lang="en-US" dirty="0"/>
              </a:p>
              <a:p>
                <a:pPr marL="0" indent="0">
                  <a:buSzPct val="100000"/>
                  <a:buNone/>
                  <a:defRPr sz="2700">
                    <a:latin typeface="Helvetica Light"/>
                    <a:ea typeface="Helvetica Light"/>
                    <a:cs typeface="Helvetica Light"/>
                    <a:sym typeface="Helvetica Light"/>
                  </a:defRPr>
                </a:pPr>
                <a:endParaRPr dirty="0"/>
              </a:p>
              <a:p>
                <a:pPr marL="388937" indent="-388937">
                  <a:buSzPct val="100000"/>
                  <a:defRPr sz="2700">
                    <a:latin typeface="Helvetica Light"/>
                    <a:ea typeface="Helvetica Light"/>
                    <a:cs typeface="Helvetica Light"/>
                    <a:sym typeface="Helvetica Light"/>
                  </a:defRPr>
                </a:pPr>
                <a:r>
                  <a:rPr dirty="0"/>
                  <a:t>Many aspects of nuclear physics depend on </a:t>
                </a:r>
                <a14:m>
                  <m:oMath xmlns:m="http://schemas.openxmlformats.org/officeDocument/2006/math">
                    <m:r>
                      <a:rPr sz="3300" i="1">
                        <a:solidFill>
                          <a:srgbClr val="000000"/>
                        </a:solidFill>
                        <a:latin typeface="Cambria Math" panose="02040503050406030204" pitchFamily="18" charset="0"/>
                      </a:rPr>
                      <m:t>𝜃</m:t>
                    </m:r>
                  </m:oMath>
                </a14:m>
                <a:r>
                  <a:rPr dirty="0"/>
                  <a:t>, for example:</a:t>
                </a:r>
              </a:p>
            </p:txBody>
          </p:sp>
        </mc:Choice>
        <mc:Fallback>
          <p:sp>
            <p:nvSpPr>
              <p:cNvPr id="173" name="For QCD axions with initial condition   we typically have…"/>
              <p:cNvSpPr txBox="1">
                <a:spLocks noGrp="1" noRot="1" noChangeAspect="1" noMove="1" noResize="1" noEditPoints="1" noAdjustHandles="1" noChangeArrowheads="1" noChangeShapeType="1" noTextEdit="1"/>
              </p:cNvSpPr>
              <p:nvPr>
                <p:ph type="body" idx="1"/>
              </p:nvPr>
            </p:nvSpPr>
            <p:spPr>
              <a:xfrm>
                <a:off x="668560" y="1722257"/>
                <a:ext cx="11099800" cy="7283672"/>
              </a:xfrm>
              <a:prstGeom prst="rect">
                <a:avLst/>
              </a:prstGeom>
              <a:blipFill>
                <a:blip r:embed="rId6"/>
                <a:stretch>
                  <a:fillRect l="-1143"/>
                </a:stretch>
              </a:blipFill>
            </p:spPr>
            <p:txBody>
              <a:bodyPr/>
              <a:lstStyle/>
              <a:p>
                <a:r>
                  <a:rPr lang="zh-CN" altLang="en-US">
                    <a:noFill/>
                  </a:rPr>
                  <a:t> </a:t>
                </a:r>
              </a:p>
            </p:txBody>
          </p:sp>
        </mc:Fallback>
      </mc:AlternateContent>
      <p:sp>
        <p:nvSpPr>
          <p:cNvPr id="177" name="The misalignment mechanism"/>
          <p:cNvSpPr txBox="1">
            <a:spLocks noGrp="1"/>
          </p:cNvSpPr>
          <p:nvPr>
            <p:ph type="title"/>
          </p:nvPr>
        </p:nvSpPr>
        <p:spPr>
          <a:xfrm>
            <a:off x="952500" y="525862"/>
            <a:ext cx="11099800" cy="1615276"/>
          </a:xfrm>
          <a:prstGeom prst="rect">
            <a:avLst/>
          </a:prstGeom>
        </p:spPr>
        <p:txBody>
          <a:bodyPr/>
          <a:lstStyle>
            <a:lvl1pPr>
              <a:defRPr sz="2900" b="1">
                <a:latin typeface="Helvetica"/>
                <a:ea typeface="Helvetica"/>
                <a:cs typeface="Helvetica"/>
                <a:sym typeface="Helvetica"/>
              </a:defRPr>
            </a:lvl1pPr>
          </a:lstStyle>
          <a:p>
            <a:r>
              <a:rPr dirty="0"/>
              <a:t>The misalignment mechanism     </a:t>
            </a:r>
          </a:p>
        </p:txBody>
      </p:sp>
      <p:pic>
        <p:nvPicPr>
          <p:cNvPr id="2" name="图片 1">
            <a:extLst>
              <a:ext uri="{FF2B5EF4-FFF2-40B4-BE49-F238E27FC236}">
                <a16:creationId xmlns:a16="http://schemas.microsoft.com/office/drawing/2014/main" id="{F3A1DC0B-ED50-A542-EAFB-22DE7E0C32A9}"/>
              </a:ext>
            </a:extLst>
          </p:cNvPr>
          <p:cNvPicPr>
            <a:picLocks noChangeAspect="1"/>
          </p:cNvPicPr>
          <p:nvPr/>
        </p:nvPicPr>
        <p:blipFill>
          <a:blip r:embed="rId7"/>
          <a:stretch>
            <a:fillRect/>
          </a:stretch>
        </p:blipFill>
        <p:spPr>
          <a:xfrm>
            <a:off x="1735268" y="2485935"/>
            <a:ext cx="3367981" cy="707559"/>
          </a:xfrm>
          <a:prstGeom prst="rect">
            <a:avLst/>
          </a:prstGeom>
        </p:spPr>
      </p:pic>
      <p:pic>
        <p:nvPicPr>
          <p:cNvPr id="3" name="图片 2">
            <a:extLst>
              <a:ext uri="{FF2B5EF4-FFF2-40B4-BE49-F238E27FC236}">
                <a16:creationId xmlns:a16="http://schemas.microsoft.com/office/drawing/2014/main" id="{9ADE56C9-EDB4-9C58-7BC8-F9C2407086AE}"/>
              </a:ext>
            </a:extLst>
          </p:cNvPr>
          <p:cNvPicPr>
            <a:picLocks noChangeAspect="1"/>
          </p:cNvPicPr>
          <p:nvPr/>
        </p:nvPicPr>
        <p:blipFill>
          <a:blip r:embed="rId8"/>
          <a:stretch>
            <a:fillRect/>
          </a:stretch>
        </p:blipFill>
        <p:spPr>
          <a:xfrm>
            <a:off x="6081774" y="2501076"/>
            <a:ext cx="1171284" cy="752968"/>
          </a:xfrm>
          <a:prstGeom prst="rect">
            <a:avLst/>
          </a:prstGeom>
        </p:spPr>
      </p:pic>
      <p:pic>
        <p:nvPicPr>
          <p:cNvPr id="4" name="图片 3">
            <a:extLst>
              <a:ext uri="{FF2B5EF4-FFF2-40B4-BE49-F238E27FC236}">
                <a16:creationId xmlns:a16="http://schemas.microsoft.com/office/drawing/2014/main" id="{56854E03-3CA7-F933-D6C9-DAE680282E70}"/>
              </a:ext>
            </a:extLst>
          </p:cNvPr>
          <p:cNvPicPr>
            <a:picLocks noChangeAspect="1"/>
          </p:cNvPicPr>
          <p:nvPr/>
        </p:nvPicPr>
        <p:blipFill>
          <a:blip r:embed="rId9"/>
          <a:stretch>
            <a:fillRect/>
          </a:stretch>
        </p:blipFill>
        <p:spPr>
          <a:xfrm>
            <a:off x="884886" y="5347966"/>
            <a:ext cx="10445492" cy="1034457"/>
          </a:xfrm>
          <a:prstGeom prst="rect">
            <a:avLst/>
          </a:prstGeom>
        </p:spPr>
      </p:pic>
      <p:pic>
        <p:nvPicPr>
          <p:cNvPr id="5" name="图片 4">
            <a:extLst>
              <a:ext uri="{FF2B5EF4-FFF2-40B4-BE49-F238E27FC236}">
                <a16:creationId xmlns:a16="http://schemas.microsoft.com/office/drawing/2014/main" id="{2AEEDDA9-2FB0-5696-97A3-734EDDD281C3}"/>
              </a:ext>
            </a:extLst>
          </p:cNvPr>
          <p:cNvPicPr>
            <a:picLocks noChangeAspect="1"/>
          </p:cNvPicPr>
          <p:nvPr/>
        </p:nvPicPr>
        <p:blipFill>
          <a:blip r:embed="rId10"/>
          <a:stretch>
            <a:fillRect/>
          </a:stretch>
        </p:blipFill>
        <p:spPr>
          <a:xfrm>
            <a:off x="2681638" y="7972095"/>
            <a:ext cx="6464825" cy="789597"/>
          </a:xfrm>
          <a:prstGeom prst="rect">
            <a:avLst/>
          </a:prstGeom>
        </p:spPr>
      </p:pic>
      <p:pic>
        <p:nvPicPr>
          <p:cNvPr id="7" name="图片 6">
            <a:extLst>
              <a:ext uri="{FF2B5EF4-FFF2-40B4-BE49-F238E27FC236}">
                <a16:creationId xmlns:a16="http://schemas.microsoft.com/office/drawing/2014/main" id="{70610AC9-5A20-3689-6314-F6803EC868AA}"/>
              </a:ext>
            </a:extLst>
          </p:cNvPr>
          <p:cNvPicPr>
            <a:picLocks noChangeAspect="1"/>
          </p:cNvPicPr>
          <p:nvPr/>
        </p:nvPicPr>
        <p:blipFill>
          <a:blip r:embed="rId11"/>
          <a:stretch>
            <a:fillRect/>
          </a:stretch>
        </p:blipFill>
        <p:spPr>
          <a:xfrm>
            <a:off x="2607262" y="9113663"/>
            <a:ext cx="6613578" cy="476402"/>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60" name="With  , nuclear decay rates will also oscillate…"/>
              <p:cNvSpPr txBox="1">
                <a:spLocks noGrp="1"/>
              </p:cNvSpPr>
              <p:nvPr>
                <p:ph type="body" idx="1"/>
              </p:nvPr>
            </p:nvSpPr>
            <p:spPr>
              <a:xfrm>
                <a:off x="952500" y="1870577"/>
                <a:ext cx="11099800" cy="6286501"/>
              </a:xfrm>
              <a:prstGeom prst="rect">
                <a:avLst/>
              </a:prstGeom>
            </p:spPr>
            <p:txBody>
              <a:bodyPr/>
              <a:lstStyle/>
              <a:p>
                <a:pPr marL="400050" indent="-400050" defTabSz="525779">
                  <a:spcBef>
                    <a:spcPts val="3700"/>
                  </a:spcBef>
                  <a:buSzPct val="100000"/>
                  <a:defRPr sz="2520">
                    <a:latin typeface="Helvetica Light"/>
                    <a:ea typeface="Helvetica Light"/>
                    <a:cs typeface="Helvetica Light"/>
                    <a:sym typeface="Helvetica Light"/>
                  </a:defRPr>
                </a:pPr>
                <a:r>
                  <a:rPr dirty="0"/>
                  <a:t>With </a:t>
                </a:r>
                <a14:m>
                  <m:oMath xmlns:m="http://schemas.openxmlformats.org/officeDocument/2006/math">
                    <m:r>
                      <a:rPr sz="3050" i="1">
                        <a:solidFill>
                          <a:srgbClr val="000000"/>
                        </a:solidFill>
                        <a:latin typeface="Cambria Math" panose="02040503050406030204" pitchFamily="18" charset="0"/>
                      </a:rPr>
                      <m:t>𝜃</m:t>
                    </m:r>
                    <m:r>
                      <a:rPr sz="3050" i="1">
                        <a:solidFill>
                          <a:srgbClr val="000000"/>
                        </a:solidFill>
                        <a:latin typeface="Cambria Math" panose="02040503050406030204" pitchFamily="18" charset="0"/>
                      </a:rPr>
                      <m:t>∼</m:t>
                    </m:r>
                    <m:r>
                      <m:rPr>
                        <m:sty m:val="p"/>
                      </m:rPr>
                      <a:rPr sz="3050" i="1">
                        <a:solidFill>
                          <a:srgbClr val="000000"/>
                        </a:solidFill>
                        <a:latin typeface="Cambria Math" panose="02040503050406030204" pitchFamily="18" charset="0"/>
                      </a:rPr>
                      <m:t>cos</m:t>
                    </m:r>
                    <m:r>
                      <a:rPr sz="3050" i="1">
                        <a:solidFill>
                          <a:srgbClr val="000000"/>
                        </a:solidFill>
                        <a:latin typeface="Cambria Math" panose="02040503050406030204" pitchFamily="18" charset="0"/>
                      </a:rPr>
                      <m:t>(</m:t>
                    </m:r>
                    <m:r>
                      <a:rPr sz="3050" i="1">
                        <a:solidFill>
                          <a:srgbClr val="000000"/>
                        </a:solidFill>
                        <a:latin typeface="Cambria Math" panose="02040503050406030204" pitchFamily="18" charset="0"/>
                      </a:rPr>
                      <m:t>𝜔</m:t>
                    </m:r>
                    <m:r>
                      <a:rPr sz="3050" i="1">
                        <a:solidFill>
                          <a:srgbClr val="000000"/>
                        </a:solidFill>
                        <a:latin typeface="Cambria Math" panose="02040503050406030204" pitchFamily="18" charset="0"/>
                      </a:rPr>
                      <m:t>𝑡</m:t>
                    </m:r>
                    <m:r>
                      <a:rPr sz="3050" i="1">
                        <a:solidFill>
                          <a:srgbClr val="000000"/>
                        </a:solidFill>
                        <a:latin typeface="Cambria Math" panose="02040503050406030204" pitchFamily="18" charset="0"/>
                      </a:rPr>
                      <m:t>)</m:t>
                    </m:r>
                  </m:oMath>
                </a14:m>
                <a:r>
                  <a:rPr dirty="0"/>
                  <a:t>, nuclear decay rates will also oscillate</a:t>
                </a:r>
              </a:p>
              <a:p>
                <a:pPr marL="400050" indent="-400050" defTabSz="525779">
                  <a:spcBef>
                    <a:spcPts val="3700"/>
                  </a:spcBef>
                  <a:buSzPct val="100000"/>
                  <a:defRPr sz="2520">
                    <a:latin typeface="Helvetica Light"/>
                    <a:ea typeface="Helvetica Light"/>
                    <a:cs typeface="Helvetica Light"/>
                    <a:sym typeface="Helvetica Light"/>
                  </a:defRPr>
                </a:pPr>
                <a:endParaRPr lang="en-US" dirty="0"/>
              </a:p>
              <a:p>
                <a:pPr marL="400050" indent="-400050" defTabSz="525779">
                  <a:spcBef>
                    <a:spcPts val="3700"/>
                  </a:spcBef>
                  <a:buSzPct val="100000"/>
                  <a:defRPr sz="2520">
                    <a:latin typeface="Helvetica Light"/>
                    <a:ea typeface="Helvetica Light"/>
                    <a:cs typeface="Helvetica Light"/>
                    <a:sym typeface="Helvetica Light"/>
                  </a:defRPr>
                </a:pPr>
                <a:endParaRPr dirty="0"/>
              </a:p>
              <a:p>
                <a:pPr marL="0" indent="0" defTabSz="525779">
                  <a:spcBef>
                    <a:spcPts val="3700"/>
                  </a:spcBef>
                  <a:buSzTx/>
                  <a:buNone/>
                  <a:defRPr sz="2880"/>
                </a:pPr>
                <a:endParaRPr lang="en-US" dirty="0"/>
              </a:p>
              <a:p>
                <a:pPr marL="0" indent="0" defTabSz="525779">
                  <a:spcBef>
                    <a:spcPts val="3700"/>
                  </a:spcBef>
                  <a:buSzTx/>
                  <a:buNone/>
                  <a:defRPr sz="2880"/>
                </a:pPr>
                <a:endParaRPr lang="en-US" dirty="0"/>
              </a:p>
              <a:p>
                <a:pPr marL="0" indent="0" defTabSz="525779">
                  <a:spcBef>
                    <a:spcPts val="3700"/>
                  </a:spcBef>
                  <a:buSzTx/>
                  <a:buNone/>
                  <a:defRPr sz="2880"/>
                </a:pPr>
                <a:endParaRPr lang="en-US" dirty="0"/>
              </a:p>
              <a:p>
                <a:pPr marL="0" indent="0" defTabSz="525779">
                  <a:spcBef>
                    <a:spcPts val="3700"/>
                  </a:spcBef>
                  <a:buSzTx/>
                  <a:buNone/>
                  <a:defRPr sz="2880"/>
                </a:pPr>
                <a:endParaRPr dirty="0"/>
              </a:p>
            </p:txBody>
          </p:sp>
        </mc:Choice>
        <mc:Fallback>
          <p:sp>
            <p:nvSpPr>
              <p:cNvPr id="260" name="With  , nuclear decay rates will also oscillate…"/>
              <p:cNvSpPr txBox="1">
                <a:spLocks noGrp="1" noRot="1" noChangeAspect="1" noMove="1" noResize="1" noEditPoints="1" noAdjustHandles="1" noChangeArrowheads="1" noChangeShapeType="1" noTextEdit="1"/>
              </p:cNvSpPr>
              <p:nvPr>
                <p:ph type="body" idx="1"/>
              </p:nvPr>
            </p:nvSpPr>
            <p:spPr>
              <a:xfrm>
                <a:off x="952500" y="1870577"/>
                <a:ext cx="11099800" cy="6286501"/>
              </a:xfrm>
              <a:prstGeom prst="rect">
                <a:avLst/>
              </a:prstGeom>
              <a:blipFill>
                <a:blip r:embed="rId3"/>
                <a:stretch>
                  <a:fillRect l="-914"/>
                </a:stretch>
              </a:blipFill>
            </p:spPr>
            <p:txBody>
              <a:bodyPr/>
              <a:lstStyle/>
              <a:p>
                <a:r>
                  <a:rPr lang="zh-CN" altLang="en-US">
                    <a:noFill/>
                  </a:rPr>
                  <a:t> </a:t>
                </a:r>
              </a:p>
            </p:txBody>
          </p:sp>
        </mc:Fallback>
      </mc:AlternateContent>
      <p:sp>
        <p:nvSpPr>
          <p:cNvPr id="286" name="The misalignment mechanism"/>
          <p:cNvSpPr txBox="1">
            <a:spLocks noGrp="1"/>
          </p:cNvSpPr>
          <p:nvPr>
            <p:ph type="title"/>
          </p:nvPr>
        </p:nvSpPr>
        <p:spPr>
          <a:xfrm>
            <a:off x="952500" y="525862"/>
            <a:ext cx="11099800" cy="1615276"/>
          </a:xfrm>
          <a:prstGeom prst="rect">
            <a:avLst/>
          </a:prstGeom>
        </p:spPr>
        <p:txBody>
          <a:bodyPr/>
          <a:lstStyle>
            <a:lvl1pPr>
              <a:defRPr sz="2900" b="1">
                <a:latin typeface="Helvetica"/>
                <a:ea typeface="Helvetica"/>
                <a:cs typeface="Helvetica"/>
                <a:sym typeface="Helvetica"/>
              </a:defRPr>
            </a:lvl1pPr>
          </a:lstStyle>
          <a:p>
            <a:r>
              <a:t>The misalignment mechanism     </a:t>
            </a:r>
          </a:p>
        </p:txBody>
      </p:sp>
      <p:pic>
        <p:nvPicPr>
          <p:cNvPr id="4" name="图片 3" descr="图示&#10;&#10;描述已自动生成">
            <a:extLst>
              <a:ext uri="{FF2B5EF4-FFF2-40B4-BE49-F238E27FC236}">
                <a16:creationId xmlns:a16="http://schemas.microsoft.com/office/drawing/2014/main" id="{C193D761-5A76-3391-D6B3-1896C54959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719790"/>
            <a:ext cx="13004801" cy="5287665"/>
          </a:xfrm>
          <a:prstGeom prst="rect">
            <a:avLst/>
          </a:prstGeom>
        </p:spPr>
      </p:pic>
    </p:spTree>
    <p:extLst>
      <p:ext uri="{BB962C8B-B14F-4D97-AF65-F5344CB8AC3E}">
        <p14:creationId xmlns:p14="http://schemas.microsoft.com/office/powerpoint/2010/main" val="115024249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60" name="With  , nuclear decay rates will also oscillate…"/>
              <p:cNvSpPr txBox="1">
                <a:spLocks noGrp="1"/>
              </p:cNvSpPr>
              <p:nvPr>
                <p:ph type="body" idx="1"/>
              </p:nvPr>
            </p:nvSpPr>
            <p:spPr>
              <a:xfrm>
                <a:off x="817589" y="1656204"/>
                <a:ext cx="12187211" cy="7284743"/>
              </a:xfrm>
              <a:prstGeom prst="rect">
                <a:avLst/>
              </a:prstGeom>
            </p:spPr>
            <p:txBody>
              <a:bodyPr/>
              <a:lstStyle/>
              <a:p>
                <a:pPr marL="400050" indent="-400050" defTabSz="525779">
                  <a:spcBef>
                    <a:spcPts val="3700"/>
                  </a:spcBef>
                  <a:buSzPct val="100000"/>
                  <a:defRPr sz="2520">
                    <a:latin typeface="Helvetica Light"/>
                    <a:ea typeface="Helvetica Light"/>
                    <a:cs typeface="Helvetica Light"/>
                    <a:sym typeface="Helvetica Light"/>
                  </a:defRPr>
                </a:pPr>
                <a:r>
                  <a:rPr dirty="0"/>
                  <a:t>With</a:t>
                </a:r>
                <a:r>
                  <a:rPr lang="en-US" dirty="0"/>
                  <a:t> </a:t>
                </a:r>
                <a14:m>
                  <m:oMath xmlns:m="http://schemas.openxmlformats.org/officeDocument/2006/math">
                    <m:r>
                      <a:rPr sz="3050" i="1">
                        <a:solidFill>
                          <a:srgbClr val="000000"/>
                        </a:solidFill>
                        <a:latin typeface="Cambria Math" panose="02040503050406030204" pitchFamily="18" charset="0"/>
                      </a:rPr>
                      <m:t>𝜃</m:t>
                    </m:r>
                    <m:r>
                      <a:rPr sz="3050" i="1">
                        <a:solidFill>
                          <a:srgbClr val="000000"/>
                        </a:solidFill>
                        <a:latin typeface="Cambria Math" panose="02040503050406030204" pitchFamily="18" charset="0"/>
                      </a:rPr>
                      <m:t>∼</m:t>
                    </m:r>
                    <m:r>
                      <m:rPr>
                        <m:sty m:val="p"/>
                      </m:rPr>
                      <a:rPr sz="3050" i="1">
                        <a:solidFill>
                          <a:srgbClr val="000000"/>
                        </a:solidFill>
                        <a:latin typeface="Cambria Math" panose="02040503050406030204" pitchFamily="18" charset="0"/>
                      </a:rPr>
                      <m:t>cos</m:t>
                    </m:r>
                    <m:r>
                      <a:rPr sz="3050" i="1">
                        <a:solidFill>
                          <a:srgbClr val="000000"/>
                        </a:solidFill>
                        <a:latin typeface="Cambria Math" panose="02040503050406030204" pitchFamily="18" charset="0"/>
                      </a:rPr>
                      <m:t>(</m:t>
                    </m:r>
                    <m:r>
                      <a:rPr sz="3050" i="1">
                        <a:solidFill>
                          <a:srgbClr val="000000"/>
                        </a:solidFill>
                        <a:latin typeface="Cambria Math" panose="02040503050406030204" pitchFamily="18" charset="0"/>
                      </a:rPr>
                      <m:t>𝜔</m:t>
                    </m:r>
                    <m:r>
                      <a:rPr sz="3050" i="1">
                        <a:solidFill>
                          <a:srgbClr val="000000"/>
                        </a:solidFill>
                        <a:latin typeface="Cambria Math" panose="02040503050406030204" pitchFamily="18" charset="0"/>
                      </a:rPr>
                      <m:t>𝑡</m:t>
                    </m:r>
                    <m:r>
                      <a:rPr sz="3050" i="1">
                        <a:solidFill>
                          <a:srgbClr val="000000"/>
                        </a:solidFill>
                        <a:latin typeface="Cambria Math" panose="02040503050406030204" pitchFamily="18" charset="0"/>
                      </a:rPr>
                      <m:t>)</m:t>
                    </m:r>
                  </m:oMath>
                </a14:m>
                <a:r>
                  <a:rPr dirty="0"/>
                  <a:t>, nuclear decay rates will also oscillate</a:t>
                </a:r>
              </a:p>
              <a:p>
                <a:pPr marL="400050" indent="-400050" defTabSz="525779">
                  <a:spcBef>
                    <a:spcPts val="3700"/>
                  </a:spcBef>
                  <a:buSzPct val="100000"/>
                  <a:defRPr sz="2520">
                    <a:latin typeface="Helvetica Light"/>
                    <a:ea typeface="Helvetica Light"/>
                    <a:cs typeface="Helvetica Light"/>
                    <a:sym typeface="Helvetica Light"/>
                  </a:defRPr>
                </a:pPr>
                <a:endParaRPr dirty="0"/>
              </a:p>
              <a:p>
                <a:pPr marL="0" indent="0" defTabSz="525779">
                  <a:spcBef>
                    <a:spcPts val="3700"/>
                  </a:spcBef>
                  <a:buSzTx/>
                  <a:buNone/>
                  <a:defRPr sz="2880"/>
                </a:pPr>
                <a:endParaRPr lang="en-US" dirty="0"/>
              </a:p>
              <a:p>
                <a:pPr marL="0" indent="0" defTabSz="525779">
                  <a:spcBef>
                    <a:spcPts val="3700"/>
                  </a:spcBef>
                  <a:buSzTx/>
                  <a:buNone/>
                  <a:defRPr sz="2880"/>
                </a:pPr>
                <a:endParaRPr lang="en-US" dirty="0"/>
              </a:p>
              <a:p>
                <a:pPr marL="0" indent="0" defTabSz="525779">
                  <a:spcBef>
                    <a:spcPts val="3700"/>
                  </a:spcBef>
                  <a:buSzTx/>
                  <a:buNone/>
                  <a:defRPr sz="2880"/>
                </a:pPr>
                <a:endParaRPr lang="en-US" dirty="0"/>
              </a:p>
              <a:p>
                <a:pPr marL="0" indent="0" defTabSz="525779">
                  <a:spcBef>
                    <a:spcPts val="3700"/>
                  </a:spcBef>
                  <a:buSzTx/>
                  <a:buNone/>
                  <a:defRPr sz="2880"/>
                </a:pPr>
                <a:endParaRPr lang="en-US" dirty="0"/>
              </a:p>
              <a:p>
                <a:pPr marL="0" indent="0" defTabSz="525779">
                  <a:spcBef>
                    <a:spcPts val="3700"/>
                  </a:spcBef>
                  <a:buSzTx/>
                  <a:buNone/>
                  <a:defRPr sz="2880"/>
                </a:pPr>
                <a:endParaRPr dirty="0"/>
              </a:p>
              <a:p>
                <a:pPr marL="400050" indent="-400050" defTabSz="525779">
                  <a:spcBef>
                    <a:spcPts val="3700"/>
                  </a:spcBef>
                  <a:buSzPct val="100000"/>
                  <a:defRPr sz="2520">
                    <a:latin typeface="Helvetica Light"/>
                    <a:ea typeface="Helvetica Light"/>
                    <a:cs typeface="Helvetica Light"/>
                    <a:sym typeface="Helvetica Light"/>
                  </a:defRPr>
                </a:pPr>
                <a:r>
                  <a:rPr dirty="0"/>
                  <a:t>Is there any evidence for this phenomenon?</a:t>
                </a:r>
              </a:p>
            </p:txBody>
          </p:sp>
        </mc:Choice>
        <mc:Fallback xmlns="">
          <p:sp>
            <p:nvSpPr>
              <p:cNvPr id="260" name="With  , nuclear decay rates will also oscillate…"/>
              <p:cNvSpPr txBox="1">
                <a:spLocks noGrp="1" noRot="1" noChangeAspect="1" noMove="1" noResize="1" noEditPoints="1" noAdjustHandles="1" noChangeArrowheads="1" noChangeShapeType="1" noTextEdit="1"/>
              </p:cNvSpPr>
              <p:nvPr>
                <p:ph type="body" idx="1"/>
              </p:nvPr>
            </p:nvSpPr>
            <p:spPr>
              <a:xfrm>
                <a:off x="817589" y="1656204"/>
                <a:ext cx="12187211" cy="7284743"/>
              </a:xfrm>
              <a:prstGeom prst="rect">
                <a:avLst/>
              </a:prstGeom>
              <a:blipFill>
                <a:blip r:embed="rId3"/>
                <a:stretch>
                  <a:fillRect l="-938"/>
                </a:stretch>
              </a:blipFill>
            </p:spPr>
            <p:txBody>
              <a:bodyPr/>
              <a:lstStyle/>
              <a:p>
                <a:r>
                  <a:rPr lang="zh-CN" altLang="en-US">
                    <a:noFill/>
                  </a:rPr>
                  <a:t> </a:t>
                </a:r>
              </a:p>
            </p:txBody>
          </p:sp>
        </mc:Fallback>
      </mc:AlternateContent>
      <p:sp>
        <p:nvSpPr>
          <p:cNvPr id="286" name="The misalignment mechanism"/>
          <p:cNvSpPr txBox="1">
            <a:spLocks noGrp="1"/>
          </p:cNvSpPr>
          <p:nvPr>
            <p:ph type="title"/>
          </p:nvPr>
        </p:nvSpPr>
        <p:spPr>
          <a:xfrm>
            <a:off x="952500" y="525862"/>
            <a:ext cx="11099800" cy="1615276"/>
          </a:xfrm>
          <a:prstGeom prst="rect">
            <a:avLst/>
          </a:prstGeom>
        </p:spPr>
        <p:txBody>
          <a:bodyPr/>
          <a:lstStyle>
            <a:lvl1pPr>
              <a:defRPr sz="2900" b="1">
                <a:latin typeface="Helvetica"/>
                <a:ea typeface="Helvetica"/>
                <a:cs typeface="Helvetica"/>
                <a:sym typeface="Helvetica"/>
              </a:defRPr>
            </a:lvl1pPr>
          </a:lstStyle>
          <a:p>
            <a:r>
              <a:t>The misalignment mechanism     </a:t>
            </a:r>
          </a:p>
        </p:txBody>
      </p:sp>
      <p:pic>
        <p:nvPicPr>
          <p:cNvPr id="4" name="图片 3" descr="图示&#10;&#10;描述已自动生成">
            <a:extLst>
              <a:ext uri="{FF2B5EF4-FFF2-40B4-BE49-F238E27FC236}">
                <a16:creationId xmlns:a16="http://schemas.microsoft.com/office/drawing/2014/main" id="{B5F23D8E-2780-695E-428C-FC55B5DA75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524917"/>
            <a:ext cx="13004801" cy="5287665"/>
          </a:xfrm>
          <a:prstGeom prst="rect">
            <a:avLst/>
          </a:prstGeom>
        </p:spPr>
      </p:pic>
      <p:pic>
        <p:nvPicPr>
          <p:cNvPr id="5" name="图片 4">
            <a:extLst>
              <a:ext uri="{FF2B5EF4-FFF2-40B4-BE49-F238E27FC236}">
                <a16:creationId xmlns:a16="http://schemas.microsoft.com/office/drawing/2014/main" id="{43BFD322-D2E6-CCF1-E3E5-12677AD5CC5F}"/>
              </a:ext>
            </a:extLst>
          </p:cNvPr>
          <p:cNvPicPr>
            <a:picLocks noChangeAspect="1"/>
          </p:cNvPicPr>
          <p:nvPr/>
        </p:nvPicPr>
        <p:blipFill>
          <a:blip r:embed="rId5"/>
          <a:stretch>
            <a:fillRect/>
          </a:stretch>
        </p:blipFill>
        <p:spPr>
          <a:xfrm>
            <a:off x="8642350" y="4458412"/>
            <a:ext cx="3225800" cy="1130300"/>
          </a:xfrm>
          <a:prstGeom prst="rect">
            <a:avLst/>
          </a:prstGeom>
        </p:spPr>
      </p:pic>
      <p:pic>
        <p:nvPicPr>
          <p:cNvPr id="6" name="图片 5">
            <a:extLst>
              <a:ext uri="{FF2B5EF4-FFF2-40B4-BE49-F238E27FC236}">
                <a16:creationId xmlns:a16="http://schemas.microsoft.com/office/drawing/2014/main" id="{B835835E-3475-E246-4DAB-01A2D43B5EA6}"/>
              </a:ext>
            </a:extLst>
          </p:cNvPr>
          <p:cNvPicPr>
            <a:picLocks noChangeAspect="1"/>
          </p:cNvPicPr>
          <p:nvPr/>
        </p:nvPicPr>
        <p:blipFill>
          <a:blip r:embed="rId6"/>
          <a:stretch>
            <a:fillRect/>
          </a:stretch>
        </p:blipFill>
        <p:spPr>
          <a:xfrm>
            <a:off x="10343266" y="5813285"/>
            <a:ext cx="139700" cy="1358900"/>
          </a:xfrm>
          <a:prstGeom prst="rect">
            <a:avLst/>
          </a:prstGeom>
        </p:spPr>
      </p:pic>
      <p:sp>
        <p:nvSpPr>
          <p:cNvPr id="7" name="文本框 6">
            <a:extLst>
              <a:ext uri="{FF2B5EF4-FFF2-40B4-BE49-F238E27FC236}">
                <a16:creationId xmlns:a16="http://schemas.microsoft.com/office/drawing/2014/main" id="{EF8B76E2-E859-631B-02E3-C1E7D80464CF}"/>
              </a:ext>
            </a:extLst>
          </p:cNvPr>
          <p:cNvSpPr txBox="1"/>
          <p:nvPr/>
        </p:nvSpPr>
        <p:spPr>
          <a:xfrm>
            <a:off x="8474337" y="7070952"/>
            <a:ext cx="3877558"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zh-CN" altLang="en-US" sz="2000" dirty="0"/>
              <a:t>A signature we can use</a:t>
            </a:r>
          </a:p>
          <a:p>
            <a:r>
              <a:rPr lang="zh-CN" altLang="en-US" sz="2000" dirty="0"/>
              <a:t>to search for axion DM</a:t>
            </a:r>
          </a:p>
        </p:txBody>
      </p:sp>
    </p:spTree>
    <p:extLst>
      <p:ext uri="{BB962C8B-B14F-4D97-AF65-F5344CB8AC3E}">
        <p14:creationId xmlns:p14="http://schemas.microsoft.com/office/powerpoint/2010/main" val="342471115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 name="Screen Shot 2023-05-25 at 10.15.30.png" descr="Screen Shot 2023-05-25 at 10.15.30.png"/>
          <p:cNvPicPr>
            <a:picLocks noChangeAspect="1"/>
          </p:cNvPicPr>
          <p:nvPr/>
        </p:nvPicPr>
        <p:blipFill>
          <a:blip r:embed="rId3"/>
          <a:srcRect t="2734"/>
          <a:stretch>
            <a:fillRect/>
          </a:stretch>
        </p:blipFill>
        <p:spPr>
          <a:xfrm>
            <a:off x="-1" y="571877"/>
            <a:ext cx="13004801" cy="7905770"/>
          </a:xfrm>
          <a:prstGeom prst="rect">
            <a:avLst/>
          </a:prstGeom>
          <a:ln w="12700">
            <a:miter lim="400000"/>
          </a:ln>
        </p:spPr>
      </p:pic>
      <p:sp>
        <p:nvSpPr>
          <p:cNvPr id="295" name="“Anomalies in Radioactive Decay Rates: A Bibliography of Measurements and Theory”, arxiv: 2012.00153"/>
          <p:cNvSpPr txBox="1"/>
          <p:nvPr/>
        </p:nvSpPr>
        <p:spPr>
          <a:xfrm>
            <a:off x="-1" y="8771354"/>
            <a:ext cx="12779391"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700"/>
            </a:lvl1pPr>
          </a:lstStyle>
          <a:p>
            <a:r>
              <a:rPr sz="2000" dirty="0"/>
              <a:t>“Anomalies in Radioactive Decay Rates: A Bibliography of Measurements and Theory”, </a:t>
            </a:r>
            <a:r>
              <a:rPr sz="2000" dirty="0" err="1"/>
              <a:t>arxiv</a:t>
            </a:r>
            <a:r>
              <a:rPr sz="2000" dirty="0"/>
              <a:t>: 2012.00153</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ime-dependent nuclear decay parameters: New evidence for new forces?”, Space Sci.Rev. 145 (2009) 285-335…"/>
          <p:cNvSpPr txBox="1"/>
          <p:nvPr/>
        </p:nvSpPr>
        <p:spPr>
          <a:xfrm>
            <a:off x="217636" y="8478180"/>
            <a:ext cx="12569528"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1700"/>
            </a:pPr>
            <a:r>
              <a:rPr sz="1800" dirty="0"/>
              <a:t>“Time-dependent nuclear decay parameters: New evidence for new forces?”, </a:t>
            </a:r>
            <a:r>
              <a:rPr sz="1800" i="1" dirty="0"/>
              <a:t>Space </a:t>
            </a:r>
            <a:r>
              <a:rPr sz="1800" i="1" dirty="0" err="1"/>
              <a:t>Sci.Rev</a:t>
            </a:r>
            <a:r>
              <a:rPr sz="1800" i="1" dirty="0"/>
              <a:t>.</a:t>
            </a:r>
            <a:r>
              <a:rPr sz="1800" dirty="0"/>
              <a:t> 145 (2009) 285-335</a:t>
            </a:r>
          </a:p>
          <a:p>
            <a:pPr>
              <a:defRPr sz="1700"/>
            </a:pPr>
            <a:r>
              <a:rPr sz="1800" dirty="0"/>
              <a:t>“Anomalies in Radioactive Decay Rates: A Bibliography of Measurements and Theory”, </a:t>
            </a:r>
            <a:r>
              <a:rPr sz="1800" dirty="0" err="1"/>
              <a:t>arxiv</a:t>
            </a:r>
            <a:r>
              <a:rPr sz="1800" dirty="0"/>
              <a:t>: 2012.00153</a:t>
            </a:r>
          </a:p>
        </p:txBody>
      </p:sp>
      <p:pic>
        <p:nvPicPr>
          <p:cNvPr id="298" name="pasted-image.pdf" descr="pasted-image.pdf"/>
          <p:cNvPicPr>
            <a:picLocks noChangeAspect="1"/>
          </p:cNvPicPr>
          <p:nvPr/>
        </p:nvPicPr>
        <p:blipFill>
          <a:blip r:embed="rId3"/>
          <a:srcRect t="8885"/>
          <a:stretch>
            <a:fillRect/>
          </a:stretch>
        </p:blipFill>
        <p:spPr>
          <a:xfrm>
            <a:off x="1418586" y="1622016"/>
            <a:ext cx="10167629" cy="6509569"/>
          </a:xfrm>
          <a:prstGeom prst="rect">
            <a:avLst/>
          </a:prstGeom>
          <a:ln w="12700">
            <a:miter lim="400000"/>
          </a:ln>
        </p:spPr>
      </p:pic>
      <p:sp>
        <p:nvSpPr>
          <p:cNvPr id="299" name="A typical example:"/>
          <p:cNvSpPr txBox="1">
            <a:spLocks noGrp="1"/>
          </p:cNvSpPr>
          <p:nvPr>
            <p:ph type="title" idx="4294967295"/>
          </p:nvPr>
        </p:nvSpPr>
        <p:spPr>
          <a:xfrm>
            <a:off x="952500" y="525862"/>
            <a:ext cx="11099800" cy="749559"/>
          </a:xfrm>
          <a:prstGeom prst="rect">
            <a:avLst/>
          </a:prstGeom>
        </p:spPr>
        <p:txBody>
          <a:bodyPr>
            <a:normAutofit/>
          </a:bodyPr>
          <a:lstStyle>
            <a:lvl1pPr>
              <a:defRPr sz="2900" b="1">
                <a:latin typeface="Helvetica"/>
                <a:ea typeface="Helvetica"/>
                <a:cs typeface="Helvetica"/>
                <a:sym typeface="Helvetica"/>
              </a:defRPr>
            </a:lvl1pPr>
          </a:lstStyle>
          <a:p>
            <a:r>
              <a:rPr sz="3200" dirty="0"/>
              <a:t>A typical example:</a:t>
            </a:r>
            <a:r>
              <a:rPr lang="zh-CN" altLang="en-US" sz="3200" dirty="0"/>
              <a:t>  </a:t>
            </a:r>
            <a:r>
              <a:rPr lang="en-US" altLang="zh-CN" sz="3200" dirty="0"/>
              <a:t> Radium-226 </a:t>
            </a:r>
            <a:endParaRPr sz="3200"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ritium decay"/>
          <p:cNvSpPr txBox="1">
            <a:spLocks noGrp="1"/>
          </p:cNvSpPr>
          <p:nvPr>
            <p:ph type="title" idx="4294967295"/>
          </p:nvPr>
        </p:nvSpPr>
        <p:spPr>
          <a:xfrm>
            <a:off x="816131" y="317393"/>
            <a:ext cx="11099800" cy="1180718"/>
          </a:xfrm>
          <a:prstGeom prst="rect">
            <a:avLst/>
          </a:prstGeom>
        </p:spPr>
        <p:txBody>
          <a:bodyPr/>
          <a:lstStyle>
            <a:lvl1pPr>
              <a:defRPr sz="2900" b="1">
                <a:latin typeface="Helvetica"/>
                <a:ea typeface="Helvetica"/>
                <a:cs typeface="Helvetica"/>
                <a:sym typeface="Helvetica"/>
              </a:defRPr>
            </a:lvl1pPr>
          </a:lstStyle>
          <a:p>
            <a:r>
              <a:rPr dirty="0"/>
              <a:t>Tritium decay</a:t>
            </a:r>
          </a:p>
        </p:txBody>
      </p:sp>
      <mc:AlternateContent xmlns:mc="http://schemas.openxmlformats.org/markup-compatibility/2006">
        <mc:Choice xmlns:a14="http://schemas.microsoft.com/office/drawing/2010/main" Requires="a14">
          <p:sp>
            <p:nvSpPr>
              <p:cNvPr id="311" name="For simple nuclei,  -dependence is calculable, let’s consider tritium decay:…"/>
              <p:cNvSpPr txBox="1">
                <a:spLocks noGrp="1"/>
              </p:cNvSpPr>
              <p:nvPr>
                <p:ph type="body" idx="4294967295"/>
              </p:nvPr>
            </p:nvSpPr>
            <p:spPr>
              <a:xfrm>
                <a:off x="366532" y="1172611"/>
                <a:ext cx="12330138" cy="7108578"/>
              </a:xfrm>
              <a:prstGeom prst="rect">
                <a:avLst/>
              </a:prstGeom>
            </p:spPr>
            <p:txBody>
              <a:bodyPr>
                <a:normAutofit/>
              </a:bodyPr>
              <a:lstStyle/>
              <a:p>
                <a:pPr marL="346154" indent="-346154" defTabSz="519937">
                  <a:spcBef>
                    <a:spcPts val="3700"/>
                  </a:spcBef>
                  <a:defRPr sz="2492">
                    <a:latin typeface="Helvetica"/>
                    <a:ea typeface="Helvetica"/>
                    <a:cs typeface="Helvetica"/>
                    <a:sym typeface="Helvetica"/>
                  </a:defRPr>
                </a:pPr>
                <a:r>
                  <a:rPr dirty="0"/>
                  <a:t>For simple nuclei, </a:t>
                </a:r>
                <a14:m>
                  <m:oMath xmlns:m="http://schemas.openxmlformats.org/officeDocument/2006/math">
                    <m:r>
                      <a:rPr sz="3000" i="1">
                        <a:solidFill>
                          <a:srgbClr val="000000"/>
                        </a:solidFill>
                        <a:latin typeface="Cambria Math" panose="02040503050406030204" pitchFamily="18" charset="0"/>
                      </a:rPr>
                      <m:t>𝜃</m:t>
                    </m:r>
                  </m:oMath>
                </a14:m>
                <a:r>
                  <a:rPr dirty="0"/>
                  <a:t>-dependence is calculable, let’s consider tritium decay:</a:t>
                </a:r>
              </a:p>
              <a:p>
                <a:pPr marL="0" indent="0" algn="ctr" defTabSz="519937">
                  <a:spcBef>
                    <a:spcPts val="3700"/>
                  </a:spcBef>
                  <a:buSzTx/>
                  <a:buNone/>
                  <a:defRPr sz="2492">
                    <a:latin typeface="Helvetica"/>
                    <a:ea typeface="Helvetica"/>
                    <a:cs typeface="Helvetica"/>
                    <a:sym typeface="Helvetica"/>
                  </a:defRPr>
                </a:pPr>
                <a:endParaRPr lang="en-US" dirty="0"/>
              </a:p>
              <a:p>
                <a:pPr marL="0" indent="0" algn="ctr" defTabSz="519937">
                  <a:spcBef>
                    <a:spcPts val="3700"/>
                  </a:spcBef>
                  <a:buSzTx/>
                  <a:buNone/>
                  <a:defRPr sz="2492">
                    <a:latin typeface="Helvetica"/>
                    <a:ea typeface="Helvetica"/>
                    <a:cs typeface="Helvetica"/>
                    <a:sym typeface="Helvetica"/>
                  </a:defRPr>
                </a:pPr>
                <a:endParaRPr lang="en-US" dirty="0"/>
              </a:p>
              <a:p>
                <a:pPr marL="0" indent="0" algn="ctr" defTabSz="519937">
                  <a:spcBef>
                    <a:spcPts val="3700"/>
                  </a:spcBef>
                  <a:buSzTx/>
                  <a:buNone/>
                  <a:defRPr sz="2492">
                    <a:latin typeface="Helvetica"/>
                    <a:ea typeface="Helvetica"/>
                    <a:cs typeface="Helvetica"/>
                    <a:sym typeface="Helvetica"/>
                  </a:defRPr>
                </a:pPr>
                <a:endParaRPr lang="en-US" dirty="0"/>
              </a:p>
              <a:p>
                <a:pPr marL="0" indent="0" algn="ctr" defTabSz="519937">
                  <a:spcBef>
                    <a:spcPts val="3700"/>
                  </a:spcBef>
                  <a:buSzTx/>
                  <a:buNone/>
                  <a:defRPr sz="2492">
                    <a:latin typeface="Helvetica"/>
                    <a:ea typeface="Helvetica"/>
                    <a:cs typeface="Helvetica"/>
                    <a:sym typeface="Helvetica"/>
                  </a:defRPr>
                </a:pPr>
                <a:endParaRPr lang="en-US" dirty="0"/>
              </a:p>
              <a:p>
                <a:pPr marL="0" indent="0" algn="ctr" defTabSz="519937">
                  <a:spcBef>
                    <a:spcPts val="3700"/>
                  </a:spcBef>
                  <a:buSzTx/>
                  <a:buNone/>
                  <a:defRPr sz="2492">
                    <a:latin typeface="Helvetica"/>
                    <a:ea typeface="Helvetica"/>
                    <a:cs typeface="Helvetica"/>
                    <a:sym typeface="Helvetica"/>
                  </a:defRPr>
                </a:pPr>
                <a:endParaRPr lang="en-US" dirty="0"/>
              </a:p>
              <a:p>
                <a:pPr marL="0" indent="0" algn="ctr" defTabSz="519937">
                  <a:spcBef>
                    <a:spcPts val="3700"/>
                  </a:spcBef>
                  <a:buSzTx/>
                  <a:buNone/>
                  <a:defRPr sz="2492">
                    <a:latin typeface="Helvetica"/>
                    <a:ea typeface="Helvetica"/>
                    <a:cs typeface="Helvetica"/>
                    <a:sym typeface="Helvetica"/>
                  </a:defRPr>
                </a:pPr>
                <a:endParaRPr dirty="0"/>
              </a:p>
              <a:p>
                <a:pPr marL="346154" indent="-346154" defTabSz="519937">
                  <a:spcBef>
                    <a:spcPts val="3700"/>
                  </a:spcBef>
                  <a:defRPr sz="2492">
                    <a:latin typeface="Helvetica"/>
                    <a:ea typeface="Helvetica"/>
                    <a:cs typeface="Helvetica"/>
                    <a:sym typeface="Helvetica"/>
                  </a:defRPr>
                </a:pPr>
                <a:r>
                  <a:rPr dirty="0"/>
                  <a:t>Where does </a:t>
                </a:r>
                <a14:m>
                  <m:oMath xmlns:m="http://schemas.openxmlformats.org/officeDocument/2006/math">
                    <m:r>
                      <a:rPr sz="3000" i="1">
                        <a:solidFill>
                          <a:srgbClr val="000000"/>
                        </a:solidFill>
                        <a:latin typeface="Cambria Math" panose="02040503050406030204" pitchFamily="18" charset="0"/>
                      </a:rPr>
                      <m:t>𝜃</m:t>
                    </m:r>
                  </m:oMath>
                </a14:m>
                <a:r>
                  <a:rPr dirty="0"/>
                  <a:t>-dependence primarily enter?</a:t>
                </a:r>
                <a:endParaRPr sz="2800" dirty="0"/>
              </a:p>
            </p:txBody>
          </p:sp>
        </mc:Choice>
        <mc:Fallback>
          <p:sp>
            <p:nvSpPr>
              <p:cNvPr id="311" name="For simple nuclei,  -dependence is calculable, let’s consider tritium decay:…"/>
              <p:cNvSpPr txBox="1">
                <a:spLocks noGrp="1" noRot="1" noChangeAspect="1" noMove="1" noResize="1" noEditPoints="1" noAdjustHandles="1" noChangeArrowheads="1" noChangeShapeType="1" noTextEdit="1"/>
              </p:cNvSpPr>
              <p:nvPr>
                <p:ph type="body" idx="4294967295"/>
              </p:nvPr>
            </p:nvSpPr>
            <p:spPr>
              <a:xfrm>
                <a:off x="366532" y="1172611"/>
                <a:ext cx="12330138" cy="7108578"/>
              </a:xfrm>
              <a:prstGeom prst="rect">
                <a:avLst/>
              </a:prstGeom>
              <a:blipFill>
                <a:blip r:embed="rId3"/>
                <a:stretch>
                  <a:fillRect l="-1440"/>
                </a:stretch>
              </a:blipFill>
            </p:spPr>
            <p:txBody>
              <a:bodyPr/>
              <a:lstStyle/>
              <a:p>
                <a:r>
                  <a:rPr lang="zh-CN" altLang="en-US">
                    <a:noFill/>
                  </a:rPr>
                  <a:t> </a:t>
                </a:r>
              </a:p>
            </p:txBody>
          </p:sp>
        </mc:Fallback>
      </mc:AlternateContent>
      <p:pic>
        <p:nvPicPr>
          <p:cNvPr id="2" name="图片 1">
            <a:extLst>
              <a:ext uri="{FF2B5EF4-FFF2-40B4-BE49-F238E27FC236}">
                <a16:creationId xmlns:a16="http://schemas.microsoft.com/office/drawing/2014/main" id="{6FA13DC5-85F6-0AD3-394E-FC38A6CADCCF}"/>
              </a:ext>
            </a:extLst>
          </p:cNvPr>
          <p:cNvPicPr>
            <a:picLocks noChangeAspect="1"/>
          </p:cNvPicPr>
          <p:nvPr/>
        </p:nvPicPr>
        <p:blipFill>
          <a:blip r:embed="rId4"/>
          <a:stretch>
            <a:fillRect/>
          </a:stretch>
        </p:blipFill>
        <p:spPr>
          <a:xfrm>
            <a:off x="1542432" y="2165663"/>
            <a:ext cx="8486723" cy="477729"/>
          </a:xfrm>
          <a:prstGeom prst="rect">
            <a:avLst/>
          </a:prstGeom>
        </p:spPr>
      </p:pic>
      <p:pic>
        <p:nvPicPr>
          <p:cNvPr id="3" name="图片 2">
            <a:extLst>
              <a:ext uri="{FF2B5EF4-FFF2-40B4-BE49-F238E27FC236}">
                <a16:creationId xmlns:a16="http://schemas.microsoft.com/office/drawing/2014/main" id="{C5741DA7-CB3B-4535-13DE-E581B348CB50}"/>
              </a:ext>
            </a:extLst>
          </p:cNvPr>
          <p:cNvPicPr>
            <a:picLocks noChangeAspect="1"/>
          </p:cNvPicPr>
          <p:nvPr/>
        </p:nvPicPr>
        <p:blipFill>
          <a:blip r:embed="rId5"/>
          <a:stretch>
            <a:fillRect/>
          </a:stretch>
        </p:blipFill>
        <p:spPr>
          <a:xfrm>
            <a:off x="1157840" y="2838785"/>
            <a:ext cx="8871315" cy="798969"/>
          </a:xfrm>
          <a:prstGeom prst="rect">
            <a:avLst/>
          </a:prstGeom>
        </p:spPr>
      </p:pic>
      <p:pic>
        <p:nvPicPr>
          <p:cNvPr id="9" name="pasted-image.pdf" descr="pasted-image.pdf">
            <a:extLst>
              <a:ext uri="{FF2B5EF4-FFF2-40B4-BE49-F238E27FC236}">
                <a16:creationId xmlns:a16="http://schemas.microsoft.com/office/drawing/2014/main" id="{A9DAB7E8-15C3-6391-9BF5-B109899B8F38}"/>
              </a:ext>
            </a:extLst>
          </p:cNvPr>
          <p:cNvPicPr>
            <a:picLocks noChangeAspect="1"/>
          </p:cNvPicPr>
          <p:nvPr/>
        </p:nvPicPr>
        <p:blipFill>
          <a:blip r:embed="rId6"/>
          <a:stretch>
            <a:fillRect/>
          </a:stretch>
        </p:blipFill>
        <p:spPr>
          <a:xfrm>
            <a:off x="814743" y="5301308"/>
            <a:ext cx="9942100" cy="1191554"/>
          </a:xfrm>
          <a:prstGeom prst="rect">
            <a:avLst/>
          </a:prstGeom>
          <a:ln w="12700">
            <a:miter lim="400000"/>
          </a:ln>
        </p:spPr>
      </p:pic>
      <p:pic>
        <p:nvPicPr>
          <p:cNvPr id="12" name="图片 11">
            <a:extLst>
              <a:ext uri="{FF2B5EF4-FFF2-40B4-BE49-F238E27FC236}">
                <a16:creationId xmlns:a16="http://schemas.microsoft.com/office/drawing/2014/main" id="{A9F17859-5002-8781-9FB3-13624CEE6733}"/>
              </a:ext>
            </a:extLst>
          </p:cNvPr>
          <p:cNvPicPr>
            <a:picLocks noChangeAspect="1"/>
          </p:cNvPicPr>
          <p:nvPr/>
        </p:nvPicPr>
        <p:blipFill>
          <a:blip r:embed="rId7"/>
          <a:stretch>
            <a:fillRect/>
          </a:stretch>
        </p:blipFill>
        <p:spPr>
          <a:xfrm>
            <a:off x="8163261" y="7101033"/>
            <a:ext cx="3683699" cy="998969"/>
          </a:xfrm>
          <a:prstGeom prst="rect">
            <a:avLst/>
          </a:prstGeom>
        </p:spPr>
      </p:pic>
      <p:sp>
        <p:nvSpPr>
          <p:cNvPr id="14" name="文本框 13">
            <a:extLst>
              <a:ext uri="{FF2B5EF4-FFF2-40B4-BE49-F238E27FC236}">
                <a16:creationId xmlns:a16="http://schemas.microsoft.com/office/drawing/2014/main" id="{BC5F3957-7199-9D4B-2006-A270E11B701E}"/>
              </a:ext>
            </a:extLst>
          </p:cNvPr>
          <p:cNvSpPr txBox="1"/>
          <p:nvPr/>
        </p:nvSpPr>
        <p:spPr>
          <a:xfrm>
            <a:off x="456807" y="6572751"/>
            <a:ext cx="12075410" cy="4758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defTabSz="519937">
              <a:spcBef>
                <a:spcPts val="3700"/>
              </a:spcBef>
              <a:buSzPct val="145000"/>
              <a:defRPr sz="2492">
                <a:latin typeface="Helvetica"/>
                <a:ea typeface="Helvetica"/>
                <a:cs typeface="Helvetica"/>
                <a:sym typeface="Helvetica"/>
              </a:defRPr>
            </a:pPr>
            <a:r>
              <a:rPr lang="en" altLang="zh-CN" b="0" dirty="0">
                <a:latin typeface="Helvetica"/>
              </a:rPr>
              <a:t>The underlying quantity of interest is the fractional change in the beta decay rate:</a:t>
            </a:r>
            <a:endParaRPr lang="zh-CN" altLang="en-US" b="0" dirty="0">
              <a:latin typeface="Helvetica"/>
            </a:endParaRPr>
          </a:p>
        </p:txBody>
      </p:sp>
      <p:sp>
        <p:nvSpPr>
          <p:cNvPr id="4" name="矩形">
            <a:extLst>
              <a:ext uri="{FF2B5EF4-FFF2-40B4-BE49-F238E27FC236}">
                <a16:creationId xmlns:a16="http://schemas.microsoft.com/office/drawing/2014/main" id="{30466370-E851-2311-486A-59D702A0D6B6}"/>
              </a:ext>
            </a:extLst>
          </p:cNvPr>
          <p:cNvSpPr/>
          <p:nvPr/>
        </p:nvSpPr>
        <p:spPr>
          <a:xfrm>
            <a:off x="3901258" y="8506156"/>
            <a:ext cx="957867" cy="22563"/>
          </a:xfrm>
          <a:prstGeom prst="rect">
            <a:avLst/>
          </a:prstGeom>
          <a:ln w="76200">
            <a:solidFill>
              <a:schemeClr val="accent5">
                <a:hueOff val="-82419"/>
                <a:satOff val="-9513"/>
                <a:lumOff val="-16343"/>
              </a:schemeClr>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5" name="矩形">
            <a:extLst>
              <a:ext uri="{FF2B5EF4-FFF2-40B4-BE49-F238E27FC236}">
                <a16:creationId xmlns:a16="http://schemas.microsoft.com/office/drawing/2014/main" id="{14263D8E-E9D3-A329-2359-47740B302E44}"/>
              </a:ext>
            </a:extLst>
          </p:cNvPr>
          <p:cNvSpPr/>
          <p:nvPr/>
        </p:nvSpPr>
        <p:spPr>
          <a:xfrm>
            <a:off x="8288539" y="8978291"/>
            <a:ext cx="957867" cy="22563"/>
          </a:xfrm>
          <a:prstGeom prst="rect">
            <a:avLst/>
          </a:prstGeom>
          <a:ln w="76200">
            <a:solidFill>
              <a:schemeClr val="accent5">
                <a:hueOff val="-82419"/>
                <a:satOff val="-9513"/>
                <a:lumOff val="-16343"/>
              </a:schemeClr>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pic>
        <p:nvPicPr>
          <p:cNvPr id="6" name="pasted-image.pdf" descr="pasted-image.pdf">
            <a:extLst>
              <a:ext uri="{FF2B5EF4-FFF2-40B4-BE49-F238E27FC236}">
                <a16:creationId xmlns:a16="http://schemas.microsoft.com/office/drawing/2014/main" id="{E0808051-D919-9EDA-56A7-FA70B4C909E4}"/>
              </a:ext>
            </a:extLst>
          </p:cNvPr>
          <p:cNvPicPr>
            <a:picLocks noChangeAspect="1"/>
          </p:cNvPicPr>
          <p:nvPr/>
        </p:nvPicPr>
        <p:blipFill>
          <a:blip r:embed="rId6"/>
          <a:stretch>
            <a:fillRect/>
          </a:stretch>
        </p:blipFill>
        <p:spPr>
          <a:xfrm>
            <a:off x="1157840" y="8035334"/>
            <a:ext cx="10356422" cy="1241210"/>
          </a:xfrm>
          <a:prstGeom prst="rect">
            <a:avLst/>
          </a:prstGeom>
          <a:ln w="12700">
            <a:miter lim="400000"/>
          </a:ln>
        </p:spPr>
      </p:pic>
      <p:pic>
        <p:nvPicPr>
          <p:cNvPr id="10" name="图片 9">
            <a:extLst>
              <a:ext uri="{FF2B5EF4-FFF2-40B4-BE49-F238E27FC236}">
                <a16:creationId xmlns:a16="http://schemas.microsoft.com/office/drawing/2014/main" id="{FCCE1F24-3E6D-39D2-0B0D-403E83C1146D}"/>
              </a:ext>
            </a:extLst>
          </p:cNvPr>
          <p:cNvPicPr>
            <a:picLocks noChangeAspect="1"/>
          </p:cNvPicPr>
          <p:nvPr/>
        </p:nvPicPr>
        <p:blipFill>
          <a:blip r:embed="rId8"/>
          <a:stretch>
            <a:fillRect/>
          </a:stretch>
        </p:blipFill>
        <p:spPr>
          <a:xfrm>
            <a:off x="934594" y="3878331"/>
            <a:ext cx="10579668" cy="1263021"/>
          </a:xfrm>
          <a:prstGeom prst="rect">
            <a:avLst/>
          </a:prstGeom>
        </p:spPr>
      </p:pic>
    </p:spTree>
    <p:extLst>
      <p:ext uri="{BB962C8B-B14F-4D97-AF65-F5344CB8AC3E}">
        <p14:creationId xmlns:p14="http://schemas.microsoft.com/office/powerpoint/2010/main" val="127198841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28" name="changes the decay rate here by modifying  /  binding energies…"/>
              <p:cNvSpPr txBox="1">
                <a:spLocks noGrp="1"/>
              </p:cNvSpPr>
              <p:nvPr>
                <p:ph type="body" sz="half" idx="4294967295"/>
              </p:nvPr>
            </p:nvSpPr>
            <p:spPr>
              <a:xfrm>
                <a:off x="475717" y="401068"/>
                <a:ext cx="11834099" cy="2380384"/>
              </a:xfrm>
              <a:prstGeom prst="rect">
                <a:avLst/>
              </a:prstGeom>
            </p:spPr>
            <p:txBody>
              <a:bodyPr>
                <a:normAutofit/>
              </a:bodyPr>
              <a:lstStyle/>
              <a:p>
                <a:pPr marL="464261" indent="-464261" defTabSz="549148">
                  <a:spcBef>
                    <a:spcPts val="3900"/>
                  </a:spcBef>
                  <a:buSzPct val="75000"/>
                  <a:defRPr sz="2632">
                    <a:latin typeface="Helvetica Light"/>
                    <a:ea typeface="Helvetica Light"/>
                    <a:cs typeface="Helvetica Light"/>
                    <a:sym typeface="Helvetica Light"/>
                  </a:defRPr>
                </a:pPr>
                <a14:m>
                  <m:oMath xmlns:m="http://schemas.openxmlformats.org/officeDocument/2006/math">
                    <m:r>
                      <a:rPr lang="en" sz="3200" i="1" smtClean="0">
                        <a:solidFill>
                          <a:srgbClr val="000000"/>
                        </a:solidFill>
                        <a:latin typeface="Cambria Math" panose="02040503050406030204" pitchFamily="18" charset="0"/>
                      </a:rPr>
                      <m:t>𝜃</m:t>
                    </m:r>
                  </m:oMath>
                </a14:m>
                <a:r>
                  <a:rPr lang="en" dirty="0"/>
                  <a:t> changes the decay rate here by modifying                binding energies</a:t>
                </a:r>
              </a:p>
              <a:p>
                <a:pPr marL="464261" indent="-464261" defTabSz="549148">
                  <a:spcBef>
                    <a:spcPts val="3900"/>
                  </a:spcBef>
                  <a:buSzPct val="75000"/>
                  <a:defRPr sz="2632">
                    <a:latin typeface="Helvetica Light"/>
                    <a:ea typeface="Helvetica Light"/>
                    <a:cs typeface="Helvetica Light"/>
                    <a:sym typeface="Helvetica Light"/>
                  </a:defRPr>
                </a:pPr>
                <a:r>
                  <a:rPr lang="en" dirty="0"/>
                  <a:t>Fortunately for 3 and 4 nucleon systems this is already estimated</a:t>
                </a:r>
              </a:p>
              <a:p>
                <a:pPr marL="0" indent="0" algn="ctr" defTabSz="549148">
                  <a:spcBef>
                    <a:spcPts val="3900"/>
                  </a:spcBef>
                  <a:buSzTx/>
                  <a:buNone/>
                  <a:defRPr sz="2632">
                    <a:latin typeface="Helvetica Light"/>
                    <a:ea typeface="Helvetica Light"/>
                    <a:cs typeface="Helvetica Light"/>
                    <a:sym typeface="Helvetica Light"/>
                  </a:defRPr>
                </a:pPr>
                <a:r>
                  <a:rPr lang="en" dirty="0"/>
                  <a:t>  </a:t>
                </a:r>
                <a:endParaRPr dirty="0"/>
              </a:p>
            </p:txBody>
          </p:sp>
        </mc:Choice>
        <mc:Fallback>
          <p:sp>
            <p:nvSpPr>
              <p:cNvPr id="328" name="changes the decay rate here by modifying  /  binding energies…"/>
              <p:cNvSpPr txBox="1">
                <a:spLocks noGrp="1" noRot="1" noChangeAspect="1" noMove="1" noResize="1" noEditPoints="1" noAdjustHandles="1" noChangeArrowheads="1" noChangeShapeType="1" noTextEdit="1"/>
              </p:cNvSpPr>
              <p:nvPr>
                <p:ph type="body" sz="half" idx="4294967295"/>
              </p:nvPr>
            </p:nvSpPr>
            <p:spPr>
              <a:xfrm>
                <a:off x="475717" y="401068"/>
                <a:ext cx="11834099" cy="2380384"/>
              </a:xfrm>
              <a:prstGeom prst="rect">
                <a:avLst/>
              </a:prstGeom>
              <a:blipFill>
                <a:blip r:embed="rId3"/>
                <a:stretch>
                  <a:fillRect l="-857"/>
                </a:stretch>
              </a:blipFill>
            </p:spPr>
            <p:txBody>
              <a:bodyPr/>
              <a:lstStyle/>
              <a:p>
                <a:r>
                  <a:rPr lang="zh-CN" altLang="en-US">
                    <a:noFill/>
                  </a:rPr>
                  <a:t> </a:t>
                </a:r>
              </a:p>
            </p:txBody>
          </p:sp>
        </mc:Fallback>
      </mc:AlternateContent>
      <p:pic>
        <p:nvPicPr>
          <p:cNvPr id="329" name="pasted-image.pdf" descr="pasted-image.pdf"/>
          <p:cNvPicPr>
            <a:picLocks noChangeAspect="1"/>
          </p:cNvPicPr>
          <p:nvPr/>
        </p:nvPicPr>
        <p:blipFill>
          <a:blip r:embed="rId4"/>
          <a:stretch>
            <a:fillRect/>
          </a:stretch>
        </p:blipFill>
        <p:spPr>
          <a:xfrm>
            <a:off x="1435194" y="2050449"/>
            <a:ext cx="8732018" cy="5652702"/>
          </a:xfrm>
          <a:prstGeom prst="rect">
            <a:avLst/>
          </a:prstGeom>
          <a:ln w="12700">
            <a:miter lim="400000"/>
          </a:ln>
        </p:spPr>
      </p:pic>
      <mc:AlternateContent xmlns:mc="http://schemas.openxmlformats.org/markup-compatibility/2006">
        <mc:Choice xmlns:a14="http://schemas.microsoft.com/office/drawing/2010/main" Requires="a14">
          <p:sp>
            <p:nvSpPr>
              <p:cNvPr id="330" name="-dependence of light nuclei and nucleosynthesis, 2006.12321"/>
              <p:cNvSpPr txBox="1"/>
              <p:nvPr/>
            </p:nvSpPr>
            <p:spPr>
              <a:xfrm>
                <a:off x="1956946" y="7308863"/>
                <a:ext cx="9090908" cy="908774"/>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none" lIns="50800" tIns="50800" rIns="50800" bIns="50800" anchor="ctr">
                <a:spAutoFit/>
              </a:bodyPr>
              <a:lstStyle/>
              <a:p>
                <a14:m>
                  <m:oMath xmlns:m="http://schemas.openxmlformats.org/officeDocument/2006/math">
                    <m:r>
                      <a:rPr sz="2850" i="1">
                        <a:solidFill>
                          <a:srgbClr val="000000"/>
                        </a:solidFill>
                        <a:latin typeface="Cambria Math" panose="02040503050406030204" pitchFamily="18" charset="0"/>
                      </a:rPr>
                      <m:t>𝜃</m:t>
                    </m:r>
                  </m:oMath>
                </a14:m>
                <a:r>
                  <a:rPr dirty="0"/>
                  <a:t>-dependence of light nuclei and nucleosynthesis, 2006.12321</a:t>
                </a:r>
              </a:p>
            </p:txBody>
          </p:sp>
        </mc:Choice>
        <mc:Fallback>
          <p:sp>
            <p:nvSpPr>
              <p:cNvPr id="330" name="-dependence of light nuclei and nucleosynthesis, 2006.12321"/>
              <p:cNvSpPr txBox="1">
                <a:spLocks noRot="1" noChangeAspect="1" noMove="1" noResize="1" noEditPoints="1" noAdjustHandles="1" noChangeArrowheads="1" noChangeShapeType="1" noTextEdit="1"/>
              </p:cNvSpPr>
              <p:nvPr/>
            </p:nvSpPr>
            <p:spPr>
              <a:xfrm>
                <a:off x="1956946" y="7308863"/>
                <a:ext cx="9090908" cy="908774"/>
              </a:xfrm>
              <a:prstGeom prst="rect">
                <a:avLst/>
              </a:prstGeom>
              <a:blipFill>
                <a:blip r:embed="rId5"/>
                <a:stretch>
                  <a:fillRect l="-1117" r="-1676"/>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zh-CN" altLang="en-US">
                    <a:noFill/>
                  </a:rPr>
                  <a:t> </a:t>
                </a:r>
              </a:p>
            </p:txBody>
          </p:sp>
        </mc:Fallback>
      </mc:AlternateContent>
      <p:sp>
        <p:nvSpPr>
          <p:cNvPr id="331" name="线条"/>
          <p:cNvSpPr/>
          <p:nvPr/>
        </p:nvSpPr>
        <p:spPr>
          <a:xfrm flipH="1">
            <a:off x="3331870" y="1845082"/>
            <a:ext cx="1" cy="4495660"/>
          </a:xfrm>
          <a:prstGeom prst="line">
            <a:avLst/>
          </a:prstGeom>
          <a:ln w="25400">
            <a:solidFill>
              <a:srgbClr val="000000"/>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332" name="Binding…"/>
          <p:cNvSpPr txBox="1"/>
          <p:nvPr/>
        </p:nvSpPr>
        <p:spPr>
          <a:xfrm>
            <a:off x="130344" y="3852606"/>
            <a:ext cx="1304850" cy="829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rPr dirty="0"/>
              <a:t>Binding </a:t>
            </a:r>
          </a:p>
          <a:p>
            <a:r>
              <a:rPr dirty="0"/>
              <a:t>energy</a:t>
            </a:r>
          </a:p>
        </p:txBody>
      </p:sp>
      <p:sp>
        <p:nvSpPr>
          <p:cNvPr id="333" name="线条"/>
          <p:cNvSpPr/>
          <p:nvPr/>
        </p:nvSpPr>
        <p:spPr>
          <a:xfrm flipH="1">
            <a:off x="4287278" y="1845148"/>
            <a:ext cx="1" cy="3574021"/>
          </a:xfrm>
          <a:prstGeom prst="line">
            <a:avLst/>
          </a:prstGeom>
          <a:ln w="25400">
            <a:solidFill>
              <a:srgbClr val="000000"/>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pic>
        <p:nvPicPr>
          <p:cNvPr id="2" name="图片 1">
            <a:extLst>
              <a:ext uri="{FF2B5EF4-FFF2-40B4-BE49-F238E27FC236}">
                <a16:creationId xmlns:a16="http://schemas.microsoft.com/office/drawing/2014/main" id="{41A0B613-E25F-0111-4636-7CC4EFF8A945}"/>
              </a:ext>
            </a:extLst>
          </p:cNvPr>
          <p:cNvPicPr>
            <a:picLocks noChangeAspect="1"/>
          </p:cNvPicPr>
          <p:nvPr/>
        </p:nvPicPr>
        <p:blipFill>
          <a:blip r:embed="rId6"/>
          <a:stretch>
            <a:fillRect/>
          </a:stretch>
        </p:blipFill>
        <p:spPr>
          <a:xfrm>
            <a:off x="7773335" y="533742"/>
            <a:ext cx="1293873" cy="451351"/>
          </a:xfrm>
          <a:prstGeom prst="rect">
            <a:avLst/>
          </a:prstGeom>
        </p:spPr>
      </p:pic>
      <p:pic>
        <p:nvPicPr>
          <p:cNvPr id="6" name="图片 5">
            <a:extLst>
              <a:ext uri="{FF2B5EF4-FFF2-40B4-BE49-F238E27FC236}">
                <a16:creationId xmlns:a16="http://schemas.microsoft.com/office/drawing/2014/main" id="{D0DC2A88-6951-ABD1-1DB2-E8D672C5FEDE}"/>
              </a:ext>
            </a:extLst>
          </p:cNvPr>
          <p:cNvPicPr>
            <a:picLocks noChangeAspect="1"/>
          </p:cNvPicPr>
          <p:nvPr/>
        </p:nvPicPr>
        <p:blipFill>
          <a:blip r:embed="rId7"/>
          <a:stretch>
            <a:fillRect/>
          </a:stretch>
        </p:blipFill>
        <p:spPr>
          <a:xfrm>
            <a:off x="1660047" y="9007987"/>
            <a:ext cx="4292241" cy="773137"/>
          </a:xfrm>
          <a:prstGeom prst="rect">
            <a:avLst/>
          </a:prstGeom>
        </p:spPr>
      </p:pic>
      <p:pic>
        <p:nvPicPr>
          <p:cNvPr id="7" name="图片 6">
            <a:extLst>
              <a:ext uri="{FF2B5EF4-FFF2-40B4-BE49-F238E27FC236}">
                <a16:creationId xmlns:a16="http://schemas.microsoft.com/office/drawing/2014/main" id="{4D8B7670-282C-8287-10FE-D3A0AD851629}"/>
              </a:ext>
            </a:extLst>
          </p:cNvPr>
          <p:cNvPicPr>
            <a:picLocks noChangeAspect="1"/>
          </p:cNvPicPr>
          <p:nvPr/>
        </p:nvPicPr>
        <p:blipFill>
          <a:blip r:embed="rId8"/>
          <a:stretch>
            <a:fillRect/>
          </a:stretch>
        </p:blipFill>
        <p:spPr>
          <a:xfrm>
            <a:off x="6392766" y="9024775"/>
            <a:ext cx="3157003" cy="439235"/>
          </a:xfrm>
          <a:prstGeom prst="rect">
            <a:avLst/>
          </a:prstGeom>
        </p:spPr>
      </p:pic>
      <p:sp>
        <p:nvSpPr>
          <p:cNvPr id="9" name="文本框 8">
            <a:extLst>
              <a:ext uri="{FF2B5EF4-FFF2-40B4-BE49-F238E27FC236}">
                <a16:creationId xmlns:a16="http://schemas.microsoft.com/office/drawing/2014/main" id="{B53C50F5-7B15-2F9C-DB8E-160BD7A3CC02}"/>
              </a:ext>
            </a:extLst>
          </p:cNvPr>
          <p:cNvSpPr txBox="1"/>
          <p:nvPr/>
        </p:nvSpPr>
        <p:spPr>
          <a:xfrm>
            <a:off x="475716" y="8122348"/>
            <a:ext cx="12529084" cy="9024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 altLang="zh-CN" sz="2632" b="0" dirty="0">
                <a:latin typeface="Helvetica Light"/>
              </a:rPr>
              <a:t>Knowing the </a:t>
            </a:r>
            <a:r>
              <a:rPr lang="el-GR" altLang="zh-CN" sz="2632" b="0" dirty="0">
                <a:latin typeface="Helvetica Light"/>
              </a:rPr>
              <a:t>θ-</a:t>
            </a:r>
            <a:r>
              <a:rPr lang="en" altLang="zh-CN" sz="2632" b="0" dirty="0">
                <a:latin typeface="Helvetica Light"/>
              </a:rPr>
              <a:t>dependence of the binding energy, we can then calculate the energy shift:</a:t>
            </a:r>
            <a:endParaRPr lang="zh-CN" altLang="en-US" sz="2632" b="0" dirty="0">
              <a:latin typeface="Helvetica Light"/>
            </a:endParaRP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6548</TotalTime>
  <Words>2297</Words>
  <Application>Microsoft Macintosh PowerPoint</Application>
  <PresentationFormat>自定义</PresentationFormat>
  <Paragraphs>262</Paragraphs>
  <Slides>23</Slides>
  <Notes>23</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23</vt:i4>
      </vt:variant>
    </vt:vector>
  </HeadingPairs>
  <TitlesOfParts>
    <vt:vector size="34" baseType="lpstr">
      <vt:lpstr>DengXian</vt:lpstr>
      <vt:lpstr>CMR10</vt:lpstr>
      <vt:lpstr>Times</vt:lpstr>
      <vt:lpstr>Cambria Math</vt:lpstr>
      <vt:lpstr>Helvetica</vt:lpstr>
      <vt:lpstr>Helvetica Light</vt:lpstr>
      <vt:lpstr>Helvetica Neue</vt:lpstr>
      <vt:lpstr>Helvetica Neue Light</vt:lpstr>
      <vt:lpstr>Helvetica Neue Medium</vt:lpstr>
      <vt:lpstr>Helvetica Neue Thin</vt:lpstr>
      <vt:lpstr>White</vt:lpstr>
      <vt:lpstr> Nuclear decay anomalies as a signature of axion dark matter</vt:lpstr>
      <vt:lpstr>The big picture</vt:lpstr>
      <vt:lpstr>The misalignment mechanism     </vt:lpstr>
      <vt:lpstr>The misalignment mechanism     </vt:lpstr>
      <vt:lpstr>The misalignment mechanism     </vt:lpstr>
      <vt:lpstr>PowerPoint 演示文稿</vt:lpstr>
      <vt:lpstr>A typical example:   Radium-226 </vt:lpstr>
      <vt:lpstr>Tritium decay</vt:lpstr>
      <vt:lpstr>PowerPoint 演示文稿</vt:lpstr>
      <vt:lpstr>Tritium decay</vt:lpstr>
      <vt:lpstr>Tritium decay data</vt:lpstr>
      <vt:lpstr>Lomb-Scargle periodogram</vt:lpstr>
      <vt:lpstr>PowerPoint 演示文稿</vt:lpstr>
      <vt:lpstr>PowerPoint 演示文稿</vt:lpstr>
      <vt:lpstr>PowerPoint 演示文稿</vt:lpstr>
      <vt:lpstr>PowerPoint 演示文稿</vt:lpstr>
      <vt:lpstr>PowerPoint 演示文稿</vt:lpstr>
      <vt:lpstr>PowerPoint 演示文稿</vt:lpstr>
      <vt:lpstr>Why Tritium? </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Nuclear decay anomalies as a signature of axion dark matter</dc:title>
  <cp:lastModifiedBy>xin zhang</cp:lastModifiedBy>
  <cp:revision>31</cp:revision>
  <dcterms:modified xsi:type="dcterms:W3CDTF">2023-07-25T16:01:34Z</dcterms:modified>
</cp:coreProperties>
</file>