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51" r:id="rId3"/>
    <p:sldId id="1064" r:id="rId4"/>
    <p:sldId id="1061" r:id="rId5"/>
    <p:sldId id="1055" r:id="rId6"/>
    <p:sldId id="545" r:id="rId7"/>
    <p:sldId id="934" r:id="rId8"/>
    <p:sldId id="936" r:id="rId9"/>
    <p:sldId id="935" r:id="rId10"/>
    <p:sldId id="937" r:id="rId11"/>
    <p:sldId id="938" r:id="rId12"/>
    <p:sldId id="939" r:id="rId13"/>
    <p:sldId id="1017" r:id="rId14"/>
    <p:sldId id="940" r:id="rId15"/>
    <p:sldId id="942" r:id="rId16"/>
    <p:sldId id="943" r:id="rId17"/>
    <p:sldId id="944" r:id="rId18"/>
    <p:sldId id="946" r:id="rId19"/>
    <p:sldId id="1091" r:id="rId20"/>
    <p:sldId id="1092" r:id="rId21"/>
    <p:sldId id="1093" r:id="rId22"/>
    <p:sldId id="1094" r:id="rId23"/>
    <p:sldId id="1095" r:id="rId24"/>
    <p:sldId id="1096" r:id="rId25"/>
    <p:sldId id="1097" r:id="rId26"/>
    <p:sldId id="1098" r:id="rId27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buNone/>
      <a:defRPr sz="2000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buNone/>
      <a:defRPr sz="2000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buNone/>
      <a:defRPr sz="2000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buNone/>
      <a:defRPr sz="2000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buNone/>
      <a:defRPr sz="2000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buNone/>
      <a:defRPr sz="2000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buNone/>
      <a:defRPr sz="2000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buNone/>
      <a:defRPr sz="2000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buNone/>
      <a:defRPr sz="2000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930" y="33"/>
      </p:cViewPr>
      <p:guideLst>
        <p:guide orient="horz" pos="21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4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/>
          <a:lstStyle/>
          <a:p>
            <a:pPr lvl="0" algn="l" fontAlgn="base"/>
            <a:endParaRPr sz="1200" strike="noStrike" noProof="1"/>
          </a:p>
        </p:txBody>
      </p:sp>
      <p:sp>
        <p:nvSpPr>
          <p:cNvPr id="2051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/>
          <a:lstStyle/>
          <a:p>
            <a:pPr lvl="0" algn="r" fontAlgn="base"/>
            <a:endParaRPr lang="en-US" altLang="x-none" sz="1200" strike="noStrike" noProof="1"/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Notes Placeholder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 indent="0"/>
            <a:r>
              <a:rPr lang="en-US" altLang="x-none" dirty="0"/>
              <a:t>Second level</a:t>
            </a:r>
            <a:endParaRPr lang="en-US" altLang="x-none" dirty="0"/>
          </a:p>
          <a:p>
            <a:pPr lvl="2" indent="0"/>
            <a:r>
              <a:rPr lang="en-US" altLang="x-none" dirty="0"/>
              <a:t>Third level</a:t>
            </a:r>
            <a:endParaRPr lang="en-US" altLang="x-none" dirty="0"/>
          </a:p>
          <a:p>
            <a:pPr lvl="3" indent="0"/>
            <a:r>
              <a:rPr lang="en-US" altLang="x-none" dirty="0"/>
              <a:t>Fourth level</a:t>
            </a:r>
            <a:endParaRPr lang="en-US" altLang="x-none" dirty="0"/>
          </a:p>
          <a:p>
            <a:pPr lvl="4" indent="0"/>
            <a:r>
              <a:rPr lang="en-US" altLang="x-none" dirty="0"/>
              <a:t>Fifth level</a:t>
            </a:r>
            <a:endParaRPr lang="zh-CN" altLang="en-US" dirty="0"/>
          </a:p>
        </p:txBody>
      </p:sp>
      <p:sp>
        <p:nvSpPr>
          <p:cNvPr id="205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b"/>
          <a:lstStyle/>
          <a:p>
            <a:pPr lvl="0" algn="l" fontAlgn="base"/>
            <a:endParaRPr sz="1200" strike="noStrike" noProof="1"/>
          </a:p>
        </p:txBody>
      </p:sp>
      <p:sp>
        <p:nvSpPr>
          <p:cNvPr id="205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b"/>
          <a:lstStyle/>
          <a:p>
            <a:pPr lvl="0" algn="r" fontAlgn="base"/>
            <a:fld id="{9A0DB2DC-4C9A-4742-B13C-FB6460FD3503}" type="slidenum">
              <a:rPr lang="en-US" altLang="x-none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>
      <a:defRPr sz="1200" kern="1200">
        <a:latin typeface="+mn-lt"/>
        <a:ea typeface="+mn-ea"/>
        <a:cs typeface="+mn-cs"/>
      </a:defRPr>
    </a:lvl1pPr>
    <a:lvl2pPr marL="0" lvl="1" indent="0">
      <a:defRPr sz="1200" kern="1200">
        <a:latin typeface="+mn-lt"/>
        <a:ea typeface="+mn-ea"/>
        <a:cs typeface="+mn-cs"/>
      </a:defRPr>
    </a:lvl2pPr>
    <a:lvl3pPr marL="0" lvl="2" indent="0">
      <a:defRPr sz="1200" kern="1200">
        <a:latin typeface="+mn-lt"/>
        <a:ea typeface="+mn-ea"/>
        <a:cs typeface="+mn-cs"/>
      </a:defRPr>
    </a:lvl3pPr>
    <a:lvl4pPr marL="0" lvl="3" indent="0">
      <a:defRPr sz="1200" kern="1200">
        <a:latin typeface="+mn-lt"/>
        <a:ea typeface="+mn-ea"/>
        <a:cs typeface="+mn-cs"/>
      </a:defRPr>
    </a:lvl4pPr>
    <a:lvl5pPr marL="0" lvl="4" indent="0">
      <a:defRPr sz="1200" kern="1200">
        <a:latin typeface="+mn-lt"/>
        <a:ea typeface="+mn-ea"/>
        <a:cs typeface="+mn-cs"/>
      </a:defRPr>
    </a:lvl5pPr>
    <a:lvl6pPr marL="2286000" lvl="5" indent="0">
      <a:defRPr sz="1200" kern="1200">
        <a:latin typeface="+mn-lt"/>
        <a:ea typeface="+mn-ea"/>
        <a:cs typeface="+mn-cs"/>
      </a:defRPr>
    </a:lvl6pPr>
    <a:lvl7pPr marL="2743200" lvl="6" indent="0">
      <a:defRPr sz="1200" kern="1200">
        <a:latin typeface="+mn-lt"/>
        <a:ea typeface="+mn-ea"/>
        <a:cs typeface="+mn-cs"/>
      </a:defRPr>
    </a:lvl7pPr>
    <a:lvl8pPr marL="3200400" lvl="7" indent="0">
      <a:defRPr sz="1200" kern="1200">
        <a:latin typeface="+mn-lt"/>
        <a:ea typeface="+mn-ea"/>
        <a:cs typeface="+mn-cs"/>
      </a:defRPr>
    </a:lvl8pPr>
    <a:lvl9pPr marL="3657600" lvl="8" indent="0">
      <a:defRPr sz="1200" kern="1200"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9B095-D37B-413B-9BB1-967CC0EB1AAF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omic Sans MS" panose="030F0702030302020204"/>
                <a:cs typeface="Comic Sans MS" panose="030F07020303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7668" y="439002"/>
            <a:ext cx="836866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>
              <a:defRPr sz="1400"/>
            </a:lvl1pPr>
          </a:lstStyle>
          <a:p>
            <a:pPr lvl="0" fontAlgn="base"/>
            <a:endParaRPr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algn="ctr">
              <a:defRPr sz="1400"/>
            </a:lvl1pPr>
          </a:lstStyle>
          <a:p>
            <a:pPr lvl="0" fontAlgn="base"/>
            <a:endParaRPr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lvl="0" algn="ctr" defTabSz="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4400" kern="1200">
          <a:solidFill>
            <a:schemeClr val="tx2"/>
          </a:solidFill>
          <a:latin typeface="+mj-lt"/>
          <a:ea typeface="+mj-ea"/>
          <a:cs typeface="+mj-cs"/>
          <a:sym typeface="Times New Roman" panose="02020603050405020304" pitchFamily="2" charset="0"/>
        </a:defRPr>
      </a:lvl1pPr>
    </p:titleStyle>
    <p:bodyStyle>
      <a:lvl1pPr marL="342900" lvl="0" indent="-342900" algn="l" defTabSz="0" eaLnBrk="0" fontAlgn="base" latinLnBrk="0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2" charset="0"/>
        </a:defRPr>
      </a:lvl1pPr>
      <a:lvl2pPr marL="742950" lvl="1" indent="-285750" algn="l" defTabSz="0" eaLnBrk="0" fontAlgn="base" latinLnBrk="0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2" charset="0"/>
        </a:defRPr>
      </a:lvl2pPr>
      <a:lvl3pPr marL="1143000" lvl="2" indent="-228600" algn="l" defTabSz="0" eaLnBrk="0" fontAlgn="base" latinLnBrk="0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2" charset="0"/>
        </a:defRPr>
      </a:lvl3pPr>
      <a:lvl4pPr marL="1600200" lvl="3" indent="-228600" algn="l" defTabSz="0" eaLnBrk="0" fontAlgn="base" latinLnBrk="0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2" charset="0"/>
        </a:defRPr>
      </a:lvl4pPr>
      <a:lvl5pPr marL="2057400" lvl="4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2" charset="0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2" charset="0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2" charset="0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2" charset="0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2" charset="0"/>
        </a:defRPr>
      </a:lvl9pPr>
    </p:bodyStyle>
    <p:otherStyle>
      <a:lvl1pPr lvl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未知 4"/>
          <p:cNvSpPr/>
          <p:nvPr>
            <p:custDataLst>
              <p:tags r:id="rId1"/>
            </p:custDataLst>
          </p:nvPr>
        </p:nvSpPr>
        <p:spPr>
          <a:xfrm>
            <a:off x="0" y="4445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alpha val="5000"/>
                </a:srgbClr>
              </a:gs>
            </a:gsLst>
            <a:lin ang="5400000" scaled="0"/>
          </a:gradFill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680"/>
            <a:ext cx="6858000" cy="2284730"/>
          </a:xfrm>
        </p:spPr>
        <p:txBody>
          <a:bodyPr/>
          <a:lstStyle/>
          <a:p>
            <a:r>
              <a:rPr lang="en-US" altLang="zh-CN" dirty="0"/>
              <a:t>Axion Cavity at Quantum Level</a:t>
            </a:r>
            <a:endParaRPr lang="en-US" altLang="zh-C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5" y="3602355"/>
            <a:ext cx="8980170" cy="3034030"/>
          </a:xfrm>
        </p:spPr>
        <p:txBody>
          <a:bodyPr/>
          <a:lstStyle/>
          <a:p>
            <a:r>
              <a:rPr lang="en-US" altLang="zh-CN" dirty="0"/>
              <a:t>Qiaoli Yang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based on </a:t>
            </a:r>
            <a:r>
              <a:rPr lang="en-US" altLang="zh-CN" dirty="0">
                <a:sym typeface="+mn-ea"/>
              </a:rPr>
              <a:t>arxiv 2201.08291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with Yu Gao &amp; Zhihui Peng</a:t>
            </a:r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and Phys.Lett.B 843 (2023) 138004</a:t>
            </a:r>
            <a:endParaRPr lang="en-US" altLang="zh-CN" dirty="0">
              <a:sym typeface="+mn-ea"/>
            </a:endParaRPr>
          </a:p>
          <a:p>
            <a:endParaRPr lang="en-US" altLang="zh-CN" dirty="0"/>
          </a:p>
          <a:p>
            <a:pPr algn="l"/>
            <a:r>
              <a:rPr lang="en-US" altLang="zh-CN" sz="1400" dirty="0"/>
              <a:t> </a:t>
            </a:r>
            <a:endParaRPr lang="en-US" altLang="zh-CN" sz="1400" dirty="0"/>
          </a:p>
          <a:p>
            <a:pPr algn="l"/>
            <a:endParaRPr lang="zh-CN" alt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/>
          </p:nvPr>
        </p:nvSpPr>
        <p:spPr>
          <a:xfrm>
            <a:off x="657225" y="144145"/>
            <a:ext cx="7772400" cy="2596515"/>
          </a:xfrm>
        </p:spPr>
        <p:txBody>
          <a:bodyPr wrap="square" anchor="ctr"/>
          <a:lstStyle/>
          <a:p>
            <a:pPr defTabSz="0" eaLnBrk="1" hangingPunct="1">
              <a:buNone/>
            </a:pPr>
            <a:r>
              <a:rPr lang="en-US" altLang="zh-CN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  <a:t>The Quantum picture of the Cavity </a:t>
            </a:r>
            <a:br>
              <a:rPr lang="zh-CN" altLang="en-US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</a:br>
            <a:endParaRPr lang="en-US" altLang="x-none" sz="3200" kern="1200" dirty="0">
              <a:latin typeface="Times New Roman" panose="02020603050405020304" pitchFamily="2" charset="0"/>
              <a:ea typeface="+mj-ea"/>
              <a:cs typeface="+mj-cs"/>
              <a:sym typeface="Times New Roman" panose="02020603050405020304" pitchFamily="2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371600" y="2169000"/>
            <a:ext cx="6400800" cy="4096863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0" lvl="0" indent="0" algn="ctr" eaLnBrk="1" hangingPunct="1">
              <a:buNone/>
            </a:pPr>
            <a:r>
              <a:rPr lang="en-US" altLang="x-none" dirty="0"/>
              <a:t>The transition rate is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where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zh-CN" altLang="en-US" dirty="0"/>
          </a:p>
          <a:p>
            <a:pPr marL="0" lvl="0" indent="0" algn="ctr" eaLnBrk="1" hangingPunct="1">
              <a:buNone/>
            </a:pP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20" y="2978785"/>
            <a:ext cx="5054600" cy="869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2978785"/>
            <a:ext cx="2923540" cy="8693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905" y="4779010"/>
            <a:ext cx="293878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/>
          </p:nvPr>
        </p:nvSpPr>
        <p:spPr>
          <a:xfrm>
            <a:off x="657225" y="144145"/>
            <a:ext cx="7772400" cy="2596515"/>
          </a:xfrm>
        </p:spPr>
        <p:txBody>
          <a:bodyPr wrap="square" anchor="ctr"/>
          <a:lstStyle/>
          <a:p>
            <a:pPr defTabSz="0" eaLnBrk="1" hangingPunct="1">
              <a:buNone/>
            </a:pPr>
            <a:r>
              <a:rPr lang="en-US" altLang="zh-CN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  <a:t>The Quantum picture of the Cavity </a:t>
            </a:r>
            <a:br>
              <a:rPr lang="zh-CN" altLang="en-US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</a:br>
            <a:endParaRPr lang="en-US" altLang="x-none" sz="3200" kern="1200" dirty="0">
              <a:latin typeface="Times New Roman" panose="02020603050405020304" pitchFamily="2" charset="0"/>
              <a:ea typeface="+mj-ea"/>
              <a:cs typeface="+mj-cs"/>
              <a:sym typeface="Times New Roman" panose="02020603050405020304" pitchFamily="2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371600" y="2169000"/>
            <a:ext cx="6400800" cy="4096863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0" lvl="0" indent="0" algn="ctr" eaLnBrk="1" hangingPunct="1">
              <a:buNone/>
            </a:pPr>
            <a:r>
              <a:rPr lang="en-US" altLang="x-none" dirty="0"/>
              <a:t>The transition rate is enhanced by the cavity quality factor Q even for a single transition. Also, it is larger than the classical picture by a factor pi/2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Typical photon emitting rate of the cavity is order of 10Hz.</a:t>
            </a: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zh-CN" altLang="en-US" dirty="0"/>
          </a:p>
          <a:p>
            <a:pPr marL="0" lvl="0" indent="0" algn="ctr" eaLnBrk="1" hangingPunct="1">
              <a:buNone/>
            </a:pP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091" y="998696"/>
            <a:ext cx="8426291" cy="1773079"/>
          </a:xfrm>
        </p:spPr>
        <p:txBody>
          <a:bodyPr>
            <a:normAutofit fontScale="90000"/>
          </a:bodyPr>
          <a:p>
            <a:r>
              <a:rPr lang="en-US" altLang="zh-CN"/>
              <a:t>A cavity at quantum level can be regarded as a single photon emitter with a slow rate~ 10Hz.</a:t>
            </a:r>
            <a:br>
              <a:rPr lang="en-US" altLang="zh-CN"/>
            </a:br>
            <a:br>
              <a:rPr lang="en-US" altLang="zh-CN"/>
            </a:b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z="1050" strike="noStrike" noProof="1"/>
          </a:p>
        </p:txBody>
      </p:sp>
      <p:graphicFrame>
        <p:nvGraphicFramePr>
          <p:cNvPr id="3" name="对象 2"/>
          <p:cNvGraphicFramePr/>
          <p:nvPr/>
        </p:nvGraphicFramePr>
        <p:xfrm>
          <a:off x="2350294" y="2708751"/>
          <a:ext cx="4423886" cy="3769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772025" imgH="3800475" progId="Paint.Picture">
                  <p:embed/>
                </p:oleObj>
              </mc:Choice>
              <mc:Fallback>
                <p:oleObj name="" r:id="rId1" imgW="4772025" imgH="380047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50294" y="2708751"/>
                        <a:ext cx="4423886" cy="3769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/>
          </p:nvPr>
        </p:nvSpPr>
        <p:spPr>
          <a:xfrm>
            <a:off x="657225" y="144145"/>
            <a:ext cx="7772400" cy="2596515"/>
          </a:xfrm>
        </p:spPr>
        <p:txBody>
          <a:bodyPr wrap="square" anchor="ctr"/>
          <a:lstStyle/>
          <a:p>
            <a:pPr defTabSz="0" eaLnBrk="1" hangingPunct="1">
              <a:buNone/>
            </a:pPr>
            <a:r>
              <a:rPr lang="en-US" altLang="zh-CN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  <a:t>The bottleneck of the haloscope</a:t>
            </a:r>
            <a:br>
              <a:rPr lang="zh-CN" altLang="en-US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</a:br>
            <a:endParaRPr lang="en-US" altLang="x-none" sz="3200" kern="1200" dirty="0">
              <a:latin typeface="Times New Roman" panose="02020603050405020304" pitchFamily="2" charset="0"/>
              <a:ea typeface="+mj-ea"/>
              <a:cs typeface="+mj-cs"/>
              <a:sym typeface="Times New Roman" panose="02020603050405020304" pitchFamily="2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371600" y="2169000"/>
            <a:ext cx="6400800" cy="4096863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0" lvl="0" indent="0" algn="ctr" eaLnBrk="1" hangingPunct="1">
              <a:buNone/>
            </a:pPr>
            <a:r>
              <a:rPr lang="en-US" altLang="x-none" dirty="0"/>
              <a:t>The linear amplifier with a moderate bandwidth adds noise temperature order of T_eff=10K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zh-CN" altLang="en-US" dirty="0"/>
          </a:p>
          <a:p>
            <a:pPr marL="0" lvl="0" indent="0" algn="ctr" eaLnBrk="1" hangingPunct="1">
              <a:buNone/>
            </a:pP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6780" y="4148455"/>
            <a:ext cx="3629660" cy="14281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The quantum interferometry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310" y="2078990"/>
            <a:ext cx="7809865" cy="38271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The quantum interferometry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177925" y="2169160"/>
            <a:ext cx="6801485" cy="4097020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0" lvl="0" indent="0" algn="ctr" eaLnBrk="1" hangingPunct="1">
              <a:buNone/>
            </a:pPr>
            <a:r>
              <a:rPr lang="en-US" altLang="x-none" dirty="0"/>
              <a:t>The beam splitter gives two output fields in channel 1 and 2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 denotes the signal and      denotes the noises.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zh-CN" altLang="en-US" dirty="0"/>
          </a:p>
          <a:p>
            <a:pPr marL="0" lvl="0" indent="0" algn="ctr" eaLnBrk="1" hangingPunct="1">
              <a:buNone/>
            </a:pPr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355" y="3338830"/>
            <a:ext cx="7782560" cy="686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25" y="4508500"/>
            <a:ext cx="334010" cy="417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840" y="4526915"/>
            <a:ext cx="40894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The quantum interferometry 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177925" y="2169160"/>
            <a:ext cx="6801485" cy="4097020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0" lvl="0" indent="0" algn="ctr" eaLnBrk="1" hangingPunct="1">
              <a:buNone/>
            </a:pPr>
            <a:r>
              <a:rPr lang="en-US" altLang="x-none" dirty="0"/>
              <a:t>Then one measures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and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as the real and imaginary part of the field envelopes.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zh-CN" altLang="en-US" dirty="0"/>
          </a:p>
          <a:p>
            <a:pPr marL="0" lvl="0" indent="0" algn="ctr" eaLnBrk="1" hangingPunct="1">
              <a:buNone/>
            </a:pPr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2035" y="3114040"/>
            <a:ext cx="815340" cy="431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210" y="3114040"/>
            <a:ext cx="1579880" cy="4311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120" y="4598670"/>
            <a:ext cx="255651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The quantum interferometry 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177925" y="2169160"/>
            <a:ext cx="6801485" cy="4097020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0" lvl="0" indent="0" algn="ctr" eaLnBrk="1" hangingPunct="1">
              <a:buNone/>
            </a:pPr>
            <a:r>
              <a:rPr lang="en-US" altLang="x-none" dirty="0"/>
              <a:t>The two path instantaneous power function is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where N</a:t>
            </a:r>
            <a:r>
              <a:rPr lang="en-US" altLang="x-none" baseline="-25000" dirty="0"/>
              <a:t>12</a:t>
            </a:r>
            <a:r>
              <a:rPr lang="en-US" altLang="x-none" dirty="0"/>
              <a:t> is the power of correlated noise in channel 1 and 2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zh-CN" altLang="en-US" dirty="0"/>
          </a:p>
          <a:p>
            <a:pPr marL="0" lvl="0" indent="0" algn="ctr" eaLnBrk="1" hangingPunct="1">
              <a:buNone/>
            </a:pPr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115" y="3653790"/>
            <a:ext cx="4744085" cy="5867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Simulated signal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770" y="1943735"/>
            <a:ext cx="5666105" cy="41001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8600" y="558800"/>
            <a:ext cx="6568440" cy="378460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8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Dark matter axions induce Quantum transitions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185" y="1772285"/>
            <a:ext cx="7875270" cy="8839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4034790"/>
            <a:ext cx="3510280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143000" y="638493"/>
            <a:ext cx="6858000" cy="2387600"/>
          </a:xfrm>
        </p:spPr>
        <p:txBody>
          <a:bodyPr/>
          <a:p>
            <a:r>
              <a:rPr lang="en-US" altLang="zh-CN"/>
              <a:t>Assum</a:t>
            </a:r>
            <a:r>
              <a:rPr lang="en-US" altLang="zh-CN"/>
              <a:t>ing QCD axions are one of the major components of DM</a:t>
            </a:r>
            <a:endParaRPr lang="en-US" altLang="zh-CN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 sz="3200"/>
              <a:t>Axions produced during the QCD phase transition should be abundant </a:t>
            </a:r>
            <a:endParaRPr lang="en-US" altLang="zh-CN" sz="32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045210"/>
            <a:ext cx="5095399" cy="378460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8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axion spectrum density I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is high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5335" y="3153410"/>
            <a:ext cx="8100060" cy="2322195"/>
          </a:xfrm>
          <a:prstGeom prst="rect">
            <a:avLst/>
          </a:prstGeom>
        </p:spPr>
        <p:txBody>
          <a:bodyPr vert="horz" wrap="square" lIns="0" tIns="40481" rIns="0" bIns="0" rtlCol="0">
            <a:spAutoFit/>
          </a:bodyPr>
          <a:lstStyle/>
          <a:p>
            <a:pPr marL="9525" marR="141605">
              <a:lnSpc>
                <a:spcPts val="1945"/>
              </a:lnSpc>
              <a:spcBef>
                <a:spcPts val="320"/>
              </a:spcBef>
              <a:buFont typeface="Arial" panose="020B0604020202020204"/>
              <a:tabLst>
                <a:tab pos="180975" algn="l"/>
              </a:tabLst>
            </a:pPr>
            <a:r>
              <a:rPr lang="en-US" sz="2400" spc="83" dirty="0">
                <a:latin typeface="Arial" panose="020B0604020202020204" pitchFamily="34" charset="0"/>
                <a:cs typeface="Arial" panose="020B0604020202020204" pitchFamily="34" charset="0"/>
              </a:rPr>
              <a:t>The interaction term in non-relativistic limit is:</a:t>
            </a:r>
            <a:endParaRPr lang="en-US" sz="2400" spc="8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141605" indent="-171450">
              <a:lnSpc>
                <a:spcPts val="1945"/>
              </a:lnSpc>
              <a:spcBef>
                <a:spcPts val="320"/>
              </a:spcBef>
              <a:buFont typeface="Arial" panose="020B0604020202020204"/>
              <a:buChar char="•"/>
              <a:tabLst>
                <a:tab pos="180975" algn="l"/>
              </a:tabLst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141605" indent="-171450">
              <a:lnSpc>
                <a:spcPts val="1945"/>
              </a:lnSpc>
              <a:spcBef>
                <a:spcPts val="320"/>
              </a:spcBef>
              <a:buFont typeface="Arial" panose="020B0604020202020204"/>
              <a:buChar char="•"/>
              <a:tabLst>
                <a:tab pos="180975" algn="l"/>
              </a:tabLst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141605" indent="-171450">
              <a:lnSpc>
                <a:spcPts val="1945"/>
              </a:lnSpc>
              <a:spcBef>
                <a:spcPts val="320"/>
              </a:spcBef>
              <a:buFont typeface="Arial" panose="020B0604020202020204"/>
              <a:buChar char="•"/>
              <a:tabLst>
                <a:tab pos="180975" algn="l"/>
              </a:tabLst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141605">
              <a:lnSpc>
                <a:spcPts val="1945"/>
              </a:lnSpc>
              <a:spcBef>
                <a:spcPts val="320"/>
              </a:spcBef>
              <a:buFont typeface="Arial" panose="020B0604020202020204"/>
              <a:tabLst>
                <a:tab pos="180975" algn="l"/>
              </a:tabLst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141605">
              <a:lnSpc>
                <a:spcPts val="1945"/>
              </a:lnSpc>
              <a:spcBef>
                <a:spcPts val="320"/>
              </a:spcBef>
              <a:buFont typeface="Arial" panose="020B0604020202020204"/>
              <a:tabLst>
                <a:tab pos="180975" algn="l"/>
              </a:tabLst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141605">
              <a:lnSpc>
                <a:spcPts val="1945"/>
              </a:lnSpc>
              <a:spcBef>
                <a:spcPts val="320"/>
              </a:spcBef>
              <a:buFont typeface="Arial" panose="020B0604020202020204"/>
              <a:tabLst>
                <a:tab pos="180975" algn="l"/>
              </a:tabLst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141605">
              <a:lnSpc>
                <a:spcPts val="1945"/>
              </a:lnSpc>
              <a:spcBef>
                <a:spcPts val="320"/>
              </a:spcBef>
              <a:buFont typeface="Arial" panose="020B0604020202020204"/>
              <a:tabLst>
                <a:tab pos="180975" algn="l"/>
              </a:tabLs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transition rate is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0360" y="1433830"/>
            <a:ext cx="2657475" cy="9817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330" y="3602990"/>
            <a:ext cx="6278880" cy="10369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980" y="5906135"/>
            <a:ext cx="4638040" cy="7994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Hydrogen 1S state transitions</a:t>
            </a:r>
            <a:endParaRPr lang="zh-CN" altLang="en-US"/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36738"/>
            <a:ext cx="47244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19C56B-E551-41D9-BCA4-5521925CBB9B}" type="slidenum">
              <a:rPr lang="en-US" altLang="zh-CN" sz="1400" smtClean="0"/>
            </a:fld>
            <a:endParaRPr lang="en-US" altLang="zh-CN" sz="1400"/>
          </a:p>
        </p:txBody>
      </p:sp>
      <p:sp>
        <p:nvSpPr>
          <p:cNvPr id="4" name="文本框 3"/>
          <p:cNvSpPr txBox="1"/>
          <p:nvPr/>
        </p:nvSpPr>
        <p:spPr>
          <a:xfrm>
            <a:off x="3623310" y="6420485"/>
            <a:ext cx="197231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dirty="0">
                <a:sym typeface="+mn-ea"/>
              </a:rPr>
              <a:t>arxiv:1912.11472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905" y="317500"/>
            <a:ext cx="8381365" cy="7105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2735"/>
              </a:lnSpc>
              <a:spcBef>
                <a:spcPts val="80"/>
              </a:spcBef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Hydrogen atoms are ideal targets for the classical window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1098550"/>
            <a:ext cx="6817360" cy="56527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sp>
        <p:nvSpPr>
          <p:cNvPr id="3" name="object 2"/>
          <p:cNvSpPr txBox="1"/>
          <p:nvPr/>
        </p:nvSpPr>
        <p:spPr>
          <a:xfrm>
            <a:off x="510540" y="348615"/>
            <a:ext cx="8381365" cy="7105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p>
            <a:pPr marL="9525">
              <a:lnSpc>
                <a:spcPts val="2735"/>
              </a:lnSpc>
              <a:spcBef>
                <a:spcPts val="80"/>
              </a:spcBef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Hydrogen atoms are also ideal targets for the anthropic  window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3510" y="1154430"/>
            <a:ext cx="6575425" cy="53689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6805" y="53975"/>
            <a:ext cx="6696075" cy="65055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3620" y="428625"/>
            <a:ext cx="7096125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2800"/>
              <a:t>Axion fluctuations are correlated to the CMB fluctuation.</a:t>
            </a:r>
            <a:endParaRPr lang="en-US" altLang="zh-CN" sz="28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7540"/>
            <a:ext cx="7772400" cy="479806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zh-CN"/>
          </a:p>
          <a:p>
            <a:pPr eaLnBrk="1" hangingPunct="1">
              <a:buFontTx/>
              <a:buNone/>
            </a:pPr>
            <a:endParaRPr lang="en-US" altLang="zh-CN"/>
          </a:p>
          <a:p>
            <a:pPr eaLnBrk="1" hangingPunct="1"/>
            <a:r>
              <a:rPr lang="en-US" altLang="zh-CN"/>
              <a:t>The observed CMB isocurvature fluctuation is small</a:t>
            </a:r>
            <a:endParaRPr lang="en-US" altLang="zh-CN"/>
          </a:p>
        </p:txBody>
      </p:sp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86896A-68CF-4B99-AC2F-59D92D383CFC}" type="slidenum">
              <a:rPr lang="en-US" altLang="zh-CN" sz="1400" smtClean="0"/>
            </a:fld>
            <a:endParaRPr lang="en-US" altLang="zh-CN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850" y="1762125"/>
            <a:ext cx="2908300" cy="862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555" y="4783455"/>
            <a:ext cx="1875790" cy="930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45" y="4783455"/>
            <a:ext cx="231521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1245" y="99695"/>
            <a:ext cx="6541135" cy="6221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" y="2827655"/>
            <a:ext cx="2069465" cy="608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/>
          </p:nvPr>
        </p:nvSpPr>
        <p:spPr>
          <a:xfrm>
            <a:off x="657225" y="144145"/>
            <a:ext cx="7772400" cy="2080260"/>
          </a:xfrm>
        </p:spPr>
        <p:txBody>
          <a:bodyPr wrap="square" anchor="ctr"/>
          <a:lstStyle/>
          <a:p>
            <a:pPr defTabSz="0" eaLnBrk="1" hangingPunct="1">
              <a:buNone/>
            </a:pPr>
            <a:r>
              <a:rPr lang="en-US" altLang="zh-CN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  <a:t>The quantum properties of the Cavity </a:t>
            </a:r>
            <a:br>
              <a:rPr lang="zh-CN" altLang="en-US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</a:br>
            <a:endParaRPr lang="en-US" altLang="x-none" sz="3200" kern="1200" dirty="0">
              <a:latin typeface="Times New Roman" panose="02020603050405020304" pitchFamily="2" charset="0"/>
              <a:ea typeface="+mj-ea"/>
              <a:cs typeface="+mj-cs"/>
              <a:sym typeface="Times New Roman" panose="02020603050405020304" pitchFamily="2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371600" y="1727200"/>
            <a:ext cx="6400800" cy="4887595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0" lvl="0" indent="0" algn="ctr" eaLnBrk="1" hangingPunct="1">
              <a:buNone/>
            </a:pPr>
            <a:r>
              <a:rPr lang="en-US" altLang="x-none" dirty="0"/>
              <a:t>Modern cryogenic technology can sustain ~20mK or lower temperature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zh-CN" altLang="en-US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zh-CN" dirty="0"/>
              <a:t>The thermal photons have a very low occupation number n&lt;&lt;1 .</a:t>
            </a:r>
            <a:endParaRPr lang="en-US" altLang="zh-CN" dirty="0"/>
          </a:p>
          <a:p>
            <a:pPr marL="0" lvl="0" indent="0" algn="ctr" eaLnBrk="1" hangingPunct="1">
              <a:buNone/>
            </a:pPr>
            <a:r>
              <a:rPr lang="en-US" altLang="zh-CN" dirty="0"/>
              <a:t>Thus it is useful to consider the quantum picture.</a:t>
            </a:r>
            <a:endParaRPr lang="en-US" altLang="zh-C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3383915"/>
            <a:ext cx="387223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/>
          </p:nvPr>
        </p:nvSpPr>
        <p:spPr>
          <a:xfrm>
            <a:off x="657225" y="144145"/>
            <a:ext cx="7772400" cy="3716655"/>
          </a:xfrm>
        </p:spPr>
        <p:txBody>
          <a:bodyPr wrap="square" anchor="ctr"/>
          <a:lstStyle/>
          <a:p>
            <a:pPr defTabSz="0" eaLnBrk="1" hangingPunct="1">
              <a:buNone/>
            </a:pPr>
            <a:r>
              <a:rPr lang="en-US" altLang="zh-CN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  <a:t>The Quantum picture of the Cavity </a:t>
            </a:r>
            <a:br>
              <a:rPr lang="zh-CN" altLang="en-US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</a:br>
            <a:r>
              <a:rPr lang="en-US" altLang="zh-CN" sz="3200" dirty="0">
                <a:latin typeface="Times New Roman" panose="02020603050405020304" pitchFamily="2" charset="0"/>
                <a:sym typeface="Times New Roman" panose="02020603050405020304" pitchFamily="2" charset="0"/>
              </a:rPr>
              <a:t>(Feynman diagram method could not be used here)</a:t>
            </a:r>
            <a:br>
              <a:rPr lang="en-US" altLang="zh-CN" sz="3200" dirty="0">
                <a:latin typeface="Times New Roman" panose="02020603050405020304" pitchFamily="2" charset="0"/>
                <a:sym typeface="Times New Roman" panose="02020603050405020304" pitchFamily="2" charset="0"/>
              </a:rPr>
            </a:br>
            <a:endParaRPr lang="en-US" altLang="x-none" sz="3200" kern="1200" dirty="0">
              <a:latin typeface="Times New Roman" panose="02020603050405020304" pitchFamily="2" charset="0"/>
              <a:ea typeface="+mj-ea"/>
              <a:cs typeface="+mj-cs"/>
              <a:sym typeface="Times New Roman" panose="02020603050405020304" pitchFamily="2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421765" y="2959100"/>
            <a:ext cx="6400800" cy="3756660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0" lvl="0" indent="0" algn="ctr" eaLnBrk="1" hangingPunct="1">
              <a:buNone/>
            </a:pPr>
            <a:r>
              <a:rPr lang="en-US" altLang="x-none" dirty="0"/>
              <a:t>The axion photon coupling is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zh-CN" altLang="en-US" dirty="0"/>
          </a:p>
          <a:p>
            <a:pPr marL="0" lvl="0" indent="0" algn="ctr" eaLnBrk="1" hangingPunct="1">
              <a:buNone/>
            </a:pP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6415" y="4283710"/>
            <a:ext cx="3011170" cy="762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/>
          </p:nvPr>
        </p:nvSpPr>
        <p:spPr>
          <a:xfrm>
            <a:off x="657225" y="144145"/>
            <a:ext cx="7772400" cy="2596515"/>
          </a:xfrm>
        </p:spPr>
        <p:txBody>
          <a:bodyPr wrap="square" anchor="ctr"/>
          <a:lstStyle/>
          <a:p>
            <a:pPr defTabSz="0" eaLnBrk="1" hangingPunct="1">
              <a:buNone/>
            </a:pPr>
            <a:r>
              <a:rPr lang="en-US" altLang="zh-CN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  <a:t>The Quantum picture of the Cavity </a:t>
            </a:r>
            <a:br>
              <a:rPr lang="zh-CN" altLang="en-US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</a:br>
            <a:endParaRPr lang="en-US" altLang="x-none" sz="3200" kern="1200" dirty="0">
              <a:latin typeface="Times New Roman" panose="02020603050405020304" pitchFamily="2" charset="0"/>
              <a:ea typeface="+mj-ea"/>
              <a:cs typeface="+mj-cs"/>
              <a:sym typeface="Times New Roman" panose="02020603050405020304" pitchFamily="2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371600" y="2169000"/>
            <a:ext cx="6400800" cy="4096863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0" lvl="0" indent="0" algn="ctr" eaLnBrk="1" hangingPunct="1">
              <a:buNone/>
            </a:pPr>
            <a:r>
              <a:rPr lang="en-US" altLang="x-none" dirty="0"/>
              <a:t>The interaction Hamiltonian is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zh-CN" altLang="en-US" dirty="0"/>
          </a:p>
          <a:p>
            <a:pPr marL="0" lvl="0" indent="0" algn="ctr" eaLnBrk="1" hangingPunct="1">
              <a:buNone/>
            </a:pP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7110" y="3248660"/>
            <a:ext cx="5812155" cy="1601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/>
          </p:nvPr>
        </p:nvSpPr>
        <p:spPr>
          <a:xfrm>
            <a:off x="657225" y="144145"/>
            <a:ext cx="7772400" cy="2596515"/>
          </a:xfrm>
        </p:spPr>
        <p:txBody>
          <a:bodyPr wrap="square" anchor="ctr"/>
          <a:lstStyle/>
          <a:p>
            <a:pPr defTabSz="0" eaLnBrk="1" hangingPunct="1">
              <a:buNone/>
            </a:pPr>
            <a:r>
              <a:rPr lang="en-US" altLang="zh-CN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  <a:t>The Quantum picture of the Cavity </a:t>
            </a:r>
            <a:br>
              <a:rPr lang="zh-CN" altLang="en-US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</a:br>
            <a:endParaRPr lang="en-US" altLang="x-none" sz="3200" kern="1200" dirty="0">
              <a:latin typeface="Times New Roman" panose="02020603050405020304" pitchFamily="2" charset="0"/>
              <a:ea typeface="+mj-ea"/>
              <a:cs typeface="+mj-cs"/>
              <a:sym typeface="Times New Roman" panose="02020603050405020304" pitchFamily="2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371600" y="2169000"/>
            <a:ext cx="6400800" cy="4096863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0" lvl="0" indent="0" algn="ctr" eaLnBrk="1" hangingPunct="1">
              <a:buNone/>
            </a:pPr>
            <a:r>
              <a:rPr lang="en-US" altLang="x-none" dirty="0"/>
              <a:t>The electric field operator in the cavity can be expanded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where      is the cavity modes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zh-CN" altLang="en-US" dirty="0"/>
          </a:p>
          <a:p>
            <a:pPr marL="0" lvl="0" indent="0" algn="ctr" eaLnBrk="1" hangingPunct="1">
              <a:buNone/>
            </a:pP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2025" y="3923665"/>
            <a:ext cx="5272405" cy="830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20" y="5138420"/>
            <a:ext cx="538480" cy="3003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/>
          </p:nvPr>
        </p:nvSpPr>
        <p:spPr>
          <a:xfrm>
            <a:off x="657225" y="144145"/>
            <a:ext cx="7772400" cy="2596515"/>
          </a:xfrm>
        </p:spPr>
        <p:txBody>
          <a:bodyPr wrap="square" anchor="ctr"/>
          <a:lstStyle/>
          <a:p>
            <a:pPr defTabSz="0" eaLnBrk="1" hangingPunct="1">
              <a:buNone/>
            </a:pPr>
            <a:r>
              <a:rPr lang="en-US" altLang="zh-CN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  <a:t>The Quantum picture of the Cavity </a:t>
            </a:r>
            <a:br>
              <a:rPr lang="zh-CN" altLang="en-US" sz="3200" kern="1200" dirty="0">
                <a:latin typeface="Times New Roman" panose="02020603050405020304" pitchFamily="2" charset="0"/>
                <a:ea typeface="+mj-ea"/>
                <a:cs typeface="+mj-cs"/>
                <a:sym typeface="Times New Roman" panose="02020603050405020304" pitchFamily="2" charset="0"/>
              </a:rPr>
            </a:br>
            <a:endParaRPr lang="en-US" altLang="x-none" sz="3200" kern="1200" dirty="0">
              <a:latin typeface="Times New Roman" panose="02020603050405020304" pitchFamily="2" charset="0"/>
              <a:ea typeface="+mj-ea"/>
              <a:cs typeface="+mj-cs"/>
              <a:sym typeface="Times New Roman" panose="02020603050405020304" pitchFamily="2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371600" y="2169000"/>
            <a:ext cx="6400800" cy="4096863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0" lvl="0" indent="0" algn="ctr" eaLnBrk="1" hangingPunct="1">
              <a:buNone/>
            </a:pPr>
            <a:r>
              <a:rPr lang="en-US" altLang="x-none" dirty="0"/>
              <a:t>The transition probability is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endParaRPr lang="en-US" altLang="x-none" dirty="0"/>
          </a:p>
          <a:p>
            <a:pPr marL="0" lvl="0" indent="0" algn="ctr" eaLnBrk="1" hangingPunct="1">
              <a:buNone/>
            </a:pPr>
            <a:r>
              <a:rPr lang="en-US" altLang="x-none" dirty="0"/>
              <a:t> </a:t>
            </a:r>
            <a:endParaRPr lang="en-US" altLang="x-none" dirty="0"/>
          </a:p>
          <a:p>
            <a:pPr marL="0" lvl="0" indent="0" algn="ctr" eaLnBrk="1" hangingPunct="1">
              <a:buNone/>
            </a:pPr>
            <a:endParaRPr lang="zh-CN" altLang="en-US" dirty="0"/>
          </a:p>
          <a:p>
            <a:pPr marL="0" lvl="0" indent="0" algn="ctr" eaLnBrk="1" hangingPunct="1">
              <a:buNone/>
            </a:pP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860" y="3114040"/>
            <a:ext cx="4561205" cy="24911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MASKTAG" val="bgMask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e4f22a76-c39e-429f-a8fe-6f1d5f2e0be9"/>
  <p:tag name="COMMONDATA" val="eyJoZGlkIjoiNzk3M2ViNmQzOTg0YzFmYjdmOGJiMzllYzkzZDlhZ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2240</Words>
  <Application>WPS 演示</Application>
  <PresentationFormat>On-screen Show (4:3)</PresentationFormat>
  <Paragraphs>243</Paragraphs>
  <Slides>25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Comic Sans MS</vt:lpstr>
      <vt:lpstr>Arial Unicode MS</vt:lpstr>
      <vt:lpstr>Arial</vt:lpstr>
      <vt:lpstr>默认设计模板</vt:lpstr>
      <vt:lpstr>Paint.Picture</vt:lpstr>
      <vt:lpstr>Axion Cavity at Quantum Level</vt:lpstr>
      <vt:lpstr>Assuming QCD axions are one of the major components of DM</vt:lpstr>
      <vt:lpstr>Axion fluctuations are correlated to the CMB fluctuation.</vt:lpstr>
      <vt:lpstr>PowerPoint 演示文稿</vt:lpstr>
      <vt:lpstr>The quantum properties of the Cavity  </vt:lpstr>
      <vt:lpstr>The Quantum picture of the Cavity  (Feynman diagram method cannot be used here) </vt:lpstr>
      <vt:lpstr>The Quantum picture of the Cavity  </vt:lpstr>
      <vt:lpstr>The Quantum picture of the Cavity  </vt:lpstr>
      <vt:lpstr>The Quantum picture of the Cavity  </vt:lpstr>
      <vt:lpstr>The Quantum picture of the Cavity  </vt:lpstr>
      <vt:lpstr>The Quantum picture of the Cavity  </vt:lpstr>
      <vt:lpstr>A cavity at quantum level can be regarded as a single photon emitter with a slow rate~ 10Hz.   </vt:lpstr>
      <vt:lpstr>The bottleneck of the haloscope </vt:lpstr>
      <vt:lpstr>The quantum interferometry</vt:lpstr>
      <vt:lpstr>The quantum interferometry</vt:lpstr>
      <vt:lpstr>The quantum interferometry </vt:lpstr>
      <vt:lpstr>The quantum interferometry </vt:lpstr>
      <vt:lpstr>Simulated signal</vt:lpstr>
      <vt:lpstr>Dark matter axions induce Quantum transitions</vt:lpstr>
      <vt:lpstr>The axion spectrum density Ia is high</vt:lpstr>
      <vt:lpstr>Hydrogen 1S state transitions</vt:lpstr>
      <vt:lpstr>PowerPoint 演示文稿</vt:lpstr>
      <vt:lpstr>PowerPoint 演示文稿</vt:lpstr>
      <vt:lpstr>PowerPoint 演示文稿</vt:lpstr>
      <vt:lpstr>PowerPoint 演示文稿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Axions Bose-Einstein Condensation</dc:title>
  <dc:creator>qiaoli</dc:creator>
  <cp:lastModifiedBy>杨峤立</cp:lastModifiedBy>
  <cp:revision>353</cp:revision>
  <cp:lastPrinted>2411-12-30T00:00:00Z</cp:lastPrinted>
  <dcterms:created xsi:type="dcterms:W3CDTF">2009-11-25T04:37:00Z</dcterms:created>
  <dcterms:modified xsi:type="dcterms:W3CDTF">2023-07-24T01:14:18Z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8A8B6764A9854C69A5CA47A66C1989CD_13</vt:lpwstr>
  </property>
</Properties>
</file>