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327" r:id="rId3"/>
    <p:sldId id="328" r:id="rId4"/>
    <p:sldId id="258" r:id="rId5"/>
    <p:sldId id="259" r:id="rId6"/>
    <p:sldId id="596" r:id="rId7"/>
    <p:sldId id="598" r:id="rId8"/>
    <p:sldId id="600" r:id="rId9"/>
    <p:sldId id="607" r:id="rId10"/>
    <p:sldId id="261" r:id="rId11"/>
    <p:sldId id="262" r:id="rId12"/>
    <p:sldId id="609" r:id="rId13"/>
    <p:sldId id="260" r:id="rId14"/>
    <p:sldId id="554" r:id="rId15"/>
    <p:sldId id="529" r:id="rId16"/>
    <p:sldId id="610" r:id="rId17"/>
    <p:sldId id="539" r:id="rId18"/>
    <p:sldId id="555" r:id="rId19"/>
    <p:sldId id="540" r:id="rId20"/>
    <p:sldId id="541" r:id="rId21"/>
    <p:sldId id="542" r:id="rId22"/>
    <p:sldId id="543" r:id="rId23"/>
    <p:sldId id="544" r:id="rId24"/>
    <p:sldId id="545" r:id="rId25"/>
    <p:sldId id="314" r:id="rId26"/>
    <p:sldId id="531" r:id="rId27"/>
    <p:sldId id="611" r:id="rId28"/>
    <p:sldId id="311" r:id="rId29"/>
    <p:sldId id="552" r:id="rId30"/>
    <p:sldId id="553" r:id="rId31"/>
    <p:sldId id="324" r:id="rId32"/>
    <p:sldId id="325" r:id="rId33"/>
    <p:sldId id="549" r:id="rId34"/>
    <p:sldId id="548" r:id="rId35"/>
    <p:sldId id="597" r:id="rId3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宋体" charset="0"/>
        <a:cs typeface="宋体" charset="0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宋体" charset="0"/>
        <a:cs typeface="宋体" charset="0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宋体" charset="0"/>
        <a:cs typeface="宋体" charset="0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宋体" charset="0"/>
        <a:cs typeface="宋体" charset="0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宋体" charset="0"/>
        <a:cs typeface="宋体" charset="0"/>
      </a:defRPr>
    </a:lvl5pPr>
    <a:lvl6pPr marL="2286000" algn="l" defTabSz="457200" rtl="0" eaLnBrk="1" latinLnBrk="0" hangingPunct="1">
      <a:defRPr kumimoji="1" kern="1200">
        <a:solidFill>
          <a:schemeClr val="tx1"/>
        </a:solidFill>
        <a:latin typeface="Calibri" charset="0"/>
        <a:ea typeface="宋体" charset="0"/>
        <a:cs typeface="宋体" charset="0"/>
      </a:defRPr>
    </a:lvl6pPr>
    <a:lvl7pPr marL="2743200" algn="l" defTabSz="457200" rtl="0" eaLnBrk="1" latinLnBrk="0" hangingPunct="1">
      <a:defRPr kumimoji="1" kern="1200">
        <a:solidFill>
          <a:schemeClr val="tx1"/>
        </a:solidFill>
        <a:latin typeface="Calibri" charset="0"/>
        <a:ea typeface="宋体" charset="0"/>
        <a:cs typeface="宋体" charset="0"/>
      </a:defRPr>
    </a:lvl7pPr>
    <a:lvl8pPr marL="3200400" algn="l" defTabSz="457200" rtl="0" eaLnBrk="1" latinLnBrk="0" hangingPunct="1">
      <a:defRPr kumimoji="1" kern="1200">
        <a:solidFill>
          <a:schemeClr val="tx1"/>
        </a:solidFill>
        <a:latin typeface="Calibri" charset="0"/>
        <a:ea typeface="宋体" charset="0"/>
        <a:cs typeface="宋体" charset="0"/>
      </a:defRPr>
    </a:lvl8pPr>
    <a:lvl9pPr marL="3657600" algn="l" defTabSz="457200" rtl="0" eaLnBrk="1" latinLnBrk="0" hangingPunct="1">
      <a:defRPr kumimoji="1" kern="1200">
        <a:solidFill>
          <a:schemeClr val="tx1"/>
        </a:solidFill>
        <a:latin typeface="Calibri" charset="0"/>
        <a:ea typeface="宋体" charset="0"/>
        <a:cs typeface="宋体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206"/>
    <p:restoredTop sz="94972" autoAdjust="0"/>
  </p:normalViewPr>
  <p:slideViewPr>
    <p:cSldViewPr>
      <p:cViewPr varScale="1">
        <p:scale>
          <a:sx n="117" d="100"/>
          <a:sy n="117" d="100"/>
        </p:scale>
        <p:origin x="104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7B2AC32-7A5E-F240-BEC3-6B2A521AA275}" type="datetimeFigureOut">
              <a:rPr lang="zh-CN" altLang="en-US"/>
              <a:pPr>
                <a:defRPr/>
              </a:pPr>
              <a:t>2023/6/2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5BE6EF9-21C5-E040-9E9D-6F60C86ED00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98948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宋体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BE6EF9-21C5-E040-9E9D-6F60C86ED003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0485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BE6EF9-21C5-E040-9E9D-6F60C86ED003}" type="slidenum">
              <a:rPr lang="zh-CN" altLang="en-US" smtClean="0"/>
              <a:pPr>
                <a:defRPr/>
              </a:pPr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96889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BE6EF9-21C5-E040-9E9D-6F60C86ED003}" type="slidenum">
              <a:rPr lang="zh-CN" altLang="en-US" smtClean="0"/>
              <a:pPr>
                <a:defRPr/>
              </a:pPr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6134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BE6EF9-21C5-E040-9E9D-6F60C86ED003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3158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BE6EF9-21C5-E040-9E9D-6F60C86ED003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2157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BE6EF9-21C5-E040-9E9D-6F60C86ED003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3768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BE6EF9-21C5-E040-9E9D-6F60C86ED003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6189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BE6EF9-21C5-E040-9E9D-6F60C86ED003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5267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BE6EF9-21C5-E040-9E9D-6F60C86ED003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5260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BE6EF9-21C5-E040-9E9D-6F60C86ED003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2494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BE6EF9-21C5-E040-9E9D-6F60C86ED003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4365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1CE64-A097-824E-BA15-7C8045E12231}" type="datetimeFigureOut">
              <a:rPr lang="zh-CN" altLang="en-US"/>
              <a:pPr>
                <a:defRPr/>
              </a:pPr>
              <a:t>2023/6/2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C27F4-4FF1-AF45-A0B2-DEFB98B025C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8247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3610C-CA09-6E47-A834-637C39F43656}" type="datetimeFigureOut">
              <a:rPr lang="zh-CN" altLang="en-US"/>
              <a:pPr>
                <a:defRPr/>
              </a:pPr>
              <a:t>2023/6/2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6693A-0B27-154F-B3A6-7678BAC4C65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5473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A5990-1F1A-8448-BF6D-2D703344BA89}" type="datetimeFigureOut">
              <a:rPr lang="zh-CN" altLang="en-US"/>
              <a:pPr>
                <a:defRPr/>
              </a:pPr>
              <a:t>2023/6/2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2149A-22C4-8345-96CE-0CF215B1129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8568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bg object 16" descr="bg object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6613"/>
            <a:ext cx="9144000" cy="73026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76866" y="3306004"/>
            <a:ext cx="7987032" cy="245237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477249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80913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D6BBA-ECCD-624C-BC84-E6B65DB30582}" type="datetimeFigureOut">
              <a:rPr lang="zh-CN" altLang="en-US"/>
              <a:pPr>
                <a:defRPr/>
              </a:pPr>
              <a:t>2023/6/2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540A3-178F-7848-A336-F17F3688ACD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4135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89EB6-7FDD-C945-B69D-684866253FEB}" type="datetimeFigureOut">
              <a:rPr lang="zh-CN" altLang="en-US"/>
              <a:pPr>
                <a:defRPr/>
              </a:pPr>
              <a:t>2023/6/2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23339-B0B2-834B-B315-40125E16EEC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470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5524B-5EE4-FC4F-970A-A6DE1E7447F6}" type="datetimeFigureOut">
              <a:rPr lang="zh-CN" altLang="en-US"/>
              <a:pPr>
                <a:defRPr/>
              </a:pPr>
              <a:t>2023/6/2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D03CE-7F9A-A64F-82DF-F434A000807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3944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D65AA-EF96-7F4D-A3D5-6D75B71A9382}" type="datetimeFigureOut">
              <a:rPr lang="zh-CN" altLang="en-US"/>
              <a:pPr>
                <a:defRPr/>
              </a:pPr>
              <a:t>2023/6/2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F3A2E-F7C0-B140-A8D6-F8793F621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7564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ECE16-6798-AD40-9FA9-1D5A391B85DC}" type="datetimeFigureOut">
              <a:rPr lang="zh-CN" altLang="en-US"/>
              <a:pPr>
                <a:defRPr/>
              </a:pPr>
              <a:t>2023/6/2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F3D96-6B72-E046-BFB6-9629FB9E20E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9702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4B93C-9E1E-1048-87B0-4CC140EECBB4}" type="datetimeFigureOut">
              <a:rPr lang="zh-CN" altLang="en-US"/>
              <a:pPr>
                <a:defRPr/>
              </a:pPr>
              <a:t>2023/6/2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A4493-D576-0142-9EDF-7B4A2B7A139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7241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A8F8E-C1DA-B240-A169-7E8277A77DF6}" type="datetimeFigureOut">
              <a:rPr lang="zh-CN" altLang="en-US"/>
              <a:pPr>
                <a:defRPr/>
              </a:pPr>
              <a:t>2023/6/2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8DBD1-8434-414A-B54B-038EED09E2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1445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D7ED6-04E7-394B-BCA8-702807F9656C}" type="datetimeFigureOut">
              <a:rPr lang="zh-CN" altLang="en-US"/>
              <a:pPr>
                <a:defRPr/>
              </a:pPr>
              <a:t>2023/6/2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50975-3985-CF42-8F3C-57581B0EA38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9649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37EC4F1-232F-B140-94D9-D7D64FDF2F34}" type="datetimeFigureOut">
              <a:rPr lang="zh-CN" altLang="en-US"/>
              <a:pPr>
                <a:defRPr/>
              </a:pPr>
              <a:t>2023/6/2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C940761-C6F2-8448-B5A0-20F826AFEF7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宋体" charset="0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宋体" charset="0"/>
          <a:cs typeface="宋体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宋体" charset="0"/>
          <a:cs typeface="宋体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宋体" charset="0"/>
          <a:cs typeface="宋体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宋体" charset="0"/>
          <a:cs typeface="宋体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宋体" charset="0"/>
          <a:cs typeface="宋体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宋体" charset="0"/>
          <a:cs typeface="宋体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宋体" charset="0"/>
          <a:cs typeface="宋体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宋体" charset="0"/>
          <a:cs typeface="宋体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宋体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emf"/><Relationship Id="rId7" Type="http://schemas.openxmlformats.org/officeDocument/2006/relationships/image" Target="../media/image31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emf"/><Relationship Id="rId5" Type="http://schemas.openxmlformats.org/officeDocument/2006/relationships/image" Target="../media/image29.jp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1.png"/><Relationship Id="rId13" Type="http://schemas.openxmlformats.org/officeDocument/2006/relationships/image" Target="../media/image37.emf"/><Relationship Id="rId3" Type="http://schemas.openxmlformats.org/officeDocument/2006/relationships/image" Target="../media/image1072.png"/><Relationship Id="rId7" Type="http://schemas.openxmlformats.org/officeDocument/2006/relationships/image" Target="../media/image1060.png"/><Relationship Id="rId12" Type="http://schemas.openxmlformats.org/officeDocument/2006/relationships/image" Target="../media/image36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5.png"/><Relationship Id="rId11" Type="http://schemas.openxmlformats.org/officeDocument/2006/relationships/image" Target="../media/image35.emf"/><Relationship Id="rId5" Type="http://schemas.openxmlformats.org/officeDocument/2006/relationships/image" Target="../media/image109.png"/><Relationship Id="rId10" Type="http://schemas.openxmlformats.org/officeDocument/2006/relationships/image" Target="../media/image34.png"/><Relationship Id="rId4" Type="http://schemas.openxmlformats.org/officeDocument/2006/relationships/image" Target="../media/image108.png"/><Relationship Id="rId9" Type="http://schemas.openxmlformats.org/officeDocument/2006/relationships/image" Target="../media/image108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4.png"/><Relationship Id="rId11" Type="http://schemas.openxmlformats.org/officeDocument/2006/relationships/image" Target="../media/image38.emf"/><Relationship Id="rId5" Type="http://schemas.openxmlformats.org/officeDocument/2006/relationships/image" Target="../media/image113.png"/><Relationship Id="rId10" Type="http://schemas.openxmlformats.org/officeDocument/2006/relationships/image" Target="../media/image110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3" Type="http://schemas.openxmlformats.org/officeDocument/2006/relationships/image" Target="../media/image45.png"/><Relationship Id="rId7" Type="http://schemas.openxmlformats.org/officeDocument/2006/relationships/image" Target="../media/image48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2.png"/><Relationship Id="rId11" Type="http://schemas.openxmlformats.org/officeDocument/2006/relationships/image" Target="../media/image810.png"/><Relationship Id="rId5" Type="http://schemas.openxmlformats.org/officeDocument/2006/relationships/image" Target="../media/image1160.png"/><Relationship Id="rId10" Type="http://schemas.openxmlformats.org/officeDocument/2006/relationships/image" Target="../media/image710.png"/><Relationship Id="rId4" Type="http://schemas.openxmlformats.org/officeDocument/2006/relationships/image" Target="../media/image124.png"/><Relationship Id="rId9" Type="http://schemas.openxmlformats.org/officeDocument/2006/relationships/image" Target="../media/image6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0.png"/><Relationship Id="rId3" Type="http://schemas.openxmlformats.org/officeDocument/2006/relationships/image" Target="../media/image42.png"/><Relationship Id="rId7" Type="http://schemas.openxmlformats.org/officeDocument/2006/relationships/image" Target="../media/image1220.png"/><Relationship Id="rId2" Type="http://schemas.openxmlformats.org/officeDocument/2006/relationships/image" Target="../media/image117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3.svg"/><Relationship Id="rId9" Type="http://schemas.openxmlformats.org/officeDocument/2006/relationships/image" Target="../media/image124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svg"/><Relationship Id="rId3" Type="http://schemas.openxmlformats.org/officeDocument/2006/relationships/image" Target="../media/image130.png"/><Relationship Id="rId7" Type="http://schemas.openxmlformats.org/officeDocument/2006/relationships/image" Target="../media/image1300.png"/><Relationship Id="rId12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90.png"/><Relationship Id="rId11" Type="http://schemas.openxmlformats.org/officeDocument/2006/relationships/image" Target="../media/image54.svg"/><Relationship Id="rId5" Type="http://schemas.openxmlformats.org/officeDocument/2006/relationships/image" Target="../media/image49.svg"/><Relationship Id="rId10" Type="http://schemas.openxmlformats.org/officeDocument/2006/relationships/image" Target="../media/image53.png"/><Relationship Id="rId4" Type="http://schemas.openxmlformats.org/officeDocument/2006/relationships/image" Target="../media/image48.png"/><Relationship Id="rId9" Type="http://schemas.openxmlformats.org/officeDocument/2006/relationships/image" Target="../media/image52.svg"/><Relationship Id="rId14" Type="http://schemas.openxmlformats.org/officeDocument/2006/relationships/image" Target="../media/image137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8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2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object 2"/>
          <p:cNvSpPr txBox="1"/>
          <p:nvPr/>
        </p:nvSpPr>
        <p:spPr>
          <a:xfrm>
            <a:off x="1216938" y="3510976"/>
            <a:ext cx="6788151" cy="2137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ts val="100"/>
              </a:spcBef>
              <a:defRPr sz="2400" b="1" spc="-5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00" dirty="0" err="1">
                <a:latin typeface="+mj-lt"/>
              </a:rPr>
              <a:t>Youjin</a:t>
            </a:r>
            <a:r>
              <a:rPr sz="2800" spc="-20" dirty="0">
                <a:latin typeface="+mj-lt"/>
              </a:rPr>
              <a:t> </a:t>
            </a:r>
            <a:r>
              <a:rPr sz="2800" spc="-5" dirty="0">
                <a:latin typeface="+mj-lt"/>
              </a:rPr>
              <a:t>Deng</a:t>
            </a:r>
            <a:r>
              <a:rPr sz="2800" spc="-20" dirty="0">
                <a:latin typeface="+mj-lt"/>
              </a:rPr>
              <a:t> </a:t>
            </a:r>
            <a:r>
              <a:rPr spc="-5" dirty="0"/>
              <a:t>(</a:t>
            </a:r>
            <a:r>
              <a:rPr sz="3600" spc="0" baseline="-3471" dirty="0" err="1">
                <a:latin typeface="Microsoft YaHei UI"/>
                <a:ea typeface="Microsoft YaHei UI"/>
                <a:cs typeface="Microsoft YaHei UI"/>
                <a:sym typeface="Microsoft YaHei UI"/>
              </a:rPr>
              <a:t>邓友金</a:t>
            </a:r>
            <a:r>
              <a:rPr spc="0" dirty="0"/>
              <a:t>)</a:t>
            </a:r>
          </a:p>
          <a:p>
            <a:pPr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pc="0" dirty="0"/>
          </a:p>
          <a:p>
            <a:pPr marR="5080" indent="12700" algn="ctr">
              <a:lnSpc>
                <a:spcPct val="124000"/>
              </a:lnSpc>
              <a:defRPr sz="2800" spc="-5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00" spc="-685" dirty="0">
                <a:latin typeface="+mj-lt"/>
              </a:rPr>
              <a:t> </a:t>
            </a:r>
            <a:r>
              <a:rPr spc="0" dirty="0" err="1">
                <a:latin typeface="SimSun"/>
                <a:ea typeface="SimSun"/>
                <a:cs typeface="SimSun"/>
                <a:sym typeface="SimSun"/>
              </a:rPr>
              <a:t>中国科大</a:t>
            </a:r>
            <a:r>
              <a:rPr lang="zh-CN" altLang="en-US" sz="4200" spc="0" baseline="2976" dirty="0">
                <a:latin typeface="SimSun"/>
                <a:ea typeface="SimSun"/>
                <a:cs typeface="SimSun"/>
                <a:sym typeface="SimSun"/>
              </a:rPr>
              <a:t>、闽江理论物理协作中心</a:t>
            </a:r>
            <a:endParaRPr sz="4200" spc="-7" baseline="2976" dirty="0"/>
          </a:p>
          <a:p>
            <a:pPr marR="64768" algn="ctr">
              <a:spcBef>
                <a:spcPts val="1700"/>
              </a:spcBef>
              <a:defRPr sz="2800" spc="-15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>
                <a:latin typeface="+mj-lt"/>
              </a:rPr>
              <a:t>2023-0</a:t>
            </a:r>
            <a:r>
              <a:rPr lang="en-US" dirty="0">
                <a:latin typeface="+mj-lt"/>
              </a:rPr>
              <a:t>6</a:t>
            </a:r>
            <a:r>
              <a:rPr dirty="0">
                <a:latin typeface="+mj-lt"/>
              </a:rPr>
              <a:t>-</a:t>
            </a:r>
            <a:r>
              <a:rPr lang="en-US" dirty="0">
                <a:latin typeface="+mj-lt"/>
              </a:rPr>
              <a:t>02</a:t>
            </a:r>
            <a:endParaRPr dirty="0">
              <a:latin typeface="+mj-lt"/>
            </a:endParaRPr>
          </a:p>
        </p:txBody>
      </p:sp>
      <p:pic>
        <p:nvPicPr>
          <p:cNvPr id="93" name="object 5" descr="objec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391" y="30904"/>
            <a:ext cx="792089" cy="79086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95" name="Event-Based Monte Carlo Method…"/>
          <p:cNvSpPr txBox="1"/>
          <p:nvPr/>
        </p:nvSpPr>
        <p:spPr>
          <a:xfrm>
            <a:off x="978766" y="1746526"/>
            <a:ext cx="7558607" cy="10279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 defTabSz="457200">
              <a:lnSpc>
                <a:spcPct val="60000"/>
              </a:lnSpc>
              <a:spcBef>
                <a:spcPts val="1200"/>
              </a:spcBef>
              <a:defRPr sz="3300">
                <a:solidFill>
                  <a:srgbClr val="0433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sz="4000" b="1" dirty="0">
                <a:latin typeface="+mj-lt"/>
              </a:rPr>
              <a:t>Event-Based Monte Carlo Method </a:t>
            </a:r>
          </a:p>
          <a:p>
            <a:pPr algn="ctr" defTabSz="457200">
              <a:lnSpc>
                <a:spcPct val="60000"/>
              </a:lnSpc>
              <a:spcBef>
                <a:spcPts val="1200"/>
              </a:spcBef>
              <a:defRPr sz="3300">
                <a:solidFill>
                  <a:srgbClr val="0433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sz="4000" b="1" dirty="0">
                <a:latin typeface="+mj-lt"/>
              </a:rPr>
              <a:t>for Long-range Interacting Systems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363C4F-B006-7A58-4E7E-CF958A0ED2F5}"/>
              </a:ext>
            </a:extLst>
          </p:cNvPr>
          <p:cNvSpPr txBox="1"/>
          <p:nvPr/>
        </p:nvSpPr>
        <p:spPr>
          <a:xfrm>
            <a:off x="35496" y="303039"/>
            <a:ext cx="78652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effectLst/>
                <a:latin typeface="MicrosoftYaHei"/>
              </a:rPr>
              <a:t>2023 </a:t>
            </a:r>
            <a:r>
              <a:rPr lang="zh-CN" altLang="en-US" sz="2400" b="1" dirty="0">
                <a:effectLst/>
                <a:latin typeface="MicrosoftYaHei"/>
              </a:rPr>
              <a:t>年度中国科学院理论物理前沿重点实验室年会 </a:t>
            </a:r>
            <a:endParaRPr lang="zh-CN" altLang="en-US" sz="2400" b="1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object 2"/>
          <p:cNvSpPr txBox="1">
            <a:spLocks noGrp="1"/>
          </p:cNvSpPr>
          <p:nvPr>
            <p:ph type="title"/>
          </p:nvPr>
        </p:nvSpPr>
        <p:spPr>
          <a:xfrm>
            <a:off x="1692830" y="285116"/>
            <a:ext cx="5763897" cy="513081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</a:pPr>
            <a:r>
              <a:rPr lang="en-US" sz="2800" b="1" dirty="0">
                <a:solidFill>
                  <a:srgbClr val="0432FF"/>
                </a:solidFill>
              </a:rPr>
              <a:t>Other disadvantages for QMC?</a:t>
            </a:r>
            <a:endParaRPr sz="2800" b="1" spc="-100" dirty="0">
              <a:solidFill>
                <a:srgbClr val="0432FF"/>
              </a:solidFill>
            </a:endParaRPr>
          </a:p>
        </p:txBody>
      </p:sp>
      <p:sp>
        <p:nvSpPr>
          <p:cNvPr id="134" name="object 3"/>
          <p:cNvSpPr txBox="1"/>
          <p:nvPr/>
        </p:nvSpPr>
        <p:spPr>
          <a:xfrm>
            <a:off x="474285" y="1052736"/>
            <a:ext cx="8202171" cy="48741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155575" algn="just">
              <a:spcBef>
                <a:spcPts val="1000"/>
              </a:spcBef>
              <a:buSzPct val="100000"/>
              <a:tabLst>
                <a:tab pos="609600" algn="l"/>
              </a:tabLst>
              <a:defRPr sz="2400" spc="-5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00" b="1" dirty="0">
                <a:solidFill>
                  <a:srgbClr val="FF0000"/>
                </a:solidFill>
                <a:latin typeface="+mj-lt"/>
              </a:rPr>
              <a:t>Critical</a:t>
            </a:r>
            <a:r>
              <a:rPr sz="2400" b="1" spc="-25" dirty="0">
                <a:solidFill>
                  <a:srgbClr val="FF0000"/>
                </a:solidFill>
                <a:latin typeface="+mj-lt"/>
              </a:rPr>
              <a:t> </a:t>
            </a:r>
            <a:r>
              <a:rPr sz="2400" b="1" dirty="0">
                <a:solidFill>
                  <a:srgbClr val="FF0000"/>
                </a:solidFill>
                <a:latin typeface="+mj-lt"/>
              </a:rPr>
              <a:t>slowing</a:t>
            </a:r>
            <a:r>
              <a:rPr sz="2400" b="1" spc="-20" dirty="0">
                <a:solidFill>
                  <a:srgbClr val="FF0000"/>
                </a:solidFill>
                <a:latin typeface="+mj-lt"/>
              </a:rPr>
              <a:t> </a:t>
            </a:r>
            <a:r>
              <a:rPr sz="2400" b="1" spc="0" dirty="0">
                <a:solidFill>
                  <a:srgbClr val="FF0000"/>
                </a:solidFill>
                <a:latin typeface="+mj-lt"/>
              </a:rPr>
              <a:t>down</a:t>
            </a:r>
          </a:p>
          <a:p>
            <a:pPr marL="643255" marR="5080" lvl="1" indent="-342900" algn="just">
              <a:lnSpc>
                <a:spcPct val="99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>
                <a:tab pos="609600" algn="l"/>
              </a:tabLst>
              <a:defRPr sz="2400" spc="-5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000" dirty="0">
                <a:latin typeface="+mj-lt"/>
              </a:rPr>
              <a:t>Nearby samples in the Markov chain are highly </a:t>
            </a:r>
            <a:r>
              <a:rPr sz="2000" dirty="0">
                <a:solidFill>
                  <a:srgbClr val="0000FF"/>
                </a:solidFill>
                <a:latin typeface="+mj-lt"/>
              </a:rPr>
              <a:t>correlated </a:t>
            </a:r>
            <a:r>
              <a:rPr sz="2000" dirty="0">
                <a:latin typeface="+mj-lt"/>
              </a:rPr>
              <a:t>and simulation </a:t>
            </a:r>
            <a:r>
              <a:rPr sz="2000" spc="-10" dirty="0">
                <a:latin typeface="+mj-lt"/>
              </a:rPr>
              <a:t>efficiency </a:t>
            </a:r>
            <a:r>
              <a:rPr sz="2000" spc="0" dirty="0">
                <a:latin typeface="+mj-lt"/>
              </a:rPr>
              <a:t>drops </a:t>
            </a:r>
            <a:r>
              <a:rPr sz="2000" dirty="0">
                <a:latin typeface="+mj-lt"/>
              </a:rPr>
              <a:t>quickly near phase transitions as </a:t>
            </a:r>
            <a:r>
              <a:rPr sz="2000" spc="0" dirty="0">
                <a:latin typeface="+mj-lt"/>
              </a:rPr>
              <a:t> </a:t>
            </a:r>
            <a:r>
              <a:rPr sz="2000" dirty="0">
                <a:latin typeface="+mj-lt"/>
              </a:rPr>
              <a:t>system</a:t>
            </a:r>
            <a:r>
              <a:rPr sz="2000" spc="-10" dirty="0">
                <a:latin typeface="+mj-lt"/>
              </a:rPr>
              <a:t> </a:t>
            </a:r>
            <a:r>
              <a:rPr sz="2000" dirty="0">
                <a:latin typeface="+mj-lt"/>
              </a:rPr>
              <a:t>size increases</a:t>
            </a:r>
            <a:endParaRPr lang="en-US" sz="2000" dirty="0">
              <a:latin typeface="+mj-lt"/>
            </a:endParaRPr>
          </a:p>
          <a:p>
            <a:pPr marL="643255" marR="5080" lvl="1" indent="-342900" algn="just">
              <a:lnSpc>
                <a:spcPct val="99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>
                <a:tab pos="609600" algn="l"/>
              </a:tabLst>
              <a:defRPr sz="2400" spc="-5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2000" dirty="0">
              <a:latin typeface="+mj-lt"/>
            </a:endParaRPr>
          </a:p>
          <a:p>
            <a:pPr marL="642621" lvl="1" indent="-342900" algn="just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>
                <a:tab pos="609600" algn="l"/>
              </a:tabLst>
              <a:defRPr sz="2400" spc="-5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000" dirty="0">
                <a:latin typeface="+mj-lt"/>
              </a:rPr>
              <a:t>Solutions: smart</a:t>
            </a:r>
            <a:r>
              <a:rPr sz="2000" spc="5" dirty="0">
                <a:latin typeface="+mj-lt"/>
              </a:rPr>
              <a:t> </a:t>
            </a:r>
            <a:r>
              <a:rPr sz="2000" dirty="0">
                <a:solidFill>
                  <a:srgbClr val="0000FF"/>
                </a:solidFill>
                <a:latin typeface="+mj-lt"/>
              </a:rPr>
              <a:t>update</a:t>
            </a:r>
            <a:r>
              <a:rPr sz="2000" spc="0" dirty="0">
                <a:solidFill>
                  <a:srgbClr val="0000FF"/>
                </a:solidFill>
                <a:latin typeface="+mj-lt"/>
              </a:rPr>
              <a:t> </a:t>
            </a:r>
            <a:r>
              <a:rPr sz="2000" dirty="0">
                <a:solidFill>
                  <a:srgbClr val="0000FF"/>
                </a:solidFill>
                <a:latin typeface="+mj-lt"/>
              </a:rPr>
              <a:t>schemes</a:t>
            </a:r>
            <a:r>
              <a:rPr sz="2000" spc="5" dirty="0">
                <a:solidFill>
                  <a:srgbClr val="0000FF"/>
                </a:solidFill>
                <a:latin typeface="+mj-lt"/>
              </a:rPr>
              <a:t> </a:t>
            </a:r>
            <a:r>
              <a:rPr sz="2000" dirty="0">
                <a:latin typeface="+mj-lt"/>
              </a:rPr>
              <a:t>(algorithms)</a:t>
            </a:r>
          </a:p>
          <a:p>
            <a:pPr marL="859155" lvl="2" indent="-343534">
              <a:spcBef>
                <a:spcPts val="900"/>
              </a:spcBef>
              <a:buSzPct val="100000"/>
              <a:buFont typeface="Wingdings" pitchFamily="2" charset="2"/>
              <a:buChar char="ü"/>
              <a:tabLst>
                <a:tab pos="850900" algn="l"/>
              </a:tabLst>
              <a:defRPr sz="2400" i="1" spc="-5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000" dirty="0">
                <a:latin typeface="+mj-lt"/>
              </a:rPr>
              <a:t>Cluster</a:t>
            </a:r>
            <a:r>
              <a:rPr sz="2000" spc="5" dirty="0">
                <a:latin typeface="+mj-lt"/>
              </a:rPr>
              <a:t> </a:t>
            </a:r>
            <a:r>
              <a:rPr sz="2000" dirty="0">
                <a:latin typeface="+mj-lt"/>
              </a:rPr>
              <a:t>algorithms</a:t>
            </a:r>
            <a:r>
              <a:rPr sz="2000" spc="10" dirty="0">
                <a:latin typeface="+mj-lt"/>
              </a:rPr>
              <a:t> </a:t>
            </a:r>
            <a:r>
              <a:rPr sz="2000" spc="-20" dirty="0">
                <a:latin typeface="+mj-lt"/>
              </a:rPr>
              <a:t>(</a:t>
            </a:r>
            <a:r>
              <a:rPr sz="2000" spc="-20" dirty="0" err="1">
                <a:latin typeface="+mj-lt"/>
              </a:rPr>
              <a:t>Swendsen</a:t>
            </a:r>
            <a:r>
              <a:rPr sz="2000" spc="-20" dirty="0">
                <a:latin typeface="+mj-lt"/>
              </a:rPr>
              <a:t>-Wang,</a:t>
            </a:r>
            <a:r>
              <a:rPr sz="2000" spc="10" dirty="0">
                <a:latin typeface="+mj-lt"/>
              </a:rPr>
              <a:t> </a:t>
            </a:r>
            <a:r>
              <a:rPr sz="2000" spc="-40" dirty="0">
                <a:latin typeface="+mj-lt"/>
              </a:rPr>
              <a:t>Wolff,</a:t>
            </a:r>
            <a:r>
              <a:rPr sz="2000" spc="5" dirty="0">
                <a:latin typeface="+mj-lt"/>
              </a:rPr>
              <a:t> </a:t>
            </a:r>
            <a:r>
              <a:rPr sz="2000" dirty="0">
                <a:latin typeface="+mj-lt"/>
              </a:rPr>
              <a:t>Geometric…)</a:t>
            </a:r>
          </a:p>
          <a:p>
            <a:pPr marL="859155" lvl="2" indent="-343534">
              <a:spcBef>
                <a:spcPts val="500"/>
              </a:spcBef>
              <a:buSzPct val="100000"/>
              <a:buFont typeface="Wingdings" pitchFamily="2" charset="2"/>
              <a:buChar char="ü"/>
              <a:tabLst>
                <a:tab pos="850900" algn="l"/>
              </a:tabLst>
              <a:defRPr sz="2400" i="1" spc="-6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000" dirty="0">
                <a:latin typeface="+mj-lt"/>
              </a:rPr>
              <a:t>Worm</a:t>
            </a:r>
            <a:r>
              <a:rPr sz="2000" spc="-25" dirty="0">
                <a:latin typeface="+mj-lt"/>
              </a:rPr>
              <a:t> </a:t>
            </a:r>
            <a:r>
              <a:rPr sz="2000" spc="-5" dirty="0">
                <a:latin typeface="+mj-lt"/>
              </a:rPr>
              <a:t>algorithm</a:t>
            </a:r>
          </a:p>
          <a:p>
            <a:pPr marL="859155" lvl="2" indent="-343534">
              <a:spcBef>
                <a:spcPts val="600"/>
              </a:spcBef>
              <a:buSzPct val="100000"/>
              <a:buFont typeface="Wingdings" pitchFamily="2" charset="2"/>
              <a:buChar char="ü"/>
              <a:tabLst>
                <a:tab pos="850900" algn="l"/>
              </a:tabLst>
              <a:defRPr sz="2400" i="1" spc="-1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000" dirty="0">
                <a:latin typeface="+mj-lt"/>
              </a:rPr>
              <a:t>Irreversible </a:t>
            </a:r>
            <a:r>
              <a:rPr sz="2000" spc="0" dirty="0">
                <a:latin typeface="+mj-lt"/>
              </a:rPr>
              <a:t>MC </a:t>
            </a:r>
            <a:r>
              <a:rPr sz="2000" spc="-5" dirty="0">
                <a:latin typeface="+mj-lt"/>
              </a:rPr>
              <a:t>algorithms</a:t>
            </a:r>
            <a:r>
              <a:rPr sz="2000" spc="0" dirty="0">
                <a:latin typeface="+mj-lt"/>
              </a:rPr>
              <a:t> </a:t>
            </a:r>
            <a:r>
              <a:rPr sz="2000" spc="-5" dirty="0">
                <a:latin typeface="+mj-lt"/>
              </a:rPr>
              <a:t>(event-chain</a:t>
            </a:r>
            <a:r>
              <a:rPr sz="2000" spc="0" dirty="0">
                <a:latin typeface="+mj-lt"/>
              </a:rPr>
              <a:t> MC </a:t>
            </a:r>
            <a:r>
              <a:rPr sz="2000" spc="-5" dirty="0">
                <a:latin typeface="+mj-lt"/>
              </a:rPr>
              <a:t>method)</a:t>
            </a:r>
          </a:p>
          <a:p>
            <a:pPr marL="859155" lvl="2" indent="-343534">
              <a:spcBef>
                <a:spcPts val="600"/>
              </a:spcBef>
              <a:buSzPct val="100000"/>
              <a:buFont typeface="Wingdings" pitchFamily="2" charset="2"/>
              <a:buChar char="ü"/>
              <a:tabLst>
                <a:tab pos="850900" algn="l"/>
              </a:tabLst>
              <a:defRPr sz="2400" i="1" spc="-5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000" dirty="0">
                <a:latin typeface="+mj-lt"/>
              </a:rPr>
              <a:t>Self-learning</a:t>
            </a:r>
            <a:r>
              <a:rPr sz="2000" spc="5" dirty="0">
                <a:latin typeface="+mj-lt"/>
              </a:rPr>
              <a:t> </a:t>
            </a:r>
            <a:r>
              <a:rPr sz="2000" spc="0" dirty="0">
                <a:latin typeface="+mj-lt"/>
              </a:rPr>
              <a:t>MC</a:t>
            </a:r>
            <a:r>
              <a:rPr sz="2000" spc="5" dirty="0">
                <a:latin typeface="+mj-lt"/>
              </a:rPr>
              <a:t> </a:t>
            </a:r>
            <a:r>
              <a:rPr sz="2000" dirty="0">
                <a:latin typeface="+mj-lt"/>
              </a:rPr>
              <a:t>methods</a:t>
            </a:r>
            <a:r>
              <a:rPr sz="2000" spc="10" dirty="0">
                <a:latin typeface="+mj-lt"/>
              </a:rPr>
              <a:t> </a:t>
            </a:r>
            <a:r>
              <a:rPr sz="2000" dirty="0">
                <a:latin typeface="+mj-lt"/>
              </a:rPr>
              <a:t>(insight</a:t>
            </a:r>
            <a:r>
              <a:rPr sz="2000" spc="0" dirty="0">
                <a:latin typeface="+mj-lt"/>
              </a:rPr>
              <a:t> </a:t>
            </a:r>
            <a:r>
              <a:rPr sz="2000" spc="-25" dirty="0">
                <a:latin typeface="+mj-lt"/>
              </a:rPr>
              <a:t>from</a:t>
            </a:r>
            <a:r>
              <a:rPr sz="2000" spc="5" dirty="0">
                <a:latin typeface="+mj-lt"/>
              </a:rPr>
              <a:t> </a:t>
            </a:r>
            <a:r>
              <a:rPr sz="2000" dirty="0">
                <a:latin typeface="+mj-lt"/>
              </a:rPr>
              <a:t>machine</a:t>
            </a:r>
            <a:r>
              <a:rPr sz="2000" spc="5" dirty="0">
                <a:latin typeface="+mj-lt"/>
              </a:rPr>
              <a:t> </a:t>
            </a:r>
            <a:r>
              <a:rPr sz="2000" dirty="0">
                <a:latin typeface="+mj-lt"/>
              </a:rPr>
              <a:t>learning)</a:t>
            </a:r>
          </a:p>
          <a:p>
            <a:pPr marL="859155" lvl="2" indent="-343534">
              <a:spcBef>
                <a:spcPts val="600"/>
              </a:spcBef>
              <a:buSzPct val="100000"/>
              <a:buFont typeface="Wingdings" pitchFamily="2" charset="2"/>
              <a:buChar char="ü"/>
              <a:tabLst>
                <a:tab pos="850900" algn="l"/>
              </a:tabLst>
              <a:defRPr sz="2400" i="1" spc="-5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000" dirty="0">
                <a:latin typeface="+mj-lt"/>
              </a:rPr>
              <a:t>……</a:t>
            </a:r>
            <a:endParaRPr lang="en-US" sz="2000" dirty="0">
              <a:latin typeface="+mj-lt"/>
            </a:endParaRPr>
          </a:p>
          <a:p>
            <a:pPr marL="859155" lvl="2" indent="-343534">
              <a:spcBef>
                <a:spcPts val="600"/>
              </a:spcBef>
              <a:buSzPct val="100000"/>
              <a:buFont typeface="Wingdings" pitchFamily="2" charset="2"/>
              <a:buChar char="ü"/>
              <a:tabLst>
                <a:tab pos="850900" algn="l"/>
              </a:tabLst>
              <a:defRPr sz="2400" i="1" spc="-5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2000" dirty="0">
              <a:latin typeface="+mj-lt"/>
            </a:endParaRPr>
          </a:p>
          <a:p>
            <a:pPr marL="642621" lvl="1" indent="-342900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tabLst>
                <a:tab pos="609600" algn="l"/>
              </a:tabLst>
              <a:defRPr sz="2400" spc="-5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000" dirty="0">
                <a:latin typeface="+mj-lt"/>
              </a:rPr>
              <a:t>sometimes</a:t>
            </a:r>
            <a:r>
              <a:rPr sz="2000" spc="0" dirty="0">
                <a:latin typeface="+mj-lt"/>
              </a:rPr>
              <a:t> </a:t>
            </a:r>
            <a:r>
              <a:rPr sz="2000" dirty="0">
                <a:latin typeface="+mj-lt"/>
              </a:rPr>
              <a:t>improve </a:t>
            </a:r>
            <a:r>
              <a:rPr sz="2000" spc="-10" dirty="0">
                <a:latin typeface="+mj-lt"/>
              </a:rPr>
              <a:t>efficiency</a:t>
            </a:r>
            <a:r>
              <a:rPr sz="2000" spc="0" dirty="0">
                <a:latin typeface="+mj-lt"/>
              </a:rPr>
              <a:t> by a</a:t>
            </a:r>
            <a:r>
              <a:rPr sz="2000" dirty="0">
                <a:latin typeface="+mj-lt"/>
              </a:rPr>
              <a:t> factor</a:t>
            </a:r>
            <a:r>
              <a:rPr sz="2000" spc="0" dirty="0">
                <a:latin typeface="+mj-lt"/>
              </a:rPr>
              <a:t> of </a:t>
            </a:r>
            <a:r>
              <a:rPr sz="2000" dirty="0">
                <a:latin typeface="+mj-lt"/>
              </a:rPr>
              <a:t>millions!</a:t>
            </a:r>
          </a:p>
          <a:p>
            <a:pPr marL="642621" lvl="1" indent="-342900"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tabLst>
                <a:tab pos="609600" algn="l"/>
              </a:tabLst>
              <a:defRPr sz="2400" spc="-5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000" dirty="0">
                <a:latin typeface="+mj-lt"/>
              </a:rPr>
              <a:t>system-dependent,</a:t>
            </a:r>
            <a:r>
              <a:rPr sz="2000" spc="0" dirty="0">
                <a:latin typeface="+mj-lt"/>
              </a:rPr>
              <a:t> </a:t>
            </a:r>
            <a:r>
              <a:rPr sz="2000" dirty="0">
                <a:latin typeface="+mj-lt"/>
              </a:rPr>
              <a:t>and</a:t>
            </a:r>
            <a:r>
              <a:rPr sz="2000" spc="0" dirty="0">
                <a:latin typeface="+mj-lt"/>
              </a:rPr>
              <a:t> </a:t>
            </a:r>
            <a:r>
              <a:rPr sz="2000" dirty="0">
                <a:latin typeface="+mj-lt"/>
              </a:rPr>
              <a:t>thus</a:t>
            </a:r>
            <a:r>
              <a:rPr sz="2000" spc="0" dirty="0">
                <a:latin typeface="+mj-lt"/>
              </a:rPr>
              <a:t> not</a:t>
            </a:r>
            <a:r>
              <a:rPr sz="2000" dirty="0">
                <a:latin typeface="+mj-lt"/>
              </a:rPr>
              <a:t> universal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object 5"/>
          <p:cNvSpPr txBox="1"/>
          <p:nvPr/>
        </p:nvSpPr>
        <p:spPr>
          <a:xfrm>
            <a:off x="395536" y="1340768"/>
            <a:ext cx="8816851" cy="4571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spcBef>
                <a:spcPts val="300"/>
              </a:spcBef>
              <a:defRPr sz="24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lang="en-US" sz="2400" b="1" dirty="0">
                <a:latin typeface="+mj-lt"/>
              </a:rPr>
              <a:t>Computational Complexity</a:t>
            </a:r>
            <a:endParaRPr sz="2000" b="1" dirty="0">
              <a:latin typeface="+mj-lt"/>
            </a:endParaRPr>
          </a:p>
          <a:p>
            <a:pPr marL="613409" indent="-457834">
              <a:spcBef>
                <a:spcPts val="200"/>
              </a:spcBef>
              <a:buSzPct val="100000"/>
              <a:buFont typeface="Arial"/>
              <a:buChar char="•"/>
              <a:tabLst>
                <a:tab pos="609600" algn="l"/>
                <a:tab pos="609600" algn="l"/>
              </a:tabLst>
              <a:defRPr sz="2400" spc="-5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000" dirty="0">
                <a:latin typeface="+mj-lt"/>
              </a:rPr>
              <a:t>Heavy</a:t>
            </a:r>
            <a:r>
              <a:rPr sz="2000" spc="5" dirty="0">
                <a:latin typeface="+mj-lt"/>
              </a:rPr>
              <a:t> </a:t>
            </a:r>
            <a:r>
              <a:rPr sz="2000" dirty="0">
                <a:latin typeface="+mj-lt"/>
              </a:rPr>
              <a:t>computational</a:t>
            </a:r>
            <a:r>
              <a:rPr sz="2000" spc="0" dirty="0">
                <a:latin typeface="+mj-lt"/>
              </a:rPr>
              <a:t> </a:t>
            </a:r>
            <a:r>
              <a:rPr sz="2000" dirty="0">
                <a:latin typeface="+mj-lt"/>
              </a:rPr>
              <a:t>overhead</a:t>
            </a:r>
            <a:r>
              <a:rPr sz="2000" spc="5" dirty="0">
                <a:latin typeface="+mj-lt"/>
              </a:rPr>
              <a:t> </a:t>
            </a:r>
            <a:r>
              <a:rPr sz="2000" spc="0" dirty="0">
                <a:solidFill>
                  <a:srgbClr val="000000"/>
                </a:solidFill>
                <a:latin typeface="+mj-lt"/>
              </a:rPr>
              <a:t>for</a:t>
            </a:r>
            <a:r>
              <a:rPr sz="2000" spc="5" dirty="0">
                <a:solidFill>
                  <a:srgbClr val="000000"/>
                </a:solidFill>
                <a:latin typeface="+mj-lt"/>
              </a:rPr>
              <a:t> </a:t>
            </a:r>
            <a:r>
              <a:rPr sz="2000" dirty="0">
                <a:latin typeface="+mj-lt"/>
              </a:rPr>
              <a:t>long-rang</a:t>
            </a:r>
            <a:r>
              <a:rPr lang="en-US" sz="2000" dirty="0">
                <a:latin typeface="+mj-lt"/>
              </a:rPr>
              <a:t>e</a:t>
            </a:r>
            <a:r>
              <a:rPr sz="2000" spc="10" dirty="0">
                <a:latin typeface="+mj-lt"/>
              </a:rPr>
              <a:t> </a:t>
            </a:r>
            <a:r>
              <a:rPr sz="2000" dirty="0">
                <a:solidFill>
                  <a:srgbClr val="000000"/>
                </a:solidFill>
                <a:latin typeface="+mj-lt"/>
              </a:rPr>
              <a:t>interacting</a:t>
            </a:r>
            <a:r>
              <a:rPr sz="2000" spc="5" dirty="0">
                <a:solidFill>
                  <a:srgbClr val="000000"/>
                </a:solidFill>
                <a:latin typeface="+mj-lt"/>
              </a:rPr>
              <a:t> </a:t>
            </a:r>
            <a:r>
              <a:rPr sz="2000" dirty="0">
                <a:solidFill>
                  <a:srgbClr val="000000"/>
                </a:solidFill>
                <a:latin typeface="+mj-lt"/>
              </a:rPr>
              <a:t>systems</a:t>
            </a:r>
          </a:p>
          <a:p>
            <a:pPr marL="931544" lvl="1" indent="-343534">
              <a:spcBef>
                <a:spcPts val="700"/>
              </a:spcBef>
              <a:buSzPct val="100000"/>
              <a:buChar char="✓"/>
              <a:tabLst>
                <a:tab pos="927100" algn="l"/>
              </a:tabLst>
              <a:defRPr sz="2400" spc="-5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000" dirty="0">
                <a:latin typeface="+mj-lt"/>
              </a:rPr>
              <a:t>Gravitational</a:t>
            </a:r>
            <a:r>
              <a:rPr sz="2000" spc="-30" dirty="0">
                <a:latin typeface="+mj-lt"/>
              </a:rPr>
              <a:t> </a:t>
            </a:r>
            <a:r>
              <a:rPr sz="2000" dirty="0">
                <a:latin typeface="+mj-lt"/>
              </a:rPr>
              <a:t>force</a:t>
            </a:r>
          </a:p>
          <a:p>
            <a:pPr marL="931544" lvl="1" indent="-343534">
              <a:spcBef>
                <a:spcPts val="500"/>
              </a:spcBef>
              <a:buSzPct val="100000"/>
              <a:buChar char="✓"/>
              <a:tabLst>
                <a:tab pos="927100" algn="l"/>
              </a:tabLst>
              <a:defRPr sz="2400" spc="-5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000" dirty="0">
                <a:latin typeface="+mj-lt"/>
              </a:rPr>
              <a:t>van</a:t>
            </a:r>
            <a:r>
              <a:rPr sz="2000" spc="-15" dirty="0">
                <a:latin typeface="+mj-lt"/>
              </a:rPr>
              <a:t> </a:t>
            </a:r>
            <a:r>
              <a:rPr sz="2000" dirty="0">
                <a:latin typeface="+mj-lt"/>
              </a:rPr>
              <a:t>der</a:t>
            </a:r>
            <a:r>
              <a:rPr sz="2000" spc="-55" dirty="0">
                <a:latin typeface="+mj-lt"/>
              </a:rPr>
              <a:t> </a:t>
            </a:r>
            <a:r>
              <a:rPr sz="2000" spc="-45" dirty="0">
                <a:latin typeface="+mj-lt"/>
              </a:rPr>
              <a:t>Waals</a:t>
            </a:r>
            <a:r>
              <a:rPr sz="2000" spc="-10" dirty="0">
                <a:latin typeface="+mj-lt"/>
              </a:rPr>
              <a:t> </a:t>
            </a:r>
            <a:r>
              <a:rPr sz="2000" dirty="0">
                <a:latin typeface="+mj-lt"/>
              </a:rPr>
              <a:t>force</a:t>
            </a:r>
          </a:p>
          <a:p>
            <a:pPr marL="931544" lvl="1" indent="-343534">
              <a:spcBef>
                <a:spcPts val="600"/>
              </a:spcBef>
              <a:buSzPct val="100000"/>
              <a:buChar char="✓"/>
              <a:tabLst>
                <a:tab pos="927100" algn="l"/>
              </a:tabLst>
              <a:defRPr sz="2400" spc="-5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000" dirty="0">
                <a:latin typeface="+mj-lt"/>
              </a:rPr>
              <a:t>Coulomb</a:t>
            </a:r>
            <a:r>
              <a:rPr sz="2000" spc="0" dirty="0">
                <a:latin typeface="+mj-lt"/>
              </a:rPr>
              <a:t> </a:t>
            </a:r>
            <a:r>
              <a:rPr sz="2000" dirty="0">
                <a:latin typeface="+mj-lt"/>
              </a:rPr>
              <a:t>force,</a:t>
            </a:r>
            <a:r>
              <a:rPr sz="2000" spc="0" dirty="0">
                <a:latin typeface="+mj-lt"/>
              </a:rPr>
              <a:t> </a:t>
            </a:r>
            <a:r>
              <a:rPr sz="2000" dirty="0">
                <a:latin typeface="+mj-lt"/>
              </a:rPr>
              <a:t>dipole-dipole interaction</a:t>
            </a:r>
          </a:p>
          <a:p>
            <a:pPr marL="931544" lvl="1" indent="-343534">
              <a:spcBef>
                <a:spcPts val="600"/>
              </a:spcBef>
              <a:buSzPct val="100000"/>
              <a:buChar char="✓"/>
              <a:tabLst>
                <a:tab pos="927100" algn="l"/>
              </a:tabLst>
              <a:defRPr sz="2400" spc="-5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000" dirty="0">
                <a:latin typeface="+mj-lt"/>
              </a:rPr>
              <a:t>Neural</a:t>
            </a:r>
            <a:r>
              <a:rPr sz="2000" spc="-20" dirty="0">
                <a:latin typeface="+mj-lt"/>
              </a:rPr>
              <a:t> </a:t>
            </a:r>
            <a:r>
              <a:rPr sz="2000" dirty="0">
                <a:latin typeface="+mj-lt"/>
              </a:rPr>
              <a:t>network,</a:t>
            </a:r>
            <a:r>
              <a:rPr sz="2000" spc="-15" dirty="0">
                <a:latin typeface="+mj-lt"/>
              </a:rPr>
              <a:t> </a:t>
            </a:r>
            <a:r>
              <a:rPr sz="2000" spc="0" dirty="0">
                <a:latin typeface="+mj-lt"/>
              </a:rPr>
              <a:t>……</a:t>
            </a:r>
          </a:p>
          <a:p>
            <a:pPr marL="576580" marR="3060064" indent="-348615">
              <a:lnSpc>
                <a:spcPct val="165600"/>
              </a:lnSpc>
              <a:spcBef>
                <a:spcPts val="400"/>
              </a:spcBef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000" dirty="0">
                <a:latin typeface="+mj-lt"/>
              </a:rPr>
              <a:t>For </a:t>
            </a:r>
            <a:r>
              <a:rPr sz="2000" spc="-5" dirty="0">
                <a:latin typeface="+mj-lt"/>
              </a:rPr>
              <a:t>each single update, </a:t>
            </a:r>
            <a:r>
              <a:rPr sz="2000" dirty="0">
                <a:latin typeface="+mj-lt"/>
              </a:rPr>
              <a:t>one </a:t>
            </a:r>
            <a:r>
              <a:rPr sz="2000" spc="-5" dirty="0">
                <a:latin typeface="+mj-lt"/>
              </a:rPr>
              <a:t>need to calculate: </a:t>
            </a:r>
            <a:endParaRPr lang="en-US" sz="2000" spc="-5" dirty="0">
              <a:latin typeface="+mj-lt"/>
            </a:endParaRPr>
          </a:p>
          <a:p>
            <a:pPr marL="576580" marR="3060064" indent="-348615">
              <a:lnSpc>
                <a:spcPct val="165600"/>
              </a:lnSpc>
              <a:spcBef>
                <a:spcPts val="400"/>
              </a:spcBef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spc="-5" dirty="0">
                <a:latin typeface="+mj-lt"/>
              </a:rPr>
              <a:t>       </a:t>
            </a:r>
            <a:r>
              <a:rPr sz="2000" spc="-585" dirty="0">
                <a:latin typeface="+mj-lt"/>
              </a:rPr>
              <a:t> </a:t>
            </a:r>
            <a:r>
              <a:rPr sz="2000" dirty="0">
                <a:latin typeface="+mj-lt"/>
              </a:rPr>
              <a:t>Sum</a:t>
            </a:r>
            <a:r>
              <a:rPr sz="2000" spc="-10" dirty="0">
                <a:latin typeface="+mj-lt"/>
              </a:rPr>
              <a:t> </a:t>
            </a:r>
            <a:r>
              <a:rPr sz="2000" dirty="0">
                <a:latin typeface="+mj-lt"/>
              </a:rPr>
              <a:t>of</a:t>
            </a:r>
            <a:r>
              <a:rPr lang="en-US" sz="2000" dirty="0">
                <a:latin typeface="+mj-lt"/>
              </a:rPr>
              <a:t> </a:t>
            </a:r>
            <a:r>
              <a:rPr sz="2000" i="1" spc="-5" dirty="0">
                <a:solidFill>
                  <a:srgbClr val="0000FF"/>
                </a:solidFill>
                <a:latin typeface="+mj-lt"/>
              </a:rPr>
              <a:t>all </a:t>
            </a:r>
            <a:r>
              <a:rPr sz="2000" spc="-5" dirty="0">
                <a:latin typeface="+mj-lt"/>
              </a:rPr>
              <a:t>interactions:</a:t>
            </a:r>
            <a:endParaRPr lang="en-US" sz="2000" spc="-5" dirty="0">
              <a:latin typeface="+mj-lt"/>
            </a:endParaRPr>
          </a:p>
          <a:p>
            <a:pPr marL="576580" marR="3060064" indent="-348615">
              <a:lnSpc>
                <a:spcPct val="165600"/>
              </a:lnSpc>
              <a:spcBef>
                <a:spcPts val="400"/>
              </a:spcBef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spc="-5" dirty="0">
                <a:latin typeface="+mj-lt"/>
              </a:rPr>
              <a:t>       </a:t>
            </a:r>
            <a:r>
              <a:rPr sz="2000" dirty="0">
                <a:latin typeface="+mj-lt"/>
              </a:rPr>
              <a:t>Induced</a:t>
            </a:r>
            <a:r>
              <a:rPr sz="2000" spc="-10" dirty="0">
                <a:latin typeface="+mj-lt"/>
              </a:rPr>
              <a:t> </a:t>
            </a:r>
            <a:r>
              <a:rPr sz="2000" i="1" dirty="0">
                <a:solidFill>
                  <a:srgbClr val="0000FF"/>
                </a:solidFill>
                <a:latin typeface="+mj-lt"/>
              </a:rPr>
              <a:t>total</a:t>
            </a:r>
            <a:r>
              <a:rPr sz="2000" i="1" spc="-10" dirty="0">
                <a:solidFill>
                  <a:srgbClr val="0000FF"/>
                </a:solidFill>
                <a:latin typeface="+mj-lt"/>
              </a:rPr>
              <a:t> </a:t>
            </a:r>
            <a:r>
              <a:rPr sz="2000" spc="-10" dirty="0">
                <a:latin typeface="+mj-lt"/>
              </a:rPr>
              <a:t>energy</a:t>
            </a:r>
            <a:r>
              <a:rPr sz="2000" dirty="0">
                <a:latin typeface="+mj-lt"/>
              </a:rPr>
              <a:t> change:</a:t>
            </a:r>
          </a:p>
          <a:p>
            <a:pPr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2000" dirty="0">
              <a:latin typeface="+mj-lt"/>
            </a:endParaRPr>
          </a:p>
          <a:p>
            <a:pPr marL="685800" marR="5080" indent="-457200">
              <a:lnSpc>
                <a:spcPts val="2800"/>
              </a:lnSpc>
              <a:buSzPct val="100000"/>
              <a:buFont typeface="Arial" panose="020B0604020202020204" pitchFamily="34" charset="0"/>
              <a:buChar char="•"/>
              <a:tabLst>
                <a:tab pos="685800" algn="l"/>
                <a:tab pos="685800" algn="l"/>
                <a:tab pos="1511300" algn="l"/>
                <a:tab pos="3441700" algn="l"/>
                <a:tab pos="5016500" algn="l"/>
                <a:tab pos="5600700" algn="l"/>
                <a:tab pos="6489700" algn="l"/>
                <a:tab pos="6883400" algn="l"/>
                <a:tab pos="8597900" algn="l"/>
              </a:tabLst>
              <a:defRPr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000" dirty="0">
                <a:latin typeface="+mj-lt"/>
              </a:rPr>
              <a:t>O</a:t>
            </a:r>
            <a:r>
              <a:rPr sz="2000" spc="-5" dirty="0">
                <a:latin typeface="+mj-lt"/>
              </a:rPr>
              <a:t>(</a:t>
            </a:r>
            <a:r>
              <a:rPr sz="2000" i="1" dirty="0">
                <a:latin typeface="+mj-lt"/>
              </a:rPr>
              <a:t>N</a:t>
            </a:r>
            <a:r>
              <a:rPr sz="2000" dirty="0">
                <a:latin typeface="+mj-lt"/>
              </a:rPr>
              <a:t>)</a:t>
            </a:r>
            <a:r>
              <a:rPr lang="en-US" sz="2000" dirty="0">
                <a:latin typeface="+mj-lt"/>
              </a:rPr>
              <a:t> </a:t>
            </a:r>
            <a:r>
              <a:rPr sz="2000" spc="-5" dirty="0">
                <a:solidFill>
                  <a:srgbClr val="000000"/>
                </a:solidFill>
                <a:latin typeface="+mj-lt"/>
              </a:rPr>
              <a:t>c</a:t>
            </a:r>
            <a:r>
              <a:rPr sz="2000" dirty="0">
                <a:solidFill>
                  <a:srgbClr val="000000"/>
                </a:solidFill>
                <a:latin typeface="+mj-lt"/>
              </a:rPr>
              <a:t>o</a:t>
            </a:r>
            <a:r>
              <a:rPr sz="2000" spc="-5" dirty="0">
                <a:solidFill>
                  <a:srgbClr val="000000"/>
                </a:solidFill>
                <a:latin typeface="+mj-lt"/>
              </a:rPr>
              <a:t>m</a:t>
            </a:r>
            <a:r>
              <a:rPr sz="2000" dirty="0">
                <a:solidFill>
                  <a:srgbClr val="000000"/>
                </a:solidFill>
                <a:latin typeface="+mj-lt"/>
              </a:rPr>
              <a:t>pu</a:t>
            </a:r>
            <a:r>
              <a:rPr sz="2000" spc="-5" dirty="0">
                <a:solidFill>
                  <a:srgbClr val="000000"/>
                </a:solidFill>
                <a:latin typeface="+mj-lt"/>
              </a:rPr>
              <a:t>tati</a:t>
            </a:r>
            <a:r>
              <a:rPr sz="2000" dirty="0">
                <a:solidFill>
                  <a:srgbClr val="000000"/>
                </a:solidFill>
                <a:latin typeface="+mj-lt"/>
              </a:rPr>
              <a:t>on</a:t>
            </a:r>
            <a:r>
              <a:rPr sz="2000" spc="-5" dirty="0">
                <a:solidFill>
                  <a:srgbClr val="000000"/>
                </a:solidFill>
                <a:latin typeface="+mj-lt"/>
              </a:rPr>
              <a:t>a</a:t>
            </a:r>
            <a:r>
              <a:rPr sz="2000" dirty="0">
                <a:solidFill>
                  <a:srgbClr val="000000"/>
                </a:solidFill>
                <a:latin typeface="+mj-lt"/>
              </a:rPr>
              <a:t>l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sz="2000" spc="-5" dirty="0">
                <a:solidFill>
                  <a:srgbClr val="000000"/>
                </a:solidFill>
                <a:latin typeface="+mj-lt"/>
              </a:rPr>
              <a:t>c</a:t>
            </a:r>
            <a:r>
              <a:rPr sz="2000" dirty="0">
                <a:solidFill>
                  <a:srgbClr val="000000"/>
                </a:solidFill>
                <a:latin typeface="+mj-lt"/>
              </a:rPr>
              <a:t>o</a:t>
            </a:r>
            <a:r>
              <a:rPr sz="2000" spc="-5" dirty="0">
                <a:solidFill>
                  <a:srgbClr val="000000"/>
                </a:solidFill>
                <a:latin typeface="+mj-lt"/>
              </a:rPr>
              <a:t>m</a:t>
            </a:r>
            <a:r>
              <a:rPr sz="2000" dirty="0">
                <a:solidFill>
                  <a:srgbClr val="000000"/>
                </a:solidFill>
                <a:latin typeface="+mj-lt"/>
              </a:rPr>
              <a:t>p</a:t>
            </a:r>
            <a:r>
              <a:rPr sz="2000" spc="-5" dirty="0">
                <a:solidFill>
                  <a:srgbClr val="000000"/>
                </a:solidFill>
                <a:latin typeface="+mj-lt"/>
              </a:rPr>
              <a:t>le</a:t>
            </a:r>
            <a:r>
              <a:rPr sz="2000" dirty="0">
                <a:solidFill>
                  <a:srgbClr val="000000"/>
                </a:solidFill>
                <a:latin typeface="+mj-lt"/>
              </a:rPr>
              <a:t>x</a:t>
            </a:r>
            <a:r>
              <a:rPr sz="2000" spc="-5" dirty="0">
                <a:solidFill>
                  <a:srgbClr val="000000"/>
                </a:solidFill>
                <a:latin typeface="+mj-lt"/>
              </a:rPr>
              <a:t>it</a:t>
            </a:r>
            <a:r>
              <a:rPr sz="2000" dirty="0">
                <a:solidFill>
                  <a:srgbClr val="000000"/>
                </a:solidFill>
                <a:latin typeface="+mj-lt"/>
              </a:rPr>
              <a:t>y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sz="2000" dirty="0">
                <a:solidFill>
                  <a:srgbClr val="000000"/>
                </a:solidFill>
                <a:latin typeface="+mj-lt"/>
              </a:rPr>
              <a:t>p</a:t>
            </a:r>
            <a:r>
              <a:rPr sz="2000" spc="-5" dirty="0">
                <a:solidFill>
                  <a:srgbClr val="000000"/>
                </a:solidFill>
                <a:latin typeface="+mj-lt"/>
              </a:rPr>
              <a:t>e</a:t>
            </a:r>
            <a:r>
              <a:rPr sz="2000" dirty="0">
                <a:solidFill>
                  <a:srgbClr val="000000"/>
                </a:solidFill>
                <a:latin typeface="+mj-lt"/>
              </a:rPr>
              <a:t>r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sz="2000" spc="-5" dirty="0">
                <a:solidFill>
                  <a:srgbClr val="000000"/>
                </a:solidFill>
                <a:latin typeface="+mj-lt"/>
              </a:rPr>
              <a:t>m</a:t>
            </a:r>
            <a:r>
              <a:rPr sz="2000" dirty="0">
                <a:solidFill>
                  <a:srgbClr val="000000"/>
                </a:solidFill>
                <a:latin typeface="+mj-lt"/>
              </a:rPr>
              <a:t>ove	</a:t>
            </a:r>
            <a:r>
              <a:rPr sz="2000" spc="-5" dirty="0">
                <a:solidFill>
                  <a:srgbClr val="000000"/>
                </a:solidFill>
                <a:latin typeface="+mj-lt"/>
              </a:rPr>
              <a:t>i</a:t>
            </a:r>
            <a:r>
              <a:rPr sz="2000" dirty="0">
                <a:solidFill>
                  <a:srgbClr val="000000"/>
                </a:solidFill>
                <a:latin typeface="+mj-lt"/>
              </a:rPr>
              <a:t>s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sz="2000" dirty="0">
                <a:solidFill>
                  <a:srgbClr val="000000"/>
                </a:solidFill>
                <a:latin typeface="+mj-lt"/>
              </a:rPr>
              <a:t>propor</a:t>
            </a:r>
            <a:r>
              <a:rPr sz="2000" spc="-5" dirty="0">
                <a:solidFill>
                  <a:srgbClr val="000000"/>
                </a:solidFill>
                <a:latin typeface="+mj-lt"/>
              </a:rPr>
              <a:t>ti</a:t>
            </a:r>
            <a:r>
              <a:rPr sz="2000" dirty="0">
                <a:solidFill>
                  <a:srgbClr val="000000"/>
                </a:solidFill>
                <a:latin typeface="+mj-lt"/>
              </a:rPr>
              <a:t>on</a:t>
            </a:r>
            <a:r>
              <a:rPr sz="2000" spc="-5" dirty="0">
                <a:solidFill>
                  <a:srgbClr val="000000"/>
                </a:solidFill>
                <a:latin typeface="+mj-lt"/>
              </a:rPr>
              <a:t>a</a:t>
            </a:r>
            <a:r>
              <a:rPr sz="2000" dirty="0">
                <a:solidFill>
                  <a:srgbClr val="000000"/>
                </a:solidFill>
                <a:latin typeface="+mj-lt"/>
              </a:rPr>
              <a:t>l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sz="2000" spc="-5" dirty="0">
                <a:solidFill>
                  <a:srgbClr val="000000"/>
                </a:solidFill>
                <a:latin typeface="+mj-lt"/>
              </a:rPr>
              <a:t>t</a:t>
            </a:r>
            <a:r>
              <a:rPr sz="2000" dirty="0">
                <a:solidFill>
                  <a:srgbClr val="000000"/>
                </a:solidFill>
                <a:latin typeface="+mj-lt"/>
              </a:rPr>
              <a:t>o </a:t>
            </a:r>
            <a:r>
              <a:rPr sz="2000" spc="-5" dirty="0">
                <a:solidFill>
                  <a:srgbClr val="000000"/>
                </a:solidFill>
                <a:latin typeface="+mj-lt"/>
              </a:rPr>
              <a:t>system</a:t>
            </a:r>
            <a:r>
              <a:rPr sz="2000" spc="-10" dirty="0">
                <a:solidFill>
                  <a:srgbClr val="000000"/>
                </a:solidFill>
                <a:latin typeface="+mj-lt"/>
              </a:rPr>
              <a:t> </a:t>
            </a:r>
            <a:r>
              <a:rPr sz="2000" spc="-5" dirty="0">
                <a:solidFill>
                  <a:srgbClr val="000000"/>
                </a:solidFill>
                <a:latin typeface="+mj-lt"/>
              </a:rPr>
              <a:t>size </a:t>
            </a:r>
            <a:r>
              <a:rPr lang="en-US" sz="2000" i="1" spc="-5" dirty="0">
                <a:solidFill>
                  <a:srgbClr val="000000"/>
                </a:solidFill>
                <a:latin typeface="+mj-lt"/>
              </a:rPr>
              <a:t>N</a:t>
            </a:r>
            <a:endParaRPr i="1" dirty="0">
              <a:solidFill>
                <a:srgbClr val="000000"/>
              </a:solidFill>
            </a:endParaRPr>
          </a:p>
        </p:txBody>
      </p:sp>
      <p:pic>
        <p:nvPicPr>
          <p:cNvPr id="13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9442" y="4347054"/>
            <a:ext cx="1845116" cy="5130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4869160"/>
            <a:ext cx="1741513" cy="51308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组合 20">
            <a:extLst>
              <a:ext uri="{FF2B5EF4-FFF2-40B4-BE49-F238E27FC236}">
                <a16:creationId xmlns:a16="http://schemas.microsoft.com/office/drawing/2014/main" id="{DF889B97-574A-7EE6-F7BB-B01453817C95}"/>
              </a:ext>
            </a:extLst>
          </p:cNvPr>
          <p:cNvGrpSpPr/>
          <p:nvPr/>
        </p:nvGrpSpPr>
        <p:grpSpPr>
          <a:xfrm>
            <a:off x="6077467" y="1906224"/>
            <a:ext cx="2758519" cy="2329417"/>
            <a:chOff x="3493389" y="1787575"/>
            <a:chExt cx="3178225" cy="2728925"/>
          </a:xfrm>
        </p:grpSpPr>
        <p:grpSp>
          <p:nvGrpSpPr>
            <p:cNvPr id="3" name="组合 18">
              <a:extLst>
                <a:ext uri="{FF2B5EF4-FFF2-40B4-BE49-F238E27FC236}">
                  <a16:creationId xmlns:a16="http://schemas.microsoft.com/office/drawing/2014/main" id="{62ED1D56-3CDC-6CDB-A359-DB733B5FA27B}"/>
                </a:ext>
              </a:extLst>
            </p:cNvPr>
            <p:cNvGrpSpPr/>
            <p:nvPr/>
          </p:nvGrpSpPr>
          <p:grpSpPr>
            <a:xfrm>
              <a:off x="3493389" y="1787575"/>
              <a:ext cx="3178225" cy="2728925"/>
              <a:chOff x="3484922" y="1819325"/>
              <a:chExt cx="3178225" cy="2728925"/>
            </a:xfrm>
          </p:grpSpPr>
          <p:grpSp>
            <p:nvGrpSpPr>
              <p:cNvPr id="5" name="组合 108">
                <a:extLst>
                  <a:ext uri="{FF2B5EF4-FFF2-40B4-BE49-F238E27FC236}">
                    <a16:creationId xmlns:a16="http://schemas.microsoft.com/office/drawing/2014/main" id="{4E8EDC67-02E0-E8DD-76E2-8FD5E4418CB1}"/>
                  </a:ext>
                </a:extLst>
              </p:cNvPr>
              <p:cNvGrpSpPr/>
              <p:nvPr/>
            </p:nvGrpSpPr>
            <p:grpSpPr>
              <a:xfrm>
                <a:off x="3593486" y="1819325"/>
                <a:ext cx="3001818" cy="2728925"/>
                <a:chOff x="3608726" y="1806625"/>
                <a:chExt cx="3001818" cy="2728925"/>
              </a:xfrm>
              <a:scene3d>
                <a:camera prst="isometricOffAxis2Top"/>
                <a:lightRig rig="threePt" dir="t"/>
              </a:scene3d>
            </p:grpSpPr>
            <p:grpSp>
              <p:nvGrpSpPr>
                <p:cNvPr id="11" name="组合 107">
                  <a:extLst>
                    <a:ext uri="{FF2B5EF4-FFF2-40B4-BE49-F238E27FC236}">
                      <a16:creationId xmlns:a16="http://schemas.microsoft.com/office/drawing/2014/main" id="{0A0BD6E1-D20F-DE8B-294C-54282426AA63}"/>
                    </a:ext>
                  </a:extLst>
                </p:cNvPr>
                <p:cNvGrpSpPr/>
                <p:nvPr/>
              </p:nvGrpSpPr>
              <p:grpSpPr>
                <a:xfrm>
                  <a:off x="3890046" y="1806625"/>
                  <a:ext cx="2425699" cy="2728925"/>
                  <a:chOff x="3890046" y="1806625"/>
                  <a:chExt cx="2425699" cy="2728925"/>
                </a:xfrm>
              </p:grpSpPr>
              <p:cxnSp>
                <p:nvCxnSpPr>
                  <p:cNvPr id="52" name="直接连接符 102">
                    <a:extLst>
                      <a:ext uri="{FF2B5EF4-FFF2-40B4-BE49-F238E27FC236}">
                        <a16:creationId xmlns:a16="http://schemas.microsoft.com/office/drawing/2014/main" id="{65330D7C-60FD-90F1-3BF2-FEDDD80E0AF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2525583" y="3171088"/>
                    <a:ext cx="2728925" cy="0"/>
                  </a:xfrm>
                  <a:prstGeom prst="line">
                    <a:avLst/>
                  </a:prstGeom>
                  <a:ln w="25400">
                    <a:prstDash val="dash"/>
                  </a:ln>
                  <a:sp3d z="-635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直接连接符 103">
                    <a:extLst>
                      <a:ext uri="{FF2B5EF4-FFF2-40B4-BE49-F238E27FC236}">
                        <a16:creationId xmlns:a16="http://schemas.microsoft.com/office/drawing/2014/main" id="{D8AD1429-C3D6-E70A-79DF-776F5FEE358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4951282" y="3171088"/>
                    <a:ext cx="2728925" cy="0"/>
                  </a:xfrm>
                  <a:prstGeom prst="line">
                    <a:avLst/>
                  </a:prstGeom>
                  <a:ln w="25400">
                    <a:prstDash val="dash"/>
                  </a:ln>
                  <a:sp3d z="-635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直接连接符 104">
                    <a:extLst>
                      <a:ext uri="{FF2B5EF4-FFF2-40B4-BE49-F238E27FC236}">
                        <a16:creationId xmlns:a16="http://schemas.microsoft.com/office/drawing/2014/main" id="{1C611694-B51B-A8D8-9ABF-6D756F167D5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3132008" y="3171088"/>
                    <a:ext cx="2728925" cy="0"/>
                  </a:xfrm>
                  <a:prstGeom prst="line">
                    <a:avLst/>
                  </a:prstGeom>
                  <a:ln w="25400">
                    <a:prstDash val="dash"/>
                  </a:ln>
                  <a:sp3d z="-635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直接连接符 105">
                    <a:extLst>
                      <a:ext uri="{FF2B5EF4-FFF2-40B4-BE49-F238E27FC236}">
                        <a16:creationId xmlns:a16="http://schemas.microsoft.com/office/drawing/2014/main" id="{66E55B08-22BB-8D67-19E2-CBBA34CBC5E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3738433" y="3171088"/>
                    <a:ext cx="2728925" cy="0"/>
                  </a:xfrm>
                  <a:prstGeom prst="line">
                    <a:avLst/>
                  </a:prstGeom>
                  <a:ln w="25400">
                    <a:prstDash val="dash"/>
                  </a:ln>
                  <a:sp3d z="-635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直接连接符 106">
                    <a:extLst>
                      <a:ext uri="{FF2B5EF4-FFF2-40B4-BE49-F238E27FC236}">
                        <a16:creationId xmlns:a16="http://schemas.microsoft.com/office/drawing/2014/main" id="{3EC8B7F6-3363-6265-D30B-ABE5A48CF48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4344858" y="3171088"/>
                    <a:ext cx="2728925" cy="0"/>
                  </a:xfrm>
                  <a:prstGeom prst="line">
                    <a:avLst/>
                  </a:prstGeom>
                  <a:ln w="25400">
                    <a:prstDash val="dash"/>
                  </a:ln>
                  <a:sp3d z="-635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" name="组合 53">
                  <a:extLst>
                    <a:ext uri="{FF2B5EF4-FFF2-40B4-BE49-F238E27FC236}">
                      <a16:creationId xmlns:a16="http://schemas.microsoft.com/office/drawing/2014/main" id="{91A09341-7688-C10B-9D8A-F2DA3516B0DC}"/>
                    </a:ext>
                  </a:extLst>
                </p:cNvPr>
                <p:cNvGrpSpPr/>
                <p:nvPr/>
              </p:nvGrpSpPr>
              <p:grpSpPr>
                <a:xfrm>
                  <a:off x="3608726" y="2029737"/>
                  <a:ext cx="3001818" cy="176085"/>
                  <a:chOff x="3608726" y="2029737"/>
                  <a:chExt cx="3001818" cy="176085"/>
                </a:xfrm>
              </p:grpSpPr>
              <p:cxnSp>
                <p:nvCxnSpPr>
                  <p:cNvPr id="45" name="直接连接符 50">
                    <a:extLst>
                      <a:ext uri="{FF2B5EF4-FFF2-40B4-BE49-F238E27FC236}">
                        <a16:creationId xmlns:a16="http://schemas.microsoft.com/office/drawing/2014/main" id="{3EDEE041-EF0C-81CC-B80C-9A202AFB676E}"/>
                      </a:ext>
                    </a:extLst>
                  </p:cNvPr>
                  <p:cNvCxnSpPr/>
                  <p:nvPr/>
                </p:nvCxnSpPr>
                <p:spPr>
                  <a:xfrm>
                    <a:off x="3608726" y="2116667"/>
                    <a:ext cx="3001818" cy="0"/>
                  </a:xfrm>
                  <a:prstGeom prst="line">
                    <a:avLst/>
                  </a:prstGeom>
                  <a:ln w="25400">
                    <a:prstDash val="dash"/>
                  </a:ln>
                  <a:sp3d z="-635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6" name="组合 48">
                    <a:extLst>
                      <a:ext uri="{FF2B5EF4-FFF2-40B4-BE49-F238E27FC236}">
                        <a16:creationId xmlns:a16="http://schemas.microsoft.com/office/drawing/2014/main" id="{3DE860A5-743B-4C67-6E5E-94D1A952C607}"/>
                      </a:ext>
                    </a:extLst>
                  </p:cNvPr>
                  <p:cNvGrpSpPr/>
                  <p:nvPr/>
                </p:nvGrpSpPr>
                <p:grpSpPr>
                  <a:xfrm>
                    <a:off x="3802875" y="2029737"/>
                    <a:ext cx="2600041" cy="176085"/>
                    <a:chOff x="3802875" y="2029737"/>
                    <a:chExt cx="2600041" cy="176085"/>
                  </a:xfrm>
                </p:grpSpPr>
                <p:sp>
                  <p:nvSpPr>
                    <p:cNvPr id="47" name="椭圆 118">
                      <a:extLst>
                        <a:ext uri="{FF2B5EF4-FFF2-40B4-BE49-F238E27FC236}">
                          <a16:creationId xmlns:a16="http://schemas.microsoft.com/office/drawing/2014/main" id="{37953CE6-EC75-DFE9-47D3-9E7DA4A79B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02875" y="2029737"/>
                      <a:ext cx="174341" cy="176085"/>
                    </a:xfrm>
                    <a:prstGeom prst="ellipse">
                      <a:avLst/>
                    </a:prstGeom>
                    <a:ln>
                      <a:noFill/>
                    </a:ln>
                    <a:sp3d>
                      <a:bevelT/>
                      <a:bevelB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8" name="椭圆 3">
                      <a:extLst>
                        <a:ext uri="{FF2B5EF4-FFF2-40B4-BE49-F238E27FC236}">
                          <a16:creationId xmlns:a16="http://schemas.microsoft.com/office/drawing/2014/main" id="{576598BF-B405-FB52-CECA-5BE4366E81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09300" y="2029737"/>
                      <a:ext cx="174341" cy="176085"/>
                    </a:xfrm>
                    <a:prstGeom prst="ellipse">
                      <a:avLst/>
                    </a:prstGeom>
                    <a:ln>
                      <a:noFill/>
                    </a:ln>
                    <a:sp3d>
                      <a:bevelT/>
                      <a:bevelB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9" name="椭圆 9">
                      <a:extLst>
                        <a:ext uri="{FF2B5EF4-FFF2-40B4-BE49-F238E27FC236}">
                          <a16:creationId xmlns:a16="http://schemas.microsoft.com/office/drawing/2014/main" id="{C06A8C24-536A-60A6-A36A-7234A62026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22150" y="2029737"/>
                      <a:ext cx="174341" cy="176085"/>
                    </a:xfrm>
                    <a:prstGeom prst="ellipse">
                      <a:avLst/>
                    </a:prstGeom>
                    <a:ln>
                      <a:noFill/>
                    </a:ln>
                    <a:sp3d>
                      <a:bevelT/>
                      <a:bevelB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0" name="椭圆 15">
                      <a:extLst>
                        <a:ext uri="{FF2B5EF4-FFF2-40B4-BE49-F238E27FC236}">
                          <a16:creationId xmlns:a16="http://schemas.microsoft.com/office/drawing/2014/main" id="{8A685843-ABA9-2753-4F5F-9020E94239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15725" y="2029737"/>
                      <a:ext cx="174341" cy="176085"/>
                    </a:xfrm>
                    <a:prstGeom prst="ellipse">
                      <a:avLst/>
                    </a:prstGeom>
                    <a:ln>
                      <a:noFill/>
                    </a:ln>
                    <a:sp3d>
                      <a:bevelT/>
                      <a:bevelB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1" name="椭圆 21">
                      <a:extLst>
                        <a:ext uri="{FF2B5EF4-FFF2-40B4-BE49-F238E27FC236}">
                          <a16:creationId xmlns:a16="http://schemas.microsoft.com/office/drawing/2014/main" id="{6B463A94-0EB1-9D3D-C2B4-62EAB0D65D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28575" y="2029737"/>
                      <a:ext cx="174341" cy="176085"/>
                    </a:xfrm>
                    <a:prstGeom prst="ellipse">
                      <a:avLst/>
                    </a:prstGeom>
                    <a:ln>
                      <a:noFill/>
                    </a:ln>
                    <a:sp3d>
                      <a:bevelT/>
                      <a:bevelB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  <p:grpSp>
              <p:nvGrpSpPr>
                <p:cNvPr id="13" name="组合 54">
                  <a:extLst>
                    <a:ext uri="{FF2B5EF4-FFF2-40B4-BE49-F238E27FC236}">
                      <a16:creationId xmlns:a16="http://schemas.microsoft.com/office/drawing/2014/main" id="{4AEEEFF1-575C-1BEB-1438-6ABB21C6B39F}"/>
                    </a:ext>
                  </a:extLst>
                </p:cNvPr>
                <p:cNvGrpSpPr/>
                <p:nvPr/>
              </p:nvGrpSpPr>
              <p:grpSpPr>
                <a:xfrm>
                  <a:off x="3608726" y="2574383"/>
                  <a:ext cx="3001818" cy="176085"/>
                  <a:chOff x="3608726" y="2029737"/>
                  <a:chExt cx="3001818" cy="176085"/>
                </a:xfrm>
              </p:grpSpPr>
              <p:cxnSp>
                <p:nvCxnSpPr>
                  <p:cNvPr id="38" name="直接连接符 55">
                    <a:extLst>
                      <a:ext uri="{FF2B5EF4-FFF2-40B4-BE49-F238E27FC236}">
                        <a16:creationId xmlns:a16="http://schemas.microsoft.com/office/drawing/2014/main" id="{5983E229-7FB0-0F0D-8AB6-54AB46AAFE9B}"/>
                      </a:ext>
                    </a:extLst>
                  </p:cNvPr>
                  <p:cNvCxnSpPr/>
                  <p:nvPr/>
                </p:nvCxnSpPr>
                <p:spPr>
                  <a:xfrm>
                    <a:off x="3608726" y="2116667"/>
                    <a:ext cx="3001818" cy="0"/>
                  </a:xfrm>
                  <a:prstGeom prst="line">
                    <a:avLst/>
                  </a:prstGeom>
                  <a:ln w="25400">
                    <a:prstDash val="dash"/>
                  </a:ln>
                  <a:sp3d z="-635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9" name="组合 56">
                    <a:extLst>
                      <a:ext uri="{FF2B5EF4-FFF2-40B4-BE49-F238E27FC236}">
                        <a16:creationId xmlns:a16="http://schemas.microsoft.com/office/drawing/2014/main" id="{D067A27F-5069-328E-9A21-CDB5D66B7D2E}"/>
                      </a:ext>
                    </a:extLst>
                  </p:cNvPr>
                  <p:cNvGrpSpPr/>
                  <p:nvPr/>
                </p:nvGrpSpPr>
                <p:grpSpPr>
                  <a:xfrm>
                    <a:off x="3802875" y="2029737"/>
                    <a:ext cx="2600041" cy="176085"/>
                    <a:chOff x="3802875" y="2029737"/>
                    <a:chExt cx="2600041" cy="176085"/>
                  </a:xfrm>
                </p:grpSpPr>
                <p:sp>
                  <p:nvSpPr>
                    <p:cNvPr id="40" name="椭圆 57">
                      <a:extLst>
                        <a:ext uri="{FF2B5EF4-FFF2-40B4-BE49-F238E27FC236}">
                          <a16:creationId xmlns:a16="http://schemas.microsoft.com/office/drawing/2014/main" id="{CA595346-C8DC-A19F-232C-051B3FC716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02875" y="2029737"/>
                      <a:ext cx="174341" cy="176085"/>
                    </a:xfrm>
                    <a:prstGeom prst="ellipse">
                      <a:avLst/>
                    </a:prstGeom>
                    <a:ln>
                      <a:noFill/>
                    </a:ln>
                    <a:sp3d>
                      <a:bevelT/>
                      <a:bevelB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1" name="椭圆 58">
                      <a:extLst>
                        <a:ext uri="{FF2B5EF4-FFF2-40B4-BE49-F238E27FC236}">
                          <a16:creationId xmlns:a16="http://schemas.microsoft.com/office/drawing/2014/main" id="{0E6E203A-2F02-6125-F181-61C1DDE1DB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09300" y="2029737"/>
                      <a:ext cx="174341" cy="176085"/>
                    </a:xfrm>
                    <a:prstGeom prst="ellipse">
                      <a:avLst/>
                    </a:prstGeom>
                    <a:ln>
                      <a:noFill/>
                    </a:ln>
                    <a:sp3d>
                      <a:bevelT/>
                      <a:bevelB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2" name="椭圆 59">
                      <a:extLst>
                        <a:ext uri="{FF2B5EF4-FFF2-40B4-BE49-F238E27FC236}">
                          <a16:creationId xmlns:a16="http://schemas.microsoft.com/office/drawing/2014/main" id="{EA147CDB-B656-6B69-0ABE-43938BA71C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22150" y="2029737"/>
                      <a:ext cx="174341" cy="176085"/>
                    </a:xfrm>
                    <a:prstGeom prst="ellipse">
                      <a:avLst/>
                    </a:prstGeom>
                    <a:ln>
                      <a:noFill/>
                    </a:ln>
                    <a:sp3d>
                      <a:bevelT/>
                      <a:bevelB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/>
                    </a:p>
                  </p:txBody>
                </p:sp>
                <p:sp>
                  <p:nvSpPr>
                    <p:cNvPr id="43" name="椭圆 60">
                      <a:extLst>
                        <a:ext uri="{FF2B5EF4-FFF2-40B4-BE49-F238E27FC236}">
                          <a16:creationId xmlns:a16="http://schemas.microsoft.com/office/drawing/2014/main" id="{C6064622-3666-19F8-6CEF-7D50EA9375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15725" y="2029737"/>
                      <a:ext cx="174341" cy="176085"/>
                    </a:xfrm>
                    <a:prstGeom prst="ellipse">
                      <a:avLst/>
                    </a:prstGeom>
                    <a:ln>
                      <a:noFill/>
                    </a:ln>
                    <a:sp3d>
                      <a:bevelT/>
                      <a:bevelB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4" name="椭圆 61">
                      <a:extLst>
                        <a:ext uri="{FF2B5EF4-FFF2-40B4-BE49-F238E27FC236}">
                          <a16:creationId xmlns:a16="http://schemas.microsoft.com/office/drawing/2014/main" id="{BA5E0F1C-F640-080A-6251-2AF7C654BD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28575" y="2029737"/>
                      <a:ext cx="174341" cy="176085"/>
                    </a:xfrm>
                    <a:prstGeom prst="ellipse">
                      <a:avLst/>
                    </a:prstGeom>
                    <a:ln>
                      <a:noFill/>
                    </a:ln>
                    <a:sp3d>
                      <a:bevelT/>
                      <a:bevelB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  <p:grpSp>
              <p:nvGrpSpPr>
                <p:cNvPr id="14" name="组合 70">
                  <a:extLst>
                    <a:ext uri="{FF2B5EF4-FFF2-40B4-BE49-F238E27FC236}">
                      <a16:creationId xmlns:a16="http://schemas.microsoft.com/office/drawing/2014/main" id="{CBED9591-8C15-9D75-AD9C-CF0F7AAD977E}"/>
                    </a:ext>
                  </a:extLst>
                </p:cNvPr>
                <p:cNvGrpSpPr/>
                <p:nvPr/>
              </p:nvGrpSpPr>
              <p:grpSpPr>
                <a:xfrm>
                  <a:off x="3608726" y="3119029"/>
                  <a:ext cx="3001818" cy="176085"/>
                  <a:chOff x="3608726" y="2029737"/>
                  <a:chExt cx="3001818" cy="176085"/>
                </a:xfrm>
              </p:grpSpPr>
              <p:cxnSp>
                <p:nvCxnSpPr>
                  <p:cNvPr id="31" name="直接连接符 71">
                    <a:extLst>
                      <a:ext uri="{FF2B5EF4-FFF2-40B4-BE49-F238E27FC236}">
                        <a16:creationId xmlns:a16="http://schemas.microsoft.com/office/drawing/2014/main" id="{D9AA2484-8D9F-A016-7119-4AA2026B6ACF}"/>
                      </a:ext>
                    </a:extLst>
                  </p:cNvPr>
                  <p:cNvCxnSpPr/>
                  <p:nvPr/>
                </p:nvCxnSpPr>
                <p:spPr>
                  <a:xfrm>
                    <a:off x="3608726" y="2116667"/>
                    <a:ext cx="3001818" cy="0"/>
                  </a:xfrm>
                  <a:prstGeom prst="line">
                    <a:avLst/>
                  </a:prstGeom>
                  <a:ln w="25400">
                    <a:prstDash val="dash"/>
                  </a:ln>
                  <a:sp3d z="-635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2" name="组合 72">
                    <a:extLst>
                      <a:ext uri="{FF2B5EF4-FFF2-40B4-BE49-F238E27FC236}">
                        <a16:creationId xmlns:a16="http://schemas.microsoft.com/office/drawing/2014/main" id="{DC4FE680-63AD-7029-5E17-55C7C3628F6F}"/>
                      </a:ext>
                    </a:extLst>
                  </p:cNvPr>
                  <p:cNvGrpSpPr/>
                  <p:nvPr/>
                </p:nvGrpSpPr>
                <p:grpSpPr>
                  <a:xfrm>
                    <a:off x="3802875" y="2029737"/>
                    <a:ext cx="2600041" cy="176085"/>
                    <a:chOff x="3802875" y="2029737"/>
                    <a:chExt cx="2600041" cy="176085"/>
                  </a:xfrm>
                </p:grpSpPr>
                <p:sp>
                  <p:nvSpPr>
                    <p:cNvPr id="33" name="椭圆 73">
                      <a:extLst>
                        <a:ext uri="{FF2B5EF4-FFF2-40B4-BE49-F238E27FC236}">
                          <a16:creationId xmlns:a16="http://schemas.microsoft.com/office/drawing/2014/main" id="{AC772C7A-1743-4C7F-E206-2E568D9548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02875" y="2029737"/>
                      <a:ext cx="174341" cy="176085"/>
                    </a:xfrm>
                    <a:prstGeom prst="ellipse">
                      <a:avLst/>
                    </a:prstGeom>
                    <a:ln>
                      <a:noFill/>
                    </a:ln>
                    <a:sp3d>
                      <a:bevelT/>
                      <a:bevelB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34" name="椭圆 74">
                      <a:extLst>
                        <a:ext uri="{FF2B5EF4-FFF2-40B4-BE49-F238E27FC236}">
                          <a16:creationId xmlns:a16="http://schemas.microsoft.com/office/drawing/2014/main" id="{7584E23A-4CE2-0561-7587-6BA433EB83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09300" y="2029737"/>
                      <a:ext cx="174341" cy="176085"/>
                    </a:xfrm>
                    <a:prstGeom prst="ellipse">
                      <a:avLst/>
                    </a:prstGeom>
                    <a:ln>
                      <a:noFill/>
                    </a:ln>
                    <a:sp3d>
                      <a:bevelT/>
                      <a:bevelB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35" name="椭圆 75">
                      <a:extLst>
                        <a:ext uri="{FF2B5EF4-FFF2-40B4-BE49-F238E27FC236}">
                          <a16:creationId xmlns:a16="http://schemas.microsoft.com/office/drawing/2014/main" id="{47A724F1-E797-DA47-B48C-70D7B24502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22150" y="2029737"/>
                      <a:ext cx="174341" cy="176085"/>
                    </a:xfrm>
                    <a:prstGeom prst="ellipse">
                      <a:avLst/>
                    </a:prstGeom>
                    <a:ln>
                      <a:noFill/>
                    </a:ln>
                    <a:sp3d>
                      <a:bevelT/>
                      <a:bevelB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36" name="椭圆 77">
                      <a:extLst>
                        <a:ext uri="{FF2B5EF4-FFF2-40B4-BE49-F238E27FC236}">
                          <a16:creationId xmlns:a16="http://schemas.microsoft.com/office/drawing/2014/main" id="{2B0DA9F7-F74D-0AA7-6572-024A955A4B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28575" y="2029737"/>
                      <a:ext cx="174341" cy="176085"/>
                    </a:xfrm>
                    <a:prstGeom prst="ellipse">
                      <a:avLst/>
                    </a:prstGeom>
                    <a:ln>
                      <a:noFill/>
                    </a:ln>
                    <a:sp3d>
                      <a:bevelT/>
                      <a:bevelB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37" name="椭圆 76">
                      <a:extLst>
                        <a:ext uri="{FF2B5EF4-FFF2-40B4-BE49-F238E27FC236}">
                          <a16:creationId xmlns:a16="http://schemas.microsoft.com/office/drawing/2014/main" id="{839F30A7-C089-1E52-FEE4-7CB4EE619B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15725" y="2029737"/>
                      <a:ext cx="174341" cy="176085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sp3d>
                      <a:bevelT/>
                      <a:bevelB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/>
                    </a:p>
                  </p:txBody>
                </p:sp>
              </p:grpSp>
            </p:grpSp>
            <p:grpSp>
              <p:nvGrpSpPr>
                <p:cNvPr id="15" name="组合 78">
                  <a:extLst>
                    <a:ext uri="{FF2B5EF4-FFF2-40B4-BE49-F238E27FC236}">
                      <a16:creationId xmlns:a16="http://schemas.microsoft.com/office/drawing/2014/main" id="{31E9308E-8DF8-4D50-2B49-FF869694B8BE}"/>
                    </a:ext>
                  </a:extLst>
                </p:cNvPr>
                <p:cNvGrpSpPr/>
                <p:nvPr/>
              </p:nvGrpSpPr>
              <p:grpSpPr>
                <a:xfrm>
                  <a:off x="3608726" y="3663675"/>
                  <a:ext cx="3001818" cy="176085"/>
                  <a:chOff x="3608726" y="2029737"/>
                  <a:chExt cx="3001818" cy="176085"/>
                </a:xfrm>
              </p:grpSpPr>
              <p:cxnSp>
                <p:nvCxnSpPr>
                  <p:cNvPr id="24" name="直接连接符 79">
                    <a:extLst>
                      <a:ext uri="{FF2B5EF4-FFF2-40B4-BE49-F238E27FC236}">
                        <a16:creationId xmlns:a16="http://schemas.microsoft.com/office/drawing/2014/main" id="{67F0088E-A070-182C-CF22-2314BB0C9A61}"/>
                      </a:ext>
                    </a:extLst>
                  </p:cNvPr>
                  <p:cNvCxnSpPr/>
                  <p:nvPr/>
                </p:nvCxnSpPr>
                <p:spPr>
                  <a:xfrm>
                    <a:off x="3608726" y="2116667"/>
                    <a:ext cx="3001818" cy="0"/>
                  </a:xfrm>
                  <a:prstGeom prst="line">
                    <a:avLst/>
                  </a:prstGeom>
                  <a:ln w="25400">
                    <a:prstDash val="dash"/>
                  </a:ln>
                  <a:sp3d z="-635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5" name="组合 80">
                    <a:extLst>
                      <a:ext uri="{FF2B5EF4-FFF2-40B4-BE49-F238E27FC236}">
                        <a16:creationId xmlns:a16="http://schemas.microsoft.com/office/drawing/2014/main" id="{EA65CE92-06BA-99AE-FE24-017525D92124}"/>
                      </a:ext>
                    </a:extLst>
                  </p:cNvPr>
                  <p:cNvGrpSpPr/>
                  <p:nvPr/>
                </p:nvGrpSpPr>
                <p:grpSpPr>
                  <a:xfrm>
                    <a:off x="3802875" y="2029737"/>
                    <a:ext cx="2600041" cy="176085"/>
                    <a:chOff x="3802875" y="2029737"/>
                    <a:chExt cx="2600041" cy="176085"/>
                  </a:xfrm>
                </p:grpSpPr>
                <p:sp>
                  <p:nvSpPr>
                    <p:cNvPr id="26" name="椭圆 81">
                      <a:extLst>
                        <a:ext uri="{FF2B5EF4-FFF2-40B4-BE49-F238E27FC236}">
                          <a16:creationId xmlns:a16="http://schemas.microsoft.com/office/drawing/2014/main" id="{2FD6EB7F-65BF-D3D8-8B24-8379728AAE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02875" y="2029737"/>
                      <a:ext cx="174341" cy="176085"/>
                    </a:xfrm>
                    <a:prstGeom prst="ellipse">
                      <a:avLst/>
                    </a:prstGeom>
                    <a:ln>
                      <a:noFill/>
                    </a:ln>
                    <a:sp3d>
                      <a:bevelT/>
                      <a:bevelB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27" name="椭圆 82">
                      <a:extLst>
                        <a:ext uri="{FF2B5EF4-FFF2-40B4-BE49-F238E27FC236}">
                          <a16:creationId xmlns:a16="http://schemas.microsoft.com/office/drawing/2014/main" id="{99CD406D-B58A-D78D-F92A-D75E4C37F5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09300" y="2029737"/>
                      <a:ext cx="174341" cy="176085"/>
                    </a:xfrm>
                    <a:prstGeom prst="ellipse">
                      <a:avLst/>
                    </a:prstGeom>
                    <a:ln>
                      <a:noFill/>
                    </a:ln>
                    <a:sp3d>
                      <a:bevelT/>
                      <a:bevelB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28" name="椭圆 83">
                      <a:extLst>
                        <a:ext uri="{FF2B5EF4-FFF2-40B4-BE49-F238E27FC236}">
                          <a16:creationId xmlns:a16="http://schemas.microsoft.com/office/drawing/2014/main" id="{94CA2448-8344-67CC-851F-A57432D532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22150" y="2029737"/>
                      <a:ext cx="174341" cy="176085"/>
                    </a:xfrm>
                    <a:prstGeom prst="ellipse">
                      <a:avLst/>
                    </a:prstGeom>
                    <a:ln>
                      <a:noFill/>
                    </a:ln>
                    <a:sp3d>
                      <a:bevelT/>
                      <a:bevelB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29" name="椭圆 84">
                      <a:extLst>
                        <a:ext uri="{FF2B5EF4-FFF2-40B4-BE49-F238E27FC236}">
                          <a16:creationId xmlns:a16="http://schemas.microsoft.com/office/drawing/2014/main" id="{F17A37BA-06BF-5E97-D566-9D2FB46E53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15725" y="2029737"/>
                      <a:ext cx="174341" cy="176085"/>
                    </a:xfrm>
                    <a:prstGeom prst="ellipse">
                      <a:avLst/>
                    </a:prstGeom>
                    <a:ln>
                      <a:noFill/>
                    </a:ln>
                    <a:sp3d>
                      <a:bevelT/>
                      <a:bevelB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30" name="椭圆 85">
                      <a:extLst>
                        <a:ext uri="{FF2B5EF4-FFF2-40B4-BE49-F238E27FC236}">
                          <a16:creationId xmlns:a16="http://schemas.microsoft.com/office/drawing/2014/main" id="{FCB0A7B0-8BA9-AD76-70A1-55EE12FBC9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28575" y="2029737"/>
                      <a:ext cx="174341" cy="176085"/>
                    </a:xfrm>
                    <a:prstGeom prst="ellipse">
                      <a:avLst/>
                    </a:prstGeom>
                    <a:ln>
                      <a:noFill/>
                    </a:ln>
                    <a:sp3d>
                      <a:bevelT/>
                      <a:bevelB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  <p:grpSp>
              <p:nvGrpSpPr>
                <p:cNvPr id="16" name="组合 86">
                  <a:extLst>
                    <a:ext uri="{FF2B5EF4-FFF2-40B4-BE49-F238E27FC236}">
                      <a16:creationId xmlns:a16="http://schemas.microsoft.com/office/drawing/2014/main" id="{8316E4D1-2FD3-FA94-ABB3-D17F998F41A0}"/>
                    </a:ext>
                  </a:extLst>
                </p:cNvPr>
                <p:cNvGrpSpPr/>
                <p:nvPr/>
              </p:nvGrpSpPr>
              <p:grpSpPr>
                <a:xfrm>
                  <a:off x="3608726" y="4208322"/>
                  <a:ext cx="3001818" cy="176085"/>
                  <a:chOff x="3608726" y="2029737"/>
                  <a:chExt cx="3001818" cy="176085"/>
                </a:xfrm>
              </p:grpSpPr>
              <p:cxnSp>
                <p:nvCxnSpPr>
                  <p:cNvPr id="17" name="直接连接符 87">
                    <a:extLst>
                      <a:ext uri="{FF2B5EF4-FFF2-40B4-BE49-F238E27FC236}">
                        <a16:creationId xmlns:a16="http://schemas.microsoft.com/office/drawing/2014/main" id="{0772F91E-9336-B64E-E469-0CF3365DD815}"/>
                      </a:ext>
                    </a:extLst>
                  </p:cNvPr>
                  <p:cNvCxnSpPr/>
                  <p:nvPr/>
                </p:nvCxnSpPr>
                <p:spPr>
                  <a:xfrm>
                    <a:off x="3608726" y="2116667"/>
                    <a:ext cx="3001818" cy="0"/>
                  </a:xfrm>
                  <a:prstGeom prst="line">
                    <a:avLst/>
                  </a:prstGeom>
                  <a:ln w="25400">
                    <a:prstDash val="dash"/>
                  </a:ln>
                  <a:sp3d z="-635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8" name="组合 88">
                    <a:extLst>
                      <a:ext uri="{FF2B5EF4-FFF2-40B4-BE49-F238E27FC236}">
                        <a16:creationId xmlns:a16="http://schemas.microsoft.com/office/drawing/2014/main" id="{314E6C94-8039-2465-CE1E-8FD4A7E25E2F}"/>
                      </a:ext>
                    </a:extLst>
                  </p:cNvPr>
                  <p:cNvGrpSpPr/>
                  <p:nvPr/>
                </p:nvGrpSpPr>
                <p:grpSpPr>
                  <a:xfrm>
                    <a:off x="3802875" y="2029737"/>
                    <a:ext cx="2600041" cy="176085"/>
                    <a:chOff x="3802875" y="2029737"/>
                    <a:chExt cx="2600041" cy="176085"/>
                  </a:xfrm>
                </p:grpSpPr>
                <p:sp>
                  <p:nvSpPr>
                    <p:cNvPr id="19" name="椭圆 89">
                      <a:extLst>
                        <a:ext uri="{FF2B5EF4-FFF2-40B4-BE49-F238E27FC236}">
                          <a16:creationId xmlns:a16="http://schemas.microsoft.com/office/drawing/2014/main" id="{B5108841-4FE8-7A77-6302-4FEEF8BA06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02875" y="2029737"/>
                      <a:ext cx="174341" cy="176085"/>
                    </a:xfrm>
                    <a:prstGeom prst="ellipse">
                      <a:avLst/>
                    </a:prstGeom>
                    <a:ln>
                      <a:noFill/>
                    </a:ln>
                    <a:sp3d>
                      <a:bevelT/>
                      <a:bevelB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20" name="椭圆 90">
                      <a:extLst>
                        <a:ext uri="{FF2B5EF4-FFF2-40B4-BE49-F238E27FC236}">
                          <a16:creationId xmlns:a16="http://schemas.microsoft.com/office/drawing/2014/main" id="{CBE79151-7A0B-3A7A-870C-ACFF056B1C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09300" y="2029737"/>
                      <a:ext cx="174341" cy="176085"/>
                    </a:xfrm>
                    <a:prstGeom prst="ellipse">
                      <a:avLst/>
                    </a:prstGeom>
                    <a:ln>
                      <a:noFill/>
                    </a:ln>
                    <a:sp3d>
                      <a:bevelT/>
                      <a:bevelB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21" name="椭圆 91">
                      <a:extLst>
                        <a:ext uri="{FF2B5EF4-FFF2-40B4-BE49-F238E27FC236}">
                          <a16:creationId xmlns:a16="http://schemas.microsoft.com/office/drawing/2014/main" id="{FA8BD960-8E16-862C-4057-4B36C6F039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22150" y="2029737"/>
                      <a:ext cx="174341" cy="176085"/>
                    </a:xfrm>
                    <a:prstGeom prst="ellipse">
                      <a:avLst/>
                    </a:prstGeom>
                    <a:ln>
                      <a:noFill/>
                    </a:ln>
                    <a:sp3d>
                      <a:bevelT/>
                      <a:bevelB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22" name="椭圆 92">
                      <a:extLst>
                        <a:ext uri="{FF2B5EF4-FFF2-40B4-BE49-F238E27FC236}">
                          <a16:creationId xmlns:a16="http://schemas.microsoft.com/office/drawing/2014/main" id="{756D1907-B187-B108-0914-377763AEAC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15725" y="2029737"/>
                      <a:ext cx="174341" cy="176085"/>
                    </a:xfrm>
                    <a:prstGeom prst="ellipse">
                      <a:avLst/>
                    </a:prstGeom>
                    <a:ln>
                      <a:noFill/>
                    </a:ln>
                    <a:sp3d>
                      <a:bevelT/>
                      <a:bevelB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23" name="椭圆 93">
                      <a:extLst>
                        <a:ext uri="{FF2B5EF4-FFF2-40B4-BE49-F238E27FC236}">
                          <a16:creationId xmlns:a16="http://schemas.microsoft.com/office/drawing/2014/main" id="{8BA2A118-113A-D5E1-4CB8-ECBD7D6DE5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28575" y="2029737"/>
                      <a:ext cx="174341" cy="176085"/>
                    </a:xfrm>
                    <a:prstGeom prst="ellipse">
                      <a:avLst/>
                    </a:prstGeom>
                    <a:ln>
                      <a:noFill/>
                    </a:ln>
                    <a:sp3d>
                      <a:bevelT/>
                      <a:bevelB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</p:grpSp>
          <p:sp>
            <p:nvSpPr>
              <p:cNvPr id="6" name="弧形 12">
                <a:extLst>
                  <a:ext uri="{FF2B5EF4-FFF2-40B4-BE49-F238E27FC236}">
                    <a16:creationId xmlns:a16="http://schemas.microsoft.com/office/drawing/2014/main" id="{6A4561B7-8AA7-FB44-2B51-5C0BB7A692B8}"/>
                  </a:ext>
                </a:extLst>
              </p:cNvPr>
              <p:cNvSpPr/>
              <p:nvPr/>
            </p:nvSpPr>
            <p:spPr>
              <a:xfrm rot="568625">
                <a:off x="5059606" y="3176633"/>
                <a:ext cx="1117819" cy="352396"/>
              </a:xfrm>
              <a:prstGeom prst="arc">
                <a:avLst>
                  <a:gd name="adj1" fmla="val 11227004"/>
                  <a:gd name="adj2" fmla="val 21243215"/>
                </a:avLst>
              </a:prstGeom>
              <a:ln>
                <a:solidFill>
                  <a:srgbClr val="FF0000"/>
                </a:solidFill>
              </a:ln>
              <a:scene3d>
                <a:camera prst="orthographicFront">
                  <a:rot lat="18599990" lon="0" rev="0"/>
                </a:camera>
                <a:lightRig rig="balanced" dir="t"/>
              </a:scene3d>
              <a:sp3d prstMaterial="translucentPowder">
                <a:bevelT w="12700" h="12700"/>
                <a:bevelB w="12700" h="127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弧形 13">
                <a:extLst>
                  <a:ext uri="{FF2B5EF4-FFF2-40B4-BE49-F238E27FC236}">
                    <a16:creationId xmlns:a16="http://schemas.microsoft.com/office/drawing/2014/main" id="{088E4176-506B-BB12-B81E-79E682E2C0BD}"/>
                  </a:ext>
                </a:extLst>
              </p:cNvPr>
              <p:cNvSpPr/>
              <p:nvPr/>
            </p:nvSpPr>
            <p:spPr>
              <a:xfrm rot="2188864">
                <a:off x="4396518" y="2899100"/>
                <a:ext cx="739433" cy="206947"/>
              </a:xfrm>
              <a:prstGeom prst="arc">
                <a:avLst>
                  <a:gd name="adj1" fmla="val 10868217"/>
                  <a:gd name="adj2" fmla="val 21485857"/>
                </a:avLst>
              </a:prstGeom>
              <a:ln>
                <a:solidFill>
                  <a:srgbClr val="FF0000"/>
                </a:solidFill>
              </a:ln>
              <a:scene3d>
                <a:camera prst="orthographicFront">
                  <a:rot lat="18299977" lon="0" rev="0"/>
                </a:camera>
                <a:lightRig rig="balanced" dir="t"/>
              </a:scene3d>
              <a:sp3d prstMaterial="translucentPowder">
                <a:bevelT w="12700" h="12700"/>
                <a:bevelB w="12700" h="127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弧形 14">
                <a:extLst>
                  <a:ext uri="{FF2B5EF4-FFF2-40B4-BE49-F238E27FC236}">
                    <a16:creationId xmlns:a16="http://schemas.microsoft.com/office/drawing/2014/main" id="{000C0F1C-C209-766D-BE59-212D2F469105}"/>
                  </a:ext>
                </a:extLst>
              </p:cNvPr>
              <p:cNvSpPr/>
              <p:nvPr/>
            </p:nvSpPr>
            <p:spPr>
              <a:xfrm rot="21299460">
                <a:off x="5054786" y="2998759"/>
                <a:ext cx="1608361" cy="419520"/>
              </a:xfrm>
              <a:prstGeom prst="arc">
                <a:avLst>
                  <a:gd name="adj1" fmla="val 11058747"/>
                  <a:gd name="adj2" fmla="val 21485857"/>
                </a:avLst>
              </a:prstGeom>
              <a:ln>
                <a:solidFill>
                  <a:srgbClr val="FF0000"/>
                </a:solidFill>
              </a:ln>
              <a:scene3d>
                <a:camera prst="orthographicFront">
                  <a:rot lat="18599990" lon="0" rev="0"/>
                </a:camera>
                <a:lightRig rig="balanced" dir="t"/>
              </a:scene3d>
              <a:sp3d prstMaterial="translucentPowder">
                <a:bevelT w="12700" h="12700"/>
                <a:bevelB w="12700" h="127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弧形 16">
                <a:extLst>
                  <a:ext uri="{FF2B5EF4-FFF2-40B4-BE49-F238E27FC236}">
                    <a16:creationId xmlns:a16="http://schemas.microsoft.com/office/drawing/2014/main" id="{40ABFC03-91E2-8C05-CD20-DD8234ED09A8}"/>
                  </a:ext>
                </a:extLst>
              </p:cNvPr>
              <p:cNvSpPr/>
              <p:nvPr/>
            </p:nvSpPr>
            <p:spPr>
              <a:xfrm rot="21299460">
                <a:off x="3484922" y="3129716"/>
                <a:ext cx="1608361" cy="419520"/>
              </a:xfrm>
              <a:prstGeom prst="arc">
                <a:avLst>
                  <a:gd name="adj1" fmla="val 11058747"/>
                  <a:gd name="adj2" fmla="val 21485857"/>
                </a:avLst>
              </a:prstGeom>
              <a:ln>
                <a:solidFill>
                  <a:srgbClr val="FF0000"/>
                </a:solidFill>
              </a:ln>
              <a:scene3d>
                <a:camera prst="orthographicFront">
                  <a:rot lat="18599990" lon="0" rev="0"/>
                </a:camera>
                <a:lightRig rig="balanced" dir="t"/>
              </a:scene3d>
              <a:sp3d prstMaterial="translucentPowder">
                <a:bevelT w="12700" h="12700"/>
                <a:bevelB w="12700" h="127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弧形 17">
                <a:extLst>
                  <a:ext uri="{FF2B5EF4-FFF2-40B4-BE49-F238E27FC236}">
                    <a16:creationId xmlns:a16="http://schemas.microsoft.com/office/drawing/2014/main" id="{60819B66-5249-2353-FA15-29F988FEF4C6}"/>
                  </a:ext>
                </a:extLst>
              </p:cNvPr>
              <p:cNvSpPr/>
              <p:nvPr/>
            </p:nvSpPr>
            <p:spPr>
              <a:xfrm rot="2188864">
                <a:off x="4995778" y="3354283"/>
                <a:ext cx="776979" cy="206947"/>
              </a:xfrm>
              <a:prstGeom prst="arc">
                <a:avLst>
                  <a:gd name="adj1" fmla="val 10868217"/>
                  <a:gd name="adj2" fmla="val 21444620"/>
                </a:avLst>
              </a:prstGeom>
              <a:ln>
                <a:solidFill>
                  <a:srgbClr val="FF0000"/>
                </a:solidFill>
              </a:ln>
              <a:scene3d>
                <a:camera prst="orthographicFront">
                  <a:rot lat="18299977" lon="0" rev="0"/>
                </a:camera>
                <a:lightRig rig="balanced" dir="t"/>
              </a:scene3d>
              <a:sp3d prstMaterial="translucentPowder">
                <a:bevelT w="12700" h="12700"/>
                <a:bevelB w="12700" h="127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" name="弧形 19">
              <a:extLst>
                <a:ext uri="{FF2B5EF4-FFF2-40B4-BE49-F238E27FC236}">
                  <a16:creationId xmlns:a16="http://schemas.microsoft.com/office/drawing/2014/main" id="{B2FBE06B-02ED-4D46-0981-19A2208ADCCF}"/>
                </a:ext>
              </a:extLst>
            </p:cNvPr>
            <p:cNvSpPr/>
            <p:nvPr/>
          </p:nvSpPr>
          <p:spPr>
            <a:xfrm rot="21059777">
              <a:off x="4076124" y="3199249"/>
              <a:ext cx="1086644" cy="238338"/>
            </a:xfrm>
            <a:prstGeom prst="arc">
              <a:avLst>
                <a:gd name="adj1" fmla="val 10879933"/>
                <a:gd name="adj2" fmla="val 21223413"/>
              </a:avLst>
            </a:prstGeom>
            <a:ln>
              <a:solidFill>
                <a:srgbClr val="FF0000"/>
              </a:solidFill>
            </a:ln>
            <a:scene3d>
              <a:camera prst="orthographicFront">
                <a:rot lat="18599990" lon="0" rev="0"/>
              </a:camera>
              <a:lightRig rig="balanced" dir="t"/>
            </a:scene3d>
            <a:sp3d prstMaterial="translucentPowder">
              <a:bevelT w="12700" h="12700"/>
              <a:bevelB w="12700" h="127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9" name="object 2">
            <a:extLst>
              <a:ext uri="{FF2B5EF4-FFF2-40B4-BE49-F238E27FC236}">
                <a16:creationId xmlns:a16="http://schemas.microsoft.com/office/drawing/2014/main" id="{A8667C6C-EBDD-3F59-E394-3C91E05DE9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92830" y="285116"/>
            <a:ext cx="5763897" cy="513081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</a:pPr>
            <a:r>
              <a:rPr lang="en-US" sz="2800" b="1" dirty="0">
                <a:solidFill>
                  <a:srgbClr val="0432FF"/>
                </a:solidFill>
              </a:rPr>
              <a:t>Other disadvantages for QMC?</a:t>
            </a:r>
            <a:endParaRPr sz="2800" b="1" spc="-100" dirty="0">
              <a:solidFill>
                <a:srgbClr val="0432FF"/>
              </a:solidFill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object 2"/>
          <p:cNvSpPr txBox="1">
            <a:spLocks noGrp="1"/>
          </p:cNvSpPr>
          <p:nvPr>
            <p:ph type="title"/>
          </p:nvPr>
        </p:nvSpPr>
        <p:spPr>
          <a:xfrm>
            <a:off x="542745" y="285116"/>
            <a:ext cx="8058509" cy="513081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17145" algn="ctr">
              <a:spcBef>
                <a:spcPts val="100"/>
              </a:spcBef>
              <a:defRPr spc="-100"/>
            </a:pPr>
            <a:r>
              <a:rPr lang="en-US" sz="2800" b="1" dirty="0">
                <a:solidFill>
                  <a:srgbClr val="0432FF"/>
                </a:solidFill>
              </a:rPr>
              <a:t>Outline</a:t>
            </a:r>
            <a:endParaRPr sz="2800" b="1" dirty="0">
              <a:solidFill>
                <a:srgbClr val="0432FF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D975899-B603-9262-0BBB-EA45AAB67E23}"/>
              </a:ext>
            </a:extLst>
          </p:cNvPr>
          <p:cNvSpPr txBox="1"/>
          <p:nvPr/>
        </p:nvSpPr>
        <p:spPr>
          <a:xfrm>
            <a:off x="548640" y="1556792"/>
            <a:ext cx="8058509" cy="32470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65024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sz="21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Overview</a:t>
            </a:r>
          </a:p>
          <a:p>
            <a:pPr defTabSz="65024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sz="21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lang="en-US" sz="2400" dirty="0">
                <a:solidFill>
                  <a:srgbClr val="0432FF"/>
                </a:solidFill>
                <a:latin typeface="+mj-lt"/>
                <a:cs typeface="Times New Roman" panose="02020603050405020304" pitchFamily="18" charset="0"/>
              </a:rPr>
              <a:t> Metropolis filter</a:t>
            </a:r>
          </a:p>
          <a:p>
            <a:pPr defTabSz="65024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sz="21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 Factorized Metropolis filter</a:t>
            </a:r>
          </a:p>
          <a:p>
            <a:pPr defTabSz="65024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sz="21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kumimoji="0" lang="en-US" sz="2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cs typeface="Times New Roman" panose="02020603050405020304" pitchFamily="18" charset="0"/>
                <a:sym typeface="Calibri"/>
              </a:rPr>
              <a:t> Event-based sampling</a:t>
            </a:r>
          </a:p>
          <a:p>
            <a:pPr marR="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cs typeface="Times New Roman" panose="02020603050405020304" pitchFamily="18" charset="0"/>
                <a:sym typeface="Calibri"/>
              </a:rPr>
              <a:t> Event-based Monte Carlo algorithm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3CDDCF-F979-B683-C887-BC94E0D10CBF}"/>
              </a:ext>
            </a:extLst>
          </p:cNvPr>
          <p:cNvSpPr txBox="1"/>
          <p:nvPr/>
        </p:nvSpPr>
        <p:spPr>
          <a:xfrm>
            <a:off x="5940152" y="5562428"/>
            <a:ext cx="2436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arXiv:2305. 14082</a:t>
            </a:r>
          </a:p>
        </p:txBody>
      </p:sp>
    </p:spTree>
    <p:extLst>
      <p:ext uri="{BB962C8B-B14F-4D97-AF65-F5344CB8AC3E}">
        <p14:creationId xmlns:p14="http://schemas.microsoft.com/office/powerpoint/2010/main" val="283320093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object 7"/>
          <p:cNvSpPr txBox="1"/>
          <p:nvPr/>
        </p:nvSpPr>
        <p:spPr>
          <a:xfrm>
            <a:off x="114235" y="974759"/>
            <a:ext cx="8798560" cy="29303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ts val="2800"/>
              </a:lnSpc>
              <a:spcBef>
                <a:spcPts val="200"/>
              </a:spcBef>
              <a:defRPr sz="2400" spc="-5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lang="en-US" dirty="0"/>
              <a:t>    </a:t>
            </a:r>
            <a:r>
              <a:rPr sz="2000" dirty="0">
                <a:latin typeface="+mj-lt"/>
              </a:rPr>
              <a:t>Metropolis</a:t>
            </a:r>
            <a:r>
              <a:rPr sz="2000" spc="5" dirty="0">
                <a:latin typeface="+mj-lt"/>
              </a:rPr>
              <a:t> </a:t>
            </a:r>
            <a:r>
              <a:rPr sz="2000" dirty="0">
                <a:latin typeface="+mj-lt"/>
              </a:rPr>
              <a:t>algorithm </a:t>
            </a:r>
            <a:r>
              <a:rPr sz="2000" spc="0" dirty="0">
                <a:latin typeface="+mj-lt"/>
                <a:ea typeface="Times New Roman"/>
                <a:cs typeface="Times New Roman"/>
                <a:sym typeface="Times New Roman"/>
              </a:rPr>
              <a:t>:</a:t>
            </a:r>
            <a:r>
              <a:rPr sz="2000" spc="5" dirty="0">
                <a:latin typeface="+mj-lt"/>
                <a:ea typeface="Times New Roman"/>
                <a:cs typeface="Times New Roman"/>
                <a:sym typeface="Times New Roman"/>
              </a:rPr>
              <a:t> </a:t>
            </a:r>
            <a:r>
              <a:rPr sz="2000" spc="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a</a:t>
            </a:r>
            <a:r>
              <a:rPr sz="2000" spc="5" dirty="0">
                <a:solidFill>
                  <a:srgbClr val="00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 </a:t>
            </a:r>
            <a:r>
              <a:rPr sz="2000" dirty="0">
                <a:solidFill>
                  <a:srgbClr val="0000FF"/>
                </a:solidFill>
                <a:latin typeface="+mj-lt"/>
                <a:ea typeface="Times New Roman"/>
                <a:cs typeface="Times New Roman"/>
                <a:sym typeface="Times New Roman"/>
              </a:rPr>
              <a:t>local</a:t>
            </a:r>
            <a:r>
              <a:rPr sz="2000" spc="5" dirty="0">
                <a:solidFill>
                  <a:srgbClr val="0000FF"/>
                </a:solidFill>
                <a:latin typeface="+mj-lt"/>
                <a:ea typeface="Times New Roman"/>
                <a:cs typeface="Times New Roman"/>
                <a:sym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update </a:t>
            </a:r>
            <a:r>
              <a:rPr sz="2000" spc="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MCMC</a:t>
            </a:r>
            <a:r>
              <a:rPr sz="2000" spc="5" dirty="0">
                <a:solidFill>
                  <a:srgbClr val="00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scheme</a:t>
            </a:r>
            <a:r>
              <a:rPr sz="2000" spc="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with</a:t>
            </a:r>
            <a:r>
              <a:rPr lang="en-US" sz="2000" spc="5" dirty="0">
                <a:solidFill>
                  <a:srgbClr val="FF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transition </a:t>
            </a:r>
            <a:r>
              <a:rPr sz="2000" spc="-585" dirty="0">
                <a:solidFill>
                  <a:srgbClr val="00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filter</a:t>
            </a:r>
            <a:endParaRPr sz="2000" dirty="0">
              <a:latin typeface="+mj-lt"/>
              <a:ea typeface="Times New Roman"/>
              <a:cs typeface="Times New Roman"/>
              <a:sym typeface="Times New Roman"/>
            </a:endParaRPr>
          </a:p>
          <a:p>
            <a:pPr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2000" dirty="0">
              <a:latin typeface="+mj-lt"/>
              <a:ea typeface="Times New Roman"/>
              <a:cs typeface="Times New Roman"/>
              <a:sym typeface="Times New Roman"/>
            </a:endParaRPr>
          </a:p>
          <a:p>
            <a:pPr indent="372109">
              <a:lnSpc>
                <a:spcPct val="130000"/>
              </a:lnSpc>
              <a:defRPr sz="2400" spc="-5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000" dirty="0">
              <a:latin typeface="+mj-lt"/>
              <a:cs typeface="Times New Roman"/>
              <a:sym typeface="Times New Roman"/>
            </a:endParaRPr>
          </a:p>
          <a:p>
            <a:pPr indent="372109">
              <a:lnSpc>
                <a:spcPct val="130000"/>
              </a:lnSpc>
              <a:defRPr sz="2400" spc="-5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000" dirty="0">
              <a:latin typeface="+mj-lt"/>
              <a:cs typeface="Times New Roman"/>
              <a:sym typeface="Times New Roman"/>
            </a:endParaRPr>
          </a:p>
          <a:p>
            <a:pPr indent="372109">
              <a:lnSpc>
                <a:spcPct val="130000"/>
              </a:lnSpc>
              <a:defRPr sz="2400" spc="-5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000" dirty="0">
                <a:latin typeface="+mj-lt"/>
              </a:rPr>
              <a:t>Boltzmann</a:t>
            </a:r>
            <a:r>
              <a:rPr sz="2000" spc="-20" dirty="0">
                <a:latin typeface="+mj-lt"/>
              </a:rPr>
              <a:t> </a:t>
            </a:r>
            <a:r>
              <a:rPr sz="2000" dirty="0">
                <a:latin typeface="+mj-lt"/>
              </a:rPr>
              <a:t>distribution:</a:t>
            </a:r>
          </a:p>
          <a:p>
            <a:pPr indent="372109">
              <a:lnSpc>
                <a:spcPct val="130000"/>
              </a:lnSpc>
              <a:spcBef>
                <a:spcPts val="800"/>
              </a:spcBef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000" dirty="0">
                <a:latin typeface="+mj-lt"/>
              </a:rPr>
              <a:t>Sum</a:t>
            </a:r>
            <a:r>
              <a:rPr sz="2000" spc="-20" dirty="0">
                <a:latin typeface="+mj-lt"/>
              </a:rPr>
              <a:t> </a:t>
            </a:r>
            <a:r>
              <a:rPr sz="2000" dirty="0">
                <a:latin typeface="+mj-lt"/>
              </a:rPr>
              <a:t>of</a:t>
            </a:r>
            <a:r>
              <a:rPr sz="2000" spc="-15" dirty="0">
                <a:latin typeface="+mj-lt"/>
              </a:rPr>
              <a:t> </a:t>
            </a:r>
            <a:r>
              <a:rPr sz="2000" i="1" spc="-5" dirty="0">
                <a:solidFill>
                  <a:srgbClr val="0000FF"/>
                </a:solidFill>
                <a:latin typeface="+mj-lt"/>
              </a:rPr>
              <a:t>all</a:t>
            </a:r>
            <a:r>
              <a:rPr sz="2000" i="1" spc="-15" dirty="0">
                <a:solidFill>
                  <a:srgbClr val="0000FF"/>
                </a:solidFill>
                <a:latin typeface="+mj-lt"/>
              </a:rPr>
              <a:t> </a:t>
            </a:r>
            <a:r>
              <a:rPr sz="2000" spc="-5" dirty="0">
                <a:latin typeface="+mj-lt"/>
              </a:rPr>
              <a:t>interactions:</a:t>
            </a:r>
            <a:endParaRPr lang="en-US" sz="2000" spc="-5" dirty="0">
              <a:latin typeface="+mj-lt"/>
            </a:endParaRPr>
          </a:p>
          <a:p>
            <a:pPr indent="372109">
              <a:lnSpc>
                <a:spcPct val="130000"/>
              </a:lnSpc>
              <a:spcBef>
                <a:spcPts val="1000"/>
              </a:spcBef>
              <a:defRPr sz="2400" spc="-5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dirty="0">
                <a:latin typeface="+mj-lt"/>
              </a:rPr>
              <a:t>Induced</a:t>
            </a:r>
            <a:r>
              <a:rPr lang="en-US" sz="2000" spc="-10" dirty="0">
                <a:latin typeface="+mj-lt"/>
              </a:rPr>
              <a:t> </a:t>
            </a:r>
            <a:r>
              <a:rPr lang="en-US" sz="2000" i="1" dirty="0">
                <a:solidFill>
                  <a:srgbClr val="0000FF"/>
                </a:solidFill>
                <a:latin typeface="+mj-lt"/>
              </a:rPr>
              <a:t>total</a:t>
            </a:r>
            <a:r>
              <a:rPr lang="en-US" sz="2000" i="1" spc="-1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000" spc="-10" dirty="0">
                <a:latin typeface="+mj-lt"/>
              </a:rPr>
              <a:t>energy</a:t>
            </a:r>
            <a:r>
              <a:rPr lang="en-US" sz="2000" dirty="0">
                <a:latin typeface="+mj-lt"/>
              </a:rPr>
              <a:t> change:</a:t>
            </a:r>
            <a:r>
              <a:rPr lang="en-US" dirty="0"/>
              <a:t> </a:t>
            </a:r>
          </a:p>
        </p:txBody>
      </p:sp>
      <p:sp>
        <p:nvSpPr>
          <p:cNvPr id="121" name="object 2"/>
          <p:cNvSpPr txBox="1">
            <a:spLocks noGrp="1"/>
          </p:cNvSpPr>
          <p:nvPr>
            <p:ph type="title"/>
          </p:nvPr>
        </p:nvSpPr>
        <p:spPr>
          <a:xfrm>
            <a:off x="1692830" y="285116"/>
            <a:ext cx="5763897" cy="513081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</a:pPr>
            <a:r>
              <a:rPr sz="2800" b="1" dirty="0">
                <a:solidFill>
                  <a:srgbClr val="0432FF"/>
                </a:solidFill>
              </a:rPr>
              <a:t>The</a:t>
            </a:r>
            <a:r>
              <a:rPr sz="2800" b="1" spc="-100" dirty="0">
                <a:solidFill>
                  <a:srgbClr val="0432FF"/>
                </a:solidFill>
              </a:rPr>
              <a:t> Me</a:t>
            </a:r>
            <a:r>
              <a:rPr sz="2800" b="1" dirty="0">
                <a:solidFill>
                  <a:srgbClr val="0432FF"/>
                </a:solidFill>
              </a:rPr>
              <a:t>t</a:t>
            </a:r>
            <a:r>
              <a:rPr sz="2800" b="1" spc="-100" dirty="0">
                <a:solidFill>
                  <a:srgbClr val="0432FF"/>
                </a:solidFill>
              </a:rPr>
              <a:t>r</a:t>
            </a:r>
            <a:r>
              <a:rPr sz="2800" b="1" dirty="0">
                <a:solidFill>
                  <a:srgbClr val="0432FF"/>
                </a:solidFill>
              </a:rPr>
              <a:t>opo</a:t>
            </a:r>
            <a:r>
              <a:rPr sz="2800" b="1" spc="-100" dirty="0">
                <a:solidFill>
                  <a:srgbClr val="0432FF"/>
                </a:solidFill>
              </a:rPr>
              <a:t>li</a:t>
            </a:r>
            <a:r>
              <a:rPr sz="2800" b="1" dirty="0">
                <a:solidFill>
                  <a:srgbClr val="0432FF"/>
                </a:solidFill>
              </a:rPr>
              <a:t>s</a:t>
            </a:r>
            <a:r>
              <a:rPr sz="2800" b="1" spc="-200" dirty="0">
                <a:solidFill>
                  <a:srgbClr val="0432FF"/>
                </a:solidFill>
              </a:rPr>
              <a:t> </a:t>
            </a:r>
            <a:r>
              <a:rPr sz="2800" b="1" dirty="0">
                <a:solidFill>
                  <a:srgbClr val="0432FF"/>
                </a:solidFill>
              </a:rPr>
              <a:t>A</a:t>
            </a:r>
            <a:r>
              <a:rPr sz="2800" b="1" spc="-100" dirty="0">
                <a:solidFill>
                  <a:srgbClr val="0432FF"/>
                </a:solidFill>
              </a:rPr>
              <a:t>l</a:t>
            </a:r>
            <a:r>
              <a:rPr sz="2800" b="1" dirty="0">
                <a:solidFill>
                  <a:srgbClr val="0432FF"/>
                </a:solidFill>
              </a:rPr>
              <a:t>go</a:t>
            </a:r>
            <a:r>
              <a:rPr sz="2800" b="1" spc="-100" dirty="0">
                <a:solidFill>
                  <a:srgbClr val="0432FF"/>
                </a:solidFill>
              </a:rPr>
              <a:t>ri</a:t>
            </a:r>
            <a:r>
              <a:rPr sz="2800" b="1" dirty="0">
                <a:solidFill>
                  <a:srgbClr val="0432FF"/>
                </a:solidFill>
              </a:rPr>
              <a:t>thm </a:t>
            </a:r>
            <a:r>
              <a:rPr sz="2800" b="1" spc="-100" dirty="0">
                <a:solidFill>
                  <a:srgbClr val="0432FF"/>
                </a:solidFill>
              </a:rPr>
              <a:t>(1953)</a:t>
            </a:r>
          </a:p>
        </p:txBody>
      </p:sp>
      <p:grpSp>
        <p:nvGrpSpPr>
          <p:cNvPr id="124" name="object 10"/>
          <p:cNvGrpSpPr/>
          <p:nvPr/>
        </p:nvGrpSpPr>
        <p:grpSpPr>
          <a:xfrm>
            <a:off x="2793076" y="4131424"/>
            <a:ext cx="3557848" cy="2174126"/>
            <a:chOff x="0" y="0"/>
            <a:chExt cx="3557847" cy="1882832"/>
          </a:xfrm>
        </p:grpSpPr>
        <p:pic>
          <p:nvPicPr>
            <p:cNvPr id="122" name="object 11" descr="object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3557847" cy="18828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3" name="object 12"/>
            <p:cNvSpPr/>
            <p:nvPr/>
          </p:nvSpPr>
          <p:spPr>
            <a:xfrm>
              <a:off x="50729" y="26173"/>
              <a:ext cx="3456385" cy="1783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623"/>
                  </a:moveTo>
                  <a:lnTo>
                    <a:pt x="237" y="2333"/>
                  </a:lnTo>
                  <a:lnTo>
                    <a:pt x="475" y="2062"/>
                  </a:lnTo>
                  <a:lnTo>
                    <a:pt x="712" y="1811"/>
                  </a:lnTo>
                  <a:lnTo>
                    <a:pt x="949" y="1578"/>
                  </a:lnTo>
                  <a:lnTo>
                    <a:pt x="1187" y="1363"/>
                  </a:lnTo>
                  <a:lnTo>
                    <a:pt x="1424" y="1165"/>
                  </a:lnTo>
                  <a:lnTo>
                    <a:pt x="1662" y="985"/>
                  </a:lnTo>
                  <a:lnTo>
                    <a:pt x="1899" y="821"/>
                  </a:lnTo>
                  <a:lnTo>
                    <a:pt x="2136" y="674"/>
                  </a:lnTo>
                  <a:lnTo>
                    <a:pt x="2374" y="542"/>
                  </a:lnTo>
                  <a:lnTo>
                    <a:pt x="2611" y="426"/>
                  </a:lnTo>
                  <a:lnTo>
                    <a:pt x="2848" y="325"/>
                  </a:lnTo>
                  <a:lnTo>
                    <a:pt x="3086" y="239"/>
                  </a:lnTo>
                  <a:lnTo>
                    <a:pt x="3323" y="166"/>
                  </a:lnTo>
                  <a:lnTo>
                    <a:pt x="3560" y="107"/>
                  </a:lnTo>
                  <a:lnTo>
                    <a:pt x="3798" y="62"/>
                  </a:lnTo>
                  <a:lnTo>
                    <a:pt x="4273" y="8"/>
                  </a:lnTo>
                  <a:lnTo>
                    <a:pt x="4510" y="0"/>
                  </a:lnTo>
                  <a:lnTo>
                    <a:pt x="4747" y="3"/>
                  </a:lnTo>
                  <a:lnTo>
                    <a:pt x="5222" y="42"/>
                  </a:lnTo>
                  <a:lnTo>
                    <a:pt x="5697" y="122"/>
                  </a:lnTo>
                  <a:lnTo>
                    <a:pt x="5934" y="176"/>
                  </a:lnTo>
                  <a:lnTo>
                    <a:pt x="6171" y="239"/>
                  </a:lnTo>
                  <a:lnTo>
                    <a:pt x="6409" y="310"/>
                  </a:lnTo>
                  <a:lnTo>
                    <a:pt x="6646" y="389"/>
                  </a:lnTo>
                  <a:lnTo>
                    <a:pt x="6884" y="476"/>
                  </a:lnTo>
                  <a:lnTo>
                    <a:pt x="7121" y="571"/>
                  </a:lnTo>
                  <a:lnTo>
                    <a:pt x="7358" y="671"/>
                  </a:lnTo>
                  <a:lnTo>
                    <a:pt x="7596" y="779"/>
                  </a:lnTo>
                  <a:lnTo>
                    <a:pt x="7833" y="892"/>
                  </a:lnTo>
                  <a:lnTo>
                    <a:pt x="8070" y="1010"/>
                  </a:lnTo>
                  <a:lnTo>
                    <a:pt x="8308" y="1134"/>
                  </a:lnTo>
                  <a:lnTo>
                    <a:pt x="8545" y="1262"/>
                  </a:lnTo>
                  <a:lnTo>
                    <a:pt x="8782" y="1394"/>
                  </a:lnTo>
                  <a:lnTo>
                    <a:pt x="9020" y="1530"/>
                  </a:lnTo>
                  <a:lnTo>
                    <a:pt x="9257" y="1669"/>
                  </a:lnTo>
                  <a:lnTo>
                    <a:pt x="9495" y="1811"/>
                  </a:lnTo>
                  <a:lnTo>
                    <a:pt x="9732" y="1955"/>
                  </a:lnTo>
                  <a:lnTo>
                    <a:pt x="9969" y="2102"/>
                  </a:lnTo>
                  <a:lnTo>
                    <a:pt x="10207" y="2249"/>
                  </a:lnTo>
                  <a:lnTo>
                    <a:pt x="10444" y="2398"/>
                  </a:lnTo>
                  <a:lnTo>
                    <a:pt x="10681" y="2548"/>
                  </a:lnTo>
                  <a:lnTo>
                    <a:pt x="10919" y="2697"/>
                  </a:lnTo>
                  <a:lnTo>
                    <a:pt x="11156" y="2847"/>
                  </a:lnTo>
                  <a:lnTo>
                    <a:pt x="11393" y="2996"/>
                  </a:lnTo>
                  <a:lnTo>
                    <a:pt x="11631" y="3144"/>
                  </a:lnTo>
                  <a:lnTo>
                    <a:pt x="11868" y="3290"/>
                  </a:lnTo>
                  <a:lnTo>
                    <a:pt x="12105" y="3434"/>
                  </a:lnTo>
                  <a:lnTo>
                    <a:pt x="12343" y="3576"/>
                  </a:lnTo>
                  <a:lnTo>
                    <a:pt x="12580" y="3715"/>
                  </a:lnTo>
                  <a:lnTo>
                    <a:pt x="12818" y="3851"/>
                  </a:lnTo>
                  <a:lnTo>
                    <a:pt x="13055" y="3983"/>
                  </a:lnTo>
                  <a:lnTo>
                    <a:pt x="13292" y="4111"/>
                  </a:lnTo>
                  <a:lnTo>
                    <a:pt x="13530" y="4235"/>
                  </a:lnTo>
                  <a:lnTo>
                    <a:pt x="13767" y="4353"/>
                  </a:lnTo>
                  <a:lnTo>
                    <a:pt x="14004" y="4466"/>
                  </a:lnTo>
                  <a:lnTo>
                    <a:pt x="14242" y="4574"/>
                  </a:lnTo>
                  <a:lnTo>
                    <a:pt x="14479" y="4675"/>
                  </a:lnTo>
                  <a:lnTo>
                    <a:pt x="14716" y="4769"/>
                  </a:lnTo>
                  <a:lnTo>
                    <a:pt x="14954" y="4856"/>
                  </a:lnTo>
                  <a:lnTo>
                    <a:pt x="15191" y="4935"/>
                  </a:lnTo>
                  <a:lnTo>
                    <a:pt x="15429" y="5007"/>
                  </a:lnTo>
                  <a:lnTo>
                    <a:pt x="15666" y="5070"/>
                  </a:lnTo>
                  <a:lnTo>
                    <a:pt x="15903" y="5124"/>
                  </a:lnTo>
                  <a:lnTo>
                    <a:pt x="16141" y="5168"/>
                  </a:lnTo>
                  <a:lnTo>
                    <a:pt x="16615" y="5228"/>
                  </a:lnTo>
                  <a:lnTo>
                    <a:pt x="17090" y="5245"/>
                  </a:lnTo>
                  <a:lnTo>
                    <a:pt x="17327" y="5237"/>
                  </a:lnTo>
                  <a:lnTo>
                    <a:pt x="17802" y="5184"/>
                  </a:lnTo>
                  <a:lnTo>
                    <a:pt x="18040" y="5138"/>
                  </a:lnTo>
                  <a:lnTo>
                    <a:pt x="18277" y="5079"/>
                  </a:lnTo>
                  <a:lnTo>
                    <a:pt x="18514" y="5007"/>
                  </a:lnTo>
                  <a:lnTo>
                    <a:pt x="18752" y="4920"/>
                  </a:lnTo>
                  <a:lnTo>
                    <a:pt x="18989" y="4819"/>
                  </a:lnTo>
                  <a:lnTo>
                    <a:pt x="19226" y="4703"/>
                  </a:lnTo>
                  <a:lnTo>
                    <a:pt x="19464" y="4571"/>
                  </a:lnTo>
                  <a:lnTo>
                    <a:pt x="19701" y="4424"/>
                  </a:lnTo>
                  <a:lnTo>
                    <a:pt x="19938" y="4260"/>
                  </a:lnTo>
                  <a:lnTo>
                    <a:pt x="20176" y="4080"/>
                  </a:lnTo>
                  <a:lnTo>
                    <a:pt x="20413" y="3882"/>
                  </a:lnTo>
                  <a:lnTo>
                    <a:pt x="20651" y="3667"/>
                  </a:lnTo>
                  <a:lnTo>
                    <a:pt x="20888" y="3434"/>
                  </a:lnTo>
                  <a:lnTo>
                    <a:pt x="21125" y="3183"/>
                  </a:lnTo>
                  <a:lnTo>
                    <a:pt x="21363" y="2912"/>
                  </a:lnTo>
                  <a:lnTo>
                    <a:pt x="21600" y="2623"/>
                  </a:lnTo>
                  <a:lnTo>
                    <a:pt x="21600" y="18977"/>
                  </a:lnTo>
                  <a:lnTo>
                    <a:pt x="21363" y="19267"/>
                  </a:lnTo>
                  <a:lnTo>
                    <a:pt x="21125" y="19538"/>
                  </a:lnTo>
                  <a:lnTo>
                    <a:pt x="20888" y="19789"/>
                  </a:lnTo>
                  <a:lnTo>
                    <a:pt x="20651" y="20022"/>
                  </a:lnTo>
                  <a:lnTo>
                    <a:pt x="20413" y="20237"/>
                  </a:lnTo>
                  <a:lnTo>
                    <a:pt x="20176" y="20435"/>
                  </a:lnTo>
                  <a:lnTo>
                    <a:pt x="19938" y="20615"/>
                  </a:lnTo>
                  <a:lnTo>
                    <a:pt x="19701" y="20779"/>
                  </a:lnTo>
                  <a:lnTo>
                    <a:pt x="19464" y="20926"/>
                  </a:lnTo>
                  <a:lnTo>
                    <a:pt x="19226" y="21058"/>
                  </a:lnTo>
                  <a:lnTo>
                    <a:pt x="18989" y="21174"/>
                  </a:lnTo>
                  <a:lnTo>
                    <a:pt x="18752" y="21275"/>
                  </a:lnTo>
                  <a:lnTo>
                    <a:pt x="18514" y="21361"/>
                  </a:lnTo>
                  <a:lnTo>
                    <a:pt x="18277" y="21434"/>
                  </a:lnTo>
                  <a:lnTo>
                    <a:pt x="18040" y="21493"/>
                  </a:lnTo>
                  <a:lnTo>
                    <a:pt x="17802" y="21538"/>
                  </a:lnTo>
                  <a:lnTo>
                    <a:pt x="17327" y="21592"/>
                  </a:lnTo>
                  <a:lnTo>
                    <a:pt x="17090" y="21600"/>
                  </a:lnTo>
                  <a:lnTo>
                    <a:pt x="16853" y="21597"/>
                  </a:lnTo>
                  <a:lnTo>
                    <a:pt x="16378" y="21558"/>
                  </a:lnTo>
                  <a:lnTo>
                    <a:pt x="15903" y="21478"/>
                  </a:lnTo>
                  <a:lnTo>
                    <a:pt x="15666" y="21424"/>
                  </a:lnTo>
                  <a:lnTo>
                    <a:pt x="15429" y="21361"/>
                  </a:lnTo>
                  <a:lnTo>
                    <a:pt x="15191" y="21290"/>
                  </a:lnTo>
                  <a:lnTo>
                    <a:pt x="14954" y="21211"/>
                  </a:lnTo>
                  <a:lnTo>
                    <a:pt x="14716" y="21124"/>
                  </a:lnTo>
                  <a:lnTo>
                    <a:pt x="14479" y="21029"/>
                  </a:lnTo>
                  <a:lnTo>
                    <a:pt x="14242" y="20929"/>
                  </a:lnTo>
                  <a:lnTo>
                    <a:pt x="14004" y="20821"/>
                  </a:lnTo>
                  <a:lnTo>
                    <a:pt x="13767" y="20708"/>
                  </a:lnTo>
                  <a:lnTo>
                    <a:pt x="13530" y="20590"/>
                  </a:lnTo>
                  <a:lnTo>
                    <a:pt x="13292" y="20466"/>
                  </a:lnTo>
                  <a:lnTo>
                    <a:pt x="13055" y="20338"/>
                  </a:lnTo>
                  <a:lnTo>
                    <a:pt x="12818" y="20206"/>
                  </a:lnTo>
                  <a:lnTo>
                    <a:pt x="12580" y="20070"/>
                  </a:lnTo>
                  <a:lnTo>
                    <a:pt x="12343" y="19931"/>
                  </a:lnTo>
                  <a:lnTo>
                    <a:pt x="12105" y="19789"/>
                  </a:lnTo>
                  <a:lnTo>
                    <a:pt x="11868" y="19645"/>
                  </a:lnTo>
                  <a:lnTo>
                    <a:pt x="11631" y="19498"/>
                  </a:lnTo>
                  <a:lnTo>
                    <a:pt x="11393" y="19351"/>
                  </a:lnTo>
                  <a:lnTo>
                    <a:pt x="11156" y="19202"/>
                  </a:lnTo>
                  <a:lnTo>
                    <a:pt x="10919" y="19052"/>
                  </a:lnTo>
                  <a:lnTo>
                    <a:pt x="10681" y="18903"/>
                  </a:lnTo>
                  <a:lnTo>
                    <a:pt x="10444" y="18753"/>
                  </a:lnTo>
                  <a:lnTo>
                    <a:pt x="10207" y="18604"/>
                  </a:lnTo>
                  <a:lnTo>
                    <a:pt x="9969" y="18456"/>
                  </a:lnTo>
                  <a:lnTo>
                    <a:pt x="9732" y="18310"/>
                  </a:lnTo>
                  <a:lnTo>
                    <a:pt x="9495" y="18166"/>
                  </a:lnTo>
                  <a:lnTo>
                    <a:pt x="9257" y="18024"/>
                  </a:lnTo>
                  <a:lnTo>
                    <a:pt x="9020" y="17885"/>
                  </a:lnTo>
                  <a:lnTo>
                    <a:pt x="8782" y="17749"/>
                  </a:lnTo>
                  <a:lnTo>
                    <a:pt x="8545" y="17617"/>
                  </a:lnTo>
                  <a:lnTo>
                    <a:pt x="8308" y="17489"/>
                  </a:lnTo>
                  <a:lnTo>
                    <a:pt x="8070" y="17365"/>
                  </a:lnTo>
                  <a:lnTo>
                    <a:pt x="7833" y="17247"/>
                  </a:lnTo>
                  <a:lnTo>
                    <a:pt x="7596" y="17134"/>
                  </a:lnTo>
                  <a:lnTo>
                    <a:pt x="7358" y="17026"/>
                  </a:lnTo>
                  <a:lnTo>
                    <a:pt x="7121" y="16925"/>
                  </a:lnTo>
                  <a:lnTo>
                    <a:pt x="6884" y="16831"/>
                  </a:lnTo>
                  <a:lnTo>
                    <a:pt x="6646" y="16744"/>
                  </a:lnTo>
                  <a:lnTo>
                    <a:pt x="6409" y="16665"/>
                  </a:lnTo>
                  <a:lnTo>
                    <a:pt x="6171" y="16593"/>
                  </a:lnTo>
                  <a:lnTo>
                    <a:pt x="5934" y="16530"/>
                  </a:lnTo>
                  <a:lnTo>
                    <a:pt x="5697" y="16476"/>
                  </a:lnTo>
                  <a:lnTo>
                    <a:pt x="5459" y="16432"/>
                  </a:lnTo>
                  <a:lnTo>
                    <a:pt x="4985" y="16372"/>
                  </a:lnTo>
                  <a:lnTo>
                    <a:pt x="4510" y="16355"/>
                  </a:lnTo>
                  <a:lnTo>
                    <a:pt x="4273" y="16363"/>
                  </a:lnTo>
                  <a:lnTo>
                    <a:pt x="3798" y="16416"/>
                  </a:lnTo>
                  <a:lnTo>
                    <a:pt x="3560" y="16462"/>
                  </a:lnTo>
                  <a:lnTo>
                    <a:pt x="3323" y="16521"/>
                  </a:lnTo>
                  <a:lnTo>
                    <a:pt x="3086" y="16593"/>
                  </a:lnTo>
                  <a:lnTo>
                    <a:pt x="2848" y="16680"/>
                  </a:lnTo>
                  <a:lnTo>
                    <a:pt x="2611" y="16781"/>
                  </a:lnTo>
                  <a:lnTo>
                    <a:pt x="2374" y="16897"/>
                  </a:lnTo>
                  <a:lnTo>
                    <a:pt x="2136" y="17029"/>
                  </a:lnTo>
                  <a:lnTo>
                    <a:pt x="1899" y="17176"/>
                  </a:lnTo>
                  <a:lnTo>
                    <a:pt x="1662" y="17340"/>
                  </a:lnTo>
                  <a:lnTo>
                    <a:pt x="1424" y="17520"/>
                  </a:lnTo>
                  <a:lnTo>
                    <a:pt x="1187" y="17718"/>
                  </a:lnTo>
                  <a:lnTo>
                    <a:pt x="949" y="17933"/>
                  </a:lnTo>
                  <a:lnTo>
                    <a:pt x="712" y="18166"/>
                  </a:lnTo>
                  <a:lnTo>
                    <a:pt x="475" y="18417"/>
                  </a:lnTo>
                  <a:lnTo>
                    <a:pt x="237" y="18688"/>
                  </a:lnTo>
                  <a:lnTo>
                    <a:pt x="0" y="18977"/>
                  </a:lnTo>
                  <a:lnTo>
                    <a:pt x="0" y="2623"/>
                  </a:lnTo>
                  <a:close/>
                </a:path>
              </a:pathLst>
            </a:custGeom>
            <a:noFill/>
            <a:ln w="9524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dirty="0"/>
            </a:p>
          </p:txBody>
        </p:sp>
      </p:grpSp>
      <p:pic>
        <p:nvPicPr>
          <p:cNvPr id="12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79" y="1441083"/>
            <a:ext cx="4355553" cy="5421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3185" y="1560842"/>
            <a:ext cx="1710510" cy="2674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3719" y="2492896"/>
            <a:ext cx="2313917" cy="2508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6825" y="2994070"/>
            <a:ext cx="1780226" cy="4950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age" descr="Ima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8260" y="3596651"/>
            <a:ext cx="1710510" cy="503946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object 8"/>
          <p:cNvSpPr txBox="1"/>
          <p:nvPr/>
        </p:nvSpPr>
        <p:spPr>
          <a:xfrm>
            <a:off x="504479" y="6430649"/>
            <a:ext cx="8408316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R="7224" indent="12700" defTabSz="1300480">
              <a:spcBef>
                <a:spcPts val="100"/>
              </a:spcBef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600" dirty="0">
                <a:latin typeface="+mj-lt"/>
              </a:rPr>
              <a:t>Ref: </a:t>
            </a:r>
            <a:r>
              <a:rPr sz="1600" dirty="0">
                <a:latin typeface="+mj-lt"/>
              </a:rPr>
              <a:t>N.</a:t>
            </a:r>
            <a:r>
              <a:rPr sz="1600" spc="225" dirty="0">
                <a:latin typeface="+mj-lt"/>
              </a:rPr>
              <a:t> </a:t>
            </a:r>
            <a:r>
              <a:rPr sz="1600" spc="-4" dirty="0">
                <a:latin typeface="+mj-lt"/>
              </a:rPr>
              <a:t>Metropolis,</a:t>
            </a:r>
            <a:r>
              <a:rPr sz="1600" spc="120" dirty="0">
                <a:latin typeface="+mj-lt"/>
              </a:rPr>
              <a:t> </a:t>
            </a:r>
            <a:r>
              <a:rPr sz="1600" spc="-50" dirty="0">
                <a:latin typeface="+mj-lt"/>
              </a:rPr>
              <a:t>A.W.</a:t>
            </a:r>
            <a:r>
              <a:rPr sz="1600" spc="229" dirty="0">
                <a:latin typeface="+mj-lt"/>
              </a:rPr>
              <a:t> </a:t>
            </a:r>
            <a:r>
              <a:rPr sz="1600" spc="-4" dirty="0" err="1">
                <a:latin typeface="+mj-lt"/>
              </a:rPr>
              <a:t>Rusenbluth</a:t>
            </a:r>
            <a:r>
              <a:rPr sz="1600" spc="-4" dirty="0">
                <a:latin typeface="+mj-lt"/>
              </a:rPr>
              <a:t>,</a:t>
            </a:r>
            <a:r>
              <a:rPr sz="1600" spc="229" dirty="0">
                <a:latin typeface="+mj-lt"/>
              </a:rPr>
              <a:t> </a:t>
            </a:r>
            <a:r>
              <a:rPr sz="1600" dirty="0">
                <a:latin typeface="+mj-lt"/>
              </a:rPr>
              <a:t>M.</a:t>
            </a:r>
            <a:r>
              <a:rPr sz="1600" spc="229" dirty="0">
                <a:latin typeface="+mj-lt"/>
              </a:rPr>
              <a:t> </a:t>
            </a:r>
            <a:r>
              <a:rPr sz="1600" dirty="0">
                <a:latin typeface="+mj-lt"/>
              </a:rPr>
              <a:t>N.</a:t>
            </a:r>
            <a:r>
              <a:rPr sz="1600" spc="229" dirty="0">
                <a:latin typeface="+mj-lt"/>
              </a:rPr>
              <a:t> </a:t>
            </a:r>
            <a:r>
              <a:rPr sz="1600" spc="-4" dirty="0" err="1">
                <a:latin typeface="+mj-lt"/>
              </a:rPr>
              <a:t>Rusenbluth</a:t>
            </a:r>
            <a:r>
              <a:rPr sz="1600" spc="-4" dirty="0">
                <a:latin typeface="+mj-lt"/>
              </a:rPr>
              <a:t>,</a:t>
            </a:r>
            <a:r>
              <a:rPr sz="1600" spc="120" dirty="0">
                <a:latin typeface="+mj-lt"/>
              </a:rPr>
              <a:t> </a:t>
            </a:r>
            <a:r>
              <a:rPr sz="1600" dirty="0">
                <a:latin typeface="+mj-lt"/>
              </a:rPr>
              <a:t>A.H.</a:t>
            </a:r>
            <a:r>
              <a:rPr sz="1600" spc="185" dirty="0">
                <a:latin typeface="+mj-lt"/>
              </a:rPr>
              <a:t> </a:t>
            </a:r>
            <a:r>
              <a:rPr sz="1600" spc="-35" dirty="0">
                <a:latin typeface="+mj-lt"/>
              </a:rPr>
              <a:t>Teller, </a:t>
            </a:r>
            <a:r>
              <a:rPr lang="en-US" sz="1600" spc="-35" dirty="0">
                <a:latin typeface="+mj-lt"/>
              </a:rPr>
              <a:t> </a:t>
            </a:r>
            <a:r>
              <a:rPr sz="1600" i="1" spc="-35" dirty="0">
                <a:latin typeface="+mj-lt"/>
              </a:rPr>
              <a:t>J. Chem. Phys.</a:t>
            </a:r>
            <a:r>
              <a:rPr sz="1600" spc="-35" dirty="0">
                <a:latin typeface="+mj-lt"/>
              </a:rPr>
              <a:t> </a:t>
            </a:r>
            <a:r>
              <a:rPr sz="1600" b="1" spc="-35" dirty="0">
                <a:latin typeface="+mj-lt"/>
              </a:rPr>
              <a:t>21</a:t>
            </a:r>
            <a:r>
              <a:rPr sz="1600" spc="-35" dirty="0">
                <a:latin typeface="+mj-lt"/>
              </a:rPr>
              <a:t>, </a:t>
            </a:r>
            <a:r>
              <a:rPr sz="1600" dirty="0">
                <a:latin typeface="+mj-lt"/>
              </a:rPr>
              <a:t>1087</a:t>
            </a:r>
            <a:r>
              <a:rPr sz="1600" spc="-4" dirty="0">
                <a:latin typeface="+mj-lt"/>
              </a:rPr>
              <a:t> </a:t>
            </a:r>
            <a:r>
              <a:rPr sz="1600" dirty="0">
                <a:latin typeface="+mj-lt"/>
              </a:rPr>
              <a:t>(1953)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2207E1F-1F7C-31EA-94BE-B7EB1AB5A369}"/>
              </a:ext>
            </a:extLst>
          </p:cNvPr>
          <p:cNvSpPr txBox="1"/>
          <p:nvPr/>
        </p:nvSpPr>
        <p:spPr>
          <a:xfrm>
            <a:off x="3080250" y="4629272"/>
            <a:ext cx="6063750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R="3031489" algn="ctr">
              <a:defRPr sz="2400" spc="-5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lang="fr-FR" altLang="zh-CN" sz="2400" dirty="0">
                <a:latin typeface="+mj-lt"/>
              </a:rPr>
              <a:t>Universal, </a:t>
            </a:r>
          </a:p>
          <a:p>
            <a:pPr marR="3031489" algn="ctr">
              <a:defRPr sz="2400" spc="-5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lang="fr-FR" altLang="zh-CN" sz="2400" spc="0" dirty="0">
                <a:latin typeface="+mj-lt"/>
              </a:rPr>
              <a:t>Simple </a:t>
            </a:r>
            <a:r>
              <a:rPr lang="fr-FR" altLang="zh-CN" sz="2400" spc="5" dirty="0">
                <a:latin typeface="+mj-lt"/>
              </a:rPr>
              <a:t> </a:t>
            </a:r>
            <a:r>
              <a:rPr lang="fr-FR" altLang="zh-CN" sz="2400" dirty="0">
                <a:latin typeface="+mj-lt"/>
              </a:rPr>
              <a:t>Reliable,</a:t>
            </a:r>
            <a:r>
              <a:rPr lang="fr-FR" altLang="zh-CN" sz="2400" spc="-55" dirty="0">
                <a:latin typeface="+mj-lt"/>
              </a:rPr>
              <a:t>   </a:t>
            </a:r>
            <a:r>
              <a:rPr lang="fr-FR" altLang="zh-CN" sz="2400" dirty="0">
                <a:latin typeface="+mj-lt"/>
              </a:rPr>
              <a:t>Effective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3">
            <a:extLst>
              <a:ext uri="{FF2B5EF4-FFF2-40B4-BE49-F238E27FC236}">
                <a16:creationId xmlns:a16="http://schemas.microsoft.com/office/drawing/2014/main" id="{148FB4A1-524A-8B4D-8896-E452A879D9AD}"/>
              </a:ext>
            </a:extLst>
          </p:cNvPr>
          <p:cNvSpPr txBox="1"/>
          <p:nvPr/>
        </p:nvSpPr>
        <p:spPr>
          <a:xfrm>
            <a:off x="109146" y="980728"/>
            <a:ext cx="2613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kumimoji="1" lang="en-US" altLang="zh-CN" sz="2400" b="1" dirty="0">
                <a:solidFill>
                  <a:srgbClr val="FF0000"/>
                </a:solidFill>
              </a:rPr>
              <a:t>The </a:t>
            </a:r>
            <a:r>
              <a:rPr kumimoji="1" lang="en-US" altLang="zh-CN" sz="2400" b="1" dirty="0" err="1">
                <a:solidFill>
                  <a:srgbClr val="FF0000"/>
                </a:solidFill>
              </a:rPr>
              <a:t>Ising</a:t>
            </a:r>
            <a:r>
              <a:rPr kumimoji="1" lang="en-US" altLang="zh-CN" sz="2400" b="1" dirty="0">
                <a:solidFill>
                  <a:srgbClr val="FF0000"/>
                </a:solidFill>
              </a:rPr>
              <a:t> model </a:t>
            </a:r>
            <a:endParaRPr kumimoji="1" lang="zh-CN" altLang="en-US" sz="2400" b="1" dirty="0">
              <a:solidFill>
                <a:srgbClr val="FF0000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7F433F9-6430-6363-24DF-7D177BBE35C6}"/>
              </a:ext>
            </a:extLst>
          </p:cNvPr>
          <p:cNvGrpSpPr/>
          <p:nvPr/>
        </p:nvGrpSpPr>
        <p:grpSpPr>
          <a:xfrm>
            <a:off x="449184" y="1412776"/>
            <a:ext cx="7519396" cy="781624"/>
            <a:chOff x="449184" y="1472841"/>
            <a:chExt cx="7519396" cy="78162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4BCE9C8-9A3E-40DF-433C-74705DFF5287}"/>
                </a:ext>
              </a:extLst>
            </p:cNvPr>
            <p:cNvSpPr txBox="1"/>
            <p:nvPr/>
          </p:nvSpPr>
          <p:spPr>
            <a:xfrm>
              <a:off x="449184" y="1472841"/>
              <a:ext cx="7369331" cy="78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000" dirty="0">
                  <a:latin typeface="+mj-lt"/>
                  <a:cs typeface="Times New Roman" panose="02020603050405020304" pitchFamily="18" charset="0"/>
                </a:rPr>
                <a:t>Total energy is                                  , sum over nearest neighbors, </a:t>
              </a:r>
            </a:p>
            <a:p>
              <a:pPr>
                <a:lnSpc>
                  <a:spcPts val="2800"/>
                </a:lnSpc>
              </a:pPr>
              <a:endParaRPr lang="en-US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20ECD0D-2E35-505A-2251-53C0EF3C16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23728" y="1535865"/>
              <a:ext cx="1800200" cy="511299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EAA9DAE-E1C0-CE12-AA2B-6C73E3A4EF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92280" y="1543232"/>
              <a:ext cx="876300" cy="215900"/>
            </a:xfrm>
            <a:prstGeom prst="rect">
              <a:avLst/>
            </a:prstGeom>
          </p:spPr>
        </p:pic>
      </p:grpSp>
      <p:pic>
        <p:nvPicPr>
          <p:cNvPr id="35" name="object 3" descr="object 3">
            <a:extLst>
              <a:ext uri="{FF2B5EF4-FFF2-40B4-BE49-F238E27FC236}">
                <a16:creationId xmlns:a16="http://schemas.microsoft.com/office/drawing/2014/main" id="{5A7838A4-F92D-2602-FBD2-64D6A389B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36613"/>
            <a:ext cx="9144000" cy="7302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C396DF4-BFA0-2C40-022D-ECAE22ACF90C}"/>
              </a:ext>
            </a:extLst>
          </p:cNvPr>
          <p:cNvGrpSpPr/>
          <p:nvPr/>
        </p:nvGrpSpPr>
        <p:grpSpPr>
          <a:xfrm>
            <a:off x="531895" y="4765133"/>
            <a:ext cx="2231926" cy="2026465"/>
            <a:chOff x="1233540" y="4539706"/>
            <a:chExt cx="2231926" cy="2026465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95C0EF8-10FA-9117-3069-44E65FCD7293}"/>
                </a:ext>
              </a:extLst>
            </p:cNvPr>
            <p:cNvGrpSpPr/>
            <p:nvPr/>
          </p:nvGrpSpPr>
          <p:grpSpPr>
            <a:xfrm>
              <a:off x="1233540" y="4539706"/>
              <a:ext cx="2231926" cy="2026465"/>
              <a:chOff x="647886" y="4664191"/>
              <a:chExt cx="2231926" cy="2026465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A44EB0F7-5C61-8074-3FCB-70BF5BC70F1F}"/>
                  </a:ext>
                </a:extLst>
              </p:cNvPr>
              <p:cNvGrpSpPr/>
              <p:nvPr/>
            </p:nvGrpSpPr>
            <p:grpSpPr>
              <a:xfrm>
                <a:off x="647886" y="4873838"/>
                <a:ext cx="2231926" cy="1816818"/>
                <a:chOff x="352387" y="4292314"/>
                <a:chExt cx="2923469" cy="2232248"/>
              </a:xfrm>
            </p:grpSpPr>
            <p:pic>
              <p:nvPicPr>
                <p:cNvPr id="3" name="Picture 2" descr="A picture containing text, screenshot, font, number&#10;&#10;Description automatically generated">
                  <a:extLst>
                    <a:ext uri="{FF2B5EF4-FFF2-40B4-BE49-F238E27FC236}">
                      <a16:creationId xmlns:a16="http://schemas.microsoft.com/office/drawing/2014/main" id="{715FFDE6-2C33-8FB1-1142-1B0E14B9C8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526" t="17544" r="43421" b="28071"/>
                <a:stretch/>
              </p:blipFill>
              <p:spPr>
                <a:xfrm>
                  <a:off x="755576" y="4292314"/>
                  <a:ext cx="2520280" cy="2232248"/>
                </a:xfrm>
                <a:prstGeom prst="rect">
                  <a:avLst/>
                </a:prstGeom>
              </p:spPr>
            </p:pic>
            <p:sp>
              <p:nvSpPr>
                <p:cNvPr id="16" name="Diagonal Stripe 15">
                  <a:extLst>
                    <a:ext uri="{FF2B5EF4-FFF2-40B4-BE49-F238E27FC236}">
                      <a16:creationId xmlns:a16="http://schemas.microsoft.com/office/drawing/2014/main" id="{7EB89FFA-B861-9102-01D2-99451CA535F1}"/>
                    </a:ext>
                  </a:extLst>
                </p:cNvPr>
                <p:cNvSpPr/>
                <p:nvPr/>
              </p:nvSpPr>
              <p:spPr>
                <a:xfrm rot="3279192">
                  <a:off x="743069" y="5431661"/>
                  <a:ext cx="89288" cy="870652"/>
                </a:xfrm>
                <a:prstGeom prst="diagStrip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2" name="Diamond 21">
                <a:extLst>
                  <a:ext uri="{FF2B5EF4-FFF2-40B4-BE49-F238E27FC236}">
                    <a16:creationId xmlns:a16="http://schemas.microsoft.com/office/drawing/2014/main" id="{663DD7DB-EFB2-FCB8-D073-36BB9D88E536}"/>
                  </a:ext>
                </a:extLst>
              </p:cNvPr>
              <p:cNvSpPr/>
              <p:nvPr/>
            </p:nvSpPr>
            <p:spPr>
              <a:xfrm>
                <a:off x="1148863" y="4884893"/>
                <a:ext cx="902857" cy="848363"/>
              </a:xfrm>
              <a:prstGeom prst="diamond">
                <a:avLst/>
              </a:prstGeom>
              <a:solidFill>
                <a:schemeClr val="accent1">
                  <a:alpha val="29156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8935F086-E160-6199-8B92-564C4F56D4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97477" y="4664191"/>
                <a:ext cx="746148" cy="164592"/>
              </a:xfrm>
              <a:prstGeom prst="rect">
                <a:avLst/>
              </a:prstGeom>
            </p:spPr>
          </p:pic>
        </p:grp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B8B3D167-0468-30E1-3614-4C6722AA1CE8}"/>
                </a:ext>
              </a:extLst>
            </p:cNvPr>
            <p:cNvCxnSpPr>
              <a:cxnSpLocks/>
            </p:cNvCxnSpPr>
            <p:nvPr/>
          </p:nvCxnSpPr>
          <p:spPr>
            <a:xfrm>
              <a:off x="2051720" y="4760408"/>
              <a:ext cx="144016" cy="436486"/>
            </a:xfrm>
            <a:prstGeom prst="straightConnector1">
              <a:avLst/>
            </a:prstGeom>
            <a:ln w="41275">
              <a:solidFill>
                <a:srgbClr val="0432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2E21739-DAA8-D39A-665A-F02BA66077EE}"/>
              </a:ext>
            </a:extLst>
          </p:cNvPr>
          <p:cNvGrpSpPr/>
          <p:nvPr/>
        </p:nvGrpSpPr>
        <p:grpSpPr>
          <a:xfrm>
            <a:off x="3014589" y="4562903"/>
            <a:ext cx="3114821" cy="2123872"/>
            <a:chOff x="5047920" y="4365104"/>
            <a:chExt cx="3114821" cy="2123872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58A1ED5-D642-376D-946E-985E4B43EE83}"/>
                </a:ext>
              </a:extLst>
            </p:cNvPr>
            <p:cNvGrpSpPr/>
            <p:nvPr/>
          </p:nvGrpSpPr>
          <p:grpSpPr>
            <a:xfrm>
              <a:off x="5047920" y="4365104"/>
              <a:ext cx="3114821" cy="2123872"/>
              <a:chOff x="3476160" y="4486312"/>
              <a:chExt cx="3114821" cy="2123872"/>
            </a:xfrm>
          </p:grpSpPr>
          <p:pic>
            <p:nvPicPr>
              <p:cNvPr id="25" name="Picture 24" descr="A picture containing text, screenshot, font, number&#10;&#10;Description automatically generated">
                <a:extLst>
                  <a:ext uri="{FF2B5EF4-FFF2-40B4-BE49-F238E27FC236}">
                    <a16:creationId xmlns:a16="http://schemas.microsoft.com/office/drawing/2014/main" id="{9F5505DE-2978-CBFA-D1CD-4F0B9BD35EF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26" t="17544" r="43421" b="28071"/>
              <a:stretch/>
            </p:blipFill>
            <p:spPr>
              <a:xfrm>
                <a:off x="4666870" y="4793366"/>
                <a:ext cx="1924111" cy="1816818"/>
              </a:xfrm>
              <a:prstGeom prst="rect">
                <a:avLst/>
              </a:prstGeom>
            </p:spPr>
          </p:pic>
          <p:sp>
            <p:nvSpPr>
              <p:cNvPr id="28" name="Diagonal Stripe 27">
                <a:extLst>
                  <a:ext uri="{FF2B5EF4-FFF2-40B4-BE49-F238E27FC236}">
                    <a16:creationId xmlns:a16="http://schemas.microsoft.com/office/drawing/2014/main" id="{D0830A76-3FFE-6DDB-62EB-C9C0811D8FF9}"/>
                  </a:ext>
                </a:extLst>
              </p:cNvPr>
              <p:cNvSpPr/>
              <p:nvPr/>
            </p:nvSpPr>
            <p:spPr>
              <a:xfrm rot="8887687">
                <a:off x="5076120" y="4486312"/>
                <a:ext cx="125386" cy="753553"/>
              </a:xfrm>
              <a:prstGeom prst="diagStrip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4CBC7C88-07AA-F32A-2014-4983549A4C66}"/>
                  </a:ext>
                </a:extLst>
              </p:cNvPr>
              <p:cNvGrpSpPr/>
              <p:nvPr/>
            </p:nvGrpSpPr>
            <p:grpSpPr>
              <a:xfrm>
                <a:off x="3476160" y="5445224"/>
                <a:ext cx="1998697" cy="848363"/>
                <a:chOff x="3476160" y="5445224"/>
                <a:chExt cx="1998697" cy="848363"/>
              </a:xfrm>
            </p:grpSpPr>
            <p:sp>
              <p:nvSpPr>
                <p:cNvPr id="27" name="Diamond 26">
                  <a:extLst>
                    <a:ext uri="{FF2B5EF4-FFF2-40B4-BE49-F238E27FC236}">
                      <a16:creationId xmlns:a16="http://schemas.microsoft.com/office/drawing/2014/main" id="{512CDB3C-ADBC-DE51-9870-FDFE9A298C0C}"/>
                    </a:ext>
                  </a:extLst>
                </p:cNvPr>
                <p:cNvSpPr/>
                <p:nvPr/>
              </p:nvSpPr>
              <p:spPr>
                <a:xfrm>
                  <a:off x="4572000" y="5445224"/>
                  <a:ext cx="902857" cy="848363"/>
                </a:xfrm>
                <a:prstGeom prst="diamond">
                  <a:avLst/>
                </a:prstGeom>
                <a:solidFill>
                  <a:schemeClr val="accent1">
                    <a:alpha val="29156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30" name="Picture 29">
                  <a:extLst>
                    <a:ext uri="{FF2B5EF4-FFF2-40B4-BE49-F238E27FC236}">
                      <a16:creationId xmlns:a16="http://schemas.microsoft.com/office/drawing/2014/main" id="{6397C3D8-B0FD-5A7C-2C88-357CAF69B3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476160" y="6039049"/>
                  <a:ext cx="1064363" cy="164592"/>
                </a:xfrm>
                <a:prstGeom prst="rect">
                  <a:avLst/>
                </a:prstGeom>
              </p:spPr>
            </p:pic>
          </p:grpSp>
        </p:grp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0BA46463-BB4F-B673-7B6E-19E7CB5218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76870" y="5774819"/>
              <a:ext cx="412014" cy="225318"/>
            </a:xfrm>
            <a:prstGeom prst="straightConnector1">
              <a:avLst/>
            </a:prstGeom>
            <a:ln w="41275">
              <a:solidFill>
                <a:srgbClr val="0432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 Box 2">
            <a:extLst>
              <a:ext uri="{FF2B5EF4-FFF2-40B4-BE49-F238E27FC236}">
                <a16:creationId xmlns:a16="http://schemas.microsoft.com/office/drawing/2014/main" id="{D7F5EA9A-D712-52FB-7E80-1573CE15E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88913"/>
            <a:ext cx="82089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pPr algn="ctr"/>
            <a:r>
              <a:rPr kumimoji="0" lang="en-US" altLang="zh-CN" sz="2800" b="1" dirty="0">
                <a:solidFill>
                  <a:srgbClr val="0432FF"/>
                </a:solidFill>
              </a:rPr>
              <a:t>Metropolis algorithm for Classical Spin Model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D07F79-55F8-186B-18B5-849874CAF359}"/>
              </a:ext>
            </a:extLst>
          </p:cNvPr>
          <p:cNvSpPr txBox="1"/>
          <p:nvPr/>
        </p:nvSpPr>
        <p:spPr>
          <a:xfrm>
            <a:off x="395536" y="2075364"/>
            <a:ext cx="7128792" cy="186563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b="1" dirty="0"/>
              <a:t>Metropolis algorithm </a:t>
            </a:r>
          </a:p>
          <a:p>
            <a:pPr marL="342900" indent="-342900">
              <a:lnSpc>
                <a:spcPts val="2800"/>
              </a:lnSpc>
              <a:buAutoNum type="arabicParenBoth"/>
            </a:pPr>
            <a:r>
              <a:rPr lang="en-US" sz="2000" dirty="0"/>
              <a:t>Choose a site </a:t>
            </a:r>
            <a:r>
              <a:rPr lang="en-US" sz="2000" b="1" dirty="0" err="1"/>
              <a:t>i</a:t>
            </a:r>
            <a:endParaRPr lang="en-US" sz="2000" b="1" dirty="0"/>
          </a:p>
          <a:p>
            <a:pPr marL="342900" indent="-342900">
              <a:lnSpc>
                <a:spcPts val="2800"/>
              </a:lnSpc>
              <a:buAutoNum type="arabicParenBoth"/>
            </a:pPr>
            <a:r>
              <a:rPr lang="en-US" sz="2000" dirty="0"/>
              <a:t>Calculate energy change </a:t>
            </a:r>
            <a:r>
              <a:rPr lang="el-GR" sz="2000" dirty="0"/>
              <a:t>Δ</a:t>
            </a:r>
            <a:r>
              <a:rPr lang="en-US" sz="2000" dirty="0"/>
              <a:t>E if spin at site </a:t>
            </a:r>
            <a:r>
              <a:rPr lang="en-US" sz="2000" b="1" dirty="0" err="1"/>
              <a:t>i</a:t>
            </a:r>
            <a:r>
              <a:rPr lang="en-US" sz="2000" dirty="0"/>
              <a:t> is flipped</a:t>
            </a:r>
          </a:p>
          <a:p>
            <a:pPr marL="342900" indent="-342900">
              <a:lnSpc>
                <a:spcPts val="2800"/>
              </a:lnSpc>
              <a:buAutoNum type="arabicParenBoth"/>
            </a:pPr>
            <a:r>
              <a:rPr lang="en-US" sz="2000" dirty="0"/>
              <a:t>Generate a random number r such that 0 &lt; r &lt; 1</a:t>
            </a:r>
          </a:p>
          <a:p>
            <a:pPr marL="342900" indent="-342900">
              <a:lnSpc>
                <a:spcPts val="2800"/>
              </a:lnSpc>
              <a:buAutoNum type="arabicParenBoth"/>
            </a:pPr>
            <a:r>
              <a:rPr lang="en-US" sz="2000" dirty="0"/>
              <a:t>If r &lt; exp(-</a:t>
            </a:r>
            <a:r>
              <a:rPr lang="el-GR" sz="2000" dirty="0"/>
              <a:t> Δ</a:t>
            </a:r>
            <a:r>
              <a:rPr lang="en-US" sz="2000" dirty="0"/>
              <a:t>E /</a:t>
            </a:r>
            <a:r>
              <a:rPr lang="en-US" sz="2000" dirty="0" err="1"/>
              <a:t>k</a:t>
            </a:r>
            <a:r>
              <a:rPr lang="en-US" sz="2000" baseline="-25000" dirty="0" err="1"/>
              <a:t>B</a:t>
            </a:r>
            <a:r>
              <a:rPr lang="en-US" sz="2000" dirty="0" err="1"/>
              <a:t>T</a:t>
            </a:r>
            <a:r>
              <a:rPr lang="en-US" sz="2000" dirty="0"/>
              <a:t>), flip the spin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4">
                <a:extLst>
                  <a:ext uri="{FF2B5EF4-FFF2-40B4-BE49-F238E27FC236}">
                    <a16:creationId xmlns:a16="http://schemas.microsoft.com/office/drawing/2014/main" id="{93E9C537-BE7A-5435-52C2-9A058675D225}"/>
                  </a:ext>
                </a:extLst>
              </p:cNvPr>
              <p:cNvSpPr/>
              <p:nvPr/>
            </p:nvSpPr>
            <p:spPr>
              <a:xfrm>
                <a:off x="539873" y="4033160"/>
                <a:ext cx="6866243" cy="8419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en-US" altLang="zh-CN" sz="2000" b="1" dirty="0">
                    <a:solidFill>
                      <a:srgbClr val="0432FF"/>
                    </a:solidFill>
                    <a:latin typeface="+mj-lt"/>
                  </a:rPr>
                  <a:t>Acceptance ratio</a:t>
                </a:r>
              </a:p>
              <a:p>
                <a:pPr>
                  <a:lnSpc>
                    <a:spcPct val="125000"/>
                  </a:lnSpc>
                </a:pPr>
                <a:r>
                  <a:rPr lang="en-US" altLang="zh-CN" sz="2000" dirty="0">
                    <a:latin typeface="+mj-lt"/>
                  </a:rPr>
                  <a:t>                                      P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l-GR" altLang="zh-CN" sz="20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altLang="zh-CN" sz="2000" b="0" i="0" dirty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US" altLang="zh-CN" sz="2000" b="0" i="0" dirty="0" smtClean="0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lang="el-GR" altLang="zh-CN" sz="2000" i="1" dirty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l-GR" altLang="zh-CN" sz="2000" i="1" dirty="0">
                            <a:latin typeface="Cambria Math" panose="02040503050406030204" pitchFamily="18" charset="0"/>
                          </a:rPr>
                          <m:t>𝜅</m:t>
                        </m:r>
                        <m:r>
                          <m:rPr>
                            <m:sty m:val="p"/>
                          </m:rPr>
                          <a:rPr lang="el-GR" altLang="zh-CN" sz="2000" baseline="-25000" dirty="0">
                            <a:latin typeface="Cambria Math" panose="02040503050406030204" pitchFamily="18" charset="0"/>
                          </a:rPr>
                          <m:t>Β</m:t>
                        </m:r>
                        <m:r>
                          <m:rPr>
                            <m:sty m:val="p"/>
                          </m:rPr>
                          <a:rPr lang="el-GR" altLang="zh-CN" sz="2000" dirty="0">
                            <a:latin typeface="Cambria Math" panose="02040503050406030204" pitchFamily="18" charset="0"/>
                          </a:rPr>
                          <m:t>Τ</m:t>
                        </m:r>
                      </m:sup>
                    </m:sSup>
                  </m:oMath>
                </a14:m>
                <a:endParaRPr lang="en-US" altLang="zh-CN" sz="2000" b="0" dirty="0">
                  <a:latin typeface="+mj-lt"/>
                </a:endParaRPr>
              </a:p>
            </p:txBody>
          </p:sp>
        </mc:Choice>
        <mc:Fallback xmlns="">
          <p:sp>
            <p:nvSpPr>
              <p:cNvPr id="13" name="矩形 4">
                <a:extLst>
                  <a:ext uri="{FF2B5EF4-FFF2-40B4-BE49-F238E27FC236}">
                    <a16:creationId xmlns:a16="http://schemas.microsoft.com/office/drawing/2014/main" id="{93E9C537-BE7A-5435-52C2-9A058675D2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873" y="4033160"/>
                <a:ext cx="6866243" cy="841962"/>
              </a:xfrm>
              <a:prstGeom prst="rect">
                <a:avLst/>
              </a:prstGeom>
              <a:blipFill>
                <a:blip r:embed="rId8"/>
                <a:stretch>
                  <a:fillRect l="-923" b="-11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9645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37C3F9A8-E667-C83A-B62C-BB774D25AE62}"/>
              </a:ext>
            </a:extLst>
          </p:cNvPr>
          <p:cNvGrpSpPr/>
          <p:nvPr/>
        </p:nvGrpSpPr>
        <p:grpSpPr>
          <a:xfrm>
            <a:off x="250948" y="2229239"/>
            <a:ext cx="4317401" cy="4080081"/>
            <a:chOff x="1331640" y="2085223"/>
            <a:chExt cx="4317401" cy="408008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9E2672E-F06E-7E7A-4DCB-677C851337A6}"/>
                </a:ext>
              </a:extLst>
            </p:cNvPr>
            <p:cNvGrpSpPr/>
            <p:nvPr/>
          </p:nvGrpSpPr>
          <p:grpSpPr>
            <a:xfrm>
              <a:off x="1331640" y="2085223"/>
              <a:ext cx="4317401" cy="3901264"/>
              <a:chOff x="4359055" y="4486312"/>
              <a:chExt cx="2231926" cy="2123872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55C1535A-F1D1-005E-9383-ED7F36F99588}"/>
                  </a:ext>
                </a:extLst>
              </p:cNvPr>
              <p:cNvGrpSpPr/>
              <p:nvPr/>
            </p:nvGrpSpPr>
            <p:grpSpPr>
              <a:xfrm>
                <a:off x="4359055" y="4793366"/>
                <a:ext cx="2231926" cy="1816818"/>
                <a:chOff x="352387" y="4292314"/>
                <a:chExt cx="2923469" cy="2232248"/>
              </a:xfrm>
            </p:grpSpPr>
            <p:pic>
              <p:nvPicPr>
                <p:cNvPr id="9" name="Picture 8" descr="A picture containing text, screenshot, font, number&#10;&#10;Description automatically generated">
                  <a:extLst>
                    <a:ext uri="{FF2B5EF4-FFF2-40B4-BE49-F238E27FC236}">
                      <a16:creationId xmlns:a16="http://schemas.microsoft.com/office/drawing/2014/main" id="{22E0D4B0-F429-C4E6-C5DF-C2488A345C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526" t="17544" r="43421" b="28071"/>
                <a:stretch/>
              </p:blipFill>
              <p:spPr>
                <a:xfrm>
                  <a:off x="755576" y="4292314"/>
                  <a:ext cx="2520280" cy="2232248"/>
                </a:xfrm>
                <a:prstGeom prst="rect">
                  <a:avLst/>
                </a:prstGeom>
              </p:spPr>
            </p:pic>
            <p:sp>
              <p:nvSpPr>
                <p:cNvPr id="10" name="Diagonal Stripe 9">
                  <a:extLst>
                    <a:ext uri="{FF2B5EF4-FFF2-40B4-BE49-F238E27FC236}">
                      <a16:creationId xmlns:a16="http://schemas.microsoft.com/office/drawing/2014/main" id="{FEC8BEF1-5E6F-67BB-EB08-2CF05EA8F0A2}"/>
                    </a:ext>
                  </a:extLst>
                </p:cNvPr>
                <p:cNvSpPr/>
                <p:nvPr/>
              </p:nvSpPr>
              <p:spPr>
                <a:xfrm rot="3279192">
                  <a:off x="743069" y="5431661"/>
                  <a:ext cx="89288" cy="870652"/>
                </a:xfrm>
                <a:prstGeom prst="diagStrip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" name="Diagonal Stripe 11">
                <a:extLst>
                  <a:ext uri="{FF2B5EF4-FFF2-40B4-BE49-F238E27FC236}">
                    <a16:creationId xmlns:a16="http://schemas.microsoft.com/office/drawing/2014/main" id="{F6B89DCD-A859-08AD-FA8C-3B104814B86C}"/>
                  </a:ext>
                </a:extLst>
              </p:cNvPr>
              <p:cNvSpPr/>
              <p:nvPr/>
            </p:nvSpPr>
            <p:spPr>
              <a:xfrm rot="8887687">
                <a:off x="5076120" y="4486312"/>
                <a:ext cx="125386" cy="753553"/>
              </a:xfrm>
              <a:prstGeom prst="diagStrip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110760E5-88C8-376E-EC4D-568E33623A92}"/>
                </a:ext>
              </a:extLst>
            </p:cNvPr>
            <p:cNvSpPr/>
            <p:nvPr/>
          </p:nvSpPr>
          <p:spPr>
            <a:xfrm>
              <a:off x="1697891" y="2613420"/>
              <a:ext cx="3666197" cy="3551884"/>
            </a:xfrm>
            <a:prstGeom prst="roundRect">
              <a:avLst/>
            </a:prstGeom>
            <a:solidFill>
              <a:schemeClr val="accent1">
                <a:alpha val="20496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文本框 3">
            <a:extLst>
              <a:ext uri="{FF2B5EF4-FFF2-40B4-BE49-F238E27FC236}">
                <a16:creationId xmlns:a16="http://schemas.microsoft.com/office/drawing/2014/main" id="{420E84BA-6602-BFB9-AD6C-AFCCB06191B1}"/>
              </a:ext>
            </a:extLst>
          </p:cNvPr>
          <p:cNvSpPr txBox="1"/>
          <p:nvPr/>
        </p:nvSpPr>
        <p:spPr>
          <a:xfrm>
            <a:off x="109146" y="978408"/>
            <a:ext cx="6169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kumimoji="1" lang="en-US" altLang="zh-CN" sz="2400" b="1" dirty="0">
                <a:solidFill>
                  <a:srgbClr val="FF0000"/>
                </a:solidFill>
              </a:rPr>
              <a:t>The </a:t>
            </a:r>
            <a:r>
              <a:rPr kumimoji="1" lang="en-US" altLang="zh-CN" sz="2400" b="1" dirty="0" err="1">
                <a:solidFill>
                  <a:srgbClr val="FF0000"/>
                </a:solidFill>
              </a:rPr>
              <a:t>Ising</a:t>
            </a:r>
            <a:r>
              <a:rPr kumimoji="1" lang="en-US" altLang="zh-CN" sz="2400" b="1" dirty="0">
                <a:solidFill>
                  <a:srgbClr val="FF0000"/>
                </a:solidFill>
              </a:rPr>
              <a:t> model: with long-range interaction</a:t>
            </a:r>
            <a:endParaRPr kumimoji="1" lang="zh-CN" altLang="en-US" sz="2400" b="1" dirty="0">
              <a:solidFill>
                <a:srgbClr val="FF0000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BE11A3C-435C-6266-594A-3FF832F0E3EB}"/>
              </a:ext>
            </a:extLst>
          </p:cNvPr>
          <p:cNvGrpSpPr/>
          <p:nvPr/>
        </p:nvGrpSpPr>
        <p:grpSpPr>
          <a:xfrm>
            <a:off x="495805" y="2031812"/>
            <a:ext cx="7369331" cy="677108"/>
            <a:chOff x="495805" y="1363680"/>
            <a:chExt cx="7369331" cy="67710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99D3AF9-57FB-D063-DC8F-0E59C37F9D00}"/>
                </a:ext>
              </a:extLst>
            </p:cNvPr>
            <p:cNvSpPr txBox="1"/>
            <p:nvPr/>
          </p:nvSpPr>
          <p:spPr>
            <a:xfrm>
              <a:off x="495805" y="1363680"/>
              <a:ext cx="736933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Total energy is                               , sum over </a:t>
              </a:r>
              <a:r>
                <a:rPr lang="en-US" sz="2000" dirty="0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ALL</a:t>
              </a:r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 neighbors, </a:t>
              </a:r>
            </a:p>
            <a:p>
              <a:endParaRPr lang="en-US" dirty="0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EB48C59-FFC3-E2DE-888F-6596EE705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76020" y="1462527"/>
              <a:ext cx="876300" cy="215900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FC2C1D8F-DBAF-4A55-1268-34FB03E632F1}"/>
              </a:ext>
            </a:extLst>
          </p:cNvPr>
          <p:cNvSpPr txBox="1"/>
          <p:nvPr/>
        </p:nvSpPr>
        <p:spPr>
          <a:xfrm>
            <a:off x="4692623" y="2835115"/>
            <a:ext cx="376780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effectLst/>
                <a:latin typeface="+mj-lt"/>
                <a:cs typeface="Times New Roman" panose="02020603050405020304" pitchFamily="18" charset="0"/>
              </a:rPr>
              <a:t>Simulating long-range interacting systems is a </a:t>
            </a:r>
            <a:r>
              <a:rPr lang="en-US" sz="2000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challenging</a:t>
            </a:r>
            <a:r>
              <a:rPr lang="en-US" sz="2000" dirty="0">
                <a:effectLst/>
                <a:latin typeface="+mj-lt"/>
                <a:cs typeface="Times New Roman" panose="02020603050405020304" pitchFamily="18" charset="0"/>
              </a:rPr>
              <a:t> task due to its computational complexity that the computational effort for each local update is of order </a:t>
            </a:r>
            <a:r>
              <a:rPr lang="en-US" sz="2000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O(N), </a:t>
            </a:r>
            <a:r>
              <a:rPr lang="en-US" sz="2000" dirty="0">
                <a:effectLst/>
                <a:latin typeface="+mj-lt"/>
                <a:cs typeface="Times New Roman" panose="02020603050405020304" pitchFamily="18" charset="0"/>
              </a:rPr>
              <a:t>where N is the size of system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6D81845-3377-A331-2AEC-09C3254E51DE}"/>
              </a:ext>
            </a:extLst>
          </p:cNvPr>
          <p:cNvSpPr txBox="1"/>
          <p:nvPr/>
        </p:nvSpPr>
        <p:spPr>
          <a:xfrm>
            <a:off x="4860606" y="5591834"/>
            <a:ext cx="2180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</a:rPr>
              <a:t>Any good solution?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17A0DB0-A33B-4F1D-65AF-19D877D077E0}"/>
              </a:ext>
            </a:extLst>
          </p:cNvPr>
          <p:cNvSpPr/>
          <p:nvPr/>
        </p:nvSpPr>
        <p:spPr>
          <a:xfrm>
            <a:off x="1947723" y="4045064"/>
            <a:ext cx="320021" cy="320040"/>
          </a:xfrm>
          <a:prstGeom prst="ellipse">
            <a:avLst/>
          </a:prstGeom>
          <a:solidFill>
            <a:schemeClr val="accent2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object 3" descr="object 3">
            <a:extLst>
              <a:ext uri="{FF2B5EF4-FFF2-40B4-BE49-F238E27FC236}">
                <a16:creationId xmlns:a16="http://schemas.microsoft.com/office/drawing/2014/main" id="{CE0DC211-BDD7-E06B-54AE-9E052421BE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36613"/>
            <a:ext cx="9144000" cy="73026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Text Box 2">
            <a:extLst>
              <a:ext uri="{FF2B5EF4-FFF2-40B4-BE49-F238E27FC236}">
                <a16:creationId xmlns:a16="http://schemas.microsoft.com/office/drawing/2014/main" id="{E089AAD4-5973-8535-4698-DAB4A151F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88913"/>
            <a:ext cx="82089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pPr algn="ctr"/>
            <a:r>
              <a:rPr kumimoji="0" lang="en-US" altLang="zh-CN" sz="2800" b="1" dirty="0">
                <a:solidFill>
                  <a:srgbClr val="0432FF"/>
                </a:solidFill>
              </a:rPr>
              <a:t>Metropolis algorithm for Classical Spin Model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59EBD0-47D4-6377-45AC-25141033C2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7733" y="2034759"/>
            <a:ext cx="1640061" cy="5713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1C20CA-49EF-C189-4A96-122814F4FE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436" y="1408634"/>
            <a:ext cx="23495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760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object 2"/>
          <p:cNvSpPr txBox="1">
            <a:spLocks noGrp="1"/>
          </p:cNvSpPr>
          <p:nvPr>
            <p:ph type="title"/>
          </p:nvPr>
        </p:nvSpPr>
        <p:spPr>
          <a:xfrm>
            <a:off x="542745" y="285116"/>
            <a:ext cx="8058509" cy="513081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17145" algn="ctr">
              <a:spcBef>
                <a:spcPts val="100"/>
              </a:spcBef>
              <a:defRPr spc="-100"/>
            </a:pPr>
            <a:r>
              <a:rPr lang="en-US" sz="2800" b="1" dirty="0">
                <a:solidFill>
                  <a:srgbClr val="0432FF"/>
                </a:solidFill>
              </a:rPr>
              <a:t>Outline</a:t>
            </a:r>
            <a:endParaRPr sz="2800" b="1" dirty="0">
              <a:solidFill>
                <a:srgbClr val="0432FF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D975899-B603-9262-0BBB-EA45AAB67E23}"/>
              </a:ext>
            </a:extLst>
          </p:cNvPr>
          <p:cNvSpPr txBox="1"/>
          <p:nvPr/>
        </p:nvSpPr>
        <p:spPr>
          <a:xfrm>
            <a:off x="548640" y="1556792"/>
            <a:ext cx="8058509" cy="32470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65024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sz="21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Overview</a:t>
            </a:r>
          </a:p>
          <a:p>
            <a:pPr defTabSz="65024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sz="21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 Metropolis filter</a:t>
            </a:r>
          </a:p>
          <a:p>
            <a:pPr defTabSz="65024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sz="21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lang="en-US" sz="2400" dirty="0">
                <a:solidFill>
                  <a:srgbClr val="0432FF"/>
                </a:solidFill>
                <a:latin typeface="+mj-lt"/>
                <a:cs typeface="Times New Roman" panose="02020603050405020304" pitchFamily="18" charset="0"/>
              </a:rPr>
              <a:t> Factorized Metropolis filter</a:t>
            </a:r>
          </a:p>
          <a:p>
            <a:pPr defTabSz="65024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sz="21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kumimoji="0" lang="en-US" sz="2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cs typeface="Times New Roman" panose="02020603050405020304" pitchFamily="18" charset="0"/>
                <a:sym typeface="Calibri"/>
              </a:rPr>
              <a:t> Event-based sampling</a:t>
            </a:r>
          </a:p>
          <a:p>
            <a:pPr marR="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cs typeface="Times New Roman" panose="02020603050405020304" pitchFamily="18" charset="0"/>
                <a:sym typeface="Calibri"/>
              </a:rPr>
              <a:t> Event-based Monte Carlo algorithm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3CDDCF-F979-B683-C887-BC94E0D10CBF}"/>
              </a:ext>
            </a:extLst>
          </p:cNvPr>
          <p:cNvSpPr txBox="1"/>
          <p:nvPr/>
        </p:nvSpPr>
        <p:spPr>
          <a:xfrm>
            <a:off x="5940152" y="5562428"/>
            <a:ext cx="2436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arXiv:2305. 14082</a:t>
            </a:r>
          </a:p>
        </p:txBody>
      </p:sp>
    </p:spTree>
    <p:extLst>
      <p:ext uri="{BB962C8B-B14F-4D97-AF65-F5344CB8AC3E}">
        <p14:creationId xmlns:p14="http://schemas.microsoft.com/office/powerpoint/2010/main" val="390642338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object 2"/>
          <p:cNvSpPr txBox="1">
            <a:spLocks noGrp="1"/>
          </p:cNvSpPr>
          <p:nvPr>
            <p:ph type="title"/>
          </p:nvPr>
        </p:nvSpPr>
        <p:spPr>
          <a:xfrm>
            <a:off x="552594" y="222179"/>
            <a:ext cx="8038812" cy="513081"/>
          </a:xfrm>
          <a:prstGeom prst="rect">
            <a:avLst/>
          </a:prstGeom>
        </p:spPr>
        <p:txBody>
          <a:bodyPr/>
          <a:lstStyle/>
          <a:p>
            <a:pPr indent="17145">
              <a:spcBef>
                <a:spcPts val="100"/>
              </a:spcBef>
              <a:defRPr spc="-100"/>
            </a:pPr>
            <a:r>
              <a:rPr sz="2800" b="1" dirty="0">
                <a:solidFill>
                  <a:srgbClr val="0432FF"/>
                </a:solidFill>
              </a:rPr>
              <a:t>Factorized Metropolis</a:t>
            </a:r>
            <a:r>
              <a:rPr sz="2800" b="1" spc="-200" dirty="0">
                <a:solidFill>
                  <a:srgbClr val="0432FF"/>
                </a:solidFill>
              </a:rPr>
              <a:t> </a:t>
            </a:r>
            <a:r>
              <a:rPr lang="en-US" sz="2800" b="1" dirty="0">
                <a:solidFill>
                  <a:srgbClr val="0432FF"/>
                </a:solidFill>
              </a:rPr>
              <a:t>Filter</a:t>
            </a:r>
            <a:r>
              <a:rPr sz="2800" b="1" spc="0" dirty="0">
                <a:solidFill>
                  <a:srgbClr val="0432FF"/>
                </a:solidFill>
              </a:rPr>
              <a:t> </a:t>
            </a:r>
            <a:r>
              <a:rPr sz="2800" b="1" dirty="0">
                <a:solidFill>
                  <a:srgbClr val="0432FF"/>
                </a:solidFill>
              </a:rPr>
              <a:t>(2014)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F6F35950-6DBD-C6EE-DDCF-7CCBB354381F}"/>
              </a:ext>
            </a:extLst>
          </p:cNvPr>
          <p:cNvGrpSpPr/>
          <p:nvPr/>
        </p:nvGrpSpPr>
        <p:grpSpPr>
          <a:xfrm>
            <a:off x="827584" y="1506314"/>
            <a:ext cx="1249044" cy="1249044"/>
            <a:chOff x="1777393" y="2593366"/>
            <a:chExt cx="1671267" cy="1671267"/>
          </a:xfrm>
        </p:grpSpPr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E5D5F75A-78E2-60DB-2D41-C06F848F1978}"/>
                </a:ext>
              </a:extLst>
            </p:cNvPr>
            <p:cNvSpPr/>
            <p:nvPr/>
          </p:nvSpPr>
          <p:spPr>
            <a:xfrm>
              <a:off x="1777393" y="2593366"/>
              <a:ext cx="1671267" cy="167126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2869BCA7-5A50-D3C6-5D8C-7A13D6FCD191}"/>
                </a:ext>
              </a:extLst>
            </p:cNvPr>
            <p:cNvSpPr/>
            <p:nvPr/>
          </p:nvSpPr>
          <p:spPr>
            <a:xfrm>
              <a:off x="2549527" y="3365500"/>
              <a:ext cx="127000" cy="127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23B17495-6EE1-A762-2DEF-F03D1EA01978}"/>
                </a:ext>
              </a:extLst>
            </p:cNvPr>
            <p:cNvSpPr/>
            <p:nvPr/>
          </p:nvSpPr>
          <p:spPr>
            <a:xfrm rot="5400000">
              <a:off x="2549527" y="2730500"/>
              <a:ext cx="127000" cy="127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7315DED1-A7C0-F776-FE58-3461B43F94A2}"/>
                </a:ext>
              </a:extLst>
            </p:cNvPr>
            <p:cNvSpPr/>
            <p:nvPr/>
          </p:nvSpPr>
          <p:spPr>
            <a:xfrm rot="5400000">
              <a:off x="2998540" y="2916487"/>
              <a:ext cx="127000" cy="127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1B53BC00-F047-EFC4-4912-118DFD6B0B63}"/>
                </a:ext>
              </a:extLst>
            </p:cNvPr>
            <p:cNvSpPr/>
            <p:nvPr/>
          </p:nvSpPr>
          <p:spPr>
            <a:xfrm rot="5400000">
              <a:off x="3184527" y="3365500"/>
              <a:ext cx="127000" cy="127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07B1BFCC-D035-249B-0DB5-5315093D6212}"/>
                </a:ext>
              </a:extLst>
            </p:cNvPr>
            <p:cNvSpPr/>
            <p:nvPr/>
          </p:nvSpPr>
          <p:spPr>
            <a:xfrm rot="5400000">
              <a:off x="2998540" y="3814513"/>
              <a:ext cx="127000" cy="127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5BFF2CB1-6812-C889-44AF-B42C35061F97}"/>
                </a:ext>
              </a:extLst>
            </p:cNvPr>
            <p:cNvSpPr/>
            <p:nvPr/>
          </p:nvSpPr>
          <p:spPr>
            <a:xfrm rot="5400000">
              <a:off x="2549527" y="4000500"/>
              <a:ext cx="127000" cy="127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B775003A-EDE2-EC5E-5E76-804AB78D378D}"/>
                </a:ext>
              </a:extLst>
            </p:cNvPr>
            <p:cNvSpPr/>
            <p:nvPr/>
          </p:nvSpPr>
          <p:spPr>
            <a:xfrm rot="5400000">
              <a:off x="2100514" y="3814513"/>
              <a:ext cx="127000" cy="127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85AC2684-0E50-9282-D73A-789586118982}"/>
                </a:ext>
              </a:extLst>
            </p:cNvPr>
            <p:cNvSpPr/>
            <p:nvPr/>
          </p:nvSpPr>
          <p:spPr>
            <a:xfrm rot="5400000">
              <a:off x="1914527" y="3365500"/>
              <a:ext cx="127000" cy="127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48D7AB7B-61AE-DF6F-F010-50B8259E87D6}"/>
                </a:ext>
              </a:extLst>
            </p:cNvPr>
            <p:cNvSpPr/>
            <p:nvPr/>
          </p:nvSpPr>
          <p:spPr>
            <a:xfrm rot="5400000">
              <a:off x="2100514" y="2916487"/>
              <a:ext cx="127000" cy="127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8" name="直接连接符 127">
              <a:extLst>
                <a:ext uri="{FF2B5EF4-FFF2-40B4-BE49-F238E27FC236}">
                  <a16:creationId xmlns:a16="http://schemas.microsoft.com/office/drawing/2014/main" id="{31D69561-8504-2BF4-EDB7-2960162F8C4E}"/>
                </a:ext>
              </a:extLst>
            </p:cNvPr>
            <p:cNvCxnSpPr>
              <a:cxnSpLocks/>
              <a:stCxn id="56" idx="6"/>
              <a:endCxn id="55" idx="0"/>
            </p:cNvCxnSpPr>
            <p:nvPr/>
          </p:nvCxnSpPr>
          <p:spPr>
            <a:xfrm>
              <a:off x="2613027" y="2857500"/>
              <a:ext cx="0" cy="508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接连接符 128">
              <a:extLst>
                <a:ext uri="{FF2B5EF4-FFF2-40B4-BE49-F238E27FC236}">
                  <a16:creationId xmlns:a16="http://schemas.microsoft.com/office/drawing/2014/main" id="{945342F1-3F52-EF14-F146-A7A96EEF86A1}"/>
                </a:ext>
              </a:extLst>
            </p:cNvPr>
            <p:cNvCxnSpPr>
              <a:cxnSpLocks/>
              <a:stCxn id="57" idx="5"/>
              <a:endCxn id="55" idx="7"/>
            </p:cNvCxnSpPr>
            <p:nvPr/>
          </p:nvCxnSpPr>
          <p:spPr>
            <a:xfrm flipH="1">
              <a:off x="2657928" y="3024888"/>
              <a:ext cx="359211" cy="35921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>
              <a:extLst>
                <a:ext uri="{FF2B5EF4-FFF2-40B4-BE49-F238E27FC236}">
                  <a16:creationId xmlns:a16="http://schemas.microsoft.com/office/drawing/2014/main" id="{5E4F2E8D-C414-261C-DE8D-C1987CBB5B1C}"/>
                </a:ext>
              </a:extLst>
            </p:cNvPr>
            <p:cNvCxnSpPr>
              <a:cxnSpLocks/>
              <a:stCxn id="58" idx="4"/>
              <a:endCxn id="55" idx="6"/>
            </p:cNvCxnSpPr>
            <p:nvPr/>
          </p:nvCxnSpPr>
          <p:spPr>
            <a:xfrm flipH="1">
              <a:off x="2676527" y="3429000"/>
              <a:ext cx="508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>
              <a:extLst>
                <a:ext uri="{FF2B5EF4-FFF2-40B4-BE49-F238E27FC236}">
                  <a16:creationId xmlns:a16="http://schemas.microsoft.com/office/drawing/2014/main" id="{FF59AC88-D505-0217-5146-2C6B87C643CE}"/>
                </a:ext>
              </a:extLst>
            </p:cNvPr>
            <p:cNvCxnSpPr>
              <a:cxnSpLocks/>
              <a:stCxn id="59" idx="3"/>
              <a:endCxn id="55" idx="5"/>
            </p:cNvCxnSpPr>
            <p:nvPr/>
          </p:nvCxnSpPr>
          <p:spPr>
            <a:xfrm flipH="1" flipV="1">
              <a:off x="2657928" y="3473901"/>
              <a:ext cx="359211" cy="35921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>
              <a:extLst>
                <a:ext uri="{FF2B5EF4-FFF2-40B4-BE49-F238E27FC236}">
                  <a16:creationId xmlns:a16="http://schemas.microsoft.com/office/drawing/2014/main" id="{3E3CB89E-BA6D-2BFE-CFB6-B3CD95DAE650}"/>
                </a:ext>
              </a:extLst>
            </p:cNvPr>
            <p:cNvCxnSpPr>
              <a:cxnSpLocks/>
              <a:stCxn id="60" idx="2"/>
              <a:endCxn id="55" idx="4"/>
            </p:cNvCxnSpPr>
            <p:nvPr/>
          </p:nvCxnSpPr>
          <p:spPr>
            <a:xfrm flipV="1">
              <a:off x="2613027" y="3492500"/>
              <a:ext cx="0" cy="508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>
              <a:extLst>
                <a:ext uri="{FF2B5EF4-FFF2-40B4-BE49-F238E27FC236}">
                  <a16:creationId xmlns:a16="http://schemas.microsoft.com/office/drawing/2014/main" id="{A702F104-C1F0-E115-E42E-D70655AC4CCF}"/>
                </a:ext>
              </a:extLst>
            </p:cNvPr>
            <p:cNvCxnSpPr>
              <a:cxnSpLocks/>
              <a:stCxn id="61" idx="1"/>
              <a:endCxn id="55" idx="3"/>
            </p:cNvCxnSpPr>
            <p:nvPr/>
          </p:nvCxnSpPr>
          <p:spPr>
            <a:xfrm flipV="1">
              <a:off x="2208915" y="3473901"/>
              <a:ext cx="359211" cy="35921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>
              <a:extLst>
                <a:ext uri="{FF2B5EF4-FFF2-40B4-BE49-F238E27FC236}">
                  <a16:creationId xmlns:a16="http://schemas.microsoft.com/office/drawing/2014/main" id="{3781D498-7BD1-69E7-BC2A-1FBA9549781D}"/>
                </a:ext>
              </a:extLst>
            </p:cNvPr>
            <p:cNvCxnSpPr>
              <a:cxnSpLocks/>
              <a:stCxn id="62" idx="0"/>
              <a:endCxn id="55" idx="2"/>
            </p:cNvCxnSpPr>
            <p:nvPr/>
          </p:nvCxnSpPr>
          <p:spPr>
            <a:xfrm>
              <a:off x="2041527" y="3429000"/>
              <a:ext cx="508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>
              <a:extLst>
                <a:ext uri="{FF2B5EF4-FFF2-40B4-BE49-F238E27FC236}">
                  <a16:creationId xmlns:a16="http://schemas.microsoft.com/office/drawing/2014/main" id="{099F6305-98E7-0F6B-8D53-AF1018C3526C}"/>
                </a:ext>
              </a:extLst>
            </p:cNvPr>
            <p:cNvCxnSpPr>
              <a:cxnSpLocks/>
              <a:stCxn id="63" idx="7"/>
              <a:endCxn id="55" idx="1"/>
            </p:cNvCxnSpPr>
            <p:nvPr/>
          </p:nvCxnSpPr>
          <p:spPr>
            <a:xfrm>
              <a:off x="2208915" y="3024888"/>
              <a:ext cx="359211" cy="35921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149A169C-5AEF-CA5F-59A5-060D54A22DB2}"/>
              </a:ext>
            </a:extLst>
          </p:cNvPr>
          <p:cNvGrpSpPr/>
          <p:nvPr/>
        </p:nvGrpSpPr>
        <p:grpSpPr>
          <a:xfrm>
            <a:off x="2855857" y="1506314"/>
            <a:ext cx="1249044" cy="1249044"/>
            <a:chOff x="1777393" y="2593366"/>
            <a:chExt cx="1671267" cy="1671267"/>
          </a:xfrm>
        </p:grpSpPr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C693C801-ACF5-CB07-C22F-1E4148788CAA}"/>
                </a:ext>
              </a:extLst>
            </p:cNvPr>
            <p:cNvSpPr/>
            <p:nvPr/>
          </p:nvSpPr>
          <p:spPr>
            <a:xfrm>
              <a:off x="1777393" y="2593366"/>
              <a:ext cx="1671267" cy="167126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EBBFD610-3AF6-C935-B2F7-61C3A993EFD7}"/>
                </a:ext>
              </a:extLst>
            </p:cNvPr>
            <p:cNvSpPr/>
            <p:nvPr/>
          </p:nvSpPr>
          <p:spPr>
            <a:xfrm>
              <a:off x="2549527" y="3365500"/>
              <a:ext cx="127000" cy="127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C9690481-2EBC-C25D-78FD-D080B0FCA463}"/>
                </a:ext>
              </a:extLst>
            </p:cNvPr>
            <p:cNvSpPr/>
            <p:nvPr/>
          </p:nvSpPr>
          <p:spPr>
            <a:xfrm rot="5400000">
              <a:off x="2549527" y="2730500"/>
              <a:ext cx="127000" cy="127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7291B2B1-B7C5-CA60-68F3-093A8E1040F5}"/>
                </a:ext>
              </a:extLst>
            </p:cNvPr>
            <p:cNvSpPr/>
            <p:nvPr/>
          </p:nvSpPr>
          <p:spPr>
            <a:xfrm rot="5400000">
              <a:off x="2998540" y="2916487"/>
              <a:ext cx="127000" cy="127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8AF2971D-9119-E178-2AB5-BFED0B2276AA}"/>
                </a:ext>
              </a:extLst>
            </p:cNvPr>
            <p:cNvSpPr/>
            <p:nvPr/>
          </p:nvSpPr>
          <p:spPr>
            <a:xfrm rot="5400000">
              <a:off x="3184527" y="3365500"/>
              <a:ext cx="127000" cy="127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23BDDB4C-48A7-ABFB-C0AA-34F2358D0DAE}"/>
                </a:ext>
              </a:extLst>
            </p:cNvPr>
            <p:cNvSpPr/>
            <p:nvPr/>
          </p:nvSpPr>
          <p:spPr>
            <a:xfrm rot="5400000">
              <a:off x="2998540" y="3814513"/>
              <a:ext cx="127000" cy="127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A5D73778-4F5C-76AD-6223-F3BE5E150DD1}"/>
                </a:ext>
              </a:extLst>
            </p:cNvPr>
            <p:cNvSpPr/>
            <p:nvPr/>
          </p:nvSpPr>
          <p:spPr>
            <a:xfrm rot="5400000">
              <a:off x="2549527" y="4000500"/>
              <a:ext cx="127000" cy="127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33A1322F-4A70-F1FA-116B-1F22DAD39E55}"/>
                </a:ext>
              </a:extLst>
            </p:cNvPr>
            <p:cNvSpPr/>
            <p:nvPr/>
          </p:nvSpPr>
          <p:spPr>
            <a:xfrm rot="5400000">
              <a:off x="2100514" y="3814513"/>
              <a:ext cx="127000" cy="127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A571AF99-10AF-0D64-58BF-F4D42CF56A27}"/>
                </a:ext>
              </a:extLst>
            </p:cNvPr>
            <p:cNvSpPr/>
            <p:nvPr/>
          </p:nvSpPr>
          <p:spPr>
            <a:xfrm rot="5400000">
              <a:off x="1914527" y="3365500"/>
              <a:ext cx="127000" cy="127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BBCE18A1-0BED-481E-96B3-1E8D7CDBD607}"/>
                </a:ext>
              </a:extLst>
            </p:cNvPr>
            <p:cNvSpPr/>
            <p:nvPr/>
          </p:nvSpPr>
          <p:spPr>
            <a:xfrm rot="5400000">
              <a:off x="2100514" y="2916487"/>
              <a:ext cx="127000" cy="127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29CB1749-212B-A8EA-3053-1D56E2538A7E}"/>
                </a:ext>
              </a:extLst>
            </p:cNvPr>
            <p:cNvCxnSpPr>
              <a:cxnSpLocks/>
              <a:stCxn id="46" idx="5"/>
              <a:endCxn id="44" idx="7"/>
            </p:cNvCxnSpPr>
            <p:nvPr/>
          </p:nvCxnSpPr>
          <p:spPr>
            <a:xfrm flipH="1">
              <a:off x="2657928" y="3024888"/>
              <a:ext cx="359211" cy="35921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8EA5B5D4-3D67-316C-0B1B-0AE9C1A52EFF}"/>
              </a:ext>
            </a:extLst>
          </p:cNvPr>
          <p:cNvGrpSpPr/>
          <p:nvPr/>
        </p:nvGrpSpPr>
        <p:grpSpPr>
          <a:xfrm>
            <a:off x="4575651" y="1506314"/>
            <a:ext cx="1249044" cy="1249044"/>
            <a:chOff x="1777393" y="2593366"/>
            <a:chExt cx="1671267" cy="1671267"/>
          </a:xfrm>
        </p:grpSpPr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47E4C754-861C-C41E-9B9A-30BFAB96AB63}"/>
                </a:ext>
              </a:extLst>
            </p:cNvPr>
            <p:cNvSpPr/>
            <p:nvPr/>
          </p:nvSpPr>
          <p:spPr>
            <a:xfrm>
              <a:off x="1777393" y="2593366"/>
              <a:ext cx="1671267" cy="167126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2474C5A9-E5AC-9B1C-D7C9-BE1F587EC756}"/>
                </a:ext>
              </a:extLst>
            </p:cNvPr>
            <p:cNvSpPr/>
            <p:nvPr/>
          </p:nvSpPr>
          <p:spPr>
            <a:xfrm>
              <a:off x="2549527" y="3365500"/>
              <a:ext cx="127000" cy="127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33A50091-230E-7EB2-5705-49C7213122B2}"/>
                </a:ext>
              </a:extLst>
            </p:cNvPr>
            <p:cNvSpPr/>
            <p:nvPr/>
          </p:nvSpPr>
          <p:spPr>
            <a:xfrm rot="5400000">
              <a:off x="2549527" y="2730500"/>
              <a:ext cx="127000" cy="127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E262E4A9-6290-40E3-716A-9280350AC49A}"/>
                </a:ext>
              </a:extLst>
            </p:cNvPr>
            <p:cNvSpPr/>
            <p:nvPr/>
          </p:nvSpPr>
          <p:spPr>
            <a:xfrm rot="5400000">
              <a:off x="2998540" y="2916487"/>
              <a:ext cx="127000" cy="127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693CF49B-5F27-BE65-D2D6-9DEAA4942F5F}"/>
                </a:ext>
              </a:extLst>
            </p:cNvPr>
            <p:cNvSpPr/>
            <p:nvPr/>
          </p:nvSpPr>
          <p:spPr>
            <a:xfrm rot="5400000">
              <a:off x="3184527" y="3365500"/>
              <a:ext cx="127000" cy="127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63C665A1-E8B5-2C3E-C5B6-AD14F8CEB998}"/>
                </a:ext>
              </a:extLst>
            </p:cNvPr>
            <p:cNvSpPr/>
            <p:nvPr/>
          </p:nvSpPr>
          <p:spPr>
            <a:xfrm rot="5400000">
              <a:off x="2998540" y="3814513"/>
              <a:ext cx="127000" cy="127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DB24F222-7D25-2B9A-2E79-2F477142E478}"/>
                </a:ext>
              </a:extLst>
            </p:cNvPr>
            <p:cNvSpPr/>
            <p:nvPr/>
          </p:nvSpPr>
          <p:spPr>
            <a:xfrm rot="5400000">
              <a:off x="2549527" y="4000500"/>
              <a:ext cx="127000" cy="127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FF7820CC-B2D2-6D70-ED8F-640C34B575DB}"/>
                </a:ext>
              </a:extLst>
            </p:cNvPr>
            <p:cNvSpPr/>
            <p:nvPr/>
          </p:nvSpPr>
          <p:spPr>
            <a:xfrm rot="5400000">
              <a:off x="2100514" y="3814513"/>
              <a:ext cx="127000" cy="127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62D029BF-2915-C333-0EA2-14A298C526B5}"/>
                </a:ext>
              </a:extLst>
            </p:cNvPr>
            <p:cNvSpPr/>
            <p:nvPr/>
          </p:nvSpPr>
          <p:spPr>
            <a:xfrm rot="5400000">
              <a:off x="1914527" y="3365500"/>
              <a:ext cx="127000" cy="127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8A77B4FD-D09B-1BB9-36F3-C01DE07A860E}"/>
                </a:ext>
              </a:extLst>
            </p:cNvPr>
            <p:cNvSpPr/>
            <p:nvPr/>
          </p:nvSpPr>
          <p:spPr>
            <a:xfrm rot="5400000">
              <a:off x="2100514" y="2916487"/>
              <a:ext cx="127000" cy="127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8BFB3301-3F8A-B117-D069-53254FD05F92}"/>
                </a:ext>
              </a:extLst>
            </p:cNvPr>
            <p:cNvCxnSpPr>
              <a:cxnSpLocks/>
              <a:stCxn id="36" idx="4"/>
            </p:cNvCxnSpPr>
            <p:nvPr/>
          </p:nvCxnSpPr>
          <p:spPr>
            <a:xfrm flipH="1" flipV="1">
              <a:off x="2676527" y="3428999"/>
              <a:ext cx="5080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箭头: 右 6">
            <a:extLst>
              <a:ext uri="{FF2B5EF4-FFF2-40B4-BE49-F238E27FC236}">
                <a16:creationId xmlns:a16="http://schemas.microsoft.com/office/drawing/2014/main" id="{CD60ED56-BBEE-7588-3819-72FE1A63E3E3}"/>
              </a:ext>
            </a:extLst>
          </p:cNvPr>
          <p:cNvSpPr/>
          <p:nvPr/>
        </p:nvSpPr>
        <p:spPr>
          <a:xfrm>
            <a:off x="2248137" y="2020510"/>
            <a:ext cx="443113" cy="2467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乘号 7">
            <a:extLst>
              <a:ext uri="{FF2B5EF4-FFF2-40B4-BE49-F238E27FC236}">
                <a16:creationId xmlns:a16="http://schemas.microsoft.com/office/drawing/2014/main" id="{19CAC893-11D7-7461-D330-1ADAE86B8AEB}"/>
              </a:ext>
            </a:extLst>
          </p:cNvPr>
          <p:cNvSpPr/>
          <p:nvPr/>
        </p:nvSpPr>
        <p:spPr>
          <a:xfrm>
            <a:off x="4197903" y="1988463"/>
            <a:ext cx="284746" cy="28474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478837D0-72C3-7D0E-55CF-BA6399E73B50}"/>
              </a:ext>
            </a:extLst>
          </p:cNvPr>
          <p:cNvGrpSpPr/>
          <p:nvPr/>
        </p:nvGrpSpPr>
        <p:grpSpPr>
          <a:xfrm>
            <a:off x="7099452" y="1506314"/>
            <a:ext cx="1249044" cy="1249044"/>
            <a:chOff x="1777393" y="2593366"/>
            <a:chExt cx="1671267" cy="1671267"/>
          </a:xfrm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472194F3-ECBF-3899-08FB-4F44E4B1A5EB}"/>
                </a:ext>
              </a:extLst>
            </p:cNvPr>
            <p:cNvSpPr/>
            <p:nvPr/>
          </p:nvSpPr>
          <p:spPr>
            <a:xfrm>
              <a:off x="1777393" y="2593366"/>
              <a:ext cx="1671267" cy="167126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7B6DD9A9-3440-7AF3-16AE-E2B75281A573}"/>
                </a:ext>
              </a:extLst>
            </p:cNvPr>
            <p:cNvSpPr/>
            <p:nvPr/>
          </p:nvSpPr>
          <p:spPr>
            <a:xfrm>
              <a:off x="2549527" y="3365500"/>
              <a:ext cx="127000" cy="127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B430F7D2-91A8-6683-CD70-B72191C53B33}"/>
                </a:ext>
              </a:extLst>
            </p:cNvPr>
            <p:cNvSpPr/>
            <p:nvPr/>
          </p:nvSpPr>
          <p:spPr>
            <a:xfrm rot="5400000">
              <a:off x="2549527" y="2730500"/>
              <a:ext cx="127000" cy="127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C4A858A5-0529-0016-6DC8-864CDE64E604}"/>
                </a:ext>
              </a:extLst>
            </p:cNvPr>
            <p:cNvSpPr/>
            <p:nvPr/>
          </p:nvSpPr>
          <p:spPr>
            <a:xfrm rot="5400000">
              <a:off x="2998540" y="2916487"/>
              <a:ext cx="127000" cy="127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8D310C13-8421-B911-A5EB-A8DDFD5F7B50}"/>
                </a:ext>
              </a:extLst>
            </p:cNvPr>
            <p:cNvSpPr/>
            <p:nvPr/>
          </p:nvSpPr>
          <p:spPr>
            <a:xfrm rot="5400000">
              <a:off x="3184527" y="3365500"/>
              <a:ext cx="127000" cy="127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512ED4B2-542B-B155-6D1F-3CB2CB33D2AD}"/>
                </a:ext>
              </a:extLst>
            </p:cNvPr>
            <p:cNvSpPr/>
            <p:nvPr/>
          </p:nvSpPr>
          <p:spPr>
            <a:xfrm rot="5400000">
              <a:off x="2998540" y="3814513"/>
              <a:ext cx="127000" cy="127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4AFA4032-3729-A1FF-07BA-83502DC523B5}"/>
                </a:ext>
              </a:extLst>
            </p:cNvPr>
            <p:cNvSpPr/>
            <p:nvPr/>
          </p:nvSpPr>
          <p:spPr>
            <a:xfrm rot="5400000">
              <a:off x="2549527" y="4000500"/>
              <a:ext cx="127000" cy="127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56B9DEC7-8066-EC2D-8695-DFB6B7CED403}"/>
                </a:ext>
              </a:extLst>
            </p:cNvPr>
            <p:cNvSpPr/>
            <p:nvPr/>
          </p:nvSpPr>
          <p:spPr>
            <a:xfrm rot="5400000">
              <a:off x="2100514" y="3814513"/>
              <a:ext cx="127000" cy="127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A457B872-680B-ED73-F49A-C91F7DB6CFDC}"/>
                </a:ext>
              </a:extLst>
            </p:cNvPr>
            <p:cNvSpPr/>
            <p:nvPr/>
          </p:nvSpPr>
          <p:spPr>
            <a:xfrm rot="5400000">
              <a:off x="1914527" y="3365500"/>
              <a:ext cx="127000" cy="127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780E7E2A-D0F6-27C6-2163-FF535B12417D}"/>
                </a:ext>
              </a:extLst>
            </p:cNvPr>
            <p:cNvSpPr/>
            <p:nvPr/>
          </p:nvSpPr>
          <p:spPr>
            <a:xfrm rot="5400000">
              <a:off x="2100514" y="2916487"/>
              <a:ext cx="127000" cy="127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5427B507-5E67-9339-FEFE-8F9A6380A94D}"/>
                </a:ext>
              </a:extLst>
            </p:cNvPr>
            <p:cNvCxnSpPr>
              <a:cxnSpLocks/>
              <a:stCxn id="23" idx="6"/>
              <a:endCxn id="22" idx="0"/>
            </p:cNvCxnSpPr>
            <p:nvPr/>
          </p:nvCxnSpPr>
          <p:spPr>
            <a:xfrm>
              <a:off x="2613027" y="2857500"/>
              <a:ext cx="0" cy="508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乘号 9">
            <a:extLst>
              <a:ext uri="{FF2B5EF4-FFF2-40B4-BE49-F238E27FC236}">
                <a16:creationId xmlns:a16="http://schemas.microsoft.com/office/drawing/2014/main" id="{6FFC7B96-E792-5DA2-D2EB-AA9A2CAA9B94}"/>
              </a:ext>
            </a:extLst>
          </p:cNvPr>
          <p:cNvSpPr/>
          <p:nvPr/>
        </p:nvSpPr>
        <p:spPr>
          <a:xfrm>
            <a:off x="5917697" y="1988463"/>
            <a:ext cx="284746" cy="28474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乘号 10">
            <a:extLst>
              <a:ext uri="{FF2B5EF4-FFF2-40B4-BE49-F238E27FC236}">
                <a16:creationId xmlns:a16="http://schemas.microsoft.com/office/drawing/2014/main" id="{2119D2DD-C537-A443-A814-5F1403669346}"/>
              </a:ext>
            </a:extLst>
          </p:cNvPr>
          <p:cNvSpPr/>
          <p:nvPr/>
        </p:nvSpPr>
        <p:spPr>
          <a:xfrm>
            <a:off x="6721705" y="1988463"/>
            <a:ext cx="284746" cy="28474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3F694546-9767-3134-CB70-C772E2E48187}"/>
              </a:ext>
            </a:extLst>
          </p:cNvPr>
          <p:cNvGrpSpPr/>
          <p:nvPr/>
        </p:nvGrpSpPr>
        <p:grpSpPr>
          <a:xfrm>
            <a:off x="6295444" y="2087610"/>
            <a:ext cx="333259" cy="86453"/>
            <a:chOff x="8723616" y="3399731"/>
            <a:chExt cx="445913" cy="115677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25DA25A2-D917-97B2-00E6-B156465324EE}"/>
                </a:ext>
              </a:extLst>
            </p:cNvPr>
            <p:cNvSpPr/>
            <p:nvPr/>
          </p:nvSpPr>
          <p:spPr>
            <a:xfrm>
              <a:off x="8723616" y="3399731"/>
              <a:ext cx="115677" cy="11567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BE579E76-3177-8026-2B8D-9DB2CBB6CE59}"/>
                </a:ext>
              </a:extLst>
            </p:cNvPr>
            <p:cNvSpPr/>
            <p:nvPr/>
          </p:nvSpPr>
          <p:spPr>
            <a:xfrm>
              <a:off x="8888734" y="3399731"/>
              <a:ext cx="115677" cy="11567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5FF13250-9F06-4C6B-8C64-C9EE58EF2748}"/>
                </a:ext>
              </a:extLst>
            </p:cNvPr>
            <p:cNvSpPr/>
            <p:nvPr/>
          </p:nvSpPr>
          <p:spPr>
            <a:xfrm>
              <a:off x="9053852" y="3399731"/>
              <a:ext cx="115677" cy="11567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C20F07F-7260-D117-9EE2-AD7A3ECCA4FA}"/>
                  </a:ext>
                </a:extLst>
              </p:cNvPr>
              <p:cNvSpPr txBox="1"/>
              <p:nvPr/>
            </p:nvSpPr>
            <p:spPr>
              <a:xfrm>
                <a:off x="3111066" y="1686858"/>
                <a:ext cx="7869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C20F07F-7260-D117-9EE2-AD7A3ECCA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1066" y="1686858"/>
                <a:ext cx="786912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4B5A2FAB-4C58-E449-97E3-D53CDC0F5B9B}"/>
                  </a:ext>
                </a:extLst>
              </p:cNvPr>
              <p:cNvSpPr txBox="1"/>
              <p:nvPr/>
            </p:nvSpPr>
            <p:spPr>
              <a:xfrm>
                <a:off x="5214254" y="1779931"/>
                <a:ext cx="4995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4B5A2FAB-4C58-E449-97E3-D53CDC0F5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4254" y="1779931"/>
                <a:ext cx="499564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F3CEEA88-A22F-57C7-F22D-325C9CC9DC35}"/>
                  </a:ext>
                </a:extLst>
              </p:cNvPr>
              <p:cNvSpPr txBox="1"/>
              <p:nvPr/>
            </p:nvSpPr>
            <p:spPr>
              <a:xfrm>
                <a:off x="7262406" y="1771905"/>
                <a:ext cx="57323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F3CEEA88-A22F-57C7-F22D-325C9CC9DC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2406" y="1771905"/>
                <a:ext cx="573238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8" name="组合 187">
            <a:extLst>
              <a:ext uri="{FF2B5EF4-FFF2-40B4-BE49-F238E27FC236}">
                <a16:creationId xmlns:a16="http://schemas.microsoft.com/office/drawing/2014/main" id="{64ED934F-4116-6D3D-0C4A-04AE1911578A}"/>
              </a:ext>
            </a:extLst>
          </p:cNvPr>
          <p:cNvGrpSpPr/>
          <p:nvPr/>
        </p:nvGrpSpPr>
        <p:grpSpPr>
          <a:xfrm>
            <a:off x="683568" y="1412776"/>
            <a:ext cx="7848872" cy="2307537"/>
            <a:chOff x="683568" y="1558335"/>
            <a:chExt cx="7848872" cy="23075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文本框 136">
                  <a:extLst>
                    <a:ext uri="{FF2B5EF4-FFF2-40B4-BE49-F238E27FC236}">
                      <a16:creationId xmlns:a16="http://schemas.microsoft.com/office/drawing/2014/main" id="{4BA369C4-EFEA-ABAB-285F-FAB68DE945DF}"/>
                    </a:ext>
                  </a:extLst>
                </p:cNvPr>
                <p:cNvSpPr txBox="1"/>
                <p:nvPr/>
              </p:nvSpPr>
              <p:spPr>
                <a:xfrm>
                  <a:off x="3201665" y="3259686"/>
                  <a:ext cx="658079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80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37" name="文本框 136">
                  <a:extLst>
                    <a:ext uri="{FF2B5EF4-FFF2-40B4-BE49-F238E27FC236}">
                      <a16:creationId xmlns:a16="http://schemas.microsoft.com/office/drawing/2014/main" id="{4BA369C4-EFEA-ABAB-285F-FAB68DE945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1665" y="3259686"/>
                  <a:ext cx="658079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文本框 137">
                  <a:extLst>
                    <a:ext uri="{FF2B5EF4-FFF2-40B4-BE49-F238E27FC236}">
                      <a16:creationId xmlns:a16="http://schemas.microsoft.com/office/drawing/2014/main" id="{3EDD8FE8-7648-A2AF-23D2-55E2CDEDF50C}"/>
                    </a:ext>
                  </a:extLst>
                </p:cNvPr>
                <p:cNvSpPr txBox="1"/>
                <p:nvPr/>
              </p:nvSpPr>
              <p:spPr>
                <a:xfrm>
                  <a:off x="5002049" y="3259686"/>
                  <a:ext cx="658079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80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altLang="zh-CN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38" name="文本框 137">
                  <a:extLst>
                    <a:ext uri="{FF2B5EF4-FFF2-40B4-BE49-F238E27FC236}">
                      <a16:creationId xmlns:a16="http://schemas.microsoft.com/office/drawing/2014/main" id="{3EDD8FE8-7648-A2AF-23D2-55E2CDEDF5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2049" y="3259686"/>
                  <a:ext cx="658079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文本框 138">
                  <a:extLst>
                    <a:ext uri="{FF2B5EF4-FFF2-40B4-BE49-F238E27FC236}">
                      <a16:creationId xmlns:a16="http://schemas.microsoft.com/office/drawing/2014/main" id="{B4EE39B1-549C-E0F7-7915-F46935245CAA}"/>
                    </a:ext>
                  </a:extLst>
                </p:cNvPr>
                <p:cNvSpPr txBox="1"/>
                <p:nvPr/>
              </p:nvSpPr>
              <p:spPr>
                <a:xfrm>
                  <a:off x="7486182" y="3259686"/>
                  <a:ext cx="658079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80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altLang="zh-CN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i="1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39" name="文本框 138">
                  <a:extLst>
                    <a:ext uri="{FF2B5EF4-FFF2-40B4-BE49-F238E27FC236}">
                      <a16:creationId xmlns:a16="http://schemas.microsoft.com/office/drawing/2014/main" id="{B4EE39B1-549C-E0F7-7915-F46935245C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6182" y="3259686"/>
                  <a:ext cx="65807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文本框 143">
                  <a:extLst>
                    <a:ext uri="{FF2B5EF4-FFF2-40B4-BE49-F238E27FC236}">
                      <a16:creationId xmlns:a16="http://schemas.microsoft.com/office/drawing/2014/main" id="{A7865035-C4DF-B75F-F9E6-9B25E27D0E68}"/>
                    </a:ext>
                  </a:extLst>
                </p:cNvPr>
                <p:cNvSpPr txBox="1"/>
                <p:nvPr/>
              </p:nvSpPr>
              <p:spPr>
                <a:xfrm>
                  <a:off x="1099762" y="3062068"/>
                  <a:ext cx="1088156" cy="76456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pHide m:val="on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/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Δ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44" name="文本框 143">
                  <a:extLst>
                    <a:ext uri="{FF2B5EF4-FFF2-40B4-BE49-F238E27FC236}">
                      <a16:creationId xmlns:a16="http://schemas.microsoft.com/office/drawing/2014/main" id="{A7865035-C4DF-B75F-F9E6-9B25E27D0E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9762" y="3062068"/>
                  <a:ext cx="1088156" cy="76456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4" name="加号 163">
              <a:extLst>
                <a:ext uri="{FF2B5EF4-FFF2-40B4-BE49-F238E27FC236}">
                  <a16:creationId xmlns:a16="http://schemas.microsoft.com/office/drawing/2014/main" id="{71510865-5FF5-F24A-0C2C-796F3B0F0FB4}"/>
                </a:ext>
              </a:extLst>
            </p:cNvPr>
            <p:cNvSpPr/>
            <p:nvPr/>
          </p:nvSpPr>
          <p:spPr>
            <a:xfrm>
              <a:off x="4275213" y="3301979"/>
              <a:ext cx="284746" cy="284746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5" name="加号 164">
              <a:extLst>
                <a:ext uri="{FF2B5EF4-FFF2-40B4-BE49-F238E27FC236}">
                  <a16:creationId xmlns:a16="http://schemas.microsoft.com/office/drawing/2014/main" id="{644FB5B8-1293-4C6C-B2DF-44B014F6E002}"/>
                </a:ext>
              </a:extLst>
            </p:cNvPr>
            <p:cNvSpPr/>
            <p:nvPr/>
          </p:nvSpPr>
          <p:spPr>
            <a:xfrm>
              <a:off x="6017121" y="3301979"/>
              <a:ext cx="284746" cy="284746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6" name="加号 165">
              <a:extLst>
                <a:ext uri="{FF2B5EF4-FFF2-40B4-BE49-F238E27FC236}">
                  <a16:creationId xmlns:a16="http://schemas.microsoft.com/office/drawing/2014/main" id="{D068F574-18EB-4B5A-8DFC-FD76D018DD3E}"/>
                </a:ext>
              </a:extLst>
            </p:cNvPr>
            <p:cNvSpPr/>
            <p:nvPr/>
          </p:nvSpPr>
          <p:spPr>
            <a:xfrm>
              <a:off x="6827571" y="3301979"/>
              <a:ext cx="284746" cy="284746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67" name="组合 166">
              <a:extLst>
                <a:ext uri="{FF2B5EF4-FFF2-40B4-BE49-F238E27FC236}">
                  <a16:creationId xmlns:a16="http://schemas.microsoft.com/office/drawing/2014/main" id="{F62394B9-9B1F-D48E-FC52-014AAB9DC545}"/>
                </a:ext>
              </a:extLst>
            </p:cNvPr>
            <p:cNvGrpSpPr/>
            <p:nvPr/>
          </p:nvGrpSpPr>
          <p:grpSpPr>
            <a:xfrm>
              <a:off x="6394868" y="3401126"/>
              <a:ext cx="333259" cy="86453"/>
              <a:chOff x="8723616" y="3399731"/>
              <a:chExt cx="445913" cy="115677"/>
            </a:xfrm>
          </p:grpSpPr>
          <p:sp>
            <p:nvSpPr>
              <p:cNvPr id="168" name="椭圆 167">
                <a:extLst>
                  <a:ext uri="{FF2B5EF4-FFF2-40B4-BE49-F238E27FC236}">
                    <a16:creationId xmlns:a16="http://schemas.microsoft.com/office/drawing/2014/main" id="{41342438-4A52-B4CE-9E06-D42B5DDF0E68}"/>
                  </a:ext>
                </a:extLst>
              </p:cNvPr>
              <p:cNvSpPr/>
              <p:nvPr/>
            </p:nvSpPr>
            <p:spPr>
              <a:xfrm>
                <a:off x="8723616" y="3399731"/>
                <a:ext cx="115677" cy="11567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9" name="椭圆 168">
                <a:extLst>
                  <a:ext uri="{FF2B5EF4-FFF2-40B4-BE49-F238E27FC236}">
                    <a16:creationId xmlns:a16="http://schemas.microsoft.com/office/drawing/2014/main" id="{C95FC3FA-6DCA-A90A-6900-9B35EBFDD135}"/>
                  </a:ext>
                </a:extLst>
              </p:cNvPr>
              <p:cNvSpPr/>
              <p:nvPr/>
            </p:nvSpPr>
            <p:spPr>
              <a:xfrm>
                <a:off x="8888734" y="3399731"/>
                <a:ext cx="115677" cy="11567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0" name="椭圆 169">
                <a:extLst>
                  <a:ext uri="{FF2B5EF4-FFF2-40B4-BE49-F238E27FC236}">
                    <a16:creationId xmlns:a16="http://schemas.microsoft.com/office/drawing/2014/main" id="{B61EBA93-07D8-7F94-918B-382494698205}"/>
                  </a:ext>
                </a:extLst>
              </p:cNvPr>
              <p:cNvSpPr/>
              <p:nvPr/>
            </p:nvSpPr>
            <p:spPr>
              <a:xfrm>
                <a:off x="9053852" y="3399731"/>
                <a:ext cx="115677" cy="11567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86" name="箭头: 右 185">
              <a:extLst>
                <a:ext uri="{FF2B5EF4-FFF2-40B4-BE49-F238E27FC236}">
                  <a16:creationId xmlns:a16="http://schemas.microsoft.com/office/drawing/2014/main" id="{1BAC9687-DDEB-D12F-AFE2-C38FEF900A8D}"/>
                </a:ext>
              </a:extLst>
            </p:cNvPr>
            <p:cNvSpPr/>
            <p:nvPr/>
          </p:nvSpPr>
          <p:spPr>
            <a:xfrm>
              <a:off x="2280919" y="3320963"/>
              <a:ext cx="443113" cy="2467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7" name="矩形 186">
              <a:extLst>
                <a:ext uri="{FF2B5EF4-FFF2-40B4-BE49-F238E27FC236}">
                  <a16:creationId xmlns:a16="http://schemas.microsoft.com/office/drawing/2014/main" id="{495E69A9-70B4-B0F9-5901-98CD9E56D67D}"/>
                </a:ext>
              </a:extLst>
            </p:cNvPr>
            <p:cNvSpPr/>
            <p:nvPr/>
          </p:nvSpPr>
          <p:spPr>
            <a:xfrm>
              <a:off x="683568" y="1558335"/>
              <a:ext cx="7848872" cy="230753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3" name="图片 3">
            <a:extLst>
              <a:ext uri="{FF2B5EF4-FFF2-40B4-BE49-F238E27FC236}">
                <a16:creationId xmlns:a16="http://schemas.microsoft.com/office/drawing/2014/main" id="{214E705B-9DB1-D22E-9A1E-92ADA785EE1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912" y="5720223"/>
            <a:ext cx="4129375" cy="65217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1E4CA06-DF96-0F5E-3C36-F201BFD6E9A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-4470" r="39703" b="-1"/>
          <a:stretch/>
        </p:blipFill>
        <p:spPr>
          <a:xfrm>
            <a:off x="703685" y="4415410"/>
            <a:ext cx="3203814" cy="714611"/>
          </a:xfrm>
          <a:prstGeom prst="rect">
            <a:avLst/>
          </a:prstGeom>
        </p:spPr>
      </p:pic>
      <p:sp>
        <p:nvSpPr>
          <p:cNvPr id="136" name="TextBox 135">
            <a:extLst>
              <a:ext uri="{FF2B5EF4-FFF2-40B4-BE49-F238E27FC236}">
                <a16:creationId xmlns:a16="http://schemas.microsoft.com/office/drawing/2014/main" id="{84717DA0-BC0F-EA25-554C-3FD2D9A5846F}"/>
              </a:ext>
            </a:extLst>
          </p:cNvPr>
          <p:cNvSpPr txBox="1"/>
          <p:nvPr/>
        </p:nvSpPr>
        <p:spPr>
          <a:xfrm>
            <a:off x="594725" y="4039846"/>
            <a:ext cx="305154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Metropolis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Factorized Metropolis Filter</a:t>
            </a:r>
          </a:p>
        </p:txBody>
      </p:sp>
      <p:pic>
        <p:nvPicPr>
          <p:cNvPr id="140" name="Picture 139">
            <a:extLst>
              <a:ext uri="{FF2B5EF4-FFF2-40B4-BE49-F238E27FC236}">
                <a16:creationId xmlns:a16="http://schemas.microsoft.com/office/drawing/2014/main" id="{030ECC7A-EC05-322A-F982-A989F89236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04248" y="5945212"/>
            <a:ext cx="1790700" cy="292100"/>
          </a:xfrm>
          <a:prstGeom prst="rect">
            <a:avLst/>
          </a:prstGeom>
        </p:spPr>
      </p:pic>
      <p:sp>
        <p:nvSpPr>
          <p:cNvPr id="142" name="TextBox 141">
            <a:extLst>
              <a:ext uri="{FF2B5EF4-FFF2-40B4-BE49-F238E27FC236}">
                <a16:creationId xmlns:a16="http://schemas.microsoft.com/office/drawing/2014/main" id="{79EC8AC7-1A70-3971-B448-61EC081812B7}"/>
              </a:ext>
            </a:extLst>
          </p:cNvPr>
          <p:cNvSpPr txBox="1"/>
          <p:nvPr/>
        </p:nvSpPr>
        <p:spPr>
          <a:xfrm>
            <a:off x="6173072" y="5900259"/>
            <a:ext cx="647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with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FD2551-A84D-E095-592D-CB8503EECAF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96895" y="4509120"/>
            <a:ext cx="2270765" cy="578269"/>
          </a:xfrm>
          <a:prstGeom prst="rect">
            <a:avLst/>
          </a:prstGeom>
        </p:spPr>
      </p:pic>
      <p:sp>
        <p:nvSpPr>
          <p:cNvPr id="145" name="TextBox 144">
            <a:extLst>
              <a:ext uri="{FF2B5EF4-FFF2-40B4-BE49-F238E27FC236}">
                <a16:creationId xmlns:a16="http://schemas.microsoft.com/office/drawing/2014/main" id="{2F68D52D-F23E-EE36-1CF2-4D03B234A397}"/>
              </a:ext>
            </a:extLst>
          </p:cNvPr>
          <p:cNvSpPr txBox="1"/>
          <p:nvPr/>
        </p:nvSpPr>
        <p:spPr>
          <a:xfrm>
            <a:off x="656261" y="6381328"/>
            <a:ext cx="68314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effectLst/>
                <a:latin typeface="+mj-lt"/>
              </a:rPr>
              <a:t>Ref: M. Michel, S. C. </a:t>
            </a:r>
            <a:r>
              <a:rPr lang="en-US" sz="1600" dirty="0" err="1">
                <a:effectLst/>
                <a:latin typeface="+mj-lt"/>
              </a:rPr>
              <a:t>Kapfer</a:t>
            </a:r>
            <a:r>
              <a:rPr lang="en-US" sz="1600" dirty="0">
                <a:effectLst/>
                <a:latin typeface="+mj-lt"/>
              </a:rPr>
              <a:t>, and W. Krauth, </a:t>
            </a:r>
            <a:r>
              <a:rPr lang="en-US" sz="1600" spc="-35" dirty="0">
                <a:latin typeface="+mj-lt"/>
              </a:rPr>
              <a:t>,  </a:t>
            </a:r>
            <a:r>
              <a:rPr lang="en-US" sz="1600" i="1" spc="-35" dirty="0">
                <a:latin typeface="+mj-lt"/>
              </a:rPr>
              <a:t>J. Chem. Phys. </a:t>
            </a:r>
            <a:r>
              <a:rPr lang="en-US" sz="1600" b="1" dirty="0">
                <a:effectLst/>
                <a:latin typeface="+mj-lt"/>
              </a:rPr>
              <a:t>140</a:t>
            </a:r>
            <a:r>
              <a:rPr lang="en-US" sz="1600" dirty="0">
                <a:effectLst/>
                <a:latin typeface="+mj-lt"/>
              </a:rPr>
              <a:t>, 054116 (2014). 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4244346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object 2"/>
          <p:cNvSpPr txBox="1">
            <a:spLocks noGrp="1"/>
          </p:cNvSpPr>
          <p:nvPr>
            <p:ph type="title"/>
          </p:nvPr>
        </p:nvSpPr>
        <p:spPr>
          <a:xfrm>
            <a:off x="552594" y="222179"/>
            <a:ext cx="8038812" cy="513081"/>
          </a:xfrm>
          <a:prstGeom prst="rect">
            <a:avLst/>
          </a:prstGeom>
        </p:spPr>
        <p:txBody>
          <a:bodyPr/>
          <a:lstStyle/>
          <a:p>
            <a:pPr indent="17145">
              <a:spcBef>
                <a:spcPts val="100"/>
              </a:spcBef>
              <a:defRPr spc="-100"/>
            </a:pPr>
            <a:r>
              <a:rPr sz="2800" b="1" dirty="0">
                <a:solidFill>
                  <a:srgbClr val="0432FF"/>
                </a:solidFill>
              </a:rPr>
              <a:t>Factorized Metropolis</a:t>
            </a:r>
            <a:r>
              <a:rPr sz="2800" b="1" spc="-200" dirty="0">
                <a:solidFill>
                  <a:srgbClr val="0432FF"/>
                </a:solidFill>
              </a:rPr>
              <a:t> </a:t>
            </a:r>
            <a:r>
              <a:rPr lang="en-US" sz="2800" b="1" dirty="0">
                <a:solidFill>
                  <a:srgbClr val="0432FF"/>
                </a:solidFill>
              </a:rPr>
              <a:t>Filter</a:t>
            </a:r>
            <a:r>
              <a:rPr sz="2800" b="1" spc="0" dirty="0">
                <a:solidFill>
                  <a:srgbClr val="0432FF"/>
                </a:solidFill>
              </a:rPr>
              <a:t> </a:t>
            </a:r>
            <a:r>
              <a:rPr sz="2800" b="1" dirty="0">
                <a:solidFill>
                  <a:srgbClr val="0432FF"/>
                </a:solidFill>
              </a:rPr>
              <a:t>(2014)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419C8AC-553F-BD9B-30A9-0B085030C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655" y="3964421"/>
            <a:ext cx="4175646" cy="659481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F6F35950-6DBD-C6EE-DDCF-7CCBB354381F}"/>
              </a:ext>
            </a:extLst>
          </p:cNvPr>
          <p:cNvGrpSpPr/>
          <p:nvPr/>
        </p:nvGrpSpPr>
        <p:grpSpPr>
          <a:xfrm>
            <a:off x="827584" y="1506314"/>
            <a:ext cx="1249044" cy="1249044"/>
            <a:chOff x="1777393" y="2593366"/>
            <a:chExt cx="1671267" cy="1671267"/>
          </a:xfrm>
        </p:grpSpPr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E5D5F75A-78E2-60DB-2D41-C06F848F1978}"/>
                </a:ext>
              </a:extLst>
            </p:cNvPr>
            <p:cNvSpPr/>
            <p:nvPr/>
          </p:nvSpPr>
          <p:spPr>
            <a:xfrm>
              <a:off x="1777393" y="2593366"/>
              <a:ext cx="1671267" cy="167126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2869BCA7-5A50-D3C6-5D8C-7A13D6FCD191}"/>
                </a:ext>
              </a:extLst>
            </p:cNvPr>
            <p:cNvSpPr/>
            <p:nvPr/>
          </p:nvSpPr>
          <p:spPr>
            <a:xfrm>
              <a:off x="2549527" y="3365500"/>
              <a:ext cx="127000" cy="127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23B17495-6EE1-A762-2DEF-F03D1EA01978}"/>
                </a:ext>
              </a:extLst>
            </p:cNvPr>
            <p:cNvSpPr/>
            <p:nvPr/>
          </p:nvSpPr>
          <p:spPr>
            <a:xfrm rot="5400000">
              <a:off x="2549527" y="2730500"/>
              <a:ext cx="127000" cy="127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7315DED1-A7C0-F776-FE58-3461B43F94A2}"/>
                </a:ext>
              </a:extLst>
            </p:cNvPr>
            <p:cNvSpPr/>
            <p:nvPr/>
          </p:nvSpPr>
          <p:spPr>
            <a:xfrm rot="5400000">
              <a:off x="2998540" y="2916487"/>
              <a:ext cx="127000" cy="127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1B53BC00-F047-EFC4-4912-118DFD6B0B63}"/>
                </a:ext>
              </a:extLst>
            </p:cNvPr>
            <p:cNvSpPr/>
            <p:nvPr/>
          </p:nvSpPr>
          <p:spPr>
            <a:xfrm rot="5400000">
              <a:off x="3184527" y="3365500"/>
              <a:ext cx="127000" cy="127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07B1BFCC-D035-249B-0DB5-5315093D6212}"/>
                </a:ext>
              </a:extLst>
            </p:cNvPr>
            <p:cNvSpPr/>
            <p:nvPr/>
          </p:nvSpPr>
          <p:spPr>
            <a:xfrm rot="5400000">
              <a:off x="2998540" y="3814513"/>
              <a:ext cx="127000" cy="127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5BFF2CB1-6812-C889-44AF-B42C35061F97}"/>
                </a:ext>
              </a:extLst>
            </p:cNvPr>
            <p:cNvSpPr/>
            <p:nvPr/>
          </p:nvSpPr>
          <p:spPr>
            <a:xfrm rot="5400000">
              <a:off x="2549527" y="4000500"/>
              <a:ext cx="127000" cy="127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B775003A-EDE2-EC5E-5E76-804AB78D378D}"/>
                </a:ext>
              </a:extLst>
            </p:cNvPr>
            <p:cNvSpPr/>
            <p:nvPr/>
          </p:nvSpPr>
          <p:spPr>
            <a:xfrm rot="5400000">
              <a:off x="2100514" y="3814513"/>
              <a:ext cx="127000" cy="127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85AC2684-0E50-9282-D73A-789586118982}"/>
                </a:ext>
              </a:extLst>
            </p:cNvPr>
            <p:cNvSpPr/>
            <p:nvPr/>
          </p:nvSpPr>
          <p:spPr>
            <a:xfrm rot="5400000">
              <a:off x="1914527" y="3365500"/>
              <a:ext cx="127000" cy="127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48D7AB7B-61AE-DF6F-F010-50B8259E87D6}"/>
                </a:ext>
              </a:extLst>
            </p:cNvPr>
            <p:cNvSpPr/>
            <p:nvPr/>
          </p:nvSpPr>
          <p:spPr>
            <a:xfrm rot="5400000">
              <a:off x="2100514" y="2916487"/>
              <a:ext cx="127000" cy="127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8" name="直接连接符 127">
              <a:extLst>
                <a:ext uri="{FF2B5EF4-FFF2-40B4-BE49-F238E27FC236}">
                  <a16:creationId xmlns:a16="http://schemas.microsoft.com/office/drawing/2014/main" id="{31D69561-8504-2BF4-EDB7-2960162F8C4E}"/>
                </a:ext>
              </a:extLst>
            </p:cNvPr>
            <p:cNvCxnSpPr>
              <a:cxnSpLocks/>
              <a:stCxn id="56" idx="6"/>
              <a:endCxn id="55" idx="0"/>
            </p:cNvCxnSpPr>
            <p:nvPr/>
          </p:nvCxnSpPr>
          <p:spPr>
            <a:xfrm>
              <a:off x="2613027" y="2857500"/>
              <a:ext cx="0" cy="508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接连接符 128">
              <a:extLst>
                <a:ext uri="{FF2B5EF4-FFF2-40B4-BE49-F238E27FC236}">
                  <a16:creationId xmlns:a16="http://schemas.microsoft.com/office/drawing/2014/main" id="{945342F1-3F52-EF14-F146-A7A96EEF86A1}"/>
                </a:ext>
              </a:extLst>
            </p:cNvPr>
            <p:cNvCxnSpPr>
              <a:cxnSpLocks/>
              <a:stCxn id="57" idx="5"/>
              <a:endCxn id="55" idx="7"/>
            </p:cNvCxnSpPr>
            <p:nvPr/>
          </p:nvCxnSpPr>
          <p:spPr>
            <a:xfrm flipH="1">
              <a:off x="2657928" y="3024888"/>
              <a:ext cx="359211" cy="35921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>
              <a:extLst>
                <a:ext uri="{FF2B5EF4-FFF2-40B4-BE49-F238E27FC236}">
                  <a16:creationId xmlns:a16="http://schemas.microsoft.com/office/drawing/2014/main" id="{5E4F2E8D-C414-261C-DE8D-C1987CBB5B1C}"/>
                </a:ext>
              </a:extLst>
            </p:cNvPr>
            <p:cNvCxnSpPr>
              <a:cxnSpLocks/>
              <a:stCxn id="58" idx="4"/>
              <a:endCxn id="55" idx="6"/>
            </p:cNvCxnSpPr>
            <p:nvPr/>
          </p:nvCxnSpPr>
          <p:spPr>
            <a:xfrm flipH="1">
              <a:off x="2676527" y="3429000"/>
              <a:ext cx="508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>
              <a:extLst>
                <a:ext uri="{FF2B5EF4-FFF2-40B4-BE49-F238E27FC236}">
                  <a16:creationId xmlns:a16="http://schemas.microsoft.com/office/drawing/2014/main" id="{FF59AC88-D505-0217-5146-2C6B87C643CE}"/>
                </a:ext>
              </a:extLst>
            </p:cNvPr>
            <p:cNvCxnSpPr>
              <a:cxnSpLocks/>
              <a:stCxn id="59" idx="3"/>
              <a:endCxn id="55" idx="5"/>
            </p:cNvCxnSpPr>
            <p:nvPr/>
          </p:nvCxnSpPr>
          <p:spPr>
            <a:xfrm flipH="1" flipV="1">
              <a:off x="2657928" y="3473901"/>
              <a:ext cx="359211" cy="35921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>
              <a:extLst>
                <a:ext uri="{FF2B5EF4-FFF2-40B4-BE49-F238E27FC236}">
                  <a16:creationId xmlns:a16="http://schemas.microsoft.com/office/drawing/2014/main" id="{3E3CB89E-BA6D-2BFE-CFB6-B3CD95DAE650}"/>
                </a:ext>
              </a:extLst>
            </p:cNvPr>
            <p:cNvCxnSpPr>
              <a:cxnSpLocks/>
              <a:stCxn id="60" idx="2"/>
              <a:endCxn id="55" idx="4"/>
            </p:cNvCxnSpPr>
            <p:nvPr/>
          </p:nvCxnSpPr>
          <p:spPr>
            <a:xfrm flipV="1">
              <a:off x="2613027" y="3492500"/>
              <a:ext cx="0" cy="508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>
              <a:extLst>
                <a:ext uri="{FF2B5EF4-FFF2-40B4-BE49-F238E27FC236}">
                  <a16:creationId xmlns:a16="http://schemas.microsoft.com/office/drawing/2014/main" id="{A702F104-C1F0-E115-E42E-D70655AC4CCF}"/>
                </a:ext>
              </a:extLst>
            </p:cNvPr>
            <p:cNvCxnSpPr>
              <a:cxnSpLocks/>
              <a:stCxn id="61" idx="1"/>
              <a:endCxn id="55" idx="3"/>
            </p:cNvCxnSpPr>
            <p:nvPr/>
          </p:nvCxnSpPr>
          <p:spPr>
            <a:xfrm flipV="1">
              <a:off x="2208915" y="3473901"/>
              <a:ext cx="359211" cy="35921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>
              <a:extLst>
                <a:ext uri="{FF2B5EF4-FFF2-40B4-BE49-F238E27FC236}">
                  <a16:creationId xmlns:a16="http://schemas.microsoft.com/office/drawing/2014/main" id="{3781D498-7BD1-69E7-BC2A-1FBA9549781D}"/>
                </a:ext>
              </a:extLst>
            </p:cNvPr>
            <p:cNvCxnSpPr>
              <a:cxnSpLocks/>
              <a:stCxn id="62" idx="0"/>
              <a:endCxn id="55" idx="2"/>
            </p:cNvCxnSpPr>
            <p:nvPr/>
          </p:nvCxnSpPr>
          <p:spPr>
            <a:xfrm>
              <a:off x="2041527" y="3429000"/>
              <a:ext cx="508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>
              <a:extLst>
                <a:ext uri="{FF2B5EF4-FFF2-40B4-BE49-F238E27FC236}">
                  <a16:creationId xmlns:a16="http://schemas.microsoft.com/office/drawing/2014/main" id="{099F6305-98E7-0F6B-8D53-AF1018C3526C}"/>
                </a:ext>
              </a:extLst>
            </p:cNvPr>
            <p:cNvCxnSpPr>
              <a:cxnSpLocks/>
              <a:stCxn id="63" idx="7"/>
              <a:endCxn id="55" idx="1"/>
            </p:cNvCxnSpPr>
            <p:nvPr/>
          </p:nvCxnSpPr>
          <p:spPr>
            <a:xfrm>
              <a:off x="2208915" y="3024888"/>
              <a:ext cx="359211" cy="35921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149A169C-5AEF-CA5F-59A5-060D54A22DB2}"/>
              </a:ext>
            </a:extLst>
          </p:cNvPr>
          <p:cNvGrpSpPr/>
          <p:nvPr/>
        </p:nvGrpSpPr>
        <p:grpSpPr>
          <a:xfrm>
            <a:off x="2855857" y="1506314"/>
            <a:ext cx="1249044" cy="1249044"/>
            <a:chOff x="1777393" y="2593366"/>
            <a:chExt cx="1671267" cy="1671267"/>
          </a:xfrm>
        </p:grpSpPr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C693C801-ACF5-CB07-C22F-1E4148788CAA}"/>
                </a:ext>
              </a:extLst>
            </p:cNvPr>
            <p:cNvSpPr/>
            <p:nvPr/>
          </p:nvSpPr>
          <p:spPr>
            <a:xfrm>
              <a:off x="1777393" y="2593366"/>
              <a:ext cx="1671267" cy="167126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EBBFD610-3AF6-C935-B2F7-61C3A993EFD7}"/>
                </a:ext>
              </a:extLst>
            </p:cNvPr>
            <p:cNvSpPr/>
            <p:nvPr/>
          </p:nvSpPr>
          <p:spPr>
            <a:xfrm>
              <a:off x="2549527" y="3365500"/>
              <a:ext cx="127000" cy="127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C9690481-2EBC-C25D-78FD-D080B0FCA463}"/>
                </a:ext>
              </a:extLst>
            </p:cNvPr>
            <p:cNvSpPr/>
            <p:nvPr/>
          </p:nvSpPr>
          <p:spPr>
            <a:xfrm rot="5400000">
              <a:off x="2549527" y="2730500"/>
              <a:ext cx="127000" cy="127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7291B2B1-B7C5-CA60-68F3-093A8E1040F5}"/>
                </a:ext>
              </a:extLst>
            </p:cNvPr>
            <p:cNvSpPr/>
            <p:nvPr/>
          </p:nvSpPr>
          <p:spPr>
            <a:xfrm rot="5400000">
              <a:off x="2998540" y="2916487"/>
              <a:ext cx="127000" cy="127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8AF2971D-9119-E178-2AB5-BFED0B2276AA}"/>
                </a:ext>
              </a:extLst>
            </p:cNvPr>
            <p:cNvSpPr/>
            <p:nvPr/>
          </p:nvSpPr>
          <p:spPr>
            <a:xfrm rot="5400000">
              <a:off x="3184527" y="3365500"/>
              <a:ext cx="127000" cy="127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23BDDB4C-48A7-ABFB-C0AA-34F2358D0DAE}"/>
                </a:ext>
              </a:extLst>
            </p:cNvPr>
            <p:cNvSpPr/>
            <p:nvPr/>
          </p:nvSpPr>
          <p:spPr>
            <a:xfrm rot="5400000">
              <a:off x="2998540" y="3814513"/>
              <a:ext cx="127000" cy="127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A5D73778-4F5C-76AD-6223-F3BE5E150DD1}"/>
                </a:ext>
              </a:extLst>
            </p:cNvPr>
            <p:cNvSpPr/>
            <p:nvPr/>
          </p:nvSpPr>
          <p:spPr>
            <a:xfrm rot="5400000">
              <a:off x="2549527" y="4000500"/>
              <a:ext cx="127000" cy="127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33A1322F-4A70-F1FA-116B-1F22DAD39E55}"/>
                </a:ext>
              </a:extLst>
            </p:cNvPr>
            <p:cNvSpPr/>
            <p:nvPr/>
          </p:nvSpPr>
          <p:spPr>
            <a:xfrm rot="5400000">
              <a:off x="2100514" y="3814513"/>
              <a:ext cx="127000" cy="127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A571AF99-10AF-0D64-58BF-F4D42CF56A27}"/>
                </a:ext>
              </a:extLst>
            </p:cNvPr>
            <p:cNvSpPr/>
            <p:nvPr/>
          </p:nvSpPr>
          <p:spPr>
            <a:xfrm rot="5400000">
              <a:off x="1914527" y="3365500"/>
              <a:ext cx="127000" cy="127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BBCE18A1-0BED-481E-96B3-1E8D7CDBD607}"/>
                </a:ext>
              </a:extLst>
            </p:cNvPr>
            <p:cNvSpPr/>
            <p:nvPr/>
          </p:nvSpPr>
          <p:spPr>
            <a:xfrm rot="5400000">
              <a:off x="2100514" y="2916487"/>
              <a:ext cx="127000" cy="127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29CB1749-212B-A8EA-3053-1D56E2538A7E}"/>
                </a:ext>
              </a:extLst>
            </p:cNvPr>
            <p:cNvCxnSpPr>
              <a:cxnSpLocks/>
              <a:stCxn id="46" idx="5"/>
              <a:endCxn id="44" idx="7"/>
            </p:cNvCxnSpPr>
            <p:nvPr/>
          </p:nvCxnSpPr>
          <p:spPr>
            <a:xfrm flipH="1">
              <a:off x="2657928" y="3024888"/>
              <a:ext cx="359211" cy="35921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8EA5B5D4-3D67-316C-0B1B-0AE9C1A52EFF}"/>
              </a:ext>
            </a:extLst>
          </p:cNvPr>
          <p:cNvGrpSpPr/>
          <p:nvPr/>
        </p:nvGrpSpPr>
        <p:grpSpPr>
          <a:xfrm>
            <a:off x="4575651" y="1506314"/>
            <a:ext cx="1249044" cy="1249044"/>
            <a:chOff x="1777393" y="2593366"/>
            <a:chExt cx="1671267" cy="1671267"/>
          </a:xfrm>
        </p:grpSpPr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47E4C754-861C-C41E-9B9A-30BFAB96AB63}"/>
                </a:ext>
              </a:extLst>
            </p:cNvPr>
            <p:cNvSpPr/>
            <p:nvPr/>
          </p:nvSpPr>
          <p:spPr>
            <a:xfrm>
              <a:off x="1777393" y="2593366"/>
              <a:ext cx="1671267" cy="167126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2474C5A9-E5AC-9B1C-D7C9-BE1F587EC756}"/>
                </a:ext>
              </a:extLst>
            </p:cNvPr>
            <p:cNvSpPr/>
            <p:nvPr/>
          </p:nvSpPr>
          <p:spPr>
            <a:xfrm>
              <a:off x="2549527" y="3365500"/>
              <a:ext cx="127000" cy="127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33A50091-230E-7EB2-5705-49C7213122B2}"/>
                </a:ext>
              </a:extLst>
            </p:cNvPr>
            <p:cNvSpPr/>
            <p:nvPr/>
          </p:nvSpPr>
          <p:spPr>
            <a:xfrm rot="5400000">
              <a:off x="2549527" y="2730500"/>
              <a:ext cx="127000" cy="127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E262E4A9-6290-40E3-716A-9280350AC49A}"/>
                </a:ext>
              </a:extLst>
            </p:cNvPr>
            <p:cNvSpPr/>
            <p:nvPr/>
          </p:nvSpPr>
          <p:spPr>
            <a:xfrm rot="5400000">
              <a:off x="2998540" y="2916487"/>
              <a:ext cx="127000" cy="127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693CF49B-5F27-BE65-D2D6-9DEAA4942F5F}"/>
                </a:ext>
              </a:extLst>
            </p:cNvPr>
            <p:cNvSpPr/>
            <p:nvPr/>
          </p:nvSpPr>
          <p:spPr>
            <a:xfrm rot="5400000">
              <a:off x="3184527" y="3365500"/>
              <a:ext cx="127000" cy="127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63C665A1-E8B5-2C3E-C5B6-AD14F8CEB998}"/>
                </a:ext>
              </a:extLst>
            </p:cNvPr>
            <p:cNvSpPr/>
            <p:nvPr/>
          </p:nvSpPr>
          <p:spPr>
            <a:xfrm rot="5400000">
              <a:off x="2998540" y="3814513"/>
              <a:ext cx="127000" cy="127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DB24F222-7D25-2B9A-2E79-2F477142E478}"/>
                </a:ext>
              </a:extLst>
            </p:cNvPr>
            <p:cNvSpPr/>
            <p:nvPr/>
          </p:nvSpPr>
          <p:spPr>
            <a:xfrm rot="5400000">
              <a:off x="2549527" y="4000500"/>
              <a:ext cx="127000" cy="127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FF7820CC-B2D2-6D70-ED8F-640C34B575DB}"/>
                </a:ext>
              </a:extLst>
            </p:cNvPr>
            <p:cNvSpPr/>
            <p:nvPr/>
          </p:nvSpPr>
          <p:spPr>
            <a:xfrm rot="5400000">
              <a:off x="2100514" y="3814513"/>
              <a:ext cx="127000" cy="127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62D029BF-2915-C333-0EA2-14A298C526B5}"/>
                </a:ext>
              </a:extLst>
            </p:cNvPr>
            <p:cNvSpPr/>
            <p:nvPr/>
          </p:nvSpPr>
          <p:spPr>
            <a:xfrm rot="5400000">
              <a:off x="1914527" y="3365500"/>
              <a:ext cx="127000" cy="127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8A77B4FD-D09B-1BB9-36F3-C01DE07A860E}"/>
                </a:ext>
              </a:extLst>
            </p:cNvPr>
            <p:cNvSpPr/>
            <p:nvPr/>
          </p:nvSpPr>
          <p:spPr>
            <a:xfrm rot="5400000">
              <a:off x="2100514" y="2916487"/>
              <a:ext cx="127000" cy="127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8BFB3301-3F8A-B117-D069-53254FD05F92}"/>
                </a:ext>
              </a:extLst>
            </p:cNvPr>
            <p:cNvCxnSpPr>
              <a:cxnSpLocks/>
              <a:stCxn id="36" idx="4"/>
            </p:cNvCxnSpPr>
            <p:nvPr/>
          </p:nvCxnSpPr>
          <p:spPr>
            <a:xfrm flipH="1" flipV="1">
              <a:off x="2676527" y="3428999"/>
              <a:ext cx="5080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箭头: 右 6">
            <a:extLst>
              <a:ext uri="{FF2B5EF4-FFF2-40B4-BE49-F238E27FC236}">
                <a16:creationId xmlns:a16="http://schemas.microsoft.com/office/drawing/2014/main" id="{CD60ED56-BBEE-7588-3819-72FE1A63E3E3}"/>
              </a:ext>
            </a:extLst>
          </p:cNvPr>
          <p:cNvSpPr/>
          <p:nvPr/>
        </p:nvSpPr>
        <p:spPr>
          <a:xfrm>
            <a:off x="2248137" y="2020510"/>
            <a:ext cx="443113" cy="2467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乘号 7">
            <a:extLst>
              <a:ext uri="{FF2B5EF4-FFF2-40B4-BE49-F238E27FC236}">
                <a16:creationId xmlns:a16="http://schemas.microsoft.com/office/drawing/2014/main" id="{19CAC893-11D7-7461-D330-1ADAE86B8AEB}"/>
              </a:ext>
            </a:extLst>
          </p:cNvPr>
          <p:cNvSpPr/>
          <p:nvPr/>
        </p:nvSpPr>
        <p:spPr>
          <a:xfrm>
            <a:off x="4197903" y="1988463"/>
            <a:ext cx="284746" cy="28474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478837D0-72C3-7D0E-55CF-BA6399E73B50}"/>
              </a:ext>
            </a:extLst>
          </p:cNvPr>
          <p:cNvGrpSpPr/>
          <p:nvPr/>
        </p:nvGrpSpPr>
        <p:grpSpPr>
          <a:xfrm>
            <a:off x="7099452" y="1506314"/>
            <a:ext cx="1249044" cy="1249044"/>
            <a:chOff x="1777393" y="2593366"/>
            <a:chExt cx="1671267" cy="1671267"/>
          </a:xfrm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472194F3-ECBF-3899-08FB-4F44E4B1A5EB}"/>
                </a:ext>
              </a:extLst>
            </p:cNvPr>
            <p:cNvSpPr/>
            <p:nvPr/>
          </p:nvSpPr>
          <p:spPr>
            <a:xfrm>
              <a:off x="1777393" y="2593366"/>
              <a:ext cx="1671267" cy="167126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7B6DD9A9-3440-7AF3-16AE-E2B75281A573}"/>
                </a:ext>
              </a:extLst>
            </p:cNvPr>
            <p:cNvSpPr/>
            <p:nvPr/>
          </p:nvSpPr>
          <p:spPr>
            <a:xfrm>
              <a:off x="2549527" y="3365500"/>
              <a:ext cx="127000" cy="127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B430F7D2-91A8-6683-CD70-B72191C53B33}"/>
                </a:ext>
              </a:extLst>
            </p:cNvPr>
            <p:cNvSpPr/>
            <p:nvPr/>
          </p:nvSpPr>
          <p:spPr>
            <a:xfrm rot="5400000">
              <a:off x="2549527" y="2730500"/>
              <a:ext cx="127000" cy="127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C4A858A5-0529-0016-6DC8-864CDE64E604}"/>
                </a:ext>
              </a:extLst>
            </p:cNvPr>
            <p:cNvSpPr/>
            <p:nvPr/>
          </p:nvSpPr>
          <p:spPr>
            <a:xfrm rot="5400000">
              <a:off x="2998540" y="2916487"/>
              <a:ext cx="127000" cy="127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8D310C13-8421-B911-A5EB-A8DDFD5F7B50}"/>
                </a:ext>
              </a:extLst>
            </p:cNvPr>
            <p:cNvSpPr/>
            <p:nvPr/>
          </p:nvSpPr>
          <p:spPr>
            <a:xfrm rot="5400000">
              <a:off x="3184527" y="3365500"/>
              <a:ext cx="127000" cy="127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512ED4B2-542B-B155-6D1F-3CB2CB33D2AD}"/>
                </a:ext>
              </a:extLst>
            </p:cNvPr>
            <p:cNvSpPr/>
            <p:nvPr/>
          </p:nvSpPr>
          <p:spPr>
            <a:xfrm rot="5400000">
              <a:off x="2998540" y="3814513"/>
              <a:ext cx="127000" cy="127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4AFA4032-3729-A1FF-07BA-83502DC523B5}"/>
                </a:ext>
              </a:extLst>
            </p:cNvPr>
            <p:cNvSpPr/>
            <p:nvPr/>
          </p:nvSpPr>
          <p:spPr>
            <a:xfrm rot="5400000">
              <a:off x="2549527" y="4000500"/>
              <a:ext cx="127000" cy="127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56B9DEC7-8066-EC2D-8695-DFB6B7CED403}"/>
                </a:ext>
              </a:extLst>
            </p:cNvPr>
            <p:cNvSpPr/>
            <p:nvPr/>
          </p:nvSpPr>
          <p:spPr>
            <a:xfrm rot="5400000">
              <a:off x="2100514" y="3814513"/>
              <a:ext cx="127000" cy="127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A457B872-680B-ED73-F49A-C91F7DB6CFDC}"/>
                </a:ext>
              </a:extLst>
            </p:cNvPr>
            <p:cNvSpPr/>
            <p:nvPr/>
          </p:nvSpPr>
          <p:spPr>
            <a:xfrm rot="5400000">
              <a:off x="1914527" y="3365500"/>
              <a:ext cx="127000" cy="127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780E7E2A-D0F6-27C6-2163-FF535B12417D}"/>
                </a:ext>
              </a:extLst>
            </p:cNvPr>
            <p:cNvSpPr/>
            <p:nvPr/>
          </p:nvSpPr>
          <p:spPr>
            <a:xfrm rot="5400000">
              <a:off x="2100514" y="2916487"/>
              <a:ext cx="127000" cy="127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5427B507-5E67-9339-FEFE-8F9A6380A94D}"/>
                </a:ext>
              </a:extLst>
            </p:cNvPr>
            <p:cNvCxnSpPr>
              <a:cxnSpLocks/>
              <a:stCxn id="23" idx="6"/>
              <a:endCxn id="22" idx="0"/>
            </p:cNvCxnSpPr>
            <p:nvPr/>
          </p:nvCxnSpPr>
          <p:spPr>
            <a:xfrm>
              <a:off x="2613027" y="2857500"/>
              <a:ext cx="0" cy="508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乘号 9">
            <a:extLst>
              <a:ext uri="{FF2B5EF4-FFF2-40B4-BE49-F238E27FC236}">
                <a16:creationId xmlns:a16="http://schemas.microsoft.com/office/drawing/2014/main" id="{6FFC7B96-E792-5DA2-D2EB-AA9A2CAA9B94}"/>
              </a:ext>
            </a:extLst>
          </p:cNvPr>
          <p:cNvSpPr/>
          <p:nvPr/>
        </p:nvSpPr>
        <p:spPr>
          <a:xfrm>
            <a:off x="5917697" y="1988463"/>
            <a:ext cx="284746" cy="28474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乘号 10">
            <a:extLst>
              <a:ext uri="{FF2B5EF4-FFF2-40B4-BE49-F238E27FC236}">
                <a16:creationId xmlns:a16="http://schemas.microsoft.com/office/drawing/2014/main" id="{2119D2DD-C537-A443-A814-5F1403669346}"/>
              </a:ext>
            </a:extLst>
          </p:cNvPr>
          <p:cNvSpPr/>
          <p:nvPr/>
        </p:nvSpPr>
        <p:spPr>
          <a:xfrm>
            <a:off x="6721705" y="1988463"/>
            <a:ext cx="284746" cy="28474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3F694546-9767-3134-CB70-C772E2E48187}"/>
              </a:ext>
            </a:extLst>
          </p:cNvPr>
          <p:cNvGrpSpPr/>
          <p:nvPr/>
        </p:nvGrpSpPr>
        <p:grpSpPr>
          <a:xfrm>
            <a:off x="6295444" y="2087610"/>
            <a:ext cx="333259" cy="86453"/>
            <a:chOff x="8723616" y="3399731"/>
            <a:chExt cx="445913" cy="115677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25DA25A2-D917-97B2-00E6-B156465324EE}"/>
                </a:ext>
              </a:extLst>
            </p:cNvPr>
            <p:cNvSpPr/>
            <p:nvPr/>
          </p:nvSpPr>
          <p:spPr>
            <a:xfrm>
              <a:off x="8723616" y="3399731"/>
              <a:ext cx="115677" cy="11567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BE579E76-3177-8026-2B8D-9DB2CBB6CE59}"/>
                </a:ext>
              </a:extLst>
            </p:cNvPr>
            <p:cNvSpPr/>
            <p:nvPr/>
          </p:nvSpPr>
          <p:spPr>
            <a:xfrm>
              <a:off x="8888734" y="3399731"/>
              <a:ext cx="115677" cy="11567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5FF13250-9F06-4C6B-8C64-C9EE58EF2748}"/>
                </a:ext>
              </a:extLst>
            </p:cNvPr>
            <p:cNvSpPr/>
            <p:nvPr/>
          </p:nvSpPr>
          <p:spPr>
            <a:xfrm>
              <a:off x="9053852" y="3399731"/>
              <a:ext cx="115677" cy="11567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C20F07F-7260-D117-9EE2-AD7A3ECCA4FA}"/>
                  </a:ext>
                </a:extLst>
              </p:cNvPr>
              <p:cNvSpPr txBox="1"/>
              <p:nvPr/>
            </p:nvSpPr>
            <p:spPr>
              <a:xfrm>
                <a:off x="3111066" y="1686858"/>
                <a:ext cx="7869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C20F07F-7260-D117-9EE2-AD7A3ECCA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1066" y="1686858"/>
                <a:ext cx="786912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4B5A2FAB-4C58-E449-97E3-D53CDC0F5B9B}"/>
                  </a:ext>
                </a:extLst>
              </p:cNvPr>
              <p:cNvSpPr txBox="1"/>
              <p:nvPr/>
            </p:nvSpPr>
            <p:spPr>
              <a:xfrm>
                <a:off x="5214254" y="1779931"/>
                <a:ext cx="4995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4B5A2FAB-4C58-E449-97E3-D53CDC0F5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4254" y="1779931"/>
                <a:ext cx="499564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F3CEEA88-A22F-57C7-F22D-325C9CC9DC35}"/>
                  </a:ext>
                </a:extLst>
              </p:cNvPr>
              <p:cNvSpPr txBox="1"/>
              <p:nvPr/>
            </p:nvSpPr>
            <p:spPr>
              <a:xfrm>
                <a:off x="7262406" y="1771905"/>
                <a:ext cx="57323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F3CEEA88-A22F-57C7-F22D-325C9CC9DC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2406" y="1771905"/>
                <a:ext cx="573238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8" name="组合 187">
            <a:extLst>
              <a:ext uri="{FF2B5EF4-FFF2-40B4-BE49-F238E27FC236}">
                <a16:creationId xmlns:a16="http://schemas.microsoft.com/office/drawing/2014/main" id="{64ED934F-4116-6D3D-0C4A-04AE1911578A}"/>
              </a:ext>
            </a:extLst>
          </p:cNvPr>
          <p:cNvGrpSpPr/>
          <p:nvPr/>
        </p:nvGrpSpPr>
        <p:grpSpPr>
          <a:xfrm>
            <a:off x="683568" y="1412776"/>
            <a:ext cx="7848872" cy="2307537"/>
            <a:chOff x="683568" y="1558335"/>
            <a:chExt cx="7848872" cy="23075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文本框 136">
                  <a:extLst>
                    <a:ext uri="{FF2B5EF4-FFF2-40B4-BE49-F238E27FC236}">
                      <a16:creationId xmlns:a16="http://schemas.microsoft.com/office/drawing/2014/main" id="{4BA369C4-EFEA-ABAB-285F-FAB68DE945DF}"/>
                    </a:ext>
                  </a:extLst>
                </p:cNvPr>
                <p:cNvSpPr txBox="1"/>
                <p:nvPr/>
              </p:nvSpPr>
              <p:spPr>
                <a:xfrm>
                  <a:off x="3201665" y="3259686"/>
                  <a:ext cx="658079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80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37" name="文本框 136">
                  <a:extLst>
                    <a:ext uri="{FF2B5EF4-FFF2-40B4-BE49-F238E27FC236}">
                      <a16:creationId xmlns:a16="http://schemas.microsoft.com/office/drawing/2014/main" id="{4BA369C4-EFEA-ABAB-285F-FAB68DE945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1665" y="3259686"/>
                  <a:ext cx="658079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文本框 137">
                  <a:extLst>
                    <a:ext uri="{FF2B5EF4-FFF2-40B4-BE49-F238E27FC236}">
                      <a16:creationId xmlns:a16="http://schemas.microsoft.com/office/drawing/2014/main" id="{3EDD8FE8-7648-A2AF-23D2-55E2CDEDF50C}"/>
                    </a:ext>
                  </a:extLst>
                </p:cNvPr>
                <p:cNvSpPr txBox="1"/>
                <p:nvPr/>
              </p:nvSpPr>
              <p:spPr>
                <a:xfrm>
                  <a:off x="5002049" y="3259686"/>
                  <a:ext cx="658079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80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altLang="zh-CN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38" name="文本框 137">
                  <a:extLst>
                    <a:ext uri="{FF2B5EF4-FFF2-40B4-BE49-F238E27FC236}">
                      <a16:creationId xmlns:a16="http://schemas.microsoft.com/office/drawing/2014/main" id="{3EDD8FE8-7648-A2AF-23D2-55E2CDEDF5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2049" y="3259686"/>
                  <a:ext cx="658079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文本框 138">
                  <a:extLst>
                    <a:ext uri="{FF2B5EF4-FFF2-40B4-BE49-F238E27FC236}">
                      <a16:creationId xmlns:a16="http://schemas.microsoft.com/office/drawing/2014/main" id="{B4EE39B1-549C-E0F7-7915-F46935245CAA}"/>
                    </a:ext>
                  </a:extLst>
                </p:cNvPr>
                <p:cNvSpPr txBox="1"/>
                <p:nvPr/>
              </p:nvSpPr>
              <p:spPr>
                <a:xfrm>
                  <a:off x="7486182" y="3259686"/>
                  <a:ext cx="658079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80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altLang="zh-CN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i="1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39" name="文本框 138">
                  <a:extLst>
                    <a:ext uri="{FF2B5EF4-FFF2-40B4-BE49-F238E27FC236}">
                      <a16:creationId xmlns:a16="http://schemas.microsoft.com/office/drawing/2014/main" id="{B4EE39B1-549C-E0F7-7915-F46935245C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6182" y="3259686"/>
                  <a:ext cx="65807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文本框 143">
                  <a:extLst>
                    <a:ext uri="{FF2B5EF4-FFF2-40B4-BE49-F238E27FC236}">
                      <a16:creationId xmlns:a16="http://schemas.microsoft.com/office/drawing/2014/main" id="{A7865035-C4DF-B75F-F9E6-9B25E27D0E68}"/>
                    </a:ext>
                  </a:extLst>
                </p:cNvPr>
                <p:cNvSpPr txBox="1"/>
                <p:nvPr/>
              </p:nvSpPr>
              <p:spPr>
                <a:xfrm>
                  <a:off x="1099762" y="3062068"/>
                  <a:ext cx="1088156" cy="76456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pHide m:val="on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/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Δ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44" name="文本框 143">
                  <a:extLst>
                    <a:ext uri="{FF2B5EF4-FFF2-40B4-BE49-F238E27FC236}">
                      <a16:creationId xmlns:a16="http://schemas.microsoft.com/office/drawing/2014/main" id="{A7865035-C4DF-B75F-F9E6-9B25E27D0E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9762" y="3062068"/>
                  <a:ext cx="1088156" cy="764568"/>
                </a:xfrm>
                <a:prstGeom prst="rect">
                  <a:avLst/>
                </a:prstGeom>
                <a:blipFill>
                  <a:blip r:embed="rId9"/>
                  <a:stretch>
                    <a:fillRect l="-59770" t="-121311" b="-1704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4" name="加号 163">
              <a:extLst>
                <a:ext uri="{FF2B5EF4-FFF2-40B4-BE49-F238E27FC236}">
                  <a16:creationId xmlns:a16="http://schemas.microsoft.com/office/drawing/2014/main" id="{71510865-5FF5-F24A-0C2C-796F3B0F0FB4}"/>
                </a:ext>
              </a:extLst>
            </p:cNvPr>
            <p:cNvSpPr/>
            <p:nvPr/>
          </p:nvSpPr>
          <p:spPr>
            <a:xfrm>
              <a:off x="4275213" y="3301979"/>
              <a:ext cx="284746" cy="284746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5" name="加号 164">
              <a:extLst>
                <a:ext uri="{FF2B5EF4-FFF2-40B4-BE49-F238E27FC236}">
                  <a16:creationId xmlns:a16="http://schemas.microsoft.com/office/drawing/2014/main" id="{644FB5B8-1293-4C6C-B2DF-44B014F6E002}"/>
                </a:ext>
              </a:extLst>
            </p:cNvPr>
            <p:cNvSpPr/>
            <p:nvPr/>
          </p:nvSpPr>
          <p:spPr>
            <a:xfrm>
              <a:off x="6017121" y="3301979"/>
              <a:ext cx="284746" cy="284746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6" name="加号 165">
              <a:extLst>
                <a:ext uri="{FF2B5EF4-FFF2-40B4-BE49-F238E27FC236}">
                  <a16:creationId xmlns:a16="http://schemas.microsoft.com/office/drawing/2014/main" id="{D068F574-18EB-4B5A-8DFC-FD76D018DD3E}"/>
                </a:ext>
              </a:extLst>
            </p:cNvPr>
            <p:cNvSpPr/>
            <p:nvPr/>
          </p:nvSpPr>
          <p:spPr>
            <a:xfrm>
              <a:off x="6827571" y="3301979"/>
              <a:ext cx="284746" cy="284746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67" name="组合 166">
              <a:extLst>
                <a:ext uri="{FF2B5EF4-FFF2-40B4-BE49-F238E27FC236}">
                  <a16:creationId xmlns:a16="http://schemas.microsoft.com/office/drawing/2014/main" id="{F62394B9-9B1F-D48E-FC52-014AAB9DC545}"/>
                </a:ext>
              </a:extLst>
            </p:cNvPr>
            <p:cNvGrpSpPr/>
            <p:nvPr/>
          </p:nvGrpSpPr>
          <p:grpSpPr>
            <a:xfrm>
              <a:off x="6394868" y="3401126"/>
              <a:ext cx="333259" cy="86453"/>
              <a:chOff x="8723616" y="3399731"/>
              <a:chExt cx="445913" cy="115677"/>
            </a:xfrm>
          </p:grpSpPr>
          <p:sp>
            <p:nvSpPr>
              <p:cNvPr id="168" name="椭圆 167">
                <a:extLst>
                  <a:ext uri="{FF2B5EF4-FFF2-40B4-BE49-F238E27FC236}">
                    <a16:creationId xmlns:a16="http://schemas.microsoft.com/office/drawing/2014/main" id="{41342438-4A52-B4CE-9E06-D42B5DDF0E68}"/>
                  </a:ext>
                </a:extLst>
              </p:cNvPr>
              <p:cNvSpPr/>
              <p:nvPr/>
            </p:nvSpPr>
            <p:spPr>
              <a:xfrm>
                <a:off x="8723616" y="3399731"/>
                <a:ext cx="115677" cy="11567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9" name="椭圆 168">
                <a:extLst>
                  <a:ext uri="{FF2B5EF4-FFF2-40B4-BE49-F238E27FC236}">
                    <a16:creationId xmlns:a16="http://schemas.microsoft.com/office/drawing/2014/main" id="{C95FC3FA-6DCA-A90A-6900-9B35EBFDD135}"/>
                  </a:ext>
                </a:extLst>
              </p:cNvPr>
              <p:cNvSpPr/>
              <p:nvPr/>
            </p:nvSpPr>
            <p:spPr>
              <a:xfrm>
                <a:off x="8888734" y="3399731"/>
                <a:ext cx="115677" cy="11567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0" name="椭圆 169">
                <a:extLst>
                  <a:ext uri="{FF2B5EF4-FFF2-40B4-BE49-F238E27FC236}">
                    <a16:creationId xmlns:a16="http://schemas.microsoft.com/office/drawing/2014/main" id="{B61EBA93-07D8-7F94-918B-382494698205}"/>
                  </a:ext>
                </a:extLst>
              </p:cNvPr>
              <p:cNvSpPr/>
              <p:nvPr/>
            </p:nvSpPr>
            <p:spPr>
              <a:xfrm>
                <a:off x="9053852" y="3399731"/>
                <a:ext cx="115677" cy="11567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86" name="箭头: 右 185">
              <a:extLst>
                <a:ext uri="{FF2B5EF4-FFF2-40B4-BE49-F238E27FC236}">
                  <a16:creationId xmlns:a16="http://schemas.microsoft.com/office/drawing/2014/main" id="{1BAC9687-DDEB-D12F-AFE2-C38FEF900A8D}"/>
                </a:ext>
              </a:extLst>
            </p:cNvPr>
            <p:cNvSpPr/>
            <p:nvPr/>
          </p:nvSpPr>
          <p:spPr>
            <a:xfrm>
              <a:off x="2280919" y="3320963"/>
              <a:ext cx="443113" cy="2467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7" name="矩形 186">
              <a:extLst>
                <a:ext uri="{FF2B5EF4-FFF2-40B4-BE49-F238E27FC236}">
                  <a16:creationId xmlns:a16="http://schemas.microsoft.com/office/drawing/2014/main" id="{495E69A9-70B4-B0F9-5901-98CD9E56D67D}"/>
                </a:ext>
              </a:extLst>
            </p:cNvPr>
            <p:cNvSpPr/>
            <p:nvPr/>
          </p:nvSpPr>
          <p:spPr>
            <a:xfrm>
              <a:off x="683568" y="1558335"/>
              <a:ext cx="7848872" cy="230753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object 5">
                <a:extLst>
                  <a:ext uri="{FF2B5EF4-FFF2-40B4-BE49-F238E27FC236}">
                    <a16:creationId xmlns:a16="http://schemas.microsoft.com/office/drawing/2014/main" id="{FA3B2671-9D82-03BD-501F-ECCCA59B82CC}"/>
                  </a:ext>
                </a:extLst>
              </p:cNvPr>
              <p:cNvSpPr txBox="1"/>
              <p:nvPr/>
            </p:nvSpPr>
            <p:spPr>
              <a:xfrm>
                <a:off x="398736" y="4725144"/>
                <a:ext cx="8558808" cy="147835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marL="443864" indent="-342900">
                  <a:spcBef>
                    <a:spcPts val="100"/>
                  </a:spcBef>
                  <a:buSzPct val="100000"/>
                  <a:buFont typeface="Arial" panose="020B0604020202020204" pitchFamily="34" charset="0"/>
                  <a:buChar char="•"/>
                  <a:tabLst>
                    <a:tab pos="533400" algn="l"/>
                    <a:tab pos="533400" algn="l"/>
                  </a:tabLst>
                  <a:defRPr sz="2400" i="1" spc="-5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fac</m:t>
                        </m:r>
                      </m:sub>
                    </m:sSub>
                  </m:oMath>
                </a14:m>
                <a:r>
                  <a:rPr lang="en-US" sz="2000" i="0" dirty="0">
                    <a:latin typeface="+mj-lt"/>
                  </a:rPr>
                  <a:t> is</a:t>
                </a:r>
                <a:r>
                  <a:rPr lang="en-US" sz="2000" i="0" spc="0" dirty="0">
                    <a:latin typeface="+mj-lt"/>
                  </a:rPr>
                  <a:t> a</a:t>
                </a:r>
                <a:r>
                  <a:rPr lang="en-US" sz="2000" i="0" dirty="0">
                    <a:latin typeface="+mj-lt"/>
                  </a:rPr>
                  <a:t> product </a:t>
                </a:r>
                <a:r>
                  <a:rPr lang="en-US" sz="2000" i="0" spc="0" dirty="0">
                    <a:latin typeface="+mj-lt"/>
                  </a:rPr>
                  <a:t>of </a:t>
                </a:r>
                <a:r>
                  <a:rPr lang="en-US" sz="2000" b="1" dirty="0">
                    <a:solidFill>
                      <a:srgbClr val="0000FF"/>
                    </a:solidFill>
                    <a:latin typeface="+mj-lt"/>
                  </a:rPr>
                  <a:t>independent</a:t>
                </a:r>
                <a:r>
                  <a:rPr lang="en-US" sz="2000" spc="0" dirty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sz="2000" i="0" dirty="0">
                    <a:latin typeface="+mj-lt"/>
                  </a:rPr>
                  <a:t>factors</a:t>
                </a:r>
                <a:endParaRPr lang="en-US" sz="2000" baseline="-20833" dirty="0">
                  <a:latin typeface="+mj-lt"/>
                </a:endParaRPr>
              </a:p>
              <a:p>
                <a:pPr marL="444500" marR="106679" indent="-342900">
                  <a:lnSpc>
                    <a:spcPts val="2800"/>
                  </a:lnSpc>
                  <a:spcBef>
                    <a:spcPts val="2000"/>
                  </a:spcBef>
                  <a:buSzPct val="100000"/>
                  <a:buFont typeface="Arial" panose="020B0604020202020204" pitchFamily="34" charset="0"/>
                  <a:buChar char="•"/>
                  <a:tabLst>
                    <a:tab pos="533400" algn="l"/>
                    <a:tab pos="533400" algn="l"/>
                  </a:tabLst>
                  <a:defRPr sz="2400" spc="-5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rPr lang="en-US" sz="2000" dirty="0">
                    <a:latin typeface="+mj-lt"/>
                  </a:rPr>
                  <a:t>Acceptance:</a:t>
                </a:r>
                <a:r>
                  <a:rPr lang="en-US" sz="2000" spc="5" dirty="0">
                    <a:latin typeface="+mj-lt"/>
                  </a:rPr>
                  <a:t> </a:t>
                </a:r>
                <a:r>
                  <a:rPr lang="en-US" sz="2000" b="1" i="1" dirty="0">
                    <a:solidFill>
                      <a:srgbClr val="0000FF"/>
                    </a:solidFill>
                    <a:latin typeface="+mj-lt"/>
                  </a:rPr>
                  <a:t>only</a:t>
                </a:r>
                <a:r>
                  <a:rPr lang="en-US" sz="2000" b="1" i="1" spc="5" dirty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sz="2000" b="1" i="1" dirty="0">
                    <a:solidFill>
                      <a:srgbClr val="0000FF"/>
                    </a:solidFill>
                    <a:latin typeface="+mj-lt"/>
                  </a:rPr>
                  <a:t>if</a:t>
                </a:r>
                <a:r>
                  <a:rPr lang="en-US" sz="2000" b="1" i="1" spc="10" dirty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sz="2000" dirty="0">
                    <a:latin typeface="+mj-lt"/>
                  </a:rPr>
                  <a:t>all</a:t>
                </a:r>
                <a:r>
                  <a:rPr lang="en-US" sz="2000" spc="5" dirty="0">
                    <a:latin typeface="+mj-lt"/>
                  </a:rPr>
                  <a:t> </a:t>
                </a:r>
                <a:r>
                  <a:rPr lang="en-US" sz="2000" dirty="0">
                    <a:latin typeface="+mj-lt"/>
                  </a:rPr>
                  <a:t>the</a:t>
                </a:r>
                <a:r>
                  <a:rPr lang="en-US" sz="2000" spc="0" dirty="0">
                    <a:latin typeface="+mj-lt"/>
                  </a:rPr>
                  <a:t> </a:t>
                </a:r>
                <a:r>
                  <a:rPr lang="en-US" sz="2000" dirty="0">
                    <a:latin typeface="+mj-lt"/>
                  </a:rPr>
                  <a:t>interaction</a:t>
                </a:r>
                <a:r>
                  <a:rPr lang="en-US" sz="2000" spc="5" dirty="0">
                    <a:latin typeface="+mj-lt"/>
                  </a:rPr>
                  <a:t> </a:t>
                </a:r>
                <a:r>
                  <a:rPr lang="en-US" sz="2000" dirty="0">
                    <a:latin typeface="+mj-lt"/>
                  </a:rPr>
                  <a:t>terms </a:t>
                </a:r>
                <a:r>
                  <a:rPr lang="en-US" sz="2000" spc="-585" dirty="0">
                    <a:latin typeface="+mj-lt"/>
                  </a:rPr>
                  <a:t> </a:t>
                </a:r>
                <a:r>
                  <a:rPr lang="en-US" sz="2000" dirty="0">
                    <a:latin typeface="+mj-lt"/>
                  </a:rPr>
                  <a:t>give</a:t>
                </a:r>
                <a:r>
                  <a:rPr lang="en-US" sz="2000" spc="-10" dirty="0">
                    <a:latin typeface="+mj-lt"/>
                  </a:rPr>
                  <a:t> </a:t>
                </a:r>
                <a:r>
                  <a:rPr lang="en-US" sz="2000" dirty="0">
                    <a:latin typeface="+mj-lt"/>
                  </a:rPr>
                  <a:t>the permission</a:t>
                </a:r>
              </a:p>
              <a:p>
                <a:pPr marL="444500" marR="106679" indent="-342900">
                  <a:lnSpc>
                    <a:spcPts val="2800"/>
                  </a:lnSpc>
                  <a:spcBef>
                    <a:spcPts val="1700"/>
                  </a:spcBef>
                  <a:buSzPct val="100000"/>
                  <a:buFont typeface="Arial" panose="020B0604020202020204" pitchFamily="34" charset="0"/>
                  <a:buChar char="•"/>
                  <a:tabLst>
                    <a:tab pos="533400" algn="l"/>
                    <a:tab pos="533400" algn="l"/>
                  </a:tabLst>
                  <a:defRPr sz="24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rPr lang="en-US" sz="2000" dirty="0">
                    <a:latin typeface="+mj-lt"/>
                  </a:rPr>
                  <a:t>Reject</a:t>
                </a:r>
                <a:r>
                  <a:rPr lang="en-US" altLang="zh-CN" sz="2000" dirty="0">
                    <a:latin typeface="+mj-lt"/>
                  </a:rPr>
                  <a:t>ion</a:t>
                </a:r>
                <a:r>
                  <a:rPr lang="en-US" sz="2000" dirty="0">
                    <a:latin typeface="+mj-lt"/>
                  </a:rPr>
                  <a:t>: A</a:t>
                </a:r>
                <a:r>
                  <a:rPr lang="en-US" sz="2000" spc="-75" dirty="0">
                    <a:latin typeface="+mj-lt"/>
                  </a:rPr>
                  <a:t> </a:t>
                </a:r>
                <a:r>
                  <a:rPr lang="en-US" sz="2000" i="1" spc="-5" dirty="0">
                    <a:solidFill>
                      <a:srgbClr val="0000FF"/>
                    </a:solidFill>
                    <a:latin typeface="+mj-lt"/>
                  </a:rPr>
                  <a:t>single</a:t>
                </a:r>
                <a:r>
                  <a:rPr lang="en-US" sz="2000" i="1" spc="55" dirty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sz="2000" spc="-5" dirty="0">
                    <a:latin typeface="+mj-lt"/>
                  </a:rPr>
                  <a:t>rejection</a:t>
                </a:r>
                <a:r>
                  <a:rPr lang="en-US" sz="2000" spc="55" dirty="0">
                    <a:latin typeface="+mj-lt"/>
                  </a:rPr>
                  <a:t> </a:t>
                </a:r>
                <a:r>
                  <a:rPr lang="en-US" sz="2000" spc="-5" dirty="0">
                    <a:latin typeface="+mj-lt"/>
                  </a:rPr>
                  <a:t>event</a:t>
                </a:r>
                <a:r>
                  <a:rPr lang="en-US" sz="2000" spc="55" dirty="0">
                    <a:latin typeface="+mj-lt"/>
                  </a:rPr>
                  <a:t> </a:t>
                </a:r>
                <a:r>
                  <a:rPr lang="en-US" sz="2000" dirty="0">
                    <a:latin typeface="+mj-lt"/>
                  </a:rPr>
                  <a:t>from</a:t>
                </a:r>
                <a:r>
                  <a:rPr lang="en-US" sz="2000" spc="60" dirty="0">
                    <a:latin typeface="+mj-lt"/>
                  </a:rPr>
                  <a:t> </a:t>
                </a:r>
                <a:r>
                  <a:rPr lang="en-US" sz="2000" b="1" i="1" dirty="0">
                    <a:solidFill>
                      <a:srgbClr val="0000FF"/>
                    </a:solidFill>
                    <a:latin typeface="+mj-lt"/>
                  </a:rPr>
                  <a:t>any</a:t>
                </a:r>
                <a:r>
                  <a:rPr lang="en-US" sz="2000" i="1" spc="55" dirty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sz="2000" spc="-5" dirty="0">
                    <a:latin typeface="+mj-lt"/>
                  </a:rPr>
                  <a:t>interaction</a:t>
                </a:r>
                <a:r>
                  <a:rPr lang="en-US" sz="2000" spc="55" dirty="0">
                    <a:latin typeface="+mj-lt"/>
                  </a:rPr>
                  <a:t> </a:t>
                </a:r>
                <a:r>
                  <a:rPr lang="en-US" sz="2000" spc="-5" dirty="0">
                    <a:latin typeface="+mj-lt"/>
                  </a:rPr>
                  <a:t>term</a:t>
                </a:r>
                <a:endParaRPr sz="2000" spc="-5" dirty="0">
                  <a:latin typeface="+mj-lt"/>
                </a:endParaRPr>
              </a:p>
            </p:txBody>
          </p:sp>
        </mc:Choice>
        <mc:Fallback xmlns="">
          <p:sp>
            <p:nvSpPr>
              <p:cNvPr id="189" name="object 5">
                <a:extLst>
                  <a:ext uri="{FF2B5EF4-FFF2-40B4-BE49-F238E27FC236}">
                    <a16:creationId xmlns:a16="http://schemas.microsoft.com/office/drawing/2014/main" id="{FA3B2671-9D82-03BD-501F-ECCCA59B82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736" y="4725144"/>
                <a:ext cx="8558808" cy="1478353"/>
              </a:xfrm>
              <a:prstGeom prst="rect">
                <a:avLst/>
              </a:prstGeom>
              <a:blipFill>
                <a:blip r:embed="rId10"/>
                <a:stretch>
                  <a:fillRect l="-444" t="-5983" b="-9402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203833E7-45F0-4F2D-3FFC-4976AA3B645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35596" y="4639414"/>
            <a:ext cx="2333694" cy="55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21190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object 2"/>
          <p:cNvSpPr txBox="1">
            <a:spLocks noGrp="1"/>
          </p:cNvSpPr>
          <p:nvPr>
            <p:ph type="title"/>
          </p:nvPr>
        </p:nvSpPr>
        <p:spPr>
          <a:xfrm>
            <a:off x="531304" y="242719"/>
            <a:ext cx="8058509" cy="513081"/>
          </a:xfrm>
          <a:prstGeom prst="rect">
            <a:avLst/>
          </a:prstGeom>
        </p:spPr>
        <p:txBody>
          <a:bodyPr/>
          <a:lstStyle/>
          <a:p>
            <a:pPr indent="17145" algn="ctr">
              <a:spcBef>
                <a:spcPts val="100"/>
              </a:spcBef>
              <a:defRPr spc="-100"/>
            </a:pPr>
            <a:r>
              <a:rPr lang="en-US" sz="2800" b="1" dirty="0">
                <a:solidFill>
                  <a:srgbClr val="0432FF"/>
                </a:solidFill>
              </a:rPr>
              <a:t>First Rejection Events</a:t>
            </a:r>
            <a:endParaRPr sz="2800" b="1" dirty="0">
              <a:solidFill>
                <a:srgbClr val="0432FF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FA4901F-825B-F8A4-8676-10058EF8B2D1}"/>
              </a:ext>
            </a:extLst>
          </p:cNvPr>
          <p:cNvSpPr txBox="1"/>
          <p:nvPr/>
        </p:nvSpPr>
        <p:spPr>
          <a:xfrm>
            <a:off x="135465" y="981024"/>
            <a:ext cx="8873067" cy="4293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44500" marR="106045" indent="-342900">
              <a:lnSpc>
                <a:spcPts val="2800"/>
              </a:lnSpc>
              <a:spcBef>
                <a:spcPts val="1700"/>
              </a:spcBef>
              <a:buSzPct val="100000"/>
              <a:buFont typeface="Arial" panose="020B0604020202020204" pitchFamily="34" charset="0"/>
              <a:buChar char="•"/>
              <a:tabLst>
                <a:tab pos="533400" algn="l"/>
                <a:tab pos="533400" algn="l"/>
                <a:tab pos="1333500" algn="l"/>
                <a:tab pos="1943100" algn="l"/>
                <a:tab pos="3022600" algn="l"/>
                <a:tab pos="4292600" algn="l"/>
                <a:tab pos="5295900" algn="l"/>
                <a:tab pos="6362700" algn="l"/>
                <a:tab pos="6832600" algn="l"/>
                <a:tab pos="7962900" algn="l"/>
              </a:tabLst>
              <a:defRPr sz="2400" spc="-5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altLang="zh-CN" sz="2000" dirty="0">
                <a:latin typeface="+mj-lt"/>
              </a:rPr>
              <a:t>W</a:t>
            </a:r>
            <a:r>
              <a:rPr lang="en-US" altLang="zh-CN" sz="2000" spc="0" dirty="0">
                <a:latin typeface="+mj-lt"/>
              </a:rPr>
              <a:t>hy</a:t>
            </a:r>
            <a:r>
              <a:rPr lang="en-US" altLang="zh-CN" sz="2000" dirty="0">
                <a:latin typeface="+mj-lt"/>
              </a:rPr>
              <a:t> </a:t>
            </a:r>
            <a:r>
              <a:rPr lang="en-US" altLang="zh-CN" sz="2000" spc="0" dirty="0">
                <a:latin typeface="+mj-lt"/>
              </a:rPr>
              <a:t>not </a:t>
            </a:r>
            <a:r>
              <a:rPr lang="en-US" altLang="zh-CN" sz="2000" i="1" spc="0" dirty="0">
                <a:solidFill>
                  <a:srgbClr val="0000FF"/>
                </a:solidFill>
                <a:latin typeface="+mj-lt"/>
              </a:rPr>
              <a:t>samp</a:t>
            </a:r>
            <a:r>
              <a:rPr lang="en-US" altLang="zh-CN" sz="2000" i="1" dirty="0">
                <a:solidFill>
                  <a:srgbClr val="0000FF"/>
                </a:solidFill>
                <a:latin typeface="+mj-lt"/>
              </a:rPr>
              <a:t>l</a:t>
            </a:r>
            <a:r>
              <a:rPr lang="en-US" altLang="zh-CN" sz="2000" i="1" spc="0" dirty="0">
                <a:solidFill>
                  <a:srgbClr val="0000FF"/>
                </a:solidFill>
                <a:latin typeface="+mj-lt"/>
              </a:rPr>
              <a:t>e</a:t>
            </a:r>
            <a:r>
              <a:rPr lang="en-US" altLang="zh-CN" sz="2000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zh-CN" sz="2000" spc="0" dirty="0">
                <a:latin typeface="+mj-lt"/>
              </a:rPr>
              <a:t>r</a:t>
            </a:r>
            <a:r>
              <a:rPr lang="en-US" altLang="zh-CN" sz="2000" dirty="0">
                <a:latin typeface="+mj-lt"/>
              </a:rPr>
              <a:t>ejecti</a:t>
            </a:r>
            <a:r>
              <a:rPr lang="en-US" altLang="zh-CN" sz="2000" spc="0" dirty="0">
                <a:latin typeface="+mj-lt"/>
              </a:rPr>
              <a:t>on</a:t>
            </a:r>
            <a:r>
              <a:rPr lang="en-US" altLang="zh-CN" sz="2000" dirty="0">
                <a:latin typeface="+mj-lt"/>
              </a:rPr>
              <a:t> e</a:t>
            </a:r>
            <a:r>
              <a:rPr lang="en-US" altLang="zh-CN" sz="2000" spc="0" dirty="0">
                <a:latin typeface="+mj-lt"/>
              </a:rPr>
              <a:t>v</a:t>
            </a:r>
            <a:r>
              <a:rPr lang="en-US" altLang="zh-CN" sz="2000" dirty="0">
                <a:latin typeface="+mj-lt"/>
              </a:rPr>
              <a:t>e</a:t>
            </a:r>
            <a:r>
              <a:rPr lang="en-US" altLang="zh-CN" sz="2000" spc="0" dirty="0">
                <a:latin typeface="+mj-lt"/>
              </a:rPr>
              <a:t>n</a:t>
            </a:r>
            <a:r>
              <a:rPr lang="en-US" altLang="zh-CN" sz="2000" dirty="0">
                <a:latin typeface="+mj-lt"/>
              </a:rPr>
              <a:t>t</a:t>
            </a:r>
            <a:r>
              <a:rPr lang="en-US" altLang="zh-CN" sz="2000" spc="0" dirty="0">
                <a:latin typeface="+mj-lt"/>
              </a:rPr>
              <a:t>s</a:t>
            </a:r>
            <a:r>
              <a:rPr lang="en-US" altLang="zh-CN" sz="2000" dirty="0">
                <a:latin typeface="+mj-lt"/>
              </a:rPr>
              <a:t> i</a:t>
            </a:r>
            <a:r>
              <a:rPr lang="en-US" altLang="zh-CN" sz="2000" spc="0" dirty="0">
                <a:latin typeface="+mj-lt"/>
              </a:rPr>
              <a:t>ns</a:t>
            </a:r>
            <a:r>
              <a:rPr lang="en-US" altLang="zh-CN" sz="2000" dirty="0">
                <a:latin typeface="+mj-lt"/>
              </a:rPr>
              <a:t>tea</a:t>
            </a:r>
            <a:r>
              <a:rPr lang="en-US" altLang="zh-CN" sz="2000" spc="0" dirty="0">
                <a:latin typeface="+mj-lt"/>
              </a:rPr>
              <a:t>d</a:t>
            </a:r>
            <a:r>
              <a:rPr lang="en-US" altLang="zh-CN" sz="2000" dirty="0">
                <a:latin typeface="+mj-lt"/>
              </a:rPr>
              <a:t> </a:t>
            </a:r>
            <a:r>
              <a:rPr lang="en-US" altLang="zh-CN" sz="2000" spc="0" dirty="0">
                <a:latin typeface="+mj-lt"/>
              </a:rPr>
              <a:t>of</a:t>
            </a:r>
            <a:r>
              <a:rPr lang="en-US" altLang="zh-CN" sz="2000" dirty="0">
                <a:latin typeface="+mj-lt"/>
              </a:rPr>
              <a:t> </a:t>
            </a:r>
            <a:r>
              <a:rPr lang="en-US" altLang="zh-CN" sz="2000" spc="0" dirty="0">
                <a:latin typeface="+mj-lt"/>
              </a:rPr>
              <a:t>v</a:t>
            </a:r>
            <a:r>
              <a:rPr lang="en-US" altLang="zh-CN" sz="2000" dirty="0">
                <a:latin typeface="+mj-lt"/>
              </a:rPr>
              <a:t>i</a:t>
            </a:r>
            <a:r>
              <a:rPr lang="en-US" altLang="zh-CN" sz="2000" spc="0" dirty="0">
                <a:latin typeface="+mj-lt"/>
              </a:rPr>
              <a:t>s</a:t>
            </a:r>
            <a:r>
              <a:rPr lang="en-US" altLang="zh-CN" sz="2000" dirty="0">
                <a:latin typeface="+mj-lt"/>
              </a:rPr>
              <a:t>iti</a:t>
            </a:r>
            <a:r>
              <a:rPr lang="en-US" altLang="zh-CN" sz="2000" spc="0" dirty="0">
                <a:latin typeface="+mj-lt"/>
              </a:rPr>
              <a:t>ng </a:t>
            </a:r>
            <a:r>
              <a:rPr lang="en-US" altLang="zh-CN" sz="2000" dirty="0">
                <a:latin typeface="+mj-lt"/>
              </a:rPr>
              <a:t>al</a:t>
            </a:r>
            <a:r>
              <a:rPr lang="en-US" altLang="zh-CN" sz="2000" spc="0" dirty="0">
                <a:latin typeface="+mj-lt"/>
              </a:rPr>
              <a:t>l </a:t>
            </a:r>
            <a:r>
              <a:rPr lang="en-US" altLang="zh-CN" sz="2000" dirty="0">
                <a:latin typeface="+mj-lt"/>
              </a:rPr>
              <a:t>interaction terms?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CC3E1729-446B-D375-1D1B-D23E921FA268}"/>
                  </a:ext>
                </a:extLst>
              </p:cNvPr>
              <p:cNvSpPr txBox="1"/>
              <p:nvPr/>
            </p:nvSpPr>
            <p:spPr>
              <a:xfrm>
                <a:off x="270933" y="3673070"/>
                <a:ext cx="8873067" cy="7325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Calibri"/>
                    <a:cs typeface="Times New Roman" panose="02020603050405020304" pitchFamily="18" charset="0"/>
                    <a:sym typeface="Calibri"/>
                  </a:rPr>
                  <a:t>First-rejection event</a:t>
                </a:r>
                <a:r>
                  <a:rPr kumimoji="0" lang="en-US" altLang="zh-CN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Calibri"/>
                    <a:cs typeface="Times New Roman" panose="02020603050405020304" pitchFamily="18" charset="0"/>
                    <a:sym typeface="Calibri"/>
                  </a:rPr>
                  <a:t>: the </a:t>
                </a:r>
                <a14:m>
                  <m:oMath xmlns:m="http://schemas.openxmlformats.org/officeDocument/2006/math">
                    <m:r>
                      <a:rPr kumimoji="0" lang="en-US" altLang="zh-CN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Calibri"/>
                      </a:rPr>
                      <m:t>𝑋</m:t>
                    </m:r>
                  </m:oMath>
                </a14:m>
                <a:r>
                  <a:rPr kumimoji="0" lang="en-US" altLang="zh-CN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Calibri"/>
                    <a:cs typeface="Times New Roman" panose="02020603050405020304" pitchFamily="18" charset="0"/>
                    <a:sym typeface="Calibri"/>
                  </a:rPr>
                  <a:t>-</a:t>
                </a:r>
                <a:r>
                  <a:rPr kumimoji="0" lang="en-US" altLang="zh-CN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Calibri"/>
                    <a:cs typeface="Times New Roman" panose="02020603050405020304" pitchFamily="18" charset="0"/>
                    <a:sym typeface="Calibri"/>
                  </a:rPr>
                  <a:t>th</a:t>
                </a:r>
                <a:r>
                  <a:rPr kumimoji="0" lang="en-US" altLang="zh-CN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Calibri"/>
                    <a:cs typeface="Times New Roman" panose="02020603050405020304" pitchFamily="18" charset="0"/>
                    <a:sym typeface="Calibri"/>
                  </a:rPr>
                  <a:t> factor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Calibri"/>
                          </a:rPr>
                        </m:ctrlPr>
                      </m:sSubPr>
                      <m:e>
                        <m: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Calibri"/>
                          </a:rPr>
                          <m:t>𝑃</m:t>
                        </m:r>
                      </m:e>
                      <m:sub>
                        <m: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Calibri"/>
                          </a:rPr>
                          <m:t>𝑗</m:t>
                        </m:r>
                      </m:sub>
                    </m:sSub>
                  </m:oMath>
                </a14:m>
                <a:r>
                  <a:rPr kumimoji="0" lang="en-US" altLang="zh-CN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Calibri"/>
                    <a:cs typeface="Times New Roman" panose="02020603050405020304" pitchFamily="18" charset="0"/>
                    <a:sym typeface="Calibri"/>
                  </a:rPr>
                  <a:t> is the </a:t>
                </a:r>
                <a:r>
                  <a:rPr kumimoji="0" lang="en-US" altLang="zh-CN" sz="20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Calibri"/>
                    <a:cs typeface="Times New Roman" panose="02020603050405020304" pitchFamily="18" charset="0"/>
                    <a:sym typeface="Calibri"/>
                  </a:rPr>
                  <a:t>first factor</a:t>
                </a: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Calibri"/>
                    <a:cs typeface="Times New Roman" panose="02020603050405020304" pitchFamily="18" charset="0"/>
                    <a:sym typeface="Calibri"/>
                  </a:rPr>
                  <a:t> </a:t>
                </a:r>
                <a:r>
                  <a:rPr kumimoji="0" lang="en-US" altLang="zh-CN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Calibri"/>
                    <a:cs typeface="Times New Roman" panose="02020603050405020304" pitchFamily="18" charset="0"/>
                    <a:sym typeface="Calibri"/>
                  </a:rPr>
                  <a:t>to reject the update</a:t>
                </a:r>
              </a:p>
              <a:p>
                <a:pPr marL="342900" indent="-342900" fontAlgn="auto" hangingPunct="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Calibri"/>
                    <a:cs typeface="Times New Roman" panose="02020603050405020304" pitchFamily="18" charset="0"/>
                    <a:sym typeface="Calibri"/>
                  </a:rPr>
                  <a:t>Acceptance event</a:t>
                </a:r>
                <a:r>
                  <a:rPr kumimoji="0" lang="en-US" altLang="zh-CN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Calibri"/>
                    <a:cs typeface="Times New Roman" panose="02020603050405020304" pitchFamily="18" charset="0"/>
                    <a:sym typeface="Calibri"/>
                  </a:rPr>
                  <a:t>: all trials give permission</a:t>
                </a:r>
                <a:endParaRPr lang="zh-CN" alt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CC3E1729-446B-D375-1D1B-D23E921FA2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33" y="3673070"/>
                <a:ext cx="8873067" cy="732573"/>
              </a:xfrm>
              <a:prstGeom prst="rect">
                <a:avLst/>
              </a:prstGeom>
              <a:blipFill>
                <a:blip r:embed="rId2"/>
                <a:stretch>
                  <a:fillRect l="-572" t="-5085" b="-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图片 34">
            <a:extLst>
              <a:ext uri="{FF2B5EF4-FFF2-40B4-BE49-F238E27FC236}">
                <a16:creationId xmlns:a16="http://schemas.microsoft.com/office/drawing/2014/main" id="{A9FD3B6B-F2ED-E841-EDB5-14A3E756D4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888"/>
          <a:stretch/>
        </p:blipFill>
        <p:spPr>
          <a:xfrm>
            <a:off x="221806" y="1791502"/>
            <a:ext cx="8700384" cy="1806305"/>
          </a:xfrm>
          <a:prstGeom prst="rect">
            <a:avLst/>
          </a:prstGeom>
        </p:spPr>
      </p:pic>
      <p:pic>
        <p:nvPicPr>
          <p:cNvPr id="36" name="Picture 6">
            <a:extLst>
              <a:ext uri="{FF2B5EF4-FFF2-40B4-BE49-F238E27FC236}">
                <a16:creationId xmlns:a16="http://schemas.microsoft.com/office/drawing/2014/main" id="{1B477424-25BA-EE12-B78A-C737E4D94F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4539208"/>
            <a:ext cx="4185778" cy="762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829870-3BB6-B7CC-0FBF-2D3CC5207C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1640" y="5467390"/>
            <a:ext cx="2603500" cy="762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845D8E-70A2-C47D-7CBD-C1F8C854AB9C}"/>
              </a:ext>
            </a:extLst>
          </p:cNvPr>
          <p:cNvSpPr txBox="1"/>
          <p:nvPr/>
        </p:nvSpPr>
        <p:spPr>
          <a:xfrm>
            <a:off x="683568" y="5648335"/>
            <a:ext cx="647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with</a:t>
            </a:r>
          </a:p>
        </p:txBody>
      </p:sp>
    </p:spTree>
    <p:extLst>
      <p:ext uri="{BB962C8B-B14F-4D97-AF65-F5344CB8AC3E}">
        <p14:creationId xmlns:p14="http://schemas.microsoft.com/office/powerpoint/2010/main" val="178762149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object 2" descr="objec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6613"/>
            <a:ext cx="9144000" cy="7302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802381DF-514B-8F2E-8EF8-DAD6177DDAC2}"/>
              </a:ext>
            </a:extLst>
          </p:cNvPr>
          <p:cNvSpPr txBox="1">
            <a:spLocks/>
          </p:cNvSpPr>
          <p:nvPr/>
        </p:nvSpPr>
        <p:spPr bwMode="auto">
          <a:xfrm>
            <a:off x="542745" y="285116"/>
            <a:ext cx="8058509" cy="51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宋体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9pPr>
          </a:lstStyle>
          <a:p>
            <a:pPr indent="17145">
              <a:spcBef>
                <a:spcPts val="100"/>
              </a:spcBef>
              <a:defRPr spc="-100"/>
            </a:pPr>
            <a:r>
              <a:rPr lang="en-US" sz="2800" b="1" spc="-100" dirty="0">
                <a:solidFill>
                  <a:srgbClr val="0432FF"/>
                </a:solidFill>
              </a:rPr>
              <a:t>Collaborators</a:t>
            </a:r>
          </a:p>
        </p:txBody>
      </p:sp>
      <p:pic>
        <p:nvPicPr>
          <p:cNvPr id="4" name="Picture 3" descr="A person standing on a dock with a city in the background&#10;&#10;Description automatically generated with low confidence">
            <a:extLst>
              <a:ext uri="{FF2B5EF4-FFF2-40B4-BE49-F238E27FC236}">
                <a16:creationId xmlns:a16="http://schemas.microsoft.com/office/drawing/2014/main" id="{62DFDEAE-A25B-5C14-CF23-5F3769A3F9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5" y="1772816"/>
            <a:ext cx="3202062" cy="24024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0379CF-7637-EC2A-C36C-D09DE98D7505}"/>
              </a:ext>
            </a:extLst>
          </p:cNvPr>
          <p:cNvSpPr txBox="1"/>
          <p:nvPr/>
        </p:nvSpPr>
        <p:spPr>
          <a:xfrm>
            <a:off x="1287505" y="4608171"/>
            <a:ext cx="25214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Zhijie</a:t>
            </a:r>
            <a:r>
              <a:rPr lang="en-US" sz="2400" b="1" dirty="0"/>
              <a:t> Fan(</a:t>
            </a:r>
            <a:r>
              <a:rPr lang="en-US" sz="2400" b="1" dirty="0" err="1"/>
              <a:t>范之杰</a:t>
            </a:r>
            <a:r>
              <a:rPr lang="en-US" sz="2400" b="1" dirty="0"/>
              <a:t>)</a:t>
            </a:r>
          </a:p>
          <a:p>
            <a:r>
              <a:rPr lang="en-US" sz="2400" b="1" dirty="0"/>
              <a:t>USTC</a:t>
            </a:r>
          </a:p>
        </p:txBody>
      </p:sp>
      <p:pic>
        <p:nvPicPr>
          <p:cNvPr id="7" name="Picture 6" descr="A person wearing glasses and a blue blouse&#10;&#10;Description automatically generated with low confidence">
            <a:extLst>
              <a:ext uri="{FF2B5EF4-FFF2-40B4-BE49-F238E27FC236}">
                <a16:creationId xmlns:a16="http://schemas.microsoft.com/office/drawing/2014/main" id="{915385E5-8AE9-2267-3EF2-A888C42471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438" y="1772816"/>
            <a:ext cx="1684057" cy="24024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EAC1AD-A502-CD2F-0058-14B2CB2A5367}"/>
              </a:ext>
            </a:extLst>
          </p:cNvPr>
          <p:cNvSpPr txBox="1"/>
          <p:nvPr/>
        </p:nvSpPr>
        <p:spPr>
          <a:xfrm>
            <a:off x="5757830" y="4608171"/>
            <a:ext cx="24865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Chao Zhang(</a:t>
            </a:r>
            <a:r>
              <a:rPr lang="en-US" sz="2400" b="1" dirty="0" err="1"/>
              <a:t>张超</a:t>
            </a:r>
            <a:r>
              <a:rPr lang="en-US" sz="2400" b="1" dirty="0"/>
              <a:t>)</a:t>
            </a:r>
          </a:p>
          <a:p>
            <a:r>
              <a:rPr lang="en-US" sz="2400" b="1" dirty="0"/>
              <a:t>USTC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645344-2A49-AC83-B292-3CE5F2F302A5}"/>
              </a:ext>
            </a:extLst>
          </p:cNvPr>
          <p:cNvSpPr txBox="1"/>
          <p:nvPr/>
        </p:nvSpPr>
        <p:spPr>
          <a:xfrm>
            <a:off x="6193387" y="6121697"/>
            <a:ext cx="2436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arXiv:2305. 14082</a:t>
            </a:r>
          </a:p>
        </p:txBody>
      </p:sp>
    </p:spTree>
    <p:extLst>
      <p:ext uri="{BB962C8B-B14F-4D97-AF65-F5344CB8AC3E}">
        <p14:creationId xmlns:p14="http://schemas.microsoft.com/office/powerpoint/2010/main" val="3798408917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object 6"/>
              <p:cNvSpPr txBox="1"/>
              <p:nvPr/>
            </p:nvSpPr>
            <p:spPr>
              <a:xfrm>
                <a:off x="274320" y="1343814"/>
                <a:ext cx="8536346" cy="70179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marL="473075" indent="-342900">
                  <a:buSzPct val="100000"/>
                  <a:buFont typeface="Arial" panose="020B0604020202020204" pitchFamily="34" charset="0"/>
                  <a:buChar char="•"/>
                  <a:tabLst>
                    <a:tab pos="2197100" algn="l"/>
                    <a:tab pos="2197100" algn="l"/>
                  </a:tabLst>
                  <a:defRPr sz="2400" spc="-5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rPr lang="fr-FR" sz="2000" dirty="0">
                    <a:latin typeface="+mj-lt"/>
                  </a:rPr>
                  <a:t>Direct sampling</a:t>
                </a:r>
                <a:r>
                  <a:rPr lang="fr-FR" sz="2000" spc="15" dirty="0">
                    <a:latin typeface="+mj-lt"/>
                  </a:rPr>
                  <a:t> </a:t>
                </a:r>
                <a:r>
                  <a:rPr lang="fr-FR" sz="2000" dirty="0">
                    <a:latin typeface="+mj-lt"/>
                  </a:rPr>
                  <a:t>requires </a:t>
                </a:r>
                <a:r>
                  <a:rPr lang="en-US" altLang="zh-CN" sz="2000" spc="-5" dirty="0">
                    <a:latin typeface="+mj-lt"/>
                  </a:rPr>
                  <a:t>exact</a:t>
                </a:r>
                <a:r>
                  <a:rPr lang="en-US" altLang="zh-CN" sz="2000" spc="-10" dirty="0">
                    <a:latin typeface="+mj-lt"/>
                  </a:rPr>
                  <a:t> </a:t>
                </a:r>
                <a:r>
                  <a:rPr lang="en-US" altLang="zh-CN" sz="2000" spc="-5" dirty="0">
                    <a:latin typeface="+mj-lt"/>
                  </a:rPr>
                  <a:t>knowledge </a:t>
                </a:r>
                <a:r>
                  <a:rPr lang="en-US" altLang="zh-CN" sz="2000" dirty="0">
                    <a:latin typeface="+mj-lt"/>
                  </a:rPr>
                  <a:t>of</a:t>
                </a:r>
                <a:r>
                  <a:rPr lang="en-US" altLang="zh-CN" sz="2000" spc="-5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fr-FR" sz="2000" dirty="0">
                    <a:latin typeface="+mj-lt"/>
                  </a:rPr>
                  <a:t>s</a:t>
                </a:r>
              </a:p>
              <a:p>
                <a:pPr marL="473075" indent="-342900">
                  <a:buSzPct val="100000"/>
                  <a:buFont typeface="Arial" panose="020B0604020202020204" pitchFamily="34" charset="0"/>
                  <a:buChar char="•"/>
                  <a:tabLst>
                    <a:tab pos="2197100" algn="l"/>
                    <a:tab pos="2197100" algn="l"/>
                  </a:tabLst>
                  <a:defRPr sz="2400" spc="-5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 lang="en-US" altLang="zh-CN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71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" y="1343814"/>
                <a:ext cx="8536346" cy="701795"/>
              </a:xfrm>
              <a:prstGeom prst="rect">
                <a:avLst/>
              </a:prstGeom>
              <a:blipFill>
                <a:blip r:embed="rId2"/>
                <a:stretch>
                  <a:fillRect l="-149" t="-10526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8" name="object 3"/>
          <p:cNvSpPr txBox="1">
            <a:spLocks noGrp="1"/>
          </p:cNvSpPr>
          <p:nvPr>
            <p:ph type="title"/>
          </p:nvPr>
        </p:nvSpPr>
        <p:spPr>
          <a:xfrm>
            <a:off x="-303399" y="285116"/>
            <a:ext cx="9750796" cy="513081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17145" algn="ctr">
              <a:spcBef>
                <a:spcPts val="100"/>
              </a:spcBef>
              <a:defRPr spc="-100"/>
            </a:pPr>
            <a:r>
              <a:rPr lang="en-US" sz="2800" b="1" dirty="0">
                <a:solidFill>
                  <a:srgbClr val="0432FF"/>
                </a:solidFill>
              </a:rPr>
              <a:t>Computational Complexity of Direct </a:t>
            </a:r>
            <a:r>
              <a:rPr lang="en-US" altLang="zh-CN" sz="2800" b="1" dirty="0">
                <a:solidFill>
                  <a:srgbClr val="0432FF"/>
                </a:solidFill>
              </a:rPr>
              <a:t>Sampling</a:t>
            </a:r>
            <a:endParaRPr sz="2800" b="1" dirty="0">
              <a:solidFill>
                <a:srgbClr val="0432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579624A-D55F-D523-9733-916C1745185E}"/>
                  </a:ext>
                </a:extLst>
              </p:cNvPr>
              <p:cNvSpPr txBox="1"/>
              <p:nvPr/>
            </p:nvSpPr>
            <p:spPr>
              <a:xfrm>
                <a:off x="274320" y="4204182"/>
                <a:ext cx="8064895" cy="19680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73075" indent="-342900">
                  <a:buSzPct val="100000"/>
                  <a:buFont typeface="Arial" panose="020B0604020202020204" pitchFamily="34" charset="0"/>
                  <a:buChar char="•"/>
                  <a:tabLst>
                    <a:tab pos="2197100" algn="l"/>
                    <a:tab pos="2197100" algn="l"/>
                  </a:tabLst>
                  <a:defRPr sz="2400" spc="-5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rPr lang="en-US" altLang="zh-CN" sz="2000" b="0" dirty="0">
                    <a:solidFill>
                      <a:srgbClr val="FF0000"/>
                    </a:solidFill>
                    <a:latin typeface="+mj-lt"/>
                    <a:cs typeface="Times New Roman" panose="02020603050405020304" pitchFamily="18" charset="0"/>
                  </a:rPr>
                  <a:t>However,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fr-FR" altLang="zh-CN" sz="2000" b="0" dirty="0">
                    <a:solidFill>
                      <a:srgbClr val="FF0000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fr-FR" altLang="zh-CN" sz="2000" dirty="0">
                    <a:solidFill>
                      <a:srgbClr val="FF0000"/>
                    </a:solidFill>
                    <a:latin typeface="+mj-lt"/>
                    <a:cs typeface="Times New Roman" panose="02020603050405020304" pitchFamily="18" charset="0"/>
                  </a:rPr>
                  <a:t>are</a:t>
                </a:r>
                <a:r>
                  <a:rPr lang="fr-FR" altLang="zh-CN" sz="2000" spc="-10" dirty="0">
                    <a:solidFill>
                      <a:srgbClr val="FF0000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fr-FR" altLang="zh-CN" sz="2000" b="1" dirty="0">
                    <a:solidFill>
                      <a:srgbClr val="FF0000"/>
                    </a:solidFill>
                    <a:latin typeface="+mj-lt"/>
                    <a:cs typeface="Times New Roman" panose="02020603050405020304" pitchFamily="18" charset="0"/>
                  </a:rPr>
                  <a:t>local-configuration-dependent</a:t>
                </a:r>
                <a:endParaRPr lang="fr-FR" altLang="zh-CN" sz="2000" dirty="0">
                  <a:latin typeface="+mj-lt"/>
                  <a:cs typeface="Times New Roman" panose="02020603050405020304" pitchFamily="18" charset="0"/>
                </a:endParaRPr>
              </a:p>
              <a:p>
                <a:pPr marL="473075" indent="-342900">
                  <a:buSzPct val="100000"/>
                  <a:buFont typeface="Arial" panose="020B0604020202020204" pitchFamily="34" charset="0"/>
                  <a:buChar char="•"/>
                  <a:tabLst>
                    <a:tab pos="2197100" algn="l"/>
                    <a:tab pos="2197100" algn="l"/>
                  </a:tabLst>
                  <a:defRPr sz="2400" spc="-5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 lang="en-US" altLang="zh-CN" sz="2000" i="1" dirty="0">
                  <a:latin typeface="+mj-lt"/>
                  <a:cs typeface="Times New Roman" panose="02020603050405020304" pitchFamily="18" charset="0"/>
                </a:endParaRPr>
              </a:p>
              <a:p>
                <a:pPr marL="473075" indent="-342900">
                  <a:buSzPct val="100000"/>
                  <a:buFont typeface="Arial" panose="020B0604020202020204" pitchFamily="34" charset="0"/>
                  <a:buChar char="•"/>
                  <a:tabLst>
                    <a:tab pos="2197100" algn="l"/>
                    <a:tab pos="2197100" algn="l"/>
                  </a:tabLst>
                  <a:defRPr sz="2400" spc="-5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rPr lang="en-US" altLang="zh-CN" sz="2000" dirty="0">
                    <a:latin typeface="+mj-lt"/>
                    <a:cs typeface="Times New Roman" panose="02020603050405020304" pitchFamily="18" charset="0"/>
                  </a:rPr>
                  <a:t>No better than the sequential test method, computational</a:t>
                </a:r>
                <a:r>
                  <a:rPr lang="en-US" altLang="zh-CN" sz="2000" spc="-1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+mj-lt"/>
                    <a:cs typeface="Times New Roman" panose="02020603050405020304" pitchFamily="18" charset="0"/>
                  </a:rPr>
                  <a:t>overhead</a:t>
                </a:r>
                <a:r>
                  <a:rPr lang="en-US" altLang="zh-CN" sz="2000" spc="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+mj-lt"/>
                    <a:cs typeface="Times New Roman" panose="02020603050405020304" pitchFamily="18" charset="0"/>
                  </a:rPr>
                  <a:t>is still</a:t>
                </a:r>
                <a:r>
                  <a:rPr lang="en-US" altLang="zh-CN" sz="2000" spc="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O(</a:t>
                </a:r>
                <a:r>
                  <a:rPr lang="en-US" altLang="zh-CN" sz="2000" i="1" dirty="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000" dirty="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)</a:t>
                </a:r>
              </a:p>
              <a:p>
                <a:pPr marL="473075" indent="-342900">
                  <a:buSzPct val="100000"/>
                  <a:buFont typeface="Arial" panose="020B0604020202020204" pitchFamily="34" charset="0"/>
                  <a:buChar char="•"/>
                  <a:tabLst>
                    <a:tab pos="2197100" algn="l"/>
                    <a:tab pos="2197100" algn="l"/>
                  </a:tabLst>
                  <a:defRPr sz="2400" spc="-5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 lang="en-US" altLang="zh-CN" sz="2000" dirty="0">
                  <a:solidFill>
                    <a:srgbClr val="0000FF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pPr marL="473075" indent="-342900">
                  <a:buSzPct val="100000"/>
                  <a:buFont typeface="Arial" panose="020B0604020202020204" pitchFamily="34" charset="0"/>
                  <a:buChar char="•"/>
                  <a:tabLst>
                    <a:tab pos="2197100" algn="l"/>
                    <a:tab pos="2197100" algn="l"/>
                  </a:tabLst>
                  <a:defRPr sz="2400" spc="-5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rPr lang="en-US" altLang="zh-CN" sz="2000" dirty="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Then what to do?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579624A-D55F-D523-9733-916C174518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" y="4204182"/>
                <a:ext cx="8064895" cy="1968039"/>
              </a:xfrm>
              <a:prstGeom prst="rect">
                <a:avLst/>
              </a:prstGeom>
              <a:blipFill>
                <a:blip r:embed="rId3"/>
                <a:stretch>
                  <a:fillRect t="-1923"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4682F3C-E294-B088-A688-C812867AE19A}"/>
                  </a:ext>
                </a:extLst>
              </p:cNvPr>
              <p:cNvSpPr txBox="1"/>
              <p:nvPr/>
            </p:nvSpPr>
            <p:spPr>
              <a:xfrm>
                <a:off x="4611031" y="2625094"/>
                <a:ext cx="2952328" cy="4979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⁡(−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𝛽</m:t>
                      </m:r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4682F3C-E294-B088-A688-C812867AE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031" y="2625094"/>
                <a:ext cx="2952328" cy="497957"/>
              </a:xfrm>
              <a:prstGeom prst="rect">
                <a:avLst/>
              </a:prstGeom>
              <a:blipFill>
                <a:blip r:embed="rId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组合 9">
            <a:extLst>
              <a:ext uri="{FF2B5EF4-FFF2-40B4-BE49-F238E27FC236}">
                <a16:creationId xmlns:a16="http://schemas.microsoft.com/office/drawing/2014/main" id="{080B54DE-8261-8860-2E74-1DF289274822}"/>
              </a:ext>
            </a:extLst>
          </p:cNvPr>
          <p:cNvGrpSpPr/>
          <p:nvPr/>
        </p:nvGrpSpPr>
        <p:grpSpPr>
          <a:xfrm>
            <a:off x="683568" y="1855196"/>
            <a:ext cx="3529982" cy="2048752"/>
            <a:chOff x="708863" y="1038544"/>
            <a:chExt cx="4698406" cy="3888627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3BCE658-A08B-38AB-9B25-7E664B3A4D99}"/>
                </a:ext>
              </a:extLst>
            </p:cNvPr>
            <p:cNvSpPr/>
            <p:nvPr/>
          </p:nvSpPr>
          <p:spPr>
            <a:xfrm>
              <a:off x="1349540" y="2762251"/>
              <a:ext cx="421105" cy="167339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474C428-042F-4CD5-CD8D-357FDC0923A0}"/>
                </a:ext>
              </a:extLst>
            </p:cNvPr>
            <p:cNvSpPr/>
            <p:nvPr/>
          </p:nvSpPr>
          <p:spPr>
            <a:xfrm>
              <a:off x="1770812" y="3255545"/>
              <a:ext cx="421105" cy="118009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16124EA1-606C-798A-CCD9-7F1740D13908}"/>
                </a:ext>
              </a:extLst>
            </p:cNvPr>
            <p:cNvSpPr/>
            <p:nvPr/>
          </p:nvSpPr>
          <p:spPr>
            <a:xfrm>
              <a:off x="2192251" y="3694697"/>
              <a:ext cx="421105" cy="74094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ABD82343-B3A8-0F42-60DB-60585F2E4D37}"/>
                </a:ext>
              </a:extLst>
            </p:cNvPr>
            <p:cNvSpPr/>
            <p:nvPr/>
          </p:nvSpPr>
          <p:spPr>
            <a:xfrm>
              <a:off x="2607339" y="2587793"/>
              <a:ext cx="421105" cy="184785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83C90505-6B5A-5BA7-46C3-FC23F25E4F0F}"/>
                </a:ext>
              </a:extLst>
            </p:cNvPr>
            <p:cNvSpPr/>
            <p:nvPr/>
          </p:nvSpPr>
          <p:spPr>
            <a:xfrm>
              <a:off x="3028443" y="2070435"/>
              <a:ext cx="421105" cy="23652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14FDE39D-9576-8628-9914-055A040BD3C6}"/>
                </a:ext>
              </a:extLst>
            </p:cNvPr>
            <p:cNvSpPr/>
            <p:nvPr/>
          </p:nvSpPr>
          <p:spPr>
            <a:xfrm>
              <a:off x="3446540" y="2641935"/>
              <a:ext cx="421105" cy="17937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11700D05-504B-7B39-01A0-7326461EF1B5}"/>
                </a:ext>
              </a:extLst>
            </p:cNvPr>
            <p:cNvSpPr/>
            <p:nvPr/>
          </p:nvSpPr>
          <p:spPr>
            <a:xfrm>
              <a:off x="3867979" y="3544303"/>
              <a:ext cx="421105" cy="89133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06CE6D48-2B35-301C-AF16-91CF05385273}"/>
                </a:ext>
              </a:extLst>
            </p:cNvPr>
            <p:cNvSpPr/>
            <p:nvPr/>
          </p:nvSpPr>
          <p:spPr>
            <a:xfrm>
              <a:off x="4283067" y="3255545"/>
              <a:ext cx="421105" cy="118009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9" name="直接箭头连接符 18">
              <a:extLst>
                <a:ext uri="{FF2B5EF4-FFF2-40B4-BE49-F238E27FC236}">
                  <a16:creationId xmlns:a16="http://schemas.microsoft.com/office/drawing/2014/main" id="{7753DBA2-B48B-EE3A-CECE-3D661E41CA77}"/>
                </a:ext>
              </a:extLst>
            </p:cNvPr>
            <p:cNvCxnSpPr/>
            <p:nvPr/>
          </p:nvCxnSpPr>
          <p:spPr>
            <a:xfrm flipV="1">
              <a:off x="1238250" y="1151021"/>
              <a:ext cx="0" cy="328462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箭头连接符 19">
              <a:extLst>
                <a:ext uri="{FF2B5EF4-FFF2-40B4-BE49-F238E27FC236}">
                  <a16:creationId xmlns:a16="http://schemas.microsoft.com/office/drawing/2014/main" id="{3C2F4E28-FA79-9C33-D003-42CACF78308C}"/>
                </a:ext>
              </a:extLst>
            </p:cNvPr>
            <p:cNvCxnSpPr>
              <a:cxnSpLocks/>
            </p:cNvCxnSpPr>
            <p:nvPr/>
          </p:nvCxnSpPr>
          <p:spPr>
            <a:xfrm>
              <a:off x="1238250" y="4435642"/>
              <a:ext cx="413685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2FCACE69-FF6E-B736-A0E3-2514A81765FC}"/>
                    </a:ext>
                  </a:extLst>
                </p:cNvPr>
                <p:cNvSpPr txBox="1"/>
                <p:nvPr/>
              </p:nvSpPr>
              <p:spPr>
                <a:xfrm>
                  <a:off x="708863" y="1038544"/>
                  <a:ext cx="372978" cy="7010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2FCACE69-FF6E-B736-A0E3-2514A81765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863" y="1038544"/>
                  <a:ext cx="372978" cy="701009"/>
                </a:xfrm>
                <a:prstGeom prst="rect">
                  <a:avLst/>
                </a:prstGeom>
                <a:blipFill>
                  <a:blip r:embed="rId5"/>
                  <a:stretch>
                    <a:fillRect r="-2173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623DEAEC-9A84-B530-CB1E-04C7BFCC7709}"/>
                    </a:ext>
                  </a:extLst>
                </p:cNvPr>
                <p:cNvSpPr txBox="1"/>
                <p:nvPr/>
              </p:nvSpPr>
              <p:spPr>
                <a:xfrm>
                  <a:off x="1373603" y="4491357"/>
                  <a:ext cx="37297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F3681A0C-C3D7-64C2-4CD2-39602B1056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3603" y="4491357"/>
                  <a:ext cx="372978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93108620-5864-649B-431D-37B9DEACDAFB}"/>
                    </a:ext>
                  </a:extLst>
                </p:cNvPr>
                <p:cNvSpPr txBox="1"/>
                <p:nvPr/>
              </p:nvSpPr>
              <p:spPr>
                <a:xfrm>
                  <a:off x="1794875" y="4491357"/>
                  <a:ext cx="37297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4" name="文本框 33">
                  <a:extLst>
                    <a:ext uri="{FF2B5EF4-FFF2-40B4-BE49-F238E27FC236}">
                      <a16:creationId xmlns:a16="http://schemas.microsoft.com/office/drawing/2014/main" id="{962869A2-F5BF-8305-CF81-4F226F3700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4875" y="4491357"/>
                  <a:ext cx="372978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B2C5EBF2-FB31-8FEC-C1EC-8E8A9016AD77}"/>
                    </a:ext>
                  </a:extLst>
                </p:cNvPr>
                <p:cNvSpPr txBox="1"/>
                <p:nvPr/>
              </p:nvSpPr>
              <p:spPr>
                <a:xfrm>
                  <a:off x="2216147" y="4491357"/>
                  <a:ext cx="37297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5" name="文本框 34">
                  <a:extLst>
                    <a:ext uri="{FF2B5EF4-FFF2-40B4-BE49-F238E27FC236}">
                      <a16:creationId xmlns:a16="http://schemas.microsoft.com/office/drawing/2014/main" id="{339C7E6C-3E6B-0AF9-D3FA-D2868F800E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6147" y="4491357"/>
                  <a:ext cx="372978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D9E39BBF-A15A-F64A-37D3-52532F34DDC0}"/>
                    </a:ext>
                  </a:extLst>
                </p:cNvPr>
                <p:cNvSpPr txBox="1"/>
                <p:nvPr/>
              </p:nvSpPr>
              <p:spPr>
                <a:xfrm>
                  <a:off x="2637419" y="4491357"/>
                  <a:ext cx="37297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1B2C01BC-F30F-6A89-4375-B345C8E766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7419" y="4491357"/>
                  <a:ext cx="372978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7AFC0B9E-DB67-8F3A-A519-8402E4AB1F5C}"/>
                    </a:ext>
                  </a:extLst>
                </p:cNvPr>
                <p:cNvSpPr txBox="1"/>
                <p:nvPr/>
              </p:nvSpPr>
              <p:spPr>
                <a:xfrm>
                  <a:off x="3052506" y="4491357"/>
                  <a:ext cx="37297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7" name="文本框 36">
                  <a:extLst>
                    <a:ext uri="{FF2B5EF4-FFF2-40B4-BE49-F238E27FC236}">
                      <a16:creationId xmlns:a16="http://schemas.microsoft.com/office/drawing/2014/main" id="{F04DB34A-C7E1-BCCA-D196-9A07A6CE91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2506" y="4491357"/>
                  <a:ext cx="372978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D9E94F52-8FA9-BD43-FB92-2D076601D411}"/>
                    </a:ext>
                  </a:extLst>
                </p:cNvPr>
                <p:cNvSpPr txBox="1"/>
                <p:nvPr/>
              </p:nvSpPr>
              <p:spPr>
                <a:xfrm>
                  <a:off x="4843137" y="4557839"/>
                  <a:ext cx="56413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0" name="文本框 39">
                  <a:extLst>
                    <a:ext uri="{FF2B5EF4-FFF2-40B4-BE49-F238E27FC236}">
                      <a16:creationId xmlns:a16="http://schemas.microsoft.com/office/drawing/2014/main" id="{5A01038E-C2CE-0F26-A5EE-17B04A6917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3137" y="4557839"/>
                  <a:ext cx="564132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28120301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AF9B9E88-DA28-E686-D83B-D642B544A61B}"/>
              </a:ext>
            </a:extLst>
          </p:cNvPr>
          <p:cNvSpPr/>
          <p:nvPr/>
        </p:nvSpPr>
        <p:spPr>
          <a:xfrm>
            <a:off x="274320" y="3141941"/>
            <a:ext cx="7761986" cy="863123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object 2"/>
          <p:cNvSpPr txBox="1">
            <a:spLocks noGrp="1"/>
          </p:cNvSpPr>
          <p:nvPr>
            <p:ph type="title"/>
          </p:nvPr>
        </p:nvSpPr>
        <p:spPr>
          <a:xfrm>
            <a:off x="542745" y="285116"/>
            <a:ext cx="8058509" cy="513081"/>
          </a:xfrm>
          <a:prstGeom prst="rect">
            <a:avLst/>
          </a:prstGeom>
        </p:spPr>
        <p:txBody>
          <a:bodyPr/>
          <a:lstStyle/>
          <a:p>
            <a:pPr indent="17145" algn="ctr">
              <a:spcBef>
                <a:spcPts val="100"/>
              </a:spcBef>
              <a:defRPr spc="-100"/>
            </a:pPr>
            <a:r>
              <a:rPr lang="en-US" sz="2800" b="1" dirty="0">
                <a:solidFill>
                  <a:srgbClr val="0432FF"/>
                </a:solidFill>
              </a:rPr>
              <a:t>A trivial probability identity</a:t>
            </a:r>
            <a:endParaRPr sz="2800" b="1" dirty="0">
              <a:solidFill>
                <a:srgbClr val="0432FF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3B1FC33-1C08-C5E6-E418-77EBF2FB7C4B}"/>
              </a:ext>
            </a:extLst>
          </p:cNvPr>
          <p:cNvSpPr txBox="1"/>
          <p:nvPr/>
        </p:nvSpPr>
        <p:spPr>
          <a:xfrm>
            <a:off x="274320" y="1304833"/>
            <a:ext cx="5045074" cy="4129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80366" indent="-342900">
              <a:lnSpc>
                <a:spcPts val="25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tabLst>
                <a:tab pos="355600" algn="l"/>
              </a:tabLst>
              <a:defRPr sz="2400" spc="-5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altLang="zh-CN" sz="2000" spc="-15" dirty="0">
                <a:latin typeface="+mj-lt"/>
              </a:rPr>
              <a:t>Probability </a:t>
            </a:r>
            <a:r>
              <a:rPr lang="en-US" altLang="zh-CN" sz="2000" dirty="0">
                <a:latin typeface="+mj-lt"/>
              </a:rPr>
              <a:t>identity: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10">
                <a:extLst>
                  <a:ext uri="{FF2B5EF4-FFF2-40B4-BE49-F238E27FC236}">
                    <a16:creationId xmlns:a16="http://schemas.microsoft.com/office/drawing/2014/main" id="{0ACCE916-CA3F-F850-5CB6-8CE0A67E43E4}"/>
                  </a:ext>
                </a:extLst>
              </p:cNvPr>
              <p:cNvSpPr txBox="1"/>
              <p:nvPr/>
            </p:nvSpPr>
            <p:spPr>
              <a:xfrm>
                <a:off x="2637773" y="1989813"/>
                <a:ext cx="4231686" cy="69474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indent="50800">
                  <a:tabLst>
                    <a:tab pos="2235200" algn="l"/>
                  </a:tabLst>
                  <a:defRPr sz="2200" i="1" spc="-9"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acc>
                            <m:accPr>
                              <m:chr m:val="̂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den>
                      </m:f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rel</m:t>
                          </m:r>
                        </m:sub>
                      </m:sSub>
                      <m: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, (</m:t>
                      </m:r>
                      <m:acc>
                        <m:accPr>
                          <m:chr m:val="̂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sz="2400" i="0" dirty="0"/>
              </a:p>
            </p:txBody>
          </p:sp>
        </mc:Choice>
        <mc:Fallback xmlns="">
          <p:sp>
            <p:nvSpPr>
              <p:cNvPr id="9" name="object 10">
                <a:extLst>
                  <a:ext uri="{FF2B5EF4-FFF2-40B4-BE49-F238E27FC236}">
                    <a16:creationId xmlns:a16="http://schemas.microsoft.com/office/drawing/2014/main" id="{0ACCE916-CA3F-F850-5CB6-8CE0A67E4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7773" y="1989813"/>
                <a:ext cx="4231686" cy="69474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bject 12">
            <a:extLst>
              <a:ext uri="{FF2B5EF4-FFF2-40B4-BE49-F238E27FC236}">
                <a16:creationId xmlns:a16="http://schemas.microsoft.com/office/drawing/2014/main" id="{484B6721-F029-20F8-C8AB-9999E139DB95}"/>
              </a:ext>
            </a:extLst>
          </p:cNvPr>
          <p:cNvSpPr txBox="1"/>
          <p:nvPr/>
        </p:nvSpPr>
        <p:spPr>
          <a:xfrm>
            <a:off x="542744" y="3249342"/>
            <a:ext cx="7485640" cy="611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R="5080" indent="12700">
              <a:lnSpc>
                <a:spcPct val="100699"/>
              </a:lnSpc>
              <a:defRPr sz="2400" i="1" spc="-15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altLang="zh-CN" sz="2000" dirty="0">
                <a:latin typeface="+mj-lt"/>
              </a:rPr>
              <a:t>Example:</a:t>
            </a:r>
            <a:r>
              <a:rPr lang="en-US" altLang="zh-CN" sz="2000" spc="-10" dirty="0">
                <a:latin typeface="+mj-lt"/>
              </a:rPr>
              <a:t> </a:t>
            </a:r>
            <a:r>
              <a:rPr lang="en-US" altLang="zh-CN" sz="2000" dirty="0">
                <a:latin typeface="+mj-lt"/>
              </a:rPr>
              <a:t>sampling </a:t>
            </a:r>
            <a:r>
              <a:rPr lang="en-US" altLang="zh-CN" sz="2000" spc="0" dirty="0">
                <a:latin typeface="+mj-lt"/>
              </a:rPr>
              <a:t>a</a:t>
            </a:r>
            <a:r>
              <a:rPr lang="en-US" altLang="zh-CN" sz="2000" dirty="0">
                <a:latin typeface="+mj-lt"/>
              </a:rPr>
              <a:t> </a:t>
            </a:r>
            <a:r>
              <a:rPr lang="en-US" altLang="zh-CN" sz="2000" spc="0" dirty="0">
                <a:latin typeface="+mj-lt"/>
              </a:rPr>
              <a:t>random</a:t>
            </a:r>
            <a:r>
              <a:rPr lang="en-US" altLang="zh-CN" sz="2000" dirty="0">
                <a:latin typeface="+mj-lt"/>
              </a:rPr>
              <a:t> event</a:t>
            </a:r>
            <a:r>
              <a:rPr lang="en-US" altLang="zh-CN" sz="2000" spc="-10" dirty="0">
                <a:latin typeface="+mj-lt"/>
              </a:rPr>
              <a:t> </a:t>
            </a:r>
            <a:r>
              <a:rPr lang="en-US" altLang="zh-CN" sz="2000" dirty="0">
                <a:latin typeface="+mj-lt"/>
              </a:rPr>
              <a:t>with </a:t>
            </a:r>
            <a:r>
              <a:rPr sz="2000" dirty="0">
                <a:latin typeface="+mj-lt"/>
              </a:rPr>
              <a:t>prob.1/5</a:t>
            </a:r>
            <a:r>
              <a:rPr sz="2000" spc="0" dirty="0">
                <a:latin typeface="+mj-lt"/>
              </a:rPr>
              <a:t> </a:t>
            </a:r>
            <a:r>
              <a:rPr sz="2000" spc="-5" dirty="0">
                <a:latin typeface="+mj-lt"/>
              </a:rPr>
              <a:t>equals</a:t>
            </a:r>
            <a:r>
              <a:rPr sz="2000" spc="5" dirty="0">
                <a:latin typeface="+mj-lt"/>
              </a:rPr>
              <a:t> </a:t>
            </a:r>
            <a:r>
              <a:rPr sz="2000" spc="-5" dirty="0">
                <a:latin typeface="+mj-lt"/>
              </a:rPr>
              <a:t>to</a:t>
            </a:r>
            <a:r>
              <a:rPr sz="2000" spc="0" dirty="0">
                <a:latin typeface="+mj-lt"/>
              </a:rPr>
              <a:t> </a:t>
            </a:r>
            <a:r>
              <a:rPr sz="2000" spc="-5" dirty="0">
                <a:latin typeface="+mj-lt"/>
              </a:rPr>
              <a:t>sampling</a:t>
            </a:r>
            <a:r>
              <a:rPr sz="2000" spc="5" dirty="0">
                <a:latin typeface="+mj-lt"/>
              </a:rPr>
              <a:t> </a:t>
            </a:r>
            <a:r>
              <a:rPr sz="2000" spc="-5" dirty="0">
                <a:latin typeface="+mj-lt"/>
              </a:rPr>
              <a:t>two</a:t>
            </a:r>
            <a:r>
              <a:rPr sz="2000" spc="0" dirty="0">
                <a:latin typeface="+mj-lt"/>
              </a:rPr>
              <a:t> </a:t>
            </a:r>
            <a:r>
              <a:rPr sz="2000" spc="-5" dirty="0">
                <a:latin typeface="+mj-lt"/>
              </a:rPr>
              <a:t>sequent </a:t>
            </a:r>
            <a:r>
              <a:rPr sz="2000" spc="-585" dirty="0">
                <a:latin typeface="+mj-lt"/>
              </a:rPr>
              <a:t> </a:t>
            </a:r>
            <a:r>
              <a:rPr sz="2000" spc="0" dirty="0">
                <a:latin typeface="+mj-lt"/>
              </a:rPr>
              <a:t>random</a:t>
            </a:r>
            <a:r>
              <a:rPr sz="2000" spc="-5" dirty="0">
                <a:latin typeface="+mj-lt"/>
              </a:rPr>
              <a:t> events with </a:t>
            </a:r>
            <a:r>
              <a:rPr sz="2000" spc="-20" dirty="0">
                <a:latin typeface="+mj-lt"/>
              </a:rPr>
              <a:t>prob.</a:t>
            </a:r>
            <a:r>
              <a:rPr sz="2000" spc="-5" dirty="0">
                <a:latin typeface="+mj-lt"/>
              </a:rPr>
              <a:t> 1/4 </a:t>
            </a:r>
            <a:r>
              <a:rPr sz="2000" spc="0" dirty="0">
                <a:latin typeface="+mj-lt"/>
              </a:rPr>
              <a:t>and</a:t>
            </a:r>
            <a:r>
              <a:rPr sz="2000" spc="-5" dirty="0">
                <a:latin typeface="+mj-lt"/>
              </a:rPr>
              <a:t> 4/5</a:t>
            </a:r>
          </a:p>
        </p:txBody>
      </p:sp>
      <p:pic>
        <p:nvPicPr>
          <p:cNvPr id="4" name="图形 3" descr="骰子 纯色填充">
            <a:extLst>
              <a:ext uri="{FF2B5EF4-FFF2-40B4-BE49-F238E27FC236}">
                <a16:creationId xmlns:a16="http://schemas.microsoft.com/office/drawing/2014/main" id="{A8646484-9A4F-9A11-0714-C7B9E43D1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74540" y="4538424"/>
            <a:ext cx="914400" cy="914400"/>
          </a:xfrm>
          <a:prstGeom prst="rect">
            <a:avLst/>
          </a:prstGeom>
        </p:spPr>
      </p:pic>
      <p:pic>
        <p:nvPicPr>
          <p:cNvPr id="5" name="图形 4" descr="骰子 纯色填充">
            <a:extLst>
              <a:ext uri="{FF2B5EF4-FFF2-40B4-BE49-F238E27FC236}">
                <a16:creationId xmlns:a16="http://schemas.microsoft.com/office/drawing/2014/main" id="{99C8462F-7246-A43C-927A-E2D321897F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84214" y="4538424"/>
            <a:ext cx="914400" cy="914400"/>
          </a:xfrm>
          <a:prstGeom prst="rect">
            <a:avLst/>
          </a:prstGeom>
        </p:spPr>
      </p:pic>
      <p:pic>
        <p:nvPicPr>
          <p:cNvPr id="7" name="图形 6" descr="骰子 纯色填充">
            <a:extLst>
              <a:ext uri="{FF2B5EF4-FFF2-40B4-BE49-F238E27FC236}">
                <a16:creationId xmlns:a16="http://schemas.microsoft.com/office/drawing/2014/main" id="{7710F625-DCCB-51DC-4351-BE3904373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43092" y="4527165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42F0FD1-D05E-B820-2184-E76DDAAE17D0}"/>
                  </a:ext>
                </a:extLst>
              </p:cNvPr>
              <p:cNvSpPr txBox="1"/>
              <p:nvPr/>
            </p:nvSpPr>
            <p:spPr>
              <a:xfrm>
                <a:off x="1608820" y="5628768"/>
                <a:ext cx="1080120" cy="612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42F0FD1-D05E-B820-2184-E76DDAAE17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820" y="5628768"/>
                <a:ext cx="1080120" cy="6127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4C4B0FFD-A865-82DA-F15D-E8C1F6E86DCD}"/>
                  </a:ext>
                </a:extLst>
              </p:cNvPr>
              <p:cNvSpPr txBox="1"/>
              <p:nvPr/>
            </p:nvSpPr>
            <p:spPr>
              <a:xfrm>
                <a:off x="6660232" y="5657780"/>
                <a:ext cx="1080120" cy="611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rel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4C4B0FFD-A865-82DA-F15D-E8C1F6E86D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5657780"/>
                <a:ext cx="1080120" cy="61177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16272415-051D-945A-BFCB-E541E9BF9468}"/>
                  </a:ext>
                </a:extLst>
              </p:cNvPr>
              <p:cNvSpPr txBox="1"/>
              <p:nvPr/>
            </p:nvSpPr>
            <p:spPr>
              <a:xfrm>
                <a:off x="4601354" y="5679786"/>
                <a:ext cx="1080120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16272415-051D-945A-BFCB-E541E9BF94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1354" y="5679786"/>
                <a:ext cx="1080120" cy="61093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箭头: 右 15">
            <a:extLst>
              <a:ext uri="{FF2B5EF4-FFF2-40B4-BE49-F238E27FC236}">
                <a16:creationId xmlns:a16="http://schemas.microsoft.com/office/drawing/2014/main" id="{E00EC6AB-C965-25CB-CFBA-4F44E755761F}"/>
              </a:ext>
            </a:extLst>
          </p:cNvPr>
          <p:cNvSpPr/>
          <p:nvPr/>
        </p:nvSpPr>
        <p:spPr>
          <a:xfrm>
            <a:off x="3129392" y="5157192"/>
            <a:ext cx="576064" cy="3959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乘号 16">
            <a:extLst>
              <a:ext uri="{FF2B5EF4-FFF2-40B4-BE49-F238E27FC236}">
                <a16:creationId xmlns:a16="http://schemas.microsoft.com/office/drawing/2014/main" id="{BC38FDA0-45D8-E550-5FC3-749A2ACE8F9A}"/>
              </a:ext>
            </a:extLst>
          </p:cNvPr>
          <p:cNvSpPr/>
          <p:nvPr/>
        </p:nvSpPr>
        <p:spPr>
          <a:xfrm>
            <a:off x="6023012" y="5085184"/>
            <a:ext cx="360040" cy="36764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4225536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0288598B-14F9-68C4-63C7-5424CF5C3202}"/>
                  </a:ext>
                </a:extLst>
              </p:cNvPr>
              <p:cNvSpPr txBox="1"/>
              <p:nvPr/>
            </p:nvSpPr>
            <p:spPr>
              <a:xfrm>
                <a:off x="274320" y="2312315"/>
                <a:ext cx="8771256" cy="17686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+mj-lt"/>
                    <a:cs typeface="Times New Roman" panose="02020603050405020304" pitchFamily="18" charset="0"/>
                  </a:rPr>
                  <a:t>Account for the correct probability by drawing another random number and resampling with relative probability: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𝑟𝑒𝑙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𝑃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0288598B-14F9-68C4-63C7-5424CF5C32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" y="2312315"/>
                <a:ext cx="8771256" cy="1768689"/>
              </a:xfrm>
              <a:prstGeom prst="rect">
                <a:avLst/>
              </a:prstGeom>
              <a:blipFill>
                <a:blip r:embed="rId2"/>
                <a:stretch>
                  <a:fillRect l="-578" t="-1418" b="-141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8" name="object 2"/>
          <p:cNvSpPr txBox="1">
            <a:spLocks noGrp="1"/>
          </p:cNvSpPr>
          <p:nvPr>
            <p:ph type="title"/>
          </p:nvPr>
        </p:nvSpPr>
        <p:spPr>
          <a:xfrm>
            <a:off x="542745" y="285116"/>
            <a:ext cx="8058509" cy="513081"/>
          </a:xfrm>
          <a:prstGeom prst="rect">
            <a:avLst/>
          </a:prstGeom>
        </p:spPr>
        <p:txBody>
          <a:bodyPr/>
          <a:lstStyle/>
          <a:p>
            <a:pPr indent="17145" algn="ctr">
              <a:spcBef>
                <a:spcPts val="100"/>
              </a:spcBef>
              <a:defRPr spc="-100"/>
            </a:pPr>
            <a:r>
              <a:rPr lang="en-US" sz="2800" b="1" dirty="0">
                <a:solidFill>
                  <a:srgbClr val="0432FF"/>
                </a:solidFill>
              </a:rPr>
              <a:t>Bound probability</a:t>
            </a:r>
            <a:r>
              <a:rPr lang="zh-CN" altLang="en-US" sz="2800" b="1" dirty="0">
                <a:solidFill>
                  <a:srgbClr val="0432FF"/>
                </a:solidFill>
              </a:rPr>
              <a:t> </a:t>
            </a:r>
            <a:r>
              <a:rPr lang="en-US" altLang="zh-CN" sz="2800" b="1" dirty="0">
                <a:solidFill>
                  <a:srgbClr val="0432FF"/>
                </a:solidFill>
              </a:rPr>
              <a:t>for</a:t>
            </a:r>
            <a:r>
              <a:rPr lang="en-US" sz="2800" b="1" dirty="0">
                <a:solidFill>
                  <a:srgbClr val="0432FF"/>
                </a:solidFill>
              </a:rPr>
              <a:t> worst case</a:t>
            </a:r>
            <a:endParaRPr sz="2800" b="1" dirty="0">
              <a:solidFill>
                <a:srgbClr val="0432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768DCF-3FA3-5ED1-2C4F-4BB09D8FAAF3}"/>
              </a:ext>
            </a:extLst>
          </p:cNvPr>
          <p:cNvSpPr txBox="1"/>
          <p:nvPr/>
        </p:nvSpPr>
        <p:spPr>
          <a:xfrm>
            <a:off x="274320" y="1052736"/>
            <a:ext cx="8327846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Introduce a</a:t>
            </a:r>
            <a:r>
              <a:rPr lang="en-US" altLang="zh-CN" sz="2000" b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zh-CN" sz="2000" b="1" i="1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configuration-independent</a:t>
            </a:r>
            <a:r>
              <a:rPr lang="en-US" altLang="zh-CN" sz="2000" b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zh-CN" sz="2000" b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b</a:t>
            </a:r>
            <a:r>
              <a:rPr kumimoji="0" lang="en-US" altLang="zh-CN" sz="2000" i="0" u="none" strike="noStrike" cap="none" spc="0" normalizeH="0" baseline="0" dirty="0">
                <a:ln>
                  <a:noFill/>
                </a:ln>
                <a:effectLst/>
                <a:uFillTx/>
                <a:latin typeface="+mj-lt"/>
                <a:cs typeface="Times New Roman" panose="02020603050405020304" pitchFamily="18" charset="0"/>
                <a:sym typeface="Calibri"/>
              </a:rPr>
              <a:t>ound</a:t>
            </a:r>
            <a:r>
              <a:rPr kumimoji="0" lang="en-US" altLang="zh-CN" sz="2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cs typeface="Times New Roman" panose="02020603050405020304" pitchFamily="18" charset="0"/>
                <a:sym typeface="Calibri"/>
              </a:rPr>
              <a:t> </a:t>
            </a:r>
            <a:r>
              <a:rPr kumimoji="0" lang="en-US" altLang="zh-CN" sz="20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Calibri"/>
              </a:rPr>
              <a:t>probability </a:t>
            </a:r>
            <a:r>
              <a:rPr kumimoji="0" lang="en-US" altLang="zh-CN" sz="2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cs typeface="Times New Roman" panose="02020603050405020304" pitchFamily="18" charset="0"/>
                <a:sym typeface="Calibri"/>
              </a:rPr>
              <a:t>for each factor</a:t>
            </a:r>
            <a:r>
              <a:rPr kumimoji="0" lang="en-US" altLang="zh-CN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cs typeface="Times New Roman" panose="02020603050405020304" pitchFamily="18" charset="0"/>
                <a:sym typeface="Calibri"/>
              </a:rPr>
              <a:t>: </a:t>
            </a:r>
            <a:endParaRPr kumimoji="0" lang="en-US" altLang="zh-CN" sz="2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cs typeface="Times New Roman" panose="02020603050405020304" pitchFamily="18" charset="0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5BF9DDC-A637-0537-BBFC-7114F8219FFE}"/>
                  </a:ext>
                </a:extLst>
              </p:cNvPr>
              <p:cNvSpPr txBox="1"/>
              <p:nvPr/>
            </p:nvSpPr>
            <p:spPr>
              <a:xfrm>
                <a:off x="3180639" y="1695494"/>
                <a:ext cx="2624986" cy="4402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5BF9DDC-A637-0537-BBFC-7114F8219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639" y="1695494"/>
                <a:ext cx="2624986" cy="440249"/>
              </a:xfrm>
              <a:prstGeom prst="rect">
                <a:avLst/>
              </a:prstGeom>
              <a:blipFill>
                <a:blip r:embed="rId3"/>
                <a:stretch>
                  <a:fillRect t="-2857" b="-857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组合 55">
            <a:extLst>
              <a:ext uri="{FF2B5EF4-FFF2-40B4-BE49-F238E27FC236}">
                <a16:creationId xmlns:a16="http://schemas.microsoft.com/office/drawing/2014/main" id="{6F11FCC3-B69C-F6C7-5D2A-0DEF2A95910A}"/>
              </a:ext>
            </a:extLst>
          </p:cNvPr>
          <p:cNvGrpSpPr/>
          <p:nvPr/>
        </p:nvGrpSpPr>
        <p:grpSpPr>
          <a:xfrm>
            <a:off x="1120511" y="4532289"/>
            <a:ext cx="6902975" cy="2040595"/>
            <a:chOff x="1120511" y="4532289"/>
            <a:chExt cx="6902975" cy="2040595"/>
          </a:xfrm>
        </p:grpSpPr>
        <p:pic>
          <p:nvPicPr>
            <p:cNvPr id="4" name="图形 3" descr="骰子 纯色填充">
              <a:extLst>
                <a:ext uri="{FF2B5EF4-FFF2-40B4-BE49-F238E27FC236}">
                  <a16:creationId xmlns:a16="http://schemas.microsoft.com/office/drawing/2014/main" id="{113CCB55-7591-3EF1-CD22-71120DD23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329973" y="4952332"/>
              <a:ext cx="516155" cy="51615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92ACAD32-8ECB-8C58-FD45-B13272DDFD78}"/>
                    </a:ext>
                  </a:extLst>
                </p:cNvPr>
                <p:cNvSpPr txBox="1"/>
                <p:nvPr/>
              </p:nvSpPr>
              <p:spPr>
                <a:xfrm>
                  <a:off x="4188213" y="4532289"/>
                  <a:ext cx="669434" cy="4054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𝑃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92ACAD32-8ECB-8C58-FD45-B13272DDFD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8213" y="4532289"/>
                  <a:ext cx="669434" cy="405432"/>
                </a:xfrm>
                <a:prstGeom prst="rect">
                  <a:avLst/>
                </a:prstGeom>
                <a:blipFill>
                  <a:blip r:embed="rId6"/>
                  <a:stretch>
                    <a:fillRect r="-10909" b="-746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D6545B2A-0D38-CBA1-D7D5-E7C0F0DB38F4}"/>
                    </a:ext>
                  </a:extLst>
                </p:cNvPr>
                <p:cNvSpPr txBox="1"/>
                <p:nvPr/>
              </p:nvSpPr>
              <p:spPr>
                <a:xfrm>
                  <a:off x="5521553" y="4539182"/>
                  <a:ext cx="994663" cy="39164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𝑟𝑒𝑙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D6545B2A-0D38-CBA1-D7D5-E7C0F0DB38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1553" y="4539182"/>
                  <a:ext cx="994663" cy="391646"/>
                </a:xfrm>
                <a:prstGeom prst="rect">
                  <a:avLst/>
                </a:prstGeom>
                <a:blipFill>
                  <a:blip r:embed="rId7"/>
                  <a:stretch>
                    <a:fillRect b="-781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212765CC-926D-F823-DE13-6FBB87A20A79}"/>
                </a:ext>
              </a:extLst>
            </p:cNvPr>
            <p:cNvSpPr txBox="1"/>
            <p:nvPr/>
          </p:nvSpPr>
          <p:spPr>
            <a:xfrm>
              <a:off x="1172438" y="4986648"/>
              <a:ext cx="194421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800" dirty="0">
                  <a:latin typeface="+mj-lt"/>
                  <a:cs typeface="Times New Roman" panose="02020603050405020304" pitchFamily="18" charset="0"/>
                </a:rPr>
                <a:t>Bound acceptance</a:t>
              </a:r>
            </a:p>
          </p:txBody>
        </p:sp>
        <p:pic>
          <p:nvPicPr>
            <p:cNvPr id="19" name="图形 18" descr="骰子 纯色填充">
              <a:extLst>
                <a:ext uri="{FF2B5EF4-FFF2-40B4-BE49-F238E27FC236}">
                  <a16:creationId xmlns:a16="http://schemas.microsoft.com/office/drawing/2014/main" id="{5866B1C7-8578-2DA6-82FB-6AB3B7ACA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329973" y="5468486"/>
              <a:ext cx="516155" cy="516155"/>
            </a:xfrm>
            <a:prstGeom prst="rect">
              <a:avLst/>
            </a:prstGeom>
          </p:spPr>
        </p:pic>
        <p:pic>
          <p:nvPicPr>
            <p:cNvPr id="21" name="图形 20" descr="骰子 纯色填充">
              <a:extLst>
                <a:ext uri="{FF2B5EF4-FFF2-40B4-BE49-F238E27FC236}">
                  <a16:creationId xmlns:a16="http://schemas.microsoft.com/office/drawing/2014/main" id="{49A487AC-5B95-8870-BB4D-9843D114E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821449" y="5468485"/>
              <a:ext cx="516155" cy="516155"/>
            </a:xfrm>
            <a:prstGeom prst="rect">
              <a:avLst/>
            </a:prstGeom>
          </p:spPr>
        </p:pic>
        <p:pic>
          <p:nvPicPr>
            <p:cNvPr id="22" name="图形 21" descr="骰子 纯色填充">
              <a:extLst>
                <a:ext uri="{FF2B5EF4-FFF2-40B4-BE49-F238E27FC236}">
                  <a16:creationId xmlns:a16="http://schemas.microsoft.com/office/drawing/2014/main" id="{410E90B2-289E-73F0-F070-9AEB3E49B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329973" y="6015299"/>
              <a:ext cx="516155" cy="516155"/>
            </a:xfrm>
            <a:prstGeom prst="rect">
              <a:avLst/>
            </a:prstGeom>
          </p:spPr>
        </p:pic>
        <p:pic>
          <p:nvPicPr>
            <p:cNvPr id="24" name="图形 23" descr="骰子 纯色填充">
              <a:extLst>
                <a:ext uri="{FF2B5EF4-FFF2-40B4-BE49-F238E27FC236}">
                  <a16:creationId xmlns:a16="http://schemas.microsoft.com/office/drawing/2014/main" id="{122C4DA0-3607-2043-A178-01F2F7071A4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821449" y="6015298"/>
              <a:ext cx="516155" cy="516155"/>
            </a:xfrm>
            <a:prstGeom prst="rect">
              <a:avLst/>
            </a:prstGeom>
          </p:spPr>
        </p:pic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08C6F70A-ABC4-78B3-2978-1BAA3529DEFE}"/>
                </a:ext>
              </a:extLst>
            </p:cNvPr>
            <p:cNvSpPr txBox="1"/>
            <p:nvPr/>
          </p:nvSpPr>
          <p:spPr>
            <a:xfrm>
              <a:off x="1120511" y="5537679"/>
              <a:ext cx="204807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800" dirty="0">
                  <a:latin typeface="+mj-lt"/>
                  <a:cs typeface="Times New Roman" panose="02020603050405020304" pitchFamily="18" charset="0"/>
                </a:rPr>
                <a:t>Relative acceptance</a:t>
              </a:r>
              <a:endParaRPr lang="zh-CN" altLang="en-US" dirty="0">
                <a:latin typeface="+mj-lt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C578FC13-A15E-056F-6196-CBA4ADE3CBFC}"/>
                </a:ext>
              </a:extLst>
            </p:cNvPr>
            <p:cNvSpPr txBox="1"/>
            <p:nvPr/>
          </p:nvSpPr>
          <p:spPr>
            <a:xfrm>
              <a:off x="1120511" y="6088709"/>
              <a:ext cx="204807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800" dirty="0">
                  <a:latin typeface="+mj-lt"/>
                  <a:cs typeface="Times New Roman" panose="02020603050405020304" pitchFamily="18" charset="0"/>
                </a:rPr>
                <a:t>True rejection</a:t>
              </a:r>
              <a:endParaRPr lang="zh-CN" altLang="en-US" dirty="0">
                <a:latin typeface="+mj-lt"/>
              </a:endParaRPr>
            </a:p>
          </p:txBody>
        </p: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C0637424-D017-D36B-D8D7-AB2D7679C3B2}"/>
                </a:ext>
              </a:extLst>
            </p:cNvPr>
            <p:cNvCxnSpPr/>
            <p:nvPr/>
          </p:nvCxnSpPr>
          <p:spPr>
            <a:xfrm>
              <a:off x="1158605" y="5468485"/>
              <a:ext cx="686488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7E97D1A4-F400-9BCC-063A-69095B3AB8AF}"/>
                </a:ext>
              </a:extLst>
            </p:cNvPr>
            <p:cNvCxnSpPr/>
            <p:nvPr/>
          </p:nvCxnSpPr>
          <p:spPr>
            <a:xfrm>
              <a:off x="1158605" y="6000059"/>
              <a:ext cx="686488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16A12D60-6DD5-BDCF-890C-926FB872F2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25917" y="4945980"/>
              <a:ext cx="0" cy="158547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67751D70-F3E6-6CEF-6036-C79CB4C0C8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78245" y="4945980"/>
              <a:ext cx="0" cy="158547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图形 41" descr="打叉的复选框 纯色填充">
              <a:extLst>
                <a:ext uri="{FF2B5EF4-FFF2-40B4-BE49-F238E27FC236}">
                  <a16:creationId xmlns:a16="http://schemas.microsoft.com/office/drawing/2014/main" id="{A99371DB-C4ED-833D-65A7-50C8FB7751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038779" y="6019120"/>
              <a:ext cx="553764" cy="553764"/>
            </a:xfrm>
            <a:prstGeom prst="rect">
              <a:avLst/>
            </a:prstGeom>
          </p:spPr>
        </p:pic>
        <p:pic>
          <p:nvPicPr>
            <p:cNvPr id="46" name="图形 45" descr="徽章勾号 1 纯色填充">
              <a:extLst>
                <a:ext uri="{FF2B5EF4-FFF2-40B4-BE49-F238E27FC236}">
                  <a16:creationId xmlns:a16="http://schemas.microsoft.com/office/drawing/2014/main" id="{A9E106CE-4FEE-F900-59C4-F3E9F4516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102374" y="5509057"/>
              <a:ext cx="426575" cy="426575"/>
            </a:xfrm>
            <a:prstGeom prst="rect">
              <a:avLst/>
            </a:prstGeom>
          </p:spPr>
        </p:pic>
        <p:pic>
          <p:nvPicPr>
            <p:cNvPr id="47" name="图形 46" descr="徽章勾号 1 纯色填充">
              <a:extLst>
                <a:ext uri="{FF2B5EF4-FFF2-40B4-BE49-F238E27FC236}">
                  <a16:creationId xmlns:a16="http://schemas.microsoft.com/office/drawing/2014/main" id="{421B1FED-70BA-0F21-0467-1446CDAD60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102374" y="5009696"/>
              <a:ext cx="426575" cy="426575"/>
            </a:xfrm>
            <a:prstGeom prst="rect">
              <a:avLst/>
            </a:prstGeom>
          </p:spPr>
        </p:pic>
        <p:sp>
          <p:nvSpPr>
            <p:cNvPr id="52" name="加号 51">
              <a:extLst>
                <a:ext uri="{FF2B5EF4-FFF2-40B4-BE49-F238E27FC236}">
                  <a16:creationId xmlns:a16="http://schemas.microsoft.com/office/drawing/2014/main" id="{D6706508-6AD3-42CB-B856-1EC27352D734}"/>
                </a:ext>
              </a:extLst>
            </p:cNvPr>
            <p:cNvSpPr/>
            <p:nvPr/>
          </p:nvSpPr>
          <p:spPr>
            <a:xfrm rot="2702713">
              <a:off x="5178795" y="5594372"/>
              <a:ext cx="273351" cy="275395"/>
            </a:xfrm>
            <a:prstGeom prst="mathPlu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3" name="加号 52">
              <a:extLst>
                <a:ext uri="{FF2B5EF4-FFF2-40B4-BE49-F238E27FC236}">
                  <a16:creationId xmlns:a16="http://schemas.microsoft.com/office/drawing/2014/main" id="{15A6FC51-E3B9-2C2C-9B1D-157F1FD19205}"/>
                </a:ext>
              </a:extLst>
            </p:cNvPr>
            <p:cNvSpPr/>
            <p:nvPr/>
          </p:nvSpPr>
          <p:spPr>
            <a:xfrm rot="2809087">
              <a:off x="5187349" y="6182646"/>
              <a:ext cx="273351" cy="275395"/>
            </a:xfrm>
            <a:prstGeom prst="mathPlu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文本框 54">
                  <a:extLst>
                    <a:ext uri="{FF2B5EF4-FFF2-40B4-BE49-F238E27FC236}">
                      <a16:creationId xmlns:a16="http://schemas.microsoft.com/office/drawing/2014/main" id="{B2057061-0F6D-E02A-8972-B1AB9AA2909C}"/>
                    </a:ext>
                  </a:extLst>
                </p:cNvPr>
                <p:cNvSpPr txBox="1"/>
                <p:nvPr/>
              </p:nvSpPr>
              <p:spPr>
                <a:xfrm>
                  <a:off x="6923109" y="4532289"/>
                  <a:ext cx="669434" cy="4054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𝑃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5" name="文本框 54">
                  <a:extLst>
                    <a:ext uri="{FF2B5EF4-FFF2-40B4-BE49-F238E27FC236}">
                      <a16:creationId xmlns:a16="http://schemas.microsoft.com/office/drawing/2014/main" id="{B2057061-0F6D-E02A-8972-B1AB9AA290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3109" y="4532289"/>
                  <a:ext cx="669434" cy="405432"/>
                </a:xfrm>
                <a:prstGeom prst="rect">
                  <a:avLst/>
                </a:prstGeom>
                <a:blipFill>
                  <a:blip r:embed="rId14"/>
                  <a:stretch>
                    <a:fillRect r="-11009" b="-746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14094269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object 2"/>
          <p:cNvSpPr txBox="1">
            <a:spLocks noGrp="1"/>
          </p:cNvSpPr>
          <p:nvPr>
            <p:ph type="title"/>
          </p:nvPr>
        </p:nvSpPr>
        <p:spPr>
          <a:xfrm>
            <a:off x="542745" y="285116"/>
            <a:ext cx="8058509" cy="513081"/>
          </a:xfrm>
          <a:prstGeom prst="rect">
            <a:avLst/>
          </a:prstGeom>
        </p:spPr>
        <p:txBody>
          <a:bodyPr/>
          <a:lstStyle/>
          <a:p>
            <a:pPr indent="17145" algn="ctr">
              <a:spcBef>
                <a:spcPts val="100"/>
              </a:spcBef>
              <a:defRPr spc="-100"/>
            </a:pPr>
            <a:r>
              <a:rPr lang="en-US" sz="2800" b="1" dirty="0">
                <a:solidFill>
                  <a:srgbClr val="0432FF"/>
                </a:solidFill>
              </a:rPr>
              <a:t>Event-based sampling (2023)</a:t>
            </a:r>
            <a:endParaRPr sz="2800" b="1" dirty="0">
              <a:solidFill>
                <a:srgbClr val="0432FF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C48C61-5C52-8702-8EE7-134E40F6F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854" y="2730790"/>
            <a:ext cx="3360374" cy="820938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CEE739D1-BF5A-EFCE-4527-60F73785EE2C}"/>
              </a:ext>
            </a:extLst>
          </p:cNvPr>
          <p:cNvSpPr txBox="1"/>
          <p:nvPr/>
        </p:nvSpPr>
        <p:spPr>
          <a:xfrm>
            <a:off x="274320" y="1043729"/>
            <a:ext cx="8787522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+mj-lt"/>
                <a:cs typeface="Times New Roman" panose="02020603050405020304" pitchFamily="18" charset="0"/>
              </a:rPr>
              <a:t>Sample</a:t>
            </a:r>
            <a:r>
              <a:rPr lang="en-US" altLang="zh-CN" sz="2000" b="1" spc="-5" dirty="0">
                <a:latin typeface="+mj-lt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zh-CN" altLang="en-US" sz="2000" b="1" dirty="0">
                <a:latin typeface="+mj-lt"/>
                <a:cs typeface="Times New Roman" panose="02020603050405020304" pitchFamily="18" charset="0"/>
              </a:rPr>
              <a:t>bound-rejection events</a:t>
            </a:r>
            <a:endParaRPr lang="en-US" altLang="zh-CN" sz="2000" b="1" dirty="0">
              <a:latin typeface="+mj-lt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9F0D99C7-DF86-1F15-77AA-57736CD5E437}"/>
                  </a:ext>
                </a:extLst>
              </p:cNvPr>
              <p:cNvSpPr txBox="1"/>
              <p:nvPr/>
            </p:nvSpPr>
            <p:spPr>
              <a:xfrm>
                <a:off x="274320" y="1750926"/>
                <a:ext cx="8352366" cy="70788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spc="-5" dirty="0">
                    <a:latin typeface="+mj-lt"/>
                    <a:ea typeface="Times New Roman"/>
                    <a:cs typeface="Times New Roman"/>
                    <a:sym typeface="Times New Roman"/>
                  </a:rPr>
                  <a:t>The probability of the next bound-rejection event occurring at factor </a:t>
                </a:r>
                <a14:m>
                  <m:oMath xmlns:m="http://schemas.openxmlformats.org/officeDocument/2006/math">
                    <m:r>
                      <a:rPr lang="en-US" altLang="zh-CN" sz="2000" i="1" spc="-5" dirty="0" smtClean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Times New Roman"/>
                      </a:rPr>
                      <m:t>𝑋</m:t>
                    </m:r>
                  </m:oMath>
                </a14:m>
                <a:r>
                  <a:rPr lang="en-US" altLang="zh-CN" sz="2000" spc="-5" dirty="0">
                    <a:latin typeface="+mj-lt"/>
                    <a:ea typeface="Times New Roman"/>
                    <a:cs typeface="Times New Roman"/>
                    <a:sym typeface="Times New Roman"/>
                  </a:rPr>
                  <a:t> provided that the current bound-rejection event occurs at factor </a:t>
                </a:r>
                <a14:m>
                  <m:oMath xmlns:m="http://schemas.openxmlformats.org/officeDocument/2006/math">
                    <m:r>
                      <a:rPr lang="en-US" altLang="zh-CN" sz="2000" i="1" spc="-5" dirty="0" smtClean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Times New Roman"/>
                      </a:rPr>
                      <m:t>𝑋</m:t>
                    </m:r>
                    <m:r>
                      <a:rPr lang="en-US" altLang="zh-CN" sz="2000" i="1" spc="-5" dirty="0" smtClean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Times New Roman"/>
                      </a:rPr>
                      <m:t>′</m:t>
                    </m:r>
                  </m:oMath>
                </a14:m>
                <a:r>
                  <a:rPr lang="en-US" altLang="zh-CN" sz="2000" spc="-5" dirty="0">
                    <a:latin typeface="+mj-lt"/>
                    <a:ea typeface="Times New Roman"/>
                    <a:cs typeface="Times New Roman"/>
                    <a:sym typeface="Times New Roman"/>
                  </a:rPr>
                  <a:t>:</a:t>
                </a:r>
                <a:endParaRPr lang="zh-CN" alt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9F0D99C7-DF86-1F15-77AA-57736CD5E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" y="1750926"/>
                <a:ext cx="8352366" cy="707886"/>
              </a:xfrm>
              <a:prstGeom prst="rect">
                <a:avLst/>
              </a:prstGeom>
              <a:blipFill>
                <a:blip r:embed="rId3"/>
                <a:stretch>
                  <a:fillRect l="-607" t="-3509" b="-1403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文本框 47">
            <a:extLst>
              <a:ext uri="{FF2B5EF4-FFF2-40B4-BE49-F238E27FC236}">
                <a16:creationId xmlns:a16="http://schemas.microsoft.com/office/drawing/2014/main" id="{72D4497C-AC73-BF21-C69C-B7F70E0CB53D}"/>
              </a:ext>
            </a:extLst>
          </p:cNvPr>
          <p:cNvSpPr txBox="1"/>
          <p:nvPr/>
        </p:nvSpPr>
        <p:spPr>
          <a:xfrm>
            <a:off x="274320" y="4181254"/>
            <a:ext cx="8787522" cy="1323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i="1" spc="-5" dirty="0">
                <a:solidFill>
                  <a:srgbClr val="0432FF"/>
                </a:solidFill>
                <a:latin typeface="+mj-lt"/>
                <a:cs typeface="Times New Roman"/>
                <a:sym typeface="Times New Roman"/>
              </a:rPr>
              <a:t>Configuration-independent! </a:t>
            </a:r>
            <a:r>
              <a:rPr lang="en-US" altLang="zh-CN" sz="2000" spc="-5" dirty="0">
                <a:latin typeface="+mj-lt"/>
                <a:cs typeface="Times New Roman"/>
                <a:sym typeface="Times New Roman"/>
              </a:rPr>
              <a:t>Can be efficiently generated using various methods: inversion method, Walker’s alias method, thinning method…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spc="-5" dirty="0">
              <a:latin typeface="Times New Roman"/>
              <a:cs typeface="Times New Roman"/>
              <a:sym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+mj-lt"/>
                <a:cs typeface="Times New Roman" panose="02020603050405020304" pitchFamily="18" charset="0"/>
              </a:rPr>
              <a:t>Energy evaluation is required only when a bound rejection occurs</a:t>
            </a:r>
            <a:endParaRPr lang="zh-CN" altLang="en-US" sz="20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C512C7-C6BD-65CC-34C3-69532FAB60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700" y="3701391"/>
            <a:ext cx="215900" cy="330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FC8D72-1DEF-D719-C4DE-607E918CA8CD}"/>
              </a:ext>
            </a:extLst>
          </p:cNvPr>
          <p:cNvSpPr txBox="1"/>
          <p:nvPr/>
        </p:nvSpPr>
        <p:spPr>
          <a:xfrm>
            <a:off x="1005840" y="3707740"/>
            <a:ext cx="2470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 the bound hazard rate</a:t>
            </a:r>
          </a:p>
        </p:txBody>
      </p:sp>
    </p:spTree>
    <p:extLst>
      <p:ext uri="{BB962C8B-B14F-4D97-AF65-F5344CB8AC3E}">
        <p14:creationId xmlns:p14="http://schemas.microsoft.com/office/powerpoint/2010/main" val="3391893845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Box 2">
            <a:extLst>
              <a:ext uri="{FF2B5EF4-FFF2-40B4-BE49-F238E27FC236}">
                <a16:creationId xmlns:a16="http://schemas.microsoft.com/office/drawing/2014/main" id="{24405C8E-09FA-0B83-5CCC-8FED5551E5F8}"/>
              </a:ext>
            </a:extLst>
          </p:cNvPr>
          <p:cNvSpPr txBox="1"/>
          <p:nvPr/>
        </p:nvSpPr>
        <p:spPr>
          <a:xfrm>
            <a:off x="274320" y="1012668"/>
            <a:ext cx="8875122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cs typeface="Times New Roman" panose="02020603050405020304" pitchFamily="18" charset="0"/>
                <a:sym typeface="Calibri"/>
              </a:rPr>
              <a:t>The recursive sampling scheme on a tree structure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7968B8AD-A288-6BED-94B2-EE48A761A8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2745" y="285116"/>
            <a:ext cx="8058509" cy="513081"/>
          </a:xfrm>
          <a:prstGeom prst="rect">
            <a:avLst/>
          </a:prstGeom>
        </p:spPr>
        <p:txBody>
          <a:bodyPr/>
          <a:lstStyle/>
          <a:p>
            <a:pPr indent="17145" algn="ctr">
              <a:spcBef>
                <a:spcPts val="100"/>
              </a:spcBef>
              <a:defRPr spc="-100"/>
            </a:pPr>
            <a:r>
              <a:rPr lang="en-US" sz="2800" b="1" dirty="0">
                <a:solidFill>
                  <a:srgbClr val="0432FF"/>
                </a:solidFill>
              </a:rPr>
              <a:t>Event-based sampling (2023)</a:t>
            </a:r>
            <a:endParaRPr sz="2800" b="1" dirty="0">
              <a:solidFill>
                <a:srgbClr val="0432FF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37676E-A4B0-7F0E-D0C2-60E0B30E07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27155"/>
            <a:ext cx="8906438" cy="407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443189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6">
            <a:extLst>
              <a:ext uri="{FF2B5EF4-FFF2-40B4-BE49-F238E27FC236}">
                <a16:creationId xmlns:a16="http://schemas.microsoft.com/office/drawing/2014/main" id="{4CF32923-EEF5-3327-BCF0-7BF27D3D6836}"/>
              </a:ext>
            </a:extLst>
          </p:cNvPr>
          <p:cNvSpPr txBox="1"/>
          <p:nvPr/>
        </p:nvSpPr>
        <p:spPr>
          <a:xfrm>
            <a:off x="548640" y="2323218"/>
            <a:ext cx="8687418" cy="32608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spcBef>
                <a:spcPts val="1700"/>
              </a:spcBef>
              <a:defRPr sz="2400" spc="-5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The overall acceptance probability may be decreased due to factorization:</a:t>
            </a:r>
          </a:p>
          <a:p>
            <a:pPr indent="12700">
              <a:spcBef>
                <a:spcPts val="1700"/>
              </a:spcBef>
              <a:defRPr sz="2400" spc="-5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000" dirty="0">
              <a:latin typeface="+mj-lt"/>
              <a:cs typeface="Times New Roman" panose="02020603050405020304" pitchFamily="18" charset="0"/>
            </a:endParaRPr>
          </a:p>
          <a:p>
            <a:pPr indent="12700">
              <a:spcBef>
                <a:spcPts val="1700"/>
              </a:spcBef>
              <a:defRPr sz="2400" spc="-5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000" dirty="0">
                <a:latin typeface="+mj-lt"/>
                <a:cs typeface="Times New Roman" panose="02020603050405020304" pitchFamily="18" charset="0"/>
              </a:rPr>
              <a:t>Each</a:t>
            </a:r>
            <a:r>
              <a:rPr sz="2000" spc="0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000" dirty="0">
                <a:latin typeface="+mj-lt"/>
                <a:cs typeface="Times New Roman" panose="02020603050405020304" pitchFamily="18" charset="0"/>
              </a:rPr>
              <a:t>factor</a:t>
            </a:r>
            <a:r>
              <a:rPr sz="2000" spc="5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000" dirty="0">
                <a:latin typeface="+mj-lt"/>
                <a:cs typeface="Times New Roman" panose="02020603050405020304" pitchFamily="18" charset="0"/>
              </a:rPr>
              <a:t>can</a:t>
            </a:r>
            <a:r>
              <a:rPr sz="2000" spc="5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000" dirty="0">
                <a:latin typeface="+mj-lt"/>
                <a:cs typeface="Times New Roman" panose="02020603050405020304" pitchFamily="18" charset="0"/>
              </a:rPr>
              <a:t>contain</a:t>
            </a:r>
            <a:r>
              <a:rPr sz="2000" spc="5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000" dirty="0">
                <a:latin typeface="+mj-lt"/>
                <a:cs typeface="Times New Roman" panose="02020603050405020304" pitchFamily="18" charset="0"/>
              </a:rPr>
              <a:t>an</a:t>
            </a:r>
            <a:r>
              <a:rPr sz="2000" spc="0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000" i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arbitrary</a:t>
            </a:r>
            <a:r>
              <a:rPr sz="2000" i="1" spc="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sz="2000" dirty="0">
                <a:latin typeface="+mj-lt"/>
                <a:cs typeface="Times New Roman" panose="02020603050405020304" pitchFamily="18" charset="0"/>
              </a:rPr>
              <a:t>number</a:t>
            </a:r>
            <a:r>
              <a:rPr sz="2000" spc="5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000" spc="0" dirty="0">
                <a:latin typeface="+mj-lt"/>
                <a:cs typeface="Times New Roman" panose="02020603050405020304" pitchFamily="18" charset="0"/>
              </a:rPr>
              <a:t>of</a:t>
            </a:r>
            <a:r>
              <a:rPr sz="2000" spc="5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000" dirty="0">
                <a:latin typeface="+mj-lt"/>
                <a:cs typeface="Times New Roman" panose="02020603050405020304" pitchFamily="18" charset="0"/>
              </a:rPr>
              <a:t>interactions!</a:t>
            </a:r>
          </a:p>
          <a:p>
            <a:pPr marL="427355" marR="157479" indent="-342900">
              <a:lnSpc>
                <a:spcPts val="2800"/>
              </a:lnSpc>
              <a:spcBef>
                <a:spcPts val="1800"/>
              </a:spcBef>
              <a:buSzPct val="100000"/>
              <a:buFont typeface="Helvetica"/>
              <a:buChar char="-"/>
              <a:tabLst>
                <a:tab pos="3937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000" dirty="0">
                <a:latin typeface="+mj-lt"/>
                <a:cs typeface="Times New Roman" panose="02020603050405020304" pitchFamily="18" charset="0"/>
              </a:rPr>
              <a:t>If </a:t>
            </a:r>
            <a:r>
              <a:rPr sz="20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a </a:t>
            </a:r>
            <a:r>
              <a:rPr sz="2000" spc="-5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single</a:t>
            </a:r>
            <a:r>
              <a:rPr sz="20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+mj-lt"/>
                <a:cs typeface="Times New Roman" panose="02020603050405020304" pitchFamily="18" charset="0"/>
              </a:rPr>
              <a:t>factor</a:t>
            </a:r>
            <a:r>
              <a:rPr sz="2000" spc="5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+mj-lt"/>
                <a:cs typeface="Times New Roman" panose="02020603050405020304" pitchFamily="18" charset="0"/>
              </a:rPr>
              <a:t>contains</a:t>
            </a:r>
            <a:r>
              <a:rPr sz="2000" spc="5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+mj-lt"/>
                <a:cs typeface="Times New Roman" panose="02020603050405020304" pitchFamily="18" charset="0"/>
              </a:rPr>
              <a:t>all the</a:t>
            </a:r>
            <a:r>
              <a:rPr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+mj-lt"/>
                <a:cs typeface="Times New Roman" panose="02020603050405020304" pitchFamily="18" charset="0"/>
              </a:rPr>
              <a:t>interaction</a:t>
            </a:r>
            <a:r>
              <a:rPr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+mj-lt"/>
                <a:cs typeface="Times New Roman" panose="02020603050405020304" pitchFamily="18" charset="0"/>
              </a:rPr>
              <a:t>terms,</a:t>
            </a:r>
            <a:r>
              <a:rPr sz="2000" spc="5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+mj-lt"/>
                <a:cs typeface="Times New Roman" panose="02020603050405020304" pitchFamily="18" charset="0"/>
              </a:rPr>
              <a:t>it</a:t>
            </a:r>
            <a:r>
              <a:rPr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+mj-lt"/>
                <a:cs typeface="Times New Roman" panose="02020603050405020304" pitchFamily="18" charset="0"/>
              </a:rPr>
              <a:t>reduces</a:t>
            </a:r>
            <a:r>
              <a:rPr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+mj-lt"/>
                <a:cs typeface="Times New Roman" panose="02020603050405020304" pitchFamily="18" charset="0"/>
              </a:rPr>
              <a:t>to </a:t>
            </a:r>
            <a:r>
              <a:rPr sz="2000" spc="-585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+mj-lt"/>
                <a:cs typeface="Times New Roman" panose="02020603050405020304" pitchFamily="18" charset="0"/>
              </a:rPr>
              <a:t>the</a:t>
            </a:r>
            <a:r>
              <a:rPr sz="2000" spc="-10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+mj-lt"/>
                <a:cs typeface="Times New Roman" panose="02020603050405020304" pitchFamily="18" charset="0"/>
              </a:rPr>
              <a:t>standard</a:t>
            </a:r>
            <a:r>
              <a:rPr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+mj-lt"/>
                <a:cs typeface="Times New Roman" panose="02020603050405020304" pitchFamily="18" charset="0"/>
              </a:rPr>
              <a:t>Metropolis</a:t>
            </a:r>
            <a:r>
              <a:rPr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+mj-lt"/>
                <a:cs typeface="Times New Roman" panose="02020603050405020304" pitchFamily="18" charset="0"/>
              </a:rPr>
              <a:t>filter</a:t>
            </a:r>
          </a:p>
          <a:p>
            <a:pPr marL="427355" marR="5080" indent="-342900">
              <a:lnSpc>
                <a:spcPts val="2800"/>
              </a:lnSpc>
              <a:spcBef>
                <a:spcPts val="2000"/>
              </a:spcBef>
              <a:buSzPct val="100000"/>
              <a:buFont typeface="Helvetica"/>
              <a:buChar char="-"/>
              <a:tabLst>
                <a:tab pos="393700" algn="l"/>
              </a:tabLst>
              <a:defRPr sz="2400" spc="-5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000" dirty="0">
                <a:latin typeface="+mj-lt"/>
                <a:cs typeface="Times New Roman" panose="02020603050405020304" pitchFamily="18" charset="0"/>
              </a:rPr>
              <a:t>The interaction</a:t>
            </a:r>
            <a:r>
              <a:rPr sz="2000" spc="5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000" dirty="0">
                <a:latin typeface="+mj-lt"/>
                <a:cs typeface="Times New Roman" panose="02020603050405020304" pitchFamily="18" charset="0"/>
              </a:rPr>
              <a:t>terms</a:t>
            </a:r>
            <a:r>
              <a:rPr sz="2000" spc="5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000" dirty="0">
                <a:latin typeface="+mj-lt"/>
                <a:cs typeface="Times New Roman" panose="02020603050405020304" pitchFamily="18" charset="0"/>
              </a:rPr>
              <a:t>can</a:t>
            </a:r>
            <a:r>
              <a:rPr sz="2000" spc="0" dirty="0">
                <a:latin typeface="+mj-lt"/>
                <a:cs typeface="Times New Roman" panose="02020603050405020304" pitchFamily="18" charset="0"/>
              </a:rPr>
              <a:t> be </a:t>
            </a:r>
            <a:r>
              <a:rPr sz="2000" dirty="0">
                <a:latin typeface="+mj-lt"/>
                <a:cs typeface="Times New Roman" panose="02020603050405020304" pitchFamily="18" charset="0"/>
              </a:rPr>
              <a:t>grouped</a:t>
            </a:r>
            <a:r>
              <a:rPr sz="2000" spc="5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000" dirty="0">
                <a:latin typeface="+mj-lt"/>
                <a:cs typeface="Times New Roman" panose="02020603050405020304" pitchFamily="18" charset="0"/>
              </a:rPr>
              <a:t>into</a:t>
            </a:r>
            <a:r>
              <a:rPr sz="2000" spc="0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000" dirty="0">
                <a:latin typeface="+mj-lt"/>
                <a:cs typeface="Times New Roman" panose="02020603050405020304" pitchFamily="18" charset="0"/>
              </a:rPr>
              <a:t>boxes</a:t>
            </a:r>
            <a:r>
              <a:rPr sz="2000" spc="5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000" spc="0" dirty="0">
                <a:latin typeface="+mj-lt"/>
                <a:cs typeface="Times New Roman" panose="02020603050405020304" pitchFamily="18" charset="0"/>
              </a:rPr>
              <a:t>of</a:t>
            </a:r>
            <a:r>
              <a:rPr sz="2000" spc="5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000" dirty="0">
                <a:latin typeface="+mj-lt"/>
                <a:cs typeface="Times New Roman" panose="02020603050405020304" pitchFamily="18" charset="0"/>
              </a:rPr>
              <a:t>tunable sizes </a:t>
            </a:r>
            <a:r>
              <a:rPr sz="2000" spc="-585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000" spc="0" dirty="0">
                <a:latin typeface="+mj-lt"/>
                <a:cs typeface="Times New Roman" panose="02020603050405020304" pitchFamily="18" charset="0"/>
              </a:rPr>
              <a:t>for</a:t>
            </a:r>
            <a:r>
              <a:rPr sz="2000" dirty="0">
                <a:latin typeface="+mj-lt"/>
                <a:cs typeface="Times New Roman" panose="02020603050405020304" pitchFamily="18" charset="0"/>
              </a:rPr>
              <a:t> optimization</a:t>
            </a:r>
            <a:r>
              <a:rPr sz="2000" spc="0" dirty="0">
                <a:latin typeface="+mj-lt"/>
                <a:cs typeface="Times New Roman" panose="02020603050405020304" pitchFamily="18" charset="0"/>
              </a:rPr>
              <a:t> of </a:t>
            </a:r>
            <a:r>
              <a:rPr sz="2000" spc="-10" dirty="0">
                <a:latin typeface="+mj-lt"/>
                <a:cs typeface="Times New Roman" panose="02020603050405020304" pitchFamily="18" charset="0"/>
              </a:rPr>
              <a:t>efficiency</a:t>
            </a:r>
          </a:p>
        </p:txBody>
      </p:sp>
      <p:sp>
        <p:nvSpPr>
          <p:cNvPr id="198" name="object 2"/>
          <p:cNvSpPr txBox="1">
            <a:spLocks noGrp="1"/>
          </p:cNvSpPr>
          <p:nvPr>
            <p:ph type="title"/>
          </p:nvPr>
        </p:nvSpPr>
        <p:spPr>
          <a:xfrm>
            <a:off x="542745" y="285116"/>
            <a:ext cx="8058509" cy="513081"/>
          </a:xfrm>
          <a:prstGeom prst="rect">
            <a:avLst/>
          </a:prstGeom>
        </p:spPr>
        <p:txBody>
          <a:bodyPr/>
          <a:lstStyle/>
          <a:p>
            <a:pPr indent="17145" algn="ctr">
              <a:spcBef>
                <a:spcPts val="100"/>
              </a:spcBef>
              <a:defRPr spc="-100"/>
            </a:pPr>
            <a:r>
              <a:rPr lang="en-US" sz="2800" b="1" dirty="0">
                <a:solidFill>
                  <a:srgbClr val="0432FF"/>
                </a:solidFill>
              </a:rPr>
              <a:t>Box Technique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28C755-36F0-4EA8-4724-0A69166DA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098" y="2669770"/>
            <a:ext cx="2016846" cy="687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BC3931-3B90-75DB-A266-A4DEC8CD1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129" y="5661248"/>
            <a:ext cx="2842786" cy="743001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3C8358D6-4771-13EC-AB35-4362E24C8FC7}"/>
              </a:ext>
            </a:extLst>
          </p:cNvPr>
          <p:cNvSpPr txBox="1"/>
          <p:nvPr/>
        </p:nvSpPr>
        <p:spPr>
          <a:xfrm>
            <a:off x="548640" y="1040509"/>
            <a:ext cx="5066803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spcBef>
                <a:spcPts val="1700"/>
              </a:spcBef>
              <a:defRPr sz="2400" spc="-5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sz="2400" dirty="0">
                <a:latin typeface="+mj-lt"/>
              </a:rPr>
              <a:t>Factorized</a:t>
            </a:r>
            <a:r>
              <a:rPr sz="2400" spc="-15" dirty="0">
                <a:latin typeface="+mj-lt"/>
              </a:rPr>
              <a:t> </a:t>
            </a:r>
            <a:r>
              <a:rPr sz="2400" dirty="0">
                <a:latin typeface="+mj-lt"/>
              </a:rPr>
              <a:t>Metropolis</a:t>
            </a:r>
            <a:r>
              <a:rPr sz="2400" spc="-15" dirty="0">
                <a:latin typeface="+mj-lt"/>
              </a:rPr>
              <a:t> </a:t>
            </a:r>
            <a:r>
              <a:rPr sz="2400" dirty="0">
                <a:latin typeface="+mj-lt"/>
              </a:rPr>
              <a:t>filter: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37E90C-BBEF-A9E3-EF7C-1ED8A46E37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688" y="1724826"/>
            <a:ext cx="4410368" cy="54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638304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C12837-720A-F48A-9EF4-5104B2E251D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48640" y="1487507"/>
            <a:ext cx="8082745" cy="1615843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sz="2000" dirty="0">
                <a:effectLst/>
                <a:latin typeface="+mj-lt"/>
              </a:rPr>
              <a:t>Reduced computational complexity : from O(N) to O(N</a:t>
            </a:r>
            <a:r>
              <a:rPr lang="el-GR" sz="2000" baseline="30000" dirty="0">
                <a:effectLst/>
                <a:latin typeface="+mj-lt"/>
              </a:rPr>
              <a:t>κ</a:t>
            </a:r>
            <a:r>
              <a:rPr lang="el-GR" sz="2000" dirty="0">
                <a:effectLst/>
                <a:latin typeface="+mj-lt"/>
              </a:rPr>
              <a:t>) (0 ≤ κ ≤ 1). </a:t>
            </a:r>
            <a:r>
              <a:rPr lang="en-US" sz="2000" dirty="0">
                <a:effectLst/>
                <a:latin typeface="+mj-lt"/>
              </a:rPr>
              <a:t>In most cases, O(1) update complexity can be achieved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000" dirty="0">
                <a:effectLst/>
                <a:latin typeface="+mj-lt"/>
              </a:rPr>
              <a:t>Flexible update scheme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000" dirty="0">
                <a:effectLst/>
                <a:latin typeface="+mj-lt"/>
              </a:rPr>
              <a:t>Box technique: the event-based sampling process can be constructed in various ways enabling further optimization for specific models</a:t>
            </a:r>
            <a:endParaRPr lang="en-US" sz="2000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F8DDB1-6A65-1BE0-A997-376179776DA7}"/>
              </a:ext>
            </a:extLst>
          </p:cNvPr>
          <p:cNvSpPr txBox="1"/>
          <p:nvPr/>
        </p:nvSpPr>
        <p:spPr>
          <a:xfrm>
            <a:off x="548640" y="3565015"/>
            <a:ext cx="9117439" cy="239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84455">
              <a:defRPr sz="24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lang="en-US" dirty="0">
                <a:latin typeface="+mj-lt"/>
              </a:rPr>
              <a:t>These</a:t>
            </a:r>
            <a:r>
              <a:rPr lang="en-US" spc="-5" dirty="0">
                <a:latin typeface="+mj-lt"/>
              </a:rPr>
              <a:t> ingredients</a:t>
            </a:r>
            <a:r>
              <a:rPr lang="en-US" spc="-10" dirty="0">
                <a:latin typeface="+mj-lt"/>
              </a:rPr>
              <a:t> </a:t>
            </a:r>
            <a:r>
              <a:rPr lang="en-US" dirty="0">
                <a:latin typeface="+mj-lt"/>
              </a:rPr>
              <a:t>are</a:t>
            </a:r>
            <a:r>
              <a:rPr lang="en-US" spc="-10" dirty="0">
                <a:latin typeface="+mj-lt"/>
              </a:rPr>
              <a:t> </a:t>
            </a:r>
            <a:r>
              <a:rPr lang="en-US" spc="-5" dirty="0">
                <a:latin typeface="+mj-lt"/>
              </a:rPr>
              <a:t>very general</a:t>
            </a:r>
          </a:p>
          <a:p>
            <a:pPr marL="498475" indent="-342900">
              <a:spcBef>
                <a:spcPts val="1300"/>
              </a:spcBef>
              <a:buSzPct val="100000"/>
              <a:buFont typeface="Arial" panose="020B0604020202020204" pitchFamily="34" charset="0"/>
              <a:buChar char="•"/>
              <a:tabLst>
                <a:tab pos="469900" algn="l"/>
              </a:tabLst>
              <a:defRPr sz="2400" spc="-5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dirty="0">
                <a:latin typeface="+mj-lt"/>
              </a:rPr>
              <a:t>model-independent:</a:t>
            </a:r>
            <a:r>
              <a:rPr lang="en-US" sz="2000" spc="0" dirty="0">
                <a:latin typeface="+mj-lt"/>
              </a:rPr>
              <a:t> </a:t>
            </a:r>
            <a:r>
              <a:rPr lang="en-US" sz="2000" spc="0" dirty="0">
                <a:solidFill>
                  <a:srgbClr val="000000"/>
                </a:solidFill>
                <a:latin typeface="+mj-lt"/>
              </a:rPr>
              <a:t>do</a:t>
            </a:r>
            <a:r>
              <a:rPr lang="en-US" sz="2000" spc="5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spc="0" dirty="0">
                <a:solidFill>
                  <a:srgbClr val="000000"/>
                </a:solidFill>
                <a:latin typeface="+mj-lt"/>
              </a:rPr>
              <a:t>not 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depend</a:t>
            </a:r>
            <a:r>
              <a:rPr lang="en-US" sz="2000" spc="5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spc="0" dirty="0">
                <a:solidFill>
                  <a:srgbClr val="000000"/>
                </a:solidFill>
                <a:latin typeface="+mj-lt"/>
              </a:rPr>
              <a:t>on</a:t>
            </a:r>
            <a:r>
              <a:rPr lang="en-US" sz="2000" spc="5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specific</a:t>
            </a:r>
            <a:r>
              <a:rPr lang="en-US" sz="2000" spc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configurations</a:t>
            </a:r>
          </a:p>
          <a:p>
            <a:pPr marL="499109" marR="133985" indent="-342900">
              <a:lnSpc>
                <a:spcPct val="100699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>
                <a:tab pos="469900" algn="l"/>
              </a:tabLst>
              <a:defRPr sz="2400" spc="-5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dirty="0">
                <a:latin typeface="+mj-lt"/>
              </a:rPr>
              <a:t>interaction-independent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: </a:t>
            </a:r>
            <a:r>
              <a:rPr lang="en-US" sz="2000" spc="0" dirty="0">
                <a:solidFill>
                  <a:srgbClr val="000000"/>
                </a:solidFill>
                <a:latin typeface="+mj-lt"/>
              </a:rPr>
              <a:t>do not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 depend</a:t>
            </a:r>
            <a:r>
              <a:rPr lang="en-US" sz="2000" spc="5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spc="0" dirty="0">
                <a:solidFill>
                  <a:srgbClr val="000000"/>
                </a:solidFill>
                <a:latin typeface="+mj-lt"/>
              </a:rPr>
              <a:t>on </a:t>
            </a:r>
            <a:r>
              <a:rPr lang="en-US" sz="2000" spc="-10" dirty="0">
                <a:solidFill>
                  <a:srgbClr val="000000"/>
                </a:solidFill>
                <a:latin typeface="+mj-lt"/>
              </a:rPr>
              <a:t>energy</a:t>
            </a:r>
            <a:r>
              <a:rPr lang="en-US" sz="2000" spc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functions </a:t>
            </a:r>
            <a:r>
              <a:rPr lang="en-US" sz="2000" spc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(attractive/repulsive,</a:t>
            </a:r>
            <a:r>
              <a:rPr lang="en-US" sz="2000" spc="35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spc="-15" dirty="0">
                <a:solidFill>
                  <a:srgbClr val="000000"/>
                </a:solidFill>
                <a:latin typeface="+mj-lt"/>
              </a:rPr>
              <a:t>two-/many-body,</a:t>
            </a:r>
            <a:r>
              <a:rPr lang="en-US" sz="2000" spc="35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non-frustrated/frustration)</a:t>
            </a:r>
          </a:p>
          <a:p>
            <a:pPr marL="498475" indent="-3429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>
                <a:tab pos="469900" algn="l"/>
              </a:tabLst>
              <a:defRPr sz="2400" spc="-5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dirty="0">
                <a:latin typeface="+mj-lt"/>
              </a:rPr>
              <a:t>mechanics-independent</a:t>
            </a:r>
            <a:r>
              <a:rPr lang="en-US" sz="2000" spc="20" dirty="0">
                <a:latin typeface="+mj-lt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(class/quantum,</a:t>
            </a:r>
            <a:r>
              <a:rPr lang="en-US" sz="2000" spc="25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physics/non-physics…)</a:t>
            </a:r>
          </a:p>
          <a:p>
            <a:pPr marL="498475" indent="-3429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>
                <a:tab pos="469900" algn="l"/>
              </a:tabLst>
              <a:defRPr sz="2400" spc="-5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dirty="0">
                <a:latin typeface="+mj-lt"/>
              </a:rPr>
              <a:t>update-scheme-independent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EAAB03-3854-43E5-2C8F-BF45201312FF}"/>
              </a:ext>
            </a:extLst>
          </p:cNvPr>
          <p:cNvSpPr txBox="1"/>
          <p:nvPr/>
        </p:nvSpPr>
        <p:spPr>
          <a:xfrm>
            <a:off x="512615" y="1025842"/>
            <a:ext cx="67005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84455">
              <a:defRPr sz="24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lang="en-US" spc="-5" dirty="0">
                <a:latin typeface="+mj-lt"/>
              </a:rPr>
              <a:t>Benefits for event-based sampling</a:t>
            </a: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9C7B0304-476D-3CE6-2787-693E42CA1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653" y="116632"/>
            <a:ext cx="6107707" cy="816946"/>
          </a:xfrm>
        </p:spPr>
        <p:txBody>
          <a:bodyPr/>
          <a:lstStyle/>
          <a:p>
            <a:pPr algn="ctr"/>
            <a:r>
              <a:rPr lang="en-US" altLang="zh-CN" sz="2800" b="1" dirty="0">
                <a:solidFill>
                  <a:srgbClr val="0432FF"/>
                </a:solidFill>
              </a:rPr>
              <a:t>Event-based sampling (2023)</a:t>
            </a:r>
            <a:endParaRPr lang="zh-CN" altLang="en-US" sz="2800" b="1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766831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object 2"/>
          <p:cNvSpPr txBox="1">
            <a:spLocks noGrp="1"/>
          </p:cNvSpPr>
          <p:nvPr>
            <p:ph type="title"/>
          </p:nvPr>
        </p:nvSpPr>
        <p:spPr>
          <a:xfrm>
            <a:off x="542745" y="285116"/>
            <a:ext cx="8058509" cy="513081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17145" algn="ctr">
              <a:spcBef>
                <a:spcPts val="100"/>
              </a:spcBef>
              <a:defRPr spc="-100"/>
            </a:pPr>
            <a:r>
              <a:rPr lang="en-US" sz="2800" b="1" dirty="0">
                <a:solidFill>
                  <a:srgbClr val="0432FF"/>
                </a:solidFill>
              </a:rPr>
              <a:t>Outline</a:t>
            </a:r>
            <a:endParaRPr sz="2800" b="1" dirty="0">
              <a:solidFill>
                <a:srgbClr val="0432FF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D975899-B603-9262-0BBB-EA45AAB67E23}"/>
              </a:ext>
            </a:extLst>
          </p:cNvPr>
          <p:cNvSpPr txBox="1"/>
          <p:nvPr/>
        </p:nvSpPr>
        <p:spPr>
          <a:xfrm>
            <a:off x="548640" y="1556792"/>
            <a:ext cx="8058509" cy="32470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65024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sz="21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Overview</a:t>
            </a:r>
          </a:p>
          <a:p>
            <a:pPr defTabSz="65024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sz="21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 Metropolis filter</a:t>
            </a:r>
          </a:p>
          <a:p>
            <a:pPr defTabSz="65024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sz="21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 Factorized Metropolis filter</a:t>
            </a:r>
          </a:p>
          <a:p>
            <a:pPr defTabSz="65024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sz="21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kumimoji="0" lang="en-US" sz="2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cs typeface="Times New Roman" panose="02020603050405020304" pitchFamily="18" charset="0"/>
                <a:sym typeface="Calibri"/>
              </a:rPr>
              <a:t> Event-based sampling</a:t>
            </a:r>
          </a:p>
          <a:p>
            <a:pPr marR="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i="0" u="none" strike="noStrike" cap="none" spc="0" normalizeH="0" baseline="0" dirty="0">
                <a:ln>
                  <a:noFill/>
                </a:ln>
                <a:solidFill>
                  <a:srgbClr val="0432FF"/>
                </a:solidFill>
                <a:effectLst/>
                <a:uFillTx/>
                <a:latin typeface="+mj-lt"/>
                <a:cs typeface="Times New Roman" panose="02020603050405020304" pitchFamily="18" charset="0"/>
                <a:sym typeface="Calibri"/>
              </a:rPr>
              <a:t> Event-based Monte Carlo algorithm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3CDDCF-F979-B683-C887-BC94E0D10CBF}"/>
              </a:ext>
            </a:extLst>
          </p:cNvPr>
          <p:cNvSpPr txBox="1"/>
          <p:nvPr/>
        </p:nvSpPr>
        <p:spPr>
          <a:xfrm>
            <a:off x="5940152" y="5562428"/>
            <a:ext cx="2436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arXiv:2305. 14082</a:t>
            </a:r>
          </a:p>
        </p:txBody>
      </p:sp>
    </p:spTree>
    <p:extLst>
      <p:ext uri="{BB962C8B-B14F-4D97-AF65-F5344CB8AC3E}">
        <p14:creationId xmlns:p14="http://schemas.microsoft.com/office/powerpoint/2010/main" val="2827109538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81D25C2D-FCF0-8CD2-31BF-EB26B51D9A4A}"/>
              </a:ext>
            </a:extLst>
          </p:cNvPr>
          <p:cNvGrpSpPr/>
          <p:nvPr/>
        </p:nvGrpSpPr>
        <p:grpSpPr>
          <a:xfrm>
            <a:off x="611560" y="2132856"/>
            <a:ext cx="8229600" cy="1296144"/>
            <a:chOff x="446856" y="1593659"/>
            <a:chExt cx="8229600" cy="129614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3C1D94E-D8D0-047C-7B04-3D616C795440}"/>
                </a:ext>
              </a:extLst>
            </p:cNvPr>
            <p:cNvSpPr txBox="1"/>
            <p:nvPr/>
          </p:nvSpPr>
          <p:spPr>
            <a:xfrm>
              <a:off x="446856" y="1593659"/>
              <a:ext cx="8229600" cy="7078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285750" marR="0" indent="-28575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ü"/>
                <a:tabLst/>
              </a:pPr>
              <a:r>
                <a: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432FF"/>
                  </a:solidFill>
                  <a:effectLst/>
                  <a:uFillTx/>
                  <a:latin typeface="+mj-lt"/>
                  <a:sym typeface="Calibri"/>
                </a:rPr>
                <a:t>Event-based Metropolis Algorithm: the </a:t>
              </a:r>
              <a:r>
                <a:rPr lang="en-US" sz="2000" dirty="0">
                  <a:solidFill>
                    <a:srgbClr val="0432FF"/>
                  </a:solidFill>
                  <a:latin typeface="+mj-lt"/>
                </a:rPr>
                <a:t>long-range transverse field </a:t>
              </a:r>
              <a:r>
                <a:rPr lang="en-US" sz="2000" dirty="0" err="1">
                  <a:solidFill>
                    <a:srgbClr val="0432FF"/>
                  </a:solidFill>
                  <a:latin typeface="+mj-lt"/>
                </a:rPr>
                <a:t>Ising</a:t>
              </a:r>
              <a:r>
                <a:rPr lang="en-US" sz="2000" dirty="0">
                  <a:solidFill>
                    <a:srgbClr val="0432FF"/>
                  </a:solidFill>
                  <a:latin typeface="+mj-lt"/>
                </a:rPr>
                <a:t> model</a:t>
              </a:r>
              <a:endParaRPr kumimoji="0" lang="en-US" sz="2000" b="0" i="0" u="none" strike="noStrike" cap="none" spc="0" normalizeH="0" baseline="0" dirty="0">
                <a:ln>
                  <a:noFill/>
                </a:ln>
                <a:solidFill>
                  <a:srgbClr val="0432FF"/>
                </a:solidFill>
                <a:effectLst/>
                <a:uFillTx/>
                <a:latin typeface="+mj-lt"/>
                <a:sym typeface="Calibri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186E2F4-6319-B7C2-F237-467F7F88C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2269" y="2200988"/>
              <a:ext cx="2866955" cy="688815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5C4823B-DA2C-3C24-9671-CB29218CAF6D}"/>
              </a:ext>
            </a:extLst>
          </p:cNvPr>
          <p:cNvSpPr txBox="1"/>
          <p:nvPr/>
        </p:nvSpPr>
        <p:spPr>
          <a:xfrm>
            <a:off x="548640" y="908720"/>
            <a:ext cx="80210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432FF"/>
                </a:solidFill>
              </a:rPr>
              <a:t>Extended to the long-range quantum system: </a:t>
            </a:r>
          </a:p>
          <a:p>
            <a:r>
              <a:rPr lang="en-US" sz="2000" dirty="0">
                <a:solidFill>
                  <a:srgbClr val="FF0000"/>
                </a:solidFill>
                <a:effectLst/>
                <a:latin typeface="+mj-lt"/>
              </a:rPr>
              <a:t>d</a:t>
            </a:r>
            <a:r>
              <a:rPr lang="en-US" sz="2000" dirty="0">
                <a:effectLst/>
                <a:latin typeface="+mj-lt"/>
              </a:rPr>
              <a:t>-dimensional quantum model maps onto a </a:t>
            </a:r>
            <a:r>
              <a:rPr lang="en-US" sz="2000" dirty="0">
                <a:solidFill>
                  <a:srgbClr val="FF0000"/>
                </a:solidFill>
                <a:effectLst/>
                <a:latin typeface="+mj-lt"/>
              </a:rPr>
              <a:t>(d + 1)-</a:t>
            </a:r>
            <a:r>
              <a:rPr lang="en-US" sz="2000" dirty="0">
                <a:effectLst/>
                <a:latin typeface="+mj-lt"/>
              </a:rPr>
              <a:t>dimensional classical system</a:t>
            </a:r>
            <a:endParaRPr lang="en-US" sz="2000" dirty="0">
              <a:latin typeface="+mj-lt"/>
            </a:endParaRP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78ED21A0-3CEF-09EE-0692-8F8F3FF791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2745" y="285116"/>
            <a:ext cx="8058509" cy="513081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17145" algn="ctr">
              <a:spcBef>
                <a:spcPts val="100"/>
              </a:spcBef>
              <a:defRPr spc="-100"/>
            </a:pPr>
            <a:r>
              <a:rPr lang="en-US" sz="2800" b="1" dirty="0">
                <a:solidFill>
                  <a:srgbClr val="0432FF"/>
                </a:solidFill>
              </a:rPr>
              <a:t>Event-based Quantum Monte Carlo (EBQMC)</a:t>
            </a:r>
            <a:endParaRPr sz="2800" b="1" dirty="0">
              <a:solidFill>
                <a:srgbClr val="0432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8CF64D-23AB-A2D2-CD64-6A11E194A57E}"/>
              </a:ext>
            </a:extLst>
          </p:cNvPr>
          <p:cNvSpPr txBox="1"/>
          <p:nvPr/>
        </p:nvSpPr>
        <p:spPr>
          <a:xfrm>
            <a:off x="886147" y="3591322"/>
            <a:ext cx="6812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u="none" strike="noStrike" dirty="0">
                <a:effectLst/>
                <a:latin typeface="+mj-lt"/>
              </a:rPr>
              <a:t>Study magnetic materials, glasses, complex networks, and so on</a:t>
            </a:r>
            <a:endParaRPr lang="en-US" sz="2000" i="1" dirty="0">
              <a:latin typeface="+mj-lt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D1177177-CF83-1BA7-098E-9AD6C50BDADF}"/>
              </a:ext>
            </a:extLst>
          </p:cNvPr>
          <p:cNvGrpSpPr/>
          <p:nvPr/>
        </p:nvGrpSpPr>
        <p:grpSpPr>
          <a:xfrm>
            <a:off x="4788024" y="4355816"/>
            <a:ext cx="3534463" cy="2192126"/>
            <a:chOff x="7501598" y="2950733"/>
            <a:chExt cx="3871636" cy="2185977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F289D0B-93CD-5E89-5685-7B68C1EA92DE}"/>
                </a:ext>
              </a:extLst>
            </p:cNvPr>
            <p:cNvCxnSpPr>
              <a:cxnSpLocks/>
            </p:cNvCxnSpPr>
            <p:nvPr/>
          </p:nvCxnSpPr>
          <p:spPr>
            <a:xfrm>
              <a:off x="8480374" y="3241964"/>
              <a:ext cx="281106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9A80097-1D9A-D01A-1C75-EB3DCE0DFFBF}"/>
                </a:ext>
              </a:extLst>
            </p:cNvPr>
            <p:cNvCxnSpPr>
              <a:cxnSpLocks/>
            </p:cNvCxnSpPr>
            <p:nvPr/>
          </p:nvCxnSpPr>
          <p:spPr>
            <a:xfrm>
              <a:off x="8249693" y="3649606"/>
              <a:ext cx="28313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1D580E1-D4E7-22FB-5017-BDA689FE1542}"/>
                </a:ext>
              </a:extLst>
            </p:cNvPr>
            <p:cNvCxnSpPr>
              <a:cxnSpLocks/>
            </p:cNvCxnSpPr>
            <p:nvPr/>
          </p:nvCxnSpPr>
          <p:spPr>
            <a:xfrm>
              <a:off x="8025623" y="4039951"/>
              <a:ext cx="283632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639DC0D-1461-5478-BCFA-4662376E7CF3}"/>
                </a:ext>
              </a:extLst>
            </p:cNvPr>
            <p:cNvCxnSpPr>
              <a:cxnSpLocks/>
            </p:cNvCxnSpPr>
            <p:nvPr/>
          </p:nvCxnSpPr>
          <p:spPr>
            <a:xfrm>
              <a:off x="7786242" y="4475019"/>
              <a:ext cx="281247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B87E2E2-BD15-B50C-8C0C-B8DBF73732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81423" y="3241964"/>
              <a:ext cx="923876" cy="16625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AC89063-032E-0016-2688-649BEF3CCC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71707" y="3241963"/>
              <a:ext cx="932637" cy="16625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677C3B5-C0D6-7F51-4A69-74CFF26CED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64606" y="3241963"/>
              <a:ext cx="924825" cy="16625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C85FF0B-8B16-DADF-60C9-01928964D3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49693" y="3253192"/>
              <a:ext cx="937211" cy="16625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26E8386-BC9D-F79C-ABBB-647A2B5834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7018" y="3253192"/>
              <a:ext cx="937211" cy="16625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BB115B9-0BF3-DA59-8939-BD69A4835EC1}"/>
                </a:ext>
              </a:extLst>
            </p:cNvPr>
            <p:cNvCxnSpPr>
              <a:cxnSpLocks/>
            </p:cNvCxnSpPr>
            <p:nvPr/>
          </p:nvCxnSpPr>
          <p:spPr>
            <a:xfrm>
              <a:off x="7557018" y="4904510"/>
              <a:ext cx="282012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F36D8CF-9B83-CC08-FCEE-DD4417DE736F}"/>
                </a:ext>
              </a:extLst>
            </p:cNvPr>
            <p:cNvSpPr/>
            <p:nvPr/>
          </p:nvSpPr>
          <p:spPr>
            <a:xfrm>
              <a:off x="7501598" y="4765962"/>
              <a:ext cx="229224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Up Arrow 30">
              <a:extLst>
                <a:ext uri="{FF2B5EF4-FFF2-40B4-BE49-F238E27FC236}">
                  <a16:creationId xmlns:a16="http://schemas.microsoft.com/office/drawing/2014/main" id="{9EC01935-9953-EB6D-8CF3-CABF3E83CB20}"/>
                </a:ext>
              </a:extLst>
            </p:cNvPr>
            <p:cNvSpPr/>
            <p:nvPr/>
          </p:nvSpPr>
          <p:spPr>
            <a:xfrm>
              <a:off x="7501598" y="4599710"/>
              <a:ext cx="229224" cy="512618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E9C83F5-CEFB-9B0F-BB1F-DE5664B1F887}"/>
                </a:ext>
              </a:extLst>
            </p:cNvPr>
            <p:cNvSpPr/>
            <p:nvPr/>
          </p:nvSpPr>
          <p:spPr>
            <a:xfrm>
              <a:off x="8374774" y="4367167"/>
              <a:ext cx="229224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Up Arrow 32">
              <a:extLst>
                <a:ext uri="{FF2B5EF4-FFF2-40B4-BE49-F238E27FC236}">
                  <a16:creationId xmlns:a16="http://schemas.microsoft.com/office/drawing/2014/main" id="{9BF8B6A3-F45A-F516-294A-D09C63251125}"/>
                </a:ext>
              </a:extLst>
            </p:cNvPr>
            <p:cNvSpPr/>
            <p:nvPr/>
          </p:nvSpPr>
          <p:spPr>
            <a:xfrm>
              <a:off x="8374774" y="4200915"/>
              <a:ext cx="229224" cy="512618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5D63443-6806-34AF-E9C3-9AF67DE41992}"/>
                </a:ext>
              </a:extLst>
            </p:cNvPr>
            <p:cNvSpPr/>
            <p:nvPr/>
          </p:nvSpPr>
          <p:spPr>
            <a:xfrm>
              <a:off x="7942541" y="3918683"/>
              <a:ext cx="229224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Up Arrow 34">
              <a:extLst>
                <a:ext uri="{FF2B5EF4-FFF2-40B4-BE49-F238E27FC236}">
                  <a16:creationId xmlns:a16="http://schemas.microsoft.com/office/drawing/2014/main" id="{5477F59D-A783-935E-6A59-A51DD1DBB261}"/>
                </a:ext>
              </a:extLst>
            </p:cNvPr>
            <p:cNvSpPr/>
            <p:nvPr/>
          </p:nvSpPr>
          <p:spPr>
            <a:xfrm>
              <a:off x="7942541" y="3752431"/>
              <a:ext cx="229224" cy="512618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B451652-5577-7905-4865-4F101FD7DE1D}"/>
                </a:ext>
              </a:extLst>
            </p:cNvPr>
            <p:cNvSpPr/>
            <p:nvPr/>
          </p:nvSpPr>
          <p:spPr>
            <a:xfrm>
              <a:off x="8624768" y="3908995"/>
              <a:ext cx="229224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Up Arrow 36">
              <a:extLst>
                <a:ext uri="{FF2B5EF4-FFF2-40B4-BE49-F238E27FC236}">
                  <a16:creationId xmlns:a16="http://schemas.microsoft.com/office/drawing/2014/main" id="{96C0A69B-A573-9F3D-FD1A-91B9E8D5713A}"/>
                </a:ext>
              </a:extLst>
            </p:cNvPr>
            <p:cNvSpPr/>
            <p:nvPr/>
          </p:nvSpPr>
          <p:spPr>
            <a:xfrm>
              <a:off x="8624768" y="3742743"/>
              <a:ext cx="229224" cy="512618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5F86087-7D3F-FE58-F713-989752C4A512}"/>
                </a:ext>
              </a:extLst>
            </p:cNvPr>
            <p:cNvSpPr/>
            <p:nvPr/>
          </p:nvSpPr>
          <p:spPr>
            <a:xfrm>
              <a:off x="9081409" y="4363744"/>
              <a:ext cx="229224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Up Arrow 38">
              <a:extLst>
                <a:ext uri="{FF2B5EF4-FFF2-40B4-BE49-F238E27FC236}">
                  <a16:creationId xmlns:a16="http://schemas.microsoft.com/office/drawing/2014/main" id="{F9CC643B-03C4-A811-F0C4-E6DEA9423D1D}"/>
                </a:ext>
              </a:extLst>
            </p:cNvPr>
            <p:cNvSpPr/>
            <p:nvPr/>
          </p:nvSpPr>
          <p:spPr>
            <a:xfrm>
              <a:off x="9081409" y="4197492"/>
              <a:ext cx="229224" cy="512618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9551E0F-68CF-2C78-9160-A8783B7B2E2C}"/>
                </a:ext>
              </a:extLst>
            </p:cNvPr>
            <p:cNvSpPr/>
            <p:nvPr/>
          </p:nvSpPr>
          <p:spPr>
            <a:xfrm>
              <a:off x="9579713" y="4781377"/>
              <a:ext cx="229224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Up Arrow 40">
              <a:extLst>
                <a:ext uri="{FF2B5EF4-FFF2-40B4-BE49-F238E27FC236}">
                  <a16:creationId xmlns:a16="http://schemas.microsoft.com/office/drawing/2014/main" id="{07D7F871-0C56-B3D7-722E-4434B493690B}"/>
                </a:ext>
              </a:extLst>
            </p:cNvPr>
            <p:cNvSpPr/>
            <p:nvPr/>
          </p:nvSpPr>
          <p:spPr>
            <a:xfrm>
              <a:off x="9579713" y="4615125"/>
              <a:ext cx="229224" cy="512618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FF2810C-74B5-BDBE-D5E6-11338B21362E}"/>
                </a:ext>
              </a:extLst>
            </p:cNvPr>
            <p:cNvSpPr/>
            <p:nvPr/>
          </p:nvSpPr>
          <p:spPr>
            <a:xfrm>
              <a:off x="10266811" y="3516069"/>
              <a:ext cx="229224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Up Arrow 42">
              <a:extLst>
                <a:ext uri="{FF2B5EF4-FFF2-40B4-BE49-F238E27FC236}">
                  <a16:creationId xmlns:a16="http://schemas.microsoft.com/office/drawing/2014/main" id="{BB159366-3149-9D47-5C47-1210BEF30162}"/>
                </a:ext>
              </a:extLst>
            </p:cNvPr>
            <p:cNvSpPr/>
            <p:nvPr/>
          </p:nvSpPr>
          <p:spPr>
            <a:xfrm>
              <a:off x="10266811" y="3349817"/>
              <a:ext cx="229224" cy="512618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9D3A699-0761-1648-4E8E-198962E752F2}"/>
                </a:ext>
              </a:extLst>
            </p:cNvPr>
            <p:cNvSpPr/>
            <p:nvPr/>
          </p:nvSpPr>
          <p:spPr>
            <a:xfrm>
              <a:off x="9049674" y="3116985"/>
              <a:ext cx="229224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Up Arrow 44">
              <a:extLst>
                <a:ext uri="{FF2B5EF4-FFF2-40B4-BE49-F238E27FC236}">
                  <a16:creationId xmlns:a16="http://schemas.microsoft.com/office/drawing/2014/main" id="{A11A2806-4504-69B5-F299-248FDAAD3614}"/>
                </a:ext>
              </a:extLst>
            </p:cNvPr>
            <p:cNvSpPr/>
            <p:nvPr/>
          </p:nvSpPr>
          <p:spPr>
            <a:xfrm>
              <a:off x="9049674" y="2950733"/>
              <a:ext cx="229224" cy="512618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CBC09B8-0CB4-3077-BF02-CFD4DD2EB5B2}"/>
                </a:ext>
              </a:extLst>
            </p:cNvPr>
            <p:cNvSpPr/>
            <p:nvPr/>
          </p:nvSpPr>
          <p:spPr>
            <a:xfrm>
              <a:off x="10021425" y="3922148"/>
              <a:ext cx="229224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Up Arrow 46">
              <a:extLst>
                <a:ext uri="{FF2B5EF4-FFF2-40B4-BE49-F238E27FC236}">
                  <a16:creationId xmlns:a16="http://schemas.microsoft.com/office/drawing/2014/main" id="{CB15F4C2-E951-1B57-1815-C5706C6D22B0}"/>
                </a:ext>
              </a:extLst>
            </p:cNvPr>
            <p:cNvSpPr/>
            <p:nvPr/>
          </p:nvSpPr>
          <p:spPr>
            <a:xfrm>
              <a:off x="10021425" y="3755896"/>
              <a:ext cx="229224" cy="512618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56E357D8-C249-2436-62F5-6487F1A5BE94}"/>
                </a:ext>
              </a:extLst>
            </p:cNvPr>
            <p:cNvSpPr/>
            <p:nvPr/>
          </p:nvSpPr>
          <p:spPr>
            <a:xfrm>
              <a:off x="11144010" y="3116985"/>
              <a:ext cx="229224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Up Arrow 48">
              <a:extLst>
                <a:ext uri="{FF2B5EF4-FFF2-40B4-BE49-F238E27FC236}">
                  <a16:creationId xmlns:a16="http://schemas.microsoft.com/office/drawing/2014/main" id="{5F81F718-4E95-4942-1CF6-3B0E7E503144}"/>
                </a:ext>
              </a:extLst>
            </p:cNvPr>
            <p:cNvSpPr/>
            <p:nvPr/>
          </p:nvSpPr>
          <p:spPr>
            <a:xfrm>
              <a:off x="11144010" y="2950733"/>
              <a:ext cx="229224" cy="512618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24D48A3-67BD-D8CA-991B-976BE0BD201C}"/>
                </a:ext>
              </a:extLst>
            </p:cNvPr>
            <p:cNvSpPr/>
            <p:nvPr/>
          </p:nvSpPr>
          <p:spPr>
            <a:xfrm rot="10800000">
              <a:off x="7697155" y="4363744"/>
              <a:ext cx="229224" cy="2286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Up Arrow 50">
              <a:extLst>
                <a:ext uri="{FF2B5EF4-FFF2-40B4-BE49-F238E27FC236}">
                  <a16:creationId xmlns:a16="http://schemas.microsoft.com/office/drawing/2014/main" id="{EECF13A5-7855-CC48-4DDC-AA2C4476F3EE}"/>
                </a:ext>
              </a:extLst>
            </p:cNvPr>
            <p:cNvSpPr/>
            <p:nvPr/>
          </p:nvSpPr>
          <p:spPr>
            <a:xfrm rot="10800000">
              <a:off x="7697155" y="4197492"/>
              <a:ext cx="229224" cy="512618"/>
            </a:xfrm>
            <a:prstGeom prst="up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CDD56259-F69C-9450-ECF1-F6EC122F0CB6}"/>
                </a:ext>
              </a:extLst>
            </p:cNvPr>
            <p:cNvSpPr/>
            <p:nvPr/>
          </p:nvSpPr>
          <p:spPr>
            <a:xfrm rot="10800000">
              <a:off x="8141274" y="4779814"/>
              <a:ext cx="229224" cy="2286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Up Arrow 52">
              <a:extLst>
                <a:ext uri="{FF2B5EF4-FFF2-40B4-BE49-F238E27FC236}">
                  <a16:creationId xmlns:a16="http://schemas.microsoft.com/office/drawing/2014/main" id="{BE093F1A-497B-B5FE-D0FD-548AA5FA5638}"/>
                </a:ext>
              </a:extLst>
            </p:cNvPr>
            <p:cNvSpPr/>
            <p:nvPr/>
          </p:nvSpPr>
          <p:spPr>
            <a:xfrm rot="10800000">
              <a:off x="8141274" y="4613562"/>
              <a:ext cx="229224" cy="512618"/>
            </a:xfrm>
            <a:prstGeom prst="up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C2CC00BE-BCB8-A81F-7AF9-45EC651E3450}"/>
                </a:ext>
              </a:extLst>
            </p:cNvPr>
            <p:cNvSpPr/>
            <p:nvPr/>
          </p:nvSpPr>
          <p:spPr>
            <a:xfrm rot="10800000">
              <a:off x="8833059" y="4790344"/>
              <a:ext cx="229224" cy="2286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Up Arrow 54">
              <a:extLst>
                <a:ext uri="{FF2B5EF4-FFF2-40B4-BE49-F238E27FC236}">
                  <a16:creationId xmlns:a16="http://schemas.microsoft.com/office/drawing/2014/main" id="{63620271-1FED-ABDD-D24B-66A9589F8713}"/>
                </a:ext>
              </a:extLst>
            </p:cNvPr>
            <p:cNvSpPr/>
            <p:nvPr/>
          </p:nvSpPr>
          <p:spPr>
            <a:xfrm rot="10800000">
              <a:off x="8833059" y="4624092"/>
              <a:ext cx="229224" cy="512618"/>
            </a:xfrm>
            <a:prstGeom prst="up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DB672F69-0FED-EF99-57A8-E031D1DEEB21}"/>
                </a:ext>
              </a:extLst>
            </p:cNvPr>
            <p:cNvSpPr/>
            <p:nvPr/>
          </p:nvSpPr>
          <p:spPr>
            <a:xfrm rot="10800000">
              <a:off x="8167767" y="3518391"/>
              <a:ext cx="229224" cy="2286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Up Arrow 56">
              <a:extLst>
                <a:ext uri="{FF2B5EF4-FFF2-40B4-BE49-F238E27FC236}">
                  <a16:creationId xmlns:a16="http://schemas.microsoft.com/office/drawing/2014/main" id="{D5367F30-FDE1-058D-1C9D-83F13B3761FC}"/>
                </a:ext>
              </a:extLst>
            </p:cNvPr>
            <p:cNvSpPr/>
            <p:nvPr/>
          </p:nvSpPr>
          <p:spPr>
            <a:xfrm rot="10800000">
              <a:off x="8167767" y="3352139"/>
              <a:ext cx="229224" cy="512618"/>
            </a:xfrm>
            <a:prstGeom prst="up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5DFFB35-7F7B-12E6-D277-B9D736B6E82B}"/>
                </a:ext>
              </a:extLst>
            </p:cNvPr>
            <p:cNvSpPr/>
            <p:nvPr/>
          </p:nvSpPr>
          <p:spPr>
            <a:xfrm rot="10800000">
              <a:off x="8363063" y="3131202"/>
              <a:ext cx="229224" cy="2286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Up Arrow 58">
              <a:extLst>
                <a:ext uri="{FF2B5EF4-FFF2-40B4-BE49-F238E27FC236}">
                  <a16:creationId xmlns:a16="http://schemas.microsoft.com/office/drawing/2014/main" id="{F9D887CB-C191-5BB5-76D1-8EB691491746}"/>
                </a:ext>
              </a:extLst>
            </p:cNvPr>
            <p:cNvSpPr/>
            <p:nvPr/>
          </p:nvSpPr>
          <p:spPr>
            <a:xfrm rot="10800000">
              <a:off x="8363063" y="2964950"/>
              <a:ext cx="229224" cy="512618"/>
            </a:xfrm>
            <a:prstGeom prst="up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F0E5363-B8BB-4F39-69A2-2A6DE944EB92}"/>
                </a:ext>
              </a:extLst>
            </p:cNvPr>
            <p:cNvSpPr/>
            <p:nvPr/>
          </p:nvSpPr>
          <p:spPr>
            <a:xfrm rot="10800000">
              <a:off x="8817543" y="3545944"/>
              <a:ext cx="229224" cy="2286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Up Arrow 60">
              <a:extLst>
                <a:ext uri="{FF2B5EF4-FFF2-40B4-BE49-F238E27FC236}">
                  <a16:creationId xmlns:a16="http://schemas.microsoft.com/office/drawing/2014/main" id="{9EA498A9-7983-7FB0-A4F9-1B461DA3350A}"/>
                </a:ext>
              </a:extLst>
            </p:cNvPr>
            <p:cNvSpPr/>
            <p:nvPr/>
          </p:nvSpPr>
          <p:spPr>
            <a:xfrm rot="10800000">
              <a:off x="8817543" y="3379692"/>
              <a:ext cx="229224" cy="512618"/>
            </a:xfrm>
            <a:prstGeom prst="up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CA106A92-31E2-0042-E437-9364CDF64439}"/>
                </a:ext>
              </a:extLst>
            </p:cNvPr>
            <p:cNvSpPr/>
            <p:nvPr/>
          </p:nvSpPr>
          <p:spPr>
            <a:xfrm rot="10800000">
              <a:off x="9774819" y="3146293"/>
              <a:ext cx="229224" cy="2286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Up Arrow 62">
              <a:extLst>
                <a:ext uri="{FF2B5EF4-FFF2-40B4-BE49-F238E27FC236}">
                  <a16:creationId xmlns:a16="http://schemas.microsoft.com/office/drawing/2014/main" id="{6C85A43B-60AA-B1A8-3E08-7114B9B8E8F6}"/>
                </a:ext>
              </a:extLst>
            </p:cNvPr>
            <p:cNvSpPr/>
            <p:nvPr/>
          </p:nvSpPr>
          <p:spPr>
            <a:xfrm rot="10800000">
              <a:off x="9774819" y="2980041"/>
              <a:ext cx="229224" cy="512618"/>
            </a:xfrm>
            <a:prstGeom prst="up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2BB6EC4-D749-A3C7-EF81-88B587430B07}"/>
                </a:ext>
              </a:extLst>
            </p:cNvPr>
            <p:cNvSpPr/>
            <p:nvPr/>
          </p:nvSpPr>
          <p:spPr>
            <a:xfrm rot="10800000">
              <a:off x="9525520" y="3532622"/>
              <a:ext cx="229224" cy="2286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Up Arrow 64">
              <a:extLst>
                <a:ext uri="{FF2B5EF4-FFF2-40B4-BE49-F238E27FC236}">
                  <a16:creationId xmlns:a16="http://schemas.microsoft.com/office/drawing/2014/main" id="{CBB0BBF2-C29F-BD0A-472B-F1FC3C6223AD}"/>
                </a:ext>
              </a:extLst>
            </p:cNvPr>
            <p:cNvSpPr/>
            <p:nvPr/>
          </p:nvSpPr>
          <p:spPr>
            <a:xfrm rot="10800000">
              <a:off x="9525520" y="3366370"/>
              <a:ext cx="229224" cy="512618"/>
            </a:xfrm>
            <a:prstGeom prst="up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97EF770B-3C26-5007-B53D-808A5FAB8928}"/>
                </a:ext>
              </a:extLst>
            </p:cNvPr>
            <p:cNvSpPr/>
            <p:nvPr/>
          </p:nvSpPr>
          <p:spPr>
            <a:xfrm rot="10800000">
              <a:off x="9289093" y="3934252"/>
              <a:ext cx="229224" cy="2286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Up Arrow 66">
              <a:extLst>
                <a:ext uri="{FF2B5EF4-FFF2-40B4-BE49-F238E27FC236}">
                  <a16:creationId xmlns:a16="http://schemas.microsoft.com/office/drawing/2014/main" id="{60A74515-8D3C-D99D-D4A7-9BFE9C9E9663}"/>
                </a:ext>
              </a:extLst>
            </p:cNvPr>
            <p:cNvSpPr/>
            <p:nvPr/>
          </p:nvSpPr>
          <p:spPr>
            <a:xfrm rot="10800000">
              <a:off x="9289093" y="3768000"/>
              <a:ext cx="229224" cy="512618"/>
            </a:xfrm>
            <a:prstGeom prst="up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84745AC9-DF34-EB01-70E2-C0DC536B67D3}"/>
                </a:ext>
              </a:extLst>
            </p:cNvPr>
            <p:cNvSpPr/>
            <p:nvPr/>
          </p:nvSpPr>
          <p:spPr>
            <a:xfrm rot="10800000">
              <a:off x="9818054" y="4350076"/>
              <a:ext cx="229224" cy="2286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Up Arrow 68">
              <a:extLst>
                <a:ext uri="{FF2B5EF4-FFF2-40B4-BE49-F238E27FC236}">
                  <a16:creationId xmlns:a16="http://schemas.microsoft.com/office/drawing/2014/main" id="{83BF2D43-ABAB-211B-610A-C21F02946E16}"/>
                </a:ext>
              </a:extLst>
            </p:cNvPr>
            <p:cNvSpPr/>
            <p:nvPr/>
          </p:nvSpPr>
          <p:spPr>
            <a:xfrm rot="10800000">
              <a:off x="9818054" y="4183824"/>
              <a:ext cx="229224" cy="512618"/>
            </a:xfrm>
            <a:prstGeom prst="up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3BB5BCEA-2185-5B9B-D639-063B21852305}"/>
                </a:ext>
              </a:extLst>
            </p:cNvPr>
            <p:cNvSpPr/>
            <p:nvPr/>
          </p:nvSpPr>
          <p:spPr>
            <a:xfrm rot="10800000">
              <a:off x="10511499" y="3127057"/>
              <a:ext cx="229224" cy="2286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Up Arrow 70">
              <a:extLst>
                <a:ext uri="{FF2B5EF4-FFF2-40B4-BE49-F238E27FC236}">
                  <a16:creationId xmlns:a16="http://schemas.microsoft.com/office/drawing/2014/main" id="{21B79D01-A9D8-605B-AA74-736B27DA9C68}"/>
                </a:ext>
              </a:extLst>
            </p:cNvPr>
            <p:cNvSpPr/>
            <p:nvPr/>
          </p:nvSpPr>
          <p:spPr>
            <a:xfrm rot="10800000">
              <a:off x="10511499" y="2960805"/>
              <a:ext cx="229224" cy="512618"/>
            </a:xfrm>
            <a:prstGeom prst="up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0EC41D95-043F-C775-6E54-D30198E11687}"/>
                </a:ext>
              </a:extLst>
            </p:cNvPr>
            <p:cNvSpPr/>
            <p:nvPr/>
          </p:nvSpPr>
          <p:spPr>
            <a:xfrm rot="10800000">
              <a:off x="10925264" y="3545944"/>
              <a:ext cx="229224" cy="2286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Up Arrow 72">
              <a:extLst>
                <a:ext uri="{FF2B5EF4-FFF2-40B4-BE49-F238E27FC236}">
                  <a16:creationId xmlns:a16="http://schemas.microsoft.com/office/drawing/2014/main" id="{90245257-B979-D28E-AC38-C2CF3284E0FC}"/>
                </a:ext>
              </a:extLst>
            </p:cNvPr>
            <p:cNvSpPr/>
            <p:nvPr/>
          </p:nvSpPr>
          <p:spPr>
            <a:xfrm rot="10800000">
              <a:off x="10925264" y="3379692"/>
              <a:ext cx="229224" cy="512618"/>
            </a:xfrm>
            <a:prstGeom prst="up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9FF27FA5-F019-8E5A-3244-FC622DF9DFEB}"/>
                </a:ext>
              </a:extLst>
            </p:cNvPr>
            <p:cNvSpPr/>
            <p:nvPr/>
          </p:nvSpPr>
          <p:spPr>
            <a:xfrm rot="10800000">
              <a:off x="10731328" y="3934253"/>
              <a:ext cx="229224" cy="2286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Up Arrow 74">
              <a:extLst>
                <a:ext uri="{FF2B5EF4-FFF2-40B4-BE49-F238E27FC236}">
                  <a16:creationId xmlns:a16="http://schemas.microsoft.com/office/drawing/2014/main" id="{9CC64737-EEFA-47CD-BAAE-E3EC9986CA83}"/>
                </a:ext>
              </a:extLst>
            </p:cNvPr>
            <p:cNvSpPr/>
            <p:nvPr/>
          </p:nvSpPr>
          <p:spPr>
            <a:xfrm rot="10800000">
              <a:off x="10731328" y="3768001"/>
              <a:ext cx="229224" cy="512618"/>
            </a:xfrm>
            <a:prstGeom prst="up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CC3F3874-3005-9956-3633-C64E0B425E00}"/>
                </a:ext>
              </a:extLst>
            </p:cNvPr>
            <p:cNvSpPr/>
            <p:nvPr/>
          </p:nvSpPr>
          <p:spPr>
            <a:xfrm rot="10800000">
              <a:off x="10494573" y="4340239"/>
              <a:ext cx="229224" cy="2286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Up Arrow 76">
              <a:extLst>
                <a:ext uri="{FF2B5EF4-FFF2-40B4-BE49-F238E27FC236}">
                  <a16:creationId xmlns:a16="http://schemas.microsoft.com/office/drawing/2014/main" id="{B8B3B4E3-8588-4B0C-06EE-6AB3C00F3C78}"/>
                </a:ext>
              </a:extLst>
            </p:cNvPr>
            <p:cNvSpPr/>
            <p:nvPr/>
          </p:nvSpPr>
          <p:spPr>
            <a:xfrm rot="10800000">
              <a:off x="10494573" y="4173987"/>
              <a:ext cx="229224" cy="512618"/>
            </a:xfrm>
            <a:prstGeom prst="up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D0D974D2-D662-C080-BA64-A547299ED9C7}"/>
                </a:ext>
              </a:extLst>
            </p:cNvPr>
            <p:cNvSpPr/>
            <p:nvPr/>
          </p:nvSpPr>
          <p:spPr>
            <a:xfrm rot="10800000">
              <a:off x="10246880" y="4765962"/>
              <a:ext cx="229224" cy="2286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Up Arrow 78">
              <a:extLst>
                <a:ext uri="{FF2B5EF4-FFF2-40B4-BE49-F238E27FC236}">
                  <a16:creationId xmlns:a16="http://schemas.microsoft.com/office/drawing/2014/main" id="{F56FA239-67BC-2C1E-5E03-7DB2A1329FFF}"/>
                </a:ext>
              </a:extLst>
            </p:cNvPr>
            <p:cNvSpPr/>
            <p:nvPr/>
          </p:nvSpPr>
          <p:spPr>
            <a:xfrm rot="10800000">
              <a:off x="10246880" y="4599710"/>
              <a:ext cx="229224" cy="512618"/>
            </a:xfrm>
            <a:prstGeom prst="up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8288395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81D25C2D-FCF0-8CD2-31BF-EB26B51D9A4A}"/>
              </a:ext>
            </a:extLst>
          </p:cNvPr>
          <p:cNvGrpSpPr/>
          <p:nvPr/>
        </p:nvGrpSpPr>
        <p:grpSpPr>
          <a:xfrm>
            <a:off x="632248" y="2060848"/>
            <a:ext cx="7257583" cy="1017402"/>
            <a:chOff x="467544" y="2846442"/>
            <a:chExt cx="7257583" cy="101740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458C7F9-F38E-76C3-0AE5-1A89EC369D3E}"/>
                </a:ext>
              </a:extLst>
            </p:cNvPr>
            <p:cNvSpPr txBox="1"/>
            <p:nvPr/>
          </p:nvSpPr>
          <p:spPr>
            <a:xfrm>
              <a:off x="467544" y="2846442"/>
              <a:ext cx="6879895" cy="400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342900" marR="0" indent="-3429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ü"/>
                <a:tabLst/>
              </a:pPr>
              <a:r>
                <a: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432FF"/>
                  </a:solidFill>
                  <a:effectLst/>
                  <a:uFillTx/>
                  <a:latin typeface="+mj-lt"/>
                  <a:sym typeface="Calibri"/>
                </a:rPr>
                <a:t>Event-based  worm algorithm: Extended Bose-Hubbard model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F5C53B8-D156-4548-D2AE-ACC732FBD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5231" y="3237383"/>
              <a:ext cx="6879896" cy="626461"/>
            </a:xfrm>
            <a:prstGeom prst="rect">
              <a:avLst/>
            </a:prstGeom>
          </p:spPr>
        </p:pic>
      </p:grpSp>
      <p:sp>
        <p:nvSpPr>
          <p:cNvPr id="17" name="object 2">
            <a:extLst>
              <a:ext uri="{FF2B5EF4-FFF2-40B4-BE49-F238E27FC236}">
                <a16:creationId xmlns:a16="http://schemas.microsoft.com/office/drawing/2014/main" id="{78ED21A0-3CEF-09EE-0692-8F8F3FF791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2745" y="285116"/>
            <a:ext cx="8058509" cy="513081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17145" algn="ctr">
              <a:spcBef>
                <a:spcPts val="100"/>
              </a:spcBef>
              <a:defRPr spc="-100"/>
            </a:pPr>
            <a:r>
              <a:rPr lang="en-US" sz="2800" b="1" dirty="0">
                <a:solidFill>
                  <a:srgbClr val="0432FF"/>
                </a:solidFill>
              </a:rPr>
              <a:t>Event-based Quantum Monte Carlo (EBQMC)</a:t>
            </a:r>
            <a:endParaRPr sz="2800" b="1" dirty="0">
              <a:solidFill>
                <a:srgbClr val="0432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5AB8E9-6327-D1FD-B00F-4F981F8755F9}"/>
              </a:ext>
            </a:extLst>
          </p:cNvPr>
          <p:cNvSpPr txBox="1"/>
          <p:nvPr/>
        </p:nvSpPr>
        <p:spPr>
          <a:xfrm>
            <a:off x="950912" y="3151999"/>
            <a:ext cx="79165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1" u="none" strike="noStrike" dirty="0">
                <a:effectLst/>
                <a:latin typeface="Söhne"/>
              </a:rPr>
              <a:t>Provide valuable insights into quantum phase transitions, quantum magnetism,  novel phases, the interplay between disorder and interactions in quantum systems, and so on</a:t>
            </a:r>
            <a:endParaRPr lang="en-US" sz="2000" i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CF18A65-A6C2-345C-F07E-2BA44A42E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6940" y="4308316"/>
            <a:ext cx="5760566" cy="199367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68EB320-5104-AF0F-E902-3C4BC100E1EA}"/>
              </a:ext>
            </a:extLst>
          </p:cNvPr>
          <p:cNvSpPr txBox="1"/>
          <p:nvPr/>
        </p:nvSpPr>
        <p:spPr>
          <a:xfrm>
            <a:off x="4980206" y="6403607"/>
            <a:ext cx="38999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Ref: R. </a:t>
            </a:r>
            <a:r>
              <a:rPr lang="en-US" sz="1600" dirty="0" err="1"/>
              <a:t>Landig</a:t>
            </a:r>
            <a:r>
              <a:rPr lang="en-US" sz="1600" dirty="0"/>
              <a:t> et al., </a:t>
            </a:r>
            <a:r>
              <a:rPr lang="en-US" sz="1600" i="1" dirty="0"/>
              <a:t>Nature</a:t>
            </a:r>
            <a:r>
              <a:rPr lang="en-US" sz="1600" dirty="0"/>
              <a:t> 532, 476 (2016)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0F8B5E-1C52-B87C-3B5D-CADAD69D39EC}"/>
              </a:ext>
            </a:extLst>
          </p:cNvPr>
          <p:cNvSpPr txBox="1"/>
          <p:nvPr/>
        </p:nvSpPr>
        <p:spPr>
          <a:xfrm>
            <a:off x="548640" y="908720"/>
            <a:ext cx="80210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432FF"/>
                </a:solidFill>
              </a:rPr>
              <a:t>Extended to the long-range quantum system: </a:t>
            </a:r>
          </a:p>
          <a:p>
            <a:r>
              <a:rPr lang="en-US" sz="2000" dirty="0">
                <a:solidFill>
                  <a:srgbClr val="FF0000"/>
                </a:solidFill>
                <a:effectLst/>
                <a:latin typeface="+mj-lt"/>
              </a:rPr>
              <a:t>d</a:t>
            </a:r>
            <a:r>
              <a:rPr lang="en-US" sz="2000" dirty="0">
                <a:effectLst/>
                <a:latin typeface="+mj-lt"/>
              </a:rPr>
              <a:t>-dimensional quantum model maps onto a </a:t>
            </a:r>
            <a:r>
              <a:rPr lang="en-US" sz="2000" dirty="0">
                <a:solidFill>
                  <a:srgbClr val="FF0000"/>
                </a:solidFill>
                <a:effectLst/>
                <a:latin typeface="+mj-lt"/>
              </a:rPr>
              <a:t>(d + 1)-</a:t>
            </a:r>
            <a:r>
              <a:rPr lang="en-US" sz="2000" dirty="0">
                <a:effectLst/>
                <a:latin typeface="+mj-lt"/>
              </a:rPr>
              <a:t>dimensional classical system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098410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object 2"/>
          <p:cNvSpPr txBox="1">
            <a:spLocks noGrp="1"/>
          </p:cNvSpPr>
          <p:nvPr>
            <p:ph type="title"/>
          </p:nvPr>
        </p:nvSpPr>
        <p:spPr>
          <a:xfrm>
            <a:off x="542745" y="285116"/>
            <a:ext cx="8058509" cy="513081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17145" algn="ctr">
              <a:spcBef>
                <a:spcPts val="100"/>
              </a:spcBef>
              <a:defRPr spc="-100"/>
            </a:pPr>
            <a:r>
              <a:rPr lang="en-US" sz="2800" b="1" dirty="0">
                <a:solidFill>
                  <a:srgbClr val="0432FF"/>
                </a:solidFill>
              </a:rPr>
              <a:t>Outline</a:t>
            </a:r>
            <a:endParaRPr sz="2800" b="1" dirty="0">
              <a:solidFill>
                <a:srgbClr val="0432FF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D975899-B603-9262-0BBB-EA45AAB67E23}"/>
              </a:ext>
            </a:extLst>
          </p:cNvPr>
          <p:cNvSpPr txBox="1"/>
          <p:nvPr/>
        </p:nvSpPr>
        <p:spPr>
          <a:xfrm>
            <a:off x="548640" y="1556792"/>
            <a:ext cx="8058509" cy="32470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65024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sz="21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Overview</a:t>
            </a:r>
          </a:p>
          <a:p>
            <a:pPr defTabSz="65024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sz="21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 Metropolis filter</a:t>
            </a:r>
          </a:p>
          <a:p>
            <a:pPr defTabSz="65024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sz="21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 Factorized Metropolis filter</a:t>
            </a:r>
          </a:p>
          <a:p>
            <a:pPr defTabSz="65024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sz="21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kumimoji="0" lang="en-US" sz="2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cs typeface="Times New Roman" panose="02020603050405020304" pitchFamily="18" charset="0"/>
                <a:sym typeface="Calibri"/>
              </a:rPr>
              <a:t> Event-based sampling</a:t>
            </a:r>
          </a:p>
          <a:p>
            <a:pPr marR="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cs typeface="Times New Roman" panose="02020603050405020304" pitchFamily="18" charset="0"/>
                <a:sym typeface="Calibri"/>
              </a:rPr>
              <a:t> Event-based Monte Carlo algorithm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3CDDCF-F979-B683-C887-BC94E0D10CBF}"/>
              </a:ext>
            </a:extLst>
          </p:cNvPr>
          <p:cNvSpPr txBox="1"/>
          <p:nvPr/>
        </p:nvSpPr>
        <p:spPr>
          <a:xfrm>
            <a:off x="5940152" y="5562428"/>
            <a:ext cx="2436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arXiv:2305. 14082</a:t>
            </a:r>
          </a:p>
        </p:txBody>
      </p:sp>
    </p:spTree>
    <p:extLst>
      <p:ext uri="{BB962C8B-B14F-4D97-AF65-F5344CB8AC3E}">
        <p14:creationId xmlns:p14="http://schemas.microsoft.com/office/powerpoint/2010/main" val="4060660838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FD276A2-C15B-329F-5774-BC470FCC0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8751" y="4158491"/>
            <a:ext cx="3609700" cy="272689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1D25C2D-FCF0-8CD2-31BF-EB26B51D9A4A}"/>
              </a:ext>
            </a:extLst>
          </p:cNvPr>
          <p:cNvGrpSpPr/>
          <p:nvPr/>
        </p:nvGrpSpPr>
        <p:grpSpPr>
          <a:xfrm>
            <a:off x="658293" y="2060848"/>
            <a:ext cx="7442099" cy="1323647"/>
            <a:chOff x="583092" y="4513657"/>
            <a:chExt cx="7442099" cy="132364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9B541BF-4B8C-6DBD-8E0B-BFF7BA8E7737}"/>
                </a:ext>
              </a:extLst>
            </p:cNvPr>
            <p:cNvSpPr txBox="1"/>
            <p:nvPr/>
          </p:nvSpPr>
          <p:spPr>
            <a:xfrm>
              <a:off x="583092" y="4513657"/>
              <a:ext cx="744209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marR="0" indent="-285750" algn="just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ü"/>
                <a:tabLst/>
              </a:pPr>
              <a:r>
                <a: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432FF"/>
                  </a:solidFill>
                  <a:effectLst/>
                  <a:uFillTx/>
                  <a:latin typeface="+mj-lt"/>
                  <a:sym typeface="Calibri"/>
                </a:rPr>
                <a:t>Event-based worm algorithm with long-range hopping: Long-range XXZ Heisenberg model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983826B-C699-F31A-F388-413FF964A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4491" y="5233737"/>
              <a:ext cx="4432449" cy="603567"/>
            </a:xfrm>
            <a:prstGeom prst="rect">
              <a:avLst/>
            </a:prstGeom>
          </p:spPr>
        </p:pic>
      </p:grpSp>
      <p:sp>
        <p:nvSpPr>
          <p:cNvPr id="17" name="object 2">
            <a:extLst>
              <a:ext uri="{FF2B5EF4-FFF2-40B4-BE49-F238E27FC236}">
                <a16:creationId xmlns:a16="http://schemas.microsoft.com/office/drawing/2014/main" id="{78ED21A0-3CEF-09EE-0692-8F8F3FF791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2745" y="285116"/>
            <a:ext cx="8058509" cy="513081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17145" algn="ctr">
              <a:spcBef>
                <a:spcPts val="100"/>
              </a:spcBef>
              <a:defRPr spc="-100"/>
            </a:pPr>
            <a:r>
              <a:rPr lang="en-US" sz="2800" b="1" dirty="0">
                <a:solidFill>
                  <a:srgbClr val="0432FF"/>
                </a:solidFill>
              </a:rPr>
              <a:t>Event-based Quantum Monte Carlo (EBQMC)</a:t>
            </a:r>
            <a:endParaRPr sz="2800" b="1" dirty="0">
              <a:solidFill>
                <a:srgbClr val="0432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8CDAE4-2747-0BCA-326B-4868F526F3A9}"/>
              </a:ext>
            </a:extLst>
          </p:cNvPr>
          <p:cNvSpPr txBox="1"/>
          <p:nvPr/>
        </p:nvSpPr>
        <p:spPr>
          <a:xfrm>
            <a:off x="861409" y="3358733"/>
            <a:ext cx="75990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1" u="none" strike="noStrike" dirty="0">
                <a:effectLst/>
                <a:latin typeface="+mj-lt"/>
              </a:rPr>
              <a:t>Study exotic phases such as long-range magnetic order, spin-glass behavior, or even new types of critical phenomena, and so on</a:t>
            </a:r>
            <a:endParaRPr lang="en-US" sz="2000" i="1" dirty="0"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C7BA6D-BE39-84F8-664B-A6F3E3E9F1FA}"/>
              </a:ext>
            </a:extLst>
          </p:cNvPr>
          <p:cNvSpPr txBox="1"/>
          <p:nvPr/>
        </p:nvSpPr>
        <p:spPr>
          <a:xfrm>
            <a:off x="1187624" y="6147969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Ref: B. Yan et al., </a:t>
            </a:r>
            <a:r>
              <a:rPr lang="en-US" sz="1600" i="1" dirty="0"/>
              <a:t>Nature</a:t>
            </a:r>
            <a:r>
              <a:rPr lang="en-US" sz="1600" dirty="0"/>
              <a:t> </a:t>
            </a:r>
            <a:r>
              <a:rPr lang="en-US" sz="1600" b="1" dirty="0"/>
              <a:t>501</a:t>
            </a:r>
            <a:r>
              <a:rPr lang="en-US" sz="1600" dirty="0"/>
              <a:t>, 521 (2013)</a:t>
            </a:r>
          </a:p>
          <a:p>
            <a:r>
              <a:rPr lang="en-US" sz="1600" dirty="0"/>
              <a:t>        K. Hazzard, et al., </a:t>
            </a:r>
            <a:r>
              <a:rPr lang="en-US" sz="1600" i="1" dirty="0"/>
              <a:t>PRL</a:t>
            </a:r>
            <a:r>
              <a:rPr lang="en-US" sz="1600" dirty="0"/>
              <a:t> </a:t>
            </a:r>
            <a:r>
              <a:rPr lang="en-US" sz="1600" b="1" dirty="0"/>
              <a:t>113</a:t>
            </a:r>
            <a:r>
              <a:rPr lang="en-US" sz="1600" dirty="0"/>
              <a:t>, 195302 (2014)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18B75B-33B5-4503-5004-276CD82CCAD0}"/>
              </a:ext>
            </a:extLst>
          </p:cNvPr>
          <p:cNvSpPr txBox="1"/>
          <p:nvPr/>
        </p:nvSpPr>
        <p:spPr>
          <a:xfrm>
            <a:off x="548640" y="908720"/>
            <a:ext cx="80210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432FF"/>
                </a:solidFill>
              </a:rPr>
              <a:t>Extended to the long-range quantum system: </a:t>
            </a:r>
          </a:p>
          <a:p>
            <a:r>
              <a:rPr lang="en-US" sz="2000" dirty="0">
                <a:solidFill>
                  <a:srgbClr val="FF0000"/>
                </a:solidFill>
                <a:effectLst/>
                <a:latin typeface="+mj-lt"/>
              </a:rPr>
              <a:t>d</a:t>
            </a:r>
            <a:r>
              <a:rPr lang="en-US" sz="2000" dirty="0">
                <a:effectLst/>
                <a:latin typeface="+mj-lt"/>
              </a:rPr>
              <a:t>-dimensional quantum model maps onto a </a:t>
            </a:r>
            <a:r>
              <a:rPr lang="en-US" sz="2000" dirty="0">
                <a:solidFill>
                  <a:srgbClr val="FF0000"/>
                </a:solidFill>
                <a:effectLst/>
                <a:latin typeface="+mj-lt"/>
              </a:rPr>
              <a:t>(d + 1)-</a:t>
            </a:r>
            <a:r>
              <a:rPr lang="en-US" sz="2000" dirty="0">
                <a:effectLst/>
                <a:latin typeface="+mj-lt"/>
              </a:rPr>
              <a:t>dimensional classical system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49036041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object 2"/>
          <p:cNvSpPr txBox="1">
            <a:spLocks noGrp="1"/>
          </p:cNvSpPr>
          <p:nvPr>
            <p:ph type="title"/>
          </p:nvPr>
        </p:nvSpPr>
        <p:spPr>
          <a:xfrm>
            <a:off x="542745" y="285116"/>
            <a:ext cx="8058509" cy="513081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17145" algn="ctr">
              <a:spcBef>
                <a:spcPts val="100"/>
              </a:spcBef>
              <a:defRPr spc="-100"/>
            </a:pPr>
            <a:r>
              <a:rPr lang="en-US" sz="2800" b="1" dirty="0">
                <a:solidFill>
                  <a:srgbClr val="0432FF"/>
                </a:solidFill>
              </a:rPr>
              <a:t>Event-based Monte Carlo algorithm</a:t>
            </a:r>
            <a:endParaRPr sz="2800" b="1" dirty="0">
              <a:solidFill>
                <a:srgbClr val="0432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457EEF-6974-5704-2450-3D0C8FF5B187}"/>
              </a:ext>
            </a:extLst>
          </p:cNvPr>
          <p:cNvSpPr txBox="1"/>
          <p:nvPr/>
        </p:nvSpPr>
        <p:spPr>
          <a:xfrm>
            <a:off x="218661" y="934279"/>
            <a:ext cx="1423144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FF0000"/>
                </a:solidFill>
                <a:latin typeface="+mj-lt"/>
              </a:rPr>
              <a:t>Simulation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F06DBB-49FD-4812-D88B-2BFFD62AA3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93579"/>
            <a:ext cx="8603488" cy="370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53494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object 2"/>
          <p:cNvSpPr txBox="1">
            <a:spLocks noGrp="1"/>
          </p:cNvSpPr>
          <p:nvPr>
            <p:ph type="title"/>
          </p:nvPr>
        </p:nvSpPr>
        <p:spPr>
          <a:xfrm>
            <a:off x="542745" y="285116"/>
            <a:ext cx="8058509" cy="513081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17145" algn="ctr">
              <a:spcBef>
                <a:spcPts val="100"/>
              </a:spcBef>
              <a:defRPr spc="-100"/>
            </a:pPr>
            <a:r>
              <a:rPr lang="en-US" sz="2800" b="1" dirty="0">
                <a:solidFill>
                  <a:srgbClr val="0432FF"/>
                </a:solidFill>
              </a:rPr>
              <a:t>Event-based Monte Carlo algorithm</a:t>
            </a:r>
            <a:endParaRPr sz="2800" b="1" dirty="0">
              <a:solidFill>
                <a:srgbClr val="0432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457EEF-6974-5704-2450-3D0C8FF5B187}"/>
              </a:ext>
            </a:extLst>
          </p:cNvPr>
          <p:cNvSpPr txBox="1"/>
          <p:nvPr/>
        </p:nvSpPr>
        <p:spPr>
          <a:xfrm>
            <a:off x="218661" y="934279"/>
            <a:ext cx="1423144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FF0000"/>
                </a:solidFill>
                <a:latin typeface="+mj-lt"/>
              </a:rPr>
              <a:t>Simulation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sym typeface="Calibri"/>
            </a:endParaRPr>
          </a:p>
        </p:txBody>
      </p:sp>
      <p:pic>
        <p:nvPicPr>
          <p:cNvPr id="4" name="Picture 3" descr="A picture containing text, line, diagram, screenshot&#10;&#10;Description automatically generated">
            <a:extLst>
              <a:ext uri="{FF2B5EF4-FFF2-40B4-BE49-F238E27FC236}">
                <a16:creationId xmlns:a16="http://schemas.microsoft.com/office/drawing/2014/main" id="{E8A9233B-F528-50A3-86A3-3E1BAC870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61" y="1458718"/>
            <a:ext cx="8749337" cy="377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349567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object 2" descr="objec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6613"/>
            <a:ext cx="9144000" cy="7302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802381DF-514B-8F2E-8EF8-DAD6177DDAC2}"/>
              </a:ext>
            </a:extLst>
          </p:cNvPr>
          <p:cNvSpPr txBox="1">
            <a:spLocks/>
          </p:cNvSpPr>
          <p:nvPr/>
        </p:nvSpPr>
        <p:spPr bwMode="auto">
          <a:xfrm>
            <a:off x="542745" y="285116"/>
            <a:ext cx="8058509" cy="51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宋体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9pPr>
          </a:lstStyle>
          <a:p>
            <a:pPr indent="17145">
              <a:spcBef>
                <a:spcPts val="100"/>
              </a:spcBef>
              <a:defRPr spc="-100"/>
            </a:pPr>
            <a:r>
              <a:rPr lang="en-US" sz="2800" b="1" spc="-100" dirty="0">
                <a:solidFill>
                  <a:srgbClr val="0432FF"/>
                </a:solidFill>
              </a:rPr>
              <a:t>Take-home message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B6674FE6-8419-E20F-2CC2-37BF5F13ECD2}"/>
              </a:ext>
            </a:extLst>
          </p:cNvPr>
          <p:cNvSpPr txBox="1"/>
          <p:nvPr/>
        </p:nvSpPr>
        <p:spPr>
          <a:xfrm>
            <a:off x="457200" y="1330824"/>
            <a:ext cx="8237855" cy="3826368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42900" indent="-342900" algn="just">
              <a:lnSpc>
                <a:spcPct val="100000"/>
              </a:lnSpc>
              <a:spcBef>
                <a:spcPts val="60"/>
              </a:spcBef>
              <a:buClr>
                <a:srgbClr val="0000FF"/>
              </a:buClr>
              <a:buFont typeface="Wingdings" pitchFamily="2" charset="2"/>
              <a:buChar char="ü"/>
            </a:pPr>
            <a:r>
              <a:rPr lang="en-US" sz="2000" dirty="0">
                <a:latin typeface="+mj-lt"/>
              </a:rPr>
              <a:t>E</a:t>
            </a:r>
            <a:r>
              <a:rPr lang="en-US" sz="2000" dirty="0">
                <a:effectLst/>
                <a:latin typeface="+mj-lt"/>
              </a:rPr>
              <a:t>vent-based sampling process can be combined with various update strategies, including the conventional local Metropolis updates, cluster updates, event-chain updates, worm-type updates, </a:t>
            </a:r>
            <a:r>
              <a:rPr lang="en-US" sz="2000" dirty="0" err="1">
                <a:effectLst/>
                <a:latin typeface="+mj-lt"/>
              </a:rPr>
              <a:t>etc</a:t>
            </a:r>
            <a:endParaRPr lang="en-US" sz="2000" dirty="0">
              <a:effectLst/>
              <a:latin typeface="+mj-lt"/>
            </a:endParaRPr>
          </a:p>
          <a:p>
            <a:pPr marL="342900" indent="-342900" algn="just">
              <a:lnSpc>
                <a:spcPct val="100000"/>
              </a:lnSpc>
              <a:spcBef>
                <a:spcPts val="60"/>
              </a:spcBef>
              <a:buClr>
                <a:srgbClr val="0000FF"/>
              </a:buClr>
              <a:buFont typeface="Wingdings" pitchFamily="2" charset="2"/>
              <a:buChar char="ü"/>
            </a:pPr>
            <a:endParaRPr lang="en-US" sz="2000" dirty="0">
              <a:latin typeface="+mj-lt"/>
            </a:endParaRPr>
          </a:p>
          <a:p>
            <a:pPr marL="342900" indent="-342900" algn="just">
              <a:lnSpc>
                <a:spcPct val="100000"/>
              </a:lnSpc>
              <a:spcBef>
                <a:spcPts val="60"/>
              </a:spcBef>
              <a:buClr>
                <a:srgbClr val="0000FF"/>
              </a:buClr>
              <a:buFont typeface="Wingdings" pitchFamily="2" charset="2"/>
              <a:buChar char="ü"/>
            </a:pPr>
            <a:r>
              <a:rPr lang="en-US" sz="2000" dirty="0">
                <a:latin typeface="+mj-lt"/>
              </a:rPr>
              <a:t>Event-based sampling process</a:t>
            </a:r>
            <a:r>
              <a:rPr lang="en-US" sz="2000" dirty="0">
                <a:effectLst/>
                <a:latin typeface="+mj-lt"/>
              </a:rPr>
              <a:t> can be used to deal with long-range interactions (diagonal terms) as well as long-range hopping amplitudes (non-diagonal terms)</a:t>
            </a:r>
          </a:p>
          <a:p>
            <a:pPr marL="342900" indent="-342900" algn="just">
              <a:lnSpc>
                <a:spcPct val="100000"/>
              </a:lnSpc>
              <a:spcBef>
                <a:spcPts val="60"/>
              </a:spcBef>
              <a:buClr>
                <a:srgbClr val="0000FF"/>
              </a:buClr>
              <a:buFont typeface="Wingdings" pitchFamily="2" charset="2"/>
              <a:buChar char="ü"/>
            </a:pPr>
            <a:endParaRPr lang="en-US" sz="2000" dirty="0">
              <a:latin typeface="+mj-lt"/>
              <a:cs typeface="Comic Sans MS"/>
            </a:endParaRPr>
          </a:p>
          <a:p>
            <a:pPr marL="342900" indent="-342900" algn="just">
              <a:lnSpc>
                <a:spcPct val="100000"/>
              </a:lnSpc>
              <a:spcBef>
                <a:spcPts val="60"/>
              </a:spcBef>
              <a:buClr>
                <a:srgbClr val="0000FF"/>
              </a:buClr>
              <a:buFont typeface="Wingdings" pitchFamily="2" charset="2"/>
              <a:buChar char="ü"/>
            </a:pPr>
            <a:r>
              <a:rPr lang="en-US" sz="2000" dirty="0">
                <a:latin typeface="+mj-lt"/>
                <a:cs typeface="Comic Sans MS"/>
              </a:rPr>
              <a:t>Event-based sampling </a:t>
            </a:r>
            <a:r>
              <a:rPr lang="en-US" sz="2000" dirty="0">
                <a:effectLst/>
                <a:latin typeface="+mj-lt"/>
              </a:rPr>
              <a:t>can provide a readily available tool to explore the rich physics of these systems and is a promising candidate for studying long-range interacting systems in various fields of physics</a:t>
            </a:r>
            <a:endParaRPr lang="en-US" sz="2000" dirty="0">
              <a:latin typeface="+mj-lt"/>
            </a:endParaRPr>
          </a:p>
          <a:p>
            <a:pPr marL="354965" marR="437515">
              <a:lnSpc>
                <a:spcPts val="2900"/>
              </a:lnSpc>
              <a:spcBef>
                <a:spcPts val="40"/>
              </a:spcBef>
            </a:pPr>
            <a:endParaRPr lang="en-US" sz="24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242291875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object 2" descr="objec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6613"/>
            <a:ext cx="9144000" cy="7302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object 3">
            <a:extLst>
              <a:ext uri="{FF2B5EF4-FFF2-40B4-BE49-F238E27FC236}">
                <a16:creationId xmlns:a16="http://schemas.microsoft.com/office/drawing/2014/main" id="{C78F45F4-740B-288A-3AF5-30D0B15953D9}"/>
              </a:ext>
            </a:extLst>
          </p:cNvPr>
          <p:cNvSpPr txBox="1">
            <a:spLocks/>
          </p:cNvSpPr>
          <p:nvPr/>
        </p:nvSpPr>
        <p:spPr bwMode="auto">
          <a:xfrm>
            <a:off x="2718417" y="2741939"/>
            <a:ext cx="3874135" cy="93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indent="11175" algn="ctr" defTabSz="804672" rtl="0" fontAlgn="base">
              <a:spcBef>
                <a:spcPct val="0"/>
              </a:spcBef>
              <a:spcAft>
                <a:spcPct val="0"/>
              </a:spcAft>
              <a:defRPr kumimoji="1" sz="5280" b="0" kern="1200" spc="-88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9pPr>
          </a:lstStyle>
          <a:p>
            <a:r>
              <a:rPr lang="en-US" b="1" dirty="0">
                <a:solidFill>
                  <a:srgbClr val="0432FF"/>
                </a:solidFill>
                <a:latin typeface="+mj-lt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373616728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19DEACC3-C593-CD2D-4974-76B7CBBC50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285116"/>
            <a:ext cx="9144000" cy="513081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pc="-100"/>
            </a:lvl1pPr>
          </a:lstStyle>
          <a:p>
            <a:r>
              <a:rPr lang="en-US" sz="2800" b="1" dirty="0">
                <a:solidFill>
                  <a:srgbClr val="0432FF"/>
                </a:solidFill>
              </a:rPr>
              <a:t>Quantum Monte Carlo</a:t>
            </a:r>
            <a:endParaRPr sz="2800" b="1" dirty="0">
              <a:solidFill>
                <a:srgbClr val="0432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A14434B-941D-82D3-F135-9126AFB4B6FB}"/>
                  </a:ext>
                </a:extLst>
              </p:cNvPr>
              <p:cNvSpPr txBox="1"/>
              <p:nvPr/>
            </p:nvSpPr>
            <p:spPr>
              <a:xfrm>
                <a:off x="548640" y="1052736"/>
                <a:ext cx="7992888" cy="3908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432FF"/>
                    </a:solidFill>
                  </a:rPr>
                  <a:t>What is QMC?</a:t>
                </a:r>
              </a:p>
              <a:p>
                <a:r>
                  <a:rPr lang="en-US" sz="2000" dirty="0"/>
                  <a:t>Most general definition: “A stochastic method to solve the Schrödinger equation”</a:t>
                </a:r>
              </a:p>
              <a:p>
                <a:endParaRPr lang="en-US" sz="1600" b="1" dirty="0"/>
              </a:p>
              <a:p>
                <a:endParaRPr lang="en-US" sz="1600" b="1" dirty="0"/>
              </a:p>
              <a:p>
                <a:endParaRPr lang="en-US" sz="1600" b="1" dirty="0"/>
              </a:p>
              <a:p>
                <a:r>
                  <a:rPr lang="en-US" sz="2000" b="1" dirty="0">
                    <a:solidFill>
                      <a:srgbClr val="0432FF"/>
                    </a:solidFill>
                  </a:rPr>
                  <a:t>QMC comes in many different flavors</a:t>
                </a:r>
              </a:p>
              <a:p>
                <a:r>
                  <a:rPr lang="en-US" sz="2000" dirty="0">
                    <a:latin typeface="+mj-lt"/>
                  </a:rPr>
                  <a:t>Zero Temperature or             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2</m:t>
                    </m:r>
                  </m:oMath>
                </a14:m>
                <a:r>
                  <a:rPr lang="en-US" sz="2000" dirty="0">
                    <a:latin typeface="+mj-lt"/>
                  </a:rPr>
                  <a:t>                                          </a:t>
                </a:r>
              </a:p>
              <a:p>
                <a:r>
                  <a:rPr lang="en-US" sz="2000" dirty="0">
                    <a:latin typeface="+mj-lt"/>
                  </a:rPr>
                  <a:t>Statistics of particles: Fermions, Bosons or “</a:t>
                </a:r>
                <a:r>
                  <a:rPr lang="en-US" sz="2000" dirty="0" err="1">
                    <a:latin typeface="+mj-lt"/>
                  </a:rPr>
                  <a:t>Boltzmanons</a:t>
                </a:r>
                <a:r>
                  <a:rPr lang="en-US" sz="2000" dirty="0">
                    <a:latin typeface="+mj-lt"/>
                  </a:rPr>
                  <a:t>”          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3</m:t>
                    </m:r>
                  </m:oMath>
                </a14:m>
                <a:endParaRPr lang="en-US" sz="2000" dirty="0">
                  <a:latin typeface="+mj-lt"/>
                </a:endParaRPr>
              </a:p>
              <a:p>
                <a:r>
                  <a:rPr lang="en-US" sz="2000" dirty="0">
                    <a:latin typeface="+mj-lt"/>
                  </a:rPr>
                  <a:t>Continuum or discrete space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2</m:t>
                    </m:r>
                  </m:oMath>
                </a14:m>
                <a:endParaRPr lang="en-US" sz="2000" dirty="0">
                  <a:latin typeface="+mj-lt"/>
                </a:endParaRPr>
              </a:p>
              <a:p>
                <a:r>
                  <a:rPr lang="en-US" sz="2000" dirty="0">
                    <a:latin typeface="+mj-lt"/>
                  </a:rPr>
                  <a:t>Finite number of particles or Thermodynamic limit                             </a:t>
                </a:r>
                <a:r>
                  <a:rPr lang="en-US" sz="2000" i="1" u="sng" dirty="0">
                    <a:latin typeface="+mj-lt"/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000" b="0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2</m:t>
                    </m:r>
                  </m:oMath>
                </a14:m>
                <a:endParaRPr lang="en-US" sz="2000" u="sng" dirty="0">
                  <a:latin typeface="+mj-lt"/>
                </a:endParaRPr>
              </a:p>
              <a:p>
                <a:r>
                  <a:rPr lang="en-US" sz="2000" dirty="0">
                    <a:latin typeface="+mj-lt"/>
                  </a:rPr>
                  <a:t>…                                                                                                </a:t>
                </a:r>
                <a:r>
                  <a:rPr lang="en-US" sz="2000" dirty="0">
                    <a:solidFill>
                      <a:srgbClr val="FF0000"/>
                    </a:solidFill>
                    <a:latin typeface="+mj-lt"/>
                  </a:rPr>
                  <a:t>At least 24 different </a:t>
                </a:r>
              </a:p>
              <a:p>
                <a:r>
                  <a:rPr lang="en-US" sz="2000" dirty="0">
                    <a:solidFill>
                      <a:srgbClr val="FF0000"/>
                    </a:solidFill>
                    <a:latin typeface="+mj-lt"/>
                  </a:rPr>
                  <a:t>                                                                                                    QMC communities!         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A14434B-941D-82D3-F135-9126AFB4B6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" y="1052736"/>
                <a:ext cx="7992888" cy="3908762"/>
              </a:xfrm>
              <a:prstGeom prst="rect">
                <a:avLst/>
              </a:prstGeom>
              <a:blipFill>
                <a:blip r:embed="rId3"/>
                <a:stretch>
                  <a:fillRect l="-794" t="-974" r="-6825" b="-1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6016464-05B6-FDB4-E953-27D11A6E11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816" y="3068960"/>
            <a:ext cx="648072" cy="25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48419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object 3"/>
          <p:cNvSpPr txBox="1"/>
          <p:nvPr/>
        </p:nvSpPr>
        <p:spPr>
          <a:xfrm>
            <a:off x="323528" y="997725"/>
            <a:ext cx="8259095" cy="914096"/>
          </a:xfrm>
          <a:prstGeom prst="rect">
            <a:avLst/>
          </a:prstGeom>
          <a:ln w="9524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R="78105" algn="just">
              <a:lnSpc>
                <a:spcPct val="99000"/>
              </a:lnSpc>
              <a:spcBef>
                <a:spcPts val="0"/>
              </a:spcBef>
              <a:defRPr sz="2400" spc="-5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sz="2000" dirty="0">
                <a:latin typeface="+mj-lt"/>
              </a:rPr>
              <a:t>Monte Carlo (MC) method: </a:t>
            </a:r>
            <a:r>
              <a:rPr sz="2000" spc="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a </a:t>
            </a:r>
            <a:r>
              <a:rPr sz="200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statistical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-</a:t>
            </a:r>
            <a:r>
              <a:rPr sz="200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almost experimental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-</a:t>
            </a:r>
            <a:r>
              <a:rPr sz="200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approach</a:t>
            </a:r>
            <a:r>
              <a:rPr sz="2000" spc="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to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compute</a:t>
            </a:r>
            <a:r>
              <a:rPr sz="2000" spc="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integrals</a:t>
            </a:r>
            <a:r>
              <a:rPr sz="2000" spc="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using</a:t>
            </a:r>
            <a:r>
              <a:rPr sz="2000" spc="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random</a:t>
            </a:r>
            <a:r>
              <a:rPr sz="2000" spc="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positions,</a:t>
            </a:r>
            <a:r>
              <a:rPr sz="2000" spc="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called </a:t>
            </a:r>
            <a:r>
              <a:rPr sz="2000" spc="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 </a:t>
            </a:r>
            <a:r>
              <a:rPr sz="2000" dirty="0">
                <a:solidFill>
                  <a:srgbClr val="0000FF"/>
                </a:solidFill>
                <a:latin typeface="+mj-lt"/>
                <a:ea typeface="Times New Roman"/>
                <a:cs typeface="Times New Roman"/>
                <a:sym typeface="Times New Roman"/>
              </a:rPr>
              <a:t>samples</a:t>
            </a:r>
            <a:r>
              <a:rPr sz="200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,</a:t>
            </a:r>
            <a:r>
              <a:rPr sz="2000" spc="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 whose</a:t>
            </a:r>
            <a:r>
              <a:rPr sz="200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 </a:t>
            </a:r>
            <a:r>
              <a:rPr sz="2000" dirty="0">
                <a:solidFill>
                  <a:srgbClr val="0000FF"/>
                </a:solidFill>
                <a:latin typeface="+mj-lt"/>
                <a:ea typeface="Times New Roman"/>
                <a:cs typeface="Times New Roman"/>
                <a:sym typeface="Times New Roman"/>
              </a:rPr>
              <a:t>distribution</a:t>
            </a:r>
            <a:r>
              <a:rPr sz="2000" spc="0" dirty="0">
                <a:solidFill>
                  <a:srgbClr val="0000FF"/>
                </a:solidFill>
                <a:latin typeface="+mj-lt"/>
                <a:ea typeface="Times New Roman"/>
                <a:cs typeface="Times New Roman"/>
                <a:sym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is</a:t>
            </a:r>
            <a:r>
              <a:rPr sz="2000" spc="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carefully</a:t>
            </a:r>
            <a:r>
              <a:rPr sz="2000" spc="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chosen</a:t>
            </a:r>
          </a:p>
        </p:txBody>
      </p:sp>
      <p:sp>
        <p:nvSpPr>
          <p:cNvPr id="102" name="object 4"/>
          <p:cNvSpPr txBox="1"/>
          <p:nvPr/>
        </p:nvSpPr>
        <p:spPr>
          <a:xfrm>
            <a:off x="323528" y="2420888"/>
            <a:ext cx="8259095" cy="914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R="5080" indent="12700" algn="just">
              <a:lnSpc>
                <a:spcPct val="99000"/>
              </a:lnSpc>
              <a:spcBef>
                <a:spcPts val="100"/>
              </a:spcBef>
              <a:defRPr sz="2400" spc="-5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000" dirty="0">
                <a:latin typeface="+mj-lt"/>
                <a:ea typeface="Comic Sans MS"/>
                <a:cs typeface="Comic Sans MS"/>
                <a:sym typeface="Comic Sans MS"/>
              </a:rPr>
              <a:t>Markov Chain </a:t>
            </a:r>
            <a:r>
              <a:rPr sz="2000" spc="0" dirty="0">
                <a:latin typeface="+mj-lt"/>
                <a:ea typeface="Comic Sans MS"/>
                <a:cs typeface="Comic Sans MS"/>
                <a:sym typeface="Comic Sans MS"/>
              </a:rPr>
              <a:t>MC </a:t>
            </a:r>
            <a:r>
              <a:rPr sz="2000" spc="0" dirty="0">
                <a:solidFill>
                  <a:srgbClr val="000000"/>
                </a:solidFill>
                <a:latin typeface="+mj-lt"/>
                <a:ea typeface="Comic Sans MS"/>
                <a:cs typeface="Comic Sans MS"/>
                <a:sym typeface="Comic Sans MS"/>
              </a:rPr>
              <a:t>(MCMC) </a:t>
            </a:r>
            <a:r>
              <a:rPr sz="2000" dirty="0">
                <a:solidFill>
                  <a:srgbClr val="000000"/>
                </a:solidFill>
                <a:latin typeface="+mj-lt"/>
                <a:ea typeface="Comic Sans MS"/>
                <a:cs typeface="Comic Sans MS"/>
                <a:sym typeface="Comic Sans MS"/>
              </a:rPr>
              <a:t>method:</a:t>
            </a:r>
            <a:r>
              <a:rPr sz="2000" dirty="0">
                <a:solidFill>
                  <a:srgbClr val="000000"/>
                </a:solidFill>
                <a:latin typeface="+mj-lt"/>
              </a:rPr>
              <a:t> an importance-sampling </a:t>
            </a:r>
            <a:r>
              <a:rPr sz="2000" spc="0" dirty="0">
                <a:solidFill>
                  <a:srgbClr val="000000"/>
                </a:solidFill>
                <a:latin typeface="+mj-lt"/>
              </a:rPr>
              <a:t> </a:t>
            </a:r>
            <a:r>
              <a:rPr sz="2000" dirty="0">
                <a:solidFill>
                  <a:srgbClr val="000000"/>
                </a:solidFill>
                <a:latin typeface="+mj-lt"/>
              </a:rPr>
              <a:t>approach</a:t>
            </a:r>
            <a:r>
              <a:rPr sz="2000" spc="0" dirty="0">
                <a:solidFill>
                  <a:srgbClr val="000000"/>
                </a:solidFill>
                <a:latin typeface="+mj-lt"/>
              </a:rPr>
              <a:t> </a:t>
            </a:r>
            <a:r>
              <a:rPr sz="2000" dirty="0">
                <a:solidFill>
                  <a:srgbClr val="000000"/>
                </a:solidFill>
                <a:latin typeface="+mj-lt"/>
              </a:rPr>
              <a:t>to</a:t>
            </a:r>
            <a:r>
              <a:rPr sz="2000" spc="0" dirty="0">
                <a:solidFill>
                  <a:srgbClr val="000000"/>
                </a:solidFill>
                <a:latin typeface="+mj-lt"/>
              </a:rPr>
              <a:t> </a:t>
            </a:r>
            <a:r>
              <a:rPr sz="2000" dirty="0">
                <a:solidFill>
                  <a:srgbClr val="000000"/>
                </a:solidFill>
                <a:latin typeface="+mj-lt"/>
              </a:rPr>
              <a:t>sample</a:t>
            </a:r>
            <a:r>
              <a:rPr sz="2000" spc="0" dirty="0">
                <a:solidFill>
                  <a:srgbClr val="000000"/>
                </a:solidFill>
                <a:latin typeface="+mj-lt"/>
              </a:rPr>
              <a:t> a</a:t>
            </a:r>
            <a:r>
              <a:rPr sz="2000" spc="5" dirty="0">
                <a:solidFill>
                  <a:srgbClr val="000000"/>
                </a:solidFill>
                <a:latin typeface="+mj-lt"/>
              </a:rPr>
              <a:t> </a:t>
            </a:r>
            <a:r>
              <a:rPr sz="2000" dirty="0">
                <a:solidFill>
                  <a:srgbClr val="000000"/>
                </a:solidFill>
                <a:latin typeface="+mj-lt"/>
              </a:rPr>
              <a:t>given</a:t>
            </a:r>
            <a:r>
              <a:rPr sz="2000" spc="0" dirty="0">
                <a:solidFill>
                  <a:srgbClr val="000000"/>
                </a:solidFill>
                <a:latin typeface="+mj-lt"/>
              </a:rPr>
              <a:t> </a:t>
            </a:r>
            <a:r>
              <a:rPr sz="2000" dirty="0">
                <a:solidFill>
                  <a:srgbClr val="000000"/>
                </a:solidFill>
                <a:latin typeface="+mj-lt"/>
              </a:rPr>
              <a:t>probability</a:t>
            </a:r>
            <a:r>
              <a:rPr sz="2000" spc="0" dirty="0">
                <a:solidFill>
                  <a:srgbClr val="000000"/>
                </a:solidFill>
                <a:latin typeface="+mj-lt"/>
              </a:rPr>
              <a:t> </a:t>
            </a:r>
            <a:r>
              <a:rPr sz="2000" dirty="0">
                <a:solidFill>
                  <a:srgbClr val="000000"/>
                </a:solidFill>
                <a:latin typeface="+mj-lt"/>
              </a:rPr>
              <a:t>distribution</a:t>
            </a:r>
            <a:r>
              <a:rPr sz="2000" spc="0" dirty="0">
                <a:solidFill>
                  <a:srgbClr val="000000"/>
                </a:solidFill>
                <a:latin typeface="+mj-lt"/>
              </a:rPr>
              <a:t> </a:t>
            </a:r>
            <a:r>
              <a:rPr sz="2000" i="1" spc="0" dirty="0">
                <a:solidFill>
                  <a:srgbClr val="000000"/>
                </a:solidFill>
                <a:latin typeface="+mj-lt"/>
              </a:rPr>
              <a:t>W</a:t>
            </a:r>
            <a:r>
              <a:rPr sz="2000" spc="0" dirty="0">
                <a:solidFill>
                  <a:srgbClr val="000000"/>
                </a:solidFill>
                <a:latin typeface="+mj-lt"/>
              </a:rPr>
              <a:t>(</a:t>
            </a:r>
            <a:r>
              <a:rPr sz="2000" i="1" spc="0" dirty="0">
                <a:solidFill>
                  <a:srgbClr val="000000"/>
                </a:solidFill>
                <a:latin typeface="+mj-lt"/>
              </a:rPr>
              <a:t>C</a:t>
            </a:r>
            <a:r>
              <a:rPr sz="2000" spc="0" dirty="0">
                <a:solidFill>
                  <a:srgbClr val="000000"/>
                </a:solidFill>
                <a:latin typeface="+mj-lt"/>
              </a:rPr>
              <a:t>)</a:t>
            </a:r>
            <a:r>
              <a:rPr sz="2000" spc="5" dirty="0">
                <a:solidFill>
                  <a:srgbClr val="000000"/>
                </a:solidFill>
                <a:latin typeface="+mj-lt"/>
              </a:rPr>
              <a:t> </a:t>
            </a:r>
            <a:r>
              <a:rPr sz="2000" spc="0" dirty="0">
                <a:solidFill>
                  <a:srgbClr val="000000"/>
                </a:solidFill>
                <a:latin typeface="+mj-lt"/>
              </a:rPr>
              <a:t>by </a:t>
            </a:r>
            <a:r>
              <a:rPr sz="2000" spc="5" dirty="0">
                <a:solidFill>
                  <a:srgbClr val="000000"/>
                </a:solidFill>
                <a:latin typeface="+mj-lt"/>
              </a:rPr>
              <a:t> </a:t>
            </a:r>
            <a:r>
              <a:rPr sz="2000" dirty="0">
                <a:solidFill>
                  <a:srgbClr val="000000"/>
                </a:solidFill>
                <a:latin typeface="+mj-lt"/>
              </a:rPr>
              <a:t>generating</a:t>
            </a:r>
            <a:r>
              <a:rPr sz="2000" spc="0" dirty="0">
                <a:solidFill>
                  <a:srgbClr val="000000"/>
                </a:solidFill>
                <a:latin typeface="+mj-lt"/>
              </a:rPr>
              <a:t> a</a:t>
            </a:r>
            <a:r>
              <a:rPr sz="2000" dirty="0">
                <a:solidFill>
                  <a:srgbClr val="000000"/>
                </a:solidFill>
                <a:latin typeface="+mj-lt"/>
              </a:rPr>
              <a:t> sequence </a:t>
            </a:r>
            <a:r>
              <a:rPr sz="2000" spc="0" dirty="0">
                <a:solidFill>
                  <a:srgbClr val="000000"/>
                </a:solidFill>
                <a:latin typeface="+mj-lt"/>
              </a:rPr>
              <a:t>of </a:t>
            </a:r>
            <a:r>
              <a:rPr sz="2000" dirty="0">
                <a:latin typeface="+mj-lt"/>
              </a:rPr>
              <a:t>random</a:t>
            </a:r>
            <a:r>
              <a:rPr sz="2000" spc="0" dirty="0">
                <a:latin typeface="+mj-lt"/>
              </a:rPr>
              <a:t> </a:t>
            </a:r>
            <a:r>
              <a:rPr sz="2000" dirty="0">
                <a:solidFill>
                  <a:srgbClr val="000000"/>
                </a:solidFill>
                <a:latin typeface="+mj-lt"/>
              </a:rPr>
              <a:t>configurations</a:t>
            </a:r>
          </a:p>
        </p:txBody>
      </p:sp>
      <p:sp>
        <p:nvSpPr>
          <p:cNvPr id="103" name="object 14"/>
          <p:cNvSpPr txBox="1"/>
          <p:nvPr/>
        </p:nvSpPr>
        <p:spPr>
          <a:xfrm>
            <a:off x="402266" y="5258816"/>
            <a:ext cx="4934587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69900" indent="-457200">
              <a:spcBef>
                <a:spcPts val="100"/>
              </a:spcBef>
              <a:buSzPct val="100000"/>
              <a:buFont typeface="Arial" panose="020B0604020202020204" pitchFamily="34" charset="0"/>
              <a:buChar char="•"/>
              <a:tabLst>
                <a:tab pos="457200" algn="l"/>
                <a:tab pos="469900" algn="l"/>
              </a:tabLst>
              <a:defRPr sz="2400" spc="-5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000" dirty="0">
                <a:latin typeface="+mj-lt"/>
              </a:rPr>
              <a:t>Partition</a:t>
            </a:r>
            <a:r>
              <a:rPr sz="2000" spc="-10" dirty="0">
                <a:latin typeface="+mj-lt"/>
              </a:rPr>
              <a:t> </a:t>
            </a:r>
            <a:r>
              <a:rPr sz="2000" spc="0" dirty="0">
                <a:latin typeface="+mj-lt"/>
              </a:rPr>
              <a:t>sum</a:t>
            </a:r>
            <a:r>
              <a:rPr sz="2000" spc="-15" dirty="0">
                <a:latin typeface="+mj-lt"/>
              </a:rPr>
              <a:t> </a:t>
            </a:r>
            <a:r>
              <a:rPr sz="2000" dirty="0">
                <a:latin typeface="+mj-lt"/>
              </a:rPr>
              <a:t>and Statistical</a:t>
            </a:r>
            <a:r>
              <a:rPr sz="2000" spc="-15" dirty="0">
                <a:latin typeface="+mj-lt"/>
              </a:rPr>
              <a:t> </a:t>
            </a:r>
            <a:r>
              <a:rPr sz="2000" dirty="0">
                <a:latin typeface="+mj-lt"/>
              </a:rPr>
              <a:t>average</a:t>
            </a:r>
          </a:p>
        </p:txBody>
      </p:sp>
      <p:sp>
        <p:nvSpPr>
          <p:cNvPr id="104" name="object 16"/>
          <p:cNvSpPr txBox="1"/>
          <p:nvPr/>
        </p:nvSpPr>
        <p:spPr>
          <a:xfrm>
            <a:off x="304858" y="4221088"/>
            <a:ext cx="7452361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81000" indent="-342900">
              <a:spcBef>
                <a:spcPts val="100"/>
              </a:spcBef>
              <a:buSzPct val="100000"/>
              <a:buFont typeface="Arial" panose="020B0604020202020204" pitchFamily="34" charset="0"/>
              <a:buChar char="•"/>
              <a:tabLst>
                <a:tab pos="482600" algn="l"/>
                <a:tab pos="495300" algn="l"/>
              </a:tabLst>
              <a:defRPr sz="24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000" dirty="0">
                <a:latin typeface="+mj-lt"/>
              </a:rPr>
              <a:t>C</a:t>
            </a:r>
            <a:r>
              <a:rPr sz="2000" baseline="-20833" dirty="0">
                <a:latin typeface="+mj-lt"/>
              </a:rPr>
              <a:t>i</a:t>
            </a:r>
            <a:r>
              <a:rPr sz="2000" spc="300" baseline="-20833" dirty="0">
                <a:latin typeface="+mj-lt"/>
              </a:rPr>
              <a:t> </a:t>
            </a:r>
            <a:r>
              <a:rPr sz="2000" i="0" spc="-5" dirty="0">
                <a:latin typeface="+mj-lt"/>
              </a:rPr>
              <a:t>depends</a:t>
            </a:r>
            <a:r>
              <a:rPr sz="2000" i="0" dirty="0">
                <a:latin typeface="+mj-lt"/>
              </a:rPr>
              <a:t> </a:t>
            </a:r>
            <a:r>
              <a:rPr sz="2000" i="0" spc="-5" dirty="0">
                <a:latin typeface="+mj-lt"/>
              </a:rPr>
              <a:t>only</a:t>
            </a:r>
            <a:r>
              <a:rPr sz="2000" i="0" dirty="0">
                <a:latin typeface="+mj-lt"/>
              </a:rPr>
              <a:t> on </a:t>
            </a:r>
            <a:r>
              <a:rPr sz="2000" dirty="0">
                <a:latin typeface="+mj-lt"/>
              </a:rPr>
              <a:t>C</a:t>
            </a:r>
            <a:r>
              <a:rPr sz="2000" baseline="-20833" dirty="0">
                <a:latin typeface="+mj-lt"/>
              </a:rPr>
              <a:t>i</a:t>
            </a:r>
            <a:r>
              <a:rPr sz="2000" i="0" baseline="-20833" dirty="0">
                <a:latin typeface="+mj-lt"/>
              </a:rPr>
              <a:t>-1</a:t>
            </a:r>
            <a:r>
              <a:rPr sz="2000" i="0" spc="7" baseline="-20833" dirty="0">
                <a:latin typeface="+mj-lt"/>
              </a:rPr>
              <a:t> </a:t>
            </a:r>
            <a:r>
              <a:rPr sz="2000" i="0" spc="-5" dirty="0">
                <a:latin typeface="+mj-lt"/>
              </a:rPr>
              <a:t>and</a:t>
            </a:r>
            <a:r>
              <a:rPr sz="2000" i="0" dirty="0">
                <a:latin typeface="+mj-lt"/>
              </a:rPr>
              <a:t> a</a:t>
            </a:r>
            <a:r>
              <a:rPr sz="2000" i="0" spc="-5" dirty="0">
                <a:latin typeface="+mj-lt"/>
              </a:rPr>
              <a:t> stochastic transition</a:t>
            </a:r>
            <a:r>
              <a:rPr sz="2000" i="0" dirty="0">
                <a:latin typeface="+mj-lt"/>
              </a:rPr>
              <a:t> </a:t>
            </a:r>
            <a:r>
              <a:rPr sz="2000" i="0" spc="-5" dirty="0">
                <a:latin typeface="+mj-lt"/>
              </a:rPr>
              <a:t>matrix</a:t>
            </a:r>
          </a:p>
        </p:txBody>
      </p:sp>
      <p:pic>
        <p:nvPicPr>
          <p:cNvPr id="10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991" y="5692836"/>
            <a:ext cx="1737220" cy="797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8107" y="5649228"/>
            <a:ext cx="2231391" cy="7908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572" y="4739626"/>
            <a:ext cx="3490003" cy="3090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173" y="3573016"/>
            <a:ext cx="5560909" cy="28212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10547781-14A7-6007-8380-545FD39DC6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285116"/>
            <a:ext cx="9144000" cy="513081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pc="-100"/>
            </a:lvl1pPr>
          </a:lstStyle>
          <a:p>
            <a:r>
              <a:rPr lang="en-US" sz="2800" b="1" dirty="0">
                <a:solidFill>
                  <a:srgbClr val="0432FF"/>
                </a:solidFill>
              </a:rPr>
              <a:t>Monte Carlo method</a:t>
            </a:r>
            <a:endParaRPr sz="2800" b="1" dirty="0">
              <a:solidFill>
                <a:srgbClr val="0432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EF8386-818F-C6A4-24BE-57B8D293556E}"/>
              </a:ext>
            </a:extLst>
          </p:cNvPr>
          <p:cNvSpPr txBox="1"/>
          <p:nvPr/>
        </p:nvSpPr>
        <p:spPr>
          <a:xfrm>
            <a:off x="4717143" y="54428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object 7"/>
          <p:cNvSpPr txBox="1"/>
          <p:nvPr/>
        </p:nvSpPr>
        <p:spPr>
          <a:xfrm>
            <a:off x="114234" y="1026198"/>
            <a:ext cx="8922261" cy="2472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spcBef>
                <a:spcPts val="600"/>
              </a:spcBef>
              <a:defRPr sz="24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lang="en-US" sz="2000" dirty="0">
                <a:latin typeface="+mj-lt"/>
              </a:rPr>
              <a:t>     </a:t>
            </a:r>
            <a:r>
              <a:rPr sz="2000" dirty="0">
                <a:latin typeface="+mj-lt"/>
              </a:rPr>
              <a:t>Two</a:t>
            </a:r>
            <a:r>
              <a:rPr sz="2000" spc="-15" dirty="0">
                <a:latin typeface="+mj-lt"/>
              </a:rPr>
              <a:t> </a:t>
            </a:r>
            <a:r>
              <a:rPr sz="2000" spc="-5" dirty="0">
                <a:latin typeface="+mj-lt"/>
              </a:rPr>
              <a:t>ingredients</a:t>
            </a:r>
            <a:r>
              <a:rPr sz="2000" spc="-20" dirty="0">
                <a:latin typeface="+mj-lt"/>
              </a:rPr>
              <a:t> </a:t>
            </a:r>
            <a:r>
              <a:rPr sz="2000" dirty="0">
                <a:latin typeface="+mj-lt"/>
              </a:rPr>
              <a:t>in</a:t>
            </a:r>
            <a:r>
              <a:rPr sz="2000" spc="-15" dirty="0">
                <a:latin typeface="+mj-lt"/>
              </a:rPr>
              <a:t> </a:t>
            </a:r>
            <a:r>
              <a:rPr sz="2000" dirty="0">
                <a:latin typeface="+mj-lt"/>
              </a:rPr>
              <a:t>MCMC</a:t>
            </a:r>
          </a:p>
          <a:p>
            <a:pPr marL="829944" indent="-457834">
              <a:spcBef>
                <a:spcPts val="500"/>
              </a:spcBef>
              <a:buSzPct val="100000"/>
              <a:buFont typeface="Arial"/>
              <a:buChar char="•"/>
              <a:tabLst>
                <a:tab pos="825500" algn="l"/>
                <a:tab pos="825500" algn="l"/>
              </a:tabLst>
              <a:defRPr sz="2400" spc="-5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000" dirty="0">
                <a:latin typeface="+mn-lt"/>
              </a:rPr>
              <a:t>Balance condition</a:t>
            </a:r>
            <a:r>
              <a:rPr sz="2000" spc="5" dirty="0">
                <a:latin typeface="+mn-lt"/>
              </a:rPr>
              <a:t> </a:t>
            </a:r>
            <a:r>
              <a:rPr sz="2000" spc="0" dirty="0">
                <a:latin typeface="+mn-lt"/>
              </a:rPr>
              <a:t>of </a:t>
            </a:r>
            <a:r>
              <a:rPr sz="2000" dirty="0">
                <a:latin typeface="+mn-lt"/>
              </a:rPr>
              <a:t>probability</a:t>
            </a:r>
            <a:r>
              <a:rPr sz="2000" spc="5" dirty="0">
                <a:latin typeface="+mn-lt"/>
              </a:rPr>
              <a:t> </a:t>
            </a:r>
            <a:r>
              <a:rPr sz="2000" dirty="0">
                <a:latin typeface="+mn-lt"/>
              </a:rPr>
              <a:t>flows</a:t>
            </a:r>
            <a:r>
              <a:rPr sz="2000" spc="5" dirty="0">
                <a:latin typeface="+mn-lt"/>
              </a:rPr>
              <a:t> </a:t>
            </a:r>
            <a:r>
              <a:rPr sz="2000" spc="0" dirty="0">
                <a:latin typeface="+mn-lt"/>
                <a:ea typeface="Wingdings"/>
                <a:cs typeface="Wingdings"/>
                <a:sym typeface="Wingdings"/>
              </a:rPr>
              <a:t></a:t>
            </a:r>
            <a:r>
              <a:rPr sz="2000" spc="0" dirty="0">
                <a:latin typeface="+mn-lt"/>
              </a:rPr>
              <a:t> </a:t>
            </a:r>
            <a:r>
              <a:rPr sz="2000" spc="0" dirty="0">
                <a:solidFill>
                  <a:srgbClr val="0000FF"/>
                </a:solidFill>
                <a:latin typeface="+mn-lt"/>
              </a:rPr>
              <a:t>static </a:t>
            </a:r>
            <a:r>
              <a:rPr sz="2000" dirty="0">
                <a:latin typeface="+mn-lt"/>
              </a:rPr>
              <a:t>distribution</a:t>
            </a:r>
          </a:p>
          <a:p>
            <a:pPr marL="829944" indent="-457834">
              <a:spcBef>
                <a:spcPts val="500"/>
              </a:spcBef>
              <a:buSzPct val="100000"/>
              <a:buFont typeface="Arial"/>
              <a:buChar char="•"/>
              <a:tabLst>
                <a:tab pos="825500" algn="l"/>
                <a:tab pos="825500" algn="l"/>
              </a:tabLst>
              <a:defRPr sz="2400" spc="-1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000" dirty="0">
                <a:latin typeface="+mj-lt"/>
              </a:rPr>
              <a:t>Ergodicity</a:t>
            </a:r>
            <a:r>
              <a:rPr sz="2000" spc="0" dirty="0">
                <a:latin typeface="+mj-lt"/>
              </a:rPr>
              <a:t> </a:t>
            </a:r>
            <a:r>
              <a:rPr sz="2000" spc="0" dirty="0">
                <a:latin typeface="+mj-lt"/>
                <a:ea typeface="Wingdings"/>
                <a:cs typeface="Wingdings"/>
                <a:sym typeface="Wingdings"/>
              </a:rPr>
              <a:t></a:t>
            </a:r>
            <a:r>
              <a:rPr sz="2000" spc="0" dirty="0">
                <a:latin typeface="+mj-lt"/>
              </a:rPr>
              <a:t> </a:t>
            </a:r>
            <a:r>
              <a:rPr sz="2000" dirty="0">
                <a:latin typeface="+mj-lt"/>
              </a:rPr>
              <a:t>converge</a:t>
            </a:r>
            <a:r>
              <a:rPr sz="2000" spc="-5" dirty="0">
                <a:latin typeface="+mj-lt"/>
              </a:rPr>
              <a:t> to</a:t>
            </a:r>
            <a:r>
              <a:rPr sz="2000" spc="0" dirty="0">
                <a:latin typeface="+mj-lt"/>
              </a:rPr>
              <a:t> </a:t>
            </a:r>
            <a:r>
              <a:rPr sz="2000" spc="-5" dirty="0">
                <a:latin typeface="+mj-lt"/>
              </a:rPr>
              <a:t>static distribution</a:t>
            </a:r>
          </a:p>
          <a:p>
            <a:pPr indent="372109">
              <a:spcBef>
                <a:spcPts val="2200"/>
              </a:spcBef>
              <a:defRPr sz="2400" spc="-5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000" dirty="0">
                <a:latin typeface="+mj-lt"/>
              </a:rPr>
              <a:t>Probability</a:t>
            </a:r>
            <a:r>
              <a:rPr sz="2000" spc="-25" dirty="0">
                <a:latin typeface="+mj-lt"/>
              </a:rPr>
              <a:t> </a:t>
            </a:r>
            <a:r>
              <a:rPr sz="2000" dirty="0">
                <a:latin typeface="+mj-lt"/>
              </a:rPr>
              <a:t>flow:</a:t>
            </a:r>
          </a:p>
          <a:p>
            <a:pPr indent="3684904">
              <a:spcBef>
                <a:spcPts val="200"/>
              </a:spcBef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000" dirty="0">
                <a:latin typeface="+mj-lt"/>
              </a:rPr>
              <a:t>:</a:t>
            </a:r>
            <a:r>
              <a:rPr sz="2000" spc="-5" dirty="0">
                <a:latin typeface="+mj-lt"/>
              </a:rPr>
              <a:t> </a:t>
            </a:r>
            <a:r>
              <a:rPr sz="2000" spc="-5" dirty="0">
                <a:latin typeface="+mn-lt"/>
              </a:rPr>
              <a:t>a-priori </a:t>
            </a:r>
            <a:r>
              <a:rPr sz="2000" dirty="0">
                <a:latin typeface="+mn-lt"/>
              </a:rPr>
              <a:t>prob. for </a:t>
            </a:r>
            <a:r>
              <a:rPr sz="2000" spc="-5" dirty="0">
                <a:latin typeface="+mn-lt"/>
              </a:rPr>
              <a:t>proposing</a:t>
            </a:r>
            <a:r>
              <a:rPr sz="2000" dirty="0">
                <a:latin typeface="+mn-lt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+mn-lt"/>
              </a:rPr>
              <a:t>the</a:t>
            </a:r>
            <a:r>
              <a:rPr sz="2000" dirty="0">
                <a:solidFill>
                  <a:srgbClr val="0000FF"/>
                </a:solidFill>
                <a:latin typeface="+mn-lt"/>
              </a:rPr>
              <a:t> </a:t>
            </a:r>
            <a:r>
              <a:rPr sz="2000" spc="-5" dirty="0">
                <a:latin typeface="+mn-lt"/>
              </a:rPr>
              <a:t>update</a:t>
            </a:r>
          </a:p>
          <a:p>
            <a:pPr indent="3684904">
              <a:spcBef>
                <a:spcPts val="1000"/>
              </a:spcBef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000" dirty="0">
                <a:latin typeface="+mn-lt"/>
              </a:rPr>
              <a:t>:</a:t>
            </a:r>
            <a:r>
              <a:rPr sz="2000" spc="-25" dirty="0">
                <a:latin typeface="+mn-lt"/>
              </a:rPr>
              <a:t> </a:t>
            </a:r>
            <a:r>
              <a:rPr sz="2000" spc="-5" dirty="0">
                <a:latin typeface="+mn-lt"/>
              </a:rPr>
              <a:t>acceptance</a:t>
            </a:r>
            <a:r>
              <a:rPr sz="2000" spc="-20" dirty="0">
                <a:latin typeface="+mn-lt"/>
              </a:rPr>
              <a:t> </a:t>
            </a:r>
            <a:r>
              <a:rPr sz="2000" spc="-5" dirty="0">
                <a:latin typeface="+mn-lt"/>
              </a:rPr>
              <a:t>probability</a:t>
            </a:r>
          </a:p>
        </p:txBody>
      </p:sp>
      <p:pic>
        <p:nvPicPr>
          <p:cNvPr id="112" name="object 4" descr="object 4"/>
          <p:cNvPicPr>
            <a:picLocks noChangeAspect="1"/>
          </p:cNvPicPr>
          <p:nvPr/>
        </p:nvPicPr>
        <p:blipFill>
          <a:blip r:embed="rId3"/>
          <a:srcRect b="22198"/>
          <a:stretch>
            <a:fillRect/>
          </a:stretch>
        </p:blipFill>
        <p:spPr>
          <a:xfrm>
            <a:off x="606668" y="3911975"/>
            <a:ext cx="7243158" cy="16706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4697" y="2276872"/>
            <a:ext cx="4899632" cy="304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1593" y="2708920"/>
            <a:ext cx="1138319" cy="2663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1143" y="3162694"/>
            <a:ext cx="1148769" cy="2663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Image" descr="Ima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115" y="6117238"/>
            <a:ext cx="3676851" cy="5928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Image" descr="Imag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4513" y="6138974"/>
            <a:ext cx="2644571" cy="274692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global balance                                      detailed balance"/>
          <p:cNvSpPr txBox="1"/>
          <p:nvPr/>
        </p:nvSpPr>
        <p:spPr>
          <a:xfrm>
            <a:off x="1350435" y="5533685"/>
            <a:ext cx="5917708" cy="4062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8767" tIns="48767" rIns="48767" bIns="48767">
            <a:spAutoFit/>
          </a:bodyPr>
          <a:lstStyle>
            <a:lvl1pPr defTabSz="1300480"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>
                <a:latin typeface="+mj-lt"/>
              </a:rPr>
              <a:t>global balance                                 </a:t>
            </a:r>
            <a:r>
              <a:rPr lang="en-US" dirty="0">
                <a:latin typeface="+mj-lt"/>
              </a:rPr>
              <a:t>      </a:t>
            </a:r>
            <a:r>
              <a:rPr dirty="0">
                <a:latin typeface="+mj-lt"/>
              </a:rPr>
              <a:t>     detailed balance</a:t>
            </a: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19DEACC3-C593-CD2D-4974-76B7CBBC50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285116"/>
            <a:ext cx="9144000" cy="513081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pc="-100"/>
            </a:lvl1pPr>
          </a:lstStyle>
          <a:p>
            <a:r>
              <a:rPr lang="en-US" sz="2800" b="1" dirty="0">
                <a:solidFill>
                  <a:srgbClr val="0432FF"/>
                </a:solidFill>
              </a:rPr>
              <a:t>Monte Carlo method</a:t>
            </a:r>
            <a:endParaRPr sz="2800" b="1" dirty="0">
              <a:solidFill>
                <a:srgbClr val="0432FF"/>
              </a:solidFill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19DEACC3-C593-CD2D-4974-76B7CBBC50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285116"/>
            <a:ext cx="9144000" cy="513081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pc="-100"/>
            </a:lvl1pPr>
          </a:lstStyle>
          <a:p>
            <a:r>
              <a:rPr lang="en-US" sz="2800" b="1" dirty="0">
                <a:solidFill>
                  <a:srgbClr val="0432FF"/>
                </a:solidFill>
              </a:rPr>
              <a:t>Quantum Monte Carlo</a:t>
            </a:r>
            <a:endParaRPr sz="2800" b="1" dirty="0">
              <a:solidFill>
                <a:srgbClr val="0432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14434B-941D-82D3-F135-9126AFB4B6FB}"/>
              </a:ext>
            </a:extLst>
          </p:cNvPr>
          <p:cNvSpPr txBox="1"/>
          <p:nvPr/>
        </p:nvSpPr>
        <p:spPr>
          <a:xfrm>
            <a:off x="548640" y="1064588"/>
            <a:ext cx="1703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What is QMC?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DE1213-DF66-7C26-053D-CE28F28977E6}"/>
              </a:ext>
            </a:extLst>
          </p:cNvPr>
          <p:cNvSpPr txBox="1"/>
          <p:nvPr/>
        </p:nvSpPr>
        <p:spPr>
          <a:xfrm>
            <a:off x="701144" y="2539511"/>
            <a:ext cx="647151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“quantum-classical mapping”              “importance sampling”</a:t>
            </a:r>
          </a:p>
          <a:p>
            <a:endParaRPr lang="en-US" sz="2000" dirty="0"/>
          </a:p>
          <a:p>
            <a:r>
              <a:rPr lang="en-US" sz="2000" dirty="0"/>
              <a:t>classical:</a:t>
            </a:r>
          </a:p>
          <a:p>
            <a:endParaRPr lang="en-US" sz="2000" dirty="0"/>
          </a:p>
          <a:p>
            <a:r>
              <a:rPr lang="en-US" sz="2000" dirty="0"/>
              <a:t>quantum: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8B635B-9B5D-7331-0670-3FDF84311AC2}"/>
              </a:ext>
            </a:extLst>
          </p:cNvPr>
          <p:cNvSpPr txBox="1"/>
          <p:nvPr/>
        </p:nvSpPr>
        <p:spPr>
          <a:xfrm>
            <a:off x="730247" y="4898491"/>
            <a:ext cx="323697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432FF"/>
                </a:solidFill>
              </a:rPr>
              <a:t>Q: </a:t>
            </a:r>
            <a:r>
              <a:rPr lang="en-US" sz="2000" dirty="0"/>
              <a:t>How to integrate out </a:t>
            </a:r>
          </a:p>
          <a:p>
            <a:r>
              <a:rPr lang="en-US" sz="2000" dirty="0"/>
              <a:t>     without diagonalization?</a:t>
            </a:r>
          </a:p>
          <a:p>
            <a:endParaRPr lang="en-US" sz="2000" dirty="0"/>
          </a:p>
          <a:p>
            <a:r>
              <a:rPr lang="en-US" sz="2000" b="1" dirty="0">
                <a:solidFill>
                  <a:srgbClr val="0432FF"/>
                </a:solidFill>
              </a:rPr>
              <a:t>A: </a:t>
            </a:r>
            <a:r>
              <a:rPr lang="en-US" sz="2000" dirty="0"/>
              <a:t>map to (d+1) dim. classical</a:t>
            </a:r>
          </a:p>
          <a:p>
            <a:r>
              <a:rPr lang="en-US" sz="2000" dirty="0"/>
              <a:t>     system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474F50-8449-0C89-50ED-FF4086DE7406}"/>
              </a:ext>
            </a:extLst>
          </p:cNvPr>
          <p:cNvSpPr txBox="1"/>
          <p:nvPr/>
        </p:nvSpPr>
        <p:spPr>
          <a:xfrm>
            <a:off x="4781022" y="5025602"/>
            <a:ext cx="33193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configuration: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general method for </a:t>
            </a:r>
          </a:p>
          <a:p>
            <a:r>
              <a:rPr lang="en-US" sz="2000" dirty="0"/>
              <a:t>      high dimensional integrals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DB7FD73-87E3-EFD9-92B3-3E3F85638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176" y="3140968"/>
            <a:ext cx="1905000" cy="5207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9A50523-A0AC-EFE2-B1C1-89B3150B5B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7106" y="3717032"/>
            <a:ext cx="2235200" cy="5207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513865F-062C-6EEC-A7C8-63C5F38AC4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2325" y="3189486"/>
            <a:ext cx="2374900" cy="5715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EFE39D7-7B75-F49F-6CC7-0F5669C0EE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2665" y="3797796"/>
            <a:ext cx="1397000" cy="4953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2D1CA72-C179-DF8B-75A7-EE16A1B7F615}"/>
              </a:ext>
            </a:extLst>
          </p:cNvPr>
          <p:cNvSpPr txBox="1"/>
          <p:nvPr/>
        </p:nvSpPr>
        <p:spPr>
          <a:xfrm>
            <a:off x="548640" y="1622339"/>
            <a:ext cx="68474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</a:rPr>
              <a:t>QMC = quantum-classical mapping + important sampling</a:t>
            </a:r>
          </a:p>
        </p:txBody>
      </p:sp>
    </p:spTree>
    <p:extLst>
      <p:ext uri="{BB962C8B-B14F-4D97-AF65-F5344CB8AC3E}">
        <p14:creationId xmlns:p14="http://schemas.microsoft.com/office/powerpoint/2010/main" val="413114031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19DEACC3-C593-CD2D-4974-76B7CBBC50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285116"/>
            <a:ext cx="9144000" cy="513081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pc="-100"/>
            </a:lvl1pPr>
          </a:lstStyle>
          <a:p>
            <a:r>
              <a:rPr lang="en-US" sz="2800" b="1" dirty="0">
                <a:solidFill>
                  <a:srgbClr val="0432FF"/>
                </a:solidFill>
              </a:rPr>
              <a:t>Quantum Monte Carlo</a:t>
            </a:r>
            <a:endParaRPr sz="2800" b="1" dirty="0">
              <a:solidFill>
                <a:srgbClr val="0432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5E63B5-9F45-5075-8481-D5EDD558C011}"/>
              </a:ext>
            </a:extLst>
          </p:cNvPr>
          <p:cNvSpPr txBox="1"/>
          <p:nvPr/>
        </p:nvSpPr>
        <p:spPr>
          <a:xfrm>
            <a:off x="548640" y="897154"/>
            <a:ext cx="4617438" cy="5430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QMC = a large family tree</a:t>
            </a:r>
            <a:endParaRPr lang="en-US" sz="2000" dirty="0"/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&lt;&lt;Variational Monte Carlo&gt;&gt; family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&lt;&lt;Diffusion monte Carlo&gt;&gt; family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endParaRPr lang="en-US" sz="2000" dirty="0"/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&lt;&lt;Path integral Monte Carlo&gt;&gt; family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lnSpc>
                <a:spcPct val="150000"/>
              </a:lnSpc>
              <a:buClr>
                <a:schemeClr val="tx1"/>
              </a:buClr>
            </a:pPr>
            <a:endParaRPr lang="en-US" sz="2000" dirty="0"/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&lt;&lt;Diagrammatic Monte Carlo&gt;&gt; family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2AF613-4F60-147C-EC25-C3625508D628}"/>
              </a:ext>
            </a:extLst>
          </p:cNvPr>
          <p:cNvSpPr txBox="1"/>
          <p:nvPr/>
        </p:nvSpPr>
        <p:spPr>
          <a:xfrm>
            <a:off x="951023" y="2062589"/>
            <a:ext cx="7713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Projector Monte Carlo, Green Function Monte Carlo, Diffusion Monte Carlo (+Fix Node, +Stochastic Reconfiguration) 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F39191-B235-C73C-8F46-10FC75316EDF}"/>
              </a:ext>
            </a:extLst>
          </p:cNvPr>
          <p:cNvSpPr txBox="1"/>
          <p:nvPr/>
        </p:nvSpPr>
        <p:spPr>
          <a:xfrm>
            <a:off x="975409" y="3131676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Auxiliary Field Monte Carlo, Determinantal Monte Carlo, Hirsch-</a:t>
            </a:r>
            <a:r>
              <a:rPr lang="en-US" dirty="0" err="1"/>
              <a:t>Fye</a:t>
            </a:r>
            <a:r>
              <a:rPr lang="en-US" dirty="0"/>
              <a:t>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D26739-65B0-2A35-247C-D3DE48840732}"/>
              </a:ext>
            </a:extLst>
          </p:cNvPr>
          <p:cNvSpPr txBox="1"/>
          <p:nvPr/>
        </p:nvSpPr>
        <p:spPr>
          <a:xfrm>
            <a:off x="1015278" y="3941309"/>
            <a:ext cx="83812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Lattice systems (cluster algorithms)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Basic idea: Mapping Quantum system in dimension d to Classical system in dimension d+1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They do classical Monte Carlo on the equivalent problem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en-US" altLang="zh-CN" dirty="0"/>
              <a:t>World-line QMC (WL): </a:t>
            </a:r>
            <a:r>
              <a:rPr lang="en-US" altLang="zh-CN" dirty="0"/>
              <a:t>based on Feynman p</a:t>
            </a:r>
            <a:r>
              <a:rPr kumimoji="1" lang="en-US" altLang="zh-CN" dirty="0"/>
              <a:t>ath-integral representation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zh-CN" dirty="0"/>
              <a:t>Stochastic Series Expansion (SSE): based on high-temperature series expansion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319D5A-C6DA-A6FB-0159-F931637D3482}"/>
              </a:ext>
            </a:extLst>
          </p:cNvPr>
          <p:cNvSpPr txBox="1"/>
          <p:nvPr/>
        </p:nvSpPr>
        <p:spPr>
          <a:xfrm>
            <a:off x="975408" y="6249718"/>
            <a:ext cx="61168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zh-CN" dirty="0"/>
              <a:t>Based-on Feynman diagrammatic series expansion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3DE31A-F5E9-6278-6489-848E7634B3B0}"/>
              </a:ext>
            </a:extLst>
          </p:cNvPr>
          <p:cNvSpPr txBox="1"/>
          <p:nvPr/>
        </p:nvSpPr>
        <p:spPr>
          <a:xfrm>
            <a:off x="576064" y="2666426"/>
            <a:ext cx="4572000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&lt;&lt;Determinantal Monte Carlo&gt;&gt; family</a:t>
            </a:r>
          </a:p>
        </p:txBody>
      </p:sp>
    </p:spTree>
    <p:extLst>
      <p:ext uri="{BB962C8B-B14F-4D97-AF65-F5344CB8AC3E}">
        <p14:creationId xmlns:p14="http://schemas.microsoft.com/office/powerpoint/2010/main" val="299276925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19DEACC3-C593-CD2D-4974-76B7CBBC50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285116"/>
            <a:ext cx="9144000" cy="513081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pc="-100"/>
            </a:lvl1pPr>
          </a:lstStyle>
          <a:p>
            <a:r>
              <a:rPr lang="en-US" sz="2800" b="1" dirty="0">
                <a:solidFill>
                  <a:srgbClr val="0432FF"/>
                </a:solidFill>
              </a:rPr>
              <a:t>The negative sign problem in QMC</a:t>
            </a:r>
            <a:endParaRPr sz="2800" b="1" dirty="0">
              <a:solidFill>
                <a:srgbClr val="0432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3CA040-6471-CAC4-F704-B77C97677A5F}"/>
              </a:ext>
            </a:extLst>
          </p:cNvPr>
          <p:cNvSpPr txBox="1"/>
          <p:nvPr/>
        </p:nvSpPr>
        <p:spPr>
          <a:xfrm>
            <a:off x="548640" y="1196752"/>
            <a:ext cx="741480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Not as easy as classical Monte Carlo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Calculating the eigenvalues </a:t>
            </a:r>
            <a:r>
              <a:rPr lang="en-US" sz="2000" dirty="0" err="1"/>
              <a:t>E</a:t>
            </a:r>
            <a:r>
              <a:rPr lang="en-US" sz="2000" baseline="-25000" dirty="0" err="1"/>
              <a:t>c</a:t>
            </a:r>
            <a:r>
              <a:rPr lang="en-US" sz="2000" dirty="0"/>
              <a:t> is equivalent to solving the problem</a:t>
            </a:r>
          </a:p>
          <a:p>
            <a:pPr>
              <a:buClr>
                <a:schemeClr val="tx1"/>
              </a:buClr>
            </a:pPr>
            <a:endParaRPr lang="en-US" sz="2000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Need to find a mapping of the quantum partition function to a classical problem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Clr>
                <a:schemeClr val="tx1"/>
              </a:buClr>
            </a:pPr>
            <a:endParaRPr lang="en-US" sz="2000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“Negative sign” problem if some p</a:t>
            </a:r>
            <a:r>
              <a:rPr lang="en-US" sz="2000" baseline="-25000" dirty="0"/>
              <a:t>c</a:t>
            </a:r>
            <a:r>
              <a:rPr lang="en-US" sz="2000" dirty="0"/>
              <a:t>&lt;0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6E5C52-450E-52C4-F804-7E04E8904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9623" y="1844824"/>
            <a:ext cx="1701800" cy="4889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BD893E-7821-07C6-CBFE-37DFC2D84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9623" y="4057807"/>
            <a:ext cx="2101850" cy="4889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CCBE5C-B38C-1643-90D9-5CF2069C01CE}"/>
              </a:ext>
            </a:extLst>
          </p:cNvPr>
          <p:cNvSpPr txBox="1"/>
          <p:nvPr/>
        </p:nvSpPr>
        <p:spPr>
          <a:xfrm>
            <a:off x="611560" y="5085184"/>
            <a:ext cx="66967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Reminiscent of the NP-hard problems</a:t>
            </a:r>
          </a:p>
          <a:p>
            <a:pPr marL="61722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No proof that they are exponentially hard</a:t>
            </a:r>
          </a:p>
          <a:p>
            <a:pPr marL="61722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No polynomial solution either</a:t>
            </a:r>
          </a:p>
        </p:txBody>
      </p:sp>
    </p:spTree>
    <p:extLst>
      <p:ext uri="{BB962C8B-B14F-4D97-AF65-F5344CB8AC3E}">
        <p14:creationId xmlns:p14="http://schemas.microsoft.com/office/powerpoint/2010/main" val="192364087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19DEACC3-C593-CD2D-4974-76B7CBBC50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285116"/>
            <a:ext cx="9144000" cy="513081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pc="-100"/>
            </a:lvl1pPr>
          </a:lstStyle>
          <a:p>
            <a:r>
              <a:rPr lang="en-US" sz="2800" b="1" dirty="0">
                <a:solidFill>
                  <a:srgbClr val="0432FF"/>
                </a:solidFill>
              </a:rPr>
              <a:t>Working around the sign problem</a:t>
            </a:r>
            <a:endParaRPr sz="2800" b="1" dirty="0">
              <a:solidFill>
                <a:srgbClr val="0432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BC093A-5FD0-3BDE-C1AB-904582C92005}"/>
              </a:ext>
            </a:extLst>
          </p:cNvPr>
          <p:cNvSpPr txBox="1"/>
          <p:nvPr/>
        </p:nvSpPr>
        <p:spPr>
          <a:xfrm>
            <a:off x="395536" y="1052736"/>
            <a:ext cx="792088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Simulate “bosonic” systems</a:t>
            </a:r>
          </a:p>
          <a:p>
            <a:pPr marL="54864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Bosonic atoms in optical lattices</a:t>
            </a:r>
          </a:p>
          <a:p>
            <a:pPr marL="54864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Helium-4 </a:t>
            </a:r>
            <a:r>
              <a:rPr lang="en-US" dirty="0" err="1"/>
              <a:t>supersolids</a:t>
            </a:r>
            <a:endParaRPr lang="en-US" dirty="0"/>
          </a:p>
          <a:p>
            <a:pPr marL="54864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err="1"/>
              <a:t>Nonfrustrated</a:t>
            </a:r>
            <a:r>
              <a:rPr lang="en-US" dirty="0"/>
              <a:t> magnets</a:t>
            </a:r>
          </a:p>
          <a:p>
            <a:pPr marL="262890">
              <a:buClr>
                <a:schemeClr val="tx1"/>
              </a:buClr>
            </a:pPr>
            <a:endParaRPr lang="en-US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Simulate sign-problem free fermionic systems</a:t>
            </a:r>
          </a:p>
          <a:p>
            <a:pPr marL="54864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Attractive on-site interactions</a:t>
            </a:r>
          </a:p>
          <a:p>
            <a:pPr marL="54864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Half-filled Mott insulators</a:t>
            </a:r>
          </a:p>
          <a:p>
            <a:pPr marL="262890">
              <a:buClr>
                <a:schemeClr val="tx1"/>
              </a:buClr>
            </a:pPr>
            <a:endParaRPr lang="en-US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Use DMRG and tensor network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Use approximate methods</a:t>
            </a:r>
            <a:r>
              <a:rPr lang="zh-CN" altLang="en-US" sz="2000" dirty="0"/>
              <a:t> </a:t>
            </a:r>
            <a:r>
              <a:rPr lang="en-US" altLang="zh-CN" sz="2000" dirty="0"/>
              <a:t>(</a:t>
            </a:r>
            <a:r>
              <a:rPr lang="en-US" dirty="0"/>
              <a:t>Dynamical mean field theory, DMFT)</a:t>
            </a:r>
          </a:p>
          <a:p>
            <a:pPr marL="54864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Change basis</a:t>
            </a:r>
          </a:p>
          <a:p>
            <a:pPr marL="54864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222222"/>
                </a:solidFill>
                <a:effectLst/>
                <a:latin typeface="+mj-lt"/>
              </a:rPr>
              <a:t>employ a Majorana representation of complex fermions</a:t>
            </a:r>
          </a:p>
          <a:p>
            <a:pPr marL="262890">
              <a:buClr>
                <a:schemeClr val="tx1"/>
              </a:buClr>
            </a:pPr>
            <a:endParaRPr lang="en-US" b="0" i="0" u="none" strike="noStrike" dirty="0">
              <a:solidFill>
                <a:srgbClr val="222222"/>
              </a:solidFill>
              <a:effectLst/>
              <a:latin typeface="+mj-lt"/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Auxiliary Field Monte Carlo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Diagrammatic Monte Carlo</a:t>
            </a:r>
          </a:p>
        </p:txBody>
      </p:sp>
    </p:spTree>
    <p:extLst>
      <p:ext uri="{BB962C8B-B14F-4D97-AF65-F5344CB8AC3E}">
        <p14:creationId xmlns:p14="http://schemas.microsoft.com/office/powerpoint/2010/main" val="21088617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像素.thmx</Template>
  <TotalTime>8475</TotalTime>
  <Words>1866</Words>
  <Application>Microsoft Macintosh PowerPoint</Application>
  <PresentationFormat>On-screen Show (4:3)</PresentationFormat>
  <Paragraphs>320</Paragraphs>
  <Slides>35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7" baseType="lpstr">
      <vt:lpstr>Microsoft YaHei UI</vt:lpstr>
      <vt:lpstr>MicrosoftYaHei</vt:lpstr>
      <vt:lpstr>SimSun</vt:lpstr>
      <vt:lpstr>Söhne</vt:lpstr>
      <vt:lpstr>Arial</vt:lpstr>
      <vt:lpstr>Calibri</vt:lpstr>
      <vt:lpstr>Cambria Math</vt:lpstr>
      <vt:lpstr>Comic Sans MS</vt:lpstr>
      <vt:lpstr>Helvetica</vt:lpstr>
      <vt:lpstr>Times New Roman</vt:lpstr>
      <vt:lpstr>Wingdings</vt:lpstr>
      <vt:lpstr>Office 主题</vt:lpstr>
      <vt:lpstr>PowerPoint Presentation</vt:lpstr>
      <vt:lpstr>PowerPoint Presentation</vt:lpstr>
      <vt:lpstr>Outline</vt:lpstr>
      <vt:lpstr>Monte Carlo method</vt:lpstr>
      <vt:lpstr>Monte Carlo method</vt:lpstr>
      <vt:lpstr>Quantum Monte Carlo</vt:lpstr>
      <vt:lpstr>Quantum Monte Carlo</vt:lpstr>
      <vt:lpstr>The negative sign problem in QMC</vt:lpstr>
      <vt:lpstr>Working around the sign problem</vt:lpstr>
      <vt:lpstr>Other disadvantages for QMC?</vt:lpstr>
      <vt:lpstr>Other disadvantages for QMC?</vt:lpstr>
      <vt:lpstr>Outline</vt:lpstr>
      <vt:lpstr>The Metropolis Algorithm (1953)</vt:lpstr>
      <vt:lpstr>PowerPoint Presentation</vt:lpstr>
      <vt:lpstr>PowerPoint Presentation</vt:lpstr>
      <vt:lpstr>Outline</vt:lpstr>
      <vt:lpstr>Factorized Metropolis Filter (2014)</vt:lpstr>
      <vt:lpstr>Factorized Metropolis Filter (2014)</vt:lpstr>
      <vt:lpstr>First Rejection Events</vt:lpstr>
      <vt:lpstr>Computational Complexity of Direct Sampling</vt:lpstr>
      <vt:lpstr>A trivial probability identity</vt:lpstr>
      <vt:lpstr>Bound probability for worst case</vt:lpstr>
      <vt:lpstr>Event-based sampling (2023)</vt:lpstr>
      <vt:lpstr>Event-based sampling (2023)</vt:lpstr>
      <vt:lpstr>Box Technique</vt:lpstr>
      <vt:lpstr>Event-based sampling (2023)</vt:lpstr>
      <vt:lpstr>Outline</vt:lpstr>
      <vt:lpstr>Event-based Quantum Monte Carlo (EBQMC)</vt:lpstr>
      <vt:lpstr>Event-based Quantum Monte Carlo (EBQMC)</vt:lpstr>
      <vt:lpstr>Event-based Quantum Monte Carlo (EBQMC)</vt:lpstr>
      <vt:lpstr>Event-based Monte Carlo algorithm</vt:lpstr>
      <vt:lpstr>Event-based Monte Carlo algorithm</vt:lpstr>
      <vt:lpstr>PowerPoint Presentation</vt:lpstr>
      <vt:lpstr>PowerPoint Presentation</vt:lpstr>
      <vt:lpstr>Quantum Monte Carlo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insect</dc:creator>
  <cp:lastModifiedBy>Microsoft Office User</cp:lastModifiedBy>
  <cp:revision>554</cp:revision>
  <dcterms:created xsi:type="dcterms:W3CDTF">2012-08-04T02:15:21Z</dcterms:created>
  <dcterms:modified xsi:type="dcterms:W3CDTF">2023-06-02T03:43:42Z</dcterms:modified>
</cp:coreProperties>
</file>