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9" r:id="rId2"/>
    <p:sldMasterId id="2147483724" r:id="rId3"/>
    <p:sldMasterId id="2147483736" r:id="rId4"/>
    <p:sldMasterId id="2147483786" r:id="rId5"/>
    <p:sldMasterId id="2147483800" r:id="rId6"/>
    <p:sldMasterId id="2147483812" r:id="rId7"/>
    <p:sldMasterId id="2147483826" r:id="rId8"/>
    <p:sldMasterId id="2147483840" r:id="rId9"/>
    <p:sldMasterId id="2147483852" r:id="rId10"/>
  </p:sldMasterIdLst>
  <p:notesMasterIdLst>
    <p:notesMasterId r:id="rId92"/>
  </p:notesMasterIdLst>
  <p:sldIdLst>
    <p:sldId id="426" r:id="rId11"/>
    <p:sldId id="428" r:id="rId12"/>
    <p:sldId id="427" r:id="rId13"/>
    <p:sldId id="390" r:id="rId14"/>
    <p:sldId id="268" r:id="rId15"/>
    <p:sldId id="445" r:id="rId16"/>
    <p:sldId id="446" r:id="rId17"/>
    <p:sldId id="489" r:id="rId18"/>
    <p:sldId id="392" r:id="rId19"/>
    <p:sldId id="393" r:id="rId20"/>
    <p:sldId id="403" r:id="rId21"/>
    <p:sldId id="404" r:id="rId22"/>
    <p:sldId id="405" r:id="rId23"/>
    <p:sldId id="406" r:id="rId24"/>
    <p:sldId id="439" r:id="rId25"/>
    <p:sldId id="407" r:id="rId26"/>
    <p:sldId id="408" r:id="rId27"/>
    <p:sldId id="409" r:id="rId28"/>
    <p:sldId id="450" r:id="rId29"/>
    <p:sldId id="451" r:id="rId30"/>
    <p:sldId id="452" r:id="rId31"/>
    <p:sldId id="453" r:id="rId32"/>
    <p:sldId id="454" r:id="rId33"/>
    <p:sldId id="455" r:id="rId34"/>
    <p:sldId id="458" r:id="rId35"/>
    <p:sldId id="459" r:id="rId36"/>
    <p:sldId id="460" r:id="rId37"/>
    <p:sldId id="461" r:id="rId38"/>
    <p:sldId id="462" r:id="rId39"/>
    <p:sldId id="463" r:id="rId40"/>
    <p:sldId id="475" r:id="rId41"/>
    <p:sldId id="447" r:id="rId42"/>
    <p:sldId id="490" r:id="rId43"/>
    <p:sldId id="438" r:id="rId44"/>
    <p:sldId id="440" r:id="rId45"/>
    <p:sldId id="441" r:id="rId46"/>
    <p:sldId id="442" r:id="rId47"/>
    <p:sldId id="374" r:id="rId48"/>
    <p:sldId id="396" r:id="rId49"/>
    <p:sldId id="444" r:id="rId50"/>
    <p:sldId id="448" r:id="rId51"/>
    <p:sldId id="449" r:id="rId52"/>
    <p:sldId id="377" r:id="rId53"/>
    <p:sldId id="395" r:id="rId54"/>
    <p:sldId id="378" r:id="rId55"/>
    <p:sldId id="379" r:id="rId56"/>
    <p:sldId id="376" r:id="rId57"/>
    <p:sldId id="380" r:id="rId58"/>
    <p:sldId id="381" r:id="rId59"/>
    <p:sldId id="382" r:id="rId60"/>
    <p:sldId id="383" r:id="rId61"/>
    <p:sldId id="384" r:id="rId62"/>
    <p:sldId id="386" r:id="rId63"/>
    <p:sldId id="437" r:id="rId64"/>
    <p:sldId id="492" r:id="rId65"/>
    <p:sldId id="491" r:id="rId66"/>
    <p:sldId id="424" r:id="rId67"/>
    <p:sldId id="394" r:id="rId68"/>
    <p:sldId id="398" r:id="rId69"/>
    <p:sldId id="434" r:id="rId70"/>
    <p:sldId id="399" r:id="rId71"/>
    <p:sldId id="400" r:id="rId72"/>
    <p:sldId id="401" r:id="rId73"/>
    <p:sldId id="402" r:id="rId74"/>
    <p:sldId id="422" r:id="rId75"/>
    <p:sldId id="425" r:id="rId76"/>
    <p:sldId id="375" r:id="rId77"/>
    <p:sldId id="436" r:id="rId78"/>
    <p:sldId id="478" r:id="rId79"/>
    <p:sldId id="479" r:id="rId80"/>
    <p:sldId id="480" r:id="rId81"/>
    <p:sldId id="481" r:id="rId82"/>
    <p:sldId id="482" r:id="rId83"/>
    <p:sldId id="483" r:id="rId84"/>
    <p:sldId id="484" r:id="rId85"/>
    <p:sldId id="485" r:id="rId86"/>
    <p:sldId id="486" r:id="rId87"/>
    <p:sldId id="487" r:id="rId88"/>
    <p:sldId id="488" r:id="rId89"/>
    <p:sldId id="476" r:id="rId90"/>
    <p:sldId id="477"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0033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37" autoAdjust="0"/>
    <p:restoredTop sz="94660"/>
  </p:normalViewPr>
  <p:slideViewPr>
    <p:cSldViewPr snapToGrid="0">
      <p:cViewPr varScale="1">
        <p:scale>
          <a:sx n="66" d="100"/>
          <a:sy n="66" d="100"/>
        </p:scale>
        <p:origin x="582" y="4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slide" Target="slides/slide53.xml"/><Relationship Id="rId68" Type="http://schemas.openxmlformats.org/officeDocument/2006/relationships/slide" Target="slides/slide58.xml"/><Relationship Id="rId76" Type="http://schemas.openxmlformats.org/officeDocument/2006/relationships/slide" Target="slides/slide66.xml"/><Relationship Id="rId84" Type="http://schemas.openxmlformats.org/officeDocument/2006/relationships/slide" Target="slides/slide74.xml"/><Relationship Id="rId89" Type="http://schemas.openxmlformats.org/officeDocument/2006/relationships/slide" Target="slides/slide79.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93A60-0494-40AF-A1C8-F6BEEEA64C54}" type="datetimeFigureOut">
              <a:rPr lang="zh-CN" altLang="en-US" smtClean="0"/>
              <a:t>2023/6/1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805E7-A969-4F90-B8C3-9093EAABD2A8}" type="slidenum">
              <a:rPr lang="zh-CN" altLang="en-US" smtClean="0"/>
              <a:t>‹#›</a:t>
            </a:fld>
            <a:endParaRPr lang="zh-CN" altLang="en-US"/>
          </a:p>
        </p:txBody>
      </p:sp>
    </p:spTree>
    <p:extLst>
      <p:ext uri="{BB962C8B-B14F-4D97-AF65-F5344CB8AC3E}">
        <p14:creationId xmlns:p14="http://schemas.microsoft.com/office/powerpoint/2010/main" val="659320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6C85A00E-BB72-43F6-88FB-A82F1C2D846F}" type="slidenum">
              <a:rPr kumimoji="0" lang="zh-CN" altLang="en-GB" sz="1800" b="0" i="0" u="none" strike="noStrike" kern="0" cap="none" spc="0" normalizeH="0" baseline="0" noProof="0">
                <a:ln>
                  <a:noFill/>
                </a:ln>
                <a:solidFill>
                  <a:prstClr val="black"/>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a:t>
            </a:fld>
            <a:endParaRPr kumimoji="0" lang="en-GB" altLang="zh-CN" sz="1800" b="0" i="0" u="none" strike="noStrike" kern="0" cap="none" spc="0" normalizeH="0" baseline="0" noProof="0">
              <a:ln>
                <a:noFill/>
              </a:ln>
              <a:solidFill>
                <a:prstClr val="black"/>
              </a:solidFill>
              <a:effectLst/>
              <a:uLnTx/>
              <a:uFillTx/>
            </a:endParaRPr>
          </a:p>
        </p:txBody>
      </p:sp>
      <p:sp>
        <p:nvSpPr>
          <p:cNvPr id="223234" name="Rectangle 2"/>
          <p:cNvSpPr>
            <a:spLocks noGrp="1" noRot="1" noChangeAspect="1" noChangeArrowheads="1" noTextEdit="1"/>
          </p:cNvSpPr>
          <p:nvPr>
            <p:ph type="sldImg"/>
          </p:nvPr>
        </p:nvSpPr>
        <p:spPr>
          <a:xfrm>
            <a:off x="368300" y="703263"/>
            <a:ext cx="6126163" cy="3446462"/>
          </a:xfrm>
          <a:ln/>
        </p:spPr>
      </p:sp>
      <p:sp>
        <p:nvSpPr>
          <p:cNvPr id="223235" name="Rectangle 3"/>
          <p:cNvSpPr>
            <a:spLocks noGrp="1" noChangeArrowheads="1"/>
          </p:cNvSpPr>
          <p:nvPr>
            <p:ph type="body" idx="1"/>
          </p:nvPr>
        </p:nvSpPr>
        <p:spPr>
          <a:xfrm>
            <a:off x="923925" y="4360863"/>
            <a:ext cx="5010150" cy="4079875"/>
          </a:xfrm>
        </p:spPr>
        <p:txBody>
          <a:bodyPr/>
          <a:lstStyle/>
          <a:p>
            <a:endParaRPr lang="zh-CN" altLang="en-US"/>
          </a:p>
        </p:txBody>
      </p:sp>
    </p:spTree>
    <p:extLst>
      <p:ext uri="{BB962C8B-B14F-4D97-AF65-F5344CB8AC3E}">
        <p14:creationId xmlns:p14="http://schemas.microsoft.com/office/powerpoint/2010/main" val="3832454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EAC85FEC-3160-40E6-81A9-3037EA3B81F5}" type="slidenum">
              <a:rPr kumimoji="0" lang="zh-CN" alt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96260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42C01068-B8BE-442C-B378-B9339F306026}"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8000335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6934F9C6-DA21-402E-997D-C5CE25AAE5F0}"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361362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24BEB6D-CF76-4B00-91D6-9F1F2F01F4AD}" type="slidenum">
              <a:rPr lang="zh-CN" altLang="en-GB"/>
              <a:pPr>
                <a:defRPr/>
              </a:pPr>
              <a:t>‹#›</a:t>
            </a:fld>
            <a:endParaRPr lang="en-GB" altLang="zh-CN"/>
          </a:p>
        </p:txBody>
      </p:sp>
    </p:spTree>
    <p:extLst>
      <p:ext uri="{BB962C8B-B14F-4D97-AF65-F5344CB8AC3E}">
        <p14:creationId xmlns:p14="http://schemas.microsoft.com/office/powerpoint/2010/main" val="24949482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2B1DC68-C0F4-4CE6-9CEB-A0315D17FDC4}" type="slidenum">
              <a:rPr lang="zh-CN" altLang="en-GB"/>
              <a:pPr>
                <a:defRPr/>
              </a:pPr>
              <a:t>‹#›</a:t>
            </a:fld>
            <a:endParaRPr lang="en-GB" altLang="zh-CN"/>
          </a:p>
        </p:txBody>
      </p:sp>
    </p:spTree>
    <p:extLst>
      <p:ext uri="{BB962C8B-B14F-4D97-AF65-F5344CB8AC3E}">
        <p14:creationId xmlns:p14="http://schemas.microsoft.com/office/powerpoint/2010/main" val="24775198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7A54096-90A7-434B-A204-BC7387543595}" type="slidenum">
              <a:rPr lang="zh-CN" altLang="en-GB"/>
              <a:pPr>
                <a:defRPr/>
              </a:pPr>
              <a:t>‹#›</a:t>
            </a:fld>
            <a:endParaRPr lang="en-GB" altLang="zh-CN"/>
          </a:p>
        </p:txBody>
      </p:sp>
    </p:spTree>
    <p:extLst>
      <p:ext uri="{BB962C8B-B14F-4D97-AF65-F5344CB8AC3E}">
        <p14:creationId xmlns:p14="http://schemas.microsoft.com/office/powerpoint/2010/main" val="274957189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813DFC8-4B18-4E2B-8095-7CA6717A9B0E}" type="slidenum">
              <a:rPr lang="zh-CN" altLang="en-GB"/>
              <a:pPr>
                <a:defRPr/>
              </a:pPr>
              <a:t>‹#›</a:t>
            </a:fld>
            <a:endParaRPr lang="en-GB" altLang="zh-CN"/>
          </a:p>
        </p:txBody>
      </p:sp>
    </p:spTree>
    <p:extLst>
      <p:ext uri="{BB962C8B-B14F-4D97-AF65-F5344CB8AC3E}">
        <p14:creationId xmlns:p14="http://schemas.microsoft.com/office/powerpoint/2010/main" val="29064725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3952A55-C133-44FD-9D23-1A0D0408ACF1}" type="slidenum">
              <a:rPr lang="zh-CN" altLang="en-GB"/>
              <a:pPr>
                <a:defRPr/>
              </a:pPr>
              <a:t>‹#›</a:t>
            </a:fld>
            <a:endParaRPr lang="en-GB" altLang="zh-CN"/>
          </a:p>
        </p:txBody>
      </p:sp>
    </p:spTree>
    <p:extLst>
      <p:ext uri="{BB962C8B-B14F-4D97-AF65-F5344CB8AC3E}">
        <p14:creationId xmlns:p14="http://schemas.microsoft.com/office/powerpoint/2010/main" val="38109531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0C48493D-B210-4B01-B22F-E4E6CDF6BA8A}" type="slidenum">
              <a:rPr lang="zh-CN" altLang="en-GB"/>
              <a:pPr>
                <a:defRPr/>
              </a:pPr>
              <a:t>‹#›</a:t>
            </a:fld>
            <a:endParaRPr lang="en-GB" altLang="zh-CN"/>
          </a:p>
        </p:txBody>
      </p:sp>
    </p:spTree>
    <p:extLst>
      <p:ext uri="{BB962C8B-B14F-4D97-AF65-F5344CB8AC3E}">
        <p14:creationId xmlns:p14="http://schemas.microsoft.com/office/powerpoint/2010/main" val="7115774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AA1CCDF-A1CA-436A-B5DE-77B82E51B7E7}" type="slidenum">
              <a:rPr lang="zh-CN" altLang="en-GB"/>
              <a:pPr>
                <a:defRPr/>
              </a:pPr>
              <a:t>‹#›</a:t>
            </a:fld>
            <a:endParaRPr lang="en-GB" altLang="zh-CN"/>
          </a:p>
        </p:txBody>
      </p:sp>
    </p:spTree>
    <p:extLst>
      <p:ext uri="{BB962C8B-B14F-4D97-AF65-F5344CB8AC3E}">
        <p14:creationId xmlns:p14="http://schemas.microsoft.com/office/powerpoint/2010/main" val="9126247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3"/>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3"/>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CC171AFD-F8EE-4F27-82C3-1A85638CA456}" type="slidenum">
              <a:rPr lang="zh-CN" altLang="en-GB"/>
              <a:pPr>
                <a:defRPr/>
              </a:pPr>
              <a:t>‹#›</a:t>
            </a:fld>
            <a:endParaRPr lang="en-GB" altLang="zh-CN"/>
          </a:p>
        </p:txBody>
      </p:sp>
    </p:spTree>
    <p:extLst>
      <p:ext uri="{BB962C8B-B14F-4D97-AF65-F5344CB8AC3E}">
        <p14:creationId xmlns:p14="http://schemas.microsoft.com/office/powerpoint/2010/main" val="32211154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1FBE612-B222-4DBA-A6BE-897CCAA55B99}" type="slidenum">
              <a:rPr lang="zh-CN" altLang="en-GB"/>
              <a:pPr>
                <a:defRPr/>
              </a:pPr>
              <a:t>‹#›</a:t>
            </a:fld>
            <a:endParaRPr lang="en-GB" altLang="zh-CN"/>
          </a:p>
        </p:txBody>
      </p:sp>
    </p:spTree>
    <p:extLst>
      <p:ext uri="{BB962C8B-B14F-4D97-AF65-F5344CB8AC3E}">
        <p14:creationId xmlns:p14="http://schemas.microsoft.com/office/powerpoint/2010/main" val="119389425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B39DE15-DDDB-42DF-A081-0E9579ACB863}" type="slidenum">
              <a:rPr lang="zh-CN" altLang="en-GB"/>
              <a:pPr>
                <a:defRPr/>
              </a:pPr>
              <a:t>‹#›</a:t>
            </a:fld>
            <a:endParaRPr lang="en-GB" altLang="zh-CN"/>
          </a:p>
        </p:txBody>
      </p:sp>
    </p:spTree>
    <p:extLst>
      <p:ext uri="{BB962C8B-B14F-4D97-AF65-F5344CB8AC3E}">
        <p14:creationId xmlns:p14="http://schemas.microsoft.com/office/powerpoint/2010/main" val="2002531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1"/>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1"/>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414B1F76-EFC8-4C34-979E-45D536F13E11}"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3467773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5851B3F-B730-49C5-B9E0-69FF75A30C49}" type="slidenum">
              <a:rPr lang="zh-CN" altLang="en-GB"/>
              <a:pPr>
                <a:defRPr/>
              </a:pPr>
              <a:t>‹#›</a:t>
            </a:fld>
            <a:endParaRPr lang="en-GB" altLang="zh-CN"/>
          </a:p>
        </p:txBody>
      </p:sp>
    </p:spTree>
    <p:extLst>
      <p:ext uri="{BB962C8B-B14F-4D97-AF65-F5344CB8AC3E}">
        <p14:creationId xmlns:p14="http://schemas.microsoft.com/office/powerpoint/2010/main" val="41756277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64F02BA-B279-4BE6-BE39-DA961CD410EE}" type="slidenum">
              <a:rPr lang="zh-CN" altLang="en-GB"/>
              <a:pPr>
                <a:defRPr/>
              </a:pPr>
              <a:t>‹#›</a:t>
            </a:fld>
            <a:endParaRPr lang="en-GB" altLang="zh-CN"/>
          </a:p>
        </p:txBody>
      </p:sp>
    </p:spTree>
    <p:extLst>
      <p:ext uri="{BB962C8B-B14F-4D97-AF65-F5344CB8AC3E}">
        <p14:creationId xmlns:p14="http://schemas.microsoft.com/office/powerpoint/2010/main" val="24332950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5B3BA4E-82CE-43A1-B0CD-9E132D4FFC83}" type="slidenum">
              <a:rPr lang="zh-CN" altLang="en-GB"/>
              <a:pPr>
                <a:defRPr/>
              </a:pPr>
              <a:t>‹#›</a:t>
            </a:fld>
            <a:endParaRPr lang="en-GB" altLang="zh-CN"/>
          </a:p>
        </p:txBody>
      </p:sp>
    </p:spTree>
    <p:extLst>
      <p:ext uri="{BB962C8B-B14F-4D97-AF65-F5344CB8AC3E}">
        <p14:creationId xmlns:p14="http://schemas.microsoft.com/office/powerpoint/2010/main" val="38933372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D078E14-7F09-434C-BBB3-72F3D0B6B2C7}" type="slidenum">
              <a:rPr lang="zh-CN" altLang="en-GB"/>
              <a:pPr>
                <a:defRPr/>
              </a:pPr>
              <a:t>‹#›</a:t>
            </a:fld>
            <a:endParaRPr lang="en-GB" altLang="zh-CN"/>
          </a:p>
        </p:txBody>
      </p:sp>
    </p:spTree>
    <p:extLst>
      <p:ext uri="{BB962C8B-B14F-4D97-AF65-F5344CB8AC3E}">
        <p14:creationId xmlns:p14="http://schemas.microsoft.com/office/powerpoint/2010/main" val="682062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CE9581B-F658-4AB4-904E-BA714EF88C05}" type="slidenum">
              <a:rPr lang="zh-CN" altLang="en-GB"/>
              <a:pPr>
                <a:defRPr/>
              </a:pPr>
              <a:t>‹#›</a:t>
            </a:fld>
            <a:endParaRPr lang="en-GB" altLang="zh-CN"/>
          </a:p>
        </p:txBody>
      </p:sp>
    </p:spTree>
    <p:extLst>
      <p:ext uri="{BB962C8B-B14F-4D97-AF65-F5344CB8AC3E}">
        <p14:creationId xmlns:p14="http://schemas.microsoft.com/office/powerpoint/2010/main" val="4023923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AC0E4A37-9F71-4983-B32D-B5F7C8F8F733}" type="slidenum">
              <a:rPr lang="zh-CN" altLang="en-GB"/>
              <a:pPr>
                <a:defRPr/>
              </a:pPr>
              <a:t>‹#›</a:t>
            </a:fld>
            <a:endParaRPr lang="en-GB" altLang="zh-CN"/>
          </a:p>
        </p:txBody>
      </p:sp>
    </p:spTree>
    <p:extLst>
      <p:ext uri="{BB962C8B-B14F-4D97-AF65-F5344CB8AC3E}">
        <p14:creationId xmlns:p14="http://schemas.microsoft.com/office/powerpoint/2010/main" val="29560401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237C1041-D113-4A79-8663-8DB1189BED57}" type="slidenum">
              <a:rPr lang="zh-CN" altLang="en-GB"/>
              <a:pPr>
                <a:defRPr/>
              </a:pPr>
              <a:t>‹#›</a:t>
            </a:fld>
            <a:endParaRPr lang="en-GB" altLang="zh-CN"/>
          </a:p>
        </p:txBody>
      </p:sp>
    </p:spTree>
    <p:extLst>
      <p:ext uri="{BB962C8B-B14F-4D97-AF65-F5344CB8AC3E}">
        <p14:creationId xmlns:p14="http://schemas.microsoft.com/office/powerpoint/2010/main" val="24097409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F59A1E7-5E0A-4BCC-8A1F-6D434A0E807E}" type="slidenum">
              <a:rPr lang="zh-CN" altLang="en-GB"/>
              <a:pPr>
                <a:defRPr/>
              </a:pPr>
              <a:t>‹#›</a:t>
            </a:fld>
            <a:endParaRPr lang="en-GB" altLang="zh-CN"/>
          </a:p>
        </p:txBody>
      </p:sp>
    </p:spTree>
    <p:extLst>
      <p:ext uri="{BB962C8B-B14F-4D97-AF65-F5344CB8AC3E}">
        <p14:creationId xmlns:p14="http://schemas.microsoft.com/office/powerpoint/2010/main" val="32948945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4CA79E9-90E5-46AC-9D9F-868CB6DC116B}" type="slidenum">
              <a:rPr lang="zh-CN" altLang="en-GB"/>
              <a:pPr>
                <a:defRPr/>
              </a:pPr>
              <a:t>‹#›</a:t>
            </a:fld>
            <a:endParaRPr lang="en-GB" altLang="zh-CN"/>
          </a:p>
        </p:txBody>
      </p:sp>
    </p:spTree>
    <p:extLst>
      <p:ext uri="{BB962C8B-B14F-4D97-AF65-F5344CB8AC3E}">
        <p14:creationId xmlns:p14="http://schemas.microsoft.com/office/powerpoint/2010/main" val="3989883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41"/>
            <a:ext cx="109728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609600" y="6245225"/>
            <a:ext cx="2844800" cy="476250"/>
          </a:xfrm>
        </p:spPr>
        <p:txBody>
          <a:bodyPr/>
          <a:lstStyle>
            <a:lvl1pPr>
              <a:defRPr/>
            </a:lvl1pPr>
          </a:lstStyle>
          <a:p>
            <a:endParaRPr lang="en-GB" altLang="zh-CN">
              <a:solidFill>
                <a:srgbClr val="000000"/>
              </a:solidFill>
            </a:endParaRPr>
          </a:p>
        </p:txBody>
      </p:sp>
      <p:sp>
        <p:nvSpPr>
          <p:cNvPr id="4" name="页脚占位符 3"/>
          <p:cNvSpPr>
            <a:spLocks noGrp="1"/>
          </p:cNvSpPr>
          <p:nvPr>
            <p:ph type="ftr" sz="quarter" idx="11"/>
          </p:nvPr>
        </p:nvSpPr>
        <p:spPr>
          <a:xfrm>
            <a:off x="4165600" y="6245225"/>
            <a:ext cx="3860800" cy="476250"/>
          </a:xfrm>
        </p:spPr>
        <p:txBody>
          <a:bodyPr/>
          <a:lstStyle>
            <a:lvl1pPr>
              <a:defRPr/>
            </a:lvl1pPr>
          </a:lstStyle>
          <a:p>
            <a:endParaRPr lang="en-GB" altLang="zh-CN">
              <a:solidFill>
                <a:srgbClr val="000000"/>
              </a:solidFill>
            </a:endParaRPr>
          </a:p>
        </p:txBody>
      </p:sp>
      <p:sp>
        <p:nvSpPr>
          <p:cNvPr id="5" name="灯片编号占位符 4"/>
          <p:cNvSpPr>
            <a:spLocks noGrp="1"/>
          </p:cNvSpPr>
          <p:nvPr>
            <p:ph type="sldNum" sz="quarter" idx="12"/>
          </p:nvPr>
        </p:nvSpPr>
        <p:spPr>
          <a:xfrm>
            <a:off x="8737600" y="6245225"/>
            <a:ext cx="2844800" cy="476250"/>
          </a:xfrm>
        </p:spPr>
        <p:txBody>
          <a:bodyPr/>
          <a:lstStyle>
            <a:lvl1pPr>
              <a:defRPr/>
            </a:lvl1pPr>
          </a:lstStyle>
          <a:p>
            <a:fld id="{08BFFF78-F6B2-469A-9A80-E9CC5B7A44AD}"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7769960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文本占位符 2"/>
          <p:cNvSpPr>
            <a:spLocks noGrp="1"/>
          </p:cNvSpPr>
          <p:nvPr>
            <p:ph type="body" sz="half" idx="1"/>
          </p:nvPr>
        </p:nvSpPr>
        <p:spPr>
          <a:xfrm>
            <a:off x="609600" y="1600203"/>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6197600" y="1600200"/>
            <a:ext cx="5384800" cy="21859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6197600" y="3938591"/>
            <a:ext cx="5384800" cy="218757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日期占位符 5"/>
          <p:cNvSpPr>
            <a:spLocks noGrp="1"/>
          </p:cNvSpPr>
          <p:nvPr>
            <p:ph type="dt" sz="half" idx="10"/>
          </p:nvPr>
        </p:nvSpPr>
        <p:spPr>
          <a:xfrm>
            <a:off x="609600" y="6245225"/>
            <a:ext cx="2844800" cy="476250"/>
          </a:xfrm>
        </p:spPr>
        <p:txBody>
          <a:bodyPr/>
          <a:lstStyle>
            <a:lvl1pPr>
              <a:defRPr/>
            </a:lvl1pPr>
          </a:lstStyle>
          <a:p>
            <a:endParaRPr lang="en-GB" altLang="zh-CN">
              <a:solidFill>
                <a:srgbClr val="000000"/>
              </a:solidFill>
            </a:endParaRPr>
          </a:p>
        </p:txBody>
      </p:sp>
      <p:sp>
        <p:nvSpPr>
          <p:cNvPr id="7" name="页脚占位符 6"/>
          <p:cNvSpPr>
            <a:spLocks noGrp="1"/>
          </p:cNvSpPr>
          <p:nvPr>
            <p:ph type="ftr" sz="quarter" idx="11"/>
          </p:nvPr>
        </p:nvSpPr>
        <p:spPr>
          <a:xfrm>
            <a:off x="4165600" y="6245225"/>
            <a:ext cx="3860800" cy="476250"/>
          </a:xfrm>
        </p:spPr>
        <p:txBody>
          <a:bodyPr/>
          <a:lstStyle>
            <a:lvl1pPr>
              <a:defRPr/>
            </a:lvl1pPr>
          </a:lstStyle>
          <a:p>
            <a:endParaRPr lang="en-GB" altLang="zh-CN">
              <a:solidFill>
                <a:srgbClr val="000000"/>
              </a:solidFill>
            </a:endParaRPr>
          </a:p>
        </p:txBody>
      </p:sp>
      <p:sp>
        <p:nvSpPr>
          <p:cNvPr id="8" name="灯片编号占位符 7"/>
          <p:cNvSpPr>
            <a:spLocks noGrp="1"/>
          </p:cNvSpPr>
          <p:nvPr>
            <p:ph type="sldNum" sz="quarter" idx="12"/>
          </p:nvPr>
        </p:nvSpPr>
        <p:spPr>
          <a:xfrm>
            <a:off x="8737600" y="6245225"/>
            <a:ext cx="2844800" cy="476250"/>
          </a:xfrm>
        </p:spPr>
        <p:txBody>
          <a:bodyPr/>
          <a:lstStyle>
            <a:lvl1pPr>
              <a:defRPr/>
            </a:lvl1pPr>
          </a:lstStyle>
          <a:p>
            <a:fld id="{A5FB9BBC-8A85-4CE9-A706-35B2B04D7065}"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0897479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F40C315E-36B1-4FAD-89D5-2415EEE64A33}" type="slidenum">
              <a:rPr lang="zh-CN" altLang="en-GB"/>
              <a:pPr>
                <a:defRPr/>
              </a:pPr>
              <a:t>‹#›</a:t>
            </a:fld>
            <a:endParaRPr lang="en-GB" altLang="zh-CN"/>
          </a:p>
        </p:txBody>
      </p:sp>
    </p:spTree>
    <p:extLst>
      <p:ext uri="{BB962C8B-B14F-4D97-AF65-F5344CB8AC3E}">
        <p14:creationId xmlns:p14="http://schemas.microsoft.com/office/powerpoint/2010/main" val="774005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B07DF5F6-0141-44BB-8D9A-8E6ED45BE9FF}" type="slidenum">
              <a:rPr lang="zh-CN" altLang="en-GB"/>
              <a:pPr>
                <a:defRPr/>
              </a:pPr>
              <a:t>‹#›</a:t>
            </a:fld>
            <a:endParaRPr lang="en-GB" altLang="zh-CN"/>
          </a:p>
        </p:txBody>
      </p:sp>
    </p:spTree>
    <p:extLst>
      <p:ext uri="{BB962C8B-B14F-4D97-AF65-F5344CB8AC3E}">
        <p14:creationId xmlns:p14="http://schemas.microsoft.com/office/powerpoint/2010/main" val="539724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1D716A94-8FB1-4F5B-B166-DAA68524FDED}" type="slidenum">
              <a:rPr lang="zh-CN" altLang="en-GB"/>
              <a:pPr>
                <a:defRPr/>
              </a:pPr>
              <a:t>‹#›</a:t>
            </a:fld>
            <a:endParaRPr lang="en-GB" altLang="zh-CN"/>
          </a:p>
        </p:txBody>
      </p:sp>
    </p:spTree>
    <p:extLst>
      <p:ext uri="{BB962C8B-B14F-4D97-AF65-F5344CB8AC3E}">
        <p14:creationId xmlns:p14="http://schemas.microsoft.com/office/powerpoint/2010/main" val="27359684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D726F3E-5AA9-4DE8-AAEE-6B90BE1D7C35}" type="slidenum">
              <a:rPr lang="zh-CN" altLang="en-GB"/>
              <a:pPr>
                <a:defRPr/>
              </a:pPr>
              <a:t>‹#›</a:t>
            </a:fld>
            <a:endParaRPr lang="en-GB" altLang="zh-CN"/>
          </a:p>
        </p:txBody>
      </p:sp>
    </p:spTree>
    <p:extLst>
      <p:ext uri="{BB962C8B-B14F-4D97-AF65-F5344CB8AC3E}">
        <p14:creationId xmlns:p14="http://schemas.microsoft.com/office/powerpoint/2010/main" val="2640875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02B9A85-C6E2-406E-912E-3D094C7067E0}" type="slidenum">
              <a:rPr lang="zh-CN" altLang="en-GB"/>
              <a:pPr>
                <a:defRPr/>
              </a:pPr>
              <a:t>‹#›</a:t>
            </a:fld>
            <a:endParaRPr lang="en-GB" altLang="zh-CN"/>
          </a:p>
        </p:txBody>
      </p:sp>
    </p:spTree>
    <p:extLst>
      <p:ext uri="{BB962C8B-B14F-4D97-AF65-F5344CB8AC3E}">
        <p14:creationId xmlns:p14="http://schemas.microsoft.com/office/powerpoint/2010/main" val="18922097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6EEDE7FF-34C5-472D-AF73-E1C8AF6D408A}" type="slidenum">
              <a:rPr lang="zh-CN" altLang="en-GB"/>
              <a:pPr>
                <a:defRPr/>
              </a:pPr>
              <a:t>‹#›</a:t>
            </a:fld>
            <a:endParaRPr lang="en-GB" altLang="zh-CN"/>
          </a:p>
        </p:txBody>
      </p:sp>
    </p:spTree>
    <p:extLst>
      <p:ext uri="{BB962C8B-B14F-4D97-AF65-F5344CB8AC3E}">
        <p14:creationId xmlns:p14="http://schemas.microsoft.com/office/powerpoint/2010/main" val="233124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BBCE455D-037D-4ECB-B92A-01CCA3CE6B76}"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331803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92A42FD3-5501-4466-B0EF-C693BF37ED6B}" type="slidenum">
              <a:rPr lang="zh-CN" altLang="en-GB"/>
              <a:pPr>
                <a:defRPr/>
              </a:pPr>
              <a:t>‹#›</a:t>
            </a:fld>
            <a:endParaRPr lang="en-GB" altLang="zh-CN"/>
          </a:p>
        </p:txBody>
      </p:sp>
    </p:spTree>
    <p:extLst>
      <p:ext uri="{BB962C8B-B14F-4D97-AF65-F5344CB8AC3E}">
        <p14:creationId xmlns:p14="http://schemas.microsoft.com/office/powerpoint/2010/main" val="6288416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F58A9E8-C34F-41AF-9746-A1FB7A48180C}" type="slidenum">
              <a:rPr lang="zh-CN" altLang="en-GB"/>
              <a:pPr>
                <a:defRPr/>
              </a:pPr>
              <a:t>‹#›</a:t>
            </a:fld>
            <a:endParaRPr lang="en-GB" altLang="zh-CN"/>
          </a:p>
        </p:txBody>
      </p:sp>
    </p:spTree>
    <p:extLst>
      <p:ext uri="{BB962C8B-B14F-4D97-AF65-F5344CB8AC3E}">
        <p14:creationId xmlns:p14="http://schemas.microsoft.com/office/powerpoint/2010/main" val="2386438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E732A00-4582-4C21-9DFB-866BDFB9CEBD}" type="slidenum">
              <a:rPr lang="zh-CN" altLang="en-GB"/>
              <a:pPr>
                <a:defRPr/>
              </a:pPr>
              <a:t>‹#›</a:t>
            </a:fld>
            <a:endParaRPr lang="en-GB" altLang="zh-CN"/>
          </a:p>
        </p:txBody>
      </p:sp>
    </p:spTree>
    <p:extLst>
      <p:ext uri="{BB962C8B-B14F-4D97-AF65-F5344CB8AC3E}">
        <p14:creationId xmlns:p14="http://schemas.microsoft.com/office/powerpoint/2010/main" val="803991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D7060A92-70B3-4902-B975-49C587C007B9}" type="slidenum">
              <a:rPr lang="zh-CN" altLang="en-GB"/>
              <a:pPr>
                <a:defRPr/>
              </a:pPr>
              <a:t>‹#›</a:t>
            </a:fld>
            <a:endParaRPr lang="en-GB" altLang="zh-CN"/>
          </a:p>
        </p:txBody>
      </p:sp>
    </p:spTree>
    <p:extLst>
      <p:ext uri="{BB962C8B-B14F-4D97-AF65-F5344CB8AC3E}">
        <p14:creationId xmlns:p14="http://schemas.microsoft.com/office/powerpoint/2010/main" val="41268472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886A5C3A-53CC-4F9C-B68F-FBE0D5585B02}" type="slidenum">
              <a:rPr lang="zh-CN" altLang="en-GB"/>
              <a:pPr>
                <a:defRPr/>
              </a:pPr>
              <a:t>‹#›</a:t>
            </a:fld>
            <a:endParaRPr lang="en-GB" altLang="zh-CN"/>
          </a:p>
        </p:txBody>
      </p:sp>
    </p:spTree>
    <p:extLst>
      <p:ext uri="{BB962C8B-B14F-4D97-AF65-F5344CB8AC3E}">
        <p14:creationId xmlns:p14="http://schemas.microsoft.com/office/powerpoint/2010/main" val="5452662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41223730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639867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1777951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3503402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23127389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p:cNvSpPr>
          <p:nvPr>
            <p:ph type="dt" sz="half" idx="10"/>
          </p:nvPr>
        </p:nvSpPr>
        <p:spPr/>
        <p:txBody>
          <a:bodyPr/>
          <a:lstStyle>
            <a:lvl1pPr>
              <a:defRPr/>
            </a:lvl1pPr>
          </a:lstStyle>
          <a:p>
            <a:endParaRPr lang="en-GB" altLang="zh-CN">
              <a:solidFill>
                <a:srgbClr val="000000"/>
              </a:solidFill>
            </a:endParaRPr>
          </a:p>
        </p:txBody>
      </p:sp>
      <p:sp>
        <p:nvSpPr>
          <p:cNvPr id="5" name="页脚占位符 4"/>
          <p:cNvSpPr>
            <a:spLocks noGrp="1"/>
          </p:cNvSpPr>
          <p:nvPr>
            <p:ph type="ftr" sz="quarter" idx="11"/>
          </p:nvPr>
        </p:nvSpPr>
        <p:spPr/>
        <p:txBody>
          <a:bodyPr/>
          <a:lstStyle>
            <a:lvl1pPr>
              <a:defRPr/>
            </a:lvl1pPr>
          </a:lstStyle>
          <a:p>
            <a:endParaRPr lang="en-GB" altLang="zh-CN">
              <a:solidFill>
                <a:srgbClr val="000000"/>
              </a:solidFill>
            </a:endParaRPr>
          </a:p>
        </p:txBody>
      </p:sp>
      <p:sp>
        <p:nvSpPr>
          <p:cNvPr id="6" name="灯片编号占位符 5"/>
          <p:cNvSpPr>
            <a:spLocks noGrp="1"/>
          </p:cNvSpPr>
          <p:nvPr>
            <p:ph type="sldNum" sz="quarter" idx="12"/>
          </p:nvPr>
        </p:nvSpPr>
        <p:spPr/>
        <p:txBody>
          <a:bodyPr/>
          <a:lstStyle>
            <a:lvl1pPr>
              <a:defRPr/>
            </a:lvl1pPr>
          </a:lstStyle>
          <a:p>
            <a:fld id="{9369E267-1337-449A-8E15-FC27D4CDCBF1}"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7830091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40042557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648717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2619408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2214352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5777430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0486A0C-B05D-4235-91D6-AD626C67AB80}" type="datetimeFigureOut">
              <a:rPr lang="zh-CN" altLang="en-US" smtClean="0"/>
              <a:t>2023/6/1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14512682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a:defRPr/>
            </a:lvl1pPr>
          </a:lstStyle>
          <a:p>
            <a:fld id="{67643AB6-EDFF-4FB1-8880-6C3450EDF516}" type="slidenum">
              <a:rPr lang="zh-CN" altLang="en-GB"/>
              <a:pPr/>
              <a:t>‹#›</a:t>
            </a:fld>
            <a:endParaRPr lang="en-GB" altLang="zh-CN"/>
          </a:p>
        </p:txBody>
      </p:sp>
    </p:spTree>
    <p:extLst>
      <p:ext uri="{BB962C8B-B14F-4D97-AF65-F5344CB8AC3E}">
        <p14:creationId xmlns:p14="http://schemas.microsoft.com/office/powerpoint/2010/main" val="21318738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a:defRPr/>
            </a:lvl1pPr>
          </a:lstStyle>
          <a:p>
            <a:fld id="{31541D78-3462-437C-B14F-4F32ABE33AE7}" type="slidenum">
              <a:rPr lang="zh-CN" altLang="en-GB"/>
              <a:pPr/>
              <a:t>‹#›</a:t>
            </a:fld>
            <a:endParaRPr lang="en-GB" altLang="zh-CN"/>
          </a:p>
        </p:txBody>
      </p:sp>
    </p:spTree>
    <p:extLst>
      <p:ext uri="{BB962C8B-B14F-4D97-AF65-F5344CB8AC3E}">
        <p14:creationId xmlns:p14="http://schemas.microsoft.com/office/powerpoint/2010/main" val="34150865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a:defRPr/>
            </a:lvl1pPr>
          </a:lstStyle>
          <a:p>
            <a:fld id="{028782D5-2C41-4BE0-8FA9-1C41F9F9993B}" type="slidenum">
              <a:rPr lang="zh-CN" altLang="en-GB"/>
              <a:pPr/>
              <a:t>‹#›</a:t>
            </a:fld>
            <a:endParaRPr lang="en-GB" altLang="zh-CN"/>
          </a:p>
        </p:txBody>
      </p:sp>
    </p:spTree>
    <p:extLst>
      <p:ext uri="{BB962C8B-B14F-4D97-AF65-F5344CB8AC3E}">
        <p14:creationId xmlns:p14="http://schemas.microsoft.com/office/powerpoint/2010/main" val="36056264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a:defRPr/>
            </a:lvl1pPr>
          </a:lstStyle>
          <a:p>
            <a:fld id="{A4293555-0717-4CA7-AD03-4901CA720463}" type="slidenum">
              <a:rPr lang="zh-CN" altLang="en-GB"/>
              <a:pPr/>
              <a:t>‹#›</a:t>
            </a:fld>
            <a:endParaRPr lang="en-GB" altLang="zh-CN"/>
          </a:p>
        </p:txBody>
      </p:sp>
    </p:spTree>
    <p:extLst>
      <p:ext uri="{BB962C8B-B14F-4D97-AF65-F5344CB8AC3E}">
        <p14:creationId xmlns:p14="http://schemas.microsoft.com/office/powerpoint/2010/main" val="327669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lvl1pPr>
              <a:defRPr/>
            </a:lvl1pPr>
          </a:lstStyle>
          <a:p>
            <a:endParaRPr lang="en-GB"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GB"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0107513F-117B-43A3-ADA0-59D02EB089A1}"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5183352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9" name="Rectangle 6"/>
          <p:cNvSpPr>
            <a:spLocks noGrp="1" noChangeArrowheads="1"/>
          </p:cNvSpPr>
          <p:nvPr>
            <p:ph type="sldNum" sz="quarter" idx="12"/>
          </p:nvPr>
        </p:nvSpPr>
        <p:spPr/>
        <p:txBody>
          <a:bodyPr/>
          <a:lstStyle>
            <a:lvl1pPr>
              <a:defRPr/>
            </a:lvl1pPr>
          </a:lstStyle>
          <a:p>
            <a:fld id="{B4C2CC4F-AB67-4CEB-BF93-815EC70BB19D}" type="slidenum">
              <a:rPr lang="zh-CN" altLang="en-GB"/>
              <a:pPr/>
              <a:t>‹#›</a:t>
            </a:fld>
            <a:endParaRPr lang="en-GB" altLang="zh-CN"/>
          </a:p>
        </p:txBody>
      </p:sp>
    </p:spTree>
    <p:extLst>
      <p:ext uri="{BB962C8B-B14F-4D97-AF65-F5344CB8AC3E}">
        <p14:creationId xmlns:p14="http://schemas.microsoft.com/office/powerpoint/2010/main" val="37741456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5" name="Rectangle 6"/>
          <p:cNvSpPr>
            <a:spLocks noGrp="1" noChangeArrowheads="1"/>
          </p:cNvSpPr>
          <p:nvPr>
            <p:ph type="sldNum" sz="quarter" idx="12"/>
          </p:nvPr>
        </p:nvSpPr>
        <p:spPr/>
        <p:txBody>
          <a:bodyPr/>
          <a:lstStyle>
            <a:lvl1pPr>
              <a:defRPr/>
            </a:lvl1pPr>
          </a:lstStyle>
          <a:p>
            <a:fld id="{A30795BD-A09C-4956-9111-9D937ECEE1F3}" type="slidenum">
              <a:rPr lang="zh-CN" altLang="en-GB"/>
              <a:pPr/>
              <a:t>‹#›</a:t>
            </a:fld>
            <a:endParaRPr lang="en-GB" altLang="zh-CN"/>
          </a:p>
        </p:txBody>
      </p:sp>
    </p:spTree>
    <p:extLst>
      <p:ext uri="{BB962C8B-B14F-4D97-AF65-F5344CB8AC3E}">
        <p14:creationId xmlns:p14="http://schemas.microsoft.com/office/powerpoint/2010/main" val="18304944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4" name="Rectangle 6"/>
          <p:cNvSpPr>
            <a:spLocks noGrp="1" noChangeArrowheads="1"/>
          </p:cNvSpPr>
          <p:nvPr>
            <p:ph type="sldNum" sz="quarter" idx="12"/>
          </p:nvPr>
        </p:nvSpPr>
        <p:spPr/>
        <p:txBody>
          <a:bodyPr/>
          <a:lstStyle>
            <a:lvl1pPr>
              <a:defRPr/>
            </a:lvl1pPr>
          </a:lstStyle>
          <a:p>
            <a:fld id="{3A95D72C-87A2-4FC6-AC8C-88F56B22C0EF}" type="slidenum">
              <a:rPr lang="zh-CN" altLang="en-GB"/>
              <a:pPr/>
              <a:t>‹#›</a:t>
            </a:fld>
            <a:endParaRPr lang="en-GB" altLang="zh-CN"/>
          </a:p>
        </p:txBody>
      </p:sp>
    </p:spTree>
    <p:extLst>
      <p:ext uri="{BB962C8B-B14F-4D97-AF65-F5344CB8AC3E}">
        <p14:creationId xmlns:p14="http://schemas.microsoft.com/office/powerpoint/2010/main" val="3062380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a:defRPr/>
            </a:lvl1pPr>
          </a:lstStyle>
          <a:p>
            <a:fld id="{A9EC4ED2-FCFA-40E9-BD73-5BE2772BCC69}" type="slidenum">
              <a:rPr lang="zh-CN" altLang="en-GB"/>
              <a:pPr/>
              <a:t>‹#›</a:t>
            </a:fld>
            <a:endParaRPr lang="en-GB" altLang="zh-CN"/>
          </a:p>
        </p:txBody>
      </p:sp>
    </p:spTree>
    <p:extLst>
      <p:ext uri="{BB962C8B-B14F-4D97-AF65-F5344CB8AC3E}">
        <p14:creationId xmlns:p14="http://schemas.microsoft.com/office/powerpoint/2010/main" val="33949440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6"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7" name="Rectangle 6"/>
          <p:cNvSpPr>
            <a:spLocks noGrp="1" noChangeArrowheads="1"/>
          </p:cNvSpPr>
          <p:nvPr>
            <p:ph type="sldNum" sz="quarter" idx="12"/>
          </p:nvPr>
        </p:nvSpPr>
        <p:spPr/>
        <p:txBody>
          <a:bodyPr/>
          <a:lstStyle>
            <a:lvl1pPr>
              <a:defRPr/>
            </a:lvl1pPr>
          </a:lstStyle>
          <a:p>
            <a:fld id="{3BA43827-0DAA-4E93-9B20-83E04B13617C}" type="slidenum">
              <a:rPr lang="zh-CN" altLang="en-GB"/>
              <a:pPr/>
              <a:t>‹#›</a:t>
            </a:fld>
            <a:endParaRPr lang="en-GB" altLang="zh-CN"/>
          </a:p>
        </p:txBody>
      </p:sp>
    </p:spTree>
    <p:extLst>
      <p:ext uri="{BB962C8B-B14F-4D97-AF65-F5344CB8AC3E}">
        <p14:creationId xmlns:p14="http://schemas.microsoft.com/office/powerpoint/2010/main" val="10641480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a:defRPr/>
            </a:lvl1pPr>
          </a:lstStyle>
          <a:p>
            <a:fld id="{107E781A-525B-4695-8DEF-1F6D8E4B2079}" type="slidenum">
              <a:rPr lang="zh-CN" altLang="en-GB"/>
              <a:pPr/>
              <a:t>‹#›</a:t>
            </a:fld>
            <a:endParaRPr lang="en-GB" altLang="zh-CN"/>
          </a:p>
        </p:txBody>
      </p:sp>
    </p:spTree>
    <p:extLst>
      <p:ext uri="{BB962C8B-B14F-4D97-AF65-F5344CB8AC3E}">
        <p14:creationId xmlns:p14="http://schemas.microsoft.com/office/powerpoint/2010/main" val="34108553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a:defRPr/>
            </a:lvl1pPr>
          </a:lstStyle>
          <a:p>
            <a:fld id="{F8C0658C-8120-4FE7-BB1E-FBDD3AC81EA1}" type="slidenum">
              <a:rPr lang="zh-CN" altLang="en-GB"/>
              <a:pPr/>
              <a:t>‹#›</a:t>
            </a:fld>
            <a:endParaRPr lang="en-GB" altLang="zh-CN"/>
          </a:p>
        </p:txBody>
      </p:sp>
    </p:spTree>
    <p:extLst>
      <p:ext uri="{BB962C8B-B14F-4D97-AF65-F5344CB8AC3E}">
        <p14:creationId xmlns:p14="http://schemas.microsoft.com/office/powerpoint/2010/main" val="27137229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79336F33-1EB0-425E-8FA2-C52373995731}" type="slidenum">
              <a:rPr lang="en-US" altLang="zh-CN"/>
              <a:pPr/>
              <a:t>‹#›</a:t>
            </a:fld>
            <a:endParaRPr lang="en-US" altLang="zh-CN"/>
          </a:p>
        </p:txBody>
      </p:sp>
    </p:spTree>
    <p:extLst>
      <p:ext uri="{BB962C8B-B14F-4D97-AF65-F5344CB8AC3E}">
        <p14:creationId xmlns:p14="http://schemas.microsoft.com/office/powerpoint/2010/main" val="2507654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DF1A946A-CE48-46C2-9592-C81AAA072D7E}" type="slidenum">
              <a:rPr lang="en-US" altLang="zh-CN"/>
              <a:pPr/>
              <a:t>‹#›</a:t>
            </a:fld>
            <a:endParaRPr lang="en-US" altLang="zh-CN"/>
          </a:p>
        </p:txBody>
      </p:sp>
    </p:spTree>
    <p:extLst>
      <p:ext uri="{BB962C8B-B14F-4D97-AF65-F5344CB8AC3E}">
        <p14:creationId xmlns:p14="http://schemas.microsoft.com/office/powerpoint/2010/main" val="27458489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1820E25-EE1E-4C4C-8E18-2CC7E3BC1663}" type="slidenum">
              <a:rPr lang="en-US" altLang="zh-CN"/>
              <a:pPr/>
              <a:t>‹#›</a:t>
            </a:fld>
            <a:endParaRPr lang="en-US" altLang="zh-CN"/>
          </a:p>
        </p:txBody>
      </p:sp>
    </p:spTree>
    <p:extLst>
      <p:ext uri="{BB962C8B-B14F-4D97-AF65-F5344CB8AC3E}">
        <p14:creationId xmlns:p14="http://schemas.microsoft.com/office/powerpoint/2010/main" val="4119657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lvl1pPr>
              <a:defRPr/>
            </a:lvl1pPr>
          </a:lstStyle>
          <a:p>
            <a:endParaRPr lang="en-GB" altLang="zh-CN">
              <a:solidFill>
                <a:srgbClr val="000000"/>
              </a:solidFill>
            </a:endParaRPr>
          </a:p>
        </p:txBody>
      </p:sp>
      <p:sp>
        <p:nvSpPr>
          <p:cNvPr id="8" name="页脚占位符 7"/>
          <p:cNvSpPr>
            <a:spLocks noGrp="1"/>
          </p:cNvSpPr>
          <p:nvPr>
            <p:ph type="ftr" sz="quarter" idx="11"/>
          </p:nvPr>
        </p:nvSpPr>
        <p:spPr/>
        <p:txBody>
          <a:bodyPr/>
          <a:lstStyle>
            <a:lvl1pPr>
              <a:defRPr/>
            </a:lvl1pPr>
          </a:lstStyle>
          <a:p>
            <a:endParaRPr lang="en-GB" altLang="zh-CN">
              <a:solidFill>
                <a:srgbClr val="000000"/>
              </a:solidFill>
            </a:endParaRPr>
          </a:p>
        </p:txBody>
      </p:sp>
      <p:sp>
        <p:nvSpPr>
          <p:cNvPr id="9" name="灯片编号占位符 8"/>
          <p:cNvSpPr>
            <a:spLocks noGrp="1"/>
          </p:cNvSpPr>
          <p:nvPr>
            <p:ph type="sldNum" sz="quarter" idx="12"/>
          </p:nvPr>
        </p:nvSpPr>
        <p:spPr/>
        <p:txBody>
          <a:bodyPr/>
          <a:lstStyle>
            <a:lvl1pPr>
              <a:defRPr/>
            </a:lvl1pPr>
          </a:lstStyle>
          <a:p>
            <a:fld id="{9BA080C4-CBF2-4D1E-A3B5-880F360F0FD0}"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03932379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FB4865C4-E759-45B7-A7BA-F70B2A618E20}" type="slidenum">
              <a:rPr lang="en-US" altLang="zh-CN"/>
              <a:pPr/>
              <a:t>‹#›</a:t>
            </a:fld>
            <a:endParaRPr lang="en-US" altLang="zh-CN"/>
          </a:p>
        </p:txBody>
      </p:sp>
    </p:spTree>
    <p:extLst>
      <p:ext uri="{BB962C8B-B14F-4D97-AF65-F5344CB8AC3E}">
        <p14:creationId xmlns:p14="http://schemas.microsoft.com/office/powerpoint/2010/main" val="3063507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4772C95C-9788-4EF2-A0A7-B483F874BC00}" type="slidenum">
              <a:rPr lang="en-US" altLang="zh-CN"/>
              <a:pPr/>
              <a:t>‹#›</a:t>
            </a:fld>
            <a:endParaRPr lang="en-US" altLang="zh-CN"/>
          </a:p>
        </p:txBody>
      </p:sp>
    </p:spTree>
    <p:extLst>
      <p:ext uri="{BB962C8B-B14F-4D97-AF65-F5344CB8AC3E}">
        <p14:creationId xmlns:p14="http://schemas.microsoft.com/office/powerpoint/2010/main" val="2393905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B16E70E6-0F66-4176-A9E9-317096FDD897}" type="slidenum">
              <a:rPr lang="en-US" altLang="zh-CN"/>
              <a:pPr/>
              <a:t>‹#›</a:t>
            </a:fld>
            <a:endParaRPr lang="en-US" altLang="zh-CN"/>
          </a:p>
        </p:txBody>
      </p:sp>
    </p:spTree>
    <p:extLst>
      <p:ext uri="{BB962C8B-B14F-4D97-AF65-F5344CB8AC3E}">
        <p14:creationId xmlns:p14="http://schemas.microsoft.com/office/powerpoint/2010/main" val="32102903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4D83228A-6485-4BDC-A73C-B269065543B0}" type="slidenum">
              <a:rPr lang="en-US" altLang="zh-CN"/>
              <a:pPr/>
              <a:t>‹#›</a:t>
            </a:fld>
            <a:endParaRPr lang="en-US" altLang="zh-CN"/>
          </a:p>
        </p:txBody>
      </p:sp>
    </p:spTree>
    <p:extLst>
      <p:ext uri="{BB962C8B-B14F-4D97-AF65-F5344CB8AC3E}">
        <p14:creationId xmlns:p14="http://schemas.microsoft.com/office/powerpoint/2010/main" val="2162485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3415F3C-47FF-40C9-811C-84DEDA078765}" type="slidenum">
              <a:rPr lang="en-US" altLang="zh-CN"/>
              <a:pPr/>
              <a:t>‹#›</a:t>
            </a:fld>
            <a:endParaRPr lang="en-US" altLang="zh-CN"/>
          </a:p>
        </p:txBody>
      </p:sp>
    </p:spTree>
    <p:extLst>
      <p:ext uri="{BB962C8B-B14F-4D97-AF65-F5344CB8AC3E}">
        <p14:creationId xmlns:p14="http://schemas.microsoft.com/office/powerpoint/2010/main" val="32470971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D723D69-D1AD-4EDF-8962-C0F1259887AC}" type="slidenum">
              <a:rPr lang="en-US" altLang="zh-CN"/>
              <a:pPr/>
              <a:t>‹#›</a:t>
            </a:fld>
            <a:endParaRPr lang="en-US" altLang="zh-CN"/>
          </a:p>
        </p:txBody>
      </p:sp>
    </p:spTree>
    <p:extLst>
      <p:ext uri="{BB962C8B-B14F-4D97-AF65-F5344CB8AC3E}">
        <p14:creationId xmlns:p14="http://schemas.microsoft.com/office/powerpoint/2010/main" val="334313210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9BF3563-FCC4-46B1-A843-1421735AE5E3}" type="slidenum">
              <a:rPr lang="en-US" altLang="zh-CN"/>
              <a:pPr/>
              <a:t>‹#›</a:t>
            </a:fld>
            <a:endParaRPr lang="en-US" altLang="zh-CN"/>
          </a:p>
        </p:txBody>
      </p:sp>
    </p:spTree>
    <p:extLst>
      <p:ext uri="{BB962C8B-B14F-4D97-AF65-F5344CB8AC3E}">
        <p14:creationId xmlns:p14="http://schemas.microsoft.com/office/powerpoint/2010/main" val="40140664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0CFE83F-D249-498F-AECB-239BB93FED72}" type="slidenum">
              <a:rPr lang="en-US" altLang="zh-CN"/>
              <a:pPr/>
              <a:t>‹#›</a:t>
            </a:fld>
            <a:endParaRPr lang="en-US" altLang="zh-CN"/>
          </a:p>
        </p:txBody>
      </p:sp>
    </p:spTree>
    <p:extLst>
      <p:ext uri="{BB962C8B-B14F-4D97-AF65-F5344CB8AC3E}">
        <p14:creationId xmlns:p14="http://schemas.microsoft.com/office/powerpoint/2010/main" val="29115966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mediaAndTx" preserve="1">
  <p:cSld name="标题，媒体剪辑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媒体占位符 2"/>
          <p:cNvSpPr>
            <a:spLocks noGrp="1"/>
          </p:cNvSpPr>
          <p:nvPr>
            <p:ph type="media" sz="half" idx="1"/>
          </p:nvPr>
        </p:nvSpPr>
        <p:spPr>
          <a:xfrm>
            <a:off x="609600" y="1600201"/>
            <a:ext cx="5384800" cy="4525963"/>
          </a:xfrm>
        </p:spPr>
        <p:txBody>
          <a:bodyPr/>
          <a:lstStyle/>
          <a:p>
            <a:pPr lvl="0"/>
            <a:endParaRPr lang="zh-CN" altLang="en-US" noProof="0"/>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DAD39AEA-C27C-40DF-A5E5-C46CDE8BBACB}" type="slidenum">
              <a:rPr lang="en-US" altLang="zh-CN"/>
              <a:pPr/>
              <a:t>‹#›</a:t>
            </a:fld>
            <a:endParaRPr lang="en-US" altLang="zh-CN"/>
          </a:p>
        </p:txBody>
      </p:sp>
    </p:spTree>
    <p:extLst>
      <p:ext uri="{BB962C8B-B14F-4D97-AF65-F5344CB8AC3E}">
        <p14:creationId xmlns:p14="http://schemas.microsoft.com/office/powerpoint/2010/main" val="3294887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6BDBC784-E0D4-4397-A8CA-46D24DFE065C}" type="slidenum">
              <a:rPr lang="en-US" altLang="zh-CN"/>
              <a:pPr/>
              <a:t>‹#›</a:t>
            </a:fld>
            <a:endParaRPr lang="en-US" altLang="zh-CN"/>
          </a:p>
        </p:txBody>
      </p:sp>
    </p:spTree>
    <p:extLst>
      <p:ext uri="{BB962C8B-B14F-4D97-AF65-F5344CB8AC3E}">
        <p14:creationId xmlns:p14="http://schemas.microsoft.com/office/powerpoint/2010/main" val="3679082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lvl1pPr>
              <a:defRPr/>
            </a:lvl1pPr>
          </a:lstStyle>
          <a:p>
            <a:endParaRPr lang="en-GB" altLang="zh-CN">
              <a:solidFill>
                <a:srgbClr val="000000"/>
              </a:solidFill>
            </a:endParaRPr>
          </a:p>
        </p:txBody>
      </p:sp>
      <p:sp>
        <p:nvSpPr>
          <p:cNvPr id="4" name="页脚占位符 3"/>
          <p:cNvSpPr>
            <a:spLocks noGrp="1"/>
          </p:cNvSpPr>
          <p:nvPr>
            <p:ph type="ftr" sz="quarter" idx="11"/>
          </p:nvPr>
        </p:nvSpPr>
        <p:spPr/>
        <p:txBody>
          <a:bodyPr/>
          <a:lstStyle>
            <a:lvl1pPr>
              <a:defRPr/>
            </a:lvl1pPr>
          </a:lstStyle>
          <a:p>
            <a:endParaRPr lang="en-GB" altLang="zh-CN">
              <a:solidFill>
                <a:srgbClr val="000000"/>
              </a:solidFill>
            </a:endParaRPr>
          </a:p>
        </p:txBody>
      </p:sp>
      <p:sp>
        <p:nvSpPr>
          <p:cNvPr id="5" name="灯片编号占位符 4"/>
          <p:cNvSpPr>
            <a:spLocks noGrp="1"/>
          </p:cNvSpPr>
          <p:nvPr>
            <p:ph type="sldNum" sz="quarter" idx="12"/>
          </p:nvPr>
        </p:nvSpPr>
        <p:spPr/>
        <p:txBody>
          <a:bodyPr/>
          <a:lstStyle>
            <a:lvl1pPr>
              <a:defRPr/>
            </a:lvl1pPr>
          </a:lstStyle>
          <a:p>
            <a:fld id="{D00F83A3-73FE-4CEE-B803-B03CC30F4AAF}"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1989432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0"/>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5BAB67-0A15-4481-9B18-C5591E7799E1}"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66555982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2831A-88C3-43DF-9D78-9E1CD613AC8C}"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6422294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5"/>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3E4B10-301A-49D6-BF5C-334714563638}"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9122299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16D907-78CA-4D7D-BB13-B718EA2EEC87}"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13951881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88ED32A-1AF6-4216-B5F3-7B6E1F0CC5A2}"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4020664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12A8AC-17C7-4517-AEB0-F6D70020F634}"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521884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7CAB407-02ED-44D7-B56D-28B4EB760913}"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31597788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C0EC494-F163-4651-AC55-DB4D1511408C}"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954390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D68C77C-A96C-40B9-935E-E53166232C09}"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21600020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607CAC-95AA-4580-A1BB-AF5BD7F47EA8}"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794055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endParaRPr lang="en-GB" altLang="zh-CN">
              <a:solidFill>
                <a:srgbClr val="000000"/>
              </a:solidFill>
            </a:endParaRPr>
          </a:p>
        </p:txBody>
      </p:sp>
      <p:sp>
        <p:nvSpPr>
          <p:cNvPr id="3" name="页脚占位符 2"/>
          <p:cNvSpPr>
            <a:spLocks noGrp="1"/>
          </p:cNvSpPr>
          <p:nvPr>
            <p:ph type="ftr" sz="quarter" idx="11"/>
          </p:nvPr>
        </p:nvSpPr>
        <p:spPr/>
        <p:txBody>
          <a:bodyPr/>
          <a:lstStyle>
            <a:lvl1pPr>
              <a:defRPr/>
            </a:lvl1pPr>
          </a:lstStyle>
          <a:p>
            <a:endParaRPr lang="en-GB" altLang="zh-CN">
              <a:solidFill>
                <a:srgbClr val="000000"/>
              </a:solidFill>
            </a:endParaRPr>
          </a:p>
        </p:txBody>
      </p:sp>
      <p:sp>
        <p:nvSpPr>
          <p:cNvPr id="4" name="灯片编号占位符 3"/>
          <p:cNvSpPr>
            <a:spLocks noGrp="1"/>
          </p:cNvSpPr>
          <p:nvPr>
            <p:ph type="sldNum" sz="quarter" idx="12"/>
          </p:nvPr>
        </p:nvSpPr>
        <p:spPr/>
        <p:txBody>
          <a:bodyPr/>
          <a:lstStyle>
            <a:lvl1pPr>
              <a:defRPr/>
            </a:lvl1pPr>
          </a:lstStyle>
          <a:p>
            <a:fld id="{B527D597-F47B-41B3-ADE8-88A1CDF6D9DF}"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23419015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3"/>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3"/>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GB"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17AA4D-AAF9-4CE6-8FD0-FB94466DBAFF}" type="slidenum">
              <a:rPr lang="zh-CN" altLang="en-GB">
                <a:solidFill>
                  <a:srgbClr val="000000"/>
                </a:solidFill>
              </a:rPr>
              <a:pPr>
                <a:defRPr/>
              </a:pPr>
              <a:t>‹#›</a:t>
            </a:fld>
            <a:endParaRPr lang="en-GB" altLang="zh-CN">
              <a:solidFill>
                <a:srgbClr val="000000"/>
              </a:solidFill>
            </a:endParaRPr>
          </a:p>
        </p:txBody>
      </p:sp>
    </p:spTree>
    <p:extLst>
      <p:ext uri="{BB962C8B-B14F-4D97-AF65-F5344CB8AC3E}">
        <p14:creationId xmlns:p14="http://schemas.microsoft.com/office/powerpoint/2010/main" val="423358899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8A5861-2714-4902-ABC5-9E6A11E7719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115746871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69C02E-8C5A-47C3-9CBC-0AA1695AF5F8}"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533640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84DC99-81A3-4A57-81AF-94988DA5904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2979637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70D60-53A6-43A0-A4A3-98BF191ED2E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56740020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DBD0D74-8D10-4937-B65E-4419A16BD242}"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130962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B776919-3C29-41E7-AF63-65504E8723E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369408657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74C81F-56F1-4961-BE06-E85F3C604B4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5863846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56486AA-6C05-4D97-A595-381EDD77E37A}"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9366041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AE2196-5E48-4ED5-B61C-2B73FD2A44AF}"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0802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GB"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GB"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B5418212-4B14-4400-8E48-55F51D195426}"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4664724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E094BF-17E8-403C-9CA3-3D83AE614904}"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0810676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678ADB-326D-4D0B-B5C1-EA28EDADD053}"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420206631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mediaAndTx" preserve="1">
  <p:cSld name="标题，媒体剪辑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媒体占位符 2"/>
          <p:cNvSpPr>
            <a:spLocks noGrp="1"/>
          </p:cNvSpPr>
          <p:nvPr>
            <p:ph type="media" sz="half" idx="1"/>
          </p:nvPr>
        </p:nvSpPr>
        <p:spPr>
          <a:xfrm>
            <a:off x="609600" y="1600201"/>
            <a:ext cx="5384800" cy="4525963"/>
          </a:xfrm>
        </p:spPr>
        <p:txBody>
          <a:bodyPr/>
          <a:lstStyle/>
          <a:p>
            <a:pPr lvl="0"/>
            <a:endParaRPr lang="zh-CN" altLang="en-US" noProof="0"/>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D4E9EE1-9C81-4A10-A25F-EB9F74641DFE}"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6725977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F46E7-F1ED-49DD-9757-BA897AF22576}" type="slidenum">
              <a:rPr lang="en-US" altLang="zh-CN">
                <a:solidFill>
                  <a:srgbClr val="000000"/>
                </a:solidFill>
              </a:rPr>
              <a:pPr>
                <a:defRPr/>
              </a:pPr>
              <a:t>‹#›</a:t>
            </a:fld>
            <a:endParaRPr lang="en-US" altLang="zh-CN">
              <a:solidFill>
                <a:srgbClr val="000000"/>
              </a:solidFill>
            </a:endParaRPr>
          </a:p>
        </p:txBody>
      </p:sp>
    </p:spTree>
    <p:extLst>
      <p:ext uri="{BB962C8B-B14F-4D97-AF65-F5344CB8AC3E}">
        <p14:creationId xmlns:p14="http://schemas.microsoft.com/office/powerpoint/2010/main" val="267164647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B23D371-0DFA-4CC8-BF42-7F528B9D493D}" type="slidenum">
              <a:rPr lang="en-US" altLang="zh-CN"/>
              <a:pPr>
                <a:defRPr/>
              </a:pPr>
              <a:t>‹#›</a:t>
            </a:fld>
            <a:endParaRPr lang="en-US" altLang="zh-CN"/>
          </a:p>
        </p:txBody>
      </p:sp>
    </p:spTree>
    <p:extLst>
      <p:ext uri="{BB962C8B-B14F-4D97-AF65-F5344CB8AC3E}">
        <p14:creationId xmlns:p14="http://schemas.microsoft.com/office/powerpoint/2010/main" val="354776151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0F3877E-9700-4568-A947-3F5649BD375F}" type="slidenum">
              <a:rPr lang="en-US" altLang="zh-CN"/>
              <a:pPr>
                <a:defRPr/>
              </a:pPr>
              <a:t>‹#›</a:t>
            </a:fld>
            <a:endParaRPr lang="en-US" altLang="zh-CN"/>
          </a:p>
        </p:txBody>
      </p:sp>
    </p:spTree>
    <p:extLst>
      <p:ext uri="{BB962C8B-B14F-4D97-AF65-F5344CB8AC3E}">
        <p14:creationId xmlns:p14="http://schemas.microsoft.com/office/powerpoint/2010/main" val="35316167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1FBA724-F06C-4A99-A171-B1455D1E743C}" type="slidenum">
              <a:rPr lang="en-US" altLang="zh-CN"/>
              <a:pPr>
                <a:defRPr/>
              </a:pPr>
              <a:t>‹#›</a:t>
            </a:fld>
            <a:endParaRPr lang="en-US" altLang="zh-CN"/>
          </a:p>
        </p:txBody>
      </p:sp>
    </p:spTree>
    <p:extLst>
      <p:ext uri="{BB962C8B-B14F-4D97-AF65-F5344CB8AC3E}">
        <p14:creationId xmlns:p14="http://schemas.microsoft.com/office/powerpoint/2010/main" val="25007843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7611D18D-D3D0-4534-AD4F-D453F809E79A}" type="slidenum">
              <a:rPr lang="en-US" altLang="zh-CN"/>
              <a:pPr>
                <a:defRPr/>
              </a:pPr>
              <a:t>‹#›</a:t>
            </a:fld>
            <a:endParaRPr lang="en-US" altLang="zh-CN"/>
          </a:p>
        </p:txBody>
      </p:sp>
    </p:spTree>
    <p:extLst>
      <p:ext uri="{BB962C8B-B14F-4D97-AF65-F5344CB8AC3E}">
        <p14:creationId xmlns:p14="http://schemas.microsoft.com/office/powerpoint/2010/main" val="245906097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3B8FE8B7-EBFC-4748-BBBF-F5A4BEB228FE}" type="slidenum">
              <a:rPr lang="en-US" altLang="zh-CN"/>
              <a:pPr>
                <a:defRPr/>
              </a:pPr>
              <a:t>‹#›</a:t>
            </a:fld>
            <a:endParaRPr lang="en-US" altLang="zh-CN"/>
          </a:p>
        </p:txBody>
      </p:sp>
    </p:spTree>
    <p:extLst>
      <p:ext uri="{BB962C8B-B14F-4D97-AF65-F5344CB8AC3E}">
        <p14:creationId xmlns:p14="http://schemas.microsoft.com/office/powerpoint/2010/main" val="1296893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995C8250-9F42-46F9-8186-A0DCDCA4CFD2}" type="slidenum">
              <a:rPr lang="en-US" altLang="zh-CN"/>
              <a:pPr>
                <a:defRPr/>
              </a:pPr>
              <a:t>‹#›</a:t>
            </a:fld>
            <a:endParaRPr lang="en-US" altLang="zh-CN"/>
          </a:p>
        </p:txBody>
      </p:sp>
    </p:spTree>
    <p:extLst>
      <p:ext uri="{BB962C8B-B14F-4D97-AF65-F5344CB8AC3E}">
        <p14:creationId xmlns:p14="http://schemas.microsoft.com/office/powerpoint/2010/main" val="4064952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lvl1pPr>
              <a:defRPr/>
            </a:lvl1pPr>
          </a:lstStyle>
          <a:p>
            <a:endParaRPr lang="en-GB" altLang="zh-CN">
              <a:solidFill>
                <a:srgbClr val="000000"/>
              </a:solidFill>
            </a:endParaRPr>
          </a:p>
        </p:txBody>
      </p:sp>
      <p:sp>
        <p:nvSpPr>
          <p:cNvPr id="6" name="页脚占位符 5"/>
          <p:cNvSpPr>
            <a:spLocks noGrp="1"/>
          </p:cNvSpPr>
          <p:nvPr>
            <p:ph type="ftr" sz="quarter" idx="11"/>
          </p:nvPr>
        </p:nvSpPr>
        <p:spPr/>
        <p:txBody>
          <a:bodyPr/>
          <a:lstStyle>
            <a:lvl1pPr>
              <a:defRPr/>
            </a:lvl1pPr>
          </a:lstStyle>
          <a:p>
            <a:endParaRPr lang="en-GB" altLang="zh-CN">
              <a:solidFill>
                <a:srgbClr val="000000"/>
              </a:solidFill>
            </a:endParaRPr>
          </a:p>
        </p:txBody>
      </p:sp>
      <p:sp>
        <p:nvSpPr>
          <p:cNvPr id="7" name="灯片编号占位符 6"/>
          <p:cNvSpPr>
            <a:spLocks noGrp="1"/>
          </p:cNvSpPr>
          <p:nvPr>
            <p:ph type="sldNum" sz="quarter" idx="12"/>
          </p:nvPr>
        </p:nvSpPr>
        <p:spPr/>
        <p:txBody>
          <a:bodyPr/>
          <a:lstStyle>
            <a:lvl1pPr>
              <a:defRPr/>
            </a:lvl1pPr>
          </a:lstStyle>
          <a:p>
            <a:fld id="{B99A7DA4-2129-417B-818A-CCA9B45E70EE}" type="slidenum">
              <a:rPr lang="zh-CN" altLang="en-GB">
                <a:solidFill>
                  <a:srgbClr val="000000"/>
                </a:solidFill>
              </a:rPr>
              <a:pPr/>
              <a:t>‹#›</a:t>
            </a:fld>
            <a:endParaRPr lang="en-GB" altLang="zh-CN">
              <a:solidFill>
                <a:srgbClr val="000000"/>
              </a:solidFill>
            </a:endParaRPr>
          </a:p>
        </p:txBody>
      </p:sp>
    </p:spTree>
    <p:extLst>
      <p:ext uri="{BB962C8B-B14F-4D97-AF65-F5344CB8AC3E}">
        <p14:creationId xmlns:p14="http://schemas.microsoft.com/office/powerpoint/2010/main" val="130724223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6059A1D-DCBA-46CB-A345-9338E5168022}" type="slidenum">
              <a:rPr lang="en-US" altLang="zh-CN"/>
              <a:pPr>
                <a:defRPr/>
              </a:pPr>
              <a:t>‹#›</a:t>
            </a:fld>
            <a:endParaRPr lang="en-US" altLang="zh-CN"/>
          </a:p>
        </p:txBody>
      </p:sp>
    </p:spTree>
    <p:extLst>
      <p:ext uri="{BB962C8B-B14F-4D97-AF65-F5344CB8AC3E}">
        <p14:creationId xmlns:p14="http://schemas.microsoft.com/office/powerpoint/2010/main" val="7965294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AB6F2377-DEE9-4DCE-A212-9329B2C1C867}" type="slidenum">
              <a:rPr lang="en-US" altLang="zh-CN"/>
              <a:pPr>
                <a:defRPr/>
              </a:pPr>
              <a:t>‹#›</a:t>
            </a:fld>
            <a:endParaRPr lang="en-US" altLang="zh-CN"/>
          </a:p>
        </p:txBody>
      </p:sp>
    </p:spTree>
    <p:extLst>
      <p:ext uri="{BB962C8B-B14F-4D97-AF65-F5344CB8AC3E}">
        <p14:creationId xmlns:p14="http://schemas.microsoft.com/office/powerpoint/2010/main" val="37321556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7A5415B-88C4-4270-9243-EFCBDA354537}" type="slidenum">
              <a:rPr lang="en-US" altLang="zh-CN"/>
              <a:pPr>
                <a:defRPr/>
              </a:pPr>
              <a:t>‹#›</a:t>
            </a:fld>
            <a:endParaRPr lang="en-US" altLang="zh-CN"/>
          </a:p>
        </p:txBody>
      </p:sp>
    </p:spTree>
    <p:extLst>
      <p:ext uri="{BB962C8B-B14F-4D97-AF65-F5344CB8AC3E}">
        <p14:creationId xmlns:p14="http://schemas.microsoft.com/office/powerpoint/2010/main" val="32273346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B8A8629-8A1B-4D2E-9B60-6CCC275F7356}" type="slidenum">
              <a:rPr lang="en-US" altLang="zh-CN"/>
              <a:pPr>
                <a:defRPr/>
              </a:pPr>
              <a:t>‹#›</a:t>
            </a:fld>
            <a:endParaRPr lang="en-US" altLang="zh-CN"/>
          </a:p>
        </p:txBody>
      </p:sp>
    </p:spTree>
    <p:extLst>
      <p:ext uri="{BB962C8B-B14F-4D97-AF65-F5344CB8AC3E}">
        <p14:creationId xmlns:p14="http://schemas.microsoft.com/office/powerpoint/2010/main" val="1607290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8D29318-817E-4A39-9E09-F0304DCA1F6A}" type="slidenum">
              <a:rPr lang="en-US" altLang="zh-CN"/>
              <a:pPr>
                <a:defRPr/>
              </a:pPr>
              <a:t>‹#›</a:t>
            </a:fld>
            <a:endParaRPr lang="en-US" altLang="zh-CN"/>
          </a:p>
        </p:txBody>
      </p:sp>
    </p:spTree>
    <p:extLst>
      <p:ext uri="{BB962C8B-B14F-4D97-AF65-F5344CB8AC3E}">
        <p14:creationId xmlns:p14="http://schemas.microsoft.com/office/powerpoint/2010/main" val="153094769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mediaAndTx" preserve="1">
  <p:cSld name="标题，媒体剪辑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媒体占位符 2"/>
          <p:cNvSpPr>
            <a:spLocks noGrp="1"/>
          </p:cNvSpPr>
          <p:nvPr>
            <p:ph type="media" sz="half" idx="1"/>
          </p:nvPr>
        </p:nvSpPr>
        <p:spPr>
          <a:xfrm>
            <a:off x="609600" y="1600201"/>
            <a:ext cx="5384800" cy="4525963"/>
          </a:xfrm>
        </p:spPr>
        <p:txBody>
          <a:bodyPr/>
          <a:lstStyle/>
          <a:p>
            <a:pPr lvl="0"/>
            <a:endParaRPr lang="zh-CN" altLang="en-US" noProof="0"/>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3912FDA-F8C2-4837-9D94-9B8EB3CF9FEB}" type="slidenum">
              <a:rPr lang="en-US" altLang="zh-CN"/>
              <a:pPr>
                <a:defRPr/>
              </a:pPr>
              <a:t>‹#›</a:t>
            </a:fld>
            <a:endParaRPr lang="en-US" altLang="zh-CN"/>
          </a:p>
        </p:txBody>
      </p:sp>
    </p:spTree>
    <p:extLst>
      <p:ext uri="{BB962C8B-B14F-4D97-AF65-F5344CB8AC3E}">
        <p14:creationId xmlns:p14="http://schemas.microsoft.com/office/powerpoint/2010/main" val="123969824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AndTx" preserve="1">
  <p:cSld name="标题，内容与文本">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197600" y="1600201"/>
            <a:ext cx="5384800" cy="4525963"/>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1BA77D7-83A8-4D7E-A777-248B90464F36}" type="slidenum">
              <a:rPr lang="en-US" altLang="zh-CN"/>
              <a:pPr>
                <a:defRPr/>
              </a:pPr>
              <a:t>‹#›</a:t>
            </a:fld>
            <a:endParaRPr lang="en-US" altLang="zh-CN"/>
          </a:p>
        </p:txBody>
      </p:sp>
    </p:spTree>
    <p:extLst>
      <p:ext uri="{BB962C8B-B14F-4D97-AF65-F5344CB8AC3E}">
        <p14:creationId xmlns:p14="http://schemas.microsoft.com/office/powerpoint/2010/main" val="15001927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30"/>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49A89FBB-7581-4649-9973-5A064396EF50}" type="slidenum">
              <a:rPr lang="zh-CN" altLang="en-GB"/>
              <a:pPr>
                <a:defRPr/>
              </a:pPr>
              <a:t>‹#›</a:t>
            </a:fld>
            <a:endParaRPr lang="en-GB" altLang="zh-CN"/>
          </a:p>
        </p:txBody>
      </p:sp>
    </p:spTree>
    <p:extLst>
      <p:ext uri="{BB962C8B-B14F-4D97-AF65-F5344CB8AC3E}">
        <p14:creationId xmlns:p14="http://schemas.microsoft.com/office/powerpoint/2010/main" val="31852955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32F1AD7C-461D-46A9-B852-12D5A545C143}" type="slidenum">
              <a:rPr lang="zh-CN" altLang="en-GB"/>
              <a:pPr>
                <a:defRPr/>
              </a:pPr>
              <a:t>‹#›</a:t>
            </a:fld>
            <a:endParaRPr lang="en-GB" altLang="zh-CN"/>
          </a:p>
        </p:txBody>
      </p:sp>
    </p:spTree>
    <p:extLst>
      <p:ext uri="{BB962C8B-B14F-4D97-AF65-F5344CB8AC3E}">
        <p14:creationId xmlns:p14="http://schemas.microsoft.com/office/powerpoint/2010/main" val="4562159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5"/>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GB" altLang="zh-CN"/>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GB" altLang="zh-CN"/>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a:lvl1pPr>
          </a:lstStyle>
          <a:p>
            <a:pPr>
              <a:defRPr/>
            </a:pPr>
            <a:fld id="{7E95F685-E0E4-4ACC-B467-7C904CDC0AA0}" type="slidenum">
              <a:rPr lang="zh-CN" altLang="en-GB"/>
              <a:pPr>
                <a:defRPr/>
              </a:pPr>
              <a:t>‹#›</a:t>
            </a:fld>
            <a:endParaRPr lang="en-GB" altLang="zh-CN"/>
          </a:p>
        </p:txBody>
      </p:sp>
    </p:spTree>
    <p:extLst>
      <p:ext uri="{BB962C8B-B14F-4D97-AF65-F5344CB8AC3E}">
        <p14:creationId xmlns:p14="http://schemas.microsoft.com/office/powerpoint/2010/main" val="1351290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3"/>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a typeface="宋体" charset="-122"/>
              </a:defRPr>
            </a:lvl1pPr>
          </a:lstStyle>
          <a:p>
            <a:pPr fontAlgn="base">
              <a:spcBef>
                <a:spcPct val="0"/>
              </a:spcBef>
              <a:spcAft>
                <a:spcPct val="0"/>
              </a:spcAft>
            </a:pPr>
            <a:endParaRPr lang="en-GB"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a typeface="宋体" charset="-122"/>
              </a:defRPr>
            </a:lvl1pPr>
          </a:lstStyle>
          <a:p>
            <a:pPr fontAlgn="base">
              <a:spcBef>
                <a:spcPct val="0"/>
              </a:spcBef>
              <a:spcAft>
                <a:spcPct val="0"/>
              </a:spcAft>
            </a:pPr>
            <a:endParaRPr lang="en-GB"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ea typeface="宋体" charset="-122"/>
              </a:defRPr>
            </a:lvl1pPr>
          </a:lstStyle>
          <a:p>
            <a:pPr fontAlgn="base">
              <a:spcBef>
                <a:spcPct val="0"/>
              </a:spcBef>
              <a:spcAft>
                <a:spcPct val="0"/>
              </a:spcAft>
            </a:pPr>
            <a:fld id="{6975524F-C991-480D-AC43-5ECA7E168D21}" type="slidenum">
              <a:rPr lang="zh-CN" altLang="en-GB">
                <a:solidFill>
                  <a:srgbClr val="000000"/>
                </a:solidFill>
              </a:rPr>
              <a:pPr fontAlgn="base">
                <a:spcBef>
                  <a:spcPct val="0"/>
                </a:spcBef>
                <a:spcAft>
                  <a:spcPct val="0"/>
                </a:spcAft>
              </a:pPr>
              <a:t>‹#›</a:t>
            </a:fld>
            <a:endParaRPr lang="en-GB" altLang="zh-CN">
              <a:solidFill>
                <a:srgbClr val="000000"/>
              </a:solidFill>
            </a:endParaRPr>
          </a:p>
        </p:txBody>
      </p:sp>
    </p:spTree>
    <p:extLst>
      <p:ext uri="{BB962C8B-B14F-4D97-AF65-F5344CB8AC3E}">
        <p14:creationId xmlns:p14="http://schemas.microsoft.com/office/powerpoint/2010/main" val="11767382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5123"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宋体" pitchFamily="2" charset="-122"/>
              </a:defRPr>
            </a:lvl1pPr>
          </a:lstStyle>
          <a:p>
            <a:pPr>
              <a:defRPr/>
            </a:pPr>
            <a:endParaRPr lang="en-GB"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宋体" pitchFamily="2" charset="-122"/>
              </a:defRPr>
            </a:lvl1pPr>
          </a:lstStyle>
          <a:p>
            <a:pPr>
              <a:defRPr/>
            </a:pPr>
            <a:endParaRPr lang="en-GB"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ea typeface="宋体" pitchFamily="2" charset="-122"/>
              </a:defRPr>
            </a:lvl1pPr>
          </a:lstStyle>
          <a:p>
            <a:pPr>
              <a:defRPr/>
            </a:pPr>
            <a:fld id="{8F6AECF7-FF91-486E-A80B-71510F4130B0}" type="slidenum">
              <a:rPr lang="zh-CN" altLang="en-GB"/>
              <a:pPr>
                <a:defRPr/>
              </a:pPr>
              <a:t>‹#›</a:t>
            </a:fld>
            <a:endParaRPr lang="en-GB" altLang="zh-CN"/>
          </a:p>
        </p:txBody>
      </p:sp>
    </p:spTree>
    <p:extLst>
      <p:ext uri="{BB962C8B-B14F-4D97-AF65-F5344CB8AC3E}">
        <p14:creationId xmlns:p14="http://schemas.microsoft.com/office/powerpoint/2010/main" val="405719504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宋体" pitchFamily="2" charset="-122"/>
              </a:defRPr>
            </a:lvl1pPr>
          </a:lstStyle>
          <a:p>
            <a:pPr fontAlgn="base">
              <a:spcBef>
                <a:spcPct val="0"/>
              </a:spcBef>
              <a:spcAft>
                <a:spcPct val="0"/>
              </a:spcAft>
              <a:defRPr/>
            </a:pPr>
            <a:endParaRPr lang="en-GB"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宋体" pitchFamily="2" charset="-122"/>
              </a:defRPr>
            </a:lvl1pPr>
          </a:lstStyle>
          <a:p>
            <a:pPr fontAlgn="base">
              <a:spcBef>
                <a:spcPct val="0"/>
              </a:spcBef>
              <a:spcAft>
                <a:spcPct val="0"/>
              </a:spcAft>
              <a:defRPr/>
            </a:pPr>
            <a:endParaRPr lang="en-GB"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ea typeface="宋体" pitchFamily="2" charset="-122"/>
              </a:defRPr>
            </a:lvl1pPr>
          </a:lstStyle>
          <a:p>
            <a:pPr fontAlgn="base">
              <a:spcBef>
                <a:spcPct val="0"/>
              </a:spcBef>
              <a:spcAft>
                <a:spcPct val="0"/>
              </a:spcAft>
              <a:defRPr/>
            </a:pPr>
            <a:fld id="{359BE0D1-A52E-4683-BD66-0D7424BBFB46}" type="slidenum">
              <a:rPr lang="zh-CN" altLang="en-GB"/>
              <a:pPr fontAlgn="base">
                <a:spcBef>
                  <a:spcPct val="0"/>
                </a:spcBef>
                <a:spcAft>
                  <a:spcPct val="0"/>
                </a:spcAft>
                <a:defRPr/>
              </a:pPr>
              <a:t>‹#›</a:t>
            </a:fld>
            <a:endParaRPr lang="en-GB" altLang="zh-CN"/>
          </a:p>
        </p:txBody>
      </p:sp>
    </p:spTree>
    <p:extLst>
      <p:ext uri="{BB962C8B-B14F-4D97-AF65-F5344CB8AC3E}">
        <p14:creationId xmlns:p14="http://schemas.microsoft.com/office/powerpoint/2010/main" val="276246149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486A0C-B05D-4235-91D6-AD626C67AB80}" type="datetimeFigureOut">
              <a:rPr lang="zh-CN" altLang="en-US" smtClean="0"/>
              <a:t>2023/6/1</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FA5A19-31B9-4749-ABD7-AC00A8349CB9}" type="slidenum">
              <a:rPr lang="zh-CN" altLang="en-US" smtClean="0"/>
              <a:t>‹#›</a:t>
            </a:fld>
            <a:endParaRPr lang="zh-CN" altLang="en-US"/>
          </a:p>
        </p:txBody>
      </p:sp>
    </p:spTree>
    <p:extLst>
      <p:ext uri="{BB962C8B-B14F-4D97-AF65-F5344CB8AC3E}">
        <p14:creationId xmlns:p14="http://schemas.microsoft.com/office/powerpoint/2010/main" val="295238784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宋体" pitchFamily="2" charset="-122"/>
              </a:defRPr>
            </a:lvl1pPr>
          </a:lstStyle>
          <a:p>
            <a:pPr>
              <a:defRPr/>
            </a:pPr>
            <a:endParaRPr lang="en-GB"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宋体" pitchFamily="2" charset="-122"/>
              </a:defRPr>
            </a:lvl1pPr>
          </a:lstStyle>
          <a:p>
            <a:pPr>
              <a:defRPr/>
            </a:pPr>
            <a:endParaRPr lang="en-GB"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193896D8-6D42-4DF9-A1CD-2419784FB3B0}" type="slidenum">
              <a:rPr lang="zh-CN" altLang="en-GB"/>
              <a:pPr/>
              <a:t>‹#›</a:t>
            </a:fld>
            <a:endParaRPr lang="en-GB" altLang="zh-CN"/>
          </a:p>
        </p:txBody>
      </p:sp>
    </p:spTree>
    <p:extLst>
      <p:ext uri="{BB962C8B-B14F-4D97-AF65-F5344CB8AC3E}">
        <p14:creationId xmlns:p14="http://schemas.microsoft.com/office/powerpoint/2010/main" val="3829950259"/>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CBA84A9-E1DD-428D-9755-0EA2EA9D7C4A}" type="slidenum">
              <a:rPr lang="en-US" altLang="zh-CN"/>
              <a:pPr/>
              <a:t>‹#›</a:t>
            </a:fld>
            <a:endParaRPr lang="en-US" altLang="zh-CN"/>
          </a:p>
        </p:txBody>
      </p:sp>
    </p:spTree>
    <p:extLst>
      <p:ext uri="{BB962C8B-B14F-4D97-AF65-F5344CB8AC3E}">
        <p14:creationId xmlns:p14="http://schemas.microsoft.com/office/powerpoint/2010/main" val="536297268"/>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txStyles>
    <p:titleStyle>
      <a:lvl1pPr algn="ctr" rtl="0" eaLnBrk="0" fontAlgn="base" hangingPunct="0">
        <a:spcBef>
          <a:spcPct val="0"/>
        </a:spcBef>
        <a:spcAft>
          <a:spcPct val="0"/>
        </a:spcAft>
        <a:defRPr sz="4400">
          <a:solidFill>
            <a:schemeClr val="tx2"/>
          </a:solidFill>
          <a:latin typeface="+mj-lt"/>
          <a:ea typeface="宋体" pitchFamily="2"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SimSun" pitchFamily="2" charset="-122"/>
        </a:defRPr>
      </a:lvl6pPr>
      <a:lvl7pPr marL="914400" algn="ctr" rtl="0" fontAlgn="base">
        <a:spcBef>
          <a:spcPct val="0"/>
        </a:spcBef>
        <a:spcAft>
          <a:spcPct val="0"/>
        </a:spcAft>
        <a:defRPr sz="4400">
          <a:solidFill>
            <a:schemeClr val="tx2"/>
          </a:solidFill>
          <a:latin typeface="Arial" charset="0"/>
          <a:ea typeface="SimSun" pitchFamily="2" charset="-122"/>
        </a:defRPr>
      </a:lvl7pPr>
      <a:lvl8pPr marL="1371600" algn="ctr" rtl="0" fontAlgn="base">
        <a:spcBef>
          <a:spcPct val="0"/>
        </a:spcBef>
        <a:spcAft>
          <a:spcPct val="0"/>
        </a:spcAft>
        <a:defRPr sz="4400">
          <a:solidFill>
            <a:schemeClr val="tx2"/>
          </a:solidFill>
          <a:latin typeface="Arial" charset="0"/>
          <a:ea typeface="SimSun" pitchFamily="2" charset="-122"/>
        </a:defRPr>
      </a:lvl8pPr>
      <a:lvl9pPr marL="1828800" algn="ctr" rtl="0" fontAlgn="base">
        <a:spcBef>
          <a:spcPct val="0"/>
        </a:spcBef>
        <a:spcAft>
          <a:spcPct val="0"/>
        </a:spcAft>
        <a:defRPr sz="4400">
          <a:solidFill>
            <a:schemeClr val="tx2"/>
          </a:solidFill>
          <a:latin typeface="Arial"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宋体"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宋体" pitchFamily="2"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ea typeface="宋体" charset="-122"/>
              </a:defRPr>
            </a:lvl1pPr>
          </a:lstStyle>
          <a:p>
            <a:pPr fontAlgn="base">
              <a:spcBef>
                <a:spcPct val="0"/>
              </a:spcBef>
              <a:spcAft>
                <a:spcPct val="0"/>
              </a:spcAft>
              <a:defRPr/>
            </a:pPr>
            <a:endParaRPr lang="en-GB"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ea typeface="宋体" charset="-122"/>
              </a:defRPr>
            </a:lvl1pPr>
          </a:lstStyle>
          <a:p>
            <a:pPr fontAlgn="base">
              <a:spcBef>
                <a:spcPct val="0"/>
              </a:spcBef>
              <a:spcAft>
                <a:spcPct val="0"/>
              </a:spcAft>
              <a:defRPr/>
            </a:pPr>
            <a:endParaRPr lang="en-GB"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ea typeface="宋体" charset="-122"/>
              </a:defRPr>
            </a:lvl1pPr>
          </a:lstStyle>
          <a:p>
            <a:pPr fontAlgn="base">
              <a:spcBef>
                <a:spcPct val="0"/>
              </a:spcBef>
              <a:spcAft>
                <a:spcPct val="0"/>
              </a:spcAft>
              <a:defRPr/>
            </a:pPr>
            <a:fld id="{7A0BA886-AFF3-43E5-A569-EB9A7D2998C7}" type="slidenum">
              <a:rPr lang="zh-CN" altLang="en-GB">
                <a:solidFill>
                  <a:srgbClr val="000000"/>
                </a:solidFill>
              </a:rPr>
              <a:pPr fontAlgn="base">
                <a:spcBef>
                  <a:spcPct val="0"/>
                </a:spcBef>
                <a:spcAft>
                  <a:spcPct val="0"/>
                </a:spcAft>
                <a:defRPr/>
              </a:pPr>
              <a:t>‹#›</a:t>
            </a:fld>
            <a:endParaRPr lang="en-GB" altLang="zh-CN">
              <a:solidFill>
                <a:srgbClr val="000000"/>
              </a:solidFill>
            </a:endParaRPr>
          </a:p>
        </p:txBody>
      </p:sp>
    </p:spTree>
    <p:extLst>
      <p:ext uri="{BB962C8B-B14F-4D97-AF65-F5344CB8AC3E}">
        <p14:creationId xmlns:p14="http://schemas.microsoft.com/office/powerpoint/2010/main" val="364934804"/>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宋体" pitchFamily="2" charset="-122"/>
              </a:defRPr>
            </a:lvl1pPr>
          </a:lstStyle>
          <a:p>
            <a:pPr fontAlgn="base">
              <a:spcBef>
                <a:spcPct val="0"/>
              </a:spcBef>
              <a:spcAft>
                <a:spcPct val="0"/>
              </a:spcAft>
              <a:defRPr/>
            </a:pPr>
            <a:endParaRPr lang="en-US" altLang="zh-CN">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宋体" pitchFamily="2" charset="-122"/>
              </a:defRPr>
            </a:lvl1pPr>
          </a:lstStyle>
          <a:p>
            <a:pPr fontAlgn="base">
              <a:spcBef>
                <a:spcPct val="0"/>
              </a:spcBef>
              <a:spcAft>
                <a:spcPct val="0"/>
              </a:spcAft>
              <a:defRPr/>
            </a:pPr>
            <a:endParaRPr lang="en-US" altLang="zh-CN">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宋体" pitchFamily="2" charset="-122"/>
              </a:defRPr>
            </a:lvl1pPr>
          </a:lstStyle>
          <a:p>
            <a:pPr fontAlgn="base">
              <a:spcBef>
                <a:spcPct val="0"/>
              </a:spcBef>
              <a:spcAft>
                <a:spcPct val="0"/>
              </a:spcAft>
              <a:defRPr/>
            </a:pPr>
            <a:fld id="{40224F21-D4FA-4518-8064-C9B4C4EB4B98}" type="slidenum">
              <a:rPr lang="en-US" altLang="zh-CN">
                <a:solidFill>
                  <a:srgbClr val="000000"/>
                </a:solidFill>
              </a:rPr>
              <a:pPr fontAlgn="base">
                <a:spcBef>
                  <a:spcPct val="0"/>
                </a:spcBef>
                <a:spcAft>
                  <a:spcPct val="0"/>
                </a:spcAft>
                <a:defRPr/>
              </a:pPr>
              <a:t>‹#›</a:t>
            </a:fld>
            <a:endParaRPr lang="en-US" altLang="zh-CN">
              <a:solidFill>
                <a:srgbClr val="000000"/>
              </a:solidFill>
            </a:endParaRPr>
          </a:p>
        </p:txBody>
      </p:sp>
    </p:spTree>
    <p:extLst>
      <p:ext uri="{BB962C8B-B14F-4D97-AF65-F5344CB8AC3E}">
        <p14:creationId xmlns:p14="http://schemas.microsoft.com/office/powerpoint/2010/main" val="1167908012"/>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 id="2147483825" r:id="rId13"/>
  </p:sldLayoutIdLst>
  <p:txStyles>
    <p:titleStyle>
      <a:lvl1pPr algn="ctr" rtl="0" eaLnBrk="0" fontAlgn="base" hangingPunct="0">
        <a:spcBef>
          <a:spcPct val="0"/>
        </a:spcBef>
        <a:spcAft>
          <a:spcPct val="0"/>
        </a:spcAft>
        <a:defRPr sz="4400">
          <a:solidFill>
            <a:schemeClr val="tx2"/>
          </a:solidFill>
          <a:latin typeface="+mj-lt"/>
          <a:ea typeface="宋体" pitchFamily="2"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SimSun" pitchFamily="2" charset="-122"/>
        </a:defRPr>
      </a:lvl6pPr>
      <a:lvl7pPr marL="914400" algn="ctr" rtl="0" fontAlgn="base">
        <a:spcBef>
          <a:spcPct val="0"/>
        </a:spcBef>
        <a:spcAft>
          <a:spcPct val="0"/>
        </a:spcAft>
        <a:defRPr sz="4400">
          <a:solidFill>
            <a:schemeClr val="tx2"/>
          </a:solidFill>
          <a:latin typeface="Arial" charset="0"/>
          <a:ea typeface="SimSun" pitchFamily="2" charset="-122"/>
        </a:defRPr>
      </a:lvl7pPr>
      <a:lvl8pPr marL="1371600" algn="ctr" rtl="0" fontAlgn="base">
        <a:spcBef>
          <a:spcPct val="0"/>
        </a:spcBef>
        <a:spcAft>
          <a:spcPct val="0"/>
        </a:spcAft>
        <a:defRPr sz="4400">
          <a:solidFill>
            <a:schemeClr val="tx2"/>
          </a:solidFill>
          <a:latin typeface="Arial" charset="0"/>
          <a:ea typeface="SimSun" pitchFamily="2" charset="-122"/>
        </a:defRPr>
      </a:lvl8pPr>
      <a:lvl9pPr marL="1828800" algn="ctr" rtl="0" fontAlgn="base">
        <a:spcBef>
          <a:spcPct val="0"/>
        </a:spcBef>
        <a:spcAft>
          <a:spcPct val="0"/>
        </a:spcAft>
        <a:defRPr sz="4400">
          <a:solidFill>
            <a:schemeClr val="tx2"/>
          </a:solidFill>
          <a:latin typeface="Arial"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宋体"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宋体" pitchFamily="2"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5DF3118-AD2F-4532-A74C-FFB2BB723072}" type="slidenum">
              <a:rPr lang="en-US" altLang="zh-CN"/>
              <a:pPr>
                <a:defRPr/>
              </a:pPr>
              <a:t>‹#›</a:t>
            </a:fld>
            <a:endParaRPr lang="en-US" altLang="zh-CN"/>
          </a:p>
        </p:txBody>
      </p:sp>
    </p:spTree>
    <p:extLst>
      <p:ext uri="{BB962C8B-B14F-4D97-AF65-F5344CB8AC3E}">
        <p14:creationId xmlns:p14="http://schemas.microsoft.com/office/powerpoint/2010/main" val="60644202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ctr" rtl="0" eaLnBrk="0" fontAlgn="base" hangingPunct="0">
        <a:spcBef>
          <a:spcPct val="0"/>
        </a:spcBef>
        <a:spcAft>
          <a:spcPct val="0"/>
        </a:spcAft>
        <a:defRPr sz="4400">
          <a:solidFill>
            <a:schemeClr val="tx2"/>
          </a:solidFill>
          <a:latin typeface="+mj-lt"/>
          <a:ea typeface="宋体" pitchFamily="2" charset="-122"/>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SimSun" pitchFamily="2" charset="-122"/>
        </a:defRPr>
      </a:lvl6pPr>
      <a:lvl7pPr marL="914400" algn="ctr" rtl="0" fontAlgn="base">
        <a:spcBef>
          <a:spcPct val="0"/>
        </a:spcBef>
        <a:spcAft>
          <a:spcPct val="0"/>
        </a:spcAft>
        <a:defRPr sz="4400">
          <a:solidFill>
            <a:schemeClr val="tx2"/>
          </a:solidFill>
          <a:latin typeface="Arial" charset="0"/>
          <a:ea typeface="SimSun" pitchFamily="2" charset="-122"/>
        </a:defRPr>
      </a:lvl7pPr>
      <a:lvl8pPr marL="1371600" algn="ctr" rtl="0" fontAlgn="base">
        <a:spcBef>
          <a:spcPct val="0"/>
        </a:spcBef>
        <a:spcAft>
          <a:spcPct val="0"/>
        </a:spcAft>
        <a:defRPr sz="4400">
          <a:solidFill>
            <a:schemeClr val="tx2"/>
          </a:solidFill>
          <a:latin typeface="Arial" charset="0"/>
          <a:ea typeface="SimSun" pitchFamily="2" charset="-122"/>
        </a:defRPr>
      </a:lvl8pPr>
      <a:lvl9pPr marL="1828800" algn="ctr" rtl="0" fontAlgn="base">
        <a:spcBef>
          <a:spcPct val="0"/>
        </a:spcBef>
        <a:spcAft>
          <a:spcPct val="0"/>
        </a:spcAft>
        <a:defRPr sz="4400">
          <a:solidFill>
            <a:schemeClr val="tx2"/>
          </a:solidFill>
          <a:latin typeface="Arial" charset="0"/>
          <a:ea typeface="SimSun"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宋体"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宋体" pitchFamily="2" charset="-122"/>
        </a:defRPr>
      </a:lvl2pPr>
      <a:lvl3pPr marL="1143000" indent="-228600" algn="l" rtl="0" eaLnBrk="0" fontAlgn="base" hangingPunct="0">
        <a:spcBef>
          <a:spcPct val="20000"/>
        </a:spcBef>
        <a:spcAft>
          <a:spcPct val="0"/>
        </a:spcAft>
        <a:buChar char="•"/>
        <a:defRPr sz="2400">
          <a:solidFill>
            <a:schemeClr val="tx1"/>
          </a:solidFill>
          <a:latin typeface="+mn-lt"/>
          <a:ea typeface="宋体"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宋体"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宋体"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zh-CN"/>
              <a:t>Click to edit Master title style</a:t>
            </a:r>
          </a:p>
        </p:txBody>
      </p:sp>
      <p:sp>
        <p:nvSpPr>
          <p:cNvPr id="4099"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zh-CN"/>
              <a:t>Click to edit Master text styles</a:t>
            </a:r>
          </a:p>
          <a:p>
            <a:pPr lvl="1"/>
            <a:r>
              <a:rPr lang="en-GB" altLang="zh-CN"/>
              <a:t>Second level</a:t>
            </a:r>
          </a:p>
          <a:p>
            <a:pPr lvl="2"/>
            <a:r>
              <a:rPr lang="en-GB" altLang="zh-CN"/>
              <a:t>Third level</a:t>
            </a:r>
          </a:p>
          <a:p>
            <a:pPr lvl="3"/>
            <a:r>
              <a:rPr lang="en-GB" altLang="zh-CN"/>
              <a:t>Fourth level</a:t>
            </a:r>
          </a:p>
          <a:p>
            <a:pPr lvl="4"/>
            <a:r>
              <a:rPr lang="en-GB" altLang="zh-CN"/>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ea typeface="宋体" pitchFamily="2" charset="-122"/>
              </a:defRPr>
            </a:lvl1pPr>
          </a:lstStyle>
          <a:p>
            <a:pPr fontAlgn="base">
              <a:spcBef>
                <a:spcPct val="0"/>
              </a:spcBef>
              <a:spcAft>
                <a:spcPct val="0"/>
              </a:spcAft>
              <a:defRPr/>
            </a:pPr>
            <a:endParaRPr lang="en-GB" altLang="zh-CN"/>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ea typeface="宋体" pitchFamily="2" charset="-122"/>
              </a:defRPr>
            </a:lvl1pPr>
          </a:lstStyle>
          <a:p>
            <a:pPr fontAlgn="base">
              <a:spcBef>
                <a:spcPct val="0"/>
              </a:spcBef>
              <a:spcAft>
                <a:spcPct val="0"/>
              </a:spcAft>
              <a:defRPr/>
            </a:pPr>
            <a:endParaRPr lang="en-GB" altLang="zh-CN"/>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rgbClr val="000000"/>
                </a:solidFill>
                <a:latin typeface="+mn-lt"/>
                <a:ea typeface="宋体" pitchFamily="2" charset="-122"/>
              </a:defRPr>
            </a:lvl1pPr>
          </a:lstStyle>
          <a:p>
            <a:pPr fontAlgn="base">
              <a:spcBef>
                <a:spcPct val="0"/>
              </a:spcBef>
              <a:spcAft>
                <a:spcPct val="0"/>
              </a:spcAft>
              <a:defRPr/>
            </a:pPr>
            <a:fld id="{0D310F38-E9CA-4859-B26F-A87564B46264}" type="slidenum">
              <a:rPr lang="zh-CN" altLang="en-GB"/>
              <a:pPr fontAlgn="base">
                <a:spcBef>
                  <a:spcPct val="0"/>
                </a:spcBef>
                <a:spcAft>
                  <a:spcPct val="0"/>
                </a:spcAft>
                <a:defRPr/>
              </a:pPr>
              <a:t>‹#›</a:t>
            </a:fld>
            <a:endParaRPr lang="en-GB" altLang="zh-CN"/>
          </a:p>
        </p:txBody>
      </p:sp>
    </p:spTree>
    <p:extLst>
      <p:ext uri="{BB962C8B-B14F-4D97-AF65-F5344CB8AC3E}">
        <p14:creationId xmlns:p14="http://schemas.microsoft.com/office/powerpoint/2010/main" val="179724916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1.emf"/><Relationship Id="rId1" Type="http://schemas.openxmlformats.org/officeDocument/2006/relationships/slideLayout" Target="../slideLayouts/slideLayout31.xml"/><Relationship Id="rId4" Type="http://schemas.openxmlformats.org/officeDocument/2006/relationships/image" Target="../media/image32.emf"/></Relationships>
</file>

<file path=ppt/slides/_rels/slide11.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tags" Target="../tags/tag3.xml"/><Relationship Id="rId7" Type="http://schemas.openxmlformats.org/officeDocument/2006/relationships/slideLayout" Target="../slideLayouts/slideLayout20.xml"/><Relationship Id="rId12" Type="http://schemas.openxmlformats.org/officeDocument/2006/relationships/image" Target="../media/image38.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image" Target="../media/image37.png"/><Relationship Id="rId5" Type="http://schemas.openxmlformats.org/officeDocument/2006/relationships/tags" Target="../tags/tag5.xml"/><Relationship Id="rId10" Type="http://schemas.openxmlformats.org/officeDocument/2006/relationships/image" Target="../media/image36.png"/><Relationship Id="rId4" Type="http://schemas.openxmlformats.org/officeDocument/2006/relationships/tags" Target="../tags/tag4.xml"/><Relationship Id="rId9" Type="http://schemas.openxmlformats.org/officeDocument/2006/relationships/image" Target="../media/image35.png"/><Relationship Id="rId1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4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emf"/><Relationship Id="rId7" Type="http://schemas.openxmlformats.org/officeDocument/2006/relationships/image" Target="../media/image53.emf"/><Relationship Id="rId2" Type="http://schemas.openxmlformats.org/officeDocument/2006/relationships/image" Target="../media/image48.emf"/><Relationship Id="rId1" Type="http://schemas.openxmlformats.org/officeDocument/2006/relationships/slideLayout" Target="../slideLayouts/slideLayout31.xml"/><Relationship Id="rId6" Type="http://schemas.openxmlformats.org/officeDocument/2006/relationships/image" Target="../media/image52.emf"/><Relationship Id="rId11" Type="http://schemas.openxmlformats.org/officeDocument/2006/relationships/image" Target="../media/image57.png"/><Relationship Id="rId5" Type="http://schemas.openxmlformats.org/officeDocument/2006/relationships/image" Target="../media/image51.emf"/><Relationship Id="rId10" Type="http://schemas.openxmlformats.org/officeDocument/2006/relationships/image" Target="../media/image56.emf"/><Relationship Id="rId4" Type="http://schemas.openxmlformats.org/officeDocument/2006/relationships/image" Target="../media/image50.emf"/><Relationship Id="rId9" Type="http://schemas.openxmlformats.org/officeDocument/2006/relationships/image" Target="../media/image55.emf"/></Relationships>
</file>

<file path=ppt/slides/_rels/slide17.xml.rels><?xml version="1.0" encoding="UTF-8" standalone="yes"?>
<Relationships xmlns="http://schemas.openxmlformats.org/package/2006/relationships"><Relationship Id="rId8" Type="http://schemas.openxmlformats.org/officeDocument/2006/relationships/image" Target="../media/image63.emf"/><Relationship Id="rId3" Type="http://schemas.openxmlformats.org/officeDocument/2006/relationships/image" Target="../media/image59.emf"/><Relationship Id="rId7" Type="http://schemas.openxmlformats.org/officeDocument/2006/relationships/image" Target="../media/image62.emf"/><Relationship Id="rId2" Type="http://schemas.openxmlformats.org/officeDocument/2006/relationships/image" Target="../media/image58.emf"/><Relationship Id="rId1" Type="http://schemas.openxmlformats.org/officeDocument/2006/relationships/slideLayout" Target="../slideLayouts/slideLayout31.xml"/><Relationship Id="rId6" Type="http://schemas.openxmlformats.org/officeDocument/2006/relationships/image" Target="../media/image571.png"/><Relationship Id="rId5" Type="http://schemas.openxmlformats.org/officeDocument/2006/relationships/image" Target="../media/image61.emf"/><Relationship Id="rId4" Type="http://schemas.openxmlformats.org/officeDocument/2006/relationships/image" Target="../media/image60.png"/><Relationship Id="rId9" Type="http://schemas.openxmlformats.org/officeDocument/2006/relationships/image" Target="../media/image64.emf"/></Relationships>
</file>

<file path=ppt/slides/_rels/slide18.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image" Target="../media/image45.emf"/><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18" Type="http://schemas.openxmlformats.org/officeDocument/2006/relationships/image" Target="../media/image330.png"/><Relationship Id="rId3" Type="http://schemas.openxmlformats.org/officeDocument/2006/relationships/image" Target="../media/image66.emf"/><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320.png"/><Relationship Id="rId2" Type="http://schemas.openxmlformats.org/officeDocument/2006/relationships/image" Target="../media/image67.png"/><Relationship Id="rId16" Type="http://schemas.openxmlformats.org/officeDocument/2006/relationships/image" Target="../media/image310.png"/><Relationship Id="rId1" Type="http://schemas.openxmlformats.org/officeDocument/2006/relationships/slideLayout" Target="../slideLayouts/slideLayout7.xml"/><Relationship Id="rId6" Type="http://schemas.openxmlformats.org/officeDocument/2006/relationships/image" Target="../media/image210.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0.png"/><Relationship Id="rId10" Type="http://schemas.openxmlformats.org/officeDocument/2006/relationships/image" Target="../media/image25.png"/><Relationship Id="rId19" Type="http://schemas.openxmlformats.org/officeDocument/2006/relationships/image" Target="../media/image340.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7.wmf"/><Relationship Id="rId7" Type="http://schemas.openxmlformats.org/officeDocument/2006/relationships/image" Target="../media/image68.emf"/><Relationship Id="rId2" Type="http://schemas.openxmlformats.org/officeDocument/2006/relationships/image" Target="../media/image69.png"/><Relationship Id="rId1" Type="http://schemas.openxmlformats.org/officeDocument/2006/relationships/slideLayout" Target="../slideLayouts/slideLayout6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0.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72.emf"/></Relationships>
</file>

<file path=ppt/slides/_rels/slide22.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6.wmf"/><Relationship Id="rId1" Type="http://schemas.openxmlformats.org/officeDocument/2006/relationships/slideLayout" Target="../slideLayouts/slideLayout77.xml"/></Relationships>
</file>

<file path=ppt/slides/_rels/slide25.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90.xml"/><Relationship Id="rId6" Type="http://schemas.openxmlformats.org/officeDocument/2006/relationships/image" Target="../media/image92.png"/><Relationship Id="rId5" Type="http://schemas.openxmlformats.org/officeDocument/2006/relationships/image" Target="../media/image91.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98.png"/><Relationship Id="rId7" Type="http://schemas.openxmlformats.org/officeDocument/2006/relationships/image" Target="../media/image80.png"/><Relationship Id="rId2" Type="http://schemas.openxmlformats.org/officeDocument/2006/relationships/image" Target="../media/image78.emf"/><Relationship Id="rId1" Type="http://schemas.openxmlformats.org/officeDocument/2006/relationships/slideLayout" Target="../slideLayouts/slideLayout90.xml"/><Relationship Id="rId6" Type="http://schemas.openxmlformats.org/officeDocument/2006/relationships/image" Target="../media/image79.png"/><Relationship Id="rId5" Type="http://schemas.openxmlformats.org/officeDocument/2006/relationships/image" Target="../media/image100.png"/><Relationship Id="rId4" Type="http://schemas.openxmlformats.org/officeDocument/2006/relationships/image" Target="../media/image99.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image" Target="../media/image82.png"/><Relationship Id="rId1" Type="http://schemas.openxmlformats.org/officeDocument/2006/relationships/slideLayout" Target="../slideLayouts/slideLayout77.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03.xml"/><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notesSlide" Target="../notesSlides/notesSlide2.xml"/><Relationship Id="rId1" Type="http://schemas.openxmlformats.org/officeDocument/2006/relationships/slideLayout" Target="../slideLayouts/slideLayout103.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5.png"/><Relationship Id="rId7" Type="http://schemas.openxmlformats.org/officeDocument/2006/relationships/image" Target="../media/image118.png"/><Relationship Id="rId2" Type="http://schemas.openxmlformats.org/officeDocument/2006/relationships/image" Target="../media/image114.png"/><Relationship Id="rId1" Type="http://schemas.openxmlformats.org/officeDocument/2006/relationships/slideLayout" Target="../slideLayouts/slideLayout103.xml"/><Relationship Id="rId6" Type="http://schemas.openxmlformats.org/officeDocument/2006/relationships/image" Target="../media/image117.png"/><Relationship Id="rId11" Type="http://schemas.openxmlformats.org/officeDocument/2006/relationships/image" Target="../media/image122.png"/><Relationship Id="rId5" Type="http://schemas.openxmlformats.org/officeDocument/2006/relationships/image" Target="../media/image116.png"/><Relationship Id="rId10" Type="http://schemas.openxmlformats.org/officeDocument/2006/relationships/image" Target="../media/image121.png"/><Relationship Id="rId4" Type="http://schemas.openxmlformats.org/officeDocument/2006/relationships/image" Target="../media/image101.png"/><Relationship Id="rId9" Type="http://schemas.openxmlformats.org/officeDocument/2006/relationships/image" Target="../media/image1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image" Target="../media/image123.emf"/><Relationship Id="rId1" Type="http://schemas.openxmlformats.org/officeDocument/2006/relationships/slideLayout" Target="../slideLayouts/slideLayout20.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26.png"/><Relationship Id="rId7" Type="http://schemas.openxmlformats.org/officeDocument/2006/relationships/image" Target="../media/image129.emf"/><Relationship Id="rId2" Type="http://schemas.openxmlformats.org/officeDocument/2006/relationships/image" Target="../media/image125.emf"/><Relationship Id="rId1" Type="http://schemas.openxmlformats.org/officeDocument/2006/relationships/slideLayout" Target="../slideLayouts/slideLayout20.xml"/><Relationship Id="rId6" Type="http://schemas.openxmlformats.org/officeDocument/2006/relationships/image" Target="../media/image710.png"/><Relationship Id="rId5" Type="http://schemas.openxmlformats.org/officeDocument/2006/relationships/image" Target="../media/image128.emf"/><Relationship Id="rId4" Type="http://schemas.openxmlformats.org/officeDocument/2006/relationships/image" Target="../media/image127.emf"/><Relationship Id="rId9" Type="http://schemas.openxmlformats.org/officeDocument/2006/relationships/image" Target="../media/image29.emf"/></Relationships>
</file>

<file path=ppt/slides/_rels/slide36.xml.rels><?xml version="1.0" encoding="UTF-8" standalone="yes"?>
<Relationships xmlns="http://schemas.openxmlformats.org/package/2006/relationships"><Relationship Id="rId3" Type="http://schemas.openxmlformats.org/officeDocument/2006/relationships/image" Target="../media/image132.emf"/><Relationship Id="rId2" Type="http://schemas.openxmlformats.org/officeDocument/2006/relationships/image" Target="../media/image131.emf"/><Relationship Id="rId1" Type="http://schemas.openxmlformats.org/officeDocument/2006/relationships/slideLayout" Target="../slideLayouts/slideLayout20.xml"/><Relationship Id="rId6" Type="http://schemas.openxmlformats.org/officeDocument/2006/relationships/image" Target="../media/image78.png"/><Relationship Id="rId5" Type="http://schemas.openxmlformats.org/officeDocument/2006/relationships/image" Target="../media/image133.emf"/><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135.png"/><Relationship Id="rId7" Type="http://schemas.openxmlformats.org/officeDocument/2006/relationships/image" Target="../media/image841.png"/><Relationship Id="rId2" Type="http://schemas.openxmlformats.org/officeDocument/2006/relationships/image" Target="../media/image134.emf"/><Relationship Id="rId1" Type="http://schemas.openxmlformats.org/officeDocument/2006/relationships/slideLayout" Target="../slideLayouts/slideLayout20.xml"/><Relationship Id="rId6" Type="http://schemas.openxmlformats.org/officeDocument/2006/relationships/image" Target="../media/image830.png"/><Relationship Id="rId4" Type="http://schemas.openxmlformats.org/officeDocument/2006/relationships/image" Target="../media/image136.png"/></Relationships>
</file>

<file path=ppt/slides/_rels/slide38.xml.rels><?xml version="1.0" encoding="UTF-8" standalone="yes"?>
<Relationships xmlns="http://schemas.openxmlformats.org/package/2006/relationships"><Relationship Id="rId8" Type="http://schemas.openxmlformats.org/officeDocument/2006/relationships/image" Target="../media/image143.emf"/><Relationship Id="rId3" Type="http://schemas.openxmlformats.org/officeDocument/2006/relationships/image" Target="../media/image138.emf"/><Relationship Id="rId7" Type="http://schemas.openxmlformats.org/officeDocument/2006/relationships/image" Target="../media/image142.emf"/><Relationship Id="rId2" Type="http://schemas.openxmlformats.org/officeDocument/2006/relationships/image" Target="../media/image137.emf"/><Relationship Id="rId1" Type="http://schemas.openxmlformats.org/officeDocument/2006/relationships/slideLayout" Target="../slideLayouts/slideLayout20.xml"/><Relationship Id="rId6" Type="http://schemas.openxmlformats.org/officeDocument/2006/relationships/image" Target="../media/image141.emf"/><Relationship Id="rId5" Type="http://schemas.openxmlformats.org/officeDocument/2006/relationships/image" Target="../media/image140.emf"/><Relationship Id="rId4" Type="http://schemas.openxmlformats.org/officeDocument/2006/relationships/image" Target="../media/image139.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20.xml"/><Relationship Id="rId4" Type="http://schemas.openxmlformats.org/officeDocument/2006/relationships/image" Target="../media/image8.emf"/></Relationships>
</file>

<file path=ppt/slides/_rels/slide40.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4.emf"/><Relationship Id="rId1" Type="http://schemas.openxmlformats.org/officeDocument/2006/relationships/slideLayout" Target="../slideLayouts/slideLayout20.xml"/><Relationship Id="rId5" Type="http://schemas.openxmlformats.org/officeDocument/2006/relationships/image" Target="../media/image147.emf"/><Relationship Id="rId4" Type="http://schemas.openxmlformats.org/officeDocument/2006/relationships/image" Target="../media/image146.emf"/></Relationships>
</file>

<file path=ppt/slides/_rels/slide41.xml.rels><?xml version="1.0" encoding="UTF-8" standalone="yes"?>
<Relationships xmlns="http://schemas.openxmlformats.org/package/2006/relationships"><Relationship Id="rId3" Type="http://schemas.openxmlformats.org/officeDocument/2006/relationships/image" Target="../media/image149.emf"/><Relationship Id="rId2" Type="http://schemas.openxmlformats.org/officeDocument/2006/relationships/image" Target="../media/image148.emf"/><Relationship Id="rId1" Type="http://schemas.openxmlformats.org/officeDocument/2006/relationships/slideLayout" Target="../slideLayouts/slideLayout20.xml"/><Relationship Id="rId6" Type="http://schemas.openxmlformats.org/officeDocument/2006/relationships/image" Target="../media/image990.png"/><Relationship Id="rId5" Type="http://schemas.openxmlformats.org/officeDocument/2006/relationships/image" Target="../media/image980.png"/><Relationship Id="rId4" Type="http://schemas.openxmlformats.org/officeDocument/2006/relationships/image" Target="../media/image147.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3" Type="http://schemas.openxmlformats.org/officeDocument/2006/relationships/image" Target="../media/image350.png"/><Relationship Id="rId2" Type="http://schemas.openxmlformats.org/officeDocument/2006/relationships/image" Target="../media/image3400.png"/><Relationship Id="rId1" Type="http://schemas.openxmlformats.org/officeDocument/2006/relationships/slideLayout" Target="../slideLayouts/slideLayout20.xml"/><Relationship Id="rId4" Type="http://schemas.openxmlformats.org/officeDocument/2006/relationships/image" Target="../media/image361.png"/></Relationships>
</file>

<file path=ppt/slides/_rels/slide44.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150.emf"/><Relationship Id="rId1" Type="http://schemas.openxmlformats.org/officeDocument/2006/relationships/slideLayout" Target="../slideLayouts/slideLayout20.xml"/><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image" Target="../media/image151.emf"/><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8" Type="http://schemas.openxmlformats.org/officeDocument/2006/relationships/image" Target="../media/image130.emf"/><Relationship Id="rId3" Type="http://schemas.openxmlformats.org/officeDocument/2006/relationships/image" Target="../media/image126.png"/><Relationship Id="rId7" Type="http://schemas.openxmlformats.org/officeDocument/2006/relationships/image" Target="../media/image129.emf"/><Relationship Id="rId2" Type="http://schemas.openxmlformats.org/officeDocument/2006/relationships/image" Target="../media/image125.emf"/><Relationship Id="rId1" Type="http://schemas.openxmlformats.org/officeDocument/2006/relationships/slideLayout" Target="../slideLayouts/slideLayout20.xml"/><Relationship Id="rId6" Type="http://schemas.openxmlformats.org/officeDocument/2006/relationships/image" Target="../media/image1020.png"/><Relationship Id="rId5" Type="http://schemas.openxmlformats.org/officeDocument/2006/relationships/image" Target="../media/image128.emf"/><Relationship Id="rId4" Type="http://schemas.openxmlformats.org/officeDocument/2006/relationships/image" Target="../media/image127.emf"/><Relationship Id="rId9" Type="http://schemas.openxmlformats.org/officeDocument/2006/relationships/image" Target="../media/image152.emf"/></Relationships>
</file>

<file path=ppt/slides/_rels/slide47.xml.rels><?xml version="1.0" encoding="UTF-8" standalone="yes"?>
<Relationships xmlns="http://schemas.openxmlformats.org/package/2006/relationships"><Relationship Id="rId8" Type="http://schemas.openxmlformats.org/officeDocument/2006/relationships/image" Target="../media/image154.emf"/><Relationship Id="rId3" Type="http://schemas.openxmlformats.org/officeDocument/2006/relationships/image" Target="../media/image431.png"/><Relationship Id="rId7" Type="http://schemas.openxmlformats.org/officeDocument/2006/relationships/image" Target="../media/image471.png"/><Relationship Id="rId2" Type="http://schemas.openxmlformats.org/officeDocument/2006/relationships/image" Target="../media/image420.png"/><Relationship Id="rId1" Type="http://schemas.openxmlformats.org/officeDocument/2006/relationships/slideLayout" Target="../slideLayouts/slideLayout20.xml"/><Relationship Id="rId6" Type="http://schemas.openxmlformats.org/officeDocument/2006/relationships/image" Target="../media/image460.png"/><Relationship Id="rId5" Type="http://schemas.openxmlformats.org/officeDocument/2006/relationships/image" Target="../media/image153.emf"/><Relationship Id="rId4" Type="http://schemas.openxmlformats.org/officeDocument/2006/relationships/image" Target="../media/image44.png"/><Relationship Id="rId9" Type="http://schemas.openxmlformats.org/officeDocument/2006/relationships/image" Target="../media/image155.emf"/></Relationships>
</file>

<file path=ppt/slides/_rels/slide48.xml.rels><?xml version="1.0" encoding="UTF-8" standalone="yes"?>
<Relationships xmlns="http://schemas.openxmlformats.org/package/2006/relationships"><Relationship Id="rId3" Type="http://schemas.openxmlformats.org/officeDocument/2006/relationships/image" Target="../media/image430.png"/><Relationship Id="rId2" Type="http://schemas.openxmlformats.org/officeDocument/2006/relationships/image" Target="../media/image156.emf"/><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image" Target="../media/image157.emf"/></Relationships>
</file>

<file path=ppt/slides/_rels/slide49.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158.emf"/><Relationship Id="rId1" Type="http://schemas.openxmlformats.org/officeDocument/2006/relationships/slideLayout" Target="../slideLayouts/slideLayout20.xml"/><Relationship Id="rId5" Type="http://schemas.openxmlformats.org/officeDocument/2006/relationships/image" Target="../media/image160.emf"/><Relationship Id="rId4" Type="http://schemas.openxmlformats.org/officeDocument/2006/relationships/image" Target="../media/image159.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62.emf"/><Relationship Id="rId7" Type="http://schemas.openxmlformats.org/officeDocument/2006/relationships/image" Target="../media/image55.png"/><Relationship Id="rId2" Type="http://schemas.openxmlformats.org/officeDocument/2006/relationships/image" Target="../media/image161.emf"/><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0.png"/></Relationships>
</file>

<file path=ppt/slides/_rels/slide51.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163.emf"/><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image" Target="../media/image164.emf"/><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3" Type="http://schemas.openxmlformats.org/officeDocument/2006/relationships/image" Target="../media/image166.emf"/><Relationship Id="rId2" Type="http://schemas.openxmlformats.org/officeDocument/2006/relationships/image" Target="../media/image165.emf"/><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openxmlformats.org/officeDocument/2006/relationships/image" Target="../media/image168.emf"/><Relationship Id="rId2" Type="http://schemas.openxmlformats.org/officeDocument/2006/relationships/image" Target="../media/image167.emf"/><Relationship Id="rId1" Type="http://schemas.openxmlformats.org/officeDocument/2006/relationships/slideLayout" Target="../slideLayouts/slideLayout53.xml"/><Relationship Id="rId6" Type="http://schemas.openxmlformats.org/officeDocument/2006/relationships/image" Target="../media/image170.png"/><Relationship Id="rId5" Type="http://schemas.openxmlformats.org/officeDocument/2006/relationships/image" Target="../media/image1200.png"/><Relationship Id="rId4" Type="http://schemas.openxmlformats.org/officeDocument/2006/relationships/image" Target="../media/image169.emf"/></Relationships>
</file>

<file path=ppt/slides/_rels/slide5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53.xml"/><Relationship Id="rId4" Type="http://schemas.openxmlformats.org/officeDocument/2006/relationships/image" Target="../media/image173.png"/></Relationships>
</file>

<file path=ppt/slides/_rels/slide56.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51.emf"/><Relationship Id="rId1" Type="http://schemas.openxmlformats.org/officeDocument/2006/relationships/slideLayout" Target="../slideLayouts/slideLayout53.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660.png"/><Relationship Id="rId3" Type="http://schemas.openxmlformats.org/officeDocument/2006/relationships/image" Target="../media/image180.emf"/><Relationship Id="rId7" Type="http://schemas.openxmlformats.org/officeDocument/2006/relationships/image" Target="../media/image184.emf"/><Relationship Id="rId2" Type="http://schemas.openxmlformats.org/officeDocument/2006/relationships/image" Target="../media/image179.emf"/><Relationship Id="rId1" Type="http://schemas.openxmlformats.org/officeDocument/2006/relationships/slideLayout" Target="../slideLayouts/slideLayout20.xml"/><Relationship Id="rId6" Type="http://schemas.openxmlformats.org/officeDocument/2006/relationships/image" Target="../media/image183.emf"/><Relationship Id="rId5" Type="http://schemas.openxmlformats.org/officeDocument/2006/relationships/image" Target="../media/image182.emf"/><Relationship Id="rId4" Type="http://schemas.openxmlformats.org/officeDocument/2006/relationships/image" Target="../media/image181.emf"/></Relationships>
</file>

<file path=ppt/slides/_rels/slide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17.emf"/></Relationships>
</file>

<file path=ppt/slides/_rels/slide60.xml.rels><?xml version="1.0" encoding="UTF-8" standalone="yes"?>
<Relationships xmlns="http://schemas.openxmlformats.org/package/2006/relationships"><Relationship Id="rId3" Type="http://schemas.openxmlformats.org/officeDocument/2006/relationships/image" Target="../media/image670.png"/><Relationship Id="rId2" Type="http://schemas.openxmlformats.org/officeDocument/2006/relationships/image" Target="../media/image185.emf"/><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8" Type="http://schemas.openxmlformats.org/officeDocument/2006/relationships/image" Target="../media/image192.emf"/><Relationship Id="rId3" Type="http://schemas.openxmlformats.org/officeDocument/2006/relationships/image" Target="../media/image187.emf"/><Relationship Id="rId7" Type="http://schemas.openxmlformats.org/officeDocument/2006/relationships/image" Target="../media/image191.emf"/><Relationship Id="rId2" Type="http://schemas.openxmlformats.org/officeDocument/2006/relationships/image" Target="../media/image186.emf"/><Relationship Id="rId1" Type="http://schemas.openxmlformats.org/officeDocument/2006/relationships/slideLayout" Target="../slideLayouts/slideLayout20.xml"/><Relationship Id="rId6" Type="http://schemas.openxmlformats.org/officeDocument/2006/relationships/image" Target="../media/image190.emf"/><Relationship Id="rId5" Type="http://schemas.openxmlformats.org/officeDocument/2006/relationships/image" Target="../media/image189.emf"/><Relationship Id="rId10" Type="http://schemas.openxmlformats.org/officeDocument/2006/relationships/image" Target="../media/image194.emf"/><Relationship Id="rId4" Type="http://schemas.openxmlformats.org/officeDocument/2006/relationships/image" Target="../media/image188.emf"/><Relationship Id="rId9" Type="http://schemas.openxmlformats.org/officeDocument/2006/relationships/image" Target="../media/image193.emf"/></Relationships>
</file>

<file path=ppt/slides/_rels/slide62.xml.rels><?xml version="1.0" encoding="UTF-8" standalone="yes"?>
<Relationships xmlns="http://schemas.openxmlformats.org/package/2006/relationships"><Relationship Id="rId3" Type="http://schemas.openxmlformats.org/officeDocument/2006/relationships/image" Target="../media/image196.emf"/><Relationship Id="rId2" Type="http://schemas.openxmlformats.org/officeDocument/2006/relationships/image" Target="../media/image195.emf"/><Relationship Id="rId1" Type="http://schemas.openxmlformats.org/officeDocument/2006/relationships/slideLayout" Target="../slideLayouts/slideLayout20.xml"/></Relationships>
</file>

<file path=ppt/slides/_rels/slide63.xml.rels><?xml version="1.0" encoding="UTF-8" standalone="yes"?>
<Relationships xmlns="http://schemas.openxmlformats.org/package/2006/relationships"><Relationship Id="rId3" Type="http://schemas.openxmlformats.org/officeDocument/2006/relationships/image" Target="../media/image198.emf"/><Relationship Id="rId7" Type="http://schemas.openxmlformats.org/officeDocument/2006/relationships/image" Target="../media/image201.emf"/><Relationship Id="rId2" Type="http://schemas.openxmlformats.org/officeDocument/2006/relationships/image" Target="../media/image197.emf"/><Relationship Id="rId1" Type="http://schemas.openxmlformats.org/officeDocument/2006/relationships/slideLayout" Target="../slideLayouts/slideLayout20.xml"/><Relationship Id="rId6" Type="http://schemas.openxmlformats.org/officeDocument/2006/relationships/image" Target="../media/image200.emf"/><Relationship Id="rId5" Type="http://schemas.openxmlformats.org/officeDocument/2006/relationships/image" Target="../media/image199.emf"/><Relationship Id="rId4" Type="http://schemas.openxmlformats.org/officeDocument/2006/relationships/image" Target="../media/image790.png"/></Relationships>
</file>

<file path=ppt/slides/_rels/slide64.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image" Target="../media/image840.png"/><Relationship Id="rId7" Type="http://schemas.openxmlformats.org/officeDocument/2006/relationships/image" Target="../media/image206.emf"/><Relationship Id="rId2" Type="http://schemas.openxmlformats.org/officeDocument/2006/relationships/image" Target="../media/image202.emf"/><Relationship Id="rId1" Type="http://schemas.openxmlformats.org/officeDocument/2006/relationships/slideLayout" Target="../slideLayouts/slideLayout20.xml"/><Relationship Id="rId6" Type="http://schemas.openxmlformats.org/officeDocument/2006/relationships/image" Target="../media/image205.emf"/><Relationship Id="rId5" Type="http://schemas.openxmlformats.org/officeDocument/2006/relationships/image" Target="../media/image204.emf"/><Relationship Id="rId4" Type="http://schemas.openxmlformats.org/officeDocument/2006/relationships/image" Target="../media/image203.emf"/><Relationship Id="rId9" Type="http://schemas.openxmlformats.org/officeDocument/2006/relationships/image" Target="../media/image208.emf"/></Relationships>
</file>

<file path=ppt/slides/_rels/slide65.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8" Type="http://schemas.openxmlformats.org/officeDocument/2006/relationships/image" Target="../media/image215.emf"/><Relationship Id="rId7" Type="http://schemas.openxmlformats.org/officeDocument/2006/relationships/image" Target="../media/image214.emf"/><Relationship Id="rId2" Type="http://schemas.openxmlformats.org/officeDocument/2006/relationships/image" Target="../media/image211.emf"/><Relationship Id="rId1" Type="http://schemas.openxmlformats.org/officeDocument/2006/relationships/slideLayout" Target="../slideLayouts/slideLayout53.xml"/><Relationship Id="rId6" Type="http://schemas.openxmlformats.org/officeDocument/2006/relationships/image" Target="../media/image213.emf"/><Relationship Id="rId5" Type="http://schemas.openxmlformats.org/officeDocument/2006/relationships/image" Target="../media/image212.emf"/><Relationship Id="rId4" Type="http://schemas.openxmlformats.org/officeDocument/2006/relationships/image" Target="../media/image153.png"/><Relationship Id="rId9" Type="http://schemas.openxmlformats.org/officeDocument/2006/relationships/image" Target="../media/image216.emf"/></Relationships>
</file>

<file path=ppt/slides/_rels/slide67.xml.rels><?xml version="1.0" encoding="UTF-8" standalone="yes"?>
<Relationships xmlns="http://schemas.openxmlformats.org/package/2006/relationships"><Relationship Id="rId2" Type="http://schemas.openxmlformats.org/officeDocument/2006/relationships/image" Target="../media/image166.emf"/><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8" Type="http://schemas.openxmlformats.org/officeDocument/2006/relationships/image" Target="../media/image211.emf"/><Relationship Id="rId3" Type="http://schemas.openxmlformats.org/officeDocument/2006/relationships/image" Target="../media/image137.emf"/><Relationship Id="rId7" Type="http://schemas.openxmlformats.org/officeDocument/2006/relationships/image" Target="../media/image15.png"/><Relationship Id="rId2" Type="http://schemas.openxmlformats.org/officeDocument/2006/relationships/image" Target="../media/image217.emf"/><Relationship Id="rId1" Type="http://schemas.openxmlformats.org/officeDocument/2006/relationships/slideLayout" Target="../slideLayouts/slideLayout20.xml"/><Relationship Id="rId6" Type="http://schemas.openxmlformats.org/officeDocument/2006/relationships/image" Target="../media/image220.emf"/><Relationship Id="rId5" Type="http://schemas.openxmlformats.org/officeDocument/2006/relationships/image" Target="../media/image219.emf"/><Relationship Id="rId4" Type="http://schemas.openxmlformats.org/officeDocument/2006/relationships/image" Target="../media/image218.emf"/><Relationship Id="rId9" Type="http://schemas.openxmlformats.org/officeDocument/2006/relationships/image" Target="../media/image17.png"/></Relationships>
</file>

<file path=ppt/slides/_rels/slide69.xml.rels><?xml version="1.0" encoding="UTF-8" standalone="yes"?>
<Relationships xmlns="http://schemas.openxmlformats.org/package/2006/relationships"><Relationship Id="rId3" Type="http://schemas.openxmlformats.org/officeDocument/2006/relationships/image" Target="../media/image222.emf"/><Relationship Id="rId2" Type="http://schemas.openxmlformats.org/officeDocument/2006/relationships/image" Target="../media/image221.emf"/><Relationship Id="rId1" Type="http://schemas.openxmlformats.org/officeDocument/2006/relationships/slideLayout" Target="../slideLayouts/slideLayout103.xml"/><Relationship Id="rId5" Type="http://schemas.openxmlformats.org/officeDocument/2006/relationships/image" Target="../media/image224.png"/><Relationship Id="rId4" Type="http://schemas.openxmlformats.org/officeDocument/2006/relationships/image" Target="../media/image223.emf"/></Relationships>
</file>

<file path=ppt/slides/_rels/slide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03.xml"/><Relationship Id="rId5" Type="http://schemas.openxmlformats.org/officeDocument/2006/relationships/image" Target="../media/image228.emf"/><Relationship Id="rId4" Type="http://schemas.openxmlformats.org/officeDocument/2006/relationships/image" Target="../media/image227.emf"/></Relationships>
</file>

<file path=ppt/slides/_rels/slide71.xml.rels><?xml version="1.0" encoding="UTF-8" standalone="yes"?>
<Relationships xmlns="http://schemas.openxmlformats.org/package/2006/relationships"><Relationship Id="rId3" Type="http://schemas.openxmlformats.org/officeDocument/2006/relationships/image" Target="../media/image230.emf"/><Relationship Id="rId2" Type="http://schemas.openxmlformats.org/officeDocument/2006/relationships/image" Target="../media/image229.png"/><Relationship Id="rId1" Type="http://schemas.openxmlformats.org/officeDocument/2006/relationships/slideLayout" Target="../slideLayouts/slideLayout103.xml"/><Relationship Id="rId5" Type="http://schemas.openxmlformats.org/officeDocument/2006/relationships/image" Target="../media/image227.emf"/><Relationship Id="rId4" Type="http://schemas.openxmlformats.org/officeDocument/2006/relationships/image" Target="../media/image231.emf"/></Relationships>
</file>

<file path=ppt/slides/_rels/slide7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png"/><Relationship Id="rId1" Type="http://schemas.openxmlformats.org/officeDocument/2006/relationships/slideLayout" Target="../slideLayouts/slideLayout103.xml"/><Relationship Id="rId6" Type="http://schemas.openxmlformats.org/officeDocument/2006/relationships/image" Target="../media/image236.png"/><Relationship Id="rId5" Type="http://schemas.openxmlformats.org/officeDocument/2006/relationships/image" Target="../media/image235.png"/><Relationship Id="rId4" Type="http://schemas.openxmlformats.org/officeDocument/2006/relationships/image" Target="../media/image234.png"/></Relationships>
</file>

<file path=ppt/slides/_rels/slide73.xml.rels><?xml version="1.0" encoding="UTF-8" standalone="yes"?>
<Relationships xmlns="http://schemas.openxmlformats.org/package/2006/relationships"><Relationship Id="rId3" Type="http://schemas.openxmlformats.org/officeDocument/2006/relationships/image" Target="../media/image930.png"/><Relationship Id="rId2" Type="http://schemas.openxmlformats.org/officeDocument/2006/relationships/image" Target="../media/image237.emf"/><Relationship Id="rId1" Type="http://schemas.openxmlformats.org/officeDocument/2006/relationships/slideLayout" Target="../slideLayouts/slideLayout20.xml"/><Relationship Id="rId4" Type="http://schemas.openxmlformats.org/officeDocument/2006/relationships/image" Target="../media/image760.png"/></Relationships>
</file>

<file path=ppt/slides/_rels/slide74.xml.rels><?xml version="1.0" encoding="UTF-8" standalone="yes"?>
<Relationships xmlns="http://schemas.openxmlformats.org/package/2006/relationships"><Relationship Id="rId3" Type="http://schemas.openxmlformats.org/officeDocument/2006/relationships/image" Target="../media/image239.emf"/><Relationship Id="rId2" Type="http://schemas.openxmlformats.org/officeDocument/2006/relationships/image" Target="../media/image238.emf"/><Relationship Id="rId1" Type="http://schemas.openxmlformats.org/officeDocument/2006/relationships/slideLayout" Target="../slideLayouts/slideLayout20.xml"/><Relationship Id="rId6" Type="http://schemas.openxmlformats.org/officeDocument/2006/relationships/image" Target="../media/image1280.png"/><Relationship Id="rId5" Type="http://schemas.openxmlformats.org/officeDocument/2006/relationships/image" Target="../media/image1270.png"/><Relationship Id="rId4" Type="http://schemas.openxmlformats.org/officeDocument/2006/relationships/image" Target="../media/image74.emf"/></Relationships>
</file>

<file path=ppt/slides/_rels/slide75.xml.rels><?xml version="1.0" encoding="UTF-8" standalone="yes"?>
<Relationships xmlns="http://schemas.openxmlformats.org/package/2006/relationships"><Relationship Id="rId3" Type="http://schemas.openxmlformats.org/officeDocument/2006/relationships/image" Target="../media/image241.emf"/><Relationship Id="rId2" Type="http://schemas.openxmlformats.org/officeDocument/2006/relationships/image" Target="../media/image240.emf"/><Relationship Id="rId1" Type="http://schemas.openxmlformats.org/officeDocument/2006/relationships/slideLayout" Target="../slideLayouts/slideLayout20.xml"/><Relationship Id="rId5" Type="http://schemas.openxmlformats.org/officeDocument/2006/relationships/image" Target="../media/image132.png"/><Relationship Id="rId4" Type="http://schemas.openxmlformats.org/officeDocument/2006/relationships/image" Target="../media/image242.emf"/></Relationships>
</file>

<file path=ppt/slides/_rels/slide76.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image" Target="../media/image243.emf"/><Relationship Id="rId1" Type="http://schemas.openxmlformats.org/officeDocument/2006/relationships/slideLayout" Target="../slideLayouts/slideLayout53.xml"/><Relationship Id="rId6" Type="http://schemas.openxmlformats.org/officeDocument/2006/relationships/image" Target="../media/image213.emf"/><Relationship Id="rId5" Type="http://schemas.openxmlformats.org/officeDocument/2006/relationships/image" Target="../media/image212.emf"/><Relationship Id="rId4" Type="http://schemas.openxmlformats.org/officeDocument/2006/relationships/image" Target="../media/image1530.png"/></Relationships>
</file>

<file path=ppt/slides/_rels/slide77.xml.rels><?xml version="1.0" encoding="UTF-8" standalone="yes"?>
<Relationships xmlns="http://schemas.openxmlformats.org/package/2006/relationships"><Relationship Id="rId3" Type="http://schemas.openxmlformats.org/officeDocument/2006/relationships/image" Target="../media/image245.emf"/><Relationship Id="rId2" Type="http://schemas.openxmlformats.org/officeDocument/2006/relationships/image" Target="../media/image244.png"/><Relationship Id="rId1" Type="http://schemas.openxmlformats.org/officeDocument/2006/relationships/slideLayout" Target="../slideLayouts/slideLayout20.xml"/><Relationship Id="rId5" Type="http://schemas.openxmlformats.org/officeDocument/2006/relationships/image" Target="../media/image1400.png"/><Relationship Id="rId4" Type="http://schemas.openxmlformats.org/officeDocument/2006/relationships/image" Target="../media/image246.png"/></Relationships>
</file>

<file path=ppt/slides/_rels/slide78.xml.rels><?xml version="1.0" encoding="UTF-8" standalone="yes"?>
<Relationships xmlns="http://schemas.openxmlformats.org/package/2006/relationships"><Relationship Id="rId8" Type="http://schemas.openxmlformats.org/officeDocument/2006/relationships/image" Target="../media/image253.emf"/><Relationship Id="rId3" Type="http://schemas.openxmlformats.org/officeDocument/2006/relationships/image" Target="../media/image248.emf"/><Relationship Id="rId7" Type="http://schemas.openxmlformats.org/officeDocument/2006/relationships/image" Target="../media/image252.emf"/><Relationship Id="rId2" Type="http://schemas.openxmlformats.org/officeDocument/2006/relationships/image" Target="../media/image247.emf"/><Relationship Id="rId1" Type="http://schemas.openxmlformats.org/officeDocument/2006/relationships/slideLayout" Target="../slideLayouts/slideLayout53.xml"/><Relationship Id="rId6" Type="http://schemas.openxmlformats.org/officeDocument/2006/relationships/image" Target="../media/image251.emf"/><Relationship Id="rId5" Type="http://schemas.openxmlformats.org/officeDocument/2006/relationships/image" Target="../media/image250.emf"/><Relationship Id="rId4" Type="http://schemas.openxmlformats.org/officeDocument/2006/relationships/image" Target="../media/image249.emf"/></Relationships>
</file>

<file path=ppt/slides/_rels/slide79.xml.rels><?xml version="1.0" encoding="UTF-8" standalone="yes"?>
<Relationships xmlns="http://schemas.openxmlformats.org/package/2006/relationships"><Relationship Id="rId3" Type="http://schemas.openxmlformats.org/officeDocument/2006/relationships/image" Target="../media/image210.emf"/><Relationship Id="rId2" Type="http://schemas.openxmlformats.org/officeDocument/2006/relationships/image" Target="../media/image209.emf"/><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0.xml.rels><?xml version="1.0" encoding="UTF-8" standalone="yes"?>
<Relationships xmlns="http://schemas.openxmlformats.org/package/2006/relationships"><Relationship Id="rId8" Type="http://schemas.openxmlformats.org/officeDocument/2006/relationships/image" Target="../media/image791.png"/><Relationship Id="rId3" Type="http://schemas.openxmlformats.org/officeDocument/2006/relationships/image" Target="../media/image255.png"/><Relationship Id="rId7" Type="http://schemas.openxmlformats.org/officeDocument/2006/relationships/image" Target="../media/image780.png"/><Relationship Id="rId2" Type="http://schemas.openxmlformats.org/officeDocument/2006/relationships/image" Target="../media/image254.emf"/><Relationship Id="rId1" Type="http://schemas.openxmlformats.org/officeDocument/2006/relationships/slideLayout" Target="../slideLayouts/slideLayout90.xml"/><Relationship Id="rId6" Type="http://schemas.openxmlformats.org/officeDocument/2006/relationships/image" Target="../media/image258.emf"/><Relationship Id="rId5" Type="http://schemas.openxmlformats.org/officeDocument/2006/relationships/image" Target="../media/image257.emf"/><Relationship Id="rId4" Type="http://schemas.openxmlformats.org/officeDocument/2006/relationships/image" Target="../media/image256.emf"/></Relationships>
</file>

<file path=ppt/slides/_rels/slide81.xml.rels><?xml version="1.0" encoding="UTF-8" standalone="yes"?>
<Relationships xmlns="http://schemas.openxmlformats.org/package/2006/relationships"><Relationship Id="rId8" Type="http://schemas.openxmlformats.org/officeDocument/2006/relationships/image" Target="../media/image860.png"/><Relationship Id="rId3" Type="http://schemas.openxmlformats.org/officeDocument/2006/relationships/image" Target="../media/image260.emf"/><Relationship Id="rId7" Type="http://schemas.openxmlformats.org/officeDocument/2006/relationships/image" Target="../media/image264.png"/><Relationship Id="rId2" Type="http://schemas.openxmlformats.org/officeDocument/2006/relationships/image" Target="../media/image259.emf"/><Relationship Id="rId1" Type="http://schemas.openxmlformats.org/officeDocument/2006/relationships/slideLayout" Target="../slideLayouts/slideLayout90.xml"/><Relationship Id="rId6" Type="http://schemas.openxmlformats.org/officeDocument/2006/relationships/image" Target="../media/image263.png"/><Relationship Id="rId5" Type="http://schemas.openxmlformats.org/officeDocument/2006/relationships/image" Target="../media/image262.emf"/><Relationship Id="rId4" Type="http://schemas.openxmlformats.org/officeDocument/2006/relationships/image" Target="../media/image261.emf"/><Relationship Id="rId9" Type="http://schemas.openxmlformats.org/officeDocument/2006/relationships/image" Target="../media/image870.png"/></Relationships>
</file>

<file path=ppt/slides/_rels/slide9.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3" Type="http://schemas.openxmlformats.org/officeDocument/2006/relationships/image" Target="../media/image20.emf"/><Relationship Id="rId7" Type="http://schemas.openxmlformats.org/officeDocument/2006/relationships/image" Target="../media/image24.emf"/><Relationship Id="rId12" Type="http://schemas.openxmlformats.org/officeDocument/2006/relationships/image" Target="../media/image29.emf"/><Relationship Id="rId2" Type="http://schemas.openxmlformats.org/officeDocument/2006/relationships/image" Target="../media/image19.emf"/><Relationship Id="rId1" Type="http://schemas.openxmlformats.org/officeDocument/2006/relationships/slideLayout" Target="../slideLayouts/slideLayout31.xml"/><Relationship Id="rId6" Type="http://schemas.openxmlformats.org/officeDocument/2006/relationships/image" Target="../media/image23.emf"/><Relationship Id="rId11" Type="http://schemas.openxmlformats.org/officeDocument/2006/relationships/image" Target="../media/image28.emf"/><Relationship Id="rId5" Type="http://schemas.openxmlformats.org/officeDocument/2006/relationships/image" Target="../media/image22.emf"/><Relationship Id="rId10" Type="http://schemas.openxmlformats.org/officeDocument/2006/relationships/image" Target="../media/image27.emf"/><Relationship Id="rId4" Type="http://schemas.openxmlformats.org/officeDocument/2006/relationships/image" Target="../media/image21.emf"/><Relationship Id="rId9"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2" name="AutoShape 4" descr="photo_original_bridge_FCPPL_rogne"/>
          <p:cNvSpPr>
            <a:spLocks noChangeAspect="1" noChangeArrowheads="1"/>
          </p:cNvSpPr>
          <p:nvPr/>
        </p:nvSpPr>
        <p:spPr bwMode="auto">
          <a:xfrm>
            <a:off x="4667250" y="200025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222213" name="AutoShape 5" descr="photo_original_bridge_FCPPL_rogne"/>
          <p:cNvSpPr>
            <a:spLocks noChangeAspect="1" noChangeArrowheads="1"/>
          </p:cNvSpPr>
          <p:nvPr/>
        </p:nvSpPr>
        <p:spPr bwMode="auto">
          <a:xfrm>
            <a:off x="4667250" y="2000250"/>
            <a:ext cx="2857500" cy="28575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pic>
        <p:nvPicPr>
          <p:cNvPr id="222214" name="Picture 6" descr="ihep_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1628" y="90488"/>
            <a:ext cx="1139825" cy="766762"/>
          </a:xfrm>
          <a:prstGeom prst="rect">
            <a:avLst/>
          </a:prstGeom>
          <a:noFill/>
          <a:extLst>
            <a:ext uri="{909E8E84-426E-40DD-AFC4-6F175D3DCCD1}">
              <a14:hiddenFill xmlns:a14="http://schemas.microsoft.com/office/drawing/2010/main">
                <a:solidFill>
                  <a:srgbClr val="FFFFFF"/>
                </a:solidFill>
              </a14:hiddenFill>
            </a:ext>
          </a:extLst>
        </p:spPr>
      </p:pic>
      <p:pic>
        <p:nvPicPr>
          <p:cNvPr id="222215" name="Picture 7" descr="ihep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5913" y="115888"/>
            <a:ext cx="3200400" cy="476250"/>
          </a:xfrm>
          <a:prstGeom prst="rect">
            <a:avLst/>
          </a:prstGeom>
          <a:noFill/>
          <a:extLst>
            <a:ext uri="{909E8E84-426E-40DD-AFC4-6F175D3DCCD1}">
              <a14:hiddenFill xmlns:a14="http://schemas.microsoft.com/office/drawing/2010/main">
                <a:solidFill>
                  <a:srgbClr val="FFFFFF"/>
                </a:solidFill>
              </a14:hiddenFill>
            </a:ext>
          </a:extLst>
        </p:spPr>
      </p:pic>
      <p:sp>
        <p:nvSpPr>
          <p:cNvPr id="222216" name="Text Box 8"/>
          <p:cNvSpPr txBox="1">
            <a:spLocks noChangeArrowheads="1"/>
          </p:cNvSpPr>
          <p:nvPr/>
        </p:nvSpPr>
        <p:spPr bwMode="auto">
          <a:xfrm>
            <a:off x="2840038" y="573088"/>
            <a:ext cx="32496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600" b="1" i="1" u="none" strike="noStrike" kern="0" cap="none" spc="0" normalizeH="0" baseline="0" noProof="0">
                <a:ln>
                  <a:noFill/>
                </a:ln>
                <a:solidFill>
                  <a:srgbClr val="969696"/>
                </a:solidFill>
                <a:effectLst>
                  <a:outerShdw blurRad="38100" dist="38100" dir="2700000" algn="tl">
                    <a:srgbClr val="C0C0C0"/>
                  </a:outerShdw>
                </a:effectLst>
                <a:uLnTx/>
                <a:uFillTx/>
                <a:latin typeface="Calibri" pitchFamily="34" charset="0"/>
                <a:ea typeface="宋体" charset="-122"/>
              </a:rPr>
              <a:t>Institute of High Energy Physics, CAS</a:t>
            </a:r>
            <a:endParaRPr kumimoji="0" lang="en-GB" altLang="zh-CN" sz="1600" b="1" i="1" u="none" strike="noStrike" kern="0" cap="none" spc="0" normalizeH="0" baseline="0" noProof="0">
              <a:ln>
                <a:noFill/>
              </a:ln>
              <a:solidFill>
                <a:srgbClr val="969696"/>
              </a:solidFill>
              <a:effectLst>
                <a:outerShdw blurRad="38100" dist="38100" dir="2700000" algn="tl">
                  <a:srgbClr val="C0C0C0"/>
                </a:outerShdw>
              </a:effectLst>
              <a:uLnTx/>
              <a:uFillTx/>
              <a:latin typeface="Calibri" pitchFamily="34" charset="0"/>
              <a:ea typeface="宋体" charset="-122"/>
            </a:endParaRPr>
          </a:p>
        </p:txBody>
      </p:sp>
      <p:sp>
        <p:nvSpPr>
          <p:cNvPr id="222217" name="Text Box 9"/>
          <p:cNvSpPr txBox="1">
            <a:spLocks noChangeArrowheads="1"/>
          </p:cNvSpPr>
          <p:nvPr/>
        </p:nvSpPr>
        <p:spPr bwMode="auto">
          <a:xfrm>
            <a:off x="3264921" y="6240916"/>
            <a:ext cx="8519658" cy="369332"/>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zh-CN" altLang="en-US" dirty="0">
                <a:solidFill>
                  <a:srgbClr val="003399"/>
                </a:solidFill>
              </a:rPr>
              <a:t> </a:t>
            </a:r>
            <a:r>
              <a:rPr lang="en-US" altLang="zh-CN" b="1" dirty="0">
                <a:solidFill>
                  <a:srgbClr val="003399"/>
                </a:solidFill>
              </a:rPr>
              <a:t>2023</a:t>
            </a:r>
            <a:r>
              <a:rPr lang="zh-CN" altLang="en-US" b="1" dirty="0">
                <a:solidFill>
                  <a:srgbClr val="003399"/>
                </a:solidFill>
              </a:rPr>
              <a:t>年度中国科学院理论物理前沿重点实验室年会，</a:t>
            </a:r>
            <a:r>
              <a:rPr lang="en-US" altLang="zh-CN" b="1" dirty="0">
                <a:solidFill>
                  <a:srgbClr val="003399"/>
                </a:solidFill>
              </a:rPr>
              <a:t>2023.05.31.-06.03.</a:t>
            </a:r>
            <a:endParaRPr lang="nn-NO" altLang="zh-CN" b="1" kern="0" dirty="0">
              <a:solidFill>
                <a:srgbClr val="003399"/>
              </a:solidFill>
              <a:latin typeface="Calibri" panose="020F0502020204030204" pitchFamily="34" charset="0"/>
              <a:ea typeface="SimHei" panose="02010609060101010101" pitchFamily="49" charset="-122"/>
            </a:endParaRPr>
          </a:p>
        </p:txBody>
      </p:sp>
      <p:pic>
        <p:nvPicPr>
          <p:cNvPr id="222218" name="Picture 10" descr="cas_logo"/>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967666" y="44453"/>
            <a:ext cx="2592387" cy="100171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37759" y="80466"/>
            <a:ext cx="1215135" cy="1207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 Box 3"/>
          <p:cNvSpPr txBox="1">
            <a:spLocks noChangeArrowheads="1"/>
          </p:cNvSpPr>
          <p:nvPr/>
        </p:nvSpPr>
        <p:spPr bwMode="auto">
          <a:xfrm>
            <a:off x="1040493" y="1550597"/>
            <a:ext cx="10433050" cy="769441"/>
          </a:xfrm>
          <a:prstGeom prst="rect">
            <a:avLst/>
          </a:prstGeom>
          <a:solidFill>
            <a:srgbClr val="CCECFF"/>
          </a:solidFill>
          <a:ln>
            <a:noFill/>
          </a:ln>
          <a:effectLst>
            <a:outerShdw dist="35921" dir="2700000" algn="ctr" rotWithShape="0">
              <a:schemeClr val="bg2"/>
            </a:outerShdw>
          </a:effectLst>
          <a:extLst>
            <a:ext uri="{91240B29-F687-4F45-9708-019B960494DF}">
              <a14:hiddenLine xmlns:a14="http://schemas.microsoft.com/office/drawing/2010/main" w="9525">
                <a:solidFill>
                  <a:srgbClr val="00FFCC"/>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ctr" defTabSz="914400">
              <a:spcBef>
                <a:spcPct val="0"/>
              </a:spcBef>
              <a:buNone/>
              <a:defRPr/>
            </a:pPr>
            <a:r>
              <a:rPr lang="en-US" altLang="zh-CN" sz="4400" b="1" kern="0" dirty="0">
                <a:solidFill>
                  <a:srgbClr val="333399"/>
                </a:solidFill>
                <a:latin typeface="Calibri" panose="020F0502020204030204" pitchFamily="34" charset="0"/>
                <a:ea typeface="SimHei" panose="02010609060101010101" pitchFamily="49" charset="-122"/>
              </a:rPr>
              <a:t>Some key issues in hadron physics</a:t>
            </a:r>
            <a:endParaRPr kumimoji="0" lang="zh-CN" altLang="en-GB" sz="4400" b="1" i="1" u="none" strike="noStrike" kern="0" cap="none" spc="0" normalizeH="0" baseline="0" noProof="0" dirty="0">
              <a:ln>
                <a:noFill/>
              </a:ln>
              <a:solidFill>
                <a:srgbClr val="333399"/>
              </a:solidFill>
              <a:effectLst/>
              <a:uLnTx/>
              <a:uFillTx/>
              <a:latin typeface="Calibri" panose="020F0502020204030204" pitchFamily="34" charset="0"/>
              <a:ea typeface="SimHei" panose="02010609060101010101" pitchFamily="49" charset="-122"/>
            </a:endParaRPr>
          </a:p>
        </p:txBody>
      </p:sp>
      <p:sp>
        <p:nvSpPr>
          <p:cNvPr id="15" name="副标题 1"/>
          <p:cNvSpPr>
            <a:spLocks noGrp="1"/>
          </p:cNvSpPr>
          <p:nvPr>
            <p:ph type="subTitle" idx="1"/>
          </p:nvPr>
        </p:nvSpPr>
        <p:spPr>
          <a:xfrm>
            <a:off x="1571628" y="3357389"/>
            <a:ext cx="9328600" cy="2303463"/>
          </a:xfrm>
        </p:spPr>
        <p:txBody>
          <a:bodyPr/>
          <a:lstStyle/>
          <a:p>
            <a:pPr eaLnBrk="1" hangingPunct="1">
              <a:lnSpc>
                <a:spcPct val="80000"/>
              </a:lnSpc>
              <a:spcBef>
                <a:spcPct val="25000"/>
              </a:spcBef>
              <a:spcAft>
                <a:spcPct val="20000"/>
              </a:spcAft>
            </a:pPr>
            <a:r>
              <a:rPr lang="en-GB" altLang="zh-CN" sz="2800" b="1" dirty="0">
                <a:solidFill>
                  <a:schemeClr val="accent2"/>
                </a:solidFill>
                <a:latin typeface="Calibri" panose="020F0502020204030204" pitchFamily="34" charset="0"/>
                <a:ea typeface="宋体" panose="02010600030101010101" pitchFamily="2" charset="-122"/>
              </a:rPr>
              <a:t>Qiang Zhao</a:t>
            </a:r>
          </a:p>
          <a:p>
            <a:pPr eaLnBrk="1" hangingPunct="1">
              <a:lnSpc>
                <a:spcPct val="80000"/>
              </a:lnSpc>
              <a:spcBef>
                <a:spcPct val="30000"/>
              </a:spcBef>
              <a:spcAft>
                <a:spcPct val="20000"/>
              </a:spcAft>
            </a:pPr>
            <a:r>
              <a:rPr lang="en-GB" altLang="zh-CN" sz="2400" b="1" dirty="0">
                <a:solidFill>
                  <a:schemeClr val="accent2"/>
                </a:solidFill>
                <a:latin typeface="Calibri" panose="020F0502020204030204" pitchFamily="34" charset="0"/>
                <a:ea typeface="宋体" panose="02010600030101010101" pitchFamily="2" charset="-122"/>
              </a:rPr>
              <a:t>Division of Theoretical Physics</a:t>
            </a:r>
          </a:p>
          <a:p>
            <a:pPr eaLnBrk="1" hangingPunct="1">
              <a:lnSpc>
                <a:spcPct val="80000"/>
              </a:lnSpc>
              <a:spcBef>
                <a:spcPct val="30000"/>
              </a:spcBef>
              <a:spcAft>
                <a:spcPct val="20000"/>
              </a:spcAft>
            </a:pPr>
            <a:r>
              <a:rPr lang="en-GB" altLang="zh-CN" sz="2400" b="1" dirty="0">
                <a:solidFill>
                  <a:schemeClr val="accent2"/>
                </a:solidFill>
                <a:latin typeface="Calibri" panose="020F0502020204030204" pitchFamily="34" charset="0"/>
                <a:ea typeface="宋体" panose="02010600030101010101" pitchFamily="2" charset="-122"/>
              </a:rPr>
              <a:t>Institute of High Energy Physics, CAS</a:t>
            </a:r>
          </a:p>
          <a:p>
            <a:pPr eaLnBrk="1" hangingPunct="1">
              <a:lnSpc>
                <a:spcPct val="90000"/>
              </a:lnSpc>
              <a:spcBef>
                <a:spcPct val="30000"/>
              </a:spcBef>
            </a:pPr>
            <a:r>
              <a:rPr lang="en-GB" altLang="zh-CN" sz="2400" b="1" i="1" dirty="0">
                <a:solidFill>
                  <a:schemeClr val="accent2"/>
                </a:solidFill>
                <a:latin typeface="Calibri" panose="020F0502020204030204" pitchFamily="34" charset="0"/>
                <a:ea typeface="宋体" panose="02010600030101010101" pitchFamily="2" charset="-122"/>
              </a:rPr>
              <a:t>zhaoq</a:t>
            </a:r>
            <a:r>
              <a:rPr lang="en-GB" altLang="zh-CN" sz="2400" b="1" dirty="0">
                <a:solidFill>
                  <a:schemeClr val="accent2"/>
                </a:solidFill>
                <a:latin typeface="Calibri" panose="020F0502020204030204" pitchFamily="34" charset="0"/>
                <a:ea typeface="宋体" panose="02010600030101010101" pitchFamily="2" charset="-122"/>
              </a:rPr>
              <a:t>@</a:t>
            </a:r>
            <a:r>
              <a:rPr lang="en-GB" altLang="zh-CN" sz="2400" b="1" i="1" dirty="0">
                <a:solidFill>
                  <a:schemeClr val="accent2"/>
                </a:solidFill>
                <a:latin typeface="Calibri" panose="020F0502020204030204" pitchFamily="34" charset="0"/>
                <a:ea typeface="宋体" panose="02010600030101010101" pitchFamily="2" charset="-122"/>
              </a:rPr>
              <a:t>ihep.ac.cn </a:t>
            </a:r>
            <a:endParaRPr lang="zh-CN" altLang="en-US" dirty="0">
              <a:ea typeface="宋体" panose="02010600030101010101" pitchFamily="2" charset="-122"/>
            </a:endParaRPr>
          </a:p>
        </p:txBody>
      </p:sp>
    </p:spTree>
    <p:extLst>
      <p:ext uri="{BB962C8B-B14F-4D97-AF65-F5344CB8AC3E}">
        <p14:creationId xmlns:p14="http://schemas.microsoft.com/office/powerpoint/2010/main" val="2702730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31361" y="1623363"/>
            <a:ext cx="4015069" cy="3345150"/>
          </a:xfrm>
          <a:prstGeom prst="rect">
            <a:avLst/>
          </a:prstGeom>
        </p:spPr>
      </p:pic>
      <p:pic>
        <p:nvPicPr>
          <p:cNvPr id="4" name="图片 3"/>
          <p:cNvPicPr>
            <a:picLocks noChangeAspect="1"/>
          </p:cNvPicPr>
          <p:nvPr/>
        </p:nvPicPr>
        <p:blipFill>
          <a:blip r:embed="rId3"/>
          <a:stretch>
            <a:fillRect/>
          </a:stretch>
        </p:blipFill>
        <p:spPr>
          <a:xfrm>
            <a:off x="3945068" y="1676462"/>
            <a:ext cx="3597919" cy="3306000"/>
          </a:xfrm>
          <a:prstGeom prst="rect">
            <a:avLst/>
          </a:prstGeom>
        </p:spPr>
      </p:pic>
      <p:sp>
        <p:nvSpPr>
          <p:cNvPr id="5" name="文本框 4"/>
          <p:cNvSpPr txBox="1"/>
          <p:nvPr/>
        </p:nvSpPr>
        <p:spPr>
          <a:xfrm>
            <a:off x="558798" y="5855147"/>
            <a:ext cx="10370457"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G. S. Bali, et al., Phys. Rev. D62, 054503 (2000)</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J. </a:t>
            </a:r>
            <a:r>
              <a:rPr kumimoji="0" lang="en-US" altLang="zh-CN" sz="1800" b="0" i="0" u="none" strike="noStrike" kern="0" cap="none" spc="0" normalizeH="0" baseline="0" noProof="0" dirty="0" err="1">
                <a:ln>
                  <a:noFill/>
                </a:ln>
                <a:solidFill>
                  <a:sysClr val="windowText" lastClr="000000"/>
                </a:solidFill>
                <a:effectLst/>
                <a:uLnTx/>
                <a:uFillTx/>
              </a:rPr>
              <a:t>Bulava</a:t>
            </a:r>
            <a:r>
              <a:rPr kumimoji="0" lang="en-US" altLang="zh-CN" sz="1800" b="0" i="0" u="none" strike="noStrike" kern="0" cap="none" spc="0" normalizeH="0" baseline="0" noProof="0" dirty="0">
                <a:ln>
                  <a:noFill/>
                </a:ln>
                <a:solidFill>
                  <a:sysClr val="windowText" lastClr="000000"/>
                </a:solidFill>
                <a:effectLst/>
                <a:uLnTx/>
                <a:uFillTx/>
              </a:rPr>
              <a:t>, et al., Phys. Lett. B793, 493 (2019),</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M. Foster and C. Michael (UKQCD), Phys. Rev. D59, 094509 (1999)</a:t>
            </a:r>
            <a:endParaRPr kumimoji="0" lang="zh-CN" altLang="en-US" sz="1800" b="0" i="0" u="none" strike="noStrike" kern="0" cap="none" spc="0" normalizeH="0" baseline="0" noProof="0" dirty="0">
              <a:ln>
                <a:noFill/>
              </a:ln>
              <a:solidFill>
                <a:sysClr val="windowText" lastClr="000000"/>
              </a:solidFill>
              <a:effectLst/>
              <a:uLnTx/>
              <a:uFillTx/>
            </a:endParaRPr>
          </a:p>
        </p:txBody>
      </p:sp>
      <p:pic>
        <p:nvPicPr>
          <p:cNvPr id="6" name="图片 5"/>
          <p:cNvPicPr>
            <a:picLocks noChangeAspect="1"/>
          </p:cNvPicPr>
          <p:nvPr/>
        </p:nvPicPr>
        <p:blipFill>
          <a:blip r:embed="rId4"/>
          <a:stretch>
            <a:fillRect/>
          </a:stretch>
        </p:blipFill>
        <p:spPr>
          <a:xfrm>
            <a:off x="7432164" y="1693016"/>
            <a:ext cx="4759836" cy="3205844"/>
          </a:xfrm>
          <a:prstGeom prst="rect">
            <a:avLst/>
          </a:prstGeom>
        </p:spPr>
      </p:pic>
      <p:sp>
        <p:nvSpPr>
          <p:cNvPr id="7" name="文本框 6"/>
          <p:cNvSpPr txBox="1"/>
          <p:nvPr/>
        </p:nvSpPr>
        <p:spPr>
          <a:xfrm>
            <a:off x="362857" y="246743"/>
            <a:ext cx="11364686"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0000CC"/>
                </a:solidFill>
                <a:effectLst/>
                <a:uLnTx/>
                <a:uFillTx/>
              </a:rPr>
              <a:t>The connection between the quark model and QCD </a:t>
            </a:r>
            <a:r>
              <a:rPr kumimoji="0" lang="en-US" altLang="zh-CN" sz="2400" b="1" i="0" u="none" strike="noStrike" kern="0" cap="none" spc="0" normalizeH="0" baseline="0" noProof="0" dirty="0">
                <a:ln>
                  <a:noFill/>
                </a:ln>
                <a:solidFill>
                  <a:srgbClr val="0000CC"/>
                </a:solidFill>
                <a:effectLst/>
                <a:uLnTx/>
                <a:uFillTx/>
              </a:rPr>
              <a:t>ONLY</a:t>
            </a:r>
            <a:r>
              <a:rPr kumimoji="0" lang="en-US" altLang="zh-CN" sz="2400" b="0" i="0" u="none" strike="noStrike" kern="0" cap="none" spc="0" normalizeH="0" baseline="0" noProof="0" dirty="0">
                <a:ln>
                  <a:noFill/>
                </a:ln>
                <a:solidFill>
                  <a:srgbClr val="0000CC"/>
                </a:solidFill>
                <a:effectLst/>
                <a:uLnTx/>
                <a:uFillTx/>
              </a:rPr>
              <a:t> becomes clear in certain circumstances: in the heavy quark limit the soft QCD for quark-antiquark or quark-quark interactions can become much simpler.</a:t>
            </a:r>
            <a:endParaRPr kumimoji="0" lang="zh-CN" altLang="en-US" sz="2400" b="0" i="0" u="none" strike="noStrike" kern="0" cap="none" spc="0" normalizeH="0" baseline="0" noProof="0" dirty="0">
              <a:ln>
                <a:noFill/>
              </a:ln>
              <a:solidFill>
                <a:srgbClr val="0000CC"/>
              </a:solidFill>
              <a:effectLst/>
              <a:uLnTx/>
              <a:uFillTx/>
            </a:endParaRPr>
          </a:p>
        </p:txBody>
      </p:sp>
      <p:sp>
        <p:nvSpPr>
          <p:cNvPr id="8" name="文本框 7"/>
          <p:cNvSpPr txBox="1"/>
          <p:nvPr/>
        </p:nvSpPr>
        <p:spPr>
          <a:xfrm>
            <a:off x="558798" y="5192337"/>
            <a:ext cx="1063669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0000"/>
                </a:solidFill>
                <a:effectLst/>
                <a:uLnTx/>
                <a:uFillTx/>
              </a:rPr>
              <a:t>However, the effects of the open channels on the soft QCD potential is also evident!</a:t>
            </a:r>
            <a:endParaRPr kumimoji="0" lang="zh-CN" altLang="en-US" sz="24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150631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46" y="1441493"/>
            <a:ext cx="4681537"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939" name="TextBox 1"/>
          <p:cNvSpPr txBox="1">
            <a:spLocks noChangeArrowheads="1"/>
          </p:cNvSpPr>
          <p:nvPr/>
        </p:nvSpPr>
        <p:spPr bwMode="auto">
          <a:xfrm>
            <a:off x="1160850" y="1391488"/>
            <a:ext cx="2209259" cy="461665"/>
          </a:xfrm>
          <a:prstGeom prst="rect">
            <a:avLst/>
          </a:prstGeom>
          <a:solidFill>
            <a:schemeClr val="bg1"/>
          </a:solidFill>
          <a:ln w="9525">
            <a:solidFill>
              <a:srgbClr val="0000FF"/>
            </a:solidFill>
            <a:miter lim="800000"/>
            <a:headEnd/>
            <a:tailEnd/>
          </a:ln>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a:ln>
                  <a:noFill/>
                </a:ln>
                <a:solidFill>
                  <a:srgbClr val="0000FF"/>
                </a:solidFill>
                <a:effectLst/>
                <a:uLnTx/>
                <a:uFillTx/>
                <a:latin typeface="Calibri" panose="020F0502020204030204" pitchFamily="34" charset="0"/>
                <a:ea typeface="宋体" pitchFamily="2" charset="-122"/>
                <a:cs typeface="Calibri" panose="020F0502020204030204" pitchFamily="34" charset="0"/>
              </a:rPr>
              <a:t>V(</a:t>
            </a:r>
            <a:r>
              <a:rPr kumimoji="0" lang="en-US" altLang="zh-CN" sz="2400" b="1" i="1" u="none" strike="noStrike" kern="0" cap="none" spc="0" normalizeH="0" baseline="0" noProof="0">
                <a:ln>
                  <a:noFill/>
                </a:ln>
                <a:solidFill>
                  <a:srgbClr val="0000FF"/>
                </a:solidFill>
                <a:effectLst/>
                <a:uLnTx/>
                <a:uFillTx/>
                <a:latin typeface="Calibri" panose="020F0502020204030204" pitchFamily="34" charset="0"/>
                <a:ea typeface="宋体" pitchFamily="2" charset="-122"/>
                <a:cs typeface="Calibri" panose="020F0502020204030204" pitchFamily="34" charset="0"/>
              </a:rPr>
              <a:t>r</a:t>
            </a:r>
            <a:r>
              <a:rPr kumimoji="0" lang="en-US" altLang="zh-CN" sz="2400" b="1" i="0" u="none" strike="noStrike" kern="0" cap="none" spc="0" normalizeH="0" baseline="0" noProof="0">
                <a:ln>
                  <a:noFill/>
                </a:ln>
                <a:solidFill>
                  <a:srgbClr val="0000FF"/>
                </a:solidFill>
                <a:effectLst/>
                <a:uLnTx/>
                <a:uFillTx/>
                <a:latin typeface="Calibri" panose="020F0502020204030204" pitchFamily="34" charset="0"/>
                <a:ea typeface="宋体" pitchFamily="2" charset="-122"/>
                <a:cs typeface="Calibri" panose="020F0502020204030204" pitchFamily="34" charset="0"/>
              </a:rPr>
              <a:t>) = </a:t>
            </a:r>
            <a:r>
              <a:rPr kumimoji="0" lang="en-US" altLang="zh-CN" sz="2400" b="1" i="0" u="none" strike="noStrike" kern="0" cap="none" spc="0" normalizeH="0" baseline="0" noProof="0">
                <a:ln>
                  <a:noFill/>
                </a:ln>
                <a:solidFill>
                  <a:srgbClr val="FF0000"/>
                </a:solidFill>
                <a:effectLst/>
                <a:uLnTx/>
                <a:uFillTx/>
                <a:latin typeface="Calibri" panose="020F0502020204030204" pitchFamily="34" charset="0"/>
                <a:ea typeface="宋体" pitchFamily="2" charset="-122"/>
                <a:cs typeface="Calibri" panose="020F0502020204030204" pitchFamily="34" charset="0"/>
                <a:sym typeface="Symbol" pitchFamily="18" charset="2"/>
              </a:rPr>
              <a:t>/</a:t>
            </a:r>
            <a:r>
              <a:rPr kumimoji="0" lang="en-US" altLang="zh-CN" sz="2400" b="1" i="1" u="none" strike="noStrike" kern="0" cap="none" spc="0" normalizeH="0" baseline="0" noProof="0">
                <a:ln>
                  <a:noFill/>
                </a:ln>
                <a:solidFill>
                  <a:srgbClr val="FF0000"/>
                </a:solidFill>
                <a:effectLst/>
                <a:uLnTx/>
                <a:uFillTx/>
                <a:latin typeface="Calibri" panose="020F0502020204030204" pitchFamily="34" charset="0"/>
                <a:ea typeface="宋体" pitchFamily="2" charset="-122"/>
                <a:cs typeface="Calibri" panose="020F0502020204030204" pitchFamily="34" charset="0"/>
                <a:sym typeface="Symbol" pitchFamily="18" charset="2"/>
              </a:rPr>
              <a:t>r</a:t>
            </a:r>
            <a:r>
              <a:rPr kumimoji="0" lang="en-US" altLang="zh-CN" sz="2400" b="1" i="0" u="none" strike="noStrike" kern="0" cap="none" spc="0" normalizeH="0" baseline="0" noProof="0">
                <a:ln>
                  <a:noFill/>
                </a:ln>
                <a:solidFill>
                  <a:srgbClr val="0000FF"/>
                </a:solidFill>
                <a:effectLst/>
                <a:uLnTx/>
                <a:uFillTx/>
                <a:latin typeface="Calibri" panose="020F0502020204030204" pitchFamily="34" charset="0"/>
                <a:ea typeface="宋体" pitchFamily="2" charset="-122"/>
                <a:cs typeface="Calibri" panose="020F0502020204030204" pitchFamily="34" charset="0"/>
                <a:sym typeface="Symbol" pitchFamily="18" charset="2"/>
              </a:rPr>
              <a:t>   </a:t>
            </a:r>
            <a:r>
              <a:rPr kumimoji="0" lang="en-US" altLang="zh-CN" sz="2400" b="1" i="1" u="none" strike="noStrike" kern="0" cap="none" spc="0" normalizeH="0" baseline="0" noProof="0">
                <a:ln>
                  <a:noFill/>
                </a:ln>
                <a:solidFill>
                  <a:srgbClr val="0000FF"/>
                </a:solidFill>
                <a:effectLst/>
                <a:uLnTx/>
                <a:uFillTx/>
                <a:latin typeface="Calibri" panose="020F0502020204030204" pitchFamily="34" charset="0"/>
                <a:ea typeface="宋体" pitchFamily="2" charset="-122"/>
                <a:cs typeface="Calibri" panose="020F0502020204030204" pitchFamily="34" charset="0"/>
                <a:sym typeface="Symbol" pitchFamily="18" charset="2"/>
              </a:rPr>
              <a:t>r</a:t>
            </a:r>
            <a:endParaRPr kumimoji="0" lang="zh-CN" altLang="en-US" sz="2400" b="1" i="1" u="none" strike="noStrike" kern="0" cap="none" spc="0" normalizeH="0" baseline="0" noProof="0">
              <a:ln>
                <a:noFill/>
              </a:ln>
              <a:solidFill>
                <a:srgbClr val="0000FF"/>
              </a:solidFill>
              <a:effectLst/>
              <a:uLnTx/>
              <a:uFillTx/>
              <a:latin typeface="Calibri" panose="020F0502020204030204" pitchFamily="34" charset="0"/>
              <a:ea typeface="宋体" pitchFamily="2" charset="-122"/>
              <a:cs typeface="Calibri" panose="020F0502020204030204" pitchFamily="34" charset="0"/>
            </a:endParaRPr>
          </a:p>
        </p:txBody>
      </p:sp>
      <p:cxnSp>
        <p:nvCxnSpPr>
          <p:cNvPr id="6" name="直接箭头连接符 5"/>
          <p:cNvCxnSpPr/>
          <p:nvPr/>
        </p:nvCxnSpPr>
        <p:spPr>
          <a:xfrm>
            <a:off x="1448707" y="3097257"/>
            <a:ext cx="0" cy="504825"/>
          </a:xfrm>
          <a:prstGeom prst="straightConnector1">
            <a:avLst/>
          </a:prstGeom>
          <a:ln w="762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a:off x="4113177" y="1607512"/>
            <a:ext cx="0" cy="504825"/>
          </a:xfrm>
          <a:prstGeom prst="straightConnector1">
            <a:avLst/>
          </a:prstGeom>
          <a:ln w="76200">
            <a:solidFill>
              <a:srgbClr val="0000FF"/>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942" name="TextBox 6"/>
          <p:cNvSpPr txBox="1">
            <a:spLocks noChangeArrowheads="1"/>
          </p:cNvSpPr>
          <p:nvPr/>
        </p:nvSpPr>
        <p:spPr bwMode="auto">
          <a:xfrm>
            <a:off x="1232807" y="2594018"/>
            <a:ext cx="118173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0" i="0" u="none" strike="noStrike" kern="0" cap="none" spc="0" normalizeH="0" baseline="0" noProof="0">
                <a:ln>
                  <a:noFill/>
                </a:ln>
                <a:solidFill>
                  <a:srgbClr val="FF0000"/>
                </a:solidFill>
                <a:effectLst/>
                <a:uLnTx/>
                <a:uFillTx/>
                <a:latin typeface="Calibri" panose="020F0502020204030204" pitchFamily="34" charset="0"/>
                <a:ea typeface="宋体" pitchFamily="2" charset="-122"/>
                <a:cs typeface="Calibri" panose="020F0502020204030204" pitchFamily="34" charset="0"/>
              </a:rPr>
              <a:t>Coulomb </a:t>
            </a:r>
            <a:endParaRPr kumimoji="0" lang="zh-CN" altLang="en-US" sz="2000" b="0" i="0" u="none" strike="noStrike" kern="0" cap="none" spc="0" normalizeH="0" baseline="0" noProof="0">
              <a:ln>
                <a:noFill/>
              </a:ln>
              <a:solidFill>
                <a:srgbClr val="FF0000"/>
              </a:solidFill>
              <a:effectLst/>
              <a:uLnTx/>
              <a:uFillTx/>
              <a:latin typeface="Calibri" panose="020F0502020204030204" pitchFamily="34" charset="0"/>
              <a:ea typeface="宋体" pitchFamily="2" charset="-122"/>
              <a:cs typeface="Calibri" panose="020F0502020204030204" pitchFamily="34" charset="0"/>
            </a:endParaRPr>
          </a:p>
        </p:txBody>
      </p:sp>
      <p:sp>
        <p:nvSpPr>
          <p:cNvPr id="39943" name="TextBox 9"/>
          <p:cNvSpPr txBox="1">
            <a:spLocks noChangeArrowheads="1"/>
          </p:cNvSpPr>
          <p:nvPr/>
        </p:nvSpPr>
        <p:spPr bwMode="auto">
          <a:xfrm>
            <a:off x="4319527" y="1823535"/>
            <a:ext cx="1463862" cy="400110"/>
          </a:xfrm>
          <a:prstGeom prst="rect">
            <a:avLst/>
          </a:prstGeom>
          <a:solidFill>
            <a:schemeClr val="bg1"/>
          </a:solidFill>
          <a:ln w="9525">
            <a:noFill/>
            <a:miter lim="800000"/>
            <a:headEnd/>
            <a:tailEnd/>
          </a:ln>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0" i="0" u="none" strike="noStrike" kern="0" cap="none" spc="0" normalizeH="0" baseline="0" noProof="0">
                <a:ln>
                  <a:noFill/>
                </a:ln>
                <a:solidFill>
                  <a:srgbClr val="0000FF"/>
                </a:solidFill>
                <a:effectLst/>
                <a:uLnTx/>
                <a:uFillTx/>
                <a:latin typeface="Calibri" panose="020F0502020204030204" pitchFamily="34" charset="0"/>
                <a:ea typeface="宋体" pitchFamily="2" charset="-122"/>
                <a:cs typeface="Calibri" panose="020F0502020204030204" pitchFamily="34" charset="0"/>
              </a:rPr>
              <a:t>Linear conf. </a:t>
            </a:r>
            <a:endParaRPr kumimoji="0" lang="zh-CN" altLang="en-US" sz="2000" b="0" i="0" u="none" strike="noStrike" kern="0" cap="none" spc="0" normalizeH="0" baseline="0" noProof="0">
              <a:ln>
                <a:noFill/>
              </a:ln>
              <a:solidFill>
                <a:srgbClr val="0000FF"/>
              </a:solidFill>
              <a:effectLst/>
              <a:uLnTx/>
              <a:uFillTx/>
              <a:latin typeface="Calibri" panose="020F0502020204030204" pitchFamily="34" charset="0"/>
              <a:ea typeface="宋体" pitchFamily="2" charset="-122"/>
              <a:cs typeface="Calibri" panose="020F0502020204030204" pitchFamily="34" charset="0"/>
            </a:endParaRPr>
          </a:p>
        </p:txBody>
      </p:sp>
      <p:cxnSp>
        <p:nvCxnSpPr>
          <p:cNvPr id="11" name="直接箭头连接符 10"/>
          <p:cNvCxnSpPr/>
          <p:nvPr/>
        </p:nvCxnSpPr>
        <p:spPr>
          <a:xfrm flipH="1">
            <a:off x="3718833" y="2994068"/>
            <a:ext cx="1223963" cy="0"/>
          </a:xfrm>
          <a:prstGeom prst="straightConnector1">
            <a:avLst/>
          </a:prstGeom>
          <a:ln w="76200">
            <a:solidFill>
              <a:srgbClr val="008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945" name="TextBox 11"/>
          <p:cNvSpPr txBox="1">
            <a:spLocks noChangeArrowheads="1"/>
          </p:cNvSpPr>
          <p:nvPr/>
        </p:nvSpPr>
        <p:spPr bwMode="auto">
          <a:xfrm>
            <a:off x="656545" y="4829218"/>
            <a:ext cx="10718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marR="0" lvl="0" indent="-285750" defTabSz="914400" eaLnBrk="1" fontAlgn="base" latinLnBrk="0" hangingPunct="1">
              <a:lnSpc>
                <a:spcPct val="100000"/>
              </a:lnSpc>
              <a:spcBef>
                <a:spcPct val="0"/>
              </a:spcBef>
              <a:spcAft>
                <a:spcPct val="0"/>
              </a:spcAft>
              <a:buClrTx/>
              <a:buSzTx/>
              <a:buFontTx/>
              <a:buChar char="•"/>
              <a:tabLst/>
              <a:defRPr/>
            </a:pPr>
            <a:r>
              <a:rPr kumimoji="0" lang="en-US" altLang="zh-CN" sz="1800" b="1"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The effect of vacuum polarization due to dynamical quark pair creation may be manifested by the strong coupling to open thresholds and compensated by that of the hadron loops, i.e. coupled-channel effects.  </a:t>
            </a:r>
            <a:endParaRPr kumimoji="0" lang="zh-CN" altLang="en-US" sz="1800" b="1"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endParaRPr>
          </a:p>
        </p:txBody>
      </p:sp>
      <p:sp>
        <p:nvSpPr>
          <p:cNvPr id="39946" name="TextBox 12"/>
          <p:cNvSpPr txBox="1">
            <a:spLocks noChangeArrowheads="1"/>
          </p:cNvSpPr>
          <p:nvPr/>
        </p:nvSpPr>
        <p:spPr bwMode="auto">
          <a:xfrm>
            <a:off x="656545" y="5607975"/>
            <a:ext cx="1028722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ts val="0"/>
              </a:spcBef>
              <a:spcAft>
                <a:spcPct val="0"/>
              </a:spcAft>
              <a:buClrTx/>
              <a:buSzTx/>
              <a:buFontTx/>
              <a:buNone/>
              <a:tabLst/>
              <a:defRPr/>
            </a:pP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E. </a:t>
            </a:r>
            <a:r>
              <a:rPr kumimoji="0" lang="en-US" altLang="zh-CN" sz="1600" b="0" i="0" u="none" strike="noStrike" kern="0" cap="none" spc="0" normalizeH="0" baseline="0" noProof="0" dirty="0" err="1">
                <a:ln>
                  <a:noFill/>
                </a:ln>
                <a:solidFill>
                  <a:srgbClr val="0000FF"/>
                </a:solidFill>
                <a:effectLst/>
                <a:uLnTx/>
                <a:uFillTx/>
                <a:latin typeface="Calibri" panose="020F0502020204030204" pitchFamily="34" charset="0"/>
                <a:ea typeface="宋体" pitchFamily="2" charset="-122"/>
                <a:cs typeface="Calibri" panose="020F0502020204030204" pitchFamily="34" charset="0"/>
              </a:rPr>
              <a:t>Eichten</a:t>
            </a: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 et al., PRD17, 3090 (1987)</a:t>
            </a:r>
          </a:p>
          <a:p>
            <a:pPr marL="0" marR="0" lvl="0" indent="0" defTabSz="914400" eaLnBrk="0" fontAlgn="auto" latinLnBrk="0"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E. J. </a:t>
            </a:r>
            <a:r>
              <a:rPr kumimoji="0" lang="en-US" altLang="zh-CN" sz="1600" b="0" i="0" u="none" strike="noStrike" kern="0" cap="none" spc="0" normalizeH="0" baseline="0" noProof="0" dirty="0" err="1">
                <a:ln>
                  <a:noFill/>
                </a:ln>
                <a:solidFill>
                  <a:srgbClr val="0000FF"/>
                </a:solidFill>
                <a:effectLst/>
                <a:uLnTx/>
                <a:uFillTx/>
                <a:latin typeface="Calibri" panose="020F0502020204030204" pitchFamily="34" charset="0"/>
                <a:ea typeface="宋体" pitchFamily="2" charset="-122"/>
                <a:cs typeface="Calibri" panose="020F0502020204030204" pitchFamily="34" charset="0"/>
              </a:rPr>
              <a:t>Eichten</a:t>
            </a: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 K. Lane, and C. </a:t>
            </a:r>
            <a:r>
              <a:rPr kumimoji="0" lang="en-US" altLang="zh-CN" sz="1600" b="0" i="0" u="none" strike="noStrike" kern="0" cap="none" spc="0" normalizeH="0" baseline="0" noProof="0" dirty="0" err="1">
                <a:ln>
                  <a:noFill/>
                </a:ln>
                <a:solidFill>
                  <a:srgbClr val="0000FF"/>
                </a:solidFill>
                <a:effectLst/>
                <a:uLnTx/>
                <a:uFillTx/>
                <a:latin typeface="Calibri" panose="020F0502020204030204" pitchFamily="34" charset="0"/>
                <a:ea typeface="宋体" pitchFamily="2" charset="-122"/>
                <a:cs typeface="Calibri" panose="020F0502020204030204" pitchFamily="34" charset="0"/>
              </a:rPr>
              <a:t>Quigg</a:t>
            </a: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 Phys. Rev. D 69, 094019 (2004)</a:t>
            </a:r>
          </a:p>
          <a:p>
            <a:pPr marL="0" marR="0" lvl="0" indent="0" defTabSz="914400" eaLnBrk="1" fontAlgn="base" latinLnBrk="0" hangingPunct="1">
              <a:lnSpc>
                <a:spcPct val="100000"/>
              </a:lnSpc>
              <a:spcBef>
                <a:spcPts val="0"/>
              </a:spcBef>
              <a:spcAft>
                <a:spcPct val="0"/>
              </a:spcAft>
              <a:buClrTx/>
              <a:buSzTx/>
              <a:buFontTx/>
              <a:buNone/>
              <a:tabLst/>
              <a:defRPr/>
            </a:pP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B.-Q. Li and K.-T. Chao, Phys. Rev. </a:t>
            </a:r>
            <a:r>
              <a:rPr kumimoji="0" lang="zh-CN"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D79</a:t>
            </a: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a:t>
            </a:r>
            <a:r>
              <a:rPr kumimoji="0" lang="zh-CN"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 094004</a:t>
            </a: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 </a:t>
            </a:r>
            <a:r>
              <a:rPr kumimoji="0" lang="zh-CN"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(2009)</a:t>
            </a: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 </a:t>
            </a:r>
          </a:p>
          <a:p>
            <a:pPr marL="0" marR="0" lvl="0" indent="0" defTabSz="914400" eaLnBrk="1" fontAlgn="base" latinLnBrk="0" hangingPunct="1">
              <a:lnSpc>
                <a:spcPct val="100000"/>
              </a:lnSpc>
              <a:spcBef>
                <a:spcPts val="0"/>
              </a:spcBef>
              <a:spcAft>
                <a:spcPct val="0"/>
              </a:spcAft>
              <a:buClrTx/>
              <a:buSzTx/>
              <a:buFontTx/>
              <a:buNone/>
              <a:tabLst/>
              <a:defRPr/>
            </a:pP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T. Barnes and E. Swanson, </a:t>
            </a:r>
            <a:r>
              <a:rPr kumimoji="0" lang="zh-CN"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Phys.Rev. C77</a:t>
            </a:r>
            <a:r>
              <a:rPr kumimoji="0" lang="en-US"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a:t>
            </a:r>
            <a:r>
              <a:rPr kumimoji="0" lang="zh-CN" altLang="zh-CN"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 055206 (2008) </a:t>
            </a:r>
            <a:endParaRPr kumimoji="0" lang="zh-CN" altLang="en-US" sz="1600" b="0"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endParaRPr>
          </a:p>
        </p:txBody>
      </p:sp>
      <p:sp>
        <p:nvSpPr>
          <p:cNvPr id="39947" name="TextBox 13"/>
          <p:cNvSpPr txBox="1">
            <a:spLocks noChangeArrowheads="1"/>
          </p:cNvSpPr>
          <p:nvPr/>
        </p:nvSpPr>
        <p:spPr bwMode="auto">
          <a:xfrm>
            <a:off x="2096407" y="2224131"/>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zh-CN" altLang="en-US" sz="2000" b="1" i="0" u="none" strike="noStrike" kern="0" cap="none" spc="0" normalizeH="0" baseline="0" noProof="0">
                <a:ln>
                  <a:noFill/>
                </a:ln>
                <a:solidFill>
                  <a:srgbClr val="FF0000"/>
                </a:solidFill>
                <a:effectLst/>
                <a:uLnTx/>
                <a:uFillTx/>
                <a:latin typeface="Calibri" panose="020F0502020204030204" pitchFamily="34" charset="0"/>
                <a:ea typeface="宋体" pitchFamily="2" charset="-122"/>
                <a:cs typeface="Calibri" panose="020F0502020204030204" pitchFamily="34" charset="0"/>
                <a:sym typeface="Symbol" pitchFamily="18" charset="2"/>
              </a:rPr>
              <a:t></a:t>
            </a:r>
            <a:r>
              <a:rPr kumimoji="0" lang="en-US" altLang="zh-CN" sz="2000" b="1" i="1" u="none" strike="noStrike" kern="0" cap="none" spc="0" normalizeH="0" baseline="0" noProof="0">
                <a:ln>
                  <a:noFill/>
                </a:ln>
                <a:solidFill>
                  <a:srgbClr val="FF0000"/>
                </a:solidFill>
                <a:effectLst/>
                <a:uLnTx/>
                <a:uFillTx/>
                <a:latin typeface="Calibri" panose="020F0502020204030204" pitchFamily="34" charset="0"/>
                <a:ea typeface="宋体" pitchFamily="2" charset="-122"/>
                <a:cs typeface="Calibri" panose="020F0502020204030204" pitchFamily="34" charset="0"/>
                <a:sym typeface="Symbol" pitchFamily="18" charset="2"/>
              </a:rPr>
              <a:t>qq</a:t>
            </a:r>
            <a:r>
              <a:rPr kumimoji="0" lang="en-US" altLang="zh-CN" sz="2000" b="1" i="0" u="none" strike="noStrike" kern="0" cap="none" spc="0" normalizeH="0" baseline="0" noProof="0">
                <a:ln>
                  <a:noFill/>
                </a:ln>
                <a:solidFill>
                  <a:srgbClr val="FF0000"/>
                </a:solidFill>
                <a:effectLst/>
                <a:uLnTx/>
                <a:uFillTx/>
                <a:latin typeface="Calibri" panose="020F0502020204030204" pitchFamily="34" charset="0"/>
                <a:ea typeface="宋体" pitchFamily="2" charset="-122"/>
                <a:cs typeface="Calibri" panose="020F0502020204030204" pitchFamily="34" charset="0"/>
                <a:sym typeface="Symbol" pitchFamily="18" charset="2"/>
              </a:rPr>
              <a:t> creation </a:t>
            </a:r>
            <a:endParaRPr kumimoji="0" lang="zh-CN" altLang="en-US" sz="2000" b="1" i="0" u="none" strike="noStrike" kern="0" cap="none" spc="0" normalizeH="0" baseline="0" noProof="0">
              <a:ln>
                <a:noFill/>
              </a:ln>
              <a:solidFill>
                <a:srgbClr val="FF0000"/>
              </a:solidFill>
              <a:effectLst/>
              <a:uLnTx/>
              <a:uFillTx/>
              <a:latin typeface="Calibri" panose="020F0502020204030204" pitchFamily="34" charset="0"/>
              <a:ea typeface="宋体" pitchFamily="2" charset="-122"/>
              <a:cs typeface="Calibri" panose="020F0502020204030204" pitchFamily="34" charset="0"/>
            </a:endParaRPr>
          </a:p>
        </p:txBody>
      </p:sp>
      <p:sp>
        <p:nvSpPr>
          <p:cNvPr id="39948" name="TextBox 15"/>
          <p:cNvSpPr txBox="1">
            <a:spLocks noChangeArrowheads="1"/>
          </p:cNvSpPr>
          <p:nvPr/>
        </p:nvSpPr>
        <p:spPr bwMode="auto">
          <a:xfrm>
            <a:off x="544422" y="921884"/>
            <a:ext cx="107694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85750" marR="0" lvl="0" indent="-285750" defTabSz="914400" eaLnBrk="1" fontAlgn="base" latinLnBrk="0" hangingPunct="1">
              <a:lnSpc>
                <a:spcPct val="100000"/>
              </a:lnSpc>
              <a:spcBef>
                <a:spcPct val="0"/>
              </a:spcBef>
              <a:spcAft>
                <a:spcPct val="0"/>
              </a:spcAft>
              <a:buClrTx/>
              <a:buSzTx/>
              <a:buFontTx/>
              <a:buChar char="•"/>
              <a:tabLst/>
              <a:defRPr/>
            </a:pPr>
            <a:r>
              <a:rPr kumimoji="0" lang="en-US" altLang="zh-CN" sz="2000" b="1" i="0" u="none" strike="noStrike" kern="0" cap="none" spc="0" normalizeH="0" baseline="0" noProof="0" dirty="0">
                <a:ln>
                  <a:noFill/>
                </a:ln>
                <a:solidFill>
                  <a:srgbClr val="008000"/>
                </a:solidFill>
                <a:effectLst/>
                <a:uLnTx/>
                <a:uFillTx/>
                <a:latin typeface="Calibri" panose="020F0502020204030204" pitchFamily="34" charset="0"/>
                <a:ea typeface="宋体" pitchFamily="2" charset="-122"/>
                <a:cs typeface="Calibri" panose="020F0502020204030204" pitchFamily="34" charset="0"/>
              </a:rPr>
              <a:t>Color screening effects? String breaking effects? Unquenched effects? Coupled-channel effects?  </a:t>
            </a:r>
            <a:endParaRPr kumimoji="0" lang="zh-CN" altLang="en-US" sz="2000" b="1" i="0" u="none" strike="noStrike" kern="0" cap="none" spc="0" normalizeH="0" baseline="0" noProof="0" dirty="0">
              <a:ln>
                <a:noFill/>
              </a:ln>
              <a:solidFill>
                <a:srgbClr val="008000"/>
              </a:solidFill>
              <a:effectLst/>
              <a:uLnTx/>
              <a:uFillTx/>
              <a:latin typeface="Calibri" panose="020F0502020204030204" pitchFamily="34" charset="0"/>
              <a:ea typeface="宋体" pitchFamily="2" charset="-122"/>
              <a:cs typeface="Calibri" panose="020F0502020204030204" pitchFamily="34" charset="0"/>
            </a:endParaRPr>
          </a:p>
        </p:txBody>
      </p:sp>
      <p:sp>
        <p:nvSpPr>
          <p:cNvPr id="39949" name="TextBox 14"/>
          <p:cNvSpPr txBox="1">
            <a:spLocks noChangeArrowheads="1"/>
          </p:cNvSpPr>
          <p:nvPr/>
        </p:nvSpPr>
        <p:spPr bwMode="auto">
          <a:xfrm>
            <a:off x="1823674" y="206059"/>
            <a:ext cx="7704955" cy="523220"/>
          </a:xfrm>
          <a:prstGeom prst="rect">
            <a:avLst/>
          </a:prstGeom>
          <a:solidFill>
            <a:srgbClr val="99CCFF"/>
          </a:solidFill>
          <a:ln>
            <a:noFill/>
          </a:ln>
          <a:effectLst>
            <a:outerShdw blurRad="50800" dist="38100" dir="2700000" algn="tl" rotWithShape="0">
              <a:prstClr val="black">
                <a:alpha val="40000"/>
              </a:prstClr>
            </a:outerShdw>
          </a:effectLst>
          <a:extLst/>
        </p:spPr>
        <p:txBody>
          <a:bodyPr wrap="square" rtlCol="0">
            <a:spAutoFit/>
          </a:bodyPr>
          <a:lstStyle>
            <a:defPPr>
              <a:defRPr lang="en-US"/>
            </a:defPPr>
            <a:lvl1pPr marL="609600" indent="-609600">
              <a:spcBef>
                <a:spcPct val="35000"/>
              </a:spcBef>
              <a:buSzPct val="130000"/>
              <a:buNone/>
              <a:defRPr sz="3600" b="1">
                <a:solidFill>
                  <a:schemeClr val="accent2"/>
                </a:solidFill>
                <a:latin typeface="Calibri" panose="020F0502020204030204" pitchFamily="34" charset="0"/>
                <a:ea typeface="宋体" panose="02010600030101010101" pitchFamily="2" charset="-122"/>
              </a:defRPr>
            </a:lvl1pPr>
          </a:lstStyle>
          <a:p>
            <a:r>
              <a:rPr lang="en-US" altLang="zh-CN" sz="2800" dirty="0"/>
              <a:t>Threshold phenomena and dynamics</a:t>
            </a:r>
          </a:p>
        </p:txBody>
      </p:sp>
      <p:pic>
        <p:nvPicPr>
          <p:cNvPr id="18" name="图片 17"/>
          <p:cNvPicPr>
            <a:picLocks noChangeAspect="1"/>
          </p:cNvPicPr>
          <p:nvPr/>
        </p:nvPicPr>
        <p:blipFill>
          <a:blip r:embed="rId3"/>
          <a:stretch>
            <a:fillRect/>
          </a:stretch>
        </p:blipFill>
        <p:spPr>
          <a:xfrm>
            <a:off x="6414796" y="1430992"/>
            <a:ext cx="4759836" cy="3205844"/>
          </a:xfrm>
          <a:prstGeom prst="rect">
            <a:avLst/>
          </a:prstGeom>
        </p:spPr>
      </p:pic>
      <p:sp>
        <p:nvSpPr>
          <p:cNvPr id="19" name="TextBox 1"/>
          <p:cNvSpPr txBox="1">
            <a:spLocks noChangeArrowheads="1"/>
          </p:cNvSpPr>
          <p:nvPr/>
        </p:nvSpPr>
        <p:spPr bwMode="auto">
          <a:xfrm>
            <a:off x="7058965" y="1592702"/>
            <a:ext cx="952505" cy="461665"/>
          </a:xfrm>
          <a:prstGeom prst="rect">
            <a:avLst/>
          </a:prstGeom>
          <a:solidFill>
            <a:schemeClr val="bg1"/>
          </a:solidFill>
          <a:ln w="9525">
            <a:solidFill>
              <a:srgbClr val="0000FF"/>
            </a:solidFill>
            <a:miter lim="800000"/>
            <a:headEnd/>
            <a:tailEnd/>
          </a:ln>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LQCD </a:t>
            </a:r>
            <a:endParaRPr kumimoji="0" lang="zh-CN" altLang="en-US" sz="2400" b="1" i="1"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endParaRPr>
          </a:p>
        </p:txBody>
      </p:sp>
    </p:spTree>
    <p:extLst>
      <p:ext uri="{BB962C8B-B14F-4D97-AF65-F5344CB8AC3E}">
        <p14:creationId xmlns:p14="http://schemas.microsoft.com/office/powerpoint/2010/main" val="2438049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02" name="Picture 58" descr="txp_fig"/>
          <p:cNvPicPr>
            <a:picLocks noChangeAspect="1" noChangeArrowheads="1"/>
          </p:cNvPicPr>
          <p:nvPr>
            <p:custDataLst>
              <p:tags r:id="rId1"/>
            </p:custDataLst>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6610" y="2850925"/>
            <a:ext cx="1511300"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3" name="Picture 59" descr="txp_fig"/>
          <p:cNvPicPr>
            <a:picLocks noChangeAspect="1" noChangeArrowheads="1"/>
          </p:cNvPicPr>
          <p:nvPr>
            <p:custDataLst>
              <p:tags r:id="rId2"/>
            </p:custDataLst>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1673" y="2268311"/>
            <a:ext cx="230346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4" name="Picture 61" descr="txp_fig"/>
          <p:cNvPicPr>
            <a:picLocks noChangeAspect="1" noChangeArrowheads="1"/>
          </p:cNvPicPr>
          <p:nvPr>
            <p:custDataLst>
              <p:tags r:id="rId3"/>
            </p:custDataLst>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1674" y="1511074"/>
            <a:ext cx="2160587"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5" name="Picture 62" descr="txp_fig"/>
          <p:cNvPicPr>
            <a:picLocks noChangeAspect="1" noChangeArrowheads="1"/>
          </p:cNvPicPr>
          <p:nvPr>
            <p:custDataLst>
              <p:tags r:id="rId4"/>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0099" y="3882799"/>
            <a:ext cx="2232025" cy="26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6" name="Picture 64" descr="txp_fig"/>
          <p:cNvPicPr>
            <a:picLocks noChangeAspect="1" noChangeArrowheads="1"/>
          </p:cNvPicPr>
          <p:nvPr>
            <p:custDataLst>
              <p:tags r:id="rId5"/>
            </p:custDataLst>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0098" y="3498625"/>
            <a:ext cx="24495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007" name="Picture 65" descr="txp_fig"/>
          <p:cNvPicPr>
            <a:picLocks noChangeAspect="1" noChangeArrowheads="1"/>
          </p:cNvPicPr>
          <p:nvPr>
            <p:custDataLst>
              <p:tags r:id="rId6"/>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10296" y="5370286"/>
            <a:ext cx="2160588" cy="18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08" name="Text Box 66"/>
          <p:cNvSpPr txBox="1">
            <a:spLocks noChangeArrowheads="1"/>
          </p:cNvSpPr>
          <p:nvPr/>
        </p:nvSpPr>
        <p:spPr bwMode="auto">
          <a:xfrm>
            <a:off x="5999249" y="2850925"/>
            <a:ext cx="26638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a:ln>
                  <a:noFill/>
                </a:ln>
                <a:solidFill>
                  <a:srgbClr val="3333FF"/>
                </a:solidFill>
                <a:effectLst/>
                <a:uLnTx/>
                <a:uFillTx/>
                <a:latin typeface="Verdana" pitchFamily="34" charset="0"/>
                <a:ea typeface="宋体" pitchFamily="2" charset="-122"/>
              </a:rPr>
              <a:t>Q. Wang et al, PRD2012</a:t>
            </a:r>
          </a:p>
        </p:txBody>
      </p:sp>
      <p:sp>
        <p:nvSpPr>
          <p:cNvPr id="42009" name="Text Box 68"/>
          <p:cNvSpPr txBox="1">
            <a:spLocks noChangeArrowheads="1"/>
          </p:cNvSpPr>
          <p:nvPr/>
        </p:nvSpPr>
        <p:spPr bwMode="auto">
          <a:xfrm>
            <a:off x="5999248" y="1482500"/>
            <a:ext cx="30591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Y.J. Zhang, G. Li, Q. Zhao, PRL(2009);</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X. Liu, B. Zhang, X.Q. Li, PLB(2009)</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Q. Wang et al. PRD(2012), PLB(2012)</a:t>
            </a:r>
          </a:p>
        </p:txBody>
      </p:sp>
      <p:sp>
        <p:nvSpPr>
          <p:cNvPr id="42010" name="Text Box 70"/>
          <p:cNvSpPr txBox="1">
            <a:spLocks noChangeArrowheads="1"/>
          </p:cNvSpPr>
          <p:nvPr/>
        </p:nvSpPr>
        <p:spPr bwMode="auto">
          <a:xfrm>
            <a:off x="3766280" y="5659212"/>
            <a:ext cx="4787900"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Verdana" pitchFamily="34" charset="0"/>
                <a:ea typeface="宋体" pitchFamily="2" charset="-122"/>
              </a:rPr>
              <a:t>The mass shift in </a:t>
            </a:r>
            <a:r>
              <a:rPr kumimoji="0" lang="en-US" altLang="zh-CN" sz="1600" b="0" i="0" u="none" strike="noStrike" kern="0" cap="none" spc="0" normalizeH="0" baseline="0" noProof="0" dirty="0" err="1">
                <a:ln>
                  <a:noFill/>
                </a:ln>
                <a:solidFill>
                  <a:srgbClr val="000000"/>
                </a:solidFill>
                <a:effectLst/>
                <a:uLnTx/>
                <a:uFillTx/>
                <a:latin typeface="Verdana" pitchFamily="34" charset="0"/>
                <a:ea typeface="宋体" pitchFamily="2" charset="-122"/>
              </a:rPr>
              <a:t>charmonia</a:t>
            </a:r>
            <a:r>
              <a:rPr kumimoji="0" lang="en-US" altLang="zh-CN" sz="1600" b="0" i="0" u="none" strike="noStrike" kern="0" cap="none" spc="0" normalizeH="0" baseline="0" noProof="0" dirty="0">
                <a:ln>
                  <a:noFill/>
                </a:ln>
                <a:solidFill>
                  <a:srgbClr val="000000"/>
                </a:solidFill>
                <a:effectLst/>
                <a:uLnTx/>
                <a:uFillTx/>
                <a:latin typeface="Verdana" pitchFamily="34" charset="0"/>
                <a:ea typeface="宋体" pitchFamily="2" charset="-122"/>
              </a:rPr>
              <a:t> and charmed mesons</a:t>
            </a: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 </a:t>
            </a:r>
            <a:r>
              <a:rPr kumimoji="0" lang="en-US" altLang="zh-CN" sz="1000" b="0" i="0" u="none" strike="noStrike" kern="0" cap="none" spc="0" normalizeH="0" baseline="0" noProof="0" dirty="0" err="1">
                <a:ln>
                  <a:noFill/>
                </a:ln>
                <a:solidFill>
                  <a:srgbClr val="3333FF"/>
                </a:solidFill>
                <a:effectLst/>
                <a:uLnTx/>
                <a:uFillTx/>
                <a:latin typeface="Verdana" pitchFamily="34" charset="0"/>
                <a:ea typeface="宋体" pitchFamily="2" charset="-122"/>
              </a:rPr>
              <a:t>E.Eichten</a:t>
            </a: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 et al., PRD17(1987)3090</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X.-G. Wu and Q. Zhao, PRD85, 034040 (2012) </a:t>
            </a:r>
          </a:p>
        </p:txBody>
      </p:sp>
      <p:sp>
        <p:nvSpPr>
          <p:cNvPr id="42011" name="Text Box 71"/>
          <p:cNvSpPr txBox="1">
            <a:spLocks noChangeArrowheads="1"/>
          </p:cNvSpPr>
          <p:nvPr/>
        </p:nvSpPr>
        <p:spPr bwMode="auto">
          <a:xfrm>
            <a:off x="3730710" y="4290787"/>
            <a:ext cx="489585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G. Li and Q. Zhao, PRD(2011)074005</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F.K. </a:t>
            </a:r>
            <a:r>
              <a:rPr kumimoji="0" lang="en-US" altLang="zh-CN" sz="1000" b="0" i="0" u="none" strike="noStrike" kern="0" cap="none" spc="0" normalizeH="0" baseline="0" noProof="0" dirty="0" err="1">
                <a:ln>
                  <a:noFill/>
                </a:ln>
                <a:solidFill>
                  <a:srgbClr val="3333FF"/>
                </a:solidFill>
                <a:effectLst/>
                <a:uLnTx/>
                <a:uFillTx/>
                <a:latin typeface="Verdana" pitchFamily="34" charset="0"/>
                <a:ea typeface="宋体" pitchFamily="2" charset="-122"/>
              </a:rPr>
              <a:t>Guo</a:t>
            </a: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 C. </a:t>
            </a:r>
            <a:r>
              <a:rPr kumimoji="0" lang="en-US" altLang="zh-CN" sz="1000" b="0" i="0" u="none" strike="noStrike" kern="0" cap="none" spc="0" normalizeH="0" baseline="0" noProof="0" dirty="0" err="1">
                <a:ln>
                  <a:noFill/>
                </a:ln>
                <a:solidFill>
                  <a:srgbClr val="3333FF"/>
                </a:solidFill>
                <a:effectLst/>
                <a:uLnTx/>
                <a:uFillTx/>
                <a:latin typeface="Verdana" pitchFamily="34" charset="0"/>
                <a:ea typeface="宋体" pitchFamily="2" charset="-122"/>
              </a:rPr>
              <a:t>Hanhart</a:t>
            </a: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 G. Li, U.-G. </a:t>
            </a:r>
            <a:r>
              <a:rPr kumimoji="0" lang="en-US" altLang="zh-CN" sz="1000" b="0" i="0" u="none" strike="noStrike" kern="0" cap="none" spc="0" normalizeH="0" baseline="0" noProof="0" dirty="0" err="1">
                <a:ln>
                  <a:noFill/>
                </a:ln>
                <a:solidFill>
                  <a:srgbClr val="3333FF"/>
                </a:solidFill>
                <a:effectLst/>
                <a:uLnTx/>
                <a:uFillTx/>
                <a:latin typeface="Verdana" pitchFamily="34" charset="0"/>
                <a:ea typeface="宋体" pitchFamily="2" charset="-122"/>
              </a:rPr>
              <a:t>Mei</a:t>
            </a:r>
            <a:r>
              <a:rPr kumimoji="0" lang="en-US" altLang="zh-CN" sz="1000" b="0" i="0" u="none" strike="noStrike" kern="0" cap="none" spc="0" normalizeH="0" baseline="0" noProof="0" dirty="0" err="1">
                <a:ln>
                  <a:noFill/>
                </a:ln>
                <a:solidFill>
                  <a:srgbClr val="3333FF"/>
                </a:solidFill>
                <a:effectLst/>
                <a:uLnTx/>
                <a:uFillTx/>
                <a:latin typeface="Verdana" pitchFamily="34" charset="0"/>
                <a:ea typeface="宋体" pitchFamily="2" charset="-122"/>
                <a:sym typeface="Symbol" panose="05050102010706020507" pitchFamily="18" charset="2"/>
              </a:rPr>
              <a:t></a:t>
            </a:r>
            <a:r>
              <a:rPr kumimoji="0" lang="en-US" altLang="zh-CN" sz="1000" b="0" i="0" u="none" strike="noStrike" kern="0" cap="none" spc="0" normalizeH="0" baseline="0" noProof="0" dirty="0" err="1">
                <a:ln>
                  <a:noFill/>
                </a:ln>
                <a:solidFill>
                  <a:srgbClr val="3333FF"/>
                </a:solidFill>
                <a:effectLst/>
                <a:uLnTx/>
                <a:uFillTx/>
                <a:latin typeface="Verdana" pitchFamily="34" charset="0"/>
                <a:ea typeface="宋体" pitchFamily="2" charset="-122"/>
              </a:rPr>
              <a:t>ner</a:t>
            </a: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 and Q. Zhao, PRD82, 034025 (2010); PRD83, 034013 (2011)</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F.K. </a:t>
            </a:r>
            <a:r>
              <a:rPr kumimoji="0" lang="en-US" altLang="zh-CN" sz="1000" b="0" i="0" u="none" strike="noStrike" kern="0" cap="none" spc="0" normalizeH="0" baseline="0" noProof="0" dirty="0" err="1">
                <a:ln>
                  <a:noFill/>
                </a:ln>
                <a:solidFill>
                  <a:srgbClr val="3333FF"/>
                </a:solidFill>
                <a:effectLst/>
                <a:uLnTx/>
                <a:uFillTx/>
                <a:latin typeface="Verdana" pitchFamily="34" charset="0"/>
                <a:ea typeface="宋体" pitchFamily="2" charset="-122"/>
              </a:rPr>
              <a:t>Guo</a:t>
            </a: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 and Ulf-G Mei</a:t>
            </a: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sym typeface="Symbol" panose="05050102010706020507" pitchFamily="18" charset="2"/>
              </a:rPr>
              <a:t></a:t>
            </a:r>
            <a:r>
              <a:rPr kumimoji="0" lang="en-US" altLang="zh-CN" sz="1000" b="0" i="0" u="none" strike="noStrike" kern="0" cap="none" spc="0" normalizeH="0" baseline="0" noProof="0" dirty="0" err="1">
                <a:ln>
                  <a:noFill/>
                </a:ln>
                <a:solidFill>
                  <a:srgbClr val="3333FF"/>
                </a:solidFill>
                <a:effectLst/>
                <a:uLnTx/>
                <a:uFillTx/>
                <a:latin typeface="Verdana" pitchFamily="34" charset="0"/>
                <a:ea typeface="宋体" pitchFamily="2" charset="-122"/>
              </a:rPr>
              <a:t>ner</a:t>
            </a: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 PRL108(2012)112002 </a:t>
            </a:r>
          </a:p>
        </p:txBody>
      </p:sp>
      <p:sp>
        <p:nvSpPr>
          <p:cNvPr id="42012" name="AutoShape 84"/>
          <p:cNvSpPr>
            <a:spLocks/>
          </p:cNvSpPr>
          <p:nvPr/>
        </p:nvSpPr>
        <p:spPr bwMode="auto">
          <a:xfrm>
            <a:off x="3478248" y="1555103"/>
            <a:ext cx="144512" cy="1540297"/>
          </a:xfrm>
          <a:prstGeom prst="leftBrace">
            <a:avLst>
              <a:gd name="adj1" fmla="val 83880"/>
              <a:gd name="adj2" fmla="val 50000"/>
            </a:avLst>
          </a:prstGeom>
          <a:noFill/>
          <a:ln w="317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800" b="1" i="0" u="none" strike="noStrike" kern="0" cap="none" spc="0" normalizeH="0" baseline="0" noProof="0">
              <a:ln>
                <a:noFill/>
              </a:ln>
              <a:solidFill>
                <a:srgbClr val="000000"/>
              </a:solidFill>
              <a:effectLst/>
              <a:uLnTx/>
              <a:uFillTx/>
              <a:latin typeface="Verdana" pitchFamily="34" charset="0"/>
              <a:ea typeface="宋体" pitchFamily="2" charset="-122"/>
            </a:endParaRPr>
          </a:p>
        </p:txBody>
      </p:sp>
      <p:sp>
        <p:nvSpPr>
          <p:cNvPr id="42013" name="AutoShape 85"/>
          <p:cNvSpPr>
            <a:spLocks/>
          </p:cNvSpPr>
          <p:nvPr/>
        </p:nvSpPr>
        <p:spPr bwMode="auto">
          <a:xfrm>
            <a:off x="3478248" y="3499318"/>
            <a:ext cx="144512" cy="1581150"/>
          </a:xfrm>
          <a:prstGeom prst="leftBrace">
            <a:avLst>
              <a:gd name="adj1" fmla="val 114770"/>
              <a:gd name="adj2" fmla="val 50000"/>
            </a:avLst>
          </a:prstGeom>
          <a:noFill/>
          <a:ln w="317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800" b="1" i="0" u="none" strike="noStrike" kern="0" cap="none" spc="0" normalizeH="0" baseline="0" noProof="0">
              <a:ln>
                <a:noFill/>
              </a:ln>
              <a:solidFill>
                <a:srgbClr val="000000"/>
              </a:solidFill>
              <a:effectLst/>
              <a:uLnTx/>
              <a:uFillTx/>
              <a:latin typeface="Verdana" pitchFamily="34" charset="0"/>
              <a:ea typeface="宋体" pitchFamily="2" charset="-122"/>
            </a:endParaRPr>
          </a:p>
        </p:txBody>
      </p:sp>
      <p:sp>
        <p:nvSpPr>
          <p:cNvPr id="42014" name="AutoShape 86"/>
          <p:cNvSpPr>
            <a:spLocks/>
          </p:cNvSpPr>
          <p:nvPr/>
        </p:nvSpPr>
        <p:spPr bwMode="auto">
          <a:xfrm>
            <a:off x="3478248" y="5370287"/>
            <a:ext cx="144512" cy="720725"/>
          </a:xfrm>
          <a:prstGeom prst="leftBrace">
            <a:avLst>
              <a:gd name="adj1" fmla="val 82246"/>
              <a:gd name="adj2" fmla="val 50000"/>
            </a:avLst>
          </a:prstGeom>
          <a:noFill/>
          <a:ln w="31750">
            <a:solidFill>
              <a:srgbClr val="3333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zh-CN" sz="1800" b="1" i="0" u="none" strike="noStrike" kern="0" cap="none" spc="0" normalizeH="0" baseline="0" noProof="0">
              <a:ln>
                <a:noFill/>
              </a:ln>
              <a:solidFill>
                <a:srgbClr val="000000"/>
              </a:solidFill>
              <a:effectLst/>
              <a:uLnTx/>
              <a:uFillTx/>
              <a:latin typeface="Verdana" pitchFamily="34" charset="0"/>
              <a:ea typeface="宋体" pitchFamily="2" charset="-122"/>
            </a:endParaRPr>
          </a:p>
        </p:txBody>
      </p:sp>
      <p:sp>
        <p:nvSpPr>
          <p:cNvPr id="42015" name="Text Box 67"/>
          <p:cNvSpPr txBox="1">
            <a:spLocks noChangeArrowheads="1"/>
          </p:cNvSpPr>
          <p:nvPr/>
        </p:nvSpPr>
        <p:spPr bwMode="auto">
          <a:xfrm>
            <a:off x="6286586" y="2203225"/>
            <a:ext cx="25558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X.-H.  Liu et  al, PRD81, 014017(2010);</a:t>
            </a:r>
          </a:p>
          <a:p>
            <a:pPr marL="0" marR="0" lvl="0" indent="0" defTabSz="914400" eaLnBrk="1" fontAlgn="base" latinLnBrk="0" hangingPunct="1">
              <a:lnSpc>
                <a:spcPct val="100000"/>
              </a:lnSpc>
              <a:spcBef>
                <a:spcPct val="50000"/>
              </a:spcBef>
              <a:spcAft>
                <a:spcPct val="0"/>
              </a:spcAft>
              <a:buClrTx/>
              <a:buSzTx/>
              <a:buFontTx/>
              <a:buNone/>
              <a:tabLst/>
              <a:defRPr/>
            </a:pPr>
            <a:r>
              <a:rPr kumimoji="0" lang="en-US" altLang="zh-CN" sz="1000" b="0" i="0" u="none" strike="noStrike" kern="0" cap="none" spc="0" normalizeH="0" baseline="0" noProof="0" dirty="0">
                <a:ln>
                  <a:noFill/>
                </a:ln>
                <a:solidFill>
                  <a:srgbClr val="3333FF"/>
                </a:solidFill>
                <a:effectLst/>
                <a:uLnTx/>
                <a:uFillTx/>
                <a:latin typeface="Verdana" pitchFamily="34" charset="0"/>
                <a:ea typeface="宋体" pitchFamily="2" charset="-122"/>
              </a:rPr>
              <a:t>X. Liu et al, PRD81, 074006(2010)</a:t>
            </a:r>
          </a:p>
        </p:txBody>
      </p:sp>
      <p:sp>
        <p:nvSpPr>
          <p:cNvPr id="42016" name="Text Box 87"/>
          <p:cNvSpPr txBox="1">
            <a:spLocks noChangeArrowheads="1"/>
          </p:cNvSpPr>
          <p:nvPr/>
        </p:nvSpPr>
        <p:spPr bwMode="auto">
          <a:xfrm>
            <a:off x="754743" y="296864"/>
            <a:ext cx="10559143" cy="46166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pitchFamily="2" charset="-122"/>
              </a:rPr>
              <a:t> Typical processes where the </a:t>
            </a:r>
            <a:r>
              <a:rPr kumimoji="0" lang="en-US" altLang="zh-CN" sz="2400" b="1" i="0" u="none" strike="noStrike" kern="0" cap="none" spc="0" normalizeH="0" baseline="0" noProof="0" dirty="0">
                <a:ln>
                  <a:noFill/>
                </a:ln>
                <a:solidFill>
                  <a:srgbClr val="FF0000"/>
                </a:solidFill>
                <a:effectLst/>
                <a:uLnTx/>
                <a:uFillTx/>
                <a:latin typeface="Calibri" pitchFamily="34" charset="0"/>
                <a:ea typeface="宋体" pitchFamily="2" charset="-122"/>
              </a:rPr>
              <a:t>open threshold coupled channels</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pitchFamily="2" charset="-122"/>
              </a:rPr>
              <a:t> can play a role</a:t>
            </a:r>
          </a:p>
        </p:txBody>
      </p:sp>
      <p:sp>
        <p:nvSpPr>
          <p:cNvPr id="42017" name="Text Box 39"/>
          <p:cNvSpPr txBox="1">
            <a:spLocks noChangeArrowheads="1"/>
          </p:cNvSpPr>
          <p:nvPr/>
        </p:nvSpPr>
        <p:spPr bwMode="auto">
          <a:xfrm>
            <a:off x="3779924" y="1765074"/>
            <a:ext cx="1489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000000"/>
                </a:solidFill>
                <a:effectLst/>
                <a:uLnTx/>
                <a:uFillTx/>
                <a:latin typeface="Arial" pitchFamily="34" charset="0"/>
                <a:ea typeface="宋体" pitchFamily="2" charset="-122"/>
                <a:sym typeface="Symbol" pitchFamily="18" charset="2"/>
              </a:rPr>
              <a:t>“ puzzle” </a:t>
            </a:r>
          </a:p>
        </p:txBody>
      </p:sp>
      <p:sp>
        <p:nvSpPr>
          <p:cNvPr id="40" name="任意多边形 5"/>
          <p:cNvSpPr>
            <a:spLocks/>
          </p:cNvSpPr>
          <p:nvPr/>
        </p:nvSpPr>
        <p:spPr bwMode="auto">
          <a:xfrm>
            <a:off x="592249" y="1843076"/>
            <a:ext cx="1228725" cy="723900"/>
          </a:xfrm>
          <a:custGeom>
            <a:avLst/>
            <a:gdLst>
              <a:gd name="T0" fmla="*/ 0 w 1511585"/>
              <a:gd name="T1" fmla="*/ 210423 h 795738"/>
              <a:gd name="T2" fmla="*/ 426799 w 1511585"/>
              <a:gd name="T3" fmla="*/ 201529 h 795738"/>
              <a:gd name="T4" fmla="*/ 810919 w 1511585"/>
              <a:gd name="T5" fmla="*/ 14719 h 795738"/>
              <a:gd name="T6" fmla="*/ 988751 w 1511585"/>
              <a:gd name="T7" fmla="*/ 646312 h 795738"/>
              <a:gd name="T8" fmla="*/ 512158 w 1511585"/>
              <a:gd name="T9" fmla="*/ 423920 h 795738"/>
              <a:gd name="T10" fmla="*/ 14226 w 1511585"/>
              <a:gd name="T11" fmla="*/ 406129 h 79573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11585" h="795738">
                <a:moveTo>
                  <a:pt x="0" y="254468"/>
                </a:moveTo>
                <a:cubicBezTo>
                  <a:pt x="220532" y="268812"/>
                  <a:pt x="441064" y="283156"/>
                  <a:pt x="645459" y="243711"/>
                </a:cubicBezTo>
                <a:cubicBezTo>
                  <a:pt x="849854" y="204266"/>
                  <a:pt x="1084730" y="-71847"/>
                  <a:pt x="1226372" y="17800"/>
                </a:cubicBezTo>
                <a:cubicBezTo>
                  <a:pt x="1368014" y="107447"/>
                  <a:pt x="1570617" y="699118"/>
                  <a:pt x="1495313" y="781593"/>
                </a:cubicBezTo>
                <a:cubicBezTo>
                  <a:pt x="1420009" y="864068"/>
                  <a:pt x="1020183" y="561061"/>
                  <a:pt x="774550" y="512652"/>
                </a:cubicBezTo>
                <a:cubicBezTo>
                  <a:pt x="528917" y="464243"/>
                  <a:pt x="275216" y="477690"/>
                  <a:pt x="21515" y="491137"/>
                </a:cubicBezTo>
              </a:path>
            </a:pathLst>
          </a:cu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任意多边形 6"/>
          <p:cNvSpPr>
            <a:spLocks/>
          </p:cNvSpPr>
          <p:nvPr/>
        </p:nvSpPr>
        <p:spPr bwMode="auto">
          <a:xfrm>
            <a:off x="1084374" y="1560501"/>
            <a:ext cx="1157287" cy="1379538"/>
          </a:xfrm>
          <a:custGeom>
            <a:avLst/>
            <a:gdLst>
              <a:gd name="T0" fmla="*/ 834524 w 1421372"/>
              <a:gd name="T1" fmla="*/ 0 h 1516829"/>
              <a:gd name="T2" fmla="*/ 442651 w 1421372"/>
              <a:gd name="T3" fmla="*/ 97828 h 1516829"/>
              <a:gd name="T4" fmla="*/ 50777 w 1421372"/>
              <a:gd name="T5" fmla="*/ 382415 h 1516829"/>
              <a:gd name="T6" fmla="*/ 79277 w 1421372"/>
              <a:gd name="T7" fmla="*/ 755937 h 1516829"/>
              <a:gd name="T8" fmla="*/ 727650 w 1421372"/>
              <a:gd name="T9" fmla="*/ 1120566 h 1516829"/>
              <a:gd name="T10" fmla="*/ 941399 w 1421372"/>
              <a:gd name="T11" fmla="*/ 1253967 h 151682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21372" h="1516829">
                <a:moveTo>
                  <a:pt x="1260007" y="0"/>
                </a:moveTo>
                <a:cubicBezTo>
                  <a:pt x="1062783" y="20619"/>
                  <a:pt x="865560" y="41239"/>
                  <a:pt x="668337" y="118335"/>
                </a:cubicBezTo>
                <a:cubicBezTo>
                  <a:pt x="471114" y="195431"/>
                  <a:pt x="168106" y="329901"/>
                  <a:pt x="76666" y="462579"/>
                </a:cubicBezTo>
                <a:cubicBezTo>
                  <a:pt x="-14774" y="595257"/>
                  <a:pt x="-50632" y="765586"/>
                  <a:pt x="119697" y="914400"/>
                </a:cubicBezTo>
                <a:cubicBezTo>
                  <a:pt x="290026" y="1063214"/>
                  <a:pt x="881697" y="1255059"/>
                  <a:pt x="1098643" y="1355464"/>
                </a:cubicBezTo>
                <a:cubicBezTo>
                  <a:pt x="1315589" y="1455869"/>
                  <a:pt x="1368480" y="1486349"/>
                  <a:pt x="1421372" y="1516829"/>
                </a:cubicBezTo>
              </a:path>
            </a:pathLst>
          </a:custGeom>
          <a:noFill/>
          <a:ln w="2857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任意多边形 7"/>
          <p:cNvSpPr>
            <a:spLocks/>
          </p:cNvSpPr>
          <p:nvPr/>
        </p:nvSpPr>
        <p:spPr bwMode="auto">
          <a:xfrm>
            <a:off x="1786049" y="1716076"/>
            <a:ext cx="439737" cy="952500"/>
          </a:xfrm>
          <a:custGeom>
            <a:avLst/>
            <a:gdLst>
              <a:gd name="T0" fmla="*/ 243702 w 540060"/>
              <a:gd name="T1" fmla="*/ 3973 h 1048303"/>
              <a:gd name="T2" fmla="*/ 94071 w 540060"/>
              <a:gd name="T3" fmla="*/ 12858 h 1048303"/>
              <a:gd name="T4" fmla="*/ 1443 w 540060"/>
              <a:gd name="T5" fmla="*/ 110592 h 1048303"/>
              <a:gd name="T6" fmla="*/ 165324 w 540060"/>
              <a:gd name="T7" fmla="*/ 688103 h 1048303"/>
              <a:gd name="T8" fmla="*/ 357706 w 540060"/>
              <a:gd name="T9" fmla="*/ 865799 h 10483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0060" h="1048303">
                <a:moveTo>
                  <a:pt x="367938" y="4811"/>
                </a:moveTo>
                <a:cubicBezTo>
                  <a:pt x="285463" y="-568"/>
                  <a:pt x="202988" y="-5947"/>
                  <a:pt x="142028" y="15568"/>
                </a:cubicBezTo>
                <a:cubicBezTo>
                  <a:pt x="81068" y="37083"/>
                  <a:pt x="-15751" y="-2361"/>
                  <a:pt x="2178" y="133903"/>
                </a:cubicBezTo>
                <a:cubicBezTo>
                  <a:pt x="20107" y="270167"/>
                  <a:pt x="159957" y="680750"/>
                  <a:pt x="249604" y="833150"/>
                </a:cubicBezTo>
                <a:cubicBezTo>
                  <a:pt x="339251" y="985550"/>
                  <a:pt x="439655" y="1016926"/>
                  <a:pt x="540060" y="1048303"/>
                </a:cubicBezTo>
              </a:path>
            </a:pathLst>
          </a:custGeom>
          <a:noFill/>
          <a:ln w="2857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任意多边形 8"/>
          <p:cNvSpPr>
            <a:spLocks/>
          </p:cNvSpPr>
          <p:nvPr/>
        </p:nvSpPr>
        <p:spPr bwMode="auto">
          <a:xfrm>
            <a:off x="663685" y="3358221"/>
            <a:ext cx="1346200" cy="319088"/>
          </a:xfrm>
          <a:custGeom>
            <a:avLst/>
            <a:gdLst>
              <a:gd name="T0" fmla="*/ 0 w 1796527"/>
              <a:gd name="T1" fmla="*/ 248894 h 408791"/>
              <a:gd name="T2" fmla="*/ 380764 w 1796527"/>
              <a:gd name="T3" fmla="*/ 242344 h 408791"/>
              <a:gd name="T4" fmla="*/ 707132 w 1796527"/>
              <a:gd name="T5" fmla="*/ 170296 h 408791"/>
              <a:gd name="T6" fmla="*/ 1009325 w 1796527"/>
              <a:gd name="T7" fmla="*/ 0 h 40879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96527" h="408791">
                <a:moveTo>
                  <a:pt x="0" y="408791"/>
                </a:moveTo>
                <a:lnTo>
                  <a:pt x="677732" y="398033"/>
                </a:lnTo>
                <a:cubicBezTo>
                  <a:pt x="887506" y="376518"/>
                  <a:pt x="1072179" y="346038"/>
                  <a:pt x="1258645" y="279699"/>
                </a:cubicBezTo>
                <a:cubicBezTo>
                  <a:pt x="1445111" y="213360"/>
                  <a:pt x="1620819" y="106680"/>
                  <a:pt x="1796527" y="0"/>
                </a:cubicBezTo>
              </a:path>
            </a:pathLst>
          </a:cu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任意多边形 9"/>
          <p:cNvSpPr>
            <a:spLocks/>
          </p:cNvSpPr>
          <p:nvPr/>
        </p:nvSpPr>
        <p:spPr bwMode="auto">
          <a:xfrm>
            <a:off x="674799" y="3551896"/>
            <a:ext cx="1450975" cy="1017588"/>
          </a:xfrm>
          <a:custGeom>
            <a:avLst/>
            <a:gdLst>
              <a:gd name="T0" fmla="*/ 0 w 1936376"/>
              <a:gd name="T1" fmla="*/ 314488 h 1303256"/>
              <a:gd name="T2" fmla="*/ 386802 w 1936376"/>
              <a:gd name="T3" fmla="*/ 301384 h 1303256"/>
              <a:gd name="T4" fmla="*/ 537897 w 1936376"/>
              <a:gd name="T5" fmla="*/ 366903 h 1303256"/>
              <a:gd name="T6" fmla="*/ 761517 w 1936376"/>
              <a:gd name="T7" fmla="*/ 740359 h 1303256"/>
              <a:gd name="T8" fmla="*/ 954918 w 1936376"/>
              <a:gd name="T9" fmla="*/ 733806 h 1303256"/>
              <a:gd name="T10" fmla="*/ 948874 w 1936376"/>
              <a:gd name="T11" fmla="*/ 203108 h 1303256"/>
              <a:gd name="T12" fmla="*/ 1087881 w 1936376"/>
              <a:gd name="T13" fmla="*/ 0 h 1303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36376" h="1303256">
                <a:moveTo>
                  <a:pt x="0" y="516367"/>
                </a:moveTo>
                <a:cubicBezTo>
                  <a:pt x="264458" y="498437"/>
                  <a:pt x="528917" y="480507"/>
                  <a:pt x="688489" y="494851"/>
                </a:cubicBezTo>
                <a:cubicBezTo>
                  <a:pt x="848061" y="509195"/>
                  <a:pt x="846268" y="482301"/>
                  <a:pt x="957430" y="602428"/>
                </a:cubicBezTo>
                <a:cubicBezTo>
                  <a:pt x="1068592" y="722555"/>
                  <a:pt x="1231750" y="1115209"/>
                  <a:pt x="1355463" y="1215614"/>
                </a:cubicBezTo>
                <a:cubicBezTo>
                  <a:pt x="1479176" y="1316019"/>
                  <a:pt x="1644127" y="1351877"/>
                  <a:pt x="1699708" y="1204856"/>
                </a:cubicBezTo>
                <a:cubicBezTo>
                  <a:pt x="1755289" y="1057835"/>
                  <a:pt x="1649505" y="534296"/>
                  <a:pt x="1688950" y="333487"/>
                </a:cubicBezTo>
                <a:cubicBezTo>
                  <a:pt x="1728395" y="132678"/>
                  <a:pt x="1832385" y="66339"/>
                  <a:pt x="1936376" y="0"/>
                </a:cubicBezTo>
              </a:path>
            </a:pathLst>
          </a:cu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任意多边形 10"/>
          <p:cNvSpPr>
            <a:spLocks/>
          </p:cNvSpPr>
          <p:nvPr/>
        </p:nvSpPr>
        <p:spPr bwMode="auto">
          <a:xfrm>
            <a:off x="1524111" y="3704296"/>
            <a:ext cx="582613" cy="1023938"/>
          </a:xfrm>
          <a:custGeom>
            <a:avLst/>
            <a:gdLst>
              <a:gd name="T0" fmla="*/ 436819 w 777286"/>
              <a:gd name="T1" fmla="*/ 694002 h 1313170"/>
              <a:gd name="T2" fmla="*/ 279634 w 777286"/>
              <a:gd name="T3" fmla="*/ 445369 h 1313170"/>
              <a:gd name="T4" fmla="*/ 219178 w 777286"/>
              <a:gd name="T5" fmla="*/ 72421 h 1313170"/>
              <a:gd name="T6" fmla="*/ 110357 w 777286"/>
              <a:gd name="T7" fmla="*/ 6991 h 1313170"/>
              <a:gd name="T8" fmla="*/ 1537 w 777286"/>
              <a:gd name="T9" fmla="*/ 170565 h 1313170"/>
              <a:gd name="T10" fmla="*/ 194996 w 777286"/>
              <a:gd name="T11" fmla="*/ 543514 h 1313170"/>
              <a:gd name="T12" fmla="*/ 370318 w 777286"/>
              <a:gd name="T13" fmla="*/ 798689 h 131317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77286" h="1313170">
                <a:moveTo>
                  <a:pt x="777286" y="1141048"/>
                </a:moveTo>
                <a:cubicBezTo>
                  <a:pt x="669709" y="1021817"/>
                  <a:pt x="562133" y="902586"/>
                  <a:pt x="497587" y="732257"/>
                </a:cubicBezTo>
                <a:cubicBezTo>
                  <a:pt x="433041" y="561928"/>
                  <a:pt x="440213" y="239199"/>
                  <a:pt x="390011" y="119072"/>
                </a:cubicBezTo>
                <a:cubicBezTo>
                  <a:pt x="339809" y="-1055"/>
                  <a:pt x="260919" y="-15399"/>
                  <a:pt x="196373" y="11495"/>
                </a:cubicBezTo>
                <a:cubicBezTo>
                  <a:pt x="131827" y="38389"/>
                  <a:pt x="-22366" y="133415"/>
                  <a:pt x="2735" y="280436"/>
                </a:cubicBezTo>
                <a:cubicBezTo>
                  <a:pt x="27836" y="427457"/>
                  <a:pt x="237611" y="721500"/>
                  <a:pt x="346980" y="893622"/>
                </a:cubicBezTo>
                <a:cubicBezTo>
                  <a:pt x="456349" y="1065744"/>
                  <a:pt x="557650" y="1189457"/>
                  <a:pt x="658952" y="1313170"/>
                </a:cubicBezTo>
              </a:path>
            </a:pathLst>
          </a:custGeom>
          <a:noFill/>
          <a:ln w="28575" cap="flat" cmpd="sng" algn="ctr">
            <a:solidFill>
              <a:srgbClr val="0000FF"/>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任意多边形 15"/>
          <p:cNvSpPr>
            <a:spLocks/>
          </p:cNvSpPr>
          <p:nvPr/>
        </p:nvSpPr>
        <p:spPr bwMode="auto">
          <a:xfrm>
            <a:off x="592248" y="5255285"/>
            <a:ext cx="1935162" cy="390525"/>
          </a:xfrm>
          <a:custGeom>
            <a:avLst/>
            <a:gdLst>
              <a:gd name="T0" fmla="*/ 0 w 1936376"/>
              <a:gd name="T1" fmla="*/ 176928 h 455989"/>
              <a:gd name="T2" fmla="*/ 494541 w 1936376"/>
              <a:gd name="T3" fmla="*/ 200635 h 455989"/>
              <a:gd name="T4" fmla="*/ 860071 w 1936376"/>
              <a:gd name="T5" fmla="*/ 10965 h 455989"/>
              <a:gd name="T6" fmla="*/ 1247105 w 1936376"/>
              <a:gd name="T7" fmla="*/ 50480 h 455989"/>
              <a:gd name="T8" fmla="*/ 1462123 w 1936376"/>
              <a:gd name="T9" fmla="*/ 279665 h 455989"/>
              <a:gd name="T10" fmla="*/ 1935162 w 1936376"/>
              <a:gd name="T11" fmla="*/ 334985 h 4559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36376" h="455989">
                <a:moveTo>
                  <a:pt x="0" y="240837"/>
                </a:moveTo>
                <a:cubicBezTo>
                  <a:pt x="175708" y="275799"/>
                  <a:pt x="351416" y="310761"/>
                  <a:pt x="494851" y="273109"/>
                </a:cubicBezTo>
                <a:cubicBezTo>
                  <a:pt x="638286" y="235457"/>
                  <a:pt x="735105" y="48992"/>
                  <a:pt x="860611" y="14926"/>
                </a:cubicBezTo>
                <a:cubicBezTo>
                  <a:pt x="986117" y="-19140"/>
                  <a:pt x="1147482" y="7754"/>
                  <a:pt x="1247887" y="68714"/>
                </a:cubicBezTo>
                <a:cubicBezTo>
                  <a:pt x="1348292" y="129674"/>
                  <a:pt x="1348292" y="316140"/>
                  <a:pt x="1463040" y="380686"/>
                </a:cubicBezTo>
                <a:cubicBezTo>
                  <a:pt x="1577788" y="445232"/>
                  <a:pt x="1757082" y="450610"/>
                  <a:pt x="1936376" y="455989"/>
                </a:cubicBezTo>
              </a:path>
            </a:pathLst>
          </a:cu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任意多边形 16"/>
          <p:cNvSpPr>
            <a:spLocks/>
          </p:cNvSpPr>
          <p:nvPr/>
        </p:nvSpPr>
        <p:spPr bwMode="auto">
          <a:xfrm>
            <a:off x="1300273" y="5468010"/>
            <a:ext cx="627062" cy="365125"/>
          </a:xfrm>
          <a:custGeom>
            <a:avLst/>
            <a:gdLst>
              <a:gd name="T0" fmla="*/ 1324 w 627346"/>
              <a:gd name="T1" fmla="*/ 146074 h 365579"/>
              <a:gd name="T2" fmla="*/ 227133 w 627346"/>
              <a:gd name="T3" fmla="*/ 6398 h 365579"/>
              <a:gd name="T4" fmla="*/ 452942 w 627346"/>
              <a:gd name="T5" fmla="*/ 49376 h 365579"/>
              <a:gd name="T6" fmla="*/ 624986 w 627346"/>
              <a:gd name="T7" fmla="*/ 275005 h 365579"/>
              <a:gd name="T8" fmla="*/ 334660 w 627346"/>
              <a:gd name="T9" fmla="*/ 360959 h 365579"/>
              <a:gd name="T10" fmla="*/ 1324 w 627346"/>
              <a:gd name="T11" fmla="*/ 146074 h 3655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7346" h="365579">
                <a:moveTo>
                  <a:pt x="1325" y="146256"/>
                </a:moveTo>
                <a:cubicBezTo>
                  <a:pt x="-16604" y="87089"/>
                  <a:pt x="151932" y="22542"/>
                  <a:pt x="227236" y="6406"/>
                </a:cubicBezTo>
                <a:cubicBezTo>
                  <a:pt x="302540" y="-9730"/>
                  <a:pt x="386808" y="4613"/>
                  <a:pt x="453147" y="49437"/>
                </a:cubicBezTo>
                <a:cubicBezTo>
                  <a:pt x="519486" y="94260"/>
                  <a:pt x="644991" y="223352"/>
                  <a:pt x="625269" y="275347"/>
                </a:cubicBezTo>
                <a:cubicBezTo>
                  <a:pt x="605547" y="327342"/>
                  <a:pt x="438803" y="381130"/>
                  <a:pt x="334812" y="361408"/>
                </a:cubicBezTo>
                <a:cubicBezTo>
                  <a:pt x="230821" y="341686"/>
                  <a:pt x="19254" y="205423"/>
                  <a:pt x="1325" y="146256"/>
                </a:cubicBezTo>
                <a:close/>
              </a:path>
            </a:pathLst>
          </a:custGeom>
          <a:noFill/>
          <a:ln w="28575" cap="flat" cmpd="sng" algn="ctr">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任意多边形 17"/>
          <p:cNvSpPr>
            <a:spLocks/>
          </p:cNvSpPr>
          <p:nvPr/>
        </p:nvSpPr>
        <p:spPr bwMode="auto">
          <a:xfrm>
            <a:off x="623998" y="5739471"/>
            <a:ext cx="1871662" cy="285750"/>
          </a:xfrm>
          <a:custGeom>
            <a:avLst/>
            <a:gdLst>
              <a:gd name="T0" fmla="*/ 0 w 1871830"/>
              <a:gd name="T1" fmla="*/ 26162 h 286105"/>
              <a:gd name="T2" fmla="*/ 473294 w 1871830"/>
              <a:gd name="T3" fmla="*/ 15418 h 286105"/>
              <a:gd name="T4" fmla="*/ 795995 w 1871830"/>
              <a:gd name="T5" fmla="*/ 208816 h 286105"/>
              <a:gd name="T6" fmla="*/ 1183235 w 1871830"/>
              <a:gd name="T7" fmla="*/ 284025 h 286105"/>
              <a:gd name="T8" fmla="*/ 1495179 w 1871830"/>
              <a:gd name="T9" fmla="*/ 144350 h 286105"/>
              <a:gd name="T10" fmla="*/ 1871662 w 1871830"/>
              <a:gd name="T11" fmla="*/ 133605 h 28610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71830" h="286105">
                <a:moveTo>
                  <a:pt x="0" y="26195"/>
                </a:moveTo>
                <a:cubicBezTo>
                  <a:pt x="170329" y="5576"/>
                  <a:pt x="340658" y="-15043"/>
                  <a:pt x="473336" y="15437"/>
                </a:cubicBezTo>
                <a:cubicBezTo>
                  <a:pt x="606014" y="45917"/>
                  <a:pt x="677732" y="164252"/>
                  <a:pt x="796066" y="209075"/>
                </a:cubicBezTo>
                <a:cubicBezTo>
                  <a:pt x="914400" y="253898"/>
                  <a:pt x="1066800" y="295136"/>
                  <a:pt x="1183341" y="284378"/>
                </a:cubicBezTo>
                <a:cubicBezTo>
                  <a:pt x="1299882" y="273620"/>
                  <a:pt x="1380565" y="169630"/>
                  <a:pt x="1495313" y="144529"/>
                </a:cubicBezTo>
                <a:cubicBezTo>
                  <a:pt x="1610061" y="119428"/>
                  <a:pt x="1740945" y="126599"/>
                  <a:pt x="1871830" y="133771"/>
                </a:cubicBezTo>
              </a:path>
            </a:pathLst>
          </a:custGeom>
          <a:noFill/>
          <a:ln w="2857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 name="虚尾箭头 1"/>
          <p:cNvSpPr/>
          <p:nvPr/>
        </p:nvSpPr>
        <p:spPr bwMode="auto">
          <a:xfrm>
            <a:off x="2686160" y="2059158"/>
            <a:ext cx="504056" cy="313928"/>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31" name="虚尾箭头 30"/>
          <p:cNvSpPr/>
          <p:nvPr/>
        </p:nvSpPr>
        <p:spPr bwMode="auto">
          <a:xfrm>
            <a:off x="2686160" y="3931366"/>
            <a:ext cx="504056" cy="313928"/>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32" name="虚尾箭头 31"/>
          <p:cNvSpPr/>
          <p:nvPr/>
        </p:nvSpPr>
        <p:spPr bwMode="auto">
          <a:xfrm>
            <a:off x="2686160" y="5587550"/>
            <a:ext cx="504056" cy="313928"/>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3" name="文本框 2"/>
          <p:cNvSpPr txBox="1"/>
          <p:nvPr/>
        </p:nvSpPr>
        <p:spPr>
          <a:xfrm>
            <a:off x="8778961" y="992017"/>
            <a:ext cx="3236686" cy="2246769"/>
          </a:xfrm>
          <a:prstGeom prst="rect">
            <a:avLst/>
          </a:prstGeom>
          <a:solidFill>
            <a:schemeClr val="accent3">
              <a:lumMod val="85000"/>
            </a:schemeClr>
          </a:solidFill>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The open channel couplings introduce NOT ONLY additional dynamics (add. effective DOF) into the hadron structures, BUT ALSO novel kinematic effects, i.e. triangle singularity … </a:t>
            </a:r>
            <a:endParaRPr kumimoji="0" lang="zh-CN" altLang="en-US" sz="20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33"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778961" y="3458235"/>
            <a:ext cx="318135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4" name="直接连接符 14"/>
          <p:cNvCxnSpPr>
            <a:cxnSpLocks noChangeShapeType="1"/>
          </p:cNvCxnSpPr>
          <p:nvPr/>
        </p:nvCxnSpPr>
        <p:spPr bwMode="auto">
          <a:xfrm>
            <a:off x="10194517" y="3776746"/>
            <a:ext cx="0" cy="998538"/>
          </a:xfrm>
          <a:prstGeom prst="line">
            <a:avLst/>
          </a:prstGeom>
          <a:noFill/>
          <a:ln w="28575"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直接连接符 15"/>
          <p:cNvCxnSpPr>
            <a:cxnSpLocks noChangeShapeType="1"/>
          </p:cNvCxnSpPr>
          <p:nvPr/>
        </p:nvCxnSpPr>
        <p:spPr bwMode="auto">
          <a:xfrm flipH="1">
            <a:off x="10194517" y="4383171"/>
            <a:ext cx="647700" cy="450850"/>
          </a:xfrm>
          <a:prstGeom prst="line">
            <a:avLst/>
          </a:prstGeom>
          <a:noFill/>
          <a:ln w="28575"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0905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3A95D72C-87A2-4FC6-AC8C-88F56B22C0EF}"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13</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Text Box 5"/>
          <p:cNvSpPr txBox="1">
            <a:spLocks noChangeArrowheads="1"/>
          </p:cNvSpPr>
          <p:nvPr/>
        </p:nvSpPr>
        <p:spPr bwMode="auto">
          <a:xfrm>
            <a:off x="1059543" y="188914"/>
            <a:ext cx="9993086" cy="1200329"/>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Exotics of Type-III: </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4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Peak structures caused by kinematic effects, in particular, by </a:t>
            </a:r>
            <a:r>
              <a:rPr kumimoji="0" lang="en-GB"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triangle singularity</a:t>
            </a:r>
            <a:r>
              <a:rPr kumimoji="0" lang="en-GB" altLang="zh-CN" sz="24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 </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7294" y="2592964"/>
            <a:ext cx="318135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160" y="1619713"/>
            <a:ext cx="6609357" cy="1291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2818" y="2990850"/>
            <a:ext cx="4536504" cy="751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3"/>
          <p:cNvSpPr txBox="1"/>
          <p:nvPr/>
        </p:nvSpPr>
        <p:spPr>
          <a:xfrm>
            <a:off x="1994160" y="3910126"/>
            <a:ext cx="6747370"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CC"/>
                </a:solidFill>
                <a:effectLst/>
                <a:uLnTx/>
                <a:uFillTx/>
                <a:latin typeface="Calibri" panose="020F0502020204030204" pitchFamily="34" charset="0"/>
              </a:rPr>
              <a:t>The TS occurs when all the three internal particles can approach their on-shell condition simultaneously: </a:t>
            </a:r>
            <a:endParaRPr kumimoji="0" lang="zh-CN" altLang="en-US" sz="2000" b="0" i="0" u="none" strike="noStrike" kern="0" cap="none" spc="0" normalizeH="0" baseline="0" noProof="0" dirty="0">
              <a:ln>
                <a:noFill/>
              </a:ln>
              <a:solidFill>
                <a:srgbClr val="0000CC"/>
              </a:solidFill>
              <a:effectLst/>
              <a:uLnTx/>
              <a:uFillTx/>
              <a:latin typeface="Calibri" panose="020F0502020204030204" pitchFamily="34" charset="0"/>
            </a:endParaRPr>
          </a:p>
        </p:txBody>
      </p:sp>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2738" y="4825362"/>
            <a:ext cx="1590280" cy="401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右箭头 4"/>
          <p:cNvSpPr/>
          <p:nvPr/>
        </p:nvSpPr>
        <p:spPr bwMode="auto">
          <a:xfrm>
            <a:off x="6365266" y="4825362"/>
            <a:ext cx="504056" cy="401586"/>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5984" y="4753355"/>
            <a:ext cx="1655546" cy="554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5"/>
          <p:cNvSpPr txBox="1"/>
          <p:nvPr/>
        </p:nvSpPr>
        <p:spPr>
          <a:xfrm>
            <a:off x="4349043" y="4785292"/>
            <a:ext cx="186942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0000CC"/>
                </a:solidFill>
                <a:effectLst/>
                <a:uLnTx/>
                <a:uFillTx/>
              </a:rPr>
              <a:t>for all j=1,2,3. </a:t>
            </a:r>
            <a:endParaRPr kumimoji="0" lang="zh-CN" altLang="en-US" sz="2000" b="0" i="0" u="none" strike="noStrike" kern="0" cap="none" spc="0" normalizeH="0" baseline="0" noProof="0" dirty="0">
              <a:ln>
                <a:noFill/>
              </a:ln>
              <a:solidFill>
                <a:srgbClr val="0000CC"/>
              </a:solidFill>
              <a:effectLst/>
              <a:uLnTx/>
              <a:uFillTx/>
            </a:endParaRPr>
          </a:p>
        </p:txBody>
      </p:sp>
      <p:sp>
        <p:nvSpPr>
          <p:cNvPr id="12" name="TextBox 6"/>
          <p:cNvSpPr txBox="1"/>
          <p:nvPr/>
        </p:nvSpPr>
        <p:spPr>
          <a:xfrm>
            <a:off x="1059543" y="5315305"/>
            <a:ext cx="9993085" cy="160043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CC"/>
                </a:solidFill>
                <a:effectLst/>
                <a:uLnTx/>
                <a:uFillTx/>
                <a:latin typeface="Calibri" panose="020F0502020204030204" pitchFamily="34" charset="0"/>
              </a:rPr>
              <a:t>L. D. Landau, </a:t>
            </a:r>
            <a:r>
              <a:rPr kumimoji="0" lang="en-US" altLang="zh-CN" sz="1600" b="1" i="0" u="none" strike="noStrike" kern="0" cap="none" spc="0" normalizeH="0" baseline="0" noProof="0" dirty="0" err="1">
                <a:ln>
                  <a:noFill/>
                </a:ln>
                <a:solidFill>
                  <a:srgbClr val="0000CC"/>
                </a:solidFill>
                <a:effectLst/>
                <a:uLnTx/>
                <a:uFillTx/>
                <a:latin typeface="Calibri" panose="020F0502020204030204" pitchFamily="34" charset="0"/>
              </a:rPr>
              <a:t>Nucl</a:t>
            </a:r>
            <a:r>
              <a:rPr kumimoji="0" lang="en-US" altLang="zh-CN" sz="1600" b="1" i="0" u="none" strike="noStrike" kern="0" cap="none" spc="0" normalizeH="0" baseline="0" noProof="0" dirty="0">
                <a:ln>
                  <a:noFill/>
                </a:ln>
                <a:solidFill>
                  <a:srgbClr val="0000CC"/>
                </a:solidFill>
                <a:effectLst/>
                <a:uLnTx/>
                <a:uFillTx/>
                <a:latin typeface="Calibri" panose="020F0502020204030204" pitchFamily="34" charset="0"/>
              </a:rPr>
              <a:t>. Phys. 13, 181 (1959);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0000"/>
                </a:solidFill>
                <a:effectLst/>
                <a:uLnTx/>
                <a:uFillTx/>
                <a:latin typeface="Calibri" panose="020F0502020204030204" pitchFamily="34" charset="0"/>
              </a:rPr>
              <a:t>J.J. Wu, X.-H. Liu, Q. Zhao, B.-S. Zou, Phys. Rev. Lett. 108, 081003 (2012);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F0000"/>
                </a:solidFill>
                <a:effectLst/>
                <a:uLnTx/>
                <a:uFillTx/>
                <a:latin typeface="Calibri" panose="020F0502020204030204" pitchFamily="34" charset="0"/>
              </a:rPr>
              <a:t>Q. Wang, C. </a:t>
            </a:r>
            <a:r>
              <a:rPr kumimoji="0" lang="en-US" altLang="zh-CN" sz="1600" b="0" i="0" u="none" strike="noStrike" kern="0" cap="none" spc="0" normalizeH="0" baseline="0" noProof="0" dirty="0" err="1">
                <a:ln>
                  <a:noFill/>
                </a:ln>
                <a:solidFill>
                  <a:srgbClr val="FF0000"/>
                </a:solidFill>
                <a:effectLst/>
                <a:uLnTx/>
                <a:uFillTx/>
                <a:latin typeface="Calibri" panose="020F0502020204030204" pitchFamily="34" charset="0"/>
              </a:rPr>
              <a:t>Hanhart</a:t>
            </a:r>
            <a:r>
              <a:rPr kumimoji="0" lang="en-US" altLang="zh-CN" sz="1600" b="0" i="0" u="none" strike="noStrike" kern="0" cap="none" spc="0" normalizeH="0" baseline="0" noProof="0" dirty="0">
                <a:ln>
                  <a:noFill/>
                </a:ln>
                <a:solidFill>
                  <a:srgbClr val="FF0000"/>
                </a:solidFill>
                <a:effectLst/>
                <a:uLnTx/>
                <a:uFillTx/>
                <a:latin typeface="Calibri" panose="020F0502020204030204" pitchFamily="34" charset="0"/>
              </a:rPr>
              <a:t>, Q. Zhao, Phys. Rev. Lett. 111, 132003 (2013); Phys. Lett. B 725, 106 (2013)</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rPr>
              <a:t>X.-H. Liu, M. Oka and Q. Zhao, PLB753, 297(2016); </a:t>
            </a:r>
          </a:p>
          <a:p>
            <a:pPr lvl="0" defTabSz="914400">
              <a:defRPr/>
            </a:pP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rPr>
              <a:t>F.-K. </a:t>
            </a:r>
            <a:r>
              <a:rPr kumimoji="0" lang="en-US" altLang="zh-CN" sz="1600" b="0" i="0" u="none" strike="noStrike" kern="0" cap="none" spc="0" normalizeH="0" baseline="0" noProof="0" dirty="0" err="1">
                <a:ln>
                  <a:noFill/>
                </a:ln>
                <a:solidFill>
                  <a:srgbClr val="0000CC"/>
                </a:solidFill>
                <a:effectLst/>
                <a:uLnTx/>
                <a:uFillTx/>
                <a:latin typeface="Calibri" panose="020F0502020204030204" pitchFamily="34" charset="0"/>
              </a:rPr>
              <a:t>Guo</a:t>
            </a: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rPr>
              <a:t>, C. </a:t>
            </a:r>
            <a:r>
              <a:rPr kumimoji="0" lang="en-US" altLang="zh-CN" sz="1600" b="0" i="0" u="none" strike="noStrike" kern="0" cap="none" spc="0" normalizeH="0" baseline="0" noProof="0" dirty="0" err="1">
                <a:ln>
                  <a:noFill/>
                </a:ln>
                <a:solidFill>
                  <a:srgbClr val="0000CC"/>
                </a:solidFill>
                <a:effectLst/>
                <a:uLnTx/>
                <a:uFillTx/>
                <a:latin typeface="Calibri" panose="020F0502020204030204" pitchFamily="34" charset="0"/>
              </a:rPr>
              <a:t>Hanhart</a:t>
            </a: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rPr>
              <a:t>, U.-G. Meissner, Q. Wang, Q. Zhao, B.-S. Zou, </a:t>
            </a: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sym typeface="Symbol" panose="05050102010706020507" pitchFamily="18" charset="2"/>
              </a:rPr>
              <a:t>arXiv:1705.00141[</a:t>
            </a:r>
            <a:r>
              <a:rPr kumimoji="0" lang="en-US" altLang="zh-CN" sz="1600" b="0" i="0" u="none" strike="noStrike" kern="0" cap="none" spc="0" normalizeH="0" baseline="0" noProof="0" dirty="0" err="1">
                <a:ln>
                  <a:noFill/>
                </a:ln>
                <a:solidFill>
                  <a:srgbClr val="0000CC"/>
                </a:solidFill>
                <a:effectLst/>
                <a:uLnTx/>
                <a:uFillTx/>
                <a:latin typeface="Calibri" panose="020F0502020204030204" pitchFamily="34" charset="0"/>
                <a:sym typeface="Symbol" panose="05050102010706020507" pitchFamily="18" charset="2"/>
              </a:rPr>
              <a:t>hep-ph</a:t>
            </a: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sym typeface="Symbol" panose="05050102010706020507" pitchFamily="18" charset="2"/>
              </a:rPr>
              <a:t>], Rev. Mod. Phys. 90, </a:t>
            </a:r>
            <a:r>
              <a:rPr lang="en-US" altLang="zh-CN" sz="1600" kern="0" dirty="0">
                <a:solidFill>
                  <a:srgbClr val="0000CC"/>
                </a:solidFill>
                <a:latin typeface="Calibri" panose="020F0502020204030204" pitchFamily="34" charset="0"/>
                <a:sym typeface="Symbol" panose="05050102010706020507" pitchFamily="18" charset="2"/>
              </a:rPr>
              <a:t>015004 (2018)</a:t>
            </a:r>
            <a:r>
              <a:rPr lang="en-US" altLang="zh-CN" sz="1600" kern="0" dirty="0">
                <a:solidFill>
                  <a:srgbClr val="0000CC"/>
                </a:solidFill>
                <a:latin typeface="Calibri" panose="020F0502020204030204" pitchFamily="34" charset="0"/>
              </a:rPr>
              <a:t> ; F.-K. </a:t>
            </a:r>
            <a:r>
              <a:rPr lang="en-US" altLang="zh-CN" sz="1600" kern="0" dirty="0" err="1">
                <a:solidFill>
                  <a:srgbClr val="0000CC"/>
                </a:solidFill>
                <a:latin typeface="Calibri" panose="020F0502020204030204" pitchFamily="34" charset="0"/>
              </a:rPr>
              <a:t>Guo</a:t>
            </a:r>
            <a:r>
              <a:rPr lang="en-US" altLang="zh-CN" sz="1600" kern="0" dirty="0">
                <a:solidFill>
                  <a:srgbClr val="0000CC"/>
                </a:solidFill>
                <a:latin typeface="Calibri" panose="020F0502020204030204" pitchFamily="34" charset="0"/>
              </a:rPr>
              <a:t>, X.-H. Liu and S. Sakai, </a:t>
            </a:r>
            <a:r>
              <a:rPr lang="en-US" altLang="zh-CN" sz="1600" kern="0" dirty="0" err="1">
                <a:solidFill>
                  <a:srgbClr val="0000CC"/>
                </a:solidFill>
                <a:latin typeface="Calibri" panose="020F0502020204030204" pitchFamily="34" charset="0"/>
              </a:rPr>
              <a:t>Prog</a:t>
            </a:r>
            <a:r>
              <a:rPr lang="en-US" altLang="zh-CN" sz="1600" kern="0" dirty="0">
                <a:solidFill>
                  <a:srgbClr val="0000CC"/>
                </a:solidFill>
                <a:latin typeface="Calibri" panose="020F0502020204030204" pitchFamily="34" charset="0"/>
              </a:rPr>
              <a:t>. Part. </a:t>
            </a:r>
            <a:r>
              <a:rPr lang="en-US" altLang="zh-CN" sz="1600" kern="0" dirty="0" err="1">
                <a:solidFill>
                  <a:srgbClr val="0000CC"/>
                </a:solidFill>
                <a:latin typeface="Calibri" panose="020F0502020204030204" pitchFamily="34" charset="0"/>
              </a:rPr>
              <a:t>Nucl</a:t>
            </a:r>
            <a:r>
              <a:rPr lang="en-US" altLang="zh-CN" sz="1600" kern="0" dirty="0">
                <a:solidFill>
                  <a:srgbClr val="0000CC"/>
                </a:solidFill>
                <a:latin typeface="Calibri" panose="020F0502020204030204" pitchFamily="34" charset="0"/>
              </a:rPr>
              <a:t>. Phys. 112, 103757 (2020)</a:t>
            </a:r>
            <a:endParaRPr lang="zh-CN" altLang="en-US" sz="1600" kern="0" dirty="0">
              <a:solidFill>
                <a:srgbClr val="0000CC"/>
              </a:solidFill>
              <a:latin typeface="Calibri" panose="020F0502020204030204" pitchFamily="34" charset="0"/>
            </a:endParaRPr>
          </a:p>
        </p:txBody>
      </p:sp>
      <p:cxnSp>
        <p:nvCxnSpPr>
          <p:cNvPr id="13" name="直接连接符 14"/>
          <p:cNvCxnSpPr>
            <a:cxnSpLocks noChangeShapeType="1"/>
          </p:cNvCxnSpPr>
          <p:nvPr/>
        </p:nvCxnSpPr>
        <p:spPr bwMode="auto">
          <a:xfrm>
            <a:off x="8832850" y="2911475"/>
            <a:ext cx="0" cy="998538"/>
          </a:xfrm>
          <a:prstGeom prst="line">
            <a:avLst/>
          </a:prstGeom>
          <a:noFill/>
          <a:ln w="28575"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接连接符 15"/>
          <p:cNvCxnSpPr>
            <a:cxnSpLocks noChangeShapeType="1"/>
          </p:cNvCxnSpPr>
          <p:nvPr/>
        </p:nvCxnSpPr>
        <p:spPr bwMode="auto">
          <a:xfrm flipH="1">
            <a:off x="8832850" y="3517900"/>
            <a:ext cx="647700" cy="450850"/>
          </a:xfrm>
          <a:prstGeom prst="line">
            <a:avLst/>
          </a:prstGeom>
          <a:noFill/>
          <a:ln w="28575"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902663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14</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TextBox 14"/>
          <p:cNvSpPr txBox="1">
            <a:spLocks noChangeArrowheads="1"/>
          </p:cNvSpPr>
          <p:nvPr/>
        </p:nvSpPr>
        <p:spPr bwMode="auto">
          <a:xfrm>
            <a:off x="378394" y="337791"/>
            <a:ext cx="6370749" cy="1154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0" marR="0" lvl="0" indent="0" defTabSz="914400" eaLnBrk="1" fontAlgn="base" latinLnBrk="0" hangingPunct="1">
              <a:lnSpc>
                <a:spcPct val="100000"/>
              </a:lnSpc>
              <a:spcBef>
                <a:spcPts val="600"/>
              </a:spcBef>
              <a:spcAft>
                <a:spcPct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The narrow two-body open thresholds:</a:t>
            </a:r>
          </a:p>
          <a:p>
            <a:pPr marL="0" marR="0" lvl="0" indent="0" defTabSz="914400" eaLnBrk="1" fontAlgn="base" latinLnBrk="0" hangingPunct="1">
              <a:lnSpc>
                <a:spcPct val="100000"/>
              </a:lnSpc>
              <a:spcBef>
                <a:spcPts val="600"/>
              </a:spcBef>
              <a:spcAft>
                <a:spcPct val="0"/>
              </a:spcAft>
              <a:buClrTx/>
              <a:buSzTx/>
              <a:buFontTx/>
              <a:buNone/>
              <a:tabLst/>
              <a:defRPr/>
            </a:pPr>
            <a:r>
              <a:rPr kumimoji="0" lang="en-US"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rPr>
              <a:t>Their possible impact on the spectrum should be systematically investigated.  </a:t>
            </a:r>
            <a:endParaRPr kumimoji="0" lang="zh-CN" altLang="en-US" sz="2000" b="1" i="0" u="none" strike="noStrike" kern="0" cap="none" spc="0" normalizeH="0" baseline="0" noProof="0" dirty="0">
              <a:ln>
                <a:noFill/>
              </a:ln>
              <a:solidFill>
                <a:srgbClr val="0000FF"/>
              </a:solidFill>
              <a:effectLst/>
              <a:uLnTx/>
              <a:uFillTx/>
              <a:latin typeface="Calibri" panose="020F0502020204030204" pitchFamily="34" charset="0"/>
              <a:ea typeface="宋体" pitchFamily="2" charset="-122"/>
              <a:cs typeface="Calibri" panose="020F0502020204030204" pitchFamily="34" charset="0"/>
            </a:endParaRPr>
          </a:p>
        </p:txBody>
      </p:sp>
      <p:pic>
        <p:nvPicPr>
          <p:cNvPr id="5" name="图片 4"/>
          <p:cNvPicPr>
            <a:picLocks noChangeAspect="1"/>
          </p:cNvPicPr>
          <p:nvPr/>
        </p:nvPicPr>
        <p:blipFill>
          <a:blip r:embed="rId2"/>
          <a:stretch>
            <a:fillRect/>
          </a:stretch>
        </p:blipFill>
        <p:spPr>
          <a:xfrm>
            <a:off x="378394" y="1629262"/>
            <a:ext cx="5822719" cy="3018900"/>
          </a:xfrm>
          <a:prstGeom prst="rect">
            <a:avLst/>
          </a:prstGeom>
        </p:spPr>
      </p:pic>
      <p:pic>
        <p:nvPicPr>
          <p:cNvPr id="7" name="图片 6"/>
          <p:cNvPicPr>
            <a:picLocks noChangeAspect="1"/>
          </p:cNvPicPr>
          <p:nvPr/>
        </p:nvPicPr>
        <p:blipFill>
          <a:blip r:embed="rId3"/>
          <a:stretch>
            <a:fillRect/>
          </a:stretch>
        </p:blipFill>
        <p:spPr>
          <a:xfrm>
            <a:off x="6819575" y="337791"/>
            <a:ext cx="4365306" cy="6466855"/>
          </a:xfrm>
          <a:prstGeom prst="rect">
            <a:avLst/>
          </a:prstGeom>
        </p:spPr>
      </p:pic>
      <p:sp>
        <p:nvSpPr>
          <p:cNvPr id="12" name="Line 6"/>
          <p:cNvSpPr>
            <a:spLocks noChangeShapeType="1"/>
          </p:cNvSpPr>
          <p:nvPr/>
        </p:nvSpPr>
        <p:spPr bwMode="auto">
          <a:xfrm>
            <a:off x="943393" y="5575821"/>
            <a:ext cx="792162"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3" name="Line 7"/>
          <p:cNvSpPr>
            <a:spLocks noChangeShapeType="1"/>
          </p:cNvSpPr>
          <p:nvPr/>
        </p:nvSpPr>
        <p:spPr bwMode="auto">
          <a:xfrm>
            <a:off x="1880018" y="5626621"/>
            <a:ext cx="647700" cy="3603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4" name="Text Box 14"/>
          <p:cNvSpPr txBox="1">
            <a:spLocks noChangeArrowheads="1"/>
          </p:cNvSpPr>
          <p:nvPr/>
        </p:nvSpPr>
        <p:spPr bwMode="auto">
          <a:xfrm>
            <a:off x="870559" y="5164503"/>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M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5" name="Line 7"/>
          <p:cNvSpPr>
            <a:spLocks noChangeShapeType="1"/>
          </p:cNvSpPr>
          <p:nvPr/>
        </p:nvSpPr>
        <p:spPr bwMode="auto">
          <a:xfrm flipV="1">
            <a:off x="1887807" y="5117079"/>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6" name="Oval 10"/>
          <p:cNvSpPr>
            <a:spLocks noChangeArrowheads="1"/>
          </p:cNvSpPr>
          <p:nvPr/>
        </p:nvSpPr>
        <p:spPr bwMode="auto">
          <a:xfrm>
            <a:off x="1700630" y="5423717"/>
            <a:ext cx="358775"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7" name="Text Box 14"/>
          <p:cNvSpPr txBox="1">
            <a:spLocks noChangeArrowheads="1"/>
          </p:cNvSpPr>
          <p:nvPr/>
        </p:nvSpPr>
        <p:spPr bwMode="auto">
          <a:xfrm>
            <a:off x="2537638" y="4932301"/>
            <a:ext cx="16818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1</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(P, V, A, …)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8" name="Text Box 14"/>
          <p:cNvSpPr txBox="1">
            <a:spLocks noChangeArrowheads="1"/>
          </p:cNvSpPr>
          <p:nvPr/>
        </p:nvSpPr>
        <p:spPr bwMode="auto">
          <a:xfrm>
            <a:off x="2525352" y="5745611"/>
            <a:ext cx="16161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2</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(P, V, A …)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9" name="Text Box 14"/>
          <p:cNvSpPr txBox="1">
            <a:spLocks noChangeArrowheads="1"/>
          </p:cNvSpPr>
          <p:nvPr/>
        </p:nvSpPr>
        <p:spPr bwMode="auto">
          <a:xfrm>
            <a:off x="1452198" y="5026859"/>
            <a:ext cx="61747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err="1">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g</a:t>
            </a:r>
            <a:r>
              <a:rPr kumimoji="0" lang="en-GB" altLang="zh-CN" sz="2000" b="1" i="0" u="none" strike="noStrike" kern="0" cap="none" spc="0" normalizeH="0" baseline="-25000" noProof="0" dirty="0" err="1">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eff</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4" name="矩形 3"/>
          <p:cNvSpPr/>
          <p:nvPr/>
        </p:nvSpPr>
        <p:spPr bwMode="auto">
          <a:xfrm>
            <a:off x="378394" y="2598057"/>
            <a:ext cx="2357549" cy="326572"/>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20" name="矩形 19"/>
          <p:cNvSpPr/>
          <p:nvPr/>
        </p:nvSpPr>
        <p:spPr bwMode="auto">
          <a:xfrm>
            <a:off x="7251602" y="5130800"/>
            <a:ext cx="3706684" cy="349891"/>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Tree>
    <p:extLst>
      <p:ext uri="{BB962C8B-B14F-4D97-AF65-F5344CB8AC3E}">
        <p14:creationId xmlns:p14="http://schemas.microsoft.com/office/powerpoint/2010/main" val="258406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15</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49" y="1157634"/>
            <a:ext cx="5415002" cy="5595978"/>
          </a:xfrm>
          <a:prstGeom prst="rect">
            <a:avLst/>
          </a:prstGeom>
        </p:spPr>
      </p:pic>
      <p:pic>
        <p:nvPicPr>
          <p:cNvPr id="4" name="图片 3" descr="图表&#10;&#10;描述已自动生成">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9056" y="786535"/>
            <a:ext cx="4817087" cy="5981350"/>
          </a:xfrm>
          <a:prstGeom prst="rect">
            <a:avLst/>
          </a:prstGeom>
        </p:spPr>
      </p:pic>
      <p:sp>
        <p:nvSpPr>
          <p:cNvPr id="5" name="文本框 4">
            <a:extLst/>
          </p:cNvPr>
          <p:cNvSpPr txBox="1"/>
          <p:nvPr/>
        </p:nvSpPr>
        <p:spPr>
          <a:xfrm>
            <a:off x="560878" y="0"/>
            <a:ext cx="11456951" cy="877163"/>
          </a:xfrm>
          <a:prstGeom prst="rect">
            <a:avLst/>
          </a:prstGeom>
          <a:noFill/>
        </p:spPr>
        <p:txBody>
          <a:bodyPr wrap="square">
            <a:spAutoFit/>
          </a:bodyPr>
          <a:lstStyle/>
          <a:p>
            <a:pPr marL="0" marR="0" lvl="0" indent="0" algn="l" defTabSz="914400" eaLnBrk="1" fontAlgn="auto" latinLnBrk="0" hangingPunct="1">
              <a:lnSpc>
                <a:spcPct val="150000"/>
              </a:lnSpc>
              <a:spcBef>
                <a:spcPts val="0"/>
              </a:spcBef>
              <a:spcAft>
                <a:spcPts val="0"/>
              </a:spcAft>
              <a:buClrTx/>
              <a:buSzTx/>
              <a:buFontTx/>
              <a:buNone/>
              <a:tabLst/>
              <a:defRPr/>
            </a:pPr>
            <a:r>
              <a:rPr kumimoji="0" lang="en-US" altLang="zh-CN" b="1" i="0" u="none" strike="noStrike" kern="0" cap="none" spc="0" normalizeH="0" baseline="0" noProof="0" dirty="0">
                <a:ln>
                  <a:noFill/>
                </a:ln>
                <a:solidFill>
                  <a:srgbClr val="0000FF"/>
                </a:solidFill>
                <a:effectLst/>
                <a:uLnTx/>
                <a:uFillTx/>
                <a:ea typeface="Arial Unicode MS" panose="020B0604020202020204" pitchFamily="34" charset="-122"/>
                <a:cs typeface="Arial Unicode MS" panose="020B0604020202020204" pitchFamily="34" charset="-122"/>
              </a:rPr>
              <a:t>Implementation</a:t>
            </a:r>
            <a:r>
              <a:rPr kumimoji="0" lang="en-US" altLang="zh-CN" b="1" i="0" u="none" strike="noStrike" kern="0" cap="none" spc="0" normalizeH="0" noProof="0" dirty="0">
                <a:ln>
                  <a:noFill/>
                </a:ln>
                <a:solidFill>
                  <a:srgbClr val="0000FF"/>
                </a:solidFill>
                <a:effectLst/>
                <a:uLnTx/>
                <a:uFillTx/>
                <a:ea typeface="Arial Unicode MS" panose="020B0604020202020204" pitchFamily="34" charset="-122"/>
                <a:cs typeface="Arial Unicode MS" panose="020B0604020202020204" pitchFamily="34" charset="-122"/>
              </a:rPr>
              <a:t> of EFT with heavy quark symmetry (HQS) and heavy quark spin symmetry (HQSS)</a:t>
            </a:r>
            <a:endParaRPr kumimoji="0" lang="en-US" altLang="zh-CN" b="1" i="0" u="none" strike="noStrike" kern="0" cap="none" spc="0" normalizeH="0" baseline="0" noProof="0" dirty="0">
              <a:ln>
                <a:noFill/>
              </a:ln>
              <a:solidFill>
                <a:srgbClr val="0000FF"/>
              </a:solidFill>
              <a:effectLst/>
              <a:uLnTx/>
              <a:uFillTx/>
              <a:ea typeface="Arial Unicode MS" panose="020B0604020202020204" pitchFamily="34" charset="-122"/>
              <a:cs typeface="Arial Unicode MS" panose="020B0604020202020204" pitchFamily="34" charset="-122"/>
            </a:endParaRPr>
          </a:p>
          <a:p>
            <a:pPr marL="0" marR="0" lvl="0" indent="0" algn="l" defTabSz="914400" eaLnBrk="1" fontAlgn="auto" latinLnBrk="0" hangingPunct="1">
              <a:lnSpc>
                <a:spcPct val="15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FF"/>
                </a:solidFill>
                <a:effectLst/>
                <a:uLnTx/>
                <a:uFillTx/>
                <a:ea typeface="Arial Unicode MS" panose="020B0604020202020204" pitchFamily="34" charset="-122"/>
                <a:cs typeface="Arial Unicode MS" panose="020B0604020202020204" pitchFamily="34" charset="-122"/>
              </a:rPr>
              <a:t>X.-K. Dong, F.-K. </a:t>
            </a:r>
            <a:r>
              <a:rPr kumimoji="0" lang="en-US" altLang="zh-CN" sz="1600" b="0" i="0" u="none" strike="noStrike" kern="0" cap="none" spc="0" normalizeH="0" baseline="0" noProof="0" dirty="0" err="1">
                <a:ln>
                  <a:noFill/>
                </a:ln>
                <a:solidFill>
                  <a:srgbClr val="0000FF"/>
                </a:solidFill>
                <a:effectLst/>
                <a:uLnTx/>
                <a:uFillTx/>
                <a:ea typeface="Arial Unicode MS" panose="020B0604020202020204" pitchFamily="34" charset="-122"/>
                <a:cs typeface="Arial Unicode MS" panose="020B0604020202020204" pitchFamily="34" charset="-122"/>
              </a:rPr>
              <a:t>Guo</a:t>
            </a:r>
            <a:r>
              <a:rPr kumimoji="0" lang="en-US" altLang="zh-CN" sz="1600" b="0" i="0" u="none" strike="noStrike" kern="0" cap="none" spc="0" normalizeH="0" baseline="0" noProof="0" dirty="0">
                <a:ln>
                  <a:noFill/>
                </a:ln>
                <a:solidFill>
                  <a:srgbClr val="0000FF"/>
                </a:solidFill>
                <a:effectLst/>
                <a:uLnTx/>
                <a:uFillTx/>
                <a:ea typeface="Arial Unicode MS" panose="020B0604020202020204" pitchFamily="34" charset="-122"/>
                <a:cs typeface="Arial Unicode MS" panose="020B0604020202020204" pitchFamily="34" charset="-122"/>
              </a:rPr>
              <a:t>, B.-S. Zou, </a:t>
            </a:r>
            <a:r>
              <a:rPr kumimoji="0" lang="en-US" altLang="zh-CN" sz="1600" b="0" i="0" u="none" strike="noStrike" kern="0" cap="none" spc="0" normalizeH="0" baseline="0" noProof="0" dirty="0" err="1">
                <a:ln>
                  <a:noFill/>
                </a:ln>
                <a:solidFill>
                  <a:srgbClr val="0000FF"/>
                </a:solidFill>
                <a:effectLst/>
                <a:uLnTx/>
                <a:uFillTx/>
                <a:ea typeface="Arial Unicode MS" panose="020B0604020202020204" pitchFamily="34" charset="-122"/>
                <a:cs typeface="Arial Unicode MS" panose="020B0604020202020204" pitchFamily="34" charset="-122"/>
              </a:rPr>
              <a:t>Progr</a:t>
            </a:r>
            <a:r>
              <a:rPr kumimoji="0" lang="en-US" altLang="zh-CN" sz="1600" b="0" i="0" u="none" strike="noStrike" kern="0" cap="none" spc="0" normalizeH="0" baseline="0" noProof="0" dirty="0">
                <a:ln>
                  <a:noFill/>
                </a:ln>
                <a:solidFill>
                  <a:srgbClr val="0000FF"/>
                </a:solidFill>
                <a:effectLst/>
                <a:uLnTx/>
                <a:uFillTx/>
                <a:ea typeface="Arial Unicode MS" panose="020B0604020202020204" pitchFamily="34" charset="-122"/>
                <a:cs typeface="Arial Unicode MS" panose="020B0604020202020204" pitchFamily="34" charset="-122"/>
              </a:rPr>
              <a:t>. Phys. 41 (2021) 65 [arXiv:2101.01021]</a:t>
            </a:r>
          </a:p>
        </p:txBody>
      </p:sp>
    </p:spTree>
    <p:extLst>
      <p:ext uri="{BB962C8B-B14F-4D97-AF65-F5344CB8AC3E}">
        <p14:creationId xmlns:p14="http://schemas.microsoft.com/office/powerpoint/2010/main" val="3437669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89426" y="174804"/>
            <a:ext cx="10943771" cy="461665"/>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400" b="1" i="0" u="none" strike="noStrike" kern="0" cap="none" spc="0" normalizeH="0" baseline="0" noProof="0" dirty="0">
                <a:ln>
                  <a:noFill/>
                </a:ln>
                <a:solidFill>
                  <a:srgbClr val="0000CC"/>
                </a:solidFill>
                <a:effectLst/>
                <a:uLnTx/>
                <a:uFillTx/>
              </a:rPr>
              <a:t>Dynamics that can contribute in additional to the potential quark model Hamiltonian  </a:t>
            </a:r>
          </a:p>
        </p:txBody>
      </p:sp>
      <p:pic>
        <p:nvPicPr>
          <p:cNvPr id="3" name="图片 2"/>
          <p:cNvPicPr>
            <a:picLocks noChangeAspect="1"/>
          </p:cNvPicPr>
          <p:nvPr/>
        </p:nvPicPr>
        <p:blipFill>
          <a:blip r:embed="rId2"/>
          <a:stretch>
            <a:fillRect/>
          </a:stretch>
        </p:blipFill>
        <p:spPr>
          <a:xfrm>
            <a:off x="711001" y="2018082"/>
            <a:ext cx="4258407" cy="887400"/>
          </a:xfrm>
          <a:prstGeom prst="rect">
            <a:avLst/>
          </a:prstGeom>
        </p:spPr>
      </p:pic>
      <p:sp>
        <p:nvSpPr>
          <p:cNvPr id="4" name="文本框 3"/>
          <p:cNvSpPr txBox="1"/>
          <p:nvPr/>
        </p:nvSpPr>
        <p:spPr>
          <a:xfrm>
            <a:off x="7205037" y="2136414"/>
            <a:ext cx="316522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 two-hadron kinetic energy. </a:t>
            </a:r>
            <a:endParaRPr kumimoji="0" lang="zh-CN" altLang="en-US" sz="2000" b="0" i="0" u="none" strike="noStrike" kern="0" cap="none" spc="0" normalizeH="0" baseline="0" noProof="0" dirty="0">
              <a:ln>
                <a:noFill/>
              </a:ln>
              <a:solidFill>
                <a:sysClr val="windowText" lastClr="000000"/>
              </a:solidFill>
              <a:effectLst/>
              <a:uLnTx/>
              <a:uFillTx/>
            </a:endParaRPr>
          </a:p>
        </p:txBody>
      </p:sp>
      <p:pic>
        <p:nvPicPr>
          <p:cNvPr id="5" name="图片 4"/>
          <p:cNvPicPr>
            <a:picLocks noChangeAspect="1"/>
          </p:cNvPicPr>
          <p:nvPr/>
        </p:nvPicPr>
        <p:blipFill>
          <a:blip r:embed="rId3"/>
          <a:stretch>
            <a:fillRect/>
          </a:stretch>
        </p:blipFill>
        <p:spPr>
          <a:xfrm>
            <a:off x="5486169" y="2162656"/>
            <a:ext cx="1685981" cy="369750"/>
          </a:xfrm>
          <a:prstGeom prst="rect">
            <a:avLst/>
          </a:prstGeom>
        </p:spPr>
      </p:pic>
      <p:pic>
        <p:nvPicPr>
          <p:cNvPr id="6" name="图片 5"/>
          <p:cNvPicPr>
            <a:picLocks noChangeAspect="1"/>
          </p:cNvPicPr>
          <p:nvPr/>
        </p:nvPicPr>
        <p:blipFill>
          <a:blip r:embed="rId4"/>
          <a:stretch>
            <a:fillRect/>
          </a:stretch>
        </p:blipFill>
        <p:spPr>
          <a:xfrm>
            <a:off x="5519056" y="2653057"/>
            <a:ext cx="2485519" cy="330600"/>
          </a:xfrm>
          <a:prstGeom prst="rect">
            <a:avLst/>
          </a:prstGeom>
        </p:spPr>
      </p:pic>
      <p:sp>
        <p:nvSpPr>
          <p:cNvPr id="7" name="文本框 6"/>
          <p:cNvSpPr txBox="1"/>
          <p:nvPr/>
        </p:nvSpPr>
        <p:spPr>
          <a:xfrm>
            <a:off x="8004575" y="2618302"/>
            <a:ext cx="316278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 two-hadron reduced mass. </a:t>
            </a:r>
            <a:endParaRPr kumimoji="0" lang="zh-CN" altLang="en-US" sz="2000" b="0" i="0" u="none" strike="noStrike" kern="0" cap="none" spc="0" normalizeH="0" baseline="0" noProof="0" dirty="0">
              <a:ln>
                <a:noFill/>
              </a:ln>
              <a:solidFill>
                <a:sysClr val="windowText" lastClr="000000"/>
              </a:solidFill>
              <a:effectLst/>
              <a:uLnTx/>
              <a:uFillTx/>
            </a:endParaRPr>
          </a:p>
        </p:txBody>
      </p:sp>
      <p:pic>
        <p:nvPicPr>
          <p:cNvPr id="8" name="图片 7"/>
          <p:cNvPicPr>
            <a:picLocks noChangeAspect="1"/>
          </p:cNvPicPr>
          <p:nvPr/>
        </p:nvPicPr>
        <p:blipFill>
          <a:blip r:embed="rId5"/>
          <a:stretch>
            <a:fillRect/>
          </a:stretch>
        </p:blipFill>
        <p:spPr>
          <a:xfrm>
            <a:off x="1163121" y="3023652"/>
            <a:ext cx="2242181" cy="469800"/>
          </a:xfrm>
          <a:prstGeom prst="rect">
            <a:avLst/>
          </a:prstGeom>
          <a:ln>
            <a:solidFill>
              <a:srgbClr val="FF0000"/>
            </a:solidFill>
          </a:ln>
        </p:spPr>
      </p:pic>
      <p:sp>
        <p:nvSpPr>
          <p:cNvPr id="9" name="文本框 8"/>
          <p:cNvSpPr txBox="1"/>
          <p:nvPr/>
        </p:nvSpPr>
        <p:spPr>
          <a:xfrm>
            <a:off x="3526971" y="3013842"/>
            <a:ext cx="859245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 transition amplitude between the elementary component and two-hadron state.  </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10" name="文本框 9"/>
          <p:cNvSpPr txBox="1"/>
          <p:nvPr/>
        </p:nvSpPr>
        <p:spPr>
          <a:xfrm>
            <a:off x="1066568" y="3629682"/>
            <a:ext cx="394082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Wave function in momentum space: </a:t>
            </a:r>
            <a:endParaRPr kumimoji="0" lang="zh-CN" altLang="en-US" sz="2000" b="0" i="0" u="none" strike="noStrike" kern="0" cap="none" spc="0" normalizeH="0" baseline="0" noProof="0" dirty="0">
              <a:ln>
                <a:noFill/>
              </a:ln>
              <a:solidFill>
                <a:sysClr val="windowText" lastClr="000000"/>
              </a:solidFill>
              <a:effectLst/>
              <a:uLnTx/>
              <a:uFillTx/>
            </a:endParaRPr>
          </a:p>
        </p:txBody>
      </p:sp>
      <p:pic>
        <p:nvPicPr>
          <p:cNvPr id="11" name="图片 10"/>
          <p:cNvPicPr>
            <a:picLocks noChangeAspect="1"/>
          </p:cNvPicPr>
          <p:nvPr/>
        </p:nvPicPr>
        <p:blipFill>
          <a:blip r:embed="rId6"/>
          <a:stretch>
            <a:fillRect/>
          </a:stretch>
        </p:blipFill>
        <p:spPr>
          <a:xfrm>
            <a:off x="5248536" y="3410337"/>
            <a:ext cx="2381231" cy="787350"/>
          </a:xfrm>
          <a:prstGeom prst="rect">
            <a:avLst/>
          </a:prstGeom>
        </p:spPr>
      </p:pic>
      <p:pic>
        <p:nvPicPr>
          <p:cNvPr id="12" name="图片 11"/>
          <p:cNvPicPr>
            <a:picLocks noChangeAspect="1"/>
          </p:cNvPicPr>
          <p:nvPr/>
        </p:nvPicPr>
        <p:blipFill>
          <a:blip r:embed="rId7"/>
          <a:stretch>
            <a:fillRect/>
          </a:stretch>
        </p:blipFill>
        <p:spPr>
          <a:xfrm>
            <a:off x="711001" y="4830250"/>
            <a:ext cx="5944388" cy="1505100"/>
          </a:xfrm>
          <a:prstGeom prst="rect">
            <a:avLst/>
          </a:prstGeom>
        </p:spPr>
      </p:pic>
      <p:sp>
        <p:nvSpPr>
          <p:cNvPr id="13" name="文本框 12"/>
          <p:cNvSpPr txBox="1"/>
          <p:nvPr/>
        </p:nvSpPr>
        <p:spPr>
          <a:xfrm>
            <a:off x="689426" y="4321780"/>
            <a:ext cx="10276117"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Normalization of the physical </a:t>
            </a:r>
            <a:r>
              <a:rPr kumimoji="0" lang="en-US" altLang="zh-CN" sz="2000" b="0" i="0" u="none" strike="noStrike" kern="0" cap="none" spc="0" normalizeH="0" baseline="0" noProof="0" dirty="0" err="1">
                <a:ln>
                  <a:noFill/>
                </a:ln>
                <a:solidFill>
                  <a:sysClr val="windowText" lastClr="000000"/>
                </a:solidFill>
                <a:effectLst/>
                <a:uLnTx/>
                <a:uFillTx/>
              </a:rPr>
              <a:t>wavefunction</a:t>
            </a:r>
            <a:r>
              <a:rPr kumimoji="0" lang="en-US" altLang="zh-CN" sz="2000" b="0" i="0" u="none" strike="noStrike" kern="0" cap="none" spc="0" normalizeH="0" baseline="0" noProof="0" dirty="0">
                <a:ln>
                  <a:noFill/>
                </a:ln>
                <a:solidFill>
                  <a:sysClr val="windowText" lastClr="000000"/>
                </a:solidFill>
                <a:effectLst/>
                <a:uLnTx/>
                <a:uFillTx/>
              </a:rPr>
              <a:t> leads to the interpretation of the states mixings: </a:t>
            </a:r>
            <a:endParaRPr kumimoji="0" lang="zh-CN" altLang="en-US" sz="2000" b="0" i="0" u="none" strike="noStrike" kern="0" cap="none" spc="0" normalizeH="0" baseline="0" noProof="0" dirty="0">
              <a:ln>
                <a:noFill/>
              </a:ln>
              <a:solidFill>
                <a:sysClr val="windowText" lastClr="000000"/>
              </a:solidFill>
              <a:effectLst/>
              <a:uLnTx/>
              <a:uFillTx/>
            </a:endParaRPr>
          </a:p>
        </p:txBody>
      </p:sp>
      <p:pic>
        <p:nvPicPr>
          <p:cNvPr id="14" name="图片 13"/>
          <p:cNvPicPr>
            <a:picLocks noChangeAspect="1"/>
          </p:cNvPicPr>
          <p:nvPr/>
        </p:nvPicPr>
        <p:blipFill>
          <a:blip r:embed="rId8"/>
          <a:stretch>
            <a:fillRect/>
          </a:stretch>
        </p:blipFill>
        <p:spPr>
          <a:xfrm>
            <a:off x="6786143" y="5622010"/>
            <a:ext cx="2276944" cy="456750"/>
          </a:xfrm>
          <a:prstGeom prst="rect">
            <a:avLst/>
          </a:prstGeom>
        </p:spPr>
      </p:pic>
      <p:pic>
        <p:nvPicPr>
          <p:cNvPr id="15" name="图片 14"/>
          <p:cNvPicPr>
            <a:picLocks noChangeAspect="1"/>
          </p:cNvPicPr>
          <p:nvPr/>
        </p:nvPicPr>
        <p:blipFill>
          <a:blip r:embed="rId9"/>
          <a:stretch>
            <a:fillRect/>
          </a:stretch>
        </p:blipFill>
        <p:spPr>
          <a:xfrm>
            <a:off x="6786143" y="6037203"/>
            <a:ext cx="1425263" cy="465450"/>
          </a:xfrm>
          <a:prstGeom prst="rect">
            <a:avLst/>
          </a:prstGeom>
        </p:spPr>
      </p:pic>
      <p:pic>
        <p:nvPicPr>
          <p:cNvPr id="16" name="图片 15"/>
          <p:cNvPicPr>
            <a:picLocks noChangeAspect="1"/>
          </p:cNvPicPr>
          <p:nvPr/>
        </p:nvPicPr>
        <p:blipFill>
          <a:blip r:embed="rId10"/>
          <a:stretch>
            <a:fillRect/>
          </a:stretch>
        </p:blipFill>
        <p:spPr>
          <a:xfrm>
            <a:off x="3936877" y="933657"/>
            <a:ext cx="2398613" cy="843900"/>
          </a:xfrm>
          <a:prstGeom prst="rect">
            <a:avLst/>
          </a:prstGeom>
        </p:spPr>
      </p:pic>
      <p:sp>
        <p:nvSpPr>
          <p:cNvPr id="17" name="文本框 16"/>
          <p:cNvSpPr txBox="1"/>
          <p:nvPr/>
        </p:nvSpPr>
        <p:spPr>
          <a:xfrm>
            <a:off x="689426" y="930643"/>
            <a:ext cx="3084288"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Weinberg’s compositeness theorem:</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18" name="Line 6"/>
          <p:cNvSpPr>
            <a:spLocks noChangeShapeType="1"/>
          </p:cNvSpPr>
          <p:nvPr/>
        </p:nvSpPr>
        <p:spPr bwMode="auto">
          <a:xfrm>
            <a:off x="7702601" y="1366673"/>
            <a:ext cx="792162"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9" name="Line 7"/>
          <p:cNvSpPr>
            <a:spLocks noChangeShapeType="1"/>
          </p:cNvSpPr>
          <p:nvPr/>
        </p:nvSpPr>
        <p:spPr bwMode="auto">
          <a:xfrm>
            <a:off x="8639226" y="1417473"/>
            <a:ext cx="647700" cy="3603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1" name="Text Box 14"/>
          <p:cNvSpPr txBox="1">
            <a:spLocks noChangeArrowheads="1"/>
          </p:cNvSpPr>
          <p:nvPr/>
        </p:nvSpPr>
        <p:spPr bwMode="auto">
          <a:xfrm>
            <a:off x="7629767" y="955355"/>
            <a:ext cx="5036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22" name="Line 7"/>
          <p:cNvSpPr>
            <a:spLocks noChangeShapeType="1"/>
          </p:cNvSpPr>
          <p:nvPr/>
        </p:nvSpPr>
        <p:spPr bwMode="auto">
          <a:xfrm flipV="1">
            <a:off x="8647015" y="907931"/>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3" name="Oval 10"/>
          <p:cNvSpPr>
            <a:spLocks noChangeArrowheads="1"/>
          </p:cNvSpPr>
          <p:nvPr/>
        </p:nvSpPr>
        <p:spPr bwMode="auto">
          <a:xfrm>
            <a:off x="8459838" y="1214569"/>
            <a:ext cx="358775"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4" name="Text Box 14"/>
          <p:cNvSpPr txBox="1">
            <a:spLocks noChangeArrowheads="1"/>
          </p:cNvSpPr>
          <p:nvPr/>
        </p:nvSpPr>
        <p:spPr bwMode="auto">
          <a:xfrm>
            <a:off x="9296846" y="723153"/>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1</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25" name="Text Box 14"/>
          <p:cNvSpPr txBox="1">
            <a:spLocks noChangeArrowheads="1"/>
          </p:cNvSpPr>
          <p:nvPr/>
        </p:nvSpPr>
        <p:spPr bwMode="auto">
          <a:xfrm>
            <a:off x="9284560" y="1536463"/>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2</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mc:AlternateContent xmlns:mc="http://schemas.openxmlformats.org/markup-compatibility/2006">
        <mc:Choice xmlns:a14="http://schemas.microsoft.com/office/drawing/2010/main" Requires="a14">
          <p:sp>
            <p:nvSpPr>
              <p:cNvPr id="26" name="Text Box 14"/>
              <p:cNvSpPr txBox="1">
                <a:spLocks noChangeArrowheads="1"/>
              </p:cNvSpPr>
              <p:nvPr/>
            </p:nvSpPr>
            <p:spPr bwMode="auto">
              <a:xfrm>
                <a:off x="8211406" y="817711"/>
                <a:ext cx="760144"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𝒈</m:t>
                    </m:r>
                    <m:r>
                      <a:rPr kumimoji="0" lang="en-GB" altLang="zh-CN" sz="2000" b="1" i="1" u="none" strike="noStrike" kern="0" cap="none" spc="0" normalizeH="0" baseline="-25000" noProof="0" dirty="0" err="1">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𝒆𝒇𝒇</m:t>
                    </m:r>
                  </m:oMath>
                </a14:m>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mc:Choice>
        <mc:Fallback>
          <p:sp>
            <p:nvSpPr>
              <p:cNvPr id="26" name="Text Box 14"/>
              <p:cNvSpPr txBox="1">
                <a:spLocks noRot="1" noChangeAspect="1" noMove="1" noResize="1" noEditPoints="1" noAdjustHandles="1" noChangeArrowheads="1" noChangeShapeType="1" noTextEdit="1"/>
              </p:cNvSpPr>
              <p:nvPr/>
            </p:nvSpPr>
            <p:spPr bwMode="auto">
              <a:xfrm>
                <a:off x="8211406" y="817711"/>
                <a:ext cx="760144" cy="400110"/>
              </a:xfrm>
              <a:prstGeom prst="rect">
                <a:avLst/>
              </a:prstGeom>
              <a:blipFill>
                <a:blip r:embed="rId11"/>
                <a:stretch>
                  <a:fillRect b="-1363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Tree>
    <p:extLst>
      <p:ext uri="{BB962C8B-B14F-4D97-AF65-F5344CB8AC3E}">
        <p14:creationId xmlns:p14="http://schemas.microsoft.com/office/powerpoint/2010/main" val="4253149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76515" y="268514"/>
            <a:ext cx="5100242" cy="52322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000CC"/>
                </a:solidFill>
                <a:effectLst/>
                <a:uLnTx/>
                <a:uFillTx/>
              </a:rPr>
              <a:t>Formation of hadronic molecules</a:t>
            </a:r>
            <a:endParaRPr kumimoji="0" lang="zh-CN" altLang="en-US" sz="2800" b="1" i="0" u="none" strike="noStrike" kern="0" cap="none" spc="0" normalizeH="0" baseline="0" noProof="0" dirty="0">
              <a:ln>
                <a:noFill/>
              </a:ln>
              <a:solidFill>
                <a:srgbClr val="0000CC"/>
              </a:solidFill>
              <a:effectLst/>
              <a:uLnTx/>
              <a:uFillTx/>
            </a:endParaRPr>
          </a:p>
        </p:txBody>
      </p:sp>
      <p:sp>
        <p:nvSpPr>
          <p:cNvPr id="3" name="文本框 2"/>
          <p:cNvSpPr txBox="1"/>
          <p:nvPr/>
        </p:nvSpPr>
        <p:spPr>
          <a:xfrm>
            <a:off x="776515" y="896408"/>
            <a:ext cx="796108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Given that the inverse range of force </a:t>
            </a:r>
            <a:r>
              <a:rPr kumimoji="0" lang="en-US" altLang="zh-CN" sz="2000" b="0" i="0" u="none" strike="noStrike" kern="0" cap="none" spc="0" normalizeH="0" baseline="0" noProof="0" dirty="0">
                <a:ln>
                  <a:noFill/>
                </a:ln>
                <a:solidFill>
                  <a:sysClr val="windowText" lastClr="000000"/>
                </a:solidFill>
                <a:effectLst/>
                <a:uLnTx/>
                <a:uFillTx/>
                <a:sym typeface="Symbol" panose="05050102010706020507" pitchFamily="18" charset="2"/>
              </a:rPr>
              <a:t> &gt;&gt;  (=(2E</a:t>
            </a:r>
            <a:r>
              <a:rPr kumimoji="0" lang="en-US" altLang="zh-CN" sz="2000" b="0" i="0" u="none" strike="noStrike" kern="0" cap="none" spc="0" normalizeH="0" baseline="-25000" noProof="0" dirty="0">
                <a:ln>
                  <a:noFill/>
                </a:ln>
                <a:solidFill>
                  <a:sysClr val="windowText" lastClr="000000"/>
                </a:solidFill>
                <a:effectLst/>
                <a:uLnTx/>
                <a:uFillTx/>
                <a:sym typeface="Symbol" panose="05050102010706020507" pitchFamily="18" charset="2"/>
              </a:rPr>
              <a:t>B</a:t>
            </a:r>
            <a:r>
              <a:rPr kumimoji="0" lang="en-US" altLang="zh-CN" sz="20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000" b="0" i="0" u="none" strike="noStrike" kern="0" cap="none" spc="0" normalizeH="0" baseline="30000" noProof="0" dirty="0">
                <a:ln>
                  <a:noFill/>
                </a:ln>
                <a:solidFill>
                  <a:sysClr val="windowText" lastClr="000000"/>
                </a:solidFill>
                <a:effectLst/>
                <a:uLnTx/>
                <a:uFillTx/>
                <a:sym typeface="Symbol" panose="05050102010706020507" pitchFamily="18" charset="2"/>
              </a:rPr>
              <a:t>1/2</a:t>
            </a:r>
            <a:r>
              <a:rPr kumimoji="0" lang="en-US" altLang="zh-CN" sz="2000" b="0" i="0" u="none" strike="noStrike" kern="0" cap="none" spc="0" normalizeH="0" baseline="0" noProof="0" dirty="0">
                <a:ln>
                  <a:noFill/>
                </a:ln>
                <a:solidFill>
                  <a:sysClr val="windowText" lastClr="000000"/>
                </a:solidFill>
                <a:effectLst/>
                <a:uLnTx/>
                <a:uFillTx/>
                <a:sym typeface="Symbol" panose="05050102010706020507" pitchFamily="18" charset="2"/>
              </a:rPr>
              <a:t>), the</a:t>
            </a:r>
            <a:r>
              <a:rPr kumimoji="0" lang="en-US" altLang="zh-CN" sz="2000" b="0" i="0" u="none" strike="noStrike" kern="0" cap="none" spc="0" normalizeH="0" baseline="0" noProof="0" dirty="0">
                <a:ln>
                  <a:noFill/>
                </a:ln>
                <a:solidFill>
                  <a:sysClr val="windowText" lastClr="000000"/>
                </a:solidFill>
                <a:effectLst/>
                <a:uLnTx/>
                <a:uFillTx/>
              </a:rPr>
              <a:t> integral can be evaluated model independently for the case of S-wave coupling:</a:t>
            </a:r>
            <a:endParaRPr kumimoji="0" lang="zh-CN" altLang="en-US" sz="2000" b="0" i="0" u="none" strike="noStrike" kern="0" cap="none" spc="0" normalizeH="0" baseline="0" noProof="0" dirty="0">
              <a:ln>
                <a:noFill/>
              </a:ln>
              <a:solidFill>
                <a:sysClr val="windowText" lastClr="000000"/>
              </a:solidFill>
              <a:effectLst/>
              <a:uLnTx/>
              <a:uFillTx/>
            </a:endParaRPr>
          </a:p>
        </p:txBody>
      </p:sp>
      <p:pic>
        <p:nvPicPr>
          <p:cNvPr id="4" name="图片 3"/>
          <p:cNvPicPr>
            <a:picLocks noChangeAspect="1"/>
          </p:cNvPicPr>
          <p:nvPr/>
        </p:nvPicPr>
        <p:blipFill>
          <a:blip r:embed="rId2"/>
          <a:stretch>
            <a:fillRect/>
          </a:stretch>
        </p:blipFill>
        <p:spPr>
          <a:xfrm>
            <a:off x="923748" y="1700080"/>
            <a:ext cx="3563157" cy="774300"/>
          </a:xfrm>
          <a:prstGeom prst="rect">
            <a:avLst/>
          </a:prstGeom>
        </p:spPr>
      </p:pic>
      <p:pic>
        <p:nvPicPr>
          <p:cNvPr id="5" name="图片 4"/>
          <p:cNvPicPr>
            <a:picLocks noChangeAspect="1"/>
          </p:cNvPicPr>
          <p:nvPr/>
        </p:nvPicPr>
        <p:blipFill>
          <a:blip r:embed="rId3"/>
          <a:stretch>
            <a:fillRect/>
          </a:stretch>
        </p:blipFill>
        <p:spPr>
          <a:xfrm>
            <a:off x="4935175" y="1935662"/>
            <a:ext cx="1112400" cy="317550"/>
          </a:xfrm>
          <a:prstGeom prst="rect">
            <a:avLst/>
          </a:prstGeom>
        </p:spPr>
      </p:pic>
      <p:sp>
        <p:nvSpPr>
          <p:cNvPr id="8" name="Line 6"/>
          <p:cNvSpPr>
            <a:spLocks noChangeShapeType="1"/>
          </p:cNvSpPr>
          <p:nvPr/>
        </p:nvSpPr>
        <p:spPr bwMode="auto">
          <a:xfrm>
            <a:off x="9712830" y="944738"/>
            <a:ext cx="792162"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9" name="Line 7"/>
          <p:cNvSpPr>
            <a:spLocks noChangeShapeType="1"/>
          </p:cNvSpPr>
          <p:nvPr/>
        </p:nvSpPr>
        <p:spPr bwMode="auto">
          <a:xfrm>
            <a:off x="10649455" y="995538"/>
            <a:ext cx="647700" cy="3603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0" name="Text Box 14"/>
          <p:cNvSpPr txBox="1">
            <a:spLocks noChangeArrowheads="1"/>
          </p:cNvSpPr>
          <p:nvPr/>
        </p:nvSpPr>
        <p:spPr bwMode="auto">
          <a:xfrm>
            <a:off x="9639996" y="533420"/>
            <a:ext cx="5036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1" name="Line 7"/>
          <p:cNvSpPr>
            <a:spLocks noChangeShapeType="1"/>
          </p:cNvSpPr>
          <p:nvPr/>
        </p:nvSpPr>
        <p:spPr bwMode="auto">
          <a:xfrm flipV="1">
            <a:off x="10657244" y="485996"/>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2" name="Oval 10"/>
          <p:cNvSpPr>
            <a:spLocks noChangeArrowheads="1"/>
          </p:cNvSpPr>
          <p:nvPr/>
        </p:nvSpPr>
        <p:spPr bwMode="auto">
          <a:xfrm>
            <a:off x="10470067" y="792634"/>
            <a:ext cx="358775"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3" name="Text Box 14"/>
          <p:cNvSpPr txBox="1">
            <a:spLocks noChangeArrowheads="1"/>
          </p:cNvSpPr>
          <p:nvPr/>
        </p:nvSpPr>
        <p:spPr bwMode="auto">
          <a:xfrm>
            <a:off x="11307075" y="301218"/>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1</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4" name="Text Box 14"/>
          <p:cNvSpPr txBox="1">
            <a:spLocks noChangeArrowheads="1"/>
          </p:cNvSpPr>
          <p:nvPr/>
        </p:nvSpPr>
        <p:spPr bwMode="auto">
          <a:xfrm>
            <a:off x="11294789" y="1114528"/>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2</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mc:AlternateContent xmlns:mc="http://schemas.openxmlformats.org/markup-compatibility/2006">
        <mc:Choice xmlns:a14="http://schemas.microsoft.com/office/drawing/2010/main" Requires="a14">
          <p:sp>
            <p:nvSpPr>
              <p:cNvPr id="15" name="Text Box 14"/>
              <p:cNvSpPr txBox="1">
                <a:spLocks noChangeArrowheads="1"/>
              </p:cNvSpPr>
              <p:nvPr/>
            </p:nvSpPr>
            <p:spPr bwMode="auto">
              <a:xfrm>
                <a:off x="9648372" y="1104050"/>
                <a:ext cx="1434816" cy="3929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𝒈</m:t>
                      </m:r>
                      <m:r>
                        <a:rPr kumimoji="0" lang="en-GB" altLang="zh-CN" sz="2000" b="1" i="1" u="none" strike="noStrike" kern="0" cap="none" spc="0" normalizeH="0" baseline="-25000" noProof="0" dirty="0" err="1">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𝒆𝒇𝒇</m:t>
                      </m:r>
                      <m:r>
                        <a:rPr kumimoji="0" lang="en-GB" altLang="zh-CN" sz="2000" b="1" i="1" u="none" strike="noStrike" kern="0" cap="none" spc="0" normalizeH="0" baseline="0" noProof="0" dirty="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m:t>
                      </m:r>
                      <m:r>
                        <a:rPr kumimoji="0" lang="en-GB" altLang="zh-CN" sz="2000" b="1" i="1" u="none" strike="noStrike" kern="0" cap="none" spc="0" normalizeH="0" baseline="0" noProof="0" dirty="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𝒈</m:t>
                      </m:r>
                      <m:r>
                        <a:rPr kumimoji="0" lang="en-GB" altLang="zh-CN" sz="2000" b="1" i="1" u="none" strike="noStrike" kern="0" cap="none" spc="0" normalizeH="0" baseline="-25000" noProof="0" dirty="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𝟎</m:t>
                      </m:r>
                    </m:oMath>
                  </m:oMathPara>
                </a14:m>
                <a:endPar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endParaRPr>
              </a:p>
            </p:txBody>
          </p:sp>
        </mc:Choice>
        <mc:Fallback>
          <p:sp>
            <p:nvSpPr>
              <p:cNvPr id="15" name="Text Box 14"/>
              <p:cNvSpPr txBox="1">
                <a:spLocks noRot="1" noChangeAspect="1" noMove="1" noResize="1" noEditPoints="1" noAdjustHandles="1" noChangeArrowheads="1" noChangeShapeType="1" noTextEdit="1"/>
              </p:cNvSpPr>
              <p:nvPr/>
            </p:nvSpPr>
            <p:spPr bwMode="auto">
              <a:xfrm>
                <a:off x="9648372" y="1104050"/>
                <a:ext cx="1434816" cy="392993"/>
              </a:xfrm>
              <a:prstGeom prst="rect">
                <a:avLst/>
              </a:prstGeom>
              <a:blipFill>
                <a:blip r:embed="rId4"/>
                <a:stretch>
                  <a:fillRect b="-16923"/>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18" name="图片 17"/>
          <p:cNvPicPr>
            <a:picLocks noChangeAspect="1"/>
          </p:cNvPicPr>
          <p:nvPr/>
        </p:nvPicPr>
        <p:blipFill>
          <a:blip r:embed="rId5"/>
          <a:stretch>
            <a:fillRect/>
          </a:stretch>
        </p:blipFill>
        <p:spPr>
          <a:xfrm>
            <a:off x="6637496" y="1735791"/>
            <a:ext cx="4415136" cy="721211"/>
          </a:xfrm>
          <a:prstGeom prst="rect">
            <a:avLst/>
          </a:prstGeom>
          <a:ln>
            <a:solidFill>
              <a:srgbClr val="FF0000"/>
            </a:solidFill>
          </a:ln>
        </p:spPr>
      </p:pic>
      <mc:AlternateContent xmlns:mc="http://schemas.openxmlformats.org/markup-compatibility/2006" xmlns:a14="http://schemas.microsoft.com/office/drawing/2010/main">
        <mc:Choice Requires="a14">
          <p:sp>
            <p:nvSpPr>
              <p:cNvPr id="58" name="文本框 57"/>
              <p:cNvSpPr txBox="1"/>
              <p:nvPr/>
            </p:nvSpPr>
            <p:spPr>
              <a:xfrm>
                <a:off x="829689" y="2584580"/>
                <a:ext cx="10276117"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000" kern="0" noProof="0" dirty="0">
                    <a:solidFill>
                      <a:sysClr val="windowText" lastClr="000000"/>
                    </a:solidFill>
                  </a:rPr>
                  <a:t>In the kinematic region of near threshold, </a:t>
                </a:r>
                <a:r>
                  <a:rPr lang="en-US" altLang="zh-CN" sz="2000" kern="0" dirty="0">
                    <a:solidFill>
                      <a:sysClr val="windowText" lastClr="000000"/>
                    </a:solidFill>
                  </a:rPr>
                  <a:t>a </a:t>
                </a:r>
                <a:r>
                  <a:rPr lang="en-US" altLang="zh-CN" sz="2000" kern="0" dirty="0">
                    <a:solidFill>
                      <a:srgbClr val="FF0000"/>
                    </a:solidFill>
                  </a:rPr>
                  <a:t>fixed </a:t>
                </a:r>
                <a14:m>
                  <m:oMath xmlns:m="http://schemas.openxmlformats.org/officeDocument/2006/math">
                    <m:sSub>
                      <m:sSubPr>
                        <m:ctrlPr>
                          <a:rPr lang="en-US" altLang="zh-CN" sz="2000" b="0" i="1" kern="0" smtClean="0">
                            <a:solidFill>
                              <a:srgbClr val="FF0000"/>
                            </a:solidFill>
                            <a:latin typeface="Cambria Math" panose="02040503050406030204" pitchFamily="18" charset="0"/>
                          </a:rPr>
                        </m:ctrlPr>
                      </m:sSubPr>
                      <m:e>
                        <m:r>
                          <a:rPr lang="en-US" altLang="zh-CN" sz="2000" b="0" i="1" kern="0" smtClean="0">
                            <a:solidFill>
                              <a:srgbClr val="FF0000"/>
                            </a:solidFill>
                            <a:latin typeface="Cambria Math" panose="02040503050406030204" pitchFamily="18" charset="0"/>
                          </a:rPr>
                          <m:t>𝐸</m:t>
                        </m:r>
                      </m:e>
                      <m:sub>
                        <m:r>
                          <a:rPr lang="en-US" altLang="zh-CN" sz="2000" b="0" i="1" kern="0" smtClean="0">
                            <a:solidFill>
                              <a:srgbClr val="FF0000"/>
                            </a:solidFill>
                            <a:latin typeface="Cambria Math" panose="02040503050406030204" pitchFamily="18" charset="0"/>
                          </a:rPr>
                          <m:t>𝐵</m:t>
                        </m:r>
                      </m:sub>
                    </m:sSub>
                  </m:oMath>
                </a14:m>
                <a:r>
                  <a:rPr kumimoji="0" lang="en-US" altLang="zh-CN" sz="2000" b="0" i="0" u="none" strike="noStrike" kern="0" cap="none" spc="0" normalizeH="0" baseline="0" noProof="0" dirty="0">
                    <a:ln>
                      <a:noFill/>
                    </a:ln>
                    <a:solidFill>
                      <a:sysClr val="windowText" lastClr="000000"/>
                    </a:solidFill>
                    <a:effectLst/>
                    <a:uLnTx/>
                    <a:uFillTx/>
                  </a:rPr>
                  <a:t> and</a:t>
                </a:r>
                <a:r>
                  <a:rPr kumimoji="0" lang="en-US" altLang="zh-CN" sz="2000" b="0" i="0" u="none" strike="noStrike" kern="0" cap="none" spc="0" normalizeH="0" noProof="0" dirty="0">
                    <a:ln>
                      <a:noFill/>
                    </a:ln>
                    <a:solidFill>
                      <a:sysClr val="windowText" lastClr="000000"/>
                    </a:solidFill>
                    <a:effectLst/>
                    <a:uLnTx/>
                    <a:uFillTx/>
                  </a:rPr>
                  <a:t> </a:t>
                </a:r>
                <a:r>
                  <a:rPr kumimoji="0" lang="en-US" altLang="zh-CN" sz="2000" b="0" i="0" u="none" strike="noStrike" kern="0" cap="none" spc="0" normalizeH="0" noProof="0" dirty="0">
                    <a:ln>
                      <a:noFill/>
                    </a:ln>
                    <a:solidFill>
                      <a:srgbClr val="FF0000"/>
                    </a:solidFill>
                    <a:effectLst/>
                    <a:uLnTx/>
                    <a:uFillTx/>
                  </a:rPr>
                  <a:t>sufficiently large </a:t>
                </a:r>
                <a14:m>
                  <m:oMath xmlns:m="http://schemas.openxmlformats.org/officeDocument/2006/math">
                    <m:sSub>
                      <m:sSubPr>
                        <m:ctrlPr>
                          <a:rPr kumimoji="0" lang="en-US" altLang="zh-CN" sz="2000" b="0" i="1" u="none" strike="noStrike" kern="0" cap="none" spc="0" normalizeH="0" noProof="0" smtClean="0">
                            <a:ln>
                              <a:noFill/>
                            </a:ln>
                            <a:solidFill>
                              <a:srgbClr val="FF0000"/>
                            </a:solidFill>
                            <a:effectLst/>
                            <a:uLnTx/>
                            <a:uFillTx/>
                            <a:latin typeface="Cambria Math" panose="02040503050406030204" pitchFamily="18" charset="0"/>
                          </a:rPr>
                        </m:ctrlPr>
                      </m:sSubPr>
                      <m:e>
                        <m:r>
                          <a:rPr kumimoji="0" lang="en-US" altLang="zh-CN" sz="2000" b="0" i="1" u="none" strike="noStrike" kern="0" cap="none" spc="0" normalizeH="0" noProof="0" smtClean="0">
                            <a:ln>
                              <a:noFill/>
                            </a:ln>
                            <a:solidFill>
                              <a:srgbClr val="FF0000"/>
                            </a:solidFill>
                            <a:effectLst/>
                            <a:uLnTx/>
                            <a:uFillTx/>
                            <a:latin typeface="Cambria Math" panose="02040503050406030204" pitchFamily="18" charset="0"/>
                          </a:rPr>
                          <m:t>𝑔</m:t>
                        </m:r>
                      </m:e>
                      <m:sub>
                        <m:r>
                          <a:rPr kumimoji="0" lang="en-US" altLang="zh-CN" sz="2000" b="0" i="1" u="none" strike="noStrike" kern="0" cap="none" spc="0" normalizeH="0" noProof="0" smtClean="0">
                            <a:ln>
                              <a:noFill/>
                            </a:ln>
                            <a:solidFill>
                              <a:srgbClr val="FF0000"/>
                            </a:solidFill>
                            <a:effectLst/>
                            <a:uLnTx/>
                            <a:uFillTx/>
                            <a:latin typeface="Cambria Math" panose="02040503050406030204" pitchFamily="18" charset="0"/>
                          </a:rPr>
                          <m:t>0</m:t>
                        </m:r>
                      </m:sub>
                    </m:sSub>
                  </m:oMath>
                </a14:m>
                <a:r>
                  <a:rPr kumimoji="0" lang="en-US" altLang="zh-CN" sz="2000" b="0" i="0" u="none" strike="noStrike" kern="0" cap="none" spc="0" normalizeH="0" baseline="0" noProof="0" dirty="0">
                    <a:ln>
                      <a:noFill/>
                    </a:ln>
                    <a:solidFill>
                      <a:sysClr val="windowText" lastClr="000000"/>
                    </a:solidFill>
                    <a:effectLst/>
                    <a:uLnTx/>
                    <a:uFillTx/>
                  </a:rPr>
                  <a:t> imply a maximized rate for </a:t>
                </a:r>
                <a14:m>
                  <m:oMath xmlns:m="http://schemas.openxmlformats.org/officeDocument/2006/math">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𝜒</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𝜆</m:t>
                    </m:r>
                  </m:oMath>
                </a14:m>
                <a:r>
                  <a:rPr kumimoji="0" lang="en-US" altLang="zh-CN" sz="2000" b="0" i="0" u="none" strike="noStrike" kern="0" cap="none" spc="0" normalizeH="0" baseline="0" noProof="0" dirty="0">
                    <a:ln>
                      <a:noFill/>
                    </a:ln>
                    <a:solidFill>
                      <a:sysClr val="windowText" lastClr="000000"/>
                    </a:solidFill>
                    <a:effectLst/>
                    <a:uLnTx/>
                    <a:uFillTx/>
                  </a:rPr>
                  <a:t>. </a:t>
                </a:r>
                <a:r>
                  <a:rPr lang="en-US" altLang="zh-CN" sz="2000" kern="0" noProof="0" dirty="0">
                    <a:solidFill>
                      <a:srgbClr val="FF0000"/>
                    </a:solidFill>
                  </a:rPr>
                  <a:t>Note:</a:t>
                </a:r>
                <a:r>
                  <a:rPr lang="en-US" altLang="zh-CN" sz="2000" kern="0" noProof="0" dirty="0">
                    <a:solidFill>
                      <a:sysClr val="windowText" lastClr="000000"/>
                    </a:solidFill>
                  </a:rPr>
                  <a:t> Only with </a:t>
                </a:r>
                <a14:m>
                  <m:oMath xmlns:m="http://schemas.openxmlformats.org/officeDocument/2006/math">
                    <m:sSub>
                      <m:sSubPr>
                        <m:ctrlPr>
                          <a:rPr lang="en-US" altLang="zh-CN" sz="2000" b="0" i="1" kern="0" noProof="0" smtClean="0">
                            <a:solidFill>
                              <a:srgbClr val="FF0000"/>
                            </a:solidFill>
                            <a:latin typeface="Cambria Math" panose="02040503050406030204" pitchFamily="18" charset="0"/>
                          </a:rPr>
                        </m:ctrlPr>
                      </m:sSubPr>
                      <m:e>
                        <m:r>
                          <a:rPr lang="en-US" altLang="zh-CN" sz="2000" b="0" i="1" kern="0" noProof="0" smtClean="0">
                            <a:solidFill>
                              <a:srgbClr val="FF0000"/>
                            </a:solidFill>
                            <a:latin typeface="Cambria Math" panose="02040503050406030204" pitchFamily="18" charset="0"/>
                          </a:rPr>
                          <m:t>𝐸</m:t>
                        </m:r>
                      </m:e>
                      <m:sub>
                        <m:r>
                          <a:rPr lang="en-US" altLang="zh-CN" sz="2000" b="0" i="1" kern="0" noProof="0" smtClean="0">
                            <a:solidFill>
                              <a:srgbClr val="FF0000"/>
                            </a:solidFill>
                            <a:latin typeface="Cambria Math" panose="02040503050406030204" pitchFamily="18" charset="0"/>
                          </a:rPr>
                          <m:t>𝐵</m:t>
                        </m:r>
                      </m:sub>
                    </m:sSub>
                    <m:r>
                      <a:rPr lang="en-US" altLang="zh-CN" sz="2000" b="0" i="1" kern="0" noProof="0" smtClean="0">
                        <a:solidFill>
                          <a:srgbClr val="FF0000"/>
                        </a:solidFill>
                        <a:latin typeface="Cambria Math" panose="02040503050406030204" pitchFamily="18" charset="0"/>
                      </a:rPr>
                      <m:t>→0</m:t>
                    </m:r>
                  </m:oMath>
                </a14:m>
                <a:r>
                  <a:rPr kumimoji="0" lang="en-US" altLang="zh-CN" sz="2000" b="0" i="0" u="none" strike="noStrike" kern="0" cap="none" spc="0" normalizeH="0" baseline="0" noProof="0" dirty="0">
                    <a:ln>
                      <a:noFill/>
                    </a:ln>
                    <a:solidFill>
                      <a:sysClr val="windowText" lastClr="000000"/>
                    </a:solidFill>
                    <a:effectLst/>
                    <a:uLnTx/>
                    <a:uFillTx/>
                  </a:rPr>
                  <a:t>, </a:t>
                </a:r>
                <a:r>
                  <a:rPr lang="en-US" altLang="zh-CN" sz="2000" kern="0" noProof="0" dirty="0">
                    <a:solidFill>
                      <a:sysClr val="windowText" lastClr="000000"/>
                    </a:solidFill>
                  </a:rPr>
                  <a:t>can it lead to </a:t>
                </a:r>
                <a14:m>
                  <m:oMath xmlns:m="http://schemas.openxmlformats.org/officeDocument/2006/math">
                    <m:r>
                      <a:rPr lang="en-US" altLang="zh-CN" sz="2000" b="0" i="1" kern="0" noProof="0" smtClean="0">
                        <a:solidFill>
                          <a:srgbClr val="FF0000"/>
                        </a:solidFill>
                        <a:latin typeface="Cambria Math" panose="02040503050406030204" pitchFamily="18" charset="0"/>
                      </a:rPr>
                      <m:t>𝜆</m:t>
                    </m:r>
                    <m:r>
                      <a:rPr lang="en-US" altLang="zh-CN" sz="2000" b="0" i="1" kern="0" noProof="0" smtClean="0">
                        <a:solidFill>
                          <a:srgbClr val="FF0000"/>
                        </a:solidFill>
                        <a:latin typeface="Cambria Math" panose="02040503050406030204" pitchFamily="18" charset="0"/>
                      </a:rPr>
                      <m:t>→0</m:t>
                    </m:r>
                  </m:oMath>
                </a14:m>
                <a:r>
                  <a:rPr kumimoji="0" lang="en-US" altLang="zh-CN" sz="2000" b="0" i="0" u="none" strike="noStrike" kern="0" cap="none" spc="0" normalizeH="0" baseline="0" noProof="0" dirty="0">
                    <a:ln>
                      <a:noFill/>
                    </a:ln>
                    <a:solidFill>
                      <a:sysClr val="windowText" lastClr="000000"/>
                    </a:solidFill>
                    <a:effectLst/>
                    <a:uLnTx/>
                    <a:uFillTx/>
                  </a:rPr>
                  <a:t>. Otherwise,</a:t>
                </a:r>
                <a:r>
                  <a:rPr kumimoji="0" lang="en-US" altLang="zh-CN" sz="2000" b="0" i="0" u="none" strike="noStrike" kern="0" cap="none" spc="0" normalizeH="0" noProof="0" dirty="0">
                    <a:ln>
                      <a:noFill/>
                    </a:ln>
                    <a:solidFill>
                      <a:sysClr val="windowText" lastClr="000000"/>
                    </a:solidFill>
                    <a:effectLst/>
                    <a:uLnTx/>
                    <a:uFillTx/>
                  </a:rPr>
                  <a:t> the physical state will always be associated with </a:t>
                </a:r>
                <a:r>
                  <a:rPr kumimoji="0" lang="en-US" altLang="zh-CN" sz="2000" b="0" i="0" u="none" strike="noStrike" kern="0" cap="none" spc="0" normalizeH="0" baseline="0" noProof="0" dirty="0">
                    <a:ln>
                      <a:noFill/>
                    </a:ln>
                    <a:solidFill>
                      <a:sysClr val="windowText" lastClr="000000"/>
                    </a:solidFill>
                    <a:effectLst/>
                    <a:uLnTx/>
                    <a:uFillTx/>
                  </a:rPr>
                  <a:t>a compact component. </a:t>
                </a:r>
                <a:endParaRPr kumimoji="0" lang="zh-CN" altLang="en-US" sz="2000" b="0" i="0" u="none" strike="noStrike" kern="0" cap="none" spc="0" normalizeH="0" baseline="0" noProof="0" dirty="0">
                  <a:ln>
                    <a:noFill/>
                  </a:ln>
                  <a:solidFill>
                    <a:sysClr val="windowText" lastClr="000000"/>
                  </a:solidFill>
                  <a:effectLst/>
                  <a:uLnTx/>
                  <a:uFillTx/>
                </a:endParaRPr>
              </a:p>
            </p:txBody>
          </p:sp>
        </mc:Choice>
        <mc:Fallback xmlns="">
          <p:sp>
            <p:nvSpPr>
              <p:cNvPr id="58" name="文本框 57"/>
              <p:cNvSpPr txBox="1">
                <a:spLocks noRot="1" noChangeAspect="1" noMove="1" noResize="1" noEditPoints="1" noAdjustHandles="1" noChangeArrowheads="1" noChangeShapeType="1" noTextEdit="1"/>
              </p:cNvSpPr>
              <p:nvPr/>
            </p:nvSpPr>
            <p:spPr>
              <a:xfrm>
                <a:off x="829689" y="2584580"/>
                <a:ext cx="10276117" cy="1015663"/>
              </a:xfrm>
              <a:prstGeom prst="rect">
                <a:avLst/>
              </a:prstGeom>
              <a:blipFill>
                <a:blip r:embed="rId6"/>
                <a:stretch>
                  <a:fillRect l="-593" t="-3593" b="-9581"/>
                </a:stretch>
              </a:blipFill>
            </p:spPr>
            <p:txBody>
              <a:bodyPr/>
              <a:lstStyle/>
              <a:p>
                <a:r>
                  <a:rPr lang="zh-CN" altLang="en-US">
                    <a:noFill/>
                  </a:rPr>
                  <a:t> </a:t>
                </a:r>
              </a:p>
            </p:txBody>
          </p:sp>
        </mc:Fallback>
      </mc:AlternateContent>
      <p:pic>
        <p:nvPicPr>
          <p:cNvPr id="59" name="图片 58"/>
          <p:cNvPicPr>
            <a:picLocks noChangeAspect="1"/>
          </p:cNvPicPr>
          <p:nvPr/>
        </p:nvPicPr>
        <p:blipFill>
          <a:blip r:embed="rId7"/>
          <a:stretch>
            <a:fillRect/>
          </a:stretch>
        </p:blipFill>
        <p:spPr>
          <a:xfrm>
            <a:off x="834928" y="3714467"/>
            <a:ext cx="4609487" cy="1405599"/>
          </a:xfrm>
          <a:prstGeom prst="rect">
            <a:avLst/>
          </a:prstGeom>
        </p:spPr>
      </p:pic>
      <p:sp>
        <p:nvSpPr>
          <p:cNvPr id="61" name="Line 39"/>
          <p:cNvSpPr>
            <a:spLocks noChangeShapeType="1"/>
          </p:cNvSpPr>
          <p:nvPr/>
        </p:nvSpPr>
        <p:spPr bwMode="auto">
          <a:xfrm flipV="1">
            <a:off x="5697963" y="4151606"/>
            <a:ext cx="563445" cy="1209"/>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椭圆 61"/>
          <p:cNvSpPr>
            <a:spLocks noChangeArrowheads="1"/>
          </p:cNvSpPr>
          <p:nvPr/>
        </p:nvSpPr>
        <p:spPr bwMode="auto">
          <a:xfrm>
            <a:off x="5930405" y="4092098"/>
            <a:ext cx="118958" cy="144991"/>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63" name="Oval 38"/>
          <p:cNvSpPr>
            <a:spLocks noChangeArrowheads="1"/>
          </p:cNvSpPr>
          <p:nvPr/>
        </p:nvSpPr>
        <p:spPr bwMode="auto">
          <a:xfrm>
            <a:off x="8306892" y="3982088"/>
            <a:ext cx="373755" cy="287564"/>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zh-CN" altLang="zh-CN" sz="1800" b="0" i="0" u="none" strike="noStrike" kern="0" cap="none" spc="0" normalizeH="0" baseline="0" noProof="0">
              <a:ln>
                <a:noFill/>
              </a:ln>
              <a:solidFill>
                <a:srgbClr val="0000FF"/>
              </a:solidFill>
              <a:effectLst/>
              <a:uLnTx/>
              <a:uFillTx/>
              <a:latin typeface="Arial" panose="020B0604020202020204" pitchFamily="34" charset="0"/>
              <a:ea typeface="宋体" panose="02010600030101010101" pitchFamily="2" charset="-122"/>
            </a:endParaRPr>
          </a:p>
        </p:txBody>
      </p:sp>
      <p:sp>
        <p:nvSpPr>
          <p:cNvPr id="64" name="Line 39"/>
          <p:cNvSpPr>
            <a:spLocks noChangeShapeType="1"/>
          </p:cNvSpPr>
          <p:nvPr/>
        </p:nvSpPr>
        <p:spPr bwMode="auto">
          <a:xfrm flipV="1">
            <a:off x="7956325" y="4119688"/>
            <a:ext cx="330224"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 name="椭圆 18"/>
          <p:cNvSpPr>
            <a:spLocks noChangeArrowheads="1"/>
          </p:cNvSpPr>
          <p:nvPr/>
        </p:nvSpPr>
        <p:spPr bwMode="auto">
          <a:xfrm>
            <a:off x="8230559" y="4054971"/>
            <a:ext cx="81985" cy="153449"/>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66" name="Line 39"/>
          <p:cNvSpPr>
            <a:spLocks noChangeShapeType="1"/>
          </p:cNvSpPr>
          <p:nvPr/>
        </p:nvSpPr>
        <p:spPr bwMode="auto">
          <a:xfrm flipV="1">
            <a:off x="8704234" y="4125870"/>
            <a:ext cx="244347"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椭圆 2"/>
          <p:cNvSpPr>
            <a:spLocks noChangeArrowheads="1"/>
          </p:cNvSpPr>
          <p:nvPr/>
        </p:nvSpPr>
        <p:spPr bwMode="auto">
          <a:xfrm>
            <a:off x="8637116" y="4054971"/>
            <a:ext cx="81985" cy="153449"/>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68" name="Line 39"/>
          <p:cNvSpPr>
            <a:spLocks noChangeShapeType="1"/>
          </p:cNvSpPr>
          <p:nvPr/>
        </p:nvSpPr>
        <p:spPr bwMode="auto">
          <a:xfrm flipV="1">
            <a:off x="6858057" y="4135459"/>
            <a:ext cx="563445" cy="1209"/>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Oval 38"/>
          <p:cNvSpPr>
            <a:spLocks noChangeArrowheads="1"/>
          </p:cNvSpPr>
          <p:nvPr/>
        </p:nvSpPr>
        <p:spPr bwMode="auto">
          <a:xfrm>
            <a:off x="9765303" y="3955822"/>
            <a:ext cx="372951" cy="287564"/>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zh-CN" altLang="zh-CN" sz="1800" b="0" i="0" u="none" strike="noStrike" kern="0" cap="none" spc="0" normalizeH="0" baseline="0" noProof="0">
              <a:ln>
                <a:noFill/>
              </a:ln>
              <a:solidFill>
                <a:srgbClr val="0000FF"/>
              </a:solidFill>
              <a:effectLst/>
              <a:uLnTx/>
              <a:uFillTx/>
              <a:latin typeface="Arial" panose="020B0604020202020204" pitchFamily="34" charset="0"/>
              <a:ea typeface="宋体" panose="02010600030101010101" pitchFamily="2" charset="-122"/>
            </a:endParaRPr>
          </a:p>
        </p:txBody>
      </p:sp>
      <p:sp>
        <p:nvSpPr>
          <p:cNvPr id="70" name="Line 39"/>
          <p:cNvSpPr>
            <a:spLocks noChangeShapeType="1"/>
          </p:cNvSpPr>
          <p:nvPr/>
        </p:nvSpPr>
        <p:spPr bwMode="auto">
          <a:xfrm flipV="1">
            <a:off x="9494902" y="4102414"/>
            <a:ext cx="241132" cy="1209"/>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椭圆 18"/>
          <p:cNvSpPr>
            <a:spLocks noChangeArrowheads="1"/>
          </p:cNvSpPr>
          <p:nvPr/>
        </p:nvSpPr>
        <p:spPr bwMode="auto">
          <a:xfrm>
            <a:off x="9734728" y="4028025"/>
            <a:ext cx="81985" cy="153448"/>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72" name="Line 39"/>
          <p:cNvSpPr>
            <a:spLocks noChangeShapeType="1"/>
          </p:cNvSpPr>
          <p:nvPr/>
        </p:nvSpPr>
        <p:spPr bwMode="auto">
          <a:xfrm flipV="1">
            <a:off x="10174231" y="4098923"/>
            <a:ext cx="244347"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椭圆 2"/>
          <p:cNvSpPr>
            <a:spLocks noChangeArrowheads="1"/>
          </p:cNvSpPr>
          <p:nvPr/>
        </p:nvSpPr>
        <p:spPr bwMode="auto">
          <a:xfrm>
            <a:off x="10115958" y="4028025"/>
            <a:ext cx="81985" cy="153448"/>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74" name="Oval 38"/>
          <p:cNvSpPr>
            <a:spLocks noChangeArrowheads="1"/>
          </p:cNvSpPr>
          <p:nvPr/>
        </p:nvSpPr>
        <p:spPr bwMode="auto">
          <a:xfrm>
            <a:off x="10475128" y="3951223"/>
            <a:ext cx="372951" cy="287564"/>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endParaRPr kumimoji="0" lang="zh-CN" altLang="zh-CN" sz="1800" b="0" i="0" u="none" strike="noStrike" kern="0" cap="none" spc="0" normalizeH="0" baseline="0" noProof="0">
              <a:ln>
                <a:noFill/>
              </a:ln>
              <a:solidFill>
                <a:srgbClr val="0000FF"/>
              </a:solidFill>
              <a:effectLst/>
              <a:uLnTx/>
              <a:uFillTx/>
              <a:latin typeface="Arial" panose="020B0604020202020204" pitchFamily="34" charset="0"/>
              <a:ea typeface="宋体" panose="02010600030101010101" pitchFamily="2" charset="-122"/>
            </a:endParaRPr>
          </a:p>
        </p:txBody>
      </p:sp>
      <p:sp>
        <p:nvSpPr>
          <p:cNvPr id="75" name="椭圆 18"/>
          <p:cNvSpPr>
            <a:spLocks noChangeArrowheads="1"/>
          </p:cNvSpPr>
          <p:nvPr/>
        </p:nvSpPr>
        <p:spPr bwMode="auto">
          <a:xfrm>
            <a:off x="10415527" y="4023426"/>
            <a:ext cx="81985" cy="153448"/>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76" name="Line 39"/>
          <p:cNvSpPr>
            <a:spLocks noChangeShapeType="1"/>
          </p:cNvSpPr>
          <p:nvPr/>
        </p:nvSpPr>
        <p:spPr bwMode="auto">
          <a:xfrm flipV="1">
            <a:off x="10874968" y="4085589"/>
            <a:ext cx="244347"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 name="椭圆 2"/>
          <p:cNvSpPr>
            <a:spLocks noChangeArrowheads="1"/>
          </p:cNvSpPr>
          <p:nvPr/>
        </p:nvSpPr>
        <p:spPr bwMode="auto">
          <a:xfrm>
            <a:off x="10825990" y="4020686"/>
            <a:ext cx="81985" cy="153448"/>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panose="020B0604020202020204" pitchFamily="34" charset="0"/>
              <a:ea typeface="宋体" panose="02010600030101010101" pitchFamily="2" charset="-122"/>
            </a:endParaRPr>
          </a:p>
        </p:txBody>
      </p:sp>
      <p:sp>
        <p:nvSpPr>
          <p:cNvPr id="91" name="TextBox 4"/>
          <p:cNvSpPr txBox="1">
            <a:spLocks noChangeArrowheads="1"/>
          </p:cNvSpPr>
          <p:nvPr/>
        </p:nvSpPr>
        <p:spPr bwMode="auto">
          <a:xfrm>
            <a:off x="6406766" y="3815953"/>
            <a:ext cx="51369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CN" altLang="en-US" b="0"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a:t>
            </a:r>
            <a:endParaRPr kumimoji="0" lang="zh-CN" altLang="en-US" b="0"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endParaRPr>
          </a:p>
        </p:txBody>
      </p:sp>
      <p:sp>
        <p:nvSpPr>
          <p:cNvPr id="92" name="TextBox 74"/>
          <p:cNvSpPr txBox="1">
            <a:spLocks noChangeArrowheads="1"/>
          </p:cNvSpPr>
          <p:nvPr/>
        </p:nvSpPr>
        <p:spPr bwMode="auto">
          <a:xfrm>
            <a:off x="7500235" y="3786578"/>
            <a:ext cx="46959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CN" altLang="en-US" b="0"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a:t>
            </a:r>
            <a:endParaRPr kumimoji="0" lang="zh-CN" altLang="en-US" b="0"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endParaRPr>
          </a:p>
        </p:txBody>
      </p:sp>
      <p:sp>
        <p:nvSpPr>
          <p:cNvPr id="93" name="TextBox 75"/>
          <p:cNvSpPr txBox="1">
            <a:spLocks noChangeArrowheads="1"/>
          </p:cNvSpPr>
          <p:nvPr/>
        </p:nvSpPr>
        <p:spPr bwMode="auto">
          <a:xfrm>
            <a:off x="9017086" y="3784138"/>
            <a:ext cx="4890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CN" altLang="en-US" b="0"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a:t>
            </a:r>
            <a:endParaRPr kumimoji="0" lang="zh-CN" altLang="en-US" b="0"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endParaRPr>
          </a:p>
        </p:txBody>
      </p:sp>
      <p:sp>
        <p:nvSpPr>
          <p:cNvPr id="94" name="TextBox 76"/>
          <p:cNvSpPr txBox="1">
            <a:spLocks noChangeArrowheads="1"/>
          </p:cNvSpPr>
          <p:nvPr/>
        </p:nvSpPr>
        <p:spPr bwMode="auto">
          <a:xfrm>
            <a:off x="11205149" y="3735856"/>
            <a:ext cx="10146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r>
              <a:rPr kumimoji="0" lang="zh-CN" altLang="en-US" b="0"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 </a:t>
            </a:r>
            <a:r>
              <a:rPr kumimoji="0" lang="en-US" altLang="zh-CN" b="0"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a:t>
            </a:r>
            <a:endParaRPr kumimoji="0" lang="zh-CN" altLang="en-US" b="0"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endParaRPr>
          </a:p>
        </p:txBody>
      </p:sp>
      <p:sp>
        <p:nvSpPr>
          <p:cNvPr id="96" name="文本框 95"/>
          <p:cNvSpPr txBox="1"/>
          <p:nvPr/>
        </p:nvSpPr>
        <p:spPr>
          <a:xfrm>
            <a:off x="776515" y="5294993"/>
            <a:ext cx="6239844"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T matrix for the two continuum hadron scattering:  </a:t>
            </a:r>
            <a:endParaRPr kumimoji="0" lang="zh-CN" altLang="en-US" sz="2000" b="0" i="0" u="none" strike="noStrike" kern="0" cap="none" spc="0" normalizeH="0" baseline="0" noProof="0" dirty="0">
              <a:ln>
                <a:noFill/>
              </a:ln>
              <a:solidFill>
                <a:sysClr val="windowText" lastClr="000000"/>
              </a:solidFill>
              <a:effectLst/>
              <a:uLnTx/>
              <a:uFillTx/>
            </a:endParaRPr>
          </a:p>
        </p:txBody>
      </p:sp>
      <p:pic>
        <p:nvPicPr>
          <p:cNvPr id="97" name="图片 96"/>
          <p:cNvPicPr>
            <a:picLocks noChangeAspect="1"/>
          </p:cNvPicPr>
          <p:nvPr/>
        </p:nvPicPr>
        <p:blipFill>
          <a:blip r:embed="rId8"/>
          <a:stretch>
            <a:fillRect/>
          </a:stretch>
        </p:blipFill>
        <p:spPr>
          <a:xfrm>
            <a:off x="1146063" y="5859626"/>
            <a:ext cx="4405652" cy="649049"/>
          </a:xfrm>
          <a:prstGeom prst="rect">
            <a:avLst/>
          </a:prstGeom>
        </p:spPr>
      </p:pic>
      <p:pic>
        <p:nvPicPr>
          <p:cNvPr id="98" name="图片 97"/>
          <p:cNvPicPr>
            <a:picLocks noChangeAspect="1"/>
          </p:cNvPicPr>
          <p:nvPr/>
        </p:nvPicPr>
        <p:blipFill>
          <a:blip r:embed="rId9"/>
          <a:stretch>
            <a:fillRect/>
          </a:stretch>
        </p:blipFill>
        <p:spPr>
          <a:xfrm>
            <a:off x="5648092" y="5799354"/>
            <a:ext cx="3248219" cy="748752"/>
          </a:xfrm>
          <a:prstGeom prst="rect">
            <a:avLst/>
          </a:prstGeom>
        </p:spPr>
      </p:pic>
      <p:sp>
        <p:nvSpPr>
          <p:cNvPr id="53" name="文本框 52"/>
          <p:cNvSpPr txBox="1"/>
          <p:nvPr/>
        </p:nvSpPr>
        <p:spPr>
          <a:xfrm>
            <a:off x="6358738" y="4641846"/>
            <a:ext cx="5316695" cy="1015663"/>
          </a:xfrm>
          <a:prstGeom prst="rect">
            <a:avLst/>
          </a:prstGeom>
          <a:solidFill>
            <a:schemeClr val="bg1"/>
          </a:solidFill>
        </p:spPr>
        <p:txBody>
          <a:bodyPr wrap="square" rtlCol="0">
            <a:spAutoFit/>
          </a:bodyPr>
          <a:lstStyle/>
          <a:p>
            <a:r>
              <a:rPr lang="en-US" altLang="zh-CN" sz="2000" dirty="0">
                <a:solidFill>
                  <a:srgbClr val="0000FF"/>
                </a:solidFill>
              </a:rPr>
              <a:t>The molecular property, to some extent, needs a reasonably good understanding of the short-range component of the physical state. </a:t>
            </a:r>
            <a:endParaRPr lang="zh-CN" altLang="en-US" sz="2000" dirty="0">
              <a:solidFill>
                <a:srgbClr val="0000FF"/>
              </a:solidFill>
            </a:endParaRPr>
          </a:p>
        </p:txBody>
      </p:sp>
    </p:spTree>
    <p:extLst>
      <p:ext uri="{BB962C8B-B14F-4D97-AF65-F5344CB8AC3E}">
        <p14:creationId xmlns:p14="http://schemas.microsoft.com/office/powerpoint/2010/main" val="654038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18</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4" name="图片 3"/>
          <p:cNvPicPr>
            <a:picLocks noChangeAspect="1"/>
          </p:cNvPicPr>
          <p:nvPr/>
        </p:nvPicPr>
        <p:blipFill>
          <a:blip r:embed="rId2"/>
          <a:stretch>
            <a:fillRect/>
          </a:stretch>
        </p:blipFill>
        <p:spPr>
          <a:xfrm>
            <a:off x="295404" y="254620"/>
            <a:ext cx="4365306" cy="6466855"/>
          </a:xfrm>
          <a:prstGeom prst="rect">
            <a:avLst/>
          </a:prstGeom>
        </p:spPr>
      </p:pic>
      <p:sp>
        <p:nvSpPr>
          <p:cNvPr id="5" name="矩形 4"/>
          <p:cNvSpPr/>
          <p:nvPr/>
        </p:nvSpPr>
        <p:spPr bwMode="auto">
          <a:xfrm>
            <a:off x="3106058" y="2968171"/>
            <a:ext cx="805543" cy="3243943"/>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6" name="矩形 5"/>
          <p:cNvSpPr/>
          <p:nvPr/>
        </p:nvSpPr>
        <p:spPr bwMode="auto">
          <a:xfrm>
            <a:off x="3106057" y="696686"/>
            <a:ext cx="1255487" cy="2271485"/>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pic>
        <p:nvPicPr>
          <p:cNvPr id="12" name="图片 11"/>
          <p:cNvPicPr>
            <a:picLocks noChangeAspect="1"/>
          </p:cNvPicPr>
          <p:nvPr/>
        </p:nvPicPr>
        <p:blipFill>
          <a:blip r:embed="rId3"/>
          <a:stretch>
            <a:fillRect/>
          </a:stretch>
        </p:blipFill>
        <p:spPr>
          <a:xfrm>
            <a:off x="5183114" y="696686"/>
            <a:ext cx="5467302" cy="5159974"/>
          </a:xfrm>
          <a:prstGeom prst="rect">
            <a:avLst/>
          </a:prstGeom>
        </p:spPr>
      </p:pic>
      <p:sp>
        <p:nvSpPr>
          <p:cNvPr id="13" name="文本框 12"/>
          <p:cNvSpPr txBox="1"/>
          <p:nvPr/>
        </p:nvSpPr>
        <p:spPr>
          <a:xfrm>
            <a:off x="5006093" y="202663"/>
            <a:ext cx="689428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0000"/>
                </a:solidFill>
                <a:effectLst/>
                <a:uLnTx/>
                <a:uFillTx/>
              </a:rPr>
              <a:t>S wave thresholds and effects on the </a:t>
            </a:r>
            <a:r>
              <a:rPr kumimoji="0" lang="en-US" altLang="zh-CN" sz="2000" b="1" i="0" u="none" strike="noStrike" kern="0" cap="none" spc="0" normalizeH="0" baseline="0" noProof="0" dirty="0" err="1">
                <a:ln>
                  <a:noFill/>
                </a:ln>
                <a:solidFill>
                  <a:srgbClr val="FF0000"/>
                </a:solidFill>
                <a:effectLst/>
                <a:uLnTx/>
                <a:uFillTx/>
              </a:rPr>
              <a:t>lineshapes</a:t>
            </a:r>
            <a:endParaRPr kumimoji="0" lang="zh-CN" altLang="en-US" sz="2000" b="1" i="0" u="none" strike="noStrike" kern="0" cap="none" spc="0" normalizeH="0" baseline="0" noProof="0" dirty="0">
              <a:ln>
                <a:noFill/>
              </a:ln>
              <a:solidFill>
                <a:srgbClr val="FF0000"/>
              </a:solidFill>
              <a:effectLst/>
              <a:uLnTx/>
              <a:uFillTx/>
            </a:endParaRPr>
          </a:p>
        </p:txBody>
      </p:sp>
      <p:sp>
        <p:nvSpPr>
          <p:cNvPr id="14" name="TextBox 6"/>
          <p:cNvSpPr txBox="1"/>
          <p:nvPr/>
        </p:nvSpPr>
        <p:spPr>
          <a:xfrm>
            <a:off x="4788159" y="6212114"/>
            <a:ext cx="6257212"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rPr>
              <a:t>F.-K. </a:t>
            </a:r>
            <a:r>
              <a:rPr kumimoji="0" lang="en-US" altLang="zh-CN" sz="1600" b="0" i="0" u="none" strike="noStrike" kern="0" cap="none" spc="0" normalizeH="0" baseline="0" noProof="0" dirty="0" err="1">
                <a:ln>
                  <a:noFill/>
                </a:ln>
                <a:solidFill>
                  <a:srgbClr val="0000CC"/>
                </a:solidFill>
                <a:effectLst/>
                <a:uLnTx/>
                <a:uFillTx/>
                <a:latin typeface="Calibri" panose="020F0502020204030204" pitchFamily="34" charset="0"/>
              </a:rPr>
              <a:t>Guo</a:t>
            </a: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rPr>
              <a:t>, C. </a:t>
            </a:r>
            <a:r>
              <a:rPr kumimoji="0" lang="en-US" altLang="zh-CN" sz="1600" b="0" i="0" u="none" strike="noStrike" kern="0" cap="none" spc="0" normalizeH="0" baseline="0" noProof="0" dirty="0" err="1">
                <a:ln>
                  <a:noFill/>
                </a:ln>
                <a:solidFill>
                  <a:srgbClr val="0000CC"/>
                </a:solidFill>
                <a:effectLst/>
                <a:uLnTx/>
                <a:uFillTx/>
                <a:latin typeface="Calibri" panose="020F0502020204030204" pitchFamily="34" charset="0"/>
              </a:rPr>
              <a:t>Hanhart</a:t>
            </a: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rPr>
              <a:t>, U.-G. Meissner, Q. Wang, Q. Zhao, B.-S. Zou, </a:t>
            </a: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sym typeface="Symbol" panose="05050102010706020507" pitchFamily="18" charset="2"/>
              </a:rPr>
              <a:t>Rev. Mod. Phys. 90, 015004 (2018)</a:t>
            </a:r>
            <a:r>
              <a:rPr kumimoji="0" lang="en-US" altLang="zh-CN" sz="1600" b="0" i="0" u="none" strike="noStrike" kern="0" cap="none" spc="0" normalizeH="0" baseline="0" noProof="0" dirty="0">
                <a:ln>
                  <a:noFill/>
                </a:ln>
                <a:solidFill>
                  <a:srgbClr val="0000CC"/>
                </a:solidFill>
                <a:effectLst/>
                <a:uLnTx/>
                <a:uFillTx/>
                <a:latin typeface="Calibri" panose="020F0502020204030204" pitchFamily="34" charset="0"/>
              </a:rPr>
              <a:t> </a:t>
            </a:r>
            <a:endParaRPr kumimoji="0" lang="zh-CN" altLang="en-US" sz="1600" b="0" i="0" u="none" strike="noStrike" kern="0" cap="none" spc="0" normalizeH="0" baseline="0" noProof="0" dirty="0">
              <a:ln>
                <a:noFill/>
              </a:ln>
              <a:solidFill>
                <a:srgbClr val="0000CC"/>
              </a:solidFill>
              <a:effectLst/>
              <a:uLnTx/>
              <a:uFillTx/>
              <a:latin typeface="Calibri" panose="020F0502020204030204" pitchFamily="34" charset="0"/>
            </a:endParaRPr>
          </a:p>
        </p:txBody>
      </p:sp>
    </p:spTree>
    <p:extLst>
      <p:ext uri="{BB962C8B-B14F-4D97-AF65-F5344CB8AC3E}">
        <p14:creationId xmlns:p14="http://schemas.microsoft.com/office/powerpoint/2010/main" val="42360093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TextBox 2"/>
              <p:cNvSpPr txBox="1"/>
              <p:nvPr/>
            </p:nvSpPr>
            <p:spPr>
              <a:xfrm>
                <a:off x="875978" y="171345"/>
                <a:ext cx="5763693" cy="584775"/>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altLang="zh-CN" sz="3200" b="1" i="1" u="none" strike="noStrike" kern="0" cap="none" spc="0" normalizeH="0" baseline="0" noProof="0" smtClean="0">
                            <a:ln>
                              <a:noFill/>
                            </a:ln>
                            <a:solidFill>
                              <a:srgbClr val="0000FF"/>
                            </a:solidFill>
                            <a:effectLst/>
                            <a:uLnTx/>
                            <a:uFillTx/>
                            <a:latin typeface="Cambria Math" panose="02040503050406030204" pitchFamily="18" charset="0"/>
                          </a:rPr>
                        </m:ctrlPr>
                      </m:sSupPr>
                      <m:e>
                        <m:r>
                          <a:rPr kumimoji="0" lang="en-US" altLang="zh-CN" sz="3200" b="1" i="1" u="none" strike="noStrike" kern="0" cap="none" spc="0" normalizeH="0" baseline="0" noProof="0" smtClean="0">
                            <a:ln>
                              <a:noFill/>
                            </a:ln>
                            <a:solidFill>
                              <a:srgbClr val="0000FF"/>
                            </a:solidFill>
                            <a:effectLst/>
                            <a:uLnTx/>
                            <a:uFillTx/>
                            <a:latin typeface="Cambria Math" panose="02040503050406030204" pitchFamily="18" charset="0"/>
                          </a:rPr>
                          <m:t>𝒆</m:t>
                        </m:r>
                      </m:e>
                      <m:sup>
                        <m:r>
                          <a:rPr kumimoji="0" lang="en-US" altLang="zh-CN" sz="3200" b="1" i="1" u="none" strike="noStrike" kern="0" cap="none" spc="0" normalizeH="0" baseline="0" noProof="0" smtClean="0">
                            <a:ln>
                              <a:noFill/>
                            </a:ln>
                            <a:solidFill>
                              <a:srgbClr val="0000FF"/>
                            </a:solidFill>
                            <a:effectLst/>
                            <a:uLnTx/>
                            <a:uFillTx/>
                            <a:latin typeface="Cambria Math" panose="02040503050406030204" pitchFamily="18" charset="0"/>
                          </a:rPr>
                          <m:t>+</m:t>
                        </m:r>
                      </m:sup>
                    </m:sSup>
                    <m:sSup>
                      <m:sSupPr>
                        <m:ctrlPr>
                          <a:rPr kumimoji="0" lang="en-US" altLang="zh-CN" sz="3200" b="1" i="1" u="none" strike="noStrike" kern="0" cap="none" spc="0" normalizeH="0" baseline="0" noProof="0" smtClean="0">
                            <a:ln>
                              <a:noFill/>
                            </a:ln>
                            <a:solidFill>
                              <a:srgbClr val="0000FF"/>
                            </a:solidFill>
                            <a:effectLst/>
                            <a:uLnTx/>
                            <a:uFillTx/>
                            <a:latin typeface="Cambria Math" panose="02040503050406030204" pitchFamily="18" charset="0"/>
                          </a:rPr>
                        </m:ctrlPr>
                      </m:sSupPr>
                      <m:e>
                        <m:r>
                          <a:rPr kumimoji="0" lang="en-US" altLang="zh-CN" sz="3200" b="1" i="1" u="none" strike="noStrike" kern="0" cap="none" spc="0" normalizeH="0" baseline="0" noProof="0" smtClean="0">
                            <a:ln>
                              <a:noFill/>
                            </a:ln>
                            <a:solidFill>
                              <a:srgbClr val="0000FF"/>
                            </a:solidFill>
                            <a:effectLst/>
                            <a:uLnTx/>
                            <a:uFillTx/>
                            <a:latin typeface="Cambria Math" panose="02040503050406030204" pitchFamily="18" charset="0"/>
                          </a:rPr>
                          <m:t>𝒆</m:t>
                        </m:r>
                      </m:e>
                      <m:sup>
                        <m:r>
                          <a:rPr kumimoji="0" lang="en-US" altLang="zh-CN" sz="3200" b="1" i="1" u="none" strike="noStrike" kern="0" cap="none" spc="0" normalizeH="0" baseline="0" noProof="0" smtClean="0">
                            <a:ln>
                              <a:noFill/>
                            </a:ln>
                            <a:solidFill>
                              <a:srgbClr val="0000FF"/>
                            </a:solidFill>
                            <a:effectLst/>
                            <a:uLnTx/>
                            <a:uFillTx/>
                            <a:latin typeface="Cambria Math" panose="02040503050406030204" pitchFamily="18" charset="0"/>
                          </a:rPr>
                          <m:t>−</m:t>
                        </m:r>
                      </m:sup>
                    </m:sSup>
                  </m:oMath>
                </a14:m>
                <a:r>
                  <a:rPr kumimoji="0" lang="zh-CN" altLang="en-US" sz="3200" b="1" i="0" u="none" strike="noStrike" kern="0" cap="none" spc="0" normalizeH="0" baseline="0" noProof="0" dirty="0">
                    <a:ln>
                      <a:noFill/>
                    </a:ln>
                    <a:solidFill>
                      <a:srgbClr val="0000FF"/>
                    </a:solidFill>
                    <a:effectLst/>
                    <a:uLnTx/>
                    <a:uFillTx/>
                    <a:latin typeface="Calibri" panose="020F0502020204030204" pitchFamily="34" charset="0"/>
                  </a:rPr>
                  <a:t> </a:t>
                </a:r>
                <a:r>
                  <a:rPr kumimoji="0" lang="en-US" altLang="zh-CN" sz="3200" b="1" i="0" u="none" strike="noStrike" kern="0" cap="none" spc="0" normalizeH="0" baseline="0" noProof="0" dirty="0">
                    <a:ln>
                      <a:noFill/>
                    </a:ln>
                    <a:solidFill>
                      <a:srgbClr val="0000FF"/>
                    </a:solidFill>
                    <a:effectLst/>
                    <a:uLnTx/>
                    <a:uFillTx/>
                    <a:latin typeface="Calibri" panose="020F0502020204030204" pitchFamily="34" charset="0"/>
                  </a:rPr>
                  <a:t>annihilations </a:t>
                </a:r>
                <a:endParaRPr kumimoji="0" lang="zh-CN" altLang="en-US" sz="3200" b="1" i="0" u="none" strike="noStrike" kern="0" cap="none" spc="0" normalizeH="0" baseline="0" noProof="0" dirty="0">
                  <a:ln>
                    <a:noFill/>
                  </a:ln>
                  <a:solidFill>
                    <a:srgbClr val="0000FF"/>
                  </a:solidFill>
                  <a:effectLst/>
                  <a:uLnTx/>
                  <a:uFillTx/>
                  <a:latin typeface="Calibri" panose="020F0502020204030204" pitchFamily="34" charset="0"/>
                </a:endParaRPr>
              </a:p>
            </p:txBody>
          </p:sp>
        </mc:Choice>
        <mc:Fallback xmlns="">
          <p:sp>
            <p:nvSpPr>
              <p:cNvPr id="6" name="TextBox 2"/>
              <p:cNvSpPr txBox="1">
                <a:spLocks noRot="1" noChangeAspect="1" noMove="1" noResize="1" noEditPoints="1" noAdjustHandles="1" noChangeArrowheads="1" noChangeShapeType="1" noTextEdit="1"/>
              </p:cNvSpPr>
              <p:nvPr/>
            </p:nvSpPr>
            <p:spPr>
              <a:xfrm>
                <a:off x="875978" y="171345"/>
                <a:ext cx="5763693" cy="584775"/>
              </a:xfrm>
              <a:prstGeom prst="rect">
                <a:avLst/>
              </a:prstGeom>
              <a:blipFill>
                <a:blip r:embed="rId2"/>
                <a:stretch>
                  <a:fillRect/>
                </a:stretch>
              </a:blipFill>
              <a:ln>
                <a:noFill/>
              </a:ln>
              <a:effectLst>
                <a:outerShdw blurRad="50800" dist="38100" dir="2700000" algn="tl" rotWithShape="0">
                  <a:prstClr val="black">
                    <a:alpha val="40000"/>
                  </a:prstClr>
                </a:outerShdw>
              </a:effectLst>
            </p:spPr>
            <p:txBody>
              <a:bodyPr/>
              <a:lstStyle/>
              <a:p>
                <a:r>
                  <a:rPr lang="zh-CN" altLang="en-US">
                    <a:noFill/>
                  </a:rPr>
                  <a:t> </a:t>
                </a:r>
              </a:p>
            </p:txBody>
          </p:sp>
        </mc:Fallback>
      </mc:AlternateContent>
      <p:pic>
        <p:nvPicPr>
          <p:cNvPr id="3" name="图片 2"/>
          <p:cNvPicPr>
            <a:picLocks noChangeAspect="1"/>
          </p:cNvPicPr>
          <p:nvPr/>
        </p:nvPicPr>
        <p:blipFill>
          <a:blip r:embed="rId3"/>
          <a:stretch>
            <a:fillRect/>
          </a:stretch>
        </p:blipFill>
        <p:spPr>
          <a:xfrm>
            <a:off x="158145" y="1428149"/>
            <a:ext cx="10698541" cy="4360151"/>
          </a:xfrm>
          <a:prstGeom prst="rect">
            <a:avLst/>
          </a:prstGeom>
        </p:spPr>
      </p:pic>
      <p:sp>
        <p:nvSpPr>
          <p:cNvPr id="5" name="矩形 4"/>
          <p:cNvSpPr/>
          <p:nvPr/>
        </p:nvSpPr>
        <p:spPr bwMode="auto">
          <a:xfrm>
            <a:off x="2184400" y="1582054"/>
            <a:ext cx="3468914" cy="3875313"/>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7" name="矩形 6"/>
          <p:cNvSpPr/>
          <p:nvPr/>
        </p:nvSpPr>
        <p:spPr bwMode="auto">
          <a:xfrm>
            <a:off x="5674017" y="1582054"/>
            <a:ext cx="3274040" cy="3875313"/>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8" name="矩形 7"/>
          <p:cNvSpPr/>
          <p:nvPr/>
        </p:nvSpPr>
        <p:spPr bwMode="auto">
          <a:xfrm>
            <a:off x="8955314" y="1582053"/>
            <a:ext cx="3185886" cy="3875313"/>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9" name="文本框 8"/>
          <p:cNvSpPr txBox="1"/>
          <p:nvPr/>
        </p:nvSpPr>
        <p:spPr>
          <a:xfrm>
            <a:off x="2343558" y="1103689"/>
            <a:ext cx="2045945" cy="400110"/>
          </a:xfrm>
          <a:prstGeom prst="rect">
            <a:avLst/>
          </a:prstGeom>
          <a:solidFill>
            <a:srgbClr val="FFC000"/>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(I) Well explored</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11" name="文本框 10"/>
          <p:cNvSpPr txBox="1"/>
          <p:nvPr/>
        </p:nvSpPr>
        <p:spPr>
          <a:xfrm>
            <a:off x="5400599" y="1108259"/>
            <a:ext cx="2605200" cy="400110"/>
          </a:xfrm>
          <a:prstGeom prst="rect">
            <a:avLst/>
          </a:prstGeom>
          <a:solidFill>
            <a:srgbClr val="66CCFF"/>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(II) Recently scanned</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12" name="文本框 11"/>
          <p:cNvSpPr txBox="1"/>
          <p:nvPr/>
        </p:nvSpPr>
        <p:spPr>
          <a:xfrm>
            <a:off x="9226389" y="796794"/>
            <a:ext cx="2229752" cy="707886"/>
          </a:xfrm>
          <a:prstGeom prst="rect">
            <a:avLst/>
          </a:prstGeom>
          <a:solidFill>
            <a:srgbClr val="92D050"/>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(III) Rich physics, but lack of data</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13" name="Line 14"/>
          <p:cNvSpPr>
            <a:spLocks noChangeShapeType="1"/>
          </p:cNvSpPr>
          <p:nvPr/>
        </p:nvSpPr>
        <p:spPr bwMode="auto">
          <a:xfrm flipV="1">
            <a:off x="5788802" y="2020380"/>
            <a:ext cx="1" cy="3436986"/>
          </a:xfrm>
          <a:prstGeom prst="line">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4" name="Line 14"/>
          <p:cNvSpPr>
            <a:spLocks noChangeShapeType="1"/>
          </p:cNvSpPr>
          <p:nvPr/>
        </p:nvSpPr>
        <p:spPr bwMode="auto">
          <a:xfrm flipV="1">
            <a:off x="6405656" y="2020380"/>
            <a:ext cx="1" cy="3436986"/>
          </a:xfrm>
          <a:prstGeom prst="line">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5" name="Line 14"/>
          <p:cNvSpPr>
            <a:spLocks noChangeShapeType="1"/>
          </p:cNvSpPr>
          <p:nvPr/>
        </p:nvSpPr>
        <p:spPr bwMode="auto">
          <a:xfrm flipV="1">
            <a:off x="5151401" y="2020380"/>
            <a:ext cx="1" cy="3436986"/>
          </a:xfrm>
          <a:prstGeom prst="line">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6" name="Line 14"/>
          <p:cNvSpPr>
            <a:spLocks noChangeShapeType="1"/>
          </p:cNvSpPr>
          <p:nvPr/>
        </p:nvSpPr>
        <p:spPr bwMode="auto">
          <a:xfrm flipV="1">
            <a:off x="6703199" y="2020380"/>
            <a:ext cx="1" cy="3436986"/>
          </a:xfrm>
          <a:prstGeom prst="line">
            <a:avLst/>
          </a:prstGeom>
          <a:noFill/>
          <a:ln w="19050">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C6600"/>
              </a:solidFill>
              <a:effectLst/>
              <a:uLnTx/>
              <a:uFillTx/>
            </a:endParaRPr>
          </a:p>
        </p:txBody>
      </p:sp>
      <p:sp>
        <p:nvSpPr>
          <p:cNvPr id="17" name="Line 14"/>
          <p:cNvSpPr>
            <a:spLocks noChangeShapeType="1"/>
          </p:cNvSpPr>
          <p:nvPr/>
        </p:nvSpPr>
        <p:spPr bwMode="auto">
          <a:xfrm flipV="1">
            <a:off x="5983546" y="2020380"/>
            <a:ext cx="1" cy="3436986"/>
          </a:xfrm>
          <a:prstGeom prst="line">
            <a:avLst/>
          </a:prstGeom>
          <a:noFill/>
          <a:ln w="19050">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C6600"/>
              </a:solidFill>
              <a:effectLst/>
              <a:uLnTx/>
              <a:uFillTx/>
            </a:endParaRPr>
          </a:p>
        </p:txBody>
      </p:sp>
      <p:sp>
        <p:nvSpPr>
          <p:cNvPr id="18" name="Line 14"/>
          <p:cNvSpPr>
            <a:spLocks noChangeShapeType="1"/>
          </p:cNvSpPr>
          <p:nvPr/>
        </p:nvSpPr>
        <p:spPr bwMode="auto">
          <a:xfrm flipV="1">
            <a:off x="7304313" y="2020380"/>
            <a:ext cx="1" cy="3436986"/>
          </a:xfrm>
          <a:prstGeom prst="line">
            <a:avLst/>
          </a:prstGeom>
          <a:noFill/>
          <a:ln w="19050">
            <a:solidFill>
              <a:srgbClr val="FF99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CC6600"/>
              </a:solidFill>
              <a:effectLst/>
              <a:uLnTx/>
              <a:uFillTx/>
            </a:endParaRPr>
          </a:p>
        </p:txBody>
      </p:sp>
      <p:sp>
        <p:nvSpPr>
          <p:cNvPr id="19" name="Line 14"/>
          <p:cNvSpPr>
            <a:spLocks noChangeShapeType="1"/>
          </p:cNvSpPr>
          <p:nvPr/>
        </p:nvSpPr>
        <p:spPr bwMode="auto">
          <a:xfrm flipV="1">
            <a:off x="7572828" y="2020380"/>
            <a:ext cx="1" cy="3436986"/>
          </a:xfrm>
          <a:prstGeom prst="line">
            <a:avLst/>
          </a:prstGeom>
          <a:noFill/>
          <a:ln w="19050">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mc:AlternateContent xmlns:mc="http://schemas.openxmlformats.org/markup-compatibility/2006" xmlns:a14="http://schemas.microsoft.com/office/drawing/2010/main">
        <mc:Choice Requires="a14">
          <p:sp>
            <p:nvSpPr>
              <p:cNvPr id="20" name="文本框 19"/>
              <p:cNvSpPr txBox="1"/>
              <p:nvPr/>
            </p:nvSpPr>
            <p:spPr>
              <a:xfrm rot="17995784">
                <a:off x="6775606" y="5922222"/>
                <a:ext cx="1369156" cy="369332"/>
              </a:xfrm>
              <a:prstGeom prst="rect">
                <a:avLst/>
              </a:prstGeom>
              <a:noFill/>
              <a:ln>
                <a:solidFill>
                  <a:srgbClr val="FF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1</m:t>
                          </m:r>
                        </m:sub>
                      </m:sSub>
                      <m:d>
                        <m:dPr>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2420</m:t>
                          </m:r>
                        </m:e>
                      </m:d>
                      <m:acc>
                        <m:accPr>
                          <m:chr m:val="̅"/>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𝐷</m:t>
                          </m:r>
                        </m:e>
                      </m:acc>
                    </m:oMath>
                  </m:oMathPara>
                </a14:m>
                <a:endParaRPr kumimoji="0" lang="zh-CN" altLang="en-US" sz="1800" b="0" i="0" u="none" strike="noStrike" kern="0" cap="none" spc="0" normalizeH="0" baseline="0" noProof="0" dirty="0">
                  <a:ln>
                    <a:noFill/>
                  </a:ln>
                  <a:solidFill>
                    <a:srgbClr val="FF0000"/>
                  </a:solidFill>
                  <a:effectLst/>
                  <a:uLnTx/>
                  <a:uFillTx/>
                </a:endParaRPr>
              </a:p>
            </p:txBody>
          </p:sp>
        </mc:Choice>
        <mc:Fallback xmlns="">
          <p:sp>
            <p:nvSpPr>
              <p:cNvPr id="20" name="文本框 19"/>
              <p:cNvSpPr txBox="1">
                <a:spLocks noRot="1" noChangeAspect="1" noMove="1" noResize="1" noEditPoints="1" noAdjustHandles="1" noChangeArrowheads="1" noChangeShapeType="1" noTextEdit="1"/>
              </p:cNvSpPr>
              <p:nvPr/>
            </p:nvSpPr>
            <p:spPr>
              <a:xfrm rot="17995784">
                <a:off x="6775606" y="5922222"/>
                <a:ext cx="1369156" cy="369332"/>
              </a:xfrm>
              <a:prstGeom prst="rect">
                <a:avLst/>
              </a:prstGeom>
              <a:blipFill>
                <a:blip r:embed="rId4"/>
                <a:stretch>
                  <a:fillRect t="-16228"/>
                </a:stretch>
              </a:blipFill>
              <a:ln>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p:cNvSpPr txBox="1"/>
              <p:nvPr/>
            </p:nvSpPr>
            <p:spPr>
              <a:xfrm rot="17995784">
                <a:off x="6810847" y="5711026"/>
                <a:ext cx="76546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𝑠</m:t>
                          </m:r>
                        </m:sub>
                        <m:sup>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m:t>
                          </m:r>
                        </m:sup>
                      </m:sSubSup>
                      <m:sSubSup>
                        <m:sSubSupPr>
                          <m:ctrlP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ctrlPr>
                        </m:sSubSupPr>
                        <m:e>
                          <m:acc>
                            <m:accPr>
                              <m:chr m:val="̅"/>
                              <m:ctrlP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𝐷</m:t>
                              </m:r>
                            </m:e>
                          </m:acc>
                        </m:e>
                        <m:sub>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𝑠</m:t>
                          </m:r>
                        </m:sub>
                        <m:sup>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m:t>
                          </m:r>
                        </m:sup>
                      </m:sSubSup>
                    </m:oMath>
                  </m:oMathPara>
                </a14:m>
                <a:endParaRPr kumimoji="0" lang="zh-CN" altLang="en-US" sz="1800" b="0" i="0" u="none" strike="noStrike" kern="0" cap="none" spc="0" normalizeH="0" baseline="0" noProof="0" dirty="0">
                  <a:ln>
                    <a:noFill/>
                  </a:ln>
                  <a:solidFill>
                    <a:srgbClr val="CC6600"/>
                  </a:solidFill>
                  <a:effectLst/>
                  <a:uLnTx/>
                  <a:uFillTx/>
                </a:endParaRPr>
              </a:p>
            </p:txBody>
          </p:sp>
        </mc:Choice>
        <mc:Fallback xmlns="">
          <p:sp>
            <p:nvSpPr>
              <p:cNvPr id="21" name="文本框 20"/>
              <p:cNvSpPr txBox="1">
                <a:spLocks noRot="1" noChangeAspect="1" noMove="1" noResize="1" noEditPoints="1" noAdjustHandles="1" noChangeArrowheads="1" noChangeShapeType="1" noTextEdit="1"/>
              </p:cNvSpPr>
              <p:nvPr/>
            </p:nvSpPr>
            <p:spPr>
              <a:xfrm rot="17995784">
                <a:off x="6810847" y="5711026"/>
                <a:ext cx="765466" cy="369332"/>
              </a:xfrm>
              <a:prstGeom prst="rect">
                <a:avLst/>
              </a:prstGeom>
              <a:blipFill>
                <a:blip r:embed="rId5"/>
                <a:stretch>
                  <a:fillRect t="-1857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p:cNvSpPr txBox="1"/>
              <p:nvPr/>
            </p:nvSpPr>
            <p:spPr>
              <a:xfrm rot="17995784">
                <a:off x="6283597" y="5728239"/>
                <a:ext cx="839204" cy="3929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𝑠</m:t>
                          </m:r>
                        </m:sub>
                        <m:sup>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m:t>
                          </m:r>
                        </m:sup>
                      </m:sSubSup>
                      <m:sSubSup>
                        <m:sSubSupPr>
                          <m:ctrlP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ctrlPr>
                        </m:sSubSupPr>
                        <m:e>
                          <m:acc>
                            <m:accPr>
                              <m:chr m:val="̅"/>
                              <m:ctrlP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𝐷</m:t>
                              </m:r>
                            </m:e>
                          </m:acc>
                        </m:e>
                        <m:sub>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𝑠</m:t>
                          </m:r>
                        </m:sub>
                        <m:sup/>
                      </m:sSubSup>
                    </m:oMath>
                  </m:oMathPara>
                </a14:m>
                <a:endParaRPr kumimoji="0" lang="zh-CN" altLang="en-US" sz="1800" b="0" i="0" u="none" strike="noStrike" kern="0" cap="none" spc="0" normalizeH="0" baseline="0" noProof="0" dirty="0">
                  <a:ln>
                    <a:noFill/>
                  </a:ln>
                  <a:solidFill>
                    <a:srgbClr val="CC6600"/>
                  </a:solidFill>
                  <a:effectLst/>
                  <a:uLnTx/>
                  <a:uFillTx/>
                </a:endParaRPr>
              </a:p>
            </p:txBody>
          </p:sp>
        </mc:Choice>
        <mc:Fallback xmlns="">
          <p:sp>
            <p:nvSpPr>
              <p:cNvPr id="22" name="文本框 21"/>
              <p:cNvSpPr txBox="1">
                <a:spLocks noRot="1" noChangeAspect="1" noMove="1" noResize="1" noEditPoints="1" noAdjustHandles="1" noChangeArrowheads="1" noChangeShapeType="1" noTextEdit="1"/>
              </p:cNvSpPr>
              <p:nvPr/>
            </p:nvSpPr>
            <p:spPr>
              <a:xfrm rot="17995784">
                <a:off x="6283597" y="5728239"/>
                <a:ext cx="839204" cy="392993"/>
              </a:xfrm>
              <a:prstGeom prst="rect">
                <a:avLst/>
              </a:prstGeom>
              <a:blipFill>
                <a:blip r:embed="rId6"/>
                <a:stretch>
                  <a:fillRect t="-92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p:cNvSpPr txBox="1"/>
              <p:nvPr/>
            </p:nvSpPr>
            <p:spPr>
              <a:xfrm rot="17995784">
                <a:off x="5472612" y="5681582"/>
                <a:ext cx="912942" cy="392993"/>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𝑠</m:t>
                          </m:r>
                        </m:sub>
                        <m:sup/>
                      </m:sSubSup>
                      <m:sSubSup>
                        <m:sSubSupPr>
                          <m:ctrlP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ctrlPr>
                        </m:sSubSupPr>
                        <m:e>
                          <m:acc>
                            <m:accPr>
                              <m:chr m:val="̅"/>
                              <m:ctrlP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𝐷</m:t>
                              </m:r>
                            </m:e>
                          </m:acc>
                        </m:e>
                        <m:sub>
                          <m:r>
                            <a:rPr kumimoji="0" lang="en-US" altLang="zh-CN" sz="1800" b="0" i="1" u="none" strike="noStrike" kern="0" cap="none" spc="0" normalizeH="0" baseline="0" noProof="0" smtClean="0">
                              <a:ln>
                                <a:noFill/>
                              </a:ln>
                              <a:solidFill>
                                <a:srgbClr val="CC6600"/>
                              </a:solidFill>
                              <a:effectLst/>
                              <a:uLnTx/>
                              <a:uFillTx/>
                              <a:latin typeface="Cambria Math" panose="02040503050406030204" pitchFamily="18" charset="0"/>
                            </a:rPr>
                            <m:t>𝑠</m:t>
                          </m:r>
                        </m:sub>
                        <m:sup/>
                      </m:sSubSup>
                    </m:oMath>
                  </m:oMathPara>
                </a14:m>
                <a:endParaRPr kumimoji="0" lang="zh-CN" altLang="en-US" sz="1800" b="0" i="0" u="none" strike="noStrike" kern="0" cap="none" spc="0" normalizeH="0" baseline="0" noProof="0" dirty="0">
                  <a:ln>
                    <a:noFill/>
                  </a:ln>
                  <a:solidFill>
                    <a:srgbClr val="CC6600"/>
                  </a:solidFill>
                  <a:effectLst/>
                  <a:uLnTx/>
                  <a:uFillTx/>
                </a:endParaRPr>
              </a:p>
            </p:txBody>
          </p:sp>
        </mc:Choice>
        <mc:Fallback xmlns="">
          <p:sp>
            <p:nvSpPr>
              <p:cNvPr id="23" name="文本框 22"/>
              <p:cNvSpPr txBox="1">
                <a:spLocks noRot="1" noChangeAspect="1" noMove="1" noResize="1" noEditPoints="1" noAdjustHandles="1" noChangeArrowheads="1" noChangeShapeType="1" noTextEdit="1"/>
              </p:cNvSpPr>
              <p:nvPr/>
            </p:nvSpPr>
            <p:spPr>
              <a:xfrm rot="17995784">
                <a:off x="5472612" y="5681582"/>
                <a:ext cx="912942" cy="392993"/>
              </a:xfrm>
              <a:prstGeom prst="rect">
                <a:avLst/>
              </a:prstGeom>
              <a:blipFill>
                <a:blip r:embed="rId7"/>
                <a:stretch>
                  <a:fillRect t="-79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p:cNvSpPr txBox="1"/>
              <p:nvPr/>
            </p:nvSpPr>
            <p:spPr>
              <a:xfrm rot="18108948">
                <a:off x="4759055" y="5659795"/>
                <a:ext cx="582852"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𝐷</m:t>
                      </m:r>
                      <m:acc>
                        <m:accPr>
                          <m:chr m:val="̅"/>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𝐷</m:t>
                          </m:r>
                        </m:e>
                      </m:acc>
                    </m:oMath>
                  </m:oMathPara>
                </a14:m>
                <a:endParaRPr kumimoji="0" lang="zh-CN" altLang="en-US" sz="1800" b="0" i="0" u="none" strike="noStrike" kern="0" cap="none" spc="0" normalizeH="0" baseline="0" noProof="0" dirty="0">
                  <a:ln>
                    <a:noFill/>
                  </a:ln>
                  <a:solidFill>
                    <a:srgbClr val="0000FF"/>
                  </a:solidFill>
                  <a:effectLst/>
                  <a:uLnTx/>
                  <a:uFillTx/>
                </a:endParaRPr>
              </a:p>
            </p:txBody>
          </p:sp>
        </mc:Choice>
        <mc:Fallback xmlns="">
          <p:sp>
            <p:nvSpPr>
              <p:cNvPr id="24" name="文本框 23"/>
              <p:cNvSpPr txBox="1">
                <a:spLocks noRot="1" noChangeAspect="1" noMove="1" noResize="1" noEditPoints="1" noAdjustHandles="1" noChangeArrowheads="1" noChangeShapeType="1" noTextEdit="1"/>
              </p:cNvSpPr>
              <p:nvPr/>
            </p:nvSpPr>
            <p:spPr>
              <a:xfrm rot="18108948">
                <a:off x="4759055" y="5659795"/>
                <a:ext cx="582852" cy="369332"/>
              </a:xfrm>
              <a:prstGeom prst="rect">
                <a:avLst/>
              </a:prstGeom>
              <a:blipFill>
                <a:blip r:embed="rId8"/>
                <a:stretch>
                  <a:fillRect t="-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p:cNvSpPr txBox="1"/>
              <p:nvPr/>
            </p:nvSpPr>
            <p:spPr>
              <a:xfrm rot="18108948">
                <a:off x="5248151" y="5645734"/>
                <a:ext cx="67415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𝐷</m:t>
                          </m:r>
                        </m:e>
                        <m:sup>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m:t>
                          </m:r>
                        </m:sup>
                      </m:sSup>
                      <m:acc>
                        <m:accPr>
                          <m:chr m:val="̅"/>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𝐷</m:t>
                          </m:r>
                        </m:e>
                      </m:acc>
                    </m:oMath>
                  </m:oMathPara>
                </a14:m>
                <a:endParaRPr kumimoji="0" lang="zh-CN" altLang="en-US" sz="1800" b="0" i="0" u="none" strike="noStrike" kern="0" cap="none" spc="0" normalizeH="0" baseline="0" noProof="0" dirty="0">
                  <a:ln>
                    <a:noFill/>
                  </a:ln>
                  <a:solidFill>
                    <a:srgbClr val="0000FF"/>
                  </a:solidFill>
                  <a:effectLst/>
                  <a:uLnTx/>
                  <a:uFillTx/>
                </a:endParaRPr>
              </a:p>
            </p:txBody>
          </p:sp>
        </mc:Choice>
        <mc:Fallback xmlns="">
          <p:sp>
            <p:nvSpPr>
              <p:cNvPr id="25" name="文本框 24"/>
              <p:cNvSpPr txBox="1">
                <a:spLocks noRot="1" noChangeAspect="1" noMove="1" noResize="1" noEditPoints="1" noAdjustHandles="1" noChangeArrowheads="1" noChangeShapeType="1" noTextEdit="1"/>
              </p:cNvSpPr>
              <p:nvPr/>
            </p:nvSpPr>
            <p:spPr>
              <a:xfrm rot="18108948">
                <a:off x="5248151" y="5645734"/>
                <a:ext cx="674159" cy="369332"/>
              </a:xfrm>
              <a:prstGeom prst="rect">
                <a:avLst/>
              </a:prstGeom>
              <a:blipFill>
                <a:blip r:embed="rId9"/>
                <a:stretch>
                  <a:fillRect t="-2440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p:cNvSpPr txBox="1"/>
              <p:nvPr/>
            </p:nvSpPr>
            <p:spPr>
              <a:xfrm rot="18108948">
                <a:off x="5898245" y="5817966"/>
                <a:ext cx="76546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𝐷</m:t>
                          </m:r>
                        </m:e>
                        <m:sup>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m:t>
                          </m:r>
                        </m:sup>
                      </m:sSup>
                      <m:sSup>
                        <m:sSup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pPr>
                        <m:e>
                          <m:acc>
                            <m:accPr>
                              <m:chr m:val="̅"/>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𝐷</m:t>
                              </m:r>
                            </m:e>
                          </m:acc>
                        </m:e>
                        <m:sup>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m:t>
                          </m:r>
                        </m:sup>
                      </m:sSup>
                    </m:oMath>
                  </m:oMathPara>
                </a14:m>
                <a:endParaRPr kumimoji="0" lang="zh-CN" altLang="en-US" sz="1800" b="0" i="0" u="none" strike="noStrike" kern="0" cap="none" spc="0" normalizeH="0" baseline="0" noProof="0" dirty="0">
                  <a:ln>
                    <a:noFill/>
                  </a:ln>
                  <a:solidFill>
                    <a:srgbClr val="0000FF"/>
                  </a:solidFill>
                  <a:effectLst/>
                  <a:uLnTx/>
                  <a:uFillTx/>
                </a:endParaRPr>
              </a:p>
            </p:txBody>
          </p:sp>
        </mc:Choice>
        <mc:Fallback xmlns="">
          <p:sp>
            <p:nvSpPr>
              <p:cNvPr id="26" name="文本框 25"/>
              <p:cNvSpPr txBox="1">
                <a:spLocks noRot="1" noChangeAspect="1" noMove="1" noResize="1" noEditPoints="1" noAdjustHandles="1" noChangeArrowheads="1" noChangeShapeType="1" noTextEdit="1"/>
              </p:cNvSpPr>
              <p:nvPr/>
            </p:nvSpPr>
            <p:spPr>
              <a:xfrm rot="18108948">
                <a:off x="5898245" y="5817966"/>
                <a:ext cx="765466" cy="369332"/>
              </a:xfrm>
              <a:prstGeom prst="rect">
                <a:avLst/>
              </a:prstGeom>
              <a:blipFill>
                <a:blip r:embed="rId10"/>
                <a:stretch>
                  <a:fillRect t="-178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p:cNvSpPr txBox="1"/>
              <p:nvPr/>
            </p:nvSpPr>
            <p:spPr>
              <a:xfrm rot="17995784">
                <a:off x="7264681" y="5981272"/>
                <a:ext cx="1460463" cy="369332"/>
              </a:xfrm>
              <a:prstGeom prst="rect">
                <a:avLst/>
              </a:prstGeom>
              <a:noFill/>
              <a:ln>
                <a:solidFill>
                  <a:srgbClr val="FF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1</m:t>
                          </m:r>
                        </m:sub>
                      </m:sSub>
                      <m:d>
                        <m:dPr>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2420</m:t>
                          </m:r>
                        </m:e>
                      </m:d>
                      <m:sSup>
                        <m:sSupPr>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sSupPr>
                        <m:e>
                          <m:acc>
                            <m:accPr>
                              <m:chr m:val="̅"/>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𝐷</m:t>
                              </m:r>
                            </m:e>
                          </m:acc>
                        </m:e>
                        <m:sup>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m:t>
                          </m:r>
                        </m:sup>
                      </m:sSup>
                    </m:oMath>
                  </m:oMathPara>
                </a14:m>
                <a:endParaRPr kumimoji="0" lang="zh-CN" altLang="en-US" sz="1800" b="0" i="0" u="none" strike="noStrike" kern="0" cap="none" spc="0" normalizeH="0" baseline="0" noProof="0" dirty="0">
                  <a:ln>
                    <a:noFill/>
                  </a:ln>
                  <a:solidFill>
                    <a:srgbClr val="FF0000"/>
                  </a:solidFill>
                  <a:effectLst/>
                  <a:uLnTx/>
                  <a:uFillTx/>
                </a:endParaRPr>
              </a:p>
            </p:txBody>
          </p:sp>
        </mc:Choice>
        <mc:Fallback xmlns="">
          <p:sp>
            <p:nvSpPr>
              <p:cNvPr id="27" name="文本框 26"/>
              <p:cNvSpPr txBox="1">
                <a:spLocks noRot="1" noChangeAspect="1" noMove="1" noResize="1" noEditPoints="1" noAdjustHandles="1" noChangeArrowheads="1" noChangeShapeType="1" noTextEdit="1"/>
              </p:cNvSpPr>
              <p:nvPr/>
            </p:nvSpPr>
            <p:spPr>
              <a:xfrm rot="17995784">
                <a:off x="7264681" y="5981272"/>
                <a:ext cx="1460463" cy="369332"/>
              </a:xfrm>
              <a:prstGeom prst="rect">
                <a:avLst/>
              </a:prstGeom>
              <a:blipFill>
                <a:blip r:embed="rId11"/>
                <a:stretch>
                  <a:fillRect t="-9959"/>
                </a:stretch>
              </a:blipFill>
              <a:ln>
                <a:solidFill>
                  <a:srgbClr val="FF0000"/>
                </a:solidFill>
              </a:ln>
            </p:spPr>
            <p:txBody>
              <a:bodyPr/>
              <a:lstStyle/>
              <a:p>
                <a:r>
                  <a:rPr lang="zh-CN" altLang="en-US">
                    <a:noFill/>
                  </a:rPr>
                  <a:t> </a:t>
                </a:r>
              </a:p>
            </p:txBody>
          </p:sp>
        </mc:Fallback>
      </mc:AlternateContent>
      <p:sp>
        <p:nvSpPr>
          <p:cNvPr id="28" name="Line 14"/>
          <p:cNvSpPr>
            <a:spLocks noChangeShapeType="1"/>
          </p:cNvSpPr>
          <p:nvPr/>
        </p:nvSpPr>
        <p:spPr bwMode="auto">
          <a:xfrm flipV="1">
            <a:off x="8258627" y="1996708"/>
            <a:ext cx="1" cy="3436986"/>
          </a:xfrm>
          <a:prstGeom prst="line">
            <a:avLst/>
          </a:prstGeom>
          <a:noFill/>
          <a:ln w="19050">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p:sp>
        <p:nvSpPr>
          <p:cNvPr id="29" name="Line 14"/>
          <p:cNvSpPr>
            <a:spLocks noChangeShapeType="1"/>
          </p:cNvSpPr>
          <p:nvPr/>
        </p:nvSpPr>
        <p:spPr bwMode="auto">
          <a:xfrm flipV="1">
            <a:off x="8345714" y="2003968"/>
            <a:ext cx="1" cy="3436986"/>
          </a:xfrm>
          <a:prstGeom prst="line">
            <a:avLst/>
          </a:prstGeom>
          <a:noFill/>
          <a:ln w="19050">
            <a:solidFill>
              <a:srgbClr val="FF0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mc:AlternateContent xmlns:mc="http://schemas.openxmlformats.org/markup-compatibility/2006" xmlns:a14="http://schemas.microsoft.com/office/drawing/2010/main">
        <mc:Choice Requires="a14">
          <p:sp>
            <p:nvSpPr>
              <p:cNvPr id="30" name="文本框 29"/>
              <p:cNvSpPr txBox="1"/>
              <p:nvPr/>
            </p:nvSpPr>
            <p:spPr>
              <a:xfrm rot="17995784">
                <a:off x="7694351" y="6012181"/>
                <a:ext cx="1465786" cy="369332"/>
              </a:xfrm>
              <a:prstGeom prst="rect">
                <a:avLst/>
              </a:prstGeom>
              <a:noFill/>
              <a:ln>
                <a:solidFill>
                  <a:srgbClr val="FF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2</m:t>
                          </m:r>
                        </m:sub>
                      </m:sSub>
                      <m:d>
                        <m:dPr>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2460</m:t>
                          </m:r>
                        </m:e>
                      </m:d>
                      <m:sSup>
                        <m:sSupPr>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sSupPr>
                        <m:e>
                          <m:acc>
                            <m:accPr>
                              <m:chr m:val="̅"/>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𝐷</m:t>
                              </m:r>
                            </m:e>
                          </m:acc>
                        </m:e>
                        <m:sup>
                          <m: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rPr>
                            <m:t>∗</m:t>
                          </m:r>
                        </m:sup>
                      </m:sSup>
                    </m:oMath>
                  </m:oMathPara>
                </a14:m>
                <a:endParaRPr kumimoji="0" lang="zh-CN" altLang="en-US" sz="1800" b="0" i="0" u="none" strike="noStrike" kern="0" cap="none" spc="0" normalizeH="0" baseline="0" noProof="0" dirty="0">
                  <a:ln>
                    <a:noFill/>
                  </a:ln>
                  <a:solidFill>
                    <a:srgbClr val="FF0000"/>
                  </a:solidFill>
                  <a:effectLst/>
                  <a:uLnTx/>
                  <a:uFillTx/>
                </a:endParaRPr>
              </a:p>
            </p:txBody>
          </p:sp>
        </mc:Choice>
        <mc:Fallback xmlns="">
          <p:sp>
            <p:nvSpPr>
              <p:cNvPr id="30" name="文本框 29"/>
              <p:cNvSpPr txBox="1">
                <a:spLocks noRot="1" noChangeAspect="1" noMove="1" noResize="1" noEditPoints="1" noAdjustHandles="1" noChangeArrowheads="1" noChangeShapeType="1" noTextEdit="1"/>
              </p:cNvSpPr>
              <p:nvPr/>
            </p:nvSpPr>
            <p:spPr>
              <a:xfrm rot="17995784">
                <a:off x="7694351" y="6012181"/>
                <a:ext cx="1465786" cy="369332"/>
              </a:xfrm>
              <a:prstGeom prst="rect">
                <a:avLst/>
              </a:prstGeom>
              <a:blipFill>
                <a:blip r:embed="rId12"/>
                <a:stretch>
                  <a:fillRect t="-9959"/>
                </a:stretch>
              </a:blipFill>
              <a:ln>
                <a:solidFill>
                  <a:srgbClr val="FF0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文本框 30"/>
              <p:cNvSpPr txBox="1"/>
              <p:nvPr/>
            </p:nvSpPr>
            <p:spPr>
              <a:xfrm rot="18042498">
                <a:off x="7802989" y="936501"/>
                <a:ext cx="1547540" cy="646331"/>
              </a:xfrm>
              <a:prstGeom prst="rect">
                <a:avLst/>
              </a:prstGeom>
              <a:solidFill>
                <a:schemeClr val="bg1"/>
              </a:solidFill>
              <a:ln>
                <a:solidFill>
                  <a:srgbClr val="008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𝑠</m:t>
                          </m:r>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1</m:t>
                          </m:r>
                        </m:sub>
                      </m:sSub>
                      <m:d>
                        <m:d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2420</m:t>
                          </m:r>
                        </m:e>
                      </m:d>
                      <m:sSub>
                        <m:sSub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sSubPr>
                        <m:e>
                          <m:acc>
                            <m:accPr>
                              <m:chr m:val="̅"/>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𝐷</m:t>
                              </m:r>
                            </m:e>
                          </m:acc>
                        </m:e>
                        <m:sub>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𝑠</m:t>
                          </m:r>
                        </m:sub>
                      </m:sSub>
                    </m:oMath>
                  </m:oMathPara>
                </a14:m>
                <a:endParaRPr kumimoji="0" lang="en-US" altLang="zh-CN" sz="1800" b="0" i="0" u="none" strike="noStrike" kern="0" cap="none" spc="0" normalizeH="0" baseline="0" noProof="0" dirty="0">
                  <a:ln>
                    <a:noFill/>
                  </a:ln>
                  <a:solidFill>
                    <a:srgbClr val="008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𝑠</m:t>
                          </m:r>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0</m:t>
                          </m:r>
                        </m:sub>
                      </m:sSub>
                      <m:d>
                        <m:d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2317</m:t>
                          </m:r>
                        </m:e>
                      </m:d>
                      <m:sSubSup>
                        <m:sSubSup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sSubSupPr>
                        <m:e>
                          <m:acc>
                            <m:accPr>
                              <m:chr m:val="̅"/>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𝐷</m:t>
                              </m:r>
                            </m:e>
                          </m:acc>
                        </m:e>
                        <m:sub>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𝑠</m:t>
                          </m:r>
                        </m:sub>
                        <m:sup>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m:t>
                          </m:r>
                        </m:sup>
                      </m:sSubSup>
                    </m:oMath>
                  </m:oMathPara>
                </a14:m>
                <a:endParaRPr kumimoji="0" lang="zh-CN" altLang="en-US" sz="1800" b="0" i="0" u="none" strike="noStrike" kern="0" cap="none" spc="0" normalizeH="0" baseline="0" noProof="0" dirty="0">
                  <a:ln>
                    <a:noFill/>
                  </a:ln>
                  <a:solidFill>
                    <a:srgbClr val="008000"/>
                  </a:solidFill>
                  <a:effectLst/>
                  <a:uLnTx/>
                  <a:uFillTx/>
                </a:endParaRPr>
              </a:p>
            </p:txBody>
          </p:sp>
        </mc:Choice>
        <mc:Fallback xmlns="">
          <p:sp>
            <p:nvSpPr>
              <p:cNvPr id="31" name="文本框 30"/>
              <p:cNvSpPr txBox="1">
                <a:spLocks noRot="1" noChangeAspect="1" noMove="1" noResize="1" noEditPoints="1" noAdjustHandles="1" noChangeArrowheads="1" noChangeShapeType="1" noTextEdit="1"/>
              </p:cNvSpPr>
              <p:nvPr/>
            </p:nvSpPr>
            <p:spPr>
              <a:xfrm rot="18042498">
                <a:off x="7802989" y="936501"/>
                <a:ext cx="1547540" cy="646331"/>
              </a:xfrm>
              <a:prstGeom prst="rect">
                <a:avLst/>
              </a:prstGeom>
              <a:blipFill>
                <a:blip r:embed="rId13"/>
                <a:stretch>
                  <a:fillRect t="-9091"/>
                </a:stretch>
              </a:blipFill>
              <a:ln>
                <a:solidFill>
                  <a:srgbClr val="008000"/>
                </a:solidFill>
              </a:ln>
            </p:spPr>
            <p:txBody>
              <a:bodyPr/>
              <a:lstStyle/>
              <a:p>
                <a:r>
                  <a:rPr lang="zh-CN" altLang="en-US">
                    <a:noFill/>
                  </a:rPr>
                  <a:t> </a:t>
                </a:r>
              </a:p>
            </p:txBody>
          </p:sp>
        </mc:Fallback>
      </mc:AlternateContent>
      <p:sp>
        <p:nvSpPr>
          <p:cNvPr id="32" name="Line 14"/>
          <p:cNvSpPr>
            <a:spLocks noChangeShapeType="1"/>
          </p:cNvSpPr>
          <p:nvPr/>
        </p:nvSpPr>
        <p:spPr bwMode="auto">
          <a:xfrm flipV="1">
            <a:off x="8178797" y="1996708"/>
            <a:ext cx="1" cy="3436986"/>
          </a:xfrm>
          <a:prstGeom prst="line">
            <a:avLst/>
          </a:prstGeom>
          <a:noFill/>
          <a:ln w="19050">
            <a:solidFill>
              <a:srgbClr val="008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p:sp>
        <p:nvSpPr>
          <p:cNvPr id="33" name="Line 14"/>
          <p:cNvSpPr>
            <a:spLocks noChangeShapeType="1"/>
          </p:cNvSpPr>
          <p:nvPr/>
        </p:nvSpPr>
        <p:spPr bwMode="auto">
          <a:xfrm flipV="1">
            <a:off x="9165507" y="1996708"/>
            <a:ext cx="1" cy="3436986"/>
          </a:xfrm>
          <a:prstGeom prst="line">
            <a:avLst/>
          </a:prstGeom>
          <a:noFill/>
          <a:ln w="19050">
            <a:solidFill>
              <a:srgbClr val="008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p:sp>
        <p:nvSpPr>
          <p:cNvPr id="34" name="Line 14"/>
          <p:cNvSpPr>
            <a:spLocks noChangeShapeType="1"/>
          </p:cNvSpPr>
          <p:nvPr/>
        </p:nvSpPr>
        <p:spPr bwMode="auto">
          <a:xfrm flipV="1">
            <a:off x="9303069" y="1986840"/>
            <a:ext cx="1" cy="3436986"/>
          </a:xfrm>
          <a:prstGeom prst="line">
            <a:avLst/>
          </a:prstGeom>
          <a:noFill/>
          <a:ln w="19050">
            <a:solidFill>
              <a:srgbClr val="008000"/>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mc:AlternateContent xmlns:mc="http://schemas.openxmlformats.org/markup-compatibility/2006" xmlns:a14="http://schemas.microsoft.com/office/drawing/2010/main">
        <mc:Choice Requires="a14">
          <p:sp>
            <p:nvSpPr>
              <p:cNvPr id="35" name="文本框 34"/>
              <p:cNvSpPr txBox="1"/>
              <p:nvPr/>
            </p:nvSpPr>
            <p:spPr>
              <a:xfrm rot="18042498">
                <a:off x="8139072" y="5987724"/>
                <a:ext cx="1547540" cy="369332"/>
              </a:xfrm>
              <a:prstGeom prst="rect">
                <a:avLst/>
              </a:prstGeom>
              <a:solidFill>
                <a:schemeClr val="bg1"/>
              </a:solidFill>
              <a:ln>
                <a:solidFill>
                  <a:srgbClr val="008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𝑠</m:t>
                          </m:r>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1</m:t>
                          </m:r>
                        </m:sub>
                      </m:sSub>
                      <m:d>
                        <m:d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2536</m:t>
                          </m:r>
                        </m:e>
                      </m:d>
                      <m:sSubSup>
                        <m:sSubSup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sSubSupPr>
                        <m:e>
                          <m:acc>
                            <m:accPr>
                              <m:chr m:val="̅"/>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𝐷</m:t>
                              </m:r>
                            </m:e>
                          </m:acc>
                        </m:e>
                        <m:sub>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𝑠</m:t>
                          </m:r>
                        </m:sub>
                        <m:sup>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m:t>
                          </m:r>
                        </m:sup>
                      </m:sSubSup>
                    </m:oMath>
                  </m:oMathPara>
                </a14:m>
                <a:endParaRPr kumimoji="0" lang="en-US" altLang="zh-CN" sz="1800" b="0" i="0" u="none" strike="noStrike" kern="0" cap="none" spc="0" normalizeH="0" baseline="0" noProof="0" dirty="0">
                  <a:ln>
                    <a:noFill/>
                  </a:ln>
                  <a:solidFill>
                    <a:srgbClr val="008000"/>
                  </a:solidFill>
                  <a:effectLst/>
                  <a:uLnTx/>
                  <a:uFillTx/>
                </a:endParaRPr>
              </a:p>
            </p:txBody>
          </p:sp>
        </mc:Choice>
        <mc:Fallback xmlns="">
          <p:sp>
            <p:nvSpPr>
              <p:cNvPr id="35" name="文本框 34"/>
              <p:cNvSpPr txBox="1">
                <a:spLocks noRot="1" noChangeAspect="1" noMove="1" noResize="1" noEditPoints="1" noAdjustHandles="1" noChangeArrowheads="1" noChangeShapeType="1" noTextEdit="1"/>
              </p:cNvSpPr>
              <p:nvPr/>
            </p:nvSpPr>
            <p:spPr>
              <a:xfrm rot="18042498">
                <a:off x="8139072" y="5987724"/>
                <a:ext cx="1547540" cy="369332"/>
              </a:xfrm>
              <a:prstGeom prst="rect">
                <a:avLst/>
              </a:prstGeom>
              <a:blipFill>
                <a:blip r:embed="rId14"/>
                <a:stretch>
                  <a:fillRect t="-9562"/>
                </a:stretch>
              </a:blipFill>
              <a:ln>
                <a:solidFill>
                  <a:srgbClr val="008000"/>
                </a:solidFill>
              </a:ln>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文本框 35"/>
              <p:cNvSpPr txBox="1"/>
              <p:nvPr/>
            </p:nvSpPr>
            <p:spPr>
              <a:xfrm rot="18042498">
                <a:off x="8637481" y="5900908"/>
                <a:ext cx="1547540" cy="369332"/>
              </a:xfrm>
              <a:prstGeom prst="rect">
                <a:avLst/>
              </a:prstGeom>
              <a:solidFill>
                <a:schemeClr val="bg1"/>
              </a:solidFill>
              <a:ln>
                <a:solidFill>
                  <a:srgbClr val="008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𝑠</m:t>
                          </m:r>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2</m:t>
                          </m:r>
                        </m:sub>
                      </m:sSub>
                      <m:d>
                        <m:d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2573</m:t>
                          </m:r>
                        </m:e>
                      </m:d>
                      <m:sSubSup>
                        <m:sSubSupPr>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sSubSupPr>
                        <m:e>
                          <m:acc>
                            <m:accPr>
                              <m:chr m:val="̅"/>
                              <m:ctrlP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𝐷</m:t>
                              </m:r>
                            </m:e>
                          </m:acc>
                        </m:e>
                        <m:sub>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𝑠</m:t>
                          </m:r>
                        </m:sub>
                        <m:sup>
                          <m:r>
                            <a:rPr kumimoji="0" lang="en-US" altLang="zh-CN" sz="1800" b="0" i="1" u="none" strike="noStrike" kern="0" cap="none" spc="0" normalizeH="0" baseline="0" noProof="0" smtClean="0">
                              <a:ln>
                                <a:noFill/>
                              </a:ln>
                              <a:solidFill>
                                <a:srgbClr val="008000"/>
                              </a:solidFill>
                              <a:effectLst/>
                              <a:uLnTx/>
                              <a:uFillTx/>
                              <a:latin typeface="Cambria Math" panose="02040503050406030204" pitchFamily="18" charset="0"/>
                            </a:rPr>
                            <m:t>∗</m:t>
                          </m:r>
                        </m:sup>
                      </m:sSubSup>
                    </m:oMath>
                  </m:oMathPara>
                </a14:m>
                <a:endParaRPr kumimoji="0" lang="zh-CN" altLang="en-US" sz="1800" b="0" i="0" u="none" strike="noStrike" kern="0" cap="none" spc="0" normalizeH="0" baseline="0" noProof="0" dirty="0">
                  <a:ln>
                    <a:noFill/>
                  </a:ln>
                  <a:solidFill>
                    <a:srgbClr val="008000"/>
                  </a:solidFill>
                  <a:effectLst/>
                  <a:uLnTx/>
                  <a:uFillTx/>
                </a:endParaRPr>
              </a:p>
            </p:txBody>
          </p:sp>
        </mc:Choice>
        <mc:Fallback xmlns="">
          <p:sp>
            <p:nvSpPr>
              <p:cNvPr id="36" name="文本框 35"/>
              <p:cNvSpPr txBox="1">
                <a:spLocks noRot="1" noChangeAspect="1" noMove="1" noResize="1" noEditPoints="1" noAdjustHandles="1" noChangeArrowheads="1" noChangeShapeType="1" noTextEdit="1"/>
              </p:cNvSpPr>
              <p:nvPr/>
            </p:nvSpPr>
            <p:spPr>
              <a:xfrm rot="18042498">
                <a:off x="8637481" y="5900908"/>
                <a:ext cx="1547540" cy="369332"/>
              </a:xfrm>
              <a:prstGeom prst="rect">
                <a:avLst/>
              </a:prstGeom>
              <a:blipFill>
                <a:blip r:embed="rId15"/>
                <a:stretch>
                  <a:fillRect t="-9127"/>
                </a:stretch>
              </a:blipFill>
              <a:ln>
                <a:solidFill>
                  <a:srgbClr val="008000"/>
                </a:solidFill>
              </a:ln>
            </p:spPr>
            <p:txBody>
              <a:bodyPr/>
              <a:lstStyle/>
              <a:p>
                <a:r>
                  <a:rPr lang="zh-CN" altLang="en-US">
                    <a:noFill/>
                  </a:rPr>
                  <a:t> </a:t>
                </a:r>
              </a:p>
            </p:txBody>
          </p:sp>
        </mc:Fallback>
      </mc:AlternateContent>
      <p:sp>
        <p:nvSpPr>
          <p:cNvPr id="37" name="Line 14"/>
          <p:cNvSpPr>
            <a:spLocks noChangeShapeType="1"/>
          </p:cNvSpPr>
          <p:nvPr/>
        </p:nvSpPr>
        <p:spPr bwMode="auto">
          <a:xfrm flipV="1">
            <a:off x="8854356" y="2648856"/>
            <a:ext cx="2984" cy="2792097"/>
          </a:xfrm>
          <a:prstGeom prst="line">
            <a:avLst/>
          </a:prstGeom>
          <a:noFill/>
          <a:ln w="19050">
            <a:solidFill>
              <a:srgbClr val="0000FF"/>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p:sp>
        <p:nvSpPr>
          <p:cNvPr id="38" name="Line 14"/>
          <p:cNvSpPr>
            <a:spLocks noChangeShapeType="1"/>
          </p:cNvSpPr>
          <p:nvPr/>
        </p:nvSpPr>
        <p:spPr bwMode="auto">
          <a:xfrm flipV="1">
            <a:off x="10315364" y="2620719"/>
            <a:ext cx="2984" cy="2792097"/>
          </a:xfrm>
          <a:prstGeom prst="line">
            <a:avLst/>
          </a:prstGeom>
          <a:noFill/>
          <a:ln w="19050">
            <a:solidFill>
              <a:srgbClr val="0000FF"/>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mc:AlternateContent xmlns:mc="http://schemas.openxmlformats.org/markup-compatibility/2006" xmlns:a14="http://schemas.microsoft.com/office/drawing/2010/main">
        <mc:Choice Requires="a14">
          <p:sp>
            <p:nvSpPr>
              <p:cNvPr id="39" name="文本框 38"/>
              <p:cNvSpPr txBox="1"/>
              <p:nvPr/>
            </p:nvSpPr>
            <p:spPr>
              <a:xfrm rot="18108948">
                <a:off x="8432005" y="2204071"/>
                <a:ext cx="740844" cy="36990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Λ</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𝑐</m:t>
                          </m:r>
                        </m:sub>
                      </m:sSub>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acc>
                            <m:accPr>
                              <m:chr m:val="̅"/>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Λ</m:t>
                              </m:r>
                            </m:e>
                          </m:acc>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𝑐</m:t>
                          </m:r>
                        </m:sub>
                      </m:sSub>
                    </m:oMath>
                  </m:oMathPara>
                </a14:m>
                <a:endParaRPr kumimoji="0" lang="zh-CN" altLang="en-US" sz="1800" b="0" i="0" u="none" strike="noStrike" kern="0" cap="none" spc="0" normalizeH="0" baseline="0" noProof="0" dirty="0">
                  <a:ln>
                    <a:noFill/>
                  </a:ln>
                  <a:solidFill>
                    <a:srgbClr val="0000FF"/>
                  </a:solidFill>
                  <a:effectLst/>
                  <a:uLnTx/>
                  <a:uFillTx/>
                </a:endParaRPr>
              </a:p>
            </p:txBody>
          </p:sp>
        </mc:Choice>
        <mc:Fallback xmlns="">
          <p:sp>
            <p:nvSpPr>
              <p:cNvPr id="39" name="文本框 38"/>
              <p:cNvSpPr txBox="1">
                <a:spLocks noRot="1" noChangeAspect="1" noMove="1" noResize="1" noEditPoints="1" noAdjustHandles="1" noChangeArrowheads="1" noChangeShapeType="1" noTextEdit="1"/>
              </p:cNvSpPr>
              <p:nvPr/>
            </p:nvSpPr>
            <p:spPr>
              <a:xfrm rot="18108948">
                <a:off x="8432005" y="2204071"/>
                <a:ext cx="740844" cy="369909"/>
              </a:xfrm>
              <a:prstGeom prst="rect">
                <a:avLst/>
              </a:prstGeom>
              <a:blipFill>
                <a:blip r:embed="rId16"/>
                <a:stretch>
                  <a:fillRect t="-1838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p:cNvSpPr txBox="1"/>
              <p:nvPr/>
            </p:nvSpPr>
            <p:spPr>
              <a:xfrm rot="18108948">
                <a:off x="10033090" y="2105118"/>
                <a:ext cx="70173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Σ</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𝑐</m:t>
                          </m:r>
                        </m:sub>
                      </m:sSub>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acc>
                            <m:accPr>
                              <m:chr m:val="̅"/>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Σ</m:t>
                              </m:r>
                            </m:e>
                          </m:acc>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𝑐</m:t>
                          </m:r>
                        </m:sub>
                      </m:sSub>
                    </m:oMath>
                  </m:oMathPara>
                </a14:m>
                <a:endParaRPr kumimoji="0" lang="zh-CN" altLang="en-US" sz="1800" b="0" i="0" u="none" strike="noStrike" kern="0" cap="none" spc="0" normalizeH="0" baseline="0" noProof="0" dirty="0">
                  <a:ln>
                    <a:noFill/>
                  </a:ln>
                  <a:solidFill>
                    <a:srgbClr val="0000FF"/>
                  </a:solidFill>
                  <a:effectLst/>
                  <a:uLnTx/>
                  <a:uFillTx/>
                </a:endParaRPr>
              </a:p>
            </p:txBody>
          </p:sp>
        </mc:Choice>
        <mc:Fallback xmlns="">
          <p:sp>
            <p:nvSpPr>
              <p:cNvPr id="40" name="文本框 39"/>
              <p:cNvSpPr txBox="1">
                <a:spLocks noRot="1" noChangeAspect="1" noMove="1" noResize="1" noEditPoints="1" noAdjustHandles="1" noChangeArrowheads="1" noChangeShapeType="1" noTextEdit="1"/>
              </p:cNvSpPr>
              <p:nvPr/>
            </p:nvSpPr>
            <p:spPr>
              <a:xfrm rot="18108948">
                <a:off x="10033090" y="2105118"/>
                <a:ext cx="701731" cy="369332"/>
              </a:xfrm>
              <a:prstGeom prst="rect">
                <a:avLst/>
              </a:prstGeom>
              <a:blipFill>
                <a:blip r:embed="rId17"/>
                <a:stretch>
                  <a:fillRect t="-9160"/>
                </a:stretch>
              </a:blipFill>
            </p:spPr>
            <p:txBody>
              <a:bodyPr/>
              <a:lstStyle/>
              <a:p>
                <a:r>
                  <a:rPr lang="zh-CN" altLang="en-US">
                    <a:noFill/>
                  </a:rPr>
                  <a:t> </a:t>
                </a:r>
              </a:p>
            </p:txBody>
          </p:sp>
        </mc:Fallback>
      </mc:AlternateContent>
      <p:sp>
        <p:nvSpPr>
          <p:cNvPr id="41" name="Line 14"/>
          <p:cNvSpPr>
            <a:spLocks noChangeShapeType="1"/>
          </p:cNvSpPr>
          <p:nvPr/>
        </p:nvSpPr>
        <p:spPr bwMode="auto">
          <a:xfrm flipV="1">
            <a:off x="10464515" y="2620719"/>
            <a:ext cx="2984" cy="2792097"/>
          </a:xfrm>
          <a:prstGeom prst="line">
            <a:avLst/>
          </a:prstGeom>
          <a:noFill/>
          <a:ln w="19050">
            <a:solidFill>
              <a:srgbClr val="0000FF"/>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mc:AlternateContent xmlns:mc="http://schemas.openxmlformats.org/markup-compatibility/2006" xmlns:a14="http://schemas.microsoft.com/office/drawing/2010/main">
        <mc:Choice Requires="a14">
          <p:sp>
            <p:nvSpPr>
              <p:cNvPr id="42" name="文本框 41"/>
              <p:cNvSpPr txBox="1"/>
              <p:nvPr/>
            </p:nvSpPr>
            <p:spPr>
              <a:xfrm rot="18108948">
                <a:off x="10357500" y="2127394"/>
                <a:ext cx="71134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Ξ</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𝑐</m:t>
                          </m:r>
                        </m:sub>
                      </m:sSub>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acc>
                            <m:accPr>
                              <m:chr m:val="̅"/>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Ξ</m:t>
                              </m:r>
                            </m:e>
                          </m:acc>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𝑐</m:t>
                          </m:r>
                        </m:sub>
                      </m:sSub>
                    </m:oMath>
                  </m:oMathPara>
                </a14:m>
                <a:endParaRPr kumimoji="0" lang="zh-CN" altLang="en-US" sz="1800" b="0" i="0" u="none" strike="noStrike" kern="0" cap="none" spc="0" normalizeH="0" baseline="0" noProof="0" dirty="0">
                  <a:ln>
                    <a:noFill/>
                  </a:ln>
                  <a:solidFill>
                    <a:srgbClr val="0000FF"/>
                  </a:solidFill>
                  <a:effectLst/>
                  <a:uLnTx/>
                  <a:uFillTx/>
                </a:endParaRPr>
              </a:p>
            </p:txBody>
          </p:sp>
        </mc:Choice>
        <mc:Fallback xmlns="">
          <p:sp>
            <p:nvSpPr>
              <p:cNvPr id="42" name="文本框 41"/>
              <p:cNvSpPr txBox="1">
                <a:spLocks noRot="1" noChangeAspect="1" noMove="1" noResize="1" noEditPoints="1" noAdjustHandles="1" noChangeArrowheads="1" noChangeShapeType="1" noTextEdit="1"/>
              </p:cNvSpPr>
              <p:nvPr/>
            </p:nvSpPr>
            <p:spPr>
              <a:xfrm rot="18108948">
                <a:off x="10357500" y="2127394"/>
                <a:ext cx="711349" cy="369332"/>
              </a:xfrm>
              <a:prstGeom prst="rect">
                <a:avLst/>
              </a:prstGeom>
              <a:blipFill>
                <a:blip r:embed="rId18"/>
                <a:stretch>
                  <a:fillRect t="-83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3" name="文本框 42"/>
              <p:cNvSpPr txBox="1"/>
              <p:nvPr/>
            </p:nvSpPr>
            <p:spPr>
              <a:xfrm rot="18108948">
                <a:off x="11474768" y="2105160"/>
                <a:ext cx="762645" cy="36990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Ω</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𝑐</m:t>
                          </m:r>
                        </m:sub>
                      </m:sSub>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acc>
                            <m:accPr>
                              <m:chr m:val="̅"/>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Ω</m:t>
                              </m:r>
                            </m:e>
                          </m:acc>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𝑐</m:t>
                          </m:r>
                        </m:sub>
                      </m:sSub>
                    </m:oMath>
                  </m:oMathPara>
                </a14:m>
                <a:endParaRPr kumimoji="0" lang="zh-CN" altLang="en-US" sz="1800" b="0" i="0" u="none" strike="noStrike" kern="0" cap="none" spc="0" normalizeH="0" baseline="0" noProof="0" dirty="0">
                  <a:ln>
                    <a:noFill/>
                  </a:ln>
                  <a:solidFill>
                    <a:srgbClr val="0000FF"/>
                  </a:solidFill>
                  <a:effectLst/>
                  <a:uLnTx/>
                  <a:uFillTx/>
                </a:endParaRPr>
              </a:p>
            </p:txBody>
          </p:sp>
        </mc:Choice>
        <mc:Fallback xmlns="">
          <p:sp>
            <p:nvSpPr>
              <p:cNvPr id="43" name="文本框 42"/>
              <p:cNvSpPr txBox="1">
                <a:spLocks noRot="1" noChangeAspect="1" noMove="1" noResize="1" noEditPoints="1" noAdjustHandles="1" noChangeArrowheads="1" noChangeShapeType="1" noTextEdit="1"/>
              </p:cNvSpPr>
              <p:nvPr/>
            </p:nvSpPr>
            <p:spPr>
              <a:xfrm rot="18108948">
                <a:off x="11474768" y="2105160"/>
                <a:ext cx="762645" cy="369909"/>
              </a:xfrm>
              <a:prstGeom prst="rect">
                <a:avLst/>
              </a:prstGeom>
              <a:blipFill>
                <a:blip r:embed="rId19"/>
                <a:stretch>
                  <a:fillRect t="-17266"/>
                </a:stretch>
              </a:blipFill>
            </p:spPr>
            <p:txBody>
              <a:bodyPr/>
              <a:lstStyle/>
              <a:p>
                <a:r>
                  <a:rPr lang="zh-CN" altLang="en-US">
                    <a:noFill/>
                  </a:rPr>
                  <a:t> </a:t>
                </a:r>
              </a:p>
            </p:txBody>
          </p:sp>
        </mc:Fallback>
      </mc:AlternateContent>
      <p:sp>
        <p:nvSpPr>
          <p:cNvPr id="44" name="Line 14"/>
          <p:cNvSpPr>
            <a:spLocks noChangeShapeType="1"/>
          </p:cNvSpPr>
          <p:nvPr/>
        </p:nvSpPr>
        <p:spPr bwMode="auto">
          <a:xfrm flipV="1">
            <a:off x="12043024" y="2641597"/>
            <a:ext cx="2984" cy="2792097"/>
          </a:xfrm>
          <a:prstGeom prst="line">
            <a:avLst/>
          </a:prstGeom>
          <a:noFill/>
          <a:ln w="19050">
            <a:solidFill>
              <a:srgbClr val="0000FF"/>
            </a:solidFill>
            <a:prstDash val="sys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0000"/>
              </a:solidFill>
              <a:effectLst/>
              <a:uLnTx/>
              <a:uFillTx/>
            </a:endParaRPr>
          </a:p>
        </p:txBody>
      </p:sp>
      <p:cxnSp>
        <p:nvCxnSpPr>
          <p:cNvPr id="10" name="连接符: 肘形 9"/>
          <p:cNvCxnSpPr/>
          <p:nvPr/>
        </p:nvCxnSpPr>
        <p:spPr bwMode="auto">
          <a:xfrm rot="5400000">
            <a:off x="5414671" y="4688028"/>
            <a:ext cx="92137" cy="3083763"/>
          </a:xfrm>
          <a:prstGeom prst="bentConnector2">
            <a:avLst/>
          </a:prstGeom>
          <a:solidFill>
            <a:schemeClr val="accent1"/>
          </a:solidFill>
          <a:ln w="127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文本框 44"/>
          <p:cNvSpPr txBox="1"/>
          <p:nvPr/>
        </p:nvSpPr>
        <p:spPr>
          <a:xfrm>
            <a:off x="1849060" y="6029521"/>
            <a:ext cx="206979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0000FF"/>
                </a:solidFill>
                <a:effectLst/>
                <a:uLnTx/>
                <a:uFillTx/>
              </a:rPr>
              <a:t>P</a:t>
            </a:r>
            <a:r>
              <a:rPr kumimoji="0" lang="en-US" altLang="zh-CN" sz="1800" b="0" i="0" u="none" strike="noStrike" kern="0" cap="none" spc="0" normalizeH="0" baseline="0" noProof="0" dirty="0">
                <a:ln>
                  <a:noFill/>
                </a:ln>
                <a:solidFill>
                  <a:srgbClr val="0000FF"/>
                </a:solidFill>
                <a:effectLst/>
                <a:uLnTx/>
                <a:uFillTx/>
              </a:rPr>
              <a:t> wave thresholds</a:t>
            </a:r>
            <a:endParaRPr kumimoji="0" lang="zh-CN" altLang="en-US" sz="1800" b="0" i="0" u="none" strike="noStrike" kern="0" cap="none" spc="0" normalizeH="0" baseline="0" noProof="0" dirty="0">
              <a:ln>
                <a:noFill/>
              </a:ln>
              <a:solidFill>
                <a:srgbClr val="0000FF"/>
              </a:solidFill>
              <a:effectLst/>
              <a:uLnTx/>
              <a:uFillTx/>
            </a:endParaRPr>
          </a:p>
        </p:txBody>
      </p:sp>
      <p:cxnSp>
        <p:nvCxnSpPr>
          <p:cNvPr id="46" name="连接符: 肘形 45"/>
          <p:cNvCxnSpPr/>
          <p:nvPr/>
        </p:nvCxnSpPr>
        <p:spPr bwMode="auto">
          <a:xfrm rot="10800000">
            <a:off x="3918857" y="6609728"/>
            <a:ext cx="5653314" cy="202064"/>
          </a:xfrm>
          <a:prstGeom prst="bentConnector3">
            <a:avLst>
              <a:gd name="adj1" fmla="val 50000"/>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2" name="文本框 51"/>
          <p:cNvSpPr txBox="1"/>
          <p:nvPr/>
        </p:nvSpPr>
        <p:spPr>
          <a:xfrm>
            <a:off x="1849060" y="6419655"/>
            <a:ext cx="206979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rgbClr val="FF0000"/>
                </a:solidFill>
                <a:effectLst/>
                <a:uLnTx/>
                <a:uFillTx/>
              </a:rPr>
              <a:t>S</a:t>
            </a:r>
            <a:r>
              <a:rPr kumimoji="0" lang="en-US" altLang="zh-CN" sz="1800" b="0" i="0" u="none" strike="noStrike" kern="0" cap="none" spc="0" normalizeH="0" baseline="0" noProof="0" dirty="0">
                <a:ln>
                  <a:noFill/>
                </a:ln>
                <a:solidFill>
                  <a:srgbClr val="FF0000"/>
                </a:solidFill>
                <a:effectLst/>
                <a:uLnTx/>
                <a:uFillTx/>
              </a:rPr>
              <a:t> wave thresholds</a:t>
            </a:r>
            <a:endParaRPr kumimoji="0" lang="zh-CN" altLang="en-US" sz="1800" b="0"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971055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7"/>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1"/>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2"/>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4"/>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p:bldP spid="22" grpId="0"/>
      <p:bldP spid="23" grpId="0"/>
      <p:bldP spid="24" grpId="0"/>
      <p:bldP spid="25" grpId="0"/>
      <p:bldP spid="26" grpId="0"/>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p:bldP spid="40" grpId="0"/>
      <p:bldP spid="41" grpId="0" animBg="1"/>
      <p:bldP spid="42" grpId="0"/>
      <p:bldP spid="43" grpId="0"/>
      <p:bldP spid="44" grpId="0" animBg="1"/>
      <p:bldP spid="45" grpId="0"/>
      <p:bldP spid="5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GB" altLang="zh-CN" sz="5400" b="1" u="sng">
                <a:solidFill>
                  <a:schemeClr val="accent2"/>
                </a:solidFill>
                <a:latin typeface="Calibri" panose="020F0502020204030204" pitchFamily="34" charset="0"/>
                <a:ea typeface="宋体" panose="02010600030101010101" pitchFamily="2" charset="-122"/>
              </a:rPr>
              <a:t>Outline </a:t>
            </a:r>
          </a:p>
        </p:txBody>
      </p:sp>
      <p:sp>
        <p:nvSpPr>
          <p:cNvPr id="14339" name="Rectangle 3"/>
          <p:cNvSpPr>
            <a:spLocks noGrp="1" noChangeArrowheads="1"/>
          </p:cNvSpPr>
          <p:nvPr>
            <p:ph type="body" idx="1"/>
          </p:nvPr>
        </p:nvSpPr>
        <p:spPr>
          <a:xfrm>
            <a:off x="1037772" y="1628776"/>
            <a:ext cx="10072914" cy="4525963"/>
          </a:xfrm>
        </p:spPr>
        <p:txBody>
          <a:bodyPr/>
          <a:lstStyle/>
          <a:p>
            <a:pPr marL="609600" indent="-609600">
              <a:spcBef>
                <a:spcPct val="35000"/>
              </a:spcBef>
              <a:buSzPct val="130000"/>
              <a:buNone/>
            </a:pPr>
            <a:r>
              <a:rPr lang="en-US" altLang="zh-CN" sz="4000" b="1" dirty="0">
                <a:solidFill>
                  <a:schemeClr val="accent2"/>
                </a:solidFill>
                <a:latin typeface="Calibri" panose="020F0502020204030204" pitchFamily="34" charset="0"/>
                <a:ea typeface="宋体" panose="02010600030101010101" pitchFamily="2" charset="-122"/>
              </a:rPr>
              <a:t>1</a:t>
            </a:r>
            <a:r>
              <a:rPr lang="en-US" altLang="zh-CN" b="1" dirty="0">
                <a:solidFill>
                  <a:schemeClr val="accent2"/>
                </a:solidFill>
                <a:latin typeface="Calibri" panose="020F0502020204030204" pitchFamily="34" charset="0"/>
                <a:ea typeface="宋体" panose="02010600030101010101" pitchFamily="2" charset="-122"/>
              </a:rPr>
              <a:t>. Hadrons beyond the conventional quark model </a:t>
            </a:r>
          </a:p>
          <a:p>
            <a:pPr marL="609600" indent="-609600">
              <a:spcBef>
                <a:spcPct val="35000"/>
              </a:spcBef>
              <a:buSzPct val="130000"/>
              <a:buNone/>
            </a:pPr>
            <a:r>
              <a:rPr lang="en-US" altLang="zh-CN" sz="4000" b="1" dirty="0">
                <a:solidFill>
                  <a:schemeClr val="accent2"/>
                </a:solidFill>
                <a:latin typeface="Calibri" panose="020F0502020204030204" pitchFamily="34" charset="0"/>
                <a:ea typeface="宋体" panose="02010600030101010101" pitchFamily="2" charset="-122"/>
              </a:rPr>
              <a:t>2</a:t>
            </a:r>
            <a:r>
              <a:rPr lang="en-US" altLang="zh-CN" b="1" dirty="0">
                <a:solidFill>
                  <a:schemeClr val="accent2"/>
                </a:solidFill>
                <a:latin typeface="Calibri" panose="020F0502020204030204" pitchFamily="34" charset="0"/>
                <a:ea typeface="宋体" panose="02010600030101010101" pitchFamily="2" charset="-122"/>
              </a:rPr>
              <a:t>. Open threshold phenomena and near-threshold dynamics</a:t>
            </a:r>
          </a:p>
          <a:p>
            <a:pPr marL="609600" indent="-609600">
              <a:spcBef>
                <a:spcPct val="35000"/>
              </a:spcBef>
              <a:buSzPct val="130000"/>
              <a:buNone/>
            </a:pPr>
            <a:r>
              <a:rPr lang="en-US" altLang="zh-CN" sz="4000" b="1" dirty="0">
                <a:solidFill>
                  <a:schemeClr val="accent2"/>
                </a:solidFill>
                <a:latin typeface="Calibri" panose="020F0502020204030204" pitchFamily="34" charset="0"/>
                <a:ea typeface="宋体" panose="02010600030101010101" pitchFamily="2" charset="-122"/>
              </a:rPr>
              <a:t>3</a:t>
            </a:r>
            <a:r>
              <a:rPr lang="en-US" altLang="zh-CN" b="1" dirty="0">
                <a:solidFill>
                  <a:schemeClr val="accent2"/>
                </a:solidFill>
                <a:latin typeface="Calibri" panose="020F0502020204030204" pitchFamily="34" charset="0"/>
                <a:ea typeface="宋体" panose="02010600030101010101" pitchFamily="2" charset="-122"/>
              </a:rPr>
              <a:t>. Back to the quark model: where are the genuine color-singlet </a:t>
            </a:r>
            <a:r>
              <a:rPr lang="en-US" altLang="zh-CN" b="1" dirty="0" err="1">
                <a:solidFill>
                  <a:schemeClr val="accent2"/>
                </a:solidFill>
                <a:latin typeface="Calibri" panose="020F0502020204030204" pitchFamily="34" charset="0"/>
                <a:ea typeface="宋体" panose="02010600030101010101" pitchFamily="2" charset="-122"/>
              </a:rPr>
              <a:t>multiquark</a:t>
            </a:r>
            <a:r>
              <a:rPr lang="en-US" altLang="zh-CN" b="1" dirty="0">
                <a:solidFill>
                  <a:schemeClr val="accent2"/>
                </a:solidFill>
                <a:latin typeface="Calibri" panose="020F0502020204030204" pitchFamily="34" charset="0"/>
                <a:ea typeface="宋体" panose="02010600030101010101" pitchFamily="2" charset="-122"/>
              </a:rPr>
              <a:t> states?</a:t>
            </a:r>
          </a:p>
          <a:p>
            <a:pPr marL="609600" indent="-609600">
              <a:spcBef>
                <a:spcPct val="35000"/>
              </a:spcBef>
              <a:buSzPct val="130000"/>
              <a:buNone/>
            </a:pPr>
            <a:r>
              <a:rPr lang="en-US" altLang="zh-CN" sz="4000" b="1" dirty="0">
                <a:solidFill>
                  <a:schemeClr val="accent2"/>
                </a:solidFill>
                <a:latin typeface="Calibri" panose="020F0502020204030204" pitchFamily="34" charset="0"/>
                <a:ea typeface="宋体" panose="02010600030101010101" pitchFamily="2" charset="-122"/>
              </a:rPr>
              <a:t>4</a:t>
            </a:r>
            <a:r>
              <a:rPr lang="en-US" altLang="zh-CN" b="1" dirty="0">
                <a:solidFill>
                  <a:schemeClr val="accent2"/>
                </a:solidFill>
                <a:latin typeface="Calibri" panose="020F0502020204030204" pitchFamily="34" charset="0"/>
                <a:ea typeface="宋体" panose="02010600030101010101" pitchFamily="2" charset="-122"/>
              </a:rPr>
              <a:t>. Some crucial issues to be noted</a:t>
            </a:r>
          </a:p>
          <a:p>
            <a:pPr marL="609600" indent="-609600">
              <a:spcBef>
                <a:spcPct val="35000"/>
              </a:spcBef>
              <a:buSzPct val="130000"/>
              <a:buNone/>
            </a:pPr>
            <a:endParaRPr lang="en-US" altLang="zh-CN" b="1" dirty="0">
              <a:solidFill>
                <a:schemeClr val="accent2"/>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923422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746" name="直接连接符 31"/>
          <p:cNvCxnSpPr>
            <a:cxnSpLocks noChangeShapeType="1"/>
          </p:cNvCxnSpPr>
          <p:nvPr/>
        </p:nvCxnSpPr>
        <p:spPr bwMode="auto">
          <a:xfrm>
            <a:off x="782865" y="2090738"/>
            <a:ext cx="4032250" cy="0"/>
          </a:xfrm>
          <a:prstGeom prst="line">
            <a:avLst/>
          </a:prstGeom>
          <a:noFill/>
          <a:ln w="28575" algn="ctr">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47" name="Line 2"/>
          <p:cNvSpPr>
            <a:spLocks noChangeShapeType="1"/>
          </p:cNvSpPr>
          <p:nvPr/>
        </p:nvSpPr>
        <p:spPr bwMode="auto">
          <a:xfrm>
            <a:off x="2132240" y="5434013"/>
            <a:ext cx="647700"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48" name="Text Box 3"/>
          <p:cNvSpPr txBox="1">
            <a:spLocks noChangeArrowheads="1"/>
          </p:cNvSpPr>
          <p:nvPr/>
        </p:nvSpPr>
        <p:spPr bwMode="auto">
          <a:xfrm>
            <a:off x="1143229" y="5259389"/>
            <a:ext cx="600075" cy="36988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J/ </a:t>
            </a:r>
          </a:p>
        </p:txBody>
      </p:sp>
      <p:sp>
        <p:nvSpPr>
          <p:cNvPr id="31749" name="Line 6"/>
          <p:cNvSpPr>
            <a:spLocks noChangeShapeType="1"/>
          </p:cNvSpPr>
          <p:nvPr/>
        </p:nvSpPr>
        <p:spPr bwMode="auto">
          <a:xfrm>
            <a:off x="2132240" y="4225925"/>
            <a:ext cx="647700"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50" name="Text Box 7"/>
          <p:cNvSpPr txBox="1">
            <a:spLocks noChangeArrowheads="1"/>
          </p:cNvSpPr>
          <p:nvPr/>
        </p:nvSpPr>
        <p:spPr bwMode="auto">
          <a:xfrm>
            <a:off x="835254" y="4084639"/>
            <a:ext cx="1068387" cy="36988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(3686)</a:t>
            </a:r>
          </a:p>
        </p:txBody>
      </p:sp>
      <p:sp>
        <p:nvSpPr>
          <p:cNvPr id="31751" name="Line 10"/>
          <p:cNvSpPr>
            <a:spLocks noChangeShapeType="1"/>
          </p:cNvSpPr>
          <p:nvPr/>
        </p:nvSpPr>
        <p:spPr bwMode="auto">
          <a:xfrm>
            <a:off x="2133828" y="3929063"/>
            <a:ext cx="647700"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52" name="Text Box 11"/>
          <p:cNvSpPr txBox="1">
            <a:spLocks noChangeArrowheads="1"/>
          </p:cNvSpPr>
          <p:nvPr/>
        </p:nvSpPr>
        <p:spPr bwMode="auto">
          <a:xfrm>
            <a:off x="836840" y="3659189"/>
            <a:ext cx="1009650" cy="36988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(3770)</a:t>
            </a:r>
          </a:p>
        </p:txBody>
      </p:sp>
      <p:sp>
        <p:nvSpPr>
          <p:cNvPr id="31753" name="Line 14"/>
          <p:cNvSpPr>
            <a:spLocks noChangeShapeType="1"/>
          </p:cNvSpPr>
          <p:nvPr/>
        </p:nvSpPr>
        <p:spPr bwMode="auto">
          <a:xfrm flipV="1">
            <a:off x="763815" y="1298576"/>
            <a:ext cx="0" cy="5400675"/>
          </a:xfrm>
          <a:prstGeom prst="line">
            <a:avLst/>
          </a:prstGeom>
          <a:noFill/>
          <a:ln w="19050">
            <a:solidFill>
              <a:srgbClr val="00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54" name="Line 17"/>
          <p:cNvSpPr>
            <a:spLocks noChangeShapeType="1"/>
          </p:cNvSpPr>
          <p:nvPr/>
        </p:nvSpPr>
        <p:spPr bwMode="auto">
          <a:xfrm>
            <a:off x="763816" y="6692900"/>
            <a:ext cx="2982913" cy="0"/>
          </a:xfrm>
          <a:prstGeom prst="line">
            <a:avLst/>
          </a:prstGeom>
          <a:noFill/>
          <a:ln w="190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55" name="Text Box 18"/>
          <p:cNvSpPr txBox="1">
            <a:spLocks noChangeArrowheads="1"/>
          </p:cNvSpPr>
          <p:nvPr/>
        </p:nvSpPr>
        <p:spPr bwMode="auto">
          <a:xfrm>
            <a:off x="1411516" y="6126163"/>
            <a:ext cx="1528763" cy="46196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400" b="1" i="0" u="none" strike="noStrike" kern="0" cap="none" spc="0" normalizeH="0" baseline="0" noProof="0">
                <a:ln>
                  <a:noFill/>
                </a:ln>
                <a:solidFill>
                  <a:srgbClr val="FFFFFF"/>
                </a:solidFill>
                <a:effectLst/>
                <a:uLnTx/>
                <a:uFillTx/>
                <a:latin typeface="Arial" charset="0"/>
                <a:ea typeface="宋体" charset="-122"/>
              </a:rPr>
              <a:t>J</a:t>
            </a:r>
            <a:r>
              <a:rPr kumimoji="0" lang="en-GB" altLang="zh-CN" sz="2400" b="1" i="0" u="none" strike="noStrike" kern="0" cap="none" spc="0" normalizeH="0" baseline="30000" noProof="0">
                <a:ln>
                  <a:noFill/>
                </a:ln>
                <a:solidFill>
                  <a:srgbClr val="FFFFFF"/>
                </a:solidFill>
                <a:effectLst/>
                <a:uLnTx/>
                <a:uFillTx/>
                <a:latin typeface="Arial" charset="0"/>
                <a:ea typeface="宋体" charset="-122"/>
              </a:rPr>
              <a:t>PC</a:t>
            </a:r>
            <a:r>
              <a:rPr kumimoji="0" lang="en-GB" altLang="zh-CN" sz="2400" b="1" i="0" u="none" strike="noStrike" kern="0" cap="none" spc="0" normalizeH="0" baseline="0" noProof="0">
                <a:ln>
                  <a:noFill/>
                </a:ln>
                <a:solidFill>
                  <a:srgbClr val="FFFFFF"/>
                </a:solidFill>
                <a:effectLst/>
                <a:uLnTx/>
                <a:uFillTx/>
                <a:latin typeface="Arial" charset="0"/>
                <a:ea typeface="宋体" charset="-122"/>
              </a:rPr>
              <a:t> = 1</a:t>
            </a:r>
            <a:r>
              <a:rPr kumimoji="0" lang="en-GB" altLang="zh-CN" sz="2400" b="1" i="0" u="none" strike="noStrike" kern="0" cap="none" spc="0" normalizeH="0" baseline="30000" noProof="0">
                <a:ln>
                  <a:noFill/>
                </a:ln>
                <a:solidFill>
                  <a:srgbClr val="FFFFFF"/>
                </a:solidFill>
                <a:effectLst/>
                <a:uLnTx/>
                <a:uFillTx/>
                <a:latin typeface="Arial" charset="0"/>
                <a:ea typeface="宋体" charset="-122"/>
                <a:sym typeface="Symbol" pitchFamily="18" charset="2"/>
              </a:rPr>
              <a:t> </a:t>
            </a:r>
            <a:r>
              <a:rPr kumimoji="0" lang="en-GB" altLang="zh-CN" sz="2400" b="1" i="0" u="none" strike="noStrike" kern="0" cap="none" spc="0" normalizeH="0" baseline="0" noProof="0">
                <a:ln>
                  <a:noFill/>
                </a:ln>
                <a:solidFill>
                  <a:srgbClr val="FFFFFF"/>
                </a:solidFill>
                <a:effectLst/>
                <a:uLnTx/>
                <a:uFillTx/>
                <a:latin typeface="Arial" charset="0"/>
                <a:ea typeface="宋体" charset="-122"/>
              </a:rPr>
              <a:t> </a:t>
            </a:r>
          </a:p>
        </p:txBody>
      </p:sp>
      <p:sp>
        <p:nvSpPr>
          <p:cNvPr id="31756" name="Text Box 55"/>
          <p:cNvSpPr txBox="1">
            <a:spLocks noChangeArrowheads="1"/>
          </p:cNvSpPr>
          <p:nvPr/>
        </p:nvSpPr>
        <p:spPr bwMode="auto">
          <a:xfrm rot="10800000">
            <a:off x="106432" y="2198591"/>
            <a:ext cx="492443" cy="3040256"/>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a:ln>
                  <a:noFill/>
                </a:ln>
                <a:solidFill>
                  <a:srgbClr val="FFFFFF"/>
                </a:solidFill>
                <a:effectLst/>
                <a:uLnTx/>
                <a:uFillTx/>
                <a:latin typeface="Arial" charset="0"/>
                <a:ea typeface="宋体" charset="-122"/>
              </a:rPr>
              <a:t>Charmonium spectrum </a:t>
            </a:r>
            <a:r>
              <a:rPr kumimoji="0" lang="zh-CN" altLang="en-US" sz="2000" b="1" i="0" u="none" strike="noStrike" kern="0" cap="none" spc="0" normalizeH="0" baseline="0" noProof="0">
                <a:ln>
                  <a:noFill/>
                </a:ln>
                <a:solidFill>
                  <a:srgbClr val="FFFFFF"/>
                </a:solidFill>
                <a:effectLst/>
                <a:uLnTx/>
                <a:uFillTx/>
                <a:latin typeface="Arial" charset="0"/>
                <a:ea typeface="宋体" charset="-122"/>
              </a:rPr>
              <a:t> </a:t>
            </a:r>
          </a:p>
        </p:txBody>
      </p:sp>
      <p:sp>
        <p:nvSpPr>
          <p:cNvPr id="31757" name="Line 10"/>
          <p:cNvSpPr>
            <a:spLocks noChangeShapeType="1"/>
          </p:cNvSpPr>
          <p:nvPr/>
        </p:nvSpPr>
        <p:spPr bwMode="auto">
          <a:xfrm>
            <a:off x="2151290" y="3224213"/>
            <a:ext cx="647700"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58" name="Text Box 11"/>
          <p:cNvSpPr txBox="1">
            <a:spLocks noChangeArrowheads="1"/>
          </p:cNvSpPr>
          <p:nvPr/>
        </p:nvSpPr>
        <p:spPr bwMode="auto">
          <a:xfrm>
            <a:off x="854303" y="2954339"/>
            <a:ext cx="1009650" cy="369887"/>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a:t>
            </a:r>
            <a:r>
              <a:rPr kumimoji="0" lang="en-US"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404</a:t>
            </a:r>
            <a:r>
              <a:rPr kumimoji="0" lang="en-GB"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0)</a:t>
            </a:r>
          </a:p>
        </p:txBody>
      </p:sp>
      <p:sp>
        <p:nvSpPr>
          <p:cNvPr id="31759" name="Line 10"/>
          <p:cNvSpPr>
            <a:spLocks noChangeShapeType="1"/>
          </p:cNvSpPr>
          <p:nvPr/>
        </p:nvSpPr>
        <p:spPr bwMode="auto">
          <a:xfrm>
            <a:off x="2151290" y="2854325"/>
            <a:ext cx="647700"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60" name="Text Box 11"/>
          <p:cNvSpPr txBox="1">
            <a:spLocks noChangeArrowheads="1"/>
          </p:cNvSpPr>
          <p:nvPr/>
        </p:nvSpPr>
        <p:spPr bwMode="auto">
          <a:xfrm>
            <a:off x="854303" y="2584450"/>
            <a:ext cx="1009650" cy="36988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a:t>
            </a:r>
            <a:r>
              <a:rPr kumimoji="0" lang="en-US"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416</a:t>
            </a:r>
            <a:r>
              <a:rPr kumimoji="0" lang="en-GB"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0)</a:t>
            </a:r>
          </a:p>
        </p:txBody>
      </p:sp>
      <p:sp>
        <p:nvSpPr>
          <p:cNvPr id="31761" name="Line 10"/>
          <p:cNvSpPr>
            <a:spLocks noChangeShapeType="1"/>
          </p:cNvSpPr>
          <p:nvPr/>
        </p:nvSpPr>
        <p:spPr bwMode="auto">
          <a:xfrm>
            <a:off x="2151290" y="1784350"/>
            <a:ext cx="647700"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62" name="Text Box 11"/>
          <p:cNvSpPr txBox="1">
            <a:spLocks noChangeArrowheads="1"/>
          </p:cNvSpPr>
          <p:nvPr/>
        </p:nvSpPr>
        <p:spPr bwMode="auto">
          <a:xfrm>
            <a:off x="854303" y="1514475"/>
            <a:ext cx="1009650" cy="369888"/>
          </a:xfrm>
          <a:prstGeom prst="rect">
            <a:avLst/>
          </a:prstGeom>
          <a:noFill/>
          <a:ln w="9525">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a:t>
            </a:r>
            <a:r>
              <a:rPr kumimoji="0" lang="en-US"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4415</a:t>
            </a:r>
            <a:r>
              <a:rPr kumimoji="0" lang="en-GB" altLang="zh-CN" sz="1800" b="1" i="0" u="none" strike="noStrike" kern="0" cap="none" spc="0" normalizeH="0" baseline="0" noProof="0">
                <a:ln>
                  <a:noFill/>
                </a:ln>
                <a:solidFill>
                  <a:srgbClr val="0000FF"/>
                </a:solidFill>
                <a:effectLst/>
                <a:uLnTx/>
                <a:uFillTx/>
                <a:latin typeface="Arial" charset="0"/>
                <a:ea typeface="宋体" charset="-122"/>
                <a:sym typeface="Symbol" pitchFamily="18" charset="2"/>
              </a:rPr>
              <a:t>)</a:t>
            </a:r>
          </a:p>
        </p:txBody>
      </p:sp>
      <p:cxnSp>
        <p:nvCxnSpPr>
          <p:cNvPr id="31763" name="直接连接符 28"/>
          <p:cNvCxnSpPr>
            <a:cxnSpLocks noChangeShapeType="1"/>
          </p:cNvCxnSpPr>
          <p:nvPr/>
        </p:nvCxnSpPr>
        <p:spPr bwMode="auto">
          <a:xfrm>
            <a:off x="763816" y="4084638"/>
            <a:ext cx="5014913" cy="0"/>
          </a:xfrm>
          <a:prstGeom prst="line">
            <a:avLst/>
          </a:prstGeom>
          <a:noFill/>
          <a:ln w="28575" algn="ctr">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64" name="Text Box 16"/>
          <p:cNvSpPr txBox="1">
            <a:spLocks noChangeArrowheads="1"/>
          </p:cNvSpPr>
          <p:nvPr/>
        </p:nvSpPr>
        <p:spPr bwMode="auto">
          <a:xfrm>
            <a:off x="5823178" y="3851275"/>
            <a:ext cx="825500" cy="400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CC0000"/>
                </a:solidFill>
                <a:effectLst/>
                <a:uLnTx/>
                <a:uFillTx/>
                <a:latin typeface="Arial" charset="0"/>
                <a:ea typeface="宋体" charset="-122"/>
                <a:sym typeface="Symbol" pitchFamily="18" charset="2"/>
              </a:rPr>
              <a:t>DD </a:t>
            </a:r>
            <a:r>
              <a:rPr kumimoji="0" lang="zh-CN" altLang="en-GB" sz="2000" b="1" i="0" u="none" strike="noStrike" kern="0" cap="none" spc="0" normalizeH="0" baseline="0" noProof="0">
                <a:ln>
                  <a:noFill/>
                </a:ln>
                <a:solidFill>
                  <a:srgbClr val="CC0000"/>
                </a:solidFill>
                <a:effectLst/>
                <a:uLnTx/>
                <a:uFillTx/>
                <a:latin typeface="Arial" charset="0"/>
                <a:ea typeface="宋体" charset="-122"/>
                <a:sym typeface="Symbol" pitchFamily="18" charset="2"/>
              </a:rPr>
              <a:t> </a:t>
            </a:r>
          </a:p>
        </p:txBody>
      </p:sp>
      <p:sp>
        <p:nvSpPr>
          <p:cNvPr id="31765" name="Line 10"/>
          <p:cNvSpPr>
            <a:spLocks noChangeShapeType="1"/>
          </p:cNvSpPr>
          <p:nvPr/>
        </p:nvSpPr>
        <p:spPr bwMode="auto">
          <a:xfrm>
            <a:off x="2151290" y="2495550"/>
            <a:ext cx="647700"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cxnSp>
        <p:nvCxnSpPr>
          <p:cNvPr id="31766" name="直接连接符 31"/>
          <p:cNvCxnSpPr>
            <a:cxnSpLocks noChangeShapeType="1"/>
          </p:cNvCxnSpPr>
          <p:nvPr/>
        </p:nvCxnSpPr>
        <p:spPr bwMode="auto">
          <a:xfrm>
            <a:off x="782865" y="2378075"/>
            <a:ext cx="4032250" cy="0"/>
          </a:xfrm>
          <a:prstGeom prst="line">
            <a:avLst/>
          </a:prstGeom>
          <a:noFill/>
          <a:ln w="28575" algn="ctr">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67" name="Text Box 11"/>
          <p:cNvSpPr txBox="1">
            <a:spLocks noChangeArrowheads="1"/>
          </p:cNvSpPr>
          <p:nvPr/>
        </p:nvSpPr>
        <p:spPr bwMode="auto">
          <a:xfrm>
            <a:off x="854304" y="2224089"/>
            <a:ext cx="1004887" cy="369887"/>
          </a:xfrm>
          <a:prstGeom prst="rect">
            <a:avLst/>
          </a:prstGeom>
          <a:solidFill>
            <a:schemeClr val="bg1"/>
          </a:solidFill>
          <a:ln w="9525">
            <a:solidFill>
              <a:srgbClr val="FF0000"/>
            </a:solidFill>
            <a:miter lim="800000"/>
            <a:headEnd/>
            <a:tailEnd/>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a:ln>
                  <a:noFill/>
                </a:ln>
                <a:solidFill>
                  <a:srgbClr val="FF0000"/>
                </a:solidFill>
                <a:effectLst/>
                <a:uLnTx/>
                <a:uFillTx/>
                <a:latin typeface="Arial" charset="0"/>
                <a:ea typeface="宋体" charset="-122"/>
                <a:sym typeface="Symbol" pitchFamily="18" charset="2"/>
              </a:rPr>
              <a:t>Y(</a:t>
            </a:r>
            <a:r>
              <a:rPr kumimoji="0" lang="en-US" altLang="zh-CN" sz="1800" b="1" i="0" u="none" strike="noStrike" kern="0" cap="none" spc="0" normalizeH="0" baseline="0" noProof="0">
                <a:ln>
                  <a:noFill/>
                </a:ln>
                <a:solidFill>
                  <a:srgbClr val="FF0000"/>
                </a:solidFill>
                <a:effectLst/>
                <a:uLnTx/>
                <a:uFillTx/>
                <a:latin typeface="Arial" charset="0"/>
                <a:ea typeface="宋体" charset="-122"/>
                <a:sym typeface="Symbol" pitchFamily="18" charset="2"/>
              </a:rPr>
              <a:t>4260</a:t>
            </a:r>
            <a:r>
              <a:rPr kumimoji="0" lang="en-GB" altLang="zh-CN" sz="1800" b="1" i="0" u="none" strike="noStrike" kern="0" cap="none" spc="0" normalizeH="0" baseline="0" noProof="0">
                <a:ln>
                  <a:noFill/>
                </a:ln>
                <a:solidFill>
                  <a:srgbClr val="FF0000"/>
                </a:solidFill>
                <a:effectLst/>
                <a:uLnTx/>
                <a:uFillTx/>
                <a:latin typeface="Arial" charset="0"/>
                <a:ea typeface="宋体" charset="-122"/>
                <a:sym typeface="Symbol" pitchFamily="18" charset="2"/>
              </a:rPr>
              <a:t>)</a:t>
            </a:r>
          </a:p>
        </p:txBody>
      </p:sp>
      <p:cxnSp>
        <p:nvCxnSpPr>
          <p:cNvPr id="31768" name="直接连接符 32"/>
          <p:cNvCxnSpPr>
            <a:cxnSpLocks noChangeShapeType="1"/>
          </p:cNvCxnSpPr>
          <p:nvPr/>
        </p:nvCxnSpPr>
        <p:spPr bwMode="auto">
          <a:xfrm>
            <a:off x="782866" y="3602038"/>
            <a:ext cx="4995863" cy="0"/>
          </a:xfrm>
          <a:prstGeom prst="line">
            <a:avLst/>
          </a:prstGeom>
          <a:noFill/>
          <a:ln w="28575" algn="ctr">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1769" name="Text Box 16"/>
          <p:cNvSpPr txBox="1">
            <a:spLocks noChangeArrowheads="1"/>
          </p:cNvSpPr>
          <p:nvPr/>
        </p:nvSpPr>
        <p:spPr bwMode="auto">
          <a:xfrm>
            <a:off x="6352610" y="3348945"/>
            <a:ext cx="925512" cy="400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CC0000"/>
                </a:solidFill>
                <a:effectLst/>
                <a:uLnTx/>
                <a:uFillTx/>
                <a:latin typeface="Arial" charset="0"/>
                <a:ea typeface="宋体" charset="-122"/>
                <a:sym typeface="Symbol" pitchFamily="18" charset="2"/>
              </a:rPr>
              <a:t>DD</a:t>
            </a:r>
            <a:r>
              <a:rPr kumimoji="0" lang="zh-CN" altLang="en-US" sz="2000" b="1" i="0" u="none" strike="noStrike" kern="0" cap="none" spc="0" normalizeH="0" baseline="0" noProof="0">
                <a:ln>
                  <a:noFill/>
                </a:ln>
                <a:solidFill>
                  <a:srgbClr val="CC0000"/>
                </a:solidFill>
                <a:effectLst/>
                <a:uLnTx/>
                <a:uFillTx/>
                <a:latin typeface="Arial" charset="0"/>
                <a:ea typeface="宋体" charset="-122"/>
                <a:sym typeface="Symbol" pitchFamily="18" charset="2"/>
              </a:rPr>
              <a:t>*</a:t>
            </a:r>
            <a:r>
              <a:rPr kumimoji="0" lang="en-GB" altLang="zh-CN" sz="2000" b="1" i="0" u="none" strike="noStrike" kern="0" cap="none" spc="0" normalizeH="0" baseline="0" noProof="0">
                <a:ln>
                  <a:noFill/>
                </a:ln>
                <a:solidFill>
                  <a:srgbClr val="CC0000"/>
                </a:solidFill>
                <a:effectLst/>
                <a:uLnTx/>
                <a:uFillTx/>
                <a:latin typeface="Arial" charset="0"/>
                <a:ea typeface="宋体" charset="-122"/>
                <a:sym typeface="Symbol" pitchFamily="18" charset="2"/>
              </a:rPr>
              <a:t> </a:t>
            </a:r>
            <a:r>
              <a:rPr kumimoji="0" lang="zh-CN" altLang="en-GB" sz="2000" b="1" i="0" u="none" strike="noStrike" kern="0" cap="none" spc="0" normalizeH="0" baseline="0" noProof="0">
                <a:ln>
                  <a:noFill/>
                </a:ln>
                <a:solidFill>
                  <a:srgbClr val="CC0000"/>
                </a:solidFill>
                <a:effectLst/>
                <a:uLnTx/>
                <a:uFillTx/>
                <a:latin typeface="Arial" charset="0"/>
                <a:ea typeface="宋体" charset="-122"/>
                <a:sym typeface="Symbol" pitchFamily="18" charset="2"/>
              </a:rPr>
              <a:t> </a:t>
            </a:r>
          </a:p>
        </p:txBody>
      </p:sp>
      <p:sp>
        <p:nvSpPr>
          <p:cNvPr id="31770" name="Text Box 16"/>
          <p:cNvSpPr txBox="1">
            <a:spLocks noChangeArrowheads="1"/>
          </p:cNvSpPr>
          <p:nvPr/>
        </p:nvSpPr>
        <p:spPr bwMode="auto">
          <a:xfrm>
            <a:off x="4311878" y="2162175"/>
            <a:ext cx="920750" cy="400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CC0000"/>
                </a:solidFill>
                <a:effectLst/>
                <a:uLnTx/>
                <a:uFillTx/>
                <a:latin typeface="Arial" charset="0"/>
                <a:ea typeface="宋体" charset="-122"/>
                <a:sym typeface="Symbol" pitchFamily="18" charset="2"/>
              </a:rPr>
              <a:t>DD</a:t>
            </a:r>
            <a:r>
              <a:rPr kumimoji="0" lang="en-US" altLang="zh-CN" sz="2000" b="1" i="0" u="none" strike="noStrike" kern="0" cap="none" spc="0" normalizeH="0" baseline="-25000" noProof="0">
                <a:ln>
                  <a:noFill/>
                </a:ln>
                <a:solidFill>
                  <a:srgbClr val="CC0000"/>
                </a:solidFill>
                <a:effectLst/>
                <a:uLnTx/>
                <a:uFillTx/>
                <a:latin typeface="Arial" charset="0"/>
                <a:ea typeface="宋体" charset="-122"/>
                <a:sym typeface="Symbol" pitchFamily="18" charset="2"/>
              </a:rPr>
              <a:t>1</a:t>
            </a:r>
            <a:r>
              <a:rPr kumimoji="0" lang="en-GB" altLang="zh-CN" sz="2000" b="1" i="0" u="none" strike="noStrike" kern="0" cap="none" spc="0" normalizeH="0" baseline="0" noProof="0">
                <a:ln>
                  <a:noFill/>
                </a:ln>
                <a:solidFill>
                  <a:srgbClr val="CC0000"/>
                </a:solidFill>
                <a:effectLst/>
                <a:uLnTx/>
                <a:uFillTx/>
                <a:latin typeface="Arial" charset="0"/>
                <a:ea typeface="宋体" charset="-122"/>
                <a:sym typeface="Symbol" pitchFamily="18" charset="2"/>
              </a:rPr>
              <a:t> </a:t>
            </a:r>
            <a:r>
              <a:rPr kumimoji="0" lang="zh-CN" altLang="en-GB" sz="2000" b="1" i="0" u="none" strike="noStrike" kern="0" cap="none" spc="0" normalizeH="0" baseline="0" noProof="0">
                <a:ln>
                  <a:noFill/>
                </a:ln>
                <a:solidFill>
                  <a:srgbClr val="CC0000"/>
                </a:solidFill>
                <a:effectLst/>
                <a:uLnTx/>
                <a:uFillTx/>
                <a:latin typeface="Arial" charset="0"/>
                <a:ea typeface="宋体" charset="-122"/>
                <a:sym typeface="Symbol" pitchFamily="18" charset="2"/>
              </a:rPr>
              <a:t> </a:t>
            </a:r>
          </a:p>
        </p:txBody>
      </p:sp>
      <p:sp>
        <p:nvSpPr>
          <p:cNvPr id="31771" name="Line 10"/>
          <p:cNvSpPr>
            <a:spLocks noChangeShapeType="1"/>
          </p:cNvSpPr>
          <p:nvPr/>
        </p:nvSpPr>
        <p:spPr bwMode="auto">
          <a:xfrm>
            <a:off x="3591153" y="3530600"/>
            <a:ext cx="647700" cy="0"/>
          </a:xfrm>
          <a:prstGeom prst="line">
            <a:avLst/>
          </a:prstGeom>
          <a:noFill/>
          <a:ln w="762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cxnSp>
        <p:nvCxnSpPr>
          <p:cNvPr id="31772" name="直接箭头连接符 44"/>
          <p:cNvCxnSpPr>
            <a:cxnSpLocks noChangeShapeType="1"/>
          </p:cNvCxnSpPr>
          <p:nvPr/>
        </p:nvCxnSpPr>
        <p:spPr bwMode="auto">
          <a:xfrm>
            <a:off x="2798991" y="2495551"/>
            <a:ext cx="792163" cy="1019175"/>
          </a:xfrm>
          <a:prstGeom prst="straightConnector1">
            <a:avLst/>
          </a:prstGeom>
          <a:noFill/>
          <a:ln w="127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773" name="直接箭头连接符 46"/>
          <p:cNvCxnSpPr>
            <a:cxnSpLocks noChangeShapeType="1"/>
            <a:stCxn id="31771" idx="0"/>
          </p:cNvCxnSpPr>
          <p:nvPr/>
        </p:nvCxnSpPr>
        <p:spPr bwMode="auto">
          <a:xfrm flipH="1">
            <a:off x="2779941" y="3530601"/>
            <a:ext cx="811213" cy="1800225"/>
          </a:xfrm>
          <a:prstGeom prst="straightConnector1">
            <a:avLst/>
          </a:prstGeom>
          <a:noFill/>
          <a:ln w="127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31774" name="Text Box 11"/>
              <p:cNvSpPr txBox="1">
                <a:spLocks noChangeArrowheads="1"/>
              </p:cNvSpPr>
              <p:nvPr/>
            </p:nvSpPr>
            <p:spPr bwMode="auto">
              <a:xfrm>
                <a:off x="3226875" y="2768148"/>
                <a:ext cx="48122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𝝅</m:t>
                    </m:r>
                  </m:oMath>
                </a14:m>
                <a:r>
                  <a:rPr kumimoji="0" lang="en-US" altLang="zh-CN" sz="2000" b="1" i="0" u="none" strike="noStrike" kern="0" cap="none" spc="0" normalizeH="0" baseline="0" noProof="0" dirty="0">
                    <a:ln>
                      <a:noFill/>
                    </a:ln>
                    <a:solidFill>
                      <a:srgbClr val="333399"/>
                    </a:solidFill>
                    <a:effectLst/>
                    <a:uLnTx/>
                    <a:uFillTx/>
                    <a:latin typeface="Arial" charset="0"/>
                    <a:ea typeface="宋体" charset="-122"/>
                    <a:sym typeface="Symbol" pitchFamily="18" charset="2"/>
                  </a:rPr>
                  <a:t> </a:t>
                </a:r>
              </a:p>
            </p:txBody>
          </p:sp>
        </mc:Choice>
        <mc:Fallback xmlns="">
          <p:sp>
            <p:nvSpPr>
              <p:cNvPr id="31774" name="Text Box 11"/>
              <p:cNvSpPr txBox="1">
                <a:spLocks noRot="1" noChangeAspect="1" noMove="1" noResize="1" noEditPoints="1" noAdjustHandles="1" noChangeArrowheads="1" noChangeShapeType="1" noTextEdit="1"/>
              </p:cNvSpPr>
              <p:nvPr/>
            </p:nvSpPr>
            <p:spPr bwMode="auto">
              <a:xfrm>
                <a:off x="3226875" y="2768148"/>
                <a:ext cx="481222" cy="400110"/>
              </a:xfrm>
              <a:prstGeom prst="rect">
                <a:avLst/>
              </a:prstGeom>
              <a:blipFill>
                <a:blip r:embed="rId2"/>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31776" name="Freeform 3"/>
          <p:cNvSpPr>
            <a:spLocks/>
          </p:cNvSpPr>
          <p:nvPr/>
        </p:nvSpPr>
        <p:spPr bwMode="auto">
          <a:xfrm rot="2419281">
            <a:off x="9739648" y="623887"/>
            <a:ext cx="396875" cy="385762"/>
          </a:xfrm>
          <a:custGeom>
            <a:avLst/>
            <a:gdLst>
              <a:gd name="T0" fmla="*/ 2147483647 w 568"/>
              <a:gd name="T1" fmla="*/ 2147483647 h 522"/>
              <a:gd name="T2" fmla="*/ 2147483647 w 568"/>
              <a:gd name="T3" fmla="*/ 2147483647 h 522"/>
              <a:gd name="T4" fmla="*/ 2147483647 w 568"/>
              <a:gd name="T5" fmla="*/ 2147483647 h 522"/>
              <a:gd name="T6" fmla="*/ 2147483647 w 568"/>
              <a:gd name="T7" fmla="*/ 2147483647 h 522"/>
              <a:gd name="T8" fmla="*/ 2147483647 w 568"/>
              <a:gd name="T9" fmla="*/ 2147483647 h 522"/>
              <a:gd name="T10" fmla="*/ 2147483647 w 568"/>
              <a:gd name="T11" fmla="*/ 2147483647 h 522"/>
              <a:gd name="T12" fmla="*/ 2147483647 w 568"/>
              <a:gd name="T13" fmla="*/ 2147483647 h 522"/>
              <a:gd name="T14" fmla="*/ 2147483647 w 568"/>
              <a:gd name="T15" fmla="*/ 2147483647 h 522"/>
              <a:gd name="T16" fmla="*/ 2147483647 w 568"/>
              <a:gd name="T17" fmla="*/ 2147483647 h 522"/>
              <a:gd name="T18" fmla="*/ 2147483647 w 568"/>
              <a:gd name="T19" fmla="*/ 2147483647 h 522"/>
              <a:gd name="T20" fmla="*/ 2147483647 w 568"/>
              <a:gd name="T21" fmla="*/ 2147483647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8" h="522">
                <a:moveTo>
                  <a:pt x="69" y="522"/>
                </a:moveTo>
                <a:cubicBezTo>
                  <a:pt x="34" y="457"/>
                  <a:pt x="0" y="393"/>
                  <a:pt x="23" y="386"/>
                </a:cubicBezTo>
                <a:cubicBezTo>
                  <a:pt x="46" y="379"/>
                  <a:pt x="182" y="492"/>
                  <a:pt x="205" y="477"/>
                </a:cubicBezTo>
                <a:cubicBezTo>
                  <a:pt x="228" y="462"/>
                  <a:pt x="136" y="311"/>
                  <a:pt x="159" y="296"/>
                </a:cubicBezTo>
                <a:cubicBezTo>
                  <a:pt x="182" y="281"/>
                  <a:pt x="326" y="401"/>
                  <a:pt x="341" y="386"/>
                </a:cubicBezTo>
                <a:cubicBezTo>
                  <a:pt x="356" y="371"/>
                  <a:pt x="235" y="220"/>
                  <a:pt x="250" y="205"/>
                </a:cubicBezTo>
                <a:cubicBezTo>
                  <a:pt x="265" y="190"/>
                  <a:pt x="417" y="311"/>
                  <a:pt x="432" y="296"/>
                </a:cubicBezTo>
                <a:cubicBezTo>
                  <a:pt x="447" y="281"/>
                  <a:pt x="326" y="129"/>
                  <a:pt x="341" y="114"/>
                </a:cubicBezTo>
                <a:cubicBezTo>
                  <a:pt x="356" y="99"/>
                  <a:pt x="507" y="220"/>
                  <a:pt x="522" y="205"/>
                </a:cubicBezTo>
                <a:cubicBezTo>
                  <a:pt x="537" y="190"/>
                  <a:pt x="424" y="46"/>
                  <a:pt x="432" y="23"/>
                </a:cubicBezTo>
                <a:cubicBezTo>
                  <a:pt x="440" y="0"/>
                  <a:pt x="504" y="34"/>
                  <a:pt x="568" y="69"/>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77" name="Line 7"/>
          <p:cNvSpPr>
            <a:spLocks noChangeShapeType="1"/>
          </p:cNvSpPr>
          <p:nvPr/>
        </p:nvSpPr>
        <p:spPr bwMode="auto">
          <a:xfrm flipV="1">
            <a:off x="9279272" y="822324"/>
            <a:ext cx="455612" cy="406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78" name="Line 8"/>
          <p:cNvSpPr>
            <a:spLocks noChangeShapeType="1"/>
          </p:cNvSpPr>
          <p:nvPr/>
        </p:nvSpPr>
        <p:spPr bwMode="auto">
          <a:xfrm flipH="1" flipV="1">
            <a:off x="9279272" y="417512"/>
            <a:ext cx="455612" cy="40481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79" name="Text Box 9"/>
          <p:cNvSpPr txBox="1">
            <a:spLocks noChangeArrowheads="1"/>
          </p:cNvSpPr>
          <p:nvPr/>
        </p:nvSpPr>
        <p:spPr bwMode="auto">
          <a:xfrm>
            <a:off x="8918909" y="201612"/>
            <a:ext cx="427038"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0000FF"/>
                </a:solidFill>
                <a:effectLst/>
                <a:uLnTx/>
                <a:uFillTx/>
                <a:latin typeface="Arial" charset="0"/>
                <a:ea typeface="宋体" charset="-122"/>
              </a:rPr>
              <a:t>e</a:t>
            </a:r>
            <a:r>
              <a:rPr kumimoji="0" lang="en-GB" altLang="zh-CN" sz="2000" b="1" i="0" u="none" strike="noStrike" kern="0" cap="none" spc="0" normalizeH="0" baseline="30000" noProof="0">
                <a:ln>
                  <a:noFill/>
                </a:ln>
                <a:solidFill>
                  <a:srgbClr val="0000FF"/>
                </a:solidFill>
                <a:effectLst/>
                <a:uLnTx/>
                <a:uFillTx/>
                <a:latin typeface="Arial" charset="0"/>
                <a:ea typeface="宋体" charset="-122"/>
              </a:rPr>
              <a:t>+</a:t>
            </a:r>
          </a:p>
        </p:txBody>
      </p:sp>
      <p:sp>
        <p:nvSpPr>
          <p:cNvPr id="31780" name="Rectangle 10"/>
          <p:cNvSpPr>
            <a:spLocks noChangeArrowheads="1"/>
          </p:cNvSpPr>
          <p:nvPr/>
        </p:nvSpPr>
        <p:spPr bwMode="auto">
          <a:xfrm>
            <a:off x="8918910" y="957262"/>
            <a:ext cx="4921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0000FF"/>
                </a:solidFill>
                <a:effectLst/>
                <a:uLnTx/>
                <a:uFillTx/>
                <a:latin typeface="Arial" charset="0"/>
                <a:ea typeface="宋体" charset="-122"/>
              </a:rPr>
              <a:t>e</a:t>
            </a:r>
            <a:r>
              <a:rPr kumimoji="0" lang="en-GB" altLang="zh-CN" sz="2000" b="1" i="0" u="none" strike="noStrike" kern="0" cap="none" spc="0" normalizeH="0" baseline="30000" noProof="0">
                <a:ln>
                  <a:noFill/>
                </a:ln>
                <a:solidFill>
                  <a:srgbClr val="0000FF"/>
                </a:solidFill>
                <a:effectLst/>
                <a:uLnTx/>
                <a:uFillTx/>
                <a:latin typeface="Arial" charset="0"/>
                <a:ea typeface="宋体" charset="-122"/>
                <a:sym typeface="Symbol" pitchFamily="18" charset="2"/>
              </a:rPr>
              <a:t></a:t>
            </a:r>
            <a:r>
              <a:rPr kumimoji="0" lang="en-GB" altLang="zh-CN" sz="2000" b="1" i="0" u="none" strike="noStrike" kern="0" cap="none" spc="0" normalizeH="0" baseline="0" noProof="0">
                <a:ln>
                  <a:noFill/>
                </a:ln>
                <a:solidFill>
                  <a:srgbClr val="0000FF"/>
                </a:solidFill>
                <a:effectLst/>
                <a:uLnTx/>
                <a:uFillTx/>
                <a:latin typeface="Arial" charset="0"/>
                <a:ea typeface="宋体" charset="-122"/>
                <a:sym typeface="Symbol" pitchFamily="18" charset="2"/>
              </a:rPr>
              <a:t> </a:t>
            </a:r>
            <a:endParaRPr kumimoji="0" lang="en-GB" altLang="zh-CN" sz="2000" b="1" i="0" u="none" strike="noStrike" kern="0" cap="none" spc="0" normalizeH="0" baseline="0" noProof="0">
              <a:ln>
                <a:noFill/>
              </a:ln>
              <a:solidFill>
                <a:srgbClr val="0000FF"/>
              </a:solidFill>
              <a:effectLst/>
              <a:uLnTx/>
              <a:uFillTx/>
              <a:latin typeface="Arial" charset="0"/>
              <a:ea typeface="宋体" charset="-122"/>
            </a:endParaRPr>
          </a:p>
        </p:txBody>
      </p:sp>
      <p:sp>
        <p:nvSpPr>
          <p:cNvPr id="31781" name="Line 5"/>
          <p:cNvSpPr>
            <a:spLocks noChangeShapeType="1"/>
          </p:cNvSpPr>
          <p:nvPr/>
        </p:nvSpPr>
        <p:spPr bwMode="auto">
          <a:xfrm flipV="1">
            <a:off x="11071560" y="777874"/>
            <a:ext cx="392113" cy="28098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82" name="Line 6"/>
          <p:cNvSpPr>
            <a:spLocks noChangeShapeType="1"/>
          </p:cNvSpPr>
          <p:nvPr/>
        </p:nvSpPr>
        <p:spPr bwMode="auto">
          <a:xfrm flipH="1" flipV="1">
            <a:off x="11084260" y="1065212"/>
            <a:ext cx="392113" cy="2540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83" name="Line 7"/>
          <p:cNvSpPr>
            <a:spLocks noChangeShapeType="1"/>
          </p:cNvSpPr>
          <p:nvPr/>
        </p:nvSpPr>
        <p:spPr bwMode="auto">
          <a:xfrm flipH="1" flipV="1">
            <a:off x="10657222" y="830263"/>
            <a:ext cx="431800" cy="223837"/>
          </a:xfrm>
          <a:prstGeom prst="line">
            <a:avLst/>
          </a:prstGeom>
          <a:noFill/>
          <a:ln w="7620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84" name="Line 8"/>
          <p:cNvSpPr>
            <a:spLocks noChangeShapeType="1"/>
          </p:cNvSpPr>
          <p:nvPr/>
        </p:nvSpPr>
        <p:spPr bwMode="auto">
          <a:xfrm flipV="1">
            <a:off x="10669922" y="493712"/>
            <a:ext cx="431800" cy="34131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85" name="Line 9"/>
          <p:cNvSpPr>
            <a:spLocks noChangeShapeType="1"/>
          </p:cNvSpPr>
          <p:nvPr/>
        </p:nvSpPr>
        <p:spPr bwMode="auto">
          <a:xfrm>
            <a:off x="10212722" y="830262"/>
            <a:ext cx="457200" cy="476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86" name="Text Box 11"/>
          <p:cNvSpPr txBox="1">
            <a:spLocks noChangeArrowheads="1"/>
          </p:cNvSpPr>
          <p:nvPr/>
        </p:nvSpPr>
        <p:spPr bwMode="auto">
          <a:xfrm>
            <a:off x="11030284" y="201613"/>
            <a:ext cx="37465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333399"/>
                </a:solidFill>
                <a:effectLst/>
                <a:uLnTx/>
                <a:uFillTx/>
                <a:latin typeface="Arial" charset="0"/>
                <a:ea typeface="宋体" charset="-122"/>
                <a:sym typeface="Symbol" pitchFamily="18" charset="2"/>
              </a:rPr>
              <a:t> </a:t>
            </a:r>
          </a:p>
        </p:txBody>
      </p:sp>
      <p:sp>
        <p:nvSpPr>
          <p:cNvPr id="31787" name="Text Box 12"/>
          <p:cNvSpPr txBox="1">
            <a:spLocks noChangeArrowheads="1"/>
          </p:cNvSpPr>
          <p:nvPr/>
        </p:nvSpPr>
        <p:spPr bwMode="auto">
          <a:xfrm>
            <a:off x="11390647" y="482599"/>
            <a:ext cx="37465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333399"/>
                </a:solidFill>
                <a:effectLst/>
                <a:uLnTx/>
                <a:uFillTx/>
                <a:latin typeface="Arial" charset="0"/>
                <a:ea typeface="宋体" charset="-122"/>
                <a:sym typeface="Symbol" pitchFamily="18" charset="2"/>
              </a:rPr>
              <a:t> </a:t>
            </a:r>
          </a:p>
        </p:txBody>
      </p:sp>
      <p:sp>
        <p:nvSpPr>
          <p:cNvPr id="31788" name="Text Box 13"/>
          <p:cNvSpPr txBox="1">
            <a:spLocks noChangeArrowheads="1"/>
          </p:cNvSpPr>
          <p:nvPr/>
        </p:nvSpPr>
        <p:spPr bwMode="auto">
          <a:xfrm>
            <a:off x="11440713" y="1155315"/>
            <a:ext cx="6635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333399"/>
                </a:solidFill>
                <a:effectLst/>
                <a:uLnTx/>
                <a:uFillTx/>
                <a:latin typeface="Arial" charset="0"/>
                <a:ea typeface="宋体" charset="-122"/>
                <a:sym typeface="Symbol" pitchFamily="18" charset="2"/>
              </a:rPr>
              <a:t>J/  </a:t>
            </a:r>
          </a:p>
        </p:txBody>
      </p:sp>
      <p:sp>
        <p:nvSpPr>
          <p:cNvPr id="31789" name="Text Box 14"/>
          <p:cNvSpPr txBox="1">
            <a:spLocks noChangeArrowheads="1"/>
          </p:cNvSpPr>
          <p:nvPr/>
        </p:nvSpPr>
        <p:spPr bwMode="auto">
          <a:xfrm>
            <a:off x="10312734" y="1135063"/>
            <a:ext cx="1055688"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006600"/>
                </a:solidFill>
                <a:effectLst/>
                <a:uLnTx/>
                <a:uFillTx/>
                <a:latin typeface="Calibri" pitchFamily="34" charset="0"/>
                <a:ea typeface="宋体" charset="-122"/>
              </a:rPr>
              <a:t>Zc(3900) </a:t>
            </a:r>
          </a:p>
        </p:txBody>
      </p:sp>
      <p:sp>
        <p:nvSpPr>
          <p:cNvPr id="31790" name="Oval 10"/>
          <p:cNvSpPr>
            <a:spLocks noChangeArrowheads="1"/>
          </p:cNvSpPr>
          <p:nvPr/>
        </p:nvSpPr>
        <p:spPr bwMode="auto">
          <a:xfrm>
            <a:off x="10141285" y="755650"/>
            <a:ext cx="144463"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宋体" charset="-122"/>
            </a:endParaRPr>
          </a:p>
        </p:txBody>
      </p:sp>
      <p:sp>
        <p:nvSpPr>
          <p:cNvPr id="31791" name="TextBox 23"/>
          <p:cNvSpPr txBox="1">
            <a:spLocks noChangeArrowheads="1"/>
          </p:cNvSpPr>
          <p:nvPr/>
        </p:nvSpPr>
        <p:spPr bwMode="auto">
          <a:xfrm>
            <a:off x="9825372" y="407988"/>
            <a:ext cx="10287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a:ln>
                  <a:noFill/>
                </a:ln>
                <a:solidFill>
                  <a:srgbClr val="FF0000"/>
                </a:solidFill>
                <a:effectLst/>
                <a:uLnTx/>
                <a:uFillTx/>
                <a:latin typeface="Arial" charset="0"/>
                <a:ea typeface="宋体" charset="-122"/>
              </a:rPr>
              <a:t>Y(4260)  </a:t>
            </a:r>
            <a:endParaRPr kumimoji="0" lang="zh-CN" altLang="en-US" sz="1600" b="1" i="0" u="none" strike="noStrike" kern="0" cap="none" spc="0" normalizeH="0" baseline="0" noProof="0">
              <a:ln>
                <a:noFill/>
              </a:ln>
              <a:solidFill>
                <a:srgbClr val="FF0000"/>
              </a:solidFill>
              <a:effectLst/>
              <a:uLnTx/>
              <a:uFillTx/>
              <a:latin typeface="Arial" charset="0"/>
              <a:ea typeface="宋体" charset="-122"/>
            </a:endParaRPr>
          </a:p>
        </p:txBody>
      </p:sp>
      <p:pic>
        <p:nvPicPr>
          <p:cNvPr id="317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2692" y="1643063"/>
            <a:ext cx="3186112"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95" name="Text Box 11"/>
          <p:cNvSpPr txBox="1">
            <a:spLocks noChangeArrowheads="1"/>
          </p:cNvSpPr>
          <p:nvPr/>
        </p:nvSpPr>
        <p:spPr bwMode="auto">
          <a:xfrm>
            <a:off x="3445950" y="3628045"/>
            <a:ext cx="1225550" cy="400050"/>
          </a:xfrm>
          <a:prstGeom prst="rect">
            <a:avLst/>
          </a:prstGeom>
          <a:noFill/>
          <a:ln w="9525">
            <a:solidFill>
              <a:srgbClr val="0066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006600"/>
                </a:solidFill>
                <a:effectLst/>
                <a:uLnTx/>
                <a:uFillTx/>
                <a:latin typeface="Arial" charset="0"/>
                <a:ea typeface="宋体" charset="-122"/>
                <a:sym typeface="Symbol" pitchFamily="18" charset="2"/>
              </a:rPr>
              <a:t>Zc(3900)</a:t>
            </a:r>
          </a:p>
        </p:txBody>
      </p:sp>
      <p:sp>
        <p:nvSpPr>
          <p:cNvPr id="31796" name="Text Box 11"/>
          <p:cNvSpPr txBox="1">
            <a:spLocks noChangeArrowheads="1"/>
          </p:cNvSpPr>
          <p:nvPr/>
        </p:nvSpPr>
        <p:spPr bwMode="auto">
          <a:xfrm>
            <a:off x="854304" y="1865314"/>
            <a:ext cx="1004887" cy="369887"/>
          </a:xfrm>
          <a:prstGeom prst="rect">
            <a:avLst/>
          </a:prstGeom>
          <a:solidFill>
            <a:schemeClr val="bg1"/>
          </a:solidFill>
          <a:ln w="9525">
            <a:solidFill>
              <a:srgbClr val="FF0000"/>
            </a:solidFill>
            <a:miter lim="800000"/>
            <a:headEnd/>
            <a:tailEnd/>
          </a:ln>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1800" b="1" i="0" u="none" strike="noStrike" kern="0" cap="none" spc="0" normalizeH="0" baseline="0" noProof="0">
                <a:ln>
                  <a:noFill/>
                </a:ln>
                <a:solidFill>
                  <a:srgbClr val="C00000"/>
                </a:solidFill>
                <a:effectLst/>
                <a:uLnTx/>
                <a:uFillTx/>
                <a:latin typeface="Arial" charset="0"/>
                <a:ea typeface="宋体" charset="-122"/>
                <a:sym typeface="Symbol" pitchFamily="18" charset="2"/>
              </a:rPr>
              <a:t>Y(</a:t>
            </a:r>
            <a:r>
              <a:rPr kumimoji="0" lang="en-US" altLang="zh-CN" sz="1800" b="1" i="0" u="none" strike="noStrike" kern="0" cap="none" spc="0" normalizeH="0" baseline="0" noProof="0">
                <a:ln>
                  <a:noFill/>
                </a:ln>
                <a:solidFill>
                  <a:srgbClr val="C00000"/>
                </a:solidFill>
                <a:effectLst/>
                <a:uLnTx/>
                <a:uFillTx/>
                <a:latin typeface="Arial" charset="0"/>
                <a:ea typeface="宋体" charset="-122"/>
                <a:sym typeface="Symbol" pitchFamily="18" charset="2"/>
              </a:rPr>
              <a:t>4360</a:t>
            </a:r>
            <a:r>
              <a:rPr kumimoji="0" lang="en-GB" altLang="zh-CN" sz="1800" b="1" i="0" u="none" strike="noStrike" kern="0" cap="none" spc="0" normalizeH="0" baseline="0" noProof="0">
                <a:ln>
                  <a:noFill/>
                </a:ln>
                <a:solidFill>
                  <a:srgbClr val="C00000"/>
                </a:solidFill>
                <a:effectLst/>
                <a:uLnTx/>
                <a:uFillTx/>
                <a:latin typeface="Arial" charset="0"/>
                <a:ea typeface="宋体" charset="-122"/>
                <a:sym typeface="Symbol" pitchFamily="18" charset="2"/>
              </a:rPr>
              <a:t>)</a:t>
            </a:r>
          </a:p>
        </p:txBody>
      </p:sp>
      <p:sp>
        <p:nvSpPr>
          <p:cNvPr id="31797" name="Line 10"/>
          <p:cNvSpPr>
            <a:spLocks noChangeShapeType="1"/>
          </p:cNvSpPr>
          <p:nvPr/>
        </p:nvSpPr>
        <p:spPr bwMode="auto">
          <a:xfrm>
            <a:off x="2151290" y="2235200"/>
            <a:ext cx="647700" cy="0"/>
          </a:xfrm>
          <a:prstGeom prst="line">
            <a:avLst/>
          </a:prstGeom>
          <a:noFill/>
          <a:ln w="76200">
            <a:solidFill>
              <a:srgbClr val="C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31798" name="Text Box 16"/>
          <p:cNvSpPr txBox="1">
            <a:spLocks noChangeArrowheads="1"/>
          </p:cNvSpPr>
          <p:nvPr/>
        </p:nvSpPr>
        <p:spPr bwMode="auto">
          <a:xfrm>
            <a:off x="4311879" y="1762125"/>
            <a:ext cx="1019175" cy="400050"/>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000" b="1" i="0" u="none" strike="noStrike" kern="0" cap="none" spc="0" normalizeH="0" baseline="0" noProof="0">
                <a:ln>
                  <a:noFill/>
                </a:ln>
                <a:solidFill>
                  <a:srgbClr val="CC0000"/>
                </a:solidFill>
                <a:effectLst/>
                <a:uLnTx/>
                <a:uFillTx/>
                <a:latin typeface="Arial" charset="0"/>
                <a:ea typeface="宋体" charset="-122"/>
                <a:sym typeface="Symbol" pitchFamily="18" charset="2"/>
              </a:rPr>
              <a:t>D*D</a:t>
            </a:r>
            <a:r>
              <a:rPr kumimoji="0" lang="en-US" altLang="zh-CN" sz="2000" b="1" i="0" u="none" strike="noStrike" kern="0" cap="none" spc="0" normalizeH="0" baseline="-25000" noProof="0">
                <a:ln>
                  <a:noFill/>
                </a:ln>
                <a:solidFill>
                  <a:srgbClr val="CC0000"/>
                </a:solidFill>
                <a:effectLst/>
                <a:uLnTx/>
                <a:uFillTx/>
                <a:latin typeface="Arial" charset="0"/>
                <a:ea typeface="宋体" charset="-122"/>
                <a:sym typeface="Symbol" pitchFamily="18" charset="2"/>
              </a:rPr>
              <a:t>1</a:t>
            </a:r>
            <a:r>
              <a:rPr kumimoji="0" lang="en-GB" altLang="zh-CN" sz="2000" b="1" i="0" u="none" strike="noStrike" kern="0" cap="none" spc="0" normalizeH="0" baseline="0" noProof="0">
                <a:ln>
                  <a:noFill/>
                </a:ln>
                <a:solidFill>
                  <a:srgbClr val="CC0000"/>
                </a:solidFill>
                <a:effectLst/>
                <a:uLnTx/>
                <a:uFillTx/>
                <a:latin typeface="Arial" charset="0"/>
                <a:ea typeface="宋体" charset="-122"/>
                <a:sym typeface="Symbol" pitchFamily="18" charset="2"/>
              </a:rPr>
              <a:t> </a:t>
            </a:r>
            <a:r>
              <a:rPr kumimoji="0" lang="zh-CN" altLang="en-GB" sz="2000" b="1" i="0" u="none" strike="noStrike" kern="0" cap="none" spc="0" normalizeH="0" baseline="0" noProof="0">
                <a:ln>
                  <a:noFill/>
                </a:ln>
                <a:solidFill>
                  <a:srgbClr val="CC0000"/>
                </a:solidFill>
                <a:effectLst/>
                <a:uLnTx/>
                <a:uFillTx/>
                <a:latin typeface="Arial" charset="0"/>
                <a:ea typeface="宋体" charset="-122"/>
                <a:sym typeface="Symbol" pitchFamily="18" charset="2"/>
              </a:rPr>
              <a:t> </a:t>
            </a:r>
          </a:p>
        </p:txBody>
      </p:sp>
      <p:sp>
        <p:nvSpPr>
          <p:cNvPr id="55" name="TextBox 54"/>
          <p:cNvSpPr txBox="1"/>
          <p:nvPr/>
        </p:nvSpPr>
        <p:spPr>
          <a:xfrm>
            <a:off x="5270835" y="1405107"/>
            <a:ext cx="3009677" cy="1015663"/>
          </a:xfrm>
          <a:prstGeom prst="rect">
            <a:avLst/>
          </a:prstGeom>
          <a:noFill/>
          <a:ln>
            <a:solidFill>
              <a:srgbClr val="FF0000"/>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0000"/>
                </a:solidFill>
                <a:effectLst/>
                <a:uLnTx/>
                <a:uFillTx/>
                <a:latin typeface="Calibri" panose="020F0502020204030204" pitchFamily="34" charset="0"/>
              </a:rPr>
              <a:t>The first S-wave narrow open charm threshold in vector channel</a:t>
            </a:r>
            <a:endParaRPr kumimoji="0" lang="zh-CN" altLang="en-US" sz="2000" b="1" i="0" u="none" strike="noStrike" kern="0" cap="none" spc="0" normalizeH="0" baseline="0" noProof="0" dirty="0">
              <a:ln>
                <a:noFill/>
              </a:ln>
              <a:solidFill>
                <a:srgbClr val="FF0000"/>
              </a:solidFill>
              <a:effectLst/>
              <a:uLnTx/>
              <a:uFillTx/>
              <a:latin typeface="Calibri" panose="020F0502020204030204" pitchFamily="34" charset="0"/>
            </a:endParaRPr>
          </a:p>
        </p:txBody>
      </p:sp>
      <p:sp>
        <p:nvSpPr>
          <p:cNvPr id="56" name="文本框 55"/>
          <p:cNvSpPr txBox="1"/>
          <p:nvPr/>
        </p:nvSpPr>
        <p:spPr>
          <a:xfrm>
            <a:off x="689426" y="174804"/>
            <a:ext cx="10943771" cy="584775"/>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3200" b="1" i="0" u="none" strike="noStrike" kern="0" cap="none" spc="0" normalizeH="0" baseline="0" noProof="0" dirty="0">
                <a:ln>
                  <a:noFill/>
                </a:ln>
                <a:solidFill>
                  <a:srgbClr val="0000CC"/>
                </a:solidFill>
                <a:effectLst/>
                <a:uLnTx/>
                <a:uFillTx/>
              </a:rPr>
              <a:t>3. Y(4260) and </a:t>
            </a:r>
            <a:r>
              <a:rPr kumimoji="0" lang="en-US" altLang="zh-CN" sz="3200" b="1" i="0" u="none" strike="noStrike" kern="0" cap="none" spc="0" normalizeH="0" baseline="0" noProof="0" dirty="0" err="1">
                <a:ln>
                  <a:noFill/>
                </a:ln>
                <a:solidFill>
                  <a:srgbClr val="0000CC"/>
                </a:solidFill>
                <a:effectLst/>
                <a:uLnTx/>
                <a:uFillTx/>
              </a:rPr>
              <a:t>Zc</a:t>
            </a:r>
            <a:r>
              <a:rPr kumimoji="0" lang="en-US" altLang="zh-CN" sz="3200" b="1" i="0" u="none" strike="noStrike" kern="0" cap="none" spc="0" normalizeH="0" baseline="0" noProof="0" dirty="0">
                <a:ln>
                  <a:noFill/>
                </a:ln>
                <a:solidFill>
                  <a:srgbClr val="0000CC"/>
                </a:solidFill>
                <a:effectLst/>
                <a:uLnTx/>
                <a:uFillTx/>
              </a:rPr>
              <a:t>(3900)/X(3872) </a:t>
            </a:r>
          </a:p>
        </p:txBody>
      </p:sp>
      <p:sp>
        <p:nvSpPr>
          <p:cNvPr id="57" name="Text Box 11"/>
          <p:cNvSpPr txBox="1">
            <a:spLocks noChangeArrowheads="1"/>
          </p:cNvSpPr>
          <p:nvPr/>
        </p:nvSpPr>
        <p:spPr bwMode="auto">
          <a:xfrm>
            <a:off x="5021456" y="3150788"/>
            <a:ext cx="1096775" cy="400110"/>
          </a:xfrm>
          <a:prstGeom prst="rect">
            <a:avLst/>
          </a:prstGeom>
          <a:noFill/>
          <a:ln w="9525">
            <a:solidFill>
              <a:srgbClr val="FF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000" b="1" i="0" u="none" strike="noStrike" kern="0" cap="none" spc="0" normalizeH="0" baseline="0" noProof="0" dirty="0">
                <a:ln>
                  <a:noFill/>
                </a:ln>
                <a:solidFill>
                  <a:srgbClr val="FF00FF"/>
                </a:solidFill>
                <a:effectLst/>
                <a:uLnTx/>
                <a:uFillTx/>
                <a:latin typeface="Arial" charset="0"/>
                <a:ea typeface="宋体" charset="-122"/>
                <a:sym typeface="Symbol" pitchFamily="18" charset="2"/>
              </a:rPr>
              <a:t>X(3872)</a:t>
            </a:r>
          </a:p>
        </p:txBody>
      </p:sp>
      <p:cxnSp>
        <p:nvCxnSpPr>
          <p:cNvPr id="58" name="直接箭头连接符 44"/>
          <p:cNvCxnSpPr>
            <a:cxnSpLocks noChangeShapeType="1"/>
            <a:stCxn id="31765" idx="1"/>
          </p:cNvCxnSpPr>
          <p:nvPr/>
        </p:nvCxnSpPr>
        <p:spPr bwMode="auto">
          <a:xfrm>
            <a:off x="2798990" y="2495551"/>
            <a:ext cx="2113757" cy="1152525"/>
          </a:xfrm>
          <a:prstGeom prst="straightConnector1">
            <a:avLst/>
          </a:prstGeom>
          <a:noFill/>
          <a:ln w="127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9" name="Line 10"/>
          <p:cNvSpPr>
            <a:spLocks noChangeShapeType="1"/>
          </p:cNvSpPr>
          <p:nvPr/>
        </p:nvSpPr>
        <p:spPr bwMode="auto">
          <a:xfrm>
            <a:off x="4946985" y="3662818"/>
            <a:ext cx="647700" cy="0"/>
          </a:xfrm>
          <a:prstGeom prst="line">
            <a:avLst/>
          </a:prstGeom>
          <a:noFill/>
          <a:ln w="762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mc:AlternateContent xmlns:mc="http://schemas.openxmlformats.org/markup-compatibility/2006" xmlns:a14="http://schemas.microsoft.com/office/drawing/2010/main">
        <mc:Choice Requires="a14">
          <p:sp>
            <p:nvSpPr>
              <p:cNvPr id="60" name="Text Box 11"/>
              <p:cNvSpPr txBox="1">
                <a:spLocks noChangeArrowheads="1"/>
              </p:cNvSpPr>
              <p:nvPr/>
            </p:nvSpPr>
            <p:spPr bwMode="auto">
              <a:xfrm>
                <a:off x="3916022" y="2746375"/>
                <a:ext cx="409086"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𝜸</m:t>
                    </m:r>
                  </m:oMath>
                </a14:m>
                <a:r>
                  <a:rPr kumimoji="0" lang="en-US" altLang="zh-CN" sz="2000" b="1" i="0" u="none" strike="noStrike" kern="0" cap="none" spc="0" normalizeH="0" baseline="0" noProof="0" dirty="0">
                    <a:ln>
                      <a:noFill/>
                    </a:ln>
                    <a:solidFill>
                      <a:srgbClr val="333399"/>
                    </a:solidFill>
                    <a:effectLst/>
                    <a:uLnTx/>
                    <a:uFillTx/>
                    <a:latin typeface="Arial" charset="0"/>
                    <a:ea typeface="宋体" charset="-122"/>
                    <a:sym typeface="Symbol" pitchFamily="18" charset="2"/>
                  </a:rPr>
                  <a:t> </a:t>
                </a:r>
              </a:p>
            </p:txBody>
          </p:sp>
        </mc:Choice>
        <mc:Fallback xmlns="">
          <p:sp>
            <p:nvSpPr>
              <p:cNvPr id="60" name="Text Box 11"/>
              <p:cNvSpPr txBox="1">
                <a:spLocks noRot="1" noChangeAspect="1" noMove="1" noResize="1" noEditPoints="1" noAdjustHandles="1" noChangeArrowheads="1" noChangeShapeType="1" noTextEdit="1"/>
              </p:cNvSpPr>
              <p:nvPr/>
            </p:nvSpPr>
            <p:spPr bwMode="auto">
              <a:xfrm>
                <a:off x="3916022" y="2746375"/>
                <a:ext cx="409086" cy="400110"/>
              </a:xfrm>
              <a:prstGeom prst="rect">
                <a:avLst/>
              </a:prstGeom>
              <a:blipFill>
                <a:blip r:embed="rId4"/>
                <a:stretch>
                  <a:fillRect b="-923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cxnSp>
        <p:nvCxnSpPr>
          <p:cNvPr id="61" name="直接箭头连接符 46"/>
          <p:cNvCxnSpPr>
            <a:cxnSpLocks noChangeShapeType="1"/>
            <a:stCxn id="59" idx="0"/>
          </p:cNvCxnSpPr>
          <p:nvPr/>
        </p:nvCxnSpPr>
        <p:spPr bwMode="auto">
          <a:xfrm flipH="1">
            <a:off x="2940278" y="3662818"/>
            <a:ext cx="2006707" cy="1668008"/>
          </a:xfrm>
          <a:prstGeom prst="straightConnector1">
            <a:avLst/>
          </a:prstGeom>
          <a:noFill/>
          <a:ln w="127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64" name="Text Box 11"/>
              <p:cNvSpPr txBox="1">
                <a:spLocks noChangeArrowheads="1"/>
              </p:cNvSpPr>
              <p:nvPr/>
            </p:nvSpPr>
            <p:spPr bwMode="auto">
              <a:xfrm>
                <a:off x="3770145" y="4464657"/>
                <a:ext cx="1260858"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𝟐</m:t>
                    </m:r>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𝝅</m:t>
                    </m:r>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 </m:t>
                    </m:r>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𝟑</m:t>
                    </m:r>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𝝅</m:t>
                    </m:r>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 </m:t>
                    </m:r>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𝜸</m:t>
                    </m:r>
                  </m:oMath>
                </a14:m>
                <a:r>
                  <a:rPr kumimoji="0" lang="en-US" altLang="zh-CN" sz="2000" b="1" i="0" u="none" strike="noStrike" kern="0" cap="none" spc="0" normalizeH="0" baseline="0" noProof="0" dirty="0">
                    <a:ln>
                      <a:noFill/>
                    </a:ln>
                    <a:solidFill>
                      <a:srgbClr val="333399"/>
                    </a:solidFill>
                    <a:effectLst/>
                    <a:uLnTx/>
                    <a:uFillTx/>
                    <a:latin typeface="Arial" charset="0"/>
                    <a:ea typeface="宋体" charset="-122"/>
                    <a:sym typeface="Symbol" pitchFamily="18" charset="2"/>
                  </a:rPr>
                  <a:t> </a:t>
                </a:r>
              </a:p>
            </p:txBody>
          </p:sp>
        </mc:Choice>
        <mc:Fallback xmlns="">
          <p:sp>
            <p:nvSpPr>
              <p:cNvPr id="64" name="Text Box 11"/>
              <p:cNvSpPr txBox="1">
                <a:spLocks noRot="1" noChangeAspect="1" noMove="1" noResize="1" noEditPoints="1" noAdjustHandles="1" noChangeArrowheads="1" noChangeShapeType="1" noTextEdit="1"/>
              </p:cNvSpPr>
              <p:nvPr/>
            </p:nvSpPr>
            <p:spPr bwMode="auto">
              <a:xfrm>
                <a:off x="3770145" y="4464657"/>
                <a:ext cx="1260858" cy="400110"/>
              </a:xfrm>
              <a:prstGeom prst="rect">
                <a:avLst/>
              </a:prstGeom>
              <a:blipFill>
                <a:blip r:embed="rId5"/>
                <a:stretch>
                  <a:fillRect b="-909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5" name="Text Box 11"/>
              <p:cNvSpPr txBox="1">
                <a:spLocks noChangeArrowheads="1"/>
              </p:cNvSpPr>
              <p:nvPr/>
            </p:nvSpPr>
            <p:spPr bwMode="auto">
              <a:xfrm>
                <a:off x="2760891" y="4444094"/>
                <a:ext cx="481222"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US" altLang="zh-CN" sz="2000" b="1" i="1" u="none" strike="noStrike" kern="0" cap="none" spc="0" normalizeH="0" baseline="0" noProof="0" smtClean="0">
                        <a:ln>
                          <a:noFill/>
                        </a:ln>
                        <a:solidFill>
                          <a:srgbClr val="333399"/>
                        </a:solidFill>
                        <a:effectLst/>
                        <a:uLnTx/>
                        <a:uFillTx/>
                        <a:latin typeface="Cambria Math" panose="02040503050406030204" pitchFamily="18" charset="0"/>
                        <a:ea typeface="宋体" charset="-122"/>
                        <a:sym typeface="Symbol" pitchFamily="18" charset="2"/>
                      </a:rPr>
                      <m:t>𝝅</m:t>
                    </m:r>
                  </m:oMath>
                </a14:m>
                <a:r>
                  <a:rPr kumimoji="0" lang="en-US" altLang="zh-CN" sz="2000" b="1" i="0" u="none" strike="noStrike" kern="0" cap="none" spc="0" normalizeH="0" baseline="0" noProof="0" dirty="0">
                    <a:ln>
                      <a:noFill/>
                    </a:ln>
                    <a:solidFill>
                      <a:srgbClr val="333399"/>
                    </a:solidFill>
                    <a:effectLst/>
                    <a:uLnTx/>
                    <a:uFillTx/>
                    <a:latin typeface="Arial" charset="0"/>
                    <a:ea typeface="宋体" charset="-122"/>
                    <a:sym typeface="Symbol" pitchFamily="18" charset="2"/>
                  </a:rPr>
                  <a:t> </a:t>
                </a:r>
              </a:p>
            </p:txBody>
          </p:sp>
        </mc:Choice>
        <mc:Fallback xmlns="">
          <p:sp>
            <p:nvSpPr>
              <p:cNvPr id="65" name="Text Box 11"/>
              <p:cNvSpPr txBox="1">
                <a:spLocks noRot="1" noChangeAspect="1" noMove="1" noResize="1" noEditPoints="1" noAdjustHandles="1" noChangeArrowheads="1" noChangeShapeType="1" noTextEdit="1"/>
              </p:cNvSpPr>
              <p:nvPr/>
            </p:nvSpPr>
            <p:spPr bwMode="auto">
              <a:xfrm>
                <a:off x="2760891" y="4444094"/>
                <a:ext cx="481222" cy="400110"/>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6" name="图片 5"/>
          <p:cNvPicPr>
            <a:picLocks noChangeAspect="1"/>
          </p:cNvPicPr>
          <p:nvPr/>
        </p:nvPicPr>
        <p:blipFill>
          <a:blip r:embed="rId7"/>
          <a:stretch>
            <a:fillRect/>
          </a:stretch>
        </p:blipFill>
        <p:spPr>
          <a:xfrm>
            <a:off x="6439264" y="4644149"/>
            <a:ext cx="3067814" cy="686677"/>
          </a:xfrm>
          <a:prstGeom prst="rect">
            <a:avLst/>
          </a:prstGeom>
          <a:ln>
            <a:solidFill>
              <a:srgbClr val="0000CC"/>
            </a:solidFill>
          </a:ln>
        </p:spPr>
      </p:pic>
    </p:spTree>
    <p:extLst>
      <p:ext uri="{BB962C8B-B14F-4D97-AF65-F5344CB8AC3E}">
        <p14:creationId xmlns:p14="http://schemas.microsoft.com/office/powerpoint/2010/main" val="315004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9" grpId="0" animBg="1"/>
      <p:bldP spid="60" grpId="0"/>
      <p:bldP spid="6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008AF3F7-C5FE-495E-AB51-514AFF693C71}"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21</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9497" y="49214"/>
            <a:ext cx="9036497" cy="6764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矩形 3"/>
          <p:cNvSpPr/>
          <p:nvPr/>
        </p:nvSpPr>
        <p:spPr bwMode="auto">
          <a:xfrm>
            <a:off x="6262914" y="384630"/>
            <a:ext cx="4405086" cy="6270171"/>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pic>
        <p:nvPicPr>
          <p:cNvPr id="6" name="图片 5"/>
          <p:cNvPicPr>
            <a:picLocks noChangeAspect="1"/>
          </p:cNvPicPr>
          <p:nvPr/>
        </p:nvPicPr>
        <p:blipFill>
          <a:blip r:embed="rId3"/>
          <a:stretch>
            <a:fillRect/>
          </a:stretch>
        </p:blipFill>
        <p:spPr>
          <a:xfrm>
            <a:off x="6517457" y="67450"/>
            <a:ext cx="3337200" cy="2309850"/>
          </a:xfrm>
          <a:prstGeom prst="rect">
            <a:avLst/>
          </a:prstGeom>
        </p:spPr>
      </p:pic>
      <p:pic>
        <p:nvPicPr>
          <p:cNvPr id="7" name="图片 6"/>
          <p:cNvPicPr>
            <a:picLocks noChangeAspect="1"/>
          </p:cNvPicPr>
          <p:nvPr/>
        </p:nvPicPr>
        <p:blipFill>
          <a:blip r:embed="rId4"/>
          <a:stretch>
            <a:fillRect/>
          </a:stretch>
        </p:blipFill>
        <p:spPr>
          <a:xfrm>
            <a:off x="6552220" y="2372096"/>
            <a:ext cx="3267675" cy="2227200"/>
          </a:xfrm>
          <a:prstGeom prst="rect">
            <a:avLst/>
          </a:prstGeom>
        </p:spPr>
      </p:pic>
      <p:pic>
        <p:nvPicPr>
          <p:cNvPr id="8" name="图片 7"/>
          <p:cNvPicPr>
            <a:picLocks noChangeAspect="1"/>
          </p:cNvPicPr>
          <p:nvPr/>
        </p:nvPicPr>
        <p:blipFill>
          <a:blip r:embed="rId5"/>
          <a:stretch>
            <a:fillRect/>
          </a:stretch>
        </p:blipFill>
        <p:spPr>
          <a:xfrm>
            <a:off x="6588223" y="4600658"/>
            <a:ext cx="3302438" cy="2192400"/>
          </a:xfrm>
          <a:prstGeom prst="rect">
            <a:avLst/>
          </a:prstGeom>
        </p:spPr>
      </p:pic>
      <p:pic>
        <p:nvPicPr>
          <p:cNvPr id="9" name="图片 8"/>
          <p:cNvPicPr>
            <a:picLocks noChangeAspect="1"/>
          </p:cNvPicPr>
          <p:nvPr/>
        </p:nvPicPr>
        <p:blipFill>
          <a:blip r:embed="rId6"/>
          <a:stretch>
            <a:fillRect/>
          </a:stretch>
        </p:blipFill>
        <p:spPr>
          <a:xfrm>
            <a:off x="6361025" y="103527"/>
            <a:ext cx="3493632" cy="2283933"/>
          </a:xfrm>
          <a:prstGeom prst="rect">
            <a:avLst/>
          </a:prstGeom>
        </p:spPr>
      </p:pic>
      <p:sp>
        <p:nvSpPr>
          <p:cNvPr id="11" name="文本框 10"/>
          <p:cNvSpPr txBox="1"/>
          <p:nvPr/>
        </p:nvSpPr>
        <p:spPr>
          <a:xfrm>
            <a:off x="7929790" y="2377301"/>
            <a:ext cx="289213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00FF"/>
                </a:solidFill>
                <a:effectLst/>
                <a:uLnTx/>
                <a:uFillTx/>
              </a:rPr>
              <a:t>BESIII, arXiv:1610.07044 [</a:t>
            </a:r>
            <a:r>
              <a:rPr kumimoji="0" lang="en-US" altLang="zh-CN" sz="1400" b="0" i="0" u="none" strike="noStrike" kern="0" cap="none" spc="0" normalizeH="0" baseline="0" noProof="0" dirty="0" err="1">
                <a:ln>
                  <a:noFill/>
                </a:ln>
                <a:solidFill>
                  <a:srgbClr val="0000FF"/>
                </a:solidFill>
                <a:effectLst/>
                <a:uLnTx/>
                <a:uFillTx/>
              </a:rPr>
              <a:t>hep</a:t>
            </a:r>
            <a:r>
              <a:rPr kumimoji="0" lang="en-US" altLang="zh-CN" sz="1400" b="0" i="0" u="none" strike="noStrike" kern="0" cap="none" spc="0" normalizeH="0" baseline="0" noProof="0" dirty="0">
                <a:ln>
                  <a:noFill/>
                </a:ln>
                <a:solidFill>
                  <a:srgbClr val="0000FF"/>
                </a:solidFill>
                <a:effectLst/>
                <a:uLnTx/>
                <a:uFillTx/>
              </a:rPr>
              <a:t>-ex]</a:t>
            </a:r>
            <a:endParaRPr kumimoji="0" lang="zh-CN" altLang="en-US" sz="1400" b="0" i="0" u="none" strike="noStrike" kern="0" cap="none" spc="0" normalizeH="0" baseline="0" noProof="0" dirty="0">
              <a:ln>
                <a:noFill/>
              </a:ln>
              <a:solidFill>
                <a:srgbClr val="0000FF"/>
              </a:solidFill>
              <a:effectLst/>
              <a:uLnTx/>
              <a:uFillTx/>
            </a:endParaRPr>
          </a:p>
        </p:txBody>
      </p:sp>
      <p:sp>
        <p:nvSpPr>
          <p:cNvPr id="12" name="文本框 11"/>
          <p:cNvSpPr txBox="1"/>
          <p:nvPr/>
        </p:nvSpPr>
        <p:spPr>
          <a:xfrm>
            <a:off x="7765144" y="139849"/>
            <a:ext cx="2941831"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00FF"/>
                </a:solidFill>
                <a:effectLst/>
                <a:uLnTx/>
                <a:uFillTx/>
              </a:rPr>
              <a:t>BESIII, arXiv:1611.01317 [</a:t>
            </a:r>
            <a:r>
              <a:rPr kumimoji="0" lang="en-US" altLang="zh-CN" sz="1400" b="0" i="0" u="none" strike="noStrike" kern="0" cap="none" spc="0" normalizeH="0" baseline="0" noProof="0" dirty="0" err="1">
                <a:ln>
                  <a:noFill/>
                </a:ln>
                <a:solidFill>
                  <a:srgbClr val="0000FF"/>
                </a:solidFill>
                <a:effectLst/>
                <a:uLnTx/>
                <a:uFillTx/>
              </a:rPr>
              <a:t>hep</a:t>
            </a:r>
            <a:r>
              <a:rPr kumimoji="0" lang="en-US" altLang="zh-CN" sz="1400" b="0" i="0" u="none" strike="noStrike" kern="0" cap="none" spc="0" normalizeH="0" baseline="0" noProof="0" dirty="0">
                <a:ln>
                  <a:noFill/>
                </a:ln>
                <a:solidFill>
                  <a:srgbClr val="0000FF"/>
                </a:solidFill>
                <a:effectLst/>
                <a:uLnTx/>
                <a:uFillTx/>
              </a:rPr>
              <a:t>-ex] </a:t>
            </a:r>
            <a:endParaRPr kumimoji="0" lang="zh-CN" altLang="en-US" sz="1400" b="0" i="0" u="none" strike="noStrike" kern="0" cap="none" spc="0" normalizeH="0" baseline="0" noProof="0" dirty="0">
              <a:ln>
                <a:noFill/>
              </a:ln>
              <a:solidFill>
                <a:srgbClr val="0000FF"/>
              </a:solidFill>
              <a:effectLst/>
              <a:uLnTx/>
              <a:uFillTx/>
            </a:endParaRPr>
          </a:p>
        </p:txBody>
      </p:sp>
      <p:sp>
        <p:nvSpPr>
          <p:cNvPr id="14" name="文本框 13"/>
          <p:cNvSpPr txBox="1"/>
          <p:nvPr/>
        </p:nvSpPr>
        <p:spPr>
          <a:xfrm>
            <a:off x="8056285" y="4585578"/>
            <a:ext cx="2699778"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00FF"/>
                </a:solidFill>
                <a:effectLst/>
                <a:uLnTx/>
                <a:uFillTx/>
              </a:rPr>
              <a:t>Gao, et al., 1703.10351[</a:t>
            </a:r>
            <a:r>
              <a:rPr kumimoji="0" lang="en-US" altLang="zh-CN" sz="1400" b="0" i="0" u="none" strike="noStrike" kern="0" cap="none" spc="0" normalizeH="0" baseline="0" noProof="0" dirty="0" err="1">
                <a:ln>
                  <a:noFill/>
                </a:ln>
                <a:solidFill>
                  <a:srgbClr val="0000FF"/>
                </a:solidFill>
                <a:effectLst/>
                <a:uLnTx/>
                <a:uFillTx/>
              </a:rPr>
              <a:t>hep</a:t>
            </a:r>
            <a:r>
              <a:rPr kumimoji="0" lang="en-US" altLang="zh-CN" sz="1400" b="0" i="0" u="none" strike="noStrike" kern="0" cap="none" spc="0" normalizeH="0" baseline="0" noProof="0" dirty="0">
                <a:ln>
                  <a:noFill/>
                </a:ln>
                <a:solidFill>
                  <a:srgbClr val="0000FF"/>
                </a:solidFill>
                <a:effectLst/>
                <a:uLnTx/>
                <a:uFillTx/>
              </a:rPr>
              <a:t>-ex]</a:t>
            </a:r>
            <a:endParaRPr kumimoji="0" lang="zh-CN" altLang="en-US" sz="1400" b="0" i="0" u="none" strike="noStrike" kern="0" cap="none" spc="0" normalizeH="0" baseline="0" noProof="0" dirty="0">
              <a:ln>
                <a:noFill/>
              </a:ln>
              <a:solidFill>
                <a:srgbClr val="0000FF"/>
              </a:solidFill>
              <a:effectLst/>
              <a:uLnTx/>
              <a:uFillTx/>
            </a:endParaRPr>
          </a:p>
        </p:txBody>
      </p:sp>
      <p:sp>
        <p:nvSpPr>
          <p:cNvPr id="3" name="文本框 2"/>
          <p:cNvSpPr txBox="1"/>
          <p:nvPr/>
        </p:nvSpPr>
        <p:spPr>
          <a:xfrm>
            <a:off x="4273508" y="1013713"/>
            <a:ext cx="3757760" cy="461665"/>
          </a:xfrm>
          <a:prstGeom prst="rect">
            <a:avLst/>
          </a:prstGeom>
          <a:solidFill>
            <a:schemeClr val="bg1"/>
          </a:solidFill>
          <a:ln>
            <a:solidFill>
              <a:srgbClr val="FF0000"/>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0000"/>
                </a:solidFill>
                <a:effectLst/>
                <a:uLnTx/>
                <a:uFillTx/>
              </a:rPr>
              <a:t>One state or two states?</a:t>
            </a:r>
            <a:endParaRPr kumimoji="0" lang="zh-CN" altLang="en-US" sz="24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351141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22</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873611" y="938514"/>
            <a:ext cx="8964445" cy="5653693"/>
          </a:xfrm>
          <a:prstGeom prst="rect">
            <a:avLst/>
          </a:prstGeom>
        </p:spPr>
      </p:pic>
      <p:sp>
        <p:nvSpPr>
          <p:cNvPr id="4" name="文本框 3"/>
          <p:cNvSpPr txBox="1"/>
          <p:nvPr/>
        </p:nvSpPr>
        <p:spPr>
          <a:xfrm>
            <a:off x="805544" y="222200"/>
            <a:ext cx="8887369"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0000CC"/>
                </a:solidFill>
                <a:effectLst/>
                <a:uLnTx/>
                <a:uFillTx/>
              </a:rPr>
              <a:t>Resonance parameters extracted around 4.26 GeV in different channels</a:t>
            </a:r>
            <a:endParaRPr kumimoji="0" lang="zh-CN" altLang="en-US" sz="2000" b="1" i="0" u="none" strike="noStrike" kern="0" cap="none" spc="0" normalizeH="0" baseline="0" noProof="0" dirty="0">
              <a:ln>
                <a:noFill/>
              </a:ln>
              <a:solidFill>
                <a:srgbClr val="0000CC"/>
              </a:solidFill>
              <a:effectLst/>
              <a:uLnTx/>
              <a:uFillTx/>
            </a:endParaRPr>
          </a:p>
        </p:txBody>
      </p:sp>
      <p:sp>
        <p:nvSpPr>
          <p:cNvPr id="5" name="椭圆 4"/>
          <p:cNvSpPr/>
          <p:nvPr/>
        </p:nvSpPr>
        <p:spPr bwMode="auto">
          <a:xfrm>
            <a:off x="2249714" y="3998686"/>
            <a:ext cx="2111829" cy="1538514"/>
          </a:xfrm>
          <a:prstGeom prst="ellipse">
            <a:avLst/>
          </a:prstGeom>
          <a:noFill/>
          <a:ln w="9525"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6" name="文本框 5"/>
          <p:cNvSpPr txBox="1"/>
          <p:nvPr/>
        </p:nvSpPr>
        <p:spPr>
          <a:xfrm>
            <a:off x="8318254" y="1219200"/>
            <a:ext cx="92525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0000"/>
                </a:solidFill>
                <a:effectLst/>
                <a:uLnTx/>
                <a:uFillTx/>
              </a:rPr>
              <a:t>BESIII</a:t>
            </a:r>
            <a:endParaRPr kumimoji="0" lang="zh-CN" altLang="en-US" sz="2000" b="1" i="0" u="none" strike="noStrike" kern="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75733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23</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文本框 2"/>
          <p:cNvSpPr txBox="1"/>
          <p:nvPr/>
        </p:nvSpPr>
        <p:spPr>
          <a:xfrm>
            <a:off x="537028" y="475981"/>
            <a:ext cx="11205029"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rPr>
              <a:t>Many papers on the properties of Y(4260), e.g. see recent reviews and reference therein:</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CC"/>
                </a:solidFill>
                <a:effectLst/>
                <a:uLnTx/>
                <a:uFillTx/>
              </a:rPr>
              <a:t>H.-X. Chen, W. Chen, X. Liu and S.-L. Zhu, </a:t>
            </a:r>
            <a:r>
              <a:rPr kumimoji="0" lang="en-US" altLang="zh-CN" sz="1800" b="1" i="0" u="none" strike="noStrike" kern="0" cap="none" spc="0" normalizeH="0" baseline="0" noProof="0" dirty="0">
                <a:ln>
                  <a:noFill/>
                </a:ln>
                <a:solidFill>
                  <a:srgbClr val="0000CC"/>
                </a:solidFill>
                <a:effectLst/>
                <a:uLnTx/>
                <a:uFillTx/>
              </a:rPr>
              <a:t>Phys. Rept.</a:t>
            </a:r>
            <a:r>
              <a:rPr kumimoji="0" lang="en-US" altLang="zh-CN" sz="1800" b="0" i="0" u="none" strike="noStrike" kern="0" cap="none" spc="0" normalizeH="0" baseline="0" noProof="0" dirty="0">
                <a:ln>
                  <a:noFill/>
                </a:ln>
                <a:solidFill>
                  <a:srgbClr val="0000CC"/>
                </a:solidFill>
                <a:effectLst/>
                <a:uLnTx/>
                <a:uFillTx/>
              </a:rPr>
              <a:t> 639, 1 (2016)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CC"/>
                </a:solidFill>
                <a:effectLst/>
                <a:uLnTx/>
                <a:uFillTx/>
              </a:rPr>
              <a:t>F.K. </a:t>
            </a:r>
            <a:r>
              <a:rPr kumimoji="0" lang="en-US" altLang="zh-CN" sz="1800" b="0" i="0" u="none" strike="noStrike" kern="0" cap="none" spc="0" normalizeH="0" baseline="0" noProof="0" dirty="0" err="1">
                <a:ln>
                  <a:noFill/>
                </a:ln>
                <a:solidFill>
                  <a:srgbClr val="0000CC"/>
                </a:solidFill>
                <a:effectLst/>
                <a:uLnTx/>
                <a:uFillTx/>
              </a:rPr>
              <a:t>Guo</a:t>
            </a:r>
            <a:r>
              <a:rPr kumimoji="0" lang="en-US" altLang="zh-CN" sz="1800" b="0" i="0" u="none" strike="noStrike" kern="0" cap="none" spc="0" normalizeH="0" baseline="0" noProof="0" dirty="0">
                <a:ln>
                  <a:noFill/>
                </a:ln>
                <a:solidFill>
                  <a:srgbClr val="0000CC"/>
                </a:solidFill>
                <a:effectLst/>
                <a:uLnTx/>
                <a:uFillTx/>
              </a:rPr>
              <a:t>, C. </a:t>
            </a:r>
            <a:r>
              <a:rPr kumimoji="0" lang="en-US" altLang="zh-CN" sz="1800" b="0" i="0" u="none" strike="noStrike" kern="0" cap="none" spc="0" normalizeH="0" baseline="0" noProof="0" dirty="0" err="1">
                <a:ln>
                  <a:noFill/>
                </a:ln>
                <a:solidFill>
                  <a:srgbClr val="0000CC"/>
                </a:solidFill>
                <a:effectLst/>
                <a:uLnTx/>
                <a:uFillTx/>
              </a:rPr>
              <a:t>Hanhart</a:t>
            </a:r>
            <a:r>
              <a:rPr kumimoji="0" lang="en-US" altLang="zh-CN" sz="1800" b="0" i="0" u="none" strike="noStrike" kern="0" cap="none" spc="0" normalizeH="0" baseline="0" noProof="0" dirty="0">
                <a:ln>
                  <a:noFill/>
                </a:ln>
                <a:solidFill>
                  <a:srgbClr val="0000CC"/>
                </a:solidFill>
                <a:effectLst/>
                <a:uLnTx/>
                <a:uFillTx/>
              </a:rPr>
              <a:t>, U.-G. Meissner, Q. Wang, Q. Zhao, B.-S. Zou, </a:t>
            </a:r>
            <a:r>
              <a:rPr kumimoji="0" lang="en-US" altLang="zh-CN" sz="1800" b="1" i="0" u="none" strike="noStrike" kern="0" cap="none" spc="0" normalizeH="0" baseline="0" noProof="0" dirty="0">
                <a:ln>
                  <a:noFill/>
                </a:ln>
                <a:solidFill>
                  <a:srgbClr val="0000CC"/>
                </a:solidFill>
                <a:effectLst/>
                <a:uLnTx/>
                <a:uFillTx/>
              </a:rPr>
              <a:t>Rev. Mod. Phys. </a:t>
            </a:r>
            <a:r>
              <a:rPr kumimoji="0" lang="en-US" altLang="zh-CN" sz="1800" b="0" i="0" u="none" strike="noStrike" kern="0" cap="none" spc="0" normalizeH="0" baseline="0" noProof="0" dirty="0">
                <a:ln>
                  <a:noFill/>
                </a:ln>
                <a:solidFill>
                  <a:srgbClr val="0000CC"/>
                </a:solidFill>
                <a:effectLst/>
                <a:uLnTx/>
                <a:uFillTx/>
              </a:rPr>
              <a:t>90, 015004 (2018)</a:t>
            </a:r>
          </a:p>
          <a:p>
            <a:pPr marL="0" marR="0" lvl="0" indent="0" defTabSz="914400" eaLnBrk="1" fontAlgn="auto" latinLnBrk="0" hangingPunct="1">
              <a:lnSpc>
                <a:spcPct val="100000"/>
              </a:lnSpc>
              <a:spcBef>
                <a:spcPts val="0"/>
              </a:spcBef>
              <a:spcAft>
                <a:spcPts val="0"/>
              </a:spcAft>
              <a:buClrTx/>
              <a:buSzTx/>
              <a:buFontTx/>
              <a:buNone/>
              <a:tabLst/>
              <a:defRPr/>
            </a:pPr>
            <a:r>
              <a:rPr kumimoji="0" lang="it-IT" altLang="zh-CN" sz="1800" b="0" i="0" u="none" strike="noStrike" kern="0" cap="none" spc="0" normalizeH="0" baseline="0" noProof="0" dirty="0">
                <a:ln>
                  <a:noFill/>
                </a:ln>
                <a:solidFill>
                  <a:srgbClr val="0000CC"/>
                </a:solidFill>
                <a:effectLst/>
                <a:uLnTx/>
                <a:uFillTx/>
              </a:rPr>
              <a:t>A. Esposito, A. Pilloni and A.D. Polosa, </a:t>
            </a:r>
            <a:r>
              <a:rPr kumimoji="0" lang="en-US" altLang="zh-CN" sz="1800" b="1" i="0" u="none" strike="noStrike" kern="0" cap="none" spc="0" normalizeH="0" baseline="0" noProof="0" dirty="0">
                <a:ln>
                  <a:noFill/>
                </a:ln>
                <a:solidFill>
                  <a:srgbClr val="0000CC"/>
                </a:solidFill>
                <a:effectLst/>
                <a:uLnTx/>
                <a:uFillTx/>
              </a:rPr>
              <a:t>Phys. Rept.</a:t>
            </a:r>
            <a:r>
              <a:rPr kumimoji="0" lang="en-US" altLang="zh-CN" sz="1800" b="0" i="0" u="none" strike="noStrike" kern="0" cap="none" spc="0" normalizeH="0" baseline="0" noProof="0" dirty="0">
                <a:ln>
                  <a:noFill/>
                </a:ln>
                <a:solidFill>
                  <a:srgbClr val="0000CC"/>
                </a:solidFill>
                <a:effectLst/>
                <a:uLnTx/>
                <a:uFillTx/>
              </a:rPr>
              <a:t> 668, 1 (2017)</a:t>
            </a:r>
            <a:endParaRPr kumimoji="0" lang="zh-CN" altLang="en-US" sz="1800" b="0" i="0" u="none" strike="noStrike" kern="0" cap="none" spc="0" normalizeH="0" baseline="0" noProof="0" dirty="0">
              <a:ln>
                <a:noFill/>
              </a:ln>
              <a:solidFill>
                <a:srgbClr val="0000CC"/>
              </a:solidFill>
              <a:effectLst/>
              <a:uLnTx/>
              <a:uFillTx/>
            </a:endParaRPr>
          </a:p>
        </p:txBody>
      </p:sp>
      <p:sp>
        <p:nvSpPr>
          <p:cNvPr id="4" name="文本框 3"/>
          <p:cNvSpPr txBox="1"/>
          <p:nvPr/>
        </p:nvSpPr>
        <p:spPr>
          <a:xfrm>
            <a:off x="537025" y="1821161"/>
            <a:ext cx="11205029"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Why the DD*pi channel has the largest cross sections?</a:t>
            </a:r>
          </a:p>
        </p:txBody>
      </p:sp>
      <p:sp>
        <p:nvSpPr>
          <p:cNvPr id="5" name="文本框 4"/>
          <p:cNvSpPr txBox="1"/>
          <p:nvPr/>
        </p:nvSpPr>
        <p:spPr>
          <a:xfrm>
            <a:off x="537024" y="3936660"/>
            <a:ext cx="11205029" cy="83099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What are the probes for the internal structures? How to distinguish short-ranged and long-ranged dynamics?</a:t>
            </a:r>
            <a:endParaRPr kumimoji="0" lang="zh-CN" altLang="en-US"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6" name="文本框 5"/>
          <p:cNvSpPr txBox="1"/>
          <p:nvPr/>
        </p:nvSpPr>
        <p:spPr>
          <a:xfrm>
            <a:off x="537023" y="5783560"/>
            <a:ext cx="11205029" cy="461665"/>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What is the dynamical connection with the production of </a:t>
            </a:r>
            <a:r>
              <a:rPr kumimoji="0" lang="en-US" altLang="zh-CN" sz="2400" b="1" i="0" u="none" strike="noStrike" kern="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Zc</a:t>
            </a: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(3900) and X(3872)? </a:t>
            </a:r>
            <a:endParaRPr kumimoji="0" lang="zh-CN" altLang="en-US"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7" name="文本框 6"/>
          <p:cNvSpPr txBox="1"/>
          <p:nvPr/>
        </p:nvSpPr>
        <p:spPr>
          <a:xfrm>
            <a:off x="870856" y="2365145"/>
            <a:ext cx="98116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sym typeface="Symbol" panose="05050102010706020507" pitchFamily="18" charset="2"/>
              </a:rPr>
              <a:t>H</a:t>
            </a:r>
            <a:r>
              <a:rPr kumimoji="0" lang="en-US" altLang="zh-CN" sz="2400" b="1" i="0" u="none"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adronic molecule picture can explain.   </a:t>
            </a:r>
          </a:p>
        </p:txBody>
      </p:sp>
      <p:sp>
        <p:nvSpPr>
          <p:cNvPr id="8" name="文本框 7"/>
          <p:cNvSpPr txBox="1"/>
          <p:nvPr/>
        </p:nvSpPr>
        <p:spPr>
          <a:xfrm>
            <a:off x="870856" y="2854155"/>
            <a:ext cx="98116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Hybrid picture can possibly explain.   </a:t>
            </a:r>
          </a:p>
        </p:txBody>
      </p:sp>
      <p:sp>
        <p:nvSpPr>
          <p:cNvPr id="9" name="文本框 8"/>
          <p:cNvSpPr txBox="1"/>
          <p:nvPr/>
        </p:nvSpPr>
        <p:spPr>
          <a:xfrm>
            <a:off x="870856" y="3362664"/>
            <a:ext cx="981166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srgbClr val="0000CC"/>
                </a:solidFill>
                <a:effectLst/>
                <a:uLnTx/>
                <a:uFillTx/>
                <a:latin typeface="Calibri" panose="020F0502020204030204" pitchFamily="34" charset="0"/>
                <a:cs typeface="Calibri" panose="020F0502020204030204" pitchFamily="34" charset="0"/>
              </a:rPr>
              <a:t>Tetraquark</a:t>
            </a:r>
            <a:r>
              <a:rPr kumimoji="0" lang="en-US" altLang="zh-CN" sz="2400" b="1" i="0" u="none" strike="noStrike" kern="0" cap="none" spc="0" normalizeH="0" baseline="0" noProof="0" dirty="0">
                <a:ln>
                  <a:noFill/>
                </a:ln>
                <a:solidFill>
                  <a:srgbClr val="0000CC"/>
                </a:solidFill>
                <a:effectLst/>
                <a:uLnTx/>
                <a:uFillTx/>
                <a:latin typeface="Calibri" panose="020F0502020204030204" pitchFamily="34" charset="0"/>
                <a:cs typeface="Calibri" panose="020F0502020204030204" pitchFamily="34" charset="0"/>
              </a:rPr>
              <a:t> picture seems to be failed.   </a:t>
            </a:r>
          </a:p>
        </p:txBody>
      </p:sp>
      <p:pic>
        <p:nvPicPr>
          <p:cNvPr id="10" name="图片 9"/>
          <p:cNvPicPr>
            <a:picLocks noChangeAspect="1"/>
          </p:cNvPicPr>
          <p:nvPr/>
        </p:nvPicPr>
        <p:blipFill>
          <a:blip r:embed="rId2"/>
          <a:stretch>
            <a:fillRect/>
          </a:stretch>
        </p:blipFill>
        <p:spPr>
          <a:xfrm>
            <a:off x="4577379" y="4824738"/>
            <a:ext cx="2398613" cy="843900"/>
          </a:xfrm>
          <a:prstGeom prst="rect">
            <a:avLst/>
          </a:prstGeom>
        </p:spPr>
      </p:pic>
      <p:sp>
        <p:nvSpPr>
          <p:cNvPr id="11" name="Text Box 50"/>
          <p:cNvSpPr txBox="1">
            <a:spLocks noChangeArrowheads="1"/>
          </p:cNvSpPr>
          <p:nvPr/>
        </p:nvSpPr>
        <p:spPr bwMode="auto">
          <a:xfrm>
            <a:off x="9657672" y="4567467"/>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a:t>
            </a:r>
            <a:r>
              <a:rPr kumimoji="0" lang="en-US" altLang="zh-CN" sz="1800" b="1" i="0" u="none" strike="noStrike" kern="0" cap="none" spc="0" normalizeH="0" baseline="-25000" noProof="0" dirty="0">
                <a:ln>
                  <a:noFill/>
                </a:ln>
                <a:solidFill>
                  <a:srgbClr val="0000FF"/>
                </a:solidFill>
                <a:effectLst/>
                <a:uLnTx/>
                <a:uFillTx/>
                <a:latin typeface="Calibri" pitchFamily="34" charset="0"/>
                <a:ea typeface="宋体" charset="-122"/>
              </a:rPr>
              <a:t>1</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 </a:t>
            </a:r>
          </a:p>
        </p:txBody>
      </p:sp>
      <p:sp>
        <p:nvSpPr>
          <p:cNvPr id="12" name="Text Box 51"/>
          <p:cNvSpPr txBox="1">
            <a:spLocks noChangeArrowheads="1"/>
          </p:cNvSpPr>
          <p:nvPr/>
        </p:nvSpPr>
        <p:spPr bwMode="auto">
          <a:xfrm>
            <a:off x="9564688" y="5376946"/>
            <a:ext cx="600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a:t>
            </a:r>
          </a:p>
        </p:txBody>
      </p:sp>
      <p:sp>
        <p:nvSpPr>
          <p:cNvPr id="13" name="Line 6"/>
          <p:cNvSpPr>
            <a:spLocks noChangeShapeType="1"/>
          </p:cNvSpPr>
          <p:nvPr/>
        </p:nvSpPr>
        <p:spPr bwMode="auto">
          <a:xfrm>
            <a:off x="7980363" y="5185479"/>
            <a:ext cx="792162"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4" name="Line 7"/>
          <p:cNvSpPr>
            <a:spLocks noChangeShapeType="1"/>
          </p:cNvSpPr>
          <p:nvPr/>
        </p:nvSpPr>
        <p:spPr bwMode="auto">
          <a:xfrm>
            <a:off x="8916988" y="5236279"/>
            <a:ext cx="647700" cy="3603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5" name="Text Box 14"/>
          <p:cNvSpPr txBox="1">
            <a:spLocks noChangeArrowheads="1"/>
          </p:cNvSpPr>
          <p:nvPr/>
        </p:nvSpPr>
        <p:spPr bwMode="auto">
          <a:xfrm>
            <a:off x="7907529" y="4774161"/>
            <a:ext cx="5036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6" name="Line 7"/>
          <p:cNvSpPr>
            <a:spLocks noChangeShapeType="1"/>
          </p:cNvSpPr>
          <p:nvPr/>
        </p:nvSpPr>
        <p:spPr bwMode="auto">
          <a:xfrm flipV="1">
            <a:off x="8924777" y="4726737"/>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7" name="Oval 10"/>
          <p:cNvSpPr>
            <a:spLocks noChangeArrowheads="1"/>
          </p:cNvSpPr>
          <p:nvPr/>
        </p:nvSpPr>
        <p:spPr bwMode="auto">
          <a:xfrm>
            <a:off x="8737600" y="5033375"/>
            <a:ext cx="358775"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Tree>
    <p:extLst>
      <p:ext uri="{BB962C8B-B14F-4D97-AF65-F5344CB8AC3E}">
        <p14:creationId xmlns:p14="http://schemas.microsoft.com/office/powerpoint/2010/main" val="270107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1" grpId="0"/>
      <p:bldP spid="12" grpId="0"/>
      <p:bldP spid="13" grpId="0" animBg="1"/>
      <p:bldP spid="14" grpId="0" animBg="1"/>
      <p:bldP spid="15" grpId="0"/>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4"/>
          <p:cNvSpPr txBox="1">
            <a:spLocks noChangeArrowheads="1"/>
          </p:cNvSpPr>
          <p:nvPr/>
        </p:nvSpPr>
        <p:spPr bwMode="auto">
          <a:xfrm>
            <a:off x="6820136" y="291173"/>
            <a:ext cx="5314215" cy="10156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a:ln>
                  <a:noFill/>
                </a:ln>
                <a:solidFill>
                  <a:srgbClr val="FF0000"/>
                </a:solidFill>
                <a:effectLst/>
                <a:uLnTx/>
                <a:uFillTx/>
                <a:latin typeface="Calibri" pitchFamily="34" charset="0"/>
                <a:ea typeface="宋体" charset="-122"/>
              </a:rPr>
              <a:t>Y(4260)</a:t>
            </a:r>
            <a:r>
              <a:rPr kumimoji="0" lang="en-US" altLang="zh-CN" sz="2000" b="1" i="0" u="none" strike="noStrike" kern="0" cap="none" spc="0" normalizeH="0" baseline="0" noProof="0" dirty="0">
                <a:ln>
                  <a:noFill/>
                </a:ln>
                <a:solidFill>
                  <a:srgbClr val="333399"/>
                </a:solidFill>
                <a:effectLst/>
                <a:uLnTx/>
                <a:uFillTx/>
                <a:latin typeface="Calibri" pitchFamily="34" charset="0"/>
                <a:ea typeface="宋体" charset="-122"/>
              </a:rPr>
              <a:t> may have sizeable couplings to </a:t>
            </a:r>
            <a:r>
              <a:rPr kumimoji="0" lang="en-US" altLang="zh-CN" sz="2000" b="1" i="0" u="none" strike="noStrike" kern="0" cap="none" spc="0" normalizeH="0" baseline="0" noProof="0" dirty="0">
                <a:ln>
                  <a:noFill/>
                </a:ln>
                <a:solidFill>
                  <a:srgbClr val="FF0000"/>
                </a:solidFill>
                <a:effectLst/>
                <a:uLnTx/>
                <a:uFillTx/>
                <a:latin typeface="Calibri" pitchFamily="34" charset="0"/>
                <a:ea typeface="宋体" charset="-122"/>
              </a:rPr>
              <a:t>DD</a:t>
            </a:r>
            <a:r>
              <a:rPr kumimoji="0" lang="en-US" altLang="zh-CN" sz="2000" b="1" i="0" u="none" strike="noStrike" kern="0" cap="none" spc="0" normalizeH="0" baseline="-25000" noProof="0" dirty="0">
                <a:ln>
                  <a:noFill/>
                </a:ln>
                <a:solidFill>
                  <a:srgbClr val="FF0000"/>
                </a:solidFill>
                <a:effectLst/>
                <a:uLnTx/>
                <a:uFillTx/>
                <a:latin typeface="Calibri" pitchFamily="34" charset="0"/>
                <a:ea typeface="宋体" charset="-122"/>
              </a:rPr>
              <a:t>1</a:t>
            </a:r>
            <a:r>
              <a:rPr kumimoji="0" lang="en-US" altLang="zh-CN" sz="2000" b="1" i="0" u="none" strike="noStrike" kern="0" cap="none" spc="0" normalizeH="0" baseline="0" noProof="0" dirty="0">
                <a:ln>
                  <a:noFill/>
                </a:ln>
                <a:solidFill>
                  <a:srgbClr val="FF0000"/>
                </a:solidFill>
                <a:effectLst/>
                <a:uLnTx/>
                <a:uFillTx/>
                <a:latin typeface="Calibri" pitchFamily="34" charset="0"/>
                <a:ea typeface="宋体" charset="-122"/>
              </a:rPr>
              <a:t>(2420) </a:t>
            </a:r>
            <a:r>
              <a:rPr kumimoji="0" lang="en-US" altLang="zh-CN" sz="2000" b="1" i="0" u="none" strike="noStrike" kern="0" cap="none" spc="0" normalizeH="0" baseline="0" noProof="0" dirty="0">
                <a:ln>
                  <a:noFill/>
                </a:ln>
                <a:solidFill>
                  <a:srgbClr val="333399"/>
                </a:solidFill>
                <a:effectLst/>
                <a:uLnTx/>
                <a:uFillTx/>
                <a:latin typeface="Calibri" pitchFamily="34" charset="0"/>
                <a:ea typeface="宋体" charset="-122"/>
              </a:rPr>
              <a:t>if it is a hybrid. Then, how to distinguish them?</a:t>
            </a:r>
          </a:p>
        </p:txBody>
      </p:sp>
      <p:sp>
        <p:nvSpPr>
          <p:cNvPr id="26627" name="Text Box 40"/>
          <p:cNvSpPr txBox="1">
            <a:spLocks noChangeArrowheads="1"/>
          </p:cNvSpPr>
          <p:nvPr/>
        </p:nvSpPr>
        <p:spPr bwMode="auto">
          <a:xfrm>
            <a:off x="627631" y="5886004"/>
            <a:ext cx="7566495"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a:ln>
                  <a:noFill/>
                </a:ln>
                <a:solidFill>
                  <a:srgbClr val="0000CC"/>
                </a:solidFill>
                <a:effectLst/>
                <a:uLnTx/>
                <a:uFillTx/>
                <a:latin typeface="Calibri" pitchFamily="34" charset="0"/>
                <a:ea typeface="宋体" charset="-122"/>
              </a:rPr>
              <a:t>Q. Wang, C. </a:t>
            </a:r>
            <a:r>
              <a:rPr kumimoji="0" lang="en-US" altLang="zh-CN" sz="1800" b="0" i="0" u="none" strike="noStrike" kern="0" cap="none" spc="0" normalizeH="0" baseline="0" noProof="0" dirty="0" err="1">
                <a:ln>
                  <a:noFill/>
                </a:ln>
                <a:solidFill>
                  <a:srgbClr val="0000CC"/>
                </a:solidFill>
                <a:effectLst/>
                <a:uLnTx/>
                <a:uFillTx/>
                <a:latin typeface="Calibri" pitchFamily="34" charset="0"/>
                <a:ea typeface="宋体" charset="-122"/>
              </a:rPr>
              <a:t>Hanhart</a:t>
            </a:r>
            <a:r>
              <a:rPr kumimoji="0" lang="en-US" altLang="zh-CN" sz="1800" b="0" i="0" u="none" strike="noStrike" kern="0" cap="none" spc="0" normalizeH="0" baseline="0" noProof="0" dirty="0">
                <a:ln>
                  <a:noFill/>
                </a:ln>
                <a:solidFill>
                  <a:srgbClr val="0000CC"/>
                </a:solidFill>
                <a:effectLst/>
                <a:uLnTx/>
                <a:uFillTx/>
                <a:latin typeface="Calibri" pitchFamily="34" charset="0"/>
                <a:ea typeface="宋体" charset="-122"/>
              </a:rPr>
              <a:t>, QZ, PRL111, 132003 (2013); PLB(2013)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a:ln>
                  <a:noFill/>
                </a:ln>
                <a:solidFill>
                  <a:srgbClr val="0000CC"/>
                </a:solidFill>
                <a:effectLst/>
                <a:uLnTx/>
                <a:uFillTx/>
                <a:latin typeface="Calibri" pitchFamily="34" charset="0"/>
                <a:ea typeface="宋体" charset="-122"/>
              </a:rPr>
              <a:t>Q. Wang et al., PRD89, 034001 (2014); M. </a:t>
            </a:r>
            <a:r>
              <a:rPr kumimoji="0" lang="en-US" altLang="zh-CN" sz="1800" b="0" i="0" u="none" strike="noStrike" kern="0" cap="none" spc="0" normalizeH="0" baseline="0" noProof="0" dirty="0" err="1">
                <a:ln>
                  <a:noFill/>
                </a:ln>
                <a:solidFill>
                  <a:srgbClr val="0000CC"/>
                </a:solidFill>
                <a:effectLst/>
                <a:uLnTx/>
                <a:uFillTx/>
                <a:latin typeface="Calibri" pitchFamily="34" charset="0"/>
                <a:ea typeface="宋体" charset="-122"/>
              </a:rPr>
              <a:t>Cleven</a:t>
            </a:r>
            <a:r>
              <a:rPr kumimoji="0" lang="en-US" altLang="zh-CN" sz="1800" b="0" i="0" u="none" strike="noStrike" kern="0" cap="none" spc="0" normalizeH="0" baseline="0" noProof="0" dirty="0">
                <a:ln>
                  <a:noFill/>
                </a:ln>
                <a:solidFill>
                  <a:srgbClr val="0000CC"/>
                </a:solidFill>
                <a:effectLst/>
                <a:uLnTx/>
                <a:uFillTx/>
                <a:latin typeface="Calibri" pitchFamily="34" charset="0"/>
                <a:ea typeface="宋体" charset="-122"/>
              </a:rPr>
              <a:t> et al., PRD90, 074039 (2014);</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a:ln>
                  <a:noFill/>
                </a:ln>
                <a:solidFill>
                  <a:srgbClr val="0000CC"/>
                </a:solidFill>
                <a:effectLst/>
                <a:uLnTx/>
                <a:uFillTx/>
                <a:latin typeface="Calibri" pitchFamily="34" charset="0"/>
                <a:ea typeface="宋体" charset="-122"/>
              </a:rPr>
              <a:t>W. Qin, S.R. </a:t>
            </a:r>
            <a:r>
              <a:rPr kumimoji="0" lang="en-US" altLang="zh-CN" sz="1800" b="0" i="0" u="none" strike="noStrike" kern="0" cap="none" spc="0" normalizeH="0" baseline="0" noProof="0" dirty="0" err="1">
                <a:ln>
                  <a:noFill/>
                </a:ln>
                <a:solidFill>
                  <a:srgbClr val="0000CC"/>
                </a:solidFill>
                <a:effectLst/>
                <a:uLnTx/>
                <a:uFillTx/>
                <a:latin typeface="Calibri" pitchFamily="34" charset="0"/>
                <a:ea typeface="宋体" charset="-122"/>
              </a:rPr>
              <a:t>Xue</a:t>
            </a:r>
            <a:r>
              <a:rPr kumimoji="0" lang="en-US" altLang="zh-CN" sz="1800" b="0" i="0" u="none" strike="noStrike" kern="0" cap="none" spc="0" normalizeH="0" baseline="0" noProof="0" dirty="0">
                <a:ln>
                  <a:noFill/>
                </a:ln>
                <a:solidFill>
                  <a:srgbClr val="0000CC"/>
                </a:solidFill>
                <a:effectLst/>
                <a:uLnTx/>
                <a:uFillTx/>
                <a:latin typeface="Calibri" pitchFamily="34" charset="0"/>
                <a:ea typeface="宋体" charset="-122"/>
              </a:rPr>
              <a:t>, QZ, PRD94, 054035 (2016)    </a:t>
            </a:r>
          </a:p>
        </p:txBody>
      </p:sp>
      <p:sp>
        <p:nvSpPr>
          <p:cNvPr id="26639" name="Oval 38"/>
          <p:cNvSpPr>
            <a:spLocks noChangeArrowheads="1"/>
          </p:cNvSpPr>
          <p:nvPr/>
        </p:nvSpPr>
        <p:spPr bwMode="auto">
          <a:xfrm>
            <a:off x="1938906" y="1643979"/>
            <a:ext cx="1511300" cy="719137"/>
          </a:xfrm>
          <a:prstGeom prst="ellipse">
            <a:avLst/>
          </a:prstGeom>
          <a:noFill/>
          <a:ln w="28575">
            <a:solidFill>
              <a:srgbClr val="0000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FF"/>
              </a:solidFill>
              <a:effectLst/>
              <a:uLnTx/>
              <a:uFillTx/>
              <a:latin typeface="Arial" charset="0"/>
              <a:ea typeface="宋体" charset="-122"/>
            </a:endParaRPr>
          </a:p>
        </p:txBody>
      </p:sp>
      <p:sp>
        <p:nvSpPr>
          <p:cNvPr id="26640" name="Line 39"/>
          <p:cNvSpPr>
            <a:spLocks noChangeShapeType="1"/>
          </p:cNvSpPr>
          <p:nvPr/>
        </p:nvSpPr>
        <p:spPr bwMode="auto">
          <a:xfrm>
            <a:off x="1434082" y="2004340"/>
            <a:ext cx="504825"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6641" name="Line 40"/>
          <p:cNvSpPr>
            <a:spLocks noChangeShapeType="1"/>
          </p:cNvSpPr>
          <p:nvPr/>
        </p:nvSpPr>
        <p:spPr bwMode="auto">
          <a:xfrm>
            <a:off x="3450207" y="2004340"/>
            <a:ext cx="504825" cy="0"/>
          </a:xfrm>
          <a:prstGeom prst="line">
            <a:avLst/>
          </a:prstGeom>
          <a:noFill/>
          <a:ln w="76200">
            <a:solidFill>
              <a:srgbClr val="CC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6642" name="Text Box 41"/>
          <p:cNvSpPr txBox="1">
            <a:spLocks noChangeArrowheads="1"/>
          </p:cNvSpPr>
          <p:nvPr/>
        </p:nvSpPr>
        <p:spPr bwMode="auto">
          <a:xfrm>
            <a:off x="2346894" y="1312191"/>
            <a:ext cx="11033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a:t>
            </a:r>
            <a:r>
              <a:rPr kumimoji="0" lang="en-US" altLang="zh-CN" sz="1800" b="1" i="0" u="none" strike="noStrike" kern="0" cap="none" spc="0" normalizeH="0" baseline="-25000" noProof="0" dirty="0">
                <a:ln>
                  <a:noFill/>
                </a:ln>
                <a:solidFill>
                  <a:srgbClr val="0000FF"/>
                </a:solidFill>
                <a:effectLst/>
                <a:uLnTx/>
                <a:uFillTx/>
                <a:latin typeface="Calibri" pitchFamily="34" charset="0"/>
                <a:ea typeface="宋体" charset="-122"/>
              </a:rPr>
              <a:t>1</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(2420) </a:t>
            </a:r>
          </a:p>
        </p:txBody>
      </p:sp>
      <p:sp>
        <p:nvSpPr>
          <p:cNvPr id="26643" name="Text Box 42"/>
          <p:cNvSpPr txBox="1">
            <a:spLocks noChangeArrowheads="1"/>
          </p:cNvSpPr>
          <p:nvPr/>
        </p:nvSpPr>
        <p:spPr bwMode="auto">
          <a:xfrm>
            <a:off x="2226244" y="2429791"/>
            <a:ext cx="12065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D(1868)   </a:t>
            </a:r>
          </a:p>
        </p:txBody>
      </p:sp>
      <p:sp>
        <p:nvSpPr>
          <p:cNvPr id="26644" name="Text Box 43"/>
          <p:cNvSpPr txBox="1">
            <a:spLocks noChangeArrowheads="1"/>
          </p:cNvSpPr>
          <p:nvPr/>
        </p:nvSpPr>
        <p:spPr bwMode="auto">
          <a:xfrm>
            <a:off x="426020" y="1501103"/>
            <a:ext cx="1741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a:ln>
                  <a:noFill/>
                </a:ln>
                <a:solidFill>
                  <a:srgbClr val="FF0000"/>
                </a:solidFill>
                <a:effectLst/>
                <a:uLnTx/>
                <a:uFillTx/>
                <a:latin typeface="Calibri" pitchFamily="34" charset="0"/>
                <a:ea typeface="宋体" charset="-122"/>
              </a:rPr>
              <a:t>Y(4260), 1</a:t>
            </a:r>
            <a:r>
              <a:rPr kumimoji="0" lang="en-US" altLang="zh-CN" sz="2400" b="1" i="0" u="none" strike="noStrike" kern="0" cap="none" spc="0" normalizeH="0" baseline="30000" noProof="0">
                <a:ln>
                  <a:noFill/>
                </a:ln>
                <a:solidFill>
                  <a:srgbClr val="FF0000"/>
                </a:solidFill>
                <a:effectLst/>
                <a:uLnTx/>
                <a:uFillTx/>
                <a:latin typeface="Calibri" pitchFamily="34" charset="0"/>
                <a:ea typeface="宋体" charset="-122"/>
                <a:sym typeface="Symbol" pitchFamily="18" charset="2"/>
              </a:rPr>
              <a:t></a:t>
            </a:r>
            <a:r>
              <a:rPr kumimoji="0" lang="en-US" altLang="zh-CN" sz="2400" b="1" i="0" u="none" strike="noStrike" kern="0" cap="none" spc="0" normalizeH="0" baseline="0" noProof="0">
                <a:ln>
                  <a:noFill/>
                </a:ln>
                <a:solidFill>
                  <a:srgbClr val="FF0000"/>
                </a:solidFill>
                <a:effectLst/>
                <a:uLnTx/>
                <a:uFillTx/>
                <a:latin typeface="Calibri" pitchFamily="34" charset="0"/>
                <a:ea typeface="宋体" charset="-122"/>
                <a:sym typeface="Symbol" pitchFamily="18" charset="2"/>
              </a:rPr>
              <a:t> </a:t>
            </a:r>
          </a:p>
        </p:txBody>
      </p:sp>
      <p:sp>
        <p:nvSpPr>
          <p:cNvPr id="26645" name="Text Box 44"/>
          <p:cNvSpPr txBox="1">
            <a:spLocks noChangeArrowheads="1"/>
          </p:cNvSpPr>
          <p:nvPr/>
        </p:nvSpPr>
        <p:spPr bwMode="auto">
          <a:xfrm>
            <a:off x="3523232" y="1547140"/>
            <a:ext cx="1217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a:ln>
                  <a:noFill/>
                </a:ln>
                <a:solidFill>
                  <a:srgbClr val="FF0000"/>
                </a:solidFill>
                <a:effectLst/>
                <a:uLnTx/>
                <a:uFillTx/>
                <a:latin typeface="Calibri" pitchFamily="34" charset="0"/>
                <a:ea typeface="宋体" charset="-122"/>
              </a:rPr>
              <a:t>Y(4260)</a:t>
            </a:r>
            <a:r>
              <a:rPr kumimoji="0" lang="en-US" altLang="zh-CN" sz="2400" b="1" i="0" u="none" strike="noStrike" kern="0" cap="none" spc="0" normalizeH="0" baseline="0" noProof="0">
                <a:ln>
                  <a:noFill/>
                </a:ln>
                <a:solidFill>
                  <a:srgbClr val="FF0000"/>
                </a:solidFill>
                <a:effectLst/>
                <a:uLnTx/>
                <a:uFillTx/>
                <a:latin typeface="Calibri" pitchFamily="34" charset="0"/>
                <a:ea typeface="宋体" charset="-122"/>
                <a:sym typeface="Symbol" pitchFamily="18" charset="2"/>
              </a:rPr>
              <a:t> </a:t>
            </a:r>
          </a:p>
        </p:txBody>
      </p:sp>
      <p:sp>
        <p:nvSpPr>
          <p:cNvPr id="26646" name="Line 45"/>
          <p:cNvSpPr>
            <a:spLocks noChangeShapeType="1"/>
          </p:cNvSpPr>
          <p:nvPr/>
        </p:nvSpPr>
        <p:spPr bwMode="auto">
          <a:xfrm flipV="1">
            <a:off x="5063899" y="2024815"/>
            <a:ext cx="504825" cy="369887"/>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6647" name="Line 46"/>
          <p:cNvSpPr>
            <a:spLocks noChangeShapeType="1"/>
          </p:cNvSpPr>
          <p:nvPr/>
        </p:nvSpPr>
        <p:spPr bwMode="auto">
          <a:xfrm flipH="1" flipV="1">
            <a:off x="5063899" y="1304089"/>
            <a:ext cx="504825" cy="34925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6648" name="Line 47"/>
          <p:cNvSpPr>
            <a:spLocks noChangeShapeType="1"/>
          </p:cNvSpPr>
          <p:nvPr/>
        </p:nvSpPr>
        <p:spPr bwMode="auto">
          <a:xfrm flipH="1" flipV="1">
            <a:off x="5579836" y="2016877"/>
            <a:ext cx="431800" cy="377825"/>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6649" name="Line 48"/>
          <p:cNvSpPr>
            <a:spLocks noChangeShapeType="1"/>
          </p:cNvSpPr>
          <p:nvPr/>
        </p:nvSpPr>
        <p:spPr bwMode="auto">
          <a:xfrm flipV="1">
            <a:off x="5579836" y="1304089"/>
            <a:ext cx="431800" cy="34131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6650" name="Line 49"/>
          <p:cNvSpPr>
            <a:spLocks noChangeShapeType="1"/>
          </p:cNvSpPr>
          <p:nvPr/>
        </p:nvSpPr>
        <p:spPr bwMode="auto">
          <a:xfrm flipV="1">
            <a:off x="5579836" y="1593014"/>
            <a:ext cx="0" cy="431800"/>
          </a:xfrm>
          <a:prstGeom prst="line">
            <a:avLst/>
          </a:prstGeom>
          <a:noFill/>
          <a:ln w="76200">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26651" name="Text Box 50"/>
          <p:cNvSpPr txBox="1">
            <a:spLocks noChangeArrowheads="1"/>
          </p:cNvSpPr>
          <p:nvPr/>
        </p:nvSpPr>
        <p:spPr bwMode="auto">
          <a:xfrm>
            <a:off x="4640037" y="1161214"/>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a:t>
            </a:r>
            <a:r>
              <a:rPr kumimoji="0" lang="en-US" altLang="zh-CN" sz="1800" b="1" i="0" u="none" strike="noStrike" kern="0" cap="none" spc="0" normalizeH="0" baseline="-25000" noProof="0" dirty="0">
                <a:ln>
                  <a:noFill/>
                </a:ln>
                <a:solidFill>
                  <a:srgbClr val="0000FF"/>
                </a:solidFill>
                <a:effectLst/>
                <a:uLnTx/>
                <a:uFillTx/>
                <a:latin typeface="Calibri" pitchFamily="34" charset="0"/>
                <a:ea typeface="宋体" charset="-122"/>
              </a:rPr>
              <a:t>1</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 </a:t>
            </a:r>
          </a:p>
        </p:txBody>
      </p:sp>
      <p:sp>
        <p:nvSpPr>
          <p:cNvPr id="26652" name="Text Box 51"/>
          <p:cNvSpPr txBox="1">
            <a:spLocks noChangeArrowheads="1"/>
          </p:cNvSpPr>
          <p:nvPr/>
        </p:nvSpPr>
        <p:spPr bwMode="auto">
          <a:xfrm>
            <a:off x="4560662" y="2234364"/>
            <a:ext cx="600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a:t>
            </a:r>
          </a:p>
        </p:txBody>
      </p:sp>
      <p:sp>
        <p:nvSpPr>
          <p:cNvPr id="26653" name="Text Box 52"/>
          <p:cNvSpPr txBox="1">
            <a:spLocks noChangeArrowheads="1"/>
          </p:cNvSpPr>
          <p:nvPr/>
        </p:nvSpPr>
        <p:spPr bwMode="auto">
          <a:xfrm>
            <a:off x="5903686" y="2240714"/>
            <a:ext cx="6778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a:ln>
                  <a:noFill/>
                </a:ln>
                <a:solidFill>
                  <a:srgbClr val="0000FF"/>
                </a:solidFill>
                <a:effectLst/>
                <a:uLnTx/>
                <a:uFillTx/>
                <a:latin typeface="Calibri" pitchFamily="34" charset="0"/>
                <a:ea typeface="宋体" charset="-122"/>
              </a:rPr>
              <a:t>D</a:t>
            </a:r>
            <a:r>
              <a:rPr kumimoji="0" lang="en-US" altLang="zh-CN" sz="1800" b="1" i="0" u="none" strike="noStrike" kern="0" cap="none" spc="0" normalizeH="0" baseline="-25000" noProof="0">
                <a:ln>
                  <a:noFill/>
                </a:ln>
                <a:solidFill>
                  <a:srgbClr val="0000FF"/>
                </a:solidFill>
                <a:effectLst/>
                <a:uLnTx/>
                <a:uFillTx/>
                <a:latin typeface="Calibri" pitchFamily="34" charset="0"/>
                <a:ea typeface="宋体" charset="-122"/>
              </a:rPr>
              <a:t>0</a:t>
            </a:r>
            <a:r>
              <a:rPr kumimoji="0" lang="en-US" altLang="zh-CN" sz="1800" b="1" i="0" u="none" strike="noStrike" kern="0" cap="none" spc="0" normalizeH="0" baseline="0" noProof="0">
                <a:ln>
                  <a:noFill/>
                </a:ln>
                <a:solidFill>
                  <a:srgbClr val="0000FF"/>
                </a:solidFill>
                <a:effectLst/>
                <a:uLnTx/>
                <a:uFillTx/>
                <a:latin typeface="Calibri" pitchFamily="34" charset="0"/>
                <a:ea typeface="宋体" charset="-122"/>
              </a:rPr>
              <a:t>   </a:t>
            </a:r>
          </a:p>
        </p:txBody>
      </p:sp>
      <p:sp>
        <p:nvSpPr>
          <p:cNvPr id="26654" name="Text Box 53"/>
          <p:cNvSpPr txBox="1">
            <a:spLocks noChangeArrowheads="1"/>
          </p:cNvSpPr>
          <p:nvPr/>
        </p:nvSpPr>
        <p:spPr bwMode="auto">
          <a:xfrm>
            <a:off x="6044973" y="1161214"/>
            <a:ext cx="4953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0000FF"/>
                </a:solidFill>
                <a:effectLst/>
                <a:uLnTx/>
                <a:uFillTx/>
                <a:latin typeface="Calibri" pitchFamily="34" charset="0"/>
                <a:ea typeface="宋体" charset="-122"/>
              </a:rPr>
              <a:t>D* </a:t>
            </a:r>
          </a:p>
        </p:txBody>
      </p:sp>
      <p:sp>
        <p:nvSpPr>
          <p:cNvPr id="26655" name="Text Box 54"/>
          <p:cNvSpPr txBox="1">
            <a:spLocks noChangeArrowheads="1"/>
          </p:cNvSpPr>
          <p:nvPr/>
        </p:nvSpPr>
        <p:spPr bwMode="auto">
          <a:xfrm>
            <a:off x="5640161" y="1567614"/>
            <a:ext cx="5191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GB" altLang="zh-CN" sz="2400" b="1" i="0" u="none" strike="noStrike" kern="0" cap="none" spc="0" normalizeH="0" baseline="0" noProof="0">
                <a:ln>
                  <a:noFill/>
                </a:ln>
                <a:solidFill>
                  <a:srgbClr val="FF0000"/>
                </a:solidFill>
                <a:effectLst/>
                <a:uLnTx/>
                <a:uFillTx/>
                <a:latin typeface="Arial" charset="0"/>
                <a:ea typeface="宋体" charset="-122"/>
                <a:sym typeface="Symbol" pitchFamily="18" charset="2"/>
              </a:rPr>
              <a:t>  </a:t>
            </a:r>
          </a:p>
        </p:txBody>
      </p:sp>
      <p:cxnSp>
        <p:nvCxnSpPr>
          <p:cNvPr id="5" name="直接连接符 4"/>
          <p:cNvCxnSpPr/>
          <p:nvPr/>
        </p:nvCxnSpPr>
        <p:spPr>
          <a:xfrm flipV="1">
            <a:off x="2226244" y="1643978"/>
            <a:ext cx="1085850" cy="800100"/>
          </a:xfrm>
          <a:prstGeom prst="line">
            <a:avLst/>
          </a:prstGeom>
          <a:ln w="19050">
            <a:solidFill>
              <a:srgbClr val="008000"/>
            </a:solidFill>
            <a:prstDash val="dash"/>
          </a:ln>
        </p:spPr>
        <p:style>
          <a:lnRef idx="1">
            <a:schemeClr val="accent1"/>
          </a:lnRef>
          <a:fillRef idx="0">
            <a:schemeClr val="accent1"/>
          </a:fillRef>
          <a:effectRef idx="0">
            <a:schemeClr val="accent1"/>
          </a:effectRef>
          <a:fontRef idx="minor">
            <a:schemeClr val="tx1"/>
          </a:fontRef>
        </p:style>
      </p:cxnSp>
      <p:sp>
        <p:nvSpPr>
          <p:cNvPr id="34" name="Text Box 4"/>
          <p:cNvSpPr txBox="1">
            <a:spLocks noChangeArrowheads="1"/>
          </p:cNvSpPr>
          <p:nvPr/>
        </p:nvSpPr>
        <p:spPr bwMode="auto">
          <a:xfrm>
            <a:off x="426020" y="3383315"/>
            <a:ext cx="1104537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342900" marR="0" lvl="0" indent="-342900" defTabSz="914400" eaLnBrk="1" fontAlgn="base" latinLnBrk="0" hangingPunct="1">
              <a:lnSpc>
                <a:spcPct val="100000"/>
              </a:lnSpc>
              <a:spcBef>
                <a:spcPct val="0"/>
              </a:spcBef>
              <a:spcAft>
                <a:spcPct val="0"/>
              </a:spcAft>
              <a:buClrTx/>
              <a:buSzTx/>
              <a:buFontTx/>
              <a:buChar char="•"/>
              <a:tabLst/>
              <a:defRPr/>
            </a:pPr>
            <a:r>
              <a:rPr kumimoji="0" lang="en-US" altLang="zh-CN" sz="2000" b="1" i="0" u="none" strike="noStrike" kern="0" cap="none" spc="0" normalizeH="0" baseline="0" noProof="0" dirty="0">
                <a:ln>
                  <a:noFill/>
                </a:ln>
                <a:solidFill>
                  <a:srgbClr val="333399"/>
                </a:solidFill>
                <a:effectLst/>
                <a:uLnTx/>
                <a:uFillTx/>
                <a:latin typeface="Calibri" pitchFamily="34" charset="0"/>
                <a:ea typeface="宋体" charset="-122"/>
              </a:rPr>
              <a:t>The production of </a:t>
            </a:r>
            <a:r>
              <a:rPr kumimoji="0" lang="en-US" altLang="zh-CN" sz="2000" b="1" i="0" u="none" strike="noStrike" kern="0" cap="none" spc="0" normalizeH="0" baseline="0" noProof="0" dirty="0" err="1">
                <a:ln>
                  <a:noFill/>
                </a:ln>
                <a:solidFill>
                  <a:srgbClr val="333399"/>
                </a:solidFill>
                <a:effectLst/>
                <a:uLnTx/>
                <a:uFillTx/>
                <a:latin typeface="Calibri" pitchFamily="34" charset="0"/>
                <a:ea typeface="宋体" charset="-122"/>
              </a:rPr>
              <a:t>Zc</a:t>
            </a:r>
            <a:r>
              <a:rPr kumimoji="0" lang="en-US" altLang="zh-CN" sz="2000" b="1" i="0" u="none" strike="noStrike" kern="0" cap="none" spc="0" normalizeH="0" baseline="0" noProof="0" dirty="0">
                <a:ln>
                  <a:noFill/>
                </a:ln>
                <a:solidFill>
                  <a:srgbClr val="333399"/>
                </a:solidFill>
                <a:effectLst/>
                <a:uLnTx/>
                <a:uFillTx/>
                <a:latin typeface="Calibri" pitchFamily="34" charset="0"/>
                <a:ea typeface="宋体" charset="-122"/>
              </a:rPr>
              <a:t>(3900) is strongly correlated with Y(4260) and enhanced by the triangle singularity kinematics.</a:t>
            </a:r>
          </a:p>
        </p:txBody>
      </p:sp>
      <p:pic>
        <p:nvPicPr>
          <p:cNvPr id="3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9308" y="4394006"/>
            <a:ext cx="2898893" cy="122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7563" y="4211076"/>
            <a:ext cx="2632844" cy="141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Line 6"/>
          <p:cNvSpPr>
            <a:spLocks noChangeShapeType="1"/>
          </p:cNvSpPr>
          <p:nvPr/>
        </p:nvSpPr>
        <p:spPr bwMode="auto">
          <a:xfrm flipV="1">
            <a:off x="2021339" y="4787139"/>
            <a:ext cx="715276" cy="432386"/>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38" name="Line 7"/>
          <p:cNvSpPr>
            <a:spLocks noChangeShapeType="1"/>
          </p:cNvSpPr>
          <p:nvPr/>
        </p:nvSpPr>
        <p:spPr bwMode="auto">
          <a:xfrm flipV="1">
            <a:off x="5135699" y="4765697"/>
            <a:ext cx="846081" cy="453490"/>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39" name="Line 8"/>
          <p:cNvSpPr>
            <a:spLocks noChangeShapeType="1"/>
          </p:cNvSpPr>
          <p:nvPr/>
        </p:nvSpPr>
        <p:spPr bwMode="auto">
          <a:xfrm>
            <a:off x="2093347" y="4643124"/>
            <a:ext cx="0" cy="615947"/>
          </a:xfrm>
          <a:prstGeom prst="line">
            <a:avLst/>
          </a:prstGeom>
          <a:noFill/>
          <a:ln w="3810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0" name="Line 9"/>
          <p:cNvSpPr>
            <a:spLocks noChangeShapeType="1"/>
          </p:cNvSpPr>
          <p:nvPr/>
        </p:nvSpPr>
        <p:spPr bwMode="auto">
          <a:xfrm>
            <a:off x="4973667" y="4653263"/>
            <a:ext cx="0" cy="565925"/>
          </a:xfrm>
          <a:prstGeom prst="line">
            <a:avLst/>
          </a:prstGeom>
          <a:noFill/>
          <a:ln w="38100">
            <a:solidFill>
              <a:srgbClr val="0000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1" name="Line 16"/>
          <p:cNvSpPr>
            <a:spLocks noChangeShapeType="1"/>
          </p:cNvSpPr>
          <p:nvPr/>
        </p:nvSpPr>
        <p:spPr bwMode="auto">
          <a:xfrm flipV="1">
            <a:off x="8672380" y="4643445"/>
            <a:ext cx="0" cy="6477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2" name="Line 17"/>
          <p:cNvSpPr>
            <a:spLocks noChangeShapeType="1"/>
          </p:cNvSpPr>
          <p:nvPr/>
        </p:nvSpPr>
        <p:spPr bwMode="auto">
          <a:xfrm flipH="1" flipV="1">
            <a:off x="8024680" y="4865695"/>
            <a:ext cx="647700" cy="42545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3" name="Line 18"/>
          <p:cNvSpPr>
            <a:spLocks noChangeShapeType="1"/>
          </p:cNvSpPr>
          <p:nvPr/>
        </p:nvSpPr>
        <p:spPr bwMode="auto">
          <a:xfrm flipH="1">
            <a:off x="8024680" y="4643445"/>
            <a:ext cx="647700" cy="15398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4" name="Line 19"/>
          <p:cNvSpPr>
            <a:spLocks noChangeShapeType="1"/>
          </p:cNvSpPr>
          <p:nvPr/>
        </p:nvSpPr>
        <p:spPr bwMode="auto">
          <a:xfrm>
            <a:off x="8672380" y="5291145"/>
            <a:ext cx="215900" cy="503238"/>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5" name="Line 20"/>
          <p:cNvSpPr>
            <a:spLocks noChangeShapeType="1"/>
          </p:cNvSpPr>
          <p:nvPr/>
        </p:nvSpPr>
        <p:spPr bwMode="auto">
          <a:xfrm flipV="1">
            <a:off x="7574872" y="4822832"/>
            <a:ext cx="459482" cy="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6" name="Oval 21"/>
          <p:cNvSpPr>
            <a:spLocks noChangeArrowheads="1"/>
          </p:cNvSpPr>
          <p:nvPr/>
        </p:nvSpPr>
        <p:spPr bwMode="auto">
          <a:xfrm>
            <a:off x="7962123" y="4724682"/>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47" name="Line 22"/>
          <p:cNvSpPr>
            <a:spLocks noChangeShapeType="1"/>
          </p:cNvSpPr>
          <p:nvPr/>
        </p:nvSpPr>
        <p:spPr bwMode="auto">
          <a:xfrm>
            <a:off x="8672380" y="5291146"/>
            <a:ext cx="503238" cy="142875"/>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8" name="Line 23"/>
          <p:cNvSpPr>
            <a:spLocks noChangeShapeType="1"/>
          </p:cNvSpPr>
          <p:nvPr/>
        </p:nvSpPr>
        <p:spPr bwMode="auto">
          <a:xfrm>
            <a:off x="8672380" y="4643445"/>
            <a:ext cx="431800" cy="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9" name="Text Box 26"/>
          <p:cNvSpPr txBox="1">
            <a:spLocks noChangeArrowheads="1"/>
          </p:cNvSpPr>
          <p:nvPr/>
        </p:nvSpPr>
        <p:spPr bwMode="auto">
          <a:xfrm>
            <a:off x="9104181" y="5075246"/>
            <a:ext cx="3730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333399"/>
                </a:solidFill>
                <a:effectLst/>
                <a:uLnTx/>
                <a:uFillTx/>
                <a:latin typeface="Arial" charset="0"/>
                <a:ea typeface="宋体" charset="-122"/>
                <a:sym typeface="Symbol" pitchFamily="18" charset="2"/>
              </a:rPr>
              <a:t> </a:t>
            </a:r>
          </a:p>
        </p:txBody>
      </p:sp>
      <p:sp>
        <p:nvSpPr>
          <p:cNvPr id="50" name="Text Box 27"/>
          <p:cNvSpPr txBox="1">
            <a:spLocks noChangeArrowheads="1"/>
          </p:cNvSpPr>
          <p:nvPr/>
        </p:nvSpPr>
        <p:spPr bwMode="auto">
          <a:xfrm>
            <a:off x="8888281" y="4283083"/>
            <a:ext cx="3730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333399"/>
                </a:solidFill>
                <a:effectLst/>
                <a:uLnTx/>
                <a:uFillTx/>
                <a:latin typeface="Arial" charset="0"/>
                <a:ea typeface="宋体" charset="-122"/>
                <a:sym typeface="Symbol" pitchFamily="18" charset="2"/>
              </a:rPr>
              <a:t> </a:t>
            </a:r>
          </a:p>
        </p:txBody>
      </p:sp>
      <p:sp>
        <p:nvSpPr>
          <p:cNvPr id="51" name="Text Box 28"/>
          <p:cNvSpPr txBox="1">
            <a:spLocks noChangeArrowheads="1"/>
          </p:cNvSpPr>
          <p:nvPr/>
        </p:nvSpPr>
        <p:spPr bwMode="auto">
          <a:xfrm>
            <a:off x="8516805" y="5722945"/>
            <a:ext cx="1087438"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333399"/>
                </a:solidFill>
                <a:effectLst/>
                <a:uLnTx/>
                <a:uFillTx/>
                <a:latin typeface="Arial" charset="0"/>
                <a:ea typeface="宋体" charset="-122"/>
                <a:sym typeface="Symbol" pitchFamily="18" charset="2"/>
              </a:rPr>
              <a:t>J/ (hc) </a:t>
            </a:r>
          </a:p>
        </p:txBody>
      </p:sp>
      <p:sp>
        <p:nvSpPr>
          <p:cNvPr id="52" name="Text Box 31"/>
          <p:cNvSpPr txBox="1">
            <a:spLocks noChangeArrowheads="1"/>
          </p:cNvSpPr>
          <p:nvPr/>
        </p:nvSpPr>
        <p:spPr bwMode="auto">
          <a:xfrm>
            <a:off x="8824780" y="4786321"/>
            <a:ext cx="495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333399"/>
                </a:solidFill>
                <a:effectLst/>
                <a:uLnTx/>
                <a:uFillTx/>
                <a:latin typeface="Calibri" pitchFamily="34" charset="0"/>
                <a:ea typeface="宋体" charset="-122"/>
              </a:rPr>
              <a:t>D* </a:t>
            </a:r>
          </a:p>
        </p:txBody>
      </p:sp>
      <p:sp>
        <p:nvSpPr>
          <p:cNvPr id="53" name="Text Box 32"/>
          <p:cNvSpPr txBox="1">
            <a:spLocks noChangeArrowheads="1"/>
          </p:cNvSpPr>
          <p:nvPr/>
        </p:nvSpPr>
        <p:spPr bwMode="auto">
          <a:xfrm>
            <a:off x="7880219" y="5003808"/>
            <a:ext cx="4333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333399"/>
                </a:solidFill>
                <a:effectLst/>
                <a:uLnTx/>
                <a:uFillTx/>
                <a:latin typeface="Calibri" pitchFamily="34" charset="0"/>
                <a:ea typeface="宋体" charset="-122"/>
              </a:rPr>
              <a:t>D  </a:t>
            </a:r>
          </a:p>
        </p:txBody>
      </p:sp>
      <p:sp>
        <p:nvSpPr>
          <p:cNvPr id="54" name="Oval 36"/>
          <p:cNvSpPr>
            <a:spLocks noChangeArrowheads="1"/>
          </p:cNvSpPr>
          <p:nvPr/>
        </p:nvSpPr>
        <p:spPr bwMode="auto">
          <a:xfrm>
            <a:off x="8600944" y="5219708"/>
            <a:ext cx="142875" cy="14446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55" name="Text Box 37"/>
          <p:cNvSpPr txBox="1">
            <a:spLocks noChangeArrowheads="1"/>
          </p:cNvSpPr>
          <p:nvPr/>
        </p:nvSpPr>
        <p:spPr bwMode="auto">
          <a:xfrm>
            <a:off x="8194544" y="4283083"/>
            <a:ext cx="549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333399"/>
                </a:solidFill>
                <a:effectLst/>
                <a:uLnTx/>
                <a:uFillTx/>
                <a:latin typeface="Calibri" pitchFamily="34" charset="0"/>
                <a:ea typeface="宋体" charset="-122"/>
              </a:rPr>
              <a:t>D1  </a:t>
            </a:r>
          </a:p>
        </p:txBody>
      </p:sp>
      <p:sp>
        <p:nvSpPr>
          <p:cNvPr id="56" name="Line 38"/>
          <p:cNvSpPr>
            <a:spLocks noChangeShapeType="1"/>
          </p:cNvSpPr>
          <p:nvPr/>
        </p:nvSpPr>
        <p:spPr bwMode="auto">
          <a:xfrm>
            <a:off x="8240580" y="4354521"/>
            <a:ext cx="0" cy="936625"/>
          </a:xfrm>
          <a:prstGeom prst="line">
            <a:avLst/>
          </a:prstGeom>
          <a:noFill/>
          <a:ln w="38100">
            <a:solidFill>
              <a:srgbClr val="008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57" name="Line 39"/>
          <p:cNvSpPr>
            <a:spLocks noChangeShapeType="1"/>
          </p:cNvSpPr>
          <p:nvPr/>
        </p:nvSpPr>
        <p:spPr bwMode="auto">
          <a:xfrm flipV="1">
            <a:off x="8312018" y="4786321"/>
            <a:ext cx="576262" cy="576263"/>
          </a:xfrm>
          <a:prstGeom prst="line">
            <a:avLst/>
          </a:prstGeom>
          <a:noFill/>
          <a:ln w="38100">
            <a:solidFill>
              <a:srgbClr val="FF0000"/>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58" name="AutoShape 8"/>
          <p:cNvSpPr>
            <a:spLocks noChangeArrowheads="1"/>
          </p:cNvSpPr>
          <p:nvPr/>
        </p:nvSpPr>
        <p:spPr bwMode="auto">
          <a:xfrm>
            <a:off x="6867939" y="4720439"/>
            <a:ext cx="430933" cy="29318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59" name="Text Box 4"/>
          <p:cNvSpPr txBox="1">
            <a:spLocks noChangeArrowheads="1"/>
          </p:cNvSpPr>
          <p:nvPr/>
        </p:nvSpPr>
        <p:spPr bwMode="auto">
          <a:xfrm>
            <a:off x="426020" y="247986"/>
            <a:ext cx="571862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342900" marR="0" lvl="0" indent="-342900" defTabSz="914400" eaLnBrk="1" fontAlgn="base" latinLnBrk="0" hangingPunct="1">
              <a:lnSpc>
                <a:spcPct val="100000"/>
              </a:lnSpc>
              <a:spcBef>
                <a:spcPct val="0"/>
              </a:spcBef>
              <a:spcAft>
                <a:spcPct val="0"/>
              </a:spcAft>
              <a:buClrTx/>
              <a:buSzTx/>
              <a:buFontTx/>
              <a:buChar char="•"/>
              <a:tabLst/>
              <a:defRPr/>
            </a:pPr>
            <a:r>
              <a:rPr kumimoji="0" lang="en-US" altLang="zh-CN" sz="2000" b="1" i="0" u="none" strike="noStrike" kern="0" cap="none" spc="0" normalizeH="0" baseline="0" noProof="0" dirty="0">
                <a:ln>
                  <a:noFill/>
                </a:ln>
                <a:solidFill>
                  <a:srgbClr val="FF0000"/>
                </a:solidFill>
                <a:effectLst/>
                <a:uLnTx/>
                <a:uFillTx/>
                <a:latin typeface="Calibri" pitchFamily="34" charset="0"/>
                <a:ea typeface="宋体" charset="-122"/>
              </a:rPr>
              <a:t>Y(4260)</a:t>
            </a:r>
            <a:r>
              <a:rPr kumimoji="0" lang="en-US" altLang="zh-CN" sz="2000" b="1" i="0" u="none" strike="noStrike" kern="0" cap="none" spc="0" normalizeH="0" baseline="0" noProof="0" dirty="0">
                <a:ln>
                  <a:noFill/>
                </a:ln>
                <a:solidFill>
                  <a:srgbClr val="333399"/>
                </a:solidFill>
                <a:effectLst/>
                <a:uLnTx/>
                <a:uFillTx/>
                <a:latin typeface="Calibri" pitchFamily="34" charset="0"/>
                <a:ea typeface="宋体" charset="-122"/>
              </a:rPr>
              <a:t> could be a hadronic molecule made of </a:t>
            </a:r>
            <a:r>
              <a:rPr kumimoji="0" lang="en-US" altLang="zh-CN" sz="2000" b="1" i="0" u="none" strike="noStrike" kern="0" cap="none" spc="0" normalizeH="0" baseline="0" noProof="0" dirty="0">
                <a:ln>
                  <a:noFill/>
                </a:ln>
                <a:solidFill>
                  <a:srgbClr val="FF0000"/>
                </a:solidFill>
                <a:effectLst/>
                <a:uLnTx/>
                <a:uFillTx/>
                <a:latin typeface="Calibri" pitchFamily="34" charset="0"/>
                <a:ea typeface="宋体" charset="-122"/>
              </a:rPr>
              <a:t>DD</a:t>
            </a:r>
            <a:r>
              <a:rPr kumimoji="0" lang="en-US" altLang="zh-CN" sz="2000" b="1" i="0" u="none" strike="noStrike" kern="0" cap="none" spc="0" normalizeH="0" baseline="-25000" noProof="0" dirty="0">
                <a:ln>
                  <a:noFill/>
                </a:ln>
                <a:solidFill>
                  <a:srgbClr val="FF0000"/>
                </a:solidFill>
                <a:effectLst/>
                <a:uLnTx/>
                <a:uFillTx/>
                <a:latin typeface="Calibri" pitchFamily="34" charset="0"/>
                <a:ea typeface="宋体" charset="-122"/>
              </a:rPr>
              <a:t>1</a:t>
            </a:r>
            <a:r>
              <a:rPr kumimoji="0" lang="en-US" altLang="zh-CN" sz="2000" b="1" i="0" u="none" strike="noStrike" kern="0" cap="none" spc="0" normalizeH="0" baseline="0" noProof="0" dirty="0">
                <a:ln>
                  <a:noFill/>
                </a:ln>
                <a:solidFill>
                  <a:srgbClr val="FF0000"/>
                </a:solidFill>
                <a:effectLst/>
                <a:uLnTx/>
                <a:uFillTx/>
                <a:latin typeface="Calibri" pitchFamily="34" charset="0"/>
                <a:ea typeface="宋体" charset="-122"/>
              </a:rPr>
              <a:t>(2420) </a:t>
            </a:r>
            <a:r>
              <a:rPr kumimoji="0" lang="en-US" altLang="zh-CN" sz="2000" b="1" i="0" u="none" strike="noStrike" kern="0" cap="none" spc="0" normalizeH="0" baseline="0" noProof="0" dirty="0">
                <a:ln>
                  <a:noFill/>
                </a:ln>
                <a:solidFill>
                  <a:srgbClr val="333399"/>
                </a:solidFill>
                <a:effectLst/>
                <a:uLnTx/>
                <a:uFillTx/>
                <a:latin typeface="Calibri" pitchFamily="34" charset="0"/>
                <a:ea typeface="宋体" charset="-122"/>
              </a:rPr>
              <a:t>with coupled channel effects.</a:t>
            </a:r>
          </a:p>
        </p:txBody>
      </p:sp>
      <p:sp>
        <p:nvSpPr>
          <p:cNvPr id="3" name="自由: 形状 2"/>
          <p:cNvSpPr/>
          <p:nvPr/>
        </p:nvSpPr>
        <p:spPr>
          <a:xfrm>
            <a:off x="8436768" y="1641029"/>
            <a:ext cx="1727200" cy="190931"/>
          </a:xfrm>
          <a:custGeom>
            <a:avLst/>
            <a:gdLst>
              <a:gd name="connsiteX0" fmla="*/ 0 w 1727200"/>
              <a:gd name="connsiteY0" fmla="*/ 174172 h 190931"/>
              <a:gd name="connsiteX1" fmla="*/ 696686 w 1727200"/>
              <a:gd name="connsiteY1" fmla="*/ 174172 h 190931"/>
              <a:gd name="connsiteX2" fmla="*/ 1727200 w 1727200"/>
              <a:gd name="connsiteY2" fmla="*/ 0 h 190931"/>
            </a:gdLst>
            <a:ahLst/>
            <a:cxnLst>
              <a:cxn ang="0">
                <a:pos x="connsiteX0" y="connsiteY0"/>
              </a:cxn>
              <a:cxn ang="0">
                <a:pos x="connsiteX1" y="connsiteY1"/>
              </a:cxn>
              <a:cxn ang="0">
                <a:pos x="connsiteX2" y="connsiteY2"/>
              </a:cxn>
            </a:cxnLst>
            <a:rect l="l" t="t" r="r" b="b"/>
            <a:pathLst>
              <a:path w="1727200" h="190931">
                <a:moveTo>
                  <a:pt x="0" y="174172"/>
                </a:moveTo>
                <a:cubicBezTo>
                  <a:pt x="204409" y="188686"/>
                  <a:pt x="408819" y="203201"/>
                  <a:pt x="696686" y="174172"/>
                </a:cubicBezTo>
                <a:cubicBezTo>
                  <a:pt x="984553" y="145143"/>
                  <a:pt x="1355876" y="72571"/>
                  <a:pt x="1727200" y="0"/>
                </a:cubicBezTo>
              </a:path>
            </a:pathLst>
          </a:custGeom>
          <a:noFill/>
          <a:ln w="28575">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 name="自由: 形状 3"/>
          <p:cNvSpPr/>
          <p:nvPr/>
        </p:nvSpPr>
        <p:spPr>
          <a:xfrm>
            <a:off x="8441966" y="2453907"/>
            <a:ext cx="1756228" cy="147169"/>
          </a:xfrm>
          <a:custGeom>
            <a:avLst/>
            <a:gdLst>
              <a:gd name="connsiteX0" fmla="*/ 0 w 1756228"/>
              <a:gd name="connsiteY0" fmla="*/ 23798 h 147169"/>
              <a:gd name="connsiteX1" fmla="*/ 892628 w 1756228"/>
              <a:gd name="connsiteY1" fmla="*/ 9283 h 147169"/>
              <a:gd name="connsiteX2" fmla="*/ 1756228 w 1756228"/>
              <a:gd name="connsiteY2" fmla="*/ 147169 h 147169"/>
            </a:gdLst>
            <a:ahLst/>
            <a:cxnLst>
              <a:cxn ang="0">
                <a:pos x="connsiteX0" y="connsiteY0"/>
              </a:cxn>
              <a:cxn ang="0">
                <a:pos x="connsiteX1" y="connsiteY1"/>
              </a:cxn>
              <a:cxn ang="0">
                <a:pos x="connsiteX2" y="connsiteY2"/>
              </a:cxn>
            </a:cxnLst>
            <a:rect l="l" t="t" r="r" b="b"/>
            <a:pathLst>
              <a:path w="1756228" h="147169">
                <a:moveTo>
                  <a:pt x="0" y="23798"/>
                </a:moveTo>
                <a:cubicBezTo>
                  <a:pt x="299961" y="6259"/>
                  <a:pt x="599923" y="-11279"/>
                  <a:pt x="892628" y="9283"/>
                </a:cubicBezTo>
                <a:cubicBezTo>
                  <a:pt x="1185333" y="29845"/>
                  <a:pt x="1470780" y="88507"/>
                  <a:pt x="1756228" y="147169"/>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Freeform 12"/>
          <p:cNvSpPr>
            <a:spLocks/>
          </p:cNvSpPr>
          <p:nvPr/>
        </p:nvSpPr>
        <p:spPr bwMode="auto">
          <a:xfrm rot="733423">
            <a:off x="8493596" y="1965066"/>
            <a:ext cx="935038" cy="431800"/>
          </a:xfrm>
          <a:custGeom>
            <a:avLst/>
            <a:gdLst>
              <a:gd name="T0" fmla="*/ 0 w 752"/>
              <a:gd name="T1" fmla="*/ 256 h 290"/>
              <a:gd name="T2" fmla="*/ 8 w 752"/>
              <a:gd name="T3" fmla="*/ 192 h 290"/>
              <a:gd name="T4" fmla="*/ 80 w 752"/>
              <a:gd name="T5" fmla="*/ 160 h 290"/>
              <a:gd name="T6" fmla="*/ 160 w 752"/>
              <a:gd name="T7" fmla="*/ 168 h 290"/>
              <a:gd name="T8" fmla="*/ 112 w 752"/>
              <a:gd name="T9" fmla="*/ 248 h 290"/>
              <a:gd name="T10" fmla="*/ 176 w 752"/>
              <a:gd name="T11" fmla="*/ 152 h 290"/>
              <a:gd name="T12" fmla="*/ 264 w 752"/>
              <a:gd name="T13" fmla="*/ 160 h 290"/>
              <a:gd name="T14" fmla="*/ 256 w 752"/>
              <a:gd name="T15" fmla="*/ 224 h 290"/>
              <a:gd name="T16" fmla="*/ 200 w 752"/>
              <a:gd name="T17" fmla="*/ 216 h 290"/>
              <a:gd name="T18" fmla="*/ 288 w 752"/>
              <a:gd name="T19" fmla="*/ 104 h 290"/>
              <a:gd name="T20" fmla="*/ 392 w 752"/>
              <a:gd name="T21" fmla="*/ 144 h 290"/>
              <a:gd name="T22" fmla="*/ 384 w 752"/>
              <a:gd name="T23" fmla="*/ 184 h 290"/>
              <a:gd name="T24" fmla="*/ 336 w 752"/>
              <a:gd name="T25" fmla="*/ 176 h 290"/>
              <a:gd name="T26" fmla="*/ 352 w 752"/>
              <a:gd name="T27" fmla="*/ 128 h 290"/>
              <a:gd name="T28" fmla="*/ 448 w 752"/>
              <a:gd name="T29" fmla="*/ 72 h 290"/>
              <a:gd name="T30" fmla="*/ 496 w 752"/>
              <a:gd name="T31" fmla="*/ 168 h 290"/>
              <a:gd name="T32" fmla="*/ 448 w 752"/>
              <a:gd name="T33" fmla="*/ 160 h 290"/>
              <a:gd name="T34" fmla="*/ 456 w 752"/>
              <a:gd name="T35" fmla="*/ 128 h 290"/>
              <a:gd name="T36" fmla="*/ 480 w 752"/>
              <a:gd name="T37" fmla="*/ 80 h 290"/>
              <a:gd name="T38" fmla="*/ 528 w 752"/>
              <a:gd name="T39" fmla="*/ 48 h 290"/>
              <a:gd name="T40" fmla="*/ 560 w 752"/>
              <a:gd name="T41" fmla="*/ 56 h 290"/>
              <a:gd name="T42" fmla="*/ 592 w 752"/>
              <a:gd name="T43" fmla="*/ 104 h 290"/>
              <a:gd name="T44" fmla="*/ 584 w 752"/>
              <a:gd name="T45" fmla="*/ 136 h 290"/>
              <a:gd name="T46" fmla="*/ 544 w 752"/>
              <a:gd name="T47" fmla="*/ 128 h 290"/>
              <a:gd name="T48" fmla="*/ 608 w 752"/>
              <a:gd name="T49" fmla="*/ 16 h 290"/>
              <a:gd name="T50" fmla="*/ 632 w 752"/>
              <a:gd name="T51" fmla="*/ 0 h 290"/>
              <a:gd name="T52" fmla="*/ 680 w 752"/>
              <a:gd name="T53" fmla="*/ 56 h 290"/>
              <a:gd name="T54" fmla="*/ 672 w 752"/>
              <a:gd name="T55" fmla="*/ 96 h 290"/>
              <a:gd name="T56" fmla="*/ 632 w 752"/>
              <a:gd name="T57" fmla="*/ 32 h 290"/>
              <a:gd name="T58" fmla="*/ 640 w 752"/>
              <a:gd name="T59" fmla="*/ 8 h 290"/>
              <a:gd name="T60" fmla="*/ 752 w 752"/>
              <a:gd name="T61" fmla="*/ 1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2" h="290">
                <a:moveTo>
                  <a:pt x="0" y="256"/>
                </a:moveTo>
                <a:cubicBezTo>
                  <a:pt x="3" y="235"/>
                  <a:pt x="0" y="212"/>
                  <a:pt x="8" y="192"/>
                </a:cubicBezTo>
                <a:cubicBezTo>
                  <a:pt x="18" y="168"/>
                  <a:pt x="80" y="160"/>
                  <a:pt x="80" y="160"/>
                </a:cubicBezTo>
                <a:cubicBezTo>
                  <a:pt x="107" y="163"/>
                  <a:pt x="144" y="147"/>
                  <a:pt x="160" y="168"/>
                </a:cubicBezTo>
                <a:cubicBezTo>
                  <a:pt x="251" y="290"/>
                  <a:pt x="135" y="253"/>
                  <a:pt x="112" y="248"/>
                </a:cubicBezTo>
                <a:cubicBezTo>
                  <a:pt x="95" y="197"/>
                  <a:pt x="130" y="167"/>
                  <a:pt x="176" y="152"/>
                </a:cubicBezTo>
                <a:cubicBezTo>
                  <a:pt x="205" y="155"/>
                  <a:pt x="242" y="140"/>
                  <a:pt x="264" y="160"/>
                </a:cubicBezTo>
                <a:cubicBezTo>
                  <a:pt x="280" y="174"/>
                  <a:pt x="272" y="210"/>
                  <a:pt x="256" y="224"/>
                </a:cubicBezTo>
                <a:cubicBezTo>
                  <a:pt x="242" y="236"/>
                  <a:pt x="219" y="219"/>
                  <a:pt x="200" y="216"/>
                </a:cubicBezTo>
                <a:cubicBezTo>
                  <a:pt x="217" y="166"/>
                  <a:pt x="245" y="132"/>
                  <a:pt x="288" y="104"/>
                </a:cubicBezTo>
                <a:cubicBezTo>
                  <a:pt x="335" y="111"/>
                  <a:pt x="366" y="105"/>
                  <a:pt x="392" y="144"/>
                </a:cubicBezTo>
                <a:cubicBezTo>
                  <a:pt x="389" y="157"/>
                  <a:pt x="396" y="177"/>
                  <a:pt x="384" y="184"/>
                </a:cubicBezTo>
                <a:cubicBezTo>
                  <a:pt x="370" y="192"/>
                  <a:pt x="344" y="190"/>
                  <a:pt x="336" y="176"/>
                </a:cubicBezTo>
                <a:cubicBezTo>
                  <a:pt x="328" y="161"/>
                  <a:pt x="338" y="137"/>
                  <a:pt x="352" y="128"/>
                </a:cubicBezTo>
                <a:cubicBezTo>
                  <a:pt x="385" y="106"/>
                  <a:pt x="411" y="84"/>
                  <a:pt x="448" y="72"/>
                </a:cubicBezTo>
                <a:cubicBezTo>
                  <a:pt x="520" y="86"/>
                  <a:pt x="505" y="94"/>
                  <a:pt x="496" y="168"/>
                </a:cubicBezTo>
                <a:cubicBezTo>
                  <a:pt x="480" y="165"/>
                  <a:pt x="459" y="171"/>
                  <a:pt x="448" y="160"/>
                </a:cubicBezTo>
                <a:cubicBezTo>
                  <a:pt x="440" y="152"/>
                  <a:pt x="453" y="139"/>
                  <a:pt x="456" y="128"/>
                </a:cubicBezTo>
                <a:cubicBezTo>
                  <a:pt x="461" y="112"/>
                  <a:pt x="467" y="92"/>
                  <a:pt x="480" y="80"/>
                </a:cubicBezTo>
                <a:cubicBezTo>
                  <a:pt x="494" y="67"/>
                  <a:pt x="528" y="48"/>
                  <a:pt x="528" y="48"/>
                </a:cubicBezTo>
                <a:cubicBezTo>
                  <a:pt x="539" y="51"/>
                  <a:pt x="552" y="49"/>
                  <a:pt x="560" y="56"/>
                </a:cubicBezTo>
                <a:cubicBezTo>
                  <a:pt x="574" y="69"/>
                  <a:pt x="592" y="104"/>
                  <a:pt x="592" y="104"/>
                </a:cubicBezTo>
                <a:cubicBezTo>
                  <a:pt x="589" y="115"/>
                  <a:pt x="594" y="131"/>
                  <a:pt x="584" y="136"/>
                </a:cubicBezTo>
                <a:cubicBezTo>
                  <a:pt x="572" y="142"/>
                  <a:pt x="550" y="140"/>
                  <a:pt x="544" y="128"/>
                </a:cubicBezTo>
                <a:cubicBezTo>
                  <a:pt x="518" y="76"/>
                  <a:pt x="579" y="35"/>
                  <a:pt x="608" y="16"/>
                </a:cubicBezTo>
                <a:cubicBezTo>
                  <a:pt x="616" y="11"/>
                  <a:pt x="632" y="0"/>
                  <a:pt x="632" y="0"/>
                </a:cubicBezTo>
                <a:cubicBezTo>
                  <a:pt x="669" y="12"/>
                  <a:pt x="659" y="24"/>
                  <a:pt x="680" y="56"/>
                </a:cubicBezTo>
                <a:cubicBezTo>
                  <a:pt x="677" y="69"/>
                  <a:pt x="683" y="88"/>
                  <a:pt x="672" y="96"/>
                </a:cubicBezTo>
                <a:cubicBezTo>
                  <a:pt x="652" y="111"/>
                  <a:pt x="632" y="32"/>
                  <a:pt x="632" y="32"/>
                </a:cubicBezTo>
                <a:cubicBezTo>
                  <a:pt x="635" y="24"/>
                  <a:pt x="632" y="9"/>
                  <a:pt x="640" y="8"/>
                </a:cubicBezTo>
                <a:cubicBezTo>
                  <a:pt x="677" y="3"/>
                  <a:pt x="752" y="16"/>
                  <a:pt x="752" y="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 name="自由: 形状 5"/>
          <p:cNvSpPr/>
          <p:nvPr/>
        </p:nvSpPr>
        <p:spPr>
          <a:xfrm>
            <a:off x="9429258" y="1909543"/>
            <a:ext cx="727453" cy="420915"/>
          </a:xfrm>
          <a:custGeom>
            <a:avLst/>
            <a:gdLst>
              <a:gd name="connsiteX0" fmla="*/ 720196 w 727453"/>
              <a:gd name="connsiteY0" fmla="*/ 0 h 420915"/>
              <a:gd name="connsiteX1" fmla="*/ 96081 w 727453"/>
              <a:gd name="connsiteY1" fmla="*/ 137886 h 420915"/>
              <a:gd name="connsiteX2" fmla="*/ 67053 w 727453"/>
              <a:gd name="connsiteY2" fmla="*/ 283029 h 420915"/>
              <a:gd name="connsiteX3" fmla="*/ 727453 w 727453"/>
              <a:gd name="connsiteY3" fmla="*/ 420915 h 420915"/>
            </a:gdLst>
            <a:ahLst/>
            <a:cxnLst>
              <a:cxn ang="0">
                <a:pos x="connsiteX0" y="connsiteY0"/>
              </a:cxn>
              <a:cxn ang="0">
                <a:pos x="connsiteX1" y="connsiteY1"/>
              </a:cxn>
              <a:cxn ang="0">
                <a:pos x="connsiteX2" y="connsiteY2"/>
              </a:cxn>
              <a:cxn ang="0">
                <a:pos x="connsiteX3" y="connsiteY3"/>
              </a:cxn>
            </a:cxnLst>
            <a:rect l="l" t="t" r="r" b="b"/>
            <a:pathLst>
              <a:path w="727453" h="420915">
                <a:moveTo>
                  <a:pt x="720196" y="0"/>
                </a:moveTo>
                <a:cubicBezTo>
                  <a:pt x="462567" y="45357"/>
                  <a:pt x="204938" y="90715"/>
                  <a:pt x="96081" y="137886"/>
                </a:cubicBezTo>
                <a:cubicBezTo>
                  <a:pt x="-12776" y="185057"/>
                  <a:pt x="-38176" y="235858"/>
                  <a:pt x="67053" y="283029"/>
                </a:cubicBezTo>
                <a:cubicBezTo>
                  <a:pt x="172282" y="330200"/>
                  <a:pt x="449867" y="375557"/>
                  <a:pt x="727453" y="420915"/>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 name="Text Box 50"/>
          <p:cNvSpPr txBox="1">
            <a:spLocks noChangeArrowheads="1"/>
          </p:cNvSpPr>
          <p:nvPr/>
        </p:nvSpPr>
        <p:spPr bwMode="auto">
          <a:xfrm>
            <a:off x="10192771" y="1532546"/>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a:t>
            </a:r>
            <a:r>
              <a:rPr kumimoji="0" lang="en-US" altLang="zh-CN" sz="1800" b="1" i="0" u="none" strike="noStrike" kern="0" cap="none" spc="0" normalizeH="0" baseline="-25000" noProof="0" dirty="0">
                <a:ln>
                  <a:noFill/>
                </a:ln>
                <a:solidFill>
                  <a:srgbClr val="0000FF"/>
                </a:solidFill>
                <a:effectLst/>
                <a:uLnTx/>
                <a:uFillTx/>
                <a:latin typeface="Calibri" pitchFamily="34" charset="0"/>
                <a:ea typeface="宋体" charset="-122"/>
              </a:rPr>
              <a:t>1</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 </a:t>
            </a:r>
          </a:p>
        </p:txBody>
      </p:sp>
      <p:sp>
        <p:nvSpPr>
          <p:cNvPr id="65" name="Text Box 51"/>
          <p:cNvSpPr txBox="1">
            <a:spLocks noChangeArrowheads="1"/>
          </p:cNvSpPr>
          <p:nvPr/>
        </p:nvSpPr>
        <p:spPr bwMode="auto">
          <a:xfrm>
            <a:off x="10119616" y="2342779"/>
            <a:ext cx="600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a:t>
            </a:r>
          </a:p>
        </p:txBody>
      </p:sp>
    </p:spTree>
    <p:extLst>
      <p:ext uri="{BB962C8B-B14F-4D97-AF65-F5344CB8AC3E}">
        <p14:creationId xmlns:p14="http://schemas.microsoft.com/office/powerpoint/2010/main" val="26435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linds(horizontal)">
                                      <p:cBhvr>
                                        <p:cTn id="7" dur="500"/>
                                        <p:tgtEl>
                                          <p:spTgt spid="3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blinds(horizontal)">
                                      <p:cBhvr>
                                        <p:cTn id="10" dur="5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blinds(horizontal)">
                                      <p:cBhvr>
                                        <p:cTn id="15" dur="500"/>
                                        <p:tgtEl>
                                          <p:spTgt spid="37"/>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blinds(horizontal)">
                                      <p:cBhvr>
                                        <p:cTn id="18"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39" grpId="0" animBg="1"/>
      <p:bldP spid="4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本框 1"/>
              <p:cNvSpPr txBox="1"/>
              <p:nvPr/>
            </p:nvSpPr>
            <p:spPr>
              <a:xfrm>
                <a:off x="587829" y="1292434"/>
                <a:ext cx="8106229" cy="1331647"/>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rPr>
                  <a:t>1) Heavy quark spin symmetry (HQSS):</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rPr>
                  <a:t>The chromo-magnetic interaction to flip the heavy quark spin: </a:t>
                </a:r>
                <a14:m>
                  <m:oMath xmlns:m="http://schemas.openxmlformats.org/officeDocument/2006/math">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ea typeface="Cambria Math" panose="02040503050406030204" pitchFamily="18" charset="0"/>
                      </a:rPr>
                      <m:t>∝</m:t>
                    </m:r>
                    <m:f>
                      <m:f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fPr>
                      <m:num>
                        <m:d>
                          <m:d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dPr>
                          <m:e>
                            <m:acc>
                              <m:accPr>
                                <m:chr m:val="⃗"/>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𝜎</m:t>
                                </m:r>
                              </m:e>
                            </m:acc>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m:t>
                            </m:r>
                            <m:acc>
                              <m:accPr>
                                <m:chr m:val="⃗"/>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𝐵</m:t>
                                </m:r>
                              </m:e>
                            </m:acc>
                          </m:e>
                        </m:d>
                      </m:num>
                      <m:den>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𝑄</m:t>
                            </m:r>
                          </m:sub>
                        </m:sSub>
                      </m:den>
                    </m:f>
                  </m:oMath>
                </a14:m>
                <a:r>
                  <a:rPr kumimoji="0" lang="zh-CN" altLang="en-US" sz="1800" b="0" i="0" u="none" strike="noStrike" kern="0" cap="none" spc="0" normalizeH="0" baseline="0" noProof="0" dirty="0">
                    <a:ln>
                      <a:noFill/>
                    </a:ln>
                    <a:solidFill>
                      <a:srgbClr val="0000FF"/>
                    </a:solidFill>
                    <a:effectLst/>
                    <a:uLnTx/>
                    <a:uFillTx/>
                  </a:rPr>
                  <a:t> </a:t>
                </a:r>
                <a:r>
                  <a:rPr kumimoji="0" lang="en-US" altLang="zh-CN" sz="1800" b="0" i="0" u="none" strike="noStrike" kern="0" cap="none" spc="0" normalizeH="0" baseline="0" noProof="0" dirty="0">
                    <a:ln>
                      <a:noFill/>
                    </a:ln>
                    <a:solidFill>
                      <a:srgbClr val="0000FF"/>
                    </a:solidFill>
                    <a:effectLst/>
                    <a:uLnTx/>
                    <a:uFillTx/>
                  </a:rPr>
                  <a:t>. </a:t>
                </a:r>
              </a:p>
              <a:p>
                <a:pPr marL="0" marR="0" lvl="0" indent="0" defTabSz="914400" eaLnBrk="1" fontAlgn="auto" latinLnBrk="0" hangingPunct="1">
                  <a:lnSpc>
                    <a:spcPct val="100000"/>
                  </a:lnSpc>
                  <a:spcBef>
                    <a:spcPts val="600"/>
                  </a:spcBef>
                  <a:spcAft>
                    <a:spcPts val="0"/>
                  </a:spcAft>
                  <a:buClrTx/>
                  <a:buSzTx/>
                  <a:buFontTx/>
                  <a:buNone/>
                  <a:tabLst/>
                  <a:defRPr/>
                </a:pPr>
                <a14:m>
                  <m:oMath xmlns:m="http://schemas.openxmlformats.org/officeDocument/2006/math">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 </m:t>
                    </m:r>
                  </m:oMath>
                </a14:m>
                <a:r>
                  <a:rPr kumimoji="0" lang="en-US" altLang="zh-CN" sz="1800" b="0" i="0" u="none" strike="noStrike" kern="0" cap="none" spc="0" normalizeH="0" baseline="0" noProof="0" dirty="0">
                    <a:ln>
                      <a:noFill/>
                    </a:ln>
                    <a:solidFill>
                      <a:srgbClr val="0000FF"/>
                    </a:solidFill>
                    <a:effectLst/>
                    <a:uLnTx/>
                    <a:uFillTx/>
                  </a:rPr>
                  <a:t>Heavy quark will decouple from the light quarks with </a:t>
                </a:r>
                <a14:m>
                  <m:oMath xmlns:m="http://schemas.openxmlformats.org/officeDocument/2006/math">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𝑄</m:t>
                        </m:r>
                      </m:sub>
                    </m:s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 .</m:t>
                    </m:r>
                  </m:oMath>
                </a14:m>
                <a:endParaRPr kumimoji="0" lang="zh-CN" altLang="en-US" sz="1800" b="0" i="0" u="none" strike="noStrike" kern="0" cap="none" spc="0" normalizeH="0" baseline="0" noProof="0" dirty="0">
                  <a:ln>
                    <a:noFill/>
                  </a:ln>
                  <a:solidFill>
                    <a:srgbClr val="0000FF"/>
                  </a:solidFill>
                  <a:effectLst/>
                  <a:uLnTx/>
                  <a:uFillTx/>
                </a:endParaRPr>
              </a:p>
            </p:txBody>
          </p:sp>
        </mc:Choice>
        <mc:Fallback xmlns="">
          <p:sp>
            <p:nvSpPr>
              <p:cNvPr id="2" name="文本框 1"/>
              <p:cNvSpPr txBox="1">
                <a:spLocks noRot="1" noChangeAspect="1" noMove="1" noResize="1" noEditPoints="1" noAdjustHandles="1" noChangeArrowheads="1" noChangeShapeType="1" noTextEdit="1"/>
              </p:cNvSpPr>
              <p:nvPr/>
            </p:nvSpPr>
            <p:spPr>
              <a:xfrm>
                <a:off x="587829" y="1292434"/>
                <a:ext cx="8106229" cy="1331647"/>
              </a:xfrm>
              <a:prstGeom prst="rect">
                <a:avLst/>
              </a:prstGeom>
              <a:blipFill>
                <a:blip r:embed="rId2"/>
                <a:stretch>
                  <a:fillRect l="-602" t="-2294" b="-504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文本框 2"/>
              <p:cNvSpPr txBox="1"/>
              <p:nvPr/>
            </p:nvSpPr>
            <p:spPr>
              <a:xfrm>
                <a:off x="587829" y="2929601"/>
                <a:ext cx="8062686" cy="3272434"/>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rPr>
                  <a:t>2) Heavy quark flavor symmetry (HQFS): </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rPr>
                  <a:t>For any hadron containing one heavy quark, its velocity remains unchanged in the limit of </a:t>
                </a:r>
                <a14:m>
                  <m:oMath xmlns:m="http://schemas.openxmlformats.org/officeDocument/2006/math">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𝑄</m:t>
                        </m:r>
                      </m:sub>
                    </m:s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m:t>
                    </m:r>
                  </m:oMath>
                </a14:m>
                <a:r>
                  <a:rPr kumimoji="0" lang="en-US" altLang="zh-CN" sz="1800" b="0" i="0" u="none" strike="noStrike" kern="0" cap="none" spc="0" normalizeH="0" baseline="0" noProof="0" dirty="0">
                    <a:ln>
                      <a:noFill/>
                    </a:ln>
                    <a:solidFill>
                      <a:srgbClr val="0000FF"/>
                    </a:solidFill>
                    <a:effectLst/>
                    <a:uLnTx/>
                    <a:uFillTx/>
                  </a:rPr>
                  <a:t>, because</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rPr>
                  <a:t> </a:t>
                </a:r>
                <a14:m>
                  <m:oMath xmlns:m="http://schemas.openxmlformats.org/officeDocument/2006/math">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Δ</m:t>
                    </m:r>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𝑣</m:t>
                    </m:r>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m:t>
                    </m:r>
                    <m:f>
                      <m:f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fPr>
                      <m:num>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Δ</m:t>
                        </m:r>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𝑝</m:t>
                        </m:r>
                      </m:num>
                      <m:den>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𝑄</m:t>
                            </m:r>
                          </m:sub>
                        </m:sSub>
                      </m:den>
                    </m:f>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m:t>
                    </m:r>
                    <m:f>
                      <m:f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fPr>
                      <m:num>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m:rPr>
                                <m:sty m:val="p"/>
                              </m:rPr>
                              <a:rPr kumimoji="0" lang="en-US" altLang="zh-CN" sz="1800" b="0" i="0" u="none" strike="noStrike" kern="0" cap="none" spc="0" normalizeH="0" baseline="0" noProof="0" smtClean="0">
                                <a:ln>
                                  <a:noFill/>
                                </a:ln>
                                <a:solidFill>
                                  <a:srgbClr val="0000FF"/>
                                </a:solidFill>
                                <a:effectLst/>
                                <a:uLnTx/>
                                <a:uFillTx/>
                                <a:latin typeface="Cambria Math" panose="02040503050406030204" pitchFamily="18" charset="0"/>
                              </a:rPr>
                              <m:t>Λ</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𝑄𝐶𝐷</m:t>
                            </m:r>
                          </m:sub>
                        </m:sSub>
                      </m:num>
                      <m:den>
                        <m:sSub>
                          <m:sSubPr>
                            <m:ctrlP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rgbClr val="0000FF"/>
                                </a:solidFill>
                                <a:effectLst/>
                                <a:uLnTx/>
                                <a:uFillTx/>
                                <a:latin typeface="Cambria Math" panose="02040503050406030204" pitchFamily="18" charset="0"/>
                              </a:rPr>
                              <m:t>𝑄</m:t>
                            </m:r>
                          </m:sub>
                        </m:sSub>
                      </m:den>
                    </m:f>
                  </m:oMath>
                </a14:m>
                <a:r>
                  <a:rPr kumimoji="0" lang="en-US" altLang="zh-CN" sz="1800" b="0" i="0" u="none" strike="noStrike" kern="0" cap="none" spc="0" normalizeH="0" baseline="0" noProof="0" dirty="0">
                    <a:ln>
                      <a:noFill/>
                    </a:ln>
                    <a:solidFill>
                      <a:srgbClr val="0000FF"/>
                    </a:solidFill>
                    <a:effectLst/>
                    <a:uLnTx/>
                    <a:uFillTx/>
                  </a:rPr>
                  <a:t>. It means that the heavy quark only plays a role as a static color triplet source. </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rPr>
                  <a:t>One can focus on the light quarks as the relevant D.O.F. in the description of the hadron property:</a:t>
                </a:r>
              </a:p>
              <a:p>
                <a:pPr marL="0" marR="0" lvl="0" indent="0" defTabSz="914400" eaLnBrk="1" fontAlgn="auto" latinLnBrk="0" hangingPunct="1">
                  <a:lnSpc>
                    <a:spcPct val="100000"/>
                  </a:lnSpc>
                  <a:spcBef>
                    <a:spcPts val="60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rPr>
                        <m:t>𝑱</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m:t>
                      </m:r>
                      <m:sSub>
                        <m:sSubPr>
                          <m:ctrlP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rPr>
                            <m:t>𝒔</m:t>
                          </m:r>
                        </m:e>
                        <m:sub>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𝑄</m:t>
                          </m:r>
                        </m:sub>
                      </m:sSub>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m:t>
                      </m:r>
                      <m:sSub>
                        <m:sSubPr>
                          <m:ctrlP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rPr>
                            <m:t>𝒔</m:t>
                          </m:r>
                        </m:e>
                        <m:sub>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𝑙</m:t>
                          </m:r>
                        </m:sub>
                      </m:sSub>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  </m:t>
                      </m:r>
                      <m:sSub>
                        <m:sSubPr>
                          <m:ctrlP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rPr>
                            <m:t>𝒔</m:t>
                          </m:r>
                        </m:e>
                        <m:sub>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𝑙</m:t>
                          </m:r>
                        </m:sub>
                      </m:sSub>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m:t>
                      </m:r>
                      <m:sSub>
                        <m:sSubPr>
                          <m:ctrlP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rPr>
                            <m:t>𝒔</m:t>
                          </m:r>
                        </m:e>
                        <m:sub>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𝑞</m:t>
                          </m:r>
                        </m:sub>
                      </m:sSub>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rPr>
                        <m:t>𝒍</m:t>
                      </m:r>
                      <m:r>
                        <a:rPr kumimoji="0" lang="en-US" altLang="zh-CN" sz="2400" b="0" i="1" u="none" strike="noStrike" kern="0" cap="none" spc="0" normalizeH="0" baseline="0" noProof="0" smtClean="0">
                          <a:ln>
                            <a:noFill/>
                          </a:ln>
                          <a:solidFill>
                            <a:srgbClr val="FF0000"/>
                          </a:solidFill>
                          <a:effectLst/>
                          <a:uLnTx/>
                          <a:uFillTx/>
                          <a:latin typeface="Cambria Math" panose="02040503050406030204" pitchFamily="18" charset="0"/>
                        </a:rPr>
                        <m:t> .</m:t>
                      </m:r>
                    </m:oMath>
                  </m:oMathPara>
                </a14:m>
                <a:endParaRPr kumimoji="0" lang="en-US" altLang="zh-CN" sz="2400" b="0" i="0" u="none" strike="noStrike" kern="0" cap="none" spc="0" normalizeH="0" baseline="0" noProof="0" dirty="0">
                  <a:ln>
                    <a:noFill/>
                  </a:ln>
                  <a:solidFill>
                    <a:srgbClr val="FF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rPr>
                  <a:t>Flavor doublets: </a:t>
                </a:r>
                <a:r>
                  <a:rPr kumimoji="0" lang="en-US" altLang="zh-CN" sz="2000" b="0" i="0" u="none" strike="noStrike" kern="0" cap="none" spc="0" normalizeH="0" baseline="0" noProof="0" dirty="0">
                    <a:ln>
                      <a:noFill/>
                    </a:ln>
                    <a:solidFill>
                      <a:srgbClr val="FF0000"/>
                    </a:solidFill>
                    <a:effectLst/>
                    <a:uLnTx/>
                    <a:uFillTx/>
                  </a:rPr>
                  <a:t>{D,D*}, {B, B*} </a:t>
                </a:r>
                <a:r>
                  <a:rPr kumimoji="0" lang="en-US" altLang="zh-CN" sz="2000" b="0" i="0" u="none" strike="noStrike" kern="0" cap="none" spc="0" normalizeH="0" baseline="0" noProof="0" dirty="0">
                    <a:ln>
                      <a:noFill/>
                    </a:ln>
                    <a:solidFill>
                      <a:srgbClr val="FF0000"/>
                    </a:solidFill>
                    <a:effectLst/>
                    <a:uLnTx/>
                    <a:uFillTx/>
                    <a:sym typeface="Wingdings" panose="05000000000000000000" pitchFamily="2" charset="2"/>
                  </a:rPr>
                  <a:t> </a:t>
                </a:r>
                <a14:m>
                  <m:oMath xmlns:m="http://schemas.openxmlformats.org/officeDocument/2006/math">
                    <m:sSubSup>
                      <m:sSub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ctrlPr>
                      </m:sSubSup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t>𝑠</m:t>
                        </m:r>
                      </m:e>
                      <m: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t>𝑙</m:t>
                        </m:r>
                      </m:sub>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t>𝑃</m:t>
                        </m:r>
                      </m:sup>
                    </m:sSubSup>
                    <m:r>
                      <a:rPr kumimoji="0" lang="en-US" altLang="zh-CN" sz="2000" b="0" i="0"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t>=</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t>1/</m:t>
                    </m:r>
                    <m:sSup>
                      <m:sSup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ctrlPr>
                      </m:sSup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t>2</m:t>
                        </m:r>
                      </m:e>
                      <m:sup>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t>−</m:t>
                        </m:r>
                      </m:sup>
                    </m:sSup>
                  </m:oMath>
                </a14:m>
                <a:endParaRPr kumimoji="0" lang="zh-CN" altLang="en-US" sz="2000" b="0" i="0" u="none" strike="noStrike" kern="0" cap="none" spc="0" normalizeH="0" baseline="0" noProof="0" dirty="0">
                  <a:ln>
                    <a:noFill/>
                  </a:ln>
                  <a:solidFill>
                    <a:srgbClr val="0000FF"/>
                  </a:solidFill>
                  <a:effectLst/>
                  <a:uLnTx/>
                  <a:uFillTx/>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587829" y="2929601"/>
                <a:ext cx="8062686" cy="3272434"/>
              </a:xfrm>
              <a:prstGeom prst="rect">
                <a:avLst/>
              </a:prstGeom>
              <a:blipFill>
                <a:blip r:embed="rId3"/>
                <a:stretch>
                  <a:fillRect l="-605" t="-1119" b="-2612"/>
                </a:stretch>
              </a:blipFill>
            </p:spPr>
            <p:txBody>
              <a:bodyPr/>
              <a:lstStyle/>
              <a:p>
                <a:r>
                  <a:rPr lang="zh-CN" altLang="en-US">
                    <a:noFill/>
                  </a:rPr>
                  <a:t> </a:t>
                </a:r>
              </a:p>
            </p:txBody>
          </p:sp>
        </mc:Fallback>
      </mc:AlternateContent>
      <p:sp>
        <p:nvSpPr>
          <p:cNvPr id="7" name="椭圆 6"/>
          <p:cNvSpPr/>
          <p:nvPr/>
        </p:nvSpPr>
        <p:spPr bwMode="auto">
          <a:xfrm>
            <a:off x="9193972" y="1217620"/>
            <a:ext cx="1908629" cy="1943392"/>
          </a:xfrm>
          <a:prstGeom prst="ellipse">
            <a:avLst/>
          </a:prstGeom>
          <a:gradFill flip="none" rotWithShape="1">
            <a:gsLst>
              <a:gs pos="0">
                <a:schemeClr val="accent2">
                  <a:lumMod val="60000"/>
                  <a:lumOff val="40000"/>
                  <a:tint val="66000"/>
                  <a:satMod val="160000"/>
                </a:schemeClr>
              </a:gs>
              <a:gs pos="51000">
                <a:schemeClr val="accent2">
                  <a:tint val="44500"/>
                  <a:satMod val="160000"/>
                  <a:lumMod val="72000"/>
                  <a:lumOff val="28000"/>
                </a:schemeClr>
              </a:gs>
              <a:gs pos="100000">
                <a:schemeClr val="accent2">
                  <a:lumMod val="60000"/>
                  <a:lumOff val="40000"/>
                  <a:tint val="23500"/>
                  <a:satMod val="160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8" name="Line 2"/>
          <p:cNvSpPr>
            <a:spLocks noChangeShapeType="1"/>
          </p:cNvSpPr>
          <p:nvPr/>
        </p:nvSpPr>
        <p:spPr bwMode="auto">
          <a:xfrm flipV="1">
            <a:off x="10352966" y="1988910"/>
            <a:ext cx="361950" cy="9382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Line 3"/>
          <p:cNvSpPr>
            <a:spLocks noChangeShapeType="1"/>
          </p:cNvSpPr>
          <p:nvPr/>
        </p:nvSpPr>
        <p:spPr bwMode="auto">
          <a:xfrm flipV="1">
            <a:off x="9811418" y="1444162"/>
            <a:ext cx="333778" cy="937677"/>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Oval 6"/>
          <p:cNvSpPr>
            <a:spLocks noChangeArrowheads="1"/>
          </p:cNvSpPr>
          <p:nvPr/>
        </p:nvSpPr>
        <p:spPr bwMode="auto">
          <a:xfrm>
            <a:off x="9651357" y="1705127"/>
            <a:ext cx="558918" cy="576263"/>
          </a:xfrm>
          <a:prstGeom prst="ellipse">
            <a:avLst/>
          </a:prstGeom>
          <a:gradFill rotWithShape="1">
            <a:gsLst>
              <a:gs pos="0">
                <a:srgbClr val="0000FF"/>
              </a:gs>
              <a:gs pos="100000">
                <a:srgbClr val="00003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zh-CN" sz="4400" b="0" i="0" u="none" strike="noStrike" kern="0" cap="none" spc="0" normalizeH="0" baseline="0" noProof="0" dirty="0">
                <a:ln>
                  <a:noFill/>
                </a:ln>
                <a:solidFill>
                  <a:srgbClr val="FFFF00"/>
                </a:solidFill>
                <a:effectLst/>
                <a:uLnTx/>
                <a:uFillTx/>
                <a:latin typeface="Arial" panose="020B0604020202020204" pitchFamily="34" charset="0"/>
                <a:ea typeface="宋体" panose="02010600030101010101" pitchFamily="2" charset="-122"/>
              </a:rPr>
              <a:t>+</a:t>
            </a:r>
          </a:p>
        </p:txBody>
      </p:sp>
      <p:sp>
        <p:nvSpPr>
          <p:cNvPr id="11" name="Oval 7"/>
          <p:cNvSpPr>
            <a:spLocks noChangeArrowheads="1"/>
          </p:cNvSpPr>
          <p:nvPr/>
        </p:nvSpPr>
        <p:spPr bwMode="auto">
          <a:xfrm>
            <a:off x="10342881" y="2281390"/>
            <a:ext cx="364954" cy="383962"/>
          </a:xfrm>
          <a:prstGeom prst="ellipse">
            <a:avLst/>
          </a:prstGeom>
          <a:gradFill rotWithShape="1">
            <a:gsLst>
              <a:gs pos="0">
                <a:srgbClr val="0000FF"/>
              </a:gs>
              <a:gs pos="100000">
                <a:srgbClr val="000031"/>
              </a:gs>
            </a:gsLst>
            <a:lin ang="27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zh-CN" sz="2800" b="1" i="0" u="none" strike="noStrike" kern="0" cap="none" spc="0" normalizeH="0" baseline="0" noProof="0" dirty="0">
                <a:ln>
                  <a:noFill/>
                </a:ln>
                <a:solidFill>
                  <a:srgbClr val="FFFF00"/>
                </a:solidFill>
                <a:effectLst/>
                <a:uLnTx/>
                <a:uFillTx/>
                <a:latin typeface="Arial" panose="020B0604020202020204" pitchFamily="34" charset="0"/>
                <a:ea typeface="宋体" panose="02010600030101010101" pitchFamily="2" charset="-122"/>
                <a:sym typeface="Symbol" panose="05050102010706020507" pitchFamily="18" charset="2"/>
              </a:rPr>
              <a:t></a:t>
            </a:r>
          </a:p>
        </p:txBody>
      </p:sp>
      <p:sp>
        <p:nvSpPr>
          <p:cNvPr id="12" name="Freeform 8"/>
          <p:cNvSpPr>
            <a:spLocks/>
          </p:cNvSpPr>
          <p:nvPr/>
        </p:nvSpPr>
        <p:spPr bwMode="auto">
          <a:xfrm rot="10549434">
            <a:off x="9728738" y="2399711"/>
            <a:ext cx="504825" cy="384175"/>
          </a:xfrm>
          <a:custGeom>
            <a:avLst/>
            <a:gdLst>
              <a:gd name="T0" fmla="*/ 0 w 288"/>
              <a:gd name="T1" fmla="*/ 29252 h 197"/>
              <a:gd name="T2" fmla="*/ 319021 w 288"/>
              <a:gd name="T3" fmla="*/ 29252 h 197"/>
              <a:gd name="T4" fmla="*/ 478532 w 288"/>
              <a:gd name="T5" fmla="*/ 206713 h 197"/>
              <a:gd name="T6" fmla="*/ 478532 w 288"/>
              <a:gd name="T7" fmla="*/ 384175 h 1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97">
                <a:moveTo>
                  <a:pt x="0" y="15"/>
                </a:moveTo>
                <a:cubicBezTo>
                  <a:pt x="68" y="7"/>
                  <a:pt x="137" y="0"/>
                  <a:pt x="182" y="15"/>
                </a:cubicBezTo>
                <a:cubicBezTo>
                  <a:pt x="227" y="30"/>
                  <a:pt x="258" y="76"/>
                  <a:pt x="273" y="106"/>
                </a:cubicBezTo>
                <a:cubicBezTo>
                  <a:pt x="288" y="136"/>
                  <a:pt x="280" y="166"/>
                  <a:pt x="273" y="197"/>
                </a:cubicBezTo>
              </a:path>
            </a:pathLst>
          </a:custGeom>
          <a:noFill/>
          <a:ln w="19050" cmpd="sng">
            <a:solidFill>
              <a:srgbClr val="0000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3" name="Text Box 9"/>
              <p:cNvSpPr txBox="1">
                <a:spLocks noChangeArrowheads="1"/>
              </p:cNvSpPr>
              <p:nvPr/>
            </p:nvSpPr>
            <p:spPr bwMode="auto">
              <a:xfrm>
                <a:off x="9764849" y="2801758"/>
                <a:ext cx="383438"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altLang="zh-CN" sz="2400" b="1" i="1" u="none" strike="noStrike" kern="0" cap="none" spc="0" normalizeH="0" baseline="0" noProof="0" dirty="0" smtClean="0">
                          <a:ln>
                            <a:noFill/>
                          </a:ln>
                          <a:solidFill>
                            <a:schemeClr val="tx1"/>
                          </a:solidFill>
                          <a:effectLst/>
                          <a:uLnTx/>
                          <a:uFillTx/>
                          <a:latin typeface="Cambria Math" panose="02040503050406030204" pitchFamily="18" charset="0"/>
                          <a:ea typeface="宋体" panose="02010600030101010101" pitchFamily="2" charset="-122"/>
                        </a:rPr>
                        <m:t>𝒍</m:t>
                      </m:r>
                    </m:oMath>
                  </m:oMathPara>
                </a14:m>
                <a:endParaRPr kumimoji="0" lang="en-GB" altLang="zh-CN" sz="2400" b="1" i="0" u="none" strike="noStrike" kern="0" cap="none" spc="0" normalizeH="0" baseline="0" noProof="0" dirty="0">
                  <a:ln>
                    <a:noFill/>
                  </a:ln>
                  <a:solidFill>
                    <a:schemeClr val="tx1"/>
                  </a:solidFill>
                  <a:effectLst/>
                  <a:uLnTx/>
                  <a:uFillTx/>
                  <a:latin typeface="Arial" panose="020B0604020202020204" pitchFamily="34" charset="0"/>
                  <a:ea typeface="宋体" panose="02010600030101010101" pitchFamily="2" charset="-122"/>
                </a:endParaRPr>
              </a:p>
            </p:txBody>
          </p:sp>
        </mc:Choice>
        <mc:Fallback xmlns="">
          <p:sp>
            <p:nvSpPr>
              <p:cNvPr id="13" name="Text Box 9"/>
              <p:cNvSpPr txBox="1">
                <a:spLocks noRot="1" noChangeAspect="1" noMove="1" noResize="1" noEditPoints="1" noAdjustHandles="1" noChangeArrowheads="1" noChangeShapeType="1" noTextEdit="1"/>
              </p:cNvSpPr>
              <p:nvPr/>
            </p:nvSpPr>
            <p:spPr bwMode="auto">
              <a:xfrm>
                <a:off x="9764849" y="2801758"/>
                <a:ext cx="383438" cy="461665"/>
              </a:xfrm>
              <a:prstGeom prst="rect">
                <a:avLst/>
              </a:prstGeom>
              <a:blipFill>
                <a:blip r:embed="rId4"/>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 Box 10"/>
              <p:cNvSpPr txBox="1">
                <a:spLocks noChangeArrowheads="1"/>
              </p:cNvSpPr>
              <p:nvPr/>
            </p:nvSpPr>
            <p:spPr bwMode="auto">
              <a:xfrm>
                <a:off x="9104085" y="1047624"/>
                <a:ext cx="1520929" cy="4896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ctrlPr>
                        </m:sSub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𝒔</m:t>
                          </m:r>
                        </m:e>
                        <m:sub>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𝑸</m:t>
                          </m:r>
                        </m:sub>
                      </m:sSub>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𝟏</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𝟐</m:t>
                      </m:r>
                    </m:oMath>
                  </m:oMathPara>
                </a14:m>
                <a:endParaRPr kumimoji="0" lang="en-GB"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endParaRPr>
              </a:p>
            </p:txBody>
          </p:sp>
        </mc:Choice>
        <mc:Fallback xmlns="">
          <p:sp>
            <p:nvSpPr>
              <p:cNvPr id="14" name="Text Box 10"/>
              <p:cNvSpPr txBox="1">
                <a:spLocks noRot="1" noChangeAspect="1" noMove="1" noResize="1" noEditPoints="1" noAdjustHandles="1" noChangeArrowheads="1" noChangeShapeType="1" noTextEdit="1"/>
              </p:cNvSpPr>
              <p:nvPr/>
            </p:nvSpPr>
            <p:spPr bwMode="auto">
              <a:xfrm>
                <a:off x="9104085" y="1047624"/>
                <a:ext cx="1520929" cy="489621"/>
              </a:xfrm>
              <a:prstGeom prst="rect">
                <a:avLst/>
              </a:prstGeom>
              <a:blipFill>
                <a:blip r:embed="rId5"/>
                <a:stretch>
                  <a:fillRect b="-1250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Text Box 10"/>
              <p:cNvSpPr txBox="1">
                <a:spLocks noChangeArrowheads="1"/>
              </p:cNvSpPr>
              <p:nvPr/>
            </p:nvSpPr>
            <p:spPr bwMode="auto">
              <a:xfrm>
                <a:off x="10451561" y="2568386"/>
                <a:ext cx="1685974" cy="4910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ctrlPr>
                        </m:sSubSup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𝒔</m:t>
                          </m:r>
                        </m:e>
                        <m:sub>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𝒍</m:t>
                          </m:r>
                        </m:sub>
                        <m:sup>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𝑷</m:t>
                          </m:r>
                        </m:sup>
                      </m:sSubSup>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𝟏</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sSup>
                        <m:sSupPr>
                          <m:ctrlP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ctrlPr>
                        </m:sSup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𝟐</m:t>
                          </m:r>
                        </m:e>
                        <m:sup>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sup>
                      </m:sSup>
                    </m:oMath>
                  </m:oMathPara>
                </a14:m>
                <a:endParaRPr kumimoji="0" lang="en-GB"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endParaRPr>
              </a:p>
            </p:txBody>
          </p:sp>
        </mc:Choice>
        <mc:Fallback xmlns="">
          <p:sp>
            <p:nvSpPr>
              <p:cNvPr id="15" name="Text Box 10"/>
              <p:cNvSpPr txBox="1">
                <a:spLocks noRot="1" noChangeAspect="1" noMove="1" noResize="1" noEditPoints="1" noAdjustHandles="1" noChangeArrowheads="1" noChangeShapeType="1" noTextEdit="1"/>
              </p:cNvSpPr>
              <p:nvPr/>
            </p:nvSpPr>
            <p:spPr bwMode="auto">
              <a:xfrm>
                <a:off x="10451561" y="2568386"/>
                <a:ext cx="1685974" cy="491032"/>
              </a:xfrm>
              <a:prstGeom prst="rect">
                <a:avLst/>
              </a:prstGeom>
              <a:blipFill>
                <a:blip r:embed="rId6"/>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6" name="Freeform 3"/>
          <p:cNvSpPr>
            <a:spLocks/>
          </p:cNvSpPr>
          <p:nvPr/>
        </p:nvSpPr>
        <p:spPr bwMode="auto">
          <a:xfrm rot="4161481">
            <a:off x="10051174" y="2031845"/>
            <a:ext cx="396875" cy="385762"/>
          </a:xfrm>
          <a:custGeom>
            <a:avLst/>
            <a:gdLst>
              <a:gd name="T0" fmla="*/ 2147483647 w 568"/>
              <a:gd name="T1" fmla="*/ 2147483647 h 522"/>
              <a:gd name="T2" fmla="*/ 2147483647 w 568"/>
              <a:gd name="T3" fmla="*/ 2147483647 h 522"/>
              <a:gd name="T4" fmla="*/ 2147483647 w 568"/>
              <a:gd name="T5" fmla="*/ 2147483647 h 522"/>
              <a:gd name="T6" fmla="*/ 2147483647 w 568"/>
              <a:gd name="T7" fmla="*/ 2147483647 h 522"/>
              <a:gd name="T8" fmla="*/ 2147483647 w 568"/>
              <a:gd name="T9" fmla="*/ 2147483647 h 522"/>
              <a:gd name="T10" fmla="*/ 2147483647 w 568"/>
              <a:gd name="T11" fmla="*/ 2147483647 h 522"/>
              <a:gd name="T12" fmla="*/ 2147483647 w 568"/>
              <a:gd name="T13" fmla="*/ 2147483647 h 522"/>
              <a:gd name="T14" fmla="*/ 2147483647 w 568"/>
              <a:gd name="T15" fmla="*/ 2147483647 h 522"/>
              <a:gd name="T16" fmla="*/ 2147483647 w 568"/>
              <a:gd name="T17" fmla="*/ 2147483647 h 522"/>
              <a:gd name="T18" fmla="*/ 2147483647 w 568"/>
              <a:gd name="T19" fmla="*/ 2147483647 h 522"/>
              <a:gd name="T20" fmla="*/ 2147483647 w 568"/>
              <a:gd name="T21" fmla="*/ 2147483647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8" h="522">
                <a:moveTo>
                  <a:pt x="69" y="522"/>
                </a:moveTo>
                <a:cubicBezTo>
                  <a:pt x="34" y="457"/>
                  <a:pt x="0" y="393"/>
                  <a:pt x="23" y="386"/>
                </a:cubicBezTo>
                <a:cubicBezTo>
                  <a:pt x="46" y="379"/>
                  <a:pt x="182" y="492"/>
                  <a:pt x="205" y="477"/>
                </a:cubicBezTo>
                <a:cubicBezTo>
                  <a:pt x="228" y="462"/>
                  <a:pt x="136" y="311"/>
                  <a:pt x="159" y="296"/>
                </a:cubicBezTo>
                <a:cubicBezTo>
                  <a:pt x="182" y="281"/>
                  <a:pt x="326" y="401"/>
                  <a:pt x="341" y="386"/>
                </a:cubicBezTo>
                <a:cubicBezTo>
                  <a:pt x="356" y="371"/>
                  <a:pt x="235" y="220"/>
                  <a:pt x="250" y="205"/>
                </a:cubicBezTo>
                <a:cubicBezTo>
                  <a:pt x="265" y="190"/>
                  <a:pt x="417" y="311"/>
                  <a:pt x="432" y="296"/>
                </a:cubicBezTo>
                <a:cubicBezTo>
                  <a:pt x="447" y="281"/>
                  <a:pt x="326" y="129"/>
                  <a:pt x="341" y="114"/>
                </a:cubicBezTo>
                <a:cubicBezTo>
                  <a:pt x="356" y="99"/>
                  <a:pt x="507" y="220"/>
                  <a:pt x="522" y="205"/>
                </a:cubicBezTo>
                <a:cubicBezTo>
                  <a:pt x="537" y="190"/>
                  <a:pt x="424" y="46"/>
                  <a:pt x="432" y="23"/>
                </a:cubicBezTo>
                <a:cubicBezTo>
                  <a:pt x="440" y="0"/>
                  <a:pt x="504" y="34"/>
                  <a:pt x="568" y="69"/>
                </a:cubicBezTo>
              </a:path>
            </a:pathLst>
          </a:cu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p:sp>
        <p:nvSpPr>
          <p:cNvPr id="17" name="椭圆 16"/>
          <p:cNvSpPr/>
          <p:nvPr/>
        </p:nvSpPr>
        <p:spPr bwMode="auto">
          <a:xfrm>
            <a:off x="9193972" y="3914833"/>
            <a:ext cx="1908629" cy="1943392"/>
          </a:xfrm>
          <a:prstGeom prst="ellipse">
            <a:avLst/>
          </a:prstGeom>
          <a:gradFill flip="none" rotWithShape="1">
            <a:gsLst>
              <a:gs pos="0">
                <a:schemeClr val="accent2">
                  <a:lumMod val="60000"/>
                  <a:lumOff val="40000"/>
                  <a:tint val="66000"/>
                  <a:satMod val="160000"/>
                </a:schemeClr>
              </a:gs>
              <a:gs pos="51000">
                <a:schemeClr val="accent2">
                  <a:tint val="44500"/>
                  <a:satMod val="160000"/>
                  <a:lumMod val="72000"/>
                  <a:lumOff val="28000"/>
                </a:schemeClr>
              </a:gs>
              <a:gs pos="100000">
                <a:schemeClr val="accent2">
                  <a:lumMod val="60000"/>
                  <a:lumOff val="40000"/>
                  <a:tint val="23500"/>
                  <a:satMod val="160000"/>
                </a:schemeClr>
              </a:gs>
            </a:gsLst>
            <a:path path="circle">
              <a:fillToRect l="50000" t="50000" r="50000" b="50000"/>
            </a:path>
            <a:tileRect/>
          </a:gra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18" name="Line 2"/>
          <p:cNvSpPr>
            <a:spLocks noChangeShapeType="1"/>
          </p:cNvSpPr>
          <p:nvPr/>
        </p:nvSpPr>
        <p:spPr bwMode="auto">
          <a:xfrm flipV="1">
            <a:off x="10352966" y="4686123"/>
            <a:ext cx="361950" cy="938212"/>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Line 3"/>
          <p:cNvSpPr>
            <a:spLocks noChangeShapeType="1"/>
          </p:cNvSpPr>
          <p:nvPr/>
        </p:nvSpPr>
        <p:spPr bwMode="auto">
          <a:xfrm flipV="1">
            <a:off x="9708338" y="4334906"/>
            <a:ext cx="364576" cy="1027657"/>
          </a:xfrm>
          <a:prstGeom prst="line">
            <a:avLst/>
          </a:prstGeom>
          <a:noFill/>
          <a:ln w="76200">
            <a:solidFill>
              <a:srgbClr val="FF0000"/>
            </a:solidFill>
            <a:round/>
            <a:headEnd type="triangl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Oval 6"/>
          <p:cNvSpPr>
            <a:spLocks noChangeArrowheads="1"/>
          </p:cNvSpPr>
          <p:nvPr/>
        </p:nvSpPr>
        <p:spPr bwMode="auto">
          <a:xfrm>
            <a:off x="9651357" y="4402340"/>
            <a:ext cx="558918" cy="576263"/>
          </a:xfrm>
          <a:prstGeom prst="ellipse">
            <a:avLst/>
          </a:prstGeom>
          <a:gradFill rotWithShape="1">
            <a:gsLst>
              <a:gs pos="0">
                <a:srgbClr val="0000FF"/>
              </a:gs>
              <a:gs pos="100000">
                <a:srgbClr val="000031"/>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zh-CN" sz="4400" b="0" i="0" u="none" strike="noStrike" kern="0" cap="none" spc="0" normalizeH="0" baseline="0" noProof="0" dirty="0">
                <a:ln>
                  <a:noFill/>
                </a:ln>
                <a:solidFill>
                  <a:srgbClr val="FFFF00"/>
                </a:solidFill>
                <a:effectLst/>
                <a:uLnTx/>
                <a:uFillTx/>
                <a:latin typeface="Arial" panose="020B0604020202020204" pitchFamily="34" charset="0"/>
                <a:ea typeface="宋体" panose="02010600030101010101" pitchFamily="2" charset="-122"/>
              </a:rPr>
              <a:t>+</a:t>
            </a:r>
          </a:p>
        </p:txBody>
      </p:sp>
      <p:sp>
        <p:nvSpPr>
          <p:cNvPr id="21" name="Oval 7"/>
          <p:cNvSpPr>
            <a:spLocks noChangeArrowheads="1"/>
          </p:cNvSpPr>
          <p:nvPr/>
        </p:nvSpPr>
        <p:spPr bwMode="auto">
          <a:xfrm>
            <a:off x="10342881" y="4978603"/>
            <a:ext cx="364954" cy="383962"/>
          </a:xfrm>
          <a:prstGeom prst="ellipse">
            <a:avLst/>
          </a:prstGeom>
          <a:gradFill rotWithShape="1">
            <a:gsLst>
              <a:gs pos="0">
                <a:srgbClr val="0000FF"/>
              </a:gs>
              <a:gs pos="100000">
                <a:srgbClr val="000031"/>
              </a:gs>
            </a:gsLst>
            <a:lin ang="2700000" scaled="1"/>
          </a:gra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altLang="zh-CN" sz="2800" b="1" i="0" u="none" strike="noStrike" kern="0" cap="none" spc="0" normalizeH="0" baseline="0" noProof="0" dirty="0">
                <a:ln>
                  <a:noFill/>
                </a:ln>
                <a:solidFill>
                  <a:srgbClr val="FFFF00"/>
                </a:solidFill>
                <a:effectLst/>
                <a:uLnTx/>
                <a:uFillTx/>
                <a:latin typeface="Arial" panose="020B0604020202020204" pitchFamily="34" charset="0"/>
                <a:ea typeface="宋体" panose="02010600030101010101" pitchFamily="2" charset="-122"/>
                <a:sym typeface="Symbol" panose="05050102010706020507" pitchFamily="18" charset="2"/>
              </a:rPr>
              <a:t></a:t>
            </a:r>
          </a:p>
        </p:txBody>
      </p:sp>
      <p:sp>
        <p:nvSpPr>
          <p:cNvPr id="22" name="Freeform 8"/>
          <p:cNvSpPr>
            <a:spLocks/>
          </p:cNvSpPr>
          <p:nvPr/>
        </p:nvSpPr>
        <p:spPr bwMode="auto">
          <a:xfrm rot="10549434">
            <a:off x="9910197" y="5262379"/>
            <a:ext cx="504825" cy="384175"/>
          </a:xfrm>
          <a:custGeom>
            <a:avLst/>
            <a:gdLst>
              <a:gd name="T0" fmla="*/ 0 w 288"/>
              <a:gd name="T1" fmla="*/ 29252 h 197"/>
              <a:gd name="T2" fmla="*/ 319021 w 288"/>
              <a:gd name="T3" fmla="*/ 29252 h 197"/>
              <a:gd name="T4" fmla="*/ 478532 w 288"/>
              <a:gd name="T5" fmla="*/ 206713 h 197"/>
              <a:gd name="T6" fmla="*/ 478532 w 288"/>
              <a:gd name="T7" fmla="*/ 384175 h 1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88" h="197">
                <a:moveTo>
                  <a:pt x="0" y="15"/>
                </a:moveTo>
                <a:cubicBezTo>
                  <a:pt x="68" y="7"/>
                  <a:pt x="137" y="0"/>
                  <a:pt x="182" y="15"/>
                </a:cubicBezTo>
                <a:cubicBezTo>
                  <a:pt x="227" y="30"/>
                  <a:pt x="258" y="76"/>
                  <a:pt x="273" y="106"/>
                </a:cubicBezTo>
                <a:cubicBezTo>
                  <a:pt x="288" y="136"/>
                  <a:pt x="280" y="166"/>
                  <a:pt x="273" y="197"/>
                </a:cubicBezTo>
              </a:path>
            </a:pathLst>
          </a:custGeom>
          <a:noFill/>
          <a:ln w="19050" cmpd="sng">
            <a:solidFill>
              <a:srgbClr val="0000FF"/>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23" name="Text Box 9"/>
              <p:cNvSpPr txBox="1">
                <a:spLocks noChangeArrowheads="1"/>
              </p:cNvSpPr>
              <p:nvPr/>
            </p:nvSpPr>
            <p:spPr bwMode="auto">
              <a:xfrm>
                <a:off x="9764849" y="5498971"/>
                <a:ext cx="383438" cy="46166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altLang="zh-CN" sz="2400" b="1" i="1" u="none" strike="noStrike" kern="0" cap="none" spc="0" normalizeH="0" baseline="0" noProof="0" dirty="0" smtClean="0">
                          <a:ln>
                            <a:noFill/>
                          </a:ln>
                          <a:solidFill>
                            <a:schemeClr val="tx1"/>
                          </a:solidFill>
                          <a:effectLst/>
                          <a:uLnTx/>
                          <a:uFillTx/>
                          <a:latin typeface="Cambria Math" panose="02040503050406030204" pitchFamily="18" charset="0"/>
                          <a:ea typeface="宋体" panose="02010600030101010101" pitchFamily="2" charset="-122"/>
                        </a:rPr>
                        <m:t>𝒍</m:t>
                      </m:r>
                    </m:oMath>
                  </m:oMathPara>
                </a14:m>
                <a:endParaRPr kumimoji="0" lang="en-GB" altLang="zh-CN" sz="2400" b="1" i="0" u="none" strike="noStrike" kern="0" cap="none" spc="0" normalizeH="0" baseline="0" noProof="0" dirty="0">
                  <a:ln>
                    <a:noFill/>
                  </a:ln>
                  <a:solidFill>
                    <a:schemeClr val="tx1"/>
                  </a:solidFill>
                  <a:effectLst/>
                  <a:uLnTx/>
                  <a:uFillTx/>
                  <a:latin typeface="Arial" panose="020B0604020202020204" pitchFamily="34" charset="0"/>
                  <a:ea typeface="宋体" panose="02010600030101010101" pitchFamily="2" charset="-122"/>
                </a:endParaRPr>
              </a:p>
            </p:txBody>
          </p:sp>
        </mc:Choice>
        <mc:Fallback xmlns="">
          <p:sp>
            <p:nvSpPr>
              <p:cNvPr id="23" name="Text Box 9"/>
              <p:cNvSpPr txBox="1">
                <a:spLocks noRot="1" noChangeAspect="1" noMove="1" noResize="1" noEditPoints="1" noAdjustHandles="1" noChangeArrowheads="1" noChangeShapeType="1" noTextEdit="1"/>
              </p:cNvSpPr>
              <p:nvPr/>
            </p:nvSpPr>
            <p:spPr bwMode="auto">
              <a:xfrm>
                <a:off x="9764849" y="5498971"/>
                <a:ext cx="383438" cy="461665"/>
              </a:xfrm>
              <a:prstGeom prst="rect">
                <a:avLst/>
              </a:prstGeom>
              <a:blipFill>
                <a:blip r:embed="rId7"/>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 Box 10"/>
              <p:cNvSpPr txBox="1">
                <a:spLocks noChangeArrowheads="1"/>
              </p:cNvSpPr>
              <p:nvPr/>
            </p:nvSpPr>
            <p:spPr bwMode="auto">
              <a:xfrm>
                <a:off x="9104085" y="3744837"/>
                <a:ext cx="1520929" cy="489621"/>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ctrlPr>
                        </m:sSub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𝒔</m:t>
                          </m:r>
                        </m:e>
                        <m:sub>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𝑸</m:t>
                          </m:r>
                        </m:sub>
                      </m:sSub>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𝟏</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𝟐</m:t>
                      </m:r>
                    </m:oMath>
                  </m:oMathPara>
                </a14:m>
                <a:endParaRPr kumimoji="0" lang="en-GB"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endParaRPr>
              </a:p>
            </p:txBody>
          </p:sp>
        </mc:Choice>
        <mc:Fallback xmlns="">
          <p:sp>
            <p:nvSpPr>
              <p:cNvPr id="24" name="Text Box 10"/>
              <p:cNvSpPr txBox="1">
                <a:spLocks noRot="1" noChangeAspect="1" noMove="1" noResize="1" noEditPoints="1" noAdjustHandles="1" noChangeArrowheads="1" noChangeShapeType="1" noTextEdit="1"/>
              </p:cNvSpPr>
              <p:nvPr/>
            </p:nvSpPr>
            <p:spPr bwMode="auto">
              <a:xfrm>
                <a:off x="9104085" y="3744837"/>
                <a:ext cx="1520929" cy="489621"/>
              </a:xfrm>
              <a:prstGeom prst="rect">
                <a:avLst/>
              </a:prstGeom>
              <a:blipFill>
                <a:blip r:embed="rId8"/>
                <a:stretch>
                  <a:fillRect b="-1111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 Box 10"/>
              <p:cNvSpPr txBox="1">
                <a:spLocks noChangeArrowheads="1"/>
              </p:cNvSpPr>
              <p:nvPr/>
            </p:nvSpPr>
            <p:spPr bwMode="auto">
              <a:xfrm>
                <a:off x="10451561" y="5265599"/>
                <a:ext cx="1685974" cy="4910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ctrlPr>
                        </m:sSubSup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𝒔</m:t>
                          </m:r>
                        </m:e>
                        <m:sub>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𝒍</m:t>
                          </m:r>
                        </m:sub>
                        <m:sup>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𝑷</m:t>
                          </m:r>
                        </m:sup>
                      </m:sSubSup>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𝟏</m:t>
                      </m:r>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sSup>
                        <m:sSupPr>
                          <m:ctrlP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ctrlPr>
                        </m:sSupPr>
                        <m:e>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𝟐</m:t>
                          </m:r>
                        </m:e>
                        <m:sup>
                          <m:r>
                            <a:rPr kumimoji="0" lang="en-US" altLang="zh-CN" sz="2400" b="1" i="1" u="none" strike="noStrike" kern="0" cap="none" spc="0" normalizeH="0" baseline="0" noProof="0" smtClean="0">
                              <a:ln>
                                <a:noFill/>
                              </a:ln>
                              <a:solidFill>
                                <a:srgbClr val="FF0000"/>
                              </a:solidFill>
                              <a:effectLst/>
                              <a:uLnTx/>
                              <a:uFillTx/>
                              <a:latin typeface="Cambria Math" panose="02040503050406030204" pitchFamily="18" charset="0"/>
                              <a:ea typeface="宋体" panose="02010600030101010101" pitchFamily="2" charset="-122"/>
                            </a:rPr>
                            <m:t>−</m:t>
                          </m:r>
                        </m:sup>
                      </m:sSup>
                    </m:oMath>
                  </m:oMathPara>
                </a14:m>
                <a:endParaRPr kumimoji="0" lang="en-GB"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endParaRPr>
              </a:p>
            </p:txBody>
          </p:sp>
        </mc:Choice>
        <mc:Fallback xmlns="">
          <p:sp>
            <p:nvSpPr>
              <p:cNvPr id="25" name="Text Box 10"/>
              <p:cNvSpPr txBox="1">
                <a:spLocks noRot="1" noChangeAspect="1" noMove="1" noResize="1" noEditPoints="1" noAdjustHandles="1" noChangeArrowheads="1" noChangeShapeType="1" noTextEdit="1"/>
              </p:cNvSpPr>
              <p:nvPr/>
            </p:nvSpPr>
            <p:spPr bwMode="auto">
              <a:xfrm>
                <a:off x="10451561" y="5265599"/>
                <a:ext cx="1685974" cy="491032"/>
              </a:xfrm>
              <a:prstGeom prst="rect">
                <a:avLst/>
              </a:prstGeom>
              <a:blipFill>
                <a:blip r:embed="rId9"/>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6" name="Freeform 3"/>
          <p:cNvSpPr>
            <a:spLocks/>
          </p:cNvSpPr>
          <p:nvPr/>
        </p:nvSpPr>
        <p:spPr bwMode="auto">
          <a:xfrm rot="4161481">
            <a:off x="10051174" y="4729058"/>
            <a:ext cx="396875" cy="385762"/>
          </a:xfrm>
          <a:custGeom>
            <a:avLst/>
            <a:gdLst>
              <a:gd name="T0" fmla="*/ 2147483647 w 568"/>
              <a:gd name="T1" fmla="*/ 2147483647 h 522"/>
              <a:gd name="T2" fmla="*/ 2147483647 w 568"/>
              <a:gd name="T3" fmla="*/ 2147483647 h 522"/>
              <a:gd name="T4" fmla="*/ 2147483647 w 568"/>
              <a:gd name="T5" fmla="*/ 2147483647 h 522"/>
              <a:gd name="T6" fmla="*/ 2147483647 w 568"/>
              <a:gd name="T7" fmla="*/ 2147483647 h 522"/>
              <a:gd name="T8" fmla="*/ 2147483647 w 568"/>
              <a:gd name="T9" fmla="*/ 2147483647 h 522"/>
              <a:gd name="T10" fmla="*/ 2147483647 w 568"/>
              <a:gd name="T11" fmla="*/ 2147483647 h 522"/>
              <a:gd name="T12" fmla="*/ 2147483647 w 568"/>
              <a:gd name="T13" fmla="*/ 2147483647 h 522"/>
              <a:gd name="T14" fmla="*/ 2147483647 w 568"/>
              <a:gd name="T15" fmla="*/ 2147483647 h 522"/>
              <a:gd name="T16" fmla="*/ 2147483647 w 568"/>
              <a:gd name="T17" fmla="*/ 2147483647 h 522"/>
              <a:gd name="T18" fmla="*/ 2147483647 w 568"/>
              <a:gd name="T19" fmla="*/ 2147483647 h 522"/>
              <a:gd name="T20" fmla="*/ 2147483647 w 568"/>
              <a:gd name="T21" fmla="*/ 2147483647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8" h="522">
                <a:moveTo>
                  <a:pt x="69" y="522"/>
                </a:moveTo>
                <a:cubicBezTo>
                  <a:pt x="34" y="457"/>
                  <a:pt x="0" y="393"/>
                  <a:pt x="23" y="386"/>
                </a:cubicBezTo>
                <a:cubicBezTo>
                  <a:pt x="46" y="379"/>
                  <a:pt x="182" y="492"/>
                  <a:pt x="205" y="477"/>
                </a:cubicBezTo>
                <a:cubicBezTo>
                  <a:pt x="228" y="462"/>
                  <a:pt x="136" y="311"/>
                  <a:pt x="159" y="296"/>
                </a:cubicBezTo>
                <a:cubicBezTo>
                  <a:pt x="182" y="281"/>
                  <a:pt x="326" y="401"/>
                  <a:pt x="341" y="386"/>
                </a:cubicBezTo>
                <a:cubicBezTo>
                  <a:pt x="356" y="371"/>
                  <a:pt x="235" y="220"/>
                  <a:pt x="250" y="205"/>
                </a:cubicBezTo>
                <a:cubicBezTo>
                  <a:pt x="265" y="190"/>
                  <a:pt x="417" y="311"/>
                  <a:pt x="432" y="296"/>
                </a:cubicBezTo>
                <a:cubicBezTo>
                  <a:pt x="447" y="281"/>
                  <a:pt x="326" y="129"/>
                  <a:pt x="341" y="114"/>
                </a:cubicBezTo>
                <a:cubicBezTo>
                  <a:pt x="356" y="99"/>
                  <a:pt x="507" y="220"/>
                  <a:pt x="522" y="205"/>
                </a:cubicBezTo>
                <a:cubicBezTo>
                  <a:pt x="537" y="190"/>
                  <a:pt x="424" y="46"/>
                  <a:pt x="432" y="23"/>
                </a:cubicBezTo>
                <a:cubicBezTo>
                  <a:pt x="440" y="0"/>
                  <a:pt x="504" y="34"/>
                  <a:pt x="568" y="69"/>
                </a:cubicBezTo>
              </a:path>
            </a:pathLst>
          </a:custGeom>
          <a:noFill/>
          <a:ln w="127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endParaRPr>
          </a:p>
        </p:txBody>
      </p:sp>
      <mc:AlternateContent xmlns:mc="http://schemas.openxmlformats.org/markup-compatibility/2006" xmlns:a14="http://schemas.microsoft.com/office/drawing/2010/main">
        <mc:Choice Requires="a14">
          <p:sp>
            <p:nvSpPr>
              <p:cNvPr id="27" name="文本框 26"/>
              <p:cNvSpPr txBox="1"/>
              <p:nvPr/>
            </p:nvSpPr>
            <p:spPr>
              <a:xfrm>
                <a:off x="653141" y="246911"/>
                <a:ext cx="10305145" cy="866006"/>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400" b="1" i="0" u="none" strike="noStrike" kern="0" cap="none" spc="0" normalizeH="0" baseline="0" noProof="0" dirty="0">
                    <a:ln>
                      <a:noFill/>
                    </a:ln>
                    <a:solidFill>
                      <a:srgbClr val="0000CC"/>
                    </a:solidFill>
                    <a:effectLst/>
                    <a:uLnTx/>
                    <a:uFillTx/>
                  </a:rPr>
                  <a:t>H</a:t>
                </a:r>
                <a:r>
                  <a:rPr kumimoji="0" lang="en-US" altLang="zh-CN" sz="2400" b="1" i="0" u="none" strike="noStrike" kern="0" cap="none" spc="0" normalizeH="0" baseline="0" noProof="0" dirty="0" err="1">
                    <a:ln>
                      <a:noFill/>
                    </a:ln>
                    <a:solidFill>
                      <a:srgbClr val="0000CC"/>
                    </a:solidFill>
                    <a:effectLst/>
                    <a:uLnTx/>
                    <a:uFillTx/>
                  </a:rPr>
                  <a:t>eavy</a:t>
                </a:r>
                <a:r>
                  <a:rPr kumimoji="0" lang="en-US" altLang="zh-CN" sz="2400" b="1" i="0" u="none" strike="noStrike" kern="0" cap="none" spc="0" normalizeH="0" baseline="0" noProof="0" dirty="0">
                    <a:ln>
                      <a:noFill/>
                    </a:ln>
                    <a:solidFill>
                      <a:srgbClr val="0000CC"/>
                    </a:solidFill>
                    <a:effectLst/>
                    <a:uLnTx/>
                    <a:uFillTx/>
                  </a:rPr>
                  <a:t> quark spin symmetry (HQSS) and heavy quark flavor symmetry (HQFS): </a:t>
                </a:r>
                <a14:m>
                  <m:oMath xmlns:m="http://schemas.openxmlformats.org/officeDocument/2006/math">
                    <m: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t>𝑺𝑼</m:t>
                    </m:r>
                    <m:sSub>
                      <m:sSubPr>
                        <m:ctrlP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ctrlPr>
                      </m:sSubPr>
                      <m:e>
                        <m:d>
                          <m:dPr>
                            <m:ctrlP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ctrlPr>
                          </m:dPr>
                          <m:e>
                            <m: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t>𝟐</m:t>
                            </m:r>
                          </m:e>
                        </m:d>
                      </m:e>
                      <m:sub>
                        <m: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t>𝒔</m:t>
                        </m:r>
                      </m:sub>
                    </m:sSub>
                    <m: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t>⊗</m:t>
                    </m:r>
                    <m: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t>𝑺𝑼</m:t>
                    </m:r>
                    <m:sSub>
                      <m:sSubPr>
                        <m:ctrlP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ctrlPr>
                      </m:sSubPr>
                      <m:e>
                        <m:d>
                          <m:dPr>
                            <m:ctrlP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ctrlPr>
                          </m:dPr>
                          <m:e>
                            <m: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t>𝟐</m:t>
                            </m:r>
                          </m:e>
                        </m:d>
                      </m:e>
                      <m:sub>
                        <m:r>
                          <a:rPr kumimoji="0" lang="en-US" altLang="zh-CN" sz="2400" b="1" i="1" u="none" strike="noStrike" kern="0" cap="none" spc="0" normalizeH="0" baseline="0" noProof="0" smtClean="0">
                            <a:ln>
                              <a:noFill/>
                            </a:ln>
                            <a:solidFill>
                              <a:srgbClr val="0000CC"/>
                            </a:solidFill>
                            <a:effectLst/>
                            <a:uLnTx/>
                            <a:uFillTx/>
                            <a:latin typeface="Cambria Math" panose="02040503050406030204" pitchFamily="18" charset="0"/>
                          </a:rPr>
                          <m:t>𝒇</m:t>
                        </m:r>
                      </m:sub>
                    </m:sSub>
                  </m:oMath>
                </a14:m>
                <a:endParaRPr kumimoji="0" lang="en-US" altLang="zh-CN" sz="2400" b="1" i="0" u="none" strike="noStrike" kern="0" cap="none" spc="0" normalizeH="0" baseline="0" noProof="0" dirty="0">
                  <a:ln>
                    <a:noFill/>
                  </a:ln>
                  <a:solidFill>
                    <a:srgbClr val="0000CC"/>
                  </a:solidFill>
                  <a:effectLst/>
                  <a:uLnTx/>
                  <a:uFillTx/>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653141" y="246911"/>
                <a:ext cx="10305145" cy="866006"/>
              </a:xfrm>
              <a:prstGeom prst="rect">
                <a:avLst/>
              </a:prstGeom>
              <a:blipFill>
                <a:blip r:embed="rId10"/>
                <a:stretch>
                  <a:fillRect l="-887" t="-4930" b="-1126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911080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95087" y="1388778"/>
            <a:ext cx="4646560" cy="618787"/>
          </a:xfrm>
          <a:prstGeom prst="rect">
            <a:avLst/>
          </a:prstGeom>
        </p:spPr>
      </p:pic>
      <p:sp>
        <p:nvSpPr>
          <p:cNvPr id="4" name="文本框 3"/>
          <p:cNvSpPr txBox="1"/>
          <p:nvPr/>
        </p:nvSpPr>
        <p:spPr>
          <a:xfrm>
            <a:off x="500743" y="268514"/>
            <a:ext cx="11175999" cy="369332"/>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1800" b="1" i="0" u="none" strike="noStrike" kern="0" cap="none" spc="0" normalizeH="0" baseline="0" noProof="0" dirty="0">
                <a:ln>
                  <a:noFill/>
                </a:ln>
                <a:solidFill>
                  <a:sysClr val="windowText" lastClr="000000"/>
                </a:solidFill>
                <a:effectLst/>
                <a:uLnTx/>
                <a:uFillTx/>
              </a:rPr>
              <a:t>Constructing super fields respecting heavy quark symmetry and chiral symmetry</a:t>
            </a:r>
          </a:p>
        </p:txBody>
      </p:sp>
      <mc:AlternateContent xmlns:mc="http://schemas.openxmlformats.org/markup-compatibility/2006" xmlns:a14="http://schemas.microsoft.com/office/drawing/2010/main">
        <mc:Choice Requires="a14">
          <p:sp>
            <p:nvSpPr>
              <p:cNvPr id="6" name="文本框 5"/>
              <p:cNvSpPr txBox="1"/>
              <p:nvPr/>
            </p:nvSpPr>
            <p:spPr>
              <a:xfrm>
                <a:off x="500743" y="820057"/>
                <a:ext cx="822430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For instance, the S-wave </a:t>
                </a:r>
                <a14:m>
                  <m:oMath xmlns:m="http://schemas.openxmlformats.org/officeDocument/2006/math">
                    <m:d>
                      <m:d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sSubSup>
                          <m:sSub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𝑎</m:t>
                            </m:r>
                          </m:sub>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sSub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𝑎</m:t>
                            </m:r>
                          </m:sub>
                        </m:sSub>
                      </m:e>
                    </m:d>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𝑎</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𝑢</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𝑑</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𝑠</m:t>
                    </m:r>
                  </m:oMath>
                </a14:m>
                <a:r>
                  <a:rPr kumimoji="0" lang="en-US" altLang="zh-CN" sz="1800" b="0" i="0" u="none" strike="noStrike" kern="0" cap="none" spc="0" normalizeH="0" baseline="0" noProof="0" dirty="0">
                    <a:ln>
                      <a:noFill/>
                    </a:ln>
                    <a:solidFill>
                      <a:sysClr val="windowText" lastClr="000000"/>
                    </a:solidFill>
                    <a:effectLst/>
                    <a:uLnTx/>
                    <a:uFillTx/>
                  </a:rPr>
                  <a:t>, the super field can be written as</a:t>
                </a:r>
                <a:r>
                  <a:rPr kumimoji="0" lang="zh-CN" altLang="en-US" sz="1800" b="0" i="0" u="none" strike="noStrike" kern="0" cap="none" spc="0" normalizeH="0" baseline="0" noProof="0" dirty="0">
                    <a:ln>
                      <a:noFill/>
                    </a:ln>
                    <a:solidFill>
                      <a:sysClr val="windowText" lastClr="000000"/>
                    </a:solidFill>
                    <a:effectLst/>
                    <a:uLnTx/>
                    <a:uFillTx/>
                  </a:rPr>
                  <a:t> </a:t>
                </a:r>
              </a:p>
            </p:txBody>
          </p:sp>
        </mc:Choice>
        <mc:Fallback xmlns="">
          <p:sp>
            <p:nvSpPr>
              <p:cNvPr id="6" name="文本框 5"/>
              <p:cNvSpPr txBox="1">
                <a:spLocks noRot="1" noChangeAspect="1" noMove="1" noResize="1" noEditPoints="1" noAdjustHandles="1" noChangeArrowheads="1" noChangeShapeType="1" noTextEdit="1"/>
              </p:cNvSpPr>
              <p:nvPr/>
            </p:nvSpPr>
            <p:spPr>
              <a:xfrm>
                <a:off x="500743" y="820057"/>
                <a:ext cx="8224303" cy="369332"/>
              </a:xfrm>
              <a:prstGeom prst="rect">
                <a:avLst/>
              </a:prstGeom>
              <a:blipFill>
                <a:blip r:embed="rId3"/>
                <a:stretch>
                  <a:fillRect l="-593"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6445915" y="2272898"/>
                <a:ext cx="1205522" cy="1154162"/>
              </a:xfrm>
              <a:prstGeom prst="rect">
                <a:avLst/>
              </a:prstGeom>
              <a:noFill/>
            </p:spPr>
            <p:txBody>
              <a:bodyPr wrap="none" rtlCol="0">
                <a:spAutoFit/>
              </a:bodyPr>
              <a:lstStyle/>
              <a:p>
                <a:pPr marL="0" marR="0" lvl="0" indent="0" defTabSz="914400" eaLnBrk="1" fontAlgn="auto" latinLnBrk="0" hangingPunct="1">
                  <a:lnSpc>
                    <a:spcPct val="10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p>
                        <m:sSupPr>
                          <m:ctrlP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∗0</m:t>
                          </m:r>
                        </m:sup>
                      </m:sSup>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 </m:t>
                      </m:r>
                      <m:sSup>
                        <m:sSupPr>
                          <m:ctrlP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0</m:t>
                          </m:r>
                        </m:sup>
                      </m:sSup>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m:t>
                      </m:r>
                    </m:oMath>
                  </m:oMathPara>
                </a14:m>
                <a:endParaRPr kumimoji="0" lang="zh-CN" altLang="en-US"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d>
                        <m:d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sSup>
                            <m:s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s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sSup>
                            <m:s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sSup>
                        </m:e>
                      </m:d>
                    </m:oMath>
                  </m:oMathPara>
                </a14:m>
                <a:endParaRPr kumimoji="0" lang="en-US" altLang="zh-CN" sz="18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Sup>
                        <m:sSub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𝑠</m:t>
                          </m:r>
                        </m:sub>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sSub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𝑠</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oMath>
                  </m:oMathPara>
                </a14:m>
                <a:endParaRPr kumimoji="0" lang="en-US" altLang="zh-CN" sz="1800" b="0" i="0" u="none" strike="noStrike" kern="0" cap="none" spc="0" normalizeH="0" baseline="0" noProof="0" dirty="0">
                  <a:ln>
                    <a:noFill/>
                  </a:ln>
                  <a:solidFill>
                    <a:sysClr val="windowText" lastClr="000000"/>
                  </a:solidFill>
                  <a:effectLst/>
                  <a:uLnTx/>
                  <a:uFillTx/>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6445915" y="2272898"/>
                <a:ext cx="1205522" cy="1154162"/>
              </a:xfrm>
              <a:prstGeom prst="rect">
                <a:avLst/>
              </a:prstGeom>
              <a:blipFill>
                <a:blip r:embed="rId4"/>
                <a:stretch>
                  <a:fillRect/>
                </a:stretch>
              </a:blipFill>
            </p:spPr>
            <p:txBody>
              <a:bodyPr/>
              <a:lstStyle/>
              <a:p>
                <a:r>
                  <a:rPr lang="zh-CN" altLang="en-US">
                    <a:noFill/>
                  </a:rPr>
                  <a:t> </a:t>
                </a:r>
              </a:p>
            </p:txBody>
          </p:sp>
        </mc:Fallback>
      </mc:AlternateContent>
      <p:sp>
        <p:nvSpPr>
          <p:cNvPr id="8" name="左大括号 7"/>
          <p:cNvSpPr/>
          <p:nvPr/>
        </p:nvSpPr>
        <p:spPr>
          <a:xfrm>
            <a:off x="6206429" y="2352727"/>
            <a:ext cx="174171" cy="882707"/>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9" name="矩形 8"/>
              <p:cNvSpPr/>
              <p:nvPr/>
            </p:nvSpPr>
            <p:spPr>
              <a:xfrm>
                <a:off x="595087" y="2272898"/>
                <a:ext cx="5268109" cy="38042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chemeClr val="tx1"/>
                    </a:solidFill>
                    <a:effectLst/>
                    <a:uLnTx/>
                    <a:uFillTx/>
                    <a:sym typeface="Wingdings" panose="05000000000000000000" pitchFamily="2" charset="2"/>
                  </a:rPr>
                  <a:t>Charmed meson of HQSS </a:t>
                </a:r>
                <a:r>
                  <a:rPr kumimoji="0" lang="en-US" altLang="zh-CN" sz="1800" b="0" i="0" u="none" strike="noStrike" kern="0" cap="none" spc="0" normalizeH="0" baseline="0" noProof="0" dirty="0" err="1">
                    <a:ln>
                      <a:noFill/>
                    </a:ln>
                    <a:solidFill>
                      <a:schemeClr val="tx1"/>
                    </a:solidFill>
                    <a:effectLst/>
                    <a:uLnTx/>
                    <a:uFillTx/>
                    <a:sym typeface="Wingdings" panose="05000000000000000000" pitchFamily="2" charset="2"/>
                  </a:rPr>
                  <a:t>douplet</a:t>
                </a:r>
                <a:r>
                  <a:rPr kumimoji="0" lang="en-US" altLang="zh-CN" sz="1800" b="0" i="0" u="none" strike="noStrike" kern="0" cap="none" spc="0" normalizeH="0" baseline="0" noProof="0" dirty="0">
                    <a:ln>
                      <a:noFill/>
                    </a:ln>
                    <a:solidFill>
                      <a:schemeClr val="tx1"/>
                    </a:solidFill>
                    <a:effectLst/>
                    <a:uLnTx/>
                    <a:uFillTx/>
                    <a:sym typeface="Wingdings" panose="05000000000000000000" pitchFamily="2" charset="2"/>
                  </a:rPr>
                  <a:t> with </a:t>
                </a:r>
                <a14:m>
                  <m:oMath xmlns:m="http://schemas.openxmlformats.org/officeDocument/2006/math">
                    <m:sSubSup>
                      <m:sSubSupPr>
                        <m:ctrlPr>
                          <a:rPr kumimoji="0" lang="en-US" altLang="zh-CN" sz="1800" b="0" i="1" u="none" strike="noStrike" kern="0" cap="none" spc="0" normalizeH="0" baseline="0" noProof="0" smtClean="0">
                            <a:ln>
                              <a:noFill/>
                            </a:ln>
                            <a:solidFill>
                              <a:srgbClr val="FF0000"/>
                            </a:solidFill>
                            <a:effectLst/>
                            <a:uLnTx/>
                            <a:uFillTx/>
                            <a:latin typeface="Cambria Math" panose="02040503050406030204" pitchFamily="18" charset="0"/>
                            <a:sym typeface="Wingdings" panose="05000000000000000000" pitchFamily="2" charset="2"/>
                          </a:rPr>
                        </m:ctrlPr>
                      </m:sSubSupPr>
                      <m:e>
                        <m:r>
                          <a:rPr kumimoji="0" lang="en-US" altLang="zh-CN" sz="1800" b="0" i="1" u="none" strike="noStrike" kern="0" cap="none" spc="0" normalizeH="0" baseline="0" noProof="0">
                            <a:ln>
                              <a:noFill/>
                            </a:ln>
                            <a:solidFill>
                              <a:srgbClr val="FF0000"/>
                            </a:solidFill>
                            <a:effectLst/>
                            <a:uLnTx/>
                            <a:uFillTx/>
                            <a:latin typeface="Cambria Math" panose="02040503050406030204" pitchFamily="18" charset="0"/>
                            <a:sym typeface="Wingdings" panose="05000000000000000000" pitchFamily="2" charset="2"/>
                          </a:rPr>
                          <m:t>𝑠</m:t>
                        </m:r>
                      </m:e>
                      <m:sub>
                        <m:r>
                          <a:rPr kumimoji="0" lang="en-US" altLang="zh-CN" sz="1800" b="0" i="1" u="none" strike="noStrike" kern="0" cap="none" spc="0" normalizeH="0" baseline="0" noProof="0">
                            <a:ln>
                              <a:noFill/>
                            </a:ln>
                            <a:solidFill>
                              <a:srgbClr val="FF0000"/>
                            </a:solidFill>
                            <a:effectLst/>
                            <a:uLnTx/>
                            <a:uFillTx/>
                            <a:latin typeface="Cambria Math" panose="02040503050406030204" pitchFamily="18" charset="0"/>
                            <a:sym typeface="Wingdings" panose="05000000000000000000" pitchFamily="2" charset="2"/>
                          </a:rPr>
                          <m:t>𝑙</m:t>
                        </m:r>
                      </m:sub>
                      <m:sup>
                        <m:r>
                          <a:rPr kumimoji="0" lang="en-US" altLang="zh-CN" sz="1800" b="0" i="1" u="none" strike="noStrike" kern="0" cap="none" spc="0" normalizeH="0" baseline="0" noProof="0">
                            <a:ln>
                              <a:noFill/>
                            </a:ln>
                            <a:solidFill>
                              <a:srgbClr val="FF0000"/>
                            </a:solidFill>
                            <a:effectLst/>
                            <a:uLnTx/>
                            <a:uFillTx/>
                            <a:latin typeface="Cambria Math" panose="02040503050406030204" pitchFamily="18" charset="0"/>
                            <a:sym typeface="Wingdings" panose="05000000000000000000" pitchFamily="2" charset="2"/>
                          </a:rPr>
                          <m:t>𝑃</m:t>
                        </m:r>
                      </m:sup>
                    </m:sSubSup>
                    <m:r>
                      <a:rPr kumimoji="0" lang="en-US" altLang="zh-CN" sz="1800" b="0" i="0" u="none" strike="noStrike" kern="0" cap="none" spc="0" normalizeH="0" baseline="0" noProof="0">
                        <a:ln>
                          <a:noFill/>
                        </a:ln>
                        <a:solidFill>
                          <a:srgbClr val="FF0000"/>
                        </a:solidFill>
                        <a:effectLst/>
                        <a:uLnTx/>
                        <a:uFillTx/>
                        <a:latin typeface="Cambria Math" panose="02040503050406030204" pitchFamily="18" charset="0"/>
                        <a:sym typeface="Wingdings" panose="05000000000000000000" pitchFamily="2" charset="2"/>
                      </a:rPr>
                      <m:t>=</m:t>
                    </m:r>
                    <m:r>
                      <a:rPr kumimoji="0" lang="en-US" altLang="zh-CN" sz="1800" b="0" i="1" u="none" strike="noStrike" kern="0" cap="none" spc="0" normalizeH="0" baseline="0" noProof="0">
                        <a:ln>
                          <a:noFill/>
                        </a:ln>
                        <a:solidFill>
                          <a:srgbClr val="FF0000"/>
                        </a:solidFill>
                        <a:effectLst/>
                        <a:uLnTx/>
                        <a:uFillTx/>
                        <a:latin typeface="Cambria Math" panose="02040503050406030204" pitchFamily="18" charset="0"/>
                        <a:sym typeface="Wingdings" panose="05000000000000000000" pitchFamily="2" charset="2"/>
                      </a:rPr>
                      <m:t>1/</m:t>
                    </m:r>
                    <m:sSup>
                      <m:sSupPr>
                        <m:ctrlPr>
                          <a:rPr kumimoji="0" lang="en-US" altLang="zh-CN" sz="1800" b="0" i="1" u="none" strike="noStrike" kern="0" cap="none" spc="0" normalizeH="0" baseline="0" noProof="0">
                            <a:ln>
                              <a:noFill/>
                            </a:ln>
                            <a:solidFill>
                              <a:srgbClr val="FF0000"/>
                            </a:solidFill>
                            <a:effectLst/>
                            <a:uLnTx/>
                            <a:uFillTx/>
                            <a:latin typeface="Cambria Math" panose="02040503050406030204" pitchFamily="18" charset="0"/>
                            <a:sym typeface="Wingdings" panose="05000000000000000000" pitchFamily="2" charset="2"/>
                          </a:rPr>
                        </m:ctrlPr>
                      </m:sSupPr>
                      <m:e>
                        <m:r>
                          <a:rPr kumimoji="0" lang="en-US" altLang="zh-CN" sz="1800" b="0" i="1" u="none" strike="noStrike" kern="0" cap="none" spc="0" normalizeH="0" baseline="0" noProof="0">
                            <a:ln>
                              <a:noFill/>
                            </a:ln>
                            <a:solidFill>
                              <a:srgbClr val="FF0000"/>
                            </a:solidFill>
                            <a:effectLst/>
                            <a:uLnTx/>
                            <a:uFillTx/>
                            <a:latin typeface="Cambria Math" panose="02040503050406030204" pitchFamily="18" charset="0"/>
                            <a:sym typeface="Wingdings" panose="05000000000000000000" pitchFamily="2" charset="2"/>
                          </a:rPr>
                          <m:t>2</m:t>
                        </m:r>
                      </m:e>
                      <m:sup>
                        <m:r>
                          <a:rPr kumimoji="0" lang="en-US" altLang="zh-CN" sz="1800" b="0" i="1" u="none" strike="noStrike" kern="0" cap="none" spc="0" normalizeH="0" baseline="0" noProof="0">
                            <a:ln>
                              <a:noFill/>
                            </a:ln>
                            <a:solidFill>
                              <a:srgbClr val="FF0000"/>
                            </a:solidFill>
                            <a:effectLst/>
                            <a:uLnTx/>
                            <a:uFillTx/>
                            <a:latin typeface="Cambria Math" panose="02040503050406030204" pitchFamily="18" charset="0"/>
                            <a:sym typeface="Wingdings" panose="05000000000000000000" pitchFamily="2" charset="2"/>
                          </a:rPr>
                          <m:t>−</m:t>
                        </m:r>
                      </m:sup>
                    </m:sSup>
                  </m:oMath>
                </a14:m>
                <a:endParaRPr kumimoji="0" lang="zh-CN" altLang="en-US" sz="1800" b="0" i="0" u="none" strike="noStrike" kern="0" cap="none" spc="0" normalizeH="0" baseline="0" noProof="0" dirty="0">
                  <a:ln>
                    <a:noFill/>
                  </a:ln>
                  <a:solidFill>
                    <a:schemeClr val="tx1"/>
                  </a:solidFill>
                  <a:effectLst/>
                  <a:uLnTx/>
                  <a:uFillTx/>
                </a:endParaRPr>
              </a:p>
            </p:txBody>
          </p:sp>
        </mc:Choice>
        <mc:Fallback xmlns="">
          <p:sp>
            <p:nvSpPr>
              <p:cNvPr id="9" name="矩形 8"/>
              <p:cNvSpPr>
                <a:spLocks noRot="1" noChangeAspect="1" noMove="1" noResize="1" noEditPoints="1" noAdjustHandles="1" noChangeArrowheads="1" noChangeShapeType="1" noTextEdit="1"/>
              </p:cNvSpPr>
              <p:nvPr/>
            </p:nvSpPr>
            <p:spPr>
              <a:xfrm>
                <a:off x="595087" y="2272898"/>
                <a:ext cx="5268109" cy="380425"/>
              </a:xfrm>
              <a:prstGeom prst="rect">
                <a:avLst/>
              </a:prstGeom>
              <a:blipFill>
                <a:blip r:embed="rId5"/>
                <a:stretch>
                  <a:fillRect l="-1042" t="-6452" b="-2580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 name="文本框 9"/>
              <p:cNvSpPr txBox="1"/>
              <p:nvPr/>
            </p:nvSpPr>
            <p:spPr>
              <a:xfrm>
                <a:off x="595087" y="3692393"/>
                <a:ext cx="10997306" cy="40107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For the P-wave heavy-light mesons, two doublets can be formed, i.e. </a:t>
                </a:r>
                <a14:m>
                  <m:oMath xmlns:m="http://schemas.openxmlformats.org/officeDocument/2006/math">
                    <m:sSubSup>
                      <m:sSub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𝐽</m:t>
                        </m:r>
                      </m:e>
                      <m:sub>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𝑠</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𝑙</m:t>
                            </m:r>
                          </m:sub>
                        </m:sSub>
                      </m:sub>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𝑃</m:t>
                        </m:r>
                      </m:sup>
                    </m:sSub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d>
                          <m:d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sSup>
                              <m:s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0</m:t>
                                </m:r>
                              </m:e>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s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p>
                              <m:s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e>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sSup>
                          </m:e>
                        </m:d>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1/2</m:t>
                        </m:r>
                      </m:sub>
                    </m:sSub>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and </a:t>
                </a:r>
                <a14:m>
                  <m:oMath xmlns:m="http://schemas.openxmlformats.org/officeDocument/2006/math">
                    <m:sSubSup>
                      <m:sSubSupPr>
                        <m:ctrlP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ctrlPr>
                      </m:sSubSupPr>
                      <m:e>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𝐽</m:t>
                        </m:r>
                      </m:e>
                      <m:sub>
                        <m:sSub>
                          <m:sSubPr>
                            <m:ctrlP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𝑠</m:t>
                            </m:r>
                          </m:e>
                          <m:sub>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𝑙</m:t>
                            </m:r>
                          </m:sub>
                        </m:sSub>
                      </m:sub>
                      <m:sup>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𝑃</m:t>
                        </m:r>
                      </m:sup>
                    </m:sSubSup>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d>
                          <m:dPr>
                            <m:ctrlP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ctrlPr>
                          </m:dPr>
                          <m:e>
                            <m:sSup>
                              <m:sSupPr>
                                <m:ctrlP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e>
                              <m:sup>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m:t>
                                </m:r>
                              </m:sup>
                            </m:sSup>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m:t>
                            </m:r>
                            <m:sSup>
                              <m:sSupPr>
                                <m:ctrlP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e>
                              <m:sup>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m:t>
                                </m:r>
                              </m:sup>
                            </m:sSup>
                          </m:e>
                        </m:d>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m:t>
                        </m:r>
                        <m:r>
                          <a:rPr kumimoji="0" lang="en-US" altLang="zh-CN" sz="1800" b="0" i="1" u="none" strike="noStrike" kern="0" cap="none" spc="0" normalizeH="0" baseline="0" noProof="0">
                            <a:ln>
                              <a:noFill/>
                            </a:ln>
                            <a:solidFill>
                              <a:sysClr val="windowText" lastClr="000000"/>
                            </a:solidFill>
                            <a:effectLst/>
                            <a:uLnTx/>
                            <a:uFillTx/>
                            <a:latin typeface="Cambria Math" panose="02040503050406030204" pitchFamily="18" charset="0"/>
                          </a:rPr>
                          <m:t>/2</m:t>
                        </m:r>
                      </m:sub>
                    </m:sSub>
                  </m:oMath>
                </a14:m>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p:sp>
            <p:nvSpPr>
              <p:cNvPr id="10" name="文本框 9"/>
              <p:cNvSpPr txBox="1">
                <a:spLocks noRot="1" noChangeAspect="1" noMove="1" noResize="1" noEditPoints="1" noAdjustHandles="1" noChangeArrowheads="1" noChangeShapeType="1" noTextEdit="1"/>
              </p:cNvSpPr>
              <p:nvPr/>
            </p:nvSpPr>
            <p:spPr>
              <a:xfrm>
                <a:off x="595087" y="3692393"/>
                <a:ext cx="10997306" cy="401072"/>
              </a:xfrm>
              <a:prstGeom prst="rect">
                <a:avLst/>
              </a:prstGeom>
              <a:blipFill>
                <a:blip r:embed="rId6"/>
                <a:stretch>
                  <a:fillRect l="-499" t="-7576" b="-16667"/>
                </a:stretch>
              </a:blipFill>
            </p:spPr>
            <p:txBody>
              <a:bodyPr/>
              <a:lstStyle/>
              <a:p>
                <a:r>
                  <a:rPr lang="zh-CN" altLang="en-US">
                    <a:noFill/>
                  </a:rPr>
                  <a:t> </a:t>
                </a:r>
              </a:p>
            </p:txBody>
          </p:sp>
        </mc:Fallback>
      </mc:AlternateContent>
      <p:pic>
        <p:nvPicPr>
          <p:cNvPr id="11" name="图片 10"/>
          <p:cNvPicPr>
            <a:picLocks noChangeAspect="1"/>
          </p:cNvPicPr>
          <p:nvPr/>
        </p:nvPicPr>
        <p:blipFill>
          <a:blip r:embed="rId7"/>
          <a:stretch>
            <a:fillRect/>
          </a:stretch>
        </p:blipFill>
        <p:spPr>
          <a:xfrm>
            <a:off x="595087" y="4243936"/>
            <a:ext cx="6238048" cy="1423843"/>
          </a:xfrm>
          <a:prstGeom prst="rect">
            <a:avLst/>
          </a:prstGeom>
        </p:spPr>
      </p:pic>
      <mc:AlternateContent xmlns:mc="http://schemas.openxmlformats.org/markup-compatibility/2006">
        <mc:Choice xmlns:a14="http://schemas.microsoft.com/office/drawing/2010/main" Requires="a14">
          <p:sp>
            <p:nvSpPr>
              <p:cNvPr id="12" name="矩形 11"/>
              <p:cNvSpPr/>
              <p:nvPr/>
            </p:nvSpPr>
            <p:spPr>
              <a:xfrm>
                <a:off x="8352114" y="4505124"/>
                <a:ext cx="3324628" cy="901465"/>
              </a:xfrm>
              <a:prstGeom prst="rect">
                <a:avLst/>
              </a:prstGeom>
            </p:spPr>
            <p:txBody>
              <a:bodyPr wrap="none">
                <a:spAutoFit/>
              </a:bodyPr>
              <a:lstStyle/>
              <a:p>
                <a:pPr marL="0" marR="0" lvl="0" indent="0" defTabSz="914400" eaLnBrk="1" fontAlgn="auto" latinLnBrk="0" hangingPunct="1">
                  <a:lnSpc>
                    <a:spcPct val="100000"/>
                  </a:lnSpc>
                  <a:spcBef>
                    <a:spcPts val="600"/>
                  </a:spcBef>
                  <a:spcAft>
                    <a:spcPts val="60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altLang="zh-CN"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SupPr>
                        <m:e>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𝐽</m:t>
                          </m:r>
                        </m:e>
                        <m:sub>
                          <m:sSub>
                            <m:sSub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𝑠</m:t>
                              </m:r>
                            </m:e>
                            <m:sub>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𝑙</m:t>
                              </m:r>
                            </m:sub>
                          </m:sSub>
                        </m:sub>
                        <m: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𝑃</m:t>
                          </m:r>
                        </m:sup>
                      </m:sSub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m:t>
                      </m:r>
                      <m:sSub>
                        <m:sSub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d>
                            <m:d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dPr>
                            <m:e>
                              <m:sSup>
                                <m:sSup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sSupPr>
                                <m:e>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0</m:t>
                                  </m:r>
                                </m:e>
                                <m: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m:t>
                                  </m:r>
                                </m:sup>
                              </m:s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m:t>
                              </m:r>
                              <m:sSup>
                                <m:sSup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sSupPr>
                                <m:e>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1</m:t>
                                  </m:r>
                                </m:e>
                                <m: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m:t>
                                  </m:r>
                                </m:sup>
                              </m:sSup>
                            </m:e>
                          </m:d>
                        </m:e>
                        <m:sub>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1/2</m:t>
                          </m:r>
                        </m:sub>
                      </m:sSub>
                      <m:r>
                        <a:rPr kumimoji="0" lang="en-US" altLang="zh-CN"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d>
                        <m:d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dPr>
                        <m:e>
                          <m:sSub>
                            <m:sSub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𝐷</m:t>
                              </m:r>
                            </m:e>
                            <m: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0</m:t>
                              </m:r>
                            </m:sub>
                          </m:s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 </m:t>
                          </m:r>
                          <m:sSub>
                            <m:sSub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bPr>
                            <m:e>
                              <m:acc>
                                <m:accPr>
                                  <m:chr m:val="̃"/>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acc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𝐷</m:t>
                                  </m:r>
                                </m:e>
                              </m:acc>
                            </m:e>
                            <m: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1</m:t>
                              </m:r>
                            </m:sub>
                          </m:sSub>
                        </m:e>
                      </m:d>
                    </m:oMath>
                  </m:oMathPara>
                </a14:m>
                <a:endParaRPr kumimoji="0" lang="en-US" altLang="zh-CN" sz="2000" b="0" i="0" u="none" strike="noStrike" kern="0" cap="none" spc="0" normalizeH="0" baseline="0" noProof="0" dirty="0">
                  <a:ln>
                    <a:noFill/>
                  </a:ln>
                  <a:solidFill>
                    <a:sysClr val="windowText" lastClr="000000"/>
                  </a:solidFill>
                  <a:effectLst/>
                  <a:uLnTx/>
                  <a:uFillTx/>
                </a:endParaRPr>
              </a:p>
              <a:p>
                <a:pPr marL="0" marR="0" lvl="0" indent="0" defTabSz="914400" eaLnBrk="1" fontAlgn="auto" latinLnBrk="0" hangingPunct="1">
                  <a:lnSpc>
                    <a:spcPct val="100000"/>
                  </a:lnSpc>
                  <a:spcBef>
                    <a:spcPts val="600"/>
                  </a:spcBef>
                  <a:spcAft>
                    <a:spcPts val="600"/>
                  </a:spcAft>
                  <a:buClrTx/>
                  <a:buSzTx/>
                  <a:buFontTx/>
                  <a:buNone/>
                  <a:tabLst/>
                  <a:defRPr/>
                </a:pPr>
                <a14:m>
                  <m:oMath xmlns:m="http://schemas.openxmlformats.org/officeDocument/2006/math">
                    <m:r>
                      <a:rPr kumimoji="0" lang="en-US" altLang="zh-CN"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sSubSup>
                      <m:sSubSup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sSubSupPr>
                      <m:e>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𝐽</m:t>
                        </m:r>
                      </m:e>
                      <m:sub>
                        <m:sSub>
                          <m:sSub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𝑠</m:t>
                            </m:r>
                          </m:e>
                          <m:sub>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𝑙</m:t>
                            </m:r>
                          </m:sub>
                        </m:sSub>
                      </m:sub>
                      <m: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𝑃</m:t>
                        </m:r>
                      </m:sup>
                    </m:sSub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m:t>
                    </m:r>
                    <m:sSub>
                      <m:sSub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sSubPr>
                      <m:e>
                        <m:d>
                          <m:d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dPr>
                          <m:e>
                            <m:sSup>
                              <m:sSup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sSupPr>
                              <m:e>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1</m:t>
                                </m:r>
                              </m:e>
                              <m: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m:t>
                                </m:r>
                              </m:sup>
                            </m:s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m:t>
                            </m:r>
                            <m:sSup>
                              <m:sSupPr>
                                <m:ctrlP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ctrlPr>
                              </m:sSupPr>
                              <m:e>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2</m:t>
                                </m:r>
                              </m:e>
                              <m:sup>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m:t>
                                </m:r>
                              </m:sup>
                            </m:sSup>
                          </m:e>
                        </m:d>
                      </m:e>
                      <m:sub>
                        <m:r>
                          <a:rPr kumimoji="0" lang="en-US" altLang="zh-CN" sz="2000" b="0" i="1" u="none" strike="noStrike" kern="0" cap="none" spc="0" normalizeH="0" baseline="0" noProof="0">
                            <a:ln>
                              <a:noFill/>
                            </a:ln>
                            <a:solidFill>
                              <a:sysClr val="windowText" lastClr="000000"/>
                            </a:solidFill>
                            <a:effectLst/>
                            <a:uLnTx/>
                            <a:uFillTx/>
                            <a:latin typeface="Cambria Math" panose="02040503050406030204" pitchFamily="18" charset="0"/>
                          </a:rPr>
                          <m:t>3/2</m:t>
                        </m:r>
                      </m:sub>
                    </m:sSub>
                    <m:r>
                      <a:rPr kumimoji="0" lang="en-US" altLang="zh-CN" sz="20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Sub>
                      <m:sSub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𝐷</m:t>
                        </m:r>
                      </m:e>
                      <m: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1</m:t>
                        </m:r>
                      </m:sub>
                    </m:s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sSub>
                      <m:sSubPr>
                        <m:ctrlP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𝐷</m:t>
                        </m:r>
                      </m:e>
                      <m: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2</m:t>
                        </m:r>
                      </m:sub>
                    </m:sSub>
                    <m:r>
                      <a:rPr kumimoji="0" lang="en-US" altLang="zh-CN" sz="2000" b="0" i="1" u="none" strike="noStrike" kern="0" cap="none" spc="0" normalizeH="0" baseline="0" noProof="0" smtClean="0">
                        <a:ln>
                          <a:noFill/>
                        </a:ln>
                        <a:solidFill>
                          <a:srgbClr val="FF0000"/>
                        </a:solidFill>
                        <a:effectLst/>
                        <a:uLnTx/>
                        <a:uFillTx/>
                        <a:latin typeface="Cambria Math" panose="02040503050406030204" pitchFamily="18" charset="0"/>
                      </a:rPr>
                      <m:t>)</m:t>
                    </m:r>
                  </m:oMath>
                </a14:m>
                <a:r>
                  <a:rPr kumimoji="0" lang="zh-CN" altLang="en-US" sz="2000" b="0" i="0" u="none" strike="noStrike" kern="0" cap="none" spc="0" normalizeH="0" baseline="0" noProof="0" dirty="0">
                    <a:ln>
                      <a:noFill/>
                    </a:ln>
                    <a:solidFill>
                      <a:srgbClr val="FF0000"/>
                    </a:solidFill>
                    <a:effectLst/>
                    <a:uLnTx/>
                    <a:uFillTx/>
                  </a:rPr>
                  <a:t> </a:t>
                </a:r>
                <a:endParaRPr kumimoji="0" lang="zh-CN" altLang="en-US" sz="2000" b="0" i="0" u="none" strike="noStrike" kern="0" cap="none" spc="0" normalizeH="0" baseline="0" noProof="0" dirty="0">
                  <a:ln>
                    <a:noFill/>
                  </a:ln>
                  <a:solidFill>
                    <a:sysClr val="windowText" lastClr="000000"/>
                  </a:solidFill>
                  <a:effectLst/>
                  <a:uLnTx/>
                  <a:uFillTx/>
                </a:endParaRPr>
              </a:p>
            </p:txBody>
          </p:sp>
        </mc:Choice>
        <mc:Fallback>
          <p:sp>
            <p:nvSpPr>
              <p:cNvPr id="12" name="矩形 11"/>
              <p:cNvSpPr>
                <a:spLocks noRot="1" noChangeAspect="1" noMove="1" noResize="1" noEditPoints="1" noAdjustHandles="1" noChangeArrowheads="1" noChangeShapeType="1" noTextEdit="1"/>
              </p:cNvSpPr>
              <p:nvPr/>
            </p:nvSpPr>
            <p:spPr>
              <a:xfrm>
                <a:off x="8352114" y="4505124"/>
                <a:ext cx="3324628" cy="901465"/>
              </a:xfrm>
              <a:prstGeom prst="rect">
                <a:avLst/>
              </a:prstGeom>
              <a:blipFill>
                <a:blip r:embed="rId8"/>
                <a:stretch>
                  <a:fillRect t="-2703" r="-4587" b="-1351"/>
                </a:stretch>
              </a:blipFill>
            </p:spPr>
            <p:txBody>
              <a:bodyPr/>
              <a:lstStyle/>
              <a:p>
                <a:r>
                  <a:rPr lang="zh-CN" altLang="en-US">
                    <a:noFill/>
                  </a:rPr>
                  <a:t> </a:t>
                </a:r>
              </a:p>
            </p:txBody>
          </p:sp>
        </mc:Fallback>
      </mc:AlternateContent>
      <p:sp>
        <p:nvSpPr>
          <p:cNvPr id="13" name="箭头: 虚尾 12"/>
          <p:cNvSpPr/>
          <p:nvPr/>
        </p:nvSpPr>
        <p:spPr>
          <a:xfrm>
            <a:off x="7364024" y="4919570"/>
            <a:ext cx="457200" cy="29028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284377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4738" y="1316038"/>
            <a:ext cx="47720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7550" y="1989138"/>
            <a:ext cx="71437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7012" y="1989139"/>
            <a:ext cx="29718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924" y="2789239"/>
            <a:ext cx="440055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6925" y="3468688"/>
            <a:ext cx="3228975" cy="89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20399" y="3744913"/>
            <a:ext cx="2590800"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91337" y="4699795"/>
            <a:ext cx="583882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681" name="TextBox 1"/>
          <p:cNvSpPr txBox="1">
            <a:spLocks noChangeArrowheads="1"/>
          </p:cNvSpPr>
          <p:nvPr/>
        </p:nvSpPr>
        <p:spPr bwMode="auto">
          <a:xfrm>
            <a:off x="781738" y="885825"/>
            <a:ext cx="3146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285750" marR="0" lvl="0" indent="-285750" defTabSz="914400" eaLnBrk="1" fontAlgn="base" latinLnBrk="0" hangingPunct="1">
              <a:lnSpc>
                <a:spcPct val="100000"/>
              </a:lnSpc>
              <a:spcBef>
                <a:spcPct val="0"/>
              </a:spcBef>
              <a:spcAft>
                <a:spcPct val="0"/>
              </a:spcAft>
              <a:buClrTx/>
              <a:buSzTx/>
              <a:buFontTx/>
              <a:buChar char="•"/>
              <a:tabLst/>
              <a:defRPr/>
            </a:pPr>
            <a:r>
              <a:rPr kumimoji="0" lang="en-US" altLang="zh-CN" sz="2000" b="1" i="0" u="none" strike="noStrike" kern="0" cap="none" spc="0" normalizeH="0" baseline="0" noProof="0">
                <a:ln>
                  <a:noFill/>
                </a:ln>
                <a:solidFill>
                  <a:srgbClr val="FF0000"/>
                </a:solidFill>
                <a:effectLst/>
                <a:uLnTx/>
                <a:uFillTx/>
                <a:latin typeface="Arial" charset="0"/>
                <a:ea typeface="宋体" charset="-122"/>
              </a:rPr>
              <a:t>Y(4260)D</a:t>
            </a:r>
            <a:r>
              <a:rPr kumimoji="0" lang="en-US" altLang="zh-CN" sz="2000" b="1" i="0" u="none" strike="noStrike" kern="0" cap="none" spc="0" normalizeH="0" baseline="-25000" noProof="0">
                <a:ln>
                  <a:noFill/>
                </a:ln>
                <a:solidFill>
                  <a:srgbClr val="FF0000"/>
                </a:solidFill>
                <a:effectLst/>
                <a:uLnTx/>
                <a:uFillTx/>
                <a:latin typeface="Arial" charset="0"/>
                <a:ea typeface="宋体" charset="-122"/>
              </a:rPr>
              <a:t>1</a:t>
            </a:r>
            <a:r>
              <a:rPr kumimoji="0" lang="en-US" altLang="zh-CN" sz="2000" b="1" i="0" u="none" strike="noStrike" kern="0" cap="none" spc="0" normalizeH="0" baseline="0" noProof="0">
                <a:ln>
                  <a:noFill/>
                </a:ln>
                <a:solidFill>
                  <a:srgbClr val="FF0000"/>
                </a:solidFill>
                <a:effectLst/>
                <a:uLnTx/>
                <a:uFillTx/>
                <a:latin typeface="Arial" charset="0"/>
                <a:ea typeface="宋体" charset="-122"/>
              </a:rPr>
              <a:t>D coupling: </a:t>
            </a:r>
            <a:endParaRPr kumimoji="0" lang="zh-CN" altLang="en-US" sz="2000" b="1" i="0" u="none" strike="noStrike" kern="0" cap="none" spc="0" normalizeH="0" baseline="0" noProof="0">
              <a:ln>
                <a:noFill/>
              </a:ln>
              <a:solidFill>
                <a:srgbClr val="FF0000"/>
              </a:solidFill>
              <a:effectLst/>
              <a:uLnTx/>
              <a:uFillTx/>
              <a:latin typeface="Arial" charset="0"/>
              <a:ea typeface="宋体" charset="-122"/>
            </a:endParaRPr>
          </a:p>
        </p:txBody>
      </p:sp>
      <p:sp>
        <p:nvSpPr>
          <p:cNvPr id="28682" name="TextBox 9"/>
          <p:cNvSpPr txBox="1">
            <a:spLocks noChangeArrowheads="1"/>
          </p:cNvSpPr>
          <p:nvPr/>
        </p:nvSpPr>
        <p:spPr bwMode="auto">
          <a:xfrm>
            <a:off x="781738" y="2470150"/>
            <a:ext cx="3279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285750" marR="0" lvl="0" indent="-285750" defTabSz="914400" eaLnBrk="1" fontAlgn="base" latinLnBrk="0" hangingPunct="1">
              <a:lnSpc>
                <a:spcPct val="100000"/>
              </a:lnSpc>
              <a:spcBef>
                <a:spcPct val="0"/>
              </a:spcBef>
              <a:spcAft>
                <a:spcPct val="0"/>
              </a:spcAft>
              <a:buClrTx/>
              <a:buSzTx/>
              <a:buFontTx/>
              <a:buChar char="•"/>
              <a:tabLst/>
              <a:defRPr/>
            </a:pPr>
            <a:r>
              <a:rPr kumimoji="0" lang="en-US" altLang="zh-CN" sz="2000" b="1" i="0" u="none" strike="noStrike" kern="0" cap="none" spc="0" normalizeH="0" baseline="0" noProof="0">
                <a:ln>
                  <a:noFill/>
                </a:ln>
                <a:solidFill>
                  <a:srgbClr val="FF0000"/>
                </a:solidFill>
                <a:effectLst/>
                <a:uLnTx/>
                <a:uFillTx/>
                <a:latin typeface="Arial" charset="0"/>
                <a:ea typeface="宋体" charset="-122"/>
              </a:rPr>
              <a:t>Zc(3900)DD* coupling: </a:t>
            </a:r>
            <a:endParaRPr kumimoji="0" lang="zh-CN" altLang="en-US" sz="2000" b="1" i="0" u="none" strike="noStrike" kern="0" cap="none" spc="0" normalizeH="0" baseline="0" noProof="0">
              <a:ln>
                <a:noFill/>
              </a:ln>
              <a:solidFill>
                <a:srgbClr val="FF0000"/>
              </a:solidFill>
              <a:effectLst/>
              <a:uLnTx/>
              <a:uFillTx/>
              <a:latin typeface="Arial" charset="0"/>
              <a:ea typeface="宋体" charset="-122"/>
            </a:endParaRPr>
          </a:p>
        </p:txBody>
      </p:sp>
      <p:sp>
        <p:nvSpPr>
          <p:cNvPr id="28683" name="TextBox 10"/>
          <p:cNvSpPr txBox="1">
            <a:spLocks noChangeArrowheads="1"/>
          </p:cNvSpPr>
          <p:nvPr/>
        </p:nvSpPr>
        <p:spPr bwMode="auto">
          <a:xfrm>
            <a:off x="830949" y="4356100"/>
            <a:ext cx="2609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285750" indent="-285750"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285750" marR="0" lvl="0" indent="-285750" defTabSz="914400" eaLnBrk="1" fontAlgn="base" latinLnBrk="0" hangingPunct="1">
              <a:lnSpc>
                <a:spcPct val="100000"/>
              </a:lnSpc>
              <a:spcBef>
                <a:spcPct val="0"/>
              </a:spcBef>
              <a:spcAft>
                <a:spcPct val="0"/>
              </a:spcAft>
              <a:buClrTx/>
              <a:buSzTx/>
              <a:buFontTx/>
              <a:buChar char="•"/>
              <a:tabLst/>
              <a:defRPr/>
            </a:pPr>
            <a:r>
              <a:rPr kumimoji="0" lang="en-US" altLang="zh-CN" sz="2000" b="1" i="0" u="none" strike="noStrike" kern="0" cap="none" spc="0" normalizeH="0" baseline="0" noProof="0" dirty="0">
                <a:ln>
                  <a:noFill/>
                </a:ln>
                <a:solidFill>
                  <a:srgbClr val="FF0000"/>
                </a:solidFill>
                <a:effectLst/>
                <a:uLnTx/>
                <a:uFillTx/>
                <a:latin typeface="Arial" charset="0"/>
                <a:ea typeface="宋体" charset="-122"/>
              </a:rPr>
              <a:t>D</a:t>
            </a:r>
            <a:r>
              <a:rPr kumimoji="0" lang="en-US" altLang="zh-CN" sz="2000" b="1" i="0" u="none" strike="noStrike" kern="0" cap="none" spc="0" normalizeH="0" baseline="-25000" noProof="0" dirty="0">
                <a:ln>
                  <a:noFill/>
                </a:ln>
                <a:solidFill>
                  <a:srgbClr val="FF0000"/>
                </a:solidFill>
                <a:effectLst/>
                <a:uLnTx/>
                <a:uFillTx/>
                <a:latin typeface="Arial" charset="0"/>
                <a:ea typeface="宋体" charset="-122"/>
              </a:rPr>
              <a:t>1</a:t>
            </a:r>
            <a:r>
              <a:rPr kumimoji="0" lang="en-US" altLang="zh-CN" sz="2000" b="1" i="0" u="none" strike="noStrike" kern="0" cap="none" spc="0" normalizeH="0" baseline="0" noProof="0" dirty="0">
                <a:ln>
                  <a:noFill/>
                </a:ln>
                <a:solidFill>
                  <a:srgbClr val="FF0000"/>
                </a:solidFill>
                <a:effectLst/>
                <a:uLnTx/>
                <a:uFillTx/>
                <a:latin typeface="Arial" charset="0"/>
                <a:ea typeface="宋体" charset="-122"/>
              </a:rPr>
              <a:t>D*pi coupling: </a:t>
            </a:r>
            <a:endParaRPr kumimoji="0" lang="zh-CN" altLang="en-US" sz="2000" b="1" i="0" u="none" strike="noStrike" kern="0" cap="none" spc="0" normalizeH="0" baseline="0" noProof="0" dirty="0">
              <a:ln>
                <a:noFill/>
              </a:ln>
              <a:solidFill>
                <a:srgbClr val="FF0000"/>
              </a:solidFill>
              <a:effectLst/>
              <a:uLnTx/>
              <a:uFillTx/>
              <a:latin typeface="Arial" charset="0"/>
              <a:ea typeface="宋体" charset="-122"/>
            </a:endParaRPr>
          </a:p>
        </p:txBody>
      </p:sp>
      <p:sp>
        <p:nvSpPr>
          <p:cNvPr id="28684" name="TextBox 1"/>
          <p:cNvSpPr txBox="1">
            <a:spLocks noChangeArrowheads="1"/>
          </p:cNvSpPr>
          <p:nvPr/>
        </p:nvSpPr>
        <p:spPr bwMode="auto">
          <a:xfrm>
            <a:off x="2616201" y="231776"/>
            <a:ext cx="4113213" cy="46037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a:ln>
                  <a:noFill/>
                </a:ln>
                <a:solidFill>
                  <a:srgbClr val="0000FF"/>
                </a:solidFill>
                <a:effectLst/>
                <a:uLnTx/>
                <a:uFillTx/>
                <a:latin typeface="Arial" charset="0"/>
                <a:ea typeface="宋体" charset="-122"/>
              </a:rPr>
              <a:t>Lagrangians in the NREFT </a:t>
            </a:r>
            <a:endParaRPr kumimoji="0" lang="zh-CN" altLang="en-US" sz="2400" b="1" i="0" u="none" strike="noStrike" kern="0" cap="none" spc="0" normalizeH="0" baseline="0" noProof="0">
              <a:ln>
                <a:noFill/>
              </a:ln>
              <a:solidFill>
                <a:srgbClr val="0000FF"/>
              </a:solidFill>
              <a:effectLst/>
              <a:uLnTx/>
              <a:uFillTx/>
              <a:latin typeface="Arial" charset="0"/>
              <a:ea typeface="宋体" charset="-122"/>
            </a:endParaRPr>
          </a:p>
        </p:txBody>
      </p:sp>
      <p:sp>
        <p:nvSpPr>
          <p:cNvPr id="28685" name="Text Box 40"/>
          <p:cNvSpPr txBox="1">
            <a:spLocks noChangeArrowheads="1"/>
          </p:cNvSpPr>
          <p:nvPr/>
        </p:nvSpPr>
        <p:spPr bwMode="auto">
          <a:xfrm>
            <a:off x="830949" y="5951538"/>
            <a:ext cx="755015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latin typeface="Calibri" pitchFamily="34" charset="0"/>
                <a:ea typeface="宋体" charset="-122"/>
              </a:rPr>
              <a:t>Q. Wang, C. </a:t>
            </a:r>
            <a:r>
              <a:rPr kumimoji="0" lang="en-US" altLang="zh-CN" sz="1600" b="1" i="0" u="none" strike="noStrike" kern="0" cap="none" spc="0" normalizeH="0" baseline="0" noProof="0" dirty="0" err="1">
                <a:ln>
                  <a:noFill/>
                </a:ln>
                <a:solidFill>
                  <a:srgbClr val="0000FF"/>
                </a:solidFill>
                <a:effectLst/>
                <a:uLnTx/>
                <a:uFillTx/>
                <a:latin typeface="Calibri" pitchFamily="34" charset="0"/>
                <a:ea typeface="宋体" charset="-122"/>
              </a:rPr>
              <a:t>Hanhart</a:t>
            </a:r>
            <a:r>
              <a:rPr kumimoji="0" lang="en-US" altLang="zh-CN" sz="1600" b="1" i="0" u="none" strike="noStrike" kern="0" cap="none" spc="0" normalizeH="0" baseline="0" noProof="0" dirty="0">
                <a:ln>
                  <a:noFill/>
                </a:ln>
                <a:solidFill>
                  <a:srgbClr val="0000FF"/>
                </a:solidFill>
                <a:effectLst/>
                <a:uLnTx/>
                <a:uFillTx/>
                <a:latin typeface="Calibri" pitchFamily="34" charset="0"/>
                <a:ea typeface="宋体" charset="-122"/>
              </a:rPr>
              <a:t>, QZ, PRL111, 132003 (2013); PLB(2013)</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latin typeface="Calibri" pitchFamily="34" charset="0"/>
                <a:ea typeface="宋体" charset="-122"/>
              </a:rPr>
              <a:t>Q. Wang et al., PRD89, 034001 (2014); M. </a:t>
            </a:r>
            <a:r>
              <a:rPr kumimoji="0" lang="en-US" altLang="zh-CN" sz="1600" b="1" i="0" u="none" strike="noStrike" kern="0" cap="none" spc="0" normalizeH="0" baseline="0" noProof="0" dirty="0" err="1">
                <a:ln>
                  <a:noFill/>
                </a:ln>
                <a:solidFill>
                  <a:srgbClr val="0000FF"/>
                </a:solidFill>
                <a:effectLst/>
                <a:uLnTx/>
                <a:uFillTx/>
                <a:latin typeface="Calibri" pitchFamily="34" charset="0"/>
                <a:ea typeface="宋体" charset="-122"/>
              </a:rPr>
              <a:t>Cleven</a:t>
            </a:r>
            <a:r>
              <a:rPr kumimoji="0" lang="en-US" altLang="zh-CN" sz="1600" b="1" i="0" u="none" strike="noStrike" kern="0" cap="none" spc="0" normalizeH="0" baseline="0" noProof="0" dirty="0">
                <a:ln>
                  <a:noFill/>
                </a:ln>
                <a:solidFill>
                  <a:srgbClr val="0000FF"/>
                </a:solidFill>
                <a:effectLst/>
                <a:uLnTx/>
                <a:uFillTx/>
                <a:latin typeface="Calibri" pitchFamily="34" charset="0"/>
                <a:ea typeface="宋体" charset="-122"/>
              </a:rPr>
              <a:t> et al., PRD90, 074039 (2014);</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latin typeface="Calibri" pitchFamily="34" charset="0"/>
                <a:ea typeface="宋体" charset="-122"/>
              </a:rPr>
              <a:t>W. Qin et al., PRD94, 054035 (2016)  </a:t>
            </a:r>
          </a:p>
        </p:txBody>
      </p:sp>
    </p:spTree>
    <p:extLst>
      <p:ext uri="{BB962C8B-B14F-4D97-AF65-F5344CB8AC3E}">
        <p14:creationId xmlns:p14="http://schemas.microsoft.com/office/powerpoint/2010/main" val="2563527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813DFC8-4B18-4E2B-8095-7CA6717A9B0E}"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a:off x="2207569" y="375048"/>
            <a:ext cx="6000261" cy="461665"/>
          </a:xfrm>
          <a:prstGeom prst="rect">
            <a:avLst/>
          </a:prstGeom>
          <a:noFill/>
          <a:ln>
            <a:solidFill>
              <a:srgbClr val="0000FF"/>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Calibri" panose="020F0502020204030204" pitchFamily="34" charset="0"/>
              </a:rPr>
              <a:t>Defining the molecular component of Y(4260)    </a:t>
            </a:r>
            <a:endParaRPr kumimoji="0" lang="zh-CN" altLang="en-US" sz="2400" b="1" i="0" u="none" strike="noStrike" kern="0" cap="none" spc="0" normalizeH="0" baseline="0" noProof="0" dirty="0">
              <a:ln>
                <a:noFill/>
              </a:ln>
              <a:solidFill>
                <a:srgbClr val="0000FF"/>
              </a:solidFill>
              <a:effectLst/>
              <a:uLnTx/>
              <a:uFillTx/>
              <a:latin typeface="Calibri" panose="020F0502020204030204"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9314" y="1097757"/>
            <a:ext cx="4536504" cy="46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7337" y="2286987"/>
            <a:ext cx="8251651" cy="5732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2189" y="2924945"/>
            <a:ext cx="7667625" cy="319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3"/>
          <p:cNvSpPr txBox="1"/>
          <p:nvPr/>
        </p:nvSpPr>
        <p:spPr>
          <a:xfrm>
            <a:off x="4673602" y="1797349"/>
            <a:ext cx="312136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0000"/>
                </a:solidFill>
                <a:effectLst/>
                <a:uLnTx/>
                <a:uFillTx/>
              </a:rPr>
              <a:t>HQSS breaking is implicated</a:t>
            </a:r>
            <a:endParaRPr kumimoji="0" lang="zh-CN" altLang="en-US" sz="1800" b="0" i="0" u="none" strike="noStrike" kern="0" cap="none" spc="0" normalizeH="0" baseline="0" noProof="0" dirty="0">
              <a:ln>
                <a:noFill/>
              </a:ln>
              <a:solidFill>
                <a:srgbClr val="FF0000"/>
              </a:solidFill>
              <a:effectLst/>
              <a:uLnTx/>
              <a:uFillTx/>
            </a:endParaRPr>
          </a:p>
        </p:txBody>
      </p:sp>
      <p:cxnSp>
        <p:nvCxnSpPr>
          <p:cNvPr id="6" name="连接符: 肘形 5"/>
          <p:cNvCxnSpPr>
            <a:endCxn id="4" idx="1"/>
          </p:cNvCxnSpPr>
          <p:nvPr/>
        </p:nvCxnSpPr>
        <p:spPr bwMode="auto">
          <a:xfrm>
            <a:off x="4281715" y="1597771"/>
            <a:ext cx="391886" cy="384245"/>
          </a:xfrm>
          <a:prstGeom prst="bentConnector3">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1125077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813DFC8-4B18-4E2B-8095-7CA6717A9B0E}"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29</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651" y="879414"/>
            <a:ext cx="6696075"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324" y="2316361"/>
            <a:ext cx="8101533" cy="696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8140" y="3321982"/>
            <a:ext cx="5295900"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9265" y="4157131"/>
            <a:ext cx="25336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4439" y="5237251"/>
            <a:ext cx="3543300" cy="714375"/>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7604" y="4733194"/>
            <a:ext cx="627697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0190" y="6245362"/>
            <a:ext cx="2971800" cy="342900"/>
          </a:xfrm>
          <a:prstGeom prst="rect">
            <a:avLst/>
          </a:prstGeom>
          <a:noFill/>
          <a:ln w="9525">
            <a:solidFill>
              <a:srgbClr val="0000FF"/>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2135561" y="260649"/>
            <a:ext cx="3592137" cy="461665"/>
          </a:xfrm>
          <a:prstGeom prst="rect">
            <a:avLst/>
          </a:prstGeom>
          <a:noFill/>
          <a:ln>
            <a:solidFill>
              <a:srgbClr val="0000FF"/>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Calibri" panose="020F0502020204030204" pitchFamily="34" charset="0"/>
              </a:rPr>
              <a:t>The propagator of Y(4260) </a:t>
            </a:r>
            <a:endParaRPr kumimoji="0" lang="zh-CN" altLang="en-US" sz="2400" b="1" i="0" u="none" strike="noStrike" kern="0" cap="none" spc="0" normalizeH="0" baseline="0" noProof="0" dirty="0">
              <a:ln>
                <a:noFill/>
              </a:ln>
              <a:solidFill>
                <a:srgbClr val="0000FF"/>
              </a:solidFill>
              <a:effectLst/>
              <a:uLnTx/>
              <a:uFillTx/>
              <a:latin typeface="Calibri" panose="020F0502020204030204" pitchFamily="34" charset="0"/>
            </a:endParaRPr>
          </a:p>
        </p:txBody>
      </p:sp>
      <p:sp>
        <p:nvSpPr>
          <p:cNvPr id="11" name="Freeform 3"/>
          <p:cNvSpPr>
            <a:spLocks/>
          </p:cNvSpPr>
          <p:nvPr/>
        </p:nvSpPr>
        <p:spPr bwMode="auto">
          <a:xfrm rot="2419281">
            <a:off x="10052926" y="1475263"/>
            <a:ext cx="396875" cy="385762"/>
          </a:xfrm>
          <a:custGeom>
            <a:avLst/>
            <a:gdLst>
              <a:gd name="T0" fmla="*/ 2147483647 w 568"/>
              <a:gd name="T1" fmla="*/ 2147483647 h 522"/>
              <a:gd name="T2" fmla="*/ 2147483647 w 568"/>
              <a:gd name="T3" fmla="*/ 2147483647 h 522"/>
              <a:gd name="T4" fmla="*/ 2147483647 w 568"/>
              <a:gd name="T5" fmla="*/ 2147483647 h 522"/>
              <a:gd name="T6" fmla="*/ 2147483647 w 568"/>
              <a:gd name="T7" fmla="*/ 2147483647 h 522"/>
              <a:gd name="T8" fmla="*/ 2147483647 w 568"/>
              <a:gd name="T9" fmla="*/ 2147483647 h 522"/>
              <a:gd name="T10" fmla="*/ 2147483647 w 568"/>
              <a:gd name="T11" fmla="*/ 2147483647 h 522"/>
              <a:gd name="T12" fmla="*/ 2147483647 w 568"/>
              <a:gd name="T13" fmla="*/ 2147483647 h 522"/>
              <a:gd name="T14" fmla="*/ 2147483647 w 568"/>
              <a:gd name="T15" fmla="*/ 2147483647 h 522"/>
              <a:gd name="T16" fmla="*/ 2147483647 w 568"/>
              <a:gd name="T17" fmla="*/ 2147483647 h 522"/>
              <a:gd name="T18" fmla="*/ 2147483647 w 568"/>
              <a:gd name="T19" fmla="*/ 2147483647 h 522"/>
              <a:gd name="T20" fmla="*/ 2147483647 w 568"/>
              <a:gd name="T21" fmla="*/ 2147483647 h 52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68" h="522">
                <a:moveTo>
                  <a:pt x="69" y="522"/>
                </a:moveTo>
                <a:cubicBezTo>
                  <a:pt x="34" y="457"/>
                  <a:pt x="0" y="393"/>
                  <a:pt x="23" y="386"/>
                </a:cubicBezTo>
                <a:cubicBezTo>
                  <a:pt x="46" y="379"/>
                  <a:pt x="182" y="492"/>
                  <a:pt x="205" y="477"/>
                </a:cubicBezTo>
                <a:cubicBezTo>
                  <a:pt x="228" y="462"/>
                  <a:pt x="136" y="311"/>
                  <a:pt x="159" y="296"/>
                </a:cubicBezTo>
                <a:cubicBezTo>
                  <a:pt x="182" y="281"/>
                  <a:pt x="326" y="401"/>
                  <a:pt x="341" y="386"/>
                </a:cubicBezTo>
                <a:cubicBezTo>
                  <a:pt x="356" y="371"/>
                  <a:pt x="235" y="220"/>
                  <a:pt x="250" y="205"/>
                </a:cubicBezTo>
                <a:cubicBezTo>
                  <a:pt x="265" y="190"/>
                  <a:pt x="417" y="311"/>
                  <a:pt x="432" y="296"/>
                </a:cubicBezTo>
                <a:cubicBezTo>
                  <a:pt x="447" y="281"/>
                  <a:pt x="326" y="129"/>
                  <a:pt x="341" y="114"/>
                </a:cubicBezTo>
                <a:cubicBezTo>
                  <a:pt x="356" y="99"/>
                  <a:pt x="507" y="220"/>
                  <a:pt x="522" y="205"/>
                </a:cubicBezTo>
                <a:cubicBezTo>
                  <a:pt x="537" y="190"/>
                  <a:pt x="424" y="46"/>
                  <a:pt x="432" y="23"/>
                </a:cubicBezTo>
                <a:cubicBezTo>
                  <a:pt x="440" y="0"/>
                  <a:pt x="504" y="34"/>
                  <a:pt x="568" y="69"/>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endParaRPr>
          </a:p>
        </p:txBody>
      </p:sp>
      <p:sp>
        <p:nvSpPr>
          <p:cNvPr id="12" name="Line 7"/>
          <p:cNvSpPr>
            <a:spLocks noChangeShapeType="1"/>
          </p:cNvSpPr>
          <p:nvPr/>
        </p:nvSpPr>
        <p:spPr bwMode="auto">
          <a:xfrm flipV="1">
            <a:off x="9592551" y="1673700"/>
            <a:ext cx="455613" cy="406400"/>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endParaRPr>
          </a:p>
        </p:txBody>
      </p:sp>
      <p:sp>
        <p:nvSpPr>
          <p:cNvPr id="13" name="Line 8"/>
          <p:cNvSpPr>
            <a:spLocks noChangeShapeType="1"/>
          </p:cNvSpPr>
          <p:nvPr/>
        </p:nvSpPr>
        <p:spPr bwMode="auto">
          <a:xfrm flipH="1" flipV="1">
            <a:off x="9592551" y="1268888"/>
            <a:ext cx="455613" cy="404812"/>
          </a:xfrm>
          <a:prstGeom prst="line">
            <a:avLst/>
          </a:prstGeom>
          <a:noFill/>
          <a:ln w="28575">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endParaRPr>
          </a:p>
        </p:txBody>
      </p:sp>
      <mc:AlternateContent xmlns:mc="http://schemas.openxmlformats.org/markup-compatibility/2006">
        <mc:Choice xmlns:a14="http://schemas.microsoft.com/office/drawing/2010/main" Requires="a14">
          <p:sp>
            <p:nvSpPr>
              <p:cNvPr id="14" name="Text Box 9"/>
              <p:cNvSpPr txBox="1">
                <a:spLocks noChangeArrowheads="1"/>
              </p:cNvSpPr>
              <p:nvPr/>
            </p:nvSpPr>
            <p:spPr bwMode="auto">
              <a:xfrm>
                <a:off x="9181160" y="1052988"/>
                <a:ext cx="520079" cy="3929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000" b="0" i="1" u="none" strike="noStrike" kern="0" cap="none" spc="0" normalizeH="0" baseline="0" noProof="0" dirty="0" smtClean="0">
                              <a:ln>
                                <a:noFill/>
                              </a:ln>
                              <a:solidFill>
                                <a:srgbClr val="0000FF"/>
                              </a:solidFill>
                              <a:effectLst/>
                              <a:uLnTx/>
                              <a:uFillTx/>
                              <a:latin typeface="Cambria Math" panose="02040503050406030204" pitchFamily="18" charset="0"/>
                              <a:ea typeface="宋体" charset="-122"/>
                            </a:rPr>
                          </m:ctrlPr>
                        </m:sSupPr>
                        <m:e>
                          <m:r>
                            <a:rPr kumimoji="0" lang="en-GB" altLang="zh-CN" sz="2000" b="0" i="1" u="none" strike="noStrike" kern="0" cap="none" spc="0" normalizeH="0" baseline="0" noProof="0" dirty="0" smtClean="0">
                              <a:ln>
                                <a:noFill/>
                              </a:ln>
                              <a:solidFill>
                                <a:srgbClr val="0000FF"/>
                              </a:solidFill>
                              <a:effectLst/>
                              <a:uLnTx/>
                              <a:uFillTx/>
                              <a:latin typeface="Cambria Math" panose="02040503050406030204" pitchFamily="18" charset="0"/>
                              <a:ea typeface="宋体" charset="-122"/>
                            </a:rPr>
                            <m:t>𝑒</m:t>
                          </m:r>
                        </m:e>
                        <m:sup>
                          <m:r>
                            <a:rPr kumimoji="0" lang="en-US" altLang="zh-CN" sz="2000" b="0" i="1" u="none" strike="noStrike" kern="0" cap="none" spc="0" normalizeH="0" baseline="0" noProof="0" dirty="0" smtClean="0">
                              <a:ln>
                                <a:noFill/>
                              </a:ln>
                              <a:solidFill>
                                <a:srgbClr val="0000FF"/>
                              </a:solidFill>
                              <a:effectLst/>
                              <a:uLnTx/>
                              <a:uFillTx/>
                              <a:latin typeface="Cambria Math" panose="02040503050406030204" pitchFamily="18" charset="0"/>
                              <a:ea typeface="宋体" charset="-122"/>
                            </a:rPr>
                            <m:t>+</m:t>
                          </m:r>
                        </m:sup>
                      </m:sSup>
                    </m:oMath>
                  </m:oMathPara>
                </a14:m>
                <a:endParaRPr kumimoji="0" lang="en-GB" altLang="zh-CN" sz="2000" b="0" i="0" u="none" strike="noStrike" kern="0" cap="none" spc="0" normalizeH="0" baseline="30000" noProof="0" dirty="0">
                  <a:ln>
                    <a:noFill/>
                  </a:ln>
                  <a:solidFill>
                    <a:srgbClr val="0000FF"/>
                  </a:solidFill>
                  <a:effectLst/>
                  <a:uLnTx/>
                  <a:uFillTx/>
                  <a:latin typeface="Arial" charset="0"/>
                  <a:ea typeface="宋体" charset="-122"/>
                </a:endParaRPr>
              </a:p>
            </p:txBody>
          </p:sp>
        </mc:Choice>
        <mc:Fallback>
          <p:sp>
            <p:nvSpPr>
              <p:cNvPr id="14" name="Text Box 9"/>
              <p:cNvSpPr txBox="1">
                <a:spLocks noRot="1" noChangeAspect="1" noMove="1" noResize="1" noEditPoints="1" noAdjustHandles="1" noChangeArrowheads="1" noChangeShapeType="1" noTextEdit="1"/>
              </p:cNvSpPr>
              <p:nvPr/>
            </p:nvSpPr>
            <p:spPr bwMode="auto">
              <a:xfrm>
                <a:off x="9181160" y="1052988"/>
                <a:ext cx="520079" cy="392993"/>
              </a:xfrm>
              <a:prstGeom prst="rect">
                <a:avLst/>
              </a:prstGeom>
              <a:blipFill>
                <a:blip r:embed="rId10"/>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Rectangle 10"/>
              <p:cNvSpPr>
                <a:spLocks noChangeArrowheads="1"/>
              </p:cNvSpPr>
              <p:nvPr/>
            </p:nvSpPr>
            <p:spPr bwMode="auto">
              <a:xfrm>
                <a:off x="9145281" y="1812804"/>
                <a:ext cx="598625"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000" b="0" i="1" u="none" strike="noStrike" kern="0" cap="none" spc="0" normalizeH="0" baseline="0" noProof="0" dirty="0" smtClean="0">
                              <a:ln>
                                <a:noFill/>
                              </a:ln>
                              <a:solidFill>
                                <a:srgbClr val="0000FF"/>
                              </a:solidFill>
                              <a:effectLst/>
                              <a:uLnTx/>
                              <a:uFillTx/>
                              <a:latin typeface="Cambria Math" panose="02040503050406030204" pitchFamily="18" charset="0"/>
                              <a:ea typeface="宋体" charset="-122"/>
                            </a:rPr>
                          </m:ctrlPr>
                        </m:sSupPr>
                        <m:e>
                          <m:r>
                            <a:rPr kumimoji="0" lang="en-GB" altLang="zh-CN" sz="2000" b="0" i="1" u="none" strike="noStrike" kern="0" cap="none" spc="0" normalizeH="0" baseline="0" noProof="0" dirty="0" smtClean="0">
                              <a:ln>
                                <a:noFill/>
                              </a:ln>
                              <a:solidFill>
                                <a:srgbClr val="0000FF"/>
                              </a:solidFill>
                              <a:effectLst/>
                              <a:uLnTx/>
                              <a:uFillTx/>
                              <a:latin typeface="Cambria Math" panose="02040503050406030204" pitchFamily="18" charset="0"/>
                              <a:ea typeface="宋体" charset="-122"/>
                            </a:rPr>
                            <m:t>𝑒</m:t>
                          </m:r>
                        </m:e>
                        <m:sup>
                          <m:r>
                            <a:rPr kumimoji="0" lang="en-US" altLang="zh-CN" sz="2000" b="0" i="1" u="none" strike="noStrike" kern="0" cap="none" spc="0" normalizeH="0" baseline="0" noProof="0" dirty="0" smtClean="0">
                              <a:ln>
                                <a:noFill/>
                              </a:ln>
                              <a:solidFill>
                                <a:srgbClr val="0000FF"/>
                              </a:solidFill>
                              <a:effectLst/>
                              <a:uLnTx/>
                              <a:uFillTx/>
                              <a:latin typeface="Cambria Math" panose="02040503050406030204" pitchFamily="18" charset="0"/>
                              <a:ea typeface="宋体" charset="-122"/>
                            </a:rPr>
                            <m:t>−</m:t>
                          </m:r>
                        </m:sup>
                      </m:sSup>
                      <m:r>
                        <a:rPr kumimoji="0" lang="en-GB" altLang="zh-CN" sz="2000" b="0" i="1" u="none" strike="noStrike" kern="0" cap="none" spc="0" normalizeH="0" baseline="0" noProof="0" dirty="0">
                          <a:ln>
                            <a:noFill/>
                          </a:ln>
                          <a:solidFill>
                            <a:srgbClr val="0000FF"/>
                          </a:solidFill>
                          <a:effectLst/>
                          <a:uLnTx/>
                          <a:uFillTx/>
                          <a:latin typeface="Cambria Math" panose="02040503050406030204" pitchFamily="18" charset="0"/>
                          <a:ea typeface="宋体" charset="-122"/>
                          <a:sym typeface="Symbol" pitchFamily="18" charset="2"/>
                        </a:rPr>
                        <m:t> </m:t>
                      </m:r>
                    </m:oMath>
                  </m:oMathPara>
                </a14:m>
                <a:endParaRPr kumimoji="0" lang="en-GB" altLang="zh-CN" sz="2000" b="0" i="0" u="none" strike="noStrike" kern="0" cap="none" spc="0" normalizeH="0" baseline="0" noProof="0" dirty="0">
                  <a:ln>
                    <a:noFill/>
                  </a:ln>
                  <a:solidFill>
                    <a:srgbClr val="0000FF"/>
                  </a:solidFill>
                  <a:effectLst/>
                  <a:uLnTx/>
                  <a:uFillTx/>
                  <a:latin typeface="Arial" charset="0"/>
                  <a:ea typeface="宋体" charset="-122"/>
                </a:endParaRPr>
              </a:p>
            </p:txBody>
          </p:sp>
        </mc:Choice>
        <mc:Fallback>
          <p:sp>
            <p:nvSpPr>
              <p:cNvPr id="15" name="Rectangle 10"/>
              <p:cNvSpPr>
                <a:spLocks noRot="1" noChangeAspect="1" noMove="1" noResize="1" noEditPoints="1" noAdjustHandles="1" noChangeArrowheads="1" noChangeShapeType="1" noTextEdit="1"/>
              </p:cNvSpPr>
              <p:nvPr/>
            </p:nvSpPr>
            <p:spPr bwMode="auto">
              <a:xfrm>
                <a:off x="9145281" y="1812804"/>
                <a:ext cx="598625" cy="400110"/>
              </a:xfrm>
              <a:prstGeom prst="rect">
                <a:avLst/>
              </a:prstGeom>
              <a:blipFill>
                <a:blip r:embed="rId11"/>
                <a:stretch>
                  <a:fillRect/>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6" name="Line 9"/>
          <p:cNvSpPr>
            <a:spLocks noChangeShapeType="1"/>
          </p:cNvSpPr>
          <p:nvPr/>
        </p:nvSpPr>
        <p:spPr bwMode="auto">
          <a:xfrm>
            <a:off x="10526001" y="1681638"/>
            <a:ext cx="457200" cy="476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endParaRPr>
          </a:p>
        </p:txBody>
      </p:sp>
      <p:sp>
        <p:nvSpPr>
          <p:cNvPr id="17" name="Oval 10"/>
          <p:cNvSpPr>
            <a:spLocks noChangeArrowheads="1"/>
          </p:cNvSpPr>
          <p:nvPr/>
        </p:nvSpPr>
        <p:spPr bwMode="auto">
          <a:xfrm>
            <a:off x="10454564" y="1607025"/>
            <a:ext cx="144462" cy="144463"/>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zh-CN" altLang="en-US" sz="2000" b="0" i="0" u="none" strike="noStrike" kern="0" cap="none" spc="0" normalizeH="0" baseline="0" noProof="0">
              <a:ln>
                <a:noFill/>
              </a:ln>
              <a:solidFill>
                <a:srgbClr val="000000"/>
              </a:solidFill>
              <a:effectLst/>
              <a:uLnTx/>
              <a:uFillTx/>
              <a:latin typeface="Arial" charset="0"/>
              <a:ea typeface="宋体" charset="-122"/>
            </a:endParaRPr>
          </a:p>
        </p:txBody>
      </p:sp>
      <mc:AlternateContent xmlns:mc="http://schemas.openxmlformats.org/markup-compatibility/2006">
        <mc:Choice xmlns:a14="http://schemas.microsoft.com/office/drawing/2010/main" Requires="a14">
          <p:sp>
            <p:nvSpPr>
              <p:cNvPr id="4" name="文本框 3"/>
              <p:cNvSpPr txBox="1"/>
              <p:nvPr/>
            </p:nvSpPr>
            <p:spPr>
              <a:xfrm>
                <a:off x="10083949" y="1145018"/>
                <a:ext cx="1343958" cy="400110"/>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rad>
                        <m:radPr>
                          <m:degHide m:val="on"/>
                          <m:ctrlPr>
                            <a:rPr lang="en-US" altLang="zh-CN" b="0" i="1" dirty="0" smtClean="0">
                              <a:latin typeface="Cambria Math" panose="02040503050406030204" pitchFamily="18" charset="0"/>
                            </a:rPr>
                          </m:ctrlPr>
                        </m:radPr>
                        <m:deg/>
                        <m:e>
                          <m:r>
                            <a:rPr lang="en-US" altLang="zh-CN" b="0" i="1" dirty="0" smtClean="0">
                              <a:latin typeface="Cambria Math" panose="02040503050406030204" pitchFamily="18" charset="0"/>
                            </a:rPr>
                            <m:t>𝑍</m:t>
                          </m:r>
                        </m:e>
                      </m:rad>
                      <m:r>
                        <a:rPr lang="en-US" altLang="zh-CN" b="0" i="1" dirty="0" smtClean="0">
                          <a:latin typeface="Cambria Math" panose="02040503050406030204" pitchFamily="18" charset="0"/>
                        </a:rPr>
                        <m:t>×</m:t>
                      </m:r>
                      <m:rad>
                        <m:radPr>
                          <m:degHide m:val="on"/>
                          <m:ctrlPr>
                            <a:rPr lang="en-US" altLang="zh-CN" b="0" i="1" dirty="0" smtClean="0">
                              <a:latin typeface="Cambria Math" panose="02040503050406030204" pitchFamily="18" charset="0"/>
                            </a:rPr>
                          </m:ctrlPr>
                        </m:radPr>
                        <m:deg/>
                        <m:e>
                          <m:r>
                            <a:rPr lang="en-US" altLang="zh-CN" i="1" dirty="0" smtClean="0">
                              <a:latin typeface="Cambria Math" panose="02040503050406030204" pitchFamily="18" charset="0"/>
                            </a:rPr>
                            <m:t>𝑍</m:t>
                          </m:r>
                        </m:e>
                      </m:rad>
                      <m:sSub>
                        <m:sSubPr>
                          <m:ctrlPr>
                            <a:rPr lang="en-US" altLang="zh-CN" b="0" i="1" dirty="0" smtClean="0">
                              <a:latin typeface="Cambria Math" panose="02040503050406030204" pitchFamily="18" charset="0"/>
                            </a:rPr>
                          </m:ctrlPr>
                        </m:sSubPr>
                        <m:e>
                          <m:r>
                            <a:rPr lang="en-US" altLang="zh-CN" b="0" i="1" dirty="0" smtClean="0">
                              <a:latin typeface="Cambria Math" panose="02040503050406030204" pitchFamily="18" charset="0"/>
                            </a:rPr>
                            <m:t>𝑔</m:t>
                          </m:r>
                        </m:e>
                        <m:sub>
                          <m:r>
                            <a:rPr lang="en-US" altLang="zh-CN" b="0" i="1" dirty="0" smtClean="0">
                              <a:latin typeface="Cambria Math" panose="02040503050406030204" pitchFamily="18" charset="0"/>
                            </a:rPr>
                            <m:t>0</m:t>
                          </m:r>
                        </m:sub>
                      </m:sSub>
                    </m:oMath>
                  </m:oMathPara>
                </a14:m>
                <a:endParaRPr lang="zh-CN" altLang="en-US" dirty="0"/>
              </a:p>
            </p:txBody>
          </p:sp>
        </mc:Choice>
        <mc:Fallback>
          <p:sp>
            <p:nvSpPr>
              <p:cNvPr id="4" name="文本框 3"/>
              <p:cNvSpPr txBox="1">
                <a:spLocks noRot="1" noChangeAspect="1" noMove="1" noResize="1" noEditPoints="1" noAdjustHandles="1" noChangeArrowheads="1" noChangeShapeType="1" noTextEdit="1"/>
              </p:cNvSpPr>
              <p:nvPr/>
            </p:nvSpPr>
            <p:spPr>
              <a:xfrm>
                <a:off x="10083949" y="1145018"/>
                <a:ext cx="1343958" cy="400110"/>
              </a:xfrm>
              <a:prstGeom prst="rect">
                <a:avLst/>
              </a:prstGeom>
              <a:blipFill>
                <a:blip r:embed="rId12"/>
                <a:stretch>
                  <a:fillRect b="-769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37624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740229" y="904040"/>
            <a:ext cx="6423981" cy="1384995"/>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Exotics of Type-I: </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J</a:t>
            </a:r>
            <a:r>
              <a:rPr kumimoji="0" lang="en-GB" altLang="zh-CN" sz="2000" b="1" i="0" u="none" strike="noStrike" kern="0" cap="none" spc="0" normalizeH="0" baseline="20000" noProof="0" dirty="0">
                <a:ln>
                  <a:noFill/>
                </a:ln>
                <a:solidFill>
                  <a:srgbClr val="0000FF"/>
                </a:solidFill>
                <a:effectLst/>
                <a:uLnTx/>
                <a:uFillTx/>
                <a:latin typeface="Arial" panose="020B0604020202020204" pitchFamily="34" charset="0"/>
                <a:ea typeface="宋体" panose="02010600030101010101" pitchFamily="2" charset="-122"/>
              </a:rPr>
              <a:t>PC</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 are not allowed by Q</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Q configurations, e.g. 0</a:t>
            </a:r>
            <a:r>
              <a:rPr kumimoji="0" lang="en-GB" altLang="zh-CN" sz="2000" b="1" i="0" u="none" strike="noStrike" kern="0" cap="none" spc="0" normalizeH="0" baseline="3000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,1</a:t>
            </a:r>
            <a:r>
              <a:rPr kumimoji="0" lang="en-GB" altLang="zh-CN" sz="2000" b="1" i="0" u="none" strike="noStrike" kern="0" cap="none" spc="0" normalizeH="0" baseline="3000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Wingdings" panose="05000000000000000000" pitchFamily="2" charset="2"/>
              </a:rPr>
              <a:t>Direct observation</a:t>
            </a:r>
            <a:endPar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endParaRPr>
          </a:p>
        </p:txBody>
      </p:sp>
      <p:sp>
        <p:nvSpPr>
          <p:cNvPr id="3" name="Text Box 5"/>
          <p:cNvSpPr txBox="1">
            <a:spLocks noChangeArrowheads="1"/>
          </p:cNvSpPr>
          <p:nvPr/>
        </p:nvSpPr>
        <p:spPr bwMode="auto">
          <a:xfrm>
            <a:off x="740229" y="2414199"/>
            <a:ext cx="5117449" cy="169277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Exotics of Type-II: </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J</a:t>
            </a:r>
            <a:r>
              <a:rPr kumimoji="0" lang="en-GB" altLang="zh-CN" sz="2000" b="1" i="0" u="none" strike="noStrike" kern="0" cap="none" spc="0" normalizeH="0" baseline="20000" noProof="0" dirty="0">
                <a:ln>
                  <a:noFill/>
                </a:ln>
                <a:solidFill>
                  <a:srgbClr val="0000FF"/>
                </a:solidFill>
                <a:effectLst/>
                <a:uLnTx/>
                <a:uFillTx/>
                <a:latin typeface="Arial" panose="020B0604020202020204" pitchFamily="34" charset="0"/>
                <a:ea typeface="宋体" panose="02010600030101010101" pitchFamily="2" charset="-122"/>
              </a:rPr>
              <a:t>PC</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 are the same as Q</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Symbol" panose="05050102010706020507" pitchFamily="18" charset="2"/>
              </a:rPr>
              <a:t></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Q configurations</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Wingdings" panose="05000000000000000000" pitchFamily="2" charset="2"/>
              </a:rPr>
              <a:t>Outnumbering of conventional QM states?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sym typeface="Wingdings" panose="05000000000000000000" pitchFamily="2" charset="2"/>
              </a:rPr>
              <a:t>Peculiar properties?</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 </a:t>
            </a:r>
          </a:p>
        </p:txBody>
      </p:sp>
      <p:sp>
        <p:nvSpPr>
          <p:cNvPr id="4" name="Text Box 5"/>
          <p:cNvSpPr txBox="1">
            <a:spLocks noChangeArrowheads="1"/>
          </p:cNvSpPr>
          <p:nvPr/>
        </p:nvSpPr>
        <p:spPr bwMode="auto">
          <a:xfrm>
            <a:off x="740229" y="4576820"/>
            <a:ext cx="6062130" cy="200054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4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“Exotics” of Type-III: </a:t>
            </a:r>
          </a:p>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Leading kinematic singularity can cause measurable effects, e.g. </a:t>
            </a:r>
            <a:r>
              <a:rPr kumimoji="0" lang="en-GB" altLang="zh-CN" sz="2000" b="1" i="0" u="none" strike="noStrike" kern="0" cap="none" spc="0" normalizeH="0" baseline="0" noProof="0" dirty="0">
                <a:ln>
                  <a:noFill/>
                </a:ln>
                <a:solidFill>
                  <a:srgbClr val="FF0000"/>
                </a:solidFill>
                <a:effectLst/>
                <a:uLnTx/>
                <a:uFillTx/>
                <a:latin typeface="Arial" panose="020B0604020202020204" pitchFamily="34" charset="0"/>
                <a:ea typeface="宋体" panose="02010600030101010101" pitchFamily="2" charset="-122"/>
              </a:rPr>
              <a:t>the triangle singularity</a:t>
            </a: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 </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What’s the impact?</a:t>
            </a:r>
          </a:p>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altLang="zh-CN" sz="2000" b="1" i="0" u="none" strike="noStrike" kern="0" cap="none" spc="0" normalizeH="0" baseline="0" noProof="0" dirty="0">
                <a:ln>
                  <a:noFill/>
                </a:ln>
                <a:solidFill>
                  <a:srgbClr val="0000FF"/>
                </a:solidFill>
                <a:effectLst/>
                <a:uLnTx/>
                <a:uFillTx/>
                <a:latin typeface="Arial" panose="020B0604020202020204" pitchFamily="34" charset="0"/>
                <a:ea typeface="宋体" panose="02010600030101010101" pitchFamily="2" charset="-122"/>
              </a:rPr>
              <a:t>How to distinguish a genuine state from kinematic effects?</a:t>
            </a:r>
          </a:p>
        </p:txBody>
      </p:sp>
      <p:sp>
        <p:nvSpPr>
          <p:cNvPr id="6" name="Oval 3"/>
          <p:cNvSpPr>
            <a:spLocks noChangeArrowheads="1"/>
          </p:cNvSpPr>
          <p:nvPr/>
        </p:nvSpPr>
        <p:spPr bwMode="auto">
          <a:xfrm>
            <a:off x="7507180" y="1230959"/>
            <a:ext cx="961344" cy="965200"/>
          </a:xfrm>
          <a:prstGeom prst="ellipse">
            <a:avLst/>
          </a:prstGeom>
          <a:gradFill rotWithShape="1">
            <a:gsLst>
              <a:gs pos="0">
                <a:srgbClr val="5E6D76"/>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7" name="Freeform 4"/>
          <p:cNvSpPr>
            <a:spLocks/>
          </p:cNvSpPr>
          <p:nvPr/>
        </p:nvSpPr>
        <p:spPr bwMode="auto">
          <a:xfrm>
            <a:off x="7671698" y="1346847"/>
            <a:ext cx="576262" cy="481012"/>
          </a:xfrm>
          <a:custGeom>
            <a:avLst/>
            <a:gdLst>
              <a:gd name="T0" fmla="*/ 0 w 363"/>
              <a:gd name="T1" fmla="*/ 2147483647 h 303"/>
              <a:gd name="T2" fmla="*/ 2147483647 w 363"/>
              <a:gd name="T3" fmla="*/ 2147483647 h 303"/>
              <a:gd name="T4" fmla="*/ 2147483647 w 363"/>
              <a:gd name="T5" fmla="*/ 2147483647 h 303"/>
              <a:gd name="T6" fmla="*/ 0 60000 65536"/>
              <a:gd name="T7" fmla="*/ 0 60000 65536"/>
              <a:gd name="T8" fmla="*/ 0 60000 65536"/>
            </a:gdLst>
            <a:ahLst/>
            <a:cxnLst>
              <a:cxn ang="T6">
                <a:pos x="T0" y="T1"/>
              </a:cxn>
              <a:cxn ang="T7">
                <a:pos x="T2" y="T3"/>
              </a:cxn>
              <a:cxn ang="T8">
                <a:pos x="T4" y="T5"/>
              </a:cxn>
            </a:cxnLst>
            <a:rect l="0" t="0" r="r" b="b"/>
            <a:pathLst>
              <a:path w="363" h="303">
                <a:moveTo>
                  <a:pt x="0" y="121"/>
                </a:moveTo>
                <a:cubicBezTo>
                  <a:pt x="106" y="60"/>
                  <a:pt x="212" y="0"/>
                  <a:pt x="272" y="30"/>
                </a:cubicBezTo>
                <a:cubicBezTo>
                  <a:pt x="332" y="60"/>
                  <a:pt x="348" y="258"/>
                  <a:pt x="363" y="303"/>
                </a:cubicBezTo>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8" name="Oval 5"/>
          <p:cNvSpPr>
            <a:spLocks noChangeArrowheads="1"/>
          </p:cNvSpPr>
          <p:nvPr/>
        </p:nvSpPr>
        <p:spPr bwMode="auto">
          <a:xfrm>
            <a:off x="7601848" y="1467497"/>
            <a:ext cx="215900" cy="215900"/>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9" name="Oval 6"/>
          <p:cNvSpPr>
            <a:spLocks noChangeArrowheads="1"/>
          </p:cNvSpPr>
          <p:nvPr/>
        </p:nvSpPr>
        <p:spPr bwMode="auto">
          <a:xfrm>
            <a:off x="8106673" y="1756422"/>
            <a:ext cx="215900" cy="215900"/>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10" name="Oval 8"/>
          <p:cNvSpPr>
            <a:spLocks noChangeArrowheads="1"/>
          </p:cNvSpPr>
          <p:nvPr/>
        </p:nvSpPr>
        <p:spPr bwMode="auto">
          <a:xfrm>
            <a:off x="9004306" y="1225137"/>
            <a:ext cx="1042324" cy="997857"/>
          </a:xfrm>
          <a:prstGeom prst="ellipse">
            <a:avLst/>
          </a:prstGeom>
          <a:gradFill rotWithShape="1">
            <a:gsLst>
              <a:gs pos="0">
                <a:srgbClr val="5E6D76"/>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11" name="Freeform 9"/>
          <p:cNvSpPr>
            <a:spLocks/>
          </p:cNvSpPr>
          <p:nvPr/>
        </p:nvSpPr>
        <p:spPr bwMode="auto">
          <a:xfrm>
            <a:off x="9048303" y="1299905"/>
            <a:ext cx="839787" cy="814387"/>
          </a:xfrm>
          <a:custGeom>
            <a:avLst/>
            <a:gdLst>
              <a:gd name="T0" fmla="*/ 2147483647 w 529"/>
              <a:gd name="T1" fmla="*/ 2147483647 h 513"/>
              <a:gd name="T2" fmla="*/ 2147483647 w 529"/>
              <a:gd name="T3" fmla="*/ 2147483647 h 513"/>
              <a:gd name="T4" fmla="*/ 2147483647 w 529"/>
              <a:gd name="T5" fmla="*/ 2147483647 h 513"/>
              <a:gd name="T6" fmla="*/ 2147483647 w 529"/>
              <a:gd name="T7" fmla="*/ 2147483647 h 513"/>
              <a:gd name="T8" fmla="*/ 2147483647 w 529"/>
              <a:gd name="T9" fmla="*/ 2147483647 h 513"/>
              <a:gd name="T10" fmla="*/ 2147483647 w 529"/>
              <a:gd name="T11" fmla="*/ 2147483647 h 51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29" h="513">
                <a:moveTo>
                  <a:pt x="7" y="189"/>
                </a:moveTo>
                <a:cubicBezTo>
                  <a:pt x="0" y="159"/>
                  <a:pt x="151" y="0"/>
                  <a:pt x="234" y="7"/>
                </a:cubicBezTo>
                <a:cubicBezTo>
                  <a:pt x="317" y="14"/>
                  <a:pt x="483" y="151"/>
                  <a:pt x="506" y="234"/>
                </a:cubicBezTo>
                <a:cubicBezTo>
                  <a:pt x="529" y="317"/>
                  <a:pt x="408" y="513"/>
                  <a:pt x="370" y="506"/>
                </a:cubicBezTo>
                <a:cubicBezTo>
                  <a:pt x="332" y="499"/>
                  <a:pt x="340" y="242"/>
                  <a:pt x="279" y="189"/>
                </a:cubicBezTo>
                <a:cubicBezTo>
                  <a:pt x="218" y="136"/>
                  <a:pt x="14" y="219"/>
                  <a:pt x="7" y="189"/>
                </a:cubicBezTo>
                <a:close/>
              </a:path>
            </a:pathLst>
          </a:custGeom>
          <a:noFill/>
          <a:ln w="5715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12" name="Oval 28"/>
          <p:cNvSpPr>
            <a:spLocks noChangeArrowheads="1"/>
          </p:cNvSpPr>
          <p:nvPr/>
        </p:nvSpPr>
        <p:spPr bwMode="auto">
          <a:xfrm>
            <a:off x="10524192" y="1266339"/>
            <a:ext cx="1013020" cy="1029532"/>
          </a:xfrm>
          <a:prstGeom prst="ellipse">
            <a:avLst/>
          </a:prstGeom>
          <a:gradFill rotWithShape="1">
            <a:gsLst>
              <a:gs pos="0">
                <a:srgbClr val="5E6D76"/>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13" name="Line 29"/>
          <p:cNvSpPr>
            <a:spLocks noChangeShapeType="1"/>
          </p:cNvSpPr>
          <p:nvPr/>
        </p:nvSpPr>
        <p:spPr bwMode="auto">
          <a:xfrm>
            <a:off x="10706576" y="1761939"/>
            <a:ext cx="358775" cy="288925"/>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14" name="Oval 30"/>
          <p:cNvSpPr>
            <a:spLocks noChangeArrowheads="1"/>
          </p:cNvSpPr>
          <p:nvPr/>
        </p:nvSpPr>
        <p:spPr bwMode="auto">
          <a:xfrm>
            <a:off x="10562113" y="1619063"/>
            <a:ext cx="215900" cy="215900"/>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15" name="Oval 31"/>
          <p:cNvSpPr>
            <a:spLocks noChangeArrowheads="1"/>
          </p:cNvSpPr>
          <p:nvPr/>
        </p:nvSpPr>
        <p:spPr bwMode="auto">
          <a:xfrm>
            <a:off x="10993913" y="1979426"/>
            <a:ext cx="215900" cy="215900"/>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16" name="Line 32"/>
          <p:cNvSpPr>
            <a:spLocks noChangeShapeType="1"/>
          </p:cNvSpPr>
          <p:nvPr/>
        </p:nvSpPr>
        <p:spPr bwMode="auto">
          <a:xfrm>
            <a:off x="11209814" y="1403164"/>
            <a:ext cx="73025" cy="360363"/>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17" name="Oval 33"/>
          <p:cNvSpPr>
            <a:spLocks noChangeArrowheads="1"/>
          </p:cNvSpPr>
          <p:nvPr/>
        </p:nvSpPr>
        <p:spPr bwMode="auto">
          <a:xfrm>
            <a:off x="11209813" y="1690501"/>
            <a:ext cx="215900" cy="215900"/>
          </a:xfrm>
          <a:prstGeom prst="ellipse">
            <a:avLst/>
          </a:prstGeom>
          <a:solidFill>
            <a:srgbClr val="0099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zh-CN" sz="2400" b="0" i="0" u="none" strike="noStrike" kern="0" cap="none" spc="0" normalizeH="0" baseline="0" noProof="0">
              <a:ln>
                <a:noFill/>
              </a:ln>
              <a:solidFill>
                <a:srgbClr val="009900"/>
              </a:solidFill>
              <a:effectLst/>
              <a:uLnTx/>
              <a:uFillTx/>
              <a:latin typeface="Times New Roman" pitchFamily="18" charset="0"/>
              <a:ea typeface="宋体" charset="-122"/>
            </a:endParaRPr>
          </a:p>
        </p:txBody>
      </p:sp>
      <p:sp>
        <p:nvSpPr>
          <p:cNvPr id="18" name="Oval 34"/>
          <p:cNvSpPr>
            <a:spLocks noChangeArrowheads="1"/>
          </p:cNvSpPr>
          <p:nvPr/>
        </p:nvSpPr>
        <p:spPr bwMode="auto">
          <a:xfrm>
            <a:off x="11138375" y="1331726"/>
            <a:ext cx="215900" cy="215900"/>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19" name="Oval 11"/>
          <p:cNvSpPr>
            <a:spLocks noChangeArrowheads="1"/>
          </p:cNvSpPr>
          <p:nvPr/>
        </p:nvSpPr>
        <p:spPr bwMode="auto">
          <a:xfrm>
            <a:off x="9967828" y="2833800"/>
            <a:ext cx="850246" cy="862013"/>
          </a:xfrm>
          <a:prstGeom prst="ellipse">
            <a:avLst/>
          </a:prstGeom>
          <a:gradFill rotWithShape="1">
            <a:gsLst>
              <a:gs pos="0">
                <a:srgbClr val="5E6D76"/>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20" name="Line 12"/>
          <p:cNvSpPr>
            <a:spLocks noChangeShapeType="1"/>
          </p:cNvSpPr>
          <p:nvPr/>
        </p:nvSpPr>
        <p:spPr bwMode="auto">
          <a:xfrm>
            <a:off x="10255167" y="3176174"/>
            <a:ext cx="282582" cy="230715"/>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21" name="Oval 13"/>
          <p:cNvSpPr>
            <a:spLocks noChangeArrowheads="1"/>
          </p:cNvSpPr>
          <p:nvPr/>
        </p:nvSpPr>
        <p:spPr bwMode="auto">
          <a:xfrm>
            <a:off x="10110704" y="3018585"/>
            <a:ext cx="170049" cy="172403"/>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22" name="Oval 14"/>
          <p:cNvSpPr>
            <a:spLocks noChangeArrowheads="1"/>
          </p:cNvSpPr>
          <p:nvPr/>
        </p:nvSpPr>
        <p:spPr bwMode="auto">
          <a:xfrm>
            <a:off x="10470067" y="3336059"/>
            <a:ext cx="170049" cy="172403"/>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23" name="Oval 35"/>
          <p:cNvSpPr>
            <a:spLocks noChangeArrowheads="1"/>
          </p:cNvSpPr>
          <p:nvPr/>
        </p:nvSpPr>
        <p:spPr bwMode="auto">
          <a:xfrm>
            <a:off x="10686966" y="2617900"/>
            <a:ext cx="850246" cy="862013"/>
          </a:xfrm>
          <a:prstGeom prst="ellipse">
            <a:avLst/>
          </a:prstGeom>
          <a:gradFill rotWithShape="1">
            <a:gsLst>
              <a:gs pos="0">
                <a:srgbClr val="5E6D76"/>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24" name="Line 36"/>
          <p:cNvSpPr>
            <a:spLocks noChangeShapeType="1"/>
          </p:cNvSpPr>
          <p:nvPr/>
        </p:nvSpPr>
        <p:spPr bwMode="auto">
          <a:xfrm>
            <a:off x="11105413" y="2903651"/>
            <a:ext cx="103956" cy="290514"/>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25" name="Oval 37"/>
          <p:cNvSpPr>
            <a:spLocks noChangeArrowheads="1"/>
          </p:cNvSpPr>
          <p:nvPr/>
        </p:nvSpPr>
        <p:spPr bwMode="auto">
          <a:xfrm>
            <a:off x="11150264" y="3166223"/>
            <a:ext cx="170049" cy="172403"/>
          </a:xfrm>
          <a:prstGeom prst="ellipse">
            <a:avLst/>
          </a:prstGeom>
          <a:solidFill>
            <a:srgbClr val="0099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zh-CN" sz="2400" b="0" i="0" u="none" strike="noStrike" kern="0" cap="none" spc="0" normalizeH="0" baseline="0" noProof="0">
              <a:ln>
                <a:noFill/>
              </a:ln>
              <a:solidFill>
                <a:srgbClr val="009900"/>
              </a:solidFill>
              <a:effectLst/>
              <a:uLnTx/>
              <a:uFillTx/>
              <a:latin typeface="Times New Roman" pitchFamily="18" charset="0"/>
              <a:ea typeface="宋体" charset="-122"/>
            </a:endParaRPr>
          </a:p>
        </p:txBody>
      </p:sp>
      <p:sp>
        <p:nvSpPr>
          <p:cNvPr id="26" name="Oval 38"/>
          <p:cNvSpPr>
            <a:spLocks noChangeArrowheads="1"/>
          </p:cNvSpPr>
          <p:nvPr/>
        </p:nvSpPr>
        <p:spPr bwMode="auto">
          <a:xfrm>
            <a:off x="11007389" y="2736011"/>
            <a:ext cx="170049" cy="172403"/>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27" name="TextBox 2"/>
          <p:cNvSpPr txBox="1"/>
          <p:nvPr/>
        </p:nvSpPr>
        <p:spPr>
          <a:xfrm>
            <a:off x="740229" y="158007"/>
            <a:ext cx="9306401" cy="646331"/>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609600" indent="-609600">
              <a:spcBef>
                <a:spcPct val="35000"/>
              </a:spcBef>
              <a:buSzPct val="130000"/>
              <a:buNone/>
            </a:pPr>
            <a:r>
              <a:rPr lang="en-US" altLang="zh-CN" sz="3600" b="1" dirty="0">
                <a:solidFill>
                  <a:srgbClr val="0000CC"/>
                </a:solidFill>
                <a:latin typeface="Calibri" panose="020F0502020204030204" pitchFamily="34" charset="0"/>
                <a:ea typeface="宋体" panose="02010600030101010101" pitchFamily="2" charset="-122"/>
              </a:rPr>
              <a:t>1</a:t>
            </a:r>
            <a:r>
              <a:rPr lang="en-US" altLang="zh-CN" sz="2800" b="1" dirty="0">
                <a:solidFill>
                  <a:srgbClr val="0000CC"/>
                </a:solidFill>
                <a:latin typeface="Calibri" panose="020F0502020204030204" pitchFamily="34" charset="0"/>
                <a:ea typeface="宋体" panose="02010600030101010101" pitchFamily="2" charset="-122"/>
              </a:rPr>
              <a:t>. Hadrons beyond the conventional quark model </a:t>
            </a:r>
          </a:p>
        </p:txBody>
      </p:sp>
      <p:pic>
        <p:nvPicPr>
          <p:cNvPr id="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9403" y="4576820"/>
            <a:ext cx="3181350" cy="2009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直接连接符 14"/>
          <p:cNvCxnSpPr>
            <a:cxnSpLocks noChangeShapeType="1"/>
          </p:cNvCxnSpPr>
          <p:nvPr/>
        </p:nvCxnSpPr>
        <p:spPr bwMode="auto">
          <a:xfrm>
            <a:off x="8514959" y="4895331"/>
            <a:ext cx="0" cy="998538"/>
          </a:xfrm>
          <a:prstGeom prst="line">
            <a:avLst/>
          </a:prstGeom>
          <a:noFill/>
          <a:ln w="28575"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接连接符 15"/>
          <p:cNvCxnSpPr>
            <a:cxnSpLocks noChangeShapeType="1"/>
          </p:cNvCxnSpPr>
          <p:nvPr/>
        </p:nvCxnSpPr>
        <p:spPr bwMode="auto">
          <a:xfrm flipH="1">
            <a:off x="8514959" y="5501756"/>
            <a:ext cx="647700" cy="450850"/>
          </a:xfrm>
          <a:prstGeom prst="line">
            <a:avLst/>
          </a:prstGeom>
          <a:noFill/>
          <a:ln w="28575" algn="ctr">
            <a:solidFill>
              <a:srgbClr val="FF0000"/>
            </a:solidFill>
            <a:prstDash val="sys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4641777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813DFC8-4B18-4E2B-8095-7CA6717A9B0E}"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30</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409" y="2776069"/>
            <a:ext cx="1728192" cy="3665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409" y="2197875"/>
            <a:ext cx="1224136" cy="371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8115" y="366122"/>
            <a:ext cx="4536504" cy="464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043" y="3307793"/>
            <a:ext cx="6401561" cy="971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24180" y="4423161"/>
            <a:ext cx="4429125" cy="140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78217" y="5292987"/>
            <a:ext cx="438150"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48011" y="919096"/>
            <a:ext cx="5040664" cy="455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左大括号 2"/>
          <p:cNvSpPr/>
          <p:nvPr/>
        </p:nvSpPr>
        <p:spPr bwMode="auto">
          <a:xfrm>
            <a:off x="1915361" y="2197875"/>
            <a:ext cx="216024" cy="872773"/>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38991" y="2206552"/>
            <a:ext cx="1969765" cy="372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8213" y="2722637"/>
            <a:ext cx="2312590" cy="34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左大括号 12"/>
          <p:cNvSpPr/>
          <p:nvPr/>
        </p:nvSpPr>
        <p:spPr bwMode="auto">
          <a:xfrm>
            <a:off x="5083713" y="2206552"/>
            <a:ext cx="216024" cy="872773"/>
          </a:xfrm>
          <a:prstGeom prst="leftBrace">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4" name="TextBox 3"/>
          <p:cNvSpPr txBox="1"/>
          <p:nvPr/>
        </p:nvSpPr>
        <p:spPr>
          <a:xfrm>
            <a:off x="2207568" y="6021289"/>
            <a:ext cx="8064896"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rPr>
              <a:t>Y(4260) is dominated by molecular component but also contains a component (</a:t>
            </a:r>
            <a:r>
              <a:rPr kumimoji="0" lang="en-US" altLang="zh-CN" sz="1800" b="0" i="0" u="none" strike="noStrike" kern="0" cap="none" spc="0" normalizeH="0" baseline="0" noProof="0" dirty="0" err="1">
                <a:ln>
                  <a:noFill/>
                </a:ln>
                <a:solidFill>
                  <a:srgbClr val="FF0000"/>
                </a:solidFill>
                <a:effectLst/>
                <a:uLnTx/>
                <a:uFillTx/>
              </a:rPr>
              <a:t>charmonium</a:t>
            </a:r>
            <a:r>
              <a:rPr kumimoji="0" lang="en-US" altLang="zh-CN" sz="1800" b="0" i="0" u="none" strike="noStrike" kern="0" cap="none" spc="0" normalizeH="0" baseline="0" noProof="0" dirty="0">
                <a:ln>
                  <a:noFill/>
                </a:ln>
                <a:solidFill>
                  <a:srgbClr val="FF0000"/>
                </a:solidFill>
                <a:effectLst/>
                <a:uLnTx/>
                <a:uFillTx/>
              </a:rPr>
              <a:t>? Or something else?</a:t>
            </a:r>
            <a:r>
              <a:rPr kumimoji="0" lang="en-US" altLang="zh-CN" sz="1800" b="0" i="0" u="none" strike="noStrike" kern="0" cap="none" spc="0" normalizeH="0" baseline="0" noProof="0" dirty="0">
                <a:ln>
                  <a:noFill/>
                </a:ln>
                <a:solidFill>
                  <a:srgbClr val="0000FF"/>
                </a:solidFill>
                <a:effectLst/>
                <a:uLnTx/>
                <a:uFillTx/>
              </a:rPr>
              <a:t>) as a compact structure.  </a:t>
            </a:r>
            <a:endParaRPr kumimoji="0" lang="zh-CN" altLang="en-US" sz="1800" b="0" i="0" u="none" strike="noStrike" kern="0" cap="none" spc="0" normalizeH="0" baseline="0" noProof="0" dirty="0">
              <a:ln>
                <a:noFill/>
              </a:ln>
              <a:solidFill>
                <a:srgbClr val="0000FF"/>
              </a:solidFill>
              <a:effectLst/>
              <a:uLnTx/>
              <a:uFillTx/>
            </a:endParaRPr>
          </a:p>
        </p:txBody>
      </p:sp>
      <p:cxnSp>
        <p:nvCxnSpPr>
          <p:cNvPr id="7" name="连接符: 肘形 6"/>
          <p:cNvCxnSpPr/>
          <p:nvPr/>
        </p:nvCxnSpPr>
        <p:spPr bwMode="auto">
          <a:xfrm rot="10800000" flipV="1">
            <a:off x="3078171" y="1452740"/>
            <a:ext cx="1190172" cy="254000"/>
          </a:xfrm>
          <a:prstGeom prst="bentConnector3">
            <a:avLst>
              <a:gd name="adj1" fmla="val 75000"/>
            </a:avLst>
          </a:prstGeom>
          <a:solidFill>
            <a:schemeClr val="accent1"/>
          </a:solidFill>
          <a:ln w="12700" cap="flat" cmpd="sng" algn="ctr">
            <a:solidFill>
              <a:srgbClr val="0000FF"/>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文本框 8"/>
          <p:cNvSpPr txBox="1"/>
          <p:nvPr/>
        </p:nvSpPr>
        <p:spPr>
          <a:xfrm>
            <a:off x="431264" y="1538396"/>
            <a:ext cx="2608406"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rPr>
              <a:t>Short-range component</a:t>
            </a:r>
            <a:endParaRPr kumimoji="0" lang="zh-CN" altLang="en-US" sz="1800" b="0" i="0" u="none" strike="noStrike" kern="0" cap="none" spc="0" normalizeH="0" baseline="0" noProof="0" dirty="0">
              <a:ln>
                <a:noFill/>
              </a:ln>
              <a:solidFill>
                <a:srgbClr val="0000FF"/>
              </a:solidFill>
              <a:effectLst/>
              <a:uLnTx/>
              <a:uFillTx/>
            </a:endParaRPr>
          </a:p>
        </p:txBody>
      </p:sp>
      <p:cxnSp>
        <p:nvCxnSpPr>
          <p:cNvPr id="11" name="连接符: 肘形 10"/>
          <p:cNvCxnSpPr/>
          <p:nvPr/>
        </p:nvCxnSpPr>
        <p:spPr bwMode="auto">
          <a:xfrm>
            <a:off x="4752822" y="1452739"/>
            <a:ext cx="1771050" cy="306740"/>
          </a:xfrm>
          <a:prstGeom prst="bentConnector3">
            <a:avLst>
              <a:gd name="adj1" fmla="val 84830"/>
            </a:avLst>
          </a:prstGeom>
          <a:solidFill>
            <a:schemeClr val="accent1"/>
          </a:solidFill>
          <a:ln w="127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文本框 14"/>
          <p:cNvSpPr txBox="1"/>
          <p:nvPr/>
        </p:nvSpPr>
        <p:spPr>
          <a:xfrm>
            <a:off x="6655836" y="1531139"/>
            <a:ext cx="2569934"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0000"/>
                </a:solidFill>
                <a:effectLst/>
                <a:uLnTx/>
                <a:uFillTx/>
              </a:rPr>
              <a:t>Long-range component</a:t>
            </a:r>
            <a:endParaRPr kumimoji="0" lang="zh-CN" altLang="en-US" sz="1800" b="0" i="0" u="none" strike="noStrike" kern="0" cap="none" spc="0" normalizeH="0" baseline="0" noProof="0" dirty="0">
              <a:ln>
                <a:noFill/>
              </a:ln>
              <a:solidFill>
                <a:srgbClr val="FF0000"/>
              </a:solidFill>
              <a:effectLst/>
              <a:uLnTx/>
              <a:uFillTx/>
            </a:endParaRPr>
          </a:p>
        </p:txBody>
      </p:sp>
      <mc:AlternateContent xmlns:mc="http://schemas.openxmlformats.org/markup-compatibility/2006">
        <mc:Choice xmlns:a14="http://schemas.microsoft.com/office/drawing/2010/main" Requires="a14">
          <p:sp>
            <p:nvSpPr>
              <p:cNvPr id="6" name="文本框 5"/>
              <p:cNvSpPr txBox="1"/>
              <p:nvPr/>
            </p:nvSpPr>
            <p:spPr>
              <a:xfrm>
                <a:off x="8581549" y="2776069"/>
                <a:ext cx="3381829" cy="2031325"/>
              </a:xfrm>
              <a:prstGeom prst="rect">
                <a:avLst/>
              </a:prstGeom>
              <a:noFill/>
            </p:spPr>
            <p:txBody>
              <a:bodyPr wrap="square" rtlCol="0">
                <a:spAutoFit/>
              </a:bodyPr>
              <a:lstStyle/>
              <a:p>
                <a:r>
                  <a:rPr lang="en-US" altLang="zh-CN" dirty="0">
                    <a:solidFill>
                      <a:srgbClr val="0000CC"/>
                    </a:solidFill>
                  </a:rPr>
                  <a:t>In the HQS limit, i.e. </a:t>
                </a:r>
                <a14:m>
                  <m:oMath xmlns:m="http://schemas.openxmlformats.org/officeDocument/2006/math">
                    <m:r>
                      <a:rPr lang="en-US" altLang="zh-CN" b="0" i="1" smtClean="0">
                        <a:solidFill>
                          <a:srgbClr val="0000CC"/>
                        </a:solidFill>
                        <a:latin typeface="Cambria Math" panose="02040503050406030204" pitchFamily="18" charset="0"/>
                      </a:rPr>
                      <m:t>𝑍</m:t>
                    </m:r>
                    <m:r>
                      <a:rPr lang="en-US" altLang="zh-CN" b="0" i="1" smtClean="0">
                        <a:solidFill>
                          <a:srgbClr val="0000CC"/>
                        </a:solidFill>
                        <a:latin typeface="Cambria Math" panose="02040503050406030204" pitchFamily="18" charset="0"/>
                      </a:rPr>
                      <m:t>→0</m:t>
                    </m:r>
                  </m:oMath>
                </a14:m>
                <a:r>
                  <a:rPr lang="en-US" altLang="zh-CN" dirty="0">
                    <a:solidFill>
                      <a:srgbClr val="0000CC"/>
                    </a:solidFill>
                  </a:rPr>
                  <a:t>, then </a:t>
                </a:r>
                <a14:m>
                  <m:oMath xmlns:m="http://schemas.openxmlformats.org/officeDocument/2006/math">
                    <m:r>
                      <a:rPr lang="en-US" altLang="zh-CN" b="0" i="1" smtClean="0">
                        <a:solidFill>
                          <a:srgbClr val="0000CC"/>
                        </a:solidFill>
                        <a:latin typeface="Cambria Math" panose="02040503050406030204" pitchFamily="18" charset="0"/>
                      </a:rPr>
                      <m:t>𝛼</m:t>
                    </m:r>
                    <m:r>
                      <a:rPr lang="en-US" altLang="zh-CN" b="0" i="1" smtClean="0">
                        <a:solidFill>
                          <a:srgbClr val="0000CC"/>
                        </a:solidFill>
                        <a:latin typeface="Cambria Math" panose="02040503050406030204" pitchFamily="18" charset="0"/>
                      </a:rPr>
                      <m:t>→0</m:t>
                    </m:r>
                  </m:oMath>
                </a14:m>
                <a:r>
                  <a:rPr lang="en-US" altLang="zh-CN" dirty="0">
                    <a:solidFill>
                      <a:srgbClr val="0000CC"/>
                    </a:solidFill>
                  </a:rPr>
                  <a:t>, which means that </a:t>
                </a:r>
                <a14:m>
                  <m:oMath xmlns:m="http://schemas.openxmlformats.org/officeDocument/2006/math">
                    <m:r>
                      <a:rPr lang="en-US" altLang="zh-CN" b="0" i="1" smtClean="0">
                        <a:solidFill>
                          <a:srgbClr val="0000CC"/>
                        </a:solidFill>
                        <a:latin typeface="Cambria Math" panose="02040503050406030204" pitchFamily="18" charset="0"/>
                      </a:rPr>
                      <m:t>𝑌</m:t>
                    </m:r>
                    <m:r>
                      <a:rPr lang="en-US" altLang="zh-CN" b="0" i="1" smtClean="0">
                        <a:solidFill>
                          <a:srgbClr val="0000CC"/>
                        </a:solidFill>
                        <a:latin typeface="Cambria Math" panose="02040503050406030204" pitchFamily="18" charset="0"/>
                      </a:rPr>
                      <m:t>(4260)</m:t>
                    </m:r>
                  </m:oMath>
                </a14:m>
                <a:r>
                  <a:rPr lang="zh-CN" altLang="en-US" dirty="0">
                    <a:solidFill>
                      <a:srgbClr val="0000CC"/>
                    </a:solidFill>
                  </a:rPr>
                  <a:t> </a:t>
                </a:r>
                <a:r>
                  <a:rPr lang="en-US" altLang="zh-CN" dirty="0">
                    <a:solidFill>
                      <a:srgbClr val="0000CC"/>
                    </a:solidFill>
                  </a:rPr>
                  <a:t>cannot be produced in </a:t>
                </a:r>
                <a14:m>
                  <m:oMath xmlns:m="http://schemas.openxmlformats.org/officeDocument/2006/math">
                    <m:sSup>
                      <m:sSupPr>
                        <m:ctrlPr>
                          <a:rPr lang="en-US" altLang="zh-CN" b="0" i="1" smtClean="0">
                            <a:solidFill>
                              <a:srgbClr val="0000CC"/>
                            </a:solidFill>
                            <a:latin typeface="Cambria Math" panose="02040503050406030204" pitchFamily="18" charset="0"/>
                          </a:rPr>
                        </m:ctrlPr>
                      </m:sSupPr>
                      <m:e>
                        <m:r>
                          <a:rPr lang="en-US" altLang="zh-CN" b="0" i="1" smtClean="0">
                            <a:solidFill>
                              <a:srgbClr val="0000CC"/>
                            </a:solidFill>
                            <a:latin typeface="Cambria Math" panose="02040503050406030204" pitchFamily="18" charset="0"/>
                          </a:rPr>
                          <m:t>𝑒</m:t>
                        </m:r>
                      </m:e>
                      <m:sup>
                        <m:r>
                          <a:rPr lang="en-US" altLang="zh-CN" b="0" i="1" smtClean="0">
                            <a:solidFill>
                              <a:srgbClr val="0000CC"/>
                            </a:solidFill>
                            <a:latin typeface="Cambria Math" panose="02040503050406030204" pitchFamily="18" charset="0"/>
                          </a:rPr>
                          <m:t>+</m:t>
                        </m:r>
                      </m:sup>
                    </m:sSup>
                    <m:sSup>
                      <m:sSupPr>
                        <m:ctrlPr>
                          <a:rPr lang="en-US" altLang="zh-CN" b="0" i="1" smtClean="0">
                            <a:solidFill>
                              <a:srgbClr val="0000CC"/>
                            </a:solidFill>
                            <a:latin typeface="Cambria Math" panose="02040503050406030204" pitchFamily="18" charset="0"/>
                          </a:rPr>
                        </m:ctrlPr>
                      </m:sSupPr>
                      <m:e>
                        <m:r>
                          <a:rPr lang="en-US" altLang="zh-CN" b="0" i="1" smtClean="0">
                            <a:solidFill>
                              <a:srgbClr val="0000CC"/>
                            </a:solidFill>
                            <a:latin typeface="Cambria Math" panose="02040503050406030204" pitchFamily="18" charset="0"/>
                          </a:rPr>
                          <m:t>𝑒</m:t>
                        </m:r>
                      </m:e>
                      <m:sup>
                        <m:r>
                          <a:rPr lang="en-US" altLang="zh-CN" b="0" i="1" smtClean="0">
                            <a:solidFill>
                              <a:srgbClr val="0000CC"/>
                            </a:solidFill>
                            <a:latin typeface="Cambria Math" panose="02040503050406030204" pitchFamily="18" charset="0"/>
                          </a:rPr>
                          <m:t>−</m:t>
                        </m:r>
                      </m:sup>
                    </m:sSup>
                  </m:oMath>
                </a14:m>
                <a:r>
                  <a:rPr lang="zh-CN" altLang="en-US" dirty="0">
                    <a:solidFill>
                      <a:srgbClr val="0000CC"/>
                    </a:solidFill>
                  </a:rPr>
                  <a:t> </a:t>
                </a:r>
                <a:r>
                  <a:rPr lang="en-US" altLang="zh-CN" dirty="0">
                    <a:solidFill>
                      <a:srgbClr val="0000CC"/>
                    </a:solidFill>
                  </a:rPr>
                  <a:t>annihilations. Or as an alternative observation, the production of </a:t>
                </a:r>
                <a14:m>
                  <m:oMath xmlns:m="http://schemas.openxmlformats.org/officeDocument/2006/math">
                    <m:r>
                      <a:rPr lang="en-US" altLang="zh-CN" b="0" i="1" smtClean="0">
                        <a:solidFill>
                          <a:srgbClr val="0000CC"/>
                        </a:solidFill>
                        <a:latin typeface="Cambria Math" panose="02040503050406030204" pitchFamily="18" charset="0"/>
                      </a:rPr>
                      <m:t>𝑌</m:t>
                    </m:r>
                    <m:r>
                      <a:rPr lang="en-US" altLang="zh-CN" b="0" i="1" smtClean="0">
                        <a:solidFill>
                          <a:srgbClr val="0000CC"/>
                        </a:solidFill>
                        <a:latin typeface="Cambria Math" panose="02040503050406030204" pitchFamily="18" charset="0"/>
                      </a:rPr>
                      <m:t>(4260)</m:t>
                    </m:r>
                  </m:oMath>
                </a14:m>
                <a:r>
                  <a:rPr lang="zh-CN" altLang="en-US" dirty="0">
                    <a:solidFill>
                      <a:srgbClr val="0000CC"/>
                    </a:solidFill>
                  </a:rPr>
                  <a:t> </a:t>
                </a:r>
                <a:r>
                  <a:rPr lang="en-US" altLang="zh-CN" dirty="0">
                    <a:solidFill>
                      <a:srgbClr val="0000CC"/>
                    </a:solidFill>
                  </a:rPr>
                  <a:t>has indicated the HQS breaking.</a:t>
                </a:r>
                <a:endParaRPr lang="zh-CN" altLang="en-US" dirty="0">
                  <a:solidFill>
                    <a:srgbClr val="0000CC"/>
                  </a:solidFill>
                </a:endParaRPr>
              </a:p>
            </p:txBody>
          </p:sp>
        </mc:Choice>
        <mc:Fallback>
          <p:sp>
            <p:nvSpPr>
              <p:cNvPr id="6" name="文本框 5"/>
              <p:cNvSpPr txBox="1">
                <a:spLocks noRot="1" noChangeAspect="1" noMove="1" noResize="1" noEditPoints="1" noAdjustHandles="1" noChangeArrowheads="1" noChangeShapeType="1" noTextEdit="1"/>
              </p:cNvSpPr>
              <p:nvPr/>
            </p:nvSpPr>
            <p:spPr>
              <a:xfrm>
                <a:off x="8581549" y="2776069"/>
                <a:ext cx="3381829" cy="2031325"/>
              </a:xfrm>
              <a:prstGeom prst="rect">
                <a:avLst/>
              </a:prstGeom>
              <a:blipFill>
                <a:blip r:embed="rId11"/>
                <a:stretch>
                  <a:fillRect l="-1625" t="-1497" r="-2527" b="-359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798776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2CE9581B-F658-4AB4-904E-BA714EF88C05}"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31</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文本框 2"/>
          <p:cNvSpPr txBox="1"/>
          <p:nvPr/>
        </p:nvSpPr>
        <p:spPr>
          <a:xfrm>
            <a:off x="667657" y="326571"/>
            <a:ext cx="9068508"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0000CC"/>
                </a:solidFill>
                <a:effectLst/>
                <a:uLnTx/>
                <a:uFillTx/>
              </a:rPr>
              <a:t>The general features with the </a:t>
            </a:r>
            <a:r>
              <a:rPr kumimoji="0" lang="en-US" altLang="zh-CN" sz="2000" b="1" i="0" u="none" strike="noStrike" kern="0" cap="none" spc="0" normalizeH="0" baseline="0" noProof="0" dirty="0" err="1">
                <a:ln>
                  <a:noFill/>
                </a:ln>
                <a:solidFill>
                  <a:srgbClr val="0000CC"/>
                </a:solidFill>
                <a:effectLst/>
                <a:uLnTx/>
                <a:uFillTx/>
              </a:rPr>
              <a:t>tetraquark</a:t>
            </a:r>
            <a:r>
              <a:rPr kumimoji="0" lang="en-US" altLang="zh-CN" sz="2000" b="1" i="0" u="none" strike="noStrike" kern="0" cap="none" spc="0" normalizeH="0" baseline="0" noProof="0" dirty="0">
                <a:ln>
                  <a:noFill/>
                </a:ln>
                <a:solidFill>
                  <a:srgbClr val="0000CC"/>
                </a:solidFill>
                <a:effectLst/>
                <a:uLnTx/>
                <a:uFillTx/>
              </a:rPr>
              <a:t> or hadronic molecule scenarios:</a:t>
            </a:r>
            <a:endParaRPr kumimoji="0" lang="zh-CN" altLang="en-US" sz="2000" b="1" i="0" u="none" strike="noStrike" kern="0" cap="none" spc="0" normalizeH="0" baseline="0" noProof="0" dirty="0">
              <a:ln>
                <a:noFill/>
              </a:ln>
              <a:solidFill>
                <a:srgbClr val="0000CC"/>
              </a:solidFill>
              <a:effectLst/>
              <a:uLnTx/>
              <a:uFillTx/>
            </a:endParaRPr>
          </a:p>
        </p:txBody>
      </p:sp>
      <p:sp>
        <p:nvSpPr>
          <p:cNvPr id="4" name="文本框 3"/>
          <p:cNvSpPr txBox="1"/>
          <p:nvPr/>
        </p:nvSpPr>
        <p:spPr>
          <a:xfrm>
            <a:off x="667657" y="985873"/>
            <a:ext cx="4789714" cy="3016210"/>
          </a:xfrm>
          <a:prstGeom prst="rect">
            <a:avLst/>
          </a:prstGeom>
          <a:noFill/>
        </p:spPr>
        <p:txBody>
          <a:bodyPr wrap="square" rtlCol="0">
            <a:spAutoFit/>
          </a:bodyPr>
          <a:lstStyle/>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Very rich spectra are expected.</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The form of </a:t>
            </a:r>
            <a:r>
              <a:rPr kumimoji="0" lang="en-US" altLang="zh-CN" sz="2000" b="0" i="0" u="none" strike="noStrike" kern="0" cap="none" spc="0" normalizeH="0" baseline="0" noProof="0" dirty="0" err="1">
                <a:ln>
                  <a:noFill/>
                </a:ln>
                <a:solidFill>
                  <a:srgbClr val="0000CC"/>
                </a:solidFill>
                <a:effectLst/>
                <a:uLnTx/>
                <a:uFillTx/>
              </a:rPr>
              <a:t>diquark</a:t>
            </a:r>
            <a:r>
              <a:rPr kumimoji="0" lang="en-US" altLang="zh-CN" sz="2000" b="0" i="0" u="none" strike="noStrike" kern="0" cap="none" spc="0" normalizeH="0" baseline="0" noProof="0" dirty="0">
                <a:ln>
                  <a:noFill/>
                </a:ln>
                <a:solidFill>
                  <a:srgbClr val="0000CC"/>
                </a:solidFill>
                <a:effectLst/>
                <a:uLnTx/>
                <a:uFillTx/>
              </a:rPr>
              <a:t> </a:t>
            </a:r>
            <a:r>
              <a:rPr kumimoji="0" lang="en-US" altLang="zh-CN" sz="2000" b="0" i="0" u="none" strike="noStrike" kern="0" cap="none" spc="0" normalizeH="0" baseline="0" noProof="0" dirty="0" err="1">
                <a:ln>
                  <a:noFill/>
                </a:ln>
                <a:solidFill>
                  <a:srgbClr val="0000CC"/>
                </a:solidFill>
                <a:effectLst/>
                <a:uLnTx/>
                <a:uFillTx/>
              </a:rPr>
              <a:t>DoF</a:t>
            </a:r>
            <a:r>
              <a:rPr kumimoji="0" lang="en-US" altLang="zh-CN" sz="2000" b="0" i="0" u="none" strike="noStrike" kern="0" cap="none" spc="0" normalizeH="0" baseline="0" noProof="0" dirty="0">
                <a:ln>
                  <a:noFill/>
                </a:ln>
                <a:solidFill>
                  <a:srgbClr val="0000CC"/>
                </a:solidFill>
                <a:effectLst/>
                <a:uLnTx/>
                <a:uFillTx/>
              </a:rPr>
              <a:t> can lead to very different results for the </a:t>
            </a:r>
            <a:r>
              <a:rPr kumimoji="0" lang="en-US" altLang="zh-CN" sz="2000" b="0" i="0" u="none" strike="noStrike" kern="0" cap="none" spc="0" normalizeH="0" baseline="0" noProof="0" dirty="0" err="1">
                <a:ln>
                  <a:noFill/>
                </a:ln>
                <a:solidFill>
                  <a:srgbClr val="0000CC"/>
                </a:solidFill>
                <a:effectLst/>
                <a:uLnTx/>
                <a:uFillTx/>
              </a:rPr>
              <a:t>tetraquark</a:t>
            </a:r>
            <a:r>
              <a:rPr kumimoji="0" lang="en-US" altLang="zh-CN" sz="2000" b="0" i="0" u="none" strike="noStrike" kern="0" cap="none" spc="0" normalizeH="0" baseline="0" noProof="0" dirty="0">
                <a:ln>
                  <a:noFill/>
                </a:ln>
                <a:solidFill>
                  <a:srgbClr val="0000CC"/>
                </a:solidFill>
                <a:effectLst/>
                <a:uLnTx/>
                <a:uFillTx/>
              </a:rPr>
              <a:t> production and decay.</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A strong coupling for a </a:t>
            </a:r>
            <a:r>
              <a:rPr kumimoji="0" lang="en-US" altLang="zh-CN" sz="2000" b="0" i="0" u="none" strike="noStrike" kern="0" cap="none" spc="0" normalizeH="0" baseline="0" noProof="0" dirty="0" err="1">
                <a:ln>
                  <a:noFill/>
                </a:ln>
                <a:solidFill>
                  <a:srgbClr val="0000CC"/>
                </a:solidFill>
                <a:effectLst/>
                <a:uLnTx/>
                <a:uFillTx/>
              </a:rPr>
              <a:t>tetraquark</a:t>
            </a:r>
            <a:r>
              <a:rPr kumimoji="0" lang="en-US" altLang="zh-CN" sz="2000" b="0" i="0" u="none" strike="noStrike" kern="0" cap="none" spc="0" normalizeH="0" baseline="0" noProof="0" dirty="0">
                <a:ln>
                  <a:noFill/>
                </a:ln>
                <a:solidFill>
                  <a:srgbClr val="0000CC"/>
                </a:solidFill>
                <a:effectLst/>
                <a:uLnTx/>
                <a:uFillTx/>
              </a:rPr>
              <a:t> state into a nearby S-wave threshold may need </a:t>
            </a:r>
            <a:r>
              <a:rPr kumimoji="0" lang="en-US" altLang="zh-CN" sz="2000" b="0" i="0" u="none" strike="noStrike" kern="0" cap="none" spc="0" normalizeH="0" baseline="0" noProof="0" dirty="0" err="1">
                <a:ln>
                  <a:noFill/>
                </a:ln>
                <a:solidFill>
                  <a:srgbClr val="0000CC"/>
                </a:solidFill>
                <a:effectLst/>
                <a:uLnTx/>
                <a:uFillTx/>
              </a:rPr>
              <a:t>unitarization</a:t>
            </a:r>
            <a:r>
              <a:rPr kumimoji="0" lang="en-US" altLang="zh-CN" sz="2000" b="0" i="0" u="none" strike="noStrike" kern="0" cap="none" spc="0" normalizeH="0" baseline="0" noProof="0" dirty="0">
                <a:ln>
                  <a:noFill/>
                </a:ln>
                <a:solidFill>
                  <a:srgbClr val="0000CC"/>
                </a:solidFill>
                <a:effectLst/>
                <a:uLnTx/>
                <a:uFillTx/>
              </a:rPr>
              <a:t> which will still introduce a molecular component into the </a:t>
            </a:r>
            <a:r>
              <a:rPr kumimoji="0" lang="en-US" altLang="zh-CN" sz="2000" b="0" i="0" u="none" strike="noStrike" kern="0" cap="none" spc="0" normalizeH="0" baseline="0" noProof="0" dirty="0" err="1">
                <a:ln>
                  <a:noFill/>
                </a:ln>
                <a:solidFill>
                  <a:srgbClr val="0000CC"/>
                </a:solidFill>
                <a:effectLst/>
                <a:uLnTx/>
                <a:uFillTx/>
              </a:rPr>
              <a:t>wavefunction</a:t>
            </a:r>
            <a:r>
              <a:rPr kumimoji="0" lang="en-US" altLang="zh-CN" sz="2000" b="0" i="0" u="none" strike="noStrike" kern="0" cap="none" spc="0" normalizeH="0" baseline="0" noProof="0" dirty="0">
                <a:ln>
                  <a:noFill/>
                </a:ln>
                <a:solidFill>
                  <a:srgbClr val="0000CC"/>
                </a:solidFill>
                <a:effectLst/>
                <a:uLnTx/>
                <a:uFillTx/>
              </a:rPr>
              <a:t>.</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5" name="自由: 形状 4"/>
          <p:cNvSpPr/>
          <p:nvPr/>
        </p:nvSpPr>
        <p:spPr bwMode="auto">
          <a:xfrm>
            <a:off x="2046515" y="5267588"/>
            <a:ext cx="1338942" cy="366855"/>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6" name="自由: 形状 5"/>
          <p:cNvSpPr/>
          <p:nvPr/>
        </p:nvSpPr>
        <p:spPr bwMode="auto">
          <a:xfrm>
            <a:off x="2046514" y="5884444"/>
            <a:ext cx="1399029" cy="284471"/>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7" name="自由: 形状 6"/>
          <p:cNvSpPr/>
          <p:nvPr/>
        </p:nvSpPr>
        <p:spPr bwMode="auto">
          <a:xfrm>
            <a:off x="2046514" y="5388705"/>
            <a:ext cx="1399029" cy="495740"/>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8" name="自由: 形状 7"/>
          <p:cNvSpPr/>
          <p:nvPr/>
        </p:nvSpPr>
        <p:spPr bwMode="auto">
          <a:xfrm>
            <a:off x="2046514" y="4982370"/>
            <a:ext cx="1338942" cy="121864"/>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9" name="文本框 8"/>
          <p:cNvSpPr txBox="1"/>
          <p:nvPr/>
        </p:nvSpPr>
        <p:spPr>
          <a:xfrm>
            <a:off x="5987143" y="985872"/>
            <a:ext cx="5522686" cy="2708434"/>
          </a:xfrm>
          <a:prstGeom prst="rect">
            <a:avLst/>
          </a:prstGeom>
          <a:noFill/>
        </p:spPr>
        <p:txBody>
          <a:bodyPr wrap="square" rtlCol="0">
            <a:spAutoFit/>
          </a:bodyPr>
          <a:lstStyle/>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Limited number of states close to threshold.</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Possible mixing with the kinematic singularity, but can be clarified by energy dependence of the </a:t>
            </a:r>
            <a:r>
              <a:rPr kumimoji="0" lang="en-US" altLang="zh-CN" sz="2000" b="0" i="0" u="none" strike="noStrike" kern="0" cap="none" spc="0" normalizeH="0" baseline="0" noProof="0" dirty="0" err="1">
                <a:ln>
                  <a:noFill/>
                </a:ln>
                <a:solidFill>
                  <a:srgbClr val="0000CC"/>
                </a:solidFill>
                <a:effectLst/>
                <a:uLnTx/>
                <a:uFillTx/>
              </a:rPr>
              <a:t>lineshape</a:t>
            </a:r>
            <a:r>
              <a:rPr kumimoji="0" lang="en-US" altLang="zh-CN" sz="2000" b="0" i="0" u="none" strike="noStrike" kern="0" cap="none" spc="0" normalizeH="0" baseline="0" noProof="0" dirty="0">
                <a:ln>
                  <a:noFill/>
                </a:ln>
                <a:solidFill>
                  <a:srgbClr val="0000CC"/>
                </a:solidFill>
                <a:effectLst/>
                <a:uLnTx/>
                <a:uFillTx/>
              </a:rPr>
              <a:t> measurement. </a:t>
            </a:r>
          </a:p>
          <a:p>
            <a:pPr marL="342900" marR="0" lvl="0" indent="-342900" defTabSz="91440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err="1">
                <a:ln>
                  <a:noFill/>
                </a:ln>
                <a:solidFill>
                  <a:srgbClr val="0000CC"/>
                </a:solidFill>
                <a:effectLst/>
                <a:uLnTx/>
                <a:uFillTx/>
              </a:rPr>
              <a:t>Unitarization</a:t>
            </a:r>
            <a:r>
              <a:rPr kumimoji="0" lang="en-US" altLang="zh-CN" sz="2000" b="0" i="0" u="none" strike="noStrike" kern="0" cap="none" spc="0" normalizeH="0" baseline="0" noProof="0" dirty="0">
                <a:ln>
                  <a:noFill/>
                </a:ln>
                <a:solidFill>
                  <a:srgbClr val="0000CC"/>
                </a:solidFill>
                <a:effectLst/>
                <a:uLnTx/>
                <a:uFillTx/>
              </a:rPr>
              <a:t> is crucial and EFT can be implemented. However, whether or not a molecular state can be formed would depend on the detailed dynamics. </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10" name="Line 6"/>
          <p:cNvSpPr>
            <a:spLocks noChangeShapeType="1"/>
          </p:cNvSpPr>
          <p:nvPr/>
        </p:nvSpPr>
        <p:spPr bwMode="auto">
          <a:xfrm>
            <a:off x="6377830" y="5501342"/>
            <a:ext cx="792162"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1" name="Line 7"/>
          <p:cNvSpPr>
            <a:spLocks noChangeShapeType="1"/>
          </p:cNvSpPr>
          <p:nvPr/>
        </p:nvSpPr>
        <p:spPr bwMode="auto">
          <a:xfrm>
            <a:off x="7239333" y="5504525"/>
            <a:ext cx="738165" cy="50067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2" name="Text Box 14"/>
          <p:cNvSpPr txBox="1">
            <a:spLocks noChangeArrowheads="1"/>
          </p:cNvSpPr>
          <p:nvPr/>
        </p:nvSpPr>
        <p:spPr bwMode="auto">
          <a:xfrm>
            <a:off x="6304996" y="5090024"/>
            <a:ext cx="5036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3" name="Line 7"/>
          <p:cNvSpPr>
            <a:spLocks noChangeShapeType="1"/>
          </p:cNvSpPr>
          <p:nvPr/>
        </p:nvSpPr>
        <p:spPr bwMode="auto">
          <a:xfrm flipV="1">
            <a:off x="7322244" y="5042600"/>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4" name="Oval 10"/>
          <p:cNvSpPr>
            <a:spLocks noChangeArrowheads="1"/>
          </p:cNvSpPr>
          <p:nvPr/>
        </p:nvSpPr>
        <p:spPr bwMode="auto">
          <a:xfrm>
            <a:off x="7135067" y="5349238"/>
            <a:ext cx="358775"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5" name="Text Box 14"/>
          <p:cNvSpPr txBox="1">
            <a:spLocks noChangeArrowheads="1"/>
          </p:cNvSpPr>
          <p:nvPr/>
        </p:nvSpPr>
        <p:spPr bwMode="auto">
          <a:xfrm>
            <a:off x="7452584" y="4728159"/>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1</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6" name="Text Box 14"/>
          <p:cNvSpPr txBox="1">
            <a:spLocks noChangeArrowheads="1"/>
          </p:cNvSpPr>
          <p:nvPr/>
        </p:nvSpPr>
        <p:spPr bwMode="auto">
          <a:xfrm>
            <a:off x="7379947" y="5888687"/>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2</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8" name="Line 7"/>
          <p:cNvSpPr>
            <a:spLocks noChangeShapeType="1"/>
          </p:cNvSpPr>
          <p:nvPr/>
        </p:nvSpPr>
        <p:spPr bwMode="auto">
          <a:xfrm>
            <a:off x="9198361" y="5593003"/>
            <a:ext cx="739914" cy="401327"/>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9" name="Line 7"/>
          <p:cNvSpPr>
            <a:spLocks noChangeShapeType="1"/>
          </p:cNvSpPr>
          <p:nvPr/>
        </p:nvSpPr>
        <p:spPr bwMode="auto">
          <a:xfrm flipV="1">
            <a:off x="9171680" y="4976074"/>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2" name="Line 7"/>
          <p:cNvSpPr>
            <a:spLocks noChangeShapeType="1"/>
          </p:cNvSpPr>
          <p:nvPr/>
        </p:nvSpPr>
        <p:spPr bwMode="auto">
          <a:xfrm flipH="1">
            <a:off x="8562329" y="5609301"/>
            <a:ext cx="655490" cy="38503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3" name="Line 7"/>
          <p:cNvSpPr>
            <a:spLocks noChangeShapeType="1"/>
          </p:cNvSpPr>
          <p:nvPr/>
        </p:nvSpPr>
        <p:spPr bwMode="auto">
          <a:xfrm flipH="1" flipV="1">
            <a:off x="8562329" y="5007529"/>
            <a:ext cx="655490" cy="400109"/>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4" name="Oval 10"/>
          <p:cNvSpPr>
            <a:spLocks noChangeArrowheads="1"/>
          </p:cNvSpPr>
          <p:nvPr/>
        </p:nvSpPr>
        <p:spPr bwMode="auto">
          <a:xfrm>
            <a:off x="9003922" y="5217086"/>
            <a:ext cx="394738" cy="580060"/>
          </a:xfrm>
          <a:prstGeom prst="ellipse">
            <a:avLst/>
          </a:prstGeom>
          <a:solidFill>
            <a:schemeClr val="accent5">
              <a:lumMod val="90000"/>
            </a:schemeClr>
          </a:solidFill>
          <a:ln w="9525">
            <a:solidFill>
              <a:schemeClr val="tx1"/>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cxnSp>
        <p:nvCxnSpPr>
          <p:cNvPr id="26" name="直接连接符 25"/>
          <p:cNvCxnSpPr/>
          <p:nvPr/>
        </p:nvCxnSpPr>
        <p:spPr bwMode="auto">
          <a:xfrm>
            <a:off x="8251371" y="4728159"/>
            <a:ext cx="0" cy="1774241"/>
          </a:xfrm>
          <a:prstGeom prst="line">
            <a:avLst/>
          </a:prstGeom>
          <a:solidFill>
            <a:schemeClr val="accent1"/>
          </a:solidFill>
          <a:ln w="28575" cap="flat" cmpd="sng" algn="ctr">
            <a:solidFill>
              <a:srgbClr val="0000CC"/>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1334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32</a:t>
            </a:fld>
            <a:endParaRPr lang="en-GB" altLang="zh-CN"/>
          </a:p>
        </p:txBody>
      </p:sp>
      <p:sp>
        <p:nvSpPr>
          <p:cNvPr id="3" name="文本框 2"/>
          <p:cNvSpPr txBox="1"/>
          <p:nvPr/>
        </p:nvSpPr>
        <p:spPr>
          <a:xfrm>
            <a:off x="805543" y="703943"/>
            <a:ext cx="10559143" cy="3170099"/>
          </a:xfrm>
          <a:prstGeom prst="rect">
            <a:avLst/>
          </a:prstGeom>
          <a:noFill/>
        </p:spPr>
        <p:txBody>
          <a:bodyPr wrap="square" rtlCol="0">
            <a:spAutoFit/>
          </a:bodyPr>
          <a:lstStyle/>
          <a:p>
            <a:pPr>
              <a:spcBef>
                <a:spcPts val="600"/>
              </a:spcBef>
              <a:spcAft>
                <a:spcPts val="600"/>
              </a:spcAft>
            </a:pPr>
            <a:r>
              <a:rPr lang="en-US" altLang="zh-CN" sz="2000" dirty="0">
                <a:solidFill>
                  <a:srgbClr val="0000CC"/>
                </a:solidFill>
              </a:rPr>
              <a:t>We presumably have understand the main feature of hadronic molecules which are originated from the threshold dynamics. But their relation with the elementary quark model states is still obscure. </a:t>
            </a:r>
          </a:p>
          <a:p>
            <a:pPr>
              <a:spcBef>
                <a:spcPts val="600"/>
              </a:spcBef>
              <a:spcAft>
                <a:spcPts val="600"/>
              </a:spcAft>
            </a:pPr>
            <a:r>
              <a:rPr lang="en-US" altLang="zh-CN" sz="2000" dirty="0">
                <a:solidFill>
                  <a:srgbClr val="0000CC"/>
                </a:solidFill>
              </a:rPr>
              <a:t>Clues for the following issues are also essentially important:</a:t>
            </a:r>
          </a:p>
          <a:p>
            <a:pPr>
              <a:spcBef>
                <a:spcPts val="600"/>
              </a:spcBef>
              <a:spcAft>
                <a:spcPts val="600"/>
              </a:spcAft>
            </a:pPr>
            <a:r>
              <a:rPr lang="en-US" altLang="zh-CN" sz="2000" dirty="0">
                <a:solidFill>
                  <a:srgbClr val="0000CC"/>
                </a:solidFill>
              </a:rPr>
              <a:t>1) What drives higher states to be unstable?</a:t>
            </a:r>
          </a:p>
          <a:p>
            <a:pPr>
              <a:spcBef>
                <a:spcPts val="600"/>
              </a:spcBef>
              <a:spcAft>
                <a:spcPts val="600"/>
              </a:spcAft>
            </a:pPr>
            <a:r>
              <a:rPr lang="en-US" altLang="zh-CN" sz="2000" dirty="0">
                <a:solidFill>
                  <a:srgbClr val="0000CC"/>
                </a:solidFill>
              </a:rPr>
              <a:t>2) To what extent the genuine color-singlet </a:t>
            </a:r>
            <a:r>
              <a:rPr lang="en-US" altLang="zh-CN" sz="2000" dirty="0" err="1">
                <a:solidFill>
                  <a:srgbClr val="0000CC"/>
                </a:solidFill>
              </a:rPr>
              <a:t>multiquark</a:t>
            </a:r>
            <a:r>
              <a:rPr lang="en-US" altLang="zh-CN" sz="2000" dirty="0">
                <a:solidFill>
                  <a:srgbClr val="0000CC"/>
                </a:solidFill>
              </a:rPr>
              <a:t> states  are allowed?</a:t>
            </a:r>
          </a:p>
          <a:p>
            <a:pPr>
              <a:spcBef>
                <a:spcPts val="600"/>
              </a:spcBef>
              <a:spcAft>
                <a:spcPts val="600"/>
              </a:spcAft>
            </a:pPr>
            <a:r>
              <a:rPr lang="en-US" altLang="zh-CN" sz="2000" dirty="0">
                <a:solidFill>
                  <a:srgbClr val="0000CC"/>
                </a:solidFill>
              </a:rPr>
              <a:t>3) Do we have a reasonable scheme to combine the genuine color-singlet </a:t>
            </a:r>
            <a:r>
              <a:rPr lang="en-US" altLang="zh-CN" sz="2000" dirty="0" err="1">
                <a:solidFill>
                  <a:srgbClr val="0000CC"/>
                </a:solidFill>
              </a:rPr>
              <a:t>multiquark</a:t>
            </a:r>
            <a:r>
              <a:rPr lang="en-US" altLang="zh-CN" sz="2000" dirty="0">
                <a:solidFill>
                  <a:srgbClr val="0000CC"/>
                </a:solidFill>
              </a:rPr>
              <a:t> states with the long-ranged molecular states arising from the threshold dynamics?</a:t>
            </a:r>
            <a:endParaRPr lang="zh-CN" altLang="en-US" sz="2000" dirty="0">
              <a:solidFill>
                <a:srgbClr val="0000CC"/>
              </a:solidFill>
            </a:endParaRPr>
          </a:p>
        </p:txBody>
      </p:sp>
    </p:spTree>
    <p:extLst>
      <p:ext uri="{BB962C8B-B14F-4D97-AF65-F5344CB8AC3E}">
        <p14:creationId xmlns:p14="http://schemas.microsoft.com/office/powerpoint/2010/main" val="1524471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33</a:t>
            </a:fld>
            <a:endParaRPr kumimoji="0" lang="en-GB" altLang="zh-CN" sz="1800" b="0" i="0" u="none" strike="noStrike" kern="0" cap="none" spc="0" normalizeH="0" baseline="0" noProof="0">
              <a:ln>
                <a:noFill/>
              </a:ln>
              <a:solidFill>
                <a:sysClr val="windowText" lastClr="000000"/>
              </a:solidFill>
              <a:effectLst/>
              <a:uLnTx/>
              <a:uFillTx/>
            </a:endParaRPr>
          </a:p>
        </p:txBody>
      </p:sp>
      <p:sp>
        <p:nvSpPr>
          <p:cNvPr id="3" name="TextBox 2"/>
          <p:cNvSpPr txBox="1"/>
          <p:nvPr/>
        </p:nvSpPr>
        <p:spPr>
          <a:xfrm>
            <a:off x="1146629" y="2625435"/>
            <a:ext cx="10036628" cy="1077218"/>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609600" indent="-609600" defTabSz="914400">
              <a:spcBef>
                <a:spcPct val="35000"/>
              </a:spcBef>
              <a:buSzPct val="130000"/>
            </a:pPr>
            <a:r>
              <a:rPr kumimoji="0" lang="en-US" altLang="zh-CN" sz="3600" b="1" i="0" u="none" strike="noStrike" kern="0" cap="none" spc="0" normalizeH="0" baseline="0" noProof="0" dirty="0">
                <a:ln>
                  <a:noFill/>
                </a:ln>
                <a:solidFill>
                  <a:srgbClr val="0000CC"/>
                </a:solidFill>
                <a:effectLst/>
                <a:uLnTx/>
                <a:uFillTx/>
                <a:latin typeface="Calibri" panose="020F0502020204030204" pitchFamily="34" charset="0"/>
                <a:ea typeface="宋体" panose="02010600030101010101" pitchFamily="2" charset="-122"/>
              </a:rPr>
              <a:t>3</a:t>
            </a:r>
            <a:r>
              <a:rPr kumimoji="0" lang="en-US" altLang="zh-CN" sz="2800" b="1" i="0" u="none" strike="noStrike" kern="0" cap="none" spc="0" normalizeH="0" baseline="0" noProof="0" dirty="0">
                <a:ln>
                  <a:noFill/>
                </a:ln>
                <a:solidFill>
                  <a:srgbClr val="0000CC"/>
                </a:solidFill>
                <a:effectLst/>
                <a:uLnTx/>
                <a:uFillTx/>
                <a:latin typeface="Calibri" panose="020F0502020204030204" pitchFamily="34" charset="0"/>
                <a:ea typeface="宋体" panose="02010600030101010101" pitchFamily="2" charset="-122"/>
              </a:rPr>
              <a:t>. </a:t>
            </a:r>
            <a:r>
              <a:rPr lang="en-US" altLang="zh-CN" sz="2800" b="1" dirty="0">
                <a:solidFill>
                  <a:schemeClr val="accent2"/>
                </a:solidFill>
                <a:latin typeface="Calibri" panose="020F0502020204030204" pitchFamily="34" charset="0"/>
                <a:ea typeface="宋体" panose="02010600030101010101" pitchFamily="2" charset="-122"/>
              </a:rPr>
              <a:t>Back to the quark model: where are the genuine color-singlet </a:t>
            </a:r>
            <a:r>
              <a:rPr lang="en-US" altLang="zh-CN" sz="2800" b="1" dirty="0" err="1">
                <a:solidFill>
                  <a:schemeClr val="accent2"/>
                </a:solidFill>
                <a:latin typeface="Calibri" panose="020F0502020204030204" pitchFamily="34" charset="0"/>
                <a:ea typeface="宋体" panose="02010600030101010101" pitchFamily="2" charset="-122"/>
              </a:rPr>
              <a:t>multiquark</a:t>
            </a:r>
            <a:r>
              <a:rPr lang="en-US" altLang="zh-CN" sz="2800" b="1" dirty="0">
                <a:solidFill>
                  <a:schemeClr val="accent2"/>
                </a:solidFill>
                <a:latin typeface="Calibri" panose="020F0502020204030204" pitchFamily="34" charset="0"/>
                <a:ea typeface="宋体" panose="02010600030101010101" pitchFamily="2" charset="-122"/>
              </a:rPr>
              <a:t> states?</a:t>
            </a:r>
            <a:r>
              <a:rPr kumimoji="0" lang="en-US" altLang="zh-CN" sz="2800" b="1" i="0" u="none" strike="noStrike" kern="0" cap="none" spc="0" normalizeH="0" baseline="0" noProof="0" dirty="0">
                <a:ln>
                  <a:noFill/>
                </a:ln>
                <a:solidFill>
                  <a:srgbClr val="0000CC"/>
                </a:solidFill>
                <a:effectLst/>
                <a:uLnTx/>
                <a:uFillTx/>
                <a:latin typeface="Calibri" panose="020F0502020204030204" pitchFamily="34" charset="0"/>
                <a:ea typeface="宋体" panose="02010600030101010101" pitchFamily="2" charset="-122"/>
              </a:rPr>
              <a:t> </a:t>
            </a:r>
          </a:p>
        </p:txBody>
      </p:sp>
    </p:spTree>
    <p:extLst>
      <p:ext uri="{BB962C8B-B14F-4D97-AF65-F5344CB8AC3E}">
        <p14:creationId xmlns:p14="http://schemas.microsoft.com/office/powerpoint/2010/main" val="3070380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34</a:t>
            </a:fld>
            <a:endParaRPr lang="en-GB" altLang="zh-CN"/>
          </a:p>
        </p:txBody>
      </p:sp>
      <p:sp>
        <p:nvSpPr>
          <p:cNvPr id="3" name="文本框 2"/>
          <p:cNvSpPr txBox="1"/>
          <p:nvPr/>
        </p:nvSpPr>
        <p:spPr>
          <a:xfrm>
            <a:off x="776514" y="268514"/>
            <a:ext cx="10805886" cy="523220"/>
          </a:xfrm>
          <a:prstGeom prst="rect">
            <a:avLst/>
          </a:prstGeom>
          <a:solidFill>
            <a:schemeClr val="accent5">
              <a:lumMod val="90000"/>
            </a:schemeClr>
          </a:solidFill>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noProof="0" dirty="0">
                <a:ln>
                  <a:noFill/>
                </a:ln>
                <a:solidFill>
                  <a:srgbClr val="0000CC"/>
                </a:solidFill>
                <a:effectLst/>
                <a:uLnTx/>
                <a:uFillTx/>
              </a:rPr>
              <a:t>Genuine color-singlet </a:t>
            </a:r>
            <a:r>
              <a:rPr kumimoji="0" lang="en-US" altLang="zh-CN" sz="2800" b="1" i="0" u="none" strike="noStrike" kern="0" cap="none" spc="0" normalizeH="0" noProof="0" dirty="0" err="1">
                <a:ln>
                  <a:noFill/>
                </a:ln>
                <a:solidFill>
                  <a:srgbClr val="0000CC"/>
                </a:solidFill>
                <a:effectLst/>
                <a:uLnTx/>
                <a:uFillTx/>
              </a:rPr>
              <a:t>multiquark</a:t>
            </a:r>
            <a:r>
              <a:rPr kumimoji="0" lang="en-US" altLang="zh-CN" sz="2800" b="1" i="0" u="none" strike="noStrike" kern="0" cap="none" spc="0" normalizeH="0" noProof="0" dirty="0">
                <a:ln>
                  <a:noFill/>
                </a:ln>
                <a:solidFill>
                  <a:srgbClr val="0000CC"/>
                </a:solidFill>
                <a:effectLst/>
                <a:uLnTx/>
                <a:uFillTx/>
              </a:rPr>
              <a:t> states </a:t>
            </a:r>
            <a:r>
              <a:rPr kumimoji="0" lang="en-US" altLang="zh-CN" sz="2800" b="1" i="1" u="none" strike="noStrike" kern="0" cap="none" spc="0" normalizeH="0" noProof="0" dirty="0">
                <a:ln>
                  <a:noFill/>
                </a:ln>
                <a:solidFill>
                  <a:srgbClr val="0000CC"/>
                </a:solidFill>
                <a:effectLst/>
                <a:uLnTx/>
                <a:uFillTx/>
              </a:rPr>
              <a:t>vs.</a:t>
            </a:r>
            <a:r>
              <a:rPr kumimoji="0" lang="en-US" altLang="zh-CN" sz="2800" b="1" i="0" u="none" strike="noStrike" kern="0" cap="none" spc="0" normalizeH="0" noProof="0" dirty="0">
                <a:ln>
                  <a:noFill/>
                </a:ln>
                <a:solidFill>
                  <a:srgbClr val="0000CC"/>
                </a:solidFill>
                <a:effectLst/>
                <a:uLnTx/>
                <a:uFillTx/>
              </a:rPr>
              <a:t> hadron molecules </a:t>
            </a:r>
            <a:endParaRPr kumimoji="0" lang="zh-CN" altLang="en-US" sz="2800" b="1" i="0" u="none" strike="noStrike" kern="0" cap="none" spc="0" normalizeH="0" baseline="0" noProof="0" dirty="0">
              <a:ln>
                <a:noFill/>
              </a:ln>
              <a:solidFill>
                <a:srgbClr val="0000CC"/>
              </a:solidFill>
              <a:effectLst/>
              <a:uLnTx/>
              <a:uFillTx/>
            </a:endParaRPr>
          </a:p>
        </p:txBody>
      </p:sp>
      <p:sp>
        <p:nvSpPr>
          <p:cNvPr id="5" name="Oval 28"/>
          <p:cNvSpPr>
            <a:spLocks noChangeArrowheads="1"/>
          </p:cNvSpPr>
          <p:nvPr/>
        </p:nvSpPr>
        <p:spPr bwMode="auto">
          <a:xfrm>
            <a:off x="1414359" y="1837530"/>
            <a:ext cx="1013020" cy="1029532"/>
          </a:xfrm>
          <a:prstGeom prst="ellipse">
            <a:avLst/>
          </a:prstGeom>
          <a:gradFill rotWithShape="1">
            <a:gsLst>
              <a:gs pos="0">
                <a:srgbClr val="5E6D76"/>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6" name="Line 29"/>
          <p:cNvSpPr>
            <a:spLocks noChangeShapeType="1"/>
          </p:cNvSpPr>
          <p:nvPr/>
        </p:nvSpPr>
        <p:spPr bwMode="auto">
          <a:xfrm>
            <a:off x="1596745" y="2333132"/>
            <a:ext cx="358775" cy="288925"/>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7" name="Oval 30"/>
          <p:cNvSpPr>
            <a:spLocks noChangeArrowheads="1"/>
          </p:cNvSpPr>
          <p:nvPr/>
        </p:nvSpPr>
        <p:spPr bwMode="auto">
          <a:xfrm>
            <a:off x="1452280" y="2190254"/>
            <a:ext cx="215900" cy="215900"/>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8" name="Oval 31"/>
          <p:cNvSpPr>
            <a:spLocks noChangeArrowheads="1"/>
          </p:cNvSpPr>
          <p:nvPr/>
        </p:nvSpPr>
        <p:spPr bwMode="auto">
          <a:xfrm>
            <a:off x="1884080" y="2550617"/>
            <a:ext cx="215900" cy="215900"/>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9" name="Line 32"/>
          <p:cNvSpPr>
            <a:spLocks noChangeShapeType="1"/>
          </p:cNvSpPr>
          <p:nvPr/>
        </p:nvSpPr>
        <p:spPr bwMode="auto">
          <a:xfrm>
            <a:off x="2099983" y="1974357"/>
            <a:ext cx="73025" cy="360363"/>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10" name="Oval 33"/>
          <p:cNvSpPr>
            <a:spLocks noChangeArrowheads="1"/>
          </p:cNvSpPr>
          <p:nvPr/>
        </p:nvSpPr>
        <p:spPr bwMode="auto">
          <a:xfrm>
            <a:off x="2099980" y="2261692"/>
            <a:ext cx="215900" cy="215900"/>
          </a:xfrm>
          <a:prstGeom prst="ellipse">
            <a:avLst/>
          </a:prstGeom>
          <a:solidFill>
            <a:srgbClr val="0099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zh-CN" sz="2400" b="0" i="0" u="none" strike="noStrike" kern="0" cap="none" spc="0" normalizeH="0" baseline="0" noProof="0">
              <a:ln>
                <a:noFill/>
              </a:ln>
              <a:solidFill>
                <a:srgbClr val="009900"/>
              </a:solidFill>
              <a:effectLst/>
              <a:uLnTx/>
              <a:uFillTx/>
              <a:latin typeface="Times New Roman" pitchFamily="18" charset="0"/>
              <a:ea typeface="宋体" charset="-122"/>
            </a:endParaRPr>
          </a:p>
        </p:txBody>
      </p:sp>
      <p:sp>
        <p:nvSpPr>
          <p:cNvPr id="11" name="Oval 34"/>
          <p:cNvSpPr>
            <a:spLocks noChangeArrowheads="1"/>
          </p:cNvSpPr>
          <p:nvPr/>
        </p:nvSpPr>
        <p:spPr bwMode="auto">
          <a:xfrm>
            <a:off x="2028542" y="1902917"/>
            <a:ext cx="215900" cy="215900"/>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12" name="Oval 11"/>
          <p:cNvSpPr>
            <a:spLocks noChangeArrowheads="1"/>
          </p:cNvSpPr>
          <p:nvPr/>
        </p:nvSpPr>
        <p:spPr bwMode="auto">
          <a:xfrm>
            <a:off x="3310076" y="2084619"/>
            <a:ext cx="850246" cy="862013"/>
          </a:xfrm>
          <a:prstGeom prst="ellipse">
            <a:avLst/>
          </a:prstGeom>
          <a:gradFill rotWithShape="1">
            <a:gsLst>
              <a:gs pos="0">
                <a:srgbClr val="5E6D76"/>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13" name="Line 12"/>
          <p:cNvSpPr>
            <a:spLocks noChangeShapeType="1"/>
          </p:cNvSpPr>
          <p:nvPr/>
        </p:nvSpPr>
        <p:spPr bwMode="auto">
          <a:xfrm>
            <a:off x="3597415" y="2426993"/>
            <a:ext cx="282582" cy="230715"/>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SimSun"/>
            </a:endParaRPr>
          </a:p>
        </p:txBody>
      </p:sp>
      <p:sp>
        <p:nvSpPr>
          <p:cNvPr id="14" name="Oval 13"/>
          <p:cNvSpPr>
            <a:spLocks noChangeArrowheads="1"/>
          </p:cNvSpPr>
          <p:nvPr/>
        </p:nvSpPr>
        <p:spPr bwMode="auto">
          <a:xfrm>
            <a:off x="3452954" y="2269404"/>
            <a:ext cx="170049" cy="172403"/>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15" name="Oval 14"/>
          <p:cNvSpPr>
            <a:spLocks noChangeArrowheads="1"/>
          </p:cNvSpPr>
          <p:nvPr/>
        </p:nvSpPr>
        <p:spPr bwMode="auto">
          <a:xfrm>
            <a:off x="3812317" y="2586878"/>
            <a:ext cx="170049" cy="172403"/>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16" name="Oval 35"/>
          <p:cNvSpPr>
            <a:spLocks noChangeArrowheads="1"/>
          </p:cNvSpPr>
          <p:nvPr/>
        </p:nvSpPr>
        <p:spPr bwMode="auto">
          <a:xfrm>
            <a:off x="4029214" y="1868719"/>
            <a:ext cx="850246" cy="862013"/>
          </a:xfrm>
          <a:prstGeom prst="ellipse">
            <a:avLst/>
          </a:prstGeom>
          <a:gradFill rotWithShape="1">
            <a:gsLst>
              <a:gs pos="0">
                <a:srgbClr val="5E6D76"/>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17" name="Line 36"/>
          <p:cNvSpPr>
            <a:spLocks noChangeShapeType="1"/>
          </p:cNvSpPr>
          <p:nvPr/>
        </p:nvSpPr>
        <p:spPr bwMode="auto">
          <a:xfrm>
            <a:off x="4447661" y="2154468"/>
            <a:ext cx="103956" cy="290514"/>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a typeface="SimSun"/>
            </a:endParaRPr>
          </a:p>
        </p:txBody>
      </p:sp>
      <p:sp>
        <p:nvSpPr>
          <p:cNvPr id="18" name="Oval 37"/>
          <p:cNvSpPr>
            <a:spLocks noChangeArrowheads="1"/>
          </p:cNvSpPr>
          <p:nvPr/>
        </p:nvSpPr>
        <p:spPr bwMode="auto">
          <a:xfrm>
            <a:off x="4492514" y="2417042"/>
            <a:ext cx="170049" cy="172403"/>
          </a:xfrm>
          <a:prstGeom prst="ellipse">
            <a:avLst/>
          </a:prstGeom>
          <a:solidFill>
            <a:srgbClr val="0099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zh-CN" sz="2400" b="0" i="0" u="none" strike="noStrike" kern="0" cap="none" spc="0" normalizeH="0" baseline="0" noProof="0">
              <a:ln>
                <a:noFill/>
              </a:ln>
              <a:solidFill>
                <a:srgbClr val="009900"/>
              </a:solidFill>
              <a:effectLst/>
              <a:uLnTx/>
              <a:uFillTx/>
              <a:latin typeface="Times New Roman" pitchFamily="18" charset="0"/>
              <a:ea typeface="宋体" charset="-122"/>
            </a:endParaRPr>
          </a:p>
        </p:txBody>
      </p:sp>
      <p:sp>
        <p:nvSpPr>
          <p:cNvPr id="19" name="Oval 38"/>
          <p:cNvSpPr>
            <a:spLocks noChangeArrowheads="1"/>
          </p:cNvSpPr>
          <p:nvPr/>
        </p:nvSpPr>
        <p:spPr bwMode="auto">
          <a:xfrm>
            <a:off x="4349639" y="1986830"/>
            <a:ext cx="170049" cy="172403"/>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20" name="Text Box 15"/>
          <p:cNvSpPr txBox="1">
            <a:spLocks noChangeArrowheads="1"/>
          </p:cNvSpPr>
          <p:nvPr/>
        </p:nvSpPr>
        <p:spPr bwMode="auto">
          <a:xfrm>
            <a:off x="558799" y="1048188"/>
            <a:ext cx="55347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CC"/>
                </a:solidFill>
                <a:effectLst/>
                <a:uLnTx/>
                <a:uFillTx/>
                <a:latin typeface="微软雅黑" panose="020B0503020204020204" pitchFamily="34" charset="-122"/>
                <a:ea typeface="微软雅黑" panose="020B0503020204020204" pitchFamily="34" charset="-122"/>
              </a:rPr>
              <a:t>Tetraquark</a:t>
            </a:r>
            <a:r>
              <a:rPr lang="en-US" altLang="zh-CN" sz="2400" b="1" kern="0" dirty="0">
                <a:solidFill>
                  <a:srgbClr val="0000CC"/>
                </a:solidFill>
                <a:latin typeface="微软雅黑" panose="020B0503020204020204" pitchFamily="34" charset="-122"/>
                <a:ea typeface="微软雅黑" panose="020B0503020204020204" pitchFamily="34" charset="-122"/>
              </a:rPr>
              <a:t> vs. hadronic molecule</a:t>
            </a:r>
            <a:endParaRPr kumimoji="0" lang="en-US" altLang="zh-CN" sz="2400" b="1" i="0" u="none" strike="noStrike" kern="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endParaRPr>
          </a:p>
        </p:txBody>
      </p:sp>
      <p:pic>
        <p:nvPicPr>
          <p:cNvPr id="21" name="图片 20"/>
          <p:cNvPicPr>
            <a:picLocks noChangeAspect="1"/>
          </p:cNvPicPr>
          <p:nvPr/>
        </p:nvPicPr>
        <p:blipFill>
          <a:blip r:embed="rId2"/>
          <a:stretch>
            <a:fillRect/>
          </a:stretch>
        </p:blipFill>
        <p:spPr>
          <a:xfrm>
            <a:off x="830728" y="3716831"/>
            <a:ext cx="1807650" cy="1635600"/>
          </a:xfrm>
          <a:prstGeom prst="rect">
            <a:avLst/>
          </a:prstGeom>
        </p:spPr>
      </p:pic>
      <p:pic>
        <p:nvPicPr>
          <p:cNvPr id="22" name="图片 21"/>
          <p:cNvPicPr>
            <a:picLocks noChangeAspect="1"/>
          </p:cNvPicPr>
          <p:nvPr/>
        </p:nvPicPr>
        <p:blipFill>
          <a:blip r:embed="rId3"/>
          <a:stretch>
            <a:fillRect/>
          </a:stretch>
        </p:blipFill>
        <p:spPr>
          <a:xfrm>
            <a:off x="3241064" y="3777731"/>
            <a:ext cx="2502900" cy="1574700"/>
          </a:xfrm>
          <a:prstGeom prst="rect">
            <a:avLst/>
          </a:prstGeom>
        </p:spPr>
      </p:pic>
      <p:sp>
        <p:nvSpPr>
          <p:cNvPr id="23" name="Text Box 15"/>
          <p:cNvSpPr txBox="1">
            <a:spLocks noChangeArrowheads="1"/>
          </p:cNvSpPr>
          <p:nvPr/>
        </p:nvSpPr>
        <p:spPr bwMode="auto">
          <a:xfrm>
            <a:off x="558799" y="3186701"/>
            <a:ext cx="55347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CC"/>
                </a:solidFill>
                <a:effectLst/>
                <a:uLnTx/>
                <a:uFillTx/>
                <a:latin typeface="微软雅黑" panose="020B0503020204020204" pitchFamily="34" charset="-122"/>
                <a:ea typeface="微软雅黑" panose="020B0503020204020204" pitchFamily="34" charset="-122"/>
              </a:rPr>
              <a:t>Pentaquark</a:t>
            </a:r>
            <a:r>
              <a:rPr lang="en-US" altLang="zh-CN" sz="2400" b="1" kern="0" dirty="0">
                <a:solidFill>
                  <a:srgbClr val="0000CC"/>
                </a:solidFill>
                <a:latin typeface="微软雅黑" panose="020B0503020204020204" pitchFamily="34" charset="-122"/>
                <a:ea typeface="微软雅黑" panose="020B0503020204020204" pitchFamily="34" charset="-122"/>
              </a:rPr>
              <a:t> vs. hadronic molecule</a:t>
            </a:r>
            <a:endParaRPr kumimoji="0" lang="en-US" altLang="zh-CN" sz="2400" b="1" i="0" u="none" strike="noStrike" kern="0" cap="none" spc="0" normalizeH="0" baseline="0" noProof="0" dirty="0">
              <a:ln>
                <a:noFill/>
              </a:ln>
              <a:solidFill>
                <a:srgbClr val="0000CC"/>
              </a:solidFill>
              <a:effectLst/>
              <a:uLnTx/>
              <a:uFillTx/>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graphicFrame>
            <p:nvGraphicFramePr>
              <p:cNvPr id="24" name="表格 23"/>
              <p:cNvGraphicFramePr>
                <a:graphicFrameLocks noGrp="1"/>
              </p:cNvGraphicFramePr>
              <p:nvPr>
                <p:extLst>
                  <p:ext uri="{D42A27DB-BD31-4B8C-83A1-F6EECF244321}">
                    <p14:modId xmlns:p14="http://schemas.microsoft.com/office/powerpoint/2010/main" val="1769174112"/>
                  </p:ext>
                </p:extLst>
              </p:nvPr>
            </p:nvGraphicFramePr>
            <p:xfrm>
              <a:off x="6236430" y="1198641"/>
              <a:ext cx="5650769" cy="4169474"/>
            </p:xfrm>
            <a:graphic>
              <a:graphicData uri="http://schemas.openxmlformats.org/drawingml/2006/table">
                <a:tbl>
                  <a:tblPr firstRow="1" bandRow="1">
                    <a:tableStyleId>{5C22544A-7EE6-4342-B048-85BDC9FD1C3A}</a:tableStyleId>
                  </a:tblPr>
                  <a:tblGrid>
                    <a:gridCol w="1463398">
                      <a:extLst>
                        <a:ext uri="{9D8B030D-6E8A-4147-A177-3AD203B41FA5}">
                          <a16:colId xmlns:a16="http://schemas.microsoft.com/office/drawing/2014/main" val="480630992"/>
                        </a:ext>
                      </a:extLst>
                    </a:gridCol>
                    <a:gridCol w="4187371">
                      <a:extLst>
                        <a:ext uri="{9D8B030D-6E8A-4147-A177-3AD203B41FA5}">
                          <a16:colId xmlns:a16="http://schemas.microsoft.com/office/drawing/2014/main" val="1652942150"/>
                        </a:ext>
                      </a:extLst>
                    </a:gridCol>
                  </a:tblGrid>
                  <a:tr h="370840">
                    <a:tc>
                      <a:txBody>
                        <a:bodyPr/>
                        <a:lstStyle/>
                        <a:p>
                          <a:r>
                            <a:rPr lang="en-US" altLang="zh-CN" dirty="0">
                              <a:solidFill>
                                <a:srgbClr val="FF0000"/>
                              </a:solidFill>
                            </a:rPr>
                            <a:t>Status rating</a:t>
                          </a:r>
                          <a:endParaRPr lang="zh-CN" altLang="en-US" dirty="0">
                            <a:solidFill>
                              <a:srgbClr val="FF0000"/>
                            </a:solidFill>
                          </a:endParaRPr>
                        </a:p>
                      </a:txBody>
                      <a:tcPr/>
                    </a:tc>
                    <a:tc>
                      <a:txBody>
                        <a:bodyPr/>
                        <a:lstStyle/>
                        <a:p>
                          <a:endParaRPr lang="zh-CN" altLang="en-US" dirty="0"/>
                        </a:p>
                      </a:txBody>
                      <a:tcPr/>
                    </a:tc>
                    <a:extLst>
                      <a:ext uri="{0D108BD9-81ED-4DB2-BD59-A6C34878D82A}">
                        <a16:rowId xmlns:a16="http://schemas.microsoft.com/office/drawing/2014/main" val="2268465630"/>
                      </a:ext>
                    </a:extLst>
                  </a:tr>
                  <a:tr h="370840">
                    <a:tc>
                      <a:txBody>
                        <a:bodyPr/>
                        <a:lstStyle/>
                        <a:p>
                          <a:pPr algn="ctr"/>
                          <a:r>
                            <a:rPr lang="en-US" altLang="zh-CN" sz="3200" dirty="0">
                              <a:solidFill>
                                <a:srgbClr val="FF0000"/>
                              </a:solidFill>
                            </a:rPr>
                            <a:t>****</a:t>
                          </a:r>
                          <a:endParaRPr lang="zh-CN" altLang="en-US" sz="3200" dirty="0">
                            <a:solidFill>
                              <a:srgbClr val="FF0000"/>
                            </a:solidFill>
                          </a:endParaRPr>
                        </a:p>
                      </a:txBody>
                      <a:tcPr/>
                    </a:tc>
                    <a:tc>
                      <a:txBody>
                        <a:bodyPr/>
                        <a:lstStyle/>
                        <a:p>
                          <a14:m>
                            <m:oMath xmlns:m="http://schemas.openxmlformats.org/officeDocument/2006/math">
                              <m:r>
                                <a:rPr lang="en-US" altLang="zh-CN" b="0" i="1" smtClean="0">
                                  <a:solidFill>
                                    <a:srgbClr val="FF0000"/>
                                  </a:solidFill>
                                  <a:latin typeface="Cambria Math" panose="02040503050406030204" pitchFamily="18" charset="0"/>
                                </a:rPr>
                                <m:t>𝑋</m:t>
                              </m:r>
                              <m:d>
                                <m:dPr>
                                  <m:ctrlPr>
                                    <a:rPr lang="en-US" altLang="zh-CN" b="0" i="1" smtClean="0">
                                      <a:solidFill>
                                        <a:srgbClr val="FF0000"/>
                                      </a:solidFill>
                                      <a:latin typeface="Cambria Math" panose="02040503050406030204" pitchFamily="18" charset="0"/>
                                    </a:rPr>
                                  </m:ctrlPr>
                                </m:dPr>
                                <m:e>
                                  <m:r>
                                    <a:rPr lang="en-US" altLang="zh-CN" b="0" i="1" smtClean="0">
                                      <a:solidFill>
                                        <a:srgbClr val="FF0000"/>
                                      </a:solidFill>
                                      <a:latin typeface="Cambria Math" panose="02040503050406030204" pitchFamily="18" charset="0"/>
                                    </a:rPr>
                                    <m:t>3872</m:t>
                                  </m:r>
                                </m:e>
                              </m:d>
                              <m:r>
                                <a:rPr lang="en-US" altLang="zh-CN" b="0" i="1" smtClean="0">
                                  <a:solidFill>
                                    <a:srgbClr val="FF0000"/>
                                  </a:solidFill>
                                  <a:latin typeface="Cambria Math" panose="02040503050406030204" pitchFamily="18" charset="0"/>
                                </a:rPr>
                                <m:t>, </m:t>
                              </m:r>
                              <m:sSub>
                                <m:sSubPr>
                                  <m:ctrlPr>
                                    <a:rPr lang="en-US" altLang="zh-CN" b="0"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𝑍</m:t>
                                  </m:r>
                                </m:e>
                                <m:sub>
                                  <m:r>
                                    <a:rPr lang="en-US" altLang="zh-CN" b="0" i="1" smtClean="0">
                                      <a:solidFill>
                                        <a:srgbClr val="FF0000"/>
                                      </a:solidFill>
                                      <a:latin typeface="Cambria Math" panose="02040503050406030204" pitchFamily="18" charset="0"/>
                                    </a:rPr>
                                    <m:t>𝑐</m:t>
                                  </m:r>
                                </m:sub>
                              </m:sSub>
                              <m:r>
                                <a:rPr lang="en-US" altLang="zh-CN" b="0" i="1" smtClean="0">
                                  <a:solidFill>
                                    <a:srgbClr val="FF0000"/>
                                  </a:solidFill>
                                  <a:latin typeface="Cambria Math" panose="02040503050406030204" pitchFamily="18" charset="0"/>
                                </a:rPr>
                                <m:t>(3900)</m:t>
                              </m:r>
                            </m:oMath>
                          </a14:m>
                          <a:r>
                            <a:rPr lang="en-US" altLang="zh-CN" baseline="0" dirty="0">
                              <a:solidFill>
                                <a:srgbClr val="FF0000"/>
                              </a:solidFill>
                            </a:rPr>
                            <a:t> </a:t>
                          </a:r>
                          <a:endParaRPr lang="zh-CN" altLang="en-US" dirty="0">
                            <a:solidFill>
                              <a:srgbClr val="FF0000"/>
                            </a:solidFill>
                          </a:endParaRPr>
                        </a:p>
                      </a:txBody>
                      <a:tcPr/>
                    </a:tc>
                    <a:extLst>
                      <a:ext uri="{0D108BD9-81ED-4DB2-BD59-A6C34878D82A}">
                        <a16:rowId xmlns:a16="http://schemas.microsoft.com/office/drawing/2014/main" val="119341496"/>
                      </a:ext>
                    </a:extLst>
                  </a:tr>
                  <a:tr h="370840">
                    <a:tc>
                      <a:txBody>
                        <a:bodyPr/>
                        <a:lstStyle/>
                        <a:p>
                          <a:pPr algn="ctr"/>
                          <a:r>
                            <a:rPr lang="en-US" altLang="zh-CN" sz="3200" dirty="0">
                              <a:solidFill>
                                <a:srgbClr val="FF0000"/>
                              </a:solidFill>
                            </a:rPr>
                            <a:t>***</a:t>
                          </a:r>
                          <a:endParaRPr lang="zh-CN" altLang="en-US" sz="3200" dirty="0">
                            <a:solidFill>
                              <a:srgbClr val="FF0000"/>
                            </a:solidFill>
                          </a:endParaRPr>
                        </a:p>
                      </a:txBody>
                      <a:tcPr/>
                    </a:tc>
                    <a:tc>
                      <a:txBody>
                        <a:bodyPr/>
                        <a:lstStyle/>
                        <a:p>
                          <a14:m>
                            <m:oMath xmlns:m="http://schemas.openxmlformats.org/officeDocument/2006/math">
                              <m:r>
                                <a:rPr lang="en-US" altLang="zh-CN" b="0" i="1" smtClean="0">
                                  <a:solidFill>
                                    <a:srgbClr val="FF0000"/>
                                  </a:solidFill>
                                  <a:latin typeface="Cambria Math" panose="02040503050406030204" pitchFamily="18" charset="0"/>
                                </a:rPr>
                                <m:t>𝑌</m:t>
                              </m:r>
                              <m:d>
                                <m:dPr>
                                  <m:ctrlPr>
                                    <a:rPr lang="en-US" altLang="zh-CN" b="0" i="1" smtClean="0">
                                      <a:solidFill>
                                        <a:srgbClr val="FF0000"/>
                                      </a:solidFill>
                                      <a:latin typeface="Cambria Math" panose="02040503050406030204" pitchFamily="18" charset="0"/>
                                    </a:rPr>
                                  </m:ctrlPr>
                                </m:dPr>
                                <m:e>
                                  <m:r>
                                    <a:rPr lang="en-US" altLang="zh-CN" b="0" i="1" smtClean="0">
                                      <a:solidFill>
                                        <a:srgbClr val="FF0000"/>
                                      </a:solidFill>
                                      <a:latin typeface="Cambria Math" panose="02040503050406030204" pitchFamily="18" charset="0"/>
                                    </a:rPr>
                                    <m:t>4260</m:t>
                                  </m:r>
                                </m:e>
                              </m:d>
                              <m:r>
                                <a:rPr lang="en-US" altLang="zh-CN" b="0" i="1" smtClean="0">
                                  <a:solidFill>
                                    <a:srgbClr val="FF0000"/>
                                  </a:solidFill>
                                  <a:latin typeface="Cambria Math" panose="02040503050406030204" pitchFamily="18" charset="0"/>
                                </a:rPr>
                                <m:t>/</m:t>
                              </m:r>
                              <m:r>
                                <a:rPr lang="en-US" altLang="zh-CN" b="0" i="1" smtClean="0">
                                  <a:solidFill>
                                    <a:srgbClr val="FF0000"/>
                                  </a:solidFill>
                                  <a:latin typeface="Cambria Math" panose="02040503050406030204" pitchFamily="18" charset="0"/>
                                </a:rPr>
                                <m:t>𝑌</m:t>
                              </m:r>
                              <m:r>
                                <a:rPr lang="en-US" altLang="zh-CN" b="0" i="1" smtClean="0">
                                  <a:solidFill>
                                    <a:srgbClr val="FF0000"/>
                                  </a:solidFill>
                                  <a:latin typeface="Cambria Math" panose="02040503050406030204" pitchFamily="18" charset="0"/>
                                </a:rPr>
                                <m:t>(4230)</m:t>
                              </m:r>
                            </m:oMath>
                          </a14:m>
                          <a:r>
                            <a:rPr lang="en-US" altLang="zh-CN" dirty="0">
                              <a:solidFill>
                                <a:srgbClr val="FF0000"/>
                              </a:solidFill>
                            </a:rPr>
                            <a:t>, </a:t>
                          </a:r>
                          <a14:m>
                            <m:oMath xmlns:m="http://schemas.openxmlformats.org/officeDocument/2006/math">
                              <m:sSub>
                                <m:sSubPr>
                                  <m:ctrlPr>
                                    <a:rPr lang="en-US" altLang="zh-CN" b="0"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𝑃</m:t>
                                  </m:r>
                                </m:e>
                                <m:sub>
                                  <m:r>
                                    <a:rPr lang="en-US" altLang="zh-CN" b="0" i="1" smtClean="0">
                                      <a:solidFill>
                                        <a:srgbClr val="FF0000"/>
                                      </a:solidFill>
                                      <a:latin typeface="Cambria Math" panose="02040503050406030204" pitchFamily="18" charset="0"/>
                                    </a:rPr>
                                    <m:t>𝑐</m:t>
                                  </m:r>
                                </m:sub>
                              </m:sSub>
                              <m:d>
                                <m:dPr>
                                  <m:ctrlPr>
                                    <a:rPr lang="en-US" altLang="zh-CN" b="0" i="1" smtClean="0">
                                      <a:solidFill>
                                        <a:srgbClr val="FF0000"/>
                                      </a:solidFill>
                                      <a:latin typeface="Cambria Math" panose="02040503050406030204" pitchFamily="18" charset="0"/>
                                    </a:rPr>
                                  </m:ctrlPr>
                                </m:dPr>
                                <m:e>
                                  <m:r>
                                    <a:rPr lang="en-US" altLang="zh-CN" b="0" i="1" smtClean="0">
                                      <a:solidFill>
                                        <a:srgbClr val="FF0000"/>
                                      </a:solidFill>
                                      <a:latin typeface="Cambria Math" panose="02040503050406030204" pitchFamily="18" charset="0"/>
                                    </a:rPr>
                                    <m:t>4440</m:t>
                                  </m:r>
                                </m:e>
                              </m:d>
                              <m:r>
                                <a:rPr lang="en-US" altLang="zh-CN" b="0" i="1" smtClean="0">
                                  <a:solidFill>
                                    <a:srgbClr val="FF0000"/>
                                  </a:solidFill>
                                  <a:latin typeface="Cambria Math" panose="02040503050406030204" pitchFamily="18" charset="0"/>
                                </a:rPr>
                                <m:t>, </m:t>
                              </m:r>
                              <m:sSub>
                                <m:sSubPr>
                                  <m:ctrlPr>
                                    <a:rPr lang="en-US" altLang="zh-CN" b="0"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𝑃</m:t>
                                  </m:r>
                                </m:e>
                                <m:sub>
                                  <m:r>
                                    <a:rPr lang="en-US" altLang="zh-CN" b="0" i="1" smtClean="0">
                                      <a:solidFill>
                                        <a:srgbClr val="FF0000"/>
                                      </a:solidFill>
                                      <a:latin typeface="Cambria Math" panose="02040503050406030204" pitchFamily="18" charset="0"/>
                                    </a:rPr>
                                    <m:t>𝑐</m:t>
                                  </m:r>
                                </m:sub>
                              </m:sSub>
                              <m:d>
                                <m:dPr>
                                  <m:ctrlPr>
                                    <a:rPr lang="en-US" altLang="zh-CN" b="0" i="1" smtClean="0">
                                      <a:solidFill>
                                        <a:srgbClr val="FF0000"/>
                                      </a:solidFill>
                                      <a:latin typeface="Cambria Math" panose="02040503050406030204" pitchFamily="18" charset="0"/>
                                    </a:rPr>
                                  </m:ctrlPr>
                                </m:dPr>
                                <m:e>
                                  <m:r>
                                    <a:rPr lang="en-US" altLang="zh-CN" b="0" i="1" smtClean="0">
                                      <a:solidFill>
                                        <a:srgbClr val="FF0000"/>
                                      </a:solidFill>
                                      <a:latin typeface="Cambria Math" panose="02040503050406030204" pitchFamily="18" charset="0"/>
                                    </a:rPr>
                                    <m:t>4457</m:t>
                                  </m:r>
                                </m:e>
                              </m:d>
                              <m:r>
                                <a:rPr lang="en-US" altLang="zh-CN" b="0" i="1" smtClean="0">
                                  <a:solidFill>
                                    <a:srgbClr val="FF0000"/>
                                  </a:solidFill>
                                  <a:latin typeface="Cambria Math" panose="02040503050406030204" pitchFamily="18" charset="0"/>
                                </a:rPr>
                                <m:t>, </m:t>
                              </m:r>
                              <m:sSub>
                                <m:sSubPr>
                                  <m:ctrlPr>
                                    <a:rPr lang="en-US" altLang="zh-CN" b="0"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𝑃</m:t>
                                  </m:r>
                                </m:e>
                                <m:sub>
                                  <m:r>
                                    <a:rPr lang="en-US" altLang="zh-CN" b="0" i="1" smtClean="0">
                                      <a:solidFill>
                                        <a:srgbClr val="FF0000"/>
                                      </a:solidFill>
                                      <a:latin typeface="Cambria Math" panose="02040503050406030204" pitchFamily="18" charset="0"/>
                                    </a:rPr>
                                    <m:t>𝑐</m:t>
                                  </m:r>
                                </m:sub>
                              </m:sSub>
                              <m:d>
                                <m:dPr>
                                  <m:ctrlPr>
                                    <a:rPr lang="en-US" altLang="zh-CN" b="0" i="1" smtClean="0">
                                      <a:solidFill>
                                        <a:srgbClr val="FF0000"/>
                                      </a:solidFill>
                                      <a:latin typeface="Cambria Math" panose="02040503050406030204" pitchFamily="18" charset="0"/>
                                    </a:rPr>
                                  </m:ctrlPr>
                                </m:dPr>
                                <m:e>
                                  <m:r>
                                    <a:rPr lang="en-US" altLang="zh-CN" b="0" i="1" smtClean="0">
                                      <a:solidFill>
                                        <a:srgbClr val="FF0000"/>
                                      </a:solidFill>
                                      <a:latin typeface="Cambria Math" panose="02040503050406030204" pitchFamily="18" charset="0"/>
                                    </a:rPr>
                                    <m:t>4312</m:t>
                                  </m:r>
                                </m:e>
                              </m:d>
                              <m:r>
                                <a:rPr lang="en-US" altLang="zh-CN" b="0" i="1" smtClean="0">
                                  <a:solidFill>
                                    <a:srgbClr val="FF0000"/>
                                  </a:solidFill>
                                  <a:latin typeface="Cambria Math" panose="02040503050406030204" pitchFamily="18" charset="0"/>
                                </a:rPr>
                                <m:t>, </m:t>
                              </m:r>
                              <m:sSub>
                                <m:sSubPr>
                                  <m:ctrlPr>
                                    <a:rPr lang="en-US" altLang="zh-CN" b="0" i="1" smtClean="0">
                                      <a:solidFill>
                                        <a:srgbClr val="FF0000"/>
                                      </a:solidFill>
                                      <a:latin typeface="Cambria Math" panose="02040503050406030204" pitchFamily="18" charset="0"/>
                                    </a:rPr>
                                  </m:ctrlPr>
                                </m:sSubPr>
                                <m:e>
                                  <m:r>
                                    <a:rPr lang="en-US" altLang="zh-CN" b="0" i="1" smtClean="0">
                                      <a:solidFill>
                                        <a:srgbClr val="FF0000"/>
                                      </a:solidFill>
                                      <a:latin typeface="Cambria Math" panose="02040503050406030204" pitchFamily="18" charset="0"/>
                                    </a:rPr>
                                    <m:t>𝑇</m:t>
                                  </m:r>
                                </m:e>
                                <m:sub>
                                  <m:r>
                                    <a:rPr lang="en-US" altLang="zh-CN" b="0" i="1" smtClean="0">
                                      <a:solidFill>
                                        <a:srgbClr val="FF0000"/>
                                      </a:solidFill>
                                      <a:latin typeface="Cambria Math" panose="02040503050406030204" pitchFamily="18" charset="0"/>
                                    </a:rPr>
                                    <m:t>𝑐𝑐</m:t>
                                  </m:r>
                                </m:sub>
                              </m:sSub>
                              <m:d>
                                <m:dPr>
                                  <m:ctrlPr>
                                    <a:rPr lang="en-US" altLang="zh-CN" b="0" i="1" smtClean="0">
                                      <a:solidFill>
                                        <a:srgbClr val="FF0000"/>
                                      </a:solidFill>
                                      <a:latin typeface="Cambria Math" panose="02040503050406030204" pitchFamily="18" charset="0"/>
                                    </a:rPr>
                                  </m:ctrlPr>
                                </m:dPr>
                                <m:e>
                                  <m:r>
                                    <a:rPr lang="en-US" altLang="zh-CN" b="0" i="1" smtClean="0">
                                      <a:solidFill>
                                        <a:srgbClr val="FF0000"/>
                                      </a:solidFill>
                                      <a:latin typeface="Cambria Math" panose="02040503050406030204" pitchFamily="18" charset="0"/>
                                    </a:rPr>
                                    <m:t>3876</m:t>
                                  </m:r>
                                </m:e>
                              </m:d>
                              <m:r>
                                <a:rPr lang="en-US" altLang="zh-CN" b="0" i="1" smtClean="0">
                                  <a:solidFill>
                                    <a:srgbClr val="FF0000"/>
                                  </a:solidFill>
                                  <a:latin typeface="Cambria Math" panose="02040503050406030204" pitchFamily="18" charset="0"/>
                                </a:rPr>
                                <m:t>,</m:t>
                              </m:r>
                            </m:oMath>
                          </a14:m>
                          <a:r>
                            <a:rPr lang="en-US" altLang="zh-CN" b="0" dirty="0">
                              <a:solidFill>
                                <a:srgbClr val="FF0000"/>
                              </a:solidFill>
                            </a:rPr>
                            <a:t> </a:t>
                          </a:r>
                          <a14:m>
                            <m:oMath xmlns:m="http://schemas.openxmlformats.org/officeDocument/2006/math">
                              <m:r>
                                <a:rPr lang="en-US" altLang="zh-CN" b="0" i="1" smtClean="0">
                                  <a:solidFill>
                                    <a:srgbClr val="FF0000"/>
                                  </a:solidFill>
                                  <a:latin typeface="Cambria Math" panose="02040503050406030204" pitchFamily="18" charset="0"/>
                                </a:rPr>
                                <m:t>𝑋</m:t>
                              </m:r>
                              <m:d>
                                <m:dPr>
                                  <m:ctrlPr>
                                    <a:rPr lang="en-US" altLang="zh-CN" b="0" i="1" smtClean="0">
                                      <a:solidFill>
                                        <a:srgbClr val="FF0000"/>
                                      </a:solidFill>
                                      <a:latin typeface="Cambria Math" panose="02040503050406030204" pitchFamily="18" charset="0"/>
                                    </a:rPr>
                                  </m:ctrlPr>
                                </m:dPr>
                                <m:e>
                                  <m:r>
                                    <a:rPr lang="en-US" altLang="zh-CN" b="0" i="1" smtClean="0">
                                      <a:solidFill>
                                        <a:srgbClr val="FF0000"/>
                                      </a:solidFill>
                                      <a:latin typeface="Cambria Math" panose="02040503050406030204" pitchFamily="18" charset="0"/>
                                    </a:rPr>
                                    <m:t>6900</m:t>
                                  </m:r>
                                </m:e>
                              </m:d>
                            </m:oMath>
                          </a14:m>
                          <a:endParaRPr lang="zh-CN" altLang="en-US" dirty="0"/>
                        </a:p>
                      </a:txBody>
                      <a:tcPr/>
                    </a:tc>
                    <a:extLst>
                      <a:ext uri="{0D108BD9-81ED-4DB2-BD59-A6C34878D82A}">
                        <a16:rowId xmlns:a16="http://schemas.microsoft.com/office/drawing/2014/main" val="4172160862"/>
                      </a:ext>
                    </a:extLst>
                  </a:tr>
                  <a:tr h="370840">
                    <a:tc>
                      <a:txBody>
                        <a:bodyPr/>
                        <a:lstStyle/>
                        <a:p>
                          <a:pPr algn="ctr"/>
                          <a:r>
                            <a:rPr lang="en-US" altLang="zh-CN" sz="3200" dirty="0">
                              <a:solidFill>
                                <a:srgbClr val="FF0000"/>
                              </a:solidFill>
                            </a:rPr>
                            <a:t>**</a:t>
                          </a:r>
                          <a:endParaRPr lang="zh-CN" altLang="en-US" sz="3200" dirty="0">
                            <a:solidFill>
                              <a:srgbClr val="FF0000"/>
                            </a:solidFill>
                          </a:endParaRPr>
                        </a:p>
                      </a:txBody>
                      <a:tcPr/>
                    </a:tc>
                    <a:tc>
                      <a:txBody>
                        <a:bodyPr/>
                        <a:lstStyle/>
                        <a:p>
                          <a:pPr/>
                          <a14:m>
                            <m:oMathPara xmlns:m="http://schemas.openxmlformats.org/officeDocument/2006/math">
                              <m:oMathParaPr>
                                <m:jc m:val="left"/>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𝜓</m:t>
                                    </m:r>
                                  </m:e>
                                  <m:sub>
                                    <m:r>
                                      <a:rPr lang="en-US" altLang="zh-CN" b="0" i="1" smtClean="0">
                                        <a:latin typeface="Cambria Math" panose="02040503050406030204" pitchFamily="18" charset="0"/>
                                      </a:rPr>
                                      <m:t>2</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3823</m:t>
                                    </m:r>
                                  </m:e>
                                </m:d>
                                <m:r>
                                  <a:rPr lang="en-US" altLang="zh-CN" b="0" i="1" smtClean="0">
                                    <a:latin typeface="Cambria Math" panose="02040503050406030204" pitchFamily="18" charset="0"/>
                                  </a:rPr>
                                  <m:t>, </m:t>
                                </m:r>
                                <m:r>
                                  <a:rPr lang="en-US" altLang="zh-CN" b="0" i="1" smtClean="0">
                                    <a:latin typeface="Cambria Math" panose="02040503050406030204" pitchFamily="18" charset="0"/>
                                  </a:rPr>
                                  <m:t>𝑋</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4140</m:t>
                                    </m:r>
                                  </m:e>
                                </m:d>
                                <m:r>
                                  <a:rPr lang="en-US" altLang="zh-CN" b="0" i="1" smtClean="0">
                                    <a:latin typeface="Cambria Math" panose="02040503050406030204" pitchFamily="18" charset="0"/>
                                  </a:rPr>
                                  <m:t>, </m:t>
                                </m:r>
                                <m:r>
                                  <a:rPr lang="en-US" altLang="zh-CN" b="0" i="1" smtClean="0">
                                    <a:latin typeface="Cambria Math" panose="02040503050406030204" pitchFamily="18" charset="0"/>
                                  </a:rPr>
                                  <m:t>𝑋</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4274</m:t>
                                    </m:r>
                                  </m:e>
                                </m:d>
                                <m:r>
                                  <a:rPr lang="en-US" altLang="zh-CN" b="0" i="1" smtClean="0">
                                    <a:latin typeface="Cambria Math" panose="02040503050406030204" pitchFamily="18" charset="0"/>
                                  </a:rPr>
                                  <m:t>, </m:t>
                                </m:r>
                              </m:oMath>
                            </m:oMathPara>
                          </a14:m>
                          <a:endParaRPr lang="en-US" altLang="zh-CN"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𝑋</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4500</m:t>
                                    </m:r>
                                  </m:e>
                                </m:d>
                                <m:r>
                                  <a:rPr lang="en-US" altLang="zh-CN" b="0" i="1" smtClean="0">
                                    <a:latin typeface="Cambria Math" panose="02040503050406030204" pitchFamily="18" charset="0"/>
                                  </a:rPr>
                                  <m:t>, </m:t>
                                </m:r>
                                <m:r>
                                  <a:rPr lang="en-US" altLang="zh-CN" b="0" i="1" smtClean="0">
                                    <a:latin typeface="Cambria Math" panose="02040503050406030204" pitchFamily="18" charset="0"/>
                                  </a:rPr>
                                  <m:t>𝑋</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4700</m:t>
                                    </m:r>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𝑐</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4360</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𝑐</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4430</m:t>
                                    </m:r>
                                  </m:e>
                                </m:d>
                                <m:r>
                                  <a:rPr lang="en-US" altLang="zh-CN" b="0" i="1" smtClean="0">
                                    <a:latin typeface="Cambria Math" panose="02040503050406030204" pitchFamily="18" charset="0"/>
                                  </a:rPr>
                                  <m:t>, </m:t>
                                </m:r>
                              </m:oMath>
                            </m:oMathPara>
                          </a14:m>
                          <a:endParaRPr lang="en-US" altLang="zh-CN" b="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𝑐</m:t>
                                    </m:r>
                                    <m:r>
                                      <a:rPr lang="en-US" altLang="zh-CN" b="0" i="1" smtClean="0">
                                        <a:latin typeface="Cambria Math" panose="02040503050406030204" pitchFamily="18" charset="0"/>
                                      </a:rPr>
                                      <m:t>1</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4050</m:t>
                                    </m:r>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𝑐</m:t>
                                    </m:r>
                                    <m:r>
                                      <a:rPr lang="en-US" altLang="zh-CN" b="0" i="1" smtClean="0">
                                        <a:latin typeface="Cambria Math" panose="02040503050406030204" pitchFamily="18" charset="0"/>
                                      </a:rPr>
                                      <m:t>2</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4250</m:t>
                                    </m:r>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𝑐</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4200</m:t>
                                    </m:r>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𝑐</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4020</m:t>
                                    </m:r>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𝑏</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10610</m:t>
                                    </m:r>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𝑏</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10650</m:t>
                                    </m:r>
                                  </m:e>
                                </m:d>
                                <m:r>
                                  <a:rPr lang="en-US" altLang="zh-CN" b="0" i="1" smtClean="0">
                                    <a:latin typeface="Cambria Math" panose="02040503050406030204" pitchFamily="18" charset="0"/>
                                  </a:rPr>
                                  <m:t>, </m:t>
                                </m:r>
                                <m:r>
                                  <a:rPr lang="en-US" altLang="zh-CN" b="0" i="1" smtClean="0">
                                    <a:latin typeface="Cambria Math" panose="02040503050406030204" pitchFamily="18" charset="0"/>
                                  </a:rPr>
                                  <m:t>𝑌</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4660</m:t>
                                    </m:r>
                                  </m:e>
                                </m:d>
                                <m:r>
                                  <a:rPr lang="en-US" altLang="zh-CN" b="0" i="1" smtClean="0">
                                    <a:latin typeface="Cambria Math" panose="02040503050406030204" pitchFamily="18" charset="0"/>
                                  </a:rPr>
                                  <m:t>, </m:t>
                                </m:r>
                              </m:oMath>
                            </m:oMathPara>
                          </a14:m>
                          <a:endParaRPr lang="en-US" altLang="zh-CN" b="0" i="1" dirty="0">
                            <a:latin typeface="Cambria Math" panose="02040503050406030204" pitchFamily="18" charset="0"/>
                          </a:endParaRPr>
                        </a:p>
                        <a:p>
                          <a14:m>
                            <m:oMath xmlns:m="http://schemas.openxmlformats.org/officeDocument/2006/math">
                              <m:r>
                                <a:rPr lang="en-US" altLang="zh-CN" b="0" i="1" smtClean="0">
                                  <a:latin typeface="Cambria Math" panose="02040503050406030204" pitchFamily="18" charset="0"/>
                                </a:rPr>
                                <m:t>𝑋</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6200</m:t>
                                  </m:r>
                                </m:e>
                              </m:d>
                              <m:r>
                                <a:rPr lang="en-US" altLang="zh-CN" b="0" i="1" smtClean="0">
                                  <a:latin typeface="Cambria Math" panose="02040503050406030204" pitchFamily="18" charset="0"/>
                                </a:rPr>
                                <m:t>, </m:t>
                              </m:r>
                              <m:r>
                                <a:rPr lang="en-US" altLang="zh-CN" b="0" i="1" smtClean="0">
                                  <a:latin typeface="Cambria Math" panose="02040503050406030204" pitchFamily="18" charset="0"/>
                                </a:rPr>
                                <m:t>𝑋</m:t>
                              </m:r>
                              <m:r>
                                <a:rPr lang="en-US" altLang="zh-CN" b="0" i="1" smtClean="0">
                                  <a:latin typeface="Cambria Math" panose="02040503050406030204" pitchFamily="18" charset="0"/>
                                </a:rPr>
                                <m:t>(7200) </m:t>
                              </m:r>
                            </m:oMath>
                          </a14:m>
                          <a:r>
                            <a:rPr lang="en-US" altLang="zh-CN" dirty="0"/>
                            <a:t>…</a:t>
                          </a:r>
                          <a:endParaRPr lang="zh-CN" altLang="en-US" dirty="0"/>
                        </a:p>
                      </a:txBody>
                      <a:tcPr/>
                    </a:tc>
                    <a:extLst>
                      <a:ext uri="{0D108BD9-81ED-4DB2-BD59-A6C34878D82A}">
                        <a16:rowId xmlns:a16="http://schemas.microsoft.com/office/drawing/2014/main" val="407243178"/>
                      </a:ext>
                    </a:extLst>
                  </a:tr>
                  <a:tr h="370840">
                    <a:tc>
                      <a:txBody>
                        <a:bodyPr/>
                        <a:lstStyle/>
                        <a:p>
                          <a:pPr algn="ctr"/>
                          <a:r>
                            <a:rPr lang="en-US" altLang="zh-CN" sz="3200" dirty="0">
                              <a:solidFill>
                                <a:srgbClr val="FF0000"/>
                              </a:solidFill>
                            </a:rPr>
                            <a:t>*</a:t>
                          </a:r>
                          <a:endParaRPr lang="zh-CN" altLang="en-US" sz="3200" dirty="0">
                            <a:solidFill>
                              <a:srgbClr val="FF0000"/>
                            </a:solidFill>
                          </a:endParaRPr>
                        </a:p>
                      </a:txBody>
                      <a:tcPr/>
                    </a:tc>
                    <a:tc>
                      <a:txBody>
                        <a:bodyPr/>
                        <a:lstStyle/>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𝑌</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4008</m:t>
                                    </m:r>
                                  </m:e>
                                </m:d>
                                <m:r>
                                  <a:rPr lang="en-US" altLang="zh-CN" b="0" i="1"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𝑐𝑠</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3985</m:t>
                                    </m:r>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𝑍</m:t>
                                    </m:r>
                                  </m:e>
                                  <m:sub>
                                    <m:r>
                                      <a:rPr lang="en-US" altLang="zh-CN" b="0" i="1" smtClean="0">
                                        <a:latin typeface="Cambria Math" panose="02040503050406030204" pitchFamily="18" charset="0"/>
                                      </a:rPr>
                                      <m:t>𝑐𝑠</m:t>
                                    </m:r>
                                  </m:sub>
                                </m:sSub>
                                <m:r>
                                  <a:rPr lang="en-US" altLang="zh-CN" b="0" i="1" smtClean="0">
                                    <a:latin typeface="Cambria Math" panose="02040503050406030204" pitchFamily="18" charset="0"/>
                                  </a:rPr>
                                  <m:t>(4000)…</m:t>
                                </m:r>
                              </m:oMath>
                            </m:oMathPara>
                          </a14:m>
                          <a:endParaRPr lang="zh-CN" altLang="en-US" dirty="0"/>
                        </a:p>
                      </a:txBody>
                      <a:tcPr/>
                    </a:tc>
                    <a:extLst>
                      <a:ext uri="{0D108BD9-81ED-4DB2-BD59-A6C34878D82A}">
                        <a16:rowId xmlns:a16="http://schemas.microsoft.com/office/drawing/2014/main" val="8050543"/>
                      </a:ext>
                    </a:extLst>
                  </a:tr>
                </a:tbl>
              </a:graphicData>
            </a:graphic>
          </p:graphicFrame>
        </mc:Choice>
        <mc:Fallback xmlns="">
          <p:graphicFrame>
            <p:nvGraphicFramePr>
              <p:cNvPr id="24" name="表格 23"/>
              <p:cNvGraphicFramePr>
                <a:graphicFrameLocks noGrp="1"/>
              </p:cNvGraphicFramePr>
              <p:nvPr>
                <p:extLst>
                  <p:ext uri="{D42A27DB-BD31-4B8C-83A1-F6EECF244321}">
                    <p14:modId xmlns:p14="http://schemas.microsoft.com/office/powerpoint/2010/main" val="1769174112"/>
                  </p:ext>
                </p:extLst>
              </p:nvPr>
            </p:nvGraphicFramePr>
            <p:xfrm>
              <a:off x="6236430" y="1198641"/>
              <a:ext cx="5650769" cy="4169474"/>
            </p:xfrm>
            <a:graphic>
              <a:graphicData uri="http://schemas.openxmlformats.org/drawingml/2006/table">
                <a:tbl>
                  <a:tblPr firstRow="1" bandRow="1">
                    <a:tableStyleId>{5C22544A-7EE6-4342-B048-85BDC9FD1C3A}</a:tableStyleId>
                  </a:tblPr>
                  <a:tblGrid>
                    <a:gridCol w="1463398">
                      <a:extLst>
                        <a:ext uri="{9D8B030D-6E8A-4147-A177-3AD203B41FA5}">
                          <a16:colId xmlns:a16="http://schemas.microsoft.com/office/drawing/2014/main" val="480630992"/>
                        </a:ext>
                      </a:extLst>
                    </a:gridCol>
                    <a:gridCol w="4187371">
                      <a:extLst>
                        <a:ext uri="{9D8B030D-6E8A-4147-A177-3AD203B41FA5}">
                          <a16:colId xmlns:a16="http://schemas.microsoft.com/office/drawing/2014/main" val="1652942150"/>
                        </a:ext>
                      </a:extLst>
                    </a:gridCol>
                  </a:tblGrid>
                  <a:tr h="640080">
                    <a:tc>
                      <a:txBody>
                        <a:bodyPr/>
                        <a:lstStyle/>
                        <a:p>
                          <a:r>
                            <a:rPr lang="en-US" altLang="zh-CN" dirty="0">
                              <a:solidFill>
                                <a:srgbClr val="FF0000"/>
                              </a:solidFill>
                            </a:rPr>
                            <a:t>Status rating</a:t>
                          </a:r>
                          <a:endParaRPr lang="zh-CN" altLang="en-US" dirty="0">
                            <a:solidFill>
                              <a:srgbClr val="FF0000"/>
                            </a:solidFill>
                          </a:endParaRPr>
                        </a:p>
                      </a:txBody>
                      <a:tcPr/>
                    </a:tc>
                    <a:tc>
                      <a:txBody>
                        <a:bodyPr/>
                        <a:lstStyle/>
                        <a:p>
                          <a:endParaRPr lang="zh-CN" altLang="en-US" dirty="0"/>
                        </a:p>
                      </a:txBody>
                      <a:tcPr/>
                    </a:tc>
                    <a:extLst>
                      <a:ext uri="{0D108BD9-81ED-4DB2-BD59-A6C34878D82A}">
                        <a16:rowId xmlns:a16="http://schemas.microsoft.com/office/drawing/2014/main" val="2268465630"/>
                      </a:ext>
                    </a:extLst>
                  </a:tr>
                  <a:tr h="579120">
                    <a:tc>
                      <a:txBody>
                        <a:bodyPr/>
                        <a:lstStyle/>
                        <a:p>
                          <a:pPr algn="ctr"/>
                          <a:r>
                            <a:rPr lang="en-US" altLang="zh-CN" sz="3200" dirty="0">
                              <a:solidFill>
                                <a:srgbClr val="FF0000"/>
                              </a:solidFill>
                            </a:rPr>
                            <a:t>****</a:t>
                          </a:r>
                          <a:endParaRPr lang="zh-CN" altLang="en-US" sz="3200" dirty="0">
                            <a:solidFill>
                              <a:srgbClr val="FF0000"/>
                            </a:solidFill>
                          </a:endParaRPr>
                        </a:p>
                      </a:txBody>
                      <a:tcPr/>
                    </a:tc>
                    <a:tc>
                      <a:txBody>
                        <a:bodyPr/>
                        <a:lstStyle/>
                        <a:p>
                          <a:endParaRPr lang="zh-CN"/>
                        </a:p>
                      </a:txBody>
                      <a:tcPr>
                        <a:blipFill>
                          <a:blip r:embed="rId4"/>
                          <a:stretch>
                            <a:fillRect l="-35226" t="-115789" r="-728" b="-545263"/>
                          </a:stretch>
                        </a:blipFill>
                      </a:tcPr>
                    </a:tc>
                    <a:extLst>
                      <a:ext uri="{0D108BD9-81ED-4DB2-BD59-A6C34878D82A}">
                        <a16:rowId xmlns:a16="http://schemas.microsoft.com/office/drawing/2014/main" val="119341496"/>
                      </a:ext>
                    </a:extLst>
                  </a:tr>
                  <a:tr h="914400">
                    <a:tc>
                      <a:txBody>
                        <a:bodyPr/>
                        <a:lstStyle/>
                        <a:p>
                          <a:pPr algn="ctr"/>
                          <a:r>
                            <a:rPr lang="en-US" altLang="zh-CN" sz="3200" dirty="0">
                              <a:solidFill>
                                <a:srgbClr val="FF0000"/>
                              </a:solidFill>
                            </a:rPr>
                            <a:t>***</a:t>
                          </a:r>
                          <a:endParaRPr lang="zh-CN" altLang="en-US" sz="3200" dirty="0">
                            <a:solidFill>
                              <a:srgbClr val="FF0000"/>
                            </a:solidFill>
                          </a:endParaRPr>
                        </a:p>
                      </a:txBody>
                      <a:tcPr/>
                    </a:tc>
                    <a:tc>
                      <a:txBody>
                        <a:bodyPr/>
                        <a:lstStyle/>
                        <a:p>
                          <a:endParaRPr lang="zh-CN"/>
                        </a:p>
                      </a:txBody>
                      <a:tcPr>
                        <a:blipFill>
                          <a:blip r:embed="rId4"/>
                          <a:stretch>
                            <a:fillRect l="-35226" t="-135762" r="-728" b="-243046"/>
                          </a:stretch>
                        </a:blipFill>
                      </a:tcPr>
                    </a:tc>
                    <a:extLst>
                      <a:ext uri="{0D108BD9-81ED-4DB2-BD59-A6C34878D82A}">
                        <a16:rowId xmlns:a16="http://schemas.microsoft.com/office/drawing/2014/main" val="4172160862"/>
                      </a:ext>
                    </a:extLst>
                  </a:tr>
                  <a:tr h="1456754">
                    <a:tc>
                      <a:txBody>
                        <a:bodyPr/>
                        <a:lstStyle/>
                        <a:p>
                          <a:pPr algn="ctr"/>
                          <a:r>
                            <a:rPr lang="en-US" altLang="zh-CN" sz="3200" dirty="0">
                              <a:solidFill>
                                <a:srgbClr val="FF0000"/>
                              </a:solidFill>
                            </a:rPr>
                            <a:t>**</a:t>
                          </a:r>
                          <a:endParaRPr lang="zh-CN" altLang="en-US" sz="3200" dirty="0">
                            <a:solidFill>
                              <a:srgbClr val="FF0000"/>
                            </a:solidFill>
                          </a:endParaRPr>
                        </a:p>
                      </a:txBody>
                      <a:tcPr/>
                    </a:tc>
                    <a:tc>
                      <a:txBody>
                        <a:bodyPr/>
                        <a:lstStyle/>
                        <a:p>
                          <a:endParaRPr lang="zh-CN"/>
                        </a:p>
                      </a:txBody>
                      <a:tcPr>
                        <a:blipFill>
                          <a:blip r:embed="rId4"/>
                          <a:stretch>
                            <a:fillRect l="-35226" t="-148954" r="-728" b="-53556"/>
                          </a:stretch>
                        </a:blipFill>
                      </a:tcPr>
                    </a:tc>
                    <a:extLst>
                      <a:ext uri="{0D108BD9-81ED-4DB2-BD59-A6C34878D82A}">
                        <a16:rowId xmlns:a16="http://schemas.microsoft.com/office/drawing/2014/main" val="407243178"/>
                      </a:ext>
                    </a:extLst>
                  </a:tr>
                  <a:tr h="579120">
                    <a:tc>
                      <a:txBody>
                        <a:bodyPr/>
                        <a:lstStyle/>
                        <a:p>
                          <a:pPr algn="ctr"/>
                          <a:r>
                            <a:rPr lang="en-US" altLang="zh-CN" sz="3200" dirty="0">
                              <a:solidFill>
                                <a:srgbClr val="FF0000"/>
                              </a:solidFill>
                            </a:rPr>
                            <a:t>*</a:t>
                          </a:r>
                          <a:endParaRPr lang="zh-CN" altLang="en-US" sz="3200" dirty="0">
                            <a:solidFill>
                              <a:srgbClr val="FF0000"/>
                            </a:solidFill>
                          </a:endParaRPr>
                        </a:p>
                      </a:txBody>
                      <a:tcPr/>
                    </a:tc>
                    <a:tc>
                      <a:txBody>
                        <a:bodyPr/>
                        <a:lstStyle/>
                        <a:p>
                          <a:endParaRPr lang="zh-CN"/>
                        </a:p>
                      </a:txBody>
                      <a:tcPr>
                        <a:blipFill>
                          <a:blip r:embed="rId4"/>
                          <a:stretch>
                            <a:fillRect l="-35226" t="-626316" r="-728" b="-34737"/>
                          </a:stretch>
                        </a:blipFill>
                      </a:tcPr>
                    </a:tc>
                    <a:extLst>
                      <a:ext uri="{0D108BD9-81ED-4DB2-BD59-A6C34878D82A}">
                        <a16:rowId xmlns:a16="http://schemas.microsoft.com/office/drawing/2014/main" val="8050543"/>
                      </a:ext>
                    </a:extLst>
                  </a:tr>
                </a:tbl>
              </a:graphicData>
            </a:graphic>
          </p:graphicFrame>
        </mc:Fallback>
      </mc:AlternateContent>
      <p:sp>
        <p:nvSpPr>
          <p:cNvPr id="25" name="文本框 24"/>
          <p:cNvSpPr txBox="1"/>
          <p:nvPr/>
        </p:nvSpPr>
        <p:spPr>
          <a:xfrm>
            <a:off x="776514" y="5710205"/>
            <a:ext cx="10645863" cy="400110"/>
          </a:xfrm>
          <a:prstGeom prst="rect">
            <a:avLst/>
          </a:prstGeom>
          <a:noFill/>
        </p:spPr>
        <p:txBody>
          <a:bodyPr wrap="none" rtlCol="0">
            <a:spAutoFit/>
          </a:bodyPr>
          <a:lstStyle/>
          <a:p>
            <a:r>
              <a:rPr lang="en-US" altLang="zh-CN" sz="2000" b="1" dirty="0">
                <a:solidFill>
                  <a:srgbClr val="FF0000"/>
                </a:solidFill>
              </a:rPr>
              <a:t>Why we do not see rich spectra arising from genuine color-singlet </a:t>
            </a:r>
            <a:r>
              <a:rPr lang="en-US" altLang="zh-CN" sz="2000" b="1" dirty="0" err="1">
                <a:solidFill>
                  <a:srgbClr val="FF0000"/>
                </a:solidFill>
              </a:rPr>
              <a:t>multiquark</a:t>
            </a:r>
            <a:r>
              <a:rPr lang="en-US" altLang="zh-CN" sz="2000" b="1" dirty="0">
                <a:solidFill>
                  <a:srgbClr val="FF0000"/>
                </a:solidFill>
              </a:rPr>
              <a:t> states? </a:t>
            </a:r>
            <a:endParaRPr lang="zh-CN" altLang="en-US" sz="2000" b="1" dirty="0">
              <a:solidFill>
                <a:srgbClr val="FF0000"/>
              </a:solidFill>
            </a:endParaRPr>
          </a:p>
        </p:txBody>
      </p:sp>
    </p:spTree>
    <p:extLst>
      <p:ext uri="{BB962C8B-B14F-4D97-AF65-F5344CB8AC3E}">
        <p14:creationId xmlns:p14="http://schemas.microsoft.com/office/powerpoint/2010/main" val="1891670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35</a:t>
            </a:fld>
            <a:endParaRPr lang="en-GB" altLang="zh-CN"/>
          </a:p>
        </p:txBody>
      </p:sp>
      <p:sp>
        <p:nvSpPr>
          <p:cNvPr id="3" name="文本框 2"/>
          <p:cNvSpPr txBox="1"/>
          <p:nvPr/>
        </p:nvSpPr>
        <p:spPr>
          <a:xfrm>
            <a:off x="739276" y="129927"/>
            <a:ext cx="10805886" cy="830997"/>
          </a:xfrm>
          <a:prstGeom prst="rect">
            <a:avLst/>
          </a:prstGeom>
          <a:solidFill>
            <a:schemeClr val="accent5">
              <a:lumMod val="90000"/>
            </a:schemeClr>
          </a:solidFill>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noProof="0" dirty="0">
                <a:ln>
                  <a:noFill/>
                </a:ln>
                <a:solidFill>
                  <a:srgbClr val="0000CC"/>
                </a:solidFill>
                <a:effectLst/>
                <a:uLnTx/>
                <a:uFillTx/>
              </a:rPr>
              <a:t>Heavy </a:t>
            </a:r>
            <a:r>
              <a:rPr kumimoji="0" lang="en-US" altLang="zh-CN" sz="2400" b="1" i="0" u="none" strike="noStrike" kern="0" cap="none" spc="0" normalizeH="0" noProof="0" dirty="0" err="1">
                <a:ln>
                  <a:noFill/>
                </a:ln>
                <a:solidFill>
                  <a:srgbClr val="0000CC"/>
                </a:solidFill>
                <a:effectLst/>
                <a:uLnTx/>
                <a:uFillTx/>
              </a:rPr>
              <a:t>quarkonium</a:t>
            </a:r>
            <a:r>
              <a:rPr lang="en-US" altLang="zh-CN" sz="2400" b="1" kern="0" dirty="0">
                <a:solidFill>
                  <a:srgbClr val="0000CC"/>
                </a:solidFill>
              </a:rPr>
              <a:t> spectrum </a:t>
            </a:r>
            <a:r>
              <a:rPr lang="en-US" altLang="zh-CN" sz="2400" b="1" i="1" kern="0" dirty="0">
                <a:solidFill>
                  <a:srgbClr val="0000CC"/>
                </a:solidFill>
              </a:rPr>
              <a:t>vs.</a:t>
            </a:r>
            <a:r>
              <a:rPr lang="en-US" altLang="zh-CN" sz="2400" b="1" kern="0" dirty="0">
                <a:solidFill>
                  <a:srgbClr val="0000CC"/>
                </a:solidFill>
              </a:rPr>
              <a:t> fully-heavy g</a:t>
            </a:r>
            <a:r>
              <a:rPr kumimoji="0" lang="en-US" altLang="zh-CN" sz="2400" b="1" i="0" u="none" strike="noStrike" kern="0" cap="none" spc="0" normalizeH="0" noProof="0" dirty="0" err="1">
                <a:ln>
                  <a:noFill/>
                </a:ln>
                <a:solidFill>
                  <a:srgbClr val="0000CC"/>
                </a:solidFill>
                <a:effectLst/>
                <a:uLnTx/>
                <a:uFillTx/>
              </a:rPr>
              <a:t>enuine</a:t>
            </a:r>
            <a:r>
              <a:rPr kumimoji="0" lang="en-US" altLang="zh-CN" sz="2400" b="1" i="0" u="none" strike="noStrike" kern="0" cap="none" spc="0" normalizeH="0" noProof="0" dirty="0">
                <a:ln>
                  <a:noFill/>
                </a:ln>
                <a:solidFill>
                  <a:srgbClr val="0000CC"/>
                </a:solidFill>
                <a:effectLst/>
                <a:uLnTx/>
                <a:uFillTx/>
              </a:rPr>
              <a:t> color-singlet </a:t>
            </a:r>
            <a:r>
              <a:rPr kumimoji="0" lang="en-US" altLang="zh-CN" sz="2400" b="1" i="0" u="none" strike="noStrike" kern="0" cap="none" spc="0" normalizeH="0" noProof="0" dirty="0" err="1">
                <a:ln>
                  <a:noFill/>
                </a:ln>
                <a:solidFill>
                  <a:srgbClr val="0000CC"/>
                </a:solidFill>
                <a:effectLst/>
                <a:uLnTx/>
                <a:uFillTx/>
              </a:rPr>
              <a:t>tetraquark</a:t>
            </a:r>
            <a:r>
              <a:rPr kumimoji="0" lang="en-US" altLang="zh-CN" sz="2400" b="1" i="0" u="none" strike="noStrike" kern="0" cap="none" spc="0" normalizeH="0" noProof="0" dirty="0">
                <a:ln>
                  <a:noFill/>
                </a:ln>
                <a:solidFill>
                  <a:srgbClr val="0000CC"/>
                </a:solidFill>
                <a:effectLst/>
                <a:uLnTx/>
                <a:uFillTx/>
              </a:rPr>
              <a:t> states in the quark model</a:t>
            </a:r>
            <a:endParaRPr kumimoji="0" lang="zh-CN" altLang="en-US" sz="2400" b="1" i="0" u="none" strike="noStrike" kern="0" cap="none" spc="0" normalizeH="0" baseline="0" noProof="0" dirty="0">
              <a:ln>
                <a:noFill/>
              </a:ln>
              <a:solidFill>
                <a:srgbClr val="0000CC"/>
              </a:solidFill>
              <a:effectLst/>
              <a:uLnTx/>
              <a:uFillTx/>
            </a:endParaRPr>
          </a:p>
        </p:txBody>
      </p:sp>
      <p:pic>
        <p:nvPicPr>
          <p:cNvPr id="4" name="图片 3"/>
          <p:cNvPicPr>
            <a:picLocks noChangeAspect="1"/>
          </p:cNvPicPr>
          <p:nvPr/>
        </p:nvPicPr>
        <p:blipFill>
          <a:blip r:embed="rId2"/>
          <a:stretch>
            <a:fillRect/>
          </a:stretch>
        </p:blipFill>
        <p:spPr>
          <a:xfrm>
            <a:off x="1347814" y="2091727"/>
            <a:ext cx="3938738" cy="805189"/>
          </a:xfrm>
          <a:prstGeom prst="rect">
            <a:avLst/>
          </a:prstGeom>
          <a:ln>
            <a:solidFill>
              <a:srgbClr val="0000FF"/>
            </a:solidFill>
          </a:ln>
        </p:spPr>
      </p:pic>
      <p:pic>
        <p:nvPicPr>
          <p:cNvPr id="5" name="图片 4"/>
          <p:cNvPicPr>
            <a:picLocks noChangeAspect="1"/>
          </p:cNvPicPr>
          <p:nvPr/>
        </p:nvPicPr>
        <p:blipFill>
          <a:blip r:embed="rId3"/>
          <a:stretch>
            <a:fillRect/>
          </a:stretch>
        </p:blipFill>
        <p:spPr>
          <a:xfrm>
            <a:off x="2072793" y="3146752"/>
            <a:ext cx="3833813" cy="543643"/>
          </a:xfrm>
          <a:prstGeom prst="rect">
            <a:avLst/>
          </a:prstGeom>
        </p:spPr>
      </p:pic>
      <p:pic>
        <p:nvPicPr>
          <p:cNvPr id="6" name="图片 5"/>
          <p:cNvPicPr>
            <a:picLocks noChangeAspect="1"/>
          </p:cNvPicPr>
          <p:nvPr/>
        </p:nvPicPr>
        <p:blipFill>
          <a:blip r:embed="rId4"/>
          <a:stretch>
            <a:fillRect/>
          </a:stretch>
        </p:blipFill>
        <p:spPr>
          <a:xfrm>
            <a:off x="606850" y="3819872"/>
            <a:ext cx="3562504" cy="689718"/>
          </a:xfrm>
          <a:prstGeom prst="rect">
            <a:avLst/>
          </a:prstGeom>
        </p:spPr>
      </p:pic>
      <p:pic>
        <p:nvPicPr>
          <p:cNvPr id="7" name="图片 6"/>
          <p:cNvPicPr>
            <a:picLocks noChangeAspect="1"/>
          </p:cNvPicPr>
          <p:nvPr/>
        </p:nvPicPr>
        <p:blipFill>
          <a:blip r:embed="rId5"/>
          <a:stretch>
            <a:fillRect/>
          </a:stretch>
        </p:blipFill>
        <p:spPr>
          <a:xfrm>
            <a:off x="556050" y="5328786"/>
            <a:ext cx="5738566" cy="823621"/>
          </a:xfrm>
          <a:prstGeom prst="rect">
            <a:avLst/>
          </a:prstGeom>
        </p:spPr>
      </p:pic>
      <mc:AlternateContent xmlns:mc="http://schemas.openxmlformats.org/markup-compatibility/2006" xmlns:a14="http://schemas.microsoft.com/office/drawing/2010/main">
        <mc:Choice Requires="a14">
          <p:sp>
            <p:nvSpPr>
              <p:cNvPr id="8" name="文本框 7"/>
              <p:cNvSpPr txBox="1"/>
              <p:nvPr/>
            </p:nvSpPr>
            <p:spPr>
              <a:xfrm>
                <a:off x="606850" y="3025464"/>
                <a:ext cx="1323824" cy="7042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𝑇</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𝑖</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f>
                        <m:f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fPr>
                        <m:num>
                          <m:sSubSup>
                            <m:sSub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𝑝</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𝑖</m:t>
                              </m:r>
                            </m:sub>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sup>
                          </m:sSubSup>
                        </m:num>
                        <m:den>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𝑖</m:t>
                              </m:r>
                            </m:sub>
                          </m:sSub>
                        </m:den>
                      </m:f>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  </m:t>
                      </m:r>
                    </m:oMath>
                  </m:oMathPara>
                </a14:m>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606850" y="3025464"/>
                <a:ext cx="1323824" cy="704232"/>
              </a:xfrm>
              <a:prstGeom prst="rect">
                <a:avLst/>
              </a:prstGeom>
              <a:blipFill>
                <a:blip r:embed="rId6"/>
                <a:stretch>
                  <a:fillRect/>
                </a:stretch>
              </a:blipFill>
            </p:spPr>
            <p:txBody>
              <a:bodyPr/>
              <a:lstStyle/>
              <a:p>
                <a:r>
                  <a:rPr lang="zh-CN" altLang="en-US">
                    <a:noFill/>
                  </a:rPr>
                  <a:t> </a:t>
                </a:r>
              </a:p>
            </p:txBody>
          </p:sp>
        </mc:Fallback>
      </mc:AlternateContent>
      <p:cxnSp>
        <p:nvCxnSpPr>
          <p:cNvPr id="9" name="连接符: 肘形 8"/>
          <p:cNvCxnSpPr/>
          <p:nvPr/>
        </p:nvCxnSpPr>
        <p:spPr bwMode="auto">
          <a:xfrm rot="16200000" flipH="1">
            <a:off x="3743502" y="5110314"/>
            <a:ext cx="241602" cy="219367"/>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文本框 9"/>
          <p:cNvSpPr txBox="1"/>
          <p:nvPr/>
        </p:nvSpPr>
        <p:spPr>
          <a:xfrm>
            <a:off x="3232104" y="4729864"/>
            <a:ext cx="2736647" cy="369332"/>
          </a:xfrm>
          <a:prstGeom prst="rect">
            <a:avLst/>
          </a:prstGeom>
          <a:noFill/>
          <a:ln>
            <a:solidFill>
              <a:srgbClr val="0000FF"/>
            </a:solidFill>
          </a:ln>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Potential smearing factor</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2" name="文本框 11"/>
          <p:cNvSpPr txBox="1"/>
          <p:nvPr/>
        </p:nvSpPr>
        <p:spPr>
          <a:xfrm>
            <a:off x="331956" y="1387825"/>
            <a:ext cx="5992566"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Hamiltonian in a non-relativistic quark model :</a:t>
            </a:r>
            <a:endParaRPr kumimoji="0" lang="zh-CN" altLang="en-US" sz="2000" b="0" i="0" u="none" strike="noStrike" kern="0" cap="none" spc="0" normalizeH="0" baseline="0" noProof="0" dirty="0">
              <a:ln>
                <a:noFill/>
              </a:ln>
              <a:solidFill>
                <a:sysClr val="windowText" lastClr="000000"/>
              </a:solidFill>
              <a:effectLst/>
              <a:uLnTx/>
              <a:uFillTx/>
            </a:endParaRPr>
          </a:p>
        </p:txBody>
      </p:sp>
      <p:pic>
        <p:nvPicPr>
          <p:cNvPr id="13" name="图片 12"/>
          <p:cNvPicPr>
            <a:picLocks noChangeAspect="1"/>
          </p:cNvPicPr>
          <p:nvPr/>
        </p:nvPicPr>
        <p:blipFill>
          <a:blip r:embed="rId7"/>
          <a:stretch>
            <a:fillRect/>
          </a:stretch>
        </p:blipFill>
        <p:spPr>
          <a:xfrm>
            <a:off x="6864119" y="1387825"/>
            <a:ext cx="4811771" cy="1356555"/>
          </a:xfrm>
          <a:prstGeom prst="rect">
            <a:avLst/>
          </a:prstGeom>
        </p:spPr>
      </p:pic>
      <p:pic>
        <p:nvPicPr>
          <p:cNvPr id="14" name="图片 13"/>
          <p:cNvPicPr>
            <a:picLocks noChangeAspect="1"/>
          </p:cNvPicPr>
          <p:nvPr/>
        </p:nvPicPr>
        <p:blipFill>
          <a:blip r:embed="rId8"/>
          <a:stretch>
            <a:fillRect/>
          </a:stretch>
        </p:blipFill>
        <p:spPr>
          <a:xfrm>
            <a:off x="6864119" y="2819272"/>
            <a:ext cx="4895629" cy="750333"/>
          </a:xfrm>
          <a:prstGeom prst="rect">
            <a:avLst/>
          </a:prstGeom>
        </p:spPr>
      </p:pic>
      <p:sp>
        <p:nvSpPr>
          <p:cNvPr id="16" name="矩形 15"/>
          <p:cNvSpPr/>
          <p:nvPr/>
        </p:nvSpPr>
        <p:spPr bwMode="auto">
          <a:xfrm>
            <a:off x="2656114" y="5328785"/>
            <a:ext cx="355600" cy="809879"/>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p:sp>
        <p:nvSpPr>
          <p:cNvPr id="17" name="矩形 16"/>
          <p:cNvSpPr/>
          <p:nvPr/>
        </p:nvSpPr>
        <p:spPr bwMode="auto">
          <a:xfrm>
            <a:off x="3048000" y="5335656"/>
            <a:ext cx="3069770" cy="809879"/>
          </a:xfrm>
          <a:prstGeom prst="rect">
            <a:avLst/>
          </a:prstGeom>
          <a:noFill/>
          <a:ln w="9525"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p:sp>
        <p:nvSpPr>
          <p:cNvPr id="18" name="文本框 17"/>
          <p:cNvSpPr txBox="1"/>
          <p:nvPr/>
        </p:nvSpPr>
        <p:spPr>
          <a:xfrm>
            <a:off x="1839598" y="6298684"/>
            <a:ext cx="1249060" cy="369332"/>
          </a:xfrm>
          <a:prstGeom prst="rect">
            <a:avLst/>
          </a:prstGeom>
          <a:noFill/>
          <a:ln>
            <a:solidFill>
              <a:srgbClr val="FF0000"/>
            </a:solidFill>
          </a:ln>
        </p:spPr>
        <p:txBody>
          <a:bodyPr wrap="none" rtlCol="0">
            <a:spAutoFit/>
          </a:bodyPr>
          <a:lstStyle/>
          <a:p>
            <a:r>
              <a:rPr lang="en-US" altLang="zh-CN" b="1" dirty="0">
                <a:solidFill>
                  <a:srgbClr val="FF0000"/>
                </a:solidFill>
              </a:rPr>
              <a:t>Coulomb </a:t>
            </a:r>
            <a:endParaRPr lang="zh-CN" altLang="en-US" b="1" dirty="0">
              <a:solidFill>
                <a:srgbClr val="FF0000"/>
              </a:solidFill>
            </a:endParaRPr>
          </a:p>
        </p:txBody>
      </p:sp>
      <p:sp>
        <p:nvSpPr>
          <p:cNvPr id="19" name="文本框 18"/>
          <p:cNvSpPr txBox="1"/>
          <p:nvPr/>
        </p:nvSpPr>
        <p:spPr>
          <a:xfrm>
            <a:off x="3682912" y="6298684"/>
            <a:ext cx="2133918" cy="369332"/>
          </a:xfrm>
          <a:prstGeom prst="rect">
            <a:avLst/>
          </a:prstGeom>
          <a:noFill/>
          <a:ln>
            <a:solidFill>
              <a:srgbClr val="0000CC"/>
            </a:solidFill>
          </a:ln>
        </p:spPr>
        <p:txBody>
          <a:bodyPr wrap="none" rtlCol="0">
            <a:spAutoFit/>
          </a:bodyPr>
          <a:lstStyle/>
          <a:p>
            <a:r>
              <a:rPr lang="en-US" altLang="zh-CN" b="1" dirty="0">
                <a:solidFill>
                  <a:srgbClr val="0000CC"/>
                </a:solidFill>
              </a:rPr>
              <a:t>Spin-spin correl.  </a:t>
            </a:r>
            <a:endParaRPr lang="zh-CN" altLang="en-US" b="1" dirty="0">
              <a:solidFill>
                <a:srgbClr val="0000CC"/>
              </a:solidFill>
            </a:endParaRPr>
          </a:p>
        </p:txBody>
      </p:sp>
      <p:sp>
        <p:nvSpPr>
          <p:cNvPr id="20" name="左大括号 19"/>
          <p:cNvSpPr/>
          <p:nvPr/>
        </p:nvSpPr>
        <p:spPr bwMode="auto">
          <a:xfrm>
            <a:off x="350767" y="3268722"/>
            <a:ext cx="195943" cy="2682134"/>
          </a:xfrm>
          <a:prstGeom prst="leftBrace">
            <a:avLst/>
          </a:prstGeom>
          <a:no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p:sp>
        <p:nvSpPr>
          <p:cNvPr id="21" name="左大括号 20"/>
          <p:cNvSpPr/>
          <p:nvPr/>
        </p:nvSpPr>
        <p:spPr bwMode="auto">
          <a:xfrm>
            <a:off x="6604459" y="1609376"/>
            <a:ext cx="259660" cy="1682695"/>
          </a:xfrm>
          <a:prstGeom prst="leftBrace">
            <a:avLst/>
          </a:prstGeom>
          <a:no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p:pic>
        <p:nvPicPr>
          <p:cNvPr id="22" name="图片 21"/>
          <p:cNvPicPr>
            <a:picLocks noChangeAspect="1"/>
          </p:cNvPicPr>
          <p:nvPr/>
        </p:nvPicPr>
        <p:blipFill>
          <a:blip r:embed="rId9"/>
          <a:stretch>
            <a:fillRect/>
          </a:stretch>
        </p:blipFill>
        <p:spPr>
          <a:xfrm>
            <a:off x="7412907" y="3776529"/>
            <a:ext cx="3204983" cy="2944946"/>
          </a:xfrm>
          <a:prstGeom prst="rect">
            <a:avLst/>
          </a:prstGeom>
        </p:spPr>
      </p:pic>
    </p:spTree>
    <p:extLst>
      <p:ext uri="{BB962C8B-B14F-4D97-AF65-F5344CB8AC3E}">
        <p14:creationId xmlns:p14="http://schemas.microsoft.com/office/powerpoint/2010/main" val="3008222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36</a:t>
            </a:fld>
            <a:endParaRPr lang="en-GB" altLang="zh-CN"/>
          </a:p>
        </p:txBody>
      </p:sp>
      <p:pic>
        <p:nvPicPr>
          <p:cNvPr id="6" name="图片 5"/>
          <p:cNvPicPr>
            <a:picLocks noChangeAspect="1"/>
          </p:cNvPicPr>
          <p:nvPr/>
        </p:nvPicPr>
        <p:blipFill>
          <a:blip r:embed="rId2"/>
          <a:stretch>
            <a:fillRect/>
          </a:stretch>
        </p:blipFill>
        <p:spPr>
          <a:xfrm>
            <a:off x="6422569" y="643158"/>
            <a:ext cx="4669065" cy="5393195"/>
          </a:xfrm>
          <a:prstGeom prst="rect">
            <a:avLst/>
          </a:prstGeom>
        </p:spPr>
      </p:pic>
      <p:cxnSp>
        <p:nvCxnSpPr>
          <p:cNvPr id="7" name="直接连接符 6"/>
          <p:cNvCxnSpPr>
            <a:endCxn id="6" idx="3"/>
          </p:cNvCxnSpPr>
          <p:nvPr/>
        </p:nvCxnSpPr>
        <p:spPr bwMode="auto">
          <a:xfrm>
            <a:off x="7323072" y="3339755"/>
            <a:ext cx="3768562" cy="1"/>
          </a:xfrm>
          <a:prstGeom prst="line">
            <a:avLst/>
          </a:prstGeom>
          <a:solidFill>
            <a:schemeClr val="accent1"/>
          </a:solidFill>
          <a:ln w="19050" cap="flat" cmpd="sng" algn="ctr">
            <a:solidFill>
              <a:srgbClr val="FF0000"/>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矩形 7"/>
          <p:cNvSpPr/>
          <p:nvPr/>
        </p:nvSpPr>
        <p:spPr bwMode="auto">
          <a:xfrm>
            <a:off x="9805016" y="2935067"/>
            <a:ext cx="645886" cy="366484"/>
          </a:xfrm>
          <a:prstGeom prst="rect">
            <a:avLst/>
          </a:prstGeom>
          <a:solidFill>
            <a:srgbClr val="C00000">
              <a:alpha val="34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
        <p:nvSpPr>
          <p:cNvPr id="9" name="文本框 8"/>
          <p:cNvSpPr txBox="1"/>
          <p:nvPr/>
        </p:nvSpPr>
        <p:spPr>
          <a:xfrm>
            <a:off x="7600340" y="6038884"/>
            <a:ext cx="4591660" cy="33855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FF"/>
                </a:solidFill>
                <a:effectLst/>
                <a:uLnTx/>
                <a:uFillTx/>
              </a:rPr>
              <a:t>Godfrey and </a:t>
            </a:r>
            <a:r>
              <a:rPr kumimoji="0" lang="en-US" altLang="zh-CN" sz="1600" b="0" i="0" u="none" strike="noStrike" kern="0" cap="none" spc="0" normalizeH="0" baseline="0" noProof="0" dirty="0" err="1">
                <a:ln>
                  <a:noFill/>
                </a:ln>
                <a:solidFill>
                  <a:srgbClr val="0000FF"/>
                </a:solidFill>
                <a:effectLst/>
                <a:uLnTx/>
                <a:uFillTx/>
              </a:rPr>
              <a:t>Isgur</a:t>
            </a:r>
            <a:r>
              <a:rPr kumimoji="0" lang="en-US" altLang="zh-CN" sz="1600" b="0" i="0" u="none" strike="noStrike" kern="0" cap="none" spc="0" normalizeH="0" baseline="0" noProof="0" dirty="0">
                <a:ln>
                  <a:noFill/>
                </a:ln>
                <a:solidFill>
                  <a:srgbClr val="0000FF"/>
                </a:solidFill>
                <a:effectLst/>
                <a:uLnTx/>
                <a:uFillTx/>
              </a:rPr>
              <a:t>, PRD32, 189 (1985)</a:t>
            </a:r>
            <a:endParaRPr kumimoji="0" lang="zh-CN" altLang="en-US" sz="1600" b="0" i="0" u="none" strike="noStrike" kern="0" cap="none" spc="0" normalizeH="0" baseline="0" noProof="0" dirty="0">
              <a:ln>
                <a:noFill/>
              </a:ln>
              <a:solidFill>
                <a:srgbClr val="0000FF"/>
              </a:solidFill>
              <a:effectLst/>
              <a:uLnTx/>
              <a:uFillTx/>
            </a:endParaRPr>
          </a:p>
        </p:txBody>
      </p:sp>
      <p:pic>
        <p:nvPicPr>
          <p:cNvPr id="11" name="图片 10"/>
          <p:cNvPicPr>
            <a:picLocks noChangeAspect="1"/>
          </p:cNvPicPr>
          <p:nvPr/>
        </p:nvPicPr>
        <p:blipFill>
          <a:blip r:embed="rId3"/>
          <a:stretch>
            <a:fillRect/>
          </a:stretch>
        </p:blipFill>
        <p:spPr>
          <a:xfrm>
            <a:off x="463927" y="645716"/>
            <a:ext cx="5958643" cy="5366534"/>
          </a:xfrm>
          <a:prstGeom prst="rect">
            <a:avLst/>
          </a:prstGeom>
        </p:spPr>
      </p:pic>
      <p:sp>
        <p:nvSpPr>
          <p:cNvPr id="12" name="文本框 11"/>
          <p:cNvSpPr txBox="1"/>
          <p:nvPr/>
        </p:nvSpPr>
        <p:spPr>
          <a:xfrm>
            <a:off x="411115" y="6014700"/>
            <a:ext cx="7997371" cy="830997"/>
          </a:xfrm>
          <a:prstGeom prst="rect">
            <a:avLst/>
          </a:prstGeom>
          <a:noFill/>
        </p:spPr>
        <p:txBody>
          <a:bodyPr wrap="square" rtlCol="0">
            <a:spAutoFit/>
          </a:bodyPr>
          <a:lstStyle/>
          <a:p>
            <a:r>
              <a:rPr lang="en-US" altLang="zh-CN" sz="1600" kern="0" dirty="0">
                <a:solidFill>
                  <a:srgbClr val="0000FF"/>
                </a:solidFill>
              </a:rPr>
              <a:t>W.J. Deng et al., PRD95, 034026 (2017)</a:t>
            </a:r>
          </a:p>
          <a:p>
            <a:r>
              <a:rPr lang="en-US" altLang="zh-CN" sz="1600" kern="0" dirty="0">
                <a:solidFill>
                  <a:srgbClr val="0000FF"/>
                </a:solidFill>
              </a:rPr>
              <a:t>[8]	T. Barnes, S. Godfrey, and E. S. Swanson, PRD 72, 054026 (2005).</a:t>
            </a:r>
          </a:p>
          <a:p>
            <a:r>
              <a:rPr lang="en-US" altLang="zh-CN" sz="1600" kern="0" dirty="0">
                <a:solidFill>
                  <a:srgbClr val="0000FF"/>
                </a:solidFill>
              </a:rPr>
              <a:t>[11]	B. Q. Li and K. T. Chao, PRD 79, 094004 (2009).</a:t>
            </a:r>
            <a:endParaRPr lang="zh-CN" altLang="en-US" sz="1600" kern="0" dirty="0">
              <a:solidFill>
                <a:srgbClr val="0000FF"/>
              </a:solidFill>
            </a:endParaRPr>
          </a:p>
        </p:txBody>
      </p:sp>
      <p:sp>
        <p:nvSpPr>
          <p:cNvPr id="13" name="矩形 12"/>
          <p:cNvSpPr/>
          <p:nvPr/>
        </p:nvSpPr>
        <p:spPr bwMode="auto">
          <a:xfrm>
            <a:off x="463926" y="5174345"/>
            <a:ext cx="5958643" cy="297544"/>
          </a:xfrm>
          <a:prstGeom prst="rect">
            <a:avLst/>
          </a:prstGeom>
          <a:solidFill>
            <a:srgbClr val="C00000">
              <a:alpha val="34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mc:AlternateContent xmlns:mc="http://schemas.openxmlformats.org/markup-compatibility/2006" xmlns:a14="http://schemas.microsoft.com/office/drawing/2010/main">
        <mc:Choice Requires="a14">
          <p:sp>
            <p:nvSpPr>
              <p:cNvPr id="14" name="Text Box 16"/>
              <p:cNvSpPr txBox="1">
                <a:spLocks noChangeArrowheads="1"/>
              </p:cNvSpPr>
              <p:nvPr/>
            </p:nvSpPr>
            <p:spPr bwMode="auto">
              <a:xfrm>
                <a:off x="11171352" y="3037788"/>
                <a:ext cx="810863" cy="400110"/>
              </a:xfrm>
              <a:prstGeom prst="rect">
                <a:avLst/>
              </a:prstGeom>
              <a:solidFill>
                <a:schemeClr val="bg1"/>
              </a:solidFill>
              <a:ln>
                <a:noFill/>
              </a:ln>
              <a:effectLst/>
              <a:extLst>
                <a:ext uri="{91240B29-F687-4F45-9708-019B960494DF}">
                  <a14:hiddenLine w="9525">
                    <a:solidFill>
                      <a:srgbClr val="000000"/>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14:m>
                  <m:oMath xmlns:m="http://schemas.openxmlformats.org/officeDocument/2006/math">
                    <m:r>
                      <a:rPr kumimoji="0" lang="en-GB" altLang="zh-CN" sz="2000" b="1" i="1" u="none" strike="noStrike" kern="0" cap="none" spc="0" normalizeH="0" baseline="0" noProof="0" dirty="0" smtClean="0">
                        <a:ln>
                          <a:noFill/>
                        </a:ln>
                        <a:solidFill>
                          <a:srgbClr val="CC0000"/>
                        </a:solidFill>
                        <a:effectLst/>
                        <a:uLnTx/>
                        <a:uFillTx/>
                        <a:latin typeface="Cambria Math" panose="02040503050406030204" pitchFamily="18" charset="0"/>
                        <a:ea typeface="宋体" charset="-122"/>
                        <a:sym typeface="Symbol" pitchFamily="18" charset="2"/>
                      </a:rPr>
                      <m:t>𝑫</m:t>
                    </m:r>
                    <m:sSup>
                      <m:sSupPr>
                        <m:ctrlPr>
                          <a:rPr kumimoji="0" lang="en-US" altLang="zh-CN" sz="2000" b="1" i="1" u="none" strike="noStrike" kern="0" cap="none" spc="0" normalizeH="0" baseline="0" noProof="0" dirty="0" smtClean="0">
                            <a:ln>
                              <a:noFill/>
                            </a:ln>
                            <a:solidFill>
                              <a:srgbClr val="CC0000"/>
                            </a:solidFill>
                            <a:effectLst/>
                            <a:uLnTx/>
                            <a:uFillTx/>
                            <a:latin typeface="Cambria Math" panose="02040503050406030204" pitchFamily="18" charset="0"/>
                            <a:ea typeface="宋体" charset="-122"/>
                            <a:sym typeface="Symbol" pitchFamily="18" charset="2"/>
                          </a:rPr>
                        </m:ctrlPr>
                      </m:sSupPr>
                      <m:e>
                        <m:acc>
                          <m:accPr>
                            <m:chr m:val="̅"/>
                            <m:ctrlPr>
                              <a:rPr kumimoji="0" lang="en-US" altLang="zh-CN" sz="2000" b="1" i="1" u="none" strike="noStrike" kern="0" cap="none" spc="0" normalizeH="0" baseline="0" noProof="0" dirty="0" smtClean="0">
                                <a:ln>
                                  <a:noFill/>
                                </a:ln>
                                <a:solidFill>
                                  <a:srgbClr val="CC0000"/>
                                </a:solidFill>
                                <a:effectLst/>
                                <a:uLnTx/>
                                <a:uFillTx/>
                                <a:latin typeface="Cambria Math" panose="02040503050406030204" pitchFamily="18" charset="0"/>
                                <a:ea typeface="宋体" charset="-122"/>
                                <a:sym typeface="Symbol" pitchFamily="18" charset="2"/>
                              </a:rPr>
                            </m:ctrlPr>
                          </m:accPr>
                          <m:e>
                            <m:r>
                              <a:rPr kumimoji="0" lang="en-GB" altLang="zh-CN" sz="2000" b="1" i="1" u="none" strike="noStrike" kern="0" cap="none" spc="0" normalizeH="0" baseline="0" noProof="0" dirty="0" smtClean="0">
                                <a:ln>
                                  <a:noFill/>
                                </a:ln>
                                <a:solidFill>
                                  <a:srgbClr val="CC0000"/>
                                </a:solidFill>
                                <a:effectLst/>
                                <a:uLnTx/>
                                <a:uFillTx/>
                                <a:latin typeface="Cambria Math" panose="02040503050406030204" pitchFamily="18" charset="0"/>
                                <a:ea typeface="宋体" charset="-122"/>
                                <a:sym typeface="Symbol" pitchFamily="18" charset="2"/>
                              </a:rPr>
                              <m:t>𝑫</m:t>
                            </m:r>
                          </m:e>
                        </m:acc>
                      </m:e>
                      <m:sup>
                        <m:r>
                          <a:rPr kumimoji="0" lang="en-US" altLang="zh-CN" sz="2000" b="1" i="1" u="none" strike="noStrike" kern="0" cap="none" spc="0" normalizeH="0" baseline="0" noProof="0" dirty="0" smtClean="0">
                            <a:ln>
                              <a:noFill/>
                            </a:ln>
                            <a:solidFill>
                              <a:srgbClr val="CC0000"/>
                            </a:solidFill>
                            <a:effectLst/>
                            <a:uLnTx/>
                            <a:uFillTx/>
                            <a:latin typeface="Cambria Math" panose="02040503050406030204" pitchFamily="18" charset="0"/>
                            <a:ea typeface="宋体" charset="-122"/>
                            <a:sym typeface="Symbol" pitchFamily="18" charset="2"/>
                          </a:rPr>
                          <m:t>∗</m:t>
                        </m:r>
                      </m:sup>
                    </m:sSup>
                  </m:oMath>
                </a14:m>
                <a:r>
                  <a:rPr kumimoji="0" lang="en-GB" altLang="zh-CN" sz="2000" b="1" i="0" u="none" strike="noStrike" kern="0" cap="none" spc="0" normalizeH="0" baseline="0" noProof="0" dirty="0">
                    <a:ln>
                      <a:noFill/>
                    </a:ln>
                    <a:solidFill>
                      <a:srgbClr val="CC0000"/>
                    </a:solidFill>
                    <a:effectLst/>
                    <a:uLnTx/>
                    <a:uFillTx/>
                    <a:latin typeface="Arial" charset="0"/>
                    <a:ea typeface="宋体" charset="-122"/>
                    <a:sym typeface="Symbol" pitchFamily="18" charset="2"/>
                  </a:rPr>
                  <a:t> </a:t>
                </a:r>
                <a:r>
                  <a:rPr kumimoji="0" lang="zh-CN" altLang="en-GB" sz="2000" b="1" i="0" u="none" strike="noStrike" kern="0" cap="none" spc="0" normalizeH="0" baseline="0" noProof="0" dirty="0">
                    <a:ln>
                      <a:noFill/>
                    </a:ln>
                    <a:solidFill>
                      <a:srgbClr val="CC0000"/>
                    </a:solidFill>
                    <a:effectLst/>
                    <a:uLnTx/>
                    <a:uFillTx/>
                    <a:latin typeface="Arial" charset="0"/>
                    <a:ea typeface="宋体" charset="-122"/>
                    <a:sym typeface="Symbol" pitchFamily="18" charset="2"/>
                  </a:rPr>
                  <a:t> </a:t>
                </a:r>
              </a:p>
            </p:txBody>
          </p:sp>
        </mc:Choice>
        <mc:Fallback xmlns="">
          <p:sp>
            <p:nvSpPr>
              <p:cNvPr id="14" name="Text Box 16"/>
              <p:cNvSpPr txBox="1">
                <a:spLocks noRot="1" noChangeAspect="1" noMove="1" noResize="1" noEditPoints="1" noAdjustHandles="1" noChangeArrowheads="1" noChangeShapeType="1" noTextEdit="1"/>
              </p:cNvSpPr>
              <p:nvPr/>
            </p:nvSpPr>
            <p:spPr bwMode="auto">
              <a:xfrm>
                <a:off x="11171352" y="3037788"/>
                <a:ext cx="810863" cy="400110"/>
              </a:xfrm>
              <a:prstGeom prst="rect">
                <a:avLst/>
              </a:prstGeom>
              <a:blipFill>
                <a:blip r:embed="rId4"/>
                <a:stretch>
                  <a:fillRect r="-13534"/>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16" name="图片 15"/>
          <p:cNvPicPr>
            <a:picLocks noChangeAspect="1"/>
          </p:cNvPicPr>
          <p:nvPr/>
        </p:nvPicPr>
        <p:blipFill>
          <a:blip r:embed="rId5"/>
          <a:stretch>
            <a:fillRect/>
          </a:stretch>
        </p:blipFill>
        <p:spPr>
          <a:xfrm>
            <a:off x="7483772" y="999477"/>
            <a:ext cx="4222000" cy="419622"/>
          </a:xfrm>
          <a:prstGeom prst="rect">
            <a:avLst/>
          </a:prstGeom>
          <a:ln>
            <a:solidFill>
              <a:srgbClr val="FF0000"/>
            </a:solidFill>
          </a:ln>
        </p:spPr>
      </p:pic>
      <mc:AlternateContent xmlns:mc="http://schemas.openxmlformats.org/markup-compatibility/2006" xmlns:a14="http://schemas.microsoft.com/office/drawing/2010/main">
        <mc:Choice Requires="a14">
          <p:sp>
            <p:nvSpPr>
              <p:cNvPr id="17" name="文本框 16"/>
              <p:cNvSpPr txBox="1"/>
              <p:nvPr/>
            </p:nvSpPr>
            <p:spPr>
              <a:xfrm>
                <a:off x="463926" y="214210"/>
                <a:ext cx="9345251" cy="400110"/>
              </a:xfrm>
              <a:prstGeom prst="rect">
                <a:avLst/>
              </a:prstGeom>
              <a:noFill/>
            </p:spPr>
            <p:txBody>
              <a:bodyPr wrap="none" rtlCol="0">
                <a:spAutoFit/>
              </a:bodyPr>
              <a:lstStyle/>
              <a:p>
                <a:r>
                  <a:rPr lang="en-US" altLang="zh-CN" sz="2000" dirty="0">
                    <a:solidFill>
                      <a:srgbClr val="0000CC"/>
                    </a:solidFill>
                  </a:rPr>
                  <a:t>The QM state </a:t>
                </a:r>
                <a14:m>
                  <m:oMath xmlns:m="http://schemas.openxmlformats.org/officeDocument/2006/math">
                    <m:sSub>
                      <m:sSubPr>
                        <m:ctrlPr>
                          <a:rPr lang="en-US" altLang="zh-CN" sz="2000" b="1" i="1" smtClean="0">
                            <a:solidFill>
                              <a:srgbClr val="C00000"/>
                            </a:solidFill>
                            <a:latin typeface="Cambria Math" panose="02040503050406030204" pitchFamily="18" charset="0"/>
                          </a:rPr>
                        </m:ctrlPr>
                      </m:sSubPr>
                      <m:e>
                        <m:r>
                          <a:rPr lang="en-US" altLang="zh-CN" sz="2000" b="1" i="1" smtClean="0">
                            <a:solidFill>
                              <a:srgbClr val="C00000"/>
                            </a:solidFill>
                            <a:latin typeface="Cambria Math" panose="02040503050406030204" pitchFamily="18" charset="0"/>
                          </a:rPr>
                          <m:t>𝝌</m:t>
                        </m:r>
                      </m:e>
                      <m:sub>
                        <m:r>
                          <a:rPr lang="en-US" altLang="zh-CN" sz="2000" b="1" i="1" smtClean="0">
                            <a:solidFill>
                              <a:srgbClr val="C00000"/>
                            </a:solidFill>
                            <a:latin typeface="Cambria Math" panose="02040503050406030204" pitchFamily="18" charset="0"/>
                          </a:rPr>
                          <m:t>𝒄</m:t>
                        </m:r>
                        <m:r>
                          <a:rPr lang="en-US" altLang="zh-CN" sz="2000" b="1" i="1" smtClean="0">
                            <a:solidFill>
                              <a:srgbClr val="C00000"/>
                            </a:solidFill>
                            <a:latin typeface="Cambria Math" panose="02040503050406030204" pitchFamily="18" charset="0"/>
                          </a:rPr>
                          <m:t>𝟏</m:t>
                        </m:r>
                      </m:sub>
                    </m:sSub>
                    <m:r>
                      <a:rPr lang="en-US" altLang="zh-CN" sz="2000" b="1" i="1" smtClean="0">
                        <a:solidFill>
                          <a:srgbClr val="C00000"/>
                        </a:solidFill>
                        <a:latin typeface="Cambria Math" panose="02040503050406030204" pitchFamily="18" charset="0"/>
                      </a:rPr>
                      <m:t>(</m:t>
                    </m:r>
                    <m:r>
                      <a:rPr lang="en-US" altLang="zh-CN" sz="2000" b="1" i="1" smtClean="0">
                        <a:solidFill>
                          <a:srgbClr val="C00000"/>
                        </a:solidFill>
                        <a:latin typeface="Cambria Math" panose="02040503050406030204" pitchFamily="18" charset="0"/>
                      </a:rPr>
                      <m:t>𝟐</m:t>
                    </m:r>
                    <m:r>
                      <a:rPr lang="en-US" altLang="zh-CN" sz="2000" b="1" i="1" smtClean="0">
                        <a:solidFill>
                          <a:srgbClr val="C00000"/>
                        </a:solidFill>
                        <a:latin typeface="Cambria Math" panose="02040503050406030204" pitchFamily="18" charset="0"/>
                      </a:rPr>
                      <m:t>𝑷</m:t>
                    </m:r>
                    <m:r>
                      <a:rPr lang="en-US" altLang="zh-CN" sz="2000" b="1" i="1" smtClean="0">
                        <a:solidFill>
                          <a:srgbClr val="C00000"/>
                        </a:solidFill>
                        <a:latin typeface="Cambria Math" panose="02040503050406030204" pitchFamily="18" charset="0"/>
                      </a:rPr>
                      <m:t>)</m:t>
                    </m:r>
                  </m:oMath>
                </a14:m>
                <a:r>
                  <a:rPr lang="en-US" altLang="zh-CN" sz="2000" dirty="0">
                    <a:solidFill>
                      <a:srgbClr val="0000CC"/>
                    </a:solidFill>
                  </a:rPr>
                  <a:t> is about 60 MeV higher than the physical state </a:t>
                </a:r>
                <a14:m>
                  <m:oMath xmlns:m="http://schemas.openxmlformats.org/officeDocument/2006/math">
                    <m:r>
                      <a:rPr lang="en-US" altLang="zh-CN" sz="2000" b="1" i="1" smtClean="0">
                        <a:solidFill>
                          <a:srgbClr val="C00000"/>
                        </a:solidFill>
                        <a:latin typeface="Cambria Math" panose="02040503050406030204" pitchFamily="18" charset="0"/>
                      </a:rPr>
                      <m:t>𝑿</m:t>
                    </m:r>
                    <m:r>
                      <a:rPr lang="en-US" altLang="zh-CN" sz="2000" b="1" i="1" smtClean="0">
                        <a:solidFill>
                          <a:srgbClr val="C00000"/>
                        </a:solidFill>
                        <a:latin typeface="Cambria Math" panose="02040503050406030204" pitchFamily="18" charset="0"/>
                      </a:rPr>
                      <m:t>(</m:t>
                    </m:r>
                    <m:r>
                      <a:rPr lang="en-US" altLang="zh-CN" sz="2000" b="1" i="1" smtClean="0">
                        <a:solidFill>
                          <a:srgbClr val="C00000"/>
                        </a:solidFill>
                        <a:latin typeface="Cambria Math" panose="02040503050406030204" pitchFamily="18" charset="0"/>
                      </a:rPr>
                      <m:t>𝟑𝟖𝟕𝟐</m:t>
                    </m:r>
                    <m:r>
                      <a:rPr lang="en-US" altLang="zh-CN" sz="2000" b="1" i="1" smtClean="0">
                        <a:solidFill>
                          <a:srgbClr val="C00000"/>
                        </a:solidFill>
                        <a:latin typeface="Cambria Math" panose="02040503050406030204" pitchFamily="18" charset="0"/>
                      </a:rPr>
                      <m:t>)</m:t>
                    </m:r>
                  </m:oMath>
                </a14:m>
                <a:r>
                  <a:rPr lang="en-US" altLang="zh-CN" sz="2000" dirty="0">
                    <a:solidFill>
                      <a:srgbClr val="0000CC"/>
                    </a:solidFill>
                  </a:rPr>
                  <a:t>.  </a:t>
                </a:r>
                <a:endParaRPr lang="zh-CN" altLang="en-US" sz="2000" dirty="0">
                  <a:solidFill>
                    <a:srgbClr val="0000CC"/>
                  </a:solidFill>
                </a:endParaRPr>
              </a:p>
            </p:txBody>
          </p:sp>
        </mc:Choice>
        <mc:Fallback xmlns="">
          <p:sp>
            <p:nvSpPr>
              <p:cNvPr id="17" name="文本框 16"/>
              <p:cNvSpPr txBox="1">
                <a:spLocks noRot="1" noChangeAspect="1" noMove="1" noResize="1" noEditPoints="1" noAdjustHandles="1" noChangeArrowheads="1" noChangeShapeType="1" noTextEdit="1"/>
              </p:cNvSpPr>
              <p:nvPr/>
            </p:nvSpPr>
            <p:spPr>
              <a:xfrm>
                <a:off x="463926" y="214210"/>
                <a:ext cx="9345251" cy="400110"/>
              </a:xfrm>
              <a:prstGeom prst="rect">
                <a:avLst/>
              </a:prstGeom>
              <a:blipFill>
                <a:blip r:embed="rId6"/>
                <a:stretch>
                  <a:fillRect l="-652" t="-6061" b="-27273"/>
                </a:stretch>
              </a:blipFill>
            </p:spPr>
            <p:txBody>
              <a:bodyPr/>
              <a:lstStyle/>
              <a:p>
                <a:r>
                  <a:rPr lang="zh-CN" altLang="en-US">
                    <a:noFill/>
                  </a:rPr>
                  <a:t> </a:t>
                </a:r>
              </a:p>
            </p:txBody>
          </p:sp>
        </mc:Fallback>
      </mc:AlternateContent>
      <p:sp>
        <p:nvSpPr>
          <p:cNvPr id="18" name="矩形 17"/>
          <p:cNvSpPr/>
          <p:nvPr/>
        </p:nvSpPr>
        <p:spPr bwMode="auto">
          <a:xfrm>
            <a:off x="463926" y="1081314"/>
            <a:ext cx="5958642" cy="1110343"/>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Tree>
    <p:extLst>
      <p:ext uri="{BB962C8B-B14F-4D97-AF65-F5344CB8AC3E}">
        <p14:creationId xmlns:p14="http://schemas.microsoft.com/office/powerpoint/2010/main" val="8533980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37</a:t>
            </a:fld>
            <a:endParaRPr lang="en-GB" altLang="zh-CN"/>
          </a:p>
        </p:txBody>
      </p:sp>
      <p:pic>
        <p:nvPicPr>
          <p:cNvPr id="3" name="图片 2"/>
          <p:cNvPicPr>
            <a:picLocks noChangeAspect="1"/>
          </p:cNvPicPr>
          <p:nvPr/>
        </p:nvPicPr>
        <p:blipFill>
          <a:blip r:embed="rId2"/>
          <a:stretch>
            <a:fillRect/>
          </a:stretch>
        </p:blipFill>
        <p:spPr>
          <a:xfrm>
            <a:off x="1070394" y="1140270"/>
            <a:ext cx="6951637" cy="3550247"/>
          </a:xfrm>
          <a:prstGeom prst="rect">
            <a:avLst/>
          </a:prstGeom>
        </p:spPr>
      </p:pic>
      <p:sp>
        <p:nvSpPr>
          <p:cNvPr id="4" name="矩形 3"/>
          <p:cNvSpPr/>
          <p:nvPr/>
        </p:nvSpPr>
        <p:spPr bwMode="auto">
          <a:xfrm>
            <a:off x="3386938" y="1246250"/>
            <a:ext cx="957943" cy="3338285"/>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5" name="矩形 4"/>
          <p:cNvSpPr/>
          <p:nvPr/>
        </p:nvSpPr>
        <p:spPr bwMode="auto">
          <a:xfrm>
            <a:off x="4344881" y="1246250"/>
            <a:ext cx="1023257" cy="3338285"/>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6" name="文本框 5"/>
          <p:cNvSpPr txBox="1"/>
          <p:nvPr/>
        </p:nvSpPr>
        <p:spPr>
          <a:xfrm>
            <a:off x="609598" y="4736038"/>
            <a:ext cx="11112202" cy="1000274"/>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altLang="zh-CN" dirty="0">
                <a:solidFill>
                  <a:srgbClr val="0000CC"/>
                </a:solidFill>
              </a:rPr>
              <a:t>The linear confinement potential increases with the excitation quantum numbers, while the Coulomb potential decreases. Their combined contribution drives the instability of the excited states.</a:t>
            </a:r>
          </a:p>
          <a:p>
            <a:pPr marL="285750" indent="-285750">
              <a:spcBef>
                <a:spcPts val="600"/>
              </a:spcBef>
              <a:buFont typeface="Arial" panose="020B0604020202020204" pitchFamily="34" charset="0"/>
              <a:buChar char="•"/>
            </a:pPr>
            <a:r>
              <a:rPr lang="en-US" altLang="zh-CN" dirty="0">
                <a:solidFill>
                  <a:srgbClr val="FF0000"/>
                </a:solidFill>
              </a:rPr>
              <a:t>How do these energy terms evolve with the increased constituent degrees of freedom? </a:t>
            </a:r>
          </a:p>
        </p:txBody>
      </p:sp>
      <p:sp>
        <p:nvSpPr>
          <p:cNvPr id="7" name="文本框 6"/>
          <p:cNvSpPr txBox="1"/>
          <p:nvPr/>
        </p:nvSpPr>
        <p:spPr>
          <a:xfrm>
            <a:off x="1070394" y="367702"/>
            <a:ext cx="10190610" cy="461665"/>
          </a:xfrm>
          <a:prstGeom prst="rect">
            <a:avLst/>
          </a:prstGeom>
          <a:solidFill>
            <a:schemeClr val="accent5">
              <a:lumMod val="90000"/>
            </a:schemeClr>
          </a:solidFill>
          <a:effectLst>
            <a:outerShdw blurRad="50800" dist="38100" dir="2700000" algn="tl" rotWithShape="0">
              <a:prstClr val="black">
                <a:alpha val="40000"/>
              </a:prstClr>
            </a:outerShdw>
          </a:effectLst>
        </p:spPr>
        <p:txBody>
          <a:bodyPr wrap="square" rtlCol="0">
            <a:spAutoFit/>
          </a:bodyPr>
          <a:lstStyle>
            <a:defPPr>
              <a:defRPr lang="en-US"/>
            </a:defPPr>
            <a:lvl1pPr marR="0" lvl="0" indent="0" defTabSz="914400" fontAlgn="auto">
              <a:lnSpc>
                <a:spcPct val="100000"/>
              </a:lnSpc>
              <a:spcBef>
                <a:spcPts val="0"/>
              </a:spcBef>
              <a:spcAft>
                <a:spcPts val="0"/>
              </a:spcAft>
              <a:buClrTx/>
              <a:buSzTx/>
              <a:buFontTx/>
              <a:buNone/>
              <a:tabLst/>
              <a:defRPr kumimoji="0" sz="2800" b="1" i="0" u="none" strike="noStrike" kern="0" cap="none" spc="0" normalizeH="0">
                <a:ln>
                  <a:noFill/>
                </a:ln>
                <a:solidFill>
                  <a:srgbClr val="0000CC"/>
                </a:solidFill>
                <a:effectLst/>
                <a:uLnTx/>
                <a:uFillTx/>
              </a:defRPr>
            </a:lvl1pPr>
          </a:lstStyle>
          <a:p>
            <a:r>
              <a:rPr lang="en-US" altLang="zh-CN" sz="2400" dirty="0"/>
              <a:t>Energy decomposition of the low-lying </a:t>
            </a:r>
            <a:r>
              <a:rPr lang="en-US" altLang="zh-CN" sz="2400" dirty="0" err="1"/>
              <a:t>charmonium</a:t>
            </a:r>
            <a:r>
              <a:rPr lang="en-US" altLang="zh-CN" sz="2400" dirty="0"/>
              <a:t> states</a:t>
            </a:r>
            <a:endParaRPr lang="zh-CN" altLang="en-US" sz="2400" dirty="0"/>
          </a:p>
        </p:txBody>
      </p:sp>
      <p:sp>
        <p:nvSpPr>
          <p:cNvPr id="8" name="矩形 7"/>
          <p:cNvSpPr/>
          <p:nvPr/>
        </p:nvSpPr>
        <p:spPr>
          <a:xfrm>
            <a:off x="1070394" y="6136700"/>
            <a:ext cx="6659195" cy="584775"/>
          </a:xfrm>
          <a:prstGeom prst="rect">
            <a:avLst/>
          </a:prstGeom>
        </p:spPr>
        <p:txBody>
          <a:bodyPr wrap="none">
            <a:spAutoFit/>
          </a:bodyPr>
          <a:lstStyle/>
          <a:p>
            <a:r>
              <a:rPr lang="en-US" altLang="zh-CN" sz="1600" kern="0" dirty="0">
                <a:solidFill>
                  <a:srgbClr val="0000FF"/>
                </a:solidFill>
              </a:rPr>
              <a:t>W.J. Deng, H. Liu, L.C. </a:t>
            </a:r>
            <a:r>
              <a:rPr lang="en-US" altLang="zh-CN" sz="1600" kern="0" dirty="0" err="1">
                <a:solidFill>
                  <a:srgbClr val="0000FF"/>
                </a:solidFill>
              </a:rPr>
              <a:t>Gui</a:t>
            </a:r>
            <a:r>
              <a:rPr lang="en-US" altLang="zh-CN" sz="1600" kern="0" dirty="0">
                <a:solidFill>
                  <a:srgbClr val="0000FF"/>
                </a:solidFill>
              </a:rPr>
              <a:t>, X.H. </a:t>
            </a:r>
            <a:r>
              <a:rPr lang="en-US" altLang="zh-CN" sz="1600" kern="0" dirty="0" err="1">
                <a:solidFill>
                  <a:srgbClr val="0000FF"/>
                </a:solidFill>
              </a:rPr>
              <a:t>Zhong</a:t>
            </a:r>
            <a:r>
              <a:rPr lang="en-US" altLang="zh-CN" sz="1600" kern="0" dirty="0">
                <a:solidFill>
                  <a:srgbClr val="0000FF"/>
                </a:solidFill>
              </a:rPr>
              <a:t>, PRD95, 034026 (2017)</a:t>
            </a:r>
          </a:p>
          <a:p>
            <a:r>
              <a:rPr lang="en-US" altLang="zh-CN" sz="1600" kern="0" dirty="0">
                <a:solidFill>
                  <a:srgbClr val="0000FF"/>
                </a:solidFill>
              </a:rPr>
              <a:t>M. S. Liu, Q. F. Lu, X. H. </a:t>
            </a:r>
            <a:r>
              <a:rPr lang="en-US" altLang="zh-CN" sz="1600" kern="0" dirty="0" err="1">
                <a:solidFill>
                  <a:srgbClr val="0000FF"/>
                </a:solidFill>
              </a:rPr>
              <a:t>Zhong</a:t>
            </a:r>
            <a:r>
              <a:rPr lang="en-US" altLang="zh-CN" sz="1600" kern="0" dirty="0">
                <a:solidFill>
                  <a:srgbClr val="0000FF"/>
                </a:solidFill>
              </a:rPr>
              <a:t> and Q. Zhao, PRD 100, 016006 (2019)</a:t>
            </a:r>
          </a:p>
        </p:txBody>
      </p:sp>
      <mc:AlternateContent xmlns:mc="http://schemas.openxmlformats.org/markup-compatibility/2006">
        <mc:Choice xmlns:a14="http://schemas.microsoft.com/office/drawing/2010/main" Requires="a14">
          <p:sp>
            <p:nvSpPr>
              <p:cNvPr id="10" name="文本框 9"/>
              <p:cNvSpPr txBox="1"/>
              <p:nvPr/>
            </p:nvSpPr>
            <p:spPr>
              <a:xfrm>
                <a:off x="8345714" y="1417863"/>
                <a:ext cx="2845331" cy="640175"/>
              </a:xfrm>
              <a:prstGeom prst="rect">
                <a:avLst/>
              </a:prstGeom>
              <a:noFill/>
            </p:spPr>
            <p:txBody>
              <a:bodyPr wrap="none" rtlCol="0">
                <a:spAutoFit/>
              </a:bodyPr>
              <a:lstStyle/>
              <a:p>
                <a:r>
                  <a:rPr lang="en-US" altLang="zh-CN" dirty="0"/>
                  <a:t>For </a:t>
                </a:r>
                <a14:m>
                  <m:oMath xmlns:m="http://schemas.openxmlformats.org/officeDocument/2006/math">
                    <m:r>
                      <a:rPr lang="en-US" altLang="zh-CN" b="0" i="1" smtClean="0">
                        <a:latin typeface="Cambria Math" panose="02040503050406030204" pitchFamily="18" charset="0"/>
                      </a:rPr>
                      <m:t>𝐽</m:t>
                    </m:r>
                    <m:r>
                      <a:rPr lang="en-US" altLang="zh-CN" b="0" i="1" smtClean="0">
                        <a:latin typeface="Cambria Math" panose="02040503050406030204" pitchFamily="18" charset="0"/>
                      </a:rPr>
                      <m:t>/</m:t>
                    </m:r>
                    <m:r>
                      <a:rPr lang="en-US" altLang="zh-CN" b="0" i="1" smtClean="0">
                        <a:latin typeface="Cambria Math" panose="02040503050406030204" pitchFamily="18" charset="0"/>
                      </a:rPr>
                      <m:t>𝜓</m:t>
                    </m:r>
                  </m:oMath>
                </a14:m>
                <a:r>
                  <a:rPr lang="en-US" altLang="zh-CN" dirty="0"/>
                  <a:t>,   </a:t>
                </a:r>
                <a14:m>
                  <m:oMath xmlns:m="http://schemas.openxmlformats.org/officeDocument/2006/math">
                    <m:d>
                      <m:dPr>
                        <m:begChr m:val="|"/>
                        <m:endChr m:val="|"/>
                        <m:ctrlPr>
                          <a:rPr lang="en-US" altLang="zh-CN" sz="2000" i="1">
                            <a:latin typeface="Cambria Math" panose="02040503050406030204" pitchFamily="18" charset="0"/>
                          </a:rPr>
                        </m:ctrlPr>
                      </m:dPr>
                      <m:e>
                        <m:f>
                          <m:fPr>
                            <m:ctrlPr>
                              <a:rPr lang="en-US" altLang="zh-CN" sz="2000" i="1">
                                <a:latin typeface="Cambria Math" panose="02040503050406030204" pitchFamily="18" charset="0"/>
                              </a:rPr>
                            </m:ctrlPr>
                          </m:fPr>
                          <m:num>
                            <m:d>
                              <m:dPr>
                                <m:begChr m:val="〈"/>
                                <m:endChr m:val="〉"/>
                                <m:ctrlPr>
                                  <a:rPr lang="en-US" altLang="zh-CN" sz="2000" i="1">
                                    <a:latin typeface="Cambria Math" panose="02040503050406030204" pitchFamily="18" charset="0"/>
                                  </a:rPr>
                                </m:ctrlPr>
                              </m:dPr>
                              <m:e>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𝑉</m:t>
                                    </m:r>
                                  </m:e>
                                  <m:sup>
                                    <m:r>
                                      <a:rPr lang="en-US" altLang="zh-CN" sz="2000" b="0" i="1" smtClean="0">
                                        <a:latin typeface="Cambria Math" panose="02040503050406030204" pitchFamily="18" charset="0"/>
                                      </a:rPr>
                                      <m:t>𝐿𝑖𝑛</m:t>
                                    </m:r>
                                  </m:sup>
                                </m:sSup>
                              </m:e>
                            </m:d>
                          </m:num>
                          <m:den>
                            <m:d>
                              <m:dPr>
                                <m:begChr m:val="〈"/>
                                <m:endChr m:val="〉"/>
                                <m:ctrlPr>
                                  <a:rPr lang="en-US" altLang="zh-CN" sz="2000" i="1">
                                    <a:latin typeface="Cambria Math" panose="02040503050406030204" pitchFamily="18" charset="0"/>
                                  </a:rPr>
                                </m:ctrlPr>
                              </m:dPr>
                              <m:e>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𝑉</m:t>
                                    </m:r>
                                  </m:e>
                                  <m:sup>
                                    <m:r>
                                      <a:rPr lang="en-US" altLang="zh-CN" sz="2000" b="0" i="1" smtClean="0">
                                        <a:latin typeface="Cambria Math" panose="02040503050406030204" pitchFamily="18" charset="0"/>
                                      </a:rPr>
                                      <m:t>𝐶𝑜𝑢𝑙</m:t>
                                    </m:r>
                                  </m:sup>
                                </m:sSup>
                              </m:e>
                            </m:d>
                          </m:den>
                        </m:f>
                      </m:e>
                    </m:d>
                    <m:r>
                      <a:rPr lang="en-US" altLang="zh-CN" sz="2000" i="1">
                        <a:latin typeface="Cambria Math" panose="02040503050406030204" pitchFamily="18" charset="0"/>
                      </a:rPr>
                      <m:t>≃</m:t>
                    </m:r>
                    <m:r>
                      <a:rPr lang="en-US" altLang="zh-CN" sz="2000" b="0" i="1" smtClean="0">
                        <a:latin typeface="Cambria Math" panose="02040503050406030204" pitchFamily="18" charset="0"/>
                      </a:rPr>
                      <m:t>0.49</m:t>
                    </m:r>
                  </m:oMath>
                </a14:m>
                <a:endParaRPr lang="zh-CN" altLang="en-US" sz="2000" dirty="0"/>
              </a:p>
            </p:txBody>
          </p:sp>
        </mc:Choice>
        <mc:Fallback>
          <p:sp>
            <p:nvSpPr>
              <p:cNvPr id="10" name="文本框 9"/>
              <p:cNvSpPr txBox="1">
                <a:spLocks noRot="1" noChangeAspect="1" noMove="1" noResize="1" noEditPoints="1" noAdjustHandles="1" noChangeArrowheads="1" noChangeShapeType="1" noTextEdit="1"/>
              </p:cNvSpPr>
              <p:nvPr/>
            </p:nvSpPr>
            <p:spPr>
              <a:xfrm>
                <a:off x="8345714" y="1417863"/>
                <a:ext cx="2845331" cy="640175"/>
              </a:xfrm>
              <a:prstGeom prst="rect">
                <a:avLst/>
              </a:prstGeom>
              <a:blipFill>
                <a:blip r:embed="rId3"/>
                <a:stretch>
                  <a:fillRect l="-1713"/>
                </a:stretch>
              </a:blipFill>
            </p:spPr>
            <p:txBody>
              <a:bodyPr/>
              <a:lstStyle/>
              <a:p>
                <a:r>
                  <a:rPr lang="zh-CN" altLang="en-US">
                    <a:noFill/>
                  </a:rPr>
                  <a:t> </a:t>
                </a:r>
              </a:p>
            </p:txBody>
          </p:sp>
        </mc:Fallback>
      </mc:AlternateContent>
      <p:sp>
        <p:nvSpPr>
          <p:cNvPr id="11" name="文本框 10"/>
          <p:cNvSpPr txBox="1"/>
          <p:nvPr/>
        </p:nvSpPr>
        <p:spPr>
          <a:xfrm>
            <a:off x="8345714" y="3256685"/>
            <a:ext cx="3490686" cy="646331"/>
          </a:xfrm>
          <a:prstGeom prst="rect">
            <a:avLst/>
          </a:prstGeom>
          <a:noFill/>
        </p:spPr>
        <p:txBody>
          <a:bodyPr wrap="square" rtlCol="0">
            <a:spAutoFit/>
          </a:bodyPr>
          <a:lstStyle/>
          <a:p>
            <a:r>
              <a:rPr lang="en-US" altLang="zh-CN" dirty="0">
                <a:solidFill>
                  <a:srgbClr val="FF0000"/>
                </a:solidFill>
              </a:rPr>
              <a:t>The ratio increases quickly for excited states.</a:t>
            </a:r>
          </a:p>
        </p:txBody>
      </p:sp>
      <p:sp>
        <p:nvSpPr>
          <p:cNvPr id="12" name="矩形 11"/>
          <p:cNvSpPr/>
          <p:nvPr/>
        </p:nvSpPr>
        <p:spPr bwMode="auto">
          <a:xfrm>
            <a:off x="1184906" y="1969333"/>
            <a:ext cx="6703608" cy="402524"/>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mc:AlternateContent xmlns:mc="http://schemas.openxmlformats.org/markup-compatibility/2006">
        <mc:Choice xmlns:a14="http://schemas.microsoft.com/office/drawing/2010/main" Requires="a14">
          <p:sp>
            <p:nvSpPr>
              <p:cNvPr id="13" name="文本框 12"/>
              <p:cNvSpPr txBox="1"/>
              <p:nvPr/>
            </p:nvSpPr>
            <p:spPr>
              <a:xfrm>
                <a:off x="8367486" y="2363540"/>
                <a:ext cx="3090590" cy="653833"/>
              </a:xfrm>
              <a:prstGeom prst="rect">
                <a:avLst/>
              </a:prstGeom>
              <a:noFill/>
            </p:spPr>
            <p:txBody>
              <a:bodyPr wrap="none" rtlCol="0">
                <a:spAutoFit/>
              </a:bodyPr>
              <a:lstStyle/>
              <a:p>
                <a:r>
                  <a:rPr lang="en-US" altLang="zh-CN" dirty="0"/>
                  <a:t>For </a:t>
                </a:r>
                <a14:m>
                  <m:oMath xmlns:m="http://schemas.openxmlformats.org/officeDocument/2006/math">
                    <m:r>
                      <a:rPr lang="en-US" altLang="zh-CN" b="0" i="1" smtClean="0">
                        <a:latin typeface="Cambria Math" panose="02040503050406030204" pitchFamily="18" charset="0"/>
                      </a:rPr>
                      <m:t>𝜓</m:t>
                    </m:r>
                    <m:r>
                      <a:rPr lang="en-US" altLang="zh-CN" b="0" i="1" smtClean="0">
                        <a:latin typeface="Cambria Math" panose="02040503050406030204" pitchFamily="18" charset="0"/>
                      </a:rPr>
                      <m:t>(2</m:t>
                    </m:r>
                    <m:r>
                      <a:rPr lang="en-US" altLang="zh-CN" b="0" i="1" smtClean="0">
                        <a:latin typeface="Cambria Math" panose="02040503050406030204" pitchFamily="18" charset="0"/>
                      </a:rPr>
                      <m:t>𝑆</m:t>
                    </m:r>
                    <m:r>
                      <a:rPr lang="en-US" altLang="zh-CN" b="0" i="1" smtClean="0">
                        <a:latin typeface="Cambria Math" panose="02040503050406030204" pitchFamily="18" charset="0"/>
                      </a:rPr>
                      <m:t>)</m:t>
                    </m:r>
                  </m:oMath>
                </a14:m>
                <a:r>
                  <a:rPr lang="en-US" altLang="zh-CN" dirty="0"/>
                  <a:t>, </a:t>
                </a:r>
                <a14:m>
                  <m:oMath xmlns:m="http://schemas.openxmlformats.org/officeDocument/2006/math">
                    <m:r>
                      <a:rPr lang="en-US" altLang="zh-CN" sz="2000" b="0" i="0" smtClean="0">
                        <a:latin typeface="Cambria Math" panose="02040503050406030204" pitchFamily="18" charset="0"/>
                      </a:rPr>
                      <m:t> </m:t>
                    </m:r>
                    <m:d>
                      <m:dPr>
                        <m:begChr m:val="|"/>
                        <m:endChr m:val="|"/>
                        <m:ctrlPr>
                          <a:rPr lang="en-US" altLang="zh-CN" sz="2000" b="0" i="1" smtClean="0">
                            <a:latin typeface="Cambria Math" panose="02040503050406030204" pitchFamily="18" charset="0"/>
                          </a:rPr>
                        </m:ctrlPr>
                      </m:dPr>
                      <m:e>
                        <m:f>
                          <m:fPr>
                            <m:ctrlPr>
                              <a:rPr lang="en-US" altLang="zh-CN" sz="2000" i="1">
                                <a:latin typeface="Cambria Math" panose="02040503050406030204" pitchFamily="18" charset="0"/>
                              </a:rPr>
                            </m:ctrlPr>
                          </m:fPr>
                          <m:num>
                            <m:d>
                              <m:dPr>
                                <m:begChr m:val="〈"/>
                                <m:endChr m:val="〉"/>
                                <m:ctrlPr>
                                  <a:rPr lang="en-US" altLang="zh-CN" sz="2000" i="1">
                                    <a:latin typeface="Cambria Math" panose="02040503050406030204" pitchFamily="18" charset="0"/>
                                  </a:rPr>
                                </m:ctrlPr>
                              </m:dPr>
                              <m:e>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𝑉</m:t>
                                    </m:r>
                                  </m:e>
                                  <m:sup>
                                    <m:r>
                                      <a:rPr lang="en-US" altLang="zh-CN" sz="2000" i="1">
                                        <a:latin typeface="Cambria Math" panose="02040503050406030204" pitchFamily="18" charset="0"/>
                                      </a:rPr>
                                      <m:t>𝐿𝑖𝑛</m:t>
                                    </m:r>
                                  </m:sup>
                                </m:sSup>
                              </m:e>
                            </m:d>
                          </m:num>
                          <m:den>
                            <m:d>
                              <m:dPr>
                                <m:begChr m:val="〈"/>
                                <m:endChr m:val="〉"/>
                                <m:ctrlPr>
                                  <a:rPr lang="en-US" altLang="zh-CN" sz="2000" i="1">
                                    <a:latin typeface="Cambria Math" panose="02040503050406030204" pitchFamily="18" charset="0"/>
                                  </a:rPr>
                                </m:ctrlPr>
                              </m:dPr>
                              <m:e>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𝑉</m:t>
                                    </m:r>
                                  </m:e>
                                  <m:sup>
                                    <m:r>
                                      <a:rPr lang="en-US" altLang="zh-CN" sz="2000" i="1">
                                        <a:latin typeface="Cambria Math" panose="02040503050406030204" pitchFamily="18" charset="0"/>
                                      </a:rPr>
                                      <m:t>𝐶𝑜𝑢𝑙</m:t>
                                    </m:r>
                                  </m:sup>
                                </m:sSup>
                              </m:e>
                            </m:d>
                          </m:den>
                        </m:f>
                      </m:e>
                    </m:d>
                    <m:r>
                      <a:rPr lang="en-US" altLang="zh-CN" sz="2000" b="0" i="1" smtClean="0">
                        <a:latin typeface="Cambria Math" panose="02040503050406030204" pitchFamily="18" charset="0"/>
                      </a:rPr>
                      <m:t>≃1.92</m:t>
                    </m:r>
                  </m:oMath>
                </a14:m>
                <a:endParaRPr lang="zh-CN" altLang="en-US" sz="2000" dirty="0"/>
              </a:p>
            </p:txBody>
          </p:sp>
        </mc:Choice>
        <mc:Fallback>
          <p:sp>
            <p:nvSpPr>
              <p:cNvPr id="13" name="文本框 12"/>
              <p:cNvSpPr txBox="1">
                <a:spLocks noRot="1" noChangeAspect="1" noMove="1" noResize="1" noEditPoints="1" noAdjustHandles="1" noChangeArrowheads="1" noChangeShapeType="1" noTextEdit="1"/>
              </p:cNvSpPr>
              <p:nvPr/>
            </p:nvSpPr>
            <p:spPr>
              <a:xfrm>
                <a:off x="8367486" y="2363540"/>
                <a:ext cx="3090590" cy="653833"/>
              </a:xfrm>
              <a:prstGeom prst="rect">
                <a:avLst/>
              </a:prstGeom>
              <a:blipFill>
                <a:blip r:embed="rId4"/>
                <a:stretch>
                  <a:fillRect l="-1775"/>
                </a:stretch>
              </a:blipFill>
            </p:spPr>
            <p:txBody>
              <a:bodyPr/>
              <a:lstStyle/>
              <a:p>
                <a:r>
                  <a:rPr lang="zh-CN" altLang="en-US">
                    <a:noFill/>
                  </a:rPr>
                  <a:t> </a:t>
                </a:r>
              </a:p>
            </p:txBody>
          </p:sp>
        </mc:Fallback>
      </mc:AlternateContent>
      <p:sp>
        <p:nvSpPr>
          <p:cNvPr id="14" name="矩形 13"/>
          <p:cNvSpPr/>
          <p:nvPr/>
        </p:nvSpPr>
        <p:spPr bwMode="auto">
          <a:xfrm>
            <a:off x="1184906" y="2690456"/>
            <a:ext cx="6703608" cy="402524"/>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mc:AlternateContent xmlns:mc="http://schemas.openxmlformats.org/markup-compatibility/2006" xmlns:a14="http://schemas.microsoft.com/office/drawing/2010/main">
        <mc:Choice Requires="a14">
          <p:sp>
            <p:nvSpPr>
              <p:cNvPr id="15" name="矩形 14"/>
              <p:cNvSpPr/>
              <p:nvPr/>
            </p:nvSpPr>
            <p:spPr>
              <a:xfrm>
                <a:off x="507096" y="1969333"/>
                <a:ext cx="62055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rgbClr val="FF0000"/>
                          </a:solidFill>
                          <a:latin typeface="Cambria Math" panose="02040503050406030204" pitchFamily="18" charset="0"/>
                        </a:rPr>
                        <m:t>𝐽</m:t>
                      </m:r>
                      <m:r>
                        <a:rPr lang="en-US" altLang="zh-CN" i="1" smtClean="0">
                          <a:solidFill>
                            <a:srgbClr val="FF0000"/>
                          </a:solidFill>
                          <a:latin typeface="Cambria Math" panose="02040503050406030204" pitchFamily="18" charset="0"/>
                        </a:rPr>
                        <m:t>/</m:t>
                      </m:r>
                      <m:r>
                        <a:rPr lang="en-US" altLang="zh-CN" i="1" smtClean="0">
                          <a:solidFill>
                            <a:srgbClr val="FF0000"/>
                          </a:solidFill>
                          <a:latin typeface="Cambria Math" panose="02040503050406030204" pitchFamily="18" charset="0"/>
                        </a:rPr>
                        <m:t>𝜓</m:t>
                      </m:r>
                    </m:oMath>
                  </m:oMathPara>
                </a14:m>
                <a:endParaRPr lang="zh-CN" altLang="en-US" dirty="0">
                  <a:solidFill>
                    <a:srgbClr val="FF0000"/>
                  </a:solidFill>
                </a:endParaRPr>
              </a:p>
            </p:txBody>
          </p:sp>
        </mc:Choice>
        <mc:Fallback xmlns="">
          <p:sp>
            <p:nvSpPr>
              <p:cNvPr id="15" name="矩形 14"/>
              <p:cNvSpPr>
                <a:spLocks noRot="1" noChangeAspect="1" noMove="1" noResize="1" noEditPoints="1" noAdjustHandles="1" noChangeArrowheads="1" noChangeShapeType="1" noTextEdit="1"/>
              </p:cNvSpPr>
              <p:nvPr/>
            </p:nvSpPr>
            <p:spPr>
              <a:xfrm>
                <a:off x="507096" y="1969333"/>
                <a:ext cx="620554" cy="369332"/>
              </a:xfrm>
              <a:prstGeom prst="rect">
                <a:avLst/>
              </a:prstGeom>
              <a:blipFill>
                <a:blip r:embed="rId6"/>
                <a:stretch>
                  <a:fillRect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矩形 15"/>
              <p:cNvSpPr/>
              <p:nvPr/>
            </p:nvSpPr>
            <p:spPr>
              <a:xfrm>
                <a:off x="280723" y="2678278"/>
                <a:ext cx="8610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zh-CN" i="1" smtClean="0">
                          <a:solidFill>
                            <a:srgbClr val="FF0000"/>
                          </a:solidFill>
                          <a:latin typeface="Cambria Math" panose="02040503050406030204" pitchFamily="18" charset="0"/>
                        </a:rPr>
                        <m:t>𝜓</m:t>
                      </m:r>
                      <m:r>
                        <a:rPr lang="en-US" altLang="zh-CN" i="1" smtClean="0">
                          <a:solidFill>
                            <a:srgbClr val="FF0000"/>
                          </a:solidFill>
                          <a:latin typeface="Cambria Math" panose="02040503050406030204" pitchFamily="18" charset="0"/>
                        </a:rPr>
                        <m:t>(2</m:t>
                      </m:r>
                      <m:r>
                        <a:rPr lang="en-US" altLang="zh-CN" i="1" smtClean="0">
                          <a:solidFill>
                            <a:srgbClr val="FF0000"/>
                          </a:solidFill>
                          <a:latin typeface="Cambria Math" panose="02040503050406030204" pitchFamily="18" charset="0"/>
                        </a:rPr>
                        <m:t>𝑆</m:t>
                      </m:r>
                      <m:r>
                        <a:rPr lang="en-US" altLang="zh-CN" i="1" smtClean="0">
                          <a:solidFill>
                            <a:srgbClr val="FF0000"/>
                          </a:solidFill>
                          <a:latin typeface="Cambria Math" panose="02040503050406030204" pitchFamily="18" charset="0"/>
                        </a:rPr>
                        <m:t>)</m:t>
                      </m:r>
                    </m:oMath>
                  </m:oMathPara>
                </a14:m>
                <a:endParaRPr lang="zh-CN" altLang="en-US" dirty="0">
                  <a:solidFill>
                    <a:srgbClr val="FF0000"/>
                  </a:solidFill>
                </a:endParaRPr>
              </a:p>
            </p:txBody>
          </p:sp>
        </mc:Choice>
        <mc:Fallback xmlns="">
          <p:sp>
            <p:nvSpPr>
              <p:cNvPr id="16" name="矩形 15"/>
              <p:cNvSpPr>
                <a:spLocks noRot="1" noChangeAspect="1" noMove="1" noResize="1" noEditPoints="1" noAdjustHandles="1" noChangeArrowheads="1" noChangeShapeType="1" noTextEdit="1"/>
              </p:cNvSpPr>
              <p:nvPr/>
            </p:nvSpPr>
            <p:spPr>
              <a:xfrm>
                <a:off x="280723" y="2678278"/>
                <a:ext cx="861005" cy="369332"/>
              </a:xfrm>
              <a:prstGeom prst="rect">
                <a:avLst/>
              </a:prstGeom>
              <a:blipFill>
                <a:blip r:embed="rId7"/>
                <a:stretch>
                  <a:fillRect b="-1475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2162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38</a:t>
            </a:fld>
            <a:endParaRPr lang="en-GB" altLang="zh-CN"/>
          </a:p>
        </p:txBody>
      </p:sp>
      <p:pic>
        <p:nvPicPr>
          <p:cNvPr id="4" name="图片 3"/>
          <p:cNvPicPr>
            <a:picLocks noChangeAspect="1"/>
          </p:cNvPicPr>
          <p:nvPr/>
        </p:nvPicPr>
        <p:blipFill>
          <a:blip r:embed="rId2"/>
          <a:stretch>
            <a:fillRect/>
          </a:stretch>
        </p:blipFill>
        <p:spPr>
          <a:xfrm>
            <a:off x="266458" y="1284514"/>
            <a:ext cx="5031519" cy="3229429"/>
          </a:xfrm>
          <a:prstGeom prst="rect">
            <a:avLst/>
          </a:prstGeom>
        </p:spPr>
      </p:pic>
      <p:pic>
        <p:nvPicPr>
          <p:cNvPr id="5" name="图片 4"/>
          <p:cNvPicPr>
            <a:picLocks noChangeAspect="1"/>
          </p:cNvPicPr>
          <p:nvPr/>
        </p:nvPicPr>
        <p:blipFill>
          <a:blip r:embed="rId3"/>
          <a:stretch>
            <a:fillRect/>
          </a:stretch>
        </p:blipFill>
        <p:spPr>
          <a:xfrm>
            <a:off x="6003901" y="1284514"/>
            <a:ext cx="5019698" cy="3238270"/>
          </a:xfrm>
          <a:prstGeom prst="rect">
            <a:avLst/>
          </a:prstGeom>
        </p:spPr>
      </p:pic>
      <p:sp>
        <p:nvSpPr>
          <p:cNvPr id="6" name="TextBox 2"/>
          <p:cNvSpPr txBox="1"/>
          <p:nvPr/>
        </p:nvSpPr>
        <p:spPr>
          <a:xfrm>
            <a:off x="1008743" y="208807"/>
            <a:ext cx="9037887"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609600" indent="-609600">
              <a:spcBef>
                <a:spcPct val="35000"/>
              </a:spcBef>
              <a:buSzPct val="130000"/>
              <a:buNone/>
            </a:pPr>
            <a:r>
              <a:rPr lang="en-US" altLang="zh-CN" sz="2800" b="1" dirty="0">
                <a:solidFill>
                  <a:schemeClr val="accent2"/>
                </a:solidFill>
                <a:latin typeface="Calibri" panose="020F0502020204030204" pitchFamily="34" charset="0"/>
                <a:ea typeface="宋体" panose="02010600030101010101" pitchFamily="2" charset="-122"/>
              </a:rPr>
              <a:t>Fully-heavy </a:t>
            </a:r>
            <a:r>
              <a:rPr lang="en-US" altLang="zh-CN" sz="2800" b="1" dirty="0" err="1">
                <a:solidFill>
                  <a:schemeClr val="accent2"/>
                </a:solidFill>
                <a:latin typeface="Calibri" panose="020F0502020204030204" pitchFamily="34" charset="0"/>
                <a:ea typeface="宋体" panose="02010600030101010101" pitchFamily="2" charset="-122"/>
              </a:rPr>
              <a:t>tetraquarks</a:t>
            </a:r>
            <a:r>
              <a:rPr lang="en-US" altLang="zh-CN" sz="2800" b="1" dirty="0">
                <a:solidFill>
                  <a:schemeClr val="accent2"/>
                </a:solidFill>
                <a:latin typeface="Calibri" panose="020F0502020204030204" pitchFamily="34" charset="0"/>
                <a:ea typeface="宋体" panose="02010600030101010101" pitchFamily="2" charset="-122"/>
              </a:rPr>
              <a:t> as ideal exotic candidates</a:t>
            </a:r>
          </a:p>
        </p:txBody>
      </p:sp>
      <p:pic>
        <p:nvPicPr>
          <p:cNvPr id="8" name="图片 7"/>
          <p:cNvPicPr>
            <a:picLocks noChangeAspect="1"/>
          </p:cNvPicPr>
          <p:nvPr/>
        </p:nvPicPr>
        <p:blipFill>
          <a:blip r:embed="rId4"/>
          <a:stretch>
            <a:fillRect/>
          </a:stretch>
        </p:blipFill>
        <p:spPr>
          <a:xfrm>
            <a:off x="878970" y="4890255"/>
            <a:ext cx="3806494" cy="352350"/>
          </a:xfrm>
          <a:prstGeom prst="rect">
            <a:avLst/>
          </a:prstGeom>
        </p:spPr>
      </p:pic>
      <p:pic>
        <p:nvPicPr>
          <p:cNvPr id="9" name="图片 8"/>
          <p:cNvPicPr>
            <a:picLocks noChangeAspect="1"/>
          </p:cNvPicPr>
          <p:nvPr/>
        </p:nvPicPr>
        <p:blipFill>
          <a:blip r:embed="rId5"/>
          <a:stretch>
            <a:fillRect/>
          </a:stretch>
        </p:blipFill>
        <p:spPr>
          <a:xfrm>
            <a:off x="878970" y="5444917"/>
            <a:ext cx="3337200" cy="348000"/>
          </a:xfrm>
          <a:prstGeom prst="rect">
            <a:avLst/>
          </a:prstGeom>
        </p:spPr>
      </p:pic>
      <p:pic>
        <p:nvPicPr>
          <p:cNvPr id="10" name="图片 9"/>
          <p:cNvPicPr>
            <a:picLocks noChangeAspect="1"/>
          </p:cNvPicPr>
          <p:nvPr/>
        </p:nvPicPr>
        <p:blipFill>
          <a:blip r:embed="rId6"/>
          <a:stretch>
            <a:fillRect/>
          </a:stretch>
        </p:blipFill>
        <p:spPr>
          <a:xfrm>
            <a:off x="6567050" y="4912005"/>
            <a:ext cx="3893400" cy="330600"/>
          </a:xfrm>
          <a:prstGeom prst="rect">
            <a:avLst/>
          </a:prstGeom>
        </p:spPr>
      </p:pic>
      <p:pic>
        <p:nvPicPr>
          <p:cNvPr id="11" name="图片 10"/>
          <p:cNvPicPr>
            <a:picLocks noChangeAspect="1"/>
          </p:cNvPicPr>
          <p:nvPr/>
        </p:nvPicPr>
        <p:blipFill>
          <a:blip r:embed="rId7"/>
          <a:stretch>
            <a:fillRect/>
          </a:stretch>
        </p:blipFill>
        <p:spPr>
          <a:xfrm>
            <a:off x="6567050" y="5427517"/>
            <a:ext cx="3458869" cy="365400"/>
          </a:xfrm>
          <a:prstGeom prst="rect">
            <a:avLst/>
          </a:prstGeom>
        </p:spPr>
      </p:pic>
      <p:pic>
        <p:nvPicPr>
          <p:cNvPr id="12" name="图片 11"/>
          <p:cNvPicPr>
            <a:picLocks noChangeAspect="1"/>
          </p:cNvPicPr>
          <p:nvPr/>
        </p:nvPicPr>
        <p:blipFill>
          <a:blip r:embed="rId8"/>
          <a:stretch>
            <a:fillRect/>
          </a:stretch>
        </p:blipFill>
        <p:spPr>
          <a:xfrm>
            <a:off x="10228221" y="114463"/>
            <a:ext cx="1728373" cy="1075707"/>
          </a:xfrm>
          <a:prstGeom prst="rect">
            <a:avLst/>
          </a:prstGeom>
        </p:spPr>
      </p:pic>
      <p:sp>
        <p:nvSpPr>
          <p:cNvPr id="13" name="矩形 12"/>
          <p:cNvSpPr/>
          <p:nvPr/>
        </p:nvSpPr>
        <p:spPr>
          <a:xfrm>
            <a:off x="878970" y="6245225"/>
            <a:ext cx="4961615" cy="369332"/>
          </a:xfrm>
          <a:prstGeom prst="rect">
            <a:avLst/>
          </a:prstGeom>
        </p:spPr>
        <p:txBody>
          <a:bodyPr wrap="none">
            <a:spAutoFit/>
          </a:bodyPr>
          <a:lstStyle/>
          <a:p>
            <a:r>
              <a:rPr lang="en-US" altLang="zh-CN" dirty="0" err="1">
                <a:solidFill>
                  <a:srgbClr val="0000FF"/>
                </a:solidFill>
                <a:latin typeface="Times New Roman" panose="02020603050405020304" pitchFamily="18" charset="0"/>
              </a:rPr>
              <a:t>LHCb</a:t>
            </a:r>
            <a:r>
              <a:rPr lang="en-US" altLang="zh-CN" dirty="0">
                <a:solidFill>
                  <a:srgbClr val="0000FF"/>
                </a:solidFill>
                <a:latin typeface="Times New Roman" panose="02020603050405020304" pitchFamily="18" charset="0"/>
              </a:rPr>
              <a:t> Collaboration, arXiv:2006.16957v1 [</a:t>
            </a:r>
            <a:r>
              <a:rPr lang="en-US" altLang="zh-CN" dirty="0" err="1">
                <a:solidFill>
                  <a:srgbClr val="0000FF"/>
                </a:solidFill>
                <a:latin typeface="Times New Roman" panose="02020603050405020304" pitchFamily="18" charset="0"/>
              </a:rPr>
              <a:t>hep</a:t>
            </a:r>
            <a:r>
              <a:rPr lang="en-US" altLang="zh-CN" dirty="0">
                <a:solidFill>
                  <a:srgbClr val="0000FF"/>
                </a:solidFill>
                <a:latin typeface="Times New Roman" panose="02020603050405020304" pitchFamily="18" charset="0"/>
              </a:rPr>
              <a:t>-ex]</a:t>
            </a:r>
            <a:endParaRPr lang="zh-CN" altLang="en-US" dirty="0">
              <a:solidFill>
                <a:srgbClr val="0000FF"/>
              </a:solidFill>
            </a:endParaRPr>
          </a:p>
        </p:txBody>
      </p:sp>
    </p:spTree>
    <p:extLst>
      <p:ext uri="{BB962C8B-B14F-4D97-AF65-F5344CB8AC3E}">
        <p14:creationId xmlns:p14="http://schemas.microsoft.com/office/powerpoint/2010/main" val="7138545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39</a:t>
            </a:fld>
            <a:endParaRPr lang="en-GB" altLang="zh-CN"/>
          </a:p>
        </p:txBody>
      </p:sp>
      <p:sp>
        <p:nvSpPr>
          <p:cNvPr id="6" name="文本框 5"/>
          <p:cNvSpPr txBox="1"/>
          <p:nvPr/>
        </p:nvSpPr>
        <p:spPr>
          <a:xfrm>
            <a:off x="761889" y="478972"/>
            <a:ext cx="10689881" cy="3154710"/>
          </a:xfrm>
          <a:prstGeom prst="rect">
            <a:avLst/>
          </a:prstGeom>
          <a:noFill/>
        </p:spPr>
        <p:txBody>
          <a:bodyPr wrap="square" rtlCol="0">
            <a:spAutoFit/>
          </a:bodyPr>
          <a:lstStyle/>
          <a:p>
            <a:pPr>
              <a:spcAft>
                <a:spcPts val="600"/>
              </a:spcAft>
            </a:pPr>
            <a:r>
              <a:rPr lang="en-US" altLang="zh-CN" b="1" dirty="0">
                <a:solidFill>
                  <a:srgbClr val="0000FF"/>
                </a:solidFill>
              </a:rPr>
              <a:t>Unbound fully-heavy </a:t>
            </a:r>
            <a:r>
              <a:rPr lang="en-US" altLang="zh-CN" b="1" dirty="0" err="1">
                <a:solidFill>
                  <a:srgbClr val="0000FF"/>
                </a:solidFill>
              </a:rPr>
              <a:t>tetraquarks</a:t>
            </a:r>
            <a:r>
              <a:rPr lang="en-US" altLang="zh-CN" b="1" dirty="0">
                <a:solidFill>
                  <a:srgbClr val="0000FF"/>
                </a:solidFill>
              </a:rPr>
              <a:t>:</a:t>
            </a:r>
          </a:p>
          <a:p>
            <a:pPr marL="342900" indent="-342900">
              <a:spcAft>
                <a:spcPts val="600"/>
              </a:spcAft>
              <a:buFont typeface="+mj-lt"/>
              <a:buAutoNum type="arabicPeriod"/>
            </a:pPr>
            <a:r>
              <a:rPr lang="en-US" altLang="zh-CN" dirty="0">
                <a:solidFill>
                  <a:srgbClr val="0000FF"/>
                </a:solidFill>
              </a:rPr>
              <a:t>J.~P.~</a:t>
            </a:r>
            <a:r>
              <a:rPr lang="en-US" altLang="zh-CN" dirty="0" err="1">
                <a:solidFill>
                  <a:srgbClr val="0000FF"/>
                </a:solidFill>
              </a:rPr>
              <a:t>Ader</a:t>
            </a:r>
            <a:r>
              <a:rPr lang="en-US" altLang="zh-CN" dirty="0">
                <a:solidFill>
                  <a:srgbClr val="0000FF"/>
                </a:solidFill>
              </a:rPr>
              <a:t>, </a:t>
            </a:r>
            <a:r>
              <a:rPr lang="en-US" altLang="zh-CN" dirty="0" err="1">
                <a:solidFill>
                  <a:srgbClr val="0000FF"/>
                </a:solidFill>
              </a:rPr>
              <a:t>J.~M.~Richard</a:t>
            </a:r>
            <a:r>
              <a:rPr lang="en-US" altLang="zh-CN" dirty="0">
                <a:solidFill>
                  <a:srgbClr val="0000FF"/>
                </a:solidFill>
              </a:rPr>
              <a:t> and P.~</a:t>
            </a:r>
            <a:r>
              <a:rPr lang="en-US" altLang="zh-CN" dirty="0" err="1">
                <a:solidFill>
                  <a:srgbClr val="0000FF"/>
                </a:solidFill>
              </a:rPr>
              <a:t>Taxil</a:t>
            </a:r>
            <a:r>
              <a:rPr lang="en-US" altLang="zh-CN" dirty="0">
                <a:solidFill>
                  <a:srgbClr val="0000FF"/>
                </a:solidFill>
              </a:rPr>
              <a:t>, Phys.\ Rev.\ D {\bf 25}, 2370 (1982)</a:t>
            </a:r>
          </a:p>
          <a:p>
            <a:pPr marL="342900" indent="-342900">
              <a:spcAft>
                <a:spcPts val="600"/>
              </a:spcAft>
              <a:buFont typeface="+mj-lt"/>
              <a:buAutoNum type="arabicPeriod"/>
            </a:pPr>
            <a:r>
              <a:rPr lang="en-US" altLang="zh-CN" dirty="0" err="1">
                <a:solidFill>
                  <a:srgbClr val="0000FF"/>
                </a:solidFill>
              </a:rPr>
              <a:t>J.~M.~Richard</a:t>
            </a:r>
            <a:r>
              <a:rPr lang="en-US" altLang="zh-CN" dirty="0">
                <a:solidFill>
                  <a:srgbClr val="0000FF"/>
                </a:solidFill>
              </a:rPr>
              <a:t>, A.~</a:t>
            </a:r>
            <a:r>
              <a:rPr lang="en-US" altLang="zh-CN" dirty="0" err="1">
                <a:solidFill>
                  <a:srgbClr val="0000FF"/>
                </a:solidFill>
              </a:rPr>
              <a:t>Valcarce</a:t>
            </a:r>
            <a:r>
              <a:rPr lang="en-US" altLang="zh-CN" dirty="0">
                <a:solidFill>
                  <a:srgbClr val="0000FF"/>
                </a:solidFill>
              </a:rPr>
              <a:t> and J.~</a:t>
            </a:r>
            <a:r>
              <a:rPr lang="en-US" altLang="zh-CN" dirty="0" err="1">
                <a:solidFill>
                  <a:srgbClr val="0000FF"/>
                </a:solidFill>
              </a:rPr>
              <a:t>Vijande</a:t>
            </a:r>
            <a:r>
              <a:rPr lang="en-US" altLang="zh-CN" dirty="0">
                <a:solidFill>
                  <a:srgbClr val="0000FF"/>
                </a:solidFill>
              </a:rPr>
              <a:t>, Phys.\ Rev.\ D {\bf 95}, 054019 (2017); Phys.\ Rev.\ C {\bf 97}, 035211 (2018)</a:t>
            </a:r>
          </a:p>
          <a:p>
            <a:pPr marL="342900" indent="-342900">
              <a:spcAft>
                <a:spcPts val="600"/>
              </a:spcAft>
              <a:buFont typeface="+mj-lt"/>
              <a:buAutoNum type="arabicPeriod"/>
            </a:pPr>
            <a:r>
              <a:rPr lang="en-US" altLang="zh-CN" dirty="0">
                <a:solidFill>
                  <a:srgbClr val="0000FF"/>
                </a:solidFill>
              </a:rPr>
              <a:t>M.~</a:t>
            </a:r>
            <a:r>
              <a:rPr lang="en-US" altLang="zh-CN" dirty="0" err="1">
                <a:solidFill>
                  <a:srgbClr val="0000FF"/>
                </a:solidFill>
              </a:rPr>
              <a:t>Karliner</a:t>
            </a:r>
            <a:r>
              <a:rPr lang="en-US" altLang="zh-CN" dirty="0">
                <a:solidFill>
                  <a:srgbClr val="0000FF"/>
                </a:solidFill>
              </a:rPr>
              <a:t>, S.~</a:t>
            </a:r>
            <a:r>
              <a:rPr lang="en-US" altLang="zh-CN" dirty="0" err="1">
                <a:solidFill>
                  <a:srgbClr val="0000FF"/>
                </a:solidFill>
              </a:rPr>
              <a:t>Nussinov</a:t>
            </a:r>
            <a:r>
              <a:rPr lang="en-US" altLang="zh-CN" dirty="0">
                <a:solidFill>
                  <a:srgbClr val="0000FF"/>
                </a:solidFill>
              </a:rPr>
              <a:t> and J.~L.~</a:t>
            </a:r>
            <a:r>
              <a:rPr lang="en-US" altLang="zh-CN" dirty="0" err="1">
                <a:solidFill>
                  <a:srgbClr val="0000FF"/>
                </a:solidFill>
              </a:rPr>
              <a:t>Rosner</a:t>
            </a:r>
            <a:r>
              <a:rPr lang="en-US" altLang="zh-CN" dirty="0">
                <a:solidFill>
                  <a:srgbClr val="0000FF"/>
                </a:solidFill>
              </a:rPr>
              <a:t>, Phys.\ Rev.\ D {\bf 95}, 034011 (2017)</a:t>
            </a:r>
          </a:p>
          <a:p>
            <a:pPr marL="342900" indent="-342900">
              <a:spcAft>
                <a:spcPts val="600"/>
              </a:spcAft>
              <a:buFont typeface="+mj-lt"/>
              <a:buAutoNum type="arabicPeriod"/>
            </a:pPr>
            <a:r>
              <a:rPr lang="en-US" altLang="zh-CN" dirty="0" err="1">
                <a:solidFill>
                  <a:srgbClr val="0000FF"/>
                </a:solidFill>
              </a:rPr>
              <a:t>J.~Wu</a:t>
            </a:r>
            <a:r>
              <a:rPr lang="en-US" altLang="zh-CN" dirty="0">
                <a:solidFill>
                  <a:srgbClr val="0000FF"/>
                </a:solidFill>
              </a:rPr>
              <a:t>, </a:t>
            </a:r>
            <a:r>
              <a:rPr lang="en-US" altLang="zh-CN" dirty="0" err="1">
                <a:solidFill>
                  <a:srgbClr val="0000FF"/>
                </a:solidFill>
              </a:rPr>
              <a:t>Y.~R.~Liu</a:t>
            </a:r>
            <a:r>
              <a:rPr lang="en-US" altLang="zh-CN" dirty="0">
                <a:solidFill>
                  <a:srgbClr val="0000FF"/>
                </a:solidFill>
              </a:rPr>
              <a:t>, </a:t>
            </a:r>
            <a:r>
              <a:rPr lang="en-US" altLang="zh-CN" dirty="0" err="1">
                <a:solidFill>
                  <a:srgbClr val="0000FF"/>
                </a:solidFill>
              </a:rPr>
              <a:t>K.~Chen</a:t>
            </a:r>
            <a:r>
              <a:rPr lang="en-US" altLang="zh-CN" dirty="0">
                <a:solidFill>
                  <a:srgbClr val="0000FF"/>
                </a:solidFill>
              </a:rPr>
              <a:t>, </a:t>
            </a:r>
            <a:r>
              <a:rPr lang="en-US" altLang="zh-CN" dirty="0" err="1">
                <a:solidFill>
                  <a:srgbClr val="0000FF"/>
                </a:solidFill>
              </a:rPr>
              <a:t>X.~Liu</a:t>
            </a:r>
            <a:r>
              <a:rPr lang="en-US" altLang="zh-CN" dirty="0">
                <a:solidFill>
                  <a:srgbClr val="0000FF"/>
                </a:solidFill>
              </a:rPr>
              <a:t>, and </a:t>
            </a:r>
            <a:r>
              <a:rPr lang="en-US" altLang="zh-CN" dirty="0" err="1">
                <a:solidFill>
                  <a:srgbClr val="0000FF"/>
                </a:solidFill>
              </a:rPr>
              <a:t>S.~L.~Zhu</a:t>
            </a:r>
            <a:r>
              <a:rPr lang="en-US" altLang="zh-CN" dirty="0">
                <a:solidFill>
                  <a:srgbClr val="0000FF"/>
                </a:solidFill>
              </a:rPr>
              <a:t>, Phys.\ Rev.\ D {\bf 97}, 094015 (2018)</a:t>
            </a:r>
          </a:p>
          <a:p>
            <a:pPr marL="342900" indent="-342900">
              <a:spcAft>
                <a:spcPts val="600"/>
              </a:spcAft>
              <a:buFont typeface="+mj-lt"/>
              <a:buAutoNum type="arabicPeriod"/>
            </a:pPr>
            <a:r>
              <a:rPr lang="en-US" altLang="zh-CN" dirty="0">
                <a:solidFill>
                  <a:srgbClr val="0000FF"/>
                </a:solidFill>
              </a:rPr>
              <a:t>M. S. Liu, Q. F. Lu, X. H. </a:t>
            </a:r>
            <a:r>
              <a:rPr lang="en-US" altLang="zh-CN" dirty="0" err="1">
                <a:solidFill>
                  <a:srgbClr val="0000FF"/>
                </a:solidFill>
              </a:rPr>
              <a:t>Zhong</a:t>
            </a:r>
            <a:r>
              <a:rPr lang="en-US" altLang="zh-CN" dirty="0">
                <a:solidFill>
                  <a:srgbClr val="0000FF"/>
                </a:solidFill>
              </a:rPr>
              <a:t> and Q. Zhao, Phys. Rev. D 100, 016006 (2019). </a:t>
            </a:r>
          </a:p>
          <a:p>
            <a:pPr marL="342900" indent="-342900">
              <a:spcAft>
                <a:spcPts val="600"/>
              </a:spcAft>
              <a:buFont typeface="+mj-lt"/>
              <a:buAutoNum type="arabicPeriod"/>
            </a:pPr>
            <a:r>
              <a:rPr lang="en-US" altLang="zh-CN" dirty="0">
                <a:solidFill>
                  <a:srgbClr val="0000FF"/>
                </a:solidFill>
              </a:rPr>
              <a:t>M.S. Liu, F.X. Liu, X.H. </a:t>
            </a:r>
            <a:r>
              <a:rPr lang="en-US" altLang="zh-CN" dirty="0" err="1">
                <a:solidFill>
                  <a:srgbClr val="0000FF"/>
                </a:solidFill>
              </a:rPr>
              <a:t>Zhong</a:t>
            </a:r>
            <a:r>
              <a:rPr lang="en-US" altLang="zh-CN" dirty="0">
                <a:solidFill>
                  <a:srgbClr val="0000FF"/>
                </a:solidFill>
              </a:rPr>
              <a:t> and Q. Zhao, 2006.11952 [</a:t>
            </a:r>
            <a:r>
              <a:rPr lang="en-US" altLang="zh-CN" dirty="0" err="1">
                <a:solidFill>
                  <a:srgbClr val="0000FF"/>
                </a:solidFill>
              </a:rPr>
              <a:t>hep-ph</a:t>
            </a:r>
            <a:r>
              <a:rPr lang="en-US" altLang="zh-CN" dirty="0">
                <a:solidFill>
                  <a:srgbClr val="0000FF"/>
                </a:solidFill>
              </a:rPr>
              <a:t>].</a:t>
            </a:r>
          </a:p>
          <a:p>
            <a:pPr marL="342900" indent="-342900">
              <a:spcAft>
                <a:spcPts val="600"/>
              </a:spcAft>
              <a:buFont typeface="+mj-lt"/>
              <a:buAutoNum type="arabicPeriod"/>
            </a:pPr>
            <a:r>
              <a:rPr lang="en-US" altLang="zh-CN" dirty="0">
                <a:solidFill>
                  <a:srgbClr val="0000FF"/>
                </a:solidFill>
              </a:rPr>
              <a:t>X.Z. </a:t>
            </a:r>
            <a:r>
              <a:rPr lang="en-US" altLang="zh-CN" dirty="0" err="1">
                <a:solidFill>
                  <a:srgbClr val="0000FF"/>
                </a:solidFill>
              </a:rPr>
              <a:t>Weng</a:t>
            </a:r>
            <a:r>
              <a:rPr lang="en-US" altLang="zh-CN" dirty="0">
                <a:solidFill>
                  <a:srgbClr val="0000FF"/>
                </a:solidFill>
              </a:rPr>
              <a:t>, X.L. Chen, W.Z. Deng, and S.L. Zhu, arXiv:2010.05163v1 [</a:t>
            </a:r>
            <a:r>
              <a:rPr lang="en-US" altLang="zh-CN" dirty="0" err="1">
                <a:solidFill>
                  <a:srgbClr val="0000FF"/>
                </a:solidFill>
              </a:rPr>
              <a:t>hep-ph</a:t>
            </a:r>
            <a:r>
              <a:rPr lang="en-US" altLang="zh-CN" dirty="0">
                <a:solidFill>
                  <a:srgbClr val="0000FF"/>
                </a:solidFill>
              </a:rPr>
              <a:t>]</a:t>
            </a:r>
            <a:endParaRPr lang="zh-CN" altLang="en-US" dirty="0">
              <a:solidFill>
                <a:srgbClr val="0000FF"/>
              </a:solidFill>
            </a:endParaRPr>
          </a:p>
        </p:txBody>
      </p:sp>
      <p:sp>
        <p:nvSpPr>
          <p:cNvPr id="7" name="文本框 6"/>
          <p:cNvSpPr txBox="1"/>
          <p:nvPr/>
        </p:nvSpPr>
        <p:spPr>
          <a:xfrm>
            <a:off x="761889" y="4088011"/>
            <a:ext cx="11072455" cy="2769989"/>
          </a:xfrm>
          <a:prstGeom prst="rect">
            <a:avLst/>
          </a:prstGeom>
          <a:noFill/>
        </p:spPr>
        <p:txBody>
          <a:bodyPr wrap="square" rtlCol="0">
            <a:spAutoFit/>
          </a:bodyPr>
          <a:lstStyle>
            <a:defPPr>
              <a:defRPr lang="en-US"/>
            </a:defPPr>
            <a:lvl1pPr>
              <a:spcAft>
                <a:spcPts val="600"/>
              </a:spcAft>
            </a:lvl1pPr>
          </a:lstStyle>
          <a:p>
            <a:r>
              <a:rPr lang="en-US" altLang="zh-CN" b="1" dirty="0">
                <a:solidFill>
                  <a:srgbClr val="C00000"/>
                </a:solidFill>
              </a:rPr>
              <a:t>Bound fully-heavy </a:t>
            </a:r>
            <a:r>
              <a:rPr lang="en-US" altLang="zh-CN" b="1" dirty="0" err="1">
                <a:solidFill>
                  <a:srgbClr val="C00000"/>
                </a:solidFill>
              </a:rPr>
              <a:t>tetraquarks</a:t>
            </a:r>
            <a:r>
              <a:rPr lang="en-US" altLang="zh-CN" b="1" dirty="0">
                <a:solidFill>
                  <a:srgbClr val="C00000"/>
                </a:solidFill>
              </a:rPr>
              <a:t>:</a:t>
            </a:r>
          </a:p>
          <a:p>
            <a:pPr marL="342900" indent="-342900">
              <a:buFont typeface="+mj-lt"/>
              <a:buAutoNum type="arabicPeriod"/>
            </a:pPr>
            <a:r>
              <a:rPr lang="en-US" altLang="zh-CN" dirty="0" err="1">
                <a:solidFill>
                  <a:srgbClr val="C00000"/>
                </a:solidFill>
              </a:rPr>
              <a:t>L.~Heller</a:t>
            </a:r>
            <a:r>
              <a:rPr lang="en-US" altLang="zh-CN" dirty="0">
                <a:solidFill>
                  <a:srgbClr val="C00000"/>
                </a:solidFill>
              </a:rPr>
              <a:t> and J.~A.~</a:t>
            </a:r>
            <a:r>
              <a:rPr lang="en-US" altLang="zh-CN" dirty="0" err="1">
                <a:solidFill>
                  <a:srgbClr val="C00000"/>
                </a:solidFill>
              </a:rPr>
              <a:t>Tjon</a:t>
            </a:r>
            <a:r>
              <a:rPr lang="en-US" altLang="zh-CN" dirty="0">
                <a:solidFill>
                  <a:srgbClr val="C00000"/>
                </a:solidFill>
              </a:rPr>
              <a:t>, Phys.\ Rev.\ D {\bf 32}, 755 (1985)</a:t>
            </a:r>
          </a:p>
          <a:p>
            <a:pPr marL="342900" indent="-342900">
              <a:buFont typeface="+mj-lt"/>
              <a:buAutoNum type="arabicPeriod"/>
            </a:pPr>
            <a:r>
              <a:rPr lang="en-US" altLang="zh-CN" dirty="0" err="1">
                <a:solidFill>
                  <a:srgbClr val="C00000"/>
                </a:solidFill>
              </a:rPr>
              <a:t>R.~J.~Lloyd</a:t>
            </a:r>
            <a:r>
              <a:rPr lang="en-US" altLang="zh-CN" dirty="0">
                <a:solidFill>
                  <a:srgbClr val="C00000"/>
                </a:solidFill>
              </a:rPr>
              <a:t> and </a:t>
            </a:r>
            <a:r>
              <a:rPr lang="en-US" altLang="zh-CN" dirty="0" err="1">
                <a:solidFill>
                  <a:srgbClr val="C00000"/>
                </a:solidFill>
              </a:rPr>
              <a:t>J.~P.~Vary</a:t>
            </a:r>
            <a:r>
              <a:rPr lang="en-US" altLang="zh-CN" dirty="0">
                <a:solidFill>
                  <a:srgbClr val="C00000"/>
                </a:solidFill>
              </a:rPr>
              <a:t>, Phys.\ Rev.\ D {\bf 70}, 014009 (2004)</a:t>
            </a:r>
          </a:p>
          <a:p>
            <a:pPr marL="342900" indent="-342900">
              <a:buFont typeface="+mj-lt"/>
              <a:buAutoNum type="arabicPeriod"/>
            </a:pPr>
            <a:r>
              <a:rPr lang="en-US" altLang="zh-CN" dirty="0">
                <a:solidFill>
                  <a:srgbClr val="C00000"/>
                </a:solidFill>
              </a:rPr>
              <a:t>N.~</a:t>
            </a:r>
            <a:r>
              <a:rPr lang="en-US" altLang="zh-CN" dirty="0" err="1">
                <a:solidFill>
                  <a:srgbClr val="C00000"/>
                </a:solidFill>
              </a:rPr>
              <a:t>Barnea</a:t>
            </a:r>
            <a:r>
              <a:rPr lang="en-US" altLang="zh-CN" dirty="0">
                <a:solidFill>
                  <a:srgbClr val="C00000"/>
                </a:solidFill>
              </a:rPr>
              <a:t>, J.~</a:t>
            </a:r>
            <a:r>
              <a:rPr lang="en-US" altLang="zh-CN" dirty="0" err="1">
                <a:solidFill>
                  <a:srgbClr val="C00000"/>
                </a:solidFill>
              </a:rPr>
              <a:t>Vijande</a:t>
            </a:r>
            <a:r>
              <a:rPr lang="en-US" altLang="zh-CN" dirty="0">
                <a:solidFill>
                  <a:srgbClr val="C00000"/>
                </a:solidFill>
              </a:rPr>
              <a:t> and A.~</a:t>
            </a:r>
            <a:r>
              <a:rPr lang="en-US" altLang="zh-CN" dirty="0" err="1">
                <a:solidFill>
                  <a:srgbClr val="C00000"/>
                </a:solidFill>
              </a:rPr>
              <a:t>Valcarce</a:t>
            </a:r>
            <a:r>
              <a:rPr lang="en-US" altLang="zh-CN" dirty="0">
                <a:solidFill>
                  <a:srgbClr val="C00000"/>
                </a:solidFill>
              </a:rPr>
              <a:t>, Phys.\ Rev.\ D {\bf 73}, 054004 (2006); </a:t>
            </a:r>
          </a:p>
          <a:p>
            <a:pPr marL="342900" indent="-342900">
              <a:buFont typeface="+mj-lt"/>
              <a:buAutoNum type="arabicPeriod"/>
            </a:pPr>
            <a:r>
              <a:rPr lang="en-US" altLang="zh-CN" dirty="0" err="1">
                <a:solidFill>
                  <a:srgbClr val="C00000"/>
                </a:solidFill>
              </a:rPr>
              <a:t>M.~N.~Anwar</a:t>
            </a:r>
            <a:r>
              <a:rPr lang="en-US" altLang="zh-CN" dirty="0">
                <a:solidFill>
                  <a:srgbClr val="C00000"/>
                </a:solidFill>
              </a:rPr>
              <a:t>, </a:t>
            </a:r>
            <a:r>
              <a:rPr lang="en-US" altLang="zh-CN" dirty="0" err="1">
                <a:solidFill>
                  <a:srgbClr val="C00000"/>
                </a:solidFill>
              </a:rPr>
              <a:t>J.~Ferretti</a:t>
            </a:r>
            <a:r>
              <a:rPr lang="en-US" altLang="zh-CN" dirty="0">
                <a:solidFill>
                  <a:srgbClr val="C00000"/>
                </a:solidFill>
              </a:rPr>
              <a:t>, F.~K.~</a:t>
            </a:r>
            <a:r>
              <a:rPr lang="en-US" altLang="zh-CN" dirty="0" err="1">
                <a:solidFill>
                  <a:srgbClr val="C00000"/>
                </a:solidFill>
              </a:rPr>
              <a:t>Guo</a:t>
            </a:r>
            <a:r>
              <a:rPr lang="en-US" altLang="zh-CN" dirty="0">
                <a:solidFill>
                  <a:srgbClr val="C00000"/>
                </a:solidFill>
              </a:rPr>
              <a:t>, E.~</a:t>
            </a:r>
            <a:r>
              <a:rPr lang="en-US" altLang="zh-CN" dirty="0" err="1">
                <a:solidFill>
                  <a:srgbClr val="C00000"/>
                </a:solidFill>
              </a:rPr>
              <a:t>Santopinto</a:t>
            </a:r>
            <a:r>
              <a:rPr lang="en-US" altLang="zh-CN" dirty="0">
                <a:solidFill>
                  <a:srgbClr val="C00000"/>
                </a:solidFill>
              </a:rPr>
              <a:t> and </a:t>
            </a:r>
            <a:r>
              <a:rPr lang="en-US" altLang="zh-CN" dirty="0" err="1">
                <a:solidFill>
                  <a:srgbClr val="C00000"/>
                </a:solidFill>
              </a:rPr>
              <a:t>B.~S.~Zou</a:t>
            </a:r>
            <a:r>
              <a:rPr lang="en-US" altLang="zh-CN" dirty="0">
                <a:solidFill>
                  <a:srgbClr val="C00000"/>
                </a:solidFill>
              </a:rPr>
              <a:t>, </a:t>
            </a:r>
            <a:r>
              <a:rPr lang="fr-FR" altLang="zh-CN" dirty="0">
                <a:solidFill>
                  <a:srgbClr val="C00000"/>
                </a:solidFill>
              </a:rPr>
              <a:t>Eur.\ Phys.\ J.\ C {\bf 78}, 647 (2018)</a:t>
            </a:r>
          </a:p>
          <a:p>
            <a:pPr marL="342900" indent="-342900">
              <a:buFont typeface="+mj-lt"/>
              <a:buAutoNum type="arabicPeriod"/>
            </a:pPr>
            <a:r>
              <a:rPr lang="en-US" altLang="zh-CN" dirty="0" err="1">
                <a:solidFill>
                  <a:srgbClr val="C00000"/>
                </a:solidFill>
              </a:rPr>
              <a:t>Y.~Bai</a:t>
            </a:r>
            <a:r>
              <a:rPr lang="en-US" altLang="zh-CN" dirty="0">
                <a:solidFill>
                  <a:srgbClr val="C00000"/>
                </a:solidFill>
              </a:rPr>
              <a:t>, </a:t>
            </a:r>
            <a:r>
              <a:rPr lang="en-US" altLang="zh-CN" dirty="0" err="1">
                <a:solidFill>
                  <a:srgbClr val="C00000"/>
                </a:solidFill>
              </a:rPr>
              <a:t>S.~Lu</a:t>
            </a:r>
            <a:r>
              <a:rPr lang="en-US" altLang="zh-CN" dirty="0">
                <a:solidFill>
                  <a:srgbClr val="C00000"/>
                </a:solidFill>
              </a:rPr>
              <a:t> and </a:t>
            </a:r>
            <a:r>
              <a:rPr lang="en-US" altLang="zh-CN" dirty="0" err="1">
                <a:solidFill>
                  <a:srgbClr val="C00000"/>
                </a:solidFill>
              </a:rPr>
              <a:t>J.~Osborne</a:t>
            </a:r>
            <a:r>
              <a:rPr lang="en-US" altLang="zh-CN" dirty="0">
                <a:solidFill>
                  <a:srgbClr val="C00000"/>
                </a:solidFill>
              </a:rPr>
              <a:t>, </a:t>
            </a:r>
            <a:r>
              <a:rPr lang="en-US" altLang="zh-CN" dirty="0" err="1">
                <a:solidFill>
                  <a:srgbClr val="C00000"/>
                </a:solidFill>
              </a:rPr>
              <a:t>Phys.Lett.B</a:t>
            </a:r>
            <a:r>
              <a:rPr lang="en-US" altLang="zh-CN" dirty="0">
                <a:solidFill>
                  <a:srgbClr val="C00000"/>
                </a:solidFill>
              </a:rPr>
              <a:t> 798 (2019) 134930</a:t>
            </a:r>
          </a:p>
          <a:p>
            <a:endParaRPr lang="zh-CN" altLang="en-US" dirty="0">
              <a:solidFill>
                <a:srgbClr val="C00000"/>
              </a:solidFill>
            </a:endParaRPr>
          </a:p>
        </p:txBody>
      </p:sp>
    </p:spTree>
    <p:extLst>
      <p:ext uri="{BB962C8B-B14F-4D97-AF65-F5344CB8AC3E}">
        <p14:creationId xmlns:p14="http://schemas.microsoft.com/office/powerpoint/2010/main" val="903570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54" y="3161392"/>
            <a:ext cx="9105900" cy="2846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404" y="5609317"/>
            <a:ext cx="9105900" cy="78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Rectangle 7"/>
          <p:cNvSpPr>
            <a:spLocks noChangeArrowheads="1"/>
          </p:cNvSpPr>
          <p:nvPr/>
        </p:nvSpPr>
        <p:spPr bwMode="auto">
          <a:xfrm>
            <a:off x="217942" y="4887005"/>
            <a:ext cx="9144000" cy="360362"/>
          </a:xfrm>
          <a:prstGeom prst="rect">
            <a:avLst/>
          </a:prstGeom>
          <a:gradFill rotWithShape="1">
            <a:gsLst>
              <a:gs pos="0">
                <a:srgbClr val="FFCCFF">
                  <a:alpha val="51999"/>
                </a:srgbClr>
              </a:gs>
              <a:gs pos="100000">
                <a:srgbClr val="765E76">
                  <a:alpha val="18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18437" name="Rectangle 8"/>
          <p:cNvSpPr>
            <a:spLocks noChangeArrowheads="1"/>
          </p:cNvSpPr>
          <p:nvPr/>
        </p:nvSpPr>
        <p:spPr bwMode="auto">
          <a:xfrm>
            <a:off x="216354" y="5679167"/>
            <a:ext cx="9144000" cy="287338"/>
          </a:xfrm>
          <a:prstGeom prst="rect">
            <a:avLst/>
          </a:prstGeom>
          <a:gradFill rotWithShape="1">
            <a:gsLst>
              <a:gs pos="0">
                <a:srgbClr val="FFCCFF">
                  <a:alpha val="51999"/>
                </a:srgbClr>
              </a:gs>
              <a:gs pos="100000">
                <a:srgbClr val="765E76">
                  <a:alpha val="18999"/>
                </a:srgb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18438" name="Text Box 9"/>
          <p:cNvSpPr txBox="1">
            <a:spLocks noChangeArrowheads="1"/>
          </p:cNvSpPr>
          <p:nvPr/>
        </p:nvSpPr>
        <p:spPr bwMode="auto">
          <a:xfrm>
            <a:off x="293461" y="2549410"/>
            <a:ext cx="81740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altLang="zh-CN" sz="28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Light hadrons:</a:t>
            </a:r>
            <a:r>
              <a:rPr kumimoji="0" lang="en-GB" altLang="zh-CN" sz="2800" b="1" i="0" u="none" strike="noStrike" kern="0" cap="none" spc="0" normalizeH="0" baseline="0" noProof="0" dirty="0" err="1">
                <a:ln>
                  <a:noFill/>
                </a:ln>
                <a:solidFill>
                  <a:srgbClr val="333399"/>
                </a:solidFill>
                <a:effectLst/>
                <a:uLnTx/>
                <a:uFillTx/>
                <a:latin typeface="Calibri" pitchFamily="34" charset="0"/>
                <a:ea typeface="宋体" charset="-122"/>
                <a:sym typeface="Symbol" pitchFamily="18" charset="2"/>
              </a:rPr>
              <a:t>qq</a:t>
            </a:r>
            <a:r>
              <a:rPr kumimoji="0" lang="en-GB" altLang="zh-CN" sz="28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SU(3) </a:t>
            </a:r>
            <a:r>
              <a:rPr kumimoji="0" lang="en-GB" altLang="zh-CN" sz="2800" b="1" i="0" u="none" strike="noStrike" kern="0" cap="none" spc="0" normalizeH="0" baseline="0" noProof="0" dirty="0" err="1">
                <a:ln>
                  <a:noFill/>
                </a:ln>
                <a:solidFill>
                  <a:srgbClr val="333399"/>
                </a:solidFill>
                <a:effectLst/>
                <a:uLnTx/>
                <a:uFillTx/>
                <a:latin typeface="Calibri" pitchFamily="34" charset="0"/>
                <a:ea typeface="宋体" charset="-122"/>
                <a:sym typeface="Symbol" pitchFamily="18" charset="2"/>
              </a:rPr>
              <a:t>flavor</a:t>
            </a:r>
            <a:r>
              <a:rPr kumimoji="0" lang="en-GB" altLang="zh-CN" sz="28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nonet:</a:t>
            </a:r>
            <a:r>
              <a:rPr kumimoji="0" lang="en-GB" altLang="zh-CN" sz="2800" b="1" i="0" u="none" strike="noStrike" kern="0" cap="none" spc="0" normalizeH="0" baseline="0" noProof="0" dirty="0">
                <a:ln>
                  <a:noFill/>
                </a:ln>
                <a:solidFill>
                  <a:srgbClr val="CC0000"/>
                </a:solidFill>
                <a:effectLst/>
                <a:uLnTx/>
                <a:uFillTx/>
                <a:latin typeface="Calibri" pitchFamily="34" charset="0"/>
                <a:ea typeface="宋体" charset="-122"/>
              </a:rPr>
              <a:t> </a:t>
            </a:r>
            <a:r>
              <a:rPr kumimoji="0" lang="en-GB" altLang="zh-CN" sz="2800" b="1" i="0" u="none" strike="noStrike" kern="0" cap="none" spc="0" normalizeH="0" baseline="0" noProof="0" dirty="0">
                <a:ln>
                  <a:noFill/>
                </a:ln>
                <a:solidFill>
                  <a:srgbClr val="CC0000"/>
                </a:solidFill>
                <a:effectLst/>
                <a:uLnTx/>
                <a:uFillTx/>
                <a:latin typeface="Calibri" pitchFamily="34" charset="0"/>
                <a:ea typeface="宋体" charset="-122"/>
                <a:sym typeface="Symbol" pitchFamily="18" charset="2"/>
              </a:rPr>
              <a:t></a:t>
            </a:r>
            <a:r>
              <a:rPr kumimoji="0" lang="en-GB" altLang="zh-CN" sz="2800" b="1" i="0" u="none" strike="noStrike" kern="0" cap="none" spc="0" normalizeH="0" baseline="0" noProof="0" dirty="0">
                <a:ln>
                  <a:noFill/>
                </a:ln>
                <a:solidFill>
                  <a:srgbClr val="CC0000"/>
                </a:solidFill>
                <a:effectLst/>
                <a:uLnTx/>
                <a:uFillTx/>
                <a:latin typeface="Calibri" pitchFamily="34" charset="0"/>
                <a:ea typeface="宋体" charset="-122"/>
              </a:rPr>
              <a:t>3</a:t>
            </a:r>
            <a:r>
              <a:rPr kumimoji="0" lang="en-GB" altLang="zh-CN" sz="2800" b="1" i="0" u="none" strike="noStrike" kern="0" cap="none" spc="0" normalizeH="0" baseline="0" noProof="0" dirty="0">
                <a:ln>
                  <a:noFill/>
                </a:ln>
                <a:solidFill>
                  <a:srgbClr val="CC0000"/>
                </a:solidFill>
                <a:effectLst/>
                <a:uLnTx/>
                <a:uFillTx/>
                <a:latin typeface="Calibri" pitchFamily="34" charset="0"/>
                <a:ea typeface="宋体" charset="-122"/>
                <a:sym typeface="Symbol" pitchFamily="18" charset="2"/>
              </a:rPr>
              <a:t>3 =18</a:t>
            </a:r>
          </a:p>
        </p:txBody>
      </p:sp>
      <p:sp>
        <p:nvSpPr>
          <p:cNvPr id="253963" name="Text Box 11"/>
          <p:cNvSpPr txBox="1">
            <a:spLocks noChangeArrowheads="1"/>
          </p:cNvSpPr>
          <p:nvPr/>
        </p:nvSpPr>
        <p:spPr bwMode="auto">
          <a:xfrm>
            <a:off x="7922079" y="4813980"/>
            <a:ext cx="1398588" cy="406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1" u="none" strike="noStrike" kern="0" cap="none" spc="0" normalizeH="0" baseline="0" noProof="0">
                <a:ln>
                  <a:noFill/>
                </a:ln>
                <a:solidFill>
                  <a:srgbClr val="FF0000"/>
                </a:solidFill>
                <a:effectLst/>
                <a:uLnTx/>
                <a:uFillTx/>
                <a:latin typeface="Arial" charset="0"/>
                <a:ea typeface="宋体" charset="-122"/>
              </a:rPr>
              <a:t>f</a:t>
            </a:r>
            <a:r>
              <a:rPr kumimoji="0" lang="en-US" altLang="zh-CN" sz="2000" b="1" i="0" u="none" strike="noStrike" kern="0" cap="none" spc="0" normalizeH="0" baseline="-25000" noProof="0">
                <a:ln>
                  <a:noFill/>
                </a:ln>
                <a:solidFill>
                  <a:srgbClr val="FF0000"/>
                </a:solidFill>
                <a:effectLst/>
                <a:uLnTx/>
                <a:uFillTx/>
                <a:latin typeface="Arial" charset="0"/>
                <a:ea typeface="宋体" charset="-122"/>
              </a:rPr>
              <a:t>0</a:t>
            </a:r>
            <a:r>
              <a:rPr kumimoji="0" lang="en-US" altLang="zh-CN" sz="2000" b="1" i="0" u="none" strike="noStrike" kern="0" cap="none" spc="0" normalizeH="0" baseline="0" noProof="0">
                <a:ln>
                  <a:noFill/>
                </a:ln>
                <a:solidFill>
                  <a:srgbClr val="FF0000"/>
                </a:solidFill>
                <a:effectLst/>
                <a:uLnTx/>
                <a:uFillTx/>
                <a:latin typeface="Arial" charset="0"/>
                <a:ea typeface="宋体" charset="-122"/>
              </a:rPr>
              <a:t>(1500) ? </a:t>
            </a:r>
          </a:p>
        </p:txBody>
      </p:sp>
      <p:sp>
        <p:nvSpPr>
          <p:cNvPr id="253964" name="Text Box 12"/>
          <p:cNvSpPr txBox="1">
            <a:spLocks noChangeArrowheads="1"/>
          </p:cNvSpPr>
          <p:nvPr/>
        </p:nvSpPr>
        <p:spPr bwMode="auto">
          <a:xfrm>
            <a:off x="7922080" y="5628367"/>
            <a:ext cx="1306513" cy="406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1" u="none" strike="noStrike" kern="0" cap="none" spc="0" normalizeH="0" baseline="0" noProof="0">
                <a:ln>
                  <a:noFill/>
                </a:ln>
                <a:solidFill>
                  <a:srgbClr val="FF0000"/>
                </a:solidFill>
                <a:effectLst/>
                <a:uLnTx/>
                <a:uFillTx/>
                <a:latin typeface="Arial" charset="0"/>
                <a:ea typeface="宋体" charset="-122"/>
                <a:sym typeface="Symbol" pitchFamily="18" charset="2"/>
              </a:rPr>
              <a:t></a:t>
            </a:r>
            <a:r>
              <a:rPr kumimoji="0" lang="en-US" altLang="zh-CN" sz="2000" b="1" i="0" u="none" strike="noStrike" kern="0" cap="none" spc="0" normalizeH="0" baseline="0" noProof="0">
                <a:ln>
                  <a:noFill/>
                </a:ln>
                <a:solidFill>
                  <a:srgbClr val="FF0000"/>
                </a:solidFill>
                <a:effectLst/>
                <a:uLnTx/>
                <a:uFillTx/>
                <a:latin typeface="Arial" charset="0"/>
                <a:ea typeface="宋体" charset="-122"/>
              </a:rPr>
              <a:t>(1405) ?</a:t>
            </a:r>
          </a:p>
        </p:txBody>
      </p:sp>
      <p:sp>
        <p:nvSpPr>
          <p:cNvPr id="9" name="Text Box 11"/>
          <p:cNvSpPr txBox="1">
            <a:spLocks noChangeArrowheads="1"/>
          </p:cNvSpPr>
          <p:nvPr/>
        </p:nvSpPr>
        <p:spPr bwMode="auto">
          <a:xfrm>
            <a:off x="7922080" y="5199742"/>
            <a:ext cx="1389063" cy="40005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1" u="none" strike="noStrike" kern="0" cap="none" spc="0" normalizeH="0" baseline="0" noProof="0">
                <a:ln>
                  <a:noFill/>
                </a:ln>
                <a:solidFill>
                  <a:srgbClr val="FF0000"/>
                </a:solidFill>
                <a:effectLst/>
                <a:uLnTx/>
                <a:uFillTx/>
                <a:latin typeface="Arial" charset="0"/>
                <a:ea typeface="宋体" charset="-122"/>
              </a:rPr>
              <a:t>a</a:t>
            </a:r>
            <a:r>
              <a:rPr kumimoji="0" lang="en-US" altLang="zh-CN" sz="2000" b="1" i="0" u="none" strike="noStrike" kern="0" cap="none" spc="0" normalizeH="0" baseline="-25000" noProof="0">
                <a:ln>
                  <a:noFill/>
                </a:ln>
                <a:solidFill>
                  <a:srgbClr val="FF0000"/>
                </a:solidFill>
                <a:effectLst/>
                <a:uLnTx/>
                <a:uFillTx/>
                <a:latin typeface="Arial" charset="0"/>
                <a:ea typeface="宋体" charset="-122"/>
              </a:rPr>
              <a:t>1</a:t>
            </a:r>
            <a:r>
              <a:rPr kumimoji="0" lang="en-US" altLang="zh-CN" sz="2000" b="1" i="0" u="none" strike="noStrike" kern="0" cap="none" spc="0" normalizeH="0" baseline="0" noProof="0">
                <a:ln>
                  <a:noFill/>
                </a:ln>
                <a:solidFill>
                  <a:srgbClr val="FF0000"/>
                </a:solidFill>
                <a:effectLst/>
                <a:uLnTx/>
                <a:uFillTx/>
                <a:latin typeface="Arial" charset="0"/>
                <a:ea typeface="宋体" charset="-122"/>
              </a:rPr>
              <a:t>(1420)? </a:t>
            </a:r>
          </a:p>
        </p:txBody>
      </p:sp>
      <p:sp>
        <p:nvSpPr>
          <p:cNvPr id="18442" name="TextBox 1"/>
          <p:cNvSpPr txBox="1">
            <a:spLocks noChangeArrowheads="1"/>
          </p:cNvSpPr>
          <p:nvPr/>
        </p:nvSpPr>
        <p:spPr bwMode="auto">
          <a:xfrm>
            <a:off x="410822" y="721893"/>
            <a:ext cx="80566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0000"/>
                </a:solidFill>
                <a:effectLst/>
                <a:uLnTx/>
                <a:uFillTx/>
                <a:latin typeface="Arial" charset="0"/>
                <a:ea typeface="宋体" charset="-122"/>
              </a:rPr>
              <a:t>Additional states beyond the QM flavor </a:t>
            </a:r>
            <a:r>
              <a:rPr kumimoji="0" lang="en-US" altLang="zh-CN" sz="2400" b="1" i="0" u="none" strike="noStrike" kern="0" cap="none" spc="0" normalizeH="0" baseline="0" noProof="0" dirty="0" err="1">
                <a:ln>
                  <a:noFill/>
                </a:ln>
                <a:solidFill>
                  <a:srgbClr val="FF0000"/>
                </a:solidFill>
                <a:effectLst/>
                <a:uLnTx/>
                <a:uFillTx/>
                <a:latin typeface="Arial" charset="0"/>
                <a:ea typeface="宋体" charset="-122"/>
              </a:rPr>
              <a:t>symm</a:t>
            </a:r>
            <a:r>
              <a:rPr kumimoji="0" lang="en-US" altLang="zh-CN" sz="2400" b="1" i="0" u="none" strike="noStrike" kern="0" cap="none" spc="0" normalizeH="0" baseline="0" noProof="0" dirty="0">
                <a:ln>
                  <a:noFill/>
                </a:ln>
                <a:solidFill>
                  <a:srgbClr val="FF0000"/>
                </a:solidFill>
                <a:effectLst/>
                <a:uLnTx/>
                <a:uFillTx/>
                <a:latin typeface="Arial" charset="0"/>
                <a:ea typeface="宋体" charset="-122"/>
              </a:rPr>
              <a:t>. pattern imply “exotic” signals! </a:t>
            </a:r>
            <a:endParaRPr kumimoji="0" lang="zh-CN" altLang="en-US" sz="2400" b="1" i="0" u="none" strike="noStrike" kern="0" cap="none" spc="0" normalizeH="0" baseline="0" noProof="0" dirty="0">
              <a:ln>
                <a:noFill/>
              </a:ln>
              <a:solidFill>
                <a:srgbClr val="FF0000"/>
              </a:solidFill>
              <a:effectLst/>
              <a:uLnTx/>
              <a:uFillTx/>
              <a:latin typeface="Arial" charset="0"/>
              <a:ea typeface="宋体" charset="-122"/>
            </a:endParaRPr>
          </a:p>
        </p:txBody>
      </p:sp>
      <p:pic>
        <p:nvPicPr>
          <p:cNvPr id="3" name="图片 2"/>
          <p:cNvPicPr>
            <a:picLocks noChangeAspect="1"/>
          </p:cNvPicPr>
          <p:nvPr/>
        </p:nvPicPr>
        <p:blipFill>
          <a:blip r:embed="rId4"/>
          <a:stretch>
            <a:fillRect/>
          </a:stretch>
        </p:blipFill>
        <p:spPr>
          <a:xfrm>
            <a:off x="8834545" y="150537"/>
            <a:ext cx="2943798" cy="2804706"/>
          </a:xfrm>
          <a:prstGeom prst="rect">
            <a:avLst/>
          </a:prstGeom>
        </p:spPr>
      </p:pic>
    </p:spTree>
    <p:extLst>
      <p:ext uri="{BB962C8B-B14F-4D97-AF65-F5344CB8AC3E}">
        <p14:creationId xmlns:p14="http://schemas.microsoft.com/office/powerpoint/2010/main" val="1628869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3963"/>
                                        </p:tgtEl>
                                        <p:attrNameLst>
                                          <p:attrName>style.visibility</p:attrName>
                                        </p:attrNameLst>
                                      </p:cBhvr>
                                      <p:to>
                                        <p:strVal val="visible"/>
                                      </p:to>
                                    </p:set>
                                    <p:animEffect transition="in" filter="blinds(horizontal)">
                                      <p:cBhvr>
                                        <p:cTn id="7" dur="500"/>
                                        <p:tgtEl>
                                          <p:spTgt spid="25396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53964"/>
                                        </p:tgtEl>
                                        <p:attrNameLst>
                                          <p:attrName>style.visibility</p:attrName>
                                        </p:attrNameLst>
                                      </p:cBhvr>
                                      <p:to>
                                        <p:strVal val="visible"/>
                                      </p:to>
                                    </p:set>
                                    <p:animEffect transition="in" filter="blinds(horizontal)">
                                      <p:cBhvr>
                                        <p:cTn id="10" dur="500"/>
                                        <p:tgtEl>
                                          <p:spTgt spid="25396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63" grpId="0" animBg="1"/>
      <p:bldP spid="253964" grpId="0" animBg="1"/>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40</a:t>
            </a:fld>
            <a:endParaRPr lang="en-GB" altLang="zh-CN"/>
          </a:p>
        </p:txBody>
      </p:sp>
      <p:pic>
        <p:nvPicPr>
          <p:cNvPr id="3" name="图片 2"/>
          <p:cNvPicPr>
            <a:picLocks noChangeAspect="1"/>
          </p:cNvPicPr>
          <p:nvPr/>
        </p:nvPicPr>
        <p:blipFill>
          <a:blip r:embed="rId2"/>
          <a:stretch>
            <a:fillRect/>
          </a:stretch>
        </p:blipFill>
        <p:spPr>
          <a:xfrm>
            <a:off x="672699" y="677071"/>
            <a:ext cx="8064901" cy="2905800"/>
          </a:xfrm>
          <a:prstGeom prst="rect">
            <a:avLst/>
          </a:prstGeom>
        </p:spPr>
      </p:pic>
      <p:pic>
        <p:nvPicPr>
          <p:cNvPr id="4" name="图片 3"/>
          <p:cNvPicPr>
            <a:picLocks noChangeAspect="1"/>
          </p:cNvPicPr>
          <p:nvPr/>
        </p:nvPicPr>
        <p:blipFill>
          <a:blip r:embed="rId3"/>
          <a:stretch>
            <a:fillRect/>
          </a:stretch>
        </p:blipFill>
        <p:spPr>
          <a:xfrm>
            <a:off x="838526" y="3739050"/>
            <a:ext cx="8047519" cy="3118950"/>
          </a:xfrm>
          <a:prstGeom prst="rect">
            <a:avLst/>
          </a:prstGeom>
        </p:spPr>
      </p:pic>
      <p:pic>
        <p:nvPicPr>
          <p:cNvPr id="5" name="图片 4"/>
          <p:cNvPicPr>
            <a:picLocks noChangeAspect="1"/>
          </p:cNvPicPr>
          <p:nvPr/>
        </p:nvPicPr>
        <p:blipFill>
          <a:blip r:embed="rId4"/>
          <a:stretch>
            <a:fillRect/>
          </a:stretch>
        </p:blipFill>
        <p:spPr>
          <a:xfrm>
            <a:off x="8829346" y="1020013"/>
            <a:ext cx="1703363" cy="1465950"/>
          </a:xfrm>
          <a:prstGeom prst="rect">
            <a:avLst/>
          </a:prstGeom>
        </p:spPr>
      </p:pic>
      <p:pic>
        <p:nvPicPr>
          <p:cNvPr id="6" name="图片 5"/>
          <p:cNvPicPr>
            <a:picLocks noChangeAspect="1"/>
          </p:cNvPicPr>
          <p:nvPr/>
        </p:nvPicPr>
        <p:blipFill>
          <a:blip r:embed="rId5"/>
          <a:stretch>
            <a:fillRect/>
          </a:stretch>
        </p:blipFill>
        <p:spPr>
          <a:xfrm>
            <a:off x="8907561" y="4310750"/>
            <a:ext cx="1546931" cy="1487700"/>
          </a:xfrm>
          <a:prstGeom prst="rect">
            <a:avLst/>
          </a:prstGeom>
        </p:spPr>
      </p:pic>
    </p:spTree>
    <p:extLst>
      <p:ext uri="{BB962C8B-B14F-4D97-AF65-F5344CB8AC3E}">
        <p14:creationId xmlns:p14="http://schemas.microsoft.com/office/powerpoint/2010/main" val="27127068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41</a:t>
            </a:fld>
            <a:endParaRPr lang="en-GB" altLang="zh-CN"/>
          </a:p>
        </p:txBody>
      </p:sp>
      <p:pic>
        <p:nvPicPr>
          <p:cNvPr id="3" name="图片 2"/>
          <p:cNvPicPr>
            <a:picLocks noChangeAspect="1"/>
          </p:cNvPicPr>
          <p:nvPr/>
        </p:nvPicPr>
        <p:blipFill>
          <a:blip r:embed="rId2"/>
          <a:stretch>
            <a:fillRect/>
          </a:stretch>
        </p:blipFill>
        <p:spPr>
          <a:xfrm>
            <a:off x="1055069" y="371365"/>
            <a:ext cx="6767529" cy="3125611"/>
          </a:xfrm>
          <a:prstGeom prst="rect">
            <a:avLst/>
          </a:prstGeom>
        </p:spPr>
      </p:pic>
      <p:pic>
        <p:nvPicPr>
          <p:cNvPr id="4" name="图片 3"/>
          <p:cNvPicPr>
            <a:picLocks noChangeAspect="1"/>
          </p:cNvPicPr>
          <p:nvPr/>
        </p:nvPicPr>
        <p:blipFill>
          <a:blip r:embed="rId3"/>
          <a:stretch>
            <a:fillRect/>
          </a:stretch>
        </p:blipFill>
        <p:spPr>
          <a:xfrm>
            <a:off x="1105870" y="3555999"/>
            <a:ext cx="6716729" cy="3091543"/>
          </a:xfrm>
          <a:prstGeom prst="rect">
            <a:avLst/>
          </a:prstGeom>
        </p:spPr>
      </p:pic>
      <p:pic>
        <p:nvPicPr>
          <p:cNvPr id="5" name="图片 4"/>
          <p:cNvPicPr>
            <a:picLocks noChangeAspect="1"/>
          </p:cNvPicPr>
          <p:nvPr/>
        </p:nvPicPr>
        <p:blipFill>
          <a:blip r:embed="rId4"/>
          <a:stretch>
            <a:fillRect/>
          </a:stretch>
        </p:blipFill>
        <p:spPr>
          <a:xfrm>
            <a:off x="10402532" y="371365"/>
            <a:ext cx="1546931" cy="1487700"/>
          </a:xfrm>
          <a:prstGeom prst="rect">
            <a:avLst/>
          </a:prstGeom>
        </p:spPr>
      </p:pic>
      <p:sp>
        <p:nvSpPr>
          <p:cNvPr id="6" name="文本框 5"/>
          <p:cNvSpPr txBox="1"/>
          <p:nvPr/>
        </p:nvSpPr>
        <p:spPr>
          <a:xfrm>
            <a:off x="7999057" y="5834743"/>
            <a:ext cx="4192943" cy="338554"/>
          </a:xfrm>
          <a:prstGeom prst="rect">
            <a:avLst/>
          </a:prstGeom>
          <a:noFill/>
        </p:spPr>
        <p:txBody>
          <a:bodyPr wrap="none" rtlCol="0">
            <a:spAutoFit/>
          </a:bodyPr>
          <a:lstStyle/>
          <a:p>
            <a:r>
              <a:rPr lang="en-US" altLang="zh-CN" sz="1600" dirty="0">
                <a:solidFill>
                  <a:srgbClr val="0000CC"/>
                </a:solidFill>
              </a:rPr>
              <a:t>ATLAS </a:t>
            </a:r>
            <a:r>
              <a:rPr lang="en-US" altLang="zh-CN" sz="1600" dirty="0" err="1">
                <a:solidFill>
                  <a:srgbClr val="0000CC"/>
                </a:solidFill>
              </a:rPr>
              <a:t>Colla</a:t>
            </a:r>
            <a:r>
              <a:rPr lang="en-US" altLang="zh-CN" sz="1600" dirty="0">
                <a:solidFill>
                  <a:srgbClr val="0000CC"/>
                </a:solidFill>
              </a:rPr>
              <a:t>., arXiv:2304.08962v1 [</a:t>
            </a:r>
            <a:r>
              <a:rPr lang="en-US" altLang="zh-CN" sz="1600" dirty="0" err="1">
                <a:solidFill>
                  <a:srgbClr val="0000CC"/>
                </a:solidFill>
              </a:rPr>
              <a:t>hep</a:t>
            </a:r>
            <a:r>
              <a:rPr lang="en-US" altLang="zh-CN" sz="1600" dirty="0">
                <a:solidFill>
                  <a:srgbClr val="0000CC"/>
                </a:solidFill>
              </a:rPr>
              <a:t>-ex] </a:t>
            </a:r>
            <a:endParaRPr lang="zh-CN" altLang="en-US" sz="1600" dirty="0">
              <a:solidFill>
                <a:srgbClr val="0000CC"/>
              </a:solidFill>
            </a:endParaRPr>
          </a:p>
        </p:txBody>
      </p:sp>
      <mc:AlternateContent xmlns:mc="http://schemas.openxmlformats.org/markup-compatibility/2006" xmlns:a14="http://schemas.microsoft.com/office/drawing/2010/main">
        <mc:Choice Requires="a14">
          <p:sp>
            <p:nvSpPr>
              <p:cNvPr id="7" name="文本框 6"/>
              <p:cNvSpPr txBox="1"/>
              <p:nvPr/>
            </p:nvSpPr>
            <p:spPr>
              <a:xfrm>
                <a:off x="7715269" y="1197428"/>
                <a:ext cx="1022331" cy="461665"/>
              </a:xfrm>
              <a:prstGeom prst="rect">
                <a:avLst/>
              </a:prstGeom>
              <a:noFill/>
            </p:spPr>
            <p:txBody>
              <a:bodyPr wrap="none" rtlCol="0">
                <a:spAutoFit/>
              </a:bodyPr>
              <a:lstStyle/>
              <a:p>
                <a:r>
                  <a:rPr lang="en-US" altLang="zh-CN" sz="2400" dirty="0">
                    <a:solidFill>
                      <a:srgbClr val="FF0000"/>
                    </a:solidFill>
                  </a:rPr>
                  <a:t>di-</a:t>
                </a:r>
                <a14:m>
                  <m:oMath xmlns:m="http://schemas.openxmlformats.org/officeDocument/2006/math">
                    <m:r>
                      <a:rPr lang="en-US" altLang="zh-CN" sz="2400" b="0" i="1" smtClean="0">
                        <a:solidFill>
                          <a:srgbClr val="FF0000"/>
                        </a:solidFill>
                        <a:latin typeface="Cambria Math" panose="02040503050406030204" pitchFamily="18" charset="0"/>
                      </a:rPr>
                      <m:t>𝐽</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𝜓</m:t>
                    </m:r>
                  </m:oMath>
                </a14:m>
                <a:endParaRPr lang="zh-CN" altLang="en-US" sz="2400" dirty="0">
                  <a:solidFill>
                    <a:srgbClr val="FF0000"/>
                  </a:solidFill>
                </a:endParaRPr>
              </a:p>
            </p:txBody>
          </p:sp>
        </mc:Choice>
        <mc:Fallback xmlns="">
          <p:sp>
            <p:nvSpPr>
              <p:cNvPr id="7" name="文本框 6"/>
              <p:cNvSpPr txBox="1">
                <a:spLocks noRot="1" noChangeAspect="1" noMove="1" noResize="1" noEditPoints="1" noAdjustHandles="1" noChangeArrowheads="1" noChangeShapeType="1" noTextEdit="1"/>
              </p:cNvSpPr>
              <p:nvPr/>
            </p:nvSpPr>
            <p:spPr>
              <a:xfrm>
                <a:off x="7715269" y="1197428"/>
                <a:ext cx="1022331" cy="461665"/>
              </a:xfrm>
              <a:prstGeom prst="rect">
                <a:avLst/>
              </a:prstGeom>
              <a:blipFill>
                <a:blip r:embed="rId5"/>
                <a:stretch>
                  <a:fillRect l="-9581" t="-9211" r="-4790" b="-3026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p:cNvSpPr txBox="1"/>
              <p:nvPr/>
            </p:nvSpPr>
            <p:spPr>
              <a:xfrm>
                <a:off x="7715269" y="4604275"/>
                <a:ext cx="1598707" cy="461665"/>
              </a:xfrm>
              <a:prstGeom prst="rect">
                <a:avLst/>
              </a:prstGeom>
              <a:noFill/>
            </p:spPr>
            <p:txBody>
              <a:bodyPr wrap="none" rtlCol="0">
                <a:spAutoFit/>
              </a:bodyPr>
              <a:lstStyle/>
              <a:p>
                <a14:m>
                  <m:oMath xmlns:m="http://schemas.openxmlformats.org/officeDocument/2006/math">
                    <m:r>
                      <a:rPr lang="en-US" altLang="zh-CN" sz="2400" b="0" i="1" smtClean="0">
                        <a:solidFill>
                          <a:srgbClr val="FF0000"/>
                        </a:solidFill>
                        <a:latin typeface="Cambria Math" panose="02040503050406030204" pitchFamily="18" charset="0"/>
                      </a:rPr>
                      <m:t>𝐽</m:t>
                    </m:r>
                    <m:r>
                      <a:rPr lang="en-US" altLang="zh-CN" sz="2400" b="0" i="1" smtClean="0">
                        <a:solidFill>
                          <a:srgbClr val="FF0000"/>
                        </a:solidFill>
                        <a:latin typeface="Cambria Math" panose="02040503050406030204" pitchFamily="18" charset="0"/>
                      </a:rPr>
                      <m:t>/</m:t>
                    </m:r>
                    <m:r>
                      <a:rPr lang="en-US" altLang="zh-CN" sz="2400" b="0" i="1" smtClean="0">
                        <a:solidFill>
                          <a:srgbClr val="FF0000"/>
                        </a:solidFill>
                        <a:latin typeface="Cambria Math" panose="02040503050406030204" pitchFamily="18" charset="0"/>
                      </a:rPr>
                      <m:t>𝜓</m:t>
                    </m:r>
                  </m:oMath>
                </a14:m>
                <a:r>
                  <a:rPr lang="en-US" altLang="zh-CN" sz="2400" dirty="0">
                    <a:solidFill>
                      <a:srgbClr val="FF0000"/>
                    </a:solidFill>
                  </a:rPr>
                  <a:t>-</a:t>
                </a:r>
                <a14:m>
                  <m:oMath xmlns:m="http://schemas.openxmlformats.org/officeDocument/2006/math">
                    <m:r>
                      <a:rPr lang="en-US" altLang="zh-CN" sz="2400" b="0" i="1" dirty="0" smtClean="0">
                        <a:solidFill>
                          <a:srgbClr val="FF0000"/>
                        </a:solidFill>
                        <a:latin typeface="Cambria Math" panose="02040503050406030204" pitchFamily="18" charset="0"/>
                      </a:rPr>
                      <m:t>𝜓</m:t>
                    </m:r>
                    <m:r>
                      <a:rPr lang="en-US" altLang="zh-CN" sz="2400" b="0" i="1" dirty="0" smtClean="0">
                        <a:solidFill>
                          <a:srgbClr val="FF0000"/>
                        </a:solidFill>
                        <a:latin typeface="Cambria Math" panose="02040503050406030204" pitchFamily="18" charset="0"/>
                      </a:rPr>
                      <m:t>(2</m:t>
                    </m:r>
                    <m:r>
                      <a:rPr lang="en-US" altLang="zh-CN" sz="2400" b="0" i="1" dirty="0" smtClean="0">
                        <a:solidFill>
                          <a:srgbClr val="FF0000"/>
                        </a:solidFill>
                        <a:latin typeface="Cambria Math" panose="02040503050406030204" pitchFamily="18" charset="0"/>
                      </a:rPr>
                      <m:t>𝑆</m:t>
                    </m:r>
                    <m:r>
                      <a:rPr lang="en-US" altLang="zh-CN" sz="2400" b="0" i="1" dirty="0" smtClean="0">
                        <a:solidFill>
                          <a:srgbClr val="FF0000"/>
                        </a:solidFill>
                        <a:latin typeface="Cambria Math" panose="02040503050406030204" pitchFamily="18" charset="0"/>
                      </a:rPr>
                      <m:t>)</m:t>
                    </m:r>
                  </m:oMath>
                </a14:m>
                <a:endParaRPr lang="zh-CN" altLang="en-US" sz="2400" dirty="0">
                  <a:solidFill>
                    <a:srgbClr val="FF0000"/>
                  </a:solidFill>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7715269" y="4604275"/>
                <a:ext cx="1598707" cy="461665"/>
              </a:xfrm>
              <a:prstGeom prst="rect">
                <a:avLst/>
              </a:prstGeom>
              <a:blipFill>
                <a:blip r:embed="rId6"/>
                <a:stretch>
                  <a:fillRect l="-2672" t="-9211" r="-2290" b="-3026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983775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42</a:t>
            </a:fld>
            <a:endParaRPr lang="en-GB" altLang="zh-CN"/>
          </a:p>
        </p:txBody>
      </p:sp>
      <p:sp>
        <p:nvSpPr>
          <p:cNvPr id="3" name="文本框 2"/>
          <p:cNvSpPr txBox="1"/>
          <p:nvPr/>
        </p:nvSpPr>
        <p:spPr>
          <a:xfrm>
            <a:off x="261257" y="208016"/>
            <a:ext cx="6248400" cy="6309420"/>
          </a:xfrm>
          <a:prstGeom prst="rect">
            <a:avLst/>
          </a:prstGeom>
          <a:noFill/>
        </p:spPr>
        <p:txBody>
          <a:bodyPr wrap="square" rtlCol="0">
            <a:spAutoFit/>
          </a:bodyPr>
          <a:lstStyle/>
          <a:p>
            <a:r>
              <a:rPr lang="en-US" altLang="zh-CN" b="1" dirty="0">
                <a:solidFill>
                  <a:srgbClr val="0000CC"/>
                </a:solidFill>
              </a:rPr>
              <a:t>Constituent quark models:</a:t>
            </a:r>
          </a:p>
          <a:p>
            <a:r>
              <a:rPr lang="en-US" altLang="zh-CN" sz="1400" dirty="0"/>
              <a:t>X. </a:t>
            </a:r>
            <a:r>
              <a:rPr lang="en-US" altLang="zh-CN" sz="1400" dirty="0" err="1"/>
              <a:t>Jin</a:t>
            </a:r>
            <a:r>
              <a:rPr lang="en-US" altLang="zh-CN" sz="1400" dirty="0"/>
              <a:t> et al., </a:t>
            </a:r>
            <a:r>
              <a:rPr lang="en-US" altLang="zh-CN" sz="1400" dirty="0" err="1"/>
              <a:t>Eur.Phys.J.C</a:t>
            </a:r>
            <a:r>
              <a:rPr lang="en-US" altLang="zh-CN" sz="1400" dirty="0"/>
              <a:t> 80 (2020) 11, 1083</a:t>
            </a:r>
          </a:p>
          <a:p>
            <a:r>
              <a:rPr lang="fi-FI" altLang="zh-CN" sz="1400" dirty="0"/>
              <a:t>G. Yang, J.L. Ping, J. Segovia, Symmetry 12 (2020) 11, 1869</a:t>
            </a:r>
          </a:p>
          <a:p>
            <a:r>
              <a:rPr lang="fi-FI" altLang="zh-CN" sz="1400" dirty="0"/>
              <a:t>X.Z. Wen et al., </a:t>
            </a:r>
            <a:r>
              <a:rPr lang="en-US" altLang="zh-CN" sz="1400" dirty="0" err="1"/>
              <a:t>Phys.Rev.D</a:t>
            </a:r>
            <a:r>
              <a:rPr lang="en-US" altLang="zh-CN" sz="1400" dirty="0"/>
              <a:t> 103 (2021) 3, 034001  [</a:t>
            </a:r>
            <a:r>
              <a:rPr lang="en-US" altLang="zh-CN" sz="1400" dirty="0">
                <a:solidFill>
                  <a:srgbClr val="FF0000"/>
                </a:solidFill>
              </a:rPr>
              <a:t>only the color-magnetic interaction included</a:t>
            </a:r>
            <a:r>
              <a:rPr lang="en-US" altLang="zh-CN" sz="1400" dirty="0"/>
              <a:t>]</a:t>
            </a:r>
          </a:p>
          <a:p>
            <a:r>
              <a:rPr lang="en-US" altLang="zh-CN" sz="1400" dirty="0"/>
              <a:t>Q.F. </a:t>
            </a:r>
            <a:r>
              <a:rPr lang="en-US" altLang="zh-CN" sz="1400" dirty="0" err="1"/>
              <a:t>Lyu</a:t>
            </a:r>
            <a:r>
              <a:rPr lang="en-US" altLang="zh-CN" sz="1400" dirty="0"/>
              <a:t> et al., </a:t>
            </a:r>
            <a:r>
              <a:rPr lang="en-US" altLang="zh-CN" sz="1400" dirty="0" err="1"/>
              <a:t>Eur.Phys.J.C</a:t>
            </a:r>
            <a:r>
              <a:rPr lang="en-US" altLang="zh-CN" sz="1400" dirty="0"/>
              <a:t> 80 (2020) 9, 871 [</a:t>
            </a:r>
            <a:r>
              <a:rPr lang="en-US" altLang="zh-CN" sz="1400" dirty="0">
                <a:solidFill>
                  <a:srgbClr val="FF0000"/>
                </a:solidFill>
              </a:rPr>
              <a:t>Extended relativized quark model</a:t>
            </a:r>
            <a:r>
              <a:rPr lang="en-US" altLang="zh-CN" sz="1400" dirty="0"/>
              <a:t>]</a:t>
            </a:r>
          </a:p>
          <a:p>
            <a:r>
              <a:rPr lang="en-US" altLang="zh-CN" sz="1400" dirty="0"/>
              <a:t>M.C. Gordillo, F. De. Soto, J. Segovia, </a:t>
            </a:r>
            <a:r>
              <a:rPr lang="en-US" altLang="zh-CN" sz="1400" dirty="0" err="1"/>
              <a:t>Phys.Rev.D</a:t>
            </a:r>
            <a:r>
              <a:rPr lang="en-US" altLang="zh-CN" sz="1400" dirty="0"/>
              <a:t> 102 (2020) 11, 114007 [</a:t>
            </a:r>
            <a:r>
              <a:rPr lang="en-US" altLang="zh-CN" sz="1400" dirty="0" err="1">
                <a:solidFill>
                  <a:srgbClr val="FF0000"/>
                </a:solidFill>
              </a:rPr>
              <a:t>Difussion</a:t>
            </a:r>
            <a:r>
              <a:rPr lang="en-US" altLang="zh-CN" sz="1400" dirty="0">
                <a:solidFill>
                  <a:srgbClr val="FF0000"/>
                </a:solidFill>
              </a:rPr>
              <a:t> Monto Carlo </a:t>
            </a:r>
            <a:r>
              <a:rPr lang="en-US" altLang="zh-CN" sz="1400" dirty="0" err="1">
                <a:solidFill>
                  <a:srgbClr val="FF0000"/>
                </a:solidFill>
              </a:rPr>
              <a:t>mechod</a:t>
            </a:r>
            <a:r>
              <a:rPr lang="en-US" altLang="zh-CN" sz="1400" dirty="0"/>
              <a:t>]</a:t>
            </a:r>
          </a:p>
          <a:p>
            <a:r>
              <a:rPr lang="en-US" altLang="zh-CN" sz="1400" dirty="0"/>
              <a:t>M.S. Liu, F.X. Liu, X.H. </a:t>
            </a:r>
            <a:r>
              <a:rPr lang="en-US" altLang="zh-CN" sz="1400" dirty="0" err="1"/>
              <a:t>Zhong</a:t>
            </a:r>
            <a:r>
              <a:rPr lang="en-US" altLang="zh-CN" sz="1400" dirty="0"/>
              <a:t>, Q. Zhao,  2006.11952 [</a:t>
            </a:r>
            <a:r>
              <a:rPr lang="en-US" altLang="zh-CN" sz="1400" dirty="0" err="1"/>
              <a:t>hep-ph</a:t>
            </a:r>
            <a:r>
              <a:rPr lang="en-US" altLang="zh-CN" sz="1400" dirty="0"/>
              <a:t>]</a:t>
            </a:r>
          </a:p>
          <a:p>
            <a:r>
              <a:rPr lang="en-US" altLang="zh-CN" sz="1400" dirty="0"/>
              <a:t>G.J. Wang, L. </a:t>
            </a:r>
            <a:r>
              <a:rPr lang="en-US" altLang="zh-CN" sz="1400" dirty="0" err="1"/>
              <a:t>Meng</a:t>
            </a:r>
            <a:r>
              <a:rPr lang="en-US" altLang="zh-CN" sz="1400" dirty="0"/>
              <a:t>, M. Oka, S.L. Zhu, PRD 104, 036016 (2021)</a:t>
            </a:r>
          </a:p>
          <a:p>
            <a:endParaRPr lang="en-US" altLang="zh-CN" sz="1600" dirty="0"/>
          </a:p>
          <a:p>
            <a:r>
              <a:rPr lang="en-US" altLang="zh-CN" b="1" dirty="0">
                <a:solidFill>
                  <a:srgbClr val="0000CC"/>
                </a:solidFill>
              </a:rPr>
              <a:t>Coupled-channel approach:</a:t>
            </a:r>
          </a:p>
          <a:p>
            <a:r>
              <a:rPr lang="en-US" altLang="zh-CN" sz="1400" dirty="0"/>
              <a:t>X.K. Dong, V. </a:t>
            </a:r>
            <a:r>
              <a:rPr lang="en-US" altLang="zh-CN" sz="1400" dirty="0" err="1"/>
              <a:t>Baru</a:t>
            </a:r>
            <a:r>
              <a:rPr lang="en-US" altLang="zh-CN" sz="1400" dirty="0"/>
              <a:t>, C. </a:t>
            </a:r>
            <a:r>
              <a:rPr lang="en-US" altLang="zh-CN" sz="1400" dirty="0" err="1"/>
              <a:t>Hanhart</a:t>
            </a:r>
            <a:r>
              <a:rPr lang="en-US" altLang="zh-CN" sz="1400" dirty="0"/>
              <a:t>, F.K. </a:t>
            </a:r>
            <a:r>
              <a:rPr lang="en-US" altLang="zh-CN" sz="1400" dirty="0" err="1"/>
              <a:t>Guo</a:t>
            </a:r>
            <a:r>
              <a:rPr lang="en-US" altLang="zh-CN" sz="1400" dirty="0"/>
              <a:t>, A. </a:t>
            </a:r>
            <a:r>
              <a:rPr lang="en-US" altLang="zh-CN" sz="1400" dirty="0" err="1"/>
              <a:t>Nefediev</a:t>
            </a:r>
            <a:r>
              <a:rPr lang="en-US" altLang="zh-CN" sz="1400" dirty="0"/>
              <a:t>, </a:t>
            </a:r>
            <a:r>
              <a:rPr lang="en-US" altLang="zh-CN" sz="1400" dirty="0" err="1"/>
              <a:t>Phys.Rev.Lett</a:t>
            </a:r>
            <a:r>
              <a:rPr lang="en-US" altLang="zh-CN" sz="1400" dirty="0"/>
              <a:t>. 126 (2021) 13, 132001</a:t>
            </a:r>
          </a:p>
          <a:p>
            <a:r>
              <a:rPr lang="en-US" altLang="zh-CN" sz="1400" dirty="0"/>
              <a:t>C. Gong, M.C. Du, Q. Zhao, X.H. </a:t>
            </a:r>
            <a:r>
              <a:rPr lang="en-US" altLang="zh-CN" sz="1400" dirty="0" err="1"/>
              <a:t>Zhong</a:t>
            </a:r>
            <a:r>
              <a:rPr lang="en-US" altLang="zh-CN" sz="1400" dirty="0"/>
              <a:t>, B. Zhou, </a:t>
            </a:r>
            <a:r>
              <a:rPr lang="en-US" altLang="zh-CN" sz="1400" dirty="0" err="1"/>
              <a:t>Phys.Lett.B</a:t>
            </a:r>
            <a:r>
              <a:rPr lang="en-US" altLang="zh-CN" sz="1400" dirty="0"/>
              <a:t> 824 (2022) 136794</a:t>
            </a:r>
          </a:p>
          <a:p>
            <a:r>
              <a:rPr lang="en-US" altLang="zh-CN" sz="1400" dirty="0"/>
              <a:t>Z. Zhang et al., </a:t>
            </a:r>
            <a:r>
              <a:rPr lang="en-US" altLang="zh-CN" sz="1400" dirty="0" err="1"/>
              <a:t>Phys.Rev.D</a:t>
            </a:r>
            <a:r>
              <a:rPr lang="en-US" altLang="zh-CN" sz="1400" dirty="0"/>
              <a:t> 105 (2022) 5, 054026</a:t>
            </a:r>
          </a:p>
          <a:p>
            <a:r>
              <a:rPr lang="en-US" altLang="zh-CN" sz="1400" dirty="0"/>
              <a:t>Z.H. </a:t>
            </a:r>
            <a:r>
              <a:rPr lang="en-US" altLang="zh-CN" sz="1400" dirty="0" err="1"/>
              <a:t>Guo</a:t>
            </a:r>
            <a:r>
              <a:rPr lang="en-US" altLang="zh-CN" sz="1400" dirty="0"/>
              <a:t>, J.A. </a:t>
            </a:r>
            <a:r>
              <a:rPr lang="en-US" altLang="zh-CN" sz="1400" dirty="0" err="1"/>
              <a:t>Oller</a:t>
            </a:r>
            <a:r>
              <a:rPr lang="en-US" altLang="zh-CN" sz="1400" dirty="0"/>
              <a:t>, </a:t>
            </a:r>
            <a:r>
              <a:rPr lang="en-US" altLang="zh-CN" sz="1400" dirty="0" err="1"/>
              <a:t>Phys.Rev.D</a:t>
            </a:r>
            <a:r>
              <a:rPr lang="en-US" altLang="zh-CN" sz="1400" dirty="0"/>
              <a:t> 103 (2021) 3, 034024</a:t>
            </a:r>
          </a:p>
          <a:p>
            <a:r>
              <a:rPr lang="en-US" altLang="zh-CN" sz="1400" dirty="0"/>
              <a:t>C. Gong, M.C. Du, Q. Zhao, </a:t>
            </a:r>
            <a:r>
              <a:rPr lang="en-US" altLang="zh-CN" sz="1400" dirty="0" err="1"/>
              <a:t>Phys.Rev.D</a:t>
            </a:r>
            <a:r>
              <a:rPr lang="en-US" altLang="zh-CN" sz="1400" dirty="0"/>
              <a:t> 106 (2022), 054011</a:t>
            </a:r>
          </a:p>
          <a:p>
            <a:endParaRPr lang="en-US" altLang="zh-CN" sz="1600" dirty="0"/>
          </a:p>
          <a:p>
            <a:r>
              <a:rPr lang="en-US" altLang="zh-CN" b="1" dirty="0" err="1">
                <a:solidFill>
                  <a:srgbClr val="0000CC"/>
                </a:solidFill>
              </a:rPr>
              <a:t>Diquark</a:t>
            </a:r>
            <a:r>
              <a:rPr lang="en-US" altLang="zh-CN" b="1" dirty="0">
                <a:solidFill>
                  <a:srgbClr val="0000CC"/>
                </a:solidFill>
              </a:rPr>
              <a:t> model:</a:t>
            </a:r>
          </a:p>
          <a:p>
            <a:r>
              <a:rPr lang="en-US" altLang="zh-CN" sz="1400" dirty="0"/>
              <a:t>M.A. Bedolla et al., </a:t>
            </a:r>
            <a:r>
              <a:rPr lang="en-US" altLang="zh-CN" sz="1400" dirty="0" err="1"/>
              <a:t>Eur.Phys.J.C</a:t>
            </a:r>
            <a:r>
              <a:rPr lang="en-US" altLang="zh-CN" sz="1400" dirty="0"/>
              <a:t> 80 (2020) 11, 1004</a:t>
            </a:r>
          </a:p>
          <a:p>
            <a:r>
              <a:rPr lang="en-US" altLang="zh-CN" sz="1400" dirty="0"/>
              <a:t>J.F. </a:t>
            </a:r>
            <a:r>
              <a:rPr lang="en-US" altLang="zh-CN" sz="1400" dirty="0" err="1"/>
              <a:t>Giron</a:t>
            </a:r>
            <a:r>
              <a:rPr lang="en-US" altLang="zh-CN" sz="1400" dirty="0"/>
              <a:t>, R.F. Lebed, </a:t>
            </a:r>
            <a:r>
              <a:rPr lang="en-US" altLang="zh-CN" sz="1400" dirty="0" err="1"/>
              <a:t>Phys.Rev.D</a:t>
            </a:r>
            <a:r>
              <a:rPr lang="en-US" altLang="zh-CN" sz="1400" dirty="0"/>
              <a:t> 102 (2020) 7, 074003</a:t>
            </a:r>
          </a:p>
          <a:p>
            <a:r>
              <a:rPr lang="en-US" altLang="zh-CN" sz="1400" dirty="0"/>
              <a:t>M. </a:t>
            </a:r>
            <a:r>
              <a:rPr lang="en-US" altLang="zh-CN" sz="1400" dirty="0" err="1"/>
              <a:t>Karliner</a:t>
            </a:r>
            <a:r>
              <a:rPr lang="en-US" altLang="zh-CN" sz="1400" dirty="0"/>
              <a:t>, J.L. </a:t>
            </a:r>
            <a:r>
              <a:rPr lang="en-US" altLang="zh-CN" sz="1400" dirty="0" err="1"/>
              <a:t>Rosner</a:t>
            </a:r>
            <a:r>
              <a:rPr lang="en-US" altLang="zh-CN" sz="1400" dirty="0"/>
              <a:t>, </a:t>
            </a:r>
            <a:r>
              <a:rPr lang="en-US" altLang="zh-CN" sz="1400" dirty="0" err="1"/>
              <a:t>Phys.Rev.D</a:t>
            </a:r>
            <a:r>
              <a:rPr lang="en-US" altLang="zh-CN" sz="1400" dirty="0"/>
              <a:t> 102 (2020) 11, 114039</a:t>
            </a:r>
          </a:p>
          <a:p>
            <a:r>
              <a:rPr lang="en-US" altLang="zh-CN" sz="1400" dirty="0"/>
              <a:t>R.N. </a:t>
            </a:r>
            <a:r>
              <a:rPr lang="en-US" altLang="zh-CN" sz="1400" dirty="0" err="1"/>
              <a:t>Faustov</a:t>
            </a:r>
            <a:r>
              <a:rPr lang="en-US" altLang="zh-CN" sz="1400" dirty="0"/>
              <a:t>, et al., </a:t>
            </a:r>
            <a:r>
              <a:rPr lang="nl-NL" altLang="zh-CN" sz="1400" dirty="0"/>
              <a:t>Universe 7 (2021) 4, 94</a:t>
            </a:r>
          </a:p>
          <a:p>
            <a:r>
              <a:rPr lang="nl-NL" altLang="zh-CN" sz="1400" dirty="0"/>
              <a:t>H.W. Ke, X.H. Liu, Y.L. Shi, </a:t>
            </a:r>
            <a:r>
              <a:rPr lang="en-US" altLang="zh-CN" sz="1400" dirty="0" err="1"/>
              <a:t>Eur.Phys.J.C</a:t>
            </a:r>
            <a:r>
              <a:rPr lang="en-US" altLang="zh-CN" sz="1400" dirty="0"/>
              <a:t> 81 (2021) 5, 427</a:t>
            </a:r>
          </a:p>
        </p:txBody>
      </p:sp>
      <p:sp>
        <p:nvSpPr>
          <p:cNvPr id="5" name="矩形 4"/>
          <p:cNvSpPr/>
          <p:nvPr/>
        </p:nvSpPr>
        <p:spPr>
          <a:xfrm>
            <a:off x="6618515" y="208016"/>
            <a:ext cx="5486400" cy="4370427"/>
          </a:xfrm>
          <a:prstGeom prst="rect">
            <a:avLst/>
          </a:prstGeom>
        </p:spPr>
        <p:txBody>
          <a:bodyPr wrap="square">
            <a:spAutoFit/>
          </a:bodyPr>
          <a:lstStyle/>
          <a:p>
            <a:r>
              <a:rPr lang="en-US" altLang="zh-CN" b="1" dirty="0">
                <a:solidFill>
                  <a:srgbClr val="0000CC"/>
                </a:solidFill>
              </a:rPr>
              <a:t>Hybrid </a:t>
            </a:r>
            <a:r>
              <a:rPr lang="en-US" altLang="zh-CN" b="1" dirty="0" err="1">
                <a:solidFill>
                  <a:srgbClr val="0000CC"/>
                </a:solidFill>
              </a:rPr>
              <a:t>tetraquark</a:t>
            </a:r>
            <a:r>
              <a:rPr lang="en-US" altLang="zh-CN" b="1" dirty="0">
                <a:solidFill>
                  <a:srgbClr val="0000CC"/>
                </a:solidFill>
              </a:rPr>
              <a:t>:</a:t>
            </a:r>
          </a:p>
          <a:p>
            <a:r>
              <a:rPr lang="en-US" altLang="zh-CN" sz="1400" dirty="0"/>
              <a:t>L.B. Wang and C.F. </a:t>
            </a:r>
            <a:r>
              <a:rPr lang="en-US" altLang="zh-CN" sz="1400" dirty="0" err="1"/>
              <a:t>Qiao</a:t>
            </a:r>
            <a:r>
              <a:rPr lang="en-US" altLang="zh-CN" sz="1400" dirty="0"/>
              <a:t>, </a:t>
            </a:r>
            <a:r>
              <a:rPr lang="en-US" altLang="zh-CN" sz="1400" dirty="0" err="1"/>
              <a:t>Phys.Lett.B</a:t>
            </a:r>
            <a:r>
              <a:rPr lang="en-US" altLang="zh-CN" sz="1400" dirty="0"/>
              <a:t> 817 (2021) 136339</a:t>
            </a:r>
          </a:p>
          <a:p>
            <a:endParaRPr lang="en-US" altLang="zh-CN" sz="1400" dirty="0"/>
          </a:p>
          <a:p>
            <a:r>
              <a:rPr lang="en-US" altLang="zh-CN" b="1" dirty="0">
                <a:solidFill>
                  <a:srgbClr val="0000CC"/>
                </a:solidFill>
              </a:rPr>
              <a:t>QCD sum rules:</a:t>
            </a:r>
          </a:p>
          <a:p>
            <a:r>
              <a:rPr lang="en-US" altLang="zh-CN" sz="1400" dirty="0"/>
              <a:t>Z.G. Wang, </a:t>
            </a:r>
            <a:r>
              <a:rPr lang="en-US" altLang="zh-CN" sz="1400" dirty="0" err="1"/>
              <a:t>Int.J.Mod.Phys.A</a:t>
            </a:r>
            <a:r>
              <a:rPr lang="en-US" altLang="zh-CN" sz="1400" dirty="0"/>
              <a:t> 36 (2021) 02, 2150014</a:t>
            </a:r>
          </a:p>
          <a:p>
            <a:r>
              <a:rPr lang="en-US" altLang="zh-CN" sz="1400" dirty="0"/>
              <a:t>Q.N. Wang, Z.Y. Yang, W. Chen, </a:t>
            </a:r>
            <a:r>
              <a:rPr lang="en-US" altLang="zh-CN" sz="1400" dirty="0" err="1"/>
              <a:t>Phys.Rev.D</a:t>
            </a:r>
            <a:r>
              <a:rPr lang="en-US" altLang="zh-CN" sz="1400" dirty="0"/>
              <a:t> 104 (2021) 11, 114037</a:t>
            </a:r>
          </a:p>
          <a:p>
            <a:r>
              <a:rPr lang="en-US" altLang="zh-CN" sz="1400" dirty="0"/>
              <a:t>R.H. Wu et al., JHEP 11 (2022) 023</a:t>
            </a:r>
          </a:p>
          <a:p>
            <a:endParaRPr lang="en-US" altLang="zh-CN" sz="1400" dirty="0"/>
          </a:p>
          <a:p>
            <a:r>
              <a:rPr lang="en-US" altLang="zh-CN" b="1" dirty="0">
                <a:solidFill>
                  <a:srgbClr val="0000CC"/>
                </a:solidFill>
              </a:rPr>
              <a:t>Production and decay mechanisms:</a:t>
            </a:r>
          </a:p>
          <a:p>
            <a:r>
              <a:rPr lang="en-US" altLang="zh-CN" sz="1400" dirty="0"/>
              <a:t>C. Becchi, A. Giachino, L. </a:t>
            </a:r>
            <a:r>
              <a:rPr lang="en-US" altLang="zh-CN" sz="1400" dirty="0" err="1"/>
              <a:t>Maiani</a:t>
            </a:r>
            <a:r>
              <a:rPr lang="en-US" altLang="zh-CN" sz="1400" dirty="0"/>
              <a:t>, E. </a:t>
            </a:r>
            <a:r>
              <a:rPr lang="en-US" altLang="zh-CN" sz="1400" dirty="0" err="1"/>
              <a:t>Santopinto</a:t>
            </a:r>
            <a:r>
              <a:rPr lang="en-US" altLang="zh-CN" sz="1400" dirty="0"/>
              <a:t>, </a:t>
            </a:r>
            <a:r>
              <a:rPr lang="en-US" altLang="zh-CN" sz="1400" dirty="0" err="1"/>
              <a:t>Phys.Lett.B</a:t>
            </a:r>
            <a:r>
              <a:rPr lang="en-US" altLang="zh-CN" sz="1400" dirty="0"/>
              <a:t> 811 (2020) 135952</a:t>
            </a:r>
          </a:p>
          <a:p>
            <a:r>
              <a:rPr lang="en-US" altLang="zh-CN" sz="1400" dirty="0"/>
              <a:t>J.Z. Wang, D.Y. Chen, X. Liu, T. </a:t>
            </a:r>
            <a:r>
              <a:rPr lang="en-US" altLang="zh-CN" sz="1400" dirty="0" err="1"/>
              <a:t>Matsuki</a:t>
            </a:r>
            <a:r>
              <a:rPr lang="en-US" altLang="zh-CN" sz="1400" dirty="0"/>
              <a:t>, </a:t>
            </a:r>
            <a:r>
              <a:rPr lang="en-US" altLang="zh-CN" sz="1400" dirty="0" err="1"/>
              <a:t>Phys.Rev.D</a:t>
            </a:r>
            <a:r>
              <a:rPr lang="en-US" altLang="zh-CN" sz="1400" dirty="0"/>
              <a:t> 103 (2021) 7, 071503</a:t>
            </a:r>
          </a:p>
          <a:p>
            <a:r>
              <a:rPr lang="en-US" altLang="zh-CN" sz="1400" dirty="0"/>
              <a:t>R.L. Zhu, </a:t>
            </a:r>
            <a:r>
              <a:rPr lang="en-US" altLang="zh-CN" sz="1400" dirty="0" err="1"/>
              <a:t>Nucl.Phys.B</a:t>
            </a:r>
            <a:r>
              <a:rPr lang="en-US" altLang="zh-CN" sz="1400" dirty="0"/>
              <a:t> 966 (2021) 115393</a:t>
            </a:r>
          </a:p>
          <a:p>
            <a:r>
              <a:rPr lang="en-US" altLang="zh-CN" sz="1400" dirty="0" err="1"/>
              <a:t>Rafał</a:t>
            </a:r>
            <a:r>
              <a:rPr lang="en-US" altLang="zh-CN" sz="1400" dirty="0"/>
              <a:t> </a:t>
            </a:r>
            <a:r>
              <a:rPr lang="en-US" altLang="zh-CN" sz="1400" dirty="0" err="1"/>
              <a:t>Maciuła</a:t>
            </a:r>
            <a:r>
              <a:rPr lang="en-US" altLang="zh-CN" sz="1400" dirty="0"/>
              <a:t> et al., </a:t>
            </a:r>
            <a:r>
              <a:rPr lang="en-US" altLang="zh-CN" sz="1400" dirty="0" err="1"/>
              <a:t>Phys.Lett.B</a:t>
            </a:r>
            <a:r>
              <a:rPr lang="en-US" altLang="zh-CN" sz="1400" dirty="0"/>
              <a:t> 812 (2021) 136010</a:t>
            </a:r>
          </a:p>
          <a:p>
            <a:r>
              <a:rPr lang="en-US" altLang="zh-CN" sz="1400" dirty="0"/>
              <a:t>Y.Q. Ma and H.F. Zhang, 2009.08376 [</a:t>
            </a:r>
            <a:r>
              <a:rPr lang="en-US" altLang="zh-CN" sz="1400" dirty="0" err="1"/>
              <a:t>hep-ph</a:t>
            </a:r>
            <a:r>
              <a:rPr lang="en-US" altLang="zh-CN" sz="1400" dirty="0"/>
              <a:t>]</a:t>
            </a:r>
          </a:p>
          <a:p>
            <a:r>
              <a:rPr lang="en-US" altLang="zh-CN" sz="1400" dirty="0"/>
              <a:t>F. Feng et al., </a:t>
            </a:r>
            <a:r>
              <a:rPr lang="en-US" altLang="zh-CN" sz="1400" dirty="0" err="1"/>
              <a:t>Phys.Rev.D</a:t>
            </a:r>
            <a:r>
              <a:rPr lang="en-US" altLang="zh-CN" sz="1400" dirty="0"/>
              <a:t> 106 (2022) 11, 114029</a:t>
            </a:r>
          </a:p>
          <a:p>
            <a:r>
              <a:rPr lang="en-US" altLang="zh-CN" sz="1400" dirty="0"/>
              <a:t>V. P. Gonçalves, Bruno D. Moreira,  </a:t>
            </a:r>
            <a:r>
              <a:rPr lang="en-US" altLang="zh-CN" sz="1400" dirty="0" err="1"/>
              <a:t>Phys.Lett.B</a:t>
            </a:r>
            <a:r>
              <a:rPr lang="en-US" altLang="zh-CN" sz="1400" dirty="0"/>
              <a:t> 816 (2021) 136249</a:t>
            </a:r>
            <a:endParaRPr lang="zh-CN" altLang="en-US" sz="1400" dirty="0"/>
          </a:p>
        </p:txBody>
      </p:sp>
      <p:sp>
        <p:nvSpPr>
          <p:cNvPr id="6" name="文本框 5"/>
          <p:cNvSpPr txBox="1"/>
          <p:nvPr/>
        </p:nvSpPr>
        <p:spPr>
          <a:xfrm>
            <a:off x="6727371" y="5065486"/>
            <a:ext cx="5377544" cy="646331"/>
          </a:xfrm>
          <a:prstGeom prst="rect">
            <a:avLst/>
          </a:prstGeom>
          <a:noFill/>
        </p:spPr>
        <p:txBody>
          <a:bodyPr wrap="square" rtlCol="0">
            <a:spAutoFit/>
          </a:bodyPr>
          <a:lstStyle/>
          <a:p>
            <a:r>
              <a:rPr lang="en-US" altLang="zh-CN" dirty="0">
                <a:solidFill>
                  <a:srgbClr val="FF0000"/>
                </a:solidFill>
              </a:rPr>
              <a:t>Now, all the calculated masses are above the double charm threshold!</a:t>
            </a:r>
            <a:endParaRPr lang="zh-CN" altLang="en-US" dirty="0">
              <a:solidFill>
                <a:srgbClr val="FF0000"/>
              </a:solidFill>
            </a:endParaRPr>
          </a:p>
        </p:txBody>
      </p:sp>
    </p:spTree>
    <p:extLst>
      <p:ext uri="{BB962C8B-B14F-4D97-AF65-F5344CB8AC3E}">
        <p14:creationId xmlns:p14="http://schemas.microsoft.com/office/powerpoint/2010/main" val="498904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43</a:t>
            </a:fld>
            <a:endParaRPr lang="en-GB" altLang="zh-CN"/>
          </a:p>
        </p:txBody>
      </p:sp>
      <p:sp>
        <p:nvSpPr>
          <p:cNvPr id="3" name="TextBox 2"/>
          <p:cNvSpPr txBox="1"/>
          <p:nvPr/>
        </p:nvSpPr>
        <p:spPr>
          <a:xfrm>
            <a:off x="660400" y="208807"/>
            <a:ext cx="10834913"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defTabSz="914400">
              <a:defRPr/>
            </a:pPr>
            <a:r>
              <a:rPr lang="en-US" altLang="zh-CN" sz="2800" b="1" kern="0" dirty="0">
                <a:solidFill>
                  <a:srgbClr val="0000FF"/>
                </a:solidFill>
                <a:latin typeface="Calibri" pitchFamily="34" charset="0"/>
                <a:ea typeface="宋体" charset="-122"/>
              </a:rPr>
              <a:t> Typical fully-heavy </a:t>
            </a:r>
            <a:r>
              <a:rPr lang="en-US" altLang="zh-CN" sz="2800" b="1" kern="0" dirty="0" err="1">
                <a:solidFill>
                  <a:srgbClr val="0000FF"/>
                </a:solidFill>
                <a:latin typeface="Calibri" pitchFamily="34" charset="0"/>
                <a:ea typeface="宋体" charset="-122"/>
              </a:rPr>
              <a:t>tetraquark</a:t>
            </a:r>
            <a:r>
              <a:rPr lang="en-US" altLang="zh-CN" sz="2800" b="1" kern="0" dirty="0">
                <a:solidFill>
                  <a:srgbClr val="0000FF"/>
                </a:solidFill>
                <a:latin typeface="Calibri" pitchFamily="34" charset="0"/>
                <a:ea typeface="宋体" charset="-122"/>
              </a:rPr>
              <a:t> system with color-spin-flavor symmetry</a:t>
            </a:r>
            <a:endParaRPr lang="zh-CN" altLang="en-US" sz="2800" b="1" kern="0" dirty="0">
              <a:solidFill>
                <a:srgbClr val="0000FF"/>
              </a:solidFill>
              <a:latin typeface="Calibri" panose="020F0502020204030204" pitchFamily="34" charset="0"/>
            </a:endParaRPr>
          </a:p>
        </p:txBody>
      </p:sp>
      <mc:AlternateContent xmlns:mc="http://schemas.openxmlformats.org/markup-compatibility/2006" xmlns:a14="http://schemas.microsoft.com/office/drawing/2010/main">
        <mc:Choice Requires="a14">
          <p:sp>
            <p:nvSpPr>
              <p:cNvPr id="5" name="文本框 4"/>
              <p:cNvSpPr txBox="1"/>
              <p:nvPr/>
            </p:nvSpPr>
            <p:spPr>
              <a:xfrm>
                <a:off x="769255" y="1148575"/>
                <a:ext cx="7350602" cy="916085"/>
              </a:xfrm>
              <a:prstGeom prst="rect">
                <a:avLst/>
              </a:prstGeom>
              <a:noFill/>
            </p:spPr>
            <p:txBody>
              <a:bodyPr wrap="none" rtlCol="0">
                <a:spAutoFit/>
              </a:bodyPr>
              <a:lstStyle/>
              <a:p>
                <a:pPr>
                  <a:spcBef>
                    <a:spcPts val="600"/>
                  </a:spcBef>
                </a:pPr>
                <a14:m>
                  <m:oMath xmlns:m="http://schemas.openxmlformats.org/officeDocument/2006/math">
                    <m:r>
                      <a:rPr lang="en-US" altLang="zh-CN" sz="2400" b="0" i="1" smtClean="0">
                        <a:solidFill>
                          <a:srgbClr val="0000CC"/>
                        </a:solidFill>
                        <a:latin typeface="Cambria Math" panose="02040503050406030204" pitchFamily="18" charset="0"/>
                      </a:rPr>
                      <m:t>𝑇</m:t>
                    </m:r>
                    <m:r>
                      <a:rPr lang="en-US" altLang="zh-CN" sz="2400" b="0" i="1" smtClean="0">
                        <a:solidFill>
                          <a:srgbClr val="0000CC"/>
                        </a:solidFill>
                        <a:latin typeface="Cambria Math" panose="02040503050406030204" pitchFamily="18" charset="0"/>
                      </a:rPr>
                      <m:t>=</m:t>
                    </m:r>
                    <m:sSub>
                      <m:sSubPr>
                        <m:ctrlPr>
                          <a:rPr lang="en-US" altLang="zh-CN" sz="2400" b="0" i="1" smtClean="0">
                            <a:solidFill>
                              <a:srgbClr val="0000CC"/>
                            </a:solidFill>
                            <a:latin typeface="Cambria Math" panose="02040503050406030204" pitchFamily="18" charset="0"/>
                          </a:rPr>
                        </m:ctrlPr>
                      </m:sSubPr>
                      <m:e>
                        <m:r>
                          <a:rPr lang="en-US" altLang="zh-CN" sz="2400" b="0" i="1" smtClean="0">
                            <a:solidFill>
                              <a:srgbClr val="0000CC"/>
                            </a:solidFill>
                            <a:latin typeface="Cambria Math" panose="02040503050406030204" pitchFamily="18" charset="0"/>
                          </a:rPr>
                          <m:t>𝑄</m:t>
                        </m:r>
                      </m:e>
                      <m:sub>
                        <m:r>
                          <a:rPr lang="en-US" altLang="zh-CN" sz="2400" b="0" i="1" smtClean="0">
                            <a:solidFill>
                              <a:srgbClr val="0000CC"/>
                            </a:solidFill>
                            <a:latin typeface="Cambria Math" panose="02040503050406030204" pitchFamily="18" charset="0"/>
                          </a:rPr>
                          <m:t>1</m:t>
                        </m:r>
                      </m:sub>
                    </m:sSub>
                    <m:sSub>
                      <m:sSubPr>
                        <m:ctrlPr>
                          <a:rPr lang="en-US" altLang="zh-CN" sz="2400" b="0" i="1" smtClean="0">
                            <a:solidFill>
                              <a:srgbClr val="0000CC"/>
                            </a:solidFill>
                            <a:latin typeface="Cambria Math" panose="02040503050406030204" pitchFamily="18" charset="0"/>
                          </a:rPr>
                        </m:ctrlPr>
                      </m:sSubPr>
                      <m:e>
                        <m:r>
                          <a:rPr lang="en-US" altLang="zh-CN" sz="2400" b="0" i="1" smtClean="0">
                            <a:solidFill>
                              <a:srgbClr val="0000CC"/>
                            </a:solidFill>
                            <a:latin typeface="Cambria Math" panose="02040503050406030204" pitchFamily="18" charset="0"/>
                          </a:rPr>
                          <m:t>𝑄</m:t>
                        </m:r>
                      </m:e>
                      <m:sub>
                        <m:r>
                          <a:rPr lang="en-US" altLang="zh-CN" sz="2400" b="0" i="1" smtClean="0">
                            <a:solidFill>
                              <a:srgbClr val="0000CC"/>
                            </a:solidFill>
                            <a:latin typeface="Cambria Math" panose="02040503050406030204" pitchFamily="18" charset="0"/>
                          </a:rPr>
                          <m:t>2</m:t>
                        </m:r>
                      </m:sub>
                    </m:sSub>
                    <m:sSub>
                      <m:sSubPr>
                        <m:ctrlPr>
                          <a:rPr lang="en-US" altLang="zh-CN" sz="2400" b="0" i="1" smtClean="0">
                            <a:solidFill>
                              <a:srgbClr val="0000CC"/>
                            </a:solidFill>
                            <a:latin typeface="Cambria Math" panose="02040503050406030204" pitchFamily="18" charset="0"/>
                          </a:rPr>
                        </m:ctrlPr>
                      </m:sSubPr>
                      <m:e>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𝑄</m:t>
                            </m:r>
                          </m:e>
                        </m:acc>
                      </m:e>
                      <m:sub>
                        <m:r>
                          <a:rPr lang="en-US" altLang="zh-CN" sz="2400" b="0" i="1" smtClean="0">
                            <a:solidFill>
                              <a:srgbClr val="0000CC"/>
                            </a:solidFill>
                            <a:latin typeface="Cambria Math" panose="02040503050406030204" pitchFamily="18" charset="0"/>
                          </a:rPr>
                          <m:t>3</m:t>
                        </m:r>
                      </m:sub>
                    </m:sSub>
                    <m:sSub>
                      <m:sSubPr>
                        <m:ctrlPr>
                          <a:rPr lang="en-US" altLang="zh-CN" sz="2400" b="0" i="1" smtClean="0">
                            <a:solidFill>
                              <a:srgbClr val="0000CC"/>
                            </a:solidFill>
                            <a:latin typeface="Cambria Math" panose="02040503050406030204" pitchFamily="18" charset="0"/>
                          </a:rPr>
                        </m:ctrlPr>
                      </m:sSubPr>
                      <m:e>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𝑄</m:t>
                            </m:r>
                          </m:e>
                        </m:acc>
                      </m:e>
                      <m:sub>
                        <m:r>
                          <a:rPr lang="en-US" altLang="zh-CN" sz="2400" b="0" i="1" smtClean="0">
                            <a:solidFill>
                              <a:srgbClr val="0000CC"/>
                            </a:solidFill>
                            <a:latin typeface="Cambria Math" panose="02040503050406030204" pitchFamily="18" charset="0"/>
                          </a:rPr>
                          <m:t>4</m:t>
                        </m:r>
                      </m:sub>
                    </m:sSub>
                    <m:r>
                      <a:rPr lang="en-US" altLang="zh-CN" sz="2400" b="0" i="1" smtClean="0">
                        <a:solidFill>
                          <a:srgbClr val="0000CC"/>
                        </a:solidFill>
                        <a:latin typeface="Cambria Math" panose="02040503050406030204" pitchFamily="18" charset="0"/>
                      </a:rPr>
                      <m:t> (</m:t>
                    </m:r>
                    <m:r>
                      <a:rPr lang="en-US" altLang="zh-CN" sz="2400" i="1" smtClean="0">
                        <a:solidFill>
                          <a:srgbClr val="FF0000"/>
                        </a:solidFill>
                        <a:latin typeface="Cambria Math" panose="02040503050406030204" pitchFamily="18" charset="0"/>
                      </a:rPr>
                      <m:t>𝑐</m:t>
                    </m:r>
                    <m:r>
                      <a:rPr lang="en-US" altLang="zh-CN" sz="2400" b="0" i="1" smtClean="0">
                        <a:solidFill>
                          <a:srgbClr val="FF0000"/>
                        </a:solidFill>
                        <a:latin typeface="Cambria Math" panose="02040503050406030204" pitchFamily="18" charset="0"/>
                      </a:rPr>
                      <m:t>𝑐</m:t>
                    </m:r>
                    <m:acc>
                      <m:accPr>
                        <m:chr m:val="̅"/>
                        <m:ctrlPr>
                          <a:rPr lang="en-US" altLang="zh-CN" sz="2400" b="0" i="1" smtClean="0">
                            <a:solidFill>
                              <a:srgbClr val="FF0000"/>
                            </a:solidFill>
                            <a:latin typeface="Cambria Math" panose="02040503050406030204" pitchFamily="18" charset="0"/>
                          </a:rPr>
                        </m:ctrlPr>
                      </m:accPr>
                      <m:e>
                        <m:r>
                          <a:rPr lang="en-US" altLang="zh-CN" sz="2400" b="0" i="1" smtClean="0">
                            <a:solidFill>
                              <a:srgbClr val="FF0000"/>
                            </a:solidFill>
                            <a:latin typeface="Cambria Math" panose="02040503050406030204" pitchFamily="18" charset="0"/>
                          </a:rPr>
                          <m:t>𝑐</m:t>
                        </m:r>
                      </m:e>
                    </m:acc>
                    <m:acc>
                      <m:accPr>
                        <m:chr m:val="̅"/>
                        <m:ctrlPr>
                          <a:rPr lang="en-US" altLang="zh-CN" sz="2400" b="0" i="1" smtClean="0">
                            <a:solidFill>
                              <a:srgbClr val="FF0000"/>
                            </a:solidFill>
                            <a:latin typeface="Cambria Math" panose="02040503050406030204" pitchFamily="18" charset="0"/>
                          </a:rPr>
                        </m:ctrlPr>
                      </m:accPr>
                      <m:e>
                        <m:r>
                          <a:rPr lang="en-US" altLang="zh-CN" sz="2400" b="0" i="1" smtClean="0">
                            <a:solidFill>
                              <a:srgbClr val="FF0000"/>
                            </a:solidFill>
                            <a:latin typeface="Cambria Math" panose="02040503050406030204" pitchFamily="18" charset="0"/>
                          </a:rPr>
                          <m:t>𝑐</m:t>
                        </m:r>
                      </m:e>
                    </m:acc>
                    <m:r>
                      <a:rPr lang="en-US" altLang="zh-CN" sz="2400" b="0" i="1" smtClean="0">
                        <a:solidFill>
                          <a:srgbClr val="0000CC"/>
                        </a:solidFill>
                        <a:latin typeface="Cambria Math" panose="02040503050406030204" pitchFamily="18" charset="0"/>
                      </a:rPr>
                      <m:t>, </m:t>
                    </m:r>
                    <m:r>
                      <a:rPr lang="en-US" altLang="zh-CN" sz="2400" b="0" i="1" smtClean="0">
                        <a:solidFill>
                          <a:srgbClr val="FF0000"/>
                        </a:solidFill>
                        <a:latin typeface="Cambria Math" panose="02040503050406030204" pitchFamily="18" charset="0"/>
                      </a:rPr>
                      <m:t>𝑏𝑏</m:t>
                    </m:r>
                    <m:acc>
                      <m:accPr>
                        <m:chr m:val="̅"/>
                        <m:ctrlPr>
                          <a:rPr lang="en-US" altLang="zh-CN" sz="2400" b="0" i="1" smtClean="0">
                            <a:solidFill>
                              <a:srgbClr val="FF0000"/>
                            </a:solidFill>
                            <a:latin typeface="Cambria Math" panose="02040503050406030204" pitchFamily="18" charset="0"/>
                          </a:rPr>
                        </m:ctrlPr>
                      </m:accPr>
                      <m:e>
                        <m:r>
                          <a:rPr lang="en-US" altLang="zh-CN" sz="2400" b="0" i="1" smtClean="0">
                            <a:solidFill>
                              <a:srgbClr val="FF0000"/>
                            </a:solidFill>
                            <a:latin typeface="Cambria Math" panose="02040503050406030204" pitchFamily="18" charset="0"/>
                          </a:rPr>
                          <m:t>𝑏</m:t>
                        </m:r>
                      </m:e>
                    </m:acc>
                    <m:acc>
                      <m:accPr>
                        <m:chr m:val="̅"/>
                        <m:ctrlPr>
                          <a:rPr lang="en-US" altLang="zh-CN" sz="2400" b="0" i="1" smtClean="0">
                            <a:solidFill>
                              <a:srgbClr val="FF0000"/>
                            </a:solidFill>
                            <a:latin typeface="Cambria Math" panose="02040503050406030204" pitchFamily="18" charset="0"/>
                          </a:rPr>
                        </m:ctrlPr>
                      </m:accPr>
                      <m:e>
                        <m:r>
                          <a:rPr lang="en-US" altLang="zh-CN" sz="2400" b="0" i="1" smtClean="0">
                            <a:solidFill>
                              <a:srgbClr val="FF0000"/>
                            </a:solidFill>
                            <a:latin typeface="Cambria Math" panose="02040503050406030204" pitchFamily="18" charset="0"/>
                          </a:rPr>
                          <m:t>𝑏</m:t>
                        </m:r>
                      </m:e>
                    </m:acc>
                    <m:r>
                      <a:rPr lang="en-US" altLang="zh-CN" sz="2400" b="0" i="1" smtClean="0">
                        <a:solidFill>
                          <a:srgbClr val="0000CC"/>
                        </a:solidFill>
                        <a:latin typeface="Cambria Math" panose="02040503050406030204" pitchFamily="18" charset="0"/>
                      </a:rPr>
                      <m:t>, </m:t>
                    </m:r>
                    <m:r>
                      <a:rPr lang="en-US" altLang="zh-CN" sz="2400" b="0" i="1" smtClean="0">
                        <a:solidFill>
                          <a:srgbClr val="0000CC"/>
                        </a:solidFill>
                        <a:latin typeface="Cambria Math" panose="02040503050406030204" pitchFamily="18" charset="0"/>
                      </a:rPr>
                      <m:t>𝑐𝑐</m:t>
                    </m:r>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𝑏</m:t>
                        </m:r>
                      </m:e>
                    </m:acc>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𝑏</m:t>
                        </m:r>
                      </m:e>
                    </m:acc>
                    <m:r>
                      <a:rPr lang="en-US" altLang="zh-CN" sz="2400" b="0" i="1" smtClean="0">
                        <a:solidFill>
                          <a:srgbClr val="0000CC"/>
                        </a:solidFill>
                        <a:latin typeface="Cambria Math" panose="02040503050406030204" pitchFamily="18" charset="0"/>
                      </a:rPr>
                      <m:t>, </m:t>
                    </m:r>
                    <m:r>
                      <a:rPr lang="en-US" altLang="zh-CN" sz="2400" b="0" i="1" smtClean="0">
                        <a:solidFill>
                          <a:srgbClr val="C00000"/>
                        </a:solidFill>
                        <a:latin typeface="Cambria Math" panose="02040503050406030204" pitchFamily="18" charset="0"/>
                      </a:rPr>
                      <m:t>𝑏𝑐</m:t>
                    </m:r>
                    <m:acc>
                      <m:accPr>
                        <m:chr m:val="̅"/>
                        <m:ctrlPr>
                          <a:rPr lang="en-US" altLang="zh-CN" sz="2400" b="0" i="1" smtClean="0">
                            <a:solidFill>
                              <a:srgbClr val="C00000"/>
                            </a:solidFill>
                            <a:latin typeface="Cambria Math" panose="02040503050406030204" pitchFamily="18" charset="0"/>
                          </a:rPr>
                        </m:ctrlPr>
                      </m:accPr>
                      <m:e>
                        <m:r>
                          <a:rPr lang="en-US" altLang="zh-CN" sz="2400" b="0" i="1" smtClean="0">
                            <a:solidFill>
                              <a:srgbClr val="C00000"/>
                            </a:solidFill>
                            <a:latin typeface="Cambria Math" panose="02040503050406030204" pitchFamily="18" charset="0"/>
                          </a:rPr>
                          <m:t>𝑏</m:t>
                        </m:r>
                      </m:e>
                    </m:acc>
                    <m:acc>
                      <m:accPr>
                        <m:chr m:val="̅"/>
                        <m:ctrlPr>
                          <a:rPr lang="en-US" altLang="zh-CN" sz="2400" b="0" i="1" smtClean="0">
                            <a:solidFill>
                              <a:srgbClr val="C00000"/>
                            </a:solidFill>
                            <a:latin typeface="Cambria Math" panose="02040503050406030204" pitchFamily="18" charset="0"/>
                          </a:rPr>
                        </m:ctrlPr>
                      </m:accPr>
                      <m:e>
                        <m:r>
                          <a:rPr lang="en-US" altLang="zh-CN" sz="2400" b="0" i="1" smtClean="0">
                            <a:solidFill>
                              <a:srgbClr val="C00000"/>
                            </a:solidFill>
                            <a:latin typeface="Cambria Math" panose="02040503050406030204" pitchFamily="18" charset="0"/>
                          </a:rPr>
                          <m:t>𝑐</m:t>
                        </m:r>
                      </m:e>
                    </m:acc>
                    <m:r>
                      <a:rPr lang="en-US" altLang="zh-CN" sz="2400" b="0" i="1" smtClean="0">
                        <a:solidFill>
                          <a:srgbClr val="0000CC"/>
                        </a:solidFill>
                        <a:latin typeface="Cambria Math" panose="02040503050406030204" pitchFamily="18" charset="0"/>
                      </a:rPr>
                      <m:t>, </m:t>
                    </m:r>
                    <m:r>
                      <a:rPr lang="en-US" altLang="zh-CN" sz="2400" b="0" i="1" smtClean="0">
                        <a:solidFill>
                          <a:srgbClr val="0000CC"/>
                        </a:solidFill>
                        <a:latin typeface="Cambria Math" panose="02040503050406030204" pitchFamily="18" charset="0"/>
                      </a:rPr>
                      <m:t>𝑏𝑐</m:t>
                    </m:r>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𝑐</m:t>
                        </m:r>
                      </m:e>
                    </m:acc>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𝑐</m:t>
                        </m:r>
                      </m:e>
                    </m:acc>
                    <m:r>
                      <a:rPr lang="en-US" altLang="zh-CN" sz="2400" b="0" i="1" smtClean="0">
                        <a:solidFill>
                          <a:srgbClr val="0000CC"/>
                        </a:solidFill>
                        <a:latin typeface="Cambria Math" panose="02040503050406030204" pitchFamily="18" charset="0"/>
                      </a:rPr>
                      <m:t>,</m:t>
                    </m:r>
                    <m:r>
                      <a:rPr lang="en-US" altLang="zh-CN" sz="2400" b="0" i="1" smtClean="0">
                        <a:solidFill>
                          <a:srgbClr val="0000CC"/>
                        </a:solidFill>
                        <a:latin typeface="Cambria Math" panose="02040503050406030204" pitchFamily="18" charset="0"/>
                      </a:rPr>
                      <m:t>𝑏𝑐</m:t>
                    </m:r>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𝑏</m:t>
                        </m:r>
                      </m:e>
                    </m:acc>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𝑏</m:t>
                        </m:r>
                      </m:e>
                    </m:acc>
                    <m:r>
                      <a:rPr lang="en-US" altLang="zh-CN" sz="2400" b="0" i="1" smtClean="0">
                        <a:solidFill>
                          <a:srgbClr val="0000CC"/>
                        </a:solidFill>
                        <a:latin typeface="Cambria Math" panose="02040503050406030204" pitchFamily="18" charset="0"/>
                      </a:rPr>
                      <m:t>, …)</m:t>
                    </m:r>
                  </m:oMath>
                </a14:m>
                <a:r>
                  <a:rPr lang="en-US" altLang="zh-CN" sz="2400" b="0" dirty="0">
                    <a:solidFill>
                      <a:srgbClr val="0000CC"/>
                    </a:solidFill>
                  </a:rPr>
                  <a:t> </a:t>
                </a:r>
              </a:p>
              <a:p>
                <a:pPr>
                  <a:spcBef>
                    <a:spcPts val="600"/>
                  </a:spcBef>
                </a:pPr>
                <a:r>
                  <a:rPr lang="en-US" altLang="zh-CN" sz="2400" b="0" dirty="0">
                    <a:solidFill>
                      <a:srgbClr val="0000CC"/>
                    </a:solidFill>
                  </a:rPr>
                  <a:t>	– ideal candidates for genuine </a:t>
                </a:r>
                <a:r>
                  <a:rPr lang="en-US" altLang="zh-CN" sz="2400" b="0" dirty="0" err="1">
                    <a:solidFill>
                      <a:srgbClr val="0000CC"/>
                    </a:solidFill>
                  </a:rPr>
                  <a:t>tetraquark</a:t>
                </a:r>
                <a:r>
                  <a:rPr lang="en-US" altLang="zh-CN" sz="2400" b="0" dirty="0">
                    <a:solidFill>
                      <a:srgbClr val="0000CC"/>
                    </a:solidFill>
                  </a:rPr>
                  <a:t> states</a:t>
                </a:r>
              </a:p>
            </p:txBody>
          </p:sp>
        </mc:Choice>
        <mc:Fallback xmlns="">
          <p:sp>
            <p:nvSpPr>
              <p:cNvPr id="5" name="文本框 4"/>
              <p:cNvSpPr txBox="1">
                <a:spLocks noRot="1" noChangeAspect="1" noMove="1" noResize="1" noEditPoints="1" noAdjustHandles="1" noChangeArrowheads="1" noChangeShapeType="1" noTextEdit="1"/>
              </p:cNvSpPr>
              <p:nvPr/>
            </p:nvSpPr>
            <p:spPr>
              <a:xfrm>
                <a:off x="769255" y="1148575"/>
                <a:ext cx="7350602" cy="916085"/>
              </a:xfrm>
              <a:prstGeom prst="rect">
                <a:avLst/>
              </a:prstGeom>
              <a:blipFill>
                <a:blip r:embed="rId2"/>
                <a:stretch>
                  <a:fillRect l="-166" b="-139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p:cNvSpPr txBox="1"/>
              <p:nvPr/>
            </p:nvSpPr>
            <p:spPr>
              <a:xfrm>
                <a:off x="769255" y="2583543"/>
                <a:ext cx="5014686" cy="806503"/>
              </a:xfrm>
              <a:prstGeom prst="rect">
                <a:avLst/>
              </a:prstGeom>
              <a:noFill/>
            </p:spPr>
            <p:txBody>
              <a:bodyPr wrap="square" rtlCol="0">
                <a:spAutoFit/>
              </a:bodyPr>
              <a:lstStyle/>
              <a:p>
                <a:pPr>
                  <a:spcAft>
                    <a:spcPts val="600"/>
                  </a:spcAft>
                </a:pPr>
                <a:r>
                  <a:rPr lang="en-US" altLang="zh-CN" sz="2000" b="1" dirty="0">
                    <a:solidFill>
                      <a:srgbClr val="0000CC"/>
                    </a:solidFill>
                  </a:rPr>
                  <a:t>Stability of the four-body system:</a:t>
                </a:r>
              </a:p>
              <a:p>
                <a:pPr>
                  <a:spcAft>
                    <a:spcPts val="600"/>
                  </a:spcAft>
                </a:pPr>
                <a14:m>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𝑀</m:t>
                        </m:r>
                      </m:e>
                      <m:sub>
                        <m:r>
                          <a:rPr lang="en-US" altLang="zh-CN" sz="2000" b="0" i="1" smtClean="0">
                            <a:solidFill>
                              <a:srgbClr val="FF0000"/>
                            </a:solidFill>
                            <a:latin typeface="Cambria Math" panose="02040503050406030204" pitchFamily="18" charset="0"/>
                          </a:rPr>
                          <m:t>𝑇</m:t>
                        </m:r>
                      </m:sub>
                    </m:sSub>
                    <m:r>
                      <a:rPr lang="en-US" altLang="zh-CN" sz="2000" b="0" i="1" smtClean="0">
                        <a:solidFill>
                          <a:srgbClr val="FF0000"/>
                        </a:solidFill>
                        <a:latin typeface="Cambria Math" panose="02040503050406030204" pitchFamily="18" charset="0"/>
                      </a:rPr>
                      <m:t>&lt;4</m:t>
                    </m:r>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𝑚</m:t>
                        </m:r>
                      </m:e>
                      <m:sub>
                        <m:r>
                          <a:rPr lang="en-US" altLang="zh-CN" sz="2000" b="0" i="1" smtClean="0">
                            <a:solidFill>
                              <a:srgbClr val="FF0000"/>
                            </a:solidFill>
                            <a:latin typeface="Cambria Math" panose="02040503050406030204" pitchFamily="18" charset="0"/>
                          </a:rPr>
                          <m:t>𝑄</m:t>
                        </m:r>
                      </m:sub>
                    </m:sSub>
                  </m:oMath>
                </a14:m>
                <a:r>
                  <a:rPr lang="en-US" altLang="zh-CN" sz="2000" dirty="0">
                    <a:solidFill>
                      <a:srgbClr val="FF0000"/>
                    </a:solidFill>
                  </a:rPr>
                  <a:t> </a:t>
                </a:r>
                <a:r>
                  <a:rPr lang="en-US" altLang="zh-CN" sz="2000" dirty="0">
                    <a:solidFill>
                      <a:srgbClr val="FF0000"/>
                    </a:solidFill>
                    <a:sym typeface="Wingdings" panose="05000000000000000000" pitchFamily="2" charset="2"/>
                  </a:rPr>
                  <a:t></a:t>
                </a:r>
                <a:r>
                  <a:rPr lang="en-US" altLang="zh-CN" sz="2000" dirty="0">
                    <a:solidFill>
                      <a:srgbClr val="FF0000"/>
                    </a:solidFill>
                  </a:rPr>
                  <a:t> stable</a:t>
                </a:r>
              </a:p>
            </p:txBody>
          </p:sp>
        </mc:Choice>
        <mc:Fallback xmlns="">
          <p:sp>
            <p:nvSpPr>
              <p:cNvPr id="7" name="文本框 6"/>
              <p:cNvSpPr txBox="1">
                <a:spLocks noRot="1" noChangeAspect="1" noMove="1" noResize="1" noEditPoints="1" noAdjustHandles="1" noChangeArrowheads="1" noChangeShapeType="1" noTextEdit="1"/>
              </p:cNvSpPr>
              <p:nvPr/>
            </p:nvSpPr>
            <p:spPr>
              <a:xfrm>
                <a:off x="769255" y="2583543"/>
                <a:ext cx="5014686" cy="806503"/>
              </a:xfrm>
              <a:prstGeom prst="rect">
                <a:avLst/>
              </a:prstGeom>
              <a:blipFill>
                <a:blip r:embed="rId3"/>
                <a:stretch>
                  <a:fillRect l="-1215" t="-3788" b="-984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p:cNvSpPr txBox="1"/>
              <p:nvPr/>
            </p:nvSpPr>
            <p:spPr>
              <a:xfrm>
                <a:off x="6720114" y="2583543"/>
                <a:ext cx="5014686" cy="806503"/>
              </a:xfrm>
              <a:prstGeom prst="rect">
                <a:avLst/>
              </a:prstGeom>
              <a:noFill/>
            </p:spPr>
            <p:txBody>
              <a:bodyPr wrap="square" rtlCol="0">
                <a:spAutoFit/>
              </a:bodyPr>
              <a:lstStyle/>
              <a:p>
                <a:pPr>
                  <a:spcAft>
                    <a:spcPts val="600"/>
                  </a:spcAft>
                </a:pPr>
                <a:endParaRPr lang="en-US" altLang="zh-CN" sz="2000" dirty="0">
                  <a:solidFill>
                    <a:srgbClr val="0000CC"/>
                  </a:solidFill>
                </a:endParaRPr>
              </a:p>
              <a:p>
                <a:pPr>
                  <a:spcAft>
                    <a:spcPts val="600"/>
                  </a:spcAft>
                </a:pPr>
                <a14:m>
                  <m:oMath xmlns:m="http://schemas.openxmlformats.org/officeDocument/2006/math">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𝑀</m:t>
                        </m:r>
                      </m:e>
                      <m:sub>
                        <m:r>
                          <a:rPr lang="en-US" altLang="zh-CN" sz="2000" i="1">
                            <a:solidFill>
                              <a:srgbClr val="0000CC"/>
                            </a:solidFill>
                            <a:latin typeface="Cambria Math" panose="02040503050406030204" pitchFamily="18" charset="0"/>
                          </a:rPr>
                          <m:t>𝑇</m:t>
                        </m:r>
                      </m:sub>
                    </m:sSub>
                    <m:r>
                      <a:rPr lang="en-US" altLang="zh-CN" sz="2000" b="0" i="1" smtClean="0">
                        <a:solidFill>
                          <a:srgbClr val="0000CC"/>
                        </a:solidFill>
                        <a:latin typeface="Cambria Math" panose="02040503050406030204" pitchFamily="18" charset="0"/>
                      </a:rPr>
                      <m:t>&gt;</m:t>
                    </m:r>
                    <m:r>
                      <a:rPr lang="en-US" altLang="zh-CN" sz="2000" i="1">
                        <a:solidFill>
                          <a:srgbClr val="0000CC"/>
                        </a:solidFill>
                        <a:latin typeface="Cambria Math" panose="02040503050406030204" pitchFamily="18" charset="0"/>
                      </a:rPr>
                      <m:t>4</m:t>
                    </m:r>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𝑚</m:t>
                        </m:r>
                      </m:e>
                      <m:sub>
                        <m:r>
                          <a:rPr lang="en-US" altLang="zh-CN" sz="2000" i="1">
                            <a:solidFill>
                              <a:srgbClr val="0000CC"/>
                            </a:solidFill>
                            <a:latin typeface="Cambria Math" panose="02040503050406030204" pitchFamily="18" charset="0"/>
                          </a:rPr>
                          <m:t>𝑄</m:t>
                        </m:r>
                      </m:sub>
                    </m:sSub>
                    <m:r>
                      <a:rPr lang="en-US" altLang="zh-CN" sz="2000" b="0" i="0">
                        <a:solidFill>
                          <a:srgbClr val="0000CC"/>
                        </a:solidFill>
                        <a:latin typeface="Cambria Math" panose="02040503050406030204" pitchFamily="18" charset="0"/>
                      </a:rPr>
                      <m:t> </m:t>
                    </m:r>
                  </m:oMath>
                </a14:m>
                <a:r>
                  <a:rPr lang="en-US" altLang="zh-CN" sz="2000" dirty="0">
                    <a:solidFill>
                      <a:srgbClr val="0000CC"/>
                    </a:solidFill>
                    <a:sym typeface="Wingdings" panose="05000000000000000000" pitchFamily="2" charset="2"/>
                  </a:rPr>
                  <a:t></a:t>
                </a:r>
                <a:r>
                  <a:rPr lang="en-US" altLang="zh-CN" sz="2000" dirty="0">
                    <a:solidFill>
                      <a:srgbClr val="0000CC"/>
                    </a:solidFill>
                  </a:rPr>
                  <a:t> unstable.</a:t>
                </a:r>
                <a:endParaRPr lang="zh-CN" altLang="en-US" sz="2000" dirty="0">
                  <a:solidFill>
                    <a:srgbClr val="0000CC"/>
                  </a:solidFill>
                </a:endParaRPr>
              </a:p>
            </p:txBody>
          </p:sp>
        </mc:Choice>
        <mc:Fallback xmlns="">
          <p:sp>
            <p:nvSpPr>
              <p:cNvPr id="9" name="文本框 8"/>
              <p:cNvSpPr txBox="1">
                <a:spLocks noRot="1" noChangeAspect="1" noMove="1" noResize="1" noEditPoints="1" noAdjustHandles="1" noChangeArrowheads="1" noChangeShapeType="1" noTextEdit="1"/>
              </p:cNvSpPr>
              <p:nvPr/>
            </p:nvSpPr>
            <p:spPr>
              <a:xfrm>
                <a:off x="6720114" y="2583543"/>
                <a:ext cx="5014686" cy="806503"/>
              </a:xfrm>
              <a:prstGeom prst="rect">
                <a:avLst/>
              </a:prstGeom>
              <a:blipFill>
                <a:blip r:embed="rId4"/>
                <a:stretch>
                  <a:fillRect b="-9848"/>
                </a:stretch>
              </a:blipFill>
            </p:spPr>
            <p:txBody>
              <a:bodyPr/>
              <a:lstStyle/>
              <a:p>
                <a:r>
                  <a:rPr lang="zh-CN" altLang="en-US">
                    <a:noFill/>
                  </a:rPr>
                  <a:t> </a:t>
                </a:r>
              </a:p>
            </p:txBody>
          </p:sp>
        </mc:Fallback>
      </mc:AlternateContent>
      <p:sp>
        <p:nvSpPr>
          <p:cNvPr id="10" name="自由: 形状 9"/>
          <p:cNvSpPr/>
          <p:nvPr/>
        </p:nvSpPr>
        <p:spPr bwMode="auto">
          <a:xfrm>
            <a:off x="7018110" y="4384943"/>
            <a:ext cx="1974850" cy="781050"/>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1" name="自由: 形状 10"/>
          <p:cNvSpPr/>
          <p:nvPr/>
        </p:nvSpPr>
        <p:spPr bwMode="auto">
          <a:xfrm>
            <a:off x="7018110" y="5389683"/>
            <a:ext cx="2209347" cy="331936"/>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4" name="自由: 形状 13"/>
          <p:cNvSpPr/>
          <p:nvPr/>
        </p:nvSpPr>
        <p:spPr bwMode="auto">
          <a:xfrm>
            <a:off x="7018111" y="4872157"/>
            <a:ext cx="2209346" cy="590323"/>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5" name="自由: 形状 14"/>
          <p:cNvSpPr/>
          <p:nvPr/>
        </p:nvSpPr>
        <p:spPr bwMode="auto">
          <a:xfrm>
            <a:off x="7018110" y="4161254"/>
            <a:ext cx="1890032" cy="467296"/>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6" name="自由: 形状 15"/>
          <p:cNvSpPr/>
          <p:nvPr/>
        </p:nvSpPr>
        <p:spPr bwMode="auto">
          <a:xfrm>
            <a:off x="1502374" y="5379724"/>
            <a:ext cx="2028224" cy="331936"/>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7" name="自由: 形状 16"/>
          <p:cNvSpPr/>
          <p:nvPr/>
        </p:nvSpPr>
        <p:spPr bwMode="auto">
          <a:xfrm>
            <a:off x="1476195" y="4151295"/>
            <a:ext cx="1735087" cy="467296"/>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8" name="自由: 形状 17"/>
          <p:cNvSpPr/>
          <p:nvPr/>
        </p:nvSpPr>
        <p:spPr bwMode="auto">
          <a:xfrm>
            <a:off x="1441748" y="4858672"/>
            <a:ext cx="1151255" cy="305940"/>
          </a:xfrm>
          <a:custGeom>
            <a:avLst/>
            <a:gdLst>
              <a:gd name="connsiteX0" fmla="*/ 0 w 1254063"/>
              <a:gd name="connsiteY0" fmla="*/ 1140 h 305940"/>
              <a:gd name="connsiteX1" fmla="*/ 1001485 w 1254063"/>
              <a:gd name="connsiteY1" fmla="*/ 37425 h 305940"/>
              <a:gd name="connsiteX2" fmla="*/ 1182914 w 1254063"/>
              <a:gd name="connsiteY2" fmla="*/ 247882 h 305940"/>
              <a:gd name="connsiteX3" fmla="*/ 7257 w 1254063"/>
              <a:gd name="connsiteY3" fmla="*/ 305940 h 305940"/>
            </a:gdLst>
            <a:ahLst/>
            <a:cxnLst>
              <a:cxn ang="0">
                <a:pos x="connsiteX0" y="connsiteY0"/>
              </a:cxn>
              <a:cxn ang="0">
                <a:pos x="connsiteX1" y="connsiteY1"/>
              </a:cxn>
              <a:cxn ang="0">
                <a:pos x="connsiteX2" y="connsiteY2"/>
              </a:cxn>
              <a:cxn ang="0">
                <a:pos x="connsiteX3" y="connsiteY3"/>
              </a:cxn>
            </a:cxnLst>
            <a:rect l="l" t="t" r="r" b="b"/>
            <a:pathLst>
              <a:path w="1254063" h="305940">
                <a:moveTo>
                  <a:pt x="0" y="1140"/>
                </a:moveTo>
                <a:cubicBezTo>
                  <a:pt x="402166" y="-1280"/>
                  <a:pt x="804333" y="-3699"/>
                  <a:pt x="1001485" y="37425"/>
                </a:cubicBezTo>
                <a:cubicBezTo>
                  <a:pt x="1198637" y="78549"/>
                  <a:pt x="1348619" y="203130"/>
                  <a:pt x="1182914" y="247882"/>
                </a:cubicBezTo>
                <a:cubicBezTo>
                  <a:pt x="1017209" y="292634"/>
                  <a:pt x="512233" y="299287"/>
                  <a:pt x="7257" y="30594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w="28575">
                <a:solidFill>
                  <a:schemeClr val="tx1"/>
                </a:solidFill>
              </a:ln>
              <a:solidFill>
                <a:schemeClr val="tx1"/>
              </a:solidFill>
              <a:effectLst/>
              <a:latin typeface="Arial" charset="0"/>
            </a:endParaRPr>
          </a:p>
        </p:txBody>
      </p:sp>
      <p:sp>
        <p:nvSpPr>
          <p:cNvPr id="19" name="自由: 形状 18"/>
          <p:cNvSpPr/>
          <p:nvPr/>
        </p:nvSpPr>
        <p:spPr bwMode="auto">
          <a:xfrm>
            <a:off x="2939143" y="4299996"/>
            <a:ext cx="690787" cy="1152525"/>
          </a:xfrm>
          <a:custGeom>
            <a:avLst/>
            <a:gdLst>
              <a:gd name="connsiteX0" fmla="*/ 560984 w 753085"/>
              <a:gd name="connsiteY0" fmla="*/ 0 h 1152605"/>
              <a:gd name="connsiteX1" fmla="*/ 61522 w 753085"/>
              <a:gd name="connsiteY1" fmla="*/ 530199 h 1152605"/>
              <a:gd name="connsiteX2" fmla="*/ 84574 w 753085"/>
              <a:gd name="connsiteY2" fmla="*/ 829876 h 1152605"/>
              <a:gd name="connsiteX3" fmla="*/ 753085 w 753085"/>
              <a:gd name="connsiteY3" fmla="*/ 1152605 h 1152605"/>
            </a:gdLst>
            <a:ahLst/>
            <a:cxnLst>
              <a:cxn ang="0">
                <a:pos x="connsiteX0" y="connsiteY0"/>
              </a:cxn>
              <a:cxn ang="0">
                <a:pos x="connsiteX1" y="connsiteY1"/>
              </a:cxn>
              <a:cxn ang="0">
                <a:pos x="connsiteX2" y="connsiteY2"/>
              </a:cxn>
              <a:cxn ang="0">
                <a:pos x="connsiteX3" y="connsiteY3"/>
              </a:cxn>
            </a:cxnLst>
            <a:rect l="l" t="t" r="r" b="b"/>
            <a:pathLst>
              <a:path w="753085" h="1152605">
                <a:moveTo>
                  <a:pt x="560984" y="0"/>
                </a:moveTo>
                <a:cubicBezTo>
                  <a:pt x="350954" y="195943"/>
                  <a:pt x="140924" y="391886"/>
                  <a:pt x="61522" y="530199"/>
                </a:cubicBezTo>
                <a:cubicBezTo>
                  <a:pt x="-17880" y="668512"/>
                  <a:pt x="-30686" y="726142"/>
                  <a:pt x="84574" y="829876"/>
                </a:cubicBezTo>
                <a:cubicBezTo>
                  <a:pt x="199834" y="933610"/>
                  <a:pt x="476459" y="1043107"/>
                  <a:pt x="753085" y="1152605"/>
                </a:cubicBezTo>
              </a:path>
            </a:pathLst>
          </a:custGeom>
          <a:noFill/>
          <a:ln w="28575" cap="flat" cmpd="sng" algn="ctr">
            <a:solidFill>
              <a:srgbClr val="FF33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Tree>
    <p:extLst>
      <p:ext uri="{BB962C8B-B14F-4D97-AF65-F5344CB8AC3E}">
        <p14:creationId xmlns:p14="http://schemas.microsoft.com/office/powerpoint/2010/main" val="15833483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44</a:t>
            </a:fld>
            <a:endParaRPr lang="en-GB" altLang="zh-CN"/>
          </a:p>
        </p:txBody>
      </p:sp>
      <p:sp>
        <p:nvSpPr>
          <p:cNvPr id="3" name="TextBox 2"/>
          <p:cNvSpPr txBox="1"/>
          <p:nvPr/>
        </p:nvSpPr>
        <p:spPr>
          <a:xfrm>
            <a:off x="660400" y="208807"/>
            <a:ext cx="10834913"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defTabSz="914400">
              <a:defRPr/>
            </a:pPr>
            <a:r>
              <a:rPr lang="en-US" altLang="zh-CN" sz="2800" b="1" kern="0" dirty="0">
                <a:solidFill>
                  <a:srgbClr val="0000FF"/>
                </a:solidFill>
                <a:latin typeface="Calibri" pitchFamily="34" charset="0"/>
                <a:ea typeface="宋体" charset="-122"/>
              </a:rPr>
              <a:t> Typical fully-heavy </a:t>
            </a:r>
            <a:r>
              <a:rPr lang="en-US" altLang="zh-CN" sz="2800" b="1" kern="0" dirty="0" err="1">
                <a:solidFill>
                  <a:srgbClr val="0000FF"/>
                </a:solidFill>
                <a:latin typeface="Calibri" pitchFamily="34" charset="0"/>
                <a:ea typeface="宋体" charset="-122"/>
              </a:rPr>
              <a:t>tetraquark</a:t>
            </a:r>
            <a:r>
              <a:rPr lang="en-US" altLang="zh-CN" sz="2800" b="1" kern="0" dirty="0">
                <a:solidFill>
                  <a:srgbClr val="0000FF"/>
                </a:solidFill>
                <a:latin typeface="Calibri" pitchFamily="34" charset="0"/>
                <a:ea typeface="宋体" charset="-122"/>
              </a:rPr>
              <a:t> system with color-spin-flavor symmetry</a:t>
            </a:r>
            <a:endParaRPr lang="zh-CN" altLang="en-US" sz="2800" b="1" kern="0" dirty="0">
              <a:solidFill>
                <a:srgbClr val="0000FF"/>
              </a:solidFill>
              <a:latin typeface="Calibri" panose="020F0502020204030204" pitchFamily="34" charset="0"/>
            </a:endParaRPr>
          </a:p>
        </p:txBody>
      </p:sp>
      <p:pic>
        <p:nvPicPr>
          <p:cNvPr id="4" name="图片 3"/>
          <p:cNvPicPr>
            <a:picLocks noChangeAspect="1"/>
          </p:cNvPicPr>
          <p:nvPr/>
        </p:nvPicPr>
        <p:blipFill>
          <a:blip r:embed="rId2"/>
          <a:stretch>
            <a:fillRect/>
          </a:stretch>
        </p:blipFill>
        <p:spPr>
          <a:xfrm>
            <a:off x="856343" y="3609464"/>
            <a:ext cx="5774950" cy="2635761"/>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769255" y="1002500"/>
                <a:ext cx="7350602" cy="46980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b="0" i="1" smtClean="0">
                          <a:solidFill>
                            <a:srgbClr val="0000CC"/>
                          </a:solidFill>
                          <a:latin typeface="Cambria Math" panose="02040503050406030204" pitchFamily="18" charset="0"/>
                        </a:rPr>
                        <m:t>𝑇</m:t>
                      </m:r>
                      <m:r>
                        <a:rPr lang="en-US" altLang="zh-CN" sz="2400" b="0" i="1" smtClean="0">
                          <a:solidFill>
                            <a:srgbClr val="0000CC"/>
                          </a:solidFill>
                          <a:latin typeface="Cambria Math" panose="02040503050406030204" pitchFamily="18" charset="0"/>
                        </a:rPr>
                        <m:t>=</m:t>
                      </m:r>
                      <m:sSub>
                        <m:sSubPr>
                          <m:ctrlPr>
                            <a:rPr lang="en-US" altLang="zh-CN" sz="2400" b="0" i="1" smtClean="0">
                              <a:solidFill>
                                <a:srgbClr val="0000CC"/>
                              </a:solidFill>
                              <a:latin typeface="Cambria Math" panose="02040503050406030204" pitchFamily="18" charset="0"/>
                            </a:rPr>
                          </m:ctrlPr>
                        </m:sSubPr>
                        <m:e>
                          <m:r>
                            <a:rPr lang="en-US" altLang="zh-CN" sz="2400" b="0" i="1" smtClean="0">
                              <a:solidFill>
                                <a:srgbClr val="0000CC"/>
                              </a:solidFill>
                              <a:latin typeface="Cambria Math" panose="02040503050406030204" pitchFamily="18" charset="0"/>
                            </a:rPr>
                            <m:t>𝑄</m:t>
                          </m:r>
                        </m:e>
                        <m:sub>
                          <m:r>
                            <a:rPr lang="en-US" altLang="zh-CN" sz="2400" b="0" i="1" smtClean="0">
                              <a:solidFill>
                                <a:srgbClr val="0000CC"/>
                              </a:solidFill>
                              <a:latin typeface="Cambria Math" panose="02040503050406030204" pitchFamily="18" charset="0"/>
                            </a:rPr>
                            <m:t>1</m:t>
                          </m:r>
                        </m:sub>
                      </m:sSub>
                      <m:sSub>
                        <m:sSubPr>
                          <m:ctrlPr>
                            <a:rPr lang="en-US" altLang="zh-CN" sz="2400" b="0" i="1" smtClean="0">
                              <a:solidFill>
                                <a:srgbClr val="0000CC"/>
                              </a:solidFill>
                              <a:latin typeface="Cambria Math" panose="02040503050406030204" pitchFamily="18" charset="0"/>
                            </a:rPr>
                          </m:ctrlPr>
                        </m:sSubPr>
                        <m:e>
                          <m:r>
                            <a:rPr lang="en-US" altLang="zh-CN" sz="2400" b="0" i="1" smtClean="0">
                              <a:solidFill>
                                <a:srgbClr val="0000CC"/>
                              </a:solidFill>
                              <a:latin typeface="Cambria Math" panose="02040503050406030204" pitchFamily="18" charset="0"/>
                            </a:rPr>
                            <m:t>𝑄</m:t>
                          </m:r>
                        </m:e>
                        <m:sub>
                          <m:r>
                            <a:rPr lang="en-US" altLang="zh-CN" sz="2400" b="0" i="1" smtClean="0">
                              <a:solidFill>
                                <a:srgbClr val="0000CC"/>
                              </a:solidFill>
                              <a:latin typeface="Cambria Math" panose="02040503050406030204" pitchFamily="18" charset="0"/>
                            </a:rPr>
                            <m:t>2</m:t>
                          </m:r>
                        </m:sub>
                      </m:sSub>
                      <m:sSub>
                        <m:sSubPr>
                          <m:ctrlPr>
                            <a:rPr lang="en-US" altLang="zh-CN" sz="2400" b="0" i="1" smtClean="0">
                              <a:solidFill>
                                <a:srgbClr val="0000CC"/>
                              </a:solidFill>
                              <a:latin typeface="Cambria Math" panose="02040503050406030204" pitchFamily="18" charset="0"/>
                            </a:rPr>
                          </m:ctrlPr>
                        </m:sSubPr>
                        <m:e>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𝑄</m:t>
                              </m:r>
                            </m:e>
                          </m:acc>
                        </m:e>
                        <m:sub>
                          <m:r>
                            <a:rPr lang="en-US" altLang="zh-CN" sz="2400" b="0" i="1" smtClean="0">
                              <a:solidFill>
                                <a:srgbClr val="0000CC"/>
                              </a:solidFill>
                              <a:latin typeface="Cambria Math" panose="02040503050406030204" pitchFamily="18" charset="0"/>
                            </a:rPr>
                            <m:t>3</m:t>
                          </m:r>
                        </m:sub>
                      </m:sSub>
                      <m:sSub>
                        <m:sSubPr>
                          <m:ctrlPr>
                            <a:rPr lang="en-US" altLang="zh-CN" sz="2400" b="0" i="1" smtClean="0">
                              <a:solidFill>
                                <a:srgbClr val="0000CC"/>
                              </a:solidFill>
                              <a:latin typeface="Cambria Math" panose="02040503050406030204" pitchFamily="18" charset="0"/>
                            </a:rPr>
                          </m:ctrlPr>
                        </m:sSubPr>
                        <m:e>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𝑄</m:t>
                              </m:r>
                            </m:e>
                          </m:acc>
                        </m:e>
                        <m:sub>
                          <m:r>
                            <a:rPr lang="en-US" altLang="zh-CN" sz="2400" b="0" i="1" smtClean="0">
                              <a:solidFill>
                                <a:srgbClr val="0000CC"/>
                              </a:solidFill>
                              <a:latin typeface="Cambria Math" panose="02040503050406030204" pitchFamily="18" charset="0"/>
                            </a:rPr>
                            <m:t>4</m:t>
                          </m:r>
                        </m:sub>
                      </m:sSub>
                      <m:r>
                        <a:rPr lang="en-US" altLang="zh-CN" sz="2400" b="0" i="1" smtClean="0">
                          <a:solidFill>
                            <a:srgbClr val="0000CC"/>
                          </a:solidFill>
                          <a:latin typeface="Cambria Math" panose="02040503050406030204" pitchFamily="18" charset="0"/>
                        </a:rPr>
                        <m:t> (</m:t>
                      </m:r>
                      <m:r>
                        <a:rPr lang="en-US" altLang="zh-CN" sz="2400" i="1" smtClean="0">
                          <a:solidFill>
                            <a:srgbClr val="FF0000"/>
                          </a:solidFill>
                          <a:latin typeface="Cambria Math" panose="02040503050406030204" pitchFamily="18" charset="0"/>
                        </a:rPr>
                        <m:t>𝑐</m:t>
                      </m:r>
                      <m:r>
                        <a:rPr lang="en-US" altLang="zh-CN" sz="2400" b="0" i="1" smtClean="0">
                          <a:solidFill>
                            <a:srgbClr val="FF0000"/>
                          </a:solidFill>
                          <a:latin typeface="Cambria Math" panose="02040503050406030204" pitchFamily="18" charset="0"/>
                        </a:rPr>
                        <m:t>𝑐</m:t>
                      </m:r>
                      <m:acc>
                        <m:accPr>
                          <m:chr m:val="̅"/>
                          <m:ctrlPr>
                            <a:rPr lang="en-US" altLang="zh-CN" sz="2400" b="0" i="1" smtClean="0">
                              <a:solidFill>
                                <a:srgbClr val="FF0000"/>
                              </a:solidFill>
                              <a:latin typeface="Cambria Math" panose="02040503050406030204" pitchFamily="18" charset="0"/>
                            </a:rPr>
                          </m:ctrlPr>
                        </m:accPr>
                        <m:e>
                          <m:r>
                            <a:rPr lang="en-US" altLang="zh-CN" sz="2400" b="0" i="1" smtClean="0">
                              <a:solidFill>
                                <a:srgbClr val="FF0000"/>
                              </a:solidFill>
                              <a:latin typeface="Cambria Math" panose="02040503050406030204" pitchFamily="18" charset="0"/>
                            </a:rPr>
                            <m:t>𝑐</m:t>
                          </m:r>
                        </m:e>
                      </m:acc>
                      <m:acc>
                        <m:accPr>
                          <m:chr m:val="̅"/>
                          <m:ctrlPr>
                            <a:rPr lang="en-US" altLang="zh-CN" sz="2400" b="0" i="1" smtClean="0">
                              <a:solidFill>
                                <a:srgbClr val="FF0000"/>
                              </a:solidFill>
                              <a:latin typeface="Cambria Math" panose="02040503050406030204" pitchFamily="18" charset="0"/>
                            </a:rPr>
                          </m:ctrlPr>
                        </m:accPr>
                        <m:e>
                          <m:r>
                            <a:rPr lang="en-US" altLang="zh-CN" sz="2400" b="0" i="1" smtClean="0">
                              <a:solidFill>
                                <a:srgbClr val="FF0000"/>
                              </a:solidFill>
                              <a:latin typeface="Cambria Math" panose="02040503050406030204" pitchFamily="18" charset="0"/>
                            </a:rPr>
                            <m:t>𝑐</m:t>
                          </m:r>
                        </m:e>
                      </m:acc>
                      <m:r>
                        <a:rPr lang="en-US" altLang="zh-CN" sz="2400" b="0" i="1" smtClean="0">
                          <a:solidFill>
                            <a:srgbClr val="0000CC"/>
                          </a:solidFill>
                          <a:latin typeface="Cambria Math" panose="02040503050406030204" pitchFamily="18" charset="0"/>
                        </a:rPr>
                        <m:t>, </m:t>
                      </m:r>
                      <m:r>
                        <a:rPr lang="en-US" altLang="zh-CN" sz="2400" b="0" i="1" smtClean="0">
                          <a:solidFill>
                            <a:srgbClr val="FF0000"/>
                          </a:solidFill>
                          <a:latin typeface="Cambria Math" panose="02040503050406030204" pitchFamily="18" charset="0"/>
                        </a:rPr>
                        <m:t>𝑏𝑏</m:t>
                      </m:r>
                      <m:acc>
                        <m:accPr>
                          <m:chr m:val="̅"/>
                          <m:ctrlPr>
                            <a:rPr lang="en-US" altLang="zh-CN" sz="2400" b="0" i="1" smtClean="0">
                              <a:solidFill>
                                <a:srgbClr val="FF0000"/>
                              </a:solidFill>
                              <a:latin typeface="Cambria Math" panose="02040503050406030204" pitchFamily="18" charset="0"/>
                            </a:rPr>
                          </m:ctrlPr>
                        </m:accPr>
                        <m:e>
                          <m:r>
                            <a:rPr lang="en-US" altLang="zh-CN" sz="2400" b="0" i="1" smtClean="0">
                              <a:solidFill>
                                <a:srgbClr val="FF0000"/>
                              </a:solidFill>
                              <a:latin typeface="Cambria Math" panose="02040503050406030204" pitchFamily="18" charset="0"/>
                            </a:rPr>
                            <m:t>𝑏</m:t>
                          </m:r>
                        </m:e>
                      </m:acc>
                      <m:acc>
                        <m:accPr>
                          <m:chr m:val="̅"/>
                          <m:ctrlPr>
                            <a:rPr lang="en-US" altLang="zh-CN" sz="2400" b="0" i="1" smtClean="0">
                              <a:solidFill>
                                <a:srgbClr val="FF0000"/>
                              </a:solidFill>
                              <a:latin typeface="Cambria Math" panose="02040503050406030204" pitchFamily="18" charset="0"/>
                            </a:rPr>
                          </m:ctrlPr>
                        </m:accPr>
                        <m:e>
                          <m:r>
                            <a:rPr lang="en-US" altLang="zh-CN" sz="2400" b="0" i="1" smtClean="0">
                              <a:solidFill>
                                <a:srgbClr val="FF0000"/>
                              </a:solidFill>
                              <a:latin typeface="Cambria Math" panose="02040503050406030204" pitchFamily="18" charset="0"/>
                            </a:rPr>
                            <m:t>𝑏</m:t>
                          </m:r>
                        </m:e>
                      </m:acc>
                      <m:r>
                        <a:rPr lang="en-US" altLang="zh-CN" sz="2400" b="0" i="1" smtClean="0">
                          <a:solidFill>
                            <a:srgbClr val="0000CC"/>
                          </a:solidFill>
                          <a:latin typeface="Cambria Math" panose="02040503050406030204" pitchFamily="18" charset="0"/>
                        </a:rPr>
                        <m:t>, </m:t>
                      </m:r>
                      <m:r>
                        <a:rPr lang="en-US" altLang="zh-CN" sz="2400" b="0" i="1" smtClean="0">
                          <a:solidFill>
                            <a:srgbClr val="0000CC"/>
                          </a:solidFill>
                          <a:latin typeface="Cambria Math" panose="02040503050406030204" pitchFamily="18" charset="0"/>
                        </a:rPr>
                        <m:t>𝑐𝑐</m:t>
                      </m:r>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𝑏</m:t>
                          </m:r>
                        </m:e>
                      </m:acc>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𝑏</m:t>
                          </m:r>
                        </m:e>
                      </m:acc>
                      <m:r>
                        <a:rPr lang="en-US" altLang="zh-CN" sz="2400" b="0" i="1" smtClean="0">
                          <a:solidFill>
                            <a:srgbClr val="0000CC"/>
                          </a:solidFill>
                          <a:latin typeface="Cambria Math" panose="02040503050406030204" pitchFamily="18" charset="0"/>
                        </a:rPr>
                        <m:t>, </m:t>
                      </m:r>
                      <m:r>
                        <a:rPr lang="en-US" altLang="zh-CN" sz="2400" b="0" i="1" smtClean="0">
                          <a:solidFill>
                            <a:srgbClr val="C00000"/>
                          </a:solidFill>
                          <a:latin typeface="Cambria Math" panose="02040503050406030204" pitchFamily="18" charset="0"/>
                        </a:rPr>
                        <m:t>𝑏𝑐</m:t>
                      </m:r>
                      <m:acc>
                        <m:accPr>
                          <m:chr m:val="̅"/>
                          <m:ctrlPr>
                            <a:rPr lang="en-US" altLang="zh-CN" sz="2400" b="0" i="1" smtClean="0">
                              <a:solidFill>
                                <a:srgbClr val="C00000"/>
                              </a:solidFill>
                              <a:latin typeface="Cambria Math" panose="02040503050406030204" pitchFamily="18" charset="0"/>
                            </a:rPr>
                          </m:ctrlPr>
                        </m:accPr>
                        <m:e>
                          <m:r>
                            <a:rPr lang="en-US" altLang="zh-CN" sz="2400" b="0" i="1" smtClean="0">
                              <a:solidFill>
                                <a:srgbClr val="C00000"/>
                              </a:solidFill>
                              <a:latin typeface="Cambria Math" panose="02040503050406030204" pitchFamily="18" charset="0"/>
                            </a:rPr>
                            <m:t>𝑏</m:t>
                          </m:r>
                        </m:e>
                      </m:acc>
                      <m:acc>
                        <m:accPr>
                          <m:chr m:val="̅"/>
                          <m:ctrlPr>
                            <a:rPr lang="en-US" altLang="zh-CN" sz="2400" b="0" i="1" smtClean="0">
                              <a:solidFill>
                                <a:srgbClr val="C00000"/>
                              </a:solidFill>
                              <a:latin typeface="Cambria Math" panose="02040503050406030204" pitchFamily="18" charset="0"/>
                            </a:rPr>
                          </m:ctrlPr>
                        </m:accPr>
                        <m:e>
                          <m:r>
                            <a:rPr lang="en-US" altLang="zh-CN" sz="2400" b="0" i="1" smtClean="0">
                              <a:solidFill>
                                <a:srgbClr val="C00000"/>
                              </a:solidFill>
                              <a:latin typeface="Cambria Math" panose="02040503050406030204" pitchFamily="18" charset="0"/>
                            </a:rPr>
                            <m:t>𝑐</m:t>
                          </m:r>
                        </m:e>
                      </m:acc>
                      <m:r>
                        <a:rPr lang="en-US" altLang="zh-CN" sz="2400" b="0" i="1" smtClean="0">
                          <a:solidFill>
                            <a:srgbClr val="0000CC"/>
                          </a:solidFill>
                          <a:latin typeface="Cambria Math" panose="02040503050406030204" pitchFamily="18" charset="0"/>
                        </a:rPr>
                        <m:t>, </m:t>
                      </m:r>
                      <m:r>
                        <a:rPr lang="en-US" altLang="zh-CN" sz="2400" b="0" i="1" smtClean="0">
                          <a:solidFill>
                            <a:srgbClr val="0000CC"/>
                          </a:solidFill>
                          <a:latin typeface="Cambria Math" panose="02040503050406030204" pitchFamily="18" charset="0"/>
                        </a:rPr>
                        <m:t>𝑏𝑐</m:t>
                      </m:r>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𝑐</m:t>
                          </m:r>
                        </m:e>
                      </m:acc>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𝑐</m:t>
                          </m:r>
                        </m:e>
                      </m:acc>
                      <m:r>
                        <a:rPr lang="en-US" altLang="zh-CN" sz="2400" b="0" i="1" smtClean="0">
                          <a:solidFill>
                            <a:srgbClr val="0000CC"/>
                          </a:solidFill>
                          <a:latin typeface="Cambria Math" panose="02040503050406030204" pitchFamily="18" charset="0"/>
                        </a:rPr>
                        <m:t>,</m:t>
                      </m:r>
                      <m:r>
                        <a:rPr lang="en-US" altLang="zh-CN" sz="2400" b="0" i="1" smtClean="0">
                          <a:solidFill>
                            <a:srgbClr val="0000CC"/>
                          </a:solidFill>
                          <a:latin typeface="Cambria Math" panose="02040503050406030204" pitchFamily="18" charset="0"/>
                        </a:rPr>
                        <m:t>𝑏𝑐</m:t>
                      </m:r>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𝑏</m:t>
                          </m:r>
                        </m:e>
                      </m:acc>
                      <m:acc>
                        <m:accPr>
                          <m:chr m:val="̅"/>
                          <m:ctrlPr>
                            <a:rPr lang="en-US" altLang="zh-CN" sz="2400" b="0" i="1" smtClean="0">
                              <a:solidFill>
                                <a:srgbClr val="0000CC"/>
                              </a:solidFill>
                              <a:latin typeface="Cambria Math" panose="02040503050406030204" pitchFamily="18" charset="0"/>
                            </a:rPr>
                          </m:ctrlPr>
                        </m:accPr>
                        <m:e>
                          <m:r>
                            <a:rPr lang="en-US" altLang="zh-CN" sz="2400" b="0" i="1" smtClean="0">
                              <a:solidFill>
                                <a:srgbClr val="0000CC"/>
                              </a:solidFill>
                              <a:latin typeface="Cambria Math" panose="02040503050406030204" pitchFamily="18" charset="0"/>
                            </a:rPr>
                            <m:t>𝑏</m:t>
                          </m:r>
                        </m:e>
                      </m:acc>
                      <m:r>
                        <a:rPr lang="en-US" altLang="zh-CN" sz="2400" b="0" i="1" smtClean="0">
                          <a:solidFill>
                            <a:srgbClr val="0000CC"/>
                          </a:solidFill>
                          <a:latin typeface="Cambria Math" panose="02040503050406030204" pitchFamily="18" charset="0"/>
                        </a:rPr>
                        <m:t>, …)</m:t>
                      </m:r>
                    </m:oMath>
                  </m:oMathPara>
                </a14:m>
                <a:endParaRPr lang="en-US" altLang="zh-CN" sz="2400" b="0" dirty="0">
                  <a:solidFill>
                    <a:srgbClr val="0000CC"/>
                  </a:solidFill>
                </a:endParaRPr>
              </a:p>
            </p:txBody>
          </p:sp>
        </mc:Choice>
        <mc:Fallback xmlns="">
          <p:sp>
            <p:nvSpPr>
              <p:cNvPr id="5" name="文本框 4"/>
              <p:cNvSpPr txBox="1">
                <a:spLocks noRot="1" noChangeAspect="1" noMove="1" noResize="1" noEditPoints="1" noAdjustHandles="1" noChangeArrowheads="1" noChangeShapeType="1" noTextEdit="1"/>
              </p:cNvSpPr>
              <p:nvPr/>
            </p:nvSpPr>
            <p:spPr>
              <a:xfrm>
                <a:off x="769255" y="1002500"/>
                <a:ext cx="7350602" cy="469809"/>
              </a:xfrm>
              <a:prstGeom prst="rect">
                <a:avLst/>
              </a:prstGeom>
              <a:blipFill>
                <a:blip r:embed="rId3"/>
                <a:stretch>
                  <a:fillRect b="-1794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p:cNvSpPr txBox="1"/>
              <p:nvPr/>
            </p:nvSpPr>
            <p:spPr>
              <a:xfrm>
                <a:off x="660400" y="1753621"/>
                <a:ext cx="8117094" cy="1585370"/>
              </a:xfrm>
              <a:prstGeom prst="rect">
                <a:avLst/>
              </a:prstGeom>
              <a:noFill/>
            </p:spPr>
            <p:txBody>
              <a:bodyPr wrap="none" rtlCol="0">
                <a:spAutoFit/>
              </a:bodyPr>
              <a:lstStyle/>
              <a:p>
                <a:pPr>
                  <a:spcBef>
                    <a:spcPts val="600"/>
                  </a:spcBef>
                </a:pPr>
                <a:r>
                  <a:rPr lang="en-US" altLang="zh-CN" sz="2000" dirty="0">
                    <a:solidFill>
                      <a:srgbClr val="0000CC"/>
                    </a:solidFill>
                  </a:rPr>
                  <a:t>Diquark (anti-</a:t>
                </a:r>
                <a:r>
                  <a:rPr lang="en-US" altLang="zh-CN" sz="2000" dirty="0" err="1">
                    <a:solidFill>
                      <a:srgbClr val="0000CC"/>
                    </a:solidFill>
                  </a:rPr>
                  <a:t>diquark</a:t>
                </a:r>
                <a:r>
                  <a:rPr lang="en-US" altLang="zh-CN" sz="2000" dirty="0">
                    <a:solidFill>
                      <a:srgbClr val="0000CC"/>
                    </a:solidFill>
                  </a:rPr>
                  <a:t>) configurations:</a:t>
                </a:r>
              </a:p>
              <a:p>
                <a:pPr marL="342900" indent="-342900">
                  <a:spcBef>
                    <a:spcPts val="600"/>
                  </a:spcBef>
                  <a:buFont typeface="Arial" panose="020B0604020202020204" pitchFamily="34" charset="0"/>
                  <a:buChar char="•"/>
                </a:pPr>
                <a:r>
                  <a:rPr lang="en-US" altLang="zh-CN" sz="2000" dirty="0">
                    <a:solidFill>
                      <a:srgbClr val="0000CC"/>
                    </a:solidFill>
                  </a:rPr>
                  <a:t>Spin:	</a:t>
                </a:r>
                <a14:m>
                  <m:oMath xmlns:m="http://schemas.openxmlformats.org/officeDocument/2006/math">
                    <m:r>
                      <a:rPr lang="en-US" altLang="zh-CN" sz="2000" b="0" i="1" smtClean="0">
                        <a:solidFill>
                          <a:srgbClr val="0000CC"/>
                        </a:solidFill>
                        <a:latin typeface="Cambria Math" panose="02040503050406030204" pitchFamily="18" charset="0"/>
                      </a:rPr>
                      <m:t>2⊗2=1+4</m:t>
                    </m:r>
                  </m:oMath>
                </a14:m>
                <a:endParaRPr lang="en-US" altLang="zh-CN" sz="2000" dirty="0">
                  <a:solidFill>
                    <a:srgbClr val="0000CC"/>
                  </a:solidFill>
                </a:endParaRPr>
              </a:p>
              <a:p>
                <a:pPr marL="342900" indent="-342900">
                  <a:spcBef>
                    <a:spcPts val="600"/>
                  </a:spcBef>
                  <a:buFont typeface="Arial" panose="020B0604020202020204" pitchFamily="34" charset="0"/>
                  <a:buChar char="•"/>
                </a:pPr>
                <a:r>
                  <a:rPr lang="en-US" altLang="zh-CN" sz="2000" dirty="0">
                    <a:solidFill>
                      <a:srgbClr val="0000CC"/>
                    </a:solidFill>
                  </a:rPr>
                  <a:t>Color:	</a:t>
                </a:r>
                <a14:m>
                  <m:oMath xmlns:m="http://schemas.openxmlformats.org/officeDocument/2006/math">
                    <m:r>
                      <a:rPr lang="en-US" altLang="zh-CN" sz="2000" b="0" i="1" smtClean="0">
                        <a:solidFill>
                          <a:srgbClr val="0000CC"/>
                        </a:solidFill>
                        <a:latin typeface="Cambria Math" panose="02040503050406030204" pitchFamily="18" charset="0"/>
                      </a:rPr>
                      <m:t>3⊗3=</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3</m:t>
                        </m:r>
                      </m:e>
                    </m:acc>
                    <m:r>
                      <a:rPr lang="en-US" altLang="zh-CN" sz="2000" b="0" i="1" smtClean="0">
                        <a:solidFill>
                          <a:srgbClr val="0000CC"/>
                        </a:solidFill>
                        <a:latin typeface="Cambria Math" panose="02040503050406030204" pitchFamily="18" charset="0"/>
                      </a:rPr>
                      <m:t>+6 ;  </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3</m:t>
                        </m:r>
                      </m:e>
                    </m:acc>
                    <m:r>
                      <a:rPr lang="en-US" altLang="zh-CN" sz="2000" b="0" i="1" smtClean="0">
                        <a:solidFill>
                          <a:srgbClr val="0000CC"/>
                        </a:solidFill>
                        <a:latin typeface="Cambria Math" panose="02040503050406030204" pitchFamily="18" charset="0"/>
                      </a:rPr>
                      <m:t>⊗</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3</m:t>
                        </m:r>
                      </m:e>
                    </m:acc>
                    <m:r>
                      <a:rPr lang="en-US" altLang="zh-CN" sz="2000" b="0" i="1" smtClean="0">
                        <a:solidFill>
                          <a:srgbClr val="0000CC"/>
                        </a:solidFill>
                        <a:latin typeface="Cambria Math" panose="02040503050406030204" pitchFamily="18" charset="0"/>
                      </a:rPr>
                      <m:t>=3+</m:t>
                    </m:r>
                    <m:acc>
                      <m:accPr>
                        <m:chr m:val="̅"/>
                        <m:ctrlPr>
                          <a:rPr lang="en-US" altLang="zh-CN" sz="2000" b="0" i="1" smtClean="0">
                            <a:solidFill>
                              <a:srgbClr val="0000CC"/>
                            </a:solidFill>
                            <a:latin typeface="Cambria Math" panose="02040503050406030204" pitchFamily="18" charset="0"/>
                          </a:rPr>
                        </m:ctrlPr>
                      </m:accPr>
                      <m:e>
                        <m:r>
                          <a:rPr lang="en-US" altLang="zh-CN" sz="2000" b="0" i="1" smtClean="0">
                            <a:solidFill>
                              <a:srgbClr val="0000CC"/>
                            </a:solidFill>
                            <a:latin typeface="Cambria Math" panose="02040503050406030204" pitchFamily="18" charset="0"/>
                          </a:rPr>
                          <m:t>6</m:t>
                        </m:r>
                      </m:e>
                    </m:acc>
                  </m:oMath>
                </a14:m>
                <a:r>
                  <a:rPr lang="en-US" altLang="zh-CN" sz="2000" dirty="0">
                    <a:solidFill>
                      <a:srgbClr val="0000CC"/>
                    </a:solidFill>
                  </a:rPr>
                  <a:t> </a:t>
                </a:r>
              </a:p>
              <a:p>
                <a:pPr marL="342900" indent="-342900">
                  <a:spcBef>
                    <a:spcPts val="600"/>
                  </a:spcBef>
                  <a:buFont typeface="Arial" panose="020B0604020202020204" pitchFamily="34" charset="0"/>
                  <a:buChar char="•"/>
                </a:pPr>
                <a:r>
                  <a:rPr lang="en-US" altLang="zh-CN" sz="2000" dirty="0">
                    <a:solidFill>
                      <a:srgbClr val="0000CC"/>
                    </a:solidFill>
                  </a:rPr>
                  <a:t>Flavor:	</a:t>
                </a:r>
                <a14:m>
                  <m:oMath xmlns:m="http://schemas.openxmlformats.org/officeDocument/2006/math">
                    <m:d>
                      <m:dPr>
                        <m:begChr m:val="{"/>
                        <m:endChr m:val="}"/>
                        <m:ctrlPr>
                          <a:rPr lang="en-US" altLang="zh-CN" sz="2000" b="0" i="1" smtClean="0">
                            <a:solidFill>
                              <a:srgbClr val="0000CC"/>
                            </a:solidFill>
                            <a:latin typeface="Cambria Math" panose="02040503050406030204" pitchFamily="18" charset="0"/>
                          </a:rPr>
                        </m:ctrlPr>
                      </m:dPr>
                      <m:e>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𝑄</m:t>
                            </m:r>
                          </m:e>
                          <m:sub>
                            <m:r>
                              <a:rPr lang="en-US" altLang="zh-CN" sz="2000" b="0" i="1" smtClean="0">
                                <a:solidFill>
                                  <a:srgbClr val="0000CC"/>
                                </a:solidFill>
                                <a:latin typeface="Cambria Math" panose="02040503050406030204" pitchFamily="18" charset="0"/>
                              </a:rPr>
                              <m:t>1</m:t>
                            </m:r>
                          </m:sub>
                        </m:sSub>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𝑄</m:t>
                            </m:r>
                          </m:e>
                          <m:sub>
                            <m:r>
                              <a:rPr lang="en-US" altLang="zh-CN" sz="2000" b="0" i="1" smtClean="0">
                                <a:solidFill>
                                  <a:srgbClr val="0000CC"/>
                                </a:solidFill>
                                <a:latin typeface="Cambria Math" panose="02040503050406030204" pitchFamily="18" charset="0"/>
                              </a:rPr>
                              <m:t>2</m:t>
                            </m:r>
                          </m:sub>
                        </m:sSub>
                      </m:e>
                    </m:d>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𝑄</m:t>
                        </m:r>
                      </m:e>
                      <m:sub>
                        <m:r>
                          <a:rPr lang="en-US" altLang="zh-CN" sz="2000" b="0" i="1" smtClean="0">
                            <a:solidFill>
                              <a:srgbClr val="0000CC"/>
                            </a:solidFill>
                            <a:latin typeface="Cambria Math" panose="02040503050406030204" pitchFamily="18" charset="0"/>
                          </a:rPr>
                          <m:t>1</m:t>
                        </m:r>
                      </m:sub>
                    </m:sSub>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𝑄</m:t>
                        </m:r>
                      </m:e>
                      <m:sub>
                        <m:r>
                          <a:rPr lang="en-US" altLang="zh-CN" sz="2000" b="0" i="1" smtClean="0">
                            <a:solidFill>
                              <a:srgbClr val="0000CC"/>
                            </a:solidFill>
                            <a:latin typeface="Cambria Math" panose="02040503050406030204" pitchFamily="18" charset="0"/>
                          </a:rPr>
                          <m:t>2</m:t>
                        </m:r>
                      </m:sub>
                    </m:sSub>
                    <m:r>
                      <a:rPr lang="en-US" altLang="zh-CN" sz="2000" b="0" i="1" smtClean="0">
                        <a:solidFill>
                          <a:srgbClr val="0000CC"/>
                        </a:solidFill>
                        <a:latin typeface="Cambria Math" panose="02040503050406030204" pitchFamily="18" charset="0"/>
                      </a:rPr>
                      <m:t>+</m:t>
                    </m:r>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𝑄</m:t>
                        </m:r>
                      </m:e>
                      <m:sub>
                        <m:r>
                          <a:rPr lang="en-US" altLang="zh-CN" sz="2000" b="0" i="1" smtClean="0">
                            <a:solidFill>
                              <a:srgbClr val="0000CC"/>
                            </a:solidFill>
                            <a:latin typeface="Cambria Math" panose="02040503050406030204" pitchFamily="18" charset="0"/>
                          </a:rPr>
                          <m:t>2</m:t>
                        </m:r>
                      </m:sub>
                    </m:sSub>
                    <m:sSub>
                      <m:sSubPr>
                        <m:ctrlPr>
                          <a:rPr lang="en-US" altLang="zh-CN" sz="2000" b="0" i="1" smtClean="0">
                            <a:solidFill>
                              <a:srgbClr val="0000CC"/>
                            </a:solidFill>
                            <a:latin typeface="Cambria Math" panose="02040503050406030204" pitchFamily="18" charset="0"/>
                          </a:rPr>
                        </m:ctrlPr>
                      </m:sSubPr>
                      <m:e>
                        <m:r>
                          <a:rPr lang="en-US" altLang="zh-CN" sz="2000" b="0" i="1" smtClean="0">
                            <a:solidFill>
                              <a:srgbClr val="0000CC"/>
                            </a:solidFill>
                            <a:latin typeface="Cambria Math" panose="02040503050406030204" pitchFamily="18" charset="0"/>
                          </a:rPr>
                          <m:t>𝑄</m:t>
                        </m:r>
                      </m:e>
                      <m:sub>
                        <m:r>
                          <a:rPr lang="en-US" altLang="zh-CN" sz="2000" b="0" i="1" smtClean="0">
                            <a:solidFill>
                              <a:srgbClr val="0000CC"/>
                            </a:solidFill>
                            <a:latin typeface="Cambria Math" panose="02040503050406030204" pitchFamily="18" charset="0"/>
                          </a:rPr>
                          <m:t>1</m:t>
                        </m:r>
                      </m:sub>
                    </m:sSub>
                    <m:r>
                      <a:rPr lang="en-US" altLang="zh-CN" sz="2000" b="0" i="1" smtClean="0">
                        <a:solidFill>
                          <a:srgbClr val="0000CC"/>
                        </a:solidFill>
                        <a:latin typeface="Cambria Math" panose="02040503050406030204" pitchFamily="18" charset="0"/>
                      </a:rPr>
                      <m:t>)/</m:t>
                    </m:r>
                    <m:rad>
                      <m:radPr>
                        <m:degHide m:val="on"/>
                        <m:ctrlPr>
                          <a:rPr lang="en-US" altLang="zh-CN" sz="2000" b="0" i="1" smtClean="0">
                            <a:solidFill>
                              <a:srgbClr val="0000CC"/>
                            </a:solidFill>
                            <a:latin typeface="Cambria Math" panose="02040503050406030204" pitchFamily="18" charset="0"/>
                          </a:rPr>
                        </m:ctrlPr>
                      </m:radPr>
                      <m:deg/>
                      <m:e>
                        <m:r>
                          <a:rPr lang="en-US" altLang="zh-CN" sz="2000" b="0" i="1" smtClean="0">
                            <a:solidFill>
                              <a:srgbClr val="0000CC"/>
                            </a:solidFill>
                            <a:latin typeface="Cambria Math" panose="02040503050406030204" pitchFamily="18" charset="0"/>
                          </a:rPr>
                          <m:t>2</m:t>
                        </m:r>
                      </m:e>
                    </m:rad>
                  </m:oMath>
                </a14:m>
                <a:r>
                  <a:rPr lang="zh-CN" altLang="en-US" sz="2000" dirty="0">
                    <a:solidFill>
                      <a:srgbClr val="0000CC"/>
                    </a:solidFill>
                  </a:rPr>
                  <a:t> </a:t>
                </a:r>
                <a:r>
                  <a:rPr lang="en-US" altLang="zh-CN" sz="2000" dirty="0">
                    <a:solidFill>
                      <a:srgbClr val="0000CC"/>
                    </a:solidFill>
                  </a:rPr>
                  <a:t>; </a:t>
                </a:r>
                <a14:m>
                  <m:oMath xmlns:m="http://schemas.openxmlformats.org/officeDocument/2006/math">
                    <m:r>
                      <a:rPr lang="en-US" altLang="zh-CN" sz="2000" b="0" i="0" smtClean="0">
                        <a:solidFill>
                          <a:srgbClr val="0000CC"/>
                        </a:solidFill>
                        <a:latin typeface="Cambria Math" panose="02040503050406030204" pitchFamily="18" charset="0"/>
                      </a:rPr>
                      <m:t>[</m:t>
                    </m:r>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𝑄</m:t>
                        </m:r>
                      </m:e>
                      <m:sub>
                        <m:r>
                          <a:rPr lang="en-US" altLang="zh-CN" sz="2000" i="1">
                            <a:solidFill>
                              <a:srgbClr val="0000CC"/>
                            </a:solidFill>
                            <a:latin typeface="Cambria Math" panose="02040503050406030204" pitchFamily="18" charset="0"/>
                          </a:rPr>
                          <m:t>1</m:t>
                        </m:r>
                      </m:sub>
                    </m:sSub>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𝑄</m:t>
                        </m:r>
                      </m:e>
                      <m:sub>
                        <m:r>
                          <a:rPr lang="en-US" altLang="zh-CN" sz="2000" i="1">
                            <a:solidFill>
                              <a:srgbClr val="0000CC"/>
                            </a:solidFill>
                            <a:latin typeface="Cambria Math" panose="02040503050406030204" pitchFamily="18" charset="0"/>
                          </a:rPr>
                          <m:t>2</m:t>
                        </m:r>
                      </m:sub>
                    </m:sSub>
                    <m:r>
                      <a:rPr lang="en-US" altLang="zh-CN" sz="2000" b="0" i="1" smtClean="0">
                        <a:solidFill>
                          <a:srgbClr val="0000CC"/>
                        </a:solidFill>
                        <a:latin typeface="Cambria Math" panose="02040503050406030204" pitchFamily="18" charset="0"/>
                      </a:rPr>
                      <m:t>]</m:t>
                    </m:r>
                    <m:r>
                      <a:rPr lang="en-US" altLang="zh-CN" sz="2000" i="1">
                        <a:solidFill>
                          <a:srgbClr val="0000CC"/>
                        </a:solidFill>
                        <a:latin typeface="Cambria Math" panose="02040503050406030204" pitchFamily="18" charset="0"/>
                      </a:rPr>
                      <m:t>=(</m:t>
                    </m:r>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𝑄</m:t>
                        </m:r>
                      </m:e>
                      <m:sub>
                        <m:r>
                          <a:rPr lang="en-US" altLang="zh-CN" sz="2000" i="1">
                            <a:solidFill>
                              <a:srgbClr val="0000CC"/>
                            </a:solidFill>
                            <a:latin typeface="Cambria Math" panose="02040503050406030204" pitchFamily="18" charset="0"/>
                          </a:rPr>
                          <m:t>1</m:t>
                        </m:r>
                      </m:sub>
                    </m:sSub>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𝑄</m:t>
                        </m:r>
                      </m:e>
                      <m:sub>
                        <m:r>
                          <a:rPr lang="en-US" altLang="zh-CN" sz="2000" i="1">
                            <a:solidFill>
                              <a:srgbClr val="0000CC"/>
                            </a:solidFill>
                            <a:latin typeface="Cambria Math" panose="02040503050406030204" pitchFamily="18" charset="0"/>
                          </a:rPr>
                          <m:t>2</m:t>
                        </m:r>
                      </m:sub>
                    </m:sSub>
                    <m:r>
                      <a:rPr lang="en-US" altLang="zh-CN" sz="2000" b="0" i="1" smtClean="0">
                        <a:solidFill>
                          <a:srgbClr val="0000CC"/>
                        </a:solidFill>
                        <a:latin typeface="Cambria Math" panose="02040503050406030204" pitchFamily="18" charset="0"/>
                      </a:rPr>
                      <m:t>−</m:t>
                    </m:r>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𝑄</m:t>
                        </m:r>
                      </m:e>
                      <m:sub>
                        <m:r>
                          <a:rPr lang="en-US" altLang="zh-CN" sz="2000" i="1">
                            <a:solidFill>
                              <a:srgbClr val="0000CC"/>
                            </a:solidFill>
                            <a:latin typeface="Cambria Math" panose="02040503050406030204" pitchFamily="18" charset="0"/>
                          </a:rPr>
                          <m:t>2</m:t>
                        </m:r>
                      </m:sub>
                    </m:sSub>
                    <m:sSub>
                      <m:sSubPr>
                        <m:ctrlPr>
                          <a:rPr lang="en-US" altLang="zh-CN" sz="2000" i="1">
                            <a:solidFill>
                              <a:srgbClr val="0000CC"/>
                            </a:solidFill>
                            <a:latin typeface="Cambria Math" panose="02040503050406030204" pitchFamily="18" charset="0"/>
                          </a:rPr>
                        </m:ctrlPr>
                      </m:sSubPr>
                      <m:e>
                        <m:r>
                          <a:rPr lang="en-US" altLang="zh-CN" sz="2000" i="1">
                            <a:solidFill>
                              <a:srgbClr val="0000CC"/>
                            </a:solidFill>
                            <a:latin typeface="Cambria Math" panose="02040503050406030204" pitchFamily="18" charset="0"/>
                          </a:rPr>
                          <m:t>𝑄</m:t>
                        </m:r>
                      </m:e>
                      <m:sub>
                        <m:r>
                          <a:rPr lang="en-US" altLang="zh-CN" sz="2000" i="1">
                            <a:solidFill>
                              <a:srgbClr val="0000CC"/>
                            </a:solidFill>
                            <a:latin typeface="Cambria Math" panose="02040503050406030204" pitchFamily="18" charset="0"/>
                          </a:rPr>
                          <m:t>1</m:t>
                        </m:r>
                      </m:sub>
                    </m:sSub>
                    <m:r>
                      <a:rPr lang="en-US" altLang="zh-CN" sz="2000" i="1">
                        <a:solidFill>
                          <a:srgbClr val="0000CC"/>
                        </a:solidFill>
                        <a:latin typeface="Cambria Math" panose="02040503050406030204" pitchFamily="18" charset="0"/>
                      </a:rPr>
                      <m:t>)/</m:t>
                    </m:r>
                    <m:rad>
                      <m:radPr>
                        <m:degHide m:val="on"/>
                        <m:ctrlPr>
                          <a:rPr lang="en-US" altLang="zh-CN" sz="2000" i="1">
                            <a:solidFill>
                              <a:srgbClr val="0000CC"/>
                            </a:solidFill>
                            <a:latin typeface="Cambria Math" panose="02040503050406030204" pitchFamily="18" charset="0"/>
                          </a:rPr>
                        </m:ctrlPr>
                      </m:radPr>
                      <m:deg/>
                      <m:e>
                        <m:r>
                          <a:rPr lang="en-US" altLang="zh-CN" sz="2000" i="1">
                            <a:solidFill>
                              <a:srgbClr val="0000CC"/>
                            </a:solidFill>
                            <a:latin typeface="Cambria Math" panose="02040503050406030204" pitchFamily="18" charset="0"/>
                          </a:rPr>
                          <m:t>2</m:t>
                        </m:r>
                      </m:e>
                    </m:rad>
                  </m:oMath>
                </a14:m>
                <a:endParaRPr lang="zh-CN" altLang="en-US" sz="2000" dirty="0">
                  <a:solidFill>
                    <a:srgbClr val="0000CC"/>
                  </a:solidFill>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660400" y="1753621"/>
                <a:ext cx="8117094" cy="1585370"/>
              </a:xfrm>
              <a:prstGeom prst="rect">
                <a:avLst/>
              </a:prstGeom>
              <a:blipFill>
                <a:blip r:embed="rId4"/>
                <a:stretch>
                  <a:fillRect l="-751" t="-1923" b="-6154"/>
                </a:stretch>
              </a:blipFill>
            </p:spPr>
            <p:txBody>
              <a:bodyPr/>
              <a:lstStyle/>
              <a:p>
                <a:r>
                  <a:rPr lang="zh-CN" altLang="en-US">
                    <a:noFill/>
                  </a:rPr>
                  <a:t> </a:t>
                </a:r>
              </a:p>
            </p:txBody>
          </p:sp>
        </mc:Fallback>
      </mc:AlternateContent>
      <p:sp>
        <p:nvSpPr>
          <p:cNvPr id="8" name="左大括号 7"/>
          <p:cNvSpPr/>
          <p:nvPr/>
        </p:nvSpPr>
        <p:spPr bwMode="auto">
          <a:xfrm>
            <a:off x="493484" y="3599543"/>
            <a:ext cx="275771" cy="2645682"/>
          </a:xfrm>
          <a:prstGeom prst="leftBrace">
            <a:avLst/>
          </a:prstGeom>
          <a:noFill/>
          <a:ln w="127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0865113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45</a:t>
            </a:fld>
            <a:endParaRPr lang="en-GB" altLang="zh-CN"/>
          </a:p>
        </p:txBody>
      </p:sp>
      <p:pic>
        <p:nvPicPr>
          <p:cNvPr id="3" name="图片 2"/>
          <p:cNvPicPr>
            <a:picLocks noChangeAspect="1"/>
          </p:cNvPicPr>
          <p:nvPr/>
        </p:nvPicPr>
        <p:blipFill>
          <a:blip r:embed="rId2"/>
          <a:stretch>
            <a:fillRect/>
          </a:stretch>
        </p:blipFill>
        <p:spPr>
          <a:xfrm>
            <a:off x="413849" y="100842"/>
            <a:ext cx="9956608" cy="6731979"/>
          </a:xfrm>
          <a:prstGeom prst="rect">
            <a:avLst/>
          </a:prstGeom>
        </p:spPr>
      </p:pic>
      <p:sp>
        <p:nvSpPr>
          <p:cNvPr id="4" name="矩形 3"/>
          <p:cNvSpPr/>
          <p:nvPr/>
        </p:nvSpPr>
        <p:spPr bwMode="auto">
          <a:xfrm>
            <a:off x="413849" y="783772"/>
            <a:ext cx="9956608" cy="754742"/>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5" name="矩形 4"/>
          <p:cNvSpPr/>
          <p:nvPr/>
        </p:nvSpPr>
        <p:spPr bwMode="auto">
          <a:xfrm>
            <a:off x="413849" y="1538515"/>
            <a:ext cx="9956608" cy="899886"/>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6" name="矩形 5"/>
          <p:cNvSpPr/>
          <p:nvPr/>
        </p:nvSpPr>
        <p:spPr bwMode="auto">
          <a:xfrm>
            <a:off x="413849" y="4978399"/>
            <a:ext cx="9956608" cy="1743075"/>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zh-CN" altLang="en-US" b="1" kern="0">
              <a:latin typeface="Arial" charset="0"/>
            </a:endParaRPr>
          </a:p>
        </p:txBody>
      </p:sp>
    </p:spTree>
    <p:extLst>
      <p:ext uri="{BB962C8B-B14F-4D97-AF65-F5344CB8AC3E}">
        <p14:creationId xmlns:p14="http://schemas.microsoft.com/office/powerpoint/2010/main" val="398522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46</a:t>
            </a:fld>
            <a:endParaRPr lang="en-GB" altLang="zh-CN"/>
          </a:p>
        </p:txBody>
      </p:sp>
      <p:sp>
        <p:nvSpPr>
          <p:cNvPr id="3" name="TextBox 2"/>
          <p:cNvSpPr txBox="1"/>
          <p:nvPr/>
        </p:nvSpPr>
        <p:spPr>
          <a:xfrm>
            <a:off x="1008743" y="208807"/>
            <a:ext cx="6393543"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defTabSz="914400">
              <a:defRPr/>
            </a:pPr>
            <a:r>
              <a:rPr lang="en-US" altLang="zh-CN" sz="2800" b="1" kern="0" dirty="0">
                <a:solidFill>
                  <a:srgbClr val="0000FF"/>
                </a:solidFill>
                <a:latin typeface="Calibri" pitchFamily="34" charset="0"/>
                <a:ea typeface="宋体" charset="-122"/>
              </a:rPr>
              <a:t> Reminder of the Hamiltonian adopted</a:t>
            </a:r>
            <a:endParaRPr lang="zh-CN" altLang="en-US" sz="2800" b="1" kern="0" dirty="0">
              <a:solidFill>
                <a:srgbClr val="0000FF"/>
              </a:solidFill>
              <a:latin typeface="Calibri" panose="020F0502020204030204" pitchFamily="34" charset="0"/>
            </a:endParaRPr>
          </a:p>
        </p:txBody>
      </p:sp>
      <p:pic>
        <p:nvPicPr>
          <p:cNvPr id="4" name="图片 3"/>
          <p:cNvPicPr>
            <a:picLocks noChangeAspect="1"/>
          </p:cNvPicPr>
          <p:nvPr/>
        </p:nvPicPr>
        <p:blipFill>
          <a:blip r:embed="rId2"/>
          <a:stretch>
            <a:fillRect/>
          </a:stretch>
        </p:blipFill>
        <p:spPr>
          <a:xfrm>
            <a:off x="1388885" y="1639783"/>
            <a:ext cx="3938738" cy="805189"/>
          </a:xfrm>
          <a:prstGeom prst="rect">
            <a:avLst/>
          </a:prstGeom>
          <a:ln>
            <a:solidFill>
              <a:srgbClr val="0000FF"/>
            </a:solidFill>
          </a:ln>
        </p:spPr>
      </p:pic>
      <p:pic>
        <p:nvPicPr>
          <p:cNvPr id="5" name="图片 4"/>
          <p:cNvPicPr>
            <a:picLocks noChangeAspect="1"/>
          </p:cNvPicPr>
          <p:nvPr/>
        </p:nvPicPr>
        <p:blipFill>
          <a:blip r:embed="rId3"/>
          <a:stretch>
            <a:fillRect/>
          </a:stretch>
        </p:blipFill>
        <p:spPr>
          <a:xfrm>
            <a:off x="589865" y="3389919"/>
            <a:ext cx="3833813" cy="543643"/>
          </a:xfrm>
          <a:prstGeom prst="rect">
            <a:avLst/>
          </a:prstGeom>
        </p:spPr>
      </p:pic>
      <p:pic>
        <p:nvPicPr>
          <p:cNvPr id="7" name="图片 6"/>
          <p:cNvPicPr>
            <a:picLocks noChangeAspect="1"/>
          </p:cNvPicPr>
          <p:nvPr/>
        </p:nvPicPr>
        <p:blipFill>
          <a:blip r:embed="rId4"/>
          <a:stretch>
            <a:fillRect/>
          </a:stretch>
        </p:blipFill>
        <p:spPr>
          <a:xfrm>
            <a:off x="539065" y="3933562"/>
            <a:ext cx="3562504" cy="689718"/>
          </a:xfrm>
          <a:prstGeom prst="rect">
            <a:avLst/>
          </a:prstGeom>
        </p:spPr>
      </p:pic>
      <p:pic>
        <p:nvPicPr>
          <p:cNvPr id="8" name="图片 7"/>
          <p:cNvPicPr>
            <a:picLocks noChangeAspect="1"/>
          </p:cNvPicPr>
          <p:nvPr/>
        </p:nvPicPr>
        <p:blipFill>
          <a:blip r:embed="rId5"/>
          <a:stretch>
            <a:fillRect/>
          </a:stretch>
        </p:blipFill>
        <p:spPr>
          <a:xfrm>
            <a:off x="539065" y="4717188"/>
            <a:ext cx="5738566" cy="823621"/>
          </a:xfrm>
          <a:prstGeom prst="rect">
            <a:avLst/>
          </a:prstGeom>
        </p:spPr>
      </p:pic>
      <mc:AlternateContent xmlns:mc="http://schemas.openxmlformats.org/markup-compatibility/2006" xmlns:a14="http://schemas.microsoft.com/office/drawing/2010/main">
        <mc:Choice Requires="a14">
          <p:sp>
            <p:nvSpPr>
              <p:cNvPr id="9" name="文本框 8"/>
              <p:cNvSpPr txBox="1"/>
              <p:nvPr/>
            </p:nvSpPr>
            <p:spPr>
              <a:xfrm>
                <a:off x="589865" y="2584730"/>
                <a:ext cx="1185966" cy="7042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𝑇</m:t>
                          </m:r>
                        </m:e>
                        <m:sub>
                          <m:r>
                            <a:rPr lang="en-US" altLang="zh-CN" b="0" i="1" smtClean="0">
                              <a:latin typeface="Cambria Math" panose="02040503050406030204" pitchFamily="18" charset="0"/>
                            </a:rPr>
                            <m:t>𝑖</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𝑝</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2</m:t>
                              </m:r>
                            </m:sup>
                          </m:sSubSup>
                        </m:num>
                        <m:den>
                          <m:r>
                            <a:rPr lang="en-US" altLang="zh-CN" b="0" i="1" smtClean="0">
                              <a:latin typeface="Cambria Math" panose="02040503050406030204" pitchFamily="18" charset="0"/>
                            </a:rPr>
                            <m: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𝑖</m:t>
                              </m:r>
                            </m:sub>
                          </m:sSub>
                        </m:den>
                      </m:f>
                      <m:r>
                        <a:rPr lang="en-US" altLang="zh-CN" b="0" i="1" smtClean="0">
                          <a:latin typeface="Cambria Math" panose="02040503050406030204" pitchFamily="18" charset="0"/>
                        </a:rPr>
                        <m:t> </m:t>
                      </m:r>
                    </m:oMath>
                  </m:oMathPara>
                </a14:m>
                <a:endParaRPr lang="zh-CN" alt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589865" y="2584730"/>
                <a:ext cx="1185966" cy="704232"/>
              </a:xfrm>
              <a:prstGeom prst="rect">
                <a:avLst/>
              </a:prstGeom>
              <a:blipFill>
                <a:blip r:embed="rId6"/>
                <a:stretch>
                  <a:fillRect/>
                </a:stretch>
              </a:blipFill>
            </p:spPr>
            <p:txBody>
              <a:bodyPr/>
              <a:lstStyle/>
              <a:p>
                <a:r>
                  <a:rPr lang="zh-CN" altLang="en-US">
                    <a:noFill/>
                  </a:rPr>
                  <a:t> </a:t>
                </a:r>
              </a:p>
            </p:txBody>
          </p:sp>
        </mc:Fallback>
      </mc:AlternateContent>
      <p:sp>
        <p:nvSpPr>
          <p:cNvPr id="17" name="文本框 16"/>
          <p:cNvSpPr txBox="1"/>
          <p:nvPr/>
        </p:nvSpPr>
        <p:spPr>
          <a:xfrm>
            <a:off x="498700" y="990858"/>
            <a:ext cx="5992566" cy="400110"/>
          </a:xfrm>
          <a:prstGeom prst="rect">
            <a:avLst/>
          </a:prstGeom>
          <a:noFill/>
        </p:spPr>
        <p:txBody>
          <a:bodyPr wrap="square" rtlCol="0">
            <a:spAutoFit/>
          </a:bodyPr>
          <a:lstStyle/>
          <a:p>
            <a:r>
              <a:rPr lang="en-US" altLang="zh-CN" sz="2000" dirty="0"/>
              <a:t>Hamiltonian in a non-relativistic quark model:</a:t>
            </a:r>
            <a:endParaRPr lang="zh-CN" altLang="en-US" sz="2000" dirty="0"/>
          </a:p>
        </p:txBody>
      </p:sp>
      <p:pic>
        <p:nvPicPr>
          <p:cNvPr id="23" name="图片 22"/>
          <p:cNvPicPr>
            <a:picLocks noChangeAspect="1"/>
          </p:cNvPicPr>
          <p:nvPr/>
        </p:nvPicPr>
        <p:blipFill>
          <a:blip r:embed="rId7"/>
          <a:stretch>
            <a:fillRect/>
          </a:stretch>
        </p:blipFill>
        <p:spPr>
          <a:xfrm>
            <a:off x="6814642" y="1386645"/>
            <a:ext cx="4811771" cy="1356555"/>
          </a:xfrm>
          <a:prstGeom prst="rect">
            <a:avLst/>
          </a:prstGeom>
        </p:spPr>
      </p:pic>
      <p:pic>
        <p:nvPicPr>
          <p:cNvPr id="24" name="图片 23"/>
          <p:cNvPicPr>
            <a:picLocks noChangeAspect="1"/>
          </p:cNvPicPr>
          <p:nvPr/>
        </p:nvPicPr>
        <p:blipFill>
          <a:blip r:embed="rId8"/>
          <a:stretch>
            <a:fillRect/>
          </a:stretch>
        </p:blipFill>
        <p:spPr>
          <a:xfrm>
            <a:off x="6814643" y="3146752"/>
            <a:ext cx="4895629" cy="750333"/>
          </a:xfrm>
          <a:prstGeom prst="rect">
            <a:avLst/>
          </a:prstGeom>
        </p:spPr>
      </p:pic>
      <p:pic>
        <p:nvPicPr>
          <p:cNvPr id="6" name="图片 5"/>
          <p:cNvPicPr>
            <a:picLocks noChangeAspect="1"/>
          </p:cNvPicPr>
          <p:nvPr/>
        </p:nvPicPr>
        <p:blipFill>
          <a:blip r:embed="rId9"/>
          <a:stretch>
            <a:fillRect/>
          </a:stretch>
        </p:blipFill>
        <p:spPr>
          <a:xfrm>
            <a:off x="6563947" y="4778720"/>
            <a:ext cx="5397020" cy="1440384"/>
          </a:xfrm>
          <a:prstGeom prst="rect">
            <a:avLst/>
          </a:prstGeom>
        </p:spPr>
      </p:pic>
      <p:sp>
        <p:nvSpPr>
          <p:cNvPr id="18" name="左大括号 17"/>
          <p:cNvSpPr/>
          <p:nvPr/>
        </p:nvSpPr>
        <p:spPr bwMode="auto">
          <a:xfrm>
            <a:off x="391838" y="2816778"/>
            <a:ext cx="195943" cy="2682134"/>
          </a:xfrm>
          <a:prstGeom prst="leftBrace">
            <a:avLst/>
          </a:prstGeom>
          <a:no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p:sp>
        <p:nvSpPr>
          <p:cNvPr id="19" name="左大括号 18"/>
          <p:cNvSpPr/>
          <p:nvPr/>
        </p:nvSpPr>
        <p:spPr bwMode="auto">
          <a:xfrm>
            <a:off x="6554982" y="1639783"/>
            <a:ext cx="259660" cy="1969575"/>
          </a:xfrm>
          <a:prstGeom prst="leftBrace">
            <a:avLst/>
          </a:prstGeom>
          <a:noFill/>
          <a:ln w="19050" cap="flat" cmpd="sng" algn="ctr">
            <a:solidFill>
              <a:srgbClr val="0000CC"/>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p:sp>
        <p:nvSpPr>
          <p:cNvPr id="10" name="文本框 9"/>
          <p:cNvSpPr txBox="1"/>
          <p:nvPr/>
        </p:nvSpPr>
        <p:spPr>
          <a:xfrm>
            <a:off x="6563947" y="4396328"/>
            <a:ext cx="2747868" cy="400110"/>
          </a:xfrm>
          <a:prstGeom prst="rect">
            <a:avLst/>
          </a:prstGeom>
          <a:noFill/>
        </p:spPr>
        <p:txBody>
          <a:bodyPr wrap="none" rtlCol="0">
            <a:spAutoFit/>
          </a:bodyPr>
          <a:lstStyle/>
          <a:p>
            <a:r>
              <a:rPr lang="en-US" altLang="zh-CN" sz="2000" dirty="0">
                <a:solidFill>
                  <a:srgbClr val="0000CC"/>
                </a:solidFill>
              </a:rPr>
              <a:t>Color matrix elements:</a:t>
            </a:r>
            <a:endParaRPr lang="zh-CN" altLang="en-US" sz="2000" dirty="0">
              <a:solidFill>
                <a:srgbClr val="0000CC"/>
              </a:solidFill>
            </a:endParaRPr>
          </a:p>
        </p:txBody>
      </p:sp>
    </p:spTree>
    <p:extLst>
      <p:ext uri="{BB962C8B-B14F-4D97-AF65-F5344CB8AC3E}">
        <p14:creationId xmlns:p14="http://schemas.microsoft.com/office/powerpoint/2010/main" val="5361786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47</a:t>
            </a:fld>
            <a:endParaRPr lang="en-GB" altLang="zh-CN"/>
          </a:p>
        </p:txBody>
      </p:sp>
      <p:sp>
        <p:nvSpPr>
          <p:cNvPr id="3" name="TextBox 2"/>
          <p:cNvSpPr txBox="1"/>
          <p:nvPr/>
        </p:nvSpPr>
        <p:spPr>
          <a:xfrm>
            <a:off x="1008743" y="208807"/>
            <a:ext cx="9037887"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defTabSz="914400">
              <a:defRPr/>
            </a:pPr>
            <a:r>
              <a:rPr lang="en-US" altLang="zh-CN" sz="2800" b="1" kern="0" dirty="0">
                <a:solidFill>
                  <a:srgbClr val="0000FF"/>
                </a:solidFill>
                <a:latin typeface="Calibri" pitchFamily="34" charset="0"/>
                <a:ea typeface="宋体" charset="-122"/>
              </a:rPr>
              <a:t> Dynamic feature for fully-heavy </a:t>
            </a:r>
            <a:r>
              <a:rPr lang="en-US" altLang="zh-CN" sz="2800" b="1" kern="0" dirty="0" err="1">
                <a:solidFill>
                  <a:srgbClr val="0000FF"/>
                </a:solidFill>
                <a:latin typeface="Calibri" pitchFamily="34" charset="0"/>
                <a:ea typeface="宋体" charset="-122"/>
              </a:rPr>
              <a:t>tetraquark</a:t>
            </a:r>
            <a:r>
              <a:rPr lang="en-US" altLang="zh-CN" sz="2800" b="1" kern="0" dirty="0">
                <a:solidFill>
                  <a:srgbClr val="0000FF"/>
                </a:solidFill>
                <a:latin typeface="Calibri" pitchFamily="34" charset="0"/>
                <a:ea typeface="宋体" charset="-122"/>
              </a:rPr>
              <a:t> system</a:t>
            </a:r>
            <a:endParaRPr lang="zh-CN" altLang="en-US" sz="2800" b="1" kern="0" dirty="0">
              <a:solidFill>
                <a:srgbClr val="0000FF"/>
              </a:solidFill>
              <a:latin typeface="Calibri" panose="020F0502020204030204" pitchFamily="34" charset="0"/>
            </a:endParaRPr>
          </a:p>
        </p:txBody>
      </p:sp>
      <p:sp>
        <p:nvSpPr>
          <p:cNvPr id="4" name="Oval 33"/>
          <p:cNvSpPr>
            <a:spLocks noChangeArrowheads="1"/>
          </p:cNvSpPr>
          <p:nvPr/>
        </p:nvSpPr>
        <p:spPr bwMode="auto">
          <a:xfrm>
            <a:off x="8428302" y="1082704"/>
            <a:ext cx="2520950" cy="2520950"/>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5" name="Oval 5"/>
          <p:cNvSpPr>
            <a:spLocks noChangeArrowheads="1"/>
          </p:cNvSpPr>
          <p:nvPr/>
        </p:nvSpPr>
        <p:spPr bwMode="auto">
          <a:xfrm>
            <a:off x="8685667" y="1756801"/>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6" name="Oval 6"/>
          <p:cNvSpPr>
            <a:spLocks noChangeArrowheads="1"/>
          </p:cNvSpPr>
          <p:nvPr/>
        </p:nvSpPr>
        <p:spPr bwMode="auto">
          <a:xfrm>
            <a:off x="10519568" y="1778798"/>
            <a:ext cx="287337" cy="28575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7" name="Oval 7"/>
          <p:cNvSpPr>
            <a:spLocks noChangeArrowheads="1"/>
          </p:cNvSpPr>
          <p:nvPr/>
        </p:nvSpPr>
        <p:spPr bwMode="auto">
          <a:xfrm>
            <a:off x="9026524" y="3003896"/>
            <a:ext cx="287337" cy="2857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8" name="Line 8"/>
          <p:cNvSpPr>
            <a:spLocks noChangeShapeType="1"/>
          </p:cNvSpPr>
          <p:nvPr/>
        </p:nvSpPr>
        <p:spPr bwMode="auto">
          <a:xfrm flipH="1">
            <a:off x="9026521" y="2472991"/>
            <a:ext cx="1421947" cy="5873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9" name="Line 9"/>
          <p:cNvSpPr>
            <a:spLocks noChangeShapeType="1"/>
          </p:cNvSpPr>
          <p:nvPr/>
        </p:nvSpPr>
        <p:spPr bwMode="auto">
          <a:xfrm flipH="1" flipV="1">
            <a:off x="8837611" y="1886183"/>
            <a:ext cx="333375" cy="126342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0" name="Line 10"/>
          <p:cNvSpPr>
            <a:spLocks noChangeShapeType="1"/>
          </p:cNvSpPr>
          <p:nvPr/>
        </p:nvSpPr>
        <p:spPr bwMode="auto">
          <a:xfrm>
            <a:off x="8878891" y="2042551"/>
            <a:ext cx="1658934" cy="1983582"/>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1" name="Line 11"/>
          <p:cNvSpPr>
            <a:spLocks noChangeShapeType="1"/>
          </p:cNvSpPr>
          <p:nvPr/>
        </p:nvSpPr>
        <p:spPr bwMode="auto">
          <a:xfrm flipH="1" flipV="1">
            <a:off x="9170985" y="3164119"/>
            <a:ext cx="1366838" cy="862012"/>
          </a:xfrm>
          <a:prstGeom prst="line">
            <a:avLst/>
          </a:prstGeom>
          <a:noFill/>
          <a:ln w="9525">
            <a:solidFill>
              <a:schemeClr val="tx1"/>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2" name="Line 12"/>
          <p:cNvSpPr>
            <a:spLocks noChangeShapeType="1"/>
          </p:cNvSpPr>
          <p:nvPr/>
        </p:nvSpPr>
        <p:spPr bwMode="auto">
          <a:xfrm>
            <a:off x="10248899" y="3003895"/>
            <a:ext cx="288925" cy="1022237"/>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3" name="Line 13"/>
          <p:cNvSpPr>
            <a:spLocks noChangeShapeType="1"/>
          </p:cNvSpPr>
          <p:nvPr/>
        </p:nvSpPr>
        <p:spPr bwMode="auto">
          <a:xfrm flipH="1" flipV="1">
            <a:off x="9688286" y="2494987"/>
            <a:ext cx="849539" cy="1531145"/>
          </a:xfrm>
          <a:prstGeom prst="line">
            <a:avLst/>
          </a:prstGeom>
          <a:noFill/>
          <a:ln w="19050">
            <a:solidFill>
              <a:srgbClr val="3333FF"/>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4" name="Text Box 14"/>
          <p:cNvSpPr txBox="1">
            <a:spLocks noChangeArrowheads="1"/>
          </p:cNvSpPr>
          <p:nvPr/>
        </p:nvSpPr>
        <p:spPr bwMode="auto">
          <a:xfrm>
            <a:off x="8211739" y="1620475"/>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dirty="0">
                <a:solidFill>
                  <a:srgbClr val="3333FF"/>
                </a:solidFill>
              </a:rPr>
              <a:t>m</a:t>
            </a:r>
            <a:r>
              <a:rPr lang="en-GB" altLang="zh-CN" baseline="-25000" dirty="0">
                <a:solidFill>
                  <a:srgbClr val="3333FF"/>
                </a:solidFill>
              </a:rPr>
              <a:t>1</a:t>
            </a:r>
          </a:p>
        </p:txBody>
      </p:sp>
      <p:sp>
        <p:nvSpPr>
          <p:cNvPr id="15" name="Text Box 15"/>
          <p:cNvSpPr txBox="1">
            <a:spLocks noChangeArrowheads="1"/>
          </p:cNvSpPr>
          <p:nvPr/>
        </p:nvSpPr>
        <p:spPr bwMode="auto">
          <a:xfrm>
            <a:off x="8594721" y="3083157"/>
            <a:ext cx="45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dirty="0">
                <a:solidFill>
                  <a:srgbClr val="3333FF"/>
                </a:solidFill>
              </a:rPr>
              <a:t>m</a:t>
            </a:r>
            <a:r>
              <a:rPr lang="en-GB" altLang="zh-CN" baseline="-25000" dirty="0">
                <a:solidFill>
                  <a:srgbClr val="3333FF"/>
                </a:solidFill>
              </a:rPr>
              <a:t>2</a:t>
            </a:r>
          </a:p>
        </p:txBody>
      </p:sp>
      <p:sp>
        <p:nvSpPr>
          <p:cNvPr id="16" name="Text Box 16"/>
          <p:cNvSpPr txBox="1">
            <a:spLocks noChangeArrowheads="1"/>
          </p:cNvSpPr>
          <p:nvPr/>
        </p:nvSpPr>
        <p:spPr bwMode="auto">
          <a:xfrm>
            <a:off x="10837072" y="1767319"/>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dirty="0">
                <a:solidFill>
                  <a:srgbClr val="3333FF"/>
                </a:solidFill>
              </a:rPr>
              <a:t>m</a:t>
            </a:r>
            <a:r>
              <a:rPr lang="en-GB" altLang="zh-CN" baseline="-25000" dirty="0">
                <a:solidFill>
                  <a:srgbClr val="3333FF"/>
                </a:solidFill>
              </a:rPr>
              <a:t>3</a:t>
            </a:r>
          </a:p>
        </p:txBody>
      </p:sp>
      <mc:AlternateContent xmlns:mc="http://schemas.openxmlformats.org/markup-compatibility/2006" xmlns:a14="http://schemas.microsoft.com/office/drawing/2010/main">
        <mc:Choice Requires="a14">
          <p:sp>
            <p:nvSpPr>
              <p:cNvPr id="17" name="Text Box 17"/>
              <p:cNvSpPr txBox="1">
                <a:spLocks noChangeArrowheads="1"/>
              </p:cNvSpPr>
              <p:nvPr/>
            </p:nvSpPr>
            <p:spPr bwMode="auto">
              <a:xfrm>
                <a:off x="8503441" y="2382277"/>
                <a:ext cx="448584"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𝝃</m:t>
                          </m:r>
                        </m:e>
                        <m:sub>
                          <m:r>
                            <a:rPr lang="en-US" altLang="zh-CN" b="0" i="1" smtClean="0">
                              <a:solidFill>
                                <a:srgbClr val="000000"/>
                              </a:solidFill>
                              <a:latin typeface="Cambria Math" panose="02040503050406030204" pitchFamily="18" charset="0"/>
                            </a:rPr>
                            <m:t>1</m:t>
                          </m:r>
                        </m:sub>
                      </m:sSub>
                    </m:oMath>
                  </m:oMathPara>
                </a14:m>
                <a:endParaRPr lang="en-GB" altLang="zh-CN" baseline="-25000" dirty="0">
                  <a:solidFill>
                    <a:srgbClr val="000000"/>
                  </a:solidFill>
                </a:endParaRPr>
              </a:p>
            </p:txBody>
          </p:sp>
        </mc:Choice>
        <mc:Fallback xmlns="">
          <p:sp>
            <p:nvSpPr>
              <p:cNvPr id="17" name="Text Box 17"/>
              <p:cNvSpPr txBox="1">
                <a:spLocks noRot="1" noChangeAspect="1" noMove="1" noResize="1" noEditPoints="1" noAdjustHandles="1" noChangeArrowheads="1" noChangeShapeType="1" noTextEdit="1"/>
              </p:cNvSpPr>
              <p:nvPr/>
            </p:nvSpPr>
            <p:spPr bwMode="auto">
              <a:xfrm>
                <a:off x="8503441" y="2382277"/>
                <a:ext cx="448584" cy="362984"/>
              </a:xfrm>
              <a:prstGeom prst="rect">
                <a:avLst/>
              </a:prstGeom>
              <a:blipFill>
                <a:blip r:embed="rId2"/>
                <a:stretch>
                  <a:fillRect b="-16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Text Box 18"/>
              <p:cNvSpPr txBox="1">
                <a:spLocks noChangeArrowheads="1"/>
              </p:cNvSpPr>
              <p:nvPr/>
            </p:nvSpPr>
            <p:spPr bwMode="auto">
              <a:xfrm>
                <a:off x="9616253" y="3527913"/>
                <a:ext cx="458715"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𝒓</m:t>
                          </m:r>
                        </m:e>
                        <m:sub>
                          <m:r>
                            <a:rPr lang="en-US" altLang="zh-CN" b="0" i="0" smtClean="0">
                              <a:solidFill>
                                <a:srgbClr val="000000"/>
                              </a:solidFill>
                              <a:latin typeface="Cambria Math" panose="02040503050406030204" pitchFamily="18" charset="0"/>
                            </a:rPr>
                            <m:t>2</m:t>
                          </m:r>
                        </m:sub>
                      </m:sSub>
                    </m:oMath>
                  </m:oMathPara>
                </a14:m>
                <a:endParaRPr lang="en-GB" altLang="zh-CN" baseline="-25000" dirty="0">
                  <a:solidFill>
                    <a:srgbClr val="000000"/>
                  </a:solidFill>
                </a:endParaRPr>
              </a:p>
            </p:txBody>
          </p:sp>
        </mc:Choice>
        <mc:Fallback xmlns="">
          <p:sp>
            <p:nvSpPr>
              <p:cNvPr id="18" name="Text Box 18"/>
              <p:cNvSpPr txBox="1">
                <a:spLocks noRot="1" noChangeAspect="1" noMove="1" noResize="1" noEditPoints="1" noAdjustHandles="1" noChangeArrowheads="1" noChangeShapeType="1" noTextEdit="1"/>
              </p:cNvSpPr>
              <p:nvPr/>
            </p:nvSpPr>
            <p:spPr bwMode="auto">
              <a:xfrm>
                <a:off x="9616253" y="3527913"/>
                <a:ext cx="458715" cy="362984"/>
              </a:xfrm>
              <a:prstGeom prst="rect">
                <a:avLst/>
              </a:prstGeom>
              <a:blipFill>
                <a:blip r:embed="rId3"/>
                <a:stretch>
                  <a:fillRect b="-33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Text Box 19"/>
              <p:cNvSpPr txBox="1">
                <a:spLocks noChangeArrowheads="1"/>
              </p:cNvSpPr>
              <p:nvPr/>
            </p:nvSpPr>
            <p:spPr bwMode="auto">
              <a:xfrm>
                <a:off x="10566753" y="2343179"/>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𝝃</m:t>
                          </m:r>
                        </m:e>
                        <m:sub>
                          <m:r>
                            <a:rPr lang="en-US" altLang="zh-CN" b="0" i="1" smtClean="0">
                              <a:solidFill>
                                <a:srgbClr val="000000"/>
                              </a:solidFill>
                              <a:latin typeface="Cambria Math" panose="02040503050406030204" pitchFamily="18" charset="0"/>
                            </a:rPr>
                            <m:t>2</m:t>
                          </m:r>
                        </m:sub>
                      </m:sSub>
                    </m:oMath>
                  </m:oMathPara>
                </a14:m>
                <a:endParaRPr lang="en-GB" altLang="zh-CN" baseline="-25000" dirty="0">
                  <a:solidFill>
                    <a:srgbClr val="000000"/>
                  </a:solidFill>
                </a:endParaRPr>
              </a:p>
            </p:txBody>
          </p:sp>
        </mc:Choice>
        <mc:Fallback xmlns="">
          <p:sp>
            <p:nvSpPr>
              <p:cNvPr id="19" name="Text Box 19"/>
              <p:cNvSpPr txBox="1">
                <a:spLocks noRot="1" noChangeAspect="1" noMove="1" noResize="1" noEditPoints="1" noAdjustHandles="1" noChangeArrowheads="1" noChangeShapeType="1" noTextEdit="1"/>
              </p:cNvSpPr>
              <p:nvPr/>
            </p:nvSpPr>
            <p:spPr bwMode="auto">
              <a:xfrm>
                <a:off x="10566753" y="2343179"/>
                <a:ext cx="453907" cy="362984"/>
              </a:xfrm>
              <a:prstGeom prst="rect">
                <a:avLst/>
              </a:prstGeom>
              <a:blipFill>
                <a:blip r:embed="rId4"/>
                <a:stretch>
                  <a:fillRect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2" name="Text Box 22"/>
          <p:cNvSpPr txBox="1">
            <a:spLocks noChangeArrowheads="1"/>
          </p:cNvSpPr>
          <p:nvPr/>
        </p:nvSpPr>
        <p:spPr bwMode="auto">
          <a:xfrm>
            <a:off x="9067800" y="4175358"/>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dirty="0">
                <a:solidFill>
                  <a:srgbClr val="3333FF"/>
                </a:solidFill>
              </a:rPr>
              <a:t>Jacobi coordinate</a:t>
            </a:r>
          </a:p>
        </p:txBody>
      </p:sp>
      <p:sp>
        <p:nvSpPr>
          <p:cNvPr id="23" name="Oval 5"/>
          <p:cNvSpPr>
            <a:spLocks noChangeArrowheads="1"/>
          </p:cNvSpPr>
          <p:nvPr/>
        </p:nvSpPr>
        <p:spPr bwMode="auto">
          <a:xfrm>
            <a:off x="10106818" y="2879958"/>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4" name="Line 8"/>
          <p:cNvSpPr>
            <a:spLocks noChangeShapeType="1"/>
          </p:cNvSpPr>
          <p:nvPr/>
        </p:nvSpPr>
        <p:spPr bwMode="auto">
          <a:xfrm flipV="1">
            <a:off x="10248900" y="1943333"/>
            <a:ext cx="413884" cy="1044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5" name="Line 12"/>
          <p:cNvSpPr>
            <a:spLocks noChangeShapeType="1"/>
          </p:cNvSpPr>
          <p:nvPr/>
        </p:nvSpPr>
        <p:spPr bwMode="auto">
          <a:xfrm flipH="1">
            <a:off x="10519568" y="1943333"/>
            <a:ext cx="143216" cy="2082799"/>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7" name="Text Box 16"/>
          <p:cNvSpPr txBox="1">
            <a:spLocks noChangeArrowheads="1"/>
          </p:cNvSpPr>
          <p:nvPr/>
        </p:nvSpPr>
        <p:spPr bwMode="auto">
          <a:xfrm>
            <a:off x="10198330" y="3078786"/>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dirty="0">
                <a:solidFill>
                  <a:srgbClr val="3333FF"/>
                </a:solidFill>
              </a:rPr>
              <a:t>m</a:t>
            </a:r>
            <a:r>
              <a:rPr lang="en-GB" altLang="zh-CN" baseline="-25000" dirty="0">
                <a:solidFill>
                  <a:srgbClr val="3333FF"/>
                </a:solidFill>
              </a:rPr>
              <a:t>4</a:t>
            </a:r>
          </a:p>
        </p:txBody>
      </p:sp>
      <p:pic>
        <p:nvPicPr>
          <p:cNvPr id="29" name="图片 28"/>
          <p:cNvPicPr>
            <a:picLocks noChangeAspect="1"/>
          </p:cNvPicPr>
          <p:nvPr/>
        </p:nvPicPr>
        <p:blipFill>
          <a:blip r:embed="rId5"/>
          <a:stretch>
            <a:fillRect/>
          </a:stretch>
        </p:blipFill>
        <p:spPr>
          <a:xfrm>
            <a:off x="914005" y="1390977"/>
            <a:ext cx="3111244" cy="2275050"/>
          </a:xfrm>
          <a:prstGeom prst="rect">
            <a:avLst/>
          </a:prstGeom>
        </p:spPr>
      </p:pic>
      <mc:AlternateContent xmlns:mc="http://schemas.openxmlformats.org/markup-compatibility/2006" xmlns:a14="http://schemas.microsoft.com/office/drawing/2010/main">
        <mc:Choice Requires="a14">
          <p:sp>
            <p:nvSpPr>
              <p:cNvPr id="30" name="Text Box 17"/>
              <p:cNvSpPr txBox="1">
                <a:spLocks noChangeArrowheads="1"/>
              </p:cNvSpPr>
              <p:nvPr/>
            </p:nvSpPr>
            <p:spPr bwMode="auto">
              <a:xfrm>
                <a:off x="9484066" y="1989923"/>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𝝃</m:t>
                          </m:r>
                        </m:e>
                        <m:sub>
                          <m:r>
                            <a:rPr lang="en-US" altLang="zh-CN" b="0" i="1" smtClean="0">
                              <a:solidFill>
                                <a:srgbClr val="000000"/>
                              </a:solidFill>
                              <a:latin typeface="Cambria Math" panose="02040503050406030204" pitchFamily="18" charset="0"/>
                            </a:rPr>
                            <m:t>3</m:t>
                          </m:r>
                        </m:sub>
                      </m:sSub>
                    </m:oMath>
                  </m:oMathPara>
                </a14:m>
                <a:endParaRPr lang="en-GB" altLang="zh-CN" baseline="-25000" dirty="0">
                  <a:solidFill>
                    <a:srgbClr val="000000"/>
                  </a:solidFill>
                </a:endParaRPr>
              </a:p>
            </p:txBody>
          </p:sp>
        </mc:Choice>
        <mc:Fallback xmlns="">
          <p:sp>
            <p:nvSpPr>
              <p:cNvPr id="30" name="Text Box 17"/>
              <p:cNvSpPr txBox="1">
                <a:spLocks noRot="1" noChangeAspect="1" noMove="1" noResize="1" noEditPoints="1" noAdjustHandles="1" noChangeArrowheads="1" noChangeShapeType="1" noTextEdit="1"/>
              </p:cNvSpPr>
              <p:nvPr/>
            </p:nvSpPr>
            <p:spPr bwMode="auto">
              <a:xfrm>
                <a:off x="9484066" y="1989923"/>
                <a:ext cx="453907" cy="362984"/>
              </a:xfrm>
              <a:prstGeom prst="rect">
                <a:avLst/>
              </a:prstGeom>
              <a:blipFill>
                <a:blip r:embed="rId6"/>
                <a:stretch>
                  <a:fillRect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1" name="Text Box 17"/>
              <p:cNvSpPr txBox="1">
                <a:spLocks noChangeArrowheads="1"/>
              </p:cNvSpPr>
              <p:nvPr/>
            </p:nvSpPr>
            <p:spPr bwMode="auto">
              <a:xfrm>
                <a:off x="9708124" y="2912048"/>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𝝃</m:t>
                          </m:r>
                        </m:e>
                        <m:sub>
                          <m:r>
                            <a:rPr lang="en-US" altLang="zh-CN" b="0" i="1" smtClean="0">
                              <a:solidFill>
                                <a:srgbClr val="000000"/>
                              </a:solidFill>
                              <a:latin typeface="Cambria Math" panose="02040503050406030204" pitchFamily="18" charset="0"/>
                            </a:rPr>
                            <m:t>4</m:t>
                          </m:r>
                        </m:sub>
                      </m:sSub>
                    </m:oMath>
                  </m:oMathPara>
                </a14:m>
                <a:endParaRPr lang="en-GB" altLang="zh-CN" baseline="-25000" dirty="0">
                  <a:solidFill>
                    <a:srgbClr val="000000"/>
                  </a:solidFill>
                </a:endParaRPr>
              </a:p>
            </p:txBody>
          </p:sp>
        </mc:Choice>
        <mc:Fallback xmlns="">
          <p:sp>
            <p:nvSpPr>
              <p:cNvPr id="31" name="Text Box 17"/>
              <p:cNvSpPr txBox="1">
                <a:spLocks noRot="1" noChangeAspect="1" noMove="1" noResize="1" noEditPoints="1" noAdjustHandles="1" noChangeArrowheads="1" noChangeShapeType="1" noTextEdit="1"/>
              </p:cNvSpPr>
              <p:nvPr/>
            </p:nvSpPr>
            <p:spPr bwMode="auto">
              <a:xfrm>
                <a:off x="9708124" y="2912048"/>
                <a:ext cx="453907" cy="362984"/>
              </a:xfrm>
              <a:prstGeom prst="rect">
                <a:avLst/>
              </a:prstGeom>
              <a:blipFill>
                <a:blip r:embed="rId7"/>
                <a:stretch>
                  <a:fillRect b="-16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pic>
        <p:nvPicPr>
          <p:cNvPr id="32" name="图片 31"/>
          <p:cNvPicPr>
            <a:picLocks noChangeAspect="1"/>
          </p:cNvPicPr>
          <p:nvPr/>
        </p:nvPicPr>
        <p:blipFill>
          <a:blip r:embed="rId8"/>
          <a:stretch>
            <a:fillRect/>
          </a:stretch>
        </p:blipFill>
        <p:spPr>
          <a:xfrm>
            <a:off x="1149278" y="4792209"/>
            <a:ext cx="4953657" cy="700350"/>
          </a:xfrm>
          <a:prstGeom prst="rect">
            <a:avLst/>
          </a:prstGeom>
        </p:spPr>
      </p:pic>
      <p:pic>
        <p:nvPicPr>
          <p:cNvPr id="33" name="图片 32"/>
          <p:cNvPicPr>
            <a:picLocks noChangeAspect="1"/>
          </p:cNvPicPr>
          <p:nvPr/>
        </p:nvPicPr>
        <p:blipFill>
          <a:blip r:embed="rId9"/>
          <a:stretch>
            <a:fillRect/>
          </a:stretch>
        </p:blipFill>
        <p:spPr>
          <a:xfrm>
            <a:off x="1957323" y="5663860"/>
            <a:ext cx="4779844" cy="639450"/>
          </a:xfrm>
          <a:prstGeom prst="rect">
            <a:avLst/>
          </a:prstGeom>
        </p:spPr>
      </p:pic>
      <p:sp>
        <p:nvSpPr>
          <p:cNvPr id="35" name="箭头: 虚尾 34"/>
          <p:cNvSpPr/>
          <p:nvPr/>
        </p:nvSpPr>
        <p:spPr bwMode="auto">
          <a:xfrm>
            <a:off x="1081530" y="5834814"/>
            <a:ext cx="595086" cy="297543"/>
          </a:xfrm>
          <a:prstGeom prst="strip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p:sp>
        <p:nvSpPr>
          <p:cNvPr id="36" name="左大括号 35"/>
          <p:cNvSpPr/>
          <p:nvPr/>
        </p:nvSpPr>
        <p:spPr bwMode="auto">
          <a:xfrm>
            <a:off x="573314" y="1518563"/>
            <a:ext cx="266196" cy="2067669"/>
          </a:xfrm>
          <a:prstGeom prst="leftBrace">
            <a:avLst/>
          </a:prstGeom>
          <a:noFill/>
          <a:ln w="127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p:sp>
        <p:nvSpPr>
          <p:cNvPr id="37" name="文本框 36"/>
          <p:cNvSpPr txBox="1"/>
          <p:nvPr/>
        </p:nvSpPr>
        <p:spPr>
          <a:xfrm>
            <a:off x="706412" y="3963643"/>
            <a:ext cx="5928354" cy="707886"/>
          </a:xfrm>
          <a:prstGeom prst="rect">
            <a:avLst/>
          </a:prstGeom>
          <a:noFill/>
        </p:spPr>
        <p:txBody>
          <a:bodyPr wrap="none" rtlCol="0">
            <a:spAutoFit/>
          </a:bodyPr>
          <a:lstStyle/>
          <a:p>
            <a:r>
              <a:rPr lang="en-US" altLang="zh-CN" sz="2000" dirty="0"/>
              <a:t>Trial </a:t>
            </a:r>
            <a:r>
              <a:rPr lang="en-US" altLang="zh-CN" sz="2000" dirty="0" err="1"/>
              <a:t>wavefunction</a:t>
            </a:r>
            <a:r>
              <a:rPr lang="en-US" altLang="zh-CN" sz="2000" dirty="0"/>
              <a:t> for the ground states expanded </a:t>
            </a:r>
          </a:p>
          <a:p>
            <a:r>
              <a:rPr lang="en-US" altLang="zh-CN" sz="2000" dirty="0"/>
              <a:t>by a series of Gaussian functions: </a:t>
            </a:r>
            <a:endParaRPr lang="zh-CN" altLang="en-US" sz="2000" dirty="0"/>
          </a:p>
        </p:txBody>
      </p:sp>
      <p:sp>
        <p:nvSpPr>
          <p:cNvPr id="38" name="文本框 37"/>
          <p:cNvSpPr txBox="1"/>
          <p:nvPr/>
        </p:nvSpPr>
        <p:spPr>
          <a:xfrm>
            <a:off x="725255" y="1002217"/>
            <a:ext cx="2464136" cy="400110"/>
          </a:xfrm>
          <a:prstGeom prst="rect">
            <a:avLst/>
          </a:prstGeom>
          <a:noFill/>
        </p:spPr>
        <p:txBody>
          <a:bodyPr wrap="none" rtlCol="0">
            <a:spAutoFit/>
          </a:bodyPr>
          <a:lstStyle/>
          <a:p>
            <a:r>
              <a:rPr lang="en-US" altLang="zh-CN" sz="2000" dirty="0"/>
              <a:t>Jacobi coordinates: </a:t>
            </a:r>
            <a:endParaRPr lang="zh-CN" altLang="en-US" sz="2000" dirty="0"/>
          </a:p>
        </p:txBody>
      </p:sp>
      <p:sp>
        <p:nvSpPr>
          <p:cNvPr id="20" name="文本框 19"/>
          <p:cNvSpPr txBox="1"/>
          <p:nvPr/>
        </p:nvSpPr>
        <p:spPr>
          <a:xfrm>
            <a:off x="7246618" y="4559328"/>
            <a:ext cx="4605524" cy="2062103"/>
          </a:xfrm>
          <a:prstGeom prst="rect">
            <a:avLst/>
          </a:prstGeom>
          <a:noFill/>
        </p:spPr>
        <p:txBody>
          <a:bodyPr wrap="square" rtlCol="0">
            <a:spAutoFit/>
          </a:bodyPr>
          <a:lstStyle/>
          <a:p>
            <a:r>
              <a:rPr lang="en-US" altLang="zh-CN" sz="1600" dirty="0">
                <a:solidFill>
                  <a:srgbClr val="FF0000"/>
                </a:solidFill>
              </a:rPr>
              <a:t>E. </a:t>
            </a:r>
            <a:r>
              <a:rPr lang="en-US" altLang="zh-CN" sz="1600" dirty="0" err="1">
                <a:solidFill>
                  <a:srgbClr val="FF0000"/>
                </a:solidFill>
              </a:rPr>
              <a:t>Hiyama</a:t>
            </a:r>
            <a:r>
              <a:rPr lang="en-US" altLang="zh-CN" sz="1600" dirty="0">
                <a:solidFill>
                  <a:srgbClr val="FF0000"/>
                </a:solidFill>
              </a:rPr>
              <a:t>, Y. Kino, and M. </a:t>
            </a:r>
            <a:r>
              <a:rPr lang="en-US" altLang="zh-CN" sz="1600" dirty="0" err="1">
                <a:solidFill>
                  <a:srgbClr val="FF0000"/>
                </a:solidFill>
              </a:rPr>
              <a:t>Kamimura</a:t>
            </a:r>
            <a:r>
              <a:rPr lang="en-US" altLang="zh-CN" sz="1600" dirty="0">
                <a:solidFill>
                  <a:srgbClr val="FF0000"/>
                </a:solidFill>
              </a:rPr>
              <a:t>, Gaussian expansion method for few-body systems, </a:t>
            </a:r>
            <a:r>
              <a:rPr lang="en-US" altLang="zh-CN" sz="1600" dirty="0" err="1">
                <a:solidFill>
                  <a:srgbClr val="FF0000"/>
                </a:solidFill>
              </a:rPr>
              <a:t>Prog</a:t>
            </a:r>
            <a:r>
              <a:rPr lang="en-US" altLang="zh-CN" sz="1600" dirty="0">
                <a:solidFill>
                  <a:srgbClr val="FF0000"/>
                </a:solidFill>
              </a:rPr>
              <a:t>. Part. </a:t>
            </a:r>
            <a:r>
              <a:rPr lang="en-US" altLang="zh-CN" sz="1600" dirty="0" err="1">
                <a:solidFill>
                  <a:srgbClr val="FF0000"/>
                </a:solidFill>
              </a:rPr>
              <a:t>Nucl</a:t>
            </a:r>
            <a:r>
              <a:rPr lang="en-US" altLang="zh-CN" sz="1600" dirty="0">
                <a:solidFill>
                  <a:srgbClr val="FF0000"/>
                </a:solidFill>
              </a:rPr>
              <a:t>. Phys. 51, 223 (2003).</a:t>
            </a:r>
          </a:p>
          <a:p>
            <a:r>
              <a:rPr lang="en-US" altLang="zh-CN" sz="1600" dirty="0"/>
              <a:t>Liu, </a:t>
            </a:r>
            <a:r>
              <a:rPr lang="en-US" altLang="zh-CN" sz="1600" dirty="0" err="1"/>
              <a:t>Lyu</a:t>
            </a:r>
            <a:r>
              <a:rPr lang="en-US" altLang="zh-CN" sz="1600" dirty="0"/>
              <a:t>, </a:t>
            </a:r>
            <a:r>
              <a:rPr lang="en-US" altLang="zh-CN" sz="1600" dirty="0" err="1"/>
              <a:t>Zhong</a:t>
            </a:r>
            <a:r>
              <a:rPr lang="en-US" altLang="zh-CN" sz="1600" dirty="0"/>
              <a:t>, and Zhao, Phys. Rev. D 100, 016006 (2019) ; M. S. Liu, Q. F. Lu, X. H. </a:t>
            </a:r>
            <a:r>
              <a:rPr lang="en-US" altLang="zh-CN" sz="1600" dirty="0" err="1"/>
              <a:t>Zhong</a:t>
            </a:r>
            <a:r>
              <a:rPr lang="en-US" altLang="zh-CN" sz="1600" dirty="0"/>
              <a:t> and Q. Zhao, Phys. Rev. D 100, 016006 (2019). M.S. Liu, F.X. Liu, X.H. </a:t>
            </a:r>
            <a:r>
              <a:rPr lang="en-US" altLang="zh-CN" sz="1600" dirty="0" err="1"/>
              <a:t>Zhong</a:t>
            </a:r>
            <a:r>
              <a:rPr lang="en-US" altLang="zh-CN" sz="1600" dirty="0"/>
              <a:t> and Q. Zhao, 2006.11952 [</a:t>
            </a:r>
            <a:r>
              <a:rPr lang="en-US" altLang="zh-CN" sz="1600" dirty="0" err="1"/>
              <a:t>hep-ph</a:t>
            </a:r>
            <a:r>
              <a:rPr lang="en-US" altLang="zh-CN" sz="1600" dirty="0"/>
              <a:t>].</a:t>
            </a:r>
            <a:endParaRPr lang="zh-CN" altLang="en-US" sz="1600" dirty="0"/>
          </a:p>
        </p:txBody>
      </p:sp>
    </p:spTree>
    <p:extLst>
      <p:ext uri="{BB962C8B-B14F-4D97-AF65-F5344CB8AC3E}">
        <p14:creationId xmlns:p14="http://schemas.microsoft.com/office/powerpoint/2010/main" val="3959919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48</a:t>
            </a:fld>
            <a:endParaRPr lang="en-GB" altLang="zh-CN"/>
          </a:p>
        </p:txBody>
      </p:sp>
      <p:pic>
        <p:nvPicPr>
          <p:cNvPr id="3" name="图片 2"/>
          <p:cNvPicPr>
            <a:picLocks noChangeAspect="1"/>
          </p:cNvPicPr>
          <p:nvPr/>
        </p:nvPicPr>
        <p:blipFill>
          <a:blip r:embed="rId2"/>
          <a:stretch>
            <a:fillRect/>
          </a:stretch>
        </p:blipFill>
        <p:spPr>
          <a:xfrm>
            <a:off x="357847" y="857725"/>
            <a:ext cx="6423073" cy="3612675"/>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278017" y="152401"/>
                <a:ext cx="6601753" cy="652423"/>
              </a:xfrm>
              <a:prstGeom prst="rect">
                <a:avLst/>
              </a:prstGeom>
              <a:noFill/>
            </p:spPr>
            <p:txBody>
              <a:bodyPr wrap="square" rtlCol="0">
                <a:spAutoFit/>
              </a:bodyPr>
              <a:lstStyle/>
              <a:p>
                <a:r>
                  <a:rPr lang="en-US" altLang="zh-CN" dirty="0"/>
                  <a:t>The contributions from each part of the Hamiltonian of the </a:t>
                </a:r>
                <a14:m>
                  <m:oMath xmlns:m="http://schemas.openxmlformats.org/officeDocument/2006/math">
                    <m:r>
                      <a:rPr lang="en-US" altLang="zh-CN" b="0" i="1" smtClean="0">
                        <a:latin typeface="Cambria Math" panose="02040503050406030204" pitchFamily="18" charset="0"/>
                      </a:rPr>
                      <m:t>𝑐𝑐</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𝑐</m:t>
                        </m:r>
                      </m:e>
                    </m:acc>
                    <m:acc>
                      <m:accPr>
                        <m:chr m:val="̅"/>
                        <m:ctrlPr>
                          <a:rPr lang="en-US" altLang="zh-CN" b="0" i="1" dirty="0" smtClean="0">
                            <a:latin typeface="Cambria Math" panose="02040503050406030204" pitchFamily="18" charset="0"/>
                          </a:rPr>
                        </m:ctrlPr>
                      </m:accPr>
                      <m:e>
                        <m:r>
                          <a:rPr lang="en-US" altLang="zh-CN" b="0" i="1" dirty="0" smtClean="0">
                            <a:latin typeface="Cambria Math" panose="02040503050406030204" pitchFamily="18" charset="0"/>
                          </a:rPr>
                          <m:t>𝑐</m:t>
                        </m:r>
                      </m:e>
                    </m:acc>
                  </m:oMath>
                </a14:m>
                <a:r>
                  <a:rPr lang="en-US" altLang="zh-CN" dirty="0"/>
                  <a:t> and </a:t>
                </a:r>
                <a14:m>
                  <m:oMath xmlns:m="http://schemas.openxmlformats.org/officeDocument/2006/math">
                    <m:r>
                      <a:rPr lang="en-US" altLang="zh-CN" b="0" i="1" smtClean="0">
                        <a:latin typeface="Cambria Math" panose="02040503050406030204" pitchFamily="18" charset="0"/>
                      </a:rPr>
                      <m:t>𝑏𝑏</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𝑏</m:t>
                        </m:r>
                      </m:e>
                    </m:acc>
                    <m:acc>
                      <m:accPr>
                        <m:chr m:val="̅"/>
                        <m:ctrlPr>
                          <a:rPr lang="en-US" altLang="zh-CN" b="0" i="1" dirty="0" smtClean="0">
                            <a:latin typeface="Cambria Math" panose="02040503050406030204" pitchFamily="18" charset="0"/>
                          </a:rPr>
                        </m:ctrlPr>
                      </m:accPr>
                      <m:e>
                        <m:r>
                          <a:rPr lang="en-US" altLang="zh-CN" b="0" i="1" dirty="0" smtClean="0">
                            <a:latin typeface="Cambria Math" panose="02040503050406030204" pitchFamily="18" charset="0"/>
                          </a:rPr>
                          <m:t>𝑏</m:t>
                        </m:r>
                      </m:e>
                    </m:acc>
                  </m:oMath>
                </a14:m>
                <a:r>
                  <a:rPr lang="en-US" altLang="zh-CN" dirty="0"/>
                  <a:t> systems in units of MeV with </a:t>
                </a:r>
                <a14:m>
                  <m:oMath xmlns:m="http://schemas.openxmlformats.org/officeDocument/2006/math">
                    <m:r>
                      <a:rPr lang="en-US" altLang="zh-CN" b="0" i="1" smtClean="0">
                        <a:latin typeface="Cambria Math" panose="02040503050406030204" pitchFamily="18" charset="0"/>
                      </a:rPr>
                      <m:t>𝐿</m:t>
                    </m:r>
                    <m:r>
                      <a:rPr lang="en-US" altLang="zh-CN" b="0" i="1" smtClean="0">
                        <a:latin typeface="Cambria Math" panose="02040503050406030204" pitchFamily="18" charset="0"/>
                      </a:rPr>
                      <m:t>=0</m:t>
                    </m:r>
                  </m:oMath>
                </a14:m>
                <a:r>
                  <a:rPr lang="en-US" altLang="zh-CN" dirty="0"/>
                  <a:t>.</a:t>
                </a:r>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278017" y="152401"/>
                <a:ext cx="6601753" cy="652423"/>
              </a:xfrm>
              <a:prstGeom prst="rect">
                <a:avLst/>
              </a:prstGeom>
              <a:blipFill>
                <a:blip r:embed="rId3"/>
                <a:stretch>
                  <a:fillRect l="-831" t="-4673" r="-2955" b="-14019"/>
                </a:stretch>
              </a:blipFill>
            </p:spPr>
            <p:txBody>
              <a:bodyPr/>
              <a:lstStyle/>
              <a:p>
                <a:r>
                  <a:rPr lang="zh-CN" altLang="en-US">
                    <a:noFill/>
                  </a:rPr>
                  <a:t> </a:t>
                </a:r>
              </a:p>
            </p:txBody>
          </p:sp>
        </mc:Fallback>
      </mc:AlternateContent>
      <p:pic>
        <p:nvPicPr>
          <p:cNvPr id="6" name="图片 5"/>
          <p:cNvPicPr>
            <a:picLocks noChangeAspect="1"/>
          </p:cNvPicPr>
          <p:nvPr/>
        </p:nvPicPr>
        <p:blipFill>
          <a:blip r:embed="rId4"/>
          <a:stretch>
            <a:fillRect/>
          </a:stretch>
        </p:blipFill>
        <p:spPr>
          <a:xfrm>
            <a:off x="278017" y="4982599"/>
            <a:ext cx="11495532" cy="1679457"/>
          </a:xfrm>
          <a:prstGeom prst="rect">
            <a:avLst/>
          </a:prstGeom>
        </p:spPr>
      </p:pic>
      <mc:AlternateContent xmlns:mc="http://schemas.openxmlformats.org/markup-compatibility/2006" xmlns:a14="http://schemas.microsoft.com/office/drawing/2010/main">
        <mc:Choice Requires="a14">
          <p:sp>
            <p:nvSpPr>
              <p:cNvPr id="7" name="文本框 6"/>
              <p:cNvSpPr txBox="1"/>
              <p:nvPr/>
            </p:nvSpPr>
            <p:spPr>
              <a:xfrm>
                <a:off x="357847" y="4553848"/>
                <a:ext cx="7759945" cy="369332"/>
              </a:xfrm>
              <a:prstGeom prst="rect">
                <a:avLst/>
              </a:prstGeom>
              <a:noFill/>
            </p:spPr>
            <p:txBody>
              <a:bodyPr wrap="none" rtlCol="0">
                <a:spAutoFit/>
              </a:bodyPr>
              <a:lstStyle/>
              <a:p>
                <a:r>
                  <a:rPr lang="en-US" altLang="zh-CN" dirty="0"/>
                  <a:t>Predicted masses (MeV) for the </a:t>
                </a:r>
                <a14:m>
                  <m:oMath xmlns:m="http://schemas.openxmlformats.org/officeDocument/2006/math">
                    <m:r>
                      <a:rPr lang="en-US" altLang="zh-CN" b="0" i="1" smtClean="0">
                        <a:latin typeface="Cambria Math" panose="02040503050406030204" pitchFamily="18" charset="0"/>
                      </a:rPr>
                      <m:t>𝑐𝑐</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𝑐</m:t>
                        </m:r>
                      </m:e>
                    </m:acc>
                    <m:acc>
                      <m:accPr>
                        <m:chr m:val="̅"/>
                        <m:ctrlPr>
                          <a:rPr lang="en-US" altLang="zh-CN" b="0" i="1" dirty="0" smtClean="0">
                            <a:latin typeface="Cambria Math" panose="02040503050406030204" pitchFamily="18" charset="0"/>
                          </a:rPr>
                        </m:ctrlPr>
                      </m:accPr>
                      <m:e>
                        <m:r>
                          <a:rPr lang="en-US" altLang="zh-CN" b="0" i="1" dirty="0" smtClean="0">
                            <a:latin typeface="Cambria Math" panose="02040503050406030204" pitchFamily="18" charset="0"/>
                          </a:rPr>
                          <m:t>𝑐</m:t>
                        </m:r>
                      </m:e>
                    </m:acc>
                  </m:oMath>
                </a14:m>
                <a:r>
                  <a:rPr lang="en-US" altLang="zh-CN" dirty="0"/>
                  <a:t> system compared with other models.</a:t>
                </a:r>
                <a:endParaRPr lang="zh-CN" altLang="en-US" dirty="0"/>
              </a:p>
            </p:txBody>
          </p:sp>
        </mc:Choice>
        <mc:Fallback xmlns="">
          <p:sp>
            <p:nvSpPr>
              <p:cNvPr id="7" name="文本框 6"/>
              <p:cNvSpPr txBox="1">
                <a:spLocks noRot="1" noChangeAspect="1" noMove="1" noResize="1" noEditPoints="1" noAdjustHandles="1" noChangeArrowheads="1" noChangeShapeType="1" noTextEdit="1"/>
              </p:cNvSpPr>
              <p:nvPr/>
            </p:nvSpPr>
            <p:spPr>
              <a:xfrm>
                <a:off x="357847" y="4553848"/>
                <a:ext cx="7759945" cy="369332"/>
              </a:xfrm>
              <a:prstGeom prst="rect">
                <a:avLst/>
              </a:prstGeom>
              <a:blipFill>
                <a:blip r:embed="rId5"/>
                <a:stretch>
                  <a:fillRect l="-707" t="-8197" b="-24590"/>
                </a:stretch>
              </a:blipFill>
            </p:spPr>
            <p:txBody>
              <a:bodyPr/>
              <a:lstStyle/>
              <a:p>
                <a:r>
                  <a:rPr lang="zh-CN" altLang="en-US">
                    <a:noFill/>
                  </a:rPr>
                  <a:t> </a:t>
                </a:r>
              </a:p>
            </p:txBody>
          </p:sp>
        </mc:Fallback>
      </mc:AlternateContent>
      <p:sp>
        <p:nvSpPr>
          <p:cNvPr id="8" name="矩形 7"/>
          <p:cNvSpPr/>
          <p:nvPr/>
        </p:nvSpPr>
        <p:spPr bwMode="auto">
          <a:xfrm>
            <a:off x="357847" y="1480458"/>
            <a:ext cx="6318724" cy="653142"/>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9" name="矩形 8"/>
          <p:cNvSpPr/>
          <p:nvPr/>
        </p:nvSpPr>
        <p:spPr bwMode="auto">
          <a:xfrm>
            <a:off x="357847" y="5486399"/>
            <a:ext cx="6423073" cy="508001"/>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10" name="矩形 9"/>
          <p:cNvSpPr/>
          <p:nvPr/>
        </p:nvSpPr>
        <p:spPr bwMode="auto">
          <a:xfrm>
            <a:off x="6780919" y="5486399"/>
            <a:ext cx="4932109" cy="508001"/>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zh-CN" altLang="en-US" b="1" kern="0">
              <a:latin typeface="Arial" charset="0"/>
            </a:endParaRPr>
          </a:p>
        </p:txBody>
      </p:sp>
      <p:sp>
        <p:nvSpPr>
          <p:cNvPr id="11" name="文本框 10"/>
          <p:cNvSpPr txBox="1"/>
          <p:nvPr/>
        </p:nvSpPr>
        <p:spPr>
          <a:xfrm>
            <a:off x="8117792" y="4121892"/>
            <a:ext cx="4023408" cy="830997"/>
          </a:xfrm>
          <a:prstGeom prst="rect">
            <a:avLst/>
          </a:prstGeom>
          <a:noFill/>
        </p:spPr>
        <p:txBody>
          <a:bodyPr wrap="square" rtlCol="0">
            <a:spAutoFit/>
          </a:bodyPr>
          <a:lstStyle/>
          <a:p>
            <a:r>
              <a:rPr lang="en-US" altLang="zh-CN" sz="1600" dirty="0">
                <a:solidFill>
                  <a:srgbClr val="FF0000"/>
                </a:solidFill>
              </a:rPr>
              <a:t>(See M. S. Liu, Q. F. Lu, X. H. </a:t>
            </a:r>
            <a:r>
              <a:rPr lang="en-US" altLang="zh-CN" sz="1600" dirty="0" err="1">
                <a:solidFill>
                  <a:srgbClr val="FF0000"/>
                </a:solidFill>
              </a:rPr>
              <a:t>Zhong</a:t>
            </a:r>
            <a:r>
              <a:rPr lang="en-US" altLang="zh-CN" sz="1600" dirty="0">
                <a:solidFill>
                  <a:srgbClr val="FF0000"/>
                </a:solidFill>
              </a:rPr>
              <a:t> and Q. Zhao, Phys. Rev. D 100, 016006 (2019), and references therein.)</a:t>
            </a:r>
            <a:endParaRPr lang="zh-CN" altLang="en-US" sz="1600" dirty="0">
              <a:solidFill>
                <a:srgbClr val="FF0000"/>
              </a:solidFill>
            </a:endParaRPr>
          </a:p>
        </p:txBody>
      </p:sp>
      <p:sp>
        <p:nvSpPr>
          <p:cNvPr id="12" name="文本框 11"/>
          <p:cNvSpPr txBox="1"/>
          <p:nvPr/>
        </p:nvSpPr>
        <p:spPr>
          <a:xfrm>
            <a:off x="7206344" y="524900"/>
            <a:ext cx="4680857" cy="3016210"/>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altLang="zh-CN" sz="2000" dirty="0">
                <a:solidFill>
                  <a:srgbClr val="0000CC"/>
                </a:solidFill>
              </a:rPr>
              <a:t>The confining potential contributes a positive energy and cannot be neglected. </a:t>
            </a:r>
          </a:p>
          <a:p>
            <a:pPr marL="342900" indent="-342900">
              <a:spcBef>
                <a:spcPts val="600"/>
              </a:spcBef>
              <a:buFont typeface="Arial" panose="020B0604020202020204" pitchFamily="34" charset="0"/>
              <a:buChar char="•"/>
            </a:pPr>
            <a:r>
              <a:rPr lang="en-US" altLang="zh-CN" sz="2000" dirty="0">
                <a:solidFill>
                  <a:srgbClr val="0000CC"/>
                </a:solidFill>
              </a:rPr>
              <a:t>This implies that the four-quark systems are located above the two-heavy meson thresholds. </a:t>
            </a:r>
          </a:p>
          <a:p>
            <a:pPr marL="342900" indent="-342900">
              <a:spcBef>
                <a:spcPts val="600"/>
              </a:spcBef>
              <a:buFont typeface="Arial" panose="020B0604020202020204" pitchFamily="34" charset="0"/>
              <a:buChar char="•"/>
            </a:pPr>
            <a:r>
              <a:rPr lang="en-US" altLang="zh-CN" sz="2000" dirty="0">
                <a:solidFill>
                  <a:srgbClr val="0000CC"/>
                </a:solidFill>
              </a:rPr>
              <a:t>The treatment of the confinement potential seems to distinguish models in the literature.</a:t>
            </a:r>
            <a:endParaRPr lang="zh-CN" altLang="en-US" sz="2000" dirty="0">
              <a:solidFill>
                <a:srgbClr val="0000CC"/>
              </a:solidFill>
            </a:endParaRPr>
          </a:p>
        </p:txBody>
      </p:sp>
    </p:spTree>
    <p:extLst>
      <p:ext uri="{BB962C8B-B14F-4D97-AF65-F5344CB8AC3E}">
        <p14:creationId xmlns:p14="http://schemas.microsoft.com/office/powerpoint/2010/main" val="135764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49</a:t>
            </a:fld>
            <a:endParaRPr lang="en-GB" altLang="zh-CN"/>
          </a:p>
        </p:txBody>
      </p:sp>
      <p:pic>
        <p:nvPicPr>
          <p:cNvPr id="3" name="图片 2"/>
          <p:cNvPicPr>
            <a:picLocks noChangeAspect="1"/>
          </p:cNvPicPr>
          <p:nvPr/>
        </p:nvPicPr>
        <p:blipFill>
          <a:blip r:embed="rId2"/>
          <a:stretch>
            <a:fillRect/>
          </a:stretch>
        </p:blipFill>
        <p:spPr>
          <a:xfrm>
            <a:off x="531662" y="1144929"/>
            <a:ext cx="6483328" cy="4196328"/>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473605" y="348342"/>
                <a:ext cx="7049494" cy="406971"/>
              </a:xfrm>
              <a:prstGeom prst="rect">
                <a:avLst/>
              </a:prstGeom>
              <a:noFill/>
            </p:spPr>
            <p:txBody>
              <a:bodyPr wrap="none" rtlCol="0">
                <a:spAutoFit/>
              </a:bodyPr>
              <a:lstStyle/>
              <a:p>
                <a:r>
                  <a:rPr lang="en-US" altLang="zh-CN" sz="2000" dirty="0"/>
                  <a:t>Predicted mass spectra for the</a:t>
                </a:r>
                <a14:m>
                  <m:oMath xmlns:m="http://schemas.openxmlformats.org/officeDocument/2006/math">
                    <m:r>
                      <a:rPr lang="en-US" altLang="zh-CN" sz="2000" b="0" i="1" smtClean="0">
                        <a:latin typeface="Cambria Math" panose="02040503050406030204" pitchFamily="18" charset="0"/>
                      </a:rPr>
                      <m:t>𝑐𝑐</m:t>
                    </m:r>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𝑐</m:t>
                        </m:r>
                      </m:e>
                    </m:acc>
                    <m:acc>
                      <m:accPr>
                        <m:chr m:val="̅"/>
                        <m:ctrlPr>
                          <a:rPr lang="en-US" altLang="zh-CN" sz="2000" b="0" i="1" dirty="0" smtClean="0">
                            <a:latin typeface="Cambria Math" panose="02040503050406030204" pitchFamily="18" charset="0"/>
                          </a:rPr>
                        </m:ctrlPr>
                      </m:accPr>
                      <m:e>
                        <m:r>
                          <a:rPr lang="en-US" altLang="zh-CN" sz="2000" b="0" i="1" dirty="0" smtClean="0">
                            <a:latin typeface="Cambria Math" panose="02040503050406030204" pitchFamily="18" charset="0"/>
                          </a:rPr>
                          <m:t>𝑐</m:t>
                        </m:r>
                      </m:e>
                    </m:acc>
                  </m:oMath>
                </a14:m>
                <a:r>
                  <a:rPr lang="en-US" altLang="zh-CN" sz="2000" dirty="0"/>
                  <a:t>, </a:t>
                </a:r>
                <a14:m>
                  <m:oMath xmlns:m="http://schemas.openxmlformats.org/officeDocument/2006/math">
                    <m:r>
                      <a:rPr lang="en-US" altLang="zh-CN" sz="2000" b="0" i="1" smtClean="0">
                        <a:latin typeface="Cambria Math" panose="02040503050406030204" pitchFamily="18" charset="0"/>
                      </a:rPr>
                      <m:t>𝑏𝑏</m:t>
                    </m:r>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𝑏</m:t>
                        </m:r>
                      </m:e>
                    </m:acc>
                    <m:acc>
                      <m:accPr>
                        <m:chr m:val="̅"/>
                        <m:ctrlPr>
                          <a:rPr lang="en-US" altLang="zh-CN" sz="2000" b="0" i="1" dirty="0" smtClean="0">
                            <a:latin typeface="Cambria Math" panose="02040503050406030204" pitchFamily="18" charset="0"/>
                          </a:rPr>
                        </m:ctrlPr>
                      </m:accPr>
                      <m:e>
                        <m:r>
                          <a:rPr lang="en-US" altLang="zh-CN" sz="2000" b="0" i="1" dirty="0" smtClean="0">
                            <a:latin typeface="Cambria Math" panose="02040503050406030204" pitchFamily="18" charset="0"/>
                          </a:rPr>
                          <m:t>𝑏</m:t>
                        </m:r>
                      </m:e>
                    </m:acc>
                  </m:oMath>
                </a14:m>
                <a:r>
                  <a:rPr lang="en-US" altLang="zh-CN" sz="2000" dirty="0"/>
                  <a:t> and </a:t>
                </a:r>
                <a14:m>
                  <m:oMath xmlns:m="http://schemas.openxmlformats.org/officeDocument/2006/math">
                    <m:r>
                      <a:rPr lang="en-US" altLang="zh-CN" sz="2000" b="0" i="1" smtClean="0">
                        <a:latin typeface="Cambria Math" panose="02040503050406030204" pitchFamily="18" charset="0"/>
                      </a:rPr>
                      <m:t>𝑏𝑏</m:t>
                    </m:r>
                    <m:acc>
                      <m:accPr>
                        <m:chr m:val="̅"/>
                        <m:ctrlPr>
                          <a:rPr lang="en-US" altLang="zh-CN" sz="2000" b="0" i="1" smtClean="0">
                            <a:latin typeface="Cambria Math" panose="02040503050406030204" pitchFamily="18" charset="0"/>
                          </a:rPr>
                        </m:ctrlPr>
                      </m:accPr>
                      <m:e>
                        <m:r>
                          <a:rPr lang="en-US" altLang="zh-CN" sz="2000" b="0" i="1" smtClean="0">
                            <a:latin typeface="Cambria Math" panose="02040503050406030204" pitchFamily="18" charset="0"/>
                          </a:rPr>
                          <m:t>𝑐</m:t>
                        </m:r>
                      </m:e>
                    </m:acc>
                    <m:acc>
                      <m:accPr>
                        <m:chr m:val="̅"/>
                        <m:ctrlPr>
                          <a:rPr lang="en-US" altLang="zh-CN" sz="2000" b="0" i="1" dirty="0" smtClean="0">
                            <a:latin typeface="Cambria Math" panose="02040503050406030204" pitchFamily="18" charset="0"/>
                          </a:rPr>
                        </m:ctrlPr>
                      </m:accPr>
                      <m:e>
                        <m:r>
                          <a:rPr lang="en-US" altLang="zh-CN" sz="2000" b="0" i="1" dirty="0" smtClean="0">
                            <a:latin typeface="Cambria Math" panose="02040503050406030204" pitchFamily="18" charset="0"/>
                          </a:rPr>
                          <m:t>𝑐</m:t>
                        </m:r>
                      </m:e>
                    </m:acc>
                  </m:oMath>
                </a14:m>
                <a:r>
                  <a:rPr lang="en-US" altLang="zh-CN" sz="2000" dirty="0"/>
                  <a:t> systems.</a:t>
                </a:r>
                <a:endParaRPr lang="zh-CN" altLang="en-US" sz="2000" dirty="0"/>
              </a:p>
            </p:txBody>
          </p:sp>
        </mc:Choice>
        <mc:Fallback xmlns="">
          <p:sp>
            <p:nvSpPr>
              <p:cNvPr id="4" name="文本框 3"/>
              <p:cNvSpPr txBox="1">
                <a:spLocks noRot="1" noChangeAspect="1" noMove="1" noResize="1" noEditPoints="1" noAdjustHandles="1" noChangeArrowheads="1" noChangeShapeType="1" noTextEdit="1"/>
              </p:cNvSpPr>
              <p:nvPr/>
            </p:nvSpPr>
            <p:spPr>
              <a:xfrm>
                <a:off x="473605" y="348342"/>
                <a:ext cx="7049494" cy="406971"/>
              </a:xfrm>
              <a:prstGeom prst="rect">
                <a:avLst/>
              </a:prstGeom>
              <a:blipFill>
                <a:blip r:embed="rId3"/>
                <a:stretch>
                  <a:fillRect l="-952" t="-4478" b="-26866"/>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5" name="文本框 4"/>
              <p:cNvSpPr txBox="1"/>
              <p:nvPr/>
            </p:nvSpPr>
            <p:spPr>
              <a:xfrm>
                <a:off x="582462" y="5599953"/>
                <a:ext cx="10107309" cy="400815"/>
              </a:xfrm>
              <a:prstGeom prst="rect">
                <a:avLst/>
              </a:prstGeom>
              <a:noFill/>
            </p:spPr>
            <p:txBody>
              <a:bodyPr wrap="square" rtlCol="0">
                <a:spAutoFit/>
              </a:bodyPr>
              <a:lstStyle/>
              <a:p>
                <a:r>
                  <a:rPr lang="en-US" altLang="zh-CN" sz="2000" dirty="0">
                    <a:solidFill>
                      <a:srgbClr val="0000CC"/>
                    </a:solidFill>
                  </a:rPr>
                  <a:t>The transition between color representations </a:t>
                </a:r>
                <a14:m>
                  <m:oMath xmlns:m="http://schemas.openxmlformats.org/officeDocument/2006/math">
                    <m:r>
                      <a:rPr lang="en-US" altLang="zh-CN" sz="2000" b="1" i="1" smtClean="0">
                        <a:solidFill>
                          <a:srgbClr val="0000CC"/>
                        </a:solidFill>
                        <a:latin typeface="Cambria Math" panose="02040503050406030204" pitchFamily="18" charset="0"/>
                      </a:rPr>
                      <m:t>𝟔</m:t>
                    </m:r>
                    <m:r>
                      <a:rPr lang="en-US" altLang="zh-CN" sz="2000" b="1" i="1" smtClean="0">
                        <a:solidFill>
                          <a:srgbClr val="0000CC"/>
                        </a:solidFill>
                        <a:latin typeface="Cambria Math" panose="02040503050406030204" pitchFamily="18" charset="0"/>
                      </a:rPr>
                      <m:t>⊗</m:t>
                    </m:r>
                    <m:acc>
                      <m:accPr>
                        <m:chr m:val="̅"/>
                        <m:ctrlPr>
                          <a:rPr lang="en-US" altLang="zh-CN" sz="2000" b="1" i="1" smtClean="0">
                            <a:solidFill>
                              <a:srgbClr val="0000CC"/>
                            </a:solidFill>
                            <a:latin typeface="Cambria Math" panose="02040503050406030204" pitchFamily="18" charset="0"/>
                          </a:rPr>
                        </m:ctrlPr>
                      </m:accPr>
                      <m:e>
                        <m:r>
                          <a:rPr lang="en-US" altLang="zh-CN" sz="2000" b="1" i="1" smtClean="0">
                            <a:solidFill>
                              <a:srgbClr val="0000CC"/>
                            </a:solidFill>
                            <a:latin typeface="Cambria Math" panose="02040503050406030204" pitchFamily="18" charset="0"/>
                          </a:rPr>
                          <m:t>𝟔</m:t>
                        </m:r>
                      </m:e>
                    </m:acc>
                  </m:oMath>
                </a14:m>
                <a:r>
                  <a:rPr lang="zh-CN" altLang="en-US" sz="2000" dirty="0">
                    <a:solidFill>
                      <a:srgbClr val="0000CC"/>
                    </a:solidFill>
                  </a:rPr>
                  <a:t> </a:t>
                </a:r>
                <a:r>
                  <a:rPr lang="en-US" altLang="zh-CN" sz="2000" dirty="0">
                    <a:solidFill>
                      <a:srgbClr val="0000CC"/>
                    </a:solidFill>
                  </a:rPr>
                  <a:t>and </a:t>
                </a:r>
                <a14:m>
                  <m:oMath xmlns:m="http://schemas.openxmlformats.org/officeDocument/2006/math">
                    <m:r>
                      <a:rPr lang="en-US" altLang="zh-CN" sz="2000" b="1" i="1" smtClean="0">
                        <a:solidFill>
                          <a:srgbClr val="0000CC"/>
                        </a:solidFill>
                        <a:latin typeface="Cambria Math" panose="02040503050406030204" pitchFamily="18" charset="0"/>
                      </a:rPr>
                      <m:t>𝟑</m:t>
                    </m:r>
                    <m:r>
                      <a:rPr lang="en-US" altLang="zh-CN" sz="2000" b="1" i="1" smtClean="0">
                        <a:solidFill>
                          <a:srgbClr val="0000CC"/>
                        </a:solidFill>
                        <a:latin typeface="Cambria Math" panose="02040503050406030204" pitchFamily="18" charset="0"/>
                      </a:rPr>
                      <m:t>⊗</m:t>
                    </m:r>
                    <m:acc>
                      <m:accPr>
                        <m:chr m:val="̅"/>
                        <m:ctrlPr>
                          <a:rPr lang="en-US" altLang="zh-CN" sz="2000" b="1" i="1" smtClean="0">
                            <a:solidFill>
                              <a:srgbClr val="0000CC"/>
                            </a:solidFill>
                            <a:latin typeface="Cambria Math" panose="02040503050406030204" pitchFamily="18" charset="0"/>
                          </a:rPr>
                        </m:ctrlPr>
                      </m:accPr>
                      <m:e>
                        <m:r>
                          <a:rPr lang="en-US" altLang="zh-CN" sz="2000" b="1" i="1" smtClean="0">
                            <a:solidFill>
                              <a:srgbClr val="0000CC"/>
                            </a:solidFill>
                            <a:latin typeface="Cambria Math" panose="02040503050406030204" pitchFamily="18" charset="0"/>
                          </a:rPr>
                          <m:t>𝟑</m:t>
                        </m:r>
                      </m:e>
                    </m:acc>
                  </m:oMath>
                </a14:m>
                <a:r>
                  <a:rPr lang="zh-CN" altLang="en-US" sz="2000" dirty="0">
                    <a:solidFill>
                      <a:srgbClr val="0000CC"/>
                    </a:solidFill>
                  </a:rPr>
                  <a:t> </a:t>
                </a:r>
                <a:r>
                  <a:rPr lang="en-US" altLang="zh-CN" sz="2000" dirty="0">
                    <a:solidFill>
                      <a:srgbClr val="0000CC"/>
                    </a:solidFill>
                  </a:rPr>
                  <a:t>seems to be small. </a:t>
                </a:r>
                <a:endParaRPr lang="zh-CN" altLang="en-US" sz="2000" dirty="0">
                  <a:solidFill>
                    <a:srgbClr val="0000CC"/>
                  </a:solidFill>
                </a:endParaRPr>
              </a:p>
            </p:txBody>
          </p:sp>
        </mc:Choice>
        <mc:Fallback>
          <p:sp>
            <p:nvSpPr>
              <p:cNvPr id="5" name="文本框 4"/>
              <p:cNvSpPr txBox="1">
                <a:spLocks noRot="1" noChangeAspect="1" noMove="1" noResize="1" noEditPoints="1" noAdjustHandles="1" noChangeArrowheads="1" noChangeShapeType="1" noTextEdit="1"/>
              </p:cNvSpPr>
              <p:nvPr/>
            </p:nvSpPr>
            <p:spPr>
              <a:xfrm>
                <a:off x="582462" y="5599953"/>
                <a:ext cx="10107309" cy="400815"/>
              </a:xfrm>
              <a:prstGeom prst="rect">
                <a:avLst/>
              </a:prstGeom>
              <a:blipFill>
                <a:blip r:embed="rId4"/>
                <a:stretch>
                  <a:fillRect l="-663" t="-7692" b="-29231"/>
                </a:stretch>
              </a:blipFill>
            </p:spPr>
            <p:txBody>
              <a:bodyPr/>
              <a:lstStyle/>
              <a:p>
                <a:r>
                  <a:rPr lang="zh-CN" altLang="en-US">
                    <a:noFill/>
                  </a:rPr>
                  <a:t> </a:t>
                </a:r>
              </a:p>
            </p:txBody>
          </p:sp>
        </mc:Fallback>
      </mc:AlternateContent>
      <p:sp>
        <p:nvSpPr>
          <p:cNvPr id="6" name="矩形 5"/>
          <p:cNvSpPr/>
          <p:nvPr/>
        </p:nvSpPr>
        <p:spPr bwMode="auto">
          <a:xfrm>
            <a:off x="531662" y="2859313"/>
            <a:ext cx="6483328" cy="624115"/>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7" name="矩形 6"/>
          <p:cNvSpPr/>
          <p:nvPr/>
        </p:nvSpPr>
        <p:spPr bwMode="auto">
          <a:xfrm>
            <a:off x="531662" y="1604033"/>
            <a:ext cx="6483328" cy="653142"/>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8" name="矩形 7"/>
          <p:cNvSpPr/>
          <p:nvPr/>
        </p:nvSpPr>
        <p:spPr bwMode="auto">
          <a:xfrm>
            <a:off x="531662" y="4085566"/>
            <a:ext cx="6483328" cy="595291"/>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pic>
        <p:nvPicPr>
          <p:cNvPr id="9" name="图片 8"/>
          <p:cNvPicPr>
            <a:picLocks noChangeAspect="1"/>
          </p:cNvPicPr>
          <p:nvPr/>
        </p:nvPicPr>
        <p:blipFill>
          <a:blip r:embed="rId5"/>
          <a:stretch>
            <a:fillRect/>
          </a:stretch>
        </p:blipFill>
        <p:spPr>
          <a:xfrm>
            <a:off x="7116675" y="1604033"/>
            <a:ext cx="5075325" cy="3545250"/>
          </a:xfrm>
          <a:prstGeom prst="rect">
            <a:avLst/>
          </a:prstGeom>
        </p:spPr>
      </p:pic>
      <p:sp>
        <p:nvSpPr>
          <p:cNvPr id="10" name="文本框 9"/>
          <p:cNvSpPr txBox="1"/>
          <p:nvPr/>
        </p:nvSpPr>
        <p:spPr>
          <a:xfrm>
            <a:off x="674914" y="6371771"/>
            <a:ext cx="8483600" cy="338554"/>
          </a:xfrm>
          <a:prstGeom prst="rect">
            <a:avLst/>
          </a:prstGeom>
          <a:noFill/>
        </p:spPr>
        <p:txBody>
          <a:bodyPr wrap="square" rtlCol="0">
            <a:spAutoFit/>
          </a:bodyPr>
          <a:lstStyle/>
          <a:p>
            <a:r>
              <a:rPr lang="en-US" altLang="zh-CN" sz="1600" dirty="0">
                <a:solidFill>
                  <a:srgbClr val="0000CC"/>
                </a:solidFill>
              </a:rPr>
              <a:t>G.J. Wang, L. </a:t>
            </a:r>
            <a:r>
              <a:rPr lang="en-US" altLang="zh-CN" sz="1600" dirty="0" err="1">
                <a:solidFill>
                  <a:srgbClr val="0000CC"/>
                </a:solidFill>
              </a:rPr>
              <a:t>Meng</a:t>
            </a:r>
            <a:r>
              <a:rPr lang="en-US" altLang="zh-CN" sz="1600" dirty="0">
                <a:solidFill>
                  <a:srgbClr val="0000CC"/>
                </a:solidFill>
              </a:rPr>
              <a:t>, M. Oka, S.L. Zhu, PRD 104, 036016 (2021)</a:t>
            </a:r>
            <a:endParaRPr lang="zh-CN" altLang="en-US" sz="1600" dirty="0">
              <a:solidFill>
                <a:srgbClr val="0000CC"/>
              </a:solidFill>
            </a:endParaRPr>
          </a:p>
        </p:txBody>
      </p:sp>
    </p:spTree>
    <p:extLst>
      <p:ext uri="{BB962C8B-B14F-4D97-AF65-F5344CB8AC3E}">
        <p14:creationId xmlns:p14="http://schemas.microsoft.com/office/powerpoint/2010/main" val="5483961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defTabSz="914400">
              <a:defRPr/>
            </a:pPr>
            <a:fld id="{92A42FD3-5501-4466-B0EF-C693BF37ED6B}" type="slidenum">
              <a:rPr lang="zh-CN" altLang="en-GB" sz="1800" kern="0">
                <a:solidFill>
                  <a:sysClr val="windowText" lastClr="000000"/>
                </a:solidFill>
              </a:rPr>
              <a:pPr defTabSz="914400">
                <a:defRPr/>
              </a:pPr>
              <a:t>5</a:t>
            </a:fld>
            <a:endParaRPr lang="en-GB" altLang="zh-CN" sz="1800" kern="0">
              <a:solidFill>
                <a:sysClr val="windowText" lastClr="000000"/>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57" y="1092882"/>
            <a:ext cx="9144000" cy="506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ChangeArrowheads="1"/>
          </p:cNvSpPr>
          <p:nvPr/>
        </p:nvSpPr>
        <p:spPr bwMode="auto">
          <a:xfrm>
            <a:off x="7560583" y="3175681"/>
            <a:ext cx="792163" cy="2159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endParaRPr lang="zh-CN" altLang="en-US" sz="1800" kern="0">
              <a:solidFill>
                <a:srgbClr val="000000"/>
              </a:solidFill>
              <a:ea typeface="宋体" charset="-122"/>
            </a:endParaRPr>
          </a:p>
        </p:txBody>
      </p:sp>
      <p:sp>
        <p:nvSpPr>
          <p:cNvPr id="5" name="Text Box 6"/>
          <p:cNvSpPr txBox="1">
            <a:spLocks noChangeArrowheads="1"/>
          </p:cNvSpPr>
          <p:nvPr/>
        </p:nvSpPr>
        <p:spPr bwMode="auto">
          <a:xfrm>
            <a:off x="493486" y="188914"/>
            <a:ext cx="1135017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r>
              <a:rPr lang="en-US" altLang="zh-CN" sz="2800" b="1" kern="0" dirty="0">
                <a:solidFill>
                  <a:srgbClr val="FF0000"/>
                </a:solidFill>
                <a:latin typeface="Calibri" pitchFamily="34" charset="0"/>
                <a:ea typeface="宋体" charset="-122"/>
              </a:rPr>
              <a:t>Heavy flavor states: </a:t>
            </a:r>
            <a:r>
              <a:rPr lang="en-US" altLang="zh-CN" sz="2800" b="1" kern="0" dirty="0" err="1">
                <a:solidFill>
                  <a:srgbClr val="0000FF"/>
                </a:solidFill>
                <a:latin typeface="Calibri" pitchFamily="34" charset="0"/>
                <a:ea typeface="宋体" charset="-122"/>
              </a:rPr>
              <a:t>Charmonia</a:t>
            </a:r>
            <a:r>
              <a:rPr lang="en-US" altLang="zh-CN" sz="2800" b="1" kern="0" dirty="0">
                <a:solidFill>
                  <a:srgbClr val="0000FF"/>
                </a:solidFill>
                <a:latin typeface="Calibri" pitchFamily="34" charset="0"/>
                <a:ea typeface="宋体" charset="-122"/>
              </a:rPr>
              <a:t> and </a:t>
            </a:r>
            <a:r>
              <a:rPr lang="en-US" altLang="zh-CN" sz="2800" b="1" kern="0" dirty="0" err="1">
                <a:solidFill>
                  <a:srgbClr val="0000FF"/>
                </a:solidFill>
                <a:latin typeface="Calibri" pitchFamily="34" charset="0"/>
                <a:ea typeface="宋体" charset="-122"/>
              </a:rPr>
              <a:t>charmonium</a:t>
            </a:r>
            <a:r>
              <a:rPr lang="en-US" altLang="zh-CN" sz="2800" b="1" kern="0" dirty="0">
                <a:solidFill>
                  <a:srgbClr val="0000FF"/>
                </a:solidFill>
                <a:latin typeface="Calibri" pitchFamily="34" charset="0"/>
                <a:ea typeface="宋体" charset="-122"/>
              </a:rPr>
              <a:t>-like states, i.e. </a:t>
            </a:r>
            <a:r>
              <a:rPr lang="en-US" altLang="zh-CN" sz="2800" b="1" kern="0" dirty="0">
                <a:solidFill>
                  <a:srgbClr val="FF0000"/>
                </a:solidFill>
                <a:latin typeface="Calibri" pitchFamily="34" charset="0"/>
                <a:ea typeface="宋体" charset="-122"/>
              </a:rPr>
              <a:t>X, Y, Z</a:t>
            </a:r>
            <a:r>
              <a:rPr lang="en-US" altLang="zh-CN" sz="2800" b="1" kern="0" dirty="0">
                <a:solidFill>
                  <a:srgbClr val="0000FF"/>
                </a:solidFill>
                <a:latin typeface="Calibri" pitchFamily="34" charset="0"/>
                <a:ea typeface="宋体" charset="-122"/>
              </a:rPr>
              <a:t>’s.</a:t>
            </a:r>
          </a:p>
        </p:txBody>
      </p:sp>
      <p:cxnSp>
        <p:nvCxnSpPr>
          <p:cNvPr id="6" name="直接连接符 2"/>
          <p:cNvCxnSpPr>
            <a:cxnSpLocks noChangeShapeType="1"/>
          </p:cNvCxnSpPr>
          <p:nvPr/>
        </p:nvCxnSpPr>
        <p:spPr bwMode="auto">
          <a:xfrm>
            <a:off x="3025095" y="3248706"/>
            <a:ext cx="6477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 name="TextBox 4"/>
          <p:cNvSpPr txBox="1">
            <a:spLocks noChangeArrowheads="1"/>
          </p:cNvSpPr>
          <p:nvPr/>
        </p:nvSpPr>
        <p:spPr bwMode="auto">
          <a:xfrm>
            <a:off x="3644221" y="3023282"/>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r>
              <a:rPr lang="en-US" altLang="zh-CN" sz="1800" kern="0" dirty="0" err="1">
                <a:solidFill>
                  <a:srgbClr val="FF0000"/>
                </a:solidFill>
                <a:ea typeface="宋体" charset="-122"/>
              </a:rPr>
              <a:t>Zc</a:t>
            </a:r>
            <a:r>
              <a:rPr lang="en-US" altLang="zh-CN" sz="1800" kern="0" dirty="0">
                <a:solidFill>
                  <a:srgbClr val="FF0000"/>
                </a:solidFill>
                <a:ea typeface="宋体" charset="-122"/>
              </a:rPr>
              <a:t>(3900)</a:t>
            </a:r>
            <a:endParaRPr lang="zh-CN" altLang="en-US" sz="1800" kern="0" dirty="0">
              <a:solidFill>
                <a:srgbClr val="FF0000"/>
              </a:solidFill>
              <a:ea typeface="宋体" charset="-122"/>
            </a:endParaRPr>
          </a:p>
        </p:txBody>
      </p:sp>
      <p:cxnSp>
        <p:nvCxnSpPr>
          <p:cNvPr id="8" name="直接连接符 10"/>
          <p:cNvCxnSpPr>
            <a:cxnSpLocks noChangeShapeType="1"/>
          </p:cNvCxnSpPr>
          <p:nvPr/>
        </p:nvCxnSpPr>
        <p:spPr bwMode="auto">
          <a:xfrm>
            <a:off x="3025095" y="3032806"/>
            <a:ext cx="647700"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11"/>
          <p:cNvSpPr txBox="1">
            <a:spLocks noChangeArrowheads="1"/>
          </p:cNvSpPr>
          <p:nvPr/>
        </p:nvSpPr>
        <p:spPr bwMode="auto">
          <a:xfrm>
            <a:off x="3644221" y="2734357"/>
            <a:ext cx="11080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r>
              <a:rPr lang="en-US" altLang="zh-CN" sz="1800" kern="0" dirty="0" err="1">
                <a:solidFill>
                  <a:srgbClr val="FF0000"/>
                </a:solidFill>
                <a:ea typeface="宋体" charset="-122"/>
              </a:rPr>
              <a:t>Zc</a:t>
            </a:r>
            <a:r>
              <a:rPr lang="en-US" altLang="zh-CN" sz="1800" kern="0" dirty="0">
                <a:solidFill>
                  <a:srgbClr val="FF0000"/>
                </a:solidFill>
                <a:ea typeface="宋体" charset="-122"/>
              </a:rPr>
              <a:t>(4020)</a:t>
            </a:r>
            <a:endParaRPr lang="zh-CN" altLang="en-US" sz="1800" kern="0" dirty="0">
              <a:solidFill>
                <a:srgbClr val="FF0000"/>
              </a:solidFill>
              <a:ea typeface="宋体" charset="-122"/>
            </a:endParaRPr>
          </a:p>
        </p:txBody>
      </p:sp>
      <p:sp>
        <p:nvSpPr>
          <p:cNvPr id="10" name="矩形 1"/>
          <p:cNvSpPr>
            <a:spLocks noChangeArrowheads="1"/>
          </p:cNvSpPr>
          <p:nvPr/>
        </p:nvSpPr>
        <p:spPr bwMode="auto">
          <a:xfrm>
            <a:off x="1151845" y="2383518"/>
            <a:ext cx="792162" cy="260350"/>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endParaRPr lang="zh-CN" altLang="en-US" sz="1800" kern="0">
              <a:solidFill>
                <a:srgbClr val="000000"/>
              </a:solidFill>
              <a:ea typeface="宋体" charset="-122"/>
            </a:endParaRPr>
          </a:p>
        </p:txBody>
      </p:sp>
      <p:cxnSp>
        <p:nvCxnSpPr>
          <p:cNvPr id="11" name="直接连接符 6"/>
          <p:cNvCxnSpPr>
            <a:cxnSpLocks noChangeShapeType="1"/>
          </p:cNvCxnSpPr>
          <p:nvPr/>
        </p:nvCxnSpPr>
        <p:spPr bwMode="auto">
          <a:xfrm flipH="1">
            <a:off x="1944008" y="2527981"/>
            <a:ext cx="720725" cy="0"/>
          </a:xfrm>
          <a:prstGeom prst="line">
            <a:avLst/>
          </a:prstGeom>
          <a:noFill/>
          <a:ln w="5715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接连接符 15"/>
          <p:cNvCxnSpPr>
            <a:cxnSpLocks noChangeShapeType="1"/>
          </p:cNvCxnSpPr>
          <p:nvPr/>
        </p:nvCxnSpPr>
        <p:spPr bwMode="auto">
          <a:xfrm flipH="1">
            <a:off x="1944008" y="2240643"/>
            <a:ext cx="720725" cy="0"/>
          </a:xfrm>
          <a:prstGeom prst="line">
            <a:avLst/>
          </a:prstGeom>
          <a:noFill/>
          <a:ln w="5715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矩形 1"/>
          <p:cNvSpPr>
            <a:spLocks noChangeArrowheads="1"/>
          </p:cNvSpPr>
          <p:nvPr/>
        </p:nvSpPr>
        <p:spPr bwMode="auto">
          <a:xfrm>
            <a:off x="1151845" y="2123168"/>
            <a:ext cx="792162" cy="260350"/>
          </a:xfrm>
          <a:prstGeom prst="rect">
            <a:avLst/>
          </a:prstGeom>
          <a:noFill/>
          <a:ln w="95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endParaRPr lang="zh-CN" altLang="en-US" sz="1800" kern="0">
              <a:solidFill>
                <a:srgbClr val="000000"/>
              </a:solidFill>
              <a:ea typeface="宋体" charset="-122"/>
            </a:endParaRPr>
          </a:p>
        </p:txBody>
      </p:sp>
      <p:sp>
        <p:nvSpPr>
          <p:cNvPr id="14" name="TextBox 1"/>
          <p:cNvSpPr txBox="1">
            <a:spLocks noChangeArrowheads="1"/>
          </p:cNvSpPr>
          <p:nvPr/>
        </p:nvSpPr>
        <p:spPr bwMode="auto">
          <a:xfrm>
            <a:off x="8268608" y="2508932"/>
            <a:ext cx="949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defTabSz="914400" eaLnBrk="1" fontAlgn="base" hangingPunct="1">
              <a:spcBef>
                <a:spcPct val="0"/>
              </a:spcBef>
              <a:spcAft>
                <a:spcPct val="0"/>
              </a:spcAft>
              <a:buNone/>
              <a:defRPr/>
            </a:pPr>
            <a:r>
              <a:rPr lang="en-US" altLang="zh-CN" sz="1400" kern="0" dirty="0" err="1">
                <a:solidFill>
                  <a:srgbClr val="0000FF"/>
                </a:solidFill>
                <a:ea typeface="宋体" charset="-122"/>
              </a:rPr>
              <a:t>Zc</a:t>
            </a:r>
            <a:r>
              <a:rPr lang="en-US" altLang="zh-CN" sz="1400" kern="0" dirty="0">
                <a:solidFill>
                  <a:srgbClr val="0000FF"/>
                </a:solidFill>
                <a:ea typeface="宋体" charset="-122"/>
              </a:rPr>
              <a:t>(4200) </a:t>
            </a:r>
            <a:endParaRPr lang="zh-CN" altLang="en-US" sz="1400" kern="0" dirty="0">
              <a:solidFill>
                <a:srgbClr val="0000FF"/>
              </a:solidFill>
              <a:ea typeface="宋体" charset="-122"/>
            </a:endParaRPr>
          </a:p>
        </p:txBody>
      </p:sp>
      <p:sp>
        <p:nvSpPr>
          <p:cNvPr id="15" name="文本框 14"/>
          <p:cNvSpPr txBox="1"/>
          <p:nvPr/>
        </p:nvSpPr>
        <p:spPr>
          <a:xfrm>
            <a:off x="6132286" y="4347030"/>
            <a:ext cx="2941184" cy="1400383"/>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defTabSz="914400">
              <a:spcBef>
                <a:spcPts val="600"/>
              </a:spcBef>
              <a:defRPr/>
            </a:pPr>
            <a:r>
              <a:rPr lang="en-US" altLang="zh-CN" sz="2000" b="1" kern="0" dirty="0">
                <a:solidFill>
                  <a:srgbClr val="0000FF"/>
                </a:solidFill>
                <a:latin typeface="Calibri" panose="020F0502020204030204" pitchFamily="34" charset="0"/>
              </a:rPr>
              <a:t>(I): </a:t>
            </a:r>
            <a:r>
              <a:rPr lang="en-US" altLang="zh-CN" sz="2000" kern="0" dirty="0" err="1">
                <a:solidFill>
                  <a:srgbClr val="FF0000"/>
                </a:solidFill>
                <a:latin typeface="Calibri" panose="020F0502020204030204" pitchFamily="34" charset="0"/>
              </a:rPr>
              <a:t>Zc</a:t>
            </a:r>
            <a:r>
              <a:rPr lang="en-US" altLang="zh-CN" sz="2000" kern="0" dirty="0">
                <a:solidFill>
                  <a:srgbClr val="FF0000"/>
                </a:solidFill>
                <a:latin typeface="Calibri" panose="020F0502020204030204" pitchFamily="34" charset="0"/>
              </a:rPr>
              <a:t>(3900), </a:t>
            </a:r>
            <a:r>
              <a:rPr lang="en-US" altLang="zh-CN" sz="2000" kern="0" dirty="0" err="1">
                <a:solidFill>
                  <a:srgbClr val="FF0000"/>
                </a:solidFill>
                <a:latin typeface="Calibri" panose="020F0502020204030204" pitchFamily="34" charset="0"/>
              </a:rPr>
              <a:t>Zc</a:t>
            </a:r>
            <a:r>
              <a:rPr lang="en-US" altLang="zh-CN" sz="2000" kern="0" dirty="0">
                <a:solidFill>
                  <a:srgbClr val="FF0000"/>
                </a:solidFill>
                <a:latin typeface="Calibri" panose="020F0502020204030204" pitchFamily="34" charset="0"/>
              </a:rPr>
              <a:t>(4020), </a:t>
            </a:r>
            <a:r>
              <a:rPr lang="en-US" altLang="zh-CN" sz="2000" kern="0" dirty="0" err="1">
                <a:solidFill>
                  <a:srgbClr val="FF0000"/>
                </a:solidFill>
                <a:latin typeface="Calibri" panose="020F0502020204030204" pitchFamily="34" charset="0"/>
              </a:rPr>
              <a:t>Zc</a:t>
            </a:r>
            <a:r>
              <a:rPr lang="en-US" altLang="zh-CN" sz="2000" kern="0" dirty="0">
                <a:solidFill>
                  <a:srgbClr val="FF0000"/>
                </a:solidFill>
                <a:latin typeface="Calibri" panose="020F0502020204030204" pitchFamily="34" charset="0"/>
              </a:rPr>
              <a:t>(4430), </a:t>
            </a:r>
            <a:r>
              <a:rPr lang="en-US" altLang="zh-CN" sz="2000" kern="0" dirty="0" err="1">
                <a:solidFill>
                  <a:srgbClr val="FF0000"/>
                </a:solidFill>
                <a:latin typeface="Calibri" panose="020F0502020204030204" pitchFamily="34" charset="0"/>
              </a:rPr>
              <a:t>Zcs</a:t>
            </a:r>
            <a:r>
              <a:rPr lang="en-US" altLang="zh-CN" sz="2000" kern="0" dirty="0">
                <a:solidFill>
                  <a:srgbClr val="FF0000"/>
                </a:solidFill>
                <a:latin typeface="Calibri" panose="020F0502020204030204" pitchFamily="34" charset="0"/>
              </a:rPr>
              <a:t>(3982) …</a:t>
            </a:r>
          </a:p>
          <a:p>
            <a:pPr defTabSz="914400">
              <a:spcBef>
                <a:spcPts val="600"/>
              </a:spcBef>
              <a:defRPr/>
            </a:pPr>
            <a:r>
              <a:rPr lang="en-US" altLang="zh-CN" sz="2000" b="1" kern="0" dirty="0">
                <a:solidFill>
                  <a:srgbClr val="0000FF"/>
                </a:solidFill>
                <a:latin typeface="Calibri" panose="020F0502020204030204" pitchFamily="34" charset="0"/>
              </a:rPr>
              <a:t>(II): </a:t>
            </a:r>
            <a:r>
              <a:rPr lang="en-US" altLang="zh-CN" sz="2000" kern="0" dirty="0">
                <a:solidFill>
                  <a:srgbClr val="FF0000"/>
                </a:solidFill>
                <a:latin typeface="Calibri" panose="020F0502020204030204" pitchFamily="34" charset="0"/>
              </a:rPr>
              <a:t>Y(4260), Y(4360), X(3872) …</a:t>
            </a:r>
            <a:endParaRPr lang="zh-CN" altLang="en-US" sz="2000" kern="0" dirty="0">
              <a:solidFill>
                <a:srgbClr val="FF0000"/>
              </a:solidFill>
              <a:latin typeface="Calibri" panose="020F0502020204030204" pitchFamily="34" charset="0"/>
            </a:endParaRPr>
          </a:p>
        </p:txBody>
      </p:sp>
      <p:sp>
        <p:nvSpPr>
          <p:cNvPr id="16" name="矩形 15"/>
          <p:cNvSpPr/>
          <p:nvPr/>
        </p:nvSpPr>
        <p:spPr bwMode="auto">
          <a:xfrm>
            <a:off x="4752295" y="2895601"/>
            <a:ext cx="538162" cy="280081"/>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18" name="对话气泡: 矩形 17"/>
          <p:cNvSpPr/>
          <p:nvPr/>
        </p:nvSpPr>
        <p:spPr bwMode="auto">
          <a:xfrm>
            <a:off x="2329543" y="5175703"/>
            <a:ext cx="3293610" cy="1545772"/>
          </a:xfrm>
          <a:prstGeom prst="wedgeRectCallout">
            <a:avLst>
              <a:gd name="adj1" fmla="val -910"/>
              <a:gd name="adj2" fmla="val -89612"/>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r>
              <a:rPr lang="en-US" altLang="zh-CN" sz="2000" b="1" dirty="0">
                <a:solidFill>
                  <a:srgbClr val="0000CC"/>
                </a:solidFill>
              </a:rPr>
              <a:t>States below the open charm thresholds</a:t>
            </a:r>
            <a:r>
              <a:rPr lang="en-US" altLang="zh-CN" sz="2000" dirty="0">
                <a:solidFill>
                  <a:srgbClr val="0000CC"/>
                </a:solidFill>
              </a:rPr>
              <a:t> indicates the success of the potential quark model.</a:t>
            </a:r>
            <a:endParaRPr kumimoji="0" lang="zh-CN" altLang="en-US" sz="2000" b="1" i="0" u="none" strike="noStrike" cap="none" normalizeH="0" baseline="0" dirty="0">
              <a:ln>
                <a:noFill/>
              </a:ln>
              <a:solidFill>
                <a:schemeClr val="tx1"/>
              </a:solidFill>
              <a:effectLst/>
              <a:latin typeface="Arial" charset="0"/>
            </a:endParaRPr>
          </a:p>
        </p:txBody>
      </p:sp>
      <p:sp>
        <p:nvSpPr>
          <p:cNvPr id="19" name="对话气泡: 矩形 18"/>
          <p:cNvSpPr/>
          <p:nvPr/>
        </p:nvSpPr>
        <p:spPr bwMode="auto">
          <a:xfrm>
            <a:off x="3684929" y="682853"/>
            <a:ext cx="3245642" cy="1384980"/>
          </a:xfrm>
          <a:prstGeom prst="wedgeRectCallout">
            <a:avLst>
              <a:gd name="adj1" fmla="val -82108"/>
              <a:gd name="adj2" fmla="val 7560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r>
              <a:rPr lang="en-US" altLang="zh-CN" sz="2000" dirty="0">
                <a:solidFill>
                  <a:srgbClr val="0000CC"/>
                </a:solidFill>
              </a:rPr>
              <a:t>Apparent deviations occur </a:t>
            </a:r>
            <a:r>
              <a:rPr lang="en-US" altLang="zh-CN" sz="2000" b="1" dirty="0">
                <a:solidFill>
                  <a:srgbClr val="0000CC"/>
                </a:solidFill>
              </a:rPr>
              <a:t>above the open charm thresholds</a:t>
            </a:r>
            <a:r>
              <a:rPr lang="en-US" altLang="zh-CN" sz="2000" dirty="0">
                <a:solidFill>
                  <a:srgbClr val="0000CC"/>
                </a:solidFill>
              </a:rPr>
              <a:t>. </a:t>
            </a:r>
            <a:endParaRPr kumimoji="0" lang="zh-CN" altLang="en-US" sz="2000" b="1" i="0" u="none" strike="noStrike" cap="none" normalizeH="0" baseline="0" dirty="0">
              <a:ln>
                <a:noFill/>
              </a:ln>
              <a:solidFill>
                <a:schemeClr val="tx1"/>
              </a:solidFill>
              <a:effectLst/>
              <a:latin typeface="Arial" charset="0"/>
            </a:endParaRPr>
          </a:p>
        </p:txBody>
      </p:sp>
      <p:sp>
        <p:nvSpPr>
          <p:cNvPr id="20" name="对话气泡: 矩形 19"/>
          <p:cNvSpPr/>
          <p:nvPr/>
        </p:nvSpPr>
        <p:spPr bwMode="auto">
          <a:xfrm>
            <a:off x="9361941" y="1198564"/>
            <a:ext cx="2634343" cy="1905680"/>
          </a:xfrm>
          <a:prstGeom prst="wedgeRectCallout">
            <a:avLst>
              <a:gd name="adj1" fmla="val -58299"/>
              <a:gd name="adj2" fmla="val -5769"/>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r>
              <a:rPr lang="en-US" altLang="zh-CN" sz="2000" b="1" dirty="0">
                <a:solidFill>
                  <a:srgbClr val="0000CC"/>
                </a:solidFill>
              </a:rPr>
              <a:t>Charged </a:t>
            </a:r>
            <a:r>
              <a:rPr lang="en-US" altLang="zh-CN" sz="2000" b="1" dirty="0" err="1">
                <a:solidFill>
                  <a:srgbClr val="0000CC"/>
                </a:solidFill>
              </a:rPr>
              <a:t>charmonium</a:t>
            </a:r>
            <a:r>
              <a:rPr lang="en-US" altLang="zh-CN" sz="2000" b="1" dirty="0">
                <a:solidFill>
                  <a:srgbClr val="0000CC"/>
                </a:solidFill>
              </a:rPr>
              <a:t> states</a:t>
            </a:r>
            <a:r>
              <a:rPr lang="en-US" altLang="zh-CN" sz="2000" dirty="0">
                <a:solidFill>
                  <a:srgbClr val="0000CC"/>
                </a:solidFill>
              </a:rPr>
              <a:t> definitely indicate novel phenomena beyond the potential QM.</a:t>
            </a:r>
            <a:endParaRPr kumimoji="0" lang="zh-CN" altLang="en-US" sz="2000" i="0" u="none" strike="noStrike" cap="none" normalizeH="0" baseline="0" dirty="0">
              <a:ln>
                <a:noFill/>
              </a:ln>
              <a:solidFill>
                <a:schemeClr val="tx1"/>
              </a:solidFill>
              <a:effectLst/>
              <a:latin typeface="Arial" charset="0"/>
            </a:endParaRPr>
          </a:p>
        </p:txBody>
      </p:sp>
      <p:cxnSp>
        <p:nvCxnSpPr>
          <p:cNvPr id="21" name="直接连接符 10"/>
          <p:cNvCxnSpPr>
            <a:cxnSpLocks noChangeShapeType="1"/>
          </p:cNvCxnSpPr>
          <p:nvPr/>
        </p:nvCxnSpPr>
        <p:spPr bwMode="auto">
          <a:xfrm>
            <a:off x="8352746" y="2067833"/>
            <a:ext cx="720724"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连接符 10"/>
          <p:cNvCxnSpPr>
            <a:cxnSpLocks noChangeShapeType="1"/>
          </p:cNvCxnSpPr>
          <p:nvPr/>
        </p:nvCxnSpPr>
        <p:spPr bwMode="auto">
          <a:xfrm>
            <a:off x="8345492" y="2554057"/>
            <a:ext cx="720724"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直接连接符 10"/>
          <p:cNvCxnSpPr>
            <a:cxnSpLocks noChangeShapeType="1"/>
          </p:cNvCxnSpPr>
          <p:nvPr/>
        </p:nvCxnSpPr>
        <p:spPr bwMode="auto">
          <a:xfrm>
            <a:off x="8330981" y="2974970"/>
            <a:ext cx="720724" cy="0"/>
          </a:xfrm>
          <a:prstGeom prst="line">
            <a:avLst/>
          </a:prstGeom>
          <a:noFill/>
          <a:ln w="57150" algn="ctr">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直接连接符 15"/>
          <p:cNvCxnSpPr>
            <a:cxnSpLocks noChangeShapeType="1"/>
          </p:cNvCxnSpPr>
          <p:nvPr/>
        </p:nvCxnSpPr>
        <p:spPr bwMode="auto">
          <a:xfrm flipH="1">
            <a:off x="4679951" y="3397024"/>
            <a:ext cx="720725" cy="0"/>
          </a:xfrm>
          <a:prstGeom prst="line">
            <a:avLst/>
          </a:prstGeom>
          <a:noFill/>
          <a:ln w="5715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直接连接符 15"/>
          <p:cNvCxnSpPr>
            <a:cxnSpLocks noChangeShapeType="1"/>
          </p:cNvCxnSpPr>
          <p:nvPr/>
        </p:nvCxnSpPr>
        <p:spPr bwMode="auto">
          <a:xfrm flipH="1" flipV="1">
            <a:off x="6479723" y="2305957"/>
            <a:ext cx="777420" cy="1814"/>
          </a:xfrm>
          <a:prstGeom prst="line">
            <a:avLst/>
          </a:prstGeom>
          <a:noFill/>
          <a:ln w="5715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直接连接符 15"/>
          <p:cNvCxnSpPr>
            <a:cxnSpLocks noChangeShapeType="1"/>
          </p:cNvCxnSpPr>
          <p:nvPr/>
        </p:nvCxnSpPr>
        <p:spPr bwMode="auto">
          <a:xfrm flipH="1" flipV="1">
            <a:off x="6479723" y="2686705"/>
            <a:ext cx="777420" cy="1814"/>
          </a:xfrm>
          <a:prstGeom prst="line">
            <a:avLst/>
          </a:prstGeom>
          <a:noFill/>
          <a:ln w="5715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直接连接符 15"/>
          <p:cNvCxnSpPr>
            <a:cxnSpLocks noChangeShapeType="1"/>
          </p:cNvCxnSpPr>
          <p:nvPr/>
        </p:nvCxnSpPr>
        <p:spPr bwMode="auto">
          <a:xfrm flipH="1" flipV="1">
            <a:off x="6479723" y="2758650"/>
            <a:ext cx="777420" cy="1814"/>
          </a:xfrm>
          <a:prstGeom prst="line">
            <a:avLst/>
          </a:prstGeom>
          <a:noFill/>
          <a:ln w="5715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0" name="直接连接符 15"/>
          <p:cNvCxnSpPr>
            <a:cxnSpLocks noChangeShapeType="1"/>
          </p:cNvCxnSpPr>
          <p:nvPr/>
        </p:nvCxnSpPr>
        <p:spPr bwMode="auto">
          <a:xfrm flipH="1" flipV="1">
            <a:off x="6479723" y="3208453"/>
            <a:ext cx="777420" cy="1814"/>
          </a:xfrm>
          <a:prstGeom prst="line">
            <a:avLst/>
          </a:prstGeom>
          <a:noFill/>
          <a:ln w="5715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直接连接符 15"/>
          <p:cNvCxnSpPr>
            <a:cxnSpLocks noChangeShapeType="1"/>
          </p:cNvCxnSpPr>
          <p:nvPr/>
        </p:nvCxnSpPr>
        <p:spPr bwMode="auto">
          <a:xfrm flipH="1" flipV="1">
            <a:off x="6479723" y="3283860"/>
            <a:ext cx="777420" cy="1814"/>
          </a:xfrm>
          <a:prstGeom prst="line">
            <a:avLst/>
          </a:prstGeom>
          <a:noFill/>
          <a:ln w="57150" algn="ctr">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对话气泡: 矩形 32"/>
          <p:cNvSpPr/>
          <p:nvPr/>
        </p:nvSpPr>
        <p:spPr bwMode="auto">
          <a:xfrm>
            <a:off x="9361941" y="3391581"/>
            <a:ext cx="2714171" cy="1303790"/>
          </a:xfrm>
          <a:prstGeom prst="wedgeRectCallout">
            <a:avLst>
              <a:gd name="adj1" fmla="val -57731"/>
              <a:gd name="adj2" fmla="val -37135"/>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altLang="zh-CN" sz="2000" dirty="0">
                <a:solidFill>
                  <a:srgbClr val="0000CC"/>
                </a:solidFill>
              </a:rPr>
              <a:t>Most of these new states are </a:t>
            </a:r>
            <a:r>
              <a:rPr lang="en-US" altLang="zh-CN" sz="2000" b="1" dirty="0">
                <a:solidFill>
                  <a:srgbClr val="0000CC"/>
                </a:solidFill>
              </a:rPr>
              <a:t>close to some S-wave open thresholds.</a:t>
            </a:r>
            <a:endParaRPr lang="zh-CN" altLang="en-US" sz="2000" b="1" dirty="0">
              <a:solidFill>
                <a:srgbClr val="0000CC"/>
              </a:solidFill>
            </a:endParaRPr>
          </a:p>
        </p:txBody>
      </p:sp>
    </p:spTree>
    <p:extLst>
      <p:ext uri="{BB962C8B-B14F-4D97-AF65-F5344CB8AC3E}">
        <p14:creationId xmlns:p14="http://schemas.microsoft.com/office/powerpoint/2010/main" val="711745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3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50</a:t>
            </a:fld>
            <a:endParaRPr lang="en-GB" altLang="zh-CN"/>
          </a:p>
        </p:txBody>
      </p:sp>
      <p:sp>
        <p:nvSpPr>
          <p:cNvPr id="3" name="TextBox 2"/>
          <p:cNvSpPr txBox="1"/>
          <p:nvPr/>
        </p:nvSpPr>
        <p:spPr>
          <a:xfrm>
            <a:off x="1008743" y="208807"/>
            <a:ext cx="9037887"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defTabSz="914400">
              <a:defRPr/>
            </a:pPr>
            <a:r>
              <a:rPr lang="en-US" altLang="zh-CN" sz="2800" b="1" kern="0" dirty="0">
                <a:solidFill>
                  <a:srgbClr val="0000FF"/>
                </a:solidFill>
                <a:latin typeface="Calibri" pitchFamily="34" charset="0"/>
                <a:ea typeface="宋体" charset="-122"/>
              </a:rPr>
              <a:t> First orbital excitation states</a:t>
            </a:r>
            <a:endParaRPr lang="zh-CN" altLang="en-US" sz="2800" b="1" kern="0" dirty="0">
              <a:solidFill>
                <a:srgbClr val="0000FF"/>
              </a:solidFill>
              <a:latin typeface="Calibri" panose="020F0502020204030204" pitchFamily="34" charset="0"/>
            </a:endParaRPr>
          </a:p>
        </p:txBody>
      </p:sp>
      <p:sp>
        <p:nvSpPr>
          <p:cNvPr id="4" name="文本框 3"/>
          <p:cNvSpPr txBox="1"/>
          <p:nvPr/>
        </p:nvSpPr>
        <p:spPr>
          <a:xfrm>
            <a:off x="551544" y="915966"/>
            <a:ext cx="6110513" cy="646331"/>
          </a:xfrm>
          <a:prstGeom prst="rect">
            <a:avLst/>
          </a:prstGeom>
          <a:noFill/>
        </p:spPr>
        <p:txBody>
          <a:bodyPr wrap="square" rtlCol="0">
            <a:spAutoFit/>
          </a:bodyPr>
          <a:lstStyle/>
          <a:p>
            <a:r>
              <a:rPr lang="en-US" altLang="zh-CN" dirty="0"/>
              <a:t>The radial part of the </a:t>
            </a:r>
            <a:r>
              <a:rPr lang="en-US" altLang="zh-CN" dirty="0" err="1"/>
              <a:t>wavefunction</a:t>
            </a:r>
            <a:r>
              <a:rPr lang="en-US" altLang="zh-CN" dirty="0"/>
              <a:t> is expanded with a series of harmonic oscillator functions:</a:t>
            </a:r>
            <a:endParaRPr lang="zh-CN" altLang="en-US" dirty="0"/>
          </a:p>
        </p:txBody>
      </p:sp>
      <p:pic>
        <p:nvPicPr>
          <p:cNvPr id="6" name="图片 5"/>
          <p:cNvPicPr>
            <a:picLocks noChangeAspect="1"/>
          </p:cNvPicPr>
          <p:nvPr/>
        </p:nvPicPr>
        <p:blipFill>
          <a:blip r:embed="rId2"/>
          <a:stretch>
            <a:fillRect/>
          </a:stretch>
        </p:blipFill>
        <p:spPr>
          <a:xfrm>
            <a:off x="836458" y="1551629"/>
            <a:ext cx="3232913" cy="783000"/>
          </a:xfrm>
          <a:prstGeom prst="rect">
            <a:avLst/>
          </a:prstGeom>
        </p:spPr>
      </p:pic>
      <p:sp>
        <p:nvSpPr>
          <p:cNvPr id="7" name="文本框 6"/>
          <p:cNvSpPr txBox="1"/>
          <p:nvPr/>
        </p:nvSpPr>
        <p:spPr>
          <a:xfrm>
            <a:off x="667535" y="2339236"/>
            <a:ext cx="813043" cy="369332"/>
          </a:xfrm>
          <a:prstGeom prst="rect">
            <a:avLst/>
          </a:prstGeom>
          <a:noFill/>
        </p:spPr>
        <p:txBody>
          <a:bodyPr wrap="none" rtlCol="0">
            <a:spAutoFit/>
          </a:bodyPr>
          <a:lstStyle/>
          <a:p>
            <a:r>
              <a:rPr lang="en-US" altLang="zh-CN" dirty="0"/>
              <a:t>where</a:t>
            </a:r>
            <a:endParaRPr lang="zh-CN" altLang="en-US" dirty="0"/>
          </a:p>
        </p:txBody>
      </p:sp>
      <p:pic>
        <p:nvPicPr>
          <p:cNvPr id="8" name="图片 7"/>
          <p:cNvPicPr>
            <a:picLocks noChangeAspect="1"/>
          </p:cNvPicPr>
          <p:nvPr/>
        </p:nvPicPr>
        <p:blipFill>
          <a:blip r:embed="rId3"/>
          <a:stretch>
            <a:fillRect/>
          </a:stretch>
        </p:blipFill>
        <p:spPr>
          <a:xfrm>
            <a:off x="667535" y="2672052"/>
            <a:ext cx="5057944" cy="1609500"/>
          </a:xfrm>
          <a:prstGeom prst="rect">
            <a:avLst/>
          </a:prstGeom>
        </p:spPr>
      </p:pic>
      <mc:AlternateContent xmlns:mc="http://schemas.openxmlformats.org/markup-compatibility/2006" xmlns:a14="http://schemas.microsoft.com/office/drawing/2010/main">
        <mc:Choice Requires="a14">
          <p:sp>
            <p:nvSpPr>
              <p:cNvPr id="9" name="文本框 8"/>
              <p:cNvSpPr txBox="1"/>
              <p:nvPr/>
            </p:nvSpPr>
            <p:spPr>
              <a:xfrm>
                <a:off x="551544" y="4332514"/>
                <a:ext cx="5914570" cy="2208618"/>
              </a:xfrm>
              <a:prstGeom prst="rect">
                <a:avLst/>
              </a:prstGeom>
              <a:noFill/>
            </p:spPr>
            <p:txBody>
              <a:bodyPr wrap="square" rtlCol="0">
                <a:spAutoFit/>
              </a:bodyPr>
              <a:lstStyle/>
              <a:p>
                <a:r>
                  <a:rPr lang="en-US" altLang="zh-CN" dirty="0"/>
                  <a:t>Parameter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𝜉</m:t>
                        </m:r>
                        <m:r>
                          <a:rPr lang="en-US" altLang="zh-CN" b="0" i="1" smtClean="0">
                            <a:latin typeface="Cambria Math" panose="02040503050406030204" pitchFamily="18" charset="0"/>
                          </a:rPr>
                          <m:t>𝑙</m:t>
                        </m:r>
                      </m:sub>
                    </m:sSub>
                  </m:oMath>
                </a14:m>
                <a:r>
                  <a:rPr lang="zh-CN" altLang="en-US" dirty="0"/>
                  <a:t> </a:t>
                </a:r>
                <a:r>
                  <a:rPr lang="en-US" altLang="zh-CN" dirty="0"/>
                  <a:t>is oscillator length and is related to the harmonic oscillator frequency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𝜔</m:t>
                        </m:r>
                      </m:e>
                      <m:sub>
                        <m:r>
                          <a:rPr lang="en-US" altLang="zh-CN" b="0" i="1" smtClean="0">
                            <a:latin typeface="Cambria Math" panose="02040503050406030204" pitchFamily="18" charset="0"/>
                          </a:rPr>
                          <m:t>𝜉</m:t>
                        </m:r>
                        <m:r>
                          <a:rPr lang="en-US" altLang="zh-CN" b="0" i="1" smtClean="0">
                            <a:latin typeface="Cambria Math" panose="02040503050406030204" pitchFamily="18" charset="0"/>
                          </a:rPr>
                          <m:t>𝑙</m:t>
                        </m:r>
                      </m:sub>
                    </m:sSub>
                  </m:oMath>
                </a14:m>
                <a:r>
                  <a:rPr lang="en-US" altLang="zh-CN" dirty="0"/>
                  <a:t>:  </a:t>
                </a:r>
              </a:p>
              <a:p>
                <a:pPr/>
                <a14:m>
                  <m:oMathPara xmlns:m="http://schemas.openxmlformats.org/officeDocument/2006/math">
                    <m:oMathParaPr>
                      <m:jc m:val="centerGroup"/>
                    </m:oMathParaPr>
                    <m:oMath xmlns:m="http://schemas.openxmlformats.org/officeDocument/2006/math">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𝜉</m:t>
                              </m:r>
                              <m:r>
                                <a:rPr lang="en-US" altLang="zh-CN" b="0" i="1" smtClean="0">
                                  <a:latin typeface="Cambria Math" panose="02040503050406030204" pitchFamily="18" charset="0"/>
                                </a:rPr>
                                <m:t>𝑙</m:t>
                              </m:r>
                            </m:sub>
                            <m:sup>
                              <m:r>
                                <a:rPr lang="en-US" altLang="zh-CN" b="0" i="1" smtClean="0">
                                  <a:latin typeface="Cambria Math" panose="02040503050406030204" pitchFamily="18" charset="0"/>
                                </a:rPr>
                                <m:t>2</m:t>
                              </m:r>
                            </m:sup>
                          </m:sSubSup>
                        </m:den>
                      </m:f>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𝜉</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𝜔</m:t>
                          </m:r>
                        </m:e>
                        <m:sub>
                          <m:r>
                            <a:rPr lang="en-US" altLang="zh-CN" b="0" i="1" smtClean="0">
                              <a:latin typeface="Cambria Math" panose="02040503050406030204" pitchFamily="18" charset="0"/>
                            </a:rPr>
                            <m:t>𝜉</m:t>
                          </m:r>
                          <m:r>
                            <a:rPr lang="en-US" altLang="zh-CN" b="0" i="1" smtClean="0">
                              <a:latin typeface="Cambria Math" panose="02040503050406030204" pitchFamily="18" charset="0"/>
                            </a:rPr>
                            <m:t>𝑙</m:t>
                          </m:r>
                        </m:sub>
                      </m:sSub>
                    </m:oMath>
                  </m:oMathPara>
                </a14:m>
                <a:endParaRPr lang="en-US" altLang="zh-CN" dirty="0"/>
              </a:p>
              <a:p>
                <a:r>
                  <a:rPr lang="en-US" altLang="zh-CN" dirty="0"/>
                  <a:t>The number of harmonic oscillator functions </a:t>
                </a:r>
                <a14:m>
                  <m:oMath xmlns:m="http://schemas.openxmlformats.org/officeDocument/2006/math">
                    <m:r>
                      <a:rPr lang="en-US" altLang="zh-CN" b="0" i="1" smtClean="0">
                        <a:latin typeface="Cambria Math" panose="02040503050406030204" pitchFamily="18" charset="0"/>
                      </a:rPr>
                      <m:t>𝑛</m:t>
                    </m:r>
                  </m:oMath>
                </a14:m>
                <a:r>
                  <a:rPr lang="zh-CN" altLang="en-US" dirty="0"/>
                  <a:t> </a:t>
                </a:r>
                <a:r>
                  <a:rPr lang="en-US" altLang="zh-CN" dirty="0"/>
                  <a:t>is fitted together with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𝜉</m:t>
                        </m:r>
                        <m:r>
                          <a:rPr lang="en-US" altLang="zh-CN" b="0" i="1" smtClean="0">
                            <a:latin typeface="Cambria Math" panose="02040503050406030204" pitchFamily="18" charset="0"/>
                          </a:rPr>
                          <m:t>𝑙</m:t>
                        </m:r>
                      </m:sub>
                    </m:sSub>
                  </m:oMath>
                </a14:m>
                <a:r>
                  <a:rPr lang="zh-CN" altLang="en-US" dirty="0"/>
                  <a:t> </a:t>
                </a:r>
                <a:r>
                  <a:rPr lang="en-US" altLang="zh-CN" dirty="0"/>
                  <a:t>with </a:t>
                </a:r>
                <a14:m>
                  <m:oMath xmlns:m="http://schemas.openxmlformats.org/officeDocument/2006/math">
                    <m:r>
                      <a:rPr lang="en-US" altLang="zh-CN" b="0" i="1" smtClean="0">
                        <a:latin typeface="Cambria Math" panose="02040503050406030204" pitchFamily="18" charset="0"/>
                      </a:rPr>
                      <m:t>𝑙</m:t>
                    </m:r>
                    <m:r>
                      <a:rPr lang="en-US" altLang="zh-CN" b="0" i="1" smtClean="0">
                        <a:latin typeface="Cambria Math" panose="02040503050406030204" pitchFamily="18" charset="0"/>
                      </a:rPr>
                      <m:t>=1, 2, …</m:t>
                    </m:r>
                    <m:r>
                      <a:rPr lang="en-US" altLang="zh-CN" b="0" i="1" smtClean="0">
                        <a:latin typeface="Cambria Math" panose="02040503050406030204" pitchFamily="18" charset="0"/>
                      </a:rPr>
                      <m:t>𝑛</m:t>
                    </m:r>
                  </m:oMath>
                </a14:m>
                <a:r>
                  <a:rPr lang="en-US" altLang="zh-CN" dirty="0"/>
                  <a:t>, via  relation: </a:t>
                </a:r>
              </a:p>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𝜉</m:t>
                        </m:r>
                        <m:r>
                          <a:rPr lang="en-US" altLang="zh-CN" b="0" i="1" smtClean="0">
                            <a:latin typeface="Cambria Math" panose="02040503050406030204" pitchFamily="18" charset="0"/>
                          </a:rPr>
                          <m:t>𝑙</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𝑑</m:t>
                        </m:r>
                      </m:e>
                      <m:sub>
                        <m:r>
                          <a:rPr lang="en-US" altLang="zh-CN" b="0" i="1" smtClean="0">
                            <a:latin typeface="Cambria Math" panose="02040503050406030204" pitchFamily="18" charset="0"/>
                          </a:rPr>
                          <m:t>𝜉</m:t>
                        </m:r>
                        <m:r>
                          <a:rPr lang="en-US" altLang="zh-CN" b="0" i="1" smtClean="0">
                            <a:latin typeface="Cambria Math" panose="02040503050406030204" pitchFamily="18" charset="0"/>
                          </a:rPr>
                          <m:t>1</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𝑎</m:t>
                        </m:r>
                      </m:e>
                      <m:sup>
                        <m:r>
                          <a:rPr lang="en-US" altLang="zh-CN" b="0" i="1" smtClean="0">
                            <a:latin typeface="Cambria Math" panose="02040503050406030204" pitchFamily="18" charset="0"/>
                          </a:rPr>
                          <m:t>𝑙</m:t>
                        </m:r>
                        <m:r>
                          <a:rPr lang="en-US" altLang="zh-CN" b="0" i="1" smtClean="0">
                            <a:latin typeface="Cambria Math" panose="02040503050406030204" pitchFamily="18" charset="0"/>
                          </a:rPr>
                          <m:t>−1</m:t>
                        </m:r>
                      </m:sup>
                    </m:sSup>
                    <m:r>
                      <a:rPr lang="en-US" altLang="zh-CN" b="0" i="1" smtClean="0">
                        <a:latin typeface="Cambria Math" panose="02040503050406030204" pitchFamily="18" charset="0"/>
                      </a:rPr>
                      <m:t>,</m:t>
                    </m:r>
                  </m:oMath>
                </a14:m>
                <a:r>
                  <a:rPr lang="zh-CN" altLang="en-US" dirty="0"/>
                  <a:t> </a:t>
                </a:r>
                <a:r>
                  <a:rPr lang="en-US" altLang="zh-CN" dirty="0"/>
                  <a:t>with </a:t>
                </a:r>
                <a14:m>
                  <m:oMath xmlns:m="http://schemas.openxmlformats.org/officeDocument/2006/math">
                    <m:r>
                      <a:rPr lang="en-US" altLang="zh-CN" b="0" i="1" smtClean="0">
                        <a:latin typeface="Cambria Math" panose="02040503050406030204" pitchFamily="18" charset="0"/>
                      </a:rPr>
                      <m:t>𝑎</m:t>
                    </m:r>
                  </m:oMath>
                </a14:m>
                <a:r>
                  <a:rPr lang="zh-CN" altLang="en-US" dirty="0"/>
                  <a:t> </a:t>
                </a:r>
                <a:r>
                  <a:rPr lang="en-US" altLang="zh-CN" dirty="0"/>
                  <a:t>the ratio coefficient.</a:t>
                </a:r>
                <a:endParaRPr lang="zh-CN" altLang="en-US" dirty="0"/>
              </a:p>
            </p:txBody>
          </p:sp>
        </mc:Choice>
        <mc:Fallback xmlns="">
          <p:sp>
            <p:nvSpPr>
              <p:cNvPr id="9" name="文本框 8"/>
              <p:cNvSpPr txBox="1">
                <a:spLocks noRot="1" noChangeAspect="1" noMove="1" noResize="1" noEditPoints="1" noAdjustHandles="1" noChangeArrowheads="1" noChangeShapeType="1" noTextEdit="1"/>
              </p:cNvSpPr>
              <p:nvPr/>
            </p:nvSpPr>
            <p:spPr>
              <a:xfrm>
                <a:off x="551544" y="4332514"/>
                <a:ext cx="5914570" cy="2208618"/>
              </a:xfrm>
              <a:prstGeom prst="rect">
                <a:avLst/>
              </a:prstGeom>
              <a:blipFill>
                <a:blip r:embed="rId4"/>
                <a:stretch>
                  <a:fillRect l="-824" t="-1657" b="-2762"/>
                </a:stretch>
              </a:blipFill>
            </p:spPr>
            <p:txBody>
              <a:bodyPr/>
              <a:lstStyle/>
              <a:p>
                <a:r>
                  <a:rPr lang="zh-CN" altLang="en-US">
                    <a:noFill/>
                  </a:rPr>
                  <a:t> </a:t>
                </a:r>
              </a:p>
            </p:txBody>
          </p:sp>
        </mc:Fallback>
      </mc:AlternateContent>
      <p:sp>
        <p:nvSpPr>
          <p:cNvPr id="10" name="Oval 33"/>
          <p:cNvSpPr>
            <a:spLocks noChangeArrowheads="1"/>
          </p:cNvSpPr>
          <p:nvPr/>
        </p:nvSpPr>
        <p:spPr bwMode="auto">
          <a:xfrm>
            <a:off x="8428302" y="1460069"/>
            <a:ext cx="2520950" cy="2520950"/>
          </a:xfrm>
          <a:prstGeom prst="ellipse">
            <a:avLst/>
          </a:prstGeom>
          <a:gradFill rotWithShape="1">
            <a:gsLst>
              <a:gs pos="0">
                <a:schemeClr val="accent1">
                  <a:gamma/>
                  <a:shade val="46275"/>
                  <a:invGamma/>
                </a:schemeClr>
              </a:gs>
              <a:gs pos="100000">
                <a:schemeClr val="accent1"/>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1" name="Oval 5"/>
          <p:cNvSpPr>
            <a:spLocks noChangeArrowheads="1"/>
          </p:cNvSpPr>
          <p:nvPr/>
        </p:nvSpPr>
        <p:spPr bwMode="auto">
          <a:xfrm>
            <a:off x="8685667" y="2134166"/>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2" name="Oval 6"/>
          <p:cNvSpPr>
            <a:spLocks noChangeArrowheads="1"/>
          </p:cNvSpPr>
          <p:nvPr/>
        </p:nvSpPr>
        <p:spPr bwMode="auto">
          <a:xfrm>
            <a:off x="10519568" y="2156163"/>
            <a:ext cx="287337" cy="285750"/>
          </a:xfrm>
          <a:prstGeom prst="ellipse">
            <a:avLst/>
          </a:prstGeom>
          <a:solidFill>
            <a:srgbClr val="0099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3" name="Oval 7"/>
          <p:cNvSpPr>
            <a:spLocks noChangeArrowheads="1"/>
          </p:cNvSpPr>
          <p:nvPr/>
        </p:nvSpPr>
        <p:spPr bwMode="auto">
          <a:xfrm>
            <a:off x="9026524" y="3381261"/>
            <a:ext cx="287337" cy="285750"/>
          </a:xfrm>
          <a:prstGeom prst="ellipse">
            <a:avLst/>
          </a:prstGeom>
          <a:solidFill>
            <a:srgbClr val="00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14" name="Line 8"/>
          <p:cNvSpPr>
            <a:spLocks noChangeShapeType="1"/>
          </p:cNvSpPr>
          <p:nvPr/>
        </p:nvSpPr>
        <p:spPr bwMode="auto">
          <a:xfrm flipH="1">
            <a:off x="9026521" y="2850356"/>
            <a:ext cx="1421947" cy="5873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5" name="Line 9"/>
          <p:cNvSpPr>
            <a:spLocks noChangeShapeType="1"/>
          </p:cNvSpPr>
          <p:nvPr/>
        </p:nvSpPr>
        <p:spPr bwMode="auto">
          <a:xfrm flipH="1" flipV="1">
            <a:off x="8837611" y="2263548"/>
            <a:ext cx="333375" cy="1263423"/>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6" name="Line 10"/>
          <p:cNvSpPr>
            <a:spLocks noChangeShapeType="1"/>
          </p:cNvSpPr>
          <p:nvPr/>
        </p:nvSpPr>
        <p:spPr bwMode="auto">
          <a:xfrm>
            <a:off x="8878891" y="2419916"/>
            <a:ext cx="1658934" cy="1983582"/>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7" name="Line 11"/>
          <p:cNvSpPr>
            <a:spLocks noChangeShapeType="1"/>
          </p:cNvSpPr>
          <p:nvPr/>
        </p:nvSpPr>
        <p:spPr bwMode="auto">
          <a:xfrm flipH="1" flipV="1">
            <a:off x="9170985" y="3541484"/>
            <a:ext cx="1366838" cy="862012"/>
          </a:xfrm>
          <a:prstGeom prst="line">
            <a:avLst/>
          </a:prstGeom>
          <a:noFill/>
          <a:ln w="9525">
            <a:solidFill>
              <a:schemeClr val="tx1"/>
            </a:solidFill>
            <a:prstDash val="lg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8" name="Line 12"/>
          <p:cNvSpPr>
            <a:spLocks noChangeShapeType="1"/>
          </p:cNvSpPr>
          <p:nvPr/>
        </p:nvSpPr>
        <p:spPr bwMode="auto">
          <a:xfrm>
            <a:off x="10248899" y="3381260"/>
            <a:ext cx="288925" cy="1022237"/>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19" name="Line 13"/>
          <p:cNvSpPr>
            <a:spLocks noChangeShapeType="1"/>
          </p:cNvSpPr>
          <p:nvPr/>
        </p:nvSpPr>
        <p:spPr bwMode="auto">
          <a:xfrm flipH="1" flipV="1">
            <a:off x="9688286" y="2872352"/>
            <a:ext cx="849539" cy="1531145"/>
          </a:xfrm>
          <a:prstGeom prst="line">
            <a:avLst/>
          </a:prstGeom>
          <a:noFill/>
          <a:ln w="19050">
            <a:solidFill>
              <a:srgbClr val="3333FF"/>
            </a:solidFill>
            <a:prstDash val="dash"/>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0" name="Text Box 14"/>
          <p:cNvSpPr txBox="1">
            <a:spLocks noChangeArrowheads="1"/>
          </p:cNvSpPr>
          <p:nvPr/>
        </p:nvSpPr>
        <p:spPr bwMode="auto">
          <a:xfrm>
            <a:off x="8211739" y="1997840"/>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dirty="0">
                <a:solidFill>
                  <a:srgbClr val="3333FF"/>
                </a:solidFill>
              </a:rPr>
              <a:t>m</a:t>
            </a:r>
            <a:r>
              <a:rPr lang="en-GB" altLang="zh-CN" baseline="-25000" dirty="0">
                <a:solidFill>
                  <a:srgbClr val="3333FF"/>
                </a:solidFill>
              </a:rPr>
              <a:t>1</a:t>
            </a:r>
          </a:p>
        </p:txBody>
      </p:sp>
      <p:sp>
        <p:nvSpPr>
          <p:cNvPr id="21" name="Text Box 15"/>
          <p:cNvSpPr txBox="1">
            <a:spLocks noChangeArrowheads="1"/>
          </p:cNvSpPr>
          <p:nvPr/>
        </p:nvSpPr>
        <p:spPr bwMode="auto">
          <a:xfrm>
            <a:off x="8594721" y="3460522"/>
            <a:ext cx="4587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dirty="0">
                <a:solidFill>
                  <a:srgbClr val="3333FF"/>
                </a:solidFill>
              </a:rPr>
              <a:t>m</a:t>
            </a:r>
            <a:r>
              <a:rPr lang="en-GB" altLang="zh-CN" baseline="-25000" dirty="0">
                <a:solidFill>
                  <a:srgbClr val="3333FF"/>
                </a:solidFill>
              </a:rPr>
              <a:t>2</a:t>
            </a:r>
          </a:p>
        </p:txBody>
      </p:sp>
      <p:sp>
        <p:nvSpPr>
          <p:cNvPr id="22" name="Text Box 16"/>
          <p:cNvSpPr txBox="1">
            <a:spLocks noChangeArrowheads="1"/>
          </p:cNvSpPr>
          <p:nvPr/>
        </p:nvSpPr>
        <p:spPr bwMode="auto">
          <a:xfrm>
            <a:off x="10837072" y="2144684"/>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dirty="0">
                <a:solidFill>
                  <a:srgbClr val="3333FF"/>
                </a:solidFill>
              </a:rPr>
              <a:t>m</a:t>
            </a:r>
            <a:r>
              <a:rPr lang="en-GB" altLang="zh-CN" baseline="-25000" dirty="0">
                <a:solidFill>
                  <a:srgbClr val="3333FF"/>
                </a:solidFill>
              </a:rPr>
              <a:t>3</a:t>
            </a:r>
          </a:p>
        </p:txBody>
      </p:sp>
      <mc:AlternateContent xmlns:mc="http://schemas.openxmlformats.org/markup-compatibility/2006" xmlns:a14="http://schemas.microsoft.com/office/drawing/2010/main">
        <mc:Choice Requires="a14">
          <p:sp>
            <p:nvSpPr>
              <p:cNvPr id="23" name="Text Box 17"/>
              <p:cNvSpPr txBox="1">
                <a:spLocks noChangeArrowheads="1"/>
              </p:cNvSpPr>
              <p:nvPr/>
            </p:nvSpPr>
            <p:spPr bwMode="auto">
              <a:xfrm>
                <a:off x="8503441" y="2759642"/>
                <a:ext cx="448584"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𝝃</m:t>
                          </m:r>
                        </m:e>
                        <m:sub>
                          <m:r>
                            <a:rPr lang="en-US" altLang="zh-CN" b="0" i="1" smtClean="0">
                              <a:solidFill>
                                <a:srgbClr val="000000"/>
                              </a:solidFill>
                              <a:latin typeface="Cambria Math" panose="02040503050406030204" pitchFamily="18" charset="0"/>
                            </a:rPr>
                            <m:t>1</m:t>
                          </m:r>
                        </m:sub>
                      </m:sSub>
                    </m:oMath>
                  </m:oMathPara>
                </a14:m>
                <a:endParaRPr lang="en-GB" altLang="zh-CN" baseline="-25000" dirty="0">
                  <a:solidFill>
                    <a:srgbClr val="000000"/>
                  </a:solidFill>
                </a:endParaRPr>
              </a:p>
            </p:txBody>
          </p:sp>
        </mc:Choice>
        <mc:Fallback xmlns="">
          <p:sp>
            <p:nvSpPr>
              <p:cNvPr id="23" name="Text Box 17"/>
              <p:cNvSpPr txBox="1">
                <a:spLocks noRot="1" noChangeAspect="1" noMove="1" noResize="1" noEditPoints="1" noAdjustHandles="1" noChangeArrowheads="1" noChangeShapeType="1" noTextEdit="1"/>
              </p:cNvSpPr>
              <p:nvPr/>
            </p:nvSpPr>
            <p:spPr bwMode="auto">
              <a:xfrm>
                <a:off x="8503441" y="2759642"/>
                <a:ext cx="448584" cy="362984"/>
              </a:xfrm>
              <a:prstGeom prst="rect">
                <a:avLst/>
              </a:prstGeom>
              <a:blipFill>
                <a:blip r:embed="rId5"/>
                <a:stretch>
                  <a:fillRect b="-16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Text Box 18"/>
              <p:cNvSpPr txBox="1">
                <a:spLocks noChangeArrowheads="1"/>
              </p:cNvSpPr>
              <p:nvPr/>
            </p:nvSpPr>
            <p:spPr bwMode="auto">
              <a:xfrm>
                <a:off x="9616253" y="3905278"/>
                <a:ext cx="458715"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𝒓</m:t>
                          </m:r>
                        </m:e>
                        <m:sub>
                          <m:r>
                            <a:rPr lang="en-US" altLang="zh-CN" b="0" i="0" smtClean="0">
                              <a:solidFill>
                                <a:srgbClr val="000000"/>
                              </a:solidFill>
                              <a:latin typeface="Cambria Math" panose="02040503050406030204" pitchFamily="18" charset="0"/>
                            </a:rPr>
                            <m:t>2</m:t>
                          </m:r>
                        </m:sub>
                      </m:sSub>
                    </m:oMath>
                  </m:oMathPara>
                </a14:m>
                <a:endParaRPr lang="en-GB" altLang="zh-CN" baseline="-25000" dirty="0">
                  <a:solidFill>
                    <a:srgbClr val="000000"/>
                  </a:solidFill>
                </a:endParaRPr>
              </a:p>
            </p:txBody>
          </p:sp>
        </mc:Choice>
        <mc:Fallback xmlns="">
          <p:sp>
            <p:nvSpPr>
              <p:cNvPr id="24" name="Text Box 18"/>
              <p:cNvSpPr txBox="1">
                <a:spLocks noRot="1" noChangeAspect="1" noMove="1" noResize="1" noEditPoints="1" noAdjustHandles="1" noChangeArrowheads="1" noChangeShapeType="1" noTextEdit="1"/>
              </p:cNvSpPr>
              <p:nvPr/>
            </p:nvSpPr>
            <p:spPr bwMode="auto">
              <a:xfrm>
                <a:off x="9616253" y="3905278"/>
                <a:ext cx="458715" cy="362984"/>
              </a:xfrm>
              <a:prstGeom prst="rect">
                <a:avLst/>
              </a:prstGeom>
              <a:blipFill>
                <a:blip r:embed="rId6"/>
                <a:stretch>
                  <a:fillRect b="-339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Text Box 19"/>
              <p:cNvSpPr txBox="1">
                <a:spLocks noChangeArrowheads="1"/>
              </p:cNvSpPr>
              <p:nvPr/>
            </p:nvSpPr>
            <p:spPr bwMode="auto">
              <a:xfrm>
                <a:off x="10566753" y="2720544"/>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𝝃</m:t>
                          </m:r>
                        </m:e>
                        <m:sub>
                          <m:r>
                            <a:rPr lang="en-US" altLang="zh-CN" b="0" i="1" smtClean="0">
                              <a:solidFill>
                                <a:srgbClr val="000000"/>
                              </a:solidFill>
                              <a:latin typeface="Cambria Math" panose="02040503050406030204" pitchFamily="18" charset="0"/>
                            </a:rPr>
                            <m:t>2</m:t>
                          </m:r>
                        </m:sub>
                      </m:sSub>
                    </m:oMath>
                  </m:oMathPara>
                </a14:m>
                <a:endParaRPr lang="en-GB" altLang="zh-CN" baseline="-25000" dirty="0">
                  <a:solidFill>
                    <a:srgbClr val="000000"/>
                  </a:solidFill>
                </a:endParaRPr>
              </a:p>
            </p:txBody>
          </p:sp>
        </mc:Choice>
        <mc:Fallback xmlns="">
          <p:sp>
            <p:nvSpPr>
              <p:cNvPr id="25" name="Text Box 19"/>
              <p:cNvSpPr txBox="1">
                <a:spLocks noRot="1" noChangeAspect="1" noMove="1" noResize="1" noEditPoints="1" noAdjustHandles="1" noChangeArrowheads="1" noChangeShapeType="1" noTextEdit="1"/>
              </p:cNvSpPr>
              <p:nvPr/>
            </p:nvSpPr>
            <p:spPr bwMode="auto">
              <a:xfrm>
                <a:off x="10566753" y="2720544"/>
                <a:ext cx="453907" cy="362984"/>
              </a:xfrm>
              <a:prstGeom prst="rect">
                <a:avLst/>
              </a:prstGeom>
              <a:blipFill>
                <a:blip r:embed="rId7"/>
                <a:stretch>
                  <a:fillRect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26" name="Text Box 22"/>
          <p:cNvSpPr txBox="1">
            <a:spLocks noChangeArrowheads="1"/>
          </p:cNvSpPr>
          <p:nvPr/>
        </p:nvSpPr>
        <p:spPr bwMode="auto">
          <a:xfrm>
            <a:off x="9067800" y="4552723"/>
            <a:ext cx="2139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b="1" dirty="0">
                <a:solidFill>
                  <a:srgbClr val="3333FF"/>
                </a:solidFill>
              </a:rPr>
              <a:t>Jacobi coordinate</a:t>
            </a:r>
          </a:p>
        </p:txBody>
      </p:sp>
      <p:sp>
        <p:nvSpPr>
          <p:cNvPr id="27" name="Oval 5"/>
          <p:cNvSpPr>
            <a:spLocks noChangeArrowheads="1"/>
          </p:cNvSpPr>
          <p:nvPr/>
        </p:nvSpPr>
        <p:spPr bwMode="auto">
          <a:xfrm>
            <a:off x="10106818" y="3257323"/>
            <a:ext cx="287337" cy="28575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8" name="Line 8"/>
          <p:cNvSpPr>
            <a:spLocks noChangeShapeType="1"/>
          </p:cNvSpPr>
          <p:nvPr/>
        </p:nvSpPr>
        <p:spPr bwMode="auto">
          <a:xfrm flipV="1">
            <a:off x="10248900" y="2320698"/>
            <a:ext cx="413884" cy="10448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9" name="Line 12"/>
          <p:cNvSpPr>
            <a:spLocks noChangeShapeType="1"/>
          </p:cNvSpPr>
          <p:nvPr/>
        </p:nvSpPr>
        <p:spPr bwMode="auto">
          <a:xfrm flipH="1">
            <a:off x="10519568" y="2320698"/>
            <a:ext cx="143216" cy="2082799"/>
          </a:xfrm>
          <a:prstGeom prst="line">
            <a:avLst/>
          </a:prstGeom>
          <a:noFill/>
          <a:ln w="9525">
            <a:solidFill>
              <a:schemeClr val="tx1"/>
            </a:solidFill>
            <a:prstDash val="lgDash"/>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30" name="Text Box 16"/>
          <p:cNvSpPr txBox="1">
            <a:spLocks noChangeArrowheads="1"/>
          </p:cNvSpPr>
          <p:nvPr/>
        </p:nvSpPr>
        <p:spPr bwMode="auto">
          <a:xfrm>
            <a:off x="10198330" y="3456151"/>
            <a:ext cx="4619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GB" altLang="zh-CN" dirty="0">
                <a:solidFill>
                  <a:srgbClr val="3333FF"/>
                </a:solidFill>
              </a:rPr>
              <a:t>m</a:t>
            </a:r>
            <a:r>
              <a:rPr lang="en-GB" altLang="zh-CN" baseline="-25000" dirty="0">
                <a:solidFill>
                  <a:srgbClr val="3333FF"/>
                </a:solidFill>
              </a:rPr>
              <a:t>4</a:t>
            </a:r>
          </a:p>
        </p:txBody>
      </p:sp>
      <mc:AlternateContent xmlns:mc="http://schemas.openxmlformats.org/markup-compatibility/2006" xmlns:a14="http://schemas.microsoft.com/office/drawing/2010/main">
        <mc:Choice Requires="a14">
          <p:sp>
            <p:nvSpPr>
              <p:cNvPr id="31" name="Text Box 17"/>
              <p:cNvSpPr txBox="1">
                <a:spLocks noChangeArrowheads="1"/>
              </p:cNvSpPr>
              <p:nvPr/>
            </p:nvSpPr>
            <p:spPr bwMode="auto">
              <a:xfrm>
                <a:off x="9484066" y="2367288"/>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𝝃</m:t>
                          </m:r>
                        </m:e>
                        <m:sub>
                          <m:r>
                            <a:rPr lang="en-US" altLang="zh-CN" b="0" i="1" smtClean="0">
                              <a:solidFill>
                                <a:srgbClr val="000000"/>
                              </a:solidFill>
                              <a:latin typeface="Cambria Math" panose="02040503050406030204" pitchFamily="18" charset="0"/>
                            </a:rPr>
                            <m:t>3</m:t>
                          </m:r>
                        </m:sub>
                      </m:sSub>
                    </m:oMath>
                  </m:oMathPara>
                </a14:m>
                <a:endParaRPr lang="en-GB" altLang="zh-CN" baseline="-25000" dirty="0">
                  <a:solidFill>
                    <a:srgbClr val="000000"/>
                  </a:solidFill>
                </a:endParaRPr>
              </a:p>
            </p:txBody>
          </p:sp>
        </mc:Choice>
        <mc:Fallback xmlns="">
          <p:sp>
            <p:nvSpPr>
              <p:cNvPr id="31" name="Text Box 17"/>
              <p:cNvSpPr txBox="1">
                <a:spLocks noRot="1" noChangeAspect="1" noMove="1" noResize="1" noEditPoints="1" noAdjustHandles="1" noChangeArrowheads="1" noChangeShapeType="1" noTextEdit="1"/>
              </p:cNvSpPr>
              <p:nvPr/>
            </p:nvSpPr>
            <p:spPr bwMode="auto">
              <a:xfrm>
                <a:off x="9484066" y="2367288"/>
                <a:ext cx="453907" cy="362984"/>
              </a:xfrm>
              <a:prstGeom prst="rect">
                <a:avLst/>
              </a:prstGeom>
              <a:blipFill>
                <a:blip r:embed="rId8"/>
                <a:stretch>
                  <a:fillRect b="-166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2" name="Text Box 17"/>
              <p:cNvSpPr txBox="1">
                <a:spLocks noChangeArrowheads="1"/>
              </p:cNvSpPr>
              <p:nvPr/>
            </p:nvSpPr>
            <p:spPr bwMode="auto">
              <a:xfrm>
                <a:off x="9708124" y="3289413"/>
                <a:ext cx="453907" cy="3629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14:m>
                  <m:oMathPara xmlns:m="http://schemas.openxmlformats.org/officeDocument/2006/math">
                    <m:oMathParaPr>
                      <m:jc m:val="centerGroup"/>
                    </m:oMathParaPr>
                    <m:oMath xmlns:m="http://schemas.openxmlformats.org/officeDocument/2006/math">
                      <m:sSub>
                        <m:sSubPr>
                          <m:ctrlPr>
                            <a:rPr lang="en-US" altLang="zh-CN" b="0" i="1" smtClean="0">
                              <a:solidFill>
                                <a:srgbClr val="000000"/>
                              </a:solidFill>
                              <a:latin typeface="Cambria Math" panose="02040503050406030204" pitchFamily="18" charset="0"/>
                            </a:rPr>
                          </m:ctrlPr>
                        </m:sSubPr>
                        <m:e>
                          <m:r>
                            <a:rPr lang="en-US" altLang="zh-CN" b="1" i="1" smtClean="0">
                              <a:solidFill>
                                <a:srgbClr val="000000"/>
                              </a:solidFill>
                              <a:latin typeface="Cambria Math" panose="02040503050406030204" pitchFamily="18" charset="0"/>
                            </a:rPr>
                            <m:t>𝝃</m:t>
                          </m:r>
                        </m:e>
                        <m:sub>
                          <m:r>
                            <a:rPr lang="en-US" altLang="zh-CN" b="0" i="1" smtClean="0">
                              <a:solidFill>
                                <a:srgbClr val="000000"/>
                              </a:solidFill>
                              <a:latin typeface="Cambria Math" panose="02040503050406030204" pitchFamily="18" charset="0"/>
                            </a:rPr>
                            <m:t>4</m:t>
                          </m:r>
                        </m:sub>
                      </m:sSub>
                    </m:oMath>
                  </m:oMathPara>
                </a14:m>
                <a:endParaRPr lang="en-GB" altLang="zh-CN" baseline="-25000" dirty="0">
                  <a:solidFill>
                    <a:srgbClr val="000000"/>
                  </a:solidFill>
                </a:endParaRPr>
              </a:p>
            </p:txBody>
          </p:sp>
        </mc:Choice>
        <mc:Fallback xmlns="">
          <p:sp>
            <p:nvSpPr>
              <p:cNvPr id="32" name="Text Box 17"/>
              <p:cNvSpPr txBox="1">
                <a:spLocks noRot="1" noChangeAspect="1" noMove="1" noResize="1" noEditPoints="1" noAdjustHandles="1" noChangeArrowheads="1" noChangeShapeType="1" noTextEdit="1"/>
              </p:cNvSpPr>
              <p:nvPr/>
            </p:nvSpPr>
            <p:spPr bwMode="auto">
              <a:xfrm>
                <a:off x="9708124" y="3289413"/>
                <a:ext cx="453907" cy="362984"/>
              </a:xfrm>
              <a:prstGeom prst="rect">
                <a:avLst/>
              </a:prstGeom>
              <a:blipFill>
                <a:blip r:embed="rId9"/>
                <a:stretch>
                  <a:fillRect b="-16949"/>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p:cNvSpPr txBox="1"/>
              <p:nvPr/>
            </p:nvSpPr>
            <p:spPr>
              <a:xfrm>
                <a:off x="6992257" y="5245132"/>
                <a:ext cx="5109029" cy="646331"/>
              </a:xfrm>
              <a:prstGeom prst="rect">
                <a:avLst/>
              </a:prstGeom>
              <a:noFill/>
            </p:spPr>
            <p:txBody>
              <a:bodyPr wrap="square" rtlCol="0">
                <a:spAutoFit/>
              </a:bodyPr>
              <a:lstStyle/>
              <a:p>
                <a:r>
                  <a:rPr lang="en-US" altLang="zh-CN" b="0" dirty="0">
                    <a:solidFill>
                      <a:srgbClr val="0000CC"/>
                    </a:solidFill>
                  </a:rPr>
                  <a:t>With </a:t>
                </a:r>
                <a14:m>
                  <m:oMath xmlns:m="http://schemas.openxmlformats.org/officeDocument/2006/math">
                    <m:r>
                      <a:rPr lang="en-US" altLang="zh-CN" b="1" i="1" smtClean="0">
                        <a:solidFill>
                          <a:srgbClr val="0000CC"/>
                        </a:solidFill>
                        <a:latin typeface="Cambria Math" panose="02040503050406030204" pitchFamily="18" charset="0"/>
                      </a:rPr>
                      <m:t>𝑺</m:t>
                    </m:r>
                    <m:r>
                      <a:rPr lang="en-US" altLang="zh-CN" b="0" i="1" smtClean="0">
                        <a:solidFill>
                          <a:srgbClr val="0000CC"/>
                        </a:solidFill>
                        <a:latin typeface="Cambria Math" panose="02040503050406030204" pitchFamily="18" charset="0"/>
                      </a:rPr>
                      <m:t>=0, 1, 2</m:t>
                    </m:r>
                  </m:oMath>
                </a14:m>
                <a:r>
                  <a:rPr lang="en-US" altLang="zh-CN" b="0" dirty="0">
                    <a:solidFill>
                      <a:srgbClr val="0000CC"/>
                    </a:solidFill>
                  </a:rPr>
                  <a:t>, and </a:t>
                </a:r>
                <a14:m>
                  <m:oMath xmlns:m="http://schemas.openxmlformats.org/officeDocument/2006/math">
                    <m:r>
                      <a:rPr lang="en-US" altLang="zh-CN" b="1" i="1" smtClean="0">
                        <a:solidFill>
                          <a:srgbClr val="0000CC"/>
                        </a:solidFill>
                        <a:latin typeface="Cambria Math" panose="02040503050406030204" pitchFamily="18" charset="0"/>
                      </a:rPr>
                      <m:t>𝑳</m:t>
                    </m:r>
                    <m:r>
                      <a:rPr lang="en-US" altLang="zh-CN" b="0" i="1" smtClean="0">
                        <a:solidFill>
                          <a:srgbClr val="0000CC"/>
                        </a:solidFill>
                        <a:latin typeface="Cambria Math" panose="02040503050406030204" pitchFamily="18" charset="0"/>
                      </a:rPr>
                      <m:t>=1</m:t>
                    </m:r>
                  </m:oMath>
                </a14:m>
                <a:r>
                  <a:rPr lang="en-US" altLang="zh-CN" b="0" dirty="0">
                    <a:solidFill>
                      <a:srgbClr val="0000CC"/>
                    </a:solidFill>
                  </a:rPr>
                  <a:t>, the total spin of a </a:t>
                </a:r>
                <a:r>
                  <a:rPr lang="en-US" altLang="zh-CN" b="0" dirty="0" err="1">
                    <a:solidFill>
                      <a:srgbClr val="0000CC"/>
                    </a:solidFill>
                  </a:rPr>
                  <a:t>tetraquark</a:t>
                </a:r>
                <a:r>
                  <a:rPr lang="en-US" altLang="zh-CN" b="0" dirty="0">
                    <a:solidFill>
                      <a:srgbClr val="0000CC"/>
                    </a:solidFill>
                  </a:rPr>
                  <a:t> state can be: </a:t>
                </a:r>
                <a14:m>
                  <m:oMath xmlns:m="http://schemas.openxmlformats.org/officeDocument/2006/math">
                    <m:r>
                      <a:rPr lang="en-US" altLang="zh-CN" b="1" i="1" smtClean="0">
                        <a:solidFill>
                          <a:srgbClr val="0000CC"/>
                        </a:solidFill>
                        <a:latin typeface="Cambria Math" panose="02040503050406030204" pitchFamily="18" charset="0"/>
                      </a:rPr>
                      <m:t>𝑱</m:t>
                    </m:r>
                    <m:r>
                      <a:rPr lang="en-US" altLang="zh-CN" b="0" i="1" smtClean="0">
                        <a:solidFill>
                          <a:srgbClr val="0000CC"/>
                        </a:solidFill>
                        <a:latin typeface="Cambria Math" panose="02040503050406030204" pitchFamily="18" charset="0"/>
                      </a:rPr>
                      <m:t>=</m:t>
                    </m:r>
                    <m:r>
                      <a:rPr lang="en-US" altLang="zh-CN" b="1" i="1" smtClean="0">
                        <a:solidFill>
                          <a:srgbClr val="0000CC"/>
                        </a:solidFill>
                        <a:latin typeface="Cambria Math" panose="02040503050406030204" pitchFamily="18" charset="0"/>
                      </a:rPr>
                      <m:t>𝑺</m:t>
                    </m:r>
                    <m:r>
                      <a:rPr lang="en-US" altLang="zh-CN" b="0" i="1" smtClean="0">
                        <a:solidFill>
                          <a:srgbClr val="0000CC"/>
                        </a:solidFill>
                        <a:latin typeface="Cambria Math" panose="02040503050406030204" pitchFamily="18" charset="0"/>
                      </a:rPr>
                      <m:t>+</m:t>
                    </m:r>
                    <m:r>
                      <a:rPr lang="en-US" altLang="zh-CN" b="1" i="1" smtClean="0">
                        <a:solidFill>
                          <a:srgbClr val="0000CC"/>
                        </a:solidFill>
                        <a:latin typeface="Cambria Math" panose="02040503050406030204" pitchFamily="18" charset="0"/>
                      </a:rPr>
                      <m:t>𝑳</m:t>
                    </m:r>
                    <m:r>
                      <a:rPr lang="en-US" altLang="zh-CN" b="0" i="1" smtClean="0">
                        <a:solidFill>
                          <a:srgbClr val="0000CC"/>
                        </a:solidFill>
                        <a:latin typeface="Cambria Math" panose="02040503050406030204" pitchFamily="18" charset="0"/>
                      </a:rPr>
                      <m:t>=0, 1, 2, 3</m:t>
                    </m:r>
                  </m:oMath>
                </a14:m>
                <a:r>
                  <a:rPr lang="en-US" altLang="zh-CN" dirty="0">
                    <a:solidFill>
                      <a:srgbClr val="0000CC"/>
                    </a:solidFill>
                  </a:rPr>
                  <a:t>.</a:t>
                </a:r>
                <a:endParaRPr lang="zh-CN" altLang="en-US" dirty="0">
                  <a:solidFill>
                    <a:srgbClr val="0000CC"/>
                  </a:solidFill>
                </a:endParaRPr>
              </a:p>
            </p:txBody>
          </p:sp>
        </mc:Choice>
        <mc:Fallback xmlns="">
          <p:sp>
            <p:nvSpPr>
              <p:cNvPr id="33" name="文本框 32"/>
              <p:cNvSpPr txBox="1">
                <a:spLocks noRot="1" noChangeAspect="1" noMove="1" noResize="1" noEditPoints="1" noAdjustHandles="1" noChangeArrowheads="1" noChangeShapeType="1" noTextEdit="1"/>
              </p:cNvSpPr>
              <p:nvPr/>
            </p:nvSpPr>
            <p:spPr>
              <a:xfrm>
                <a:off x="6992257" y="5245132"/>
                <a:ext cx="5109029" cy="646331"/>
              </a:xfrm>
              <a:prstGeom prst="rect">
                <a:avLst/>
              </a:prstGeom>
              <a:blipFill>
                <a:blip r:embed="rId10"/>
                <a:stretch>
                  <a:fillRect l="-955" t="-4717" b="-141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111167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51</a:t>
            </a:fld>
            <a:endParaRPr lang="en-GB" altLang="zh-CN"/>
          </a:p>
        </p:txBody>
      </p:sp>
      <p:pic>
        <p:nvPicPr>
          <p:cNvPr id="3" name="图片 2"/>
          <p:cNvPicPr>
            <a:picLocks noChangeAspect="1"/>
          </p:cNvPicPr>
          <p:nvPr/>
        </p:nvPicPr>
        <p:blipFill>
          <a:blip r:embed="rId2"/>
          <a:stretch>
            <a:fillRect/>
          </a:stretch>
        </p:blipFill>
        <p:spPr>
          <a:xfrm>
            <a:off x="503802" y="892475"/>
            <a:ext cx="8586338" cy="5829000"/>
          </a:xfrm>
          <a:prstGeom prst="rect">
            <a:avLst/>
          </a:prstGeom>
        </p:spPr>
      </p:pic>
      <mc:AlternateContent xmlns:mc="http://schemas.openxmlformats.org/markup-compatibility/2006" xmlns:a14="http://schemas.microsoft.com/office/drawing/2010/main">
        <mc:Choice Requires="a14">
          <p:sp>
            <p:nvSpPr>
              <p:cNvPr id="4" name="文本框 3"/>
              <p:cNvSpPr txBox="1"/>
              <p:nvPr/>
            </p:nvSpPr>
            <p:spPr>
              <a:xfrm>
                <a:off x="413658" y="166914"/>
                <a:ext cx="11604171" cy="646331"/>
              </a:xfrm>
              <a:prstGeom prst="rect">
                <a:avLst/>
              </a:prstGeom>
              <a:noFill/>
            </p:spPr>
            <p:txBody>
              <a:bodyPr wrap="square" rtlCol="0">
                <a:spAutoFit/>
              </a:bodyPr>
              <a:lstStyle/>
              <a:p>
                <a:r>
                  <a:rPr lang="en-US" altLang="zh-CN" dirty="0"/>
                  <a:t>Predicted masses for the </a:t>
                </a:r>
                <a:r>
                  <a:rPr lang="en-US" altLang="zh-CN" i="1" dirty="0"/>
                  <a:t>P</a:t>
                </a:r>
                <a:r>
                  <a:rPr lang="en-US" altLang="zh-CN" dirty="0"/>
                  <a:t>-wave </a:t>
                </a:r>
                <a14:m>
                  <m:oMath xmlns:m="http://schemas.openxmlformats.org/officeDocument/2006/math">
                    <m:r>
                      <a:rPr lang="en-US" altLang="zh-CN" b="0" i="1" smtClean="0">
                        <a:latin typeface="Cambria Math" panose="02040503050406030204" pitchFamily="18" charset="0"/>
                      </a:rPr>
                      <m:t>𝑐𝑐</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𝑐</m:t>
                        </m:r>
                      </m:e>
                    </m:acc>
                    <m:acc>
                      <m:accPr>
                        <m:chr m:val="̅"/>
                        <m:ctrlPr>
                          <a:rPr lang="en-US" altLang="zh-CN" b="0" i="1" dirty="0" smtClean="0">
                            <a:latin typeface="Cambria Math" panose="02040503050406030204" pitchFamily="18" charset="0"/>
                          </a:rPr>
                        </m:ctrlPr>
                      </m:accPr>
                      <m:e>
                        <m:r>
                          <a:rPr lang="en-US" altLang="zh-CN" b="0" i="1" dirty="0" smtClean="0">
                            <a:latin typeface="Cambria Math" panose="02040503050406030204" pitchFamily="18" charset="0"/>
                          </a:rPr>
                          <m:t>𝑐</m:t>
                        </m:r>
                      </m:e>
                    </m:acc>
                  </m:oMath>
                </a14:m>
                <a:r>
                  <a:rPr lang="en-US" altLang="zh-CN" dirty="0"/>
                  <a:t> states.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m:t>
                        </m:r>
                        <m:r>
                          <a:rPr lang="en-US" altLang="zh-CN" b="0" i="1" smtClean="0">
                            <a:latin typeface="Cambria Math" panose="02040503050406030204" pitchFamily="18" charset="0"/>
                          </a:rPr>
                          <m:t>𝜉</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𝜉</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oMath>
                </a14:m>
                <a:r>
                  <a:rPr lang="en-US" altLang="zh-CN" dirty="0"/>
                  <a:t> stands for a configuration containing both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𝜉</m:t>
                        </m:r>
                      </m:e>
                      <m:sub>
                        <m:r>
                          <a:rPr lang="en-US" altLang="zh-CN" b="0" i="1" smtClean="0">
                            <a:latin typeface="Cambria Math" panose="02040503050406030204" pitchFamily="18" charset="0"/>
                          </a:rPr>
                          <m:t>1</m:t>
                        </m:r>
                      </m:sub>
                    </m:sSub>
                  </m:oMath>
                </a14:m>
                <a:r>
                  <a:rPr lang="el-GR" altLang="zh-CN" dirty="0"/>
                  <a:t> </a:t>
                </a:r>
                <a:r>
                  <a:rPr lang="en-US" altLang="zh-CN" dirty="0"/>
                  <a:t>and </a:t>
                </a:r>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𝜉</m:t>
                        </m:r>
                      </m:e>
                      <m:sub>
                        <m:r>
                          <a:rPr lang="en-US" altLang="zh-CN" b="0" i="1" smtClean="0">
                            <a:latin typeface="Cambria Math" panose="02040503050406030204" pitchFamily="18" charset="0"/>
                          </a:rPr>
                          <m:t>2</m:t>
                        </m:r>
                      </m:sub>
                    </m:sSub>
                  </m:oMath>
                </a14:m>
                <a:r>
                  <a:rPr lang="el-GR" altLang="zh-CN" dirty="0"/>
                  <a:t>-</a:t>
                </a:r>
                <a:r>
                  <a:rPr lang="en-US" altLang="zh-CN" dirty="0"/>
                  <a:t>mode of orbital excitations, while </a:t>
                </a:r>
                <a14:m>
                  <m:oMath xmlns:m="http://schemas.openxmlformats.org/officeDocument/2006/math">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𝜉</m:t>
                        </m:r>
                      </m:e>
                      <m:sub>
                        <m:r>
                          <a:rPr lang="en-US" altLang="zh-CN" b="0" i="1" smtClean="0">
                            <a:latin typeface="Cambria Math" panose="02040503050406030204" pitchFamily="18" charset="0"/>
                          </a:rPr>
                          <m:t>3</m:t>
                        </m:r>
                      </m:sub>
                    </m:sSub>
                    <m:r>
                      <a:rPr lang="en-US" altLang="zh-CN" b="0" i="1" smtClean="0">
                        <a:latin typeface="Cambria Math" panose="02040503050406030204" pitchFamily="18" charset="0"/>
                      </a:rPr>
                      <m:t>)</m:t>
                    </m:r>
                  </m:oMath>
                </a14:m>
                <a:r>
                  <a:rPr lang="el-GR" altLang="zh-CN" dirty="0"/>
                  <a:t> </a:t>
                </a:r>
                <a:r>
                  <a:rPr lang="en-US" altLang="zh-CN" dirty="0"/>
                  <a:t>stands for a configuration containing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𝜉</m:t>
                        </m:r>
                      </m:e>
                      <m:sub>
                        <m:r>
                          <a:rPr lang="en-US" altLang="zh-CN" i="1">
                            <a:latin typeface="Cambria Math" panose="02040503050406030204" pitchFamily="18" charset="0"/>
                          </a:rPr>
                          <m:t>3</m:t>
                        </m:r>
                      </m:sub>
                    </m:sSub>
                  </m:oMath>
                </a14:m>
                <a:r>
                  <a:rPr lang="el-GR" altLang="zh-CN" dirty="0"/>
                  <a:t>-</a:t>
                </a:r>
                <a:r>
                  <a:rPr lang="en-US" altLang="zh-CN" dirty="0"/>
                  <a:t>mode of orbital excitation.</a:t>
                </a:r>
                <a:endParaRPr lang="zh-CN" altLang="en-US" dirty="0"/>
              </a:p>
            </p:txBody>
          </p:sp>
        </mc:Choice>
        <mc:Fallback xmlns="">
          <p:sp>
            <p:nvSpPr>
              <p:cNvPr id="4" name="文本框 3"/>
              <p:cNvSpPr txBox="1">
                <a:spLocks noRot="1" noChangeAspect="1" noMove="1" noResize="1" noEditPoints="1" noAdjustHandles="1" noChangeArrowheads="1" noChangeShapeType="1" noTextEdit="1"/>
              </p:cNvSpPr>
              <p:nvPr/>
            </p:nvSpPr>
            <p:spPr>
              <a:xfrm>
                <a:off x="413658" y="166914"/>
                <a:ext cx="11604171" cy="646331"/>
              </a:xfrm>
              <a:prstGeom prst="rect">
                <a:avLst/>
              </a:prstGeom>
              <a:blipFill>
                <a:blip r:embed="rId3"/>
                <a:stretch>
                  <a:fillRect l="-473" t="-4717" b="-14151"/>
                </a:stretch>
              </a:blipFill>
            </p:spPr>
            <p:txBody>
              <a:bodyPr/>
              <a:lstStyle/>
              <a:p>
                <a:r>
                  <a:rPr lang="zh-CN" altLang="en-US">
                    <a:noFill/>
                  </a:rPr>
                  <a:t> </a:t>
                </a:r>
              </a:p>
            </p:txBody>
          </p:sp>
        </mc:Fallback>
      </mc:AlternateContent>
      <p:sp>
        <p:nvSpPr>
          <p:cNvPr id="5" name="矩形 4"/>
          <p:cNvSpPr/>
          <p:nvPr/>
        </p:nvSpPr>
        <p:spPr bwMode="auto">
          <a:xfrm>
            <a:off x="503802" y="1807027"/>
            <a:ext cx="8495055" cy="732973"/>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6" name="矩形 5"/>
          <p:cNvSpPr/>
          <p:nvPr/>
        </p:nvSpPr>
        <p:spPr bwMode="auto">
          <a:xfrm>
            <a:off x="549443" y="3962398"/>
            <a:ext cx="8495055" cy="732973"/>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Tree>
    <p:extLst>
      <p:ext uri="{BB962C8B-B14F-4D97-AF65-F5344CB8AC3E}">
        <p14:creationId xmlns:p14="http://schemas.microsoft.com/office/powerpoint/2010/main" val="16605149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52</a:t>
            </a:fld>
            <a:endParaRPr lang="en-GB" altLang="zh-CN"/>
          </a:p>
        </p:txBody>
      </p:sp>
      <mc:AlternateContent xmlns:mc="http://schemas.openxmlformats.org/markup-compatibility/2006" xmlns:a14="http://schemas.microsoft.com/office/drawing/2010/main">
        <mc:Choice Requires="a14">
          <p:sp>
            <p:nvSpPr>
              <p:cNvPr id="6" name="文本框 5"/>
              <p:cNvSpPr txBox="1"/>
              <p:nvPr/>
            </p:nvSpPr>
            <p:spPr>
              <a:xfrm>
                <a:off x="278017" y="152401"/>
                <a:ext cx="11536612" cy="375424"/>
              </a:xfrm>
              <a:prstGeom prst="rect">
                <a:avLst/>
              </a:prstGeom>
              <a:noFill/>
            </p:spPr>
            <p:txBody>
              <a:bodyPr wrap="square" rtlCol="0">
                <a:spAutoFit/>
              </a:bodyPr>
              <a:lstStyle/>
              <a:p>
                <a:r>
                  <a:rPr lang="en-US" altLang="zh-CN" dirty="0"/>
                  <a:t>The contributions from each part of the Hamiltonian of the </a:t>
                </a:r>
                <a14:m>
                  <m:oMath xmlns:m="http://schemas.openxmlformats.org/officeDocument/2006/math">
                    <m:r>
                      <a:rPr lang="en-US" altLang="zh-CN" b="0" i="1" smtClean="0">
                        <a:latin typeface="Cambria Math" panose="02040503050406030204" pitchFamily="18" charset="0"/>
                      </a:rPr>
                      <m:t>𝑐𝑐</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𝑐</m:t>
                        </m:r>
                      </m:e>
                    </m:acc>
                    <m:acc>
                      <m:accPr>
                        <m:chr m:val="̅"/>
                        <m:ctrlPr>
                          <a:rPr lang="en-US" altLang="zh-CN" b="0" i="1" dirty="0" smtClean="0">
                            <a:latin typeface="Cambria Math" panose="02040503050406030204" pitchFamily="18" charset="0"/>
                          </a:rPr>
                        </m:ctrlPr>
                      </m:accPr>
                      <m:e>
                        <m:r>
                          <a:rPr lang="en-US" altLang="zh-CN" b="0" i="1" dirty="0" smtClean="0">
                            <a:latin typeface="Cambria Math" panose="02040503050406030204" pitchFamily="18" charset="0"/>
                          </a:rPr>
                          <m:t>𝑐</m:t>
                        </m:r>
                      </m:e>
                    </m:acc>
                  </m:oMath>
                </a14:m>
                <a:r>
                  <a:rPr lang="en-US" altLang="zh-CN" dirty="0"/>
                  <a:t> systems in units of MeV with </a:t>
                </a:r>
                <a14:m>
                  <m:oMath xmlns:m="http://schemas.openxmlformats.org/officeDocument/2006/math">
                    <m:r>
                      <a:rPr lang="en-US" altLang="zh-CN" b="0" i="1" smtClean="0">
                        <a:latin typeface="Cambria Math" panose="02040503050406030204" pitchFamily="18" charset="0"/>
                      </a:rPr>
                      <m:t>𝐿</m:t>
                    </m:r>
                    <m:r>
                      <a:rPr lang="en-US" altLang="zh-CN" b="0" i="1" smtClean="0">
                        <a:latin typeface="Cambria Math" panose="02040503050406030204" pitchFamily="18" charset="0"/>
                      </a:rPr>
                      <m:t>=1</m:t>
                    </m:r>
                  </m:oMath>
                </a14:m>
                <a:r>
                  <a:rPr lang="en-US" altLang="zh-CN" dirty="0"/>
                  <a:t>.</a:t>
                </a:r>
                <a:endParaRPr lang="zh-CN" altLang="en-US" dirty="0"/>
              </a:p>
            </p:txBody>
          </p:sp>
        </mc:Choice>
        <mc:Fallback xmlns="">
          <p:sp>
            <p:nvSpPr>
              <p:cNvPr id="6" name="文本框 5"/>
              <p:cNvSpPr txBox="1">
                <a:spLocks noRot="1" noChangeAspect="1" noMove="1" noResize="1" noEditPoints="1" noAdjustHandles="1" noChangeArrowheads="1" noChangeShapeType="1" noTextEdit="1"/>
              </p:cNvSpPr>
              <p:nvPr/>
            </p:nvSpPr>
            <p:spPr>
              <a:xfrm>
                <a:off x="278017" y="152401"/>
                <a:ext cx="11536612" cy="375424"/>
              </a:xfrm>
              <a:prstGeom prst="rect">
                <a:avLst/>
              </a:prstGeom>
              <a:blipFill>
                <a:blip r:embed="rId2"/>
                <a:stretch>
                  <a:fillRect l="-476" t="-8065" b="-22581"/>
                </a:stretch>
              </a:blipFill>
            </p:spPr>
            <p:txBody>
              <a:bodyPr/>
              <a:lstStyle/>
              <a:p>
                <a:r>
                  <a:rPr lang="zh-CN" altLang="en-US">
                    <a:noFill/>
                  </a:rPr>
                  <a:t> </a:t>
                </a:r>
              </a:p>
            </p:txBody>
          </p:sp>
        </mc:Fallback>
      </mc:AlternateContent>
      <p:sp>
        <p:nvSpPr>
          <p:cNvPr id="7" name="文本框 6"/>
          <p:cNvSpPr txBox="1"/>
          <p:nvPr/>
        </p:nvSpPr>
        <p:spPr>
          <a:xfrm>
            <a:off x="7003144" y="931300"/>
            <a:ext cx="4680857" cy="1631216"/>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altLang="zh-CN" sz="2000" dirty="0">
                <a:solidFill>
                  <a:srgbClr val="0000CC"/>
                </a:solidFill>
              </a:rPr>
              <a:t>One still sees significant contributions from the confinement potential which push the energy level further beyond the two-heavy meson thresholds. </a:t>
            </a:r>
          </a:p>
        </p:txBody>
      </p:sp>
      <p:pic>
        <p:nvPicPr>
          <p:cNvPr id="11" name="图片 10"/>
          <p:cNvPicPr>
            <a:picLocks noChangeAspect="1"/>
          </p:cNvPicPr>
          <p:nvPr/>
        </p:nvPicPr>
        <p:blipFill>
          <a:blip r:embed="rId3"/>
          <a:stretch>
            <a:fillRect/>
          </a:stretch>
        </p:blipFill>
        <p:spPr>
          <a:xfrm>
            <a:off x="352203" y="601092"/>
            <a:ext cx="6600140" cy="6194306"/>
          </a:xfrm>
          <a:prstGeom prst="rect">
            <a:avLst/>
          </a:prstGeom>
        </p:spPr>
      </p:pic>
      <p:sp>
        <p:nvSpPr>
          <p:cNvPr id="8" name="矩形 7"/>
          <p:cNvSpPr/>
          <p:nvPr/>
        </p:nvSpPr>
        <p:spPr bwMode="auto">
          <a:xfrm>
            <a:off x="352204" y="1553027"/>
            <a:ext cx="6600140" cy="827316"/>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9" name="矩形 8"/>
          <p:cNvSpPr/>
          <p:nvPr/>
        </p:nvSpPr>
        <p:spPr bwMode="auto">
          <a:xfrm>
            <a:off x="3332919" y="633654"/>
            <a:ext cx="709310" cy="6087821"/>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Tree>
    <p:extLst>
      <p:ext uri="{BB962C8B-B14F-4D97-AF65-F5344CB8AC3E}">
        <p14:creationId xmlns:p14="http://schemas.microsoft.com/office/powerpoint/2010/main" val="267233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53</a:t>
            </a:fld>
            <a:endParaRPr lang="en-GB" altLang="zh-CN"/>
          </a:p>
        </p:txBody>
      </p:sp>
      <p:pic>
        <p:nvPicPr>
          <p:cNvPr id="3" name="图片 2"/>
          <p:cNvPicPr>
            <a:picLocks noChangeAspect="1"/>
          </p:cNvPicPr>
          <p:nvPr/>
        </p:nvPicPr>
        <p:blipFill>
          <a:blip r:embed="rId2"/>
          <a:stretch>
            <a:fillRect/>
          </a:stretch>
        </p:blipFill>
        <p:spPr>
          <a:xfrm>
            <a:off x="95467" y="1234618"/>
            <a:ext cx="5704655" cy="4534811"/>
          </a:xfrm>
          <a:prstGeom prst="rect">
            <a:avLst/>
          </a:prstGeom>
        </p:spPr>
      </p:pic>
      <p:pic>
        <p:nvPicPr>
          <p:cNvPr id="4" name="图片 3"/>
          <p:cNvPicPr>
            <a:picLocks noChangeAspect="1"/>
          </p:cNvPicPr>
          <p:nvPr/>
        </p:nvPicPr>
        <p:blipFill>
          <a:blip r:embed="rId3"/>
          <a:stretch>
            <a:fillRect/>
          </a:stretch>
        </p:blipFill>
        <p:spPr>
          <a:xfrm>
            <a:off x="5935744" y="1292525"/>
            <a:ext cx="6182059" cy="3845532"/>
          </a:xfrm>
          <a:prstGeom prst="rect">
            <a:avLst/>
          </a:prstGeom>
        </p:spPr>
      </p:pic>
      <p:sp>
        <p:nvSpPr>
          <p:cNvPr id="5" name="矩形 4"/>
          <p:cNvSpPr/>
          <p:nvPr/>
        </p:nvSpPr>
        <p:spPr bwMode="auto">
          <a:xfrm>
            <a:off x="7901868" y="1429657"/>
            <a:ext cx="904839" cy="3079956"/>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6" name="矩形 5"/>
          <p:cNvSpPr/>
          <p:nvPr/>
        </p:nvSpPr>
        <p:spPr bwMode="auto">
          <a:xfrm>
            <a:off x="6804906" y="1429656"/>
            <a:ext cx="1096962" cy="3079955"/>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7" name="矩形 6"/>
          <p:cNvSpPr/>
          <p:nvPr/>
        </p:nvSpPr>
        <p:spPr bwMode="auto">
          <a:xfrm>
            <a:off x="8806707" y="1429657"/>
            <a:ext cx="2993406" cy="3079955"/>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zh-CN" altLang="en-US" b="1" kern="0">
              <a:latin typeface="Arial" charset="0"/>
            </a:endParaRPr>
          </a:p>
        </p:txBody>
      </p:sp>
      <p:sp>
        <p:nvSpPr>
          <p:cNvPr id="8" name="矩形 7"/>
          <p:cNvSpPr/>
          <p:nvPr/>
        </p:nvSpPr>
        <p:spPr bwMode="auto">
          <a:xfrm>
            <a:off x="1080154" y="1342571"/>
            <a:ext cx="4609446" cy="1612547"/>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9" name="矩形 8"/>
          <p:cNvSpPr/>
          <p:nvPr/>
        </p:nvSpPr>
        <p:spPr bwMode="auto">
          <a:xfrm>
            <a:off x="1080154" y="2969632"/>
            <a:ext cx="4609446" cy="2066825"/>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Tree>
    <p:extLst>
      <p:ext uri="{BB962C8B-B14F-4D97-AF65-F5344CB8AC3E}">
        <p14:creationId xmlns:p14="http://schemas.microsoft.com/office/powerpoint/2010/main" val="5349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95096" y="1167756"/>
            <a:ext cx="8798217" cy="1022129"/>
          </a:xfrm>
          <a:prstGeom prst="rect">
            <a:avLst/>
          </a:prstGeom>
        </p:spPr>
      </p:pic>
      <p:pic>
        <p:nvPicPr>
          <p:cNvPr id="3" name="图片 2"/>
          <p:cNvPicPr>
            <a:picLocks noChangeAspect="1"/>
          </p:cNvPicPr>
          <p:nvPr/>
        </p:nvPicPr>
        <p:blipFill>
          <a:blip r:embed="rId3"/>
          <a:stretch>
            <a:fillRect/>
          </a:stretch>
        </p:blipFill>
        <p:spPr>
          <a:xfrm>
            <a:off x="595096" y="2399447"/>
            <a:ext cx="7576448" cy="1379506"/>
          </a:xfrm>
          <a:prstGeom prst="rect">
            <a:avLst/>
          </a:prstGeom>
        </p:spPr>
      </p:pic>
      <p:pic>
        <p:nvPicPr>
          <p:cNvPr id="4" name="图片 3"/>
          <p:cNvPicPr>
            <a:picLocks noChangeAspect="1"/>
          </p:cNvPicPr>
          <p:nvPr/>
        </p:nvPicPr>
        <p:blipFill>
          <a:blip r:embed="rId4"/>
          <a:stretch>
            <a:fillRect/>
          </a:stretch>
        </p:blipFill>
        <p:spPr>
          <a:xfrm>
            <a:off x="374821" y="3831129"/>
            <a:ext cx="7852219" cy="1401349"/>
          </a:xfrm>
          <a:prstGeom prst="rect">
            <a:avLst/>
          </a:prstGeom>
        </p:spPr>
      </p:pic>
      <mc:AlternateContent xmlns:mc="http://schemas.openxmlformats.org/markup-compatibility/2006" xmlns:a14="http://schemas.microsoft.com/office/drawing/2010/main">
        <mc:Choice Requires="a14">
          <p:sp>
            <p:nvSpPr>
              <p:cNvPr id="5" name="文本框 4"/>
              <p:cNvSpPr txBox="1"/>
              <p:nvPr/>
            </p:nvSpPr>
            <p:spPr>
              <a:xfrm>
                <a:off x="856343" y="264005"/>
                <a:ext cx="10624457" cy="707886"/>
              </a:xfrm>
              <a:prstGeom prst="rect">
                <a:avLst/>
              </a:prstGeom>
              <a:noFill/>
            </p:spPr>
            <p:txBody>
              <a:bodyPr wrap="square" rtlCol="0">
                <a:spAutoFit/>
              </a:bodyPr>
              <a:lstStyle/>
              <a:p>
                <a:r>
                  <a:rPr lang="en-US" altLang="zh-CN" sz="2000" dirty="0"/>
                  <a:t>Energy decomposition for the </a:t>
                </a:r>
                <a14:m>
                  <m:oMath xmlns:m="http://schemas.openxmlformats.org/officeDocument/2006/math">
                    <m:sSup>
                      <m:sSupPr>
                        <m:ctrlPr>
                          <a:rPr lang="en-US" altLang="zh-CN" sz="2000" b="0" i="1" smtClean="0">
                            <a:latin typeface="Cambria Math" panose="02040503050406030204" pitchFamily="18" charset="0"/>
                          </a:rPr>
                        </m:ctrlPr>
                      </m:sSupPr>
                      <m:e>
                        <m:r>
                          <a:rPr lang="en-US" altLang="zh-CN" sz="2000" b="0" i="1" smtClean="0">
                            <a:latin typeface="Cambria Math" panose="02040503050406030204" pitchFamily="18" charset="0"/>
                          </a:rPr>
                          <m:t>0</m:t>
                        </m:r>
                      </m:e>
                      <m:sup>
                        <m:r>
                          <a:rPr lang="en-US" altLang="zh-CN" sz="2000" b="0" i="1" smtClean="0">
                            <a:latin typeface="Cambria Math" panose="02040503050406030204" pitchFamily="18" charset="0"/>
                          </a:rPr>
                          <m:t>++</m:t>
                        </m:r>
                      </m:sup>
                    </m:sSup>
                  </m:oMath>
                </a14:m>
                <a:r>
                  <a:rPr lang="zh-CN" altLang="en-US" sz="2000" dirty="0"/>
                  <a:t> </a:t>
                </a:r>
                <a:r>
                  <a:rPr lang="en-US" altLang="zh-CN" sz="2000" dirty="0"/>
                  <a:t>states in the ground state, and first and second radial excitations</a:t>
                </a:r>
                <a:endParaRPr lang="zh-CN" altLang="en-US" sz="2000" dirty="0"/>
              </a:p>
            </p:txBody>
          </p:sp>
        </mc:Choice>
        <mc:Fallback xmlns="">
          <p:sp>
            <p:nvSpPr>
              <p:cNvPr id="5" name="文本框 4"/>
              <p:cNvSpPr txBox="1">
                <a:spLocks noRot="1" noChangeAspect="1" noMove="1" noResize="1" noEditPoints="1" noAdjustHandles="1" noChangeArrowheads="1" noChangeShapeType="1" noTextEdit="1"/>
              </p:cNvSpPr>
              <p:nvPr/>
            </p:nvSpPr>
            <p:spPr>
              <a:xfrm>
                <a:off x="856343" y="264005"/>
                <a:ext cx="10624457" cy="707886"/>
              </a:xfrm>
              <a:prstGeom prst="rect">
                <a:avLst/>
              </a:prstGeom>
              <a:blipFill>
                <a:blip r:embed="rId5"/>
                <a:stretch>
                  <a:fillRect l="-574" t="-3448" b="-15517"/>
                </a:stretch>
              </a:blipFill>
            </p:spPr>
            <p:txBody>
              <a:bodyPr/>
              <a:lstStyle/>
              <a:p>
                <a:r>
                  <a:rPr lang="zh-CN" altLang="en-US">
                    <a:noFill/>
                  </a:rPr>
                  <a:t> </a:t>
                </a:r>
              </a:p>
            </p:txBody>
          </p:sp>
        </mc:Fallback>
      </mc:AlternateContent>
      <p:sp>
        <p:nvSpPr>
          <p:cNvPr id="6" name="矩形 5"/>
          <p:cNvSpPr/>
          <p:nvPr/>
        </p:nvSpPr>
        <p:spPr bwMode="auto">
          <a:xfrm>
            <a:off x="4673600" y="1246456"/>
            <a:ext cx="907143" cy="3986022"/>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7" name="文本框 6"/>
          <p:cNvSpPr txBox="1"/>
          <p:nvPr/>
        </p:nvSpPr>
        <p:spPr>
          <a:xfrm>
            <a:off x="1124857" y="5428343"/>
            <a:ext cx="8738290" cy="369332"/>
          </a:xfrm>
          <a:prstGeom prst="rect">
            <a:avLst/>
          </a:prstGeom>
          <a:noFill/>
        </p:spPr>
        <p:txBody>
          <a:bodyPr wrap="none" rtlCol="0">
            <a:spAutoFit/>
          </a:bodyPr>
          <a:lstStyle/>
          <a:p>
            <a:r>
              <a:rPr lang="en-US" altLang="zh-CN" dirty="0">
                <a:solidFill>
                  <a:srgbClr val="FF0000"/>
                </a:solidFill>
              </a:rPr>
              <a:t>Fast growth of the linear confinement potential with the excitation quantum numbers</a:t>
            </a:r>
            <a:endParaRPr lang="zh-CN" altLang="en-US" dirty="0">
              <a:solidFill>
                <a:srgbClr val="FF0000"/>
              </a:solidFill>
            </a:endParaRPr>
          </a:p>
        </p:txBody>
      </p:sp>
      <mc:AlternateContent xmlns:mc="http://schemas.openxmlformats.org/markup-compatibility/2006">
        <mc:Choice xmlns:a14="http://schemas.microsoft.com/office/drawing/2010/main" Requires="a14">
          <p:sp>
            <p:nvSpPr>
              <p:cNvPr id="8" name="文本框 7"/>
              <p:cNvSpPr txBox="1"/>
              <p:nvPr/>
            </p:nvSpPr>
            <p:spPr>
              <a:xfrm>
                <a:off x="8334227" y="1811997"/>
                <a:ext cx="2865272" cy="3499997"/>
              </a:xfrm>
              <a:prstGeom prst="rect">
                <a:avLst/>
              </a:prstGeom>
              <a:noFill/>
            </p:spPr>
            <p:txBody>
              <a:bodyPr wrap="none" rtlCol="0">
                <a:spAutoFit/>
              </a:bodyPr>
              <a:lstStyle/>
              <a:p>
                <a:r>
                  <a:rPr lang="en-US" altLang="zh-CN" dirty="0">
                    <a:solidFill>
                      <a:srgbClr val="0000CC"/>
                    </a:solidFill>
                  </a:rPr>
                  <a:t>For </a:t>
                </a:r>
                <a14:m>
                  <m:oMath xmlns:m="http://schemas.openxmlformats.org/officeDocument/2006/math">
                    <m:sSup>
                      <m:sSupPr>
                        <m:ctrlPr>
                          <a:rPr lang="en-US" altLang="zh-CN" b="0" i="0" smtClean="0">
                            <a:solidFill>
                              <a:srgbClr val="0000CC"/>
                            </a:solidFill>
                            <a:latin typeface="Cambria Math" panose="02040503050406030204" pitchFamily="18" charset="0"/>
                          </a:rPr>
                        </m:ctrlPr>
                      </m:sSupPr>
                      <m:e>
                        <m:r>
                          <a:rPr lang="en-US" altLang="zh-CN" b="0" i="0" smtClean="0">
                            <a:solidFill>
                              <a:srgbClr val="0000CC"/>
                            </a:solidFill>
                            <a:latin typeface="Cambria Math" panose="02040503050406030204" pitchFamily="18" charset="0"/>
                          </a:rPr>
                          <m:t>0</m:t>
                        </m:r>
                      </m:e>
                      <m:sup>
                        <m:r>
                          <a:rPr lang="en-US" altLang="zh-CN" b="0" i="0" smtClean="0">
                            <a:solidFill>
                              <a:srgbClr val="0000CC"/>
                            </a:solidFill>
                            <a:latin typeface="Cambria Math" panose="02040503050406030204" pitchFamily="18" charset="0"/>
                          </a:rPr>
                          <m:t>++</m:t>
                        </m:r>
                      </m:sup>
                    </m:sSup>
                  </m:oMath>
                </a14:m>
                <a:r>
                  <a:rPr lang="en-US" altLang="zh-CN" dirty="0">
                    <a:solidFill>
                      <a:srgbClr val="0000CC"/>
                    </a:solidFill>
                  </a:rPr>
                  <a:t>, </a:t>
                </a:r>
                <a14:m>
                  <m:oMath xmlns:m="http://schemas.openxmlformats.org/officeDocument/2006/math">
                    <m:r>
                      <a:rPr lang="en-US" altLang="zh-CN" sz="2000" b="0" i="0" smtClean="0">
                        <a:solidFill>
                          <a:srgbClr val="0000CC"/>
                        </a:solidFill>
                        <a:latin typeface="Cambria Math" panose="02040503050406030204" pitchFamily="18" charset="0"/>
                      </a:rPr>
                      <m:t> </m:t>
                    </m:r>
                  </m:oMath>
                </a14:m>
                <a:endParaRPr lang="en-US" altLang="zh-CN" sz="2000" b="0" i="0" dirty="0">
                  <a:solidFill>
                    <a:srgbClr val="0000CC"/>
                  </a:solidFill>
                  <a:latin typeface="Cambria Math" panose="02040503050406030204" pitchFamily="18" charset="0"/>
                </a:endParaRPr>
              </a:p>
              <a:p>
                <a14:m>
                  <m:oMathPara xmlns:m="http://schemas.openxmlformats.org/officeDocument/2006/math">
                    <m:oMathParaPr>
                      <m:jc m:val="centerGroup"/>
                    </m:oMathParaPr>
                    <m:oMath xmlns:m="http://schemas.openxmlformats.org/officeDocument/2006/math">
                      <m:sSub>
                        <m:sSubPr>
                          <m:ctrlPr>
                            <a:rPr lang="en-US" altLang="zh-CN" b="0" i="1" smtClean="0">
                              <a:solidFill>
                                <a:srgbClr val="0000CC"/>
                              </a:solidFill>
                              <a:latin typeface="Cambria Math" panose="02040503050406030204" pitchFamily="18" charset="0"/>
                            </a:rPr>
                          </m:ctrlPr>
                        </m:sSubPr>
                        <m:e>
                          <m:d>
                            <m:dPr>
                              <m:begChr m:val="|"/>
                              <m:endChr m:val="|"/>
                              <m:ctrlPr>
                                <a:rPr lang="en-US" altLang="zh-CN" b="0" i="1" smtClean="0">
                                  <a:solidFill>
                                    <a:srgbClr val="0000CC"/>
                                  </a:solidFill>
                                  <a:latin typeface="Cambria Math" panose="02040503050406030204" pitchFamily="18" charset="0"/>
                                </a:rPr>
                              </m:ctrlPr>
                            </m:dPr>
                            <m:e>
                              <m:f>
                                <m:fPr>
                                  <m:ctrlPr>
                                    <a:rPr lang="en-US" altLang="zh-CN" b="0" i="1" smtClean="0">
                                      <a:solidFill>
                                        <a:srgbClr val="0000CC"/>
                                      </a:solidFill>
                                      <a:latin typeface="Cambria Math" panose="02040503050406030204" pitchFamily="18" charset="0"/>
                                    </a:rPr>
                                  </m:ctrlPr>
                                </m:fPr>
                                <m:num>
                                  <m:d>
                                    <m:dPr>
                                      <m:begChr m:val="〈"/>
                                      <m:endChr m:val="〉"/>
                                      <m:ctrlPr>
                                        <a:rPr lang="en-US" altLang="zh-CN" b="0" i="1" smtClean="0">
                                          <a:solidFill>
                                            <a:srgbClr val="0000CC"/>
                                          </a:solidFill>
                                          <a:latin typeface="Cambria Math" panose="02040503050406030204" pitchFamily="18" charset="0"/>
                                        </a:rPr>
                                      </m:ctrlPr>
                                    </m:dPr>
                                    <m:e>
                                      <m:sSup>
                                        <m:sSupPr>
                                          <m:ctrlPr>
                                            <a:rPr lang="en-US" altLang="zh-CN" i="1">
                                              <a:solidFill>
                                                <a:srgbClr val="0000CC"/>
                                              </a:solidFill>
                                              <a:latin typeface="Cambria Math" panose="02040503050406030204" pitchFamily="18" charset="0"/>
                                            </a:rPr>
                                          </m:ctrlPr>
                                        </m:sSupPr>
                                        <m:e>
                                          <m:r>
                                            <a:rPr lang="en-US" altLang="zh-CN" i="1">
                                              <a:solidFill>
                                                <a:srgbClr val="0000CC"/>
                                              </a:solidFill>
                                              <a:latin typeface="Cambria Math" panose="02040503050406030204" pitchFamily="18" charset="0"/>
                                            </a:rPr>
                                            <m:t>𝑉</m:t>
                                          </m:r>
                                        </m:e>
                                        <m:sup>
                                          <m:r>
                                            <a:rPr lang="en-US" altLang="zh-CN" b="0" i="1" smtClean="0">
                                              <a:solidFill>
                                                <a:srgbClr val="0000CC"/>
                                              </a:solidFill>
                                              <a:latin typeface="Cambria Math" panose="02040503050406030204" pitchFamily="18" charset="0"/>
                                            </a:rPr>
                                            <m:t>𝐿𝑖𝑛</m:t>
                                          </m:r>
                                        </m:sup>
                                      </m:sSup>
                                    </m:e>
                                  </m:d>
                                </m:num>
                                <m:den>
                                  <m:d>
                                    <m:dPr>
                                      <m:begChr m:val="〈"/>
                                      <m:endChr m:val="〉"/>
                                      <m:ctrlPr>
                                        <a:rPr lang="en-US" altLang="zh-CN" b="0" i="1" smtClean="0">
                                          <a:solidFill>
                                            <a:srgbClr val="0000CC"/>
                                          </a:solidFill>
                                          <a:latin typeface="Cambria Math" panose="02040503050406030204" pitchFamily="18" charset="0"/>
                                        </a:rPr>
                                      </m:ctrlPr>
                                    </m:dPr>
                                    <m:e>
                                      <m:sSubSup>
                                        <m:sSubSupPr>
                                          <m:ctrlPr>
                                            <a:rPr lang="en-US" altLang="zh-CN" b="0" i="1" smtClean="0">
                                              <a:solidFill>
                                                <a:srgbClr val="0000CC"/>
                                              </a:solidFill>
                                              <a:latin typeface="Cambria Math" panose="02040503050406030204" pitchFamily="18" charset="0"/>
                                            </a:rPr>
                                          </m:ctrlPr>
                                        </m:sSubSupPr>
                                        <m:e>
                                          <m:r>
                                            <a:rPr lang="en-US" altLang="zh-CN" i="1">
                                              <a:solidFill>
                                                <a:srgbClr val="0000CC"/>
                                              </a:solidFill>
                                              <a:latin typeface="Cambria Math" panose="02040503050406030204" pitchFamily="18" charset="0"/>
                                            </a:rPr>
                                            <m:t>𝑉</m:t>
                                          </m:r>
                                        </m:e>
                                        <m:sub/>
                                        <m:sup>
                                          <m:r>
                                            <a:rPr lang="en-US" altLang="zh-CN" b="0" i="1" smtClean="0">
                                              <a:solidFill>
                                                <a:srgbClr val="0000CC"/>
                                              </a:solidFill>
                                              <a:latin typeface="Cambria Math" panose="02040503050406030204" pitchFamily="18" charset="0"/>
                                            </a:rPr>
                                            <m:t>𝐶𝑜𝑢𝑙</m:t>
                                          </m:r>
                                        </m:sup>
                                      </m:sSubSup>
                                    </m:e>
                                  </m:d>
                                </m:den>
                              </m:f>
                            </m:e>
                          </m:d>
                        </m:e>
                        <m:sub>
                          <m:r>
                            <a:rPr lang="en-US" altLang="zh-CN" b="0" i="1" smtClean="0">
                              <a:solidFill>
                                <a:srgbClr val="FF0000"/>
                              </a:solidFill>
                              <a:latin typeface="Cambria Math" panose="02040503050406030204" pitchFamily="18" charset="0"/>
                            </a:rPr>
                            <m:t>1</m:t>
                          </m:r>
                          <m:r>
                            <a:rPr lang="en-US" altLang="zh-CN" b="0" i="1" smtClean="0">
                              <a:solidFill>
                                <a:srgbClr val="FF0000"/>
                              </a:solidFill>
                              <a:latin typeface="Cambria Math" panose="02040503050406030204" pitchFamily="18" charset="0"/>
                            </a:rPr>
                            <m:t>𝑆</m:t>
                          </m:r>
                        </m:sub>
                      </m:sSub>
                      <m:r>
                        <a:rPr lang="en-US" altLang="zh-CN" b="0" i="1" smtClean="0">
                          <a:solidFill>
                            <a:srgbClr val="0000CC"/>
                          </a:solidFill>
                          <a:latin typeface="Cambria Math" panose="02040503050406030204" pitchFamily="18" charset="0"/>
                        </a:rPr>
                        <m:t>≃</m:t>
                      </m:r>
                      <m:r>
                        <a:rPr lang="en-US" altLang="zh-CN" b="0" i="1" smtClean="0">
                          <a:solidFill>
                            <a:srgbClr val="0000CC"/>
                          </a:solidFill>
                          <a:latin typeface="Cambria Math" panose="02040503050406030204" pitchFamily="18" charset="0"/>
                        </a:rPr>
                        <m:t>0.77~0</m:t>
                      </m:r>
                      <m:r>
                        <a:rPr lang="en-US" altLang="zh-CN" b="0" i="1" smtClean="0">
                          <a:solidFill>
                            <a:srgbClr val="0000CC"/>
                          </a:solidFill>
                          <a:latin typeface="Cambria Math" panose="02040503050406030204" pitchFamily="18" charset="0"/>
                        </a:rPr>
                        <m:t>.</m:t>
                      </m:r>
                      <m:r>
                        <a:rPr lang="en-US" altLang="zh-CN" b="0" i="1" smtClean="0">
                          <a:solidFill>
                            <a:srgbClr val="0000CC"/>
                          </a:solidFill>
                          <a:latin typeface="Cambria Math" panose="02040503050406030204" pitchFamily="18" charset="0"/>
                        </a:rPr>
                        <m:t>81</m:t>
                      </m:r>
                    </m:oMath>
                  </m:oMathPara>
                </a14:m>
                <a:endParaRPr lang="en-US" altLang="zh-CN" dirty="0">
                  <a:solidFill>
                    <a:srgbClr val="0000CC"/>
                  </a:solidFill>
                </a:endParaRPr>
              </a:p>
              <a:p>
                <a:endParaRPr lang="en-US" altLang="zh-CN" dirty="0">
                  <a:solidFill>
                    <a:srgbClr val="0000CC"/>
                  </a:solidFill>
                </a:endParaRPr>
              </a:p>
              <a:p>
                <a14:m>
                  <m:oMathPara xmlns:m="http://schemas.openxmlformats.org/officeDocument/2006/math">
                    <m:oMathParaPr>
                      <m:jc m:val="centerGroup"/>
                    </m:oMathParaPr>
                    <m:oMath xmlns:m="http://schemas.openxmlformats.org/officeDocument/2006/math">
                      <m:sSub>
                        <m:sSubPr>
                          <m:ctrlPr>
                            <a:rPr lang="en-US" altLang="zh-CN" i="1">
                              <a:solidFill>
                                <a:srgbClr val="0000CC"/>
                              </a:solidFill>
                              <a:latin typeface="Cambria Math" panose="02040503050406030204" pitchFamily="18" charset="0"/>
                            </a:rPr>
                          </m:ctrlPr>
                        </m:sSubPr>
                        <m:e>
                          <m:d>
                            <m:dPr>
                              <m:begChr m:val="|"/>
                              <m:endChr m:val="|"/>
                              <m:ctrlPr>
                                <a:rPr lang="en-US" altLang="zh-CN" i="1">
                                  <a:solidFill>
                                    <a:srgbClr val="0000CC"/>
                                  </a:solidFill>
                                  <a:latin typeface="Cambria Math" panose="02040503050406030204" pitchFamily="18" charset="0"/>
                                </a:rPr>
                              </m:ctrlPr>
                            </m:dPr>
                            <m:e>
                              <m:f>
                                <m:fPr>
                                  <m:ctrlPr>
                                    <a:rPr lang="en-US" altLang="zh-CN" i="1">
                                      <a:solidFill>
                                        <a:srgbClr val="0000CC"/>
                                      </a:solidFill>
                                      <a:latin typeface="Cambria Math" panose="02040503050406030204" pitchFamily="18" charset="0"/>
                                    </a:rPr>
                                  </m:ctrlPr>
                                </m:fPr>
                                <m:num>
                                  <m:d>
                                    <m:dPr>
                                      <m:begChr m:val="〈"/>
                                      <m:endChr m:val="〉"/>
                                      <m:ctrlPr>
                                        <a:rPr lang="en-US" altLang="zh-CN" i="1">
                                          <a:solidFill>
                                            <a:srgbClr val="0000CC"/>
                                          </a:solidFill>
                                          <a:latin typeface="Cambria Math" panose="02040503050406030204" pitchFamily="18" charset="0"/>
                                        </a:rPr>
                                      </m:ctrlPr>
                                    </m:dPr>
                                    <m:e>
                                      <m:sSup>
                                        <m:sSupPr>
                                          <m:ctrlPr>
                                            <a:rPr lang="en-US" altLang="zh-CN" i="1">
                                              <a:solidFill>
                                                <a:srgbClr val="0000CC"/>
                                              </a:solidFill>
                                              <a:latin typeface="Cambria Math" panose="02040503050406030204" pitchFamily="18" charset="0"/>
                                            </a:rPr>
                                          </m:ctrlPr>
                                        </m:sSupPr>
                                        <m:e>
                                          <m:r>
                                            <a:rPr lang="en-US" altLang="zh-CN" i="1">
                                              <a:solidFill>
                                                <a:srgbClr val="0000CC"/>
                                              </a:solidFill>
                                              <a:latin typeface="Cambria Math" panose="02040503050406030204" pitchFamily="18" charset="0"/>
                                            </a:rPr>
                                            <m:t>𝑉</m:t>
                                          </m:r>
                                        </m:e>
                                        <m:sup>
                                          <m:r>
                                            <a:rPr lang="en-US" altLang="zh-CN" i="1">
                                              <a:solidFill>
                                                <a:srgbClr val="0000CC"/>
                                              </a:solidFill>
                                              <a:latin typeface="Cambria Math" panose="02040503050406030204" pitchFamily="18" charset="0"/>
                                            </a:rPr>
                                            <m:t>𝐿𝑖𝑛</m:t>
                                          </m:r>
                                        </m:sup>
                                      </m:sSup>
                                    </m:e>
                                  </m:d>
                                </m:num>
                                <m:den>
                                  <m:d>
                                    <m:dPr>
                                      <m:begChr m:val="〈"/>
                                      <m:endChr m:val="〉"/>
                                      <m:ctrlPr>
                                        <a:rPr lang="en-US" altLang="zh-CN" i="1">
                                          <a:solidFill>
                                            <a:srgbClr val="0000CC"/>
                                          </a:solidFill>
                                          <a:latin typeface="Cambria Math" panose="02040503050406030204" pitchFamily="18" charset="0"/>
                                        </a:rPr>
                                      </m:ctrlPr>
                                    </m:dPr>
                                    <m:e>
                                      <m:sSubSup>
                                        <m:sSubSupPr>
                                          <m:ctrlPr>
                                            <a:rPr lang="en-US" altLang="zh-CN" i="1">
                                              <a:solidFill>
                                                <a:srgbClr val="0000CC"/>
                                              </a:solidFill>
                                              <a:latin typeface="Cambria Math" panose="02040503050406030204" pitchFamily="18" charset="0"/>
                                            </a:rPr>
                                          </m:ctrlPr>
                                        </m:sSubSupPr>
                                        <m:e>
                                          <m:r>
                                            <a:rPr lang="en-US" altLang="zh-CN" i="1">
                                              <a:solidFill>
                                                <a:srgbClr val="0000CC"/>
                                              </a:solidFill>
                                              <a:latin typeface="Cambria Math" panose="02040503050406030204" pitchFamily="18" charset="0"/>
                                            </a:rPr>
                                            <m:t>𝑉</m:t>
                                          </m:r>
                                        </m:e>
                                        <m:sub/>
                                        <m:sup>
                                          <m:r>
                                            <a:rPr lang="en-US" altLang="zh-CN" i="1">
                                              <a:solidFill>
                                                <a:srgbClr val="0000CC"/>
                                              </a:solidFill>
                                              <a:latin typeface="Cambria Math" panose="02040503050406030204" pitchFamily="18" charset="0"/>
                                            </a:rPr>
                                            <m:t>𝐶𝑜𝑢𝑙</m:t>
                                          </m:r>
                                        </m:sup>
                                      </m:sSubSup>
                                    </m:e>
                                  </m:d>
                                </m:den>
                              </m:f>
                            </m:e>
                          </m:d>
                        </m:e>
                        <m:sub>
                          <m:r>
                            <a:rPr lang="en-US" altLang="zh-CN" b="0" i="1" smtClean="0">
                              <a:solidFill>
                                <a:srgbClr val="FF0000"/>
                              </a:solidFill>
                              <a:latin typeface="Cambria Math" panose="02040503050406030204" pitchFamily="18" charset="0"/>
                            </a:rPr>
                            <m:t>2</m:t>
                          </m:r>
                          <m:r>
                            <a:rPr lang="en-US" altLang="zh-CN" i="1">
                              <a:solidFill>
                                <a:srgbClr val="FF0000"/>
                              </a:solidFill>
                              <a:latin typeface="Cambria Math" panose="02040503050406030204" pitchFamily="18" charset="0"/>
                            </a:rPr>
                            <m:t>𝑆</m:t>
                          </m:r>
                        </m:sub>
                      </m:sSub>
                      <m:r>
                        <a:rPr lang="en-US" altLang="zh-CN" i="1">
                          <a:solidFill>
                            <a:srgbClr val="0000CC"/>
                          </a:solidFill>
                          <a:latin typeface="Cambria Math" panose="02040503050406030204" pitchFamily="18" charset="0"/>
                        </a:rPr>
                        <m:t>≃</m:t>
                      </m:r>
                      <m:r>
                        <a:rPr lang="en-US" altLang="zh-CN" b="0" i="1" smtClean="0">
                          <a:solidFill>
                            <a:srgbClr val="0000CC"/>
                          </a:solidFill>
                          <a:latin typeface="Cambria Math" panose="02040503050406030204" pitchFamily="18" charset="0"/>
                        </a:rPr>
                        <m:t>1.36</m:t>
                      </m:r>
                      <m:r>
                        <a:rPr lang="en-US" altLang="zh-CN" i="1">
                          <a:solidFill>
                            <a:srgbClr val="0000CC"/>
                          </a:solidFill>
                          <a:latin typeface="Cambria Math" panose="02040503050406030204" pitchFamily="18" charset="0"/>
                        </a:rPr>
                        <m:t>~</m:t>
                      </m:r>
                      <m:r>
                        <a:rPr lang="en-US" altLang="zh-CN" b="0" i="1" smtClean="0">
                          <a:solidFill>
                            <a:srgbClr val="0000CC"/>
                          </a:solidFill>
                          <a:latin typeface="Cambria Math" panose="02040503050406030204" pitchFamily="18" charset="0"/>
                        </a:rPr>
                        <m:t>1.93</m:t>
                      </m:r>
                    </m:oMath>
                  </m:oMathPara>
                </a14:m>
                <a:endParaRPr lang="zh-CN" altLang="en-US" dirty="0">
                  <a:solidFill>
                    <a:srgbClr val="0000CC"/>
                  </a:solidFill>
                </a:endParaRPr>
              </a:p>
              <a:p>
                <a:endParaRPr lang="en-US" altLang="zh-CN" dirty="0">
                  <a:solidFill>
                    <a:srgbClr val="0000CC"/>
                  </a:solidFill>
                </a:endParaRPr>
              </a:p>
              <a:p>
                <a14:m>
                  <m:oMathPara xmlns:m="http://schemas.openxmlformats.org/officeDocument/2006/math">
                    <m:oMathParaPr>
                      <m:jc m:val="centerGroup"/>
                    </m:oMathParaPr>
                    <m:oMath xmlns:m="http://schemas.openxmlformats.org/officeDocument/2006/math">
                      <m:sSub>
                        <m:sSubPr>
                          <m:ctrlPr>
                            <a:rPr lang="en-US" altLang="zh-CN" i="1">
                              <a:solidFill>
                                <a:srgbClr val="0000CC"/>
                              </a:solidFill>
                              <a:latin typeface="Cambria Math" panose="02040503050406030204" pitchFamily="18" charset="0"/>
                            </a:rPr>
                          </m:ctrlPr>
                        </m:sSubPr>
                        <m:e>
                          <m:d>
                            <m:dPr>
                              <m:begChr m:val="|"/>
                              <m:endChr m:val="|"/>
                              <m:ctrlPr>
                                <a:rPr lang="en-US" altLang="zh-CN" i="1">
                                  <a:solidFill>
                                    <a:srgbClr val="0000CC"/>
                                  </a:solidFill>
                                  <a:latin typeface="Cambria Math" panose="02040503050406030204" pitchFamily="18" charset="0"/>
                                </a:rPr>
                              </m:ctrlPr>
                            </m:dPr>
                            <m:e>
                              <m:f>
                                <m:fPr>
                                  <m:ctrlPr>
                                    <a:rPr lang="en-US" altLang="zh-CN" i="1">
                                      <a:solidFill>
                                        <a:srgbClr val="0000CC"/>
                                      </a:solidFill>
                                      <a:latin typeface="Cambria Math" panose="02040503050406030204" pitchFamily="18" charset="0"/>
                                    </a:rPr>
                                  </m:ctrlPr>
                                </m:fPr>
                                <m:num>
                                  <m:d>
                                    <m:dPr>
                                      <m:begChr m:val="〈"/>
                                      <m:endChr m:val="〉"/>
                                      <m:ctrlPr>
                                        <a:rPr lang="en-US" altLang="zh-CN" i="1">
                                          <a:solidFill>
                                            <a:srgbClr val="0000CC"/>
                                          </a:solidFill>
                                          <a:latin typeface="Cambria Math" panose="02040503050406030204" pitchFamily="18" charset="0"/>
                                        </a:rPr>
                                      </m:ctrlPr>
                                    </m:dPr>
                                    <m:e>
                                      <m:sSup>
                                        <m:sSupPr>
                                          <m:ctrlPr>
                                            <a:rPr lang="en-US" altLang="zh-CN" i="1">
                                              <a:solidFill>
                                                <a:srgbClr val="0000CC"/>
                                              </a:solidFill>
                                              <a:latin typeface="Cambria Math" panose="02040503050406030204" pitchFamily="18" charset="0"/>
                                            </a:rPr>
                                          </m:ctrlPr>
                                        </m:sSupPr>
                                        <m:e>
                                          <m:r>
                                            <a:rPr lang="en-US" altLang="zh-CN" i="1">
                                              <a:solidFill>
                                                <a:srgbClr val="0000CC"/>
                                              </a:solidFill>
                                              <a:latin typeface="Cambria Math" panose="02040503050406030204" pitchFamily="18" charset="0"/>
                                            </a:rPr>
                                            <m:t>𝑉</m:t>
                                          </m:r>
                                        </m:e>
                                        <m:sup>
                                          <m:r>
                                            <a:rPr lang="en-US" altLang="zh-CN" i="1">
                                              <a:solidFill>
                                                <a:srgbClr val="0000CC"/>
                                              </a:solidFill>
                                              <a:latin typeface="Cambria Math" panose="02040503050406030204" pitchFamily="18" charset="0"/>
                                            </a:rPr>
                                            <m:t>𝐿𝑖𝑛</m:t>
                                          </m:r>
                                        </m:sup>
                                      </m:sSup>
                                    </m:e>
                                  </m:d>
                                </m:num>
                                <m:den>
                                  <m:d>
                                    <m:dPr>
                                      <m:begChr m:val="〈"/>
                                      <m:endChr m:val="〉"/>
                                      <m:ctrlPr>
                                        <a:rPr lang="en-US" altLang="zh-CN" i="1">
                                          <a:solidFill>
                                            <a:srgbClr val="0000CC"/>
                                          </a:solidFill>
                                          <a:latin typeface="Cambria Math" panose="02040503050406030204" pitchFamily="18" charset="0"/>
                                        </a:rPr>
                                      </m:ctrlPr>
                                    </m:dPr>
                                    <m:e>
                                      <m:sSubSup>
                                        <m:sSubSupPr>
                                          <m:ctrlPr>
                                            <a:rPr lang="en-US" altLang="zh-CN" i="1">
                                              <a:solidFill>
                                                <a:srgbClr val="0000CC"/>
                                              </a:solidFill>
                                              <a:latin typeface="Cambria Math" panose="02040503050406030204" pitchFamily="18" charset="0"/>
                                            </a:rPr>
                                          </m:ctrlPr>
                                        </m:sSubSupPr>
                                        <m:e>
                                          <m:r>
                                            <a:rPr lang="en-US" altLang="zh-CN" i="1">
                                              <a:solidFill>
                                                <a:srgbClr val="0000CC"/>
                                              </a:solidFill>
                                              <a:latin typeface="Cambria Math" panose="02040503050406030204" pitchFamily="18" charset="0"/>
                                            </a:rPr>
                                            <m:t>𝑉</m:t>
                                          </m:r>
                                        </m:e>
                                        <m:sub/>
                                        <m:sup>
                                          <m:r>
                                            <a:rPr lang="en-US" altLang="zh-CN" i="1">
                                              <a:solidFill>
                                                <a:srgbClr val="0000CC"/>
                                              </a:solidFill>
                                              <a:latin typeface="Cambria Math" panose="02040503050406030204" pitchFamily="18" charset="0"/>
                                            </a:rPr>
                                            <m:t>𝐶𝑜𝑢𝑙</m:t>
                                          </m:r>
                                        </m:sup>
                                      </m:sSubSup>
                                    </m:e>
                                  </m:d>
                                </m:den>
                              </m:f>
                            </m:e>
                          </m:d>
                        </m:e>
                        <m:sub>
                          <m:r>
                            <a:rPr lang="en-US" altLang="zh-CN" b="0" i="1" smtClean="0">
                              <a:solidFill>
                                <a:srgbClr val="FF0000"/>
                              </a:solidFill>
                              <a:latin typeface="Cambria Math" panose="02040503050406030204" pitchFamily="18" charset="0"/>
                            </a:rPr>
                            <m:t>3</m:t>
                          </m:r>
                          <m:r>
                            <a:rPr lang="en-US" altLang="zh-CN" i="1">
                              <a:solidFill>
                                <a:srgbClr val="FF0000"/>
                              </a:solidFill>
                              <a:latin typeface="Cambria Math" panose="02040503050406030204" pitchFamily="18" charset="0"/>
                            </a:rPr>
                            <m:t>𝑆</m:t>
                          </m:r>
                        </m:sub>
                      </m:sSub>
                      <m:r>
                        <a:rPr lang="en-US" altLang="zh-CN" i="1">
                          <a:solidFill>
                            <a:srgbClr val="0000CC"/>
                          </a:solidFill>
                          <a:latin typeface="Cambria Math" panose="02040503050406030204" pitchFamily="18" charset="0"/>
                        </a:rPr>
                        <m:t>≃</m:t>
                      </m:r>
                      <m:r>
                        <a:rPr lang="en-US" altLang="zh-CN" b="0" i="1" smtClean="0">
                          <a:solidFill>
                            <a:srgbClr val="0000CC"/>
                          </a:solidFill>
                          <a:latin typeface="Cambria Math" panose="02040503050406030204" pitchFamily="18" charset="0"/>
                        </a:rPr>
                        <m:t>1.85~3.34</m:t>
                      </m:r>
                    </m:oMath>
                  </m:oMathPara>
                </a14:m>
                <a:endParaRPr lang="zh-CN" altLang="en-US" dirty="0">
                  <a:solidFill>
                    <a:srgbClr val="0000CC"/>
                  </a:solidFill>
                </a:endParaRPr>
              </a:p>
              <a:p>
                <a:endParaRPr lang="zh-CN" altLang="en-US" dirty="0">
                  <a:solidFill>
                    <a:srgbClr val="0000CC"/>
                  </a:solidFill>
                </a:endParaRPr>
              </a:p>
            </p:txBody>
          </p:sp>
        </mc:Choice>
        <mc:Fallback>
          <p:sp>
            <p:nvSpPr>
              <p:cNvPr id="8" name="文本框 7"/>
              <p:cNvSpPr txBox="1">
                <a:spLocks noRot="1" noChangeAspect="1" noMove="1" noResize="1" noEditPoints="1" noAdjustHandles="1" noChangeArrowheads="1" noChangeShapeType="1" noTextEdit="1"/>
              </p:cNvSpPr>
              <p:nvPr/>
            </p:nvSpPr>
            <p:spPr>
              <a:xfrm>
                <a:off x="8334227" y="1811997"/>
                <a:ext cx="2865272" cy="3499997"/>
              </a:xfrm>
              <a:prstGeom prst="rect">
                <a:avLst/>
              </a:prstGeom>
              <a:blipFill>
                <a:blip r:embed="rId6"/>
                <a:stretch>
                  <a:fillRect l="-1702"/>
                </a:stretch>
              </a:blipFill>
            </p:spPr>
            <p:txBody>
              <a:bodyPr/>
              <a:lstStyle/>
              <a:p>
                <a:r>
                  <a:rPr lang="zh-CN" altLang="en-US">
                    <a:noFill/>
                  </a:rPr>
                  <a:t> </a:t>
                </a:r>
              </a:p>
            </p:txBody>
          </p:sp>
        </mc:Fallback>
      </mc:AlternateContent>
      <p:sp>
        <p:nvSpPr>
          <p:cNvPr id="9" name="矩形 8"/>
          <p:cNvSpPr/>
          <p:nvPr/>
        </p:nvSpPr>
        <p:spPr bwMode="auto">
          <a:xfrm>
            <a:off x="5580743" y="1202474"/>
            <a:ext cx="1081117" cy="4030004"/>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Tree>
    <p:extLst>
      <p:ext uri="{BB962C8B-B14F-4D97-AF65-F5344CB8AC3E}">
        <p14:creationId xmlns:p14="http://schemas.microsoft.com/office/powerpoint/2010/main" val="266426106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6343" y="429177"/>
            <a:ext cx="10624457" cy="400110"/>
          </a:xfrm>
          <a:prstGeom prst="rect">
            <a:avLst/>
          </a:prstGeom>
          <a:noFill/>
        </p:spPr>
        <p:txBody>
          <a:bodyPr wrap="square" rtlCol="0">
            <a:spAutoFit/>
          </a:bodyPr>
          <a:lstStyle/>
          <a:p>
            <a:r>
              <a:rPr lang="en-US" altLang="zh-CN" sz="2000" dirty="0">
                <a:solidFill>
                  <a:srgbClr val="0000CC"/>
                </a:solidFill>
              </a:rPr>
              <a:t>Sufficient energies for non-annihilation decays:</a:t>
            </a:r>
            <a:endParaRPr lang="zh-CN" altLang="en-US" sz="2000" dirty="0">
              <a:solidFill>
                <a:srgbClr val="0000CC"/>
              </a:solidFill>
            </a:endParaRPr>
          </a:p>
        </p:txBody>
      </p:sp>
      <p:sp>
        <p:nvSpPr>
          <p:cNvPr id="3" name="自由: 形状 2"/>
          <p:cNvSpPr/>
          <p:nvPr/>
        </p:nvSpPr>
        <p:spPr bwMode="auto">
          <a:xfrm>
            <a:off x="998165" y="2160553"/>
            <a:ext cx="1974850" cy="781050"/>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4" name="自由: 形状 3"/>
          <p:cNvSpPr/>
          <p:nvPr/>
        </p:nvSpPr>
        <p:spPr bwMode="auto">
          <a:xfrm>
            <a:off x="998165" y="3165293"/>
            <a:ext cx="2209347" cy="331936"/>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5" name="自由: 形状 4"/>
          <p:cNvSpPr/>
          <p:nvPr/>
        </p:nvSpPr>
        <p:spPr bwMode="auto">
          <a:xfrm>
            <a:off x="998166" y="2647767"/>
            <a:ext cx="2209346" cy="590323"/>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6" name="自由: 形状 5"/>
          <p:cNvSpPr/>
          <p:nvPr/>
        </p:nvSpPr>
        <p:spPr bwMode="auto">
          <a:xfrm>
            <a:off x="998165" y="1936864"/>
            <a:ext cx="1890032" cy="467296"/>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7" name="自由: 形状 6"/>
          <p:cNvSpPr/>
          <p:nvPr/>
        </p:nvSpPr>
        <p:spPr bwMode="auto">
          <a:xfrm>
            <a:off x="7565492" y="2178608"/>
            <a:ext cx="2108278" cy="670118"/>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8" name="自由: 形状 7"/>
          <p:cNvSpPr/>
          <p:nvPr/>
        </p:nvSpPr>
        <p:spPr bwMode="auto">
          <a:xfrm>
            <a:off x="7565492" y="3055603"/>
            <a:ext cx="2108278" cy="668775"/>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9" name="自由: 形状 8"/>
          <p:cNvSpPr/>
          <p:nvPr/>
        </p:nvSpPr>
        <p:spPr bwMode="auto">
          <a:xfrm>
            <a:off x="7565492" y="2619987"/>
            <a:ext cx="2514679" cy="228740"/>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0" name="自由: 形状 9"/>
          <p:cNvSpPr/>
          <p:nvPr/>
        </p:nvSpPr>
        <p:spPr bwMode="auto">
          <a:xfrm>
            <a:off x="7565492" y="1997179"/>
            <a:ext cx="1883308" cy="386901"/>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1" name="自由: 形状 10"/>
          <p:cNvSpPr/>
          <p:nvPr/>
        </p:nvSpPr>
        <p:spPr>
          <a:xfrm>
            <a:off x="9322569" y="2996410"/>
            <a:ext cx="677774" cy="452198"/>
          </a:xfrm>
          <a:custGeom>
            <a:avLst/>
            <a:gdLst>
              <a:gd name="connsiteX0" fmla="*/ 677774 w 677774"/>
              <a:gd name="connsiteY0" fmla="*/ 103855 h 452198"/>
              <a:gd name="connsiteX1" fmla="*/ 82688 w 677774"/>
              <a:gd name="connsiteY1" fmla="*/ 2255 h 452198"/>
              <a:gd name="connsiteX2" fmla="*/ 46402 w 677774"/>
              <a:gd name="connsiteY2" fmla="*/ 190941 h 452198"/>
              <a:gd name="connsiteX3" fmla="*/ 474574 w 677774"/>
              <a:gd name="connsiteY3" fmla="*/ 452198 h 452198"/>
            </a:gdLst>
            <a:ahLst/>
            <a:cxnLst>
              <a:cxn ang="0">
                <a:pos x="connsiteX0" y="connsiteY0"/>
              </a:cxn>
              <a:cxn ang="0">
                <a:pos x="connsiteX1" y="connsiteY1"/>
              </a:cxn>
              <a:cxn ang="0">
                <a:pos x="connsiteX2" y="connsiteY2"/>
              </a:cxn>
              <a:cxn ang="0">
                <a:pos x="connsiteX3" y="connsiteY3"/>
              </a:cxn>
            </a:cxnLst>
            <a:rect l="l" t="t" r="r" b="b"/>
            <a:pathLst>
              <a:path w="677774" h="452198">
                <a:moveTo>
                  <a:pt x="677774" y="103855"/>
                </a:moveTo>
                <a:cubicBezTo>
                  <a:pt x="432845" y="45798"/>
                  <a:pt x="187917" y="-12259"/>
                  <a:pt x="82688" y="2255"/>
                </a:cubicBezTo>
                <a:cubicBezTo>
                  <a:pt x="-22541" y="16769"/>
                  <a:pt x="-18912" y="115951"/>
                  <a:pt x="46402" y="190941"/>
                </a:cubicBezTo>
                <a:cubicBezTo>
                  <a:pt x="111716" y="265931"/>
                  <a:pt x="293145" y="359064"/>
                  <a:pt x="474574" y="452198"/>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0000"/>
              </a:solidFill>
            </a:endParaRPr>
          </a:p>
        </p:txBody>
      </p:sp>
      <p:sp>
        <p:nvSpPr>
          <p:cNvPr id="12" name="矩形 11"/>
          <p:cNvSpPr/>
          <p:nvPr/>
        </p:nvSpPr>
        <p:spPr>
          <a:xfrm>
            <a:off x="856343" y="1272719"/>
            <a:ext cx="2871299" cy="369332"/>
          </a:xfrm>
          <a:prstGeom prst="rect">
            <a:avLst/>
          </a:prstGeom>
        </p:spPr>
        <p:txBody>
          <a:bodyPr wrap="none">
            <a:spAutoFit/>
          </a:bodyPr>
          <a:lstStyle/>
          <a:p>
            <a:pPr marL="285750" indent="-285750">
              <a:buFont typeface="Arial" panose="020B0604020202020204" pitchFamily="34" charset="0"/>
              <a:buChar char="•"/>
            </a:pPr>
            <a:r>
              <a:rPr lang="en-US" altLang="zh-CN" dirty="0"/>
              <a:t>Rearrangement decays</a:t>
            </a:r>
            <a:endParaRPr lang="zh-CN" altLang="en-US" dirty="0"/>
          </a:p>
        </p:txBody>
      </p:sp>
      <p:sp>
        <p:nvSpPr>
          <p:cNvPr id="13" name="矩形 12"/>
          <p:cNvSpPr/>
          <p:nvPr/>
        </p:nvSpPr>
        <p:spPr>
          <a:xfrm>
            <a:off x="7437256" y="1273713"/>
            <a:ext cx="2416046" cy="369332"/>
          </a:xfrm>
          <a:prstGeom prst="rect">
            <a:avLst/>
          </a:prstGeom>
        </p:spPr>
        <p:txBody>
          <a:bodyPr wrap="none">
            <a:spAutoFit/>
          </a:bodyPr>
          <a:lstStyle/>
          <a:p>
            <a:r>
              <a:rPr lang="en-US" altLang="zh-CN" dirty="0"/>
              <a:t>Open channel decays</a:t>
            </a:r>
            <a:endParaRPr lang="zh-CN" altLang="en-US" dirty="0"/>
          </a:p>
        </p:txBody>
      </p:sp>
      <mc:AlternateContent xmlns:mc="http://schemas.openxmlformats.org/markup-compatibility/2006">
        <mc:Choice xmlns:a14="http://schemas.microsoft.com/office/drawing/2010/main" Requires="a14">
          <p:sp>
            <p:nvSpPr>
              <p:cNvPr id="14" name="文本框 13"/>
              <p:cNvSpPr txBox="1"/>
              <p:nvPr/>
            </p:nvSpPr>
            <p:spPr>
              <a:xfrm>
                <a:off x="998165" y="4014755"/>
                <a:ext cx="2091790" cy="388889"/>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−4</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𝑄</m:t>
                          </m:r>
                        </m:sub>
                      </m:sSub>
                      <m:r>
                        <a:rPr lang="en-US" altLang="zh-CN" b="0" i="1" smtClean="0">
                          <a:latin typeface="Cambria Math" panose="02040503050406030204" pitchFamily="18" charset="0"/>
                        </a:rPr>
                        <m:t>&gt;2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𝑐</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𝑐</m:t>
                              </m:r>
                            </m:e>
                          </m:acc>
                        </m:sub>
                      </m:sSub>
                    </m:oMath>
                  </m:oMathPara>
                </a14:m>
                <a:endParaRPr lang="zh-CN" altLang="en-US" dirty="0"/>
              </a:p>
            </p:txBody>
          </p:sp>
        </mc:Choice>
        <mc:Fallback>
          <p:sp>
            <p:nvSpPr>
              <p:cNvPr id="14" name="文本框 13"/>
              <p:cNvSpPr txBox="1">
                <a:spLocks noRot="1" noChangeAspect="1" noMove="1" noResize="1" noEditPoints="1" noAdjustHandles="1" noChangeArrowheads="1" noChangeShapeType="1" noTextEdit="1"/>
              </p:cNvSpPr>
              <p:nvPr/>
            </p:nvSpPr>
            <p:spPr>
              <a:xfrm>
                <a:off x="998165" y="4014755"/>
                <a:ext cx="2091790" cy="388889"/>
              </a:xfrm>
              <a:prstGeom prst="rect">
                <a:avLst/>
              </a:prstGeom>
              <a:blipFill>
                <a:blip r:embed="rId2"/>
                <a:stretch>
                  <a:fillRect r="-6706" b="-7937"/>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 name="文本框 14"/>
              <p:cNvSpPr txBox="1"/>
              <p:nvPr/>
            </p:nvSpPr>
            <p:spPr>
              <a:xfrm>
                <a:off x="4125606" y="4069482"/>
                <a:ext cx="2803139" cy="388889"/>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−4</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𝑄</m:t>
                          </m:r>
                        </m:sub>
                      </m:sSub>
                      <m:r>
                        <a:rPr lang="en-US" altLang="zh-CN" b="0" i="1" smtClean="0">
                          <a:latin typeface="Cambria Math" panose="02040503050406030204" pitchFamily="18" charset="0"/>
                        </a:rPr>
                        <m:t>&gt;2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𝑐</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𝑐</m:t>
                              </m:r>
                            </m:e>
                          </m:acc>
                        </m:sub>
                      </m:sSub>
                      <m:r>
                        <a:rPr lang="en-US" altLang="zh-CN" b="0" i="1" smtClean="0">
                          <a:latin typeface="Cambria Math" panose="02040503050406030204" pitchFamily="18" charset="0"/>
                        </a:rPr>
                        <m: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𝜋</m:t>
                          </m:r>
                        </m:sub>
                      </m:sSub>
                    </m:oMath>
                  </m:oMathPara>
                </a14:m>
                <a:endParaRPr lang="zh-CN" altLang="en-US" dirty="0"/>
              </a:p>
            </p:txBody>
          </p:sp>
        </mc:Choice>
        <mc:Fallback>
          <p:sp>
            <p:nvSpPr>
              <p:cNvPr id="15" name="文本框 14"/>
              <p:cNvSpPr txBox="1">
                <a:spLocks noRot="1" noChangeAspect="1" noMove="1" noResize="1" noEditPoints="1" noAdjustHandles="1" noChangeArrowheads="1" noChangeShapeType="1" noTextEdit="1"/>
              </p:cNvSpPr>
              <p:nvPr/>
            </p:nvSpPr>
            <p:spPr>
              <a:xfrm>
                <a:off x="4125606" y="4069482"/>
                <a:ext cx="2803139" cy="388889"/>
              </a:xfrm>
              <a:prstGeom prst="rect">
                <a:avLst/>
              </a:prstGeom>
              <a:blipFill>
                <a:blip r:embed="rId3"/>
                <a:stretch>
                  <a:fillRect b="-7937"/>
                </a:stretch>
              </a:blipFill>
            </p:spPr>
            <p:txBody>
              <a:bodyPr/>
              <a:lstStyle/>
              <a:p>
                <a:r>
                  <a:rPr lang="zh-CN" altLang="en-US">
                    <a:noFill/>
                  </a:rPr>
                  <a:t> </a:t>
                </a:r>
              </a:p>
            </p:txBody>
          </p:sp>
        </mc:Fallback>
      </mc:AlternateContent>
      <p:sp>
        <p:nvSpPr>
          <p:cNvPr id="16" name="自由: 形状 15"/>
          <p:cNvSpPr/>
          <p:nvPr/>
        </p:nvSpPr>
        <p:spPr bwMode="auto">
          <a:xfrm>
            <a:off x="4303454" y="2160553"/>
            <a:ext cx="1974850" cy="781050"/>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7" name="自由: 形状 16"/>
          <p:cNvSpPr/>
          <p:nvPr/>
        </p:nvSpPr>
        <p:spPr bwMode="auto">
          <a:xfrm>
            <a:off x="4303454" y="3118216"/>
            <a:ext cx="2209347" cy="94152"/>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8" name="自由: 形状 17"/>
          <p:cNvSpPr/>
          <p:nvPr/>
        </p:nvSpPr>
        <p:spPr bwMode="auto">
          <a:xfrm>
            <a:off x="4303455" y="2647768"/>
            <a:ext cx="2209346" cy="124462"/>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19" name="自由: 形状 18"/>
          <p:cNvSpPr/>
          <p:nvPr/>
        </p:nvSpPr>
        <p:spPr bwMode="auto">
          <a:xfrm>
            <a:off x="4303454" y="1936864"/>
            <a:ext cx="1890032" cy="467296"/>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20" name="Freeform 12"/>
          <p:cNvSpPr>
            <a:spLocks/>
          </p:cNvSpPr>
          <p:nvPr/>
        </p:nvSpPr>
        <p:spPr bwMode="auto">
          <a:xfrm rot="5797891">
            <a:off x="4918983" y="3150631"/>
            <a:ext cx="935038" cy="431800"/>
          </a:xfrm>
          <a:custGeom>
            <a:avLst/>
            <a:gdLst>
              <a:gd name="T0" fmla="*/ 0 w 752"/>
              <a:gd name="T1" fmla="*/ 256 h 290"/>
              <a:gd name="T2" fmla="*/ 8 w 752"/>
              <a:gd name="T3" fmla="*/ 192 h 290"/>
              <a:gd name="T4" fmla="*/ 80 w 752"/>
              <a:gd name="T5" fmla="*/ 160 h 290"/>
              <a:gd name="T6" fmla="*/ 160 w 752"/>
              <a:gd name="T7" fmla="*/ 168 h 290"/>
              <a:gd name="T8" fmla="*/ 112 w 752"/>
              <a:gd name="T9" fmla="*/ 248 h 290"/>
              <a:gd name="T10" fmla="*/ 176 w 752"/>
              <a:gd name="T11" fmla="*/ 152 h 290"/>
              <a:gd name="T12" fmla="*/ 264 w 752"/>
              <a:gd name="T13" fmla="*/ 160 h 290"/>
              <a:gd name="T14" fmla="*/ 256 w 752"/>
              <a:gd name="T15" fmla="*/ 224 h 290"/>
              <a:gd name="T16" fmla="*/ 200 w 752"/>
              <a:gd name="T17" fmla="*/ 216 h 290"/>
              <a:gd name="T18" fmla="*/ 288 w 752"/>
              <a:gd name="T19" fmla="*/ 104 h 290"/>
              <a:gd name="T20" fmla="*/ 392 w 752"/>
              <a:gd name="T21" fmla="*/ 144 h 290"/>
              <a:gd name="T22" fmla="*/ 384 w 752"/>
              <a:gd name="T23" fmla="*/ 184 h 290"/>
              <a:gd name="T24" fmla="*/ 336 w 752"/>
              <a:gd name="T25" fmla="*/ 176 h 290"/>
              <a:gd name="T26" fmla="*/ 352 w 752"/>
              <a:gd name="T27" fmla="*/ 128 h 290"/>
              <a:gd name="T28" fmla="*/ 448 w 752"/>
              <a:gd name="T29" fmla="*/ 72 h 290"/>
              <a:gd name="T30" fmla="*/ 496 w 752"/>
              <a:gd name="T31" fmla="*/ 168 h 290"/>
              <a:gd name="T32" fmla="*/ 448 w 752"/>
              <a:gd name="T33" fmla="*/ 160 h 290"/>
              <a:gd name="T34" fmla="*/ 456 w 752"/>
              <a:gd name="T35" fmla="*/ 128 h 290"/>
              <a:gd name="T36" fmla="*/ 480 w 752"/>
              <a:gd name="T37" fmla="*/ 80 h 290"/>
              <a:gd name="T38" fmla="*/ 528 w 752"/>
              <a:gd name="T39" fmla="*/ 48 h 290"/>
              <a:gd name="T40" fmla="*/ 560 w 752"/>
              <a:gd name="T41" fmla="*/ 56 h 290"/>
              <a:gd name="T42" fmla="*/ 592 w 752"/>
              <a:gd name="T43" fmla="*/ 104 h 290"/>
              <a:gd name="T44" fmla="*/ 584 w 752"/>
              <a:gd name="T45" fmla="*/ 136 h 290"/>
              <a:gd name="T46" fmla="*/ 544 w 752"/>
              <a:gd name="T47" fmla="*/ 128 h 290"/>
              <a:gd name="T48" fmla="*/ 608 w 752"/>
              <a:gd name="T49" fmla="*/ 16 h 290"/>
              <a:gd name="T50" fmla="*/ 632 w 752"/>
              <a:gd name="T51" fmla="*/ 0 h 290"/>
              <a:gd name="T52" fmla="*/ 680 w 752"/>
              <a:gd name="T53" fmla="*/ 56 h 290"/>
              <a:gd name="T54" fmla="*/ 672 w 752"/>
              <a:gd name="T55" fmla="*/ 96 h 290"/>
              <a:gd name="T56" fmla="*/ 632 w 752"/>
              <a:gd name="T57" fmla="*/ 32 h 290"/>
              <a:gd name="T58" fmla="*/ 640 w 752"/>
              <a:gd name="T59" fmla="*/ 8 h 290"/>
              <a:gd name="T60" fmla="*/ 752 w 752"/>
              <a:gd name="T61" fmla="*/ 1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2" h="290">
                <a:moveTo>
                  <a:pt x="0" y="256"/>
                </a:moveTo>
                <a:cubicBezTo>
                  <a:pt x="3" y="235"/>
                  <a:pt x="0" y="212"/>
                  <a:pt x="8" y="192"/>
                </a:cubicBezTo>
                <a:cubicBezTo>
                  <a:pt x="18" y="168"/>
                  <a:pt x="80" y="160"/>
                  <a:pt x="80" y="160"/>
                </a:cubicBezTo>
                <a:cubicBezTo>
                  <a:pt x="107" y="163"/>
                  <a:pt x="144" y="147"/>
                  <a:pt x="160" y="168"/>
                </a:cubicBezTo>
                <a:cubicBezTo>
                  <a:pt x="251" y="290"/>
                  <a:pt x="135" y="253"/>
                  <a:pt x="112" y="248"/>
                </a:cubicBezTo>
                <a:cubicBezTo>
                  <a:pt x="95" y="197"/>
                  <a:pt x="130" y="167"/>
                  <a:pt x="176" y="152"/>
                </a:cubicBezTo>
                <a:cubicBezTo>
                  <a:pt x="205" y="155"/>
                  <a:pt x="242" y="140"/>
                  <a:pt x="264" y="160"/>
                </a:cubicBezTo>
                <a:cubicBezTo>
                  <a:pt x="280" y="174"/>
                  <a:pt x="272" y="210"/>
                  <a:pt x="256" y="224"/>
                </a:cubicBezTo>
                <a:cubicBezTo>
                  <a:pt x="242" y="236"/>
                  <a:pt x="219" y="219"/>
                  <a:pt x="200" y="216"/>
                </a:cubicBezTo>
                <a:cubicBezTo>
                  <a:pt x="217" y="166"/>
                  <a:pt x="245" y="132"/>
                  <a:pt x="288" y="104"/>
                </a:cubicBezTo>
                <a:cubicBezTo>
                  <a:pt x="335" y="111"/>
                  <a:pt x="366" y="105"/>
                  <a:pt x="392" y="144"/>
                </a:cubicBezTo>
                <a:cubicBezTo>
                  <a:pt x="389" y="157"/>
                  <a:pt x="396" y="177"/>
                  <a:pt x="384" y="184"/>
                </a:cubicBezTo>
                <a:cubicBezTo>
                  <a:pt x="370" y="192"/>
                  <a:pt x="344" y="190"/>
                  <a:pt x="336" y="176"/>
                </a:cubicBezTo>
                <a:cubicBezTo>
                  <a:pt x="328" y="161"/>
                  <a:pt x="338" y="137"/>
                  <a:pt x="352" y="128"/>
                </a:cubicBezTo>
                <a:cubicBezTo>
                  <a:pt x="385" y="106"/>
                  <a:pt x="411" y="84"/>
                  <a:pt x="448" y="72"/>
                </a:cubicBezTo>
                <a:cubicBezTo>
                  <a:pt x="520" y="86"/>
                  <a:pt x="505" y="94"/>
                  <a:pt x="496" y="168"/>
                </a:cubicBezTo>
                <a:cubicBezTo>
                  <a:pt x="480" y="165"/>
                  <a:pt x="459" y="171"/>
                  <a:pt x="448" y="160"/>
                </a:cubicBezTo>
                <a:cubicBezTo>
                  <a:pt x="440" y="152"/>
                  <a:pt x="453" y="139"/>
                  <a:pt x="456" y="128"/>
                </a:cubicBezTo>
                <a:cubicBezTo>
                  <a:pt x="461" y="112"/>
                  <a:pt x="467" y="92"/>
                  <a:pt x="480" y="80"/>
                </a:cubicBezTo>
                <a:cubicBezTo>
                  <a:pt x="494" y="67"/>
                  <a:pt x="528" y="48"/>
                  <a:pt x="528" y="48"/>
                </a:cubicBezTo>
                <a:cubicBezTo>
                  <a:pt x="539" y="51"/>
                  <a:pt x="552" y="49"/>
                  <a:pt x="560" y="56"/>
                </a:cubicBezTo>
                <a:cubicBezTo>
                  <a:pt x="574" y="69"/>
                  <a:pt x="592" y="104"/>
                  <a:pt x="592" y="104"/>
                </a:cubicBezTo>
                <a:cubicBezTo>
                  <a:pt x="589" y="115"/>
                  <a:pt x="594" y="131"/>
                  <a:pt x="584" y="136"/>
                </a:cubicBezTo>
                <a:cubicBezTo>
                  <a:pt x="572" y="142"/>
                  <a:pt x="550" y="140"/>
                  <a:pt x="544" y="128"/>
                </a:cubicBezTo>
                <a:cubicBezTo>
                  <a:pt x="518" y="76"/>
                  <a:pt x="579" y="35"/>
                  <a:pt x="608" y="16"/>
                </a:cubicBezTo>
                <a:cubicBezTo>
                  <a:pt x="616" y="11"/>
                  <a:pt x="632" y="0"/>
                  <a:pt x="632" y="0"/>
                </a:cubicBezTo>
                <a:cubicBezTo>
                  <a:pt x="669" y="12"/>
                  <a:pt x="659" y="24"/>
                  <a:pt x="680" y="56"/>
                </a:cubicBezTo>
                <a:cubicBezTo>
                  <a:pt x="677" y="69"/>
                  <a:pt x="683" y="88"/>
                  <a:pt x="672" y="96"/>
                </a:cubicBezTo>
                <a:cubicBezTo>
                  <a:pt x="652" y="111"/>
                  <a:pt x="632" y="32"/>
                  <a:pt x="632" y="32"/>
                </a:cubicBezTo>
                <a:cubicBezTo>
                  <a:pt x="635" y="24"/>
                  <a:pt x="632" y="9"/>
                  <a:pt x="640" y="8"/>
                </a:cubicBezTo>
                <a:cubicBezTo>
                  <a:pt x="677" y="3"/>
                  <a:pt x="752" y="16"/>
                  <a:pt x="752" y="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12"/>
          <p:cNvSpPr>
            <a:spLocks/>
          </p:cNvSpPr>
          <p:nvPr/>
        </p:nvSpPr>
        <p:spPr bwMode="auto">
          <a:xfrm rot="5797891">
            <a:off x="5445329" y="2969311"/>
            <a:ext cx="935038" cy="431800"/>
          </a:xfrm>
          <a:custGeom>
            <a:avLst/>
            <a:gdLst>
              <a:gd name="T0" fmla="*/ 0 w 752"/>
              <a:gd name="T1" fmla="*/ 256 h 290"/>
              <a:gd name="T2" fmla="*/ 8 w 752"/>
              <a:gd name="T3" fmla="*/ 192 h 290"/>
              <a:gd name="T4" fmla="*/ 80 w 752"/>
              <a:gd name="T5" fmla="*/ 160 h 290"/>
              <a:gd name="T6" fmla="*/ 160 w 752"/>
              <a:gd name="T7" fmla="*/ 168 h 290"/>
              <a:gd name="T8" fmla="*/ 112 w 752"/>
              <a:gd name="T9" fmla="*/ 248 h 290"/>
              <a:gd name="T10" fmla="*/ 176 w 752"/>
              <a:gd name="T11" fmla="*/ 152 h 290"/>
              <a:gd name="T12" fmla="*/ 264 w 752"/>
              <a:gd name="T13" fmla="*/ 160 h 290"/>
              <a:gd name="T14" fmla="*/ 256 w 752"/>
              <a:gd name="T15" fmla="*/ 224 h 290"/>
              <a:gd name="T16" fmla="*/ 200 w 752"/>
              <a:gd name="T17" fmla="*/ 216 h 290"/>
              <a:gd name="T18" fmla="*/ 288 w 752"/>
              <a:gd name="T19" fmla="*/ 104 h 290"/>
              <a:gd name="T20" fmla="*/ 392 w 752"/>
              <a:gd name="T21" fmla="*/ 144 h 290"/>
              <a:gd name="T22" fmla="*/ 384 w 752"/>
              <a:gd name="T23" fmla="*/ 184 h 290"/>
              <a:gd name="T24" fmla="*/ 336 w 752"/>
              <a:gd name="T25" fmla="*/ 176 h 290"/>
              <a:gd name="T26" fmla="*/ 352 w 752"/>
              <a:gd name="T27" fmla="*/ 128 h 290"/>
              <a:gd name="T28" fmla="*/ 448 w 752"/>
              <a:gd name="T29" fmla="*/ 72 h 290"/>
              <a:gd name="T30" fmla="*/ 496 w 752"/>
              <a:gd name="T31" fmla="*/ 168 h 290"/>
              <a:gd name="T32" fmla="*/ 448 w 752"/>
              <a:gd name="T33" fmla="*/ 160 h 290"/>
              <a:gd name="T34" fmla="*/ 456 w 752"/>
              <a:gd name="T35" fmla="*/ 128 h 290"/>
              <a:gd name="T36" fmla="*/ 480 w 752"/>
              <a:gd name="T37" fmla="*/ 80 h 290"/>
              <a:gd name="T38" fmla="*/ 528 w 752"/>
              <a:gd name="T39" fmla="*/ 48 h 290"/>
              <a:gd name="T40" fmla="*/ 560 w 752"/>
              <a:gd name="T41" fmla="*/ 56 h 290"/>
              <a:gd name="T42" fmla="*/ 592 w 752"/>
              <a:gd name="T43" fmla="*/ 104 h 290"/>
              <a:gd name="T44" fmla="*/ 584 w 752"/>
              <a:gd name="T45" fmla="*/ 136 h 290"/>
              <a:gd name="T46" fmla="*/ 544 w 752"/>
              <a:gd name="T47" fmla="*/ 128 h 290"/>
              <a:gd name="T48" fmla="*/ 608 w 752"/>
              <a:gd name="T49" fmla="*/ 16 h 290"/>
              <a:gd name="T50" fmla="*/ 632 w 752"/>
              <a:gd name="T51" fmla="*/ 0 h 290"/>
              <a:gd name="T52" fmla="*/ 680 w 752"/>
              <a:gd name="T53" fmla="*/ 56 h 290"/>
              <a:gd name="T54" fmla="*/ 672 w 752"/>
              <a:gd name="T55" fmla="*/ 96 h 290"/>
              <a:gd name="T56" fmla="*/ 632 w 752"/>
              <a:gd name="T57" fmla="*/ 32 h 290"/>
              <a:gd name="T58" fmla="*/ 640 w 752"/>
              <a:gd name="T59" fmla="*/ 8 h 290"/>
              <a:gd name="T60" fmla="*/ 752 w 752"/>
              <a:gd name="T61" fmla="*/ 1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2" h="290">
                <a:moveTo>
                  <a:pt x="0" y="256"/>
                </a:moveTo>
                <a:cubicBezTo>
                  <a:pt x="3" y="235"/>
                  <a:pt x="0" y="212"/>
                  <a:pt x="8" y="192"/>
                </a:cubicBezTo>
                <a:cubicBezTo>
                  <a:pt x="18" y="168"/>
                  <a:pt x="80" y="160"/>
                  <a:pt x="80" y="160"/>
                </a:cubicBezTo>
                <a:cubicBezTo>
                  <a:pt x="107" y="163"/>
                  <a:pt x="144" y="147"/>
                  <a:pt x="160" y="168"/>
                </a:cubicBezTo>
                <a:cubicBezTo>
                  <a:pt x="251" y="290"/>
                  <a:pt x="135" y="253"/>
                  <a:pt x="112" y="248"/>
                </a:cubicBezTo>
                <a:cubicBezTo>
                  <a:pt x="95" y="197"/>
                  <a:pt x="130" y="167"/>
                  <a:pt x="176" y="152"/>
                </a:cubicBezTo>
                <a:cubicBezTo>
                  <a:pt x="205" y="155"/>
                  <a:pt x="242" y="140"/>
                  <a:pt x="264" y="160"/>
                </a:cubicBezTo>
                <a:cubicBezTo>
                  <a:pt x="280" y="174"/>
                  <a:pt x="272" y="210"/>
                  <a:pt x="256" y="224"/>
                </a:cubicBezTo>
                <a:cubicBezTo>
                  <a:pt x="242" y="236"/>
                  <a:pt x="219" y="219"/>
                  <a:pt x="200" y="216"/>
                </a:cubicBezTo>
                <a:cubicBezTo>
                  <a:pt x="217" y="166"/>
                  <a:pt x="245" y="132"/>
                  <a:pt x="288" y="104"/>
                </a:cubicBezTo>
                <a:cubicBezTo>
                  <a:pt x="335" y="111"/>
                  <a:pt x="366" y="105"/>
                  <a:pt x="392" y="144"/>
                </a:cubicBezTo>
                <a:cubicBezTo>
                  <a:pt x="389" y="157"/>
                  <a:pt x="396" y="177"/>
                  <a:pt x="384" y="184"/>
                </a:cubicBezTo>
                <a:cubicBezTo>
                  <a:pt x="370" y="192"/>
                  <a:pt x="344" y="190"/>
                  <a:pt x="336" y="176"/>
                </a:cubicBezTo>
                <a:cubicBezTo>
                  <a:pt x="328" y="161"/>
                  <a:pt x="338" y="137"/>
                  <a:pt x="352" y="128"/>
                </a:cubicBezTo>
                <a:cubicBezTo>
                  <a:pt x="385" y="106"/>
                  <a:pt x="411" y="84"/>
                  <a:pt x="448" y="72"/>
                </a:cubicBezTo>
                <a:cubicBezTo>
                  <a:pt x="520" y="86"/>
                  <a:pt x="505" y="94"/>
                  <a:pt x="496" y="168"/>
                </a:cubicBezTo>
                <a:cubicBezTo>
                  <a:pt x="480" y="165"/>
                  <a:pt x="459" y="171"/>
                  <a:pt x="448" y="160"/>
                </a:cubicBezTo>
                <a:cubicBezTo>
                  <a:pt x="440" y="152"/>
                  <a:pt x="453" y="139"/>
                  <a:pt x="456" y="128"/>
                </a:cubicBezTo>
                <a:cubicBezTo>
                  <a:pt x="461" y="112"/>
                  <a:pt x="467" y="92"/>
                  <a:pt x="480" y="80"/>
                </a:cubicBezTo>
                <a:cubicBezTo>
                  <a:pt x="494" y="67"/>
                  <a:pt x="528" y="48"/>
                  <a:pt x="528" y="48"/>
                </a:cubicBezTo>
                <a:cubicBezTo>
                  <a:pt x="539" y="51"/>
                  <a:pt x="552" y="49"/>
                  <a:pt x="560" y="56"/>
                </a:cubicBezTo>
                <a:cubicBezTo>
                  <a:pt x="574" y="69"/>
                  <a:pt x="592" y="104"/>
                  <a:pt x="592" y="104"/>
                </a:cubicBezTo>
                <a:cubicBezTo>
                  <a:pt x="589" y="115"/>
                  <a:pt x="594" y="131"/>
                  <a:pt x="584" y="136"/>
                </a:cubicBezTo>
                <a:cubicBezTo>
                  <a:pt x="572" y="142"/>
                  <a:pt x="550" y="140"/>
                  <a:pt x="544" y="128"/>
                </a:cubicBezTo>
                <a:cubicBezTo>
                  <a:pt x="518" y="76"/>
                  <a:pt x="579" y="35"/>
                  <a:pt x="608" y="16"/>
                </a:cubicBezTo>
                <a:cubicBezTo>
                  <a:pt x="616" y="11"/>
                  <a:pt x="632" y="0"/>
                  <a:pt x="632" y="0"/>
                </a:cubicBezTo>
                <a:cubicBezTo>
                  <a:pt x="669" y="12"/>
                  <a:pt x="659" y="24"/>
                  <a:pt x="680" y="56"/>
                </a:cubicBezTo>
                <a:cubicBezTo>
                  <a:pt x="677" y="69"/>
                  <a:pt x="683" y="88"/>
                  <a:pt x="672" y="96"/>
                </a:cubicBezTo>
                <a:cubicBezTo>
                  <a:pt x="652" y="111"/>
                  <a:pt x="632" y="32"/>
                  <a:pt x="632" y="32"/>
                </a:cubicBezTo>
                <a:cubicBezTo>
                  <a:pt x="635" y="24"/>
                  <a:pt x="632" y="9"/>
                  <a:pt x="640" y="8"/>
                </a:cubicBezTo>
                <a:cubicBezTo>
                  <a:pt x="677" y="3"/>
                  <a:pt x="752" y="16"/>
                  <a:pt x="752" y="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mc:AlternateContent xmlns:mc="http://schemas.openxmlformats.org/markup-compatibility/2006">
        <mc:Choice xmlns:a14="http://schemas.microsoft.com/office/drawing/2010/main" Requires="a14">
          <p:sp>
            <p:nvSpPr>
              <p:cNvPr id="22" name="文本框 21"/>
              <p:cNvSpPr txBox="1"/>
              <p:nvPr/>
            </p:nvSpPr>
            <p:spPr>
              <a:xfrm>
                <a:off x="7438131" y="4069482"/>
                <a:ext cx="2729722" cy="388889"/>
              </a:xfrm>
              <a:prstGeom prst="rect">
                <a:avLst/>
              </a:prstGeom>
              <a:noFill/>
            </p:spPr>
            <p:txBody>
              <a:bodyPr wrap="none" rtlCol="0">
                <a:spAutoFit/>
              </a:bodyPr>
              <a:lstStyle/>
              <a:p>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𝑇</m:t>
                          </m:r>
                        </m:sub>
                      </m:sSub>
                      <m:r>
                        <a:rPr lang="en-US" altLang="zh-CN" b="0" i="1" smtClean="0">
                          <a:latin typeface="Cambria Math" panose="02040503050406030204" pitchFamily="18" charset="0"/>
                        </a:rPr>
                        <m:t>−4</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𝑚</m:t>
                          </m:r>
                        </m:e>
                        <m:sub>
                          <m:r>
                            <a:rPr lang="en-US" altLang="zh-CN" b="0" i="1" smtClean="0">
                              <a:latin typeface="Cambria Math" panose="02040503050406030204" pitchFamily="18" charset="0"/>
                            </a:rPr>
                            <m:t>𝑄</m:t>
                          </m:r>
                        </m:sub>
                      </m:sSub>
                      <m:r>
                        <a:rPr lang="en-US" altLang="zh-CN" b="0" i="1" smtClean="0">
                          <a:latin typeface="Cambria Math" panose="02040503050406030204" pitchFamily="18" charset="0"/>
                        </a:rPr>
                        <m:t>&gt;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𝑐</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𝑐</m:t>
                              </m:r>
                            </m:e>
                          </m:acc>
                        </m:sub>
                      </m:sSub>
                      <m:r>
                        <a:rPr lang="en-US" altLang="zh-CN" b="0" i="1" smtClean="0">
                          <a:latin typeface="Cambria Math" panose="02040503050406030204" pitchFamily="18" charset="0"/>
                        </a:rPr>
                        <m:t>+2</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𝑀</m:t>
                          </m:r>
                        </m:e>
                        <m:sub>
                          <m:r>
                            <a:rPr lang="en-US" altLang="zh-CN" b="0" i="1" smtClean="0">
                              <a:latin typeface="Cambria Math" panose="02040503050406030204" pitchFamily="18" charset="0"/>
                            </a:rPr>
                            <m:t>𝐷</m:t>
                          </m:r>
                        </m:sub>
                      </m:sSub>
                    </m:oMath>
                  </m:oMathPara>
                </a14:m>
                <a:endParaRPr lang="zh-CN" altLang="en-US" dirty="0"/>
              </a:p>
            </p:txBody>
          </p:sp>
        </mc:Choice>
        <mc:Fallback>
          <p:sp>
            <p:nvSpPr>
              <p:cNvPr id="22" name="文本框 21"/>
              <p:cNvSpPr txBox="1">
                <a:spLocks noRot="1" noChangeAspect="1" noMove="1" noResize="1" noEditPoints="1" noAdjustHandles="1" noChangeArrowheads="1" noChangeShapeType="1" noTextEdit="1"/>
              </p:cNvSpPr>
              <p:nvPr/>
            </p:nvSpPr>
            <p:spPr>
              <a:xfrm>
                <a:off x="7438131" y="4069482"/>
                <a:ext cx="2729722" cy="388889"/>
              </a:xfrm>
              <a:prstGeom prst="rect">
                <a:avLst/>
              </a:prstGeom>
              <a:blipFill>
                <a:blip r:embed="rId4"/>
                <a:stretch>
                  <a:fillRect b="-7937"/>
                </a:stretch>
              </a:blipFill>
            </p:spPr>
            <p:txBody>
              <a:bodyPr/>
              <a:lstStyle/>
              <a:p>
                <a:r>
                  <a:rPr lang="zh-CN" altLang="en-US">
                    <a:noFill/>
                  </a:rPr>
                  <a:t> </a:t>
                </a:r>
              </a:p>
            </p:txBody>
          </p:sp>
        </mc:Fallback>
      </mc:AlternateContent>
      <p:sp>
        <p:nvSpPr>
          <p:cNvPr id="23" name="矩形 22"/>
          <p:cNvSpPr/>
          <p:nvPr/>
        </p:nvSpPr>
        <p:spPr>
          <a:xfrm>
            <a:off x="4125606" y="1286609"/>
            <a:ext cx="2537939" cy="369332"/>
          </a:xfrm>
          <a:prstGeom prst="rect">
            <a:avLst/>
          </a:prstGeom>
        </p:spPr>
        <p:txBody>
          <a:bodyPr wrap="none">
            <a:spAutoFit/>
          </a:bodyPr>
          <a:lstStyle/>
          <a:p>
            <a:pPr marL="285750" indent="-285750">
              <a:buFont typeface="Arial" panose="020B0604020202020204" pitchFamily="34" charset="0"/>
              <a:buChar char="•"/>
            </a:pPr>
            <a:r>
              <a:rPr lang="en-US" altLang="zh-CN" dirty="0"/>
              <a:t>Two pion production</a:t>
            </a:r>
            <a:endParaRPr lang="zh-CN" altLang="en-US" dirty="0"/>
          </a:p>
        </p:txBody>
      </p:sp>
      <p:sp>
        <p:nvSpPr>
          <p:cNvPr id="24" name="文本框 23"/>
          <p:cNvSpPr txBox="1"/>
          <p:nvPr/>
        </p:nvSpPr>
        <p:spPr>
          <a:xfrm>
            <a:off x="998165" y="5260758"/>
            <a:ext cx="5468164" cy="369332"/>
          </a:xfrm>
          <a:prstGeom prst="rect">
            <a:avLst/>
          </a:prstGeom>
          <a:noFill/>
        </p:spPr>
        <p:txBody>
          <a:bodyPr wrap="none" rtlCol="0">
            <a:spAutoFit/>
          </a:bodyPr>
          <a:lstStyle/>
          <a:p>
            <a:r>
              <a:rPr lang="en-US" altLang="zh-CN" dirty="0">
                <a:solidFill>
                  <a:srgbClr val="FF0000"/>
                </a:solidFill>
              </a:rPr>
              <a:t>Broad widths for higher excitation </a:t>
            </a:r>
            <a:r>
              <a:rPr lang="en-US" altLang="zh-CN" dirty="0" err="1">
                <a:solidFill>
                  <a:srgbClr val="FF0000"/>
                </a:solidFill>
              </a:rPr>
              <a:t>multiquark</a:t>
            </a:r>
            <a:r>
              <a:rPr lang="en-US" altLang="zh-CN" dirty="0">
                <a:solidFill>
                  <a:srgbClr val="FF0000"/>
                </a:solidFill>
              </a:rPr>
              <a:t> states.</a:t>
            </a:r>
            <a:endParaRPr lang="zh-CN" altLang="en-US" dirty="0">
              <a:solidFill>
                <a:srgbClr val="FF0000"/>
              </a:solidFill>
            </a:endParaRPr>
          </a:p>
        </p:txBody>
      </p:sp>
    </p:spTree>
    <p:extLst>
      <p:ext uri="{BB962C8B-B14F-4D97-AF65-F5344CB8AC3E}">
        <p14:creationId xmlns:p14="http://schemas.microsoft.com/office/powerpoint/2010/main" val="23805836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856343" y="264005"/>
            <a:ext cx="10624457" cy="400110"/>
          </a:xfrm>
          <a:prstGeom prst="rect">
            <a:avLst/>
          </a:prstGeom>
          <a:noFill/>
        </p:spPr>
        <p:txBody>
          <a:bodyPr wrap="square" rtlCol="0">
            <a:spAutoFit/>
          </a:bodyPr>
          <a:lstStyle/>
          <a:p>
            <a:r>
              <a:rPr lang="en-US" altLang="zh-CN" sz="2000" b="1" dirty="0">
                <a:solidFill>
                  <a:srgbClr val="0000CC"/>
                </a:solidFill>
              </a:rPr>
              <a:t>Quark-rearrangement couplings and final-state interactions</a:t>
            </a:r>
            <a:endParaRPr lang="zh-CN" altLang="en-US" sz="2000" b="1" dirty="0">
              <a:solidFill>
                <a:srgbClr val="0000CC"/>
              </a:solidFill>
            </a:endParaRPr>
          </a:p>
        </p:txBody>
      </p:sp>
      <p:sp>
        <p:nvSpPr>
          <p:cNvPr id="3" name="自由: 形状 2"/>
          <p:cNvSpPr/>
          <p:nvPr/>
        </p:nvSpPr>
        <p:spPr bwMode="auto">
          <a:xfrm>
            <a:off x="2543550" y="1645297"/>
            <a:ext cx="1974850" cy="781050"/>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4" name="自由: 形状 3"/>
          <p:cNvSpPr/>
          <p:nvPr/>
        </p:nvSpPr>
        <p:spPr bwMode="auto">
          <a:xfrm>
            <a:off x="2543550" y="2650037"/>
            <a:ext cx="2209347" cy="331936"/>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5" name="自由: 形状 4"/>
          <p:cNvSpPr/>
          <p:nvPr/>
        </p:nvSpPr>
        <p:spPr bwMode="auto">
          <a:xfrm>
            <a:off x="2543551" y="2132511"/>
            <a:ext cx="2209346" cy="590323"/>
          </a:xfrm>
          <a:custGeom>
            <a:avLst/>
            <a:gdLst>
              <a:gd name="connsiteX0" fmla="*/ 0 w 2282158"/>
              <a:gd name="connsiteY0" fmla="*/ 40002 h 516412"/>
              <a:gd name="connsiteX1" fmla="*/ 1091133 w 2282158"/>
              <a:gd name="connsiteY1" fmla="*/ 47686 h 516412"/>
              <a:gd name="connsiteX2" fmla="*/ 2282158 w 2282158"/>
              <a:gd name="connsiteY2" fmla="*/ 516412 h 516412"/>
            </a:gdLst>
            <a:ahLst/>
            <a:cxnLst>
              <a:cxn ang="0">
                <a:pos x="connsiteX0" y="connsiteY0"/>
              </a:cxn>
              <a:cxn ang="0">
                <a:pos x="connsiteX1" y="connsiteY1"/>
              </a:cxn>
              <a:cxn ang="0">
                <a:pos x="connsiteX2" y="connsiteY2"/>
              </a:cxn>
            </a:cxnLst>
            <a:rect l="l" t="t" r="r" b="b"/>
            <a:pathLst>
              <a:path w="2282158" h="516412">
                <a:moveTo>
                  <a:pt x="0" y="40002"/>
                </a:moveTo>
                <a:cubicBezTo>
                  <a:pt x="355386" y="4143"/>
                  <a:pt x="710773" y="-31716"/>
                  <a:pt x="1091133" y="47686"/>
                </a:cubicBezTo>
                <a:cubicBezTo>
                  <a:pt x="1471493" y="127088"/>
                  <a:pt x="1876825" y="321750"/>
                  <a:pt x="2282158" y="516412"/>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6" name="自由: 形状 5"/>
          <p:cNvSpPr/>
          <p:nvPr/>
        </p:nvSpPr>
        <p:spPr bwMode="auto">
          <a:xfrm>
            <a:off x="2543550" y="1421608"/>
            <a:ext cx="1890032" cy="467296"/>
          </a:xfrm>
          <a:custGeom>
            <a:avLst/>
            <a:gdLst>
              <a:gd name="connsiteX0" fmla="*/ 0 w 1974796"/>
              <a:gd name="connsiteY0" fmla="*/ 753035 h 781903"/>
              <a:gd name="connsiteX1" fmla="*/ 1091132 w 1974796"/>
              <a:gd name="connsiteY1" fmla="*/ 691563 h 781903"/>
              <a:gd name="connsiteX2" fmla="*/ 1974796 w 1974796"/>
              <a:gd name="connsiteY2" fmla="*/ 0 h 781903"/>
            </a:gdLst>
            <a:ahLst/>
            <a:cxnLst>
              <a:cxn ang="0">
                <a:pos x="connsiteX0" y="connsiteY0"/>
              </a:cxn>
              <a:cxn ang="0">
                <a:pos x="connsiteX1" y="connsiteY1"/>
              </a:cxn>
              <a:cxn ang="0">
                <a:pos x="connsiteX2" y="connsiteY2"/>
              </a:cxn>
            </a:cxnLst>
            <a:rect l="l" t="t" r="r" b="b"/>
            <a:pathLst>
              <a:path w="1974796" h="781903">
                <a:moveTo>
                  <a:pt x="0" y="753035"/>
                </a:moveTo>
                <a:cubicBezTo>
                  <a:pt x="380999" y="785052"/>
                  <a:pt x="761999" y="817069"/>
                  <a:pt x="1091132" y="691563"/>
                </a:cubicBezTo>
                <a:cubicBezTo>
                  <a:pt x="1420265" y="566057"/>
                  <a:pt x="1697530" y="283028"/>
                  <a:pt x="1974796" y="0"/>
                </a:cubicBezTo>
              </a:path>
            </a:pathLst>
          </a:custGeom>
          <a:noFill/>
          <a:ln w="28575" cap="flat" cmpd="sng" algn="ctr">
            <a:solidFill>
              <a:srgbClr val="0000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7" name="箭头: 虚尾 6"/>
          <p:cNvSpPr/>
          <p:nvPr/>
        </p:nvSpPr>
        <p:spPr>
          <a:xfrm>
            <a:off x="4992914" y="1827293"/>
            <a:ext cx="783772" cy="41104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2"/>
          <a:stretch>
            <a:fillRect/>
          </a:stretch>
        </p:blipFill>
        <p:spPr>
          <a:xfrm>
            <a:off x="6767849" y="804378"/>
            <a:ext cx="2242181" cy="469800"/>
          </a:xfrm>
          <a:prstGeom prst="rect">
            <a:avLst/>
          </a:prstGeom>
        </p:spPr>
      </p:pic>
      <p:sp>
        <p:nvSpPr>
          <p:cNvPr id="9" name="Line 6"/>
          <p:cNvSpPr>
            <a:spLocks noChangeShapeType="1"/>
          </p:cNvSpPr>
          <p:nvPr/>
        </p:nvSpPr>
        <p:spPr bwMode="auto">
          <a:xfrm>
            <a:off x="6952316" y="2124124"/>
            <a:ext cx="792162"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0" name="Line 7"/>
          <p:cNvSpPr>
            <a:spLocks noChangeShapeType="1"/>
          </p:cNvSpPr>
          <p:nvPr/>
        </p:nvSpPr>
        <p:spPr bwMode="auto">
          <a:xfrm>
            <a:off x="7888941" y="2174924"/>
            <a:ext cx="647700" cy="360363"/>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mc:AlternateContent xmlns:mc="http://schemas.openxmlformats.org/markup-compatibility/2006">
        <mc:Choice xmlns:a14="http://schemas.microsoft.com/office/drawing/2010/main" Requires="a14">
          <p:sp>
            <p:nvSpPr>
              <p:cNvPr id="11" name="Text Box 14"/>
              <p:cNvSpPr txBox="1">
                <a:spLocks noChangeArrowheads="1"/>
              </p:cNvSpPr>
              <p:nvPr/>
            </p:nvSpPr>
            <p:spPr bwMode="auto">
              <a:xfrm>
                <a:off x="6858487" y="1632704"/>
                <a:ext cx="621709"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ctrlPr>
                      </m:sSubPr>
                      <m:e>
                        <m: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𝝍</m:t>
                        </m:r>
                      </m:e>
                      <m:sub>
                        <m: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𝟎</m:t>
                        </m:r>
                      </m:sub>
                    </m:sSub>
                  </m:oMath>
                </a14:m>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mc:Choice>
        <mc:Fallback>
          <p:sp>
            <p:nvSpPr>
              <p:cNvPr id="11" name="Text Box 14"/>
              <p:cNvSpPr txBox="1">
                <a:spLocks noRot="1" noChangeAspect="1" noMove="1" noResize="1" noEditPoints="1" noAdjustHandles="1" noChangeArrowheads="1" noChangeShapeType="1" noTextEdit="1"/>
              </p:cNvSpPr>
              <p:nvPr/>
            </p:nvSpPr>
            <p:spPr bwMode="auto">
              <a:xfrm>
                <a:off x="6858487" y="1632704"/>
                <a:ext cx="621709" cy="400110"/>
              </a:xfrm>
              <a:prstGeom prst="rect">
                <a:avLst/>
              </a:prstGeom>
              <a:blipFill>
                <a:blip r:embed="rId3"/>
                <a:stretch>
                  <a:fillRect l="-3922" b="-153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2" name="Line 7"/>
          <p:cNvSpPr>
            <a:spLocks noChangeShapeType="1"/>
          </p:cNvSpPr>
          <p:nvPr/>
        </p:nvSpPr>
        <p:spPr bwMode="auto">
          <a:xfrm flipV="1">
            <a:off x="7896730" y="1665382"/>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3" name="Oval 10"/>
          <p:cNvSpPr>
            <a:spLocks noChangeArrowheads="1"/>
          </p:cNvSpPr>
          <p:nvPr/>
        </p:nvSpPr>
        <p:spPr bwMode="auto">
          <a:xfrm>
            <a:off x="7709553" y="1972020"/>
            <a:ext cx="358775" cy="287337"/>
          </a:xfrm>
          <a:prstGeom prst="ellipse">
            <a:avLst/>
          </a:prstGeom>
          <a:solidFill>
            <a:schemeClr val="bg1"/>
          </a:solidFill>
          <a:ln w="9525">
            <a:solidFill>
              <a:schemeClr val="tx1"/>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4" name="Text Box 14"/>
          <p:cNvSpPr txBox="1">
            <a:spLocks noChangeArrowheads="1"/>
          </p:cNvSpPr>
          <p:nvPr/>
        </p:nvSpPr>
        <p:spPr bwMode="auto">
          <a:xfrm>
            <a:off x="8546561" y="1480604"/>
            <a:ext cx="168187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1</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(P, V, A, …)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15" name="Text Box 14"/>
          <p:cNvSpPr txBox="1">
            <a:spLocks noChangeArrowheads="1"/>
          </p:cNvSpPr>
          <p:nvPr/>
        </p:nvSpPr>
        <p:spPr bwMode="auto">
          <a:xfrm>
            <a:off x="8534275" y="2293914"/>
            <a:ext cx="161614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2</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(P, V, A …)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mc:AlternateContent xmlns:mc="http://schemas.openxmlformats.org/markup-compatibility/2006">
        <mc:Choice xmlns:a14="http://schemas.microsoft.com/office/drawing/2010/main" Requires="a14">
          <p:sp>
            <p:nvSpPr>
              <p:cNvPr id="17" name="Text Box 14"/>
              <p:cNvSpPr txBox="1">
                <a:spLocks noChangeArrowheads="1"/>
              </p:cNvSpPr>
              <p:nvPr/>
            </p:nvSpPr>
            <p:spPr bwMode="auto">
              <a:xfrm>
                <a:off x="6869346" y="2399620"/>
                <a:ext cx="1343445" cy="3929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defTabSz="914400" eaLnBrk="1" hangingPunct="1">
                  <a:defRPr/>
                </a:pPr>
                <a14:m>
                  <m:oMathPara xmlns:m="http://schemas.openxmlformats.org/officeDocument/2006/math">
                    <m:oMathParaPr>
                      <m:jc m:val="centerGroup"/>
                    </m:oMathParaPr>
                    <m:oMath xmlns:m="http://schemas.openxmlformats.org/officeDocument/2006/math">
                      <m:r>
                        <a:rPr lang="en-GB" altLang="zh-CN" sz="2000" b="1" i="1" kern="0" dirty="0" smtClean="0">
                          <a:solidFill>
                            <a:srgbClr val="0000FF"/>
                          </a:solidFill>
                          <a:latin typeface="Cambria Math" panose="02040503050406030204" pitchFamily="18" charset="0"/>
                          <a:sym typeface="Symbol" panose="05050102010706020507" pitchFamily="18" charset="2"/>
                        </a:rPr>
                        <m:t>𝒈</m:t>
                      </m:r>
                      <m:r>
                        <a:rPr lang="en-GB" altLang="zh-CN" sz="2000" b="1" i="1" kern="0" baseline="-25000" dirty="0">
                          <a:solidFill>
                            <a:srgbClr val="0000FF"/>
                          </a:solidFill>
                          <a:latin typeface="Cambria Math" panose="02040503050406030204" pitchFamily="18" charset="0"/>
                          <a:sym typeface="Symbol" panose="05050102010706020507" pitchFamily="18" charset="2"/>
                        </a:rPr>
                        <m:t>𝟎</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𝒇</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𝟎</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m:t>
                      </m:r>
                    </m:oMath>
                  </m:oMathPara>
                </a14:m>
                <a:endPar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endParaRPr>
              </a:p>
            </p:txBody>
          </p:sp>
        </mc:Choice>
        <mc:Fallback>
          <p:sp>
            <p:nvSpPr>
              <p:cNvPr id="17" name="Text Box 14"/>
              <p:cNvSpPr txBox="1">
                <a:spLocks noRot="1" noChangeAspect="1" noMove="1" noResize="1" noEditPoints="1" noAdjustHandles="1" noChangeArrowheads="1" noChangeShapeType="1" noTextEdit="1"/>
              </p:cNvSpPr>
              <p:nvPr/>
            </p:nvSpPr>
            <p:spPr bwMode="auto">
              <a:xfrm>
                <a:off x="6869346" y="2399620"/>
                <a:ext cx="1343445" cy="392993"/>
              </a:xfrm>
              <a:prstGeom prst="rect">
                <a:avLst/>
              </a:prstGeom>
              <a:blipFill>
                <a:blip r:embed="rId4"/>
                <a:stretch>
                  <a:fillRect r="-455" b="-187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8" name="Text Box 14"/>
              <p:cNvSpPr txBox="1">
                <a:spLocks noChangeArrowheads="1"/>
              </p:cNvSpPr>
              <p:nvPr/>
            </p:nvSpPr>
            <p:spPr bwMode="auto">
              <a:xfrm>
                <a:off x="2859252" y="1048277"/>
                <a:ext cx="1343445" cy="3929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lvl="0" defTabSz="914400" eaLnBrk="1" hangingPunct="1">
                  <a:defRPr/>
                </a:pPr>
                <a14:m>
                  <m:oMathPara xmlns:m="http://schemas.openxmlformats.org/officeDocument/2006/math">
                    <m:oMathParaPr>
                      <m:jc m:val="centerGroup"/>
                    </m:oMathParaPr>
                    <m:oMath xmlns:m="http://schemas.openxmlformats.org/officeDocument/2006/math">
                      <m:r>
                        <a:rPr lang="en-GB" altLang="zh-CN" sz="2000" b="1" i="1" kern="0" dirty="0" smtClean="0">
                          <a:solidFill>
                            <a:srgbClr val="0000FF"/>
                          </a:solidFill>
                          <a:latin typeface="Cambria Math" panose="02040503050406030204" pitchFamily="18" charset="0"/>
                          <a:sym typeface="Symbol" panose="05050102010706020507" pitchFamily="18" charset="2"/>
                        </a:rPr>
                        <m:t>𝒈</m:t>
                      </m:r>
                      <m:r>
                        <a:rPr lang="en-GB" altLang="zh-CN" sz="2000" b="1" i="1" kern="0" baseline="-25000" dirty="0">
                          <a:solidFill>
                            <a:srgbClr val="0000FF"/>
                          </a:solidFill>
                          <a:latin typeface="Cambria Math" panose="02040503050406030204" pitchFamily="18" charset="0"/>
                          <a:sym typeface="Symbol" panose="05050102010706020507" pitchFamily="18" charset="2"/>
                        </a:rPr>
                        <m:t>𝟎</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𝒇</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𝟎</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m:t>
                      </m:r>
                    </m:oMath>
                  </m:oMathPara>
                </a14:m>
                <a:endPar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endParaRPr>
              </a:p>
            </p:txBody>
          </p:sp>
        </mc:Choice>
        <mc:Fallback>
          <p:sp>
            <p:nvSpPr>
              <p:cNvPr id="18" name="Text Box 14"/>
              <p:cNvSpPr txBox="1">
                <a:spLocks noRot="1" noChangeAspect="1" noMove="1" noResize="1" noEditPoints="1" noAdjustHandles="1" noChangeArrowheads="1" noChangeShapeType="1" noTextEdit="1"/>
              </p:cNvSpPr>
              <p:nvPr/>
            </p:nvSpPr>
            <p:spPr bwMode="auto">
              <a:xfrm>
                <a:off x="2859252" y="1048277"/>
                <a:ext cx="1343445" cy="392993"/>
              </a:xfrm>
              <a:prstGeom prst="rect">
                <a:avLst/>
              </a:prstGeom>
              <a:blipFill>
                <a:blip r:embed="rId5"/>
                <a:stretch>
                  <a:fillRect r="-455" b="-187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19" name="Line 6"/>
          <p:cNvSpPr>
            <a:spLocks noChangeShapeType="1"/>
          </p:cNvSpPr>
          <p:nvPr/>
        </p:nvSpPr>
        <p:spPr bwMode="auto">
          <a:xfrm>
            <a:off x="2894392" y="4948323"/>
            <a:ext cx="792162"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0" name="Line 7"/>
          <p:cNvSpPr>
            <a:spLocks noChangeShapeType="1"/>
          </p:cNvSpPr>
          <p:nvPr/>
        </p:nvSpPr>
        <p:spPr bwMode="auto">
          <a:xfrm>
            <a:off x="3755895" y="4951506"/>
            <a:ext cx="738165" cy="50067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2" name="Line 7"/>
          <p:cNvSpPr>
            <a:spLocks noChangeShapeType="1"/>
          </p:cNvSpPr>
          <p:nvPr/>
        </p:nvSpPr>
        <p:spPr bwMode="auto">
          <a:xfrm flipV="1">
            <a:off x="3838806" y="4489581"/>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3" name="Oval 10"/>
          <p:cNvSpPr>
            <a:spLocks noChangeArrowheads="1"/>
          </p:cNvSpPr>
          <p:nvPr/>
        </p:nvSpPr>
        <p:spPr bwMode="auto">
          <a:xfrm>
            <a:off x="3651629" y="4796219"/>
            <a:ext cx="358775"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4" name="Text Box 14"/>
          <p:cNvSpPr txBox="1">
            <a:spLocks noChangeArrowheads="1"/>
          </p:cNvSpPr>
          <p:nvPr/>
        </p:nvSpPr>
        <p:spPr bwMode="auto">
          <a:xfrm>
            <a:off x="3969146" y="4175140"/>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1</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25" name="Text Box 14"/>
          <p:cNvSpPr txBox="1">
            <a:spLocks noChangeArrowheads="1"/>
          </p:cNvSpPr>
          <p:nvPr/>
        </p:nvSpPr>
        <p:spPr bwMode="auto">
          <a:xfrm>
            <a:off x="3896509" y="5335668"/>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2</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26" name="Line 7"/>
          <p:cNvSpPr>
            <a:spLocks noChangeShapeType="1"/>
          </p:cNvSpPr>
          <p:nvPr/>
        </p:nvSpPr>
        <p:spPr bwMode="auto">
          <a:xfrm>
            <a:off x="5714923" y="5039984"/>
            <a:ext cx="739914" cy="401327"/>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7" name="Line 7"/>
          <p:cNvSpPr>
            <a:spLocks noChangeShapeType="1"/>
          </p:cNvSpPr>
          <p:nvPr/>
        </p:nvSpPr>
        <p:spPr bwMode="auto">
          <a:xfrm flipV="1">
            <a:off x="5688242" y="4423055"/>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8" name="Line 7"/>
          <p:cNvSpPr>
            <a:spLocks noChangeShapeType="1"/>
          </p:cNvSpPr>
          <p:nvPr/>
        </p:nvSpPr>
        <p:spPr bwMode="auto">
          <a:xfrm flipH="1">
            <a:off x="5078891" y="5056282"/>
            <a:ext cx="655490" cy="38503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29" name="Line 7"/>
          <p:cNvSpPr>
            <a:spLocks noChangeShapeType="1"/>
          </p:cNvSpPr>
          <p:nvPr/>
        </p:nvSpPr>
        <p:spPr bwMode="auto">
          <a:xfrm flipH="1" flipV="1">
            <a:off x="5078891" y="4454510"/>
            <a:ext cx="655490" cy="400109"/>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30" name="Oval 10"/>
          <p:cNvSpPr>
            <a:spLocks noChangeArrowheads="1"/>
          </p:cNvSpPr>
          <p:nvPr/>
        </p:nvSpPr>
        <p:spPr bwMode="auto">
          <a:xfrm>
            <a:off x="5520484" y="4664067"/>
            <a:ext cx="394738" cy="580060"/>
          </a:xfrm>
          <a:prstGeom prst="ellipse">
            <a:avLst/>
          </a:prstGeom>
          <a:solidFill>
            <a:schemeClr val="accent5">
              <a:lumMod val="90000"/>
            </a:schemeClr>
          </a:solidFill>
          <a:ln w="9525">
            <a:solidFill>
              <a:schemeClr val="tx1"/>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cxnSp>
        <p:nvCxnSpPr>
          <p:cNvPr id="31" name="直接连接符 30"/>
          <p:cNvCxnSpPr/>
          <p:nvPr/>
        </p:nvCxnSpPr>
        <p:spPr bwMode="auto">
          <a:xfrm>
            <a:off x="4767933" y="4175140"/>
            <a:ext cx="0" cy="1774241"/>
          </a:xfrm>
          <a:prstGeom prst="line">
            <a:avLst/>
          </a:prstGeom>
          <a:solidFill>
            <a:schemeClr val="accent1"/>
          </a:solidFill>
          <a:ln w="28575" cap="flat" cmpd="sng" algn="ctr">
            <a:solidFill>
              <a:srgbClr val="0000CC"/>
            </a:solidFill>
            <a:prstDash val="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mc:Choice xmlns:a14="http://schemas.microsoft.com/office/drawing/2010/main" Requires="a14">
          <p:sp>
            <p:nvSpPr>
              <p:cNvPr id="32" name="Text Box 14"/>
              <p:cNvSpPr txBox="1">
                <a:spLocks noChangeArrowheads="1"/>
              </p:cNvSpPr>
              <p:nvPr/>
            </p:nvSpPr>
            <p:spPr bwMode="auto">
              <a:xfrm>
                <a:off x="2887283" y="4344984"/>
                <a:ext cx="621709" cy="400110"/>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b>
                      <m:sSubPr>
                        <m:ctrlP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ctrlPr>
                      </m:sSubPr>
                      <m:e>
                        <m: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𝝍</m:t>
                        </m:r>
                      </m:e>
                      <m:sub>
                        <m:r>
                          <a:rPr kumimoji="0" lang="en-US" altLang="zh-CN" sz="2000" b="1" i="1" u="none" strike="noStrike" kern="0" cap="none" spc="0" normalizeH="0" baseline="0" noProof="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𝟎</m:t>
                        </m:r>
                      </m:sub>
                    </m:sSub>
                  </m:oMath>
                </a14:m>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mc:Choice>
        <mc:Fallback>
          <p:sp>
            <p:nvSpPr>
              <p:cNvPr id="32" name="Text Box 14"/>
              <p:cNvSpPr txBox="1">
                <a:spLocks noRot="1" noChangeAspect="1" noMove="1" noResize="1" noEditPoints="1" noAdjustHandles="1" noChangeArrowheads="1" noChangeShapeType="1" noTextEdit="1"/>
              </p:cNvSpPr>
              <p:nvPr/>
            </p:nvSpPr>
            <p:spPr bwMode="auto">
              <a:xfrm>
                <a:off x="2887283" y="4344984"/>
                <a:ext cx="621709" cy="400110"/>
              </a:xfrm>
              <a:prstGeom prst="rect">
                <a:avLst/>
              </a:prstGeom>
              <a:blipFill>
                <a:blip r:embed="rId6"/>
                <a:stretch>
                  <a:fillRect l="-4902" b="-1538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41" name="Line 6"/>
          <p:cNvSpPr>
            <a:spLocks noChangeShapeType="1"/>
          </p:cNvSpPr>
          <p:nvPr/>
        </p:nvSpPr>
        <p:spPr bwMode="auto">
          <a:xfrm>
            <a:off x="8822609" y="4918112"/>
            <a:ext cx="792162" cy="0"/>
          </a:xfrm>
          <a:prstGeom prst="line">
            <a:avLst/>
          </a:prstGeom>
          <a:noFill/>
          <a:ln w="76200">
            <a:solidFill>
              <a:srgbClr val="00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42" name="Line 7"/>
          <p:cNvSpPr>
            <a:spLocks noChangeShapeType="1"/>
          </p:cNvSpPr>
          <p:nvPr/>
        </p:nvSpPr>
        <p:spPr bwMode="auto">
          <a:xfrm>
            <a:off x="9684112" y="4921295"/>
            <a:ext cx="738165" cy="500672"/>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43" name="Text Box 14"/>
          <p:cNvSpPr txBox="1">
            <a:spLocks noChangeArrowheads="1"/>
          </p:cNvSpPr>
          <p:nvPr/>
        </p:nvSpPr>
        <p:spPr bwMode="auto">
          <a:xfrm>
            <a:off x="8866919" y="4424298"/>
            <a:ext cx="50366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44" name="Line 7"/>
          <p:cNvSpPr>
            <a:spLocks noChangeShapeType="1"/>
          </p:cNvSpPr>
          <p:nvPr/>
        </p:nvSpPr>
        <p:spPr bwMode="auto">
          <a:xfrm flipV="1">
            <a:off x="9767023" y="4459370"/>
            <a:ext cx="639911" cy="420096"/>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45" name="Oval 10"/>
          <p:cNvSpPr>
            <a:spLocks noChangeArrowheads="1"/>
          </p:cNvSpPr>
          <p:nvPr/>
        </p:nvSpPr>
        <p:spPr bwMode="auto">
          <a:xfrm>
            <a:off x="9579846" y="4766008"/>
            <a:ext cx="358775" cy="287337"/>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46" name="Text Box 14"/>
          <p:cNvSpPr txBox="1">
            <a:spLocks noChangeArrowheads="1"/>
          </p:cNvSpPr>
          <p:nvPr/>
        </p:nvSpPr>
        <p:spPr bwMode="auto">
          <a:xfrm>
            <a:off x="10485959" y="4254454"/>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1</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47" name="Text Box 14"/>
          <p:cNvSpPr txBox="1">
            <a:spLocks noChangeArrowheads="1"/>
          </p:cNvSpPr>
          <p:nvPr/>
        </p:nvSpPr>
        <p:spPr bwMode="auto">
          <a:xfrm>
            <a:off x="10485960" y="5306433"/>
            <a:ext cx="5245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h</a:t>
            </a:r>
            <a:r>
              <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2</a:t>
            </a:r>
            <a:r>
              <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sym typeface="Symbol" panose="05050102010706020507" pitchFamily="18" charset="2"/>
              </a:rPr>
              <a:t>  </a:t>
            </a:r>
            <a:endParaRPr kumimoji="0" lang="en-GB" altLang="zh-CN" sz="2000" b="1" i="0" u="none" strike="noStrike" kern="0" cap="none" spc="0" normalizeH="0" baseline="0" noProof="0" dirty="0">
              <a:ln>
                <a:noFill/>
              </a:ln>
              <a:solidFill>
                <a:srgbClr val="0000FF"/>
              </a:solidFill>
              <a:effectLst/>
              <a:uLnTx/>
              <a:uFillTx/>
              <a:latin typeface="Calibri" panose="020F0502020204030204" pitchFamily="34" charset="0"/>
              <a:ea typeface="宋体" panose="02010600030101010101" pitchFamily="2" charset="-122"/>
            </a:endParaRPr>
          </a:p>
        </p:txBody>
      </p:sp>
      <p:sp>
        <p:nvSpPr>
          <p:cNvPr id="49" name="箭头: 虚尾 48"/>
          <p:cNvSpPr/>
          <p:nvPr/>
        </p:nvSpPr>
        <p:spPr>
          <a:xfrm>
            <a:off x="7149182" y="4757439"/>
            <a:ext cx="783772" cy="41104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50" name="Text Box 14"/>
              <p:cNvSpPr txBox="1">
                <a:spLocks noChangeArrowheads="1"/>
              </p:cNvSpPr>
              <p:nvPr/>
            </p:nvSpPr>
            <p:spPr bwMode="auto">
              <a:xfrm>
                <a:off x="8560251" y="5095174"/>
                <a:ext cx="1434816" cy="392993"/>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GB" altLang="zh-CN" sz="2000" b="1" i="1" u="none" strike="noStrike" kern="0" cap="none" spc="0" normalizeH="0" baseline="0" noProof="0" dirty="0" smtClean="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𝒈</m:t>
                      </m:r>
                      <m:r>
                        <a:rPr kumimoji="0" lang="en-GB" altLang="zh-CN" sz="2000" b="1" i="1" u="none" strike="noStrike" kern="0" cap="none" spc="0" normalizeH="0" baseline="-25000" noProof="0" dirty="0" err="1">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𝒆𝒇𝒇</m:t>
                      </m:r>
                      <m:r>
                        <a:rPr kumimoji="0" lang="en-GB" altLang="zh-CN" sz="2000" b="1" i="1" u="none" strike="noStrike" kern="0" cap="none" spc="0" normalizeH="0" baseline="0" noProof="0" dirty="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m:t>
                      </m:r>
                      <m:r>
                        <a:rPr kumimoji="0" lang="en-GB" altLang="zh-CN" sz="2000" b="1" i="1" u="none" strike="noStrike" kern="0" cap="none" spc="0" normalizeH="0" baseline="0" noProof="0" dirty="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𝒈</m:t>
                      </m:r>
                      <m:r>
                        <a:rPr kumimoji="0" lang="en-GB" altLang="zh-CN" sz="2000" b="1" i="1" u="none" strike="noStrike" kern="0" cap="none" spc="0" normalizeH="0" baseline="-25000" noProof="0" dirty="0">
                          <a:ln>
                            <a:noFill/>
                          </a:ln>
                          <a:solidFill>
                            <a:srgbClr val="0000FF"/>
                          </a:solidFill>
                          <a:effectLst/>
                          <a:uLnTx/>
                          <a:uFillTx/>
                          <a:latin typeface="Cambria Math" panose="02040503050406030204" pitchFamily="18" charset="0"/>
                          <a:ea typeface="宋体" panose="02010600030101010101" pitchFamily="2" charset="-122"/>
                          <a:sym typeface="Symbol" panose="05050102010706020507" pitchFamily="18" charset="2"/>
                        </a:rPr>
                        <m:t>𝟎</m:t>
                      </m:r>
                    </m:oMath>
                  </m:oMathPara>
                </a14:m>
                <a:endParaRPr kumimoji="0" lang="en-GB" altLang="zh-CN" sz="2000" b="1" i="0" u="none" strike="noStrike" kern="0" cap="none" spc="0" normalizeH="0" baseline="-25000" noProof="0" dirty="0">
                  <a:ln>
                    <a:noFill/>
                  </a:ln>
                  <a:solidFill>
                    <a:srgbClr val="0000FF"/>
                  </a:solidFill>
                  <a:effectLst/>
                  <a:uLnTx/>
                  <a:uFillTx/>
                  <a:latin typeface="Calibri" panose="020F0502020204030204" pitchFamily="34" charset="0"/>
                  <a:ea typeface="宋体" panose="02010600030101010101" pitchFamily="2" charset="-122"/>
                </a:endParaRPr>
              </a:p>
            </p:txBody>
          </p:sp>
        </mc:Choice>
        <mc:Fallback>
          <p:sp>
            <p:nvSpPr>
              <p:cNvPr id="50" name="Text Box 14"/>
              <p:cNvSpPr txBox="1">
                <a:spLocks noRot="1" noChangeAspect="1" noMove="1" noResize="1" noEditPoints="1" noAdjustHandles="1" noChangeArrowheads="1" noChangeShapeType="1" noTextEdit="1"/>
              </p:cNvSpPr>
              <p:nvPr/>
            </p:nvSpPr>
            <p:spPr bwMode="auto">
              <a:xfrm>
                <a:off x="8560251" y="5095174"/>
                <a:ext cx="1434816" cy="392993"/>
              </a:xfrm>
              <a:prstGeom prst="rect">
                <a:avLst/>
              </a:prstGeom>
              <a:blipFill>
                <a:blip r:embed="rId7"/>
                <a:stretch>
                  <a:fillRect b="-18750"/>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zh-CN" altLang="en-US">
                    <a:noFill/>
                  </a:rPr>
                  <a:t> </a:t>
                </a:r>
              </a:p>
            </p:txBody>
          </p:sp>
        </mc:Fallback>
      </mc:AlternateContent>
      <p:sp>
        <p:nvSpPr>
          <p:cNvPr id="51" name="箭头: 虚尾 50"/>
          <p:cNvSpPr/>
          <p:nvPr/>
        </p:nvSpPr>
        <p:spPr>
          <a:xfrm>
            <a:off x="1336200" y="4779222"/>
            <a:ext cx="783772" cy="411043"/>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文本框 51"/>
          <p:cNvSpPr txBox="1"/>
          <p:nvPr/>
        </p:nvSpPr>
        <p:spPr>
          <a:xfrm>
            <a:off x="359202" y="1809345"/>
            <a:ext cx="1861681" cy="646331"/>
          </a:xfrm>
          <a:prstGeom prst="rect">
            <a:avLst/>
          </a:prstGeom>
          <a:noFill/>
          <a:ln>
            <a:solidFill>
              <a:srgbClr val="0000CC"/>
            </a:solidFill>
          </a:ln>
        </p:spPr>
        <p:txBody>
          <a:bodyPr wrap="square" rtlCol="0">
            <a:spAutoFit/>
          </a:bodyPr>
          <a:lstStyle/>
          <a:p>
            <a:r>
              <a:rPr lang="en-US" altLang="zh-CN" b="1" dirty="0">
                <a:solidFill>
                  <a:srgbClr val="0000CC"/>
                </a:solidFill>
              </a:rPr>
              <a:t>Bare couplings from QM</a:t>
            </a:r>
            <a:endParaRPr lang="zh-CN" altLang="en-US" b="1" dirty="0">
              <a:solidFill>
                <a:srgbClr val="0000CC"/>
              </a:solidFill>
            </a:endParaRPr>
          </a:p>
        </p:txBody>
      </p:sp>
      <p:sp>
        <p:nvSpPr>
          <p:cNvPr id="53" name="文本框 52"/>
          <p:cNvSpPr txBox="1"/>
          <p:nvPr/>
        </p:nvSpPr>
        <p:spPr>
          <a:xfrm>
            <a:off x="7971144" y="3600906"/>
            <a:ext cx="3425935" cy="646331"/>
          </a:xfrm>
          <a:prstGeom prst="rect">
            <a:avLst/>
          </a:prstGeom>
          <a:noFill/>
          <a:ln>
            <a:solidFill>
              <a:srgbClr val="FF0000"/>
            </a:solidFill>
          </a:ln>
        </p:spPr>
        <p:txBody>
          <a:bodyPr wrap="square" rtlCol="0">
            <a:spAutoFit/>
          </a:bodyPr>
          <a:lstStyle/>
          <a:p>
            <a:r>
              <a:rPr lang="en-US" altLang="zh-CN" b="1" dirty="0">
                <a:solidFill>
                  <a:srgbClr val="FF0000"/>
                </a:solidFill>
              </a:rPr>
              <a:t>Physical couplings taking into account the FSIs</a:t>
            </a:r>
            <a:endParaRPr lang="zh-CN" altLang="en-US" b="1" dirty="0">
              <a:solidFill>
                <a:srgbClr val="FF0000"/>
              </a:solidFill>
            </a:endParaRPr>
          </a:p>
        </p:txBody>
      </p:sp>
    </p:spTree>
    <p:extLst>
      <p:ext uri="{BB962C8B-B14F-4D97-AF65-F5344CB8AC3E}">
        <p14:creationId xmlns:p14="http://schemas.microsoft.com/office/powerpoint/2010/main" val="337592277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Text Box 2"/>
          <p:cNvSpPr txBox="1">
            <a:spLocks noChangeArrowheads="1"/>
          </p:cNvSpPr>
          <p:nvPr/>
        </p:nvSpPr>
        <p:spPr bwMode="auto">
          <a:xfrm>
            <a:off x="645886" y="1284422"/>
            <a:ext cx="1050108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342900" marR="0" lvl="0" indent="-342900" defTabSz="914400" eaLnBrk="1" fontAlgn="base" latinLnBrk="0" hangingPunct="1">
              <a:lnSpc>
                <a:spcPct val="100000"/>
              </a:lnSpc>
              <a:spcBef>
                <a:spcPct val="40000"/>
              </a:spcBef>
              <a:spcAft>
                <a:spcPct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A genuine color-singlet </a:t>
            </a:r>
            <a:r>
              <a:rPr kumimoji="0" lang="en-US" altLang="zh-CN" sz="2400" b="1" i="0" u="none" strike="noStrike" kern="0" cap="none" spc="0" normalizeH="0" baseline="0" noProof="0" dirty="0" err="1">
                <a:ln>
                  <a:noFill/>
                </a:ln>
                <a:solidFill>
                  <a:srgbClr val="333399"/>
                </a:solidFill>
                <a:effectLst/>
                <a:uLnTx/>
                <a:uFillTx/>
                <a:latin typeface="Calibri" pitchFamily="34" charset="0"/>
                <a:ea typeface="宋体" charset="-122"/>
              </a:rPr>
              <a:t>multiquark</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 state </a:t>
            </a:r>
            <a:r>
              <a:rPr kumimoji="0" lang="en-US" altLang="zh-CN" sz="2400" b="1" i="0" u="none" strike="noStrike" kern="0" cap="none" spc="0" normalizeH="0" baseline="0" noProof="0" dirty="0">
                <a:ln>
                  <a:noFill/>
                </a:ln>
                <a:solidFill>
                  <a:srgbClr val="FF0000"/>
                </a:solidFill>
                <a:effectLst/>
                <a:uLnTx/>
                <a:uFillTx/>
                <a:latin typeface="Calibri" pitchFamily="34" charset="0"/>
                <a:ea typeface="宋体" charset="-122"/>
              </a:rPr>
              <a:t>may not </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exist as a stable</a:t>
            </a:r>
            <a:r>
              <a:rPr kumimoji="0" lang="en-US" altLang="zh-CN" sz="2400" b="1" i="0" u="none" strike="noStrike" kern="0" cap="none" spc="0" normalizeH="0" noProof="0" dirty="0">
                <a:ln>
                  <a:noFill/>
                </a:ln>
                <a:solidFill>
                  <a:srgbClr val="333399"/>
                </a:solidFill>
                <a:effectLst/>
                <a:uLnTx/>
                <a:uFillTx/>
                <a:latin typeface="Calibri" pitchFamily="34" charset="0"/>
                <a:ea typeface="宋体" charset="-122"/>
              </a:rPr>
              <a:t> physical state. However, it should exist as the short-distance component in </a:t>
            </a:r>
            <a:r>
              <a:rPr kumimoji="0" lang="en-US" altLang="zh-CN" sz="2400" b="1" i="0" u="none" strike="noStrike" kern="0" cap="none" spc="0" normalizeH="0" noProof="0" dirty="0" err="1">
                <a:ln>
                  <a:noFill/>
                </a:ln>
                <a:solidFill>
                  <a:srgbClr val="333399"/>
                </a:solidFill>
                <a:effectLst/>
                <a:uLnTx/>
                <a:uFillTx/>
                <a:latin typeface="Calibri" pitchFamily="34" charset="0"/>
                <a:ea typeface="宋体" charset="-122"/>
              </a:rPr>
              <a:t>th</a:t>
            </a:r>
            <a:r>
              <a:rPr lang="en-US" altLang="zh-CN" sz="2400" b="1" kern="0" dirty="0">
                <a:solidFill>
                  <a:srgbClr val="333399"/>
                </a:solidFill>
                <a:latin typeface="Calibri" pitchFamily="34" charset="0"/>
                <a:ea typeface="宋体" charset="-122"/>
              </a:rPr>
              <a:t>e physical state.</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a:t>
            </a:r>
          </a:p>
          <a:p>
            <a:pPr marL="342900" indent="-342900" defTabSz="914400" fontAlgn="base">
              <a:spcBef>
                <a:spcPct val="40000"/>
              </a:spcBef>
              <a:spcAft>
                <a:spcPct val="0"/>
              </a:spcAft>
              <a:buFont typeface="Arial" panose="020B0604020202020204" pitchFamily="34" charset="0"/>
              <a:buChar char="•"/>
              <a:defRPr/>
            </a:pPr>
            <a:r>
              <a:rPr lang="en-US" altLang="zh-CN" sz="2400" b="1" kern="0" dirty="0">
                <a:solidFill>
                  <a:srgbClr val="333399"/>
                </a:solidFill>
                <a:latin typeface="Calibri" pitchFamily="34" charset="0"/>
                <a:ea typeface="宋体" charset="-122"/>
                <a:sym typeface="Symbol" pitchFamily="18" charset="2"/>
              </a:rPr>
              <a:t>With the increase of the constituents within the </a:t>
            </a:r>
            <a:r>
              <a:rPr lang="en-US" altLang="zh-CN" sz="2400" b="1" kern="0" dirty="0">
                <a:solidFill>
                  <a:srgbClr val="333399"/>
                </a:solidFill>
                <a:latin typeface="Calibri" pitchFamily="34" charset="0"/>
                <a:ea typeface="宋体" charset="-122"/>
              </a:rPr>
              <a:t>genuine color-singlet </a:t>
            </a:r>
            <a:r>
              <a:rPr lang="en-US" altLang="zh-CN" sz="2400" b="1" kern="0" dirty="0" err="1">
                <a:solidFill>
                  <a:srgbClr val="333399"/>
                </a:solidFill>
                <a:latin typeface="Calibri" pitchFamily="34" charset="0"/>
                <a:ea typeface="宋体" charset="-122"/>
              </a:rPr>
              <a:t>multiquark</a:t>
            </a:r>
            <a:r>
              <a:rPr lang="en-US" altLang="zh-CN" sz="2400" b="1" kern="0" dirty="0">
                <a:solidFill>
                  <a:srgbClr val="333399"/>
                </a:solidFill>
                <a:latin typeface="Calibri" pitchFamily="34" charset="0"/>
                <a:ea typeface="宋体" charset="-122"/>
              </a:rPr>
              <a:t> states they will become unstable  due to the confinement potential.</a:t>
            </a:r>
            <a:endPar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endParaRPr>
          </a:p>
          <a:p>
            <a:pPr marL="342900" indent="-342900" defTabSz="914400" fontAlgn="base">
              <a:spcBef>
                <a:spcPct val="40000"/>
              </a:spcBef>
              <a:spcAft>
                <a:spcPct val="0"/>
              </a:spcAft>
              <a:buFont typeface="Arial" panose="020B0604020202020204" pitchFamily="34" charset="0"/>
              <a:buChar char="•"/>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The nearby threshold may bring down the energy to stabilize the system</a:t>
            </a:r>
            <a:r>
              <a:rPr kumimoji="0" lang="en-US" altLang="zh-CN" sz="2400" b="1" i="0" u="none" strike="noStrike" kern="0" cap="none" spc="0" normalizeH="0" noProof="0" dirty="0">
                <a:ln>
                  <a:noFill/>
                </a:ln>
                <a:solidFill>
                  <a:srgbClr val="333399"/>
                </a:solidFill>
                <a:effectLst/>
                <a:uLnTx/>
                <a:uFillTx/>
                <a:latin typeface="Calibri" pitchFamily="34" charset="0"/>
                <a:ea typeface="宋体" charset="-122"/>
                <a:sym typeface="Symbol" pitchFamily="18" charset="2"/>
              </a:rPr>
              <a:t> which </a:t>
            </a:r>
            <a:r>
              <a:rPr lang="en-US" altLang="zh-CN" sz="2400" b="1" kern="0" dirty="0">
                <a:solidFill>
                  <a:srgbClr val="333399"/>
                </a:solidFill>
                <a:latin typeface="Calibri" pitchFamily="34" charset="0"/>
                <a:ea typeface="宋体" charset="-122"/>
                <a:sym typeface="Symbol" pitchFamily="18" charset="2"/>
              </a:rPr>
              <a:t>bridges it to the hadronic molecule scenario.</a:t>
            </a:r>
            <a:endPar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endParaRPr>
          </a:p>
          <a:p>
            <a:pPr marL="342900" marR="0" lvl="0" indent="-342900" defTabSz="914400" eaLnBrk="1" fontAlgn="base" latinLnBrk="0" hangingPunct="1">
              <a:lnSpc>
                <a:spcPct val="100000"/>
              </a:lnSpc>
              <a:spcBef>
                <a:spcPct val="40000"/>
              </a:spcBef>
              <a:spcAft>
                <a:spcPct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The role played by the</a:t>
            </a:r>
            <a:r>
              <a:rPr kumimoji="0" lang="en-US" altLang="zh-CN" sz="2400" b="1" i="0" u="none" strike="noStrike" kern="0" cap="none" spc="0" normalizeH="0" noProof="0" dirty="0">
                <a:ln>
                  <a:noFill/>
                </a:ln>
                <a:solidFill>
                  <a:srgbClr val="333399"/>
                </a:solidFill>
                <a:effectLst/>
                <a:uLnTx/>
                <a:uFillTx/>
                <a:latin typeface="Calibri" pitchFamily="34" charset="0"/>
                <a:ea typeface="宋体" charset="-122"/>
                <a:sym typeface="Symbol" pitchFamily="18" charset="2"/>
              </a:rPr>
              <a:t> triangle singularity mechanism should be </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included in the</a:t>
            </a:r>
            <a:r>
              <a:rPr kumimoji="0" lang="en-US" altLang="zh-CN" sz="2400" b="1" i="0" u="none" strike="noStrike" kern="0" cap="none" spc="0" normalizeH="0" noProof="0" dirty="0">
                <a:ln>
                  <a:noFill/>
                </a:ln>
                <a:solidFill>
                  <a:srgbClr val="333399"/>
                </a:solidFill>
                <a:effectLst/>
                <a:uLnTx/>
                <a:uFillTx/>
                <a:latin typeface="Calibri" pitchFamily="34" charset="0"/>
                <a:ea typeface="宋体" charset="-122"/>
                <a:sym typeface="Symbol" pitchFamily="18" charset="2"/>
              </a:rPr>
              <a:t> analysis.</a:t>
            </a:r>
          </a:p>
          <a:p>
            <a:pPr marL="342900" marR="0" lvl="0" indent="-342900" defTabSz="914400" eaLnBrk="1" fontAlgn="base" latinLnBrk="0" hangingPunct="1">
              <a:lnSpc>
                <a:spcPct val="100000"/>
              </a:lnSpc>
              <a:spcBef>
                <a:spcPct val="40000"/>
              </a:spcBef>
              <a:spcAft>
                <a:spcPct val="0"/>
              </a:spcAft>
              <a:buClrTx/>
              <a:buSzTx/>
              <a:buFont typeface="Arial" panose="020B0604020202020204" pitchFamily="34" charset="0"/>
              <a:buChar char="•"/>
              <a:tabLst/>
              <a:defRPr/>
            </a:pPr>
            <a:r>
              <a:rPr lang="en-US" altLang="zh-CN" sz="2400" b="1" kern="0" baseline="0" dirty="0">
                <a:solidFill>
                  <a:srgbClr val="333399"/>
                </a:solidFill>
                <a:latin typeface="Calibri" pitchFamily="34" charset="0"/>
                <a:ea typeface="宋体" charset="-122"/>
                <a:sym typeface="Symbol" pitchFamily="18" charset="2"/>
              </a:rPr>
              <a:t>LQCD can </a:t>
            </a:r>
            <a:r>
              <a:rPr lang="en-US" altLang="zh-CN" sz="2400" b="1" kern="0" baseline="0">
                <a:solidFill>
                  <a:srgbClr val="333399"/>
                </a:solidFill>
                <a:latin typeface="Calibri" pitchFamily="34" charset="0"/>
                <a:ea typeface="宋体" charset="-122"/>
                <a:sym typeface="Symbol" pitchFamily="18" charset="2"/>
              </a:rPr>
              <a:t>tell more…</a:t>
            </a:r>
            <a:endPar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endParaRPr>
          </a:p>
          <a:p>
            <a:pPr marL="342900" marR="0" lvl="0" indent="-342900" defTabSz="914400" eaLnBrk="1" fontAlgn="base" latinLnBrk="0" hangingPunct="1">
              <a:lnSpc>
                <a:spcPct val="100000"/>
              </a:lnSpc>
              <a:spcBef>
                <a:spcPct val="40000"/>
              </a:spcBef>
              <a:spcAft>
                <a:spcPct val="0"/>
              </a:spcAft>
              <a:buClrTx/>
              <a:buSzTx/>
              <a:buFont typeface="Arial" panose="020B0604020202020204" pitchFamily="34" charset="0"/>
              <a:buChar char="•"/>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sym typeface="Symbol" pitchFamily="18" charset="2"/>
              </a:rPr>
              <a:t>… … </a:t>
            </a:r>
          </a:p>
        </p:txBody>
      </p:sp>
      <p:sp>
        <p:nvSpPr>
          <p:cNvPr id="4" name="Rectangle 2"/>
          <p:cNvSpPr txBox="1">
            <a:spLocks noChangeArrowheads="1"/>
          </p:cNvSpPr>
          <p:nvPr/>
        </p:nvSpPr>
        <p:spPr>
          <a:xfrm>
            <a:off x="645886" y="304800"/>
            <a:ext cx="10443029" cy="602343"/>
          </a:xfrm>
          <a:prstGeom prst="rect">
            <a:avLst/>
          </a:prstGeom>
          <a:solidFill>
            <a:srgbClr val="99CCFF"/>
          </a:solidFill>
          <a:effectLst>
            <a:outerShdw dist="107763" dir="2700000" algn="ctr" rotWithShape="0">
              <a:schemeClr val="bg2">
                <a:alpha val="50000"/>
              </a:schemeClr>
            </a:outerShdw>
          </a:effectLst>
        </p:spPr>
        <p:txBody>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defTabSz="914400"/>
            <a:r>
              <a:rPr lang="en-US" altLang="zh-CN" sz="3200" b="1" kern="0" dirty="0">
                <a:solidFill>
                  <a:schemeClr val="accent2"/>
                </a:solidFill>
                <a:latin typeface="Calibri" pitchFamily="34" charset="0"/>
                <a:ea typeface="宋体" charset="-122"/>
              </a:rPr>
              <a:t>4</a:t>
            </a:r>
            <a:r>
              <a:rPr lang="en-US" altLang="zh-CN" sz="2800" b="1" kern="0" dirty="0">
                <a:solidFill>
                  <a:schemeClr val="accent2"/>
                </a:solidFill>
                <a:latin typeface="Calibri" pitchFamily="34" charset="0"/>
                <a:ea typeface="宋体" charset="-122"/>
              </a:rPr>
              <a:t>. S</a:t>
            </a:r>
            <a:r>
              <a:rPr lang="en-US" altLang="zh-CN" sz="2800" b="1" kern="0" dirty="0">
                <a:solidFill>
                  <a:schemeClr val="accent2"/>
                </a:solidFill>
              </a:rPr>
              <a:t>ome crucial issues to be noted</a:t>
            </a:r>
            <a:endParaRPr lang="en-US" altLang="zh-CN" sz="2800" b="1" kern="0" dirty="0">
              <a:solidFill>
                <a:schemeClr val="accent2"/>
              </a:solidFill>
              <a:latin typeface="Calibri" pitchFamily="34" charset="0"/>
              <a:ea typeface="宋体" charset="-122"/>
            </a:endParaRPr>
          </a:p>
        </p:txBody>
      </p:sp>
    </p:spTree>
    <p:extLst>
      <p:ext uri="{BB962C8B-B14F-4D97-AF65-F5344CB8AC3E}">
        <p14:creationId xmlns:p14="http://schemas.microsoft.com/office/powerpoint/2010/main" val="17679787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60399" y="558577"/>
            <a:ext cx="10914743" cy="4493538"/>
          </a:xfrm>
          <a:prstGeom prst="rect">
            <a:avLst/>
          </a:prstGeom>
        </p:spPr>
        <p:txBody>
          <a:bodyPr wrap="square">
            <a:spAutoFit/>
          </a:bodyPr>
          <a:lstStyle/>
          <a:p>
            <a:pPr>
              <a:spcBef>
                <a:spcPts val="600"/>
              </a:spcBef>
            </a:pPr>
            <a:r>
              <a:rPr lang="en-US" altLang="zh-CN" sz="2000" b="1" dirty="0">
                <a:solidFill>
                  <a:srgbClr val="0000CC"/>
                </a:solidFill>
                <a:latin typeface="Calibri" panose="020F0502020204030204" pitchFamily="34" charset="0"/>
                <a:cs typeface="Calibri" panose="020F0502020204030204" pitchFamily="34" charset="0"/>
              </a:rPr>
              <a:t>Recent reviews on hadron spectroscopy and QCD exotics: </a:t>
            </a:r>
          </a:p>
          <a:p>
            <a:pPr marL="342900" indent="-342900">
              <a:spcBef>
                <a:spcPts val="600"/>
              </a:spcBef>
              <a:buFont typeface="+mj-lt"/>
              <a:buAutoNum type="arabicPeriod"/>
            </a:pPr>
            <a:r>
              <a:rPr lang="en-US" altLang="zh-CN" dirty="0">
                <a:solidFill>
                  <a:srgbClr val="0000CC"/>
                </a:solidFill>
                <a:latin typeface="Calibri" panose="020F0502020204030204" pitchFamily="34" charset="0"/>
                <a:cs typeface="Calibri" panose="020F0502020204030204" pitchFamily="34" charset="0"/>
              </a:rPr>
              <a:t>F.K. </a:t>
            </a:r>
            <a:r>
              <a:rPr lang="en-US" altLang="zh-CN" dirty="0" err="1">
                <a:solidFill>
                  <a:srgbClr val="0000CC"/>
                </a:solidFill>
                <a:latin typeface="Calibri" panose="020F0502020204030204" pitchFamily="34" charset="0"/>
                <a:cs typeface="Calibri" panose="020F0502020204030204" pitchFamily="34" charset="0"/>
              </a:rPr>
              <a:t>Guo</a:t>
            </a:r>
            <a:r>
              <a:rPr lang="en-US" altLang="zh-CN" dirty="0">
                <a:solidFill>
                  <a:srgbClr val="0000CC"/>
                </a:solidFill>
                <a:latin typeface="Calibri" panose="020F0502020204030204" pitchFamily="34" charset="0"/>
                <a:cs typeface="Calibri" panose="020F0502020204030204" pitchFamily="34" charset="0"/>
              </a:rPr>
              <a:t>, C. </a:t>
            </a:r>
            <a:r>
              <a:rPr lang="en-US" altLang="zh-CN" dirty="0" err="1">
                <a:solidFill>
                  <a:srgbClr val="0000CC"/>
                </a:solidFill>
                <a:latin typeface="Calibri" panose="020F0502020204030204" pitchFamily="34" charset="0"/>
                <a:cs typeface="Calibri" panose="020F0502020204030204" pitchFamily="34" charset="0"/>
              </a:rPr>
              <a:t>Hanhart</a:t>
            </a:r>
            <a:r>
              <a:rPr lang="en-US" altLang="zh-CN" dirty="0">
                <a:solidFill>
                  <a:srgbClr val="0000CC"/>
                </a:solidFill>
                <a:latin typeface="Calibri" panose="020F0502020204030204" pitchFamily="34" charset="0"/>
                <a:cs typeface="Calibri" panose="020F0502020204030204" pitchFamily="34" charset="0"/>
              </a:rPr>
              <a:t>, U. G. </a:t>
            </a:r>
            <a:r>
              <a:rPr lang="en-US" altLang="zh-CN" dirty="0" err="1">
                <a:solidFill>
                  <a:srgbClr val="0000CC"/>
                </a:solidFill>
                <a:latin typeface="Calibri" panose="020F0502020204030204" pitchFamily="34" charset="0"/>
                <a:cs typeface="Calibri" panose="020F0502020204030204" pitchFamily="34" charset="0"/>
              </a:rPr>
              <a:t>Meißner</a:t>
            </a:r>
            <a:r>
              <a:rPr lang="en-US" altLang="zh-CN" dirty="0">
                <a:solidFill>
                  <a:srgbClr val="0000CC"/>
                </a:solidFill>
                <a:latin typeface="Calibri" panose="020F0502020204030204" pitchFamily="34" charset="0"/>
                <a:cs typeface="Calibri" panose="020F0502020204030204" pitchFamily="34" charset="0"/>
              </a:rPr>
              <a:t>, Q. Wang, Q. Zhao and B.S. Zou, Rev. Mod. Phys. 90, no.1, 015004 (2018);</a:t>
            </a:r>
          </a:p>
          <a:p>
            <a:pPr marL="342900" indent="-342900">
              <a:spcBef>
                <a:spcPts val="600"/>
              </a:spcBef>
              <a:buFont typeface="+mj-lt"/>
              <a:buAutoNum type="arabicPeriod"/>
            </a:pPr>
            <a:r>
              <a:rPr lang="en-US" altLang="zh-CN" dirty="0">
                <a:solidFill>
                  <a:srgbClr val="0000CC"/>
                </a:solidFill>
                <a:latin typeface="Calibri" panose="020F0502020204030204" pitchFamily="34" charset="0"/>
                <a:cs typeface="Calibri" panose="020F0502020204030204" pitchFamily="34" charset="0"/>
              </a:rPr>
              <a:t>H.X. Chen, W. Chen, X. Liu and S.L. Zhu, Phys. Rept. 639, 1-121 (2016);</a:t>
            </a:r>
          </a:p>
          <a:p>
            <a:pPr marL="342900" indent="-342900">
              <a:spcBef>
                <a:spcPts val="600"/>
              </a:spcBef>
              <a:buFont typeface="+mj-lt"/>
              <a:buAutoNum type="arabicPeriod"/>
            </a:pPr>
            <a:r>
              <a:rPr lang="it-IT" altLang="zh-CN" dirty="0">
                <a:solidFill>
                  <a:srgbClr val="0000CC"/>
                </a:solidFill>
                <a:latin typeface="Calibri" panose="020F0502020204030204" pitchFamily="34" charset="0"/>
                <a:cs typeface="Calibri" panose="020F0502020204030204" pitchFamily="34" charset="0"/>
              </a:rPr>
              <a:t>A. Esposito, A. Pilloni and A. D. Polosa, </a:t>
            </a:r>
            <a:r>
              <a:rPr lang="en-US" altLang="zh-CN" dirty="0">
                <a:solidFill>
                  <a:srgbClr val="0000CC"/>
                </a:solidFill>
                <a:latin typeface="Calibri" panose="020F0502020204030204" pitchFamily="34" charset="0"/>
                <a:cs typeface="Calibri" panose="020F0502020204030204" pitchFamily="34" charset="0"/>
              </a:rPr>
              <a:t>Phys. Rept. 668, 1-97 (2017);</a:t>
            </a:r>
          </a:p>
          <a:p>
            <a:pPr marL="342900" indent="-342900">
              <a:spcBef>
                <a:spcPts val="600"/>
              </a:spcBef>
              <a:buFont typeface="+mj-lt"/>
              <a:buAutoNum type="arabicPeriod"/>
            </a:pPr>
            <a:r>
              <a:rPr lang="en-US" altLang="zh-CN" dirty="0">
                <a:solidFill>
                  <a:srgbClr val="0000CC"/>
                </a:solidFill>
                <a:latin typeface="Calibri" panose="020F0502020204030204" pitchFamily="34" charset="0"/>
                <a:cs typeface="Calibri" panose="020F0502020204030204" pitchFamily="34" charset="0"/>
              </a:rPr>
              <a:t>A. Ali, J.S. Lange and S. Stone, </a:t>
            </a:r>
            <a:r>
              <a:rPr lang="en-US" altLang="zh-CN" dirty="0" err="1">
                <a:solidFill>
                  <a:srgbClr val="0000CC"/>
                </a:solidFill>
                <a:latin typeface="Calibri" panose="020F0502020204030204" pitchFamily="34" charset="0"/>
                <a:cs typeface="Calibri" panose="020F0502020204030204" pitchFamily="34" charset="0"/>
              </a:rPr>
              <a:t>Prog</a:t>
            </a:r>
            <a:r>
              <a:rPr lang="en-US" altLang="zh-CN" dirty="0">
                <a:solidFill>
                  <a:srgbClr val="0000CC"/>
                </a:solidFill>
                <a:latin typeface="Calibri" panose="020F0502020204030204" pitchFamily="34" charset="0"/>
                <a:cs typeface="Calibri" panose="020F0502020204030204" pitchFamily="34" charset="0"/>
              </a:rPr>
              <a:t>. Part. </a:t>
            </a:r>
            <a:r>
              <a:rPr lang="en-US" altLang="zh-CN" dirty="0" err="1">
                <a:solidFill>
                  <a:srgbClr val="0000CC"/>
                </a:solidFill>
                <a:latin typeface="Calibri" panose="020F0502020204030204" pitchFamily="34" charset="0"/>
                <a:cs typeface="Calibri" panose="020F0502020204030204" pitchFamily="34" charset="0"/>
              </a:rPr>
              <a:t>Nucl</a:t>
            </a:r>
            <a:r>
              <a:rPr lang="en-US" altLang="zh-CN" dirty="0">
                <a:solidFill>
                  <a:srgbClr val="0000CC"/>
                </a:solidFill>
                <a:latin typeface="Calibri" panose="020F0502020204030204" pitchFamily="34" charset="0"/>
                <a:cs typeface="Calibri" panose="020F0502020204030204" pitchFamily="34" charset="0"/>
              </a:rPr>
              <a:t>. Phys. 97, 123-198 (2017);</a:t>
            </a:r>
          </a:p>
          <a:p>
            <a:pPr marL="342900" indent="-342900">
              <a:spcBef>
                <a:spcPts val="600"/>
              </a:spcBef>
              <a:buFont typeface="+mj-lt"/>
              <a:buAutoNum type="arabicPeriod"/>
            </a:pPr>
            <a:r>
              <a:rPr lang="en-US" altLang="zh-CN" dirty="0">
                <a:solidFill>
                  <a:srgbClr val="0000CC"/>
                </a:solidFill>
                <a:latin typeface="Calibri" panose="020F0502020204030204" pitchFamily="34" charset="0"/>
                <a:cs typeface="Calibri" panose="020F0502020204030204" pitchFamily="34" charset="0"/>
              </a:rPr>
              <a:t>Y.R. Liu, H. X. Chen, W. Chen, X. Liu and S.L. Zhu, </a:t>
            </a:r>
            <a:r>
              <a:rPr lang="en-US" altLang="zh-CN" dirty="0" err="1">
                <a:solidFill>
                  <a:srgbClr val="0000CC"/>
                </a:solidFill>
                <a:latin typeface="Calibri" panose="020F0502020204030204" pitchFamily="34" charset="0"/>
                <a:cs typeface="Calibri" panose="020F0502020204030204" pitchFamily="34" charset="0"/>
              </a:rPr>
              <a:t>Prog</a:t>
            </a:r>
            <a:r>
              <a:rPr lang="en-US" altLang="zh-CN" dirty="0">
                <a:solidFill>
                  <a:srgbClr val="0000CC"/>
                </a:solidFill>
                <a:latin typeface="Calibri" panose="020F0502020204030204" pitchFamily="34" charset="0"/>
                <a:cs typeface="Calibri" panose="020F0502020204030204" pitchFamily="34" charset="0"/>
              </a:rPr>
              <a:t>. Part. </a:t>
            </a:r>
            <a:r>
              <a:rPr lang="en-US" altLang="zh-CN" dirty="0" err="1">
                <a:solidFill>
                  <a:srgbClr val="0000CC"/>
                </a:solidFill>
                <a:latin typeface="Calibri" panose="020F0502020204030204" pitchFamily="34" charset="0"/>
                <a:cs typeface="Calibri" panose="020F0502020204030204" pitchFamily="34" charset="0"/>
              </a:rPr>
              <a:t>Nucl</a:t>
            </a:r>
            <a:r>
              <a:rPr lang="en-US" altLang="zh-CN" dirty="0">
                <a:solidFill>
                  <a:srgbClr val="0000CC"/>
                </a:solidFill>
                <a:latin typeface="Calibri" panose="020F0502020204030204" pitchFamily="34" charset="0"/>
                <a:cs typeface="Calibri" panose="020F0502020204030204" pitchFamily="34" charset="0"/>
              </a:rPr>
              <a:t>. Phys. 107, 237-320 (2019);</a:t>
            </a:r>
          </a:p>
          <a:p>
            <a:pPr marL="342900" indent="-342900">
              <a:spcBef>
                <a:spcPts val="600"/>
              </a:spcBef>
              <a:buFont typeface="+mj-lt"/>
              <a:buAutoNum type="arabicPeriod"/>
            </a:pPr>
            <a:r>
              <a:rPr lang="en-US" altLang="zh-CN" dirty="0">
                <a:solidFill>
                  <a:srgbClr val="0000CC"/>
                </a:solidFill>
                <a:latin typeface="Calibri" panose="020F0502020204030204" pitchFamily="34" charset="0"/>
                <a:cs typeface="Calibri" panose="020F0502020204030204" pitchFamily="34" charset="0"/>
              </a:rPr>
              <a:t>N. </a:t>
            </a:r>
            <a:r>
              <a:rPr lang="en-US" altLang="zh-CN" dirty="0" err="1">
                <a:solidFill>
                  <a:srgbClr val="0000CC"/>
                </a:solidFill>
                <a:latin typeface="Calibri" panose="020F0502020204030204" pitchFamily="34" charset="0"/>
                <a:cs typeface="Calibri" panose="020F0502020204030204" pitchFamily="34" charset="0"/>
              </a:rPr>
              <a:t>Brambilla</a:t>
            </a:r>
            <a:r>
              <a:rPr lang="en-US" altLang="zh-CN" dirty="0">
                <a:solidFill>
                  <a:srgbClr val="0000CC"/>
                </a:solidFill>
                <a:latin typeface="Calibri" panose="020F0502020204030204" pitchFamily="34" charset="0"/>
                <a:cs typeface="Calibri" panose="020F0502020204030204" pitchFamily="34" charset="0"/>
              </a:rPr>
              <a:t>, S. Eidelman, C. </a:t>
            </a:r>
            <a:r>
              <a:rPr lang="en-US" altLang="zh-CN" dirty="0" err="1">
                <a:solidFill>
                  <a:srgbClr val="0000CC"/>
                </a:solidFill>
                <a:latin typeface="Calibri" panose="020F0502020204030204" pitchFamily="34" charset="0"/>
                <a:cs typeface="Calibri" panose="020F0502020204030204" pitchFamily="34" charset="0"/>
              </a:rPr>
              <a:t>Hanhart</a:t>
            </a:r>
            <a:r>
              <a:rPr lang="en-US" altLang="zh-CN" dirty="0">
                <a:solidFill>
                  <a:srgbClr val="0000CC"/>
                </a:solidFill>
                <a:latin typeface="Calibri" panose="020F0502020204030204" pitchFamily="34" charset="0"/>
                <a:cs typeface="Calibri" panose="020F0502020204030204" pitchFamily="34" charset="0"/>
              </a:rPr>
              <a:t>, A. </a:t>
            </a:r>
            <a:r>
              <a:rPr lang="en-US" altLang="zh-CN" dirty="0" err="1">
                <a:solidFill>
                  <a:srgbClr val="0000CC"/>
                </a:solidFill>
                <a:latin typeface="Calibri" panose="020F0502020204030204" pitchFamily="34" charset="0"/>
                <a:cs typeface="Calibri" panose="020F0502020204030204" pitchFamily="34" charset="0"/>
              </a:rPr>
              <a:t>Nefediev</a:t>
            </a:r>
            <a:r>
              <a:rPr lang="en-US" altLang="zh-CN" dirty="0">
                <a:solidFill>
                  <a:srgbClr val="0000CC"/>
                </a:solidFill>
                <a:latin typeface="Calibri" panose="020F0502020204030204" pitchFamily="34" charset="0"/>
                <a:cs typeface="Calibri" panose="020F0502020204030204" pitchFamily="34" charset="0"/>
              </a:rPr>
              <a:t>, C.P. Shen, C.E. Thomas, A. </a:t>
            </a:r>
            <a:r>
              <a:rPr lang="en-US" altLang="zh-CN" dirty="0" err="1">
                <a:solidFill>
                  <a:srgbClr val="0000CC"/>
                </a:solidFill>
                <a:latin typeface="Calibri" panose="020F0502020204030204" pitchFamily="34" charset="0"/>
                <a:cs typeface="Calibri" panose="020F0502020204030204" pitchFamily="34" charset="0"/>
              </a:rPr>
              <a:t>Vairo</a:t>
            </a:r>
            <a:r>
              <a:rPr lang="en-US" altLang="zh-CN" dirty="0">
                <a:solidFill>
                  <a:srgbClr val="0000CC"/>
                </a:solidFill>
                <a:latin typeface="Calibri" panose="020F0502020204030204" pitchFamily="34" charset="0"/>
                <a:cs typeface="Calibri" panose="020F0502020204030204" pitchFamily="34" charset="0"/>
              </a:rPr>
              <a:t> and C.Z. Yuan, Phys. Rept. 873, 1-154 (2020); </a:t>
            </a:r>
          </a:p>
          <a:p>
            <a:pPr marL="342900" indent="-342900">
              <a:spcBef>
                <a:spcPts val="600"/>
              </a:spcBef>
              <a:buFont typeface="+mj-lt"/>
              <a:buAutoNum type="arabicPeriod"/>
            </a:pPr>
            <a:r>
              <a:rPr lang="en-US" altLang="zh-CN" dirty="0">
                <a:solidFill>
                  <a:srgbClr val="0000CC"/>
                </a:solidFill>
                <a:latin typeface="Calibri" panose="020F0502020204030204" pitchFamily="34" charset="0"/>
                <a:cs typeface="Calibri" panose="020F0502020204030204" pitchFamily="34" charset="0"/>
              </a:rPr>
              <a:t>R.F. Lebed, R.E. Mitchell and E.S. Swanson, </a:t>
            </a:r>
            <a:r>
              <a:rPr lang="en-US" altLang="zh-CN" dirty="0" err="1">
                <a:solidFill>
                  <a:srgbClr val="0000CC"/>
                </a:solidFill>
                <a:latin typeface="Calibri" panose="020F0502020204030204" pitchFamily="34" charset="0"/>
                <a:cs typeface="Calibri" panose="020F0502020204030204" pitchFamily="34" charset="0"/>
              </a:rPr>
              <a:t>Prog</a:t>
            </a:r>
            <a:r>
              <a:rPr lang="en-US" altLang="zh-CN" dirty="0">
                <a:solidFill>
                  <a:srgbClr val="0000CC"/>
                </a:solidFill>
                <a:latin typeface="Calibri" panose="020F0502020204030204" pitchFamily="34" charset="0"/>
                <a:cs typeface="Calibri" panose="020F0502020204030204" pitchFamily="34" charset="0"/>
              </a:rPr>
              <a:t>. Part. </a:t>
            </a:r>
            <a:r>
              <a:rPr lang="en-US" altLang="zh-CN" dirty="0" err="1">
                <a:solidFill>
                  <a:srgbClr val="0000CC"/>
                </a:solidFill>
                <a:latin typeface="Calibri" panose="020F0502020204030204" pitchFamily="34" charset="0"/>
                <a:cs typeface="Calibri" panose="020F0502020204030204" pitchFamily="34" charset="0"/>
              </a:rPr>
              <a:t>Nucl</a:t>
            </a:r>
            <a:r>
              <a:rPr lang="en-US" altLang="zh-CN" dirty="0">
                <a:solidFill>
                  <a:srgbClr val="0000CC"/>
                </a:solidFill>
                <a:latin typeface="Calibri" panose="020F0502020204030204" pitchFamily="34" charset="0"/>
                <a:cs typeface="Calibri" panose="020F0502020204030204" pitchFamily="34" charset="0"/>
              </a:rPr>
              <a:t>. Phys. 93, 143-194 (2017);</a:t>
            </a:r>
          </a:p>
          <a:p>
            <a:pPr marL="342900" indent="-342900">
              <a:spcBef>
                <a:spcPts val="600"/>
              </a:spcBef>
              <a:buFont typeface="+mj-lt"/>
              <a:buAutoNum type="arabicPeriod"/>
            </a:pPr>
            <a:r>
              <a:rPr lang="en-US" altLang="zh-CN" dirty="0">
                <a:solidFill>
                  <a:srgbClr val="0000CC"/>
                </a:solidFill>
                <a:latin typeface="Calibri" panose="020F0502020204030204" pitchFamily="34" charset="0"/>
                <a:cs typeface="Calibri" panose="020F0502020204030204" pitchFamily="34" charset="0"/>
              </a:rPr>
              <a:t>Y. Yamaguchi, A. </a:t>
            </a:r>
            <a:r>
              <a:rPr lang="en-US" altLang="zh-CN" dirty="0" err="1">
                <a:solidFill>
                  <a:srgbClr val="0000CC"/>
                </a:solidFill>
                <a:latin typeface="Calibri" panose="020F0502020204030204" pitchFamily="34" charset="0"/>
                <a:cs typeface="Calibri" panose="020F0502020204030204" pitchFamily="34" charset="0"/>
              </a:rPr>
              <a:t>Hosaka</a:t>
            </a:r>
            <a:r>
              <a:rPr lang="en-US" altLang="zh-CN" dirty="0">
                <a:solidFill>
                  <a:srgbClr val="0000CC"/>
                </a:solidFill>
                <a:latin typeface="Calibri" panose="020F0502020204030204" pitchFamily="34" charset="0"/>
                <a:cs typeface="Calibri" panose="020F0502020204030204" pitchFamily="34" charset="0"/>
              </a:rPr>
              <a:t>, S. Takeuchi and M. Takizawa, J. Phys. G 47, no.5, 053001 (2020).</a:t>
            </a:r>
          </a:p>
          <a:p>
            <a:pPr marL="342900" indent="-342900">
              <a:spcBef>
                <a:spcPts val="600"/>
              </a:spcBef>
              <a:buFont typeface="+mj-lt"/>
              <a:buAutoNum type="arabicPeriod"/>
            </a:pPr>
            <a:r>
              <a:rPr lang="en-US" altLang="zh-CN" dirty="0">
                <a:solidFill>
                  <a:srgbClr val="0000CC"/>
                </a:solidFill>
                <a:latin typeface="Calibri" panose="020F0502020204030204" pitchFamily="34" charset="0"/>
                <a:cs typeface="Calibri" panose="020F0502020204030204" pitchFamily="34" charset="0"/>
              </a:rPr>
              <a:t>R.M. Albuquerque, J.M. Dias, K.P. </a:t>
            </a:r>
            <a:r>
              <a:rPr lang="en-US" altLang="zh-CN" dirty="0" err="1">
                <a:solidFill>
                  <a:srgbClr val="0000CC"/>
                </a:solidFill>
                <a:latin typeface="Calibri" panose="020F0502020204030204" pitchFamily="34" charset="0"/>
                <a:cs typeface="Calibri" panose="020F0502020204030204" pitchFamily="34" charset="0"/>
              </a:rPr>
              <a:t>Khemchandani</a:t>
            </a:r>
            <a:r>
              <a:rPr lang="en-US" altLang="zh-CN" dirty="0">
                <a:solidFill>
                  <a:srgbClr val="0000CC"/>
                </a:solidFill>
                <a:latin typeface="Calibri" panose="020F0502020204030204" pitchFamily="34" charset="0"/>
                <a:cs typeface="Calibri" panose="020F0502020204030204" pitchFamily="34" charset="0"/>
              </a:rPr>
              <a:t>, A. Martinez Torres, F.S. Navarra, M. Nielsen and C. M. Zanetti, J. Phys. G 46, no.9, 093002 (2019)</a:t>
            </a:r>
          </a:p>
          <a:p>
            <a:pPr marL="342900" indent="-342900">
              <a:spcBef>
                <a:spcPts val="600"/>
              </a:spcBef>
              <a:buFont typeface="+mj-lt"/>
              <a:buAutoNum type="arabicPeriod"/>
            </a:pPr>
            <a:r>
              <a:rPr lang="en-US" altLang="zh-CN" kern="0" dirty="0">
                <a:solidFill>
                  <a:srgbClr val="0000CC"/>
                </a:solidFill>
                <a:latin typeface="Calibri" panose="020F0502020204030204" pitchFamily="34" charset="0"/>
              </a:rPr>
              <a:t>F.-K. </a:t>
            </a:r>
            <a:r>
              <a:rPr lang="en-US" altLang="zh-CN" kern="0" dirty="0" err="1">
                <a:solidFill>
                  <a:srgbClr val="0000CC"/>
                </a:solidFill>
                <a:latin typeface="Calibri" panose="020F0502020204030204" pitchFamily="34" charset="0"/>
              </a:rPr>
              <a:t>Guo</a:t>
            </a:r>
            <a:r>
              <a:rPr lang="en-US" altLang="zh-CN" kern="0" dirty="0">
                <a:solidFill>
                  <a:srgbClr val="0000CC"/>
                </a:solidFill>
                <a:latin typeface="Calibri" panose="020F0502020204030204" pitchFamily="34" charset="0"/>
              </a:rPr>
              <a:t>, X.-H. Liu and S. Sakai, </a:t>
            </a:r>
            <a:r>
              <a:rPr lang="en-US" altLang="zh-CN" kern="0" dirty="0" err="1">
                <a:solidFill>
                  <a:srgbClr val="0000CC"/>
                </a:solidFill>
                <a:latin typeface="Calibri" panose="020F0502020204030204" pitchFamily="34" charset="0"/>
              </a:rPr>
              <a:t>Prog</a:t>
            </a:r>
            <a:r>
              <a:rPr lang="en-US" altLang="zh-CN" kern="0" dirty="0">
                <a:solidFill>
                  <a:srgbClr val="0000CC"/>
                </a:solidFill>
                <a:latin typeface="Calibri" panose="020F0502020204030204" pitchFamily="34" charset="0"/>
              </a:rPr>
              <a:t>. Part. </a:t>
            </a:r>
            <a:r>
              <a:rPr lang="en-US" altLang="zh-CN" kern="0" dirty="0" err="1">
                <a:solidFill>
                  <a:srgbClr val="0000CC"/>
                </a:solidFill>
                <a:latin typeface="Calibri" panose="020F0502020204030204" pitchFamily="34" charset="0"/>
              </a:rPr>
              <a:t>Nucl</a:t>
            </a:r>
            <a:r>
              <a:rPr lang="en-US" altLang="zh-CN" kern="0" dirty="0">
                <a:solidFill>
                  <a:srgbClr val="0000CC"/>
                </a:solidFill>
                <a:latin typeface="Calibri" panose="020F0502020204030204" pitchFamily="34" charset="0"/>
              </a:rPr>
              <a:t>. Phys. 112, 103757 (2020)</a:t>
            </a:r>
            <a:endParaRPr lang="en-US" altLang="zh-CN" dirty="0">
              <a:solidFill>
                <a:srgbClr val="0000CC"/>
              </a:solidFill>
              <a:latin typeface="Calibri" panose="020F0502020204030204" pitchFamily="34" charset="0"/>
              <a:cs typeface="Calibri" panose="020F0502020204030204" pitchFamily="34" charset="0"/>
            </a:endParaRPr>
          </a:p>
        </p:txBody>
      </p:sp>
      <p:sp>
        <p:nvSpPr>
          <p:cNvPr id="4" name="Text Box 4"/>
          <p:cNvSpPr txBox="1">
            <a:spLocks noChangeArrowheads="1"/>
          </p:cNvSpPr>
          <p:nvPr/>
        </p:nvSpPr>
        <p:spPr bwMode="auto">
          <a:xfrm>
            <a:off x="950913" y="5816777"/>
            <a:ext cx="7129462"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altLang="zh-CN" sz="4400" b="1" i="1" u="none" strike="noStrike" kern="0" cap="none" spc="0" normalizeH="0" baseline="0" noProof="0" dirty="0">
                <a:ln>
                  <a:noFill/>
                </a:ln>
                <a:solidFill>
                  <a:srgbClr val="0000FF"/>
                </a:solidFill>
                <a:effectLst>
                  <a:outerShdw blurRad="38100" dist="38100" dir="2700000" algn="tl">
                    <a:srgbClr val="C0C0C0"/>
                  </a:outerShdw>
                </a:effectLst>
                <a:uLnTx/>
                <a:uFillTx/>
                <a:ea typeface="宋体" pitchFamily="2" charset="-122"/>
              </a:rPr>
              <a:t>Thanks for your attention!</a:t>
            </a:r>
          </a:p>
        </p:txBody>
      </p:sp>
    </p:spTree>
    <p:extLst>
      <p:ext uri="{BB962C8B-B14F-4D97-AF65-F5344CB8AC3E}">
        <p14:creationId xmlns:p14="http://schemas.microsoft.com/office/powerpoint/2010/main" val="113847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59</a:t>
            </a:fld>
            <a:endParaRPr lang="en-GB" altLang="zh-CN"/>
          </a:p>
        </p:txBody>
      </p:sp>
      <p:sp>
        <p:nvSpPr>
          <p:cNvPr id="3" name="TextBox 2"/>
          <p:cNvSpPr txBox="1"/>
          <p:nvPr/>
        </p:nvSpPr>
        <p:spPr>
          <a:xfrm>
            <a:off x="1008743" y="208807"/>
            <a:ext cx="9037887"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Coupled-channel</a:t>
            </a:r>
            <a:r>
              <a:rPr kumimoji="0" lang="en-US" altLang="zh-CN" sz="2800" b="1" i="0" u="none" strike="noStrike" kern="0" cap="none" spc="0" normalizeH="0" noProof="0" dirty="0">
                <a:ln>
                  <a:noFill/>
                </a:ln>
                <a:solidFill>
                  <a:srgbClr val="0000FF"/>
                </a:solidFill>
                <a:effectLst/>
                <a:uLnTx/>
                <a:uFillTx/>
                <a:latin typeface="Calibri" pitchFamily="34" charset="0"/>
                <a:ea typeface="宋体" charset="-122"/>
              </a:rPr>
              <a:t> explanations</a:t>
            </a:r>
            <a:endParaRPr kumimoji="0" lang="zh-CN" altLang="en-US" sz="2800" b="1" i="0" u="none" strike="noStrike" kern="0" cap="none" spc="0" normalizeH="0" baseline="0" noProof="0" dirty="0">
              <a:ln>
                <a:noFill/>
              </a:ln>
              <a:solidFill>
                <a:srgbClr val="0000FF"/>
              </a:solidFill>
              <a:effectLst/>
              <a:uLnTx/>
              <a:uFillTx/>
              <a:latin typeface="Calibri" panose="020F0502020204030204" pitchFamily="34" charset="0"/>
            </a:endParaRPr>
          </a:p>
        </p:txBody>
      </p:sp>
      <p:sp>
        <p:nvSpPr>
          <p:cNvPr id="4" name="文本框 3"/>
          <p:cNvSpPr txBox="1"/>
          <p:nvPr/>
        </p:nvSpPr>
        <p:spPr>
          <a:xfrm>
            <a:off x="602343" y="880775"/>
            <a:ext cx="6455893" cy="1708160"/>
          </a:xfrm>
          <a:prstGeom prst="rect">
            <a:avLst/>
          </a:prstGeom>
          <a:noFill/>
        </p:spPr>
        <p:txBody>
          <a:bodyPr wrap="square" rtlCol="0">
            <a:spAutoFit/>
          </a:bodyPr>
          <a:lstStyle/>
          <a:p>
            <a:pPr>
              <a:spcBef>
                <a:spcPts val="600"/>
              </a:spcBef>
            </a:pPr>
            <a:r>
              <a:rPr lang="en-US" altLang="zh-CN" sz="2000" b="1" dirty="0">
                <a:solidFill>
                  <a:srgbClr val="0000CC"/>
                </a:solidFill>
              </a:rPr>
              <a:t>Basic assumption: </a:t>
            </a:r>
          </a:p>
          <a:p>
            <a:pPr>
              <a:spcBef>
                <a:spcPts val="600"/>
              </a:spcBef>
            </a:pPr>
            <a:r>
              <a:rPr lang="en-US" altLang="zh-CN" sz="2000" dirty="0" err="1">
                <a:solidFill>
                  <a:srgbClr val="0000CC"/>
                </a:solidFill>
              </a:rPr>
              <a:t>Rescatterings</a:t>
            </a:r>
            <a:r>
              <a:rPr lang="en-US" altLang="zh-CN" sz="2000" dirty="0">
                <a:solidFill>
                  <a:srgbClr val="0000CC"/>
                </a:solidFill>
              </a:rPr>
              <a:t> of two </a:t>
            </a:r>
            <a:r>
              <a:rPr lang="en-US" altLang="zh-CN" sz="2000" dirty="0" err="1">
                <a:solidFill>
                  <a:srgbClr val="0000CC"/>
                </a:solidFill>
              </a:rPr>
              <a:t>charmonium</a:t>
            </a:r>
            <a:r>
              <a:rPr lang="en-US" altLang="zh-CN" sz="2000" dirty="0">
                <a:solidFill>
                  <a:srgbClr val="0000CC"/>
                </a:solidFill>
              </a:rPr>
              <a:t> states via a short-ranged potential would lead to near-threshold enhancements as either bound states, resonances, or virtual states. </a:t>
            </a:r>
            <a:endParaRPr lang="zh-CN" altLang="en-US" sz="2000" dirty="0">
              <a:solidFill>
                <a:srgbClr val="0000CC"/>
              </a:solidFill>
            </a:endParaRPr>
          </a:p>
        </p:txBody>
      </p:sp>
      <p:sp>
        <p:nvSpPr>
          <p:cNvPr id="5" name="Line 7"/>
          <p:cNvSpPr>
            <a:spLocks noChangeShapeType="1"/>
          </p:cNvSpPr>
          <p:nvPr/>
        </p:nvSpPr>
        <p:spPr bwMode="auto">
          <a:xfrm>
            <a:off x="8416290" y="2069589"/>
            <a:ext cx="592870" cy="164798"/>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6" name="Line 7"/>
          <p:cNvSpPr>
            <a:spLocks noChangeShapeType="1"/>
          </p:cNvSpPr>
          <p:nvPr/>
        </p:nvSpPr>
        <p:spPr bwMode="auto">
          <a:xfrm flipV="1">
            <a:off x="7668806" y="2069588"/>
            <a:ext cx="624113" cy="228379"/>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8" name="Line 7"/>
          <p:cNvSpPr>
            <a:spLocks noChangeShapeType="1"/>
          </p:cNvSpPr>
          <p:nvPr/>
        </p:nvSpPr>
        <p:spPr bwMode="auto">
          <a:xfrm flipV="1">
            <a:off x="8385047" y="1390944"/>
            <a:ext cx="624113" cy="228379"/>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9" name="Line 7"/>
          <p:cNvSpPr>
            <a:spLocks noChangeShapeType="1"/>
          </p:cNvSpPr>
          <p:nvPr/>
        </p:nvSpPr>
        <p:spPr bwMode="auto">
          <a:xfrm>
            <a:off x="7729606" y="1454525"/>
            <a:ext cx="592870" cy="164798"/>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0" name="Oval 10"/>
          <p:cNvSpPr>
            <a:spLocks noChangeArrowheads="1"/>
          </p:cNvSpPr>
          <p:nvPr/>
        </p:nvSpPr>
        <p:spPr bwMode="auto">
          <a:xfrm>
            <a:off x="8099169" y="1462748"/>
            <a:ext cx="509185" cy="786342"/>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1" i="0" u="none" strike="noStrike" kern="0" cap="none" spc="0" normalizeH="0" baseline="0" noProof="0">
              <a:ln>
                <a:noFill/>
              </a:ln>
              <a:solidFill>
                <a:srgbClr val="000000"/>
              </a:solidFill>
              <a:effectLst/>
              <a:uLnTx/>
              <a:uFillTx/>
              <a:latin typeface="Arial" charset="0"/>
              <a:ea typeface="+mn-ea"/>
            </a:endParaRPr>
          </a:p>
        </p:txBody>
      </p:sp>
      <p:sp>
        <p:nvSpPr>
          <p:cNvPr id="11" name="文本框 10"/>
          <p:cNvSpPr txBox="1"/>
          <p:nvPr/>
        </p:nvSpPr>
        <p:spPr>
          <a:xfrm>
            <a:off x="1008743" y="6393973"/>
            <a:ext cx="8128251" cy="338554"/>
          </a:xfrm>
          <a:prstGeom prst="rect">
            <a:avLst/>
          </a:prstGeom>
          <a:noFill/>
        </p:spPr>
        <p:txBody>
          <a:bodyPr wrap="none" rtlCol="0">
            <a:spAutoFit/>
          </a:bodyPr>
          <a:lstStyle/>
          <a:p>
            <a:r>
              <a:rPr lang="en-US" altLang="zh-CN" sz="1600" dirty="0">
                <a:solidFill>
                  <a:srgbClr val="0000CC"/>
                </a:solidFill>
              </a:rPr>
              <a:t>X.K. Dong, V. </a:t>
            </a:r>
            <a:r>
              <a:rPr lang="en-US" altLang="zh-CN" sz="1600" dirty="0" err="1">
                <a:solidFill>
                  <a:srgbClr val="0000CC"/>
                </a:solidFill>
              </a:rPr>
              <a:t>Baru</a:t>
            </a:r>
            <a:r>
              <a:rPr lang="en-US" altLang="zh-CN" sz="1600" dirty="0">
                <a:solidFill>
                  <a:srgbClr val="0000CC"/>
                </a:solidFill>
              </a:rPr>
              <a:t>, F. K. </a:t>
            </a:r>
            <a:r>
              <a:rPr lang="en-US" altLang="zh-CN" sz="1600" dirty="0" err="1">
                <a:solidFill>
                  <a:srgbClr val="0000CC"/>
                </a:solidFill>
              </a:rPr>
              <a:t>Guo</a:t>
            </a:r>
            <a:r>
              <a:rPr lang="en-US" altLang="zh-CN" sz="1600" dirty="0">
                <a:solidFill>
                  <a:srgbClr val="0000CC"/>
                </a:solidFill>
              </a:rPr>
              <a:t>, C. </a:t>
            </a:r>
            <a:r>
              <a:rPr lang="en-US" altLang="zh-CN" sz="1600" dirty="0" err="1">
                <a:solidFill>
                  <a:srgbClr val="0000CC"/>
                </a:solidFill>
              </a:rPr>
              <a:t>Hanhart</a:t>
            </a:r>
            <a:r>
              <a:rPr lang="en-US" altLang="zh-CN" sz="1600" dirty="0">
                <a:solidFill>
                  <a:srgbClr val="0000CC"/>
                </a:solidFill>
              </a:rPr>
              <a:t> and A. </a:t>
            </a:r>
            <a:r>
              <a:rPr lang="en-US" altLang="zh-CN" sz="1600" dirty="0" err="1">
                <a:solidFill>
                  <a:srgbClr val="0000CC"/>
                </a:solidFill>
              </a:rPr>
              <a:t>Nefediev</a:t>
            </a:r>
            <a:r>
              <a:rPr lang="en-US" altLang="zh-CN" sz="1600" dirty="0">
                <a:solidFill>
                  <a:srgbClr val="0000CC"/>
                </a:solidFill>
              </a:rPr>
              <a:t>, arXiv:2009.07795 [</a:t>
            </a:r>
            <a:r>
              <a:rPr lang="en-US" altLang="zh-CN" sz="1600" dirty="0" err="1">
                <a:solidFill>
                  <a:srgbClr val="0000CC"/>
                </a:solidFill>
              </a:rPr>
              <a:t>hep-ph</a:t>
            </a:r>
            <a:r>
              <a:rPr lang="en-US" altLang="zh-CN" sz="1600" dirty="0">
                <a:solidFill>
                  <a:srgbClr val="0000CC"/>
                </a:solidFill>
              </a:rPr>
              <a:t>]</a:t>
            </a:r>
            <a:endParaRPr lang="zh-CN" altLang="en-US" sz="1600" dirty="0">
              <a:solidFill>
                <a:srgbClr val="0000CC"/>
              </a:solidFill>
            </a:endParaRPr>
          </a:p>
        </p:txBody>
      </p:sp>
      <p:pic>
        <p:nvPicPr>
          <p:cNvPr id="13" name="图片 12"/>
          <p:cNvPicPr>
            <a:picLocks noChangeAspect="1"/>
          </p:cNvPicPr>
          <p:nvPr/>
        </p:nvPicPr>
        <p:blipFill>
          <a:blip r:embed="rId2"/>
          <a:stretch>
            <a:fillRect/>
          </a:stretch>
        </p:blipFill>
        <p:spPr>
          <a:xfrm>
            <a:off x="1116709" y="2753320"/>
            <a:ext cx="3477537" cy="450341"/>
          </a:xfrm>
          <a:prstGeom prst="rect">
            <a:avLst/>
          </a:prstGeom>
          <a:ln>
            <a:solidFill>
              <a:srgbClr val="FF0000"/>
            </a:solidFill>
          </a:ln>
        </p:spPr>
      </p:pic>
      <p:pic>
        <p:nvPicPr>
          <p:cNvPr id="14" name="图片 13"/>
          <p:cNvPicPr>
            <a:picLocks noChangeAspect="1"/>
          </p:cNvPicPr>
          <p:nvPr/>
        </p:nvPicPr>
        <p:blipFill>
          <a:blip r:embed="rId3"/>
          <a:stretch>
            <a:fillRect/>
          </a:stretch>
        </p:blipFill>
        <p:spPr>
          <a:xfrm>
            <a:off x="1116709" y="3554059"/>
            <a:ext cx="3517976" cy="698282"/>
          </a:xfrm>
          <a:prstGeom prst="rect">
            <a:avLst/>
          </a:prstGeom>
        </p:spPr>
      </p:pic>
      <p:pic>
        <p:nvPicPr>
          <p:cNvPr id="15" name="图片 14"/>
          <p:cNvPicPr>
            <a:picLocks noChangeAspect="1"/>
          </p:cNvPicPr>
          <p:nvPr/>
        </p:nvPicPr>
        <p:blipFill>
          <a:blip r:embed="rId4"/>
          <a:stretch>
            <a:fillRect/>
          </a:stretch>
        </p:blipFill>
        <p:spPr>
          <a:xfrm>
            <a:off x="1197611" y="4401089"/>
            <a:ext cx="2749679" cy="966462"/>
          </a:xfrm>
          <a:prstGeom prst="rect">
            <a:avLst/>
          </a:prstGeom>
        </p:spPr>
      </p:pic>
      <p:pic>
        <p:nvPicPr>
          <p:cNvPr id="16" name="图片 15"/>
          <p:cNvPicPr>
            <a:picLocks noChangeAspect="1"/>
          </p:cNvPicPr>
          <p:nvPr/>
        </p:nvPicPr>
        <p:blipFill>
          <a:blip r:embed="rId5"/>
          <a:stretch>
            <a:fillRect/>
          </a:stretch>
        </p:blipFill>
        <p:spPr>
          <a:xfrm>
            <a:off x="654622" y="5536910"/>
            <a:ext cx="3575696" cy="763010"/>
          </a:xfrm>
          <a:prstGeom prst="rect">
            <a:avLst/>
          </a:prstGeom>
        </p:spPr>
      </p:pic>
      <p:pic>
        <p:nvPicPr>
          <p:cNvPr id="17" name="图片 16"/>
          <p:cNvPicPr>
            <a:picLocks noChangeAspect="1"/>
          </p:cNvPicPr>
          <p:nvPr/>
        </p:nvPicPr>
        <p:blipFill>
          <a:blip r:embed="rId6"/>
          <a:stretch>
            <a:fillRect/>
          </a:stretch>
        </p:blipFill>
        <p:spPr>
          <a:xfrm>
            <a:off x="6304225" y="2987075"/>
            <a:ext cx="4866750" cy="3258150"/>
          </a:xfrm>
          <a:prstGeom prst="rect">
            <a:avLst/>
          </a:prstGeom>
        </p:spPr>
      </p:pic>
      <p:pic>
        <p:nvPicPr>
          <p:cNvPr id="18" name="图片 17"/>
          <p:cNvPicPr>
            <a:picLocks noChangeAspect="1"/>
          </p:cNvPicPr>
          <p:nvPr/>
        </p:nvPicPr>
        <p:blipFill>
          <a:blip r:embed="rId7"/>
          <a:stretch>
            <a:fillRect/>
          </a:stretch>
        </p:blipFill>
        <p:spPr>
          <a:xfrm>
            <a:off x="4489326" y="5695817"/>
            <a:ext cx="1757434" cy="445196"/>
          </a:xfrm>
          <a:prstGeom prst="rect">
            <a:avLst/>
          </a:prstGeom>
        </p:spPr>
      </p:pic>
      <p:sp>
        <p:nvSpPr>
          <p:cNvPr id="19" name="左大括号 18"/>
          <p:cNvSpPr/>
          <p:nvPr/>
        </p:nvSpPr>
        <p:spPr bwMode="auto">
          <a:xfrm>
            <a:off x="602343" y="3800414"/>
            <a:ext cx="406400" cy="1331361"/>
          </a:xfrm>
          <a:prstGeom prst="leftBrace">
            <a:avLst/>
          </a:prstGeom>
          <a:noFill/>
          <a:ln w="127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CN" altLang="en-US" sz="1800" b="1" i="0" u="none" strike="noStrike" cap="none" normalizeH="0" baseline="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0" name="矩形 19"/>
              <p:cNvSpPr/>
              <p:nvPr/>
            </p:nvSpPr>
            <p:spPr>
              <a:xfrm>
                <a:off x="6660895" y="2585534"/>
                <a:ext cx="3385735" cy="369332"/>
              </a:xfrm>
              <a:prstGeom prst="rect">
                <a:avLst/>
              </a:prstGeom>
            </p:spPr>
            <p:txBody>
              <a:bodyPr wrap="none">
                <a:spAutoFit/>
              </a:bodyPr>
              <a:lstStyle/>
              <a:p>
                <a14:m>
                  <m:oMath xmlns:m="http://schemas.openxmlformats.org/officeDocument/2006/math">
                    <m:r>
                      <a:rPr lang="en-US" altLang="zh-CN" i="1" kern="0" smtClean="0">
                        <a:solidFill>
                          <a:srgbClr val="FF0000"/>
                        </a:solidFill>
                        <a:latin typeface="Cambria Math" panose="02040503050406030204" pitchFamily="18" charset="0"/>
                      </a:rPr>
                      <m:t>𝐽</m:t>
                    </m:r>
                    <m:r>
                      <a:rPr lang="en-US" altLang="zh-CN" i="1" kern="0" smtClean="0">
                        <a:solidFill>
                          <a:srgbClr val="FF0000"/>
                        </a:solidFill>
                        <a:latin typeface="Cambria Math" panose="02040503050406030204" pitchFamily="18" charset="0"/>
                      </a:rPr>
                      <m:t>/</m:t>
                    </m:r>
                    <m:r>
                      <a:rPr lang="en-US" altLang="zh-CN" i="1" kern="0" smtClean="0">
                        <a:solidFill>
                          <a:srgbClr val="FF0000"/>
                        </a:solidFill>
                        <a:latin typeface="Cambria Math" panose="02040503050406030204" pitchFamily="18" charset="0"/>
                      </a:rPr>
                      <m:t>𝜓</m:t>
                    </m:r>
                  </m:oMath>
                </a14:m>
                <a:r>
                  <a:rPr lang="en-US" altLang="zh-CN" kern="0" dirty="0">
                    <a:solidFill>
                      <a:srgbClr val="FF0000"/>
                    </a:solidFill>
                  </a:rPr>
                  <a:t> </a:t>
                </a:r>
                <a14:m>
                  <m:oMath xmlns:m="http://schemas.openxmlformats.org/officeDocument/2006/math">
                    <m:r>
                      <a:rPr lang="en-US" altLang="zh-CN" i="1" kern="0" dirty="0">
                        <a:solidFill>
                          <a:srgbClr val="FF0000"/>
                        </a:solidFill>
                        <a:latin typeface="Cambria Math" panose="02040503050406030204" pitchFamily="18" charset="0"/>
                      </a:rPr>
                      <m:t>𝐽</m:t>
                    </m:r>
                    <m:r>
                      <a:rPr lang="en-US" altLang="zh-CN" i="1" kern="0" dirty="0">
                        <a:solidFill>
                          <a:srgbClr val="FF0000"/>
                        </a:solidFill>
                        <a:latin typeface="Cambria Math" panose="02040503050406030204" pitchFamily="18" charset="0"/>
                      </a:rPr>
                      <m:t>/</m:t>
                    </m:r>
                    <m:r>
                      <a:rPr lang="en-US" altLang="zh-CN" i="1" kern="0" dirty="0">
                        <a:solidFill>
                          <a:srgbClr val="FF0000"/>
                        </a:solidFill>
                        <a:latin typeface="Cambria Math" panose="02040503050406030204" pitchFamily="18" charset="0"/>
                      </a:rPr>
                      <m:t>𝜓</m:t>
                    </m:r>
                  </m:oMath>
                </a14:m>
                <a:r>
                  <a:rPr lang="en-US" altLang="zh-CN" dirty="0">
                    <a:solidFill>
                      <a:srgbClr val="FF0000"/>
                    </a:solidFill>
                  </a:rPr>
                  <a:t>, </a:t>
                </a:r>
                <a14:m>
                  <m:oMath xmlns:m="http://schemas.openxmlformats.org/officeDocument/2006/math">
                    <m:r>
                      <a:rPr lang="en-US" altLang="zh-CN" b="0" i="1" smtClean="0">
                        <a:solidFill>
                          <a:srgbClr val="FF0000"/>
                        </a:solidFill>
                        <a:latin typeface="Cambria Math" panose="02040503050406030204" pitchFamily="18" charset="0"/>
                      </a:rPr>
                      <m:t>𝐽</m:t>
                    </m:r>
                    <m:r>
                      <a:rPr lang="en-US" altLang="zh-CN" b="0" i="1" smtClean="0">
                        <a:solidFill>
                          <a:srgbClr val="FF0000"/>
                        </a:solidFill>
                        <a:latin typeface="Cambria Math" panose="02040503050406030204" pitchFamily="18" charset="0"/>
                      </a:rPr>
                      <m:t>/</m:t>
                    </m:r>
                    <m:r>
                      <a:rPr lang="en-US" altLang="zh-CN" b="0" i="1" smtClean="0">
                        <a:solidFill>
                          <a:srgbClr val="FF0000"/>
                        </a:solidFill>
                        <a:latin typeface="Cambria Math" panose="02040503050406030204" pitchFamily="18" charset="0"/>
                      </a:rPr>
                      <m:t>𝜓</m:t>
                    </m:r>
                  </m:oMath>
                </a14:m>
                <a:r>
                  <a:rPr lang="zh-CN" altLang="en-US" dirty="0">
                    <a:solidFill>
                      <a:srgbClr val="FF0000"/>
                    </a:solidFill>
                  </a:rPr>
                  <a:t> </a:t>
                </a:r>
                <a14:m>
                  <m:oMath xmlns:m="http://schemas.openxmlformats.org/officeDocument/2006/math">
                    <m:r>
                      <a:rPr lang="en-US" altLang="zh-CN" b="0" i="1" dirty="0" smtClean="0">
                        <a:solidFill>
                          <a:srgbClr val="FF0000"/>
                        </a:solidFill>
                        <a:latin typeface="Cambria Math" panose="02040503050406030204" pitchFamily="18" charset="0"/>
                      </a:rPr>
                      <m:t>𝜓</m:t>
                    </m:r>
                    <m:r>
                      <a:rPr lang="en-US" altLang="zh-CN" b="0" i="1" dirty="0" smtClean="0">
                        <a:solidFill>
                          <a:srgbClr val="FF0000"/>
                        </a:solidFill>
                        <a:latin typeface="Cambria Math" panose="02040503050406030204" pitchFamily="18" charset="0"/>
                      </a:rPr>
                      <m:t>(2</m:t>
                    </m:r>
                    <m:r>
                      <a:rPr lang="en-US" altLang="zh-CN" b="0" i="1" dirty="0" smtClean="0">
                        <a:solidFill>
                          <a:srgbClr val="FF0000"/>
                        </a:solidFill>
                        <a:latin typeface="Cambria Math" panose="02040503050406030204" pitchFamily="18" charset="0"/>
                      </a:rPr>
                      <m:t>𝑆</m:t>
                    </m:r>
                    <m:r>
                      <a:rPr lang="en-US" altLang="zh-CN" b="0" i="1" dirty="0" smtClean="0">
                        <a:solidFill>
                          <a:srgbClr val="FF0000"/>
                        </a:solidFill>
                        <a:latin typeface="Cambria Math" panose="02040503050406030204" pitchFamily="18" charset="0"/>
                      </a:rPr>
                      <m:t>)</m:t>
                    </m:r>
                  </m:oMath>
                </a14:m>
                <a:r>
                  <a:rPr lang="en-US" altLang="zh-CN" dirty="0">
                    <a:solidFill>
                      <a:srgbClr val="FF0000"/>
                    </a:solidFill>
                  </a:rPr>
                  <a:t>, </a:t>
                </a:r>
                <a14:m>
                  <m:oMath xmlns:m="http://schemas.openxmlformats.org/officeDocument/2006/math">
                    <m:r>
                      <a:rPr lang="en-US" altLang="zh-CN" b="0" i="1" dirty="0" smtClean="0">
                        <a:solidFill>
                          <a:srgbClr val="0000CC"/>
                        </a:solidFill>
                        <a:latin typeface="Cambria Math" panose="02040503050406030204" pitchFamily="18" charset="0"/>
                      </a:rPr>
                      <m:t>𝐽</m:t>
                    </m:r>
                    <m:r>
                      <a:rPr lang="en-US" altLang="zh-CN" b="0" i="1" dirty="0" smtClean="0">
                        <a:solidFill>
                          <a:srgbClr val="0000CC"/>
                        </a:solidFill>
                        <a:latin typeface="Cambria Math" panose="02040503050406030204" pitchFamily="18" charset="0"/>
                      </a:rPr>
                      <m:t>/</m:t>
                    </m:r>
                    <m:r>
                      <a:rPr lang="en-US" altLang="zh-CN" b="0" i="1" dirty="0" smtClean="0">
                        <a:solidFill>
                          <a:srgbClr val="0000CC"/>
                        </a:solidFill>
                        <a:latin typeface="Cambria Math" panose="02040503050406030204" pitchFamily="18" charset="0"/>
                      </a:rPr>
                      <m:t>𝜓</m:t>
                    </m:r>
                  </m:oMath>
                </a14:m>
                <a:r>
                  <a:rPr lang="zh-CN" altLang="en-US" dirty="0">
                    <a:solidFill>
                      <a:srgbClr val="0000CC"/>
                    </a:solidFill>
                  </a:rPr>
                  <a:t> </a:t>
                </a:r>
                <a14:m>
                  <m:oMath xmlns:m="http://schemas.openxmlformats.org/officeDocument/2006/math">
                    <m:r>
                      <a:rPr lang="en-US" altLang="zh-CN" b="0" i="1" dirty="0" smtClean="0">
                        <a:solidFill>
                          <a:srgbClr val="0000CC"/>
                        </a:solidFill>
                        <a:latin typeface="Cambria Math" panose="02040503050406030204" pitchFamily="18" charset="0"/>
                      </a:rPr>
                      <m:t>𝜓</m:t>
                    </m:r>
                    <m:r>
                      <a:rPr lang="en-US" altLang="zh-CN" b="0" i="1" dirty="0" smtClean="0">
                        <a:solidFill>
                          <a:srgbClr val="0000CC"/>
                        </a:solidFill>
                        <a:latin typeface="Cambria Math" panose="02040503050406030204" pitchFamily="18" charset="0"/>
                      </a:rPr>
                      <m:t>(1</m:t>
                    </m:r>
                    <m:r>
                      <a:rPr lang="en-US" altLang="zh-CN" b="0" i="1" dirty="0" smtClean="0">
                        <a:solidFill>
                          <a:srgbClr val="0000CC"/>
                        </a:solidFill>
                        <a:latin typeface="Cambria Math" panose="02040503050406030204" pitchFamily="18" charset="0"/>
                      </a:rPr>
                      <m:t>𝐷</m:t>
                    </m:r>
                    <m:r>
                      <a:rPr lang="en-US" altLang="zh-CN" b="0" i="1" dirty="0" smtClean="0">
                        <a:solidFill>
                          <a:srgbClr val="0000CC"/>
                        </a:solidFill>
                        <a:latin typeface="Cambria Math" panose="02040503050406030204" pitchFamily="18" charset="0"/>
                      </a:rPr>
                      <m:t>)</m:t>
                    </m:r>
                  </m:oMath>
                </a14:m>
                <a:endParaRPr lang="zh-CN" altLang="en-US" dirty="0">
                  <a:solidFill>
                    <a:srgbClr val="0000CC"/>
                  </a:solidFill>
                </a:endParaRPr>
              </a:p>
            </p:txBody>
          </p:sp>
        </mc:Choice>
        <mc:Fallback xmlns="">
          <p:sp>
            <p:nvSpPr>
              <p:cNvPr id="20" name="矩形 19"/>
              <p:cNvSpPr>
                <a:spLocks noRot="1" noChangeAspect="1" noMove="1" noResize="1" noEditPoints="1" noAdjustHandles="1" noChangeArrowheads="1" noChangeShapeType="1" noTextEdit="1"/>
              </p:cNvSpPr>
              <p:nvPr/>
            </p:nvSpPr>
            <p:spPr>
              <a:xfrm>
                <a:off x="6660895" y="2585534"/>
                <a:ext cx="3385735" cy="369332"/>
              </a:xfrm>
              <a:prstGeom prst="rect">
                <a:avLst/>
              </a:prstGeom>
              <a:blipFill>
                <a:blip r:embed="rId8"/>
                <a:stretch>
                  <a:fillRect l="-360" t="-8197" b="-24590"/>
                </a:stretch>
              </a:blipFill>
            </p:spPr>
            <p:txBody>
              <a:bodyPr/>
              <a:lstStyle/>
              <a:p>
                <a:r>
                  <a:rPr lang="zh-CN" altLang="en-US">
                    <a:noFill/>
                  </a:rPr>
                  <a:t> </a:t>
                </a:r>
              </a:p>
            </p:txBody>
          </p:sp>
        </mc:Fallback>
      </mc:AlternateContent>
      <p:sp>
        <p:nvSpPr>
          <p:cNvPr id="21" name="文本框 20"/>
          <p:cNvSpPr txBox="1"/>
          <p:nvPr/>
        </p:nvSpPr>
        <p:spPr>
          <a:xfrm>
            <a:off x="9440960" y="1271374"/>
            <a:ext cx="2699657" cy="1015663"/>
          </a:xfrm>
          <a:prstGeom prst="rect">
            <a:avLst/>
          </a:prstGeom>
          <a:noFill/>
        </p:spPr>
        <p:txBody>
          <a:bodyPr wrap="square" rtlCol="0">
            <a:spAutoFit/>
          </a:bodyPr>
          <a:lstStyle/>
          <a:p>
            <a:pPr>
              <a:spcBef>
                <a:spcPts val="600"/>
              </a:spcBef>
            </a:pPr>
            <a:r>
              <a:rPr lang="en-US" altLang="zh-CN" sz="2000" b="1" dirty="0">
                <a:solidFill>
                  <a:srgbClr val="FF0000"/>
                </a:solidFill>
              </a:rPr>
              <a:t>What is the dynamic origin of the short-ranged potential?</a:t>
            </a:r>
            <a:endParaRPr lang="zh-CN" altLang="en-US" sz="2000" dirty="0">
              <a:solidFill>
                <a:srgbClr val="FF0000"/>
              </a:solidFill>
            </a:endParaRPr>
          </a:p>
        </p:txBody>
      </p:sp>
    </p:spTree>
    <p:extLst>
      <p:ext uri="{BB962C8B-B14F-4D97-AF65-F5344CB8AC3E}">
        <p14:creationId xmlns:p14="http://schemas.microsoft.com/office/powerpoint/2010/main" val="128952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6</a:t>
            </a:fld>
            <a:endParaRPr lang="en-GB" altLang="zh-CN"/>
          </a:p>
        </p:txBody>
      </p:sp>
      <p:pic>
        <p:nvPicPr>
          <p:cNvPr id="3" name="图片 2">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9066" y="520401"/>
            <a:ext cx="7028445" cy="5852730"/>
          </a:xfrm>
          <a:prstGeom prst="rect">
            <a:avLst/>
          </a:prstGeom>
        </p:spPr>
      </p:pic>
      <p:pic>
        <p:nvPicPr>
          <p:cNvPr id="4" name="图片 3"/>
          <p:cNvPicPr>
            <a:picLocks noChangeAspect="1"/>
          </p:cNvPicPr>
          <p:nvPr/>
        </p:nvPicPr>
        <p:blipFill>
          <a:blip r:embed="rId3"/>
          <a:stretch>
            <a:fillRect/>
          </a:stretch>
        </p:blipFill>
        <p:spPr>
          <a:xfrm>
            <a:off x="7249420" y="933908"/>
            <a:ext cx="2177609" cy="1268339"/>
          </a:xfrm>
          <a:prstGeom prst="rect">
            <a:avLst/>
          </a:prstGeom>
        </p:spPr>
      </p:pic>
      <p:pic>
        <p:nvPicPr>
          <p:cNvPr id="5" name="图片 4"/>
          <p:cNvPicPr>
            <a:picLocks noChangeAspect="1"/>
          </p:cNvPicPr>
          <p:nvPr/>
        </p:nvPicPr>
        <p:blipFill>
          <a:blip r:embed="rId4"/>
          <a:stretch>
            <a:fillRect/>
          </a:stretch>
        </p:blipFill>
        <p:spPr>
          <a:xfrm>
            <a:off x="9976427" y="933908"/>
            <a:ext cx="1605973" cy="1132880"/>
          </a:xfrm>
          <a:prstGeom prst="rect">
            <a:avLst/>
          </a:prstGeom>
        </p:spPr>
      </p:pic>
      <p:pic>
        <p:nvPicPr>
          <p:cNvPr id="6" name="图片 5"/>
          <p:cNvPicPr>
            <a:picLocks noChangeAspect="1"/>
          </p:cNvPicPr>
          <p:nvPr/>
        </p:nvPicPr>
        <p:blipFill>
          <a:blip r:embed="rId5"/>
          <a:stretch>
            <a:fillRect/>
          </a:stretch>
        </p:blipFill>
        <p:spPr>
          <a:xfrm>
            <a:off x="7468012" y="2395325"/>
            <a:ext cx="1914445" cy="1552215"/>
          </a:xfrm>
          <a:prstGeom prst="rect">
            <a:avLst/>
          </a:prstGeom>
        </p:spPr>
      </p:pic>
      <p:pic>
        <p:nvPicPr>
          <p:cNvPr id="7" name="图片 6"/>
          <p:cNvPicPr>
            <a:picLocks noChangeAspect="1"/>
          </p:cNvPicPr>
          <p:nvPr/>
        </p:nvPicPr>
        <p:blipFill>
          <a:blip r:embed="rId6"/>
          <a:stretch>
            <a:fillRect/>
          </a:stretch>
        </p:blipFill>
        <p:spPr>
          <a:xfrm>
            <a:off x="9932351" y="2229120"/>
            <a:ext cx="2006195" cy="1718420"/>
          </a:xfrm>
          <a:prstGeom prst="rect">
            <a:avLst/>
          </a:prstGeom>
        </p:spPr>
      </p:pic>
      <p:pic>
        <p:nvPicPr>
          <p:cNvPr id="8" name="图片 7"/>
          <p:cNvPicPr>
            <a:picLocks noChangeAspect="1"/>
          </p:cNvPicPr>
          <p:nvPr/>
        </p:nvPicPr>
        <p:blipFill>
          <a:blip r:embed="rId7"/>
          <a:stretch>
            <a:fillRect/>
          </a:stretch>
        </p:blipFill>
        <p:spPr>
          <a:xfrm>
            <a:off x="7584204" y="4179130"/>
            <a:ext cx="4157854" cy="802045"/>
          </a:xfrm>
          <a:prstGeom prst="rect">
            <a:avLst/>
          </a:prstGeom>
        </p:spPr>
      </p:pic>
      <p:pic>
        <p:nvPicPr>
          <p:cNvPr id="9" name="图片 8"/>
          <p:cNvPicPr>
            <a:picLocks noChangeAspect="1"/>
          </p:cNvPicPr>
          <p:nvPr/>
        </p:nvPicPr>
        <p:blipFill>
          <a:blip r:embed="rId8"/>
          <a:stretch>
            <a:fillRect/>
          </a:stretch>
        </p:blipFill>
        <p:spPr>
          <a:xfrm>
            <a:off x="7584205" y="5051253"/>
            <a:ext cx="4157854" cy="860217"/>
          </a:xfrm>
          <a:prstGeom prst="rect">
            <a:avLst/>
          </a:prstGeom>
        </p:spPr>
      </p:pic>
      <p:pic>
        <p:nvPicPr>
          <p:cNvPr id="10" name="图片 9"/>
          <p:cNvPicPr>
            <a:picLocks noChangeAspect="1"/>
          </p:cNvPicPr>
          <p:nvPr/>
        </p:nvPicPr>
        <p:blipFill>
          <a:blip r:embed="rId9"/>
          <a:stretch>
            <a:fillRect/>
          </a:stretch>
        </p:blipFill>
        <p:spPr>
          <a:xfrm>
            <a:off x="9732958" y="5968128"/>
            <a:ext cx="854084" cy="810005"/>
          </a:xfrm>
          <a:prstGeom prst="rect">
            <a:avLst/>
          </a:prstGeom>
        </p:spPr>
      </p:pic>
      <p:sp>
        <p:nvSpPr>
          <p:cNvPr id="11" name="文本框 10"/>
          <p:cNvSpPr txBox="1"/>
          <p:nvPr/>
        </p:nvSpPr>
        <p:spPr>
          <a:xfrm>
            <a:off x="2242458" y="6483350"/>
            <a:ext cx="2852063" cy="369332"/>
          </a:xfrm>
          <a:prstGeom prst="rect">
            <a:avLst/>
          </a:prstGeom>
          <a:noFill/>
          <a:ln>
            <a:solidFill>
              <a:srgbClr val="0000CC"/>
            </a:solidFill>
          </a:ln>
        </p:spPr>
        <p:txBody>
          <a:bodyPr wrap="none" rtlCol="0">
            <a:spAutoFit/>
          </a:bodyPr>
          <a:lstStyle/>
          <a:p>
            <a:r>
              <a:rPr lang="en-US" altLang="zh-CN" dirty="0">
                <a:solidFill>
                  <a:srgbClr val="0000CC"/>
                </a:solidFill>
              </a:rPr>
              <a:t>Chart plotted by </a:t>
            </a:r>
            <a:r>
              <a:rPr lang="en-US" altLang="zh-CN" dirty="0" err="1">
                <a:solidFill>
                  <a:srgbClr val="0000CC"/>
                </a:solidFill>
              </a:rPr>
              <a:t>Fengkun</a:t>
            </a:r>
            <a:endParaRPr lang="zh-CN" altLang="en-US" dirty="0">
              <a:solidFill>
                <a:srgbClr val="0000CC"/>
              </a:solidFill>
            </a:endParaRPr>
          </a:p>
        </p:txBody>
      </p:sp>
      <p:sp>
        <p:nvSpPr>
          <p:cNvPr id="12" name="文本框 11"/>
          <p:cNvSpPr txBox="1"/>
          <p:nvPr/>
        </p:nvSpPr>
        <p:spPr>
          <a:xfrm>
            <a:off x="7569121" y="234014"/>
            <a:ext cx="4172937" cy="369332"/>
          </a:xfrm>
          <a:prstGeom prst="rect">
            <a:avLst/>
          </a:prstGeom>
          <a:solidFill>
            <a:schemeClr val="accent5">
              <a:lumMod val="90000"/>
            </a:schemeClr>
          </a:solidFill>
          <a:effectLst>
            <a:outerShdw blurRad="50800" dist="38100" dir="2700000" algn="tl" rotWithShape="0">
              <a:prstClr val="black">
                <a:alpha val="40000"/>
              </a:prstClr>
            </a:outerShdw>
          </a:effectLst>
        </p:spPr>
        <p:txBody>
          <a:bodyPr wrap="none" rtlCol="0">
            <a:spAutoFit/>
          </a:bodyPr>
          <a:lstStyle/>
          <a:p>
            <a:r>
              <a:rPr lang="en-US" altLang="zh-CN" b="1" dirty="0">
                <a:solidFill>
                  <a:srgbClr val="0000CC"/>
                </a:solidFill>
              </a:rPr>
              <a:t>Production processes in experiment</a:t>
            </a:r>
            <a:endParaRPr lang="zh-CN" altLang="en-US" b="1" dirty="0">
              <a:solidFill>
                <a:srgbClr val="0000CC"/>
              </a:solidFill>
            </a:endParaRPr>
          </a:p>
        </p:txBody>
      </p:sp>
    </p:spTree>
    <p:extLst>
      <p:ext uri="{BB962C8B-B14F-4D97-AF65-F5344CB8AC3E}">
        <p14:creationId xmlns:p14="http://schemas.microsoft.com/office/powerpoint/2010/main" val="3112375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60</a:t>
            </a:fld>
            <a:endParaRPr lang="en-GB" altLang="zh-CN"/>
          </a:p>
        </p:txBody>
      </p:sp>
      <p:sp>
        <p:nvSpPr>
          <p:cNvPr id="3" name="Line 6"/>
          <p:cNvSpPr>
            <a:spLocks noChangeShapeType="1"/>
          </p:cNvSpPr>
          <p:nvPr/>
        </p:nvSpPr>
        <p:spPr bwMode="auto">
          <a:xfrm>
            <a:off x="7392307" y="5670778"/>
            <a:ext cx="4006850" cy="476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4" name="Line 7"/>
          <p:cNvSpPr>
            <a:spLocks noChangeShapeType="1"/>
          </p:cNvSpPr>
          <p:nvPr/>
        </p:nvSpPr>
        <p:spPr bwMode="auto">
          <a:xfrm flipV="1">
            <a:off x="7895545" y="1494065"/>
            <a:ext cx="0" cy="4176713"/>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5" name="Line 8"/>
          <p:cNvSpPr>
            <a:spLocks noChangeShapeType="1"/>
          </p:cNvSpPr>
          <p:nvPr/>
        </p:nvSpPr>
        <p:spPr bwMode="auto">
          <a:xfrm>
            <a:off x="7897132" y="2141765"/>
            <a:ext cx="1295400" cy="28797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6" name="Freeform 9"/>
          <p:cNvSpPr>
            <a:spLocks/>
          </p:cNvSpPr>
          <p:nvPr/>
        </p:nvSpPr>
        <p:spPr bwMode="auto">
          <a:xfrm>
            <a:off x="7897132" y="4505553"/>
            <a:ext cx="3095625" cy="588962"/>
          </a:xfrm>
          <a:custGeom>
            <a:avLst/>
            <a:gdLst>
              <a:gd name="T0" fmla="*/ 0 w 1950"/>
              <a:gd name="T1" fmla="*/ 280 h 371"/>
              <a:gd name="T2" fmla="*/ 589 w 1950"/>
              <a:gd name="T3" fmla="*/ 53 h 371"/>
              <a:gd name="T4" fmla="*/ 1088 w 1950"/>
              <a:gd name="T5" fmla="*/ 8 h 371"/>
              <a:gd name="T6" fmla="*/ 1497 w 1950"/>
              <a:gd name="T7" fmla="*/ 99 h 371"/>
              <a:gd name="T8" fmla="*/ 1950 w 1950"/>
              <a:gd name="T9" fmla="*/ 371 h 371"/>
            </a:gdLst>
            <a:ahLst/>
            <a:cxnLst>
              <a:cxn ang="0">
                <a:pos x="T0" y="T1"/>
              </a:cxn>
              <a:cxn ang="0">
                <a:pos x="T2" y="T3"/>
              </a:cxn>
              <a:cxn ang="0">
                <a:pos x="T4" y="T5"/>
              </a:cxn>
              <a:cxn ang="0">
                <a:pos x="T6" y="T7"/>
              </a:cxn>
              <a:cxn ang="0">
                <a:pos x="T8" y="T9"/>
              </a:cxn>
            </a:cxnLst>
            <a:rect l="0" t="0" r="r" b="b"/>
            <a:pathLst>
              <a:path w="1950" h="371">
                <a:moveTo>
                  <a:pt x="0" y="280"/>
                </a:moveTo>
                <a:cubicBezTo>
                  <a:pt x="204" y="189"/>
                  <a:pt x="408" y="98"/>
                  <a:pt x="589" y="53"/>
                </a:cubicBezTo>
                <a:cubicBezTo>
                  <a:pt x="770" y="8"/>
                  <a:pt x="937" y="0"/>
                  <a:pt x="1088" y="8"/>
                </a:cubicBezTo>
                <a:cubicBezTo>
                  <a:pt x="1239" y="16"/>
                  <a:pt x="1353" y="38"/>
                  <a:pt x="1497" y="99"/>
                </a:cubicBezTo>
                <a:cubicBezTo>
                  <a:pt x="1641" y="160"/>
                  <a:pt x="1795" y="265"/>
                  <a:pt x="1950" y="371"/>
                </a:cubicBezTo>
              </a:path>
            </a:pathLst>
          </a:custGeom>
          <a:noFill/>
          <a:ln w="28575" cmpd="sng">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7" name="Text Box 10"/>
          <p:cNvSpPr txBox="1">
            <a:spLocks noChangeArrowheads="1"/>
          </p:cNvSpPr>
          <p:nvPr/>
        </p:nvSpPr>
        <p:spPr bwMode="auto">
          <a:xfrm>
            <a:off x="7727270" y="5723165"/>
            <a:ext cx="3254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a:ln>
                  <a:noFill/>
                </a:ln>
                <a:solidFill>
                  <a:srgbClr val="009999"/>
                </a:solidFill>
                <a:effectLst/>
                <a:uLnTx/>
                <a:uFillTx/>
              </a:rPr>
              <a:t>0</a:t>
            </a:r>
          </a:p>
        </p:txBody>
      </p:sp>
      <p:sp>
        <p:nvSpPr>
          <p:cNvPr id="8" name="Text Box 11"/>
          <p:cNvSpPr txBox="1">
            <a:spLocks noChangeArrowheads="1"/>
          </p:cNvSpPr>
          <p:nvPr/>
        </p:nvSpPr>
        <p:spPr bwMode="auto">
          <a:xfrm>
            <a:off x="10848295" y="5748565"/>
            <a:ext cx="60801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a:ln>
                  <a:noFill/>
                </a:ln>
                <a:solidFill>
                  <a:srgbClr val="009999"/>
                </a:solidFill>
                <a:effectLst/>
                <a:uLnTx/>
                <a:uFillTx/>
              </a:rPr>
              <a:t>180</a:t>
            </a:r>
          </a:p>
        </p:txBody>
      </p:sp>
      <p:sp>
        <p:nvSpPr>
          <p:cNvPr id="9" name="Line 12"/>
          <p:cNvSpPr>
            <a:spLocks noChangeShapeType="1"/>
          </p:cNvSpPr>
          <p:nvPr/>
        </p:nvSpPr>
        <p:spPr bwMode="auto">
          <a:xfrm flipV="1">
            <a:off x="10272032" y="4446815"/>
            <a:ext cx="720725" cy="647700"/>
          </a:xfrm>
          <a:prstGeom prst="line">
            <a:avLst/>
          </a:prstGeom>
          <a:noFill/>
          <a:ln w="28575">
            <a:solidFill>
              <a:srgbClr val="CC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endParaRPr>
          </a:p>
        </p:txBody>
      </p:sp>
      <p:sp>
        <p:nvSpPr>
          <p:cNvPr id="10" name="Text Box 13"/>
          <p:cNvSpPr txBox="1">
            <a:spLocks noChangeArrowheads="1"/>
          </p:cNvSpPr>
          <p:nvPr/>
        </p:nvSpPr>
        <p:spPr bwMode="auto">
          <a:xfrm rot="16200000">
            <a:off x="7066076" y="1815534"/>
            <a:ext cx="10588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a:ln>
                  <a:noFill/>
                </a:ln>
                <a:solidFill>
                  <a:srgbClr val="009999"/>
                </a:solidFill>
                <a:effectLst/>
                <a:uLnTx/>
                <a:uFillTx/>
              </a:rPr>
              <a:t>d</a:t>
            </a:r>
            <a:r>
              <a:rPr kumimoji="0" lang="en-US" altLang="zh-CN" sz="2400" b="1" i="0" u="none" strike="noStrike" kern="0" cap="none" spc="0" normalizeH="0" baseline="0" noProof="0">
                <a:ln>
                  <a:noFill/>
                </a:ln>
                <a:solidFill>
                  <a:srgbClr val="009999"/>
                </a:solidFill>
                <a:effectLst/>
                <a:uLnTx/>
                <a:uFillTx/>
                <a:sym typeface="Symbol" pitchFamily="18" charset="2"/>
              </a:rPr>
              <a:t>/d</a:t>
            </a:r>
          </a:p>
        </p:txBody>
      </p:sp>
      <p:sp>
        <p:nvSpPr>
          <p:cNvPr id="11" name="Text Box 14"/>
          <p:cNvSpPr txBox="1">
            <a:spLocks noChangeArrowheads="1"/>
          </p:cNvSpPr>
          <p:nvPr/>
        </p:nvSpPr>
        <p:spPr bwMode="auto">
          <a:xfrm>
            <a:off x="8519432" y="6180365"/>
            <a:ext cx="196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a:ln>
                  <a:noFill/>
                </a:ln>
                <a:solidFill>
                  <a:srgbClr val="009999"/>
                </a:solidFill>
                <a:effectLst/>
                <a:uLnTx/>
                <a:uFillTx/>
              </a:rPr>
              <a:t>Scattering angle</a:t>
            </a:r>
          </a:p>
        </p:txBody>
      </p:sp>
      <p:sp>
        <p:nvSpPr>
          <p:cNvPr id="12" name="Text Box 16"/>
          <p:cNvSpPr txBox="1">
            <a:spLocks noChangeArrowheads="1"/>
          </p:cNvSpPr>
          <p:nvPr/>
        </p:nvSpPr>
        <p:spPr bwMode="auto">
          <a:xfrm>
            <a:off x="8230929" y="2003355"/>
            <a:ext cx="231345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FF0000"/>
                </a:solidFill>
                <a:effectLst/>
                <a:uLnTx/>
                <a:uFillTx/>
              </a:rPr>
              <a:t>t-channel: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err="1">
                <a:ln>
                  <a:noFill/>
                </a:ln>
                <a:solidFill>
                  <a:srgbClr val="FF0000"/>
                </a:solidFill>
                <a:effectLst/>
                <a:uLnTx/>
                <a:uFillTx/>
              </a:rPr>
              <a:t>Pomeron</a:t>
            </a:r>
            <a:r>
              <a:rPr kumimoji="0" lang="en-US" altLang="zh-CN" sz="1800" b="1" i="0" u="none" strike="noStrike" kern="0" cap="none" spc="0" normalizeH="0" baseline="0" noProof="0" dirty="0">
                <a:ln>
                  <a:noFill/>
                </a:ln>
                <a:solidFill>
                  <a:srgbClr val="FF0000"/>
                </a:solidFill>
                <a:effectLst/>
                <a:uLnTx/>
                <a:uFillTx/>
              </a:rPr>
              <a:t> exchange</a:t>
            </a:r>
          </a:p>
        </p:txBody>
      </p:sp>
      <p:sp>
        <p:nvSpPr>
          <p:cNvPr id="13" name="Text Box 17"/>
          <p:cNvSpPr txBox="1">
            <a:spLocks noChangeArrowheads="1"/>
          </p:cNvSpPr>
          <p:nvPr/>
        </p:nvSpPr>
        <p:spPr bwMode="auto">
          <a:xfrm>
            <a:off x="9075444" y="3939570"/>
            <a:ext cx="175484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333399"/>
                </a:solidFill>
                <a:effectLst/>
                <a:uLnTx/>
                <a:uFillTx/>
              </a:rPr>
              <a:t>s-channel</a:t>
            </a:r>
          </a:p>
        </p:txBody>
      </p:sp>
      <p:sp>
        <p:nvSpPr>
          <p:cNvPr id="14" name="Text Box 18"/>
          <p:cNvSpPr txBox="1">
            <a:spLocks noChangeArrowheads="1"/>
          </p:cNvSpPr>
          <p:nvPr/>
        </p:nvSpPr>
        <p:spPr bwMode="auto">
          <a:xfrm>
            <a:off x="10472398" y="4078175"/>
            <a:ext cx="1263650" cy="366713"/>
          </a:xfrm>
          <a:prstGeom prst="rect">
            <a:avLst/>
          </a:prstGeom>
          <a:solidFill>
            <a:schemeClr val="bg1"/>
          </a:solidFill>
          <a:ln>
            <a:noFill/>
          </a:ln>
          <a:effectLs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CC6600"/>
                </a:solidFill>
                <a:effectLst/>
                <a:uLnTx/>
                <a:uFillTx/>
              </a:rPr>
              <a:t>u-channel</a:t>
            </a:r>
          </a:p>
        </p:txBody>
      </p:sp>
      <p:sp>
        <p:nvSpPr>
          <p:cNvPr id="15" name="Text Box 19"/>
          <p:cNvSpPr txBox="1">
            <a:spLocks noChangeArrowheads="1"/>
          </p:cNvSpPr>
          <p:nvPr/>
        </p:nvSpPr>
        <p:spPr bwMode="auto">
          <a:xfrm>
            <a:off x="9383032" y="5742215"/>
            <a:ext cx="4667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a:ln>
                  <a:noFill/>
                </a:ln>
                <a:solidFill>
                  <a:srgbClr val="009999"/>
                </a:solidFill>
                <a:effectLst/>
                <a:uLnTx/>
                <a:uFillTx/>
              </a:rPr>
              <a:t>90</a:t>
            </a:r>
          </a:p>
        </p:txBody>
      </p:sp>
      <p:sp>
        <p:nvSpPr>
          <p:cNvPr id="16" name="TextBox 2"/>
          <p:cNvSpPr txBox="1"/>
          <p:nvPr/>
        </p:nvSpPr>
        <p:spPr>
          <a:xfrm>
            <a:off x="1008743" y="208807"/>
            <a:ext cx="10646228"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a:t>
            </a:r>
            <a:r>
              <a:rPr kumimoji="0" lang="en-US" altLang="zh-CN" sz="2800" b="1" i="0" u="none" strike="noStrike" kern="0" cap="none" spc="0" normalizeH="0" baseline="0" noProof="0" dirty="0" err="1">
                <a:ln>
                  <a:noFill/>
                </a:ln>
                <a:solidFill>
                  <a:srgbClr val="0000FF"/>
                </a:solidFill>
                <a:effectLst/>
                <a:uLnTx/>
                <a:uFillTx/>
                <a:latin typeface="Calibri" pitchFamily="34" charset="0"/>
                <a:ea typeface="宋体" charset="-122"/>
              </a:rPr>
              <a:t>Pomeron</a:t>
            </a: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exchange for diffractive processes</a:t>
            </a:r>
            <a:endParaRPr kumimoji="0" lang="zh-CN" altLang="en-US" sz="2800" b="1" i="0" u="none" strike="noStrike" kern="0" cap="none" spc="0" normalizeH="0" baseline="0" noProof="0" dirty="0">
              <a:ln>
                <a:noFill/>
              </a:ln>
              <a:solidFill>
                <a:srgbClr val="0000FF"/>
              </a:solidFill>
              <a:effectLst/>
              <a:uLnTx/>
              <a:uFillTx/>
              <a:latin typeface="Calibri" panose="020F0502020204030204" pitchFamily="34" charset="0"/>
            </a:endParaRPr>
          </a:p>
        </p:txBody>
      </p:sp>
      <p:sp>
        <p:nvSpPr>
          <p:cNvPr id="26" name="文本框 25"/>
          <p:cNvSpPr txBox="1"/>
          <p:nvPr/>
        </p:nvSpPr>
        <p:spPr>
          <a:xfrm>
            <a:off x="1008743" y="1270198"/>
            <a:ext cx="5246914" cy="707886"/>
          </a:xfrm>
          <a:prstGeom prst="rect">
            <a:avLst/>
          </a:prstGeom>
          <a:noFill/>
        </p:spPr>
        <p:txBody>
          <a:bodyPr wrap="square" rtlCol="0">
            <a:spAutoFit/>
          </a:bodyPr>
          <a:lstStyle/>
          <a:p>
            <a:r>
              <a:rPr lang="en-US" altLang="zh-CN" sz="2000" b="1" dirty="0">
                <a:solidFill>
                  <a:srgbClr val="FF0000"/>
                </a:solidFill>
              </a:rPr>
              <a:t>Diffractive dominance in vector meson </a:t>
            </a:r>
            <a:r>
              <a:rPr lang="en-US" altLang="zh-CN" sz="2000" b="1" dirty="0" err="1">
                <a:solidFill>
                  <a:srgbClr val="FF0000"/>
                </a:solidFill>
              </a:rPr>
              <a:t>photoproduction</a:t>
            </a:r>
            <a:endParaRPr lang="zh-CN" altLang="en-US" sz="2000" b="1" dirty="0">
              <a:solidFill>
                <a:srgbClr val="FF0000"/>
              </a:solidFill>
            </a:endParaRPr>
          </a:p>
        </p:txBody>
      </p:sp>
      <p:pic>
        <p:nvPicPr>
          <p:cNvPr id="27" name="图片 26"/>
          <p:cNvPicPr>
            <a:picLocks noChangeAspect="1"/>
          </p:cNvPicPr>
          <p:nvPr/>
        </p:nvPicPr>
        <p:blipFill>
          <a:blip r:embed="rId2"/>
          <a:stretch>
            <a:fillRect/>
          </a:stretch>
        </p:blipFill>
        <p:spPr>
          <a:xfrm>
            <a:off x="1486072" y="2266604"/>
            <a:ext cx="4136738" cy="2270700"/>
          </a:xfrm>
          <a:prstGeom prst="rect">
            <a:avLst/>
          </a:prstGeom>
        </p:spPr>
      </p:pic>
      <mc:AlternateContent xmlns:mc="http://schemas.openxmlformats.org/markup-compatibility/2006" xmlns:a14="http://schemas.microsoft.com/office/drawing/2010/main">
        <mc:Choice Requires="a14">
          <p:sp>
            <p:nvSpPr>
              <p:cNvPr id="28" name="文本框 27"/>
              <p:cNvSpPr txBox="1"/>
              <p:nvPr/>
            </p:nvSpPr>
            <p:spPr>
              <a:xfrm>
                <a:off x="1008743" y="5102234"/>
                <a:ext cx="6146800" cy="646331"/>
              </a:xfrm>
              <a:prstGeom prst="rect">
                <a:avLst/>
              </a:prstGeom>
              <a:noFill/>
            </p:spPr>
            <p:txBody>
              <a:bodyPr wrap="square" rtlCol="0">
                <a:spAutoFit/>
              </a:bodyPr>
              <a:lstStyle/>
              <a:p>
                <a:r>
                  <a:rPr lang="en-US" altLang="zh-CN" dirty="0">
                    <a:solidFill>
                      <a:srgbClr val="0000CC"/>
                    </a:solidFill>
                  </a:rPr>
                  <a:t>Pomeron: multi-soft-gluon exchanges which behave like </a:t>
                </a:r>
                <a14:m>
                  <m:oMath xmlns:m="http://schemas.openxmlformats.org/officeDocument/2006/math">
                    <m:r>
                      <a:rPr lang="en-US" altLang="zh-CN" b="0" i="1" smtClean="0">
                        <a:solidFill>
                          <a:srgbClr val="0000CC"/>
                        </a:solidFill>
                        <a:latin typeface="Cambria Math" panose="02040503050406030204" pitchFamily="18" charset="0"/>
                      </a:rPr>
                      <m:t>𝐶</m:t>
                    </m:r>
                    <m:r>
                      <a:rPr lang="en-US" altLang="zh-CN" b="0" i="1" smtClean="0">
                        <a:solidFill>
                          <a:srgbClr val="0000CC"/>
                        </a:solidFill>
                        <a:latin typeface="Cambria Math" panose="02040503050406030204" pitchFamily="18" charset="0"/>
                      </a:rPr>
                      <m:t>=+1</m:t>
                    </m:r>
                  </m:oMath>
                </a14:m>
                <a:r>
                  <a:rPr lang="zh-CN" altLang="en-US" dirty="0">
                    <a:solidFill>
                      <a:srgbClr val="0000CC"/>
                    </a:solidFill>
                  </a:rPr>
                  <a:t> </a:t>
                </a:r>
                <a:r>
                  <a:rPr lang="en-US" altLang="zh-CN" dirty="0">
                    <a:solidFill>
                      <a:srgbClr val="0000CC"/>
                    </a:solidFill>
                  </a:rPr>
                  <a:t>scalar photon.</a:t>
                </a:r>
                <a:endParaRPr lang="zh-CN" altLang="en-US" dirty="0">
                  <a:solidFill>
                    <a:srgbClr val="0000CC"/>
                  </a:solidFill>
                </a:endParaRPr>
              </a:p>
            </p:txBody>
          </p:sp>
        </mc:Choice>
        <mc:Fallback xmlns="">
          <p:sp>
            <p:nvSpPr>
              <p:cNvPr id="28" name="文本框 27"/>
              <p:cNvSpPr txBox="1">
                <a:spLocks noRot="1" noChangeAspect="1" noMove="1" noResize="1" noEditPoints="1" noAdjustHandles="1" noChangeArrowheads="1" noChangeShapeType="1" noTextEdit="1"/>
              </p:cNvSpPr>
              <p:nvPr/>
            </p:nvSpPr>
            <p:spPr>
              <a:xfrm>
                <a:off x="1008743" y="5102234"/>
                <a:ext cx="6146800" cy="646331"/>
              </a:xfrm>
              <a:prstGeom prst="rect">
                <a:avLst/>
              </a:prstGeom>
              <a:blipFill>
                <a:blip r:embed="rId3"/>
                <a:stretch>
                  <a:fillRect l="-793" t="-5660" b="-14151"/>
                </a:stretch>
              </a:blipFill>
            </p:spPr>
            <p:txBody>
              <a:bodyPr/>
              <a:lstStyle/>
              <a:p>
                <a:r>
                  <a:rPr lang="zh-CN" altLang="en-US">
                    <a:noFill/>
                  </a:rPr>
                  <a:t> </a:t>
                </a:r>
              </a:p>
            </p:txBody>
          </p:sp>
        </mc:Fallback>
      </mc:AlternateContent>
      <p:sp>
        <p:nvSpPr>
          <p:cNvPr id="17" name="文本框 16"/>
          <p:cNvSpPr txBox="1"/>
          <p:nvPr/>
        </p:nvSpPr>
        <p:spPr>
          <a:xfrm>
            <a:off x="873137" y="6120040"/>
            <a:ext cx="6418012" cy="584775"/>
          </a:xfrm>
          <a:prstGeom prst="rect">
            <a:avLst/>
          </a:prstGeom>
          <a:noFill/>
        </p:spPr>
        <p:txBody>
          <a:bodyPr wrap="square" rtlCol="0">
            <a:spAutoFit/>
          </a:bodyPr>
          <a:lstStyle/>
          <a:p>
            <a:r>
              <a:rPr lang="de-DE" altLang="zh-CN" sz="1600" dirty="0"/>
              <a:t>A. Donnachie and P.V. Landshoff, </a:t>
            </a:r>
            <a:r>
              <a:rPr lang="en-US" altLang="zh-CN" sz="1600" dirty="0" err="1"/>
              <a:t>Nucl</a:t>
            </a:r>
            <a:r>
              <a:rPr lang="en-US" altLang="zh-CN" sz="1600" dirty="0"/>
              <a:t>. Phys. B 244 (1984) 322; Phys. Lett. B 185 (1987) 403</a:t>
            </a:r>
            <a:endParaRPr lang="zh-CN" altLang="en-US" sz="1600" dirty="0"/>
          </a:p>
        </p:txBody>
      </p:sp>
    </p:spTree>
    <p:extLst>
      <p:ext uri="{BB962C8B-B14F-4D97-AF65-F5344CB8AC3E}">
        <p14:creationId xmlns:p14="http://schemas.microsoft.com/office/powerpoint/2010/main" val="3137885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61</a:t>
            </a:fld>
            <a:endParaRPr lang="en-GB" altLang="zh-CN"/>
          </a:p>
        </p:txBody>
      </p:sp>
      <p:sp>
        <p:nvSpPr>
          <p:cNvPr id="4" name="TextBox 2"/>
          <p:cNvSpPr txBox="1"/>
          <p:nvPr/>
        </p:nvSpPr>
        <p:spPr>
          <a:xfrm>
            <a:off x="1008743" y="208807"/>
            <a:ext cx="10646228" cy="523220"/>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a:t>
            </a:r>
            <a:r>
              <a:rPr kumimoji="0" lang="en-US" altLang="zh-CN" sz="2800" b="1" i="0" u="none" strike="noStrike" kern="0" cap="none" spc="0" normalizeH="0" baseline="0" noProof="0" dirty="0" err="1">
                <a:ln>
                  <a:noFill/>
                </a:ln>
                <a:solidFill>
                  <a:srgbClr val="0000FF"/>
                </a:solidFill>
                <a:effectLst/>
                <a:uLnTx/>
                <a:uFillTx/>
                <a:latin typeface="Calibri" pitchFamily="34" charset="0"/>
                <a:ea typeface="宋体" charset="-122"/>
              </a:rPr>
              <a:t>Pomeron</a:t>
            </a:r>
            <a:r>
              <a:rPr kumimoji="0" lang="en-US" altLang="zh-CN" sz="2800" b="1" i="0" u="none" strike="noStrike" kern="0" cap="none" spc="0" normalizeH="0" baseline="0" noProof="0" dirty="0">
                <a:ln>
                  <a:noFill/>
                </a:ln>
                <a:solidFill>
                  <a:srgbClr val="0000FF"/>
                </a:solidFill>
                <a:effectLst/>
                <a:uLnTx/>
                <a:uFillTx/>
                <a:latin typeface="Calibri" pitchFamily="34" charset="0"/>
                <a:ea typeface="宋体" charset="-122"/>
              </a:rPr>
              <a:t> exchange model for the coupled-channel</a:t>
            </a:r>
            <a:r>
              <a:rPr kumimoji="0" lang="en-US" altLang="zh-CN" sz="2800" b="1" i="0" u="none" strike="noStrike" kern="0" cap="none" spc="0" normalizeH="0" noProof="0" dirty="0">
                <a:ln>
                  <a:noFill/>
                </a:ln>
                <a:solidFill>
                  <a:srgbClr val="0000FF"/>
                </a:solidFill>
                <a:effectLst/>
                <a:uLnTx/>
                <a:uFillTx/>
                <a:latin typeface="Calibri" pitchFamily="34" charset="0"/>
                <a:ea typeface="宋体" charset="-122"/>
              </a:rPr>
              <a:t> explanations</a:t>
            </a:r>
            <a:endParaRPr kumimoji="0" lang="zh-CN" altLang="en-US" sz="2800" b="1" i="0" u="none" strike="noStrike" kern="0" cap="none" spc="0" normalizeH="0" baseline="0" noProof="0" dirty="0">
              <a:ln>
                <a:noFill/>
              </a:ln>
              <a:solidFill>
                <a:srgbClr val="0000FF"/>
              </a:solidFill>
              <a:effectLst/>
              <a:uLnTx/>
              <a:uFillTx/>
              <a:latin typeface="Calibri" panose="020F0502020204030204" pitchFamily="34" charset="0"/>
            </a:endParaRPr>
          </a:p>
        </p:txBody>
      </p:sp>
      <p:pic>
        <p:nvPicPr>
          <p:cNvPr id="5" name="图片 4"/>
          <p:cNvPicPr>
            <a:picLocks noChangeAspect="1"/>
          </p:cNvPicPr>
          <p:nvPr/>
        </p:nvPicPr>
        <p:blipFill>
          <a:blip r:embed="rId2"/>
          <a:stretch>
            <a:fillRect/>
          </a:stretch>
        </p:blipFill>
        <p:spPr>
          <a:xfrm>
            <a:off x="7828050" y="1222276"/>
            <a:ext cx="3754350" cy="2266350"/>
          </a:xfrm>
          <a:prstGeom prst="rect">
            <a:avLst/>
          </a:prstGeom>
        </p:spPr>
      </p:pic>
      <p:pic>
        <p:nvPicPr>
          <p:cNvPr id="6" name="图片 5"/>
          <p:cNvPicPr>
            <a:picLocks noChangeAspect="1"/>
          </p:cNvPicPr>
          <p:nvPr/>
        </p:nvPicPr>
        <p:blipFill>
          <a:blip r:embed="rId3"/>
          <a:stretch>
            <a:fillRect/>
          </a:stretch>
        </p:blipFill>
        <p:spPr>
          <a:xfrm>
            <a:off x="7810668" y="3753325"/>
            <a:ext cx="3771732" cy="2227200"/>
          </a:xfrm>
          <a:prstGeom prst="rect">
            <a:avLst/>
          </a:prstGeom>
        </p:spPr>
      </p:pic>
      <p:sp>
        <p:nvSpPr>
          <p:cNvPr id="7" name="矩形 6"/>
          <p:cNvSpPr/>
          <p:nvPr/>
        </p:nvSpPr>
        <p:spPr>
          <a:xfrm>
            <a:off x="714053" y="1222276"/>
            <a:ext cx="5059718" cy="707886"/>
          </a:xfrm>
          <a:prstGeom prst="rect">
            <a:avLst/>
          </a:prstGeom>
        </p:spPr>
        <p:txBody>
          <a:bodyPr wrap="none">
            <a:spAutoFit/>
          </a:bodyPr>
          <a:lstStyle/>
          <a:p>
            <a:r>
              <a:rPr lang="en-US" altLang="zh-CN" sz="2000" dirty="0">
                <a:solidFill>
                  <a:srgbClr val="0000CC"/>
                </a:solidFill>
                <a:latin typeface="Calibri" panose="020F0502020204030204" pitchFamily="34" charset="0"/>
                <a:cs typeface="Calibri" panose="020F0502020204030204" pitchFamily="34" charset="0"/>
              </a:rPr>
              <a:t>The </a:t>
            </a:r>
            <a:r>
              <a:rPr lang="en-US" altLang="zh-CN" sz="2000" dirty="0" err="1">
                <a:solidFill>
                  <a:srgbClr val="0000CC"/>
                </a:solidFill>
                <a:latin typeface="Calibri" panose="020F0502020204030204" pitchFamily="34" charset="0"/>
                <a:cs typeface="Calibri" panose="020F0502020204030204" pitchFamily="34" charset="0"/>
              </a:rPr>
              <a:t>Regge</a:t>
            </a:r>
            <a:r>
              <a:rPr lang="en-US" altLang="zh-CN" sz="2000" dirty="0">
                <a:solidFill>
                  <a:srgbClr val="0000CC"/>
                </a:solidFill>
                <a:latin typeface="Calibri" panose="020F0502020204030204" pitchFamily="34" charset="0"/>
                <a:cs typeface="Calibri" panose="020F0502020204030204" pitchFamily="34" charset="0"/>
              </a:rPr>
              <a:t> trajectory of the </a:t>
            </a:r>
            <a:r>
              <a:rPr lang="en-US" altLang="zh-CN" sz="2000" dirty="0" err="1">
                <a:solidFill>
                  <a:srgbClr val="0000CC"/>
                </a:solidFill>
                <a:latin typeface="Calibri" panose="020F0502020204030204" pitchFamily="34" charset="0"/>
                <a:cs typeface="Calibri" panose="020F0502020204030204" pitchFamily="34" charset="0"/>
              </a:rPr>
              <a:t>Pomeron</a:t>
            </a:r>
            <a:r>
              <a:rPr lang="en-US" altLang="zh-CN" sz="2000" dirty="0">
                <a:solidFill>
                  <a:srgbClr val="0000CC"/>
                </a:solidFill>
                <a:latin typeface="Calibri" panose="020F0502020204030204" pitchFamily="34" charset="0"/>
                <a:cs typeface="Calibri" panose="020F0502020204030204" pitchFamily="34" charset="0"/>
              </a:rPr>
              <a:t> exchange</a:t>
            </a:r>
          </a:p>
          <a:p>
            <a:r>
              <a:rPr lang="en-US" altLang="zh-CN" sz="2000" dirty="0">
                <a:solidFill>
                  <a:srgbClr val="0000CC"/>
                </a:solidFill>
                <a:latin typeface="Calibri" panose="020F0502020204030204" pitchFamily="34" charset="0"/>
                <a:cs typeface="Calibri" panose="020F0502020204030204" pitchFamily="34" charset="0"/>
              </a:rPr>
              <a:t> </a:t>
            </a:r>
            <a:r>
              <a:rPr lang="en-US" altLang="zh-CN" sz="2000" dirty="0">
                <a:solidFill>
                  <a:srgbClr val="FF0000"/>
                </a:solidFill>
                <a:latin typeface="Calibri" panose="020F0502020204030204" pitchFamily="34" charset="0"/>
                <a:cs typeface="Calibri" panose="020F0502020204030204" pitchFamily="34" charset="0"/>
              </a:rPr>
              <a:t>(</a:t>
            </a:r>
            <a:r>
              <a:rPr lang="en-US" altLang="zh-CN" sz="2000" dirty="0" err="1">
                <a:solidFill>
                  <a:srgbClr val="FF0000"/>
                </a:solidFill>
                <a:latin typeface="Calibri" panose="020F0502020204030204" pitchFamily="34" charset="0"/>
                <a:cs typeface="Calibri" panose="020F0502020204030204" pitchFamily="34" charset="0"/>
              </a:rPr>
              <a:t>refecting</a:t>
            </a:r>
            <a:r>
              <a:rPr lang="en-US" altLang="zh-CN" sz="2000" dirty="0">
                <a:solidFill>
                  <a:srgbClr val="FF0000"/>
                </a:solidFill>
                <a:latin typeface="Calibri" panose="020F0502020204030204" pitchFamily="34" charset="0"/>
                <a:cs typeface="Calibri" panose="020F0502020204030204" pitchFamily="34" charset="0"/>
              </a:rPr>
              <a:t> the feature of color potential?)</a:t>
            </a:r>
            <a:endParaRPr lang="zh-CN" altLang="en-US" sz="2000" dirty="0">
              <a:solidFill>
                <a:srgbClr val="FF0000"/>
              </a:solidFill>
              <a:latin typeface="Calibri" panose="020F0502020204030204" pitchFamily="34" charset="0"/>
              <a:cs typeface="Calibri" panose="020F0502020204030204" pitchFamily="34" charset="0"/>
            </a:endParaRPr>
          </a:p>
        </p:txBody>
      </p:sp>
      <p:pic>
        <p:nvPicPr>
          <p:cNvPr id="8" name="图片 7"/>
          <p:cNvPicPr>
            <a:picLocks noChangeAspect="1"/>
          </p:cNvPicPr>
          <p:nvPr/>
        </p:nvPicPr>
        <p:blipFill>
          <a:blip r:embed="rId4"/>
          <a:stretch>
            <a:fillRect/>
          </a:stretch>
        </p:blipFill>
        <p:spPr>
          <a:xfrm>
            <a:off x="1320445" y="2055904"/>
            <a:ext cx="2733870" cy="520381"/>
          </a:xfrm>
          <a:prstGeom prst="rect">
            <a:avLst/>
          </a:prstGeom>
        </p:spPr>
      </p:pic>
      <p:pic>
        <p:nvPicPr>
          <p:cNvPr id="9" name="图片 8"/>
          <p:cNvPicPr>
            <a:picLocks noChangeAspect="1"/>
          </p:cNvPicPr>
          <p:nvPr/>
        </p:nvPicPr>
        <p:blipFill>
          <a:blip r:embed="rId5"/>
          <a:stretch>
            <a:fillRect/>
          </a:stretch>
        </p:blipFill>
        <p:spPr>
          <a:xfrm>
            <a:off x="1363040" y="2706973"/>
            <a:ext cx="3928163" cy="365400"/>
          </a:xfrm>
          <a:prstGeom prst="rect">
            <a:avLst/>
          </a:prstGeom>
        </p:spPr>
      </p:pic>
      <p:pic>
        <p:nvPicPr>
          <p:cNvPr id="10" name="图片 9"/>
          <p:cNvPicPr>
            <a:picLocks noChangeAspect="1"/>
          </p:cNvPicPr>
          <p:nvPr/>
        </p:nvPicPr>
        <p:blipFill>
          <a:blip r:embed="rId6"/>
          <a:stretch>
            <a:fillRect/>
          </a:stretch>
        </p:blipFill>
        <p:spPr>
          <a:xfrm>
            <a:off x="4179914" y="3127134"/>
            <a:ext cx="2016225" cy="308850"/>
          </a:xfrm>
          <a:prstGeom prst="rect">
            <a:avLst/>
          </a:prstGeom>
        </p:spPr>
      </p:pic>
      <p:pic>
        <p:nvPicPr>
          <p:cNvPr id="11" name="图片 10"/>
          <p:cNvPicPr>
            <a:picLocks noChangeAspect="1"/>
          </p:cNvPicPr>
          <p:nvPr/>
        </p:nvPicPr>
        <p:blipFill>
          <a:blip r:embed="rId7"/>
          <a:stretch>
            <a:fillRect/>
          </a:stretch>
        </p:blipFill>
        <p:spPr>
          <a:xfrm>
            <a:off x="2792698" y="3547205"/>
            <a:ext cx="2190038" cy="343650"/>
          </a:xfrm>
          <a:prstGeom prst="rect">
            <a:avLst/>
          </a:prstGeom>
        </p:spPr>
      </p:pic>
      <p:sp>
        <p:nvSpPr>
          <p:cNvPr id="12" name="矩形 11"/>
          <p:cNvSpPr/>
          <p:nvPr/>
        </p:nvSpPr>
        <p:spPr>
          <a:xfrm>
            <a:off x="714053" y="3490745"/>
            <a:ext cx="1874680" cy="400110"/>
          </a:xfrm>
          <a:prstGeom prst="rect">
            <a:avLst/>
          </a:prstGeom>
        </p:spPr>
        <p:txBody>
          <a:bodyPr wrap="none">
            <a:spAutoFit/>
          </a:bodyPr>
          <a:lstStyle/>
          <a:p>
            <a:r>
              <a:rPr lang="en-US" altLang="zh-CN" sz="2000" dirty="0">
                <a:solidFill>
                  <a:srgbClr val="0000CC"/>
                </a:solidFill>
                <a:latin typeface="Calibri" panose="020F0502020204030204" pitchFamily="34" charset="0"/>
                <a:cs typeface="Calibri" panose="020F0502020204030204" pitchFamily="34" charset="0"/>
              </a:rPr>
              <a:t>Coupling vertex:</a:t>
            </a:r>
            <a:endParaRPr lang="zh-CN" altLang="en-US" sz="2000" dirty="0">
              <a:solidFill>
                <a:srgbClr val="0000CC"/>
              </a:solidFill>
              <a:latin typeface="Calibri" panose="020F0502020204030204" pitchFamily="34" charset="0"/>
              <a:cs typeface="Calibri" panose="020F0502020204030204" pitchFamily="34" charset="0"/>
            </a:endParaRPr>
          </a:p>
        </p:txBody>
      </p:sp>
      <p:pic>
        <p:nvPicPr>
          <p:cNvPr id="13" name="图片 12"/>
          <p:cNvPicPr>
            <a:picLocks noChangeAspect="1"/>
          </p:cNvPicPr>
          <p:nvPr/>
        </p:nvPicPr>
        <p:blipFill>
          <a:blip r:embed="rId8"/>
          <a:stretch>
            <a:fillRect/>
          </a:stretch>
        </p:blipFill>
        <p:spPr>
          <a:xfrm>
            <a:off x="733208" y="4555307"/>
            <a:ext cx="5040563" cy="456750"/>
          </a:xfrm>
          <a:prstGeom prst="rect">
            <a:avLst/>
          </a:prstGeom>
        </p:spPr>
      </p:pic>
      <p:sp>
        <p:nvSpPr>
          <p:cNvPr id="14" name="矩形 13"/>
          <p:cNvSpPr/>
          <p:nvPr/>
        </p:nvSpPr>
        <p:spPr>
          <a:xfrm>
            <a:off x="714053" y="4059219"/>
            <a:ext cx="3239092" cy="400110"/>
          </a:xfrm>
          <a:prstGeom prst="rect">
            <a:avLst/>
          </a:prstGeom>
        </p:spPr>
        <p:txBody>
          <a:bodyPr wrap="none">
            <a:spAutoFit/>
          </a:bodyPr>
          <a:lstStyle/>
          <a:p>
            <a:r>
              <a:rPr lang="en-US" altLang="zh-CN" sz="2000" dirty="0">
                <a:solidFill>
                  <a:srgbClr val="0000CC"/>
                </a:solidFill>
                <a:latin typeface="Calibri" panose="020F0502020204030204" pitchFamily="34" charset="0"/>
                <a:cs typeface="Calibri" panose="020F0502020204030204" pitchFamily="34" charset="0"/>
              </a:rPr>
              <a:t>Coupling to the </a:t>
            </a:r>
            <a:r>
              <a:rPr lang="en-US" altLang="zh-CN" sz="2000" dirty="0" err="1">
                <a:solidFill>
                  <a:srgbClr val="0000CC"/>
                </a:solidFill>
                <a:latin typeface="Calibri" panose="020F0502020204030204" pitchFamily="34" charset="0"/>
                <a:cs typeface="Calibri" panose="020F0502020204030204" pitchFamily="34" charset="0"/>
              </a:rPr>
              <a:t>charmonium</a:t>
            </a:r>
            <a:r>
              <a:rPr lang="en-US" altLang="zh-CN" sz="2000" dirty="0">
                <a:solidFill>
                  <a:srgbClr val="0000CC"/>
                </a:solidFill>
                <a:latin typeface="Calibri" panose="020F0502020204030204" pitchFamily="34" charset="0"/>
                <a:cs typeface="Calibri" panose="020F0502020204030204" pitchFamily="34" charset="0"/>
              </a:rPr>
              <a:t>:</a:t>
            </a:r>
            <a:endParaRPr lang="zh-CN" altLang="en-US" sz="2000" dirty="0">
              <a:solidFill>
                <a:srgbClr val="0000CC"/>
              </a:solidFill>
              <a:latin typeface="Calibri" panose="020F0502020204030204" pitchFamily="34" charset="0"/>
              <a:cs typeface="Calibri" panose="020F0502020204030204" pitchFamily="34" charset="0"/>
            </a:endParaRPr>
          </a:p>
        </p:txBody>
      </p:sp>
      <p:sp>
        <p:nvSpPr>
          <p:cNvPr id="3" name="文本框 2"/>
          <p:cNvSpPr txBox="1"/>
          <p:nvPr/>
        </p:nvSpPr>
        <p:spPr>
          <a:xfrm>
            <a:off x="1008743" y="6340961"/>
            <a:ext cx="7164077" cy="338554"/>
          </a:xfrm>
          <a:prstGeom prst="rect">
            <a:avLst/>
          </a:prstGeom>
          <a:noFill/>
        </p:spPr>
        <p:txBody>
          <a:bodyPr wrap="none" rtlCol="0">
            <a:spAutoFit/>
          </a:bodyPr>
          <a:lstStyle/>
          <a:p>
            <a:r>
              <a:rPr lang="en-US" altLang="zh-CN" sz="1600" dirty="0">
                <a:solidFill>
                  <a:srgbClr val="0000CC"/>
                </a:solidFill>
              </a:rPr>
              <a:t>C. Gong, M.C. Du, B. Zhou, Q. Zhao, X.H. </a:t>
            </a:r>
            <a:r>
              <a:rPr lang="en-US" altLang="zh-CN" sz="1600" dirty="0" err="1">
                <a:solidFill>
                  <a:srgbClr val="0000CC"/>
                </a:solidFill>
              </a:rPr>
              <a:t>Zhong</a:t>
            </a:r>
            <a:r>
              <a:rPr lang="en-US" altLang="zh-CN" sz="1600" dirty="0">
                <a:solidFill>
                  <a:srgbClr val="0000CC"/>
                </a:solidFill>
              </a:rPr>
              <a:t>, arXiv:2011.11374 [</a:t>
            </a:r>
            <a:r>
              <a:rPr lang="en-US" altLang="zh-CN" sz="1600" dirty="0" err="1">
                <a:solidFill>
                  <a:srgbClr val="0000CC"/>
                </a:solidFill>
              </a:rPr>
              <a:t>hep-ph</a:t>
            </a:r>
            <a:r>
              <a:rPr lang="en-US" altLang="zh-CN" sz="1600" dirty="0">
                <a:solidFill>
                  <a:srgbClr val="0000CC"/>
                </a:solidFill>
              </a:rPr>
              <a:t>]</a:t>
            </a:r>
            <a:endParaRPr lang="zh-CN" altLang="en-US" sz="1600" dirty="0">
              <a:solidFill>
                <a:srgbClr val="0000CC"/>
              </a:solidFill>
            </a:endParaRPr>
          </a:p>
        </p:txBody>
      </p:sp>
      <p:pic>
        <p:nvPicPr>
          <p:cNvPr id="16" name="图片 15"/>
          <p:cNvPicPr>
            <a:picLocks noChangeAspect="1"/>
          </p:cNvPicPr>
          <p:nvPr/>
        </p:nvPicPr>
        <p:blipFill>
          <a:blip r:embed="rId9"/>
          <a:stretch>
            <a:fillRect/>
          </a:stretch>
        </p:blipFill>
        <p:spPr>
          <a:xfrm>
            <a:off x="1374972" y="5297875"/>
            <a:ext cx="3087330" cy="833505"/>
          </a:xfrm>
          <a:prstGeom prst="rect">
            <a:avLst/>
          </a:prstGeom>
        </p:spPr>
      </p:pic>
      <p:pic>
        <p:nvPicPr>
          <p:cNvPr id="17" name="图片 16"/>
          <p:cNvPicPr>
            <a:picLocks noChangeAspect="1"/>
          </p:cNvPicPr>
          <p:nvPr/>
        </p:nvPicPr>
        <p:blipFill>
          <a:blip r:embed="rId10"/>
          <a:stretch>
            <a:fillRect/>
          </a:stretch>
        </p:blipFill>
        <p:spPr>
          <a:xfrm>
            <a:off x="5056518" y="5519757"/>
            <a:ext cx="2279241" cy="457593"/>
          </a:xfrm>
          <a:prstGeom prst="rect">
            <a:avLst/>
          </a:prstGeom>
        </p:spPr>
      </p:pic>
    </p:spTree>
    <p:extLst>
      <p:ext uri="{BB962C8B-B14F-4D97-AF65-F5344CB8AC3E}">
        <p14:creationId xmlns:p14="http://schemas.microsoft.com/office/powerpoint/2010/main" val="194735220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62</a:t>
            </a:fld>
            <a:endParaRPr lang="en-GB" altLang="zh-CN"/>
          </a:p>
        </p:txBody>
      </p:sp>
      <p:pic>
        <p:nvPicPr>
          <p:cNvPr id="3" name="图片 2"/>
          <p:cNvPicPr>
            <a:picLocks noChangeAspect="1"/>
          </p:cNvPicPr>
          <p:nvPr/>
        </p:nvPicPr>
        <p:blipFill>
          <a:blip r:embed="rId2"/>
          <a:stretch>
            <a:fillRect/>
          </a:stretch>
        </p:blipFill>
        <p:spPr>
          <a:xfrm>
            <a:off x="461788" y="1022443"/>
            <a:ext cx="11471626" cy="2766600"/>
          </a:xfrm>
          <a:prstGeom prst="rect">
            <a:avLst/>
          </a:prstGeom>
        </p:spPr>
      </p:pic>
      <p:sp>
        <p:nvSpPr>
          <p:cNvPr id="4" name="矩形 3"/>
          <p:cNvSpPr/>
          <p:nvPr/>
        </p:nvSpPr>
        <p:spPr>
          <a:xfrm>
            <a:off x="461788" y="401618"/>
            <a:ext cx="5317097" cy="400110"/>
          </a:xfrm>
          <a:prstGeom prst="rect">
            <a:avLst/>
          </a:prstGeom>
        </p:spPr>
        <p:txBody>
          <a:bodyPr wrap="none">
            <a:spAutoFit/>
          </a:bodyPr>
          <a:lstStyle/>
          <a:p>
            <a:r>
              <a:rPr lang="en-US" altLang="zh-CN" sz="2000" dirty="0">
                <a:solidFill>
                  <a:srgbClr val="0000CC"/>
                </a:solidFill>
                <a:latin typeface="Calibri" panose="020F0502020204030204" pitchFamily="34" charset="0"/>
                <a:cs typeface="Calibri" panose="020F0502020204030204" pitchFamily="34" charset="0"/>
              </a:rPr>
              <a:t>Transition amplitudes of the tree-level processes:</a:t>
            </a:r>
            <a:endParaRPr lang="zh-CN" altLang="en-US" sz="2000" dirty="0">
              <a:solidFill>
                <a:srgbClr val="0000CC"/>
              </a:solidFill>
              <a:latin typeface="Calibri" panose="020F0502020204030204" pitchFamily="34" charset="0"/>
              <a:cs typeface="Calibri" panose="020F0502020204030204" pitchFamily="34" charset="0"/>
            </a:endParaRPr>
          </a:p>
        </p:txBody>
      </p:sp>
      <p:pic>
        <p:nvPicPr>
          <p:cNvPr id="5" name="图片 4"/>
          <p:cNvPicPr>
            <a:picLocks noChangeAspect="1"/>
          </p:cNvPicPr>
          <p:nvPr/>
        </p:nvPicPr>
        <p:blipFill>
          <a:blip r:embed="rId3"/>
          <a:stretch>
            <a:fillRect/>
          </a:stretch>
        </p:blipFill>
        <p:spPr>
          <a:xfrm>
            <a:off x="461788" y="4420575"/>
            <a:ext cx="10863282" cy="1979250"/>
          </a:xfrm>
          <a:prstGeom prst="rect">
            <a:avLst/>
          </a:prstGeom>
        </p:spPr>
      </p:pic>
      <p:sp>
        <p:nvSpPr>
          <p:cNvPr id="6" name="矩形 5"/>
          <p:cNvSpPr/>
          <p:nvPr/>
        </p:nvSpPr>
        <p:spPr>
          <a:xfrm>
            <a:off x="461787" y="3976511"/>
            <a:ext cx="6649641" cy="400110"/>
          </a:xfrm>
          <a:prstGeom prst="rect">
            <a:avLst/>
          </a:prstGeom>
        </p:spPr>
        <p:txBody>
          <a:bodyPr wrap="none">
            <a:spAutoFit/>
          </a:bodyPr>
          <a:lstStyle/>
          <a:p>
            <a:r>
              <a:rPr lang="en-US" altLang="zh-CN" sz="2000" dirty="0">
                <a:solidFill>
                  <a:srgbClr val="0000CC"/>
                </a:solidFill>
                <a:latin typeface="Calibri" panose="020F0502020204030204" pitchFamily="34" charset="0"/>
                <a:cs typeface="Calibri" panose="020F0502020204030204" pitchFamily="34" charset="0"/>
              </a:rPr>
              <a:t>Project out the partial couplings with the projection operators:</a:t>
            </a:r>
            <a:endParaRPr lang="zh-CN" altLang="en-US" sz="2000"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323141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63</a:t>
            </a:fld>
            <a:endParaRPr lang="en-GB" altLang="zh-CN"/>
          </a:p>
        </p:txBody>
      </p:sp>
      <p:pic>
        <p:nvPicPr>
          <p:cNvPr id="3" name="图片 2"/>
          <p:cNvPicPr>
            <a:picLocks noChangeAspect="1"/>
          </p:cNvPicPr>
          <p:nvPr/>
        </p:nvPicPr>
        <p:blipFill>
          <a:blip r:embed="rId2"/>
          <a:stretch>
            <a:fillRect/>
          </a:stretch>
        </p:blipFill>
        <p:spPr>
          <a:xfrm>
            <a:off x="950251" y="643158"/>
            <a:ext cx="9420638" cy="1827000"/>
          </a:xfrm>
          <a:prstGeom prst="rect">
            <a:avLst/>
          </a:prstGeom>
        </p:spPr>
      </p:pic>
      <p:pic>
        <p:nvPicPr>
          <p:cNvPr id="4" name="图片 3"/>
          <p:cNvPicPr>
            <a:picLocks noChangeAspect="1"/>
          </p:cNvPicPr>
          <p:nvPr/>
        </p:nvPicPr>
        <p:blipFill>
          <a:blip r:embed="rId3"/>
          <a:stretch>
            <a:fillRect/>
          </a:stretch>
        </p:blipFill>
        <p:spPr>
          <a:xfrm>
            <a:off x="5660570" y="2617638"/>
            <a:ext cx="3163388" cy="735150"/>
          </a:xfrm>
          <a:prstGeom prst="rect">
            <a:avLst/>
          </a:prstGeom>
        </p:spPr>
      </p:pic>
      <mc:AlternateContent xmlns:mc="http://schemas.openxmlformats.org/markup-compatibility/2006" xmlns:a14="http://schemas.microsoft.com/office/drawing/2010/main">
        <mc:Choice Requires="a14">
          <p:sp>
            <p:nvSpPr>
              <p:cNvPr id="5" name="矩形 4"/>
              <p:cNvSpPr/>
              <p:nvPr/>
            </p:nvSpPr>
            <p:spPr>
              <a:xfrm>
                <a:off x="701274" y="2731415"/>
                <a:ext cx="4595489" cy="400110"/>
              </a:xfrm>
              <a:prstGeom prst="rect">
                <a:avLst/>
              </a:prstGeom>
            </p:spPr>
            <p:txBody>
              <a:bodyPr wrap="none">
                <a:spAutoFit/>
              </a:bodyPr>
              <a:lstStyle/>
              <a:p>
                <a:r>
                  <a:rPr lang="en-US" altLang="zh-CN" sz="2000" dirty="0">
                    <a:solidFill>
                      <a:srgbClr val="0000CC"/>
                    </a:solidFill>
                    <a:latin typeface="Calibri" panose="020F0502020204030204" pitchFamily="34" charset="0"/>
                    <a:cs typeface="Calibri" panose="020F0502020204030204" pitchFamily="34" charset="0"/>
                  </a:rPr>
                  <a:t>Effective potential without </a:t>
                </a:r>
                <a14:m>
                  <m:oMath xmlns:m="http://schemas.openxmlformats.org/officeDocument/2006/math">
                    <m:r>
                      <a:rPr lang="en-US" altLang="zh-CN" sz="2000" b="0" i="1" smtClean="0">
                        <a:solidFill>
                          <a:srgbClr val="0000CC"/>
                        </a:solidFill>
                        <a:latin typeface="Cambria Math" panose="02040503050406030204" pitchFamily="18" charset="0"/>
                        <a:cs typeface="Calibri" panose="020F0502020204030204" pitchFamily="34" charset="0"/>
                      </a:rPr>
                      <m:t>𝑡</m:t>
                    </m:r>
                  </m:oMath>
                </a14:m>
                <a:r>
                  <a:rPr lang="zh-CN" altLang="en-US" sz="2000" dirty="0">
                    <a:solidFill>
                      <a:srgbClr val="0000CC"/>
                    </a:solidFill>
                    <a:latin typeface="Calibri" panose="020F0502020204030204" pitchFamily="34" charset="0"/>
                    <a:cs typeface="Calibri" panose="020F0502020204030204" pitchFamily="34" charset="0"/>
                  </a:rPr>
                  <a:t> </a:t>
                </a:r>
                <a:r>
                  <a:rPr lang="en-US" altLang="zh-CN" sz="2000" dirty="0">
                    <a:solidFill>
                      <a:srgbClr val="0000CC"/>
                    </a:solidFill>
                    <a:latin typeface="Calibri" panose="020F0502020204030204" pitchFamily="34" charset="0"/>
                    <a:cs typeface="Calibri" panose="020F0502020204030204" pitchFamily="34" charset="0"/>
                  </a:rPr>
                  <a:t>dependence: </a:t>
                </a:r>
                <a:endParaRPr lang="zh-CN" altLang="en-US" sz="2000" dirty="0">
                  <a:solidFill>
                    <a:srgbClr val="0000CC"/>
                  </a:solidFill>
                  <a:latin typeface="Calibri" panose="020F0502020204030204" pitchFamily="34" charset="0"/>
                  <a:cs typeface="Calibri" panose="020F0502020204030204" pitchFamily="34"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701274" y="2731415"/>
                <a:ext cx="4595489" cy="400110"/>
              </a:xfrm>
              <a:prstGeom prst="rect">
                <a:avLst/>
              </a:prstGeom>
              <a:blipFill>
                <a:blip r:embed="rId4"/>
                <a:stretch>
                  <a:fillRect l="-1326" t="-7576" r="-398" b="-25758"/>
                </a:stretch>
              </a:blipFill>
            </p:spPr>
            <p:txBody>
              <a:bodyPr/>
              <a:lstStyle/>
              <a:p>
                <a:r>
                  <a:rPr lang="zh-CN" altLang="en-US">
                    <a:noFill/>
                  </a:rPr>
                  <a:t> </a:t>
                </a:r>
              </a:p>
            </p:txBody>
          </p:sp>
        </mc:Fallback>
      </mc:AlternateContent>
      <p:sp>
        <p:nvSpPr>
          <p:cNvPr id="6" name="矩形 5"/>
          <p:cNvSpPr/>
          <p:nvPr/>
        </p:nvSpPr>
        <p:spPr>
          <a:xfrm>
            <a:off x="3897085" y="6352143"/>
            <a:ext cx="7416800" cy="369332"/>
          </a:xfrm>
          <a:prstGeom prst="rect">
            <a:avLst/>
          </a:prstGeom>
        </p:spPr>
        <p:txBody>
          <a:bodyPr wrap="square">
            <a:spAutoFit/>
          </a:bodyPr>
          <a:lstStyle/>
          <a:p>
            <a:r>
              <a:rPr lang="en-US" altLang="zh-CN" dirty="0">
                <a:solidFill>
                  <a:srgbClr val="0000CC"/>
                </a:solidFill>
                <a:latin typeface="Calibri" panose="020F0502020204030204" pitchFamily="34" charset="0"/>
                <a:cs typeface="Calibri" panose="020F0502020204030204" pitchFamily="34" charset="0"/>
              </a:rPr>
              <a:t>L. Roca, E. </a:t>
            </a:r>
            <a:r>
              <a:rPr lang="en-US" altLang="zh-CN" dirty="0" err="1">
                <a:solidFill>
                  <a:srgbClr val="0000CC"/>
                </a:solidFill>
                <a:latin typeface="Calibri" panose="020F0502020204030204" pitchFamily="34" charset="0"/>
                <a:cs typeface="Calibri" panose="020F0502020204030204" pitchFamily="34" charset="0"/>
              </a:rPr>
              <a:t>Oset</a:t>
            </a:r>
            <a:r>
              <a:rPr lang="en-US" altLang="zh-CN" dirty="0">
                <a:solidFill>
                  <a:srgbClr val="0000CC"/>
                </a:solidFill>
                <a:latin typeface="Calibri" panose="020F0502020204030204" pitchFamily="34" charset="0"/>
                <a:cs typeface="Calibri" panose="020F0502020204030204" pitchFamily="34" charset="0"/>
              </a:rPr>
              <a:t> and J. Singh, Phys. Rev. D 72 (2005), 014002</a:t>
            </a:r>
            <a:endParaRPr lang="zh-CN" altLang="en-US" dirty="0">
              <a:solidFill>
                <a:srgbClr val="0000CC"/>
              </a:solidFill>
              <a:latin typeface="Calibri" panose="020F0502020204030204" pitchFamily="34" charset="0"/>
              <a:cs typeface="Calibri" panose="020F0502020204030204" pitchFamily="34" charset="0"/>
            </a:endParaRPr>
          </a:p>
        </p:txBody>
      </p:sp>
      <p:pic>
        <p:nvPicPr>
          <p:cNvPr id="7" name="图片 6"/>
          <p:cNvPicPr>
            <a:picLocks noChangeAspect="1"/>
          </p:cNvPicPr>
          <p:nvPr/>
        </p:nvPicPr>
        <p:blipFill>
          <a:blip r:embed="rId5"/>
          <a:stretch>
            <a:fillRect/>
          </a:stretch>
        </p:blipFill>
        <p:spPr>
          <a:xfrm>
            <a:off x="701274" y="3614045"/>
            <a:ext cx="10098507" cy="1044000"/>
          </a:xfrm>
          <a:prstGeom prst="rect">
            <a:avLst/>
          </a:prstGeom>
        </p:spPr>
      </p:pic>
      <p:pic>
        <p:nvPicPr>
          <p:cNvPr id="8" name="图片 7"/>
          <p:cNvPicPr>
            <a:picLocks noChangeAspect="1"/>
          </p:cNvPicPr>
          <p:nvPr/>
        </p:nvPicPr>
        <p:blipFill>
          <a:blip r:embed="rId6"/>
          <a:stretch>
            <a:fillRect/>
          </a:stretch>
        </p:blipFill>
        <p:spPr>
          <a:xfrm>
            <a:off x="1920011" y="5213136"/>
            <a:ext cx="2589806" cy="852600"/>
          </a:xfrm>
          <a:prstGeom prst="rect">
            <a:avLst/>
          </a:prstGeom>
        </p:spPr>
      </p:pic>
      <p:pic>
        <p:nvPicPr>
          <p:cNvPr id="9" name="图片 8"/>
          <p:cNvPicPr>
            <a:picLocks noChangeAspect="1"/>
          </p:cNvPicPr>
          <p:nvPr/>
        </p:nvPicPr>
        <p:blipFill>
          <a:blip r:embed="rId7"/>
          <a:stretch>
            <a:fillRect/>
          </a:stretch>
        </p:blipFill>
        <p:spPr>
          <a:xfrm>
            <a:off x="5392513" y="5230536"/>
            <a:ext cx="6066057" cy="835200"/>
          </a:xfrm>
          <a:prstGeom prst="rect">
            <a:avLst/>
          </a:prstGeom>
        </p:spPr>
      </p:pic>
      <p:sp>
        <p:nvSpPr>
          <p:cNvPr id="10" name="矩形 9"/>
          <p:cNvSpPr/>
          <p:nvPr/>
        </p:nvSpPr>
        <p:spPr>
          <a:xfrm>
            <a:off x="701274" y="4771233"/>
            <a:ext cx="3789820" cy="400110"/>
          </a:xfrm>
          <a:prstGeom prst="rect">
            <a:avLst/>
          </a:prstGeom>
        </p:spPr>
        <p:txBody>
          <a:bodyPr wrap="none">
            <a:spAutoFit/>
          </a:bodyPr>
          <a:lstStyle/>
          <a:p>
            <a:r>
              <a:rPr lang="en-US" altLang="zh-CN" sz="2000" dirty="0">
                <a:solidFill>
                  <a:srgbClr val="0000CC"/>
                </a:solidFill>
              </a:rPr>
              <a:t>The coupled-channel </a:t>
            </a:r>
            <a:r>
              <a:rPr lang="en-US" altLang="zh-CN" sz="2000" i="1" dirty="0">
                <a:solidFill>
                  <a:srgbClr val="0000CC"/>
                </a:solidFill>
              </a:rPr>
              <a:t>T </a:t>
            </a:r>
            <a:r>
              <a:rPr lang="en-US" altLang="zh-CN" sz="2000" dirty="0">
                <a:solidFill>
                  <a:srgbClr val="0000CC"/>
                </a:solidFill>
              </a:rPr>
              <a:t>–matrix:</a:t>
            </a:r>
            <a:endParaRPr lang="zh-CN" altLang="en-US" sz="2000"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75466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64</a:t>
            </a:fld>
            <a:endParaRPr lang="en-GB" altLang="zh-CN"/>
          </a:p>
        </p:txBody>
      </p:sp>
      <p:pic>
        <p:nvPicPr>
          <p:cNvPr id="3" name="图片 2"/>
          <p:cNvPicPr>
            <a:picLocks noChangeAspect="1"/>
          </p:cNvPicPr>
          <p:nvPr/>
        </p:nvPicPr>
        <p:blipFill>
          <a:blip r:embed="rId2"/>
          <a:stretch>
            <a:fillRect/>
          </a:stretch>
        </p:blipFill>
        <p:spPr>
          <a:xfrm>
            <a:off x="577888" y="1141102"/>
            <a:ext cx="3024338" cy="1122300"/>
          </a:xfrm>
          <a:prstGeom prst="rect">
            <a:avLst/>
          </a:prstGeom>
        </p:spPr>
      </p:pic>
      <mc:AlternateContent xmlns:mc="http://schemas.openxmlformats.org/markup-compatibility/2006" xmlns:a14="http://schemas.microsoft.com/office/drawing/2010/main">
        <mc:Choice Requires="a14">
          <p:sp>
            <p:nvSpPr>
              <p:cNvPr id="4" name="矩形 3"/>
              <p:cNvSpPr/>
              <p:nvPr/>
            </p:nvSpPr>
            <p:spPr>
              <a:xfrm>
                <a:off x="413374" y="400060"/>
                <a:ext cx="7836569" cy="400110"/>
              </a:xfrm>
              <a:prstGeom prst="rect">
                <a:avLst/>
              </a:prstGeom>
            </p:spPr>
            <p:txBody>
              <a:bodyPr wrap="none">
                <a:spAutoFit/>
              </a:bodyPr>
              <a:lstStyle/>
              <a:p>
                <a:r>
                  <a:rPr lang="en-US" altLang="zh-CN" sz="2000" dirty="0">
                    <a:solidFill>
                      <a:srgbClr val="0000CC"/>
                    </a:solidFill>
                  </a:rPr>
                  <a:t>The coupled-channel potential for </a:t>
                </a:r>
                <a14:m>
                  <m:oMath xmlns:m="http://schemas.openxmlformats.org/officeDocument/2006/math">
                    <m:r>
                      <a:rPr lang="en-US" altLang="zh-CN" sz="2000" b="0" i="1" smtClean="0">
                        <a:solidFill>
                          <a:srgbClr val="FF0000"/>
                        </a:solidFill>
                        <a:latin typeface="Cambria Math" panose="02040503050406030204" pitchFamily="18" charset="0"/>
                      </a:rPr>
                      <m:t>𝐽</m:t>
                    </m:r>
                    <m:r>
                      <a:rPr lang="en-US" altLang="zh-CN" sz="2000" b="0" i="1" smtClean="0">
                        <a:solidFill>
                          <a:srgbClr val="FF0000"/>
                        </a:solidFill>
                        <a:latin typeface="Cambria Math" panose="02040503050406030204" pitchFamily="18" charset="0"/>
                      </a:rPr>
                      <m:t>/</m:t>
                    </m:r>
                    <m:r>
                      <a:rPr lang="en-US" altLang="zh-CN" sz="2000" b="0" i="1" smtClean="0">
                        <a:solidFill>
                          <a:srgbClr val="FF0000"/>
                        </a:solidFill>
                        <a:latin typeface="Cambria Math" panose="02040503050406030204" pitchFamily="18" charset="0"/>
                      </a:rPr>
                      <m:t>𝜓</m:t>
                    </m:r>
                  </m:oMath>
                </a14:m>
                <a:r>
                  <a:rPr lang="en-US" altLang="zh-CN" sz="2000" dirty="0">
                    <a:solidFill>
                      <a:srgbClr val="FF0000"/>
                    </a:solidFill>
                  </a:rPr>
                  <a:t> </a:t>
                </a:r>
                <a14:m>
                  <m:oMath xmlns:m="http://schemas.openxmlformats.org/officeDocument/2006/math">
                    <m:r>
                      <a:rPr lang="en-US" altLang="zh-CN" sz="2000" b="0" i="1" dirty="0" smtClean="0">
                        <a:solidFill>
                          <a:srgbClr val="FF0000"/>
                        </a:solidFill>
                        <a:latin typeface="Cambria Math" panose="02040503050406030204" pitchFamily="18" charset="0"/>
                      </a:rPr>
                      <m:t>𝐽</m:t>
                    </m:r>
                    <m:r>
                      <a:rPr lang="en-US" altLang="zh-CN" sz="2000" b="0" i="1" dirty="0" smtClean="0">
                        <a:solidFill>
                          <a:srgbClr val="FF0000"/>
                        </a:solidFill>
                        <a:latin typeface="Cambria Math" panose="02040503050406030204" pitchFamily="18" charset="0"/>
                      </a:rPr>
                      <m:t>/</m:t>
                    </m:r>
                    <m:r>
                      <a:rPr lang="en-US" altLang="zh-CN" sz="2000" b="0" i="1" dirty="0" smtClean="0">
                        <a:solidFill>
                          <a:srgbClr val="FF0000"/>
                        </a:solidFill>
                        <a:latin typeface="Cambria Math" panose="02040503050406030204" pitchFamily="18" charset="0"/>
                      </a:rPr>
                      <m:t>𝜓</m:t>
                    </m:r>
                  </m:oMath>
                </a14:m>
                <a:r>
                  <a:rPr lang="en-US" altLang="zh-CN" sz="2000" dirty="0">
                    <a:solidFill>
                      <a:srgbClr val="FF0000"/>
                    </a:solidFill>
                  </a:rPr>
                  <a:t>, </a:t>
                </a:r>
                <a14:m>
                  <m:oMath xmlns:m="http://schemas.openxmlformats.org/officeDocument/2006/math">
                    <m:r>
                      <a:rPr lang="en-US" altLang="zh-CN" sz="2000" b="0" i="1" smtClean="0">
                        <a:solidFill>
                          <a:srgbClr val="FF0000"/>
                        </a:solidFill>
                        <a:latin typeface="Cambria Math" panose="02040503050406030204" pitchFamily="18" charset="0"/>
                      </a:rPr>
                      <m:t>𝐽</m:t>
                    </m:r>
                    <m:r>
                      <a:rPr lang="en-US" altLang="zh-CN" sz="2000" b="0" i="1" smtClean="0">
                        <a:solidFill>
                          <a:srgbClr val="FF0000"/>
                        </a:solidFill>
                        <a:latin typeface="Cambria Math" panose="02040503050406030204" pitchFamily="18" charset="0"/>
                      </a:rPr>
                      <m:t>/</m:t>
                    </m:r>
                    <m:r>
                      <a:rPr lang="en-US" altLang="zh-CN" sz="2000" b="0" i="1" smtClean="0">
                        <a:solidFill>
                          <a:srgbClr val="FF0000"/>
                        </a:solidFill>
                        <a:latin typeface="Cambria Math" panose="02040503050406030204" pitchFamily="18" charset="0"/>
                      </a:rPr>
                      <m:t>𝜓</m:t>
                    </m:r>
                  </m:oMath>
                </a14:m>
                <a:r>
                  <a:rPr lang="en-US" altLang="zh-CN" sz="2000" dirty="0">
                    <a:solidFill>
                      <a:srgbClr val="FF0000"/>
                    </a:solidFill>
                  </a:rPr>
                  <a:t> </a:t>
                </a:r>
                <a14:m>
                  <m:oMath xmlns:m="http://schemas.openxmlformats.org/officeDocument/2006/math">
                    <m:r>
                      <a:rPr lang="en-US" altLang="zh-CN" sz="2000" b="0" i="1" dirty="0" smtClean="0">
                        <a:solidFill>
                          <a:srgbClr val="FF0000"/>
                        </a:solidFill>
                        <a:latin typeface="Cambria Math" panose="02040503050406030204" pitchFamily="18" charset="0"/>
                      </a:rPr>
                      <m:t>𝜓</m:t>
                    </m:r>
                    <m:r>
                      <a:rPr lang="en-US" altLang="zh-CN" sz="2000" b="0" i="1" dirty="0" smtClean="0">
                        <a:solidFill>
                          <a:srgbClr val="FF0000"/>
                        </a:solidFill>
                        <a:latin typeface="Cambria Math" panose="02040503050406030204" pitchFamily="18" charset="0"/>
                      </a:rPr>
                      <m:t>(2</m:t>
                    </m:r>
                    <m:r>
                      <a:rPr lang="en-US" altLang="zh-CN" sz="2000" b="0" i="1" dirty="0" smtClean="0">
                        <a:solidFill>
                          <a:srgbClr val="FF0000"/>
                        </a:solidFill>
                        <a:latin typeface="Cambria Math" panose="02040503050406030204" pitchFamily="18" charset="0"/>
                      </a:rPr>
                      <m:t>𝑆</m:t>
                    </m:r>
                    <m:r>
                      <a:rPr lang="en-US" altLang="zh-CN" sz="2000" b="0" i="1" dirty="0" smtClean="0">
                        <a:solidFill>
                          <a:srgbClr val="FF0000"/>
                        </a:solidFill>
                        <a:latin typeface="Cambria Math" panose="02040503050406030204" pitchFamily="18" charset="0"/>
                      </a:rPr>
                      <m:t>)</m:t>
                    </m:r>
                  </m:oMath>
                </a14:m>
                <a:r>
                  <a:rPr lang="en-US" altLang="zh-CN" sz="2000" dirty="0">
                    <a:solidFill>
                      <a:srgbClr val="FF0000"/>
                    </a:solidFill>
                  </a:rPr>
                  <a:t>, </a:t>
                </a:r>
                <a14:m>
                  <m:oMath xmlns:m="http://schemas.openxmlformats.org/officeDocument/2006/math">
                    <m:r>
                      <a:rPr lang="en-US" altLang="zh-CN" sz="2000" b="0" i="1" dirty="0" smtClean="0">
                        <a:solidFill>
                          <a:srgbClr val="FF0000"/>
                        </a:solidFill>
                        <a:latin typeface="Cambria Math" panose="02040503050406030204" pitchFamily="18" charset="0"/>
                      </a:rPr>
                      <m:t>𝜓</m:t>
                    </m:r>
                    <m:d>
                      <m:dPr>
                        <m:ctrlPr>
                          <a:rPr lang="en-US" altLang="zh-CN" sz="2000" b="0" i="1" dirty="0" smtClean="0">
                            <a:solidFill>
                              <a:srgbClr val="FF0000"/>
                            </a:solidFill>
                            <a:latin typeface="Cambria Math" panose="02040503050406030204" pitchFamily="18" charset="0"/>
                          </a:rPr>
                        </m:ctrlPr>
                      </m:dPr>
                      <m:e>
                        <m:r>
                          <a:rPr lang="en-US" altLang="zh-CN" sz="2000" b="0" i="1" dirty="0" smtClean="0">
                            <a:solidFill>
                              <a:srgbClr val="FF0000"/>
                            </a:solidFill>
                            <a:latin typeface="Cambria Math" panose="02040503050406030204" pitchFamily="18" charset="0"/>
                          </a:rPr>
                          <m:t>2</m:t>
                        </m:r>
                        <m:r>
                          <a:rPr lang="en-US" altLang="zh-CN" sz="2000" b="0" i="1" dirty="0" smtClean="0">
                            <a:solidFill>
                              <a:srgbClr val="FF0000"/>
                            </a:solidFill>
                            <a:latin typeface="Cambria Math" panose="02040503050406030204" pitchFamily="18" charset="0"/>
                          </a:rPr>
                          <m:t>𝑆</m:t>
                        </m:r>
                      </m:e>
                    </m:d>
                    <m:r>
                      <a:rPr lang="en-US" altLang="zh-CN" sz="2000" b="0" i="1" dirty="0" smtClean="0">
                        <a:solidFill>
                          <a:srgbClr val="FF0000"/>
                        </a:solidFill>
                        <a:latin typeface="Cambria Math" panose="02040503050406030204" pitchFamily="18" charset="0"/>
                      </a:rPr>
                      <m:t>𝜓</m:t>
                    </m:r>
                    <m:d>
                      <m:dPr>
                        <m:ctrlPr>
                          <a:rPr lang="en-US" altLang="zh-CN" sz="2000" b="0" i="1" dirty="0" smtClean="0">
                            <a:solidFill>
                              <a:srgbClr val="FF0000"/>
                            </a:solidFill>
                            <a:latin typeface="Cambria Math" panose="02040503050406030204" pitchFamily="18" charset="0"/>
                          </a:rPr>
                        </m:ctrlPr>
                      </m:dPr>
                      <m:e>
                        <m:r>
                          <a:rPr lang="en-US" altLang="zh-CN" sz="2000" b="0" i="1" dirty="0" smtClean="0">
                            <a:solidFill>
                              <a:srgbClr val="FF0000"/>
                            </a:solidFill>
                            <a:latin typeface="Cambria Math" panose="02040503050406030204" pitchFamily="18" charset="0"/>
                          </a:rPr>
                          <m:t>2</m:t>
                        </m:r>
                        <m:r>
                          <a:rPr lang="en-US" altLang="zh-CN" sz="2000" b="0" i="1" dirty="0" smtClean="0">
                            <a:solidFill>
                              <a:srgbClr val="FF0000"/>
                            </a:solidFill>
                            <a:latin typeface="Cambria Math" panose="02040503050406030204" pitchFamily="18" charset="0"/>
                          </a:rPr>
                          <m:t>𝑆</m:t>
                        </m:r>
                      </m:e>
                    </m:d>
                  </m:oMath>
                </a14:m>
                <a:r>
                  <a:rPr lang="en-US" altLang="zh-CN" sz="2000" dirty="0">
                    <a:solidFill>
                      <a:srgbClr val="0000CC"/>
                    </a:solidFill>
                  </a:rPr>
                  <a:t>:</a:t>
                </a:r>
                <a:endParaRPr lang="zh-CN" altLang="en-US" sz="2000" dirty="0">
                  <a:solidFill>
                    <a:srgbClr val="0000CC"/>
                  </a:solidFill>
                  <a:latin typeface="Calibri" panose="020F0502020204030204" pitchFamily="34" charset="0"/>
                  <a:cs typeface="Calibri" panose="020F0502020204030204" pitchFamily="34" charset="0"/>
                </a:endParaRPr>
              </a:p>
            </p:txBody>
          </p:sp>
        </mc:Choice>
        <mc:Fallback xmlns="">
          <p:sp>
            <p:nvSpPr>
              <p:cNvPr id="4" name="矩形 3"/>
              <p:cNvSpPr>
                <a:spLocks noRot="1" noChangeAspect="1" noMove="1" noResize="1" noEditPoints="1" noAdjustHandles="1" noChangeArrowheads="1" noChangeShapeType="1" noTextEdit="1"/>
              </p:cNvSpPr>
              <p:nvPr/>
            </p:nvSpPr>
            <p:spPr>
              <a:xfrm>
                <a:off x="413374" y="400060"/>
                <a:ext cx="7836569" cy="400110"/>
              </a:xfrm>
              <a:prstGeom prst="rect">
                <a:avLst/>
              </a:prstGeom>
              <a:blipFill>
                <a:blip r:embed="rId3"/>
                <a:stretch>
                  <a:fillRect l="-856" t="-10769" b="-26154"/>
                </a:stretch>
              </a:blipFill>
            </p:spPr>
            <p:txBody>
              <a:bodyPr/>
              <a:lstStyle/>
              <a:p>
                <a:r>
                  <a:rPr lang="zh-CN" altLang="en-US">
                    <a:noFill/>
                  </a:rPr>
                  <a:t> </a:t>
                </a:r>
              </a:p>
            </p:txBody>
          </p:sp>
        </mc:Fallback>
      </mc:AlternateContent>
      <p:pic>
        <p:nvPicPr>
          <p:cNvPr id="5" name="图片 4"/>
          <p:cNvPicPr>
            <a:picLocks noChangeAspect="1"/>
          </p:cNvPicPr>
          <p:nvPr/>
        </p:nvPicPr>
        <p:blipFill>
          <a:blip r:embed="rId4"/>
          <a:stretch>
            <a:fillRect/>
          </a:stretch>
        </p:blipFill>
        <p:spPr>
          <a:xfrm>
            <a:off x="413374" y="2701521"/>
            <a:ext cx="3697019" cy="414636"/>
          </a:xfrm>
          <a:prstGeom prst="rect">
            <a:avLst/>
          </a:prstGeom>
        </p:spPr>
      </p:pic>
      <p:pic>
        <p:nvPicPr>
          <p:cNvPr id="6" name="图片 5"/>
          <p:cNvPicPr>
            <a:picLocks noChangeAspect="1"/>
          </p:cNvPicPr>
          <p:nvPr/>
        </p:nvPicPr>
        <p:blipFill>
          <a:blip r:embed="rId5"/>
          <a:stretch>
            <a:fillRect/>
          </a:stretch>
        </p:blipFill>
        <p:spPr>
          <a:xfrm>
            <a:off x="853660" y="3527378"/>
            <a:ext cx="1842413" cy="461100"/>
          </a:xfrm>
          <a:prstGeom prst="rect">
            <a:avLst/>
          </a:prstGeom>
        </p:spPr>
      </p:pic>
      <p:sp>
        <p:nvSpPr>
          <p:cNvPr id="11" name="矩形 10"/>
          <p:cNvSpPr/>
          <p:nvPr/>
        </p:nvSpPr>
        <p:spPr>
          <a:xfrm>
            <a:off x="413374" y="4432817"/>
            <a:ext cx="3555097" cy="1323439"/>
          </a:xfrm>
          <a:prstGeom prst="rect">
            <a:avLst/>
          </a:prstGeom>
        </p:spPr>
        <p:txBody>
          <a:bodyPr wrap="square">
            <a:spAutoFit/>
          </a:bodyPr>
          <a:lstStyle/>
          <a:p>
            <a:r>
              <a:rPr lang="en-US" altLang="zh-CN" sz="2000" dirty="0">
                <a:solidFill>
                  <a:srgbClr val="FF0000"/>
                </a:solidFill>
              </a:rPr>
              <a:t>Even a good candidate for genuine </a:t>
            </a:r>
            <a:r>
              <a:rPr lang="en-US" altLang="zh-CN" sz="2000" dirty="0" err="1">
                <a:solidFill>
                  <a:srgbClr val="FF0000"/>
                </a:solidFill>
              </a:rPr>
              <a:t>tetraquark</a:t>
            </a:r>
            <a:r>
              <a:rPr lang="en-US" altLang="zh-CN" sz="2000" dirty="0">
                <a:solidFill>
                  <a:srgbClr val="FF0000"/>
                </a:solidFill>
              </a:rPr>
              <a:t> states seems to suffer from threshold dynamics!</a:t>
            </a:r>
            <a:endParaRPr lang="zh-CN" altLang="en-US" sz="2000" dirty="0">
              <a:solidFill>
                <a:srgbClr val="FF0000"/>
              </a:solidFill>
              <a:latin typeface="Calibri" panose="020F0502020204030204" pitchFamily="34" charset="0"/>
              <a:cs typeface="Calibri" panose="020F0502020204030204" pitchFamily="34" charset="0"/>
            </a:endParaRPr>
          </a:p>
        </p:txBody>
      </p:sp>
      <p:pic>
        <p:nvPicPr>
          <p:cNvPr id="12" name="图片 11"/>
          <p:cNvPicPr>
            <a:picLocks noChangeAspect="1"/>
          </p:cNvPicPr>
          <p:nvPr/>
        </p:nvPicPr>
        <p:blipFill>
          <a:blip r:embed="rId6"/>
          <a:stretch>
            <a:fillRect/>
          </a:stretch>
        </p:blipFill>
        <p:spPr>
          <a:xfrm>
            <a:off x="4400613" y="1071875"/>
            <a:ext cx="3476250" cy="2349000"/>
          </a:xfrm>
          <a:prstGeom prst="rect">
            <a:avLst/>
          </a:prstGeom>
        </p:spPr>
      </p:pic>
      <p:pic>
        <p:nvPicPr>
          <p:cNvPr id="13" name="图片 12"/>
          <p:cNvPicPr>
            <a:picLocks noChangeAspect="1"/>
          </p:cNvPicPr>
          <p:nvPr/>
        </p:nvPicPr>
        <p:blipFill>
          <a:blip r:embed="rId7"/>
          <a:stretch>
            <a:fillRect/>
          </a:stretch>
        </p:blipFill>
        <p:spPr>
          <a:xfrm>
            <a:off x="8041935" y="1028375"/>
            <a:ext cx="3511013" cy="2436000"/>
          </a:xfrm>
          <a:prstGeom prst="rect">
            <a:avLst/>
          </a:prstGeom>
        </p:spPr>
      </p:pic>
      <p:pic>
        <p:nvPicPr>
          <p:cNvPr id="14" name="图片 13"/>
          <p:cNvPicPr>
            <a:picLocks noChangeAspect="1"/>
          </p:cNvPicPr>
          <p:nvPr/>
        </p:nvPicPr>
        <p:blipFill>
          <a:blip r:embed="rId8"/>
          <a:stretch>
            <a:fillRect/>
          </a:stretch>
        </p:blipFill>
        <p:spPr>
          <a:xfrm>
            <a:off x="4400613" y="3988478"/>
            <a:ext cx="3458869" cy="2305500"/>
          </a:xfrm>
          <a:prstGeom prst="rect">
            <a:avLst/>
          </a:prstGeom>
        </p:spPr>
      </p:pic>
      <p:pic>
        <p:nvPicPr>
          <p:cNvPr id="15" name="图片 14"/>
          <p:cNvPicPr>
            <a:picLocks noChangeAspect="1"/>
          </p:cNvPicPr>
          <p:nvPr/>
        </p:nvPicPr>
        <p:blipFill>
          <a:blip r:embed="rId9"/>
          <a:stretch>
            <a:fillRect/>
          </a:stretch>
        </p:blipFill>
        <p:spPr>
          <a:xfrm>
            <a:off x="8121194" y="3988477"/>
            <a:ext cx="3405881" cy="2434094"/>
          </a:xfrm>
          <a:prstGeom prst="rect">
            <a:avLst/>
          </a:prstGeom>
        </p:spPr>
      </p:pic>
    </p:spTree>
    <p:extLst>
      <p:ext uri="{BB962C8B-B14F-4D97-AF65-F5344CB8AC3E}">
        <p14:creationId xmlns:p14="http://schemas.microsoft.com/office/powerpoint/2010/main" val="187510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25379" y="557837"/>
            <a:ext cx="4875099" cy="604122"/>
          </a:xfrm>
          <a:prstGeom prst="rect">
            <a:avLst/>
          </a:prstGeom>
        </p:spPr>
      </p:pic>
      <p:pic>
        <p:nvPicPr>
          <p:cNvPr id="3" name="图片 2"/>
          <p:cNvPicPr>
            <a:picLocks noChangeAspect="1"/>
          </p:cNvPicPr>
          <p:nvPr/>
        </p:nvPicPr>
        <p:blipFill>
          <a:blip r:embed="rId3"/>
          <a:stretch>
            <a:fillRect/>
          </a:stretch>
        </p:blipFill>
        <p:spPr>
          <a:xfrm>
            <a:off x="355239" y="1423413"/>
            <a:ext cx="4449600" cy="3466950"/>
          </a:xfrm>
          <a:prstGeom prst="rect">
            <a:avLst/>
          </a:prstGeom>
        </p:spPr>
      </p:pic>
      <p:sp>
        <p:nvSpPr>
          <p:cNvPr id="4" name="文本框 3"/>
          <p:cNvSpPr txBox="1"/>
          <p:nvPr/>
        </p:nvSpPr>
        <p:spPr>
          <a:xfrm>
            <a:off x="5290363" y="204046"/>
            <a:ext cx="6741980" cy="224676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K* has been removed from the </a:t>
            </a: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 K spectrum.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No </a:t>
            </a:r>
            <a:r>
              <a:rPr kumimoji="0" lang="en-US" altLang="zh-CN" sz="2000" b="0" i="0" u="none" strike="noStrike" kern="0" cap="none" spc="0" normalizeH="0" baseline="0" noProof="0" dirty="0" err="1">
                <a:ln>
                  <a:noFill/>
                </a:ln>
                <a:solidFill>
                  <a:srgbClr val="0000CC"/>
                </a:solidFill>
                <a:effectLst/>
                <a:uLnTx/>
                <a:uFillTx/>
                <a:sym typeface="Symbol" panose="05050102010706020507" pitchFamily="18" charset="2"/>
              </a:rPr>
              <a:t>Zc</a:t>
            </a: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(3900) signals seem to be present.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Negative results from Belle and </a:t>
            </a:r>
            <a:r>
              <a:rPr kumimoji="0" lang="en-US" altLang="zh-CN" sz="2000" b="0" i="0" u="none" strike="noStrike" kern="0" cap="none" spc="0" normalizeH="0" baseline="0" noProof="0" dirty="0" err="1">
                <a:ln>
                  <a:noFill/>
                </a:ln>
                <a:solidFill>
                  <a:srgbClr val="0000CC"/>
                </a:solidFill>
                <a:effectLst/>
                <a:uLnTx/>
                <a:uFillTx/>
                <a:sym typeface="Symbol" panose="05050102010706020507" pitchFamily="18" charset="2"/>
              </a:rPr>
              <a:t>LHCb</a:t>
            </a: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 in similar processes.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In contrast, X(3872) can be produced in both B decays and heavy ion collisions.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FF0000"/>
                </a:solidFill>
                <a:effectLst/>
                <a:uLnTx/>
                <a:uFillTx/>
                <a:sym typeface="Symbol" panose="05050102010706020507" pitchFamily="18" charset="2"/>
              </a:rPr>
              <a:t>This, however, may be understandable.</a:t>
            </a:r>
            <a:endParaRPr kumimoji="0" lang="zh-CN" altLang="en-US" sz="2000" b="0" i="0" u="none" strike="noStrike" kern="0" cap="none" spc="0" normalizeH="0" baseline="0" noProof="0" dirty="0">
              <a:ln>
                <a:noFill/>
              </a:ln>
              <a:solidFill>
                <a:srgbClr val="FF0000"/>
              </a:solidFill>
              <a:effectLst/>
              <a:uLnTx/>
              <a:uFillTx/>
            </a:endParaRPr>
          </a:p>
        </p:txBody>
      </p:sp>
      <p:sp>
        <p:nvSpPr>
          <p:cNvPr id="5" name="自由: 形状 4"/>
          <p:cNvSpPr/>
          <p:nvPr/>
        </p:nvSpPr>
        <p:spPr>
          <a:xfrm>
            <a:off x="9224395" y="4422728"/>
            <a:ext cx="2184400" cy="332237"/>
          </a:xfrm>
          <a:custGeom>
            <a:avLst/>
            <a:gdLst>
              <a:gd name="connsiteX0" fmla="*/ 0 w 2184400"/>
              <a:gd name="connsiteY0" fmla="*/ 92752 h 332237"/>
              <a:gd name="connsiteX1" fmla="*/ 812800 w 2184400"/>
              <a:gd name="connsiteY1" fmla="*/ 12923 h 332237"/>
              <a:gd name="connsiteX2" fmla="*/ 2184400 w 2184400"/>
              <a:gd name="connsiteY2" fmla="*/ 332237 h 332237"/>
            </a:gdLst>
            <a:ahLst/>
            <a:cxnLst>
              <a:cxn ang="0">
                <a:pos x="connsiteX0" y="connsiteY0"/>
              </a:cxn>
              <a:cxn ang="0">
                <a:pos x="connsiteX1" y="connsiteY1"/>
              </a:cxn>
              <a:cxn ang="0">
                <a:pos x="connsiteX2" y="connsiteY2"/>
              </a:cxn>
            </a:cxnLst>
            <a:rect l="l" t="t" r="r" b="b"/>
            <a:pathLst>
              <a:path w="2184400" h="332237">
                <a:moveTo>
                  <a:pt x="0" y="92752"/>
                </a:moveTo>
                <a:cubicBezTo>
                  <a:pt x="224366" y="32880"/>
                  <a:pt x="448733" y="-26991"/>
                  <a:pt x="812800" y="12923"/>
                </a:cubicBezTo>
                <a:cubicBezTo>
                  <a:pt x="1176867" y="52837"/>
                  <a:pt x="1680633" y="192537"/>
                  <a:pt x="2184400" y="3322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 name="自由: 形状 5"/>
          <p:cNvSpPr/>
          <p:nvPr/>
        </p:nvSpPr>
        <p:spPr>
          <a:xfrm>
            <a:off x="10464281" y="3797023"/>
            <a:ext cx="930000" cy="631371"/>
          </a:xfrm>
          <a:custGeom>
            <a:avLst/>
            <a:gdLst>
              <a:gd name="connsiteX0" fmla="*/ 552628 w 930000"/>
              <a:gd name="connsiteY0" fmla="*/ 0 h 631371"/>
              <a:gd name="connsiteX1" fmla="*/ 8343 w 930000"/>
              <a:gd name="connsiteY1" fmla="*/ 333828 h 631371"/>
              <a:gd name="connsiteX2" fmla="*/ 930000 w 930000"/>
              <a:gd name="connsiteY2" fmla="*/ 631371 h 631371"/>
            </a:gdLst>
            <a:ahLst/>
            <a:cxnLst>
              <a:cxn ang="0">
                <a:pos x="connsiteX0" y="connsiteY0"/>
              </a:cxn>
              <a:cxn ang="0">
                <a:pos x="connsiteX1" y="connsiteY1"/>
              </a:cxn>
              <a:cxn ang="0">
                <a:pos x="connsiteX2" y="connsiteY2"/>
              </a:cxn>
            </a:cxnLst>
            <a:rect l="l" t="t" r="r" b="b"/>
            <a:pathLst>
              <a:path w="930000" h="631371">
                <a:moveTo>
                  <a:pt x="552628" y="0"/>
                </a:moveTo>
                <a:cubicBezTo>
                  <a:pt x="249038" y="114300"/>
                  <a:pt x="-54552" y="228600"/>
                  <a:pt x="8343" y="333828"/>
                </a:cubicBezTo>
                <a:cubicBezTo>
                  <a:pt x="71238" y="439057"/>
                  <a:pt x="500619" y="535214"/>
                  <a:pt x="930000" y="6313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自由: 形状 6"/>
          <p:cNvSpPr/>
          <p:nvPr/>
        </p:nvSpPr>
        <p:spPr>
          <a:xfrm>
            <a:off x="9238909" y="3521251"/>
            <a:ext cx="1756229" cy="551543"/>
          </a:xfrm>
          <a:custGeom>
            <a:avLst/>
            <a:gdLst>
              <a:gd name="connsiteX0" fmla="*/ 0 w 1756229"/>
              <a:gd name="connsiteY0" fmla="*/ 551543 h 551543"/>
              <a:gd name="connsiteX1" fmla="*/ 979715 w 1756229"/>
              <a:gd name="connsiteY1" fmla="*/ 283029 h 551543"/>
              <a:gd name="connsiteX2" fmla="*/ 1756229 w 1756229"/>
              <a:gd name="connsiteY2" fmla="*/ 0 h 551543"/>
            </a:gdLst>
            <a:ahLst/>
            <a:cxnLst>
              <a:cxn ang="0">
                <a:pos x="connsiteX0" y="connsiteY0"/>
              </a:cxn>
              <a:cxn ang="0">
                <a:pos x="connsiteX1" y="connsiteY1"/>
              </a:cxn>
              <a:cxn ang="0">
                <a:pos x="connsiteX2" y="connsiteY2"/>
              </a:cxn>
            </a:cxnLst>
            <a:rect l="l" t="t" r="r" b="b"/>
            <a:pathLst>
              <a:path w="1756229" h="551543">
                <a:moveTo>
                  <a:pt x="0" y="551543"/>
                </a:moveTo>
                <a:cubicBezTo>
                  <a:pt x="343505" y="463248"/>
                  <a:pt x="687010" y="374953"/>
                  <a:pt x="979715" y="283029"/>
                </a:cubicBezTo>
                <a:cubicBezTo>
                  <a:pt x="1272420" y="191105"/>
                  <a:pt x="1514324" y="95552"/>
                  <a:pt x="175622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9" name="直接连接符 8"/>
          <p:cNvCxnSpPr>
            <a:stCxn id="6" idx="1"/>
          </p:cNvCxnSpPr>
          <p:nvPr/>
        </p:nvCxnSpPr>
        <p:spPr>
          <a:xfrm flipH="1">
            <a:off x="9921081" y="4130851"/>
            <a:ext cx="551543" cy="291877"/>
          </a:xfrm>
          <a:prstGeom prst="line">
            <a:avLst/>
          </a:prstGeom>
          <a:ln w="38100">
            <a:prstDash val="dash"/>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8882721" y="4358013"/>
            <a:ext cx="35618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b</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4" name="文本框 13"/>
          <p:cNvSpPr txBox="1"/>
          <p:nvPr/>
        </p:nvSpPr>
        <p:spPr>
          <a:xfrm>
            <a:off x="11390120" y="4643234"/>
            <a:ext cx="4235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c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11313176" y="4141696"/>
            <a:ext cx="57740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c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6" name="文本框 15"/>
          <p:cNvSpPr txBox="1"/>
          <p:nvPr/>
        </p:nvSpPr>
        <p:spPr>
          <a:xfrm>
            <a:off x="11101419" y="3524756"/>
            <a:ext cx="4235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s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7" name="文本框 16"/>
          <p:cNvSpPr txBox="1"/>
          <p:nvPr/>
        </p:nvSpPr>
        <p:spPr>
          <a:xfrm>
            <a:off x="8745894" y="3687370"/>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8" name="文本框 17"/>
          <p:cNvSpPr txBox="1"/>
          <p:nvPr/>
        </p:nvSpPr>
        <p:spPr>
          <a:xfrm>
            <a:off x="10906009" y="3189419"/>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9" name="自由: 形状 18"/>
          <p:cNvSpPr/>
          <p:nvPr/>
        </p:nvSpPr>
        <p:spPr>
          <a:xfrm>
            <a:off x="5557107" y="4130851"/>
            <a:ext cx="2184400" cy="332237"/>
          </a:xfrm>
          <a:custGeom>
            <a:avLst/>
            <a:gdLst>
              <a:gd name="connsiteX0" fmla="*/ 0 w 2184400"/>
              <a:gd name="connsiteY0" fmla="*/ 92752 h 332237"/>
              <a:gd name="connsiteX1" fmla="*/ 812800 w 2184400"/>
              <a:gd name="connsiteY1" fmla="*/ 12923 h 332237"/>
              <a:gd name="connsiteX2" fmla="*/ 2184400 w 2184400"/>
              <a:gd name="connsiteY2" fmla="*/ 332237 h 332237"/>
            </a:gdLst>
            <a:ahLst/>
            <a:cxnLst>
              <a:cxn ang="0">
                <a:pos x="connsiteX0" y="connsiteY0"/>
              </a:cxn>
              <a:cxn ang="0">
                <a:pos x="connsiteX1" y="connsiteY1"/>
              </a:cxn>
              <a:cxn ang="0">
                <a:pos x="connsiteX2" y="connsiteY2"/>
              </a:cxn>
            </a:cxnLst>
            <a:rect l="l" t="t" r="r" b="b"/>
            <a:pathLst>
              <a:path w="2184400" h="332237">
                <a:moveTo>
                  <a:pt x="0" y="92752"/>
                </a:moveTo>
                <a:cubicBezTo>
                  <a:pt x="224366" y="32880"/>
                  <a:pt x="448733" y="-26991"/>
                  <a:pt x="812800" y="12923"/>
                </a:cubicBezTo>
                <a:cubicBezTo>
                  <a:pt x="1176867" y="52837"/>
                  <a:pt x="1680633" y="192537"/>
                  <a:pt x="2184400" y="3322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自由: 形状 19"/>
          <p:cNvSpPr/>
          <p:nvPr/>
        </p:nvSpPr>
        <p:spPr>
          <a:xfrm rot="20059574">
            <a:off x="6724048" y="3053039"/>
            <a:ext cx="757484" cy="948281"/>
          </a:xfrm>
          <a:custGeom>
            <a:avLst/>
            <a:gdLst>
              <a:gd name="connsiteX0" fmla="*/ 552628 w 930000"/>
              <a:gd name="connsiteY0" fmla="*/ 0 h 631371"/>
              <a:gd name="connsiteX1" fmla="*/ 8343 w 930000"/>
              <a:gd name="connsiteY1" fmla="*/ 333828 h 631371"/>
              <a:gd name="connsiteX2" fmla="*/ 930000 w 930000"/>
              <a:gd name="connsiteY2" fmla="*/ 631371 h 631371"/>
            </a:gdLst>
            <a:ahLst/>
            <a:cxnLst>
              <a:cxn ang="0">
                <a:pos x="connsiteX0" y="connsiteY0"/>
              </a:cxn>
              <a:cxn ang="0">
                <a:pos x="connsiteX1" y="connsiteY1"/>
              </a:cxn>
              <a:cxn ang="0">
                <a:pos x="connsiteX2" y="connsiteY2"/>
              </a:cxn>
            </a:cxnLst>
            <a:rect l="l" t="t" r="r" b="b"/>
            <a:pathLst>
              <a:path w="930000" h="631371">
                <a:moveTo>
                  <a:pt x="552628" y="0"/>
                </a:moveTo>
                <a:cubicBezTo>
                  <a:pt x="249038" y="114300"/>
                  <a:pt x="-54552" y="228600"/>
                  <a:pt x="8343" y="333828"/>
                </a:cubicBezTo>
                <a:cubicBezTo>
                  <a:pt x="71238" y="439057"/>
                  <a:pt x="500619" y="535214"/>
                  <a:pt x="930000" y="6313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21" name="直接连接符 20"/>
          <p:cNvCxnSpPr>
            <a:stCxn id="20" idx="1"/>
            <a:endCxn id="19" idx="1"/>
          </p:cNvCxnSpPr>
          <p:nvPr/>
        </p:nvCxnSpPr>
        <p:spPr>
          <a:xfrm flipH="1">
            <a:off x="6369907" y="3712883"/>
            <a:ext cx="409462" cy="430891"/>
          </a:xfrm>
          <a:prstGeom prst="line">
            <a:avLst/>
          </a:prstGeom>
          <a:ln w="38100">
            <a:prstDash val="dash"/>
          </a:ln>
        </p:spPr>
        <p:style>
          <a:lnRef idx="1">
            <a:schemeClr val="dk1"/>
          </a:lnRef>
          <a:fillRef idx="0">
            <a:schemeClr val="dk1"/>
          </a:fillRef>
          <a:effectRef idx="0">
            <a:schemeClr val="dk1"/>
          </a:effectRef>
          <a:fontRef idx="minor">
            <a:schemeClr val="tx1"/>
          </a:fontRef>
        </p:style>
      </p:cxnSp>
      <p:sp>
        <p:nvSpPr>
          <p:cNvPr id="22" name="文本框 21"/>
          <p:cNvSpPr txBox="1"/>
          <p:nvPr/>
        </p:nvSpPr>
        <p:spPr>
          <a:xfrm>
            <a:off x="5215433" y="4066136"/>
            <a:ext cx="35618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b</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26" name="文本框 25"/>
          <p:cNvSpPr txBox="1"/>
          <p:nvPr/>
        </p:nvSpPr>
        <p:spPr>
          <a:xfrm>
            <a:off x="7685774" y="4313072"/>
            <a:ext cx="4235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c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27" name="文本框 26"/>
          <p:cNvSpPr txBox="1"/>
          <p:nvPr/>
        </p:nvSpPr>
        <p:spPr>
          <a:xfrm>
            <a:off x="7514253" y="3665558"/>
            <a:ext cx="57740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c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28" name="自由: 形状 27"/>
          <p:cNvSpPr/>
          <p:nvPr/>
        </p:nvSpPr>
        <p:spPr>
          <a:xfrm>
            <a:off x="5555092" y="4454877"/>
            <a:ext cx="2111829" cy="350889"/>
          </a:xfrm>
          <a:custGeom>
            <a:avLst/>
            <a:gdLst>
              <a:gd name="connsiteX0" fmla="*/ 0 w 2111829"/>
              <a:gd name="connsiteY0" fmla="*/ 125918 h 350889"/>
              <a:gd name="connsiteX1" fmla="*/ 754743 w 2111829"/>
              <a:gd name="connsiteY1" fmla="*/ 9803 h 350889"/>
              <a:gd name="connsiteX2" fmla="*/ 2111829 w 2111829"/>
              <a:gd name="connsiteY2" fmla="*/ 350889 h 350889"/>
            </a:gdLst>
            <a:ahLst/>
            <a:cxnLst>
              <a:cxn ang="0">
                <a:pos x="connsiteX0" y="connsiteY0"/>
              </a:cxn>
              <a:cxn ang="0">
                <a:pos x="connsiteX1" y="connsiteY1"/>
              </a:cxn>
              <a:cxn ang="0">
                <a:pos x="connsiteX2" y="connsiteY2"/>
              </a:cxn>
            </a:cxnLst>
            <a:rect l="l" t="t" r="r" b="b"/>
            <a:pathLst>
              <a:path w="2111829" h="350889">
                <a:moveTo>
                  <a:pt x="0" y="125918"/>
                </a:moveTo>
                <a:cubicBezTo>
                  <a:pt x="201386" y="49113"/>
                  <a:pt x="402772" y="-27692"/>
                  <a:pt x="754743" y="9803"/>
                </a:cubicBezTo>
                <a:cubicBezTo>
                  <a:pt x="1106714" y="47298"/>
                  <a:pt x="1609271" y="199093"/>
                  <a:pt x="2111829" y="3508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文本框 28"/>
          <p:cNvSpPr txBox="1"/>
          <p:nvPr/>
        </p:nvSpPr>
        <p:spPr>
          <a:xfrm>
            <a:off x="5100478" y="4616587"/>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30" name="文本框 29"/>
          <p:cNvSpPr txBox="1"/>
          <p:nvPr/>
        </p:nvSpPr>
        <p:spPr>
          <a:xfrm>
            <a:off x="7514253" y="4765145"/>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32" name="文本框 31"/>
          <p:cNvSpPr txBox="1"/>
          <p:nvPr/>
        </p:nvSpPr>
        <p:spPr>
          <a:xfrm>
            <a:off x="6891033" y="2646437"/>
            <a:ext cx="4235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s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33" name="自由: 形状 32"/>
          <p:cNvSpPr/>
          <p:nvPr/>
        </p:nvSpPr>
        <p:spPr>
          <a:xfrm>
            <a:off x="7042563" y="3216452"/>
            <a:ext cx="537272" cy="377882"/>
          </a:xfrm>
          <a:custGeom>
            <a:avLst/>
            <a:gdLst>
              <a:gd name="connsiteX0" fmla="*/ 130872 w 537272"/>
              <a:gd name="connsiteY0" fmla="*/ 0 h 377882"/>
              <a:gd name="connsiteX1" fmla="*/ 244 w 537272"/>
              <a:gd name="connsiteY1" fmla="*/ 297543 h 377882"/>
              <a:gd name="connsiteX2" fmla="*/ 159901 w 537272"/>
              <a:gd name="connsiteY2" fmla="*/ 377371 h 377882"/>
              <a:gd name="connsiteX3" fmla="*/ 537272 w 537272"/>
              <a:gd name="connsiteY3" fmla="*/ 333828 h 377882"/>
              <a:gd name="connsiteX4" fmla="*/ 537272 w 537272"/>
              <a:gd name="connsiteY4" fmla="*/ 333828 h 37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72" h="377882">
                <a:moveTo>
                  <a:pt x="130872" y="0"/>
                </a:moveTo>
                <a:cubicBezTo>
                  <a:pt x="63139" y="117324"/>
                  <a:pt x="-4594" y="234648"/>
                  <a:pt x="244" y="297543"/>
                </a:cubicBezTo>
                <a:cubicBezTo>
                  <a:pt x="5082" y="360438"/>
                  <a:pt x="70396" y="371324"/>
                  <a:pt x="159901" y="377371"/>
                </a:cubicBezTo>
                <a:cubicBezTo>
                  <a:pt x="249406" y="383419"/>
                  <a:pt x="537272" y="333828"/>
                  <a:pt x="537272" y="333828"/>
                </a:cubicBezTo>
                <a:lnTo>
                  <a:pt x="537272" y="3338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文本框 33"/>
          <p:cNvSpPr txBox="1"/>
          <p:nvPr/>
        </p:nvSpPr>
        <p:spPr>
          <a:xfrm>
            <a:off x="7013681" y="2803302"/>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35" name="文本框 34"/>
          <p:cNvSpPr txBox="1"/>
          <p:nvPr/>
        </p:nvSpPr>
        <p:spPr>
          <a:xfrm>
            <a:off x="7616201" y="3225705"/>
            <a:ext cx="44114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cxnSp>
        <p:nvCxnSpPr>
          <p:cNvPr id="39" name="直接连接符 38"/>
          <p:cNvCxnSpPr/>
          <p:nvPr/>
        </p:nvCxnSpPr>
        <p:spPr>
          <a:xfrm>
            <a:off x="7311198" y="3391477"/>
            <a:ext cx="0" cy="169950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a:xfrm>
            <a:off x="10995138" y="4141696"/>
            <a:ext cx="0" cy="93655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45" name="文本框 44"/>
          <p:cNvSpPr txBox="1"/>
          <p:nvPr/>
        </p:nvSpPr>
        <p:spPr>
          <a:xfrm>
            <a:off x="6830072" y="5160277"/>
            <a:ext cx="96212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0000"/>
                </a:solidFill>
                <a:effectLst/>
                <a:uLnTx/>
                <a:uFillTx/>
              </a:rPr>
              <a:t>I=0, 1</a:t>
            </a:r>
            <a:endParaRPr kumimoji="0" lang="zh-CN" altLang="en-US" sz="2400" b="0" i="0" u="none" strike="noStrike" kern="0" cap="none" spc="0" normalizeH="0" baseline="0" noProof="0" dirty="0">
              <a:ln>
                <a:noFill/>
              </a:ln>
              <a:solidFill>
                <a:srgbClr val="FF0000"/>
              </a:solidFill>
              <a:effectLst/>
              <a:uLnTx/>
              <a:uFillTx/>
            </a:endParaRPr>
          </a:p>
        </p:txBody>
      </p:sp>
      <p:sp>
        <p:nvSpPr>
          <p:cNvPr id="46" name="文本框 45"/>
          <p:cNvSpPr txBox="1"/>
          <p:nvPr/>
        </p:nvSpPr>
        <p:spPr>
          <a:xfrm>
            <a:off x="10769437" y="5192092"/>
            <a:ext cx="62068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0000"/>
                </a:solidFill>
                <a:effectLst/>
                <a:uLnTx/>
                <a:uFillTx/>
              </a:rPr>
              <a:t>I=0</a:t>
            </a:r>
            <a:endParaRPr kumimoji="0" lang="zh-CN" altLang="en-US" sz="2400" b="0" i="0" u="none" strike="noStrike" kern="0" cap="none" spc="0" normalizeH="0" baseline="0" noProof="0" dirty="0">
              <a:ln>
                <a:noFill/>
              </a:ln>
              <a:solidFill>
                <a:srgbClr val="FF0000"/>
              </a:solidFill>
              <a:effectLst/>
              <a:uLnTx/>
              <a:uFillTx/>
            </a:endParaRPr>
          </a:p>
        </p:txBody>
      </p:sp>
      <p:sp>
        <p:nvSpPr>
          <p:cNvPr id="47" name="文本框 46"/>
          <p:cNvSpPr txBox="1"/>
          <p:nvPr/>
        </p:nvSpPr>
        <p:spPr>
          <a:xfrm>
            <a:off x="655379" y="5688115"/>
            <a:ext cx="10946498" cy="1200329"/>
          </a:xfrm>
          <a:prstGeom prst="rect">
            <a:avLst/>
          </a:prstGeom>
          <a:noFill/>
        </p:spPr>
        <p:txBody>
          <a:bodyPr wrap="square" rtlCol="0">
            <a:spAutoFit/>
          </a:bodyPr>
          <a:lstStyle/>
          <a:p>
            <a:pPr lvl="0" defTabSz="914400">
              <a:defRPr/>
            </a:pPr>
            <a:r>
              <a:rPr kumimoji="0" lang="en-US" altLang="zh-CN" sz="2400" b="0" i="0" u="none" strike="noStrike" kern="0" cap="none" spc="0" normalizeH="0" baseline="0" noProof="0" dirty="0">
                <a:ln>
                  <a:noFill/>
                </a:ln>
                <a:solidFill>
                  <a:srgbClr val="FF0000"/>
                </a:solidFill>
                <a:effectLst/>
                <a:uLnTx/>
                <a:uFillTx/>
              </a:rPr>
              <a:t>Short-distance component is responsible for the large production rate of X(3872) in both B decays and heavy ion collisions [</a:t>
            </a:r>
            <a:r>
              <a:rPr lang="en-US" altLang="zh-CN" dirty="0">
                <a:solidFill>
                  <a:srgbClr val="FF0000"/>
                </a:solidFill>
              </a:rPr>
              <a:t>G. Y. Chen, W. S. </a:t>
            </a:r>
            <a:r>
              <a:rPr lang="en-US" altLang="zh-CN" dirty="0" err="1">
                <a:solidFill>
                  <a:srgbClr val="FF0000"/>
                </a:solidFill>
              </a:rPr>
              <a:t>Huo</a:t>
            </a:r>
            <a:r>
              <a:rPr lang="en-US" altLang="zh-CN" dirty="0">
                <a:solidFill>
                  <a:srgbClr val="FF0000"/>
                </a:solidFill>
              </a:rPr>
              <a:t> and Q. Zhao, Chin. Phys. C </a:t>
            </a:r>
            <a:r>
              <a:rPr lang="en-US" altLang="zh-CN" b="1" dirty="0">
                <a:solidFill>
                  <a:srgbClr val="FF0000"/>
                </a:solidFill>
              </a:rPr>
              <a:t>39</a:t>
            </a:r>
            <a:r>
              <a:rPr lang="en-US" altLang="zh-CN" dirty="0">
                <a:solidFill>
                  <a:srgbClr val="FF0000"/>
                </a:solidFill>
              </a:rPr>
              <a:t>, no. 9, 093101 (2015)</a:t>
            </a:r>
            <a:r>
              <a:rPr kumimoji="0" lang="en-US" altLang="zh-CN" sz="2400" b="0" i="0" u="none" strike="noStrike" kern="0" cap="none" spc="0" normalizeH="0" baseline="0" noProof="0" dirty="0">
                <a:ln>
                  <a:noFill/>
                </a:ln>
                <a:solidFill>
                  <a:srgbClr val="FF0000"/>
                </a:solidFill>
                <a:effectLst/>
                <a:uLnTx/>
                <a:uFillTx/>
              </a:rPr>
              <a:t>]. </a:t>
            </a:r>
            <a:endParaRPr kumimoji="0" lang="zh-CN" altLang="en-US" sz="2400" b="0" i="0" u="none" strike="noStrike" kern="0" cap="none" spc="0" normalizeH="0" baseline="0" noProof="0" dirty="0">
              <a:ln>
                <a:noFill/>
              </a:ln>
              <a:solidFill>
                <a:srgbClr val="FF0000"/>
              </a:solidFill>
              <a:effectLst/>
              <a:uLnTx/>
              <a:uFillTx/>
            </a:endParaRPr>
          </a:p>
        </p:txBody>
      </p:sp>
      <p:sp>
        <p:nvSpPr>
          <p:cNvPr id="8" name="文本框 7"/>
          <p:cNvSpPr txBox="1"/>
          <p:nvPr/>
        </p:nvSpPr>
        <p:spPr>
          <a:xfrm>
            <a:off x="9565592" y="3002250"/>
            <a:ext cx="100540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sym typeface="Symbol" panose="05050102010706020507" pitchFamily="18" charset="2"/>
              </a:rPr>
              <a:t>X(3872)</a:t>
            </a:r>
            <a:endParaRPr kumimoji="0" lang="zh-CN" altLang="en-US" sz="1800" b="1" i="0" u="none" strike="noStrike" kern="0" cap="none" spc="0" normalizeH="0" baseline="0" noProof="0" dirty="0">
              <a:ln>
                <a:noFill/>
              </a:ln>
              <a:solidFill>
                <a:sysClr val="windowText" lastClr="000000"/>
              </a:solidFill>
              <a:effectLst/>
              <a:uLnTx/>
              <a:uFillTx/>
            </a:endParaRPr>
          </a:p>
        </p:txBody>
      </p:sp>
      <p:sp>
        <p:nvSpPr>
          <p:cNvPr id="36" name="文本框 35"/>
          <p:cNvSpPr txBox="1"/>
          <p:nvPr/>
        </p:nvSpPr>
        <p:spPr>
          <a:xfrm>
            <a:off x="5290363" y="2946405"/>
            <a:ext cx="112082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sym typeface="Symbol" panose="05050102010706020507" pitchFamily="18" charset="2"/>
              </a:rPr>
              <a:t>X(3872);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srgbClr val="FF0000"/>
                </a:solidFill>
                <a:effectLst/>
                <a:uLnTx/>
                <a:uFillTx/>
                <a:sym typeface="Symbol" panose="05050102010706020507" pitchFamily="18" charset="2"/>
              </a:rPr>
              <a:t>Zc</a:t>
            </a:r>
            <a:r>
              <a:rPr kumimoji="0" lang="en-US" altLang="zh-CN" sz="1800" b="1" i="0" u="none" strike="noStrike" kern="0" cap="none" spc="0" normalizeH="0" baseline="0" noProof="0" dirty="0">
                <a:ln>
                  <a:noFill/>
                </a:ln>
                <a:solidFill>
                  <a:srgbClr val="FF0000"/>
                </a:solidFill>
                <a:effectLst/>
                <a:uLnTx/>
                <a:uFillTx/>
                <a:sym typeface="Symbol" panose="05050102010706020507" pitchFamily="18" charset="2"/>
              </a:rPr>
              <a:t>(3900)</a:t>
            </a:r>
            <a:endParaRPr kumimoji="0" lang="zh-CN" altLang="en-US" sz="1800" b="1" i="0" u="none" strike="noStrike" kern="0" cap="none" spc="0" normalizeH="0" baseline="0" noProof="0" dirty="0">
              <a:ln>
                <a:noFill/>
              </a:ln>
              <a:solidFill>
                <a:srgbClr val="FF0000"/>
              </a:solidFill>
              <a:effectLst/>
              <a:uLnTx/>
              <a:uFillTx/>
            </a:endParaRPr>
          </a:p>
        </p:txBody>
      </p:sp>
      <p:sp>
        <p:nvSpPr>
          <p:cNvPr id="37" name="Text Box 51"/>
          <p:cNvSpPr txBox="1">
            <a:spLocks noChangeArrowheads="1"/>
          </p:cNvSpPr>
          <p:nvPr/>
        </p:nvSpPr>
        <p:spPr bwMode="auto">
          <a:xfrm>
            <a:off x="7954563" y="3430310"/>
            <a:ext cx="11256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a:t>
            </a:r>
          </a:p>
        </p:txBody>
      </p:sp>
      <p:sp>
        <p:nvSpPr>
          <p:cNvPr id="38" name="Text Box 51"/>
          <p:cNvSpPr txBox="1">
            <a:spLocks noChangeArrowheads="1"/>
          </p:cNvSpPr>
          <p:nvPr/>
        </p:nvSpPr>
        <p:spPr bwMode="auto">
          <a:xfrm>
            <a:off x="7998609" y="4538197"/>
            <a:ext cx="10005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 </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(D)   </a:t>
            </a:r>
          </a:p>
        </p:txBody>
      </p:sp>
    </p:spTree>
    <p:extLst>
      <p:ext uri="{BB962C8B-B14F-4D97-AF65-F5344CB8AC3E}">
        <p14:creationId xmlns:p14="http://schemas.microsoft.com/office/powerpoint/2010/main" val="317107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246145" y="781201"/>
            <a:ext cx="3702680" cy="369332"/>
          </a:xfrm>
          <a:prstGeom prst="rect">
            <a:avLst/>
          </a:prstGeom>
        </p:spPr>
        <p:txBody>
          <a:bodyPr wrap="none">
            <a:spAutoFit/>
          </a:bodyPr>
          <a:lstStyle/>
          <a:p>
            <a:r>
              <a:rPr lang="en-US" altLang="zh-CN" dirty="0">
                <a:solidFill>
                  <a:srgbClr val="FF0000"/>
                </a:solidFill>
                <a:latin typeface="Times New Roman" panose="02020603050405020304" pitchFamily="18" charset="0"/>
              </a:rPr>
              <a:t>BESIII, arXiv:2011.07855v1 [</a:t>
            </a:r>
            <a:r>
              <a:rPr lang="en-US" altLang="zh-CN" dirty="0" err="1">
                <a:solidFill>
                  <a:srgbClr val="FF0000"/>
                </a:solidFill>
                <a:latin typeface="Times New Roman" panose="02020603050405020304" pitchFamily="18" charset="0"/>
              </a:rPr>
              <a:t>hep</a:t>
            </a:r>
            <a:r>
              <a:rPr lang="en-US" altLang="zh-CN" dirty="0">
                <a:solidFill>
                  <a:srgbClr val="FF0000"/>
                </a:solidFill>
                <a:latin typeface="Times New Roman" panose="02020603050405020304" pitchFamily="18" charset="0"/>
              </a:rPr>
              <a:t>-ex]</a:t>
            </a:r>
            <a:endParaRPr lang="zh-CN" altLang="en-US" dirty="0">
              <a:solidFill>
                <a:srgbClr val="FF0000"/>
              </a:solidFill>
            </a:endParaRPr>
          </a:p>
        </p:txBody>
      </p:sp>
      <p:pic>
        <p:nvPicPr>
          <p:cNvPr id="5" name="图片 4"/>
          <p:cNvPicPr>
            <a:picLocks noChangeAspect="1"/>
          </p:cNvPicPr>
          <p:nvPr/>
        </p:nvPicPr>
        <p:blipFill>
          <a:blip r:embed="rId2"/>
          <a:stretch>
            <a:fillRect/>
          </a:stretch>
        </p:blipFill>
        <p:spPr>
          <a:xfrm>
            <a:off x="1130087" y="1214258"/>
            <a:ext cx="3146007" cy="278400"/>
          </a:xfrm>
          <a:prstGeom prst="rect">
            <a:avLst/>
          </a:prstGeom>
        </p:spPr>
      </p:pic>
      <mc:AlternateContent xmlns:mc="http://schemas.openxmlformats.org/markup-compatibility/2006" xmlns:a14="http://schemas.microsoft.com/office/drawing/2010/main">
        <mc:Choice Requires="a14">
          <p:sp>
            <p:nvSpPr>
              <p:cNvPr id="6" name="文本框 5"/>
              <p:cNvSpPr txBox="1"/>
              <p:nvPr/>
            </p:nvSpPr>
            <p:spPr>
              <a:xfrm>
                <a:off x="464711" y="322459"/>
                <a:ext cx="4634025" cy="400110"/>
              </a:xfrm>
              <a:prstGeom prst="rect">
                <a:avLst/>
              </a:prstGeom>
              <a:noFill/>
            </p:spPr>
            <p:txBody>
              <a:bodyPr wrap="none" rtlCol="0">
                <a:spAutoFit/>
              </a:bodyPr>
              <a:lstStyle/>
              <a:p>
                <a:r>
                  <a:rPr lang="en-US" altLang="zh-CN" sz="2000" b="1" dirty="0">
                    <a:solidFill>
                      <a:srgbClr val="FF0000"/>
                    </a:solidFill>
                  </a:rPr>
                  <a:t>Experimental evidence for </a:t>
                </a:r>
                <a14:m>
                  <m:oMath xmlns:m="http://schemas.openxmlformats.org/officeDocument/2006/math">
                    <m:sSub>
                      <m:sSubPr>
                        <m:ctrlPr>
                          <a:rPr lang="en-US" altLang="zh-CN" sz="2000" b="1" i="1" smtClean="0">
                            <a:solidFill>
                              <a:srgbClr val="FF0000"/>
                            </a:solidFill>
                            <a:latin typeface="Cambria Math" panose="02040503050406030204" pitchFamily="18" charset="0"/>
                          </a:rPr>
                        </m:ctrlPr>
                      </m:sSubPr>
                      <m:e>
                        <m:r>
                          <a:rPr lang="en-US" altLang="zh-CN" sz="2000" b="1" i="1" smtClean="0">
                            <a:solidFill>
                              <a:srgbClr val="FF0000"/>
                            </a:solidFill>
                            <a:latin typeface="Cambria Math" panose="02040503050406030204" pitchFamily="18" charset="0"/>
                          </a:rPr>
                          <m:t>𝒁</m:t>
                        </m:r>
                      </m:e>
                      <m:sub>
                        <m:r>
                          <a:rPr lang="en-US" altLang="zh-CN" sz="2000" b="1" i="1" smtClean="0">
                            <a:solidFill>
                              <a:srgbClr val="FF0000"/>
                            </a:solidFill>
                            <a:latin typeface="Cambria Math" panose="02040503050406030204" pitchFamily="18" charset="0"/>
                          </a:rPr>
                          <m:t>𝒄𝒔</m:t>
                        </m:r>
                      </m:sub>
                    </m:sSub>
                    <m:r>
                      <a:rPr lang="en-US" altLang="zh-CN" sz="2000" b="1" i="1" smtClean="0">
                        <a:solidFill>
                          <a:srgbClr val="FF0000"/>
                        </a:solidFill>
                        <a:latin typeface="Cambria Math" panose="02040503050406030204" pitchFamily="18" charset="0"/>
                      </a:rPr>
                      <m:t>(</m:t>
                    </m:r>
                    <m:r>
                      <a:rPr lang="en-US" altLang="zh-CN" sz="2000" b="1" i="1" smtClean="0">
                        <a:solidFill>
                          <a:srgbClr val="FF0000"/>
                        </a:solidFill>
                        <a:latin typeface="Cambria Math" panose="02040503050406030204" pitchFamily="18" charset="0"/>
                      </a:rPr>
                      <m:t>𝟑𝟗𝟖𝟓</m:t>
                    </m:r>
                    <m:r>
                      <a:rPr lang="en-US" altLang="zh-CN" sz="2000" b="1" i="1" smtClean="0">
                        <a:solidFill>
                          <a:srgbClr val="FF0000"/>
                        </a:solidFill>
                        <a:latin typeface="Cambria Math" panose="02040503050406030204" pitchFamily="18" charset="0"/>
                      </a:rPr>
                      <m:t>)</m:t>
                    </m:r>
                  </m:oMath>
                </a14:m>
                <a:endParaRPr lang="zh-CN" altLang="en-US" sz="2000" b="1" dirty="0">
                  <a:solidFill>
                    <a:srgbClr val="FF0000"/>
                  </a:solidFill>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464711" y="322459"/>
                <a:ext cx="4634025" cy="400110"/>
              </a:xfrm>
              <a:prstGeom prst="rect">
                <a:avLst/>
              </a:prstGeom>
              <a:blipFill>
                <a:blip r:embed="rId4"/>
                <a:stretch>
                  <a:fillRect l="-1316" t="-7576" b="-27273"/>
                </a:stretch>
              </a:blipFill>
            </p:spPr>
            <p:txBody>
              <a:bodyPr/>
              <a:lstStyle/>
              <a:p>
                <a:r>
                  <a:rPr lang="zh-CN" altLang="en-US">
                    <a:noFill/>
                  </a:rPr>
                  <a:t> </a:t>
                </a:r>
              </a:p>
            </p:txBody>
          </p:sp>
        </mc:Fallback>
      </mc:AlternateContent>
      <p:pic>
        <p:nvPicPr>
          <p:cNvPr id="8" name="图片 7"/>
          <p:cNvPicPr>
            <a:picLocks noChangeAspect="1"/>
          </p:cNvPicPr>
          <p:nvPr/>
        </p:nvPicPr>
        <p:blipFill>
          <a:blip r:embed="rId5"/>
          <a:stretch>
            <a:fillRect/>
          </a:stretch>
        </p:blipFill>
        <p:spPr>
          <a:xfrm>
            <a:off x="1078315" y="1920125"/>
            <a:ext cx="2954813" cy="2005350"/>
          </a:xfrm>
          <a:prstGeom prst="rect">
            <a:avLst/>
          </a:prstGeom>
        </p:spPr>
      </p:pic>
      <p:pic>
        <p:nvPicPr>
          <p:cNvPr id="9" name="图片 8"/>
          <p:cNvPicPr>
            <a:picLocks noChangeAspect="1"/>
          </p:cNvPicPr>
          <p:nvPr/>
        </p:nvPicPr>
        <p:blipFill>
          <a:blip r:embed="rId6"/>
          <a:stretch>
            <a:fillRect/>
          </a:stretch>
        </p:blipFill>
        <p:spPr>
          <a:xfrm>
            <a:off x="1104389" y="4029908"/>
            <a:ext cx="2937431" cy="1996650"/>
          </a:xfrm>
          <a:prstGeom prst="rect">
            <a:avLst/>
          </a:prstGeom>
        </p:spPr>
      </p:pic>
      <p:sp>
        <p:nvSpPr>
          <p:cNvPr id="10" name="矩形 9"/>
          <p:cNvSpPr/>
          <p:nvPr/>
        </p:nvSpPr>
        <p:spPr>
          <a:xfrm>
            <a:off x="464711" y="6358292"/>
            <a:ext cx="5949899" cy="369332"/>
          </a:xfrm>
          <a:prstGeom prst="rect">
            <a:avLst/>
          </a:prstGeom>
        </p:spPr>
        <p:txBody>
          <a:bodyPr wrap="none">
            <a:spAutoFit/>
          </a:bodyPr>
          <a:lstStyle/>
          <a:p>
            <a:r>
              <a:rPr lang="en-US" altLang="zh-CN" dirty="0">
                <a:solidFill>
                  <a:srgbClr val="0000CC"/>
                </a:solidFill>
                <a:latin typeface="Times New Roman" panose="02020603050405020304" pitchFamily="18" charset="0"/>
              </a:rPr>
              <a:t>M.C. Du, Q. Wang and Q. Zhao, arXiv:2011.09225v1 [</a:t>
            </a:r>
            <a:r>
              <a:rPr lang="en-US" altLang="zh-CN" dirty="0" err="1">
                <a:solidFill>
                  <a:srgbClr val="0000CC"/>
                </a:solidFill>
                <a:latin typeface="Times New Roman" panose="02020603050405020304" pitchFamily="18" charset="0"/>
              </a:rPr>
              <a:t>hep-ph</a:t>
            </a:r>
            <a:r>
              <a:rPr lang="en-US" altLang="zh-CN" dirty="0">
                <a:solidFill>
                  <a:srgbClr val="0000CC"/>
                </a:solidFill>
                <a:latin typeface="Times New Roman" panose="02020603050405020304" pitchFamily="18" charset="0"/>
              </a:rPr>
              <a:t>]</a:t>
            </a:r>
            <a:endParaRPr lang="zh-CN" altLang="en-US" dirty="0">
              <a:solidFill>
                <a:srgbClr val="0000CC"/>
              </a:solidFill>
            </a:endParaRPr>
          </a:p>
        </p:txBody>
      </p:sp>
      <p:sp>
        <p:nvSpPr>
          <p:cNvPr id="2" name="文本框 1"/>
          <p:cNvSpPr txBox="1"/>
          <p:nvPr/>
        </p:nvSpPr>
        <p:spPr>
          <a:xfrm>
            <a:off x="1143628" y="2155068"/>
            <a:ext cx="1180131" cy="369332"/>
          </a:xfrm>
          <a:prstGeom prst="rect">
            <a:avLst/>
          </a:prstGeom>
          <a:solidFill>
            <a:schemeClr val="bg1"/>
          </a:solidFill>
        </p:spPr>
        <p:txBody>
          <a:bodyPr wrap="none" rtlCol="0">
            <a:spAutoFit/>
          </a:bodyPr>
          <a:lstStyle/>
          <a:p>
            <a:r>
              <a:rPr lang="en-US" altLang="zh-CN" i="1" dirty="0"/>
              <a:t>D</a:t>
            </a:r>
            <a:r>
              <a:rPr lang="en-US" altLang="zh-CN" i="1" baseline="-25000" dirty="0"/>
              <a:t>s</a:t>
            </a:r>
            <a:r>
              <a:rPr lang="en-US" altLang="zh-CN" baseline="-25000" dirty="0"/>
              <a:t>1</a:t>
            </a:r>
            <a:r>
              <a:rPr lang="en-US" altLang="zh-CN" dirty="0"/>
              <a:t>(2536)</a:t>
            </a:r>
            <a:endParaRPr lang="zh-CN" altLang="en-US" dirty="0"/>
          </a:p>
        </p:txBody>
      </p:sp>
      <p:sp>
        <p:nvSpPr>
          <p:cNvPr id="11" name="文本框 10"/>
          <p:cNvSpPr txBox="1"/>
          <p:nvPr/>
        </p:nvSpPr>
        <p:spPr>
          <a:xfrm>
            <a:off x="1187172" y="4256680"/>
            <a:ext cx="1180131" cy="369332"/>
          </a:xfrm>
          <a:prstGeom prst="rect">
            <a:avLst/>
          </a:prstGeom>
          <a:solidFill>
            <a:schemeClr val="bg1"/>
          </a:solidFill>
        </p:spPr>
        <p:txBody>
          <a:bodyPr wrap="none" rtlCol="0">
            <a:spAutoFit/>
          </a:bodyPr>
          <a:lstStyle/>
          <a:p>
            <a:r>
              <a:rPr lang="en-US" altLang="zh-CN" i="1" dirty="0"/>
              <a:t>D</a:t>
            </a:r>
            <a:r>
              <a:rPr lang="en-US" altLang="zh-CN" i="1" baseline="-25000" dirty="0"/>
              <a:t>s</a:t>
            </a:r>
            <a:r>
              <a:rPr lang="en-US" altLang="zh-CN" baseline="-25000" dirty="0"/>
              <a:t>2</a:t>
            </a:r>
            <a:r>
              <a:rPr lang="en-US" altLang="zh-CN" dirty="0"/>
              <a:t>(2573)</a:t>
            </a:r>
            <a:endParaRPr lang="zh-CN" altLang="en-US" dirty="0"/>
          </a:p>
        </p:txBody>
      </p:sp>
      <p:pic>
        <p:nvPicPr>
          <p:cNvPr id="7" name="图片 6"/>
          <p:cNvPicPr>
            <a:picLocks noChangeAspect="1"/>
          </p:cNvPicPr>
          <p:nvPr/>
        </p:nvPicPr>
        <p:blipFill>
          <a:blip r:embed="rId7"/>
          <a:stretch>
            <a:fillRect/>
          </a:stretch>
        </p:blipFill>
        <p:spPr>
          <a:xfrm>
            <a:off x="4820990" y="1163369"/>
            <a:ext cx="4306259" cy="2168206"/>
          </a:xfrm>
          <a:prstGeom prst="rect">
            <a:avLst/>
          </a:prstGeom>
        </p:spPr>
      </p:pic>
      <p:pic>
        <p:nvPicPr>
          <p:cNvPr id="13" name="图片 12"/>
          <p:cNvPicPr>
            <a:picLocks noChangeAspect="1"/>
          </p:cNvPicPr>
          <p:nvPr/>
        </p:nvPicPr>
        <p:blipFill>
          <a:blip r:embed="rId8"/>
          <a:stretch>
            <a:fillRect/>
          </a:stretch>
        </p:blipFill>
        <p:spPr>
          <a:xfrm>
            <a:off x="4646685" y="3583350"/>
            <a:ext cx="7363886" cy="2334142"/>
          </a:xfrm>
          <a:prstGeom prst="rect">
            <a:avLst/>
          </a:prstGeom>
        </p:spPr>
      </p:pic>
      <p:pic>
        <p:nvPicPr>
          <p:cNvPr id="14" name="图片 13"/>
          <p:cNvPicPr>
            <a:picLocks noChangeAspect="1"/>
          </p:cNvPicPr>
          <p:nvPr/>
        </p:nvPicPr>
        <p:blipFill>
          <a:blip r:embed="rId9"/>
          <a:stretch>
            <a:fillRect/>
          </a:stretch>
        </p:blipFill>
        <p:spPr>
          <a:xfrm>
            <a:off x="9672145" y="1276562"/>
            <a:ext cx="2273881" cy="2126343"/>
          </a:xfrm>
          <a:prstGeom prst="rect">
            <a:avLst/>
          </a:prstGeom>
        </p:spPr>
      </p:pic>
    </p:spTree>
    <p:extLst>
      <p:ext uri="{BB962C8B-B14F-4D97-AF65-F5344CB8AC3E}">
        <p14:creationId xmlns:p14="http://schemas.microsoft.com/office/powerpoint/2010/main" val="10908864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67</a:t>
            </a:fld>
            <a:endParaRPr lang="en-GB" altLang="zh-CN"/>
          </a:p>
        </p:txBody>
      </p:sp>
      <p:pic>
        <p:nvPicPr>
          <p:cNvPr id="3" name="图片 2"/>
          <p:cNvPicPr>
            <a:picLocks noChangeAspect="1"/>
          </p:cNvPicPr>
          <p:nvPr/>
        </p:nvPicPr>
        <p:blipFill>
          <a:blip r:embed="rId2"/>
          <a:stretch>
            <a:fillRect/>
          </a:stretch>
        </p:blipFill>
        <p:spPr>
          <a:xfrm>
            <a:off x="473338" y="1183668"/>
            <a:ext cx="7195838" cy="4476150"/>
          </a:xfrm>
          <a:prstGeom prst="rect">
            <a:avLst/>
          </a:prstGeom>
        </p:spPr>
      </p:pic>
      <p:sp>
        <p:nvSpPr>
          <p:cNvPr id="4" name="矩形 3"/>
          <p:cNvSpPr/>
          <p:nvPr/>
        </p:nvSpPr>
        <p:spPr bwMode="auto">
          <a:xfrm>
            <a:off x="2757714" y="1320800"/>
            <a:ext cx="1059543" cy="3585029"/>
          </a:xfrm>
          <a:prstGeom prst="rect">
            <a:avLst/>
          </a:prstGeom>
          <a:solidFill>
            <a:srgbClr val="00B0F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5" name="矩形 4"/>
          <p:cNvSpPr/>
          <p:nvPr/>
        </p:nvSpPr>
        <p:spPr bwMode="auto">
          <a:xfrm>
            <a:off x="1473200" y="1320801"/>
            <a:ext cx="1284514" cy="3585028"/>
          </a:xfrm>
          <a:prstGeom prst="rect">
            <a:avLst/>
          </a:prstGeom>
          <a:solidFill>
            <a:srgbClr val="FFC00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defRPr/>
            </a:pPr>
            <a:endParaRPr lang="zh-CN" altLang="en-US" b="1" kern="0">
              <a:latin typeface="Arial" charset="0"/>
            </a:endParaRPr>
          </a:p>
        </p:txBody>
      </p:sp>
      <p:sp>
        <p:nvSpPr>
          <p:cNvPr id="6" name="矩形 5"/>
          <p:cNvSpPr/>
          <p:nvPr/>
        </p:nvSpPr>
        <p:spPr bwMode="auto">
          <a:xfrm>
            <a:off x="3817257" y="1320801"/>
            <a:ext cx="3505200" cy="3585028"/>
          </a:xfrm>
          <a:prstGeom prst="rect">
            <a:avLst/>
          </a:prstGeom>
          <a:solidFill>
            <a:srgbClr val="00B050">
              <a:alpha val="2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914400" fontAlgn="base">
              <a:spcBef>
                <a:spcPct val="0"/>
              </a:spcBef>
              <a:spcAft>
                <a:spcPct val="0"/>
              </a:spcAft>
            </a:pPr>
            <a:endParaRPr lang="zh-CN" altLang="en-US" b="1" kern="0">
              <a:latin typeface="Arial" charset="0"/>
            </a:endParaRPr>
          </a:p>
        </p:txBody>
      </p:sp>
      <p:sp>
        <p:nvSpPr>
          <p:cNvPr id="7" name="矩形 6"/>
          <p:cNvSpPr/>
          <p:nvPr/>
        </p:nvSpPr>
        <p:spPr>
          <a:xfrm>
            <a:off x="878970" y="6245225"/>
            <a:ext cx="4961615" cy="369332"/>
          </a:xfrm>
          <a:prstGeom prst="rect">
            <a:avLst/>
          </a:prstGeom>
        </p:spPr>
        <p:txBody>
          <a:bodyPr wrap="none">
            <a:spAutoFit/>
          </a:bodyPr>
          <a:lstStyle/>
          <a:p>
            <a:r>
              <a:rPr lang="en-US" altLang="zh-CN" dirty="0" err="1">
                <a:solidFill>
                  <a:srgbClr val="0000FF"/>
                </a:solidFill>
                <a:latin typeface="Times New Roman" panose="02020603050405020304" pitchFamily="18" charset="0"/>
              </a:rPr>
              <a:t>LHCb</a:t>
            </a:r>
            <a:r>
              <a:rPr lang="en-US" altLang="zh-CN" dirty="0">
                <a:solidFill>
                  <a:srgbClr val="0000FF"/>
                </a:solidFill>
                <a:latin typeface="Times New Roman" panose="02020603050405020304" pitchFamily="18" charset="0"/>
              </a:rPr>
              <a:t> Collaboration, arXiv:2006.16957v1 [</a:t>
            </a:r>
            <a:r>
              <a:rPr lang="en-US" altLang="zh-CN" dirty="0" err="1">
                <a:solidFill>
                  <a:srgbClr val="0000FF"/>
                </a:solidFill>
                <a:latin typeface="Times New Roman" panose="02020603050405020304" pitchFamily="18" charset="0"/>
              </a:rPr>
              <a:t>hep</a:t>
            </a:r>
            <a:r>
              <a:rPr lang="en-US" altLang="zh-CN" dirty="0">
                <a:solidFill>
                  <a:srgbClr val="0000FF"/>
                </a:solidFill>
                <a:latin typeface="Times New Roman" panose="02020603050405020304" pitchFamily="18" charset="0"/>
              </a:rPr>
              <a:t>-ex]</a:t>
            </a:r>
            <a:endParaRPr lang="zh-CN" altLang="en-US" dirty="0">
              <a:solidFill>
                <a:srgbClr val="0000FF"/>
              </a:solidFill>
            </a:endParaRPr>
          </a:p>
        </p:txBody>
      </p:sp>
      <p:sp>
        <p:nvSpPr>
          <p:cNvPr id="8" name="文本框 7"/>
          <p:cNvSpPr txBox="1"/>
          <p:nvPr/>
        </p:nvSpPr>
        <p:spPr>
          <a:xfrm>
            <a:off x="7830458" y="1183668"/>
            <a:ext cx="3860800" cy="1015663"/>
          </a:xfrm>
          <a:prstGeom prst="rect">
            <a:avLst/>
          </a:prstGeom>
          <a:noFill/>
        </p:spPr>
        <p:txBody>
          <a:bodyPr wrap="square" rtlCol="0">
            <a:spAutoFit/>
          </a:bodyPr>
          <a:lstStyle/>
          <a:p>
            <a:r>
              <a:rPr lang="en-US" altLang="zh-CN" sz="2000" dirty="0">
                <a:solidFill>
                  <a:srgbClr val="0000CC"/>
                </a:solidFill>
              </a:rPr>
              <a:t>The </a:t>
            </a:r>
            <a:r>
              <a:rPr lang="en-US" altLang="zh-CN" sz="2000" dirty="0" err="1">
                <a:solidFill>
                  <a:srgbClr val="0000CC"/>
                </a:solidFill>
              </a:rPr>
              <a:t>LHCb</a:t>
            </a:r>
            <a:r>
              <a:rPr lang="en-US" altLang="zh-CN" sz="2000" dirty="0">
                <a:solidFill>
                  <a:srgbClr val="0000CC"/>
                </a:solidFill>
              </a:rPr>
              <a:t> di-J/psi events are dominated by double-</a:t>
            </a:r>
            <a:r>
              <a:rPr lang="en-US" altLang="zh-CN" sz="2000" dirty="0" err="1">
                <a:solidFill>
                  <a:srgbClr val="0000CC"/>
                </a:solidFill>
              </a:rPr>
              <a:t>parton</a:t>
            </a:r>
            <a:r>
              <a:rPr lang="en-US" altLang="zh-CN" sz="2000" dirty="0">
                <a:solidFill>
                  <a:srgbClr val="0000CC"/>
                </a:solidFill>
              </a:rPr>
              <a:t> scatterings.</a:t>
            </a:r>
            <a:endParaRPr lang="zh-CN" altLang="en-US" sz="2000" dirty="0">
              <a:solidFill>
                <a:srgbClr val="0000CC"/>
              </a:solidFill>
            </a:endParaRPr>
          </a:p>
        </p:txBody>
      </p:sp>
    </p:spTree>
    <p:extLst>
      <p:ext uri="{BB962C8B-B14F-4D97-AF65-F5344CB8AC3E}">
        <p14:creationId xmlns:p14="http://schemas.microsoft.com/office/powerpoint/2010/main" val="22613374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2"/>
          <a:stretch>
            <a:fillRect/>
          </a:stretch>
        </p:blipFill>
        <p:spPr>
          <a:xfrm>
            <a:off x="5982236" y="894422"/>
            <a:ext cx="3219232" cy="2424035"/>
          </a:xfrm>
          <a:prstGeom prst="rect">
            <a:avLst/>
          </a:prstGeom>
        </p:spPr>
      </p:pic>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68</a:t>
            </a:fld>
            <a:endParaRPr lang="en-GB" altLang="zh-CN"/>
          </a:p>
        </p:txBody>
      </p:sp>
      <p:sp>
        <p:nvSpPr>
          <p:cNvPr id="3" name="文本框 2"/>
          <p:cNvSpPr txBox="1"/>
          <p:nvPr/>
        </p:nvSpPr>
        <p:spPr>
          <a:xfrm>
            <a:off x="742100" y="79423"/>
            <a:ext cx="10849428"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800" b="1" kern="0" dirty="0">
                <a:solidFill>
                  <a:srgbClr val="0000CC"/>
                </a:solidFill>
              </a:rPr>
              <a:t>Recent experimental progresses</a:t>
            </a:r>
            <a:r>
              <a:rPr kumimoji="0" lang="en-US" altLang="zh-CN" sz="2400" b="1" i="0" u="none" strike="noStrike" kern="0" cap="none" spc="0" normalizeH="0" baseline="0" noProof="0" dirty="0">
                <a:ln>
                  <a:noFill/>
                </a:ln>
                <a:solidFill>
                  <a:srgbClr val="0000CC"/>
                </a:solidFill>
                <a:effectLst/>
                <a:uLnTx/>
                <a:uFillTx/>
              </a:rPr>
              <a:t> </a:t>
            </a:r>
          </a:p>
        </p:txBody>
      </p:sp>
      <p:sp>
        <p:nvSpPr>
          <p:cNvPr id="4" name="Oval 28"/>
          <p:cNvSpPr>
            <a:spLocks noChangeArrowheads="1"/>
          </p:cNvSpPr>
          <p:nvPr/>
        </p:nvSpPr>
        <p:spPr bwMode="auto">
          <a:xfrm>
            <a:off x="10393563" y="325798"/>
            <a:ext cx="1013020" cy="1029532"/>
          </a:xfrm>
          <a:prstGeom prst="ellipse">
            <a:avLst/>
          </a:prstGeom>
          <a:gradFill rotWithShape="1">
            <a:gsLst>
              <a:gs pos="0">
                <a:srgbClr val="5E6D76"/>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5" name="Line 29"/>
          <p:cNvSpPr>
            <a:spLocks noChangeShapeType="1"/>
          </p:cNvSpPr>
          <p:nvPr/>
        </p:nvSpPr>
        <p:spPr bwMode="auto">
          <a:xfrm>
            <a:off x="10575947" y="821398"/>
            <a:ext cx="358775" cy="288925"/>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6" name="Oval 30"/>
          <p:cNvSpPr>
            <a:spLocks noChangeArrowheads="1"/>
          </p:cNvSpPr>
          <p:nvPr/>
        </p:nvSpPr>
        <p:spPr bwMode="auto">
          <a:xfrm>
            <a:off x="10431484" y="678522"/>
            <a:ext cx="215900" cy="215900"/>
          </a:xfrm>
          <a:prstGeom prst="ellipse">
            <a:avLst/>
          </a:prstGeom>
          <a:solidFill>
            <a:srgbClr val="333399"/>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charset="0"/>
              <a:ea typeface="宋体" charset="-122"/>
            </a:endParaRPr>
          </a:p>
        </p:txBody>
      </p:sp>
      <p:sp>
        <p:nvSpPr>
          <p:cNvPr id="7" name="Oval 31"/>
          <p:cNvSpPr>
            <a:spLocks noChangeArrowheads="1"/>
          </p:cNvSpPr>
          <p:nvPr/>
        </p:nvSpPr>
        <p:spPr bwMode="auto">
          <a:xfrm>
            <a:off x="10863284" y="1038885"/>
            <a:ext cx="215900" cy="215900"/>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8" name="Line 32"/>
          <p:cNvSpPr>
            <a:spLocks noChangeShapeType="1"/>
          </p:cNvSpPr>
          <p:nvPr/>
        </p:nvSpPr>
        <p:spPr bwMode="auto">
          <a:xfrm>
            <a:off x="11079185" y="462623"/>
            <a:ext cx="73025" cy="360363"/>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0" i="0" u="none" strike="noStrike" kern="0" cap="none" spc="0" normalizeH="0" baseline="0" noProof="0">
              <a:ln>
                <a:noFill/>
              </a:ln>
              <a:solidFill>
                <a:srgbClr val="000000"/>
              </a:solidFill>
              <a:effectLst/>
              <a:uLnTx/>
              <a:uFillTx/>
              <a:latin typeface="Arial"/>
              <a:ea typeface="SimSun"/>
            </a:endParaRPr>
          </a:p>
        </p:txBody>
      </p:sp>
      <p:sp>
        <p:nvSpPr>
          <p:cNvPr id="9" name="Oval 33"/>
          <p:cNvSpPr>
            <a:spLocks noChangeArrowheads="1"/>
          </p:cNvSpPr>
          <p:nvPr/>
        </p:nvSpPr>
        <p:spPr bwMode="auto">
          <a:xfrm>
            <a:off x="11079184" y="749960"/>
            <a:ext cx="215900" cy="215900"/>
          </a:xfrm>
          <a:prstGeom prst="ellipse">
            <a:avLst/>
          </a:prstGeom>
          <a:solidFill>
            <a:srgbClr val="0099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zh-CN" altLang="zh-CN" sz="2400" b="0" i="0" u="none" strike="noStrike" kern="0" cap="none" spc="0" normalizeH="0" baseline="0" noProof="0">
              <a:ln>
                <a:noFill/>
              </a:ln>
              <a:solidFill>
                <a:srgbClr val="009900"/>
              </a:solidFill>
              <a:effectLst/>
              <a:uLnTx/>
              <a:uFillTx/>
              <a:latin typeface="Times New Roman" pitchFamily="18" charset="0"/>
              <a:ea typeface="宋体" charset="-122"/>
            </a:endParaRPr>
          </a:p>
        </p:txBody>
      </p:sp>
      <p:sp>
        <p:nvSpPr>
          <p:cNvPr id="10" name="Oval 34"/>
          <p:cNvSpPr>
            <a:spLocks noChangeArrowheads="1"/>
          </p:cNvSpPr>
          <p:nvPr/>
        </p:nvSpPr>
        <p:spPr bwMode="auto">
          <a:xfrm>
            <a:off x="11007746" y="391185"/>
            <a:ext cx="215900" cy="215900"/>
          </a:xfrm>
          <a:prstGeom prst="ellipse">
            <a:avLst/>
          </a:prstGeom>
          <a:solidFill>
            <a:srgbClr val="99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zh-CN" altLang="zh-CN" sz="1800" b="0" i="0" u="none" strike="noStrike" kern="0" cap="none" spc="0" normalizeH="0" baseline="0" noProof="0">
              <a:ln>
                <a:noFill/>
              </a:ln>
              <a:solidFill>
                <a:srgbClr val="000000"/>
              </a:solidFill>
              <a:effectLst/>
              <a:uLnTx/>
              <a:uFillTx/>
              <a:latin typeface="Arial" charset="0"/>
              <a:ea typeface="宋体" charset="-122"/>
            </a:endParaRPr>
          </a:p>
        </p:txBody>
      </p:sp>
      <p:sp>
        <p:nvSpPr>
          <p:cNvPr id="14" name="Text Box 14"/>
          <p:cNvSpPr txBox="1">
            <a:spLocks noChangeArrowheads="1"/>
          </p:cNvSpPr>
          <p:nvPr/>
        </p:nvSpPr>
        <p:spPr bwMode="auto">
          <a:xfrm>
            <a:off x="9025127" y="1146835"/>
            <a:ext cx="12538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1" i="0" u="none" strike="noStrike" kern="0" cap="none" spc="0" normalizeH="0" baseline="0" noProof="0" dirty="0" err="1">
                <a:ln>
                  <a:noFill/>
                </a:ln>
                <a:solidFill>
                  <a:srgbClr val="FF0000"/>
                </a:solidFill>
                <a:effectLst/>
                <a:uLnTx/>
                <a:uFillTx/>
                <a:latin typeface="Calibri" pitchFamily="34" charset="0"/>
                <a:ea typeface="宋体" charset="-122"/>
              </a:rPr>
              <a:t>Zcs</a:t>
            </a:r>
            <a:r>
              <a:rPr kumimoji="0" lang="en-US" altLang="zh-CN" sz="2000" b="1" i="0" u="none" strike="noStrike" kern="0" cap="none" spc="0" normalizeH="0" baseline="0" noProof="0" dirty="0">
                <a:ln>
                  <a:noFill/>
                </a:ln>
                <a:solidFill>
                  <a:srgbClr val="FF0000"/>
                </a:solidFill>
                <a:effectLst/>
                <a:uLnTx/>
                <a:uFillTx/>
                <a:latin typeface="Calibri" pitchFamily="34" charset="0"/>
                <a:ea typeface="宋体" charset="-122"/>
              </a:rPr>
              <a:t>(3985) </a:t>
            </a:r>
          </a:p>
        </p:txBody>
      </p:sp>
      <p:sp>
        <p:nvSpPr>
          <p:cNvPr id="17" name="矩形 16"/>
          <p:cNvSpPr/>
          <p:nvPr/>
        </p:nvSpPr>
        <p:spPr>
          <a:xfrm>
            <a:off x="6166814" y="3368061"/>
            <a:ext cx="3471848" cy="369332"/>
          </a:xfrm>
          <a:prstGeom prst="rect">
            <a:avLst/>
          </a:prstGeom>
        </p:spPr>
        <p:txBody>
          <a:bodyPr wrap="none">
            <a:spAutoFit/>
          </a:bodyPr>
          <a:lstStyle/>
          <a:p>
            <a:r>
              <a:rPr lang="en-US" altLang="zh-CN" dirty="0">
                <a:solidFill>
                  <a:srgbClr val="0000CC"/>
                </a:solidFill>
                <a:latin typeface="Times New Roman" panose="02020603050405020304" pitchFamily="18" charset="0"/>
              </a:rPr>
              <a:t>BESIII, arXiv:2011.07855 [</a:t>
            </a:r>
            <a:r>
              <a:rPr lang="en-US" altLang="zh-CN" dirty="0" err="1">
                <a:solidFill>
                  <a:srgbClr val="0000CC"/>
                </a:solidFill>
                <a:latin typeface="Times New Roman" panose="02020603050405020304" pitchFamily="18" charset="0"/>
              </a:rPr>
              <a:t>hep</a:t>
            </a:r>
            <a:r>
              <a:rPr lang="en-US" altLang="zh-CN" dirty="0">
                <a:solidFill>
                  <a:srgbClr val="0000CC"/>
                </a:solidFill>
                <a:latin typeface="Times New Roman" panose="02020603050405020304" pitchFamily="18" charset="0"/>
              </a:rPr>
              <a:t>-ex]</a:t>
            </a:r>
            <a:endParaRPr lang="zh-CN" altLang="en-US" dirty="0">
              <a:solidFill>
                <a:srgbClr val="0000CC"/>
              </a:solidFill>
            </a:endParaRPr>
          </a:p>
        </p:txBody>
      </p:sp>
      <p:pic>
        <p:nvPicPr>
          <p:cNvPr id="18" name="图片 17"/>
          <p:cNvPicPr>
            <a:picLocks noChangeAspect="1"/>
          </p:cNvPicPr>
          <p:nvPr/>
        </p:nvPicPr>
        <p:blipFill>
          <a:blip r:embed="rId3"/>
          <a:stretch>
            <a:fillRect/>
          </a:stretch>
        </p:blipFill>
        <p:spPr>
          <a:xfrm>
            <a:off x="742100" y="857910"/>
            <a:ext cx="3800871" cy="2439550"/>
          </a:xfrm>
          <a:prstGeom prst="rect">
            <a:avLst/>
          </a:prstGeom>
        </p:spPr>
      </p:pic>
      <p:sp>
        <p:nvSpPr>
          <p:cNvPr id="19" name="矩形 18"/>
          <p:cNvSpPr/>
          <p:nvPr/>
        </p:nvSpPr>
        <p:spPr>
          <a:xfrm>
            <a:off x="701375" y="3368061"/>
            <a:ext cx="4730782" cy="369332"/>
          </a:xfrm>
          <a:prstGeom prst="rect">
            <a:avLst/>
          </a:prstGeom>
        </p:spPr>
        <p:txBody>
          <a:bodyPr wrap="none">
            <a:spAutoFit/>
          </a:bodyPr>
          <a:lstStyle/>
          <a:p>
            <a:r>
              <a:rPr lang="en-US" altLang="zh-CN" dirty="0" err="1">
                <a:solidFill>
                  <a:srgbClr val="0000FF"/>
                </a:solidFill>
                <a:latin typeface="Times New Roman" panose="02020603050405020304" pitchFamily="18" charset="0"/>
              </a:rPr>
              <a:t>LHCb</a:t>
            </a:r>
            <a:r>
              <a:rPr lang="en-US" altLang="zh-CN" dirty="0">
                <a:solidFill>
                  <a:srgbClr val="0000FF"/>
                </a:solidFill>
                <a:latin typeface="Times New Roman" panose="02020603050405020304" pitchFamily="18" charset="0"/>
              </a:rPr>
              <a:t> Collaboration, arXiv:2006.16957 [</a:t>
            </a:r>
            <a:r>
              <a:rPr lang="en-US" altLang="zh-CN" dirty="0" err="1">
                <a:solidFill>
                  <a:srgbClr val="0000FF"/>
                </a:solidFill>
                <a:latin typeface="Times New Roman" panose="02020603050405020304" pitchFamily="18" charset="0"/>
              </a:rPr>
              <a:t>hep</a:t>
            </a:r>
            <a:r>
              <a:rPr lang="en-US" altLang="zh-CN" dirty="0">
                <a:solidFill>
                  <a:srgbClr val="0000FF"/>
                </a:solidFill>
                <a:latin typeface="Times New Roman" panose="02020603050405020304" pitchFamily="18" charset="0"/>
              </a:rPr>
              <a:t>-ex]</a:t>
            </a:r>
            <a:endParaRPr lang="zh-CN" altLang="en-US" dirty="0">
              <a:solidFill>
                <a:srgbClr val="0000FF"/>
              </a:solidFill>
            </a:endParaRPr>
          </a:p>
        </p:txBody>
      </p:sp>
      <p:sp>
        <p:nvSpPr>
          <p:cNvPr id="20" name="Text Box 14"/>
          <p:cNvSpPr txBox="1">
            <a:spLocks noChangeArrowheads="1"/>
          </p:cNvSpPr>
          <p:nvPr/>
        </p:nvSpPr>
        <p:spPr bwMode="auto">
          <a:xfrm>
            <a:off x="3475211" y="636098"/>
            <a:ext cx="10631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lang="en-US" altLang="zh-CN" sz="2000" b="1" kern="0" dirty="0">
                <a:solidFill>
                  <a:srgbClr val="FF0000"/>
                </a:solidFill>
                <a:latin typeface="Calibri" pitchFamily="34" charset="0"/>
                <a:ea typeface="宋体" charset="-122"/>
              </a:rPr>
              <a:t>X</a:t>
            </a:r>
            <a:r>
              <a:rPr kumimoji="0" lang="en-US" altLang="zh-CN" sz="2000" b="1" i="0" u="none" strike="noStrike" kern="0" cap="none" spc="0" normalizeH="0" baseline="0" noProof="0" dirty="0">
                <a:ln>
                  <a:noFill/>
                </a:ln>
                <a:solidFill>
                  <a:srgbClr val="FF0000"/>
                </a:solidFill>
                <a:effectLst/>
                <a:uLnTx/>
                <a:uFillTx/>
                <a:latin typeface="Calibri" pitchFamily="34" charset="0"/>
                <a:ea typeface="宋体" charset="-122"/>
              </a:rPr>
              <a:t>(6900) </a:t>
            </a:r>
          </a:p>
        </p:txBody>
      </p:sp>
      <p:pic>
        <p:nvPicPr>
          <p:cNvPr id="21" name="图片 20"/>
          <p:cNvPicPr>
            <a:picLocks noChangeAspect="1"/>
          </p:cNvPicPr>
          <p:nvPr/>
        </p:nvPicPr>
        <p:blipFill>
          <a:blip r:embed="rId4"/>
          <a:stretch>
            <a:fillRect/>
          </a:stretch>
        </p:blipFill>
        <p:spPr>
          <a:xfrm>
            <a:off x="825079" y="3852157"/>
            <a:ext cx="3108295" cy="2393068"/>
          </a:xfrm>
          <a:prstGeom prst="rect">
            <a:avLst/>
          </a:prstGeom>
        </p:spPr>
      </p:pic>
      <p:sp>
        <p:nvSpPr>
          <p:cNvPr id="23" name="矩形 22"/>
          <p:cNvSpPr/>
          <p:nvPr/>
        </p:nvSpPr>
        <p:spPr>
          <a:xfrm>
            <a:off x="701375" y="6388594"/>
            <a:ext cx="7500771" cy="369332"/>
          </a:xfrm>
          <a:prstGeom prst="rect">
            <a:avLst/>
          </a:prstGeom>
        </p:spPr>
        <p:txBody>
          <a:bodyPr wrap="none">
            <a:spAutoFit/>
          </a:bodyPr>
          <a:lstStyle/>
          <a:p>
            <a:r>
              <a:rPr lang="en-US" altLang="zh-CN" dirty="0" err="1">
                <a:solidFill>
                  <a:srgbClr val="0000FF"/>
                </a:solidFill>
                <a:latin typeface="Times New Roman" panose="02020603050405020304" pitchFamily="18" charset="0"/>
              </a:rPr>
              <a:t>LHCb</a:t>
            </a:r>
            <a:r>
              <a:rPr lang="en-US" altLang="zh-CN" dirty="0">
                <a:solidFill>
                  <a:srgbClr val="0000FF"/>
                </a:solidFill>
                <a:latin typeface="Times New Roman" panose="02020603050405020304" pitchFamily="18" charset="0"/>
              </a:rPr>
              <a:t> Collaboration, arXiv:2009.00025 [</a:t>
            </a:r>
            <a:r>
              <a:rPr lang="en-US" altLang="zh-CN" dirty="0" err="1">
                <a:solidFill>
                  <a:srgbClr val="0000FF"/>
                </a:solidFill>
                <a:latin typeface="Times New Roman" panose="02020603050405020304" pitchFamily="18" charset="0"/>
              </a:rPr>
              <a:t>hep</a:t>
            </a:r>
            <a:r>
              <a:rPr lang="en-US" altLang="zh-CN" dirty="0">
                <a:solidFill>
                  <a:srgbClr val="0000FF"/>
                </a:solidFill>
                <a:latin typeface="Times New Roman" panose="02020603050405020304" pitchFamily="18" charset="0"/>
              </a:rPr>
              <a:t>-ex]; arXiv:2009.00026 [</a:t>
            </a:r>
            <a:r>
              <a:rPr lang="en-US" altLang="zh-CN" dirty="0" err="1">
                <a:solidFill>
                  <a:srgbClr val="0000FF"/>
                </a:solidFill>
                <a:latin typeface="Times New Roman" panose="02020603050405020304" pitchFamily="18" charset="0"/>
              </a:rPr>
              <a:t>hep</a:t>
            </a:r>
            <a:r>
              <a:rPr lang="en-US" altLang="zh-CN" dirty="0">
                <a:solidFill>
                  <a:srgbClr val="0000FF"/>
                </a:solidFill>
                <a:latin typeface="Times New Roman" panose="02020603050405020304" pitchFamily="18" charset="0"/>
              </a:rPr>
              <a:t>-ex]</a:t>
            </a:r>
            <a:endParaRPr lang="zh-CN" altLang="en-US" dirty="0">
              <a:solidFill>
                <a:srgbClr val="0000FF"/>
              </a:solidFill>
            </a:endParaRPr>
          </a:p>
        </p:txBody>
      </p:sp>
      <p:pic>
        <p:nvPicPr>
          <p:cNvPr id="25" name="图片 24"/>
          <p:cNvPicPr>
            <a:picLocks noChangeAspect="1"/>
          </p:cNvPicPr>
          <p:nvPr/>
        </p:nvPicPr>
        <p:blipFill>
          <a:blip r:embed="rId5"/>
          <a:stretch>
            <a:fillRect/>
          </a:stretch>
        </p:blipFill>
        <p:spPr>
          <a:xfrm>
            <a:off x="4419601" y="3852156"/>
            <a:ext cx="3586935" cy="2372071"/>
          </a:xfrm>
          <a:prstGeom prst="rect">
            <a:avLst/>
          </a:prstGeom>
        </p:spPr>
      </p:pic>
      <p:pic>
        <p:nvPicPr>
          <p:cNvPr id="26" name="图片 25"/>
          <p:cNvPicPr>
            <a:picLocks noChangeAspect="1"/>
          </p:cNvPicPr>
          <p:nvPr/>
        </p:nvPicPr>
        <p:blipFill>
          <a:blip r:embed="rId6"/>
          <a:stretch>
            <a:fillRect/>
          </a:stretch>
        </p:blipFill>
        <p:spPr>
          <a:xfrm>
            <a:off x="8432892" y="3997543"/>
            <a:ext cx="1846104" cy="327715"/>
          </a:xfrm>
          <a:prstGeom prst="rect">
            <a:avLst/>
          </a:prstGeom>
          <a:ln>
            <a:solidFill>
              <a:srgbClr val="FF0000"/>
            </a:solidFill>
          </a:ln>
        </p:spPr>
      </p:pic>
      <mc:AlternateContent xmlns:mc="http://schemas.openxmlformats.org/markup-compatibility/2006" xmlns:a14="http://schemas.microsoft.com/office/drawing/2010/main">
        <mc:Choice Requires="a14">
          <p:sp>
            <p:nvSpPr>
              <p:cNvPr id="27" name="文本框 26"/>
              <p:cNvSpPr txBox="1"/>
              <p:nvPr/>
            </p:nvSpPr>
            <p:spPr>
              <a:xfrm>
                <a:off x="8315456" y="4512710"/>
                <a:ext cx="3324500" cy="400110"/>
              </a:xfrm>
              <a:prstGeom prst="rect">
                <a:avLst/>
              </a:prstGeom>
              <a:noFill/>
            </p:spPr>
            <p:txBody>
              <a:bodyPr wrap="none" rtlCol="0">
                <a:spAutoFit/>
              </a:bodyPr>
              <a:lstStyle/>
              <a:p>
                <a14:m>
                  <m:oMath xmlns:m="http://schemas.openxmlformats.org/officeDocument/2006/math">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𝑋</m:t>
                        </m:r>
                      </m:e>
                      <m:sub>
                        <m:r>
                          <a:rPr lang="en-US" altLang="zh-CN" sz="2000" b="0" i="1" smtClean="0">
                            <a:solidFill>
                              <a:srgbClr val="FF0000"/>
                            </a:solidFill>
                            <a:latin typeface="Cambria Math" panose="02040503050406030204" pitchFamily="18" charset="0"/>
                          </a:rPr>
                          <m:t>0</m:t>
                        </m:r>
                      </m:sub>
                    </m:sSub>
                    <m:r>
                      <a:rPr lang="en-US" altLang="zh-CN" sz="2000" b="0" i="1" smtClean="0">
                        <a:solidFill>
                          <a:srgbClr val="FF0000"/>
                        </a:solidFill>
                        <a:latin typeface="Cambria Math" panose="02040503050406030204" pitchFamily="18" charset="0"/>
                      </a:rPr>
                      <m:t>(2900)/</m:t>
                    </m:r>
                    <m:sSub>
                      <m:sSubPr>
                        <m:ctrlPr>
                          <a:rPr lang="en-US" altLang="zh-CN" sz="2000" b="0" i="1" smtClean="0">
                            <a:solidFill>
                              <a:srgbClr val="FF0000"/>
                            </a:solidFill>
                            <a:latin typeface="Cambria Math" panose="02040503050406030204" pitchFamily="18" charset="0"/>
                          </a:rPr>
                        </m:ctrlPr>
                      </m:sSubPr>
                      <m:e>
                        <m:r>
                          <a:rPr lang="en-US" altLang="zh-CN" sz="2000" b="0" i="1" smtClean="0">
                            <a:solidFill>
                              <a:srgbClr val="FF0000"/>
                            </a:solidFill>
                            <a:latin typeface="Cambria Math" panose="02040503050406030204" pitchFamily="18" charset="0"/>
                          </a:rPr>
                          <m:t>𝑋</m:t>
                        </m:r>
                      </m:e>
                      <m:sub>
                        <m:r>
                          <a:rPr lang="en-US" altLang="zh-CN" sz="2000" b="0" i="1" smtClean="0">
                            <a:solidFill>
                              <a:srgbClr val="FF0000"/>
                            </a:solidFill>
                            <a:latin typeface="Cambria Math" panose="02040503050406030204" pitchFamily="18" charset="0"/>
                          </a:rPr>
                          <m:t>1</m:t>
                        </m:r>
                      </m:sub>
                    </m:sSub>
                    <m:d>
                      <m:dPr>
                        <m:ctrlPr>
                          <a:rPr lang="en-US" altLang="zh-CN" sz="2000" b="0" i="1" smtClean="0">
                            <a:solidFill>
                              <a:srgbClr val="FF0000"/>
                            </a:solidFill>
                            <a:latin typeface="Cambria Math" panose="02040503050406030204" pitchFamily="18" charset="0"/>
                          </a:rPr>
                        </m:ctrlPr>
                      </m:dPr>
                      <m:e>
                        <m:r>
                          <a:rPr lang="en-US" altLang="zh-CN" sz="2000" b="0" i="1" smtClean="0">
                            <a:solidFill>
                              <a:srgbClr val="FF0000"/>
                            </a:solidFill>
                            <a:latin typeface="Cambria Math" panose="02040503050406030204" pitchFamily="18" charset="0"/>
                          </a:rPr>
                          <m:t>2900</m:t>
                        </m:r>
                      </m:e>
                    </m:d>
                  </m:oMath>
                </a14:m>
                <a:r>
                  <a:rPr lang="en-US" altLang="zh-CN" sz="2000" dirty="0">
                    <a:solidFill>
                      <a:srgbClr val="FF0000"/>
                    </a:solidFill>
                  </a:rPr>
                  <a:t>: </a:t>
                </a:r>
                <a14:m>
                  <m:oMath xmlns:m="http://schemas.openxmlformats.org/officeDocument/2006/math">
                    <m:r>
                      <a:rPr lang="en-US" altLang="zh-CN" sz="2000" b="0" i="1" smtClean="0">
                        <a:solidFill>
                          <a:srgbClr val="FF0000"/>
                        </a:solidFill>
                        <a:latin typeface="Cambria Math" panose="02040503050406030204" pitchFamily="18" charset="0"/>
                      </a:rPr>
                      <m:t>(</m:t>
                    </m:r>
                    <m:acc>
                      <m:accPr>
                        <m:chr m:val="̅"/>
                        <m:ctrlPr>
                          <a:rPr lang="en-US" altLang="zh-CN" sz="2000" b="0" i="1" smtClean="0">
                            <a:solidFill>
                              <a:srgbClr val="FF0000"/>
                            </a:solidFill>
                            <a:latin typeface="Cambria Math" panose="02040503050406030204" pitchFamily="18" charset="0"/>
                          </a:rPr>
                        </m:ctrlPr>
                      </m:accPr>
                      <m:e>
                        <m:r>
                          <a:rPr lang="en-US" altLang="zh-CN" sz="2000" b="0" i="1" smtClean="0">
                            <a:solidFill>
                              <a:srgbClr val="FF0000"/>
                            </a:solidFill>
                            <a:latin typeface="Cambria Math" panose="02040503050406030204" pitchFamily="18" charset="0"/>
                          </a:rPr>
                          <m:t>𝑐</m:t>
                        </m:r>
                      </m:e>
                    </m:acc>
                    <m:acc>
                      <m:accPr>
                        <m:chr m:val="̅"/>
                        <m:ctrlPr>
                          <a:rPr lang="en-US" altLang="zh-CN" sz="2000" b="0" i="1" smtClean="0">
                            <a:solidFill>
                              <a:srgbClr val="FF0000"/>
                            </a:solidFill>
                            <a:latin typeface="Cambria Math" panose="02040503050406030204" pitchFamily="18" charset="0"/>
                          </a:rPr>
                        </m:ctrlPr>
                      </m:accPr>
                      <m:e>
                        <m:r>
                          <a:rPr lang="en-US" altLang="zh-CN" sz="2000" b="0" i="1" smtClean="0">
                            <a:solidFill>
                              <a:srgbClr val="FF0000"/>
                            </a:solidFill>
                            <a:latin typeface="Cambria Math" panose="02040503050406030204" pitchFamily="18" charset="0"/>
                          </a:rPr>
                          <m:t>𝑠</m:t>
                        </m:r>
                      </m:e>
                    </m:acc>
                    <m:r>
                      <a:rPr lang="en-US" altLang="zh-CN" sz="2000" b="0" i="1" smtClean="0">
                        <a:solidFill>
                          <a:srgbClr val="FF0000"/>
                        </a:solidFill>
                        <a:latin typeface="Cambria Math" panose="02040503050406030204" pitchFamily="18" charset="0"/>
                      </a:rPr>
                      <m:t>𝑢𝑑</m:t>
                    </m:r>
                    <m:r>
                      <a:rPr lang="en-US" altLang="zh-CN" sz="2000" b="0" i="1" smtClean="0">
                        <a:solidFill>
                          <a:srgbClr val="FF0000"/>
                        </a:solidFill>
                        <a:latin typeface="Cambria Math" panose="02040503050406030204" pitchFamily="18" charset="0"/>
                      </a:rPr>
                      <m:t>)</m:t>
                    </m:r>
                  </m:oMath>
                </a14:m>
                <a:endParaRPr lang="zh-CN" altLang="en-US" sz="2000" dirty="0">
                  <a:solidFill>
                    <a:srgbClr val="FF0000"/>
                  </a:solidFill>
                </a:endParaRPr>
              </a:p>
            </p:txBody>
          </p:sp>
        </mc:Choice>
        <mc:Fallback xmlns="">
          <p:sp>
            <p:nvSpPr>
              <p:cNvPr id="27" name="文本框 26"/>
              <p:cNvSpPr txBox="1">
                <a:spLocks noRot="1" noChangeAspect="1" noMove="1" noResize="1" noEditPoints="1" noAdjustHandles="1" noChangeArrowheads="1" noChangeShapeType="1" noTextEdit="1"/>
              </p:cNvSpPr>
              <p:nvPr/>
            </p:nvSpPr>
            <p:spPr>
              <a:xfrm>
                <a:off x="8315456" y="4512710"/>
                <a:ext cx="3324500" cy="400110"/>
              </a:xfrm>
              <a:prstGeom prst="rect">
                <a:avLst/>
              </a:prstGeom>
              <a:blipFill>
                <a:blip r:embed="rId7"/>
                <a:stretch>
                  <a:fillRect t="-6061" r="-183" b="-27273"/>
                </a:stretch>
              </a:blipFill>
            </p:spPr>
            <p:txBody>
              <a:bodyPr/>
              <a:lstStyle/>
              <a:p>
                <a:r>
                  <a:rPr lang="zh-CN" altLang="en-US">
                    <a:noFill/>
                  </a:rPr>
                  <a:t> </a:t>
                </a:r>
              </a:p>
            </p:txBody>
          </p:sp>
        </mc:Fallback>
      </mc:AlternateContent>
      <p:pic>
        <p:nvPicPr>
          <p:cNvPr id="28" name="图片 27"/>
          <p:cNvPicPr>
            <a:picLocks noChangeAspect="1"/>
          </p:cNvPicPr>
          <p:nvPr/>
        </p:nvPicPr>
        <p:blipFill>
          <a:blip r:embed="rId8"/>
          <a:stretch>
            <a:fillRect/>
          </a:stretch>
        </p:blipFill>
        <p:spPr>
          <a:xfrm>
            <a:off x="6594225" y="697841"/>
            <a:ext cx="3146007" cy="278400"/>
          </a:xfrm>
          <a:prstGeom prst="rect">
            <a:avLst/>
          </a:prstGeom>
        </p:spPr>
      </p:pic>
      <mc:AlternateContent xmlns:mc="http://schemas.openxmlformats.org/markup-compatibility/2006" xmlns:a14="http://schemas.microsoft.com/office/drawing/2010/main">
        <mc:Choice Requires="a14">
          <p:graphicFrame>
            <p:nvGraphicFramePr>
              <p:cNvPr id="29" name="表格 28"/>
              <p:cNvGraphicFramePr>
                <a:graphicFrameLocks noGrp="1"/>
              </p:cNvGraphicFramePr>
              <p:nvPr>
                <p:extLst>
                  <p:ext uri="{D42A27DB-BD31-4B8C-83A1-F6EECF244321}">
                    <p14:modId xmlns:p14="http://schemas.microsoft.com/office/powerpoint/2010/main" val="3437463709"/>
                  </p:ext>
                </p:extLst>
              </p:nvPr>
            </p:nvGraphicFramePr>
            <p:xfrm>
              <a:off x="8171540" y="5111707"/>
              <a:ext cx="3868056" cy="1112520"/>
            </p:xfrm>
            <a:graphic>
              <a:graphicData uri="http://schemas.openxmlformats.org/drawingml/2006/table">
                <a:tbl>
                  <a:tblPr firstRow="1" bandRow="1">
                    <a:tableStyleId>{5C22544A-7EE6-4342-B048-85BDC9FD1C3A}</a:tableStyleId>
                  </a:tblPr>
                  <a:tblGrid>
                    <a:gridCol w="1289352">
                      <a:extLst>
                        <a:ext uri="{9D8B030D-6E8A-4147-A177-3AD203B41FA5}">
                          <a16:colId xmlns:a16="http://schemas.microsoft.com/office/drawing/2014/main" val="1419279039"/>
                        </a:ext>
                      </a:extLst>
                    </a:gridCol>
                    <a:gridCol w="1289352">
                      <a:extLst>
                        <a:ext uri="{9D8B030D-6E8A-4147-A177-3AD203B41FA5}">
                          <a16:colId xmlns:a16="http://schemas.microsoft.com/office/drawing/2014/main" val="617296284"/>
                        </a:ext>
                      </a:extLst>
                    </a:gridCol>
                    <a:gridCol w="1289352">
                      <a:extLst>
                        <a:ext uri="{9D8B030D-6E8A-4147-A177-3AD203B41FA5}">
                          <a16:colId xmlns:a16="http://schemas.microsoft.com/office/drawing/2014/main" val="1931442243"/>
                        </a:ext>
                      </a:extLst>
                    </a:gridCol>
                  </a:tblGrid>
                  <a:tr h="370840">
                    <a:tc>
                      <a:txBody>
                        <a:bodyPr/>
                        <a:lstStyle/>
                        <a:p>
                          <a:endParaRPr lang="zh-CN" altLang="en-US"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US" altLang="zh-CN" b="1" i="1" smtClean="0">
                                        <a:solidFill>
                                          <a:srgbClr val="FF0000"/>
                                        </a:solidFill>
                                        <a:latin typeface="Cambria Math" panose="02040503050406030204" pitchFamily="18" charset="0"/>
                                      </a:rPr>
                                    </m:ctrlPr>
                                  </m:sSupPr>
                                  <m:e>
                                    <m:acc>
                                      <m:accPr>
                                        <m:chr m:val="̅"/>
                                        <m:ctrlPr>
                                          <a:rPr lang="en-US" altLang="zh-CN" b="1" i="1" smtClean="0">
                                            <a:solidFill>
                                              <a:srgbClr val="FF0000"/>
                                            </a:solidFill>
                                            <a:latin typeface="Cambria Math" panose="02040503050406030204" pitchFamily="18" charset="0"/>
                                          </a:rPr>
                                        </m:ctrlPr>
                                      </m:accPr>
                                      <m:e>
                                        <m:r>
                                          <a:rPr lang="en-US" altLang="zh-CN" b="1" i="1" smtClean="0">
                                            <a:solidFill>
                                              <a:srgbClr val="FF0000"/>
                                            </a:solidFill>
                                            <a:latin typeface="Cambria Math" panose="02040503050406030204" pitchFamily="18" charset="0"/>
                                          </a:rPr>
                                          <m:t>𝑫</m:t>
                                        </m:r>
                                      </m:e>
                                    </m:acc>
                                  </m:e>
                                  <m:sup>
                                    <m:r>
                                      <a:rPr lang="en-US" altLang="zh-CN" b="1" i="1" smtClean="0">
                                        <a:solidFill>
                                          <a:srgbClr val="FF0000"/>
                                        </a:solidFill>
                                        <a:latin typeface="Cambria Math" panose="02040503050406030204" pitchFamily="18" charset="0"/>
                                      </a:rPr>
                                      <m:t>∗</m:t>
                                    </m:r>
                                  </m:sup>
                                </m:sSup>
                                <m:sSup>
                                  <m:sSupPr>
                                    <m:ctrlPr>
                                      <a:rPr lang="en-US" altLang="zh-CN" b="1" i="1" smtClean="0">
                                        <a:solidFill>
                                          <a:srgbClr val="FF0000"/>
                                        </a:solidFill>
                                        <a:latin typeface="Cambria Math" panose="02040503050406030204" pitchFamily="18" charset="0"/>
                                      </a:rPr>
                                    </m:ctrlPr>
                                  </m:sSupPr>
                                  <m:e>
                                    <m:r>
                                      <a:rPr lang="en-US" altLang="zh-CN" b="1" i="1" smtClean="0">
                                        <a:solidFill>
                                          <a:srgbClr val="FF0000"/>
                                        </a:solidFill>
                                        <a:latin typeface="Cambria Math" panose="02040503050406030204" pitchFamily="18" charset="0"/>
                                      </a:rPr>
                                      <m:t>𝑲</m:t>
                                    </m:r>
                                  </m:e>
                                  <m:sup>
                                    <m:r>
                                      <a:rPr lang="en-US" altLang="zh-CN" b="1" i="1" smtClean="0">
                                        <a:solidFill>
                                          <a:srgbClr val="FF0000"/>
                                        </a:solidFill>
                                        <a:latin typeface="Cambria Math" panose="02040503050406030204" pitchFamily="18" charset="0"/>
                                      </a:rPr>
                                      <m:t>∗</m:t>
                                    </m:r>
                                  </m:sup>
                                </m:sSup>
                              </m:oMath>
                            </m:oMathPara>
                          </a14:m>
                          <a:endParaRPr lang="zh-CN" altLang="en-US" dirty="0"/>
                        </a:p>
                      </a:txBody>
                      <a:tcPr/>
                    </a:tc>
                    <a:tc>
                      <a:txBody>
                        <a:bodyPr/>
                        <a:lstStyle/>
                        <a:p>
                          <a:pPr/>
                          <a14:m>
                            <m:oMathPara xmlns:m="http://schemas.openxmlformats.org/officeDocument/2006/math">
                              <m:oMathParaPr>
                                <m:jc m:val="centerGroup"/>
                              </m:oMathParaPr>
                              <m:oMath xmlns:m="http://schemas.openxmlformats.org/officeDocument/2006/math">
                                <m:sSub>
                                  <m:sSubPr>
                                    <m:ctrlPr>
                                      <a:rPr lang="en-US" altLang="zh-CN" b="1" i="1" smtClean="0">
                                        <a:solidFill>
                                          <a:srgbClr val="FF0000"/>
                                        </a:solidFill>
                                        <a:latin typeface="Cambria Math" panose="02040503050406030204" pitchFamily="18" charset="0"/>
                                      </a:rPr>
                                    </m:ctrlPr>
                                  </m:sSubPr>
                                  <m:e>
                                    <m:acc>
                                      <m:accPr>
                                        <m:chr m:val="̅"/>
                                        <m:ctrlPr>
                                          <a:rPr lang="en-US" altLang="zh-CN" b="1" i="1" smtClean="0">
                                            <a:solidFill>
                                              <a:srgbClr val="FF0000"/>
                                            </a:solidFill>
                                            <a:latin typeface="Cambria Math" panose="02040503050406030204" pitchFamily="18" charset="0"/>
                                          </a:rPr>
                                        </m:ctrlPr>
                                      </m:accPr>
                                      <m:e>
                                        <m:r>
                                          <a:rPr lang="en-US" altLang="zh-CN" b="1" i="1" smtClean="0">
                                            <a:solidFill>
                                              <a:srgbClr val="FF0000"/>
                                            </a:solidFill>
                                            <a:latin typeface="Cambria Math" panose="02040503050406030204" pitchFamily="18" charset="0"/>
                                          </a:rPr>
                                          <m:t>𝑫</m:t>
                                        </m:r>
                                      </m:e>
                                    </m:acc>
                                  </m:e>
                                  <m:sub>
                                    <m:r>
                                      <a:rPr lang="en-US" altLang="zh-CN" b="1" i="1" smtClean="0">
                                        <a:solidFill>
                                          <a:srgbClr val="FF0000"/>
                                        </a:solidFill>
                                        <a:latin typeface="Cambria Math" panose="02040503050406030204" pitchFamily="18" charset="0"/>
                                      </a:rPr>
                                      <m:t>𝟏</m:t>
                                    </m:r>
                                  </m:sub>
                                </m:sSub>
                                <m:d>
                                  <m:dPr>
                                    <m:ctrlPr>
                                      <a:rPr lang="en-US" altLang="zh-CN" b="1" i="1" smtClean="0">
                                        <a:solidFill>
                                          <a:srgbClr val="FF0000"/>
                                        </a:solidFill>
                                        <a:latin typeface="Cambria Math" panose="02040503050406030204" pitchFamily="18" charset="0"/>
                                      </a:rPr>
                                    </m:ctrlPr>
                                  </m:dPr>
                                  <m:e>
                                    <m:r>
                                      <a:rPr lang="en-US" altLang="zh-CN" b="1" i="1" smtClean="0">
                                        <a:solidFill>
                                          <a:srgbClr val="FF0000"/>
                                        </a:solidFill>
                                        <a:latin typeface="Cambria Math" panose="02040503050406030204" pitchFamily="18" charset="0"/>
                                      </a:rPr>
                                      <m:t>𝟐𝟒𝟐𝟎</m:t>
                                    </m:r>
                                  </m:e>
                                </m:d>
                                <m:r>
                                  <a:rPr lang="en-US" altLang="zh-CN" b="1" i="1" smtClean="0">
                                    <a:solidFill>
                                      <a:srgbClr val="FF0000"/>
                                    </a:solidFill>
                                    <a:latin typeface="Cambria Math" panose="02040503050406030204" pitchFamily="18" charset="0"/>
                                  </a:rPr>
                                  <m:t>𝑲</m:t>
                                </m:r>
                              </m:oMath>
                            </m:oMathPara>
                          </a14:m>
                          <a:endParaRPr lang="zh-CN" altLang="en-US" dirty="0">
                            <a:solidFill>
                              <a:srgbClr val="FF0000"/>
                            </a:solidFill>
                          </a:endParaRPr>
                        </a:p>
                      </a:txBody>
                      <a:tcPr/>
                    </a:tc>
                    <a:extLst>
                      <a:ext uri="{0D108BD9-81ED-4DB2-BD59-A6C34878D82A}">
                        <a16:rowId xmlns:a16="http://schemas.microsoft.com/office/drawing/2014/main" val="347371322"/>
                      </a:ext>
                    </a:extLst>
                  </a:tr>
                  <a:tr h="370840">
                    <a:tc>
                      <a:txBody>
                        <a:bodyPr/>
                        <a:lstStyle/>
                        <a:p>
                          <a:pPr algn="ctr"/>
                          <a:r>
                            <a:rPr lang="en-US" altLang="zh-CN" dirty="0"/>
                            <a:t>S-wave </a:t>
                          </a:r>
                          <a:endParaRPr lang="zh-CN" altLang="en-US"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US" altLang="zh-CN" b="0" i="1" smtClean="0">
                                        <a:solidFill>
                                          <a:srgbClr val="FF0000"/>
                                        </a:solidFill>
                                        <a:latin typeface="Cambria Math" panose="02040503050406030204" pitchFamily="18" charset="0"/>
                                      </a:rPr>
                                    </m:ctrlPr>
                                  </m:sSupPr>
                                  <m:e>
                                    <m:r>
                                      <a:rPr lang="en-US" altLang="zh-CN" b="0" i="1" smtClean="0">
                                        <a:solidFill>
                                          <a:srgbClr val="FF0000"/>
                                        </a:solidFill>
                                        <a:latin typeface="Cambria Math" panose="02040503050406030204" pitchFamily="18" charset="0"/>
                                      </a:rPr>
                                      <m:t>0</m:t>
                                    </m:r>
                                  </m:e>
                                  <m:sup>
                                    <m:r>
                                      <a:rPr lang="en-US" altLang="zh-CN" b="0" i="1" smtClean="0">
                                        <a:solidFill>
                                          <a:srgbClr val="FF0000"/>
                                        </a:solidFill>
                                        <a:latin typeface="Cambria Math" panose="02040503050406030204" pitchFamily="18" charset="0"/>
                                      </a:rPr>
                                      <m:t>+</m:t>
                                    </m:r>
                                  </m:sup>
                                </m:sSup>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2</m:t>
                                    </m:r>
                                  </m:e>
                                  <m:sup>
                                    <m:r>
                                      <a:rPr lang="en-US" altLang="zh-CN" b="0" i="1" smtClean="0">
                                        <a:latin typeface="Cambria Math" panose="02040503050406030204" pitchFamily="18" charset="0"/>
                                      </a:rPr>
                                      <m:t>+</m:t>
                                    </m:r>
                                  </m:sup>
                                </m:sSup>
                              </m:oMath>
                            </m:oMathPara>
                          </a14:m>
                          <a:endParaRPr lang="zh-CN" altLang="en-US"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US" altLang="zh-CN" b="0" i="1" smtClean="0">
                                        <a:solidFill>
                                          <a:srgbClr val="FF0000"/>
                                        </a:solidFill>
                                        <a:latin typeface="Cambria Math" panose="02040503050406030204" pitchFamily="18" charset="0"/>
                                      </a:rPr>
                                    </m:ctrlPr>
                                  </m:sSupPr>
                                  <m:e>
                                    <m:r>
                                      <a:rPr lang="en-US" altLang="zh-CN" b="0" i="1" smtClean="0">
                                        <a:solidFill>
                                          <a:srgbClr val="FF0000"/>
                                        </a:solidFill>
                                        <a:latin typeface="Cambria Math" panose="02040503050406030204" pitchFamily="18" charset="0"/>
                                      </a:rPr>
                                      <m:t>1</m:t>
                                    </m:r>
                                  </m:e>
                                  <m:sup>
                                    <m:r>
                                      <a:rPr lang="en-US" altLang="zh-CN" b="0" i="1" smtClean="0">
                                        <a:solidFill>
                                          <a:srgbClr val="FF0000"/>
                                        </a:solidFill>
                                        <a:latin typeface="Cambria Math" panose="02040503050406030204" pitchFamily="18" charset="0"/>
                                      </a:rPr>
                                      <m:t>−</m:t>
                                    </m:r>
                                  </m:sup>
                                </m:sSup>
                              </m:oMath>
                            </m:oMathPara>
                          </a14:m>
                          <a:endParaRPr lang="zh-CN" altLang="en-US" dirty="0"/>
                        </a:p>
                      </a:txBody>
                      <a:tcPr/>
                    </a:tc>
                    <a:extLst>
                      <a:ext uri="{0D108BD9-81ED-4DB2-BD59-A6C34878D82A}">
                        <a16:rowId xmlns:a16="http://schemas.microsoft.com/office/drawing/2014/main" val="3718748715"/>
                      </a:ext>
                    </a:extLst>
                  </a:tr>
                  <a:tr h="370840">
                    <a:tc>
                      <a:txBody>
                        <a:bodyPr/>
                        <a:lstStyle/>
                        <a:p>
                          <a:pPr algn="ctr"/>
                          <a:r>
                            <a:rPr lang="en-US" altLang="zh-CN" dirty="0"/>
                            <a:t>P-wave </a:t>
                          </a:r>
                          <a:endParaRPr lang="zh-CN" altLang="en-US"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2</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3</m:t>
                                    </m:r>
                                  </m:e>
                                  <m:sup>
                                    <m:r>
                                      <a:rPr lang="en-US" altLang="zh-CN" b="0" i="1" smtClean="0">
                                        <a:latin typeface="Cambria Math" panose="02040503050406030204" pitchFamily="18" charset="0"/>
                                      </a:rPr>
                                      <m:t>−</m:t>
                                    </m:r>
                                  </m:sup>
                                </m:sSup>
                              </m:oMath>
                            </m:oMathPara>
                          </a14:m>
                          <a:endParaRPr lang="zh-CN" altLang="en-US" dirty="0"/>
                        </a:p>
                      </a:txBody>
                      <a:tcPr/>
                    </a:tc>
                    <a:tc>
                      <a:txBody>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0</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 </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2</m:t>
                                    </m:r>
                                  </m:e>
                                  <m:sup>
                                    <m:r>
                                      <a:rPr lang="en-US" altLang="zh-CN" b="0" i="1" smtClean="0">
                                        <a:latin typeface="Cambria Math" panose="02040503050406030204" pitchFamily="18" charset="0"/>
                                      </a:rPr>
                                      <m:t>+</m:t>
                                    </m:r>
                                  </m:sup>
                                </m:sSup>
                              </m:oMath>
                            </m:oMathPara>
                          </a14:m>
                          <a:endParaRPr lang="zh-CN" altLang="en-US" dirty="0"/>
                        </a:p>
                      </a:txBody>
                      <a:tcPr/>
                    </a:tc>
                    <a:extLst>
                      <a:ext uri="{0D108BD9-81ED-4DB2-BD59-A6C34878D82A}">
                        <a16:rowId xmlns:a16="http://schemas.microsoft.com/office/drawing/2014/main" val="739001820"/>
                      </a:ext>
                    </a:extLst>
                  </a:tr>
                </a:tbl>
              </a:graphicData>
            </a:graphic>
          </p:graphicFrame>
        </mc:Choice>
        <mc:Fallback xmlns="">
          <p:graphicFrame>
            <p:nvGraphicFramePr>
              <p:cNvPr id="29" name="表格 28"/>
              <p:cNvGraphicFramePr>
                <a:graphicFrameLocks noGrp="1"/>
              </p:cNvGraphicFramePr>
              <p:nvPr>
                <p:extLst>
                  <p:ext uri="{D42A27DB-BD31-4B8C-83A1-F6EECF244321}">
                    <p14:modId xmlns:p14="http://schemas.microsoft.com/office/powerpoint/2010/main" val="3437463709"/>
                  </p:ext>
                </p:extLst>
              </p:nvPr>
            </p:nvGraphicFramePr>
            <p:xfrm>
              <a:off x="8171540" y="5111707"/>
              <a:ext cx="3868056" cy="1112520"/>
            </p:xfrm>
            <a:graphic>
              <a:graphicData uri="http://schemas.openxmlformats.org/drawingml/2006/table">
                <a:tbl>
                  <a:tblPr firstRow="1" bandRow="1">
                    <a:tableStyleId>{5C22544A-7EE6-4342-B048-85BDC9FD1C3A}</a:tableStyleId>
                  </a:tblPr>
                  <a:tblGrid>
                    <a:gridCol w="1289352">
                      <a:extLst>
                        <a:ext uri="{9D8B030D-6E8A-4147-A177-3AD203B41FA5}">
                          <a16:colId xmlns:a16="http://schemas.microsoft.com/office/drawing/2014/main" val="1419279039"/>
                        </a:ext>
                      </a:extLst>
                    </a:gridCol>
                    <a:gridCol w="1289352">
                      <a:extLst>
                        <a:ext uri="{9D8B030D-6E8A-4147-A177-3AD203B41FA5}">
                          <a16:colId xmlns:a16="http://schemas.microsoft.com/office/drawing/2014/main" val="617296284"/>
                        </a:ext>
                      </a:extLst>
                    </a:gridCol>
                    <a:gridCol w="1289352">
                      <a:extLst>
                        <a:ext uri="{9D8B030D-6E8A-4147-A177-3AD203B41FA5}">
                          <a16:colId xmlns:a16="http://schemas.microsoft.com/office/drawing/2014/main" val="1931442243"/>
                        </a:ext>
                      </a:extLst>
                    </a:gridCol>
                  </a:tblGrid>
                  <a:tr h="370840">
                    <a:tc>
                      <a:txBody>
                        <a:bodyPr/>
                        <a:lstStyle/>
                        <a:p>
                          <a:endParaRPr lang="zh-CN" altLang="en-US" dirty="0"/>
                        </a:p>
                      </a:txBody>
                      <a:tcPr/>
                    </a:tc>
                    <a:tc>
                      <a:txBody>
                        <a:bodyPr/>
                        <a:lstStyle/>
                        <a:p>
                          <a:endParaRPr lang="zh-CN"/>
                        </a:p>
                      </a:txBody>
                      <a:tcPr>
                        <a:blipFill>
                          <a:blip r:embed="rId9"/>
                          <a:stretch>
                            <a:fillRect l="-100948" t="-1639" r="-102844" b="-224590"/>
                          </a:stretch>
                        </a:blipFill>
                      </a:tcPr>
                    </a:tc>
                    <a:tc>
                      <a:txBody>
                        <a:bodyPr/>
                        <a:lstStyle/>
                        <a:p>
                          <a:endParaRPr lang="zh-CN"/>
                        </a:p>
                      </a:txBody>
                      <a:tcPr>
                        <a:blipFill>
                          <a:blip r:embed="rId9"/>
                          <a:stretch>
                            <a:fillRect l="-200000" t="-1639" r="-2358" b="-224590"/>
                          </a:stretch>
                        </a:blipFill>
                      </a:tcPr>
                    </a:tc>
                    <a:extLst>
                      <a:ext uri="{0D108BD9-81ED-4DB2-BD59-A6C34878D82A}">
                        <a16:rowId xmlns:a16="http://schemas.microsoft.com/office/drawing/2014/main" val="347371322"/>
                      </a:ext>
                    </a:extLst>
                  </a:tr>
                  <a:tr h="370840">
                    <a:tc>
                      <a:txBody>
                        <a:bodyPr/>
                        <a:lstStyle/>
                        <a:p>
                          <a:pPr algn="ctr"/>
                          <a:r>
                            <a:rPr lang="en-US" altLang="zh-CN" dirty="0"/>
                            <a:t>S-wave </a:t>
                          </a:r>
                          <a:endParaRPr lang="zh-CN" altLang="en-US" dirty="0"/>
                        </a:p>
                      </a:txBody>
                      <a:tcPr/>
                    </a:tc>
                    <a:tc>
                      <a:txBody>
                        <a:bodyPr/>
                        <a:lstStyle/>
                        <a:p>
                          <a:endParaRPr lang="zh-CN"/>
                        </a:p>
                      </a:txBody>
                      <a:tcPr>
                        <a:blipFill>
                          <a:blip r:embed="rId9"/>
                          <a:stretch>
                            <a:fillRect l="-100948" t="-100000" r="-102844" b="-120968"/>
                          </a:stretch>
                        </a:blipFill>
                      </a:tcPr>
                    </a:tc>
                    <a:tc>
                      <a:txBody>
                        <a:bodyPr/>
                        <a:lstStyle/>
                        <a:p>
                          <a:endParaRPr lang="zh-CN"/>
                        </a:p>
                      </a:txBody>
                      <a:tcPr>
                        <a:blipFill>
                          <a:blip r:embed="rId9"/>
                          <a:stretch>
                            <a:fillRect l="-200000" t="-100000" r="-2358" b="-120968"/>
                          </a:stretch>
                        </a:blipFill>
                      </a:tcPr>
                    </a:tc>
                    <a:extLst>
                      <a:ext uri="{0D108BD9-81ED-4DB2-BD59-A6C34878D82A}">
                        <a16:rowId xmlns:a16="http://schemas.microsoft.com/office/drawing/2014/main" val="3718748715"/>
                      </a:ext>
                    </a:extLst>
                  </a:tr>
                  <a:tr h="370840">
                    <a:tc>
                      <a:txBody>
                        <a:bodyPr/>
                        <a:lstStyle/>
                        <a:p>
                          <a:pPr algn="ctr"/>
                          <a:r>
                            <a:rPr lang="en-US" altLang="zh-CN" dirty="0"/>
                            <a:t>P-wave </a:t>
                          </a:r>
                          <a:endParaRPr lang="zh-CN" altLang="en-US" dirty="0"/>
                        </a:p>
                      </a:txBody>
                      <a:tcPr/>
                    </a:tc>
                    <a:tc>
                      <a:txBody>
                        <a:bodyPr/>
                        <a:lstStyle/>
                        <a:p>
                          <a:endParaRPr lang="zh-CN"/>
                        </a:p>
                      </a:txBody>
                      <a:tcPr>
                        <a:blipFill>
                          <a:blip r:embed="rId9"/>
                          <a:stretch>
                            <a:fillRect l="-100948" t="-203279" r="-102844" b="-22951"/>
                          </a:stretch>
                        </a:blipFill>
                      </a:tcPr>
                    </a:tc>
                    <a:tc>
                      <a:txBody>
                        <a:bodyPr/>
                        <a:lstStyle/>
                        <a:p>
                          <a:endParaRPr lang="zh-CN"/>
                        </a:p>
                      </a:txBody>
                      <a:tcPr>
                        <a:blipFill>
                          <a:blip r:embed="rId9"/>
                          <a:stretch>
                            <a:fillRect l="-200000" t="-203279" r="-2358" b="-22951"/>
                          </a:stretch>
                        </a:blipFill>
                      </a:tcPr>
                    </a:tc>
                    <a:extLst>
                      <a:ext uri="{0D108BD9-81ED-4DB2-BD59-A6C34878D82A}">
                        <a16:rowId xmlns:a16="http://schemas.microsoft.com/office/drawing/2014/main" val="739001820"/>
                      </a:ext>
                    </a:extLst>
                  </a:tr>
                </a:tbl>
              </a:graphicData>
            </a:graphic>
          </p:graphicFrame>
        </mc:Fallback>
      </mc:AlternateContent>
    </p:spTree>
    <p:extLst>
      <p:ext uri="{BB962C8B-B14F-4D97-AF65-F5344CB8AC3E}">
        <p14:creationId xmlns:p14="http://schemas.microsoft.com/office/powerpoint/2010/main" val="25078646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813DFC8-4B18-4E2B-8095-7CA6717A9B0E}"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69</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2649271" y="2609003"/>
            <a:ext cx="6085547" cy="636265"/>
          </a:xfrm>
          <a:prstGeom prst="rect">
            <a:avLst/>
          </a:prstGeom>
        </p:spPr>
      </p:pic>
      <p:pic>
        <p:nvPicPr>
          <p:cNvPr id="4" name="图片 3"/>
          <p:cNvPicPr>
            <a:picLocks noChangeAspect="1"/>
          </p:cNvPicPr>
          <p:nvPr/>
        </p:nvPicPr>
        <p:blipFill>
          <a:blip r:embed="rId3"/>
          <a:stretch>
            <a:fillRect/>
          </a:stretch>
        </p:blipFill>
        <p:spPr>
          <a:xfrm>
            <a:off x="3593287" y="3437241"/>
            <a:ext cx="4197514" cy="618865"/>
          </a:xfrm>
          <a:prstGeom prst="rect">
            <a:avLst/>
          </a:prstGeom>
        </p:spPr>
      </p:pic>
      <p:sp>
        <p:nvSpPr>
          <p:cNvPr id="5" name="文本框 4"/>
          <p:cNvSpPr txBox="1"/>
          <p:nvPr/>
        </p:nvSpPr>
        <p:spPr>
          <a:xfrm>
            <a:off x="2135560" y="260648"/>
            <a:ext cx="6928500"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0000CC"/>
                </a:solidFill>
                <a:effectLst/>
                <a:uLnTx/>
                <a:uFillTx/>
              </a:rPr>
              <a:t>Similar treatment for </a:t>
            </a:r>
            <a:r>
              <a:rPr kumimoji="0" lang="en-US" altLang="zh-CN" sz="2000" b="1" i="0" u="none" strike="noStrike" kern="0" cap="none" spc="0" normalizeH="0" baseline="0" noProof="0" dirty="0" err="1">
                <a:ln>
                  <a:noFill/>
                </a:ln>
                <a:solidFill>
                  <a:srgbClr val="0000CC"/>
                </a:solidFill>
                <a:effectLst/>
                <a:uLnTx/>
                <a:uFillTx/>
              </a:rPr>
              <a:t>Zc</a:t>
            </a:r>
            <a:r>
              <a:rPr kumimoji="0" lang="en-US" altLang="zh-CN" sz="2000" b="1" i="0" u="none" strike="noStrike" kern="0" cap="none" spc="0" normalizeH="0" baseline="0" noProof="0" dirty="0">
                <a:ln>
                  <a:noFill/>
                </a:ln>
                <a:solidFill>
                  <a:srgbClr val="0000CC"/>
                </a:solidFill>
                <a:effectLst/>
                <a:uLnTx/>
                <a:uFillTx/>
              </a:rPr>
              <a:t>(3900) as a DD* molecular state </a:t>
            </a:r>
            <a:endParaRPr kumimoji="0" lang="zh-CN" altLang="en-US" sz="2000" b="1" i="0" u="none" strike="noStrike" kern="0" cap="none" spc="0" normalizeH="0" baseline="0" noProof="0" dirty="0">
              <a:ln>
                <a:noFill/>
              </a:ln>
              <a:solidFill>
                <a:srgbClr val="0000CC"/>
              </a:solidFill>
              <a:effectLst/>
              <a:uLnTx/>
              <a:uFillTx/>
            </a:endParaRPr>
          </a:p>
        </p:txBody>
      </p:sp>
      <p:pic>
        <p:nvPicPr>
          <p:cNvPr id="7" name="图片 6"/>
          <p:cNvPicPr>
            <a:picLocks noChangeAspect="1"/>
          </p:cNvPicPr>
          <p:nvPr/>
        </p:nvPicPr>
        <p:blipFill>
          <a:blip r:embed="rId4"/>
          <a:stretch>
            <a:fillRect/>
          </a:stretch>
        </p:blipFill>
        <p:spPr>
          <a:xfrm>
            <a:off x="2207568" y="1094499"/>
            <a:ext cx="7128792" cy="1322531"/>
          </a:xfrm>
          <a:prstGeom prst="rect">
            <a:avLst/>
          </a:prstGeom>
        </p:spPr>
      </p:pic>
      <p:sp>
        <p:nvSpPr>
          <p:cNvPr id="8" name="文本框 7"/>
          <p:cNvSpPr txBox="1"/>
          <p:nvPr/>
        </p:nvSpPr>
        <p:spPr>
          <a:xfrm>
            <a:off x="2063552" y="1266528"/>
            <a:ext cx="1172116"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err="1">
                <a:ln>
                  <a:noFill/>
                </a:ln>
                <a:solidFill>
                  <a:sysClr val="windowText" lastClr="000000"/>
                </a:solidFill>
                <a:effectLst/>
                <a:uLnTx/>
                <a:uFillTx/>
              </a:rPr>
              <a:t>Zc</a:t>
            </a:r>
            <a:r>
              <a:rPr kumimoji="0" lang="en-US" altLang="zh-CN" sz="1800" b="0" i="0" u="none" strike="noStrike" kern="0" cap="none" spc="0" normalizeH="0" baseline="0" noProof="0" dirty="0">
                <a:ln>
                  <a:noFill/>
                </a:ln>
                <a:solidFill>
                  <a:sysClr val="windowText" lastClr="000000"/>
                </a:solidFill>
                <a:effectLst/>
                <a:uLnTx/>
                <a:uFillTx/>
              </a:rPr>
              <a:t>(3900) </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9" name="文本框 8"/>
          <p:cNvSpPr txBox="1"/>
          <p:nvPr/>
        </p:nvSpPr>
        <p:spPr>
          <a:xfrm>
            <a:off x="3235669" y="908720"/>
            <a:ext cx="505267"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ysClr val="windowText" lastClr="000000"/>
                </a:solidFill>
                <a:effectLst/>
                <a:uLnTx/>
                <a:uFillTx/>
              </a:rPr>
              <a:t>D</a:t>
            </a:r>
            <a:r>
              <a:rPr kumimoji="0" lang="en-US" altLang="zh-CN" sz="1800" b="0" i="0" u="none" strike="noStrike" kern="0" cap="none" spc="0" normalizeH="0" baseline="0" noProof="0" dirty="0">
                <a:ln>
                  <a:noFill/>
                </a:ln>
                <a:solidFill>
                  <a:sysClr val="windowText" lastClr="000000"/>
                </a:solidFill>
                <a:effectLst/>
                <a:uLnTx/>
                <a:uFillTx/>
              </a:rPr>
              <a:t>* </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0" name="文本框 9"/>
          <p:cNvSpPr txBox="1"/>
          <p:nvPr/>
        </p:nvSpPr>
        <p:spPr>
          <a:xfrm>
            <a:off x="5771965" y="1124744"/>
            <a:ext cx="505267"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ysClr val="windowText" lastClr="000000"/>
                </a:solidFill>
                <a:effectLst/>
                <a:uLnTx/>
                <a:uFillTx/>
              </a:rPr>
              <a:t>D</a:t>
            </a:r>
            <a:r>
              <a:rPr kumimoji="0" lang="en-US" altLang="zh-CN" sz="1800" b="0" i="0" u="none" strike="noStrike" kern="0" cap="none" spc="0" normalizeH="0" baseline="0" noProof="0" dirty="0">
                <a:ln>
                  <a:noFill/>
                </a:ln>
                <a:solidFill>
                  <a:sysClr val="windowText" lastClr="000000"/>
                </a:solidFill>
                <a:effectLst/>
                <a:uLnTx/>
                <a:uFillTx/>
              </a:rPr>
              <a:t>* </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1" name="文本框 10"/>
          <p:cNvSpPr txBox="1"/>
          <p:nvPr/>
        </p:nvSpPr>
        <p:spPr>
          <a:xfrm>
            <a:off x="7571934" y="1124744"/>
            <a:ext cx="505267"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ysClr val="windowText" lastClr="000000"/>
                </a:solidFill>
                <a:effectLst/>
                <a:uLnTx/>
                <a:uFillTx/>
              </a:rPr>
              <a:t>D</a:t>
            </a:r>
            <a:r>
              <a:rPr kumimoji="0" lang="en-US" altLang="zh-CN" sz="1800" b="0" i="0" u="none" strike="noStrike" kern="0" cap="none" spc="0" normalizeH="0" baseline="0" noProof="0" dirty="0">
                <a:ln>
                  <a:noFill/>
                </a:ln>
                <a:solidFill>
                  <a:sysClr val="windowText" lastClr="000000"/>
                </a:solidFill>
                <a:effectLst/>
                <a:uLnTx/>
                <a:uFillTx/>
              </a:rPr>
              <a:t>* </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2" name="文本框 11"/>
          <p:cNvSpPr txBox="1"/>
          <p:nvPr/>
        </p:nvSpPr>
        <p:spPr>
          <a:xfrm>
            <a:off x="8112225" y="1124744"/>
            <a:ext cx="505267"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ysClr val="windowText" lastClr="000000"/>
                </a:solidFill>
                <a:effectLst/>
                <a:uLnTx/>
                <a:uFillTx/>
              </a:rPr>
              <a:t>D</a:t>
            </a:r>
            <a:r>
              <a:rPr kumimoji="0" lang="en-US" altLang="zh-CN" sz="1800" b="0" i="0" u="none" strike="noStrike" kern="0" cap="none" spc="0" normalizeH="0" baseline="0" noProof="0" dirty="0">
                <a:ln>
                  <a:noFill/>
                </a:ln>
                <a:solidFill>
                  <a:sysClr val="windowText" lastClr="000000"/>
                </a:solidFill>
                <a:effectLst/>
                <a:uLnTx/>
                <a:uFillTx/>
              </a:rPr>
              <a:t>* </a:t>
            </a:r>
            <a:endParaRPr kumimoji="0" lang="zh-CN" altLang="en-US" sz="1800"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mc:Choice xmlns:a14="http://schemas.microsoft.com/office/drawing/2010/main" Requires="a14">
          <p:sp>
            <p:nvSpPr>
              <p:cNvPr id="13" name="文本框 12"/>
              <p:cNvSpPr txBox="1"/>
              <p:nvPr/>
            </p:nvSpPr>
            <p:spPr>
              <a:xfrm>
                <a:off x="1619037" y="4449592"/>
                <a:ext cx="8146014" cy="96744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Where </a:t>
                </a:r>
                <a14:m>
                  <m:oMath xmlns:m="http://schemas.openxmlformats.org/officeDocument/2006/math">
                    <m:sSup>
                      <m:s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𝜇</m:t>
                        </m:r>
                      </m:e>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s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sub>
                    </m:sSub>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𝑚</m:t>
                        </m:r>
                      </m:e>
                      <m:sub>
                        <m:sSup>
                          <m:s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sSup>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𝑚</m:t>
                        </m:r>
                      </m:e>
                      <m:sub>
                        <m:sSup>
                          <m:s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up>
                        </m:sSup>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oMath>
                </a14:m>
                <a:r>
                  <a:rPr kumimoji="0" lang="en-US" altLang="zh-CN" sz="1800" b="0" i="0" u="none" strike="noStrike" kern="0" cap="none" spc="0" normalizeH="0" baseline="0" noProof="0" dirty="0">
                    <a:ln>
                      <a:noFill/>
                    </a:ln>
                    <a:solidFill>
                      <a:sysClr val="windowText" lastClr="000000"/>
                    </a:solidFill>
                    <a:effectLst/>
                    <a:uLnTx/>
                    <a:uFillTx/>
                  </a:rPr>
                  <a:t>, </a:t>
                </a:r>
                <a14:m>
                  <m:oMath xmlns:m="http://schemas.openxmlformats.org/officeDocument/2006/math">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𝜖</m:t>
                    </m:r>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𝐸</m:t>
                    </m:r>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𝑚</m:t>
                        </m:r>
                      </m:e>
                      <m:sub>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𝐷</m:t>
                        </m:r>
                      </m:sub>
                    </m:sSub>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𝑚</m:t>
                        </m:r>
                      </m:e>
                      <m:sub>
                        <m:sSup>
                          <m:sSupPr>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m:t>
                            </m:r>
                          </m:sup>
                        </m:sSup>
                      </m:sub>
                    </m:sSub>
                  </m:oMath>
                </a14:m>
                <a:r>
                  <a:rPr kumimoji="0" lang="en-US" altLang="zh-CN" sz="1800" b="0" i="0" u="none" strike="noStrike" kern="0" cap="none" spc="0" normalizeH="0" baseline="0" noProof="0" dirty="0">
                    <a:ln>
                      <a:noFill/>
                    </a:ln>
                    <a:solidFill>
                      <a:sysClr val="windowText" lastClr="000000"/>
                    </a:solidFill>
                    <a:effectLst/>
                    <a:uLnTx/>
                    <a:uFillTx/>
                  </a:rPr>
                  <a:t>, and </a:t>
                </a:r>
                <a14:m>
                  <m:oMath xmlns:m="http://schemas.openxmlformats.org/officeDocument/2006/math">
                    <m:d>
                      <m:dPr>
                        <m:begChr m:val="|"/>
                        <m:endChr m:val="|"/>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𝑧</m:t>
                        </m:r>
                      </m:e>
                    </m:d>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≃0.77 </m:t>
                    </m:r>
                    <m:sSup>
                      <m:sSup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pPr>
                      <m:e>
                        <m:r>
                          <m:rPr>
                            <m:sty m:val="p"/>
                          </m:rPr>
                          <a:rPr kumimoji="0" lang="en-US" altLang="zh-CN" sz="1800" b="0" i="0" u="none" strike="noStrike" kern="0" cap="none" spc="0" normalizeH="0" baseline="0" noProof="0" smtClean="0">
                            <a:ln>
                              <a:noFill/>
                            </a:ln>
                            <a:solidFill>
                              <a:sysClr val="windowText" lastClr="000000"/>
                            </a:solidFill>
                            <a:effectLst/>
                            <a:uLnTx/>
                            <a:uFillTx/>
                            <a:latin typeface="Cambria Math" panose="02040503050406030204" pitchFamily="18" charset="0"/>
                          </a:rPr>
                          <m:t>Ge</m:t>
                        </m:r>
                        <m:r>
                          <m:rPr>
                            <m:sty m:val="p"/>
                          </m:rPr>
                          <a:rPr kumimoji="0" lang="en-US" altLang="zh-CN" sz="1800" b="0" i="0" u="none" strike="noStrike" kern="0" cap="none" spc="0" normalizeH="0" baseline="0" noProof="0" smtClean="0">
                            <a:ln>
                              <a:noFill/>
                            </a:ln>
                            <a:solidFill>
                              <a:sysClr val="windowText" lastClr="000000"/>
                            </a:solidFill>
                            <a:effectLst/>
                            <a:uLnTx/>
                            <a:uFillTx/>
                            <a:latin typeface="Cambria Math" panose="02040503050406030204" pitchFamily="18" charset="0"/>
                          </a:rPr>
                          <m:t>V</m:t>
                        </m:r>
                      </m:e>
                      <m:sup>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−1/2</m:t>
                        </m:r>
                      </m:sup>
                    </m:sSup>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is the coupling constant of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𝑍</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𝑐</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(3900)</m:t>
                    </m:r>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to </a:t>
                </a:r>
                <a14:m>
                  <m:oMath xmlns:m="http://schemas.openxmlformats.org/officeDocument/2006/math">
                    <m:acc>
                      <m:accPr>
                        <m:chr m:val="̅"/>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acc>
                    <m:sSup>
                      <m:sSupPr>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m:t>
                        </m:r>
                      </m:sup>
                    </m:sSup>
                  </m:oMath>
                </a14:m>
                <a:r>
                  <a:rPr kumimoji="0" lang="en-US" altLang="zh-CN" sz="1800" b="0" i="0" u="none" strike="noStrike" kern="0" cap="none" spc="0" normalizeH="0" baseline="0" noProof="0" dirty="0">
                    <a:ln>
                      <a:noFill/>
                    </a:ln>
                    <a:solidFill>
                      <a:sysClr val="windowText" lastClr="000000"/>
                    </a:solidFill>
                    <a:effectLst/>
                    <a:uLnTx/>
                    <a:uFillTx/>
                  </a:rPr>
                  <a:t>.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𝑔</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sub>
                    </m:sSub>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is the contact coupling for </a:t>
                </a:r>
                <a14:m>
                  <m:oMath xmlns:m="http://schemas.openxmlformats.org/officeDocument/2006/math">
                    <m:acc>
                      <m:accPr>
                        <m:chr m:val="̅"/>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acc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𝐷</m:t>
                        </m:r>
                      </m:e>
                    </m:acc>
                    <m:sSup>
                      <m:sSupPr>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m:t>
                        </m:r>
                      </m:sup>
                    </m:sSup>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m:t>
                    </m:r>
                    <m:acc>
                      <m:accPr>
                        <m:chr m:val="̅"/>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acc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𝐷</m:t>
                        </m:r>
                      </m:e>
                    </m:acc>
                    <m:sSup>
                      <m:sSupPr>
                        <m:ctrlP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ctrlPr>
                      </m:sSupPr>
                      <m:e>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𝐷</m:t>
                        </m:r>
                      </m:e>
                      <m:sup>
                        <m:r>
                          <a:rPr kumimoji="0" lang="en-US" altLang="zh-CN" sz="1800" b="0" i="1" u="none" strike="noStrike" kern="0" cap="none" spc="0" normalizeH="0" baseline="0" noProof="0" dirty="0" smtClean="0">
                            <a:ln>
                              <a:noFill/>
                            </a:ln>
                            <a:solidFill>
                              <a:sysClr val="windowText" lastClr="000000"/>
                            </a:solidFill>
                            <a:effectLst/>
                            <a:uLnTx/>
                            <a:uFillTx/>
                            <a:latin typeface="Cambria Math" panose="02040503050406030204" pitchFamily="18" charset="0"/>
                          </a:rPr>
                          <m:t>∗</m:t>
                        </m:r>
                      </m:sup>
                    </m:sSup>
                  </m:oMath>
                </a14:m>
                <a:r>
                  <a:rPr kumimoji="0" lang="en-US" altLang="zh-CN" sz="1800" b="0" i="0" u="none" strike="noStrike" kern="0" cap="none" spc="0" normalizeH="0" baseline="0" noProof="0" dirty="0">
                    <a:ln>
                      <a:noFill/>
                    </a:ln>
                    <a:solidFill>
                      <a:sysClr val="windowText" lastClr="000000"/>
                    </a:solidFill>
                    <a:effectLst/>
                    <a:uLnTx/>
                    <a:uFillTx/>
                  </a:rPr>
                  <a:t>.</a:t>
                </a:r>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p:sp>
            <p:nvSpPr>
              <p:cNvPr id="13" name="文本框 12"/>
              <p:cNvSpPr txBox="1">
                <a:spLocks noRot="1" noChangeAspect="1" noMove="1" noResize="1" noEditPoints="1" noAdjustHandles="1" noChangeArrowheads="1" noChangeShapeType="1" noTextEdit="1"/>
              </p:cNvSpPr>
              <p:nvPr/>
            </p:nvSpPr>
            <p:spPr>
              <a:xfrm>
                <a:off x="1619037" y="4449592"/>
                <a:ext cx="8146014" cy="967444"/>
              </a:xfrm>
              <a:prstGeom prst="rect">
                <a:avLst/>
              </a:prstGeom>
              <a:blipFill>
                <a:blip r:embed="rId5"/>
                <a:stretch>
                  <a:fillRect l="-674" t="-2516" r="-75" b="-5660"/>
                </a:stretch>
              </a:blipFill>
            </p:spPr>
            <p:txBody>
              <a:bodyPr/>
              <a:lstStyle/>
              <a:p>
                <a:r>
                  <a:rPr lang="zh-CN" altLang="en-US">
                    <a:noFill/>
                  </a:rPr>
                  <a:t> </a:t>
                </a:r>
              </a:p>
            </p:txBody>
          </p:sp>
        </mc:Fallback>
      </mc:AlternateContent>
      <p:sp>
        <p:nvSpPr>
          <p:cNvPr id="14" name="矩形 13"/>
          <p:cNvSpPr/>
          <p:nvPr/>
        </p:nvSpPr>
        <p:spPr>
          <a:xfrm>
            <a:off x="1561981" y="5904605"/>
            <a:ext cx="6096000" cy="861774"/>
          </a:xfrm>
          <a:prstGeom prst="rect">
            <a:avLst/>
          </a:prstGeom>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rPr>
              <a:t>Z.H. </a:t>
            </a:r>
            <a:r>
              <a:rPr kumimoji="0" lang="en-US" altLang="zh-CN" sz="1600" b="0" i="0" u="none" strike="noStrike" kern="0" cap="none" spc="0" normalizeH="0" baseline="0" noProof="0" dirty="0" err="1">
                <a:ln>
                  <a:noFill/>
                </a:ln>
                <a:solidFill>
                  <a:srgbClr val="0000CC"/>
                </a:solidFill>
                <a:effectLst/>
                <a:uLnTx/>
                <a:uFillTx/>
              </a:rPr>
              <a:t>Guo</a:t>
            </a:r>
            <a:r>
              <a:rPr kumimoji="0" lang="en-US" altLang="zh-CN" sz="1600" b="0" i="0" u="none" strike="noStrike" kern="0" cap="none" spc="0" normalizeH="0" baseline="0" noProof="0" dirty="0">
                <a:ln>
                  <a:noFill/>
                </a:ln>
                <a:solidFill>
                  <a:srgbClr val="0000CC"/>
                </a:solidFill>
                <a:effectLst/>
                <a:uLnTx/>
                <a:uFillTx/>
              </a:rPr>
              <a:t>, J.A. </a:t>
            </a:r>
            <a:r>
              <a:rPr kumimoji="0" lang="en-US" altLang="zh-CN" sz="1600" b="0" i="0" u="none" strike="noStrike" kern="0" cap="none" spc="0" normalizeH="0" baseline="0" noProof="0" dirty="0" err="1">
                <a:ln>
                  <a:noFill/>
                </a:ln>
                <a:solidFill>
                  <a:srgbClr val="0000CC"/>
                </a:solidFill>
                <a:effectLst/>
                <a:uLnTx/>
                <a:uFillTx/>
              </a:rPr>
              <a:t>Oller</a:t>
            </a:r>
            <a:r>
              <a:rPr kumimoji="0" lang="en-US" altLang="zh-CN" sz="1600" b="0" i="0" u="none" strike="noStrike" kern="0" cap="none" spc="0" normalizeH="0" baseline="0" noProof="0" dirty="0">
                <a:ln>
                  <a:noFill/>
                </a:ln>
                <a:solidFill>
                  <a:srgbClr val="0000CC"/>
                </a:solidFill>
                <a:effectLst/>
                <a:uLnTx/>
                <a:uFillTx/>
              </a:rPr>
              <a:t>, Phys.Rev.D 103 (2021) 5, 054021</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rPr>
              <a:t>T. Ji et al., Phys.Rev.D 106 (2022) 9, 094002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rPr>
              <a:t>M.L. Du et al., Phys.Rev.D 105 (2022) 7, 074018 </a:t>
            </a:r>
            <a:endParaRPr kumimoji="0" lang="zh-CN" altLang="en-US" sz="1600" b="0" i="0" u="none" strike="noStrike" kern="0" cap="none" spc="0" normalizeH="0" baseline="0" noProof="0" dirty="0">
              <a:ln>
                <a:noFill/>
              </a:ln>
              <a:solidFill>
                <a:srgbClr val="0000CC"/>
              </a:solidFill>
              <a:effectLst/>
              <a:uLnTx/>
              <a:uFillTx/>
            </a:endParaRPr>
          </a:p>
        </p:txBody>
      </p:sp>
    </p:spTree>
    <p:extLst>
      <p:ext uri="{BB962C8B-B14F-4D97-AF65-F5344CB8AC3E}">
        <p14:creationId xmlns:p14="http://schemas.microsoft.com/office/powerpoint/2010/main" val="42175449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7</a:t>
            </a:fld>
            <a:endParaRPr lang="en-GB" altLang="zh-CN"/>
          </a:p>
        </p:txBody>
      </p:sp>
      <p:pic>
        <p:nvPicPr>
          <p:cNvPr id="3" name="图片 2"/>
          <p:cNvPicPr>
            <a:picLocks noChangeAspect="1"/>
          </p:cNvPicPr>
          <p:nvPr/>
        </p:nvPicPr>
        <p:blipFill>
          <a:blip r:embed="rId2"/>
          <a:stretch>
            <a:fillRect/>
          </a:stretch>
        </p:blipFill>
        <p:spPr>
          <a:xfrm>
            <a:off x="886778" y="556671"/>
            <a:ext cx="10293306" cy="5688554"/>
          </a:xfrm>
          <a:prstGeom prst="rect">
            <a:avLst/>
          </a:prstGeom>
        </p:spPr>
      </p:pic>
    </p:spTree>
    <p:extLst>
      <p:ext uri="{BB962C8B-B14F-4D97-AF65-F5344CB8AC3E}">
        <p14:creationId xmlns:p14="http://schemas.microsoft.com/office/powerpoint/2010/main" val="33468521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1968501" y="260351"/>
            <a:ext cx="5927725" cy="46196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0" i="0" u="none" strike="noStrike" kern="0" cap="none" spc="0" normalizeH="0" baseline="0" noProof="0">
                <a:ln>
                  <a:noFill/>
                </a:ln>
                <a:solidFill>
                  <a:srgbClr val="0000FF"/>
                </a:solidFill>
                <a:effectLst/>
                <a:uLnTx/>
                <a:uFillTx/>
                <a:latin typeface="Calibri" pitchFamily="34" charset="0"/>
                <a:ea typeface="宋体" charset="-122"/>
              </a:rPr>
              <a:t>Invariant mass spectra for D</a:t>
            </a:r>
            <a:r>
              <a:rPr kumimoji="0" lang="en-US" altLang="zh-CN" sz="2400" b="0" i="0" u="none" strike="noStrike" kern="0" cap="none" spc="0" normalizeH="0" baseline="0" noProof="0">
                <a:ln>
                  <a:noFill/>
                </a:ln>
                <a:solidFill>
                  <a:srgbClr val="0000FF"/>
                </a:solidFill>
                <a:effectLst/>
                <a:uLnTx/>
                <a:uFillTx/>
                <a:latin typeface="Calibri" pitchFamily="34" charset="0"/>
                <a:ea typeface="宋体" charset="-122"/>
                <a:sym typeface="Symbol" pitchFamily="18" charset="2"/>
              </a:rPr>
              <a:t>, D*, and DD* </a:t>
            </a:r>
            <a:endParaRPr kumimoji="0" lang="zh-CN" altLang="en-US" sz="2400" b="0" i="0" u="none" strike="noStrike" kern="0" cap="none" spc="0" normalizeH="0" baseline="0" noProof="0">
              <a:ln>
                <a:noFill/>
              </a:ln>
              <a:solidFill>
                <a:srgbClr val="0000FF"/>
              </a:solidFill>
              <a:effectLst/>
              <a:uLnTx/>
              <a:uFillTx/>
              <a:latin typeface="Calibri" pitchFamily="34" charset="0"/>
              <a:ea typeface="宋体" charset="-122"/>
            </a:endParaRPr>
          </a:p>
        </p:txBody>
      </p:sp>
      <p:sp>
        <p:nvSpPr>
          <p:cNvPr id="44035" name="TextBox 5"/>
          <p:cNvSpPr txBox="1">
            <a:spLocks noChangeArrowheads="1"/>
          </p:cNvSpPr>
          <p:nvPr/>
        </p:nvSpPr>
        <p:spPr bwMode="auto">
          <a:xfrm>
            <a:off x="6814457" y="1170446"/>
            <a:ext cx="48550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a:ln>
                  <a:noFill/>
                </a:ln>
                <a:solidFill>
                  <a:srgbClr val="FF0000"/>
                </a:solidFill>
                <a:effectLst/>
                <a:uLnTx/>
                <a:uFillTx/>
                <a:latin typeface="Arial" charset="0"/>
                <a:ea typeface="宋体" charset="-122"/>
              </a:rPr>
              <a:t>Signature for D</a:t>
            </a:r>
            <a:r>
              <a:rPr kumimoji="0" lang="en-US" altLang="zh-CN" sz="1800" b="0" i="0" u="none" strike="noStrike" kern="0" cap="none" spc="0" normalizeH="0" baseline="-25000" noProof="0" dirty="0">
                <a:ln>
                  <a:noFill/>
                </a:ln>
                <a:solidFill>
                  <a:srgbClr val="FF0000"/>
                </a:solidFill>
                <a:effectLst/>
                <a:uLnTx/>
                <a:uFillTx/>
                <a:latin typeface="Arial" charset="0"/>
                <a:ea typeface="宋体" charset="-122"/>
              </a:rPr>
              <a:t>1</a:t>
            </a:r>
            <a:r>
              <a:rPr kumimoji="0" lang="en-US" altLang="zh-CN" sz="1800" b="0" i="0" u="none" strike="noStrike" kern="0" cap="none" spc="0" normalizeH="0" baseline="0" noProof="0" dirty="0">
                <a:ln>
                  <a:noFill/>
                </a:ln>
                <a:solidFill>
                  <a:srgbClr val="FF0000"/>
                </a:solidFill>
                <a:effectLst/>
                <a:uLnTx/>
                <a:uFillTx/>
                <a:latin typeface="Arial" charset="0"/>
                <a:ea typeface="宋体" charset="-122"/>
              </a:rPr>
              <a:t>(2420) via the tree diagram. </a:t>
            </a:r>
            <a:endParaRPr kumimoji="0" lang="zh-CN" altLang="en-US" sz="1800" b="0" i="0" u="none" strike="noStrike" kern="0" cap="none" spc="0" normalizeH="0" baseline="0" noProof="0" dirty="0">
              <a:ln>
                <a:noFill/>
              </a:ln>
              <a:solidFill>
                <a:srgbClr val="FF0000"/>
              </a:solidFill>
              <a:effectLst/>
              <a:uLnTx/>
              <a:uFillTx/>
              <a:latin typeface="Arial" charset="0"/>
              <a:ea typeface="宋体" charset="-122"/>
            </a:endParaRPr>
          </a:p>
        </p:txBody>
      </p:sp>
      <p:sp>
        <p:nvSpPr>
          <p:cNvPr id="44036" name="TextBox 6"/>
          <p:cNvSpPr txBox="1">
            <a:spLocks noChangeArrowheads="1"/>
          </p:cNvSpPr>
          <p:nvPr/>
        </p:nvSpPr>
        <p:spPr bwMode="auto">
          <a:xfrm>
            <a:off x="407989" y="3652157"/>
            <a:ext cx="678102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000" b="0" i="0" u="none" strike="noStrike" kern="0" cap="none" spc="0" normalizeH="0" baseline="0" noProof="0">
                <a:ln>
                  <a:noFill/>
                </a:ln>
                <a:solidFill>
                  <a:srgbClr val="0000FF"/>
                </a:solidFill>
                <a:effectLst/>
                <a:uLnTx/>
                <a:uFillTx/>
                <a:latin typeface="Arial" charset="0"/>
                <a:ea typeface="宋体" charset="-122"/>
              </a:rPr>
              <a:t>The Zc(3900) could have a pole below the DD* threshold. </a:t>
            </a:r>
            <a:endParaRPr kumimoji="0" lang="zh-CN" altLang="en-US" sz="2000" b="0" i="0" u="none" strike="noStrike" kern="0" cap="none" spc="0" normalizeH="0" baseline="0" noProof="0">
              <a:ln>
                <a:noFill/>
              </a:ln>
              <a:solidFill>
                <a:srgbClr val="0000FF"/>
              </a:solidFill>
              <a:effectLst/>
              <a:uLnTx/>
              <a:uFillTx/>
              <a:latin typeface="Arial" charset="0"/>
              <a:ea typeface="宋体" charset="-122"/>
            </a:endParaRPr>
          </a:p>
        </p:txBody>
      </p:sp>
      <p:pic>
        <p:nvPicPr>
          <p:cNvPr id="4403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4401" y="1582240"/>
            <a:ext cx="3593194" cy="2038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4" name="直接箭头连接符 3"/>
          <p:cNvCxnSpPr/>
          <p:nvPr/>
        </p:nvCxnSpPr>
        <p:spPr>
          <a:xfrm>
            <a:off x="6097588" y="935946"/>
            <a:ext cx="0" cy="503237"/>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40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013" y="1491571"/>
            <a:ext cx="6102350" cy="2128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图片 2"/>
          <p:cNvPicPr>
            <a:picLocks noChangeAspect="1"/>
          </p:cNvPicPr>
          <p:nvPr/>
        </p:nvPicPr>
        <p:blipFill>
          <a:blip r:embed="rId4"/>
          <a:stretch>
            <a:fillRect/>
          </a:stretch>
        </p:blipFill>
        <p:spPr>
          <a:xfrm>
            <a:off x="510024" y="4211372"/>
            <a:ext cx="3887805" cy="2536452"/>
          </a:xfrm>
          <a:prstGeom prst="rect">
            <a:avLst/>
          </a:prstGeom>
        </p:spPr>
      </p:pic>
      <p:pic>
        <p:nvPicPr>
          <p:cNvPr id="2" name="图片 1"/>
          <p:cNvPicPr>
            <a:picLocks noChangeAspect="1"/>
          </p:cNvPicPr>
          <p:nvPr/>
        </p:nvPicPr>
        <p:blipFill>
          <a:blip r:embed="rId5"/>
          <a:stretch>
            <a:fillRect/>
          </a:stretch>
        </p:blipFill>
        <p:spPr>
          <a:xfrm>
            <a:off x="5984190" y="4874132"/>
            <a:ext cx="4391793" cy="1403295"/>
          </a:xfrm>
          <a:prstGeom prst="rect">
            <a:avLst/>
          </a:prstGeom>
        </p:spPr>
      </p:pic>
      <p:sp>
        <p:nvSpPr>
          <p:cNvPr id="10" name="TextBox 5"/>
          <p:cNvSpPr txBox="1">
            <a:spLocks noChangeArrowheads="1"/>
          </p:cNvSpPr>
          <p:nvPr/>
        </p:nvSpPr>
        <p:spPr bwMode="auto">
          <a:xfrm>
            <a:off x="5609772" y="4442273"/>
            <a:ext cx="6241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a:ln>
                  <a:noFill/>
                </a:ln>
                <a:solidFill>
                  <a:srgbClr val="FF0000"/>
                </a:solidFill>
                <a:effectLst/>
                <a:uLnTx/>
                <a:uFillTx/>
                <a:latin typeface="Arial" charset="0"/>
                <a:ea typeface="宋体" charset="-122"/>
              </a:rPr>
              <a:t>Dominant S-wave only contributes to different kinematics: </a:t>
            </a:r>
            <a:endParaRPr kumimoji="0" lang="zh-CN" altLang="en-US" sz="1800" b="0" i="0" u="none" strike="noStrike" kern="0" cap="none" spc="0" normalizeH="0" baseline="0" noProof="0" dirty="0">
              <a:ln>
                <a:noFill/>
              </a:ln>
              <a:solidFill>
                <a:srgbClr val="FF0000"/>
              </a:solidFill>
              <a:effectLst/>
              <a:uLnTx/>
              <a:uFillTx/>
              <a:latin typeface="Arial" charset="0"/>
              <a:ea typeface="宋体" charset="-122"/>
            </a:endParaRPr>
          </a:p>
        </p:txBody>
      </p:sp>
    </p:spTree>
    <p:extLst>
      <p:ext uri="{BB962C8B-B14F-4D97-AF65-F5344CB8AC3E}">
        <p14:creationId xmlns:p14="http://schemas.microsoft.com/office/powerpoint/2010/main" val="36845657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813DFC8-4B18-4E2B-8095-7CA6717A9B0E}"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71</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474" y="853261"/>
            <a:ext cx="4040701"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1"/>
          <p:cNvSpPr txBox="1">
            <a:spLocks noChangeArrowheads="1"/>
          </p:cNvSpPr>
          <p:nvPr/>
        </p:nvSpPr>
        <p:spPr bwMode="auto">
          <a:xfrm>
            <a:off x="1968501" y="260351"/>
            <a:ext cx="3788281" cy="461665"/>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0" i="0" u="none" strike="noStrike" kern="0" cap="none" spc="0" normalizeH="0" baseline="0" noProof="0" dirty="0">
                <a:ln>
                  <a:noFill/>
                </a:ln>
                <a:solidFill>
                  <a:srgbClr val="0000FF"/>
                </a:solidFill>
                <a:effectLst/>
                <a:uLnTx/>
                <a:uFillTx/>
                <a:latin typeface="Calibri" pitchFamily="34" charset="0"/>
                <a:ea typeface="宋体" charset="-122"/>
              </a:rPr>
              <a:t>Angular distribution analysis </a:t>
            </a:r>
            <a:endParaRPr kumimoji="0" lang="zh-CN" altLang="en-US" sz="2400" b="0" i="0" u="none" strike="noStrike" kern="0" cap="none" spc="0" normalizeH="0" baseline="0" noProof="0" dirty="0">
              <a:ln>
                <a:noFill/>
              </a:ln>
              <a:solidFill>
                <a:srgbClr val="0000FF"/>
              </a:solidFill>
              <a:effectLst/>
              <a:uLnTx/>
              <a:uFillTx/>
              <a:latin typeface="Calibri" pitchFamily="34" charset="0"/>
              <a:ea typeface="宋体" charset="-122"/>
            </a:endParaRPr>
          </a:p>
        </p:txBody>
      </p:sp>
      <p:cxnSp>
        <p:nvCxnSpPr>
          <p:cNvPr id="7" name="直接箭头连接符 6"/>
          <p:cNvCxnSpPr/>
          <p:nvPr/>
        </p:nvCxnSpPr>
        <p:spPr bwMode="auto">
          <a:xfrm>
            <a:off x="6931068" y="1685419"/>
            <a:ext cx="1152128" cy="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接箭头连接符 9"/>
          <p:cNvCxnSpPr/>
          <p:nvPr/>
        </p:nvCxnSpPr>
        <p:spPr bwMode="auto">
          <a:xfrm flipH="1">
            <a:off x="8227212" y="1685419"/>
            <a:ext cx="1080120" cy="0"/>
          </a:xfrm>
          <a:prstGeom prst="straightConnector1">
            <a:avLst/>
          </a:prstGeom>
          <a:solidFill>
            <a:schemeClr val="accent1"/>
          </a:solidFill>
          <a:ln w="285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直接箭头连接符 11"/>
          <p:cNvCxnSpPr/>
          <p:nvPr/>
        </p:nvCxnSpPr>
        <p:spPr bwMode="auto">
          <a:xfrm flipV="1">
            <a:off x="8155204" y="590491"/>
            <a:ext cx="576064" cy="1094929"/>
          </a:xfrm>
          <a:prstGeom prst="straightConnector1">
            <a:avLst/>
          </a:prstGeom>
          <a:solidFill>
            <a:schemeClr val="accent1"/>
          </a:solidFill>
          <a:ln w="28575" cap="flat" cmpd="sng" algn="ctr">
            <a:solidFill>
              <a:srgbClr val="0000FF"/>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直接连接符 13"/>
          <p:cNvCxnSpPr/>
          <p:nvPr/>
        </p:nvCxnSpPr>
        <p:spPr bwMode="auto">
          <a:xfrm flipH="1">
            <a:off x="7651148" y="1685419"/>
            <a:ext cx="504056" cy="1008112"/>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6" name="直接箭头连接符 15"/>
          <p:cNvCxnSpPr/>
          <p:nvPr/>
        </p:nvCxnSpPr>
        <p:spPr bwMode="auto">
          <a:xfrm flipH="1">
            <a:off x="7363116" y="1685419"/>
            <a:ext cx="792088" cy="504056"/>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直接箭头连接符 17"/>
          <p:cNvCxnSpPr/>
          <p:nvPr/>
        </p:nvCxnSpPr>
        <p:spPr bwMode="auto">
          <a:xfrm>
            <a:off x="8155204" y="1685419"/>
            <a:ext cx="270030" cy="576064"/>
          </a:xfrm>
          <a:prstGeom prst="straightConnector1">
            <a:avLst/>
          </a:prstGeom>
          <a:solidFill>
            <a:schemeClr val="accent1"/>
          </a:solidFill>
          <a:ln w="28575" cap="flat" cmpd="sng" algn="ctr">
            <a:solidFill>
              <a:srgbClr val="FF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 name="弧形 18"/>
          <p:cNvSpPr/>
          <p:nvPr/>
        </p:nvSpPr>
        <p:spPr bwMode="auto">
          <a:xfrm>
            <a:off x="8083196" y="1397387"/>
            <a:ext cx="450050" cy="540060"/>
          </a:xfrm>
          <a:prstGeom prst="arc">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20" name="TextBox 19"/>
          <p:cNvSpPr txBox="1"/>
          <p:nvPr/>
        </p:nvSpPr>
        <p:spPr>
          <a:xfrm>
            <a:off x="8515244" y="1181363"/>
            <a:ext cx="577402"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1" u="none" strike="noStrike" kern="0" cap="none" spc="0" normalizeH="0" baseline="0" noProof="0" dirty="0">
                <a:ln>
                  <a:noFill/>
                </a:ln>
                <a:solidFill>
                  <a:sysClr val="windowText" lastClr="000000"/>
                </a:solidFill>
                <a:effectLst/>
                <a:uLnTx/>
                <a:uFillTx/>
                <a:sym typeface="Symbol"/>
              </a:rPr>
              <a:t></a:t>
            </a:r>
            <a:r>
              <a:rPr kumimoji="0" lang="zh-CN" altLang="en-US" sz="2000" b="0" i="0" u="none" strike="noStrike" kern="0" cap="none" spc="0" normalizeH="0" baseline="-25000" noProof="0" dirty="0">
                <a:ln>
                  <a:noFill/>
                </a:ln>
                <a:solidFill>
                  <a:sysClr val="windowText" lastClr="000000"/>
                </a:solidFill>
                <a:effectLst/>
                <a:uLnTx/>
                <a:uFillTx/>
                <a:sym typeface="Symbol"/>
              </a:rPr>
              <a:t></a:t>
            </a:r>
            <a:r>
              <a:rPr kumimoji="0" lang="zh-CN" altLang="en-US" sz="2000" b="0" i="0" u="none" strike="noStrike" kern="0" cap="none" spc="0" normalizeH="0" baseline="10000" noProof="0" dirty="0">
                <a:ln>
                  <a:noFill/>
                </a:ln>
                <a:solidFill>
                  <a:sysClr val="windowText" lastClr="000000"/>
                </a:solidFill>
                <a:effectLst/>
                <a:uLnTx/>
                <a:uFillTx/>
                <a:sym typeface="Symbol"/>
              </a:rPr>
              <a:t></a:t>
            </a:r>
            <a:r>
              <a:rPr kumimoji="0" lang="zh-CN" altLang="en-US" sz="2000" b="0" i="0" u="none" strike="noStrike" kern="0" cap="none" spc="0" normalizeH="0" baseline="0" noProof="0" dirty="0">
                <a:ln>
                  <a:noFill/>
                </a:ln>
                <a:solidFill>
                  <a:sysClr val="windowText" lastClr="000000"/>
                </a:solidFill>
                <a:effectLst/>
                <a:uLnTx/>
                <a:uFillTx/>
                <a:sym typeface="Symbol"/>
              </a:rPr>
              <a:t> </a:t>
            </a:r>
            <a:endParaRPr kumimoji="0" lang="zh-CN" altLang="en-US" sz="2000" b="0" i="0" u="none" strike="noStrike" kern="0" cap="none" spc="0" normalizeH="0" baseline="0" noProof="0" dirty="0">
              <a:ln>
                <a:noFill/>
              </a:ln>
              <a:solidFill>
                <a:sysClr val="windowText" lastClr="000000"/>
              </a:solidFill>
              <a:effectLst/>
              <a:uLnTx/>
              <a:uFillTx/>
            </a:endParaRPr>
          </a:p>
        </p:txBody>
      </p:sp>
      <p:sp>
        <p:nvSpPr>
          <p:cNvPr id="21" name="TextBox 20"/>
          <p:cNvSpPr txBox="1"/>
          <p:nvPr/>
        </p:nvSpPr>
        <p:spPr>
          <a:xfrm>
            <a:off x="8731269" y="359659"/>
            <a:ext cx="550151"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0" i="0" u="none" strike="noStrike" kern="0" cap="none" spc="0" normalizeH="0" baseline="0" noProof="0" dirty="0">
                <a:ln>
                  <a:noFill/>
                </a:ln>
                <a:solidFill>
                  <a:srgbClr val="0000FF"/>
                </a:solidFill>
                <a:effectLst/>
                <a:uLnTx/>
                <a:uFillTx/>
                <a:sym typeface="Symbol"/>
              </a:rPr>
              <a:t></a:t>
            </a:r>
            <a:r>
              <a:rPr kumimoji="0" lang="zh-CN" altLang="en-US" sz="2400" b="0" i="0" u="none" strike="noStrike" kern="0" cap="none" spc="0" normalizeH="0" baseline="30000" noProof="0" dirty="0">
                <a:ln>
                  <a:noFill/>
                </a:ln>
                <a:solidFill>
                  <a:srgbClr val="0000FF"/>
                </a:solidFill>
                <a:effectLst/>
                <a:uLnTx/>
                <a:uFillTx/>
                <a:sym typeface="Symbol"/>
              </a:rPr>
              <a:t></a:t>
            </a:r>
            <a:r>
              <a:rPr kumimoji="0" lang="zh-CN" altLang="en-US" sz="2400" b="0" i="0" u="none" strike="noStrike" kern="0" cap="none" spc="0" normalizeH="0" baseline="0" noProof="0" dirty="0">
                <a:ln>
                  <a:noFill/>
                </a:ln>
                <a:solidFill>
                  <a:srgbClr val="0000FF"/>
                </a:solidFill>
                <a:effectLst/>
                <a:uLnTx/>
                <a:uFillTx/>
                <a:sym typeface="Symbol"/>
              </a:rPr>
              <a:t> </a:t>
            </a:r>
            <a:endParaRPr kumimoji="0" lang="zh-CN" altLang="en-US" sz="2400" b="0" i="0" u="none" strike="noStrike" kern="0" cap="none" spc="0" normalizeH="0" baseline="0" noProof="0" dirty="0">
              <a:ln>
                <a:noFill/>
              </a:ln>
              <a:solidFill>
                <a:srgbClr val="0000FF"/>
              </a:solidFill>
              <a:effectLst/>
              <a:uLnTx/>
              <a:uFillTx/>
            </a:endParaRPr>
          </a:p>
        </p:txBody>
      </p:sp>
      <p:sp>
        <p:nvSpPr>
          <p:cNvPr id="22" name="TextBox 21"/>
          <p:cNvSpPr txBox="1"/>
          <p:nvPr/>
        </p:nvSpPr>
        <p:spPr>
          <a:xfrm>
            <a:off x="6931069" y="1325379"/>
            <a:ext cx="49244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C00000"/>
                </a:solidFill>
                <a:effectLst/>
                <a:uLnTx/>
                <a:uFillTx/>
              </a:rPr>
              <a:t>e</a:t>
            </a:r>
            <a:r>
              <a:rPr kumimoji="0" lang="en-US" altLang="zh-CN" sz="2000" b="0" i="0" u="none" strike="noStrike" kern="0" cap="none" spc="0" normalizeH="0" baseline="30000" noProof="0" dirty="0">
                <a:ln>
                  <a:noFill/>
                </a:ln>
                <a:solidFill>
                  <a:srgbClr val="C00000"/>
                </a:solidFill>
                <a:effectLst/>
                <a:uLnTx/>
                <a:uFillTx/>
                <a:sym typeface="Symbol"/>
              </a:rPr>
              <a:t></a:t>
            </a:r>
            <a:r>
              <a:rPr kumimoji="0" lang="en-US" altLang="zh-CN" sz="2000" b="0" i="0" u="none" strike="noStrike" kern="0" cap="none" spc="0" normalizeH="0" baseline="0" noProof="0" dirty="0">
                <a:ln>
                  <a:noFill/>
                </a:ln>
                <a:solidFill>
                  <a:srgbClr val="C00000"/>
                </a:solidFill>
                <a:effectLst/>
                <a:uLnTx/>
                <a:uFillTx/>
                <a:sym typeface="Symbol"/>
              </a:rPr>
              <a:t> </a:t>
            </a:r>
            <a:endParaRPr kumimoji="0" lang="zh-CN" altLang="en-US" sz="2000" b="0" i="0" u="none" strike="noStrike" kern="0" cap="none" spc="0" normalizeH="0" baseline="0" noProof="0" dirty="0">
              <a:ln>
                <a:noFill/>
              </a:ln>
              <a:solidFill>
                <a:srgbClr val="C00000"/>
              </a:solidFill>
              <a:effectLst/>
              <a:uLnTx/>
              <a:uFillTx/>
            </a:endParaRPr>
          </a:p>
        </p:txBody>
      </p:sp>
      <p:sp>
        <p:nvSpPr>
          <p:cNvPr id="24" name="TextBox 23"/>
          <p:cNvSpPr txBox="1"/>
          <p:nvPr/>
        </p:nvSpPr>
        <p:spPr>
          <a:xfrm>
            <a:off x="9246938" y="1325379"/>
            <a:ext cx="49244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C00000"/>
                </a:solidFill>
                <a:effectLst/>
                <a:uLnTx/>
                <a:uFillTx/>
              </a:rPr>
              <a:t>e</a:t>
            </a:r>
            <a:r>
              <a:rPr kumimoji="0" lang="en-US" altLang="zh-CN" sz="2000" b="0" i="0" u="none" strike="noStrike" kern="0" cap="none" spc="0" normalizeH="0" baseline="30000" noProof="0" dirty="0">
                <a:ln>
                  <a:noFill/>
                </a:ln>
                <a:solidFill>
                  <a:srgbClr val="C00000"/>
                </a:solidFill>
                <a:effectLst/>
                <a:uLnTx/>
                <a:uFillTx/>
                <a:sym typeface="Symbol"/>
              </a:rPr>
              <a:t></a:t>
            </a:r>
            <a:r>
              <a:rPr kumimoji="0" lang="en-US" altLang="zh-CN" sz="2000" b="0" i="0" u="none" strike="noStrike" kern="0" cap="none" spc="0" normalizeH="0" baseline="0" noProof="0" dirty="0">
                <a:ln>
                  <a:noFill/>
                </a:ln>
                <a:solidFill>
                  <a:srgbClr val="C00000"/>
                </a:solidFill>
                <a:effectLst/>
                <a:uLnTx/>
                <a:uFillTx/>
                <a:sym typeface="Symbol"/>
              </a:rPr>
              <a:t> </a:t>
            </a:r>
            <a:endParaRPr kumimoji="0" lang="zh-CN" altLang="en-US" sz="2000" b="0" i="0" u="none" strike="noStrike" kern="0" cap="none" spc="0" normalizeH="0" baseline="0" noProof="0" dirty="0">
              <a:ln>
                <a:noFill/>
              </a:ln>
              <a:solidFill>
                <a:srgbClr val="C00000"/>
              </a:solidFill>
              <a:effectLst/>
              <a:uLnTx/>
              <a:uFillTx/>
            </a:endParaRPr>
          </a:p>
        </p:txBody>
      </p:sp>
      <p:sp>
        <p:nvSpPr>
          <p:cNvPr id="26" name="TextBox 25"/>
          <p:cNvSpPr txBox="1"/>
          <p:nvPr/>
        </p:nvSpPr>
        <p:spPr>
          <a:xfrm>
            <a:off x="7019626" y="2117467"/>
            <a:ext cx="441146"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FF0000"/>
                </a:solidFill>
                <a:effectLst/>
                <a:uLnTx/>
                <a:uFillTx/>
              </a:rPr>
              <a:t>D </a:t>
            </a:r>
            <a:endParaRPr kumimoji="0" lang="zh-CN" altLang="en-US" sz="2000" b="0" i="0" u="none" strike="noStrike" kern="0" cap="none" spc="0" normalizeH="0" baseline="0" noProof="0" dirty="0">
              <a:ln>
                <a:noFill/>
              </a:ln>
              <a:solidFill>
                <a:srgbClr val="FF0000"/>
              </a:solidFill>
              <a:effectLst/>
              <a:uLnTx/>
              <a:uFillTx/>
            </a:endParaRPr>
          </a:p>
        </p:txBody>
      </p:sp>
      <p:sp>
        <p:nvSpPr>
          <p:cNvPr id="29" name="TextBox 28"/>
          <p:cNvSpPr txBox="1"/>
          <p:nvPr/>
        </p:nvSpPr>
        <p:spPr>
          <a:xfrm>
            <a:off x="8472609" y="2160568"/>
            <a:ext cx="540533"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rgbClr val="FF0000"/>
                </a:solidFill>
                <a:effectLst/>
                <a:uLnTx/>
                <a:uFillTx/>
              </a:rPr>
              <a:t>D* </a:t>
            </a:r>
            <a:endParaRPr kumimoji="0" lang="zh-CN" altLang="en-US" sz="2000" b="0" i="0" u="none" strike="noStrike" kern="0" cap="none" spc="0" normalizeH="0" baseline="0" noProof="0" dirty="0">
              <a:ln>
                <a:noFill/>
              </a:ln>
              <a:solidFill>
                <a:srgbClr val="FF0000"/>
              </a:solidFill>
              <a:effectLst/>
              <a:uLnTx/>
              <a:uFillTx/>
            </a:endParaRPr>
          </a:p>
        </p:txBody>
      </p:sp>
      <p:cxnSp>
        <p:nvCxnSpPr>
          <p:cNvPr id="30" name="直接连接符 29"/>
          <p:cNvCxnSpPr/>
          <p:nvPr/>
        </p:nvCxnSpPr>
        <p:spPr bwMode="auto">
          <a:xfrm>
            <a:off x="7363117" y="2189475"/>
            <a:ext cx="1031541" cy="36004"/>
          </a:xfrm>
          <a:prstGeom prst="line">
            <a:avLst/>
          </a:prstGeom>
          <a:solidFill>
            <a:schemeClr val="accent1"/>
          </a:solidFill>
          <a:ln w="9525" cap="flat" cmpd="sng" algn="ctr">
            <a:solidFill>
              <a:srgbClr val="0000FF"/>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4" name="任意多边形 33"/>
          <p:cNvSpPr/>
          <p:nvPr/>
        </p:nvSpPr>
        <p:spPr bwMode="auto">
          <a:xfrm>
            <a:off x="7712893" y="2030118"/>
            <a:ext cx="268941" cy="161365"/>
          </a:xfrm>
          <a:custGeom>
            <a:avLst/>
            <a:gdLst>
              <a:gd name="connsiteX0" fmla="*/ 268941 w 268941"/>
              <a:gd name="connsiteY0" fmla="*/ 0 h 161365"/>
              <a:gd name="connsiteX1" fmla="*/ 129092 w 268941"/>
              <a:gd name="connsiteY1" fmla="*/ 32273 h 161365"/>
              <a:gd name="connsiteX2" fmla="*/ 32273 w 268941"/>
              <a:gd name="connsiteY2" fmla="*/ 107577 h 161365"/>
              <a:gd name="connsiteX3" fmla="*/ 0 w 268941"/>
              <a:gd name="connsiteY3" fmla="*/ 161365 h 161365"/>
            </a:gdLst>
            <a:ahLst/>
            <a:cxnLst>
              <a:cxn ang="0">
                <a:pos x="connsiteX0" y="connsiteY0"/>
              </a:cxn>
              <a:cxn ang="0">
                <a:pos x="connsiteX1" y="connsiteY1"/>
              </a:cxn>
              <a:cxn ang="0">
                <a:pos x="connsiteX2" y="connsiteY2"/>
              </a:cxn>
              <a:cxn ang="0">
                <a:pos x="connsiteX3" y="connsiteY3"/>
              </a:cxn>
            </a:cxnLst>
            <a:rect l="l" t="t" r="r" b="b"/>
            <a:pathLst>
              <a:path w="268941" h="161365">
                <a:moveTo>
                  <a:pt x="268941" y="0"/>
                </a:moveTo>
                <a:cubicBezTo>
                  <a:pt x="218739" y="7172"/>
                  <a:pt x="168537" y="14344"/>
                  <a:pt x="129092" y="32273"/>
                </a:cubicBezTo>
                <a:cubicBezTo>
                  <a:pt x="89647" y="50202"/>
                  <a:pt x="53788" y="86062"/>
                  <a:pt x="32273" y="107577"/>
                </a:cubicBezTo>
                <a:cubicBezTo>
                  <a:pt x="10758" y="129092"/>
                  <a:pt x="5379" y="145228"/>
                  <a:pt x="0" y="161365"/>
                </a:cubicBezTo>
              </a:path>
            </a:pathLst>
          </a:custGeom>
          <a:no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37" name="TextBox 36"/>
          <p:cNvSpPr txBox="1"/>
          <p:nvPr/>
        </p:nvSpPr>
        <p:spPr>
          <a:xfrm>
            <a:off x="7793826" y="2149405"/>
            <a:ext cx="535724"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000" b="0" i="1" u="none" strike="noStrike" kern="0" cap="none" spc="0" normalizeH="0" baseline="0" noProof="0" dirty="0">
                <a:ln>
                  <a:noFill/>
                </a:ln>
                <a:solidFill>
                  <a:srgbClr val="FF0000"/>
                </a:solidFill>
                <a:effectLst/>
                <a:uLnTx/>
                <a:uFillTx/>
                <a:sym typeface="Symbol"/>
              </a:rPr>
              <a:t></a:t>
            </a:r>
            <a:r>
              <a:rPr kumimoji="0" lang="zh-CN" altLang="en-US" sz="2000" b="0" i="0" u="none" strike="noStrike" kern="0" cap="none" spc="0" normalizeH="0" baseline="-25000" noProof="0" dirty="0">
                <a:ln>
                  <a:noFill/>
                </a:ln>
                <a:solidFill>
                  <a:srgbClr val="FF0000"/>
                </a:solidFill>
                <a:effectLst/>
                <a:uLnTx/>
                <a:uFillTx/>
                <a:sym typeface="Symbol"/>
              </a:rPr>
              <a:t></a:t>
            </a:r>
            <a:r>
              <a:rPr kumimoji="0" lang="en-US" altLang="zh-CN" sz="2000" b="0" i="0" u="none" strike="noStrike" kern="0" cap="none" spc="0" normalizeH="0" baseline="-25000" noProof="0" dirty="0">
                <a:ln>
                  <a:noFill/>
                </a:ln>
                <a:solidFill>
                  <a:srgbClr val="FF0000"/>
                </a:solidFill>
                <a:effectLst/>
                <a:uLnTx/>
                <a:uFillTx/>
                <a:sym typeface="Symbol"/>
              </a:rPr>
              <a:t>D</a:t>
            </a:r>
            <a:endParaRPr kumimoji="0" lang="zh-CN" altLang="en-US" sz="2000" b="0" i="0" u="none" strike="noStrike" kern="0" cap="none" spc="0" normalizeH="0" baseline="0" noProof="0" dirty="0">
              <a:ln>
                <a:noFill/>
              </a:ln>
              <a:solidFill>
                <a:srgbClr val="FF0000"/>
              </a:solidFill>
              <a:effectLst/>
              <a:uLnTx/>
              <a:uFillTx/>
            </a:endParaRPr>
          </a:p>
        </p:txBody>
      </p:sp>
      <p:pic>
        <p:nvPicPr>
          <p:cNvPr id="3" name="图片 2"/>
          <p:cNvPicPr>
            <a:picLocks noChangeAspect="1"/>
          </p:cNvPicPr>
          <p:nvPr/>
        </p:nvPicPr>
        <p:blipFill>
          <a:blip r:embed="rId3"/>
          <a:stretch>
            <a:fillRect/>
          </a:stretch>
        </p:blipFill>
        <p:spPr>
          <a:xfrm>
            <a:off x="605742" y="3500379"/>
            <a:ext cx="3994927" cy="2689752"/>
          </a:xfrm>
          <a:prstGeom prst="rect">
            <a:avLst/>
          </a:prstGeom>
        </p:spPr>
      </p:pic>
      <p:pic>
        <p:nvPicPr>
          <p:cNvPr id="4" name="图片 3"/>
          <p:cNvPicPr>
            <a:picLocks noChangeAspect="1"/>
          </p:cNvPicPr>
          <p:nvPr/>
        </p:nvPicPr>
        <p:blipFill>
          <a:blip r:embed="rId4"/>
          <a:stretch>
            <a:fillRect/>
          </a:stretch>
        </p:blipFill>
        <p:spPr>
          <a:xfrm>
            <a:off x="994674" y="6330986"/>
            <a:ext cx="3841257" cy="326250"/>
          </a:xfrm>
          <a:prstGeom prst="rect">
            <a:avLst/>
          </a:prstGeom>
        </p:spPr>
      </p:pic>
      <p:sp>
        <p:nvSpPr>
          <p:cNvPr id="5" name="文本框 4"/>
          <p:cNvSpPr txBox="1"/>
          <p:nvPr/>
        </p:nvSpPr>
        <p:spPr>
          <a:xfrm>
            <a:off x="1145586" y="955338"/>
            <a:ext cx="163378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BESIII (2013) </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25" name="TextBox 1"/>
          <p:cNvSpPr txBox="1"/>
          <p:nvPr/>
        </p:nvSpPr>
        <p:spPr>
          <a:xfrm>
            <a:off x="4903440" y="2926345"/>
            <a:ext cx="6647543"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latin typeface="Calibri" panose="020F0502020204030204" pitchFamily="34" charset="0"/>
              </a:rPr>
              <a:t>The dominance of D wave at the </a:t>
            </a:r>
            <a:r>
              <a:rPr kumimoji="0" lang="en-US" altLang="zh-CN" sz="1800" b="0" i="0" u="none" strike="noStrike" kern="0" cap="none" spc="0" normalizeH="0" baseline="0" noProof="0" dirty="0" err="1">
                <a:ln>
                  <a:noFill/>
                </a:ln>
                <a:solidFill>
                  <a:srgbClr val="0000FF"/>
                </a:solidFill>
                <a:effectLst/>
                <a:uLnTx/>
                <a:uFillTx/>
                <a:latin typeface="Calibri" panose="020F0502020204030204" pitchFamily="34" charset="0"/>
              </a:rPr>
              <a:t>Zc</a:t>
            </a:r>
            <a:r>
              <a:rPr kumimoji="0" lang="en-US" altLang="zh-CN" sz="1800" b="0" i="0" u="none" strike="noStrike" kern="0" cap="none" spc="0" normalizeH="0" baseline="0" noProof="0" dirty="0">
                <a:ln>
                  <a:noFill/>
                </a:ln>
                <a:solidFill>
                  <a:srgbClr val="0000FF"/>
                </a:solidFill>
                <a:effectLst/>
                <a:uLnTx/>
                <a:uFillTx/>
                <a:latin typeface="Calibri" panose="020F0502020204030204" pitchFamily="34" charset="0"/>
              </a:rPr>
              <a:t> peak can compromise with the angular distribution.</a:t>
            </a:r>
            <a:r>
              <a:rPr kumimoji="0" lang="en-US" altLang="zh-CN" sz="1800" b="0" i="0" u="none" strike="noStrike" kern="0" cap="none" spc="0" normalizeH="0" baseline="0" noProof="0" dirty="0">
                <a:ln>
                  <a:noFill/>
                </a:ln>
                <a:solidFill>
                  <a:srgbClr val="0000FF"/>
                </a:solidFill>
                <a:effectLst/>
                <a:uLnTx/>
                <a:uFillTx/>
                <a:latin typeface="Calibri" panose="020F0502020204030204" pitchFamily="34" charset="0"/>
                <a:sym typeface="Wingdings" panose="05000000000000000000" pitchFamily="2" charset="2"/>
              </a:rPr>
              <a:t> </a:t>
            </a:r>
            <a:endParaRPr kumimoji="0" lang="zh-CN" altLang="en-US" sz="1800" b="0" i="0" u="none" strike="noStrike" kern="0" cap="none" spc="0" normalizeH="0" baseline="0" noProof="0" dirty="0">
              <a:ln>
                <a:noFill/>
              </a:ln>
              <a:solidFill>
                <a:srgbClr val="0000FF"/>
              </a:solidFill>
              <a:effectLst/>
              <a:uLnTx/>
              <a:uFillTx/>
              <a:latin typeface="Calibri" panose="020F0502020204030204" pitchFamily="34" charset="0"/>
            </a:endParaRPr>
          </a:p>
        </p:txBody>
      </p:sp>
      <p:pic>
        <p:nvPicPr>
          <p:cNvPr id="27" name="图片 26"/>
          <p:cNvPicPr>
            <a:picLocks noChangeAspect="1"/>
          </p:cNvPicPr>
          <p:nvPr/>
        </p:nvPicPr>
        <p:blipFill>
          <a:blip r:embed="rId5"/>
          <a:stretch>
            <a:fillRect/>
          </a:stretch>
        </p:blipFill>
        <p:spPr>
          <a:xfrm>
            <a:off x="5646329" y="3744140"/>
            <a:ext cx="4465115" cy="2913096"/>
          </a:xfrm>
          <a:prstGeom prst="rect">
            <a:avLst/>
          </a:prstGeom>
        </p:spPr>
      </p:pic>
    </p:spTree>
    <p:extLst>
      <p:ext uri="{BB962C8B-B14F-4D97-AF65-F5344CB8AC3E}">
        <p14:creationId xmlns:p14="http://schemas.microsoft.com/office/powerpoint/2010/main" val="2081463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4813DFC8-4B18-4E2B-8095-7CA6717A9B0E}"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72</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1610" y="770691"/>
            <a:ext cx="4600575" cy="695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199" y="1636672"/>
            <a:ext cx="5038725"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4396" y="3218963"/>
            <a:ext cx="5295900" cy="714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67609" y="4083058"/>
            <a:ext cx="7142757" cy="2370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矩形 2"/>
          <p:cNvSpPr/>
          <p:nvPr/>
        </p:nvSpPr>
        <p:spPr bwMode="auto">
          <a:xfrm>
            <a:off x="5375920" y="1634786"/>
            <a:ext cx="1584176" cy="504056"/>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9" name="矩形 8"/>
          <p:cNvSpPr/>
          <p:nvPr/>
        </p:nvSpPr>
        <p:spPr bwMode="auto">
          <a:xfrm>
            <a:off x="5951984" y="2355808"/>
            <a:ext cx="1224136" cy="647130"/>
          </a:xfrm>
          <a:prstGeom prst="rect">
            <a:avLst/>
          </a:prstGeom>
          <a:noFill/>
          <a:ln w="9525"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lvl="0" indent="0" defTabSz="91440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ysClr val="windowText" lastClr="000000"/>
              </a:solidFill>
              <a:effectLst/>
              <a:uLnTx/>
              <a:uFillTx/>
              <a:latin typeface="Arial" charset="0"/>
            </a:endParaRPr>
          </a:p>
        </p:txBody>
      </p:sp>
      <p:sp>
        <p:nvSpPr>
          <p:cNvPr id="4" name="TextBox 3"/>
          <p:cNvSpPr txBox="1"/>
          <p:nvPr/>
        </p:nvSpPr>
        <p:spPr>
          <a:xfrm>
            <a:off x="2279576" y="260648"/>
            <a:ext cx="4392488" cy="4001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0000"/>
                </a:solidFill>
                <a:effectLst/>
                <a:uLnTx/>
                <a:uFillTx/>
              </a:rPr>
              <a:t>How a D wave can be present? </a:t>
            </a:r>
            <a:endParaRPr kumimoji="0" lang="zh-CN" altLang="en-US" sz="2000" b="1" i="0" u="none" strike="noStrike" kern="0" cap="none" spc="0" normalizeH="0" baseline="0" noProof="0" dirty="0">
              <a:ln>
                <a:noFill/>
              </a:ln>
              <a:solidFill>
                <a:srgbClr val="FF0000"/>
              </a:solidFill>
              <a:effectLst/>
              <a:uLnTx/>
              <a:uFillTx/>
            </a:endParaRPr>
          </a:p>
        </p:txBody>
      </p:sp>
      <p:pic>
        <p:nvPicPr>
          <p:cNvPr id="1536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5681" y="4265112"/>
            <a:ext cx="1266825" cy="342900"/>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574572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73</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7690073" y="160296"/>
            <a:ext cx="3006956" cy="6633751"/>
          </a:xfrm>
          <a:prstGeom prst="rect">
            <a:avLst/>
          </a:prstGeom>
        </p:spPr>
      </p:pic>
      <p:sp>
        <p:nvSpPr>
          <p:cNvPr id="4" name="文本框 3"/>
          <p:cNvSpPr txBox="1"/>
          <p:nvPr/>
        </p:nvSpPr>
        <p:spPr>
          <a:xfrm>
            <a:off x="5083935" y="6483350"/>
            <a:ext cx="3332964"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FF"/>
                </a:solidFill>
                <a:effectLst/>
                <a:uLnTx/>
                <a:uFillTx/>
              </a:rPr>
              <a:t>BESIII, PRD 97, 071101(R) (2018)</a:t>
            </a:r>
            <a:endParaRPr kumimoji="0" lang="zh-CN" altLang="en-US" sz="1600" b="0" i="0" u="none" strike="noStrike" kern="0" cap="none" spc="0" normalizeH="0" baseline="0" noProof="0" dirty="0">
              <a:ln>
                <a:noFill/>
              </a:ln>
              <a:solidFill>
                <a:srgbClr val="0000FF"/>
              </a:solidFill>
              <a:effectLst/>
              <a:uLnTx/>
              <a:uFillTx/>
            </a:endParaRPr>
          </a:p>
        </p:txBody>
      </p:sp>
      <mc:AlternateContent xmlns:mc="http://schemas.openxmlformats.org/markup-compatibility/2006" xmlns:a14="http://schemas.microsoft.com/office/drawing/2010/main">
        <mc:Choice Requires="a14">
          <p:sp>
            <p:nvSpPr>
              <p:cNvPr id="5" name="矩形 4"/>
              <p:cNvSpPr/>
              <p:nvPr/>
            </p:nvSpPr>
            <p:spPr>
              <a:xfrm>
                <a:off x="9638793" y="319069"/>
                <a:ext cx="233358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m:t>
                        </m:r>
                      </m:sup>
                    </m:sSup>
                    <m:sSup>
                      <m:sSupPr>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m:t>
                        </m:r>
                      </m:sup>
                    </m:sSup>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m:t>
                    </m:r>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𝑲</m:t>
                    </m:r>
                    <m:acc>
                      <m:accPr>
                        <m:chr m:val="̅"/>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ctrlPr>
                      </m:accPr>
                      <m:e>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𝑲</m:t>
                        </m:r>
                      </m:e>
                    </m:acc>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 </m:t>
                    </m:r>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𝑱</m:t>
                    </m:r>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m:t>
                    </m:r>
                  </m:oMath>
                </a14:m>
                <a:r>
                  <a:rPr kumimoji="0" lang="zh-CN" altLang="en-US" sz="2400" b="0" i="0" u="none" strike="noStrike" kern="0" cap="none" spc="0" normalizeH="0" baseline="0" noProof="0" dirty="0">
                    <a:ln>
                      <a:noFill/>
                    </a:ln>
                    <a:solidFill>
                      <a:srgbClr val="0000FF"/>
                    </a:solidFill>
                    <a:effectLst/>
                    <a:uLnTx/>
                    <a:uFillTx/>
                    <a:latin typeface="+mn-ea"/>
                    <a:sym typeface="Symbol" panose="05050102010706020507" pitchFamily="18" charset="2"/>
                  </a:rPr>
                  <a:t></a:t>
                </a:r>
                <a:endParaRPr kumimoji="0" lang="zh-CN" altLang="en-US" sz="2400" b="0" i="0" u="none" strike="noStrike" kern="0" cap="none" spc="0" normalizeH="0" baseline="0" noProof="0" dirty="0">
                  <a:ln>
                    <a:noFill/>
                  </a:ln>
                  <a:solidFill>
                    <a:srgbClr val="0000FF"/>
                  </a:solidFill>
                  <a:effectLst/>
                  <a:uLnTx/>
                  <a:uFillTx/>
                  <a:latin typeface="+mn-ea"/>
                </a:endParaRPr>
              </a:p>
            </p:txBody>
          </p:sp>
        </mc:Choice>
        <mc:Fallback xmlns="">
          <p:sp>
            <p:nvSpPr>
              <p:cNvPr id="5" name="矩形 4"/>
              <p:cNvSpPr>
                <a:spLocks noRot="1" noChangeAspect="1" noMove="1" noResize="1" noEditPoints="1" noAdjustHandles="1" noChangeArrowheads="1" noChangeShapeType="1" noTextEdit="1"/>
              </p:cNvSpPr>
              <p:nvPr/>
            </p:nvSpPr>
            <p:spPr>
              <a:xfrm>
                <a:off x="9638793" y="319069"/>
                <a:ext cx="2333588" cy="461665"/>
              </a:xfrm>
              <a:prstGeom prst="rect">
                <a:avLst/>
              </a:prstGeom>
              <a:blipFill>
                <a:blip r:embed="rId3"/>
                <a:stretch>
                  <a:fillRect t="-10526" r="-3394" b="-28947"/>
                </a:stretch>
              </a:blipFill>
            </p:spPr>
            <p:txBody>
              <a:bodyPr/>
              <a:lstStyle/>
              <a:p>
                <a:r>
                  <a:rPr lang="zh-CN" altLang="en-US">
                    <a:noFill/>
                  </a:rPr>
                  <a:t> </a:t>
                </a:r>
              </a:p>
            </p:txBody>
          </p:sp>
        </mc:Fallback>
      </mc:AlternateContent>
      <p:sp>
        <p:nvSpPr>
          <p:cNvPr id="6" name="Text Box 4"/>
          <p:cNvSpPr txBox="1">
            <a:spLocks noChangeArrowheads="1"/>
          </p:cNvSpPr>
          <p:nvPr/>
        </p:nvSpPr>
        <p:spPr bwMode="auto">
          <a:xfrm>
            <a:off x="823423" y="373123"/>
            <a:ext cx="6866650" cy="12003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FF0000"/>
                </a:solidFill>
                <a:effectLst/>
                <a:uLnTx/>
                <a:uFillTx/>
                <a:latin typeface="Calibri" pitchFamily="34" charset="0"/>
                <a:ea typeface="宋体" charset="-122"/>
              </a:rPr>
              <a:t>Y(4260)</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 may have sizeable couplings to </a:t>
            </a:r>
            <a:r>
              <a:rPr kumimoji="0" lang="en-US" altLang="zh-CN" sz="2400" b="1" i="0" u="none" strike="noStrike" kern="0" cap="none" spc="0" normalizeH="0" baseline="0" noProof="0" dirty="0">
                <a:ln>
                  <a:noFill/>
                </a:ln>
                <a:solidFill>
                  <a:srgbClr val="FF0000"/>
                </a:solidFill>
                <a:effectLst/>
                <a:uLnTx/>
                <a:uFillTx/>
                <a:latin typeface="Calibri" pitchFamily="34" charset="0"/>
                <a:ea typeface="宋体" charset="-122"/>
              </a:rPr>
              <a:t>DD</a:t>
            </a:r>
            <a:r>
              <a:rPr kumimoji="0" lang="en-US" altLang="zh-CN" sz="2400" b="1" i="0" u="none" strike="noStrike" kern="0" cap="none" spc="0" normalizeH="0" baseline="-25000" noProof="0" dirty="0">
                <a:ln>
                  <a:noFill/>
                </a:ln>
                <a:solidFill>
                  <a:srgbClr val="FF0000"/>
                </a:solidFill>
                <a:effectLst/>
                <a:uLnTx/>
                <a:uFillTx/>
                <a:latin typeface="Calibri" pitchFamily="34" charset="0"/>
                <a:ea typeface="宋体" charset="-122"/>
              </a:rPr>
              <a:t>1</a:t>
            </a:r>
            <a:r>
              <a:rPr kumimoji="0" lang="en-US" altLang="zh-CN" sz="2400" b="1" i="0" u="none" strike="noStrike" kern="0" cap="none" spc="0" normalizeH="0" baseline="0" noProof="0" dirty="0">
                <a:ln>
                  <a:noFill/>
                </a:ln>
                <a:solidFill>
                  <a:srgbClr val="FF0000"/>
                </a:solidFill>
                <a:effectLst/>
                <a:uLnTx/>
                <a:uFillTx/>
                <a:latin typeface="Calibri" pitchFamily="34" charset="0"/>
                <a:ea typeface="宋体" charset="-122"/>
              </a:rPr>
              <a:t>(2420) </a:t>
            </a: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if it is a hybrid. </a:t>
            </a:r>
          </a:p>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333399"/>
                </a:solidFill>
                <a:effectLst/>
                <a:uLnTx/>
                <a:uFillTx/>
                <a:latin typeface="Calibri" pitchFamily="34" charset="0"/>
                <a:ea typeface="宋体" charset="-122"/>
              </a:rPr>
              <a:t>Then, how to distinguish them?</a:t>
            </a:r>
          </a:p>
        </p:txBody>
      </p:sp>
      <p:sp>
        <p:nvSpPr>
          <p:cNvPr id="7" name="自由: 形状 6"/>
          <p:cNvSpPr/>
          <p:nvPr/>
        </p:nvSpPr>
        <p:spPr>
          <a:xfrm>
            <a:off x="1264397" y="1958283"/>
            <a:ext cx="1727200" cy="190931"/>
          </a:xfrm>
          <a:custGeom>
            <a:avLst/>
            <a:gdLst>
              <a:gd name="connsiteX0" fmla="*/ 0 w 1727200"/>
              <a:gd name="connsiteY0" fmla="*/ 174172 h 190931"/>
              <a:gd name="connsiteX1" fmla="*/ 696686 w 1727200"/>
              <a:gd name="connsiteY1" fmla="*/ 174172 h 190931"/>
              <a:gd name="connsiteX2" fmla="*/ 1727200 w 1727200"/>
              <a:gd name="connsiteY2" fmla="*/ 0 h 190931"/>
            </a:gdLst>
            <a:ahLst/>
            <a:cxnLst>
              <a:cxn ang="0">
                <a:pos x="connsiteX0" y="connsiteY0"/>
              </a:cxn>
              <a:cxn ang="0">
                <a:pos x="connsiteX1" y="connsiteY1"/>
              </a:cxn>
              <a:cxn ang="0">
                <a:pos x="connsiteX2" y="connsiteY2"/>
              </a:cxn>
            </a:cxnLst>
            <a:rect l="l" t="t" r="r" b="b"/>
            <a:pathLst>
              <a:path w="1727200" h="190931">
                <a:moveTo>
                  <a:pt x="0" y="174172"/>
                </a:moveTo>
                <a:cubicBezTo>
                  <a:pt x="204409" y="188686"/>
                  <a:pt x="408819" y="203201"/>
                  <a:pt x="696686" y="174172"/>
                </a:cubicBezTo>
                <a:cubicBezTo>
                  <a:pt x="984553" y="145143"/>
                  <a:pt x="1355876" y="72571"/>
                  <a:pt x="172720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 name="自由: 形状 7"/>
          <p:cNvSpPr/>
          <p:nvPr/>
        </p:nvSpPr>
        <p:spPr>
          <a:xfrm>
            <a:off x="1249883" y="3032637"/>
            <a:ext cx="1756228" cy="147169"/>
          </a:xfrm>
          <a:custGeom>
            <a:avLst/>
            <a:gdLst>
              <a:gd name="connsiteX0" fmla="*/ 0 w 1756228"/>
              <a:gd name="connsiteY0" fmla="*/ 23798 h 147169"/>
              <a:gd name="connsiteX1" fmla="*/ 892628 w 1756228"/>
              <a:gd name="connsiteY1" fmla="*/ 9283 h 147169"/>
              <a:gd name="connsiteX2" fmla="*/ 1756228 w 1756228"/>
              <a:gd name="connsiteY2" fmla="*/ 147169 h 147169"/>
            </a:gdLst>
            <a:ahLst/>
            <a:cxnLst>
              <a:cxn ang="0">
                <a:pos x="connsiteX0" y="connsiteY0"/>
              </a:cxn>
              <a:cxn ang="0">
                <a:pos x="connsiteX1" y="connsiteY1"/>
              </a:cxn>
              <a:cxn ang="0">
                <a:pos x="connsiteX2" y="connsiteY2"/>
              </a:cxn>
            </a:cxnLst>
            <a:rect l="l" t="t" r="r" b="b"/>
            <a:pathLst>
              <a:path w="1756228" h="147169">
                <a:moveTo>
                  <a:pt x="0" y="23798"/>
                </a:moveTo>
                <a:cubicBezTo>
                  <a:pt x="299961" y="6259"/>
                  <a:pt x="599923" y="-11279"/>
                  <a:pt x="892628" y="9283"/>
                </a:cubicBezTo>
                <a:cubicBezTo>
                  <a:pt x="1185333" y="29845"/>
                  <a:pt x="1470780" y="88507"/>
                  <a:pt x="1756228" y="147169"/>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 name="Freeform 12"/>
          <p:cNvSpPr>
            <a:spLocks/>
          </p:cNvSpPr>
          <p:nvPr/>
        </p:nvSpPr>
        <p:spPr bwMode="auto">
          <a:xfrm rot="733423">
            <a:off x="1299510" y="2388488"/>
            <a:ext cx="935038" cy="431800"/>
          </a:xfrm>
          <a:custGeom>
            <a:avLst/>
            <a:gdLst>
              <a:gd name="T0" fmla="*/ 0 w 752"/>
              <a:gd name="T1" fmla="*/ 256 h 290"/>
              <a:gd name="T2" fmla="*/ 8 w 752"/>
              <a:gd name="T3" fmla="*/ 192 h 290"/>
              <a:gd name="T4" fmla="*/ 80 w 752"/>
              <a:gd name="T5" fmla="*/ 160 h 290"/>
              <a:gd name="T6" fmla="*/ 160 w 752"/>
              <a:gd name="T7" fmla="*/ 168 h 290"/>
              <a:gd name="T8" fmla="*/ 112 w 752"/>
              <a:gd name="T9" fmla="*/ 248 h 290"/>
              <a:gd name="T10" fmla="*/ 176 w 752"/>
              <a:gd name="T11" fmla="*/ 152 h 290"/>
              <a:gd name="T12" fmla="*/ 264 w 752"/>
              <a:gd name="T13" fmla="*/ 160 h 290"/>
              <a:gd name="T14" fmla="*/ 256 w 752"/>
              <a:gd name="T15" fmla="*/ 224 h 290"/>
              <a:gd name="T16" fmla="*/ 200 w 752"/>
              <a:gd name="T17" fmla="*/ 216 h 290"/>
              <a:gd name="T18" fmla="*/ 288 w 752"/>
              <a:gd name="T19" fmla="*/ 104 h 290"/>
              <a:gd name="T20" fmla="*/ 392 w 752"/>
              <a:gd name="T21" fmla="*/ 144 h 290"/>
              <a:gd name="T22" fmla="*/ 384 w 752"/>
              <a:gd name="T23" fmla="*/ 184 h 290"/>
              <a:gd name="T24" fmla="*/ 336 w 752"/>
              <a:gd name="T25" fmla="*/ 176 h 290"/>
              <a:gd name="T26" fmla="*/ 352 w 752"/>
              <a:gd name="T27" fmla="*/ 128 h 290"/>
              <a:gd name="T28" fmla="*/ 448 w 752"/>
              <a:gd name="T29" fmla="*/ 72 h 290"/>
              <a:gd name="T30" fmla="*/ 496 w 752"/>
              <a:gd name="T31" fmla="*/ 168 h 290"/>
              <a:gd name="T32" fmla="*/ 448 w 752"/>
              <a:gd name="T33" fmla="*/ 160 h 290"/>
              <a:gd name="T34" fmla="*/ 456 w 752"/>
              <a:gd name="T35" fmla="*/ 128 h 290"/>
              <a:gd name="T36" fmla="*/ 480 w 752"/>
              <a:gd name="T37" fmla="*/ 80 h 290"/>
              <a:gd name="T38" fmla="*/ 528 w 752"/>
              <a:gd name="T39" fmla="*/ 48 h 290"/>
              <a:gd name="T40" fmla="*/ 560 w 752"/>
              <a:gd name="T41" fmla="*/ 56 h 290"/>
              <a:gd name="T42" fmla="*/ 592 w 752"/>
              <a:gd name="T43" fmla="*/ 104 h 290"/>
              <a:gd name="T44" fmla="*/ 584 w 752"/>
              <a:gd name="T45" fmla="*/ 136 h 290"/>
              <a:gd name="T46" fmla="*/ 544 w 752"/>
              <a:gd name="T47" fmla="*/ 128 h 290"/>
              <a:gd name="T48" fmla="*/ 608 w 752"/>
              <a:gd name="T49" fmla="*/ 16 h 290"/>
              <a:gd name="T50" fmla="*/ 632 w 752"/>
              <a:gd name="T51" fmla="*/ 0 h 290"/>
              <a:gd name="T52" fmla="*/ 680 w 752"/>
              <a:gd name="T53" fmla="*/ 56 h 290"/>
              <a:gd name="T54" fmla="*/ 672 w 752"/>
              <a:gd name="T55" fmla="*/ 96 h 290"/>
              <a:gd name="T56" fmla="*/ 632 w 752"/>
              <a:gd name="T57" fmla="*/ 32 h 290"/>
              <a:gd name="T58" fmla="*/ 640 w 752"/>
              <a:gd name="T59" fmla="*/ 8 h 290"/>
              <a:gd name="T60" fmla="*/ 752 w 752"/>
              <a:gd name="T61" fmla="*/ 1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52" h="290">
                <a:moveTo>
                  <a:pt x="0" y="256"/>
                </a:moveTo>
                <a:cubicBezTo>
                  <a:pt x="3" y="235"/>
                  <a:pt x="0" y="212"/>
                  <a:pt x="8" y="192"/>
                </a:cubicBezTo>
                <a:cubicBezTo>
                  <a:pt x="18" y="168"/>
                  <a:pt x="80" y="160"/>
                  <a:pt x="80" y="160"/>
                </a:cubicBezTo>
                <a:cubicBezTo>
                  <a:pt x="107" y="163"/>
                  <a:pt x="144" y="147"/>
                  <a:pt x="160" y="168"/>
                </a:cubicBezTo>
                <a:cubicBezTo>
                  <a:pt x="251" y="290"/>
                  <a:pt x="135" y="253"/>
                  <a:pt x="112" y="248"/>
                </a:cubicBezTo>
                <a:cubicBezTo>
                  <a:pt x="95" y="197"/>
                  <a:pt x="130" y="167"/>
                  <a:pt x="176" y="152"/>
                </a:cubicBezTo>
                <a:cubicBezTo>
                  <a:pt x="205" y="155"/>
                  <a:pt x="242" y="140"/>
                  <a:pt x="264" y="160"/>
                </a:cubicBezTo>
                <a:cubicBezTo>
                  <a:pt x="280" y="174"/>
                  <a:pt x="272" y="210"/>
                  <a:pt x="256" y="224"/>
                </a:cubicBezTo>
                <a:cubicBezTo>
                  <a:pt x="242" y="236"/>
                  <a:pt x="219" y="219"/>
                  <a:pt x="200" y="216"/>
                </a:cubicBezTo>
                <a:cubicBezTo>
                  <a:pt x="217" y="166"/>
                  <a:pt x="245" y="132"/>
                  <a:pt x="288" y="104"/>
                </a:cubicBezTo>
                <a:cubicBezTo>
                  <a:pt x="335" y="111"/>
                  <a:pt x="366" y="105"/>
                  <a:pt x="392" y="144"/>
                </a:cubicBezTo>
                <a:cubicBezTo>
                  <a:pt x="389" y="157"/>
                  <a:pt x="396" y="177"/>
                  <a:pt x="384" y="184"/>
                </a:cubicBezTo>
                <a:cubicBezTo>
                  <a:pt x="370" y="192"/>
                  <a:pt x="344" y="190"/>
                  <a:pt x="336" y="176"/>
                </a:cubicBezTo>
                <a:cubicBezTo>
                  <a:pt x="328" y="161"/>
                  <a:pt x="338" y="137"/>
                  <a:pt x="352" y="128"/>
                </a:cubicBezTo>
                <a:cubicBezTo>
                  <a:pt x="385" y="106"/>
                  <a:pt x="411" y="84"/>
                  <a:pt x="448" y="72"/>
                </a:cubicBezTo>
                <a:cubicBezTo>
                  <a:pt x="520" y="86"/>
                  <a:pt x="505" y="94"/>
                  <a:pt x="496" y="168"/>
                </a:cubicBezTo>
                <a:cubicBezTo>
                  <a:pt x="480" y="165"/>
                  <a:pt x="459" y="171"/>
                  <a:pt x="448" y="160"/>
                </a:cubicBezTo>
                <a:cubicBezTo>
                  <a:pt x="440" y="152"/>
                  <a:pt x="453" y="139"/>
                  <a:pt x="456" y="128"/>
                </a:cubicBezTo>
                <a:cubicBezTo>
                  <a:pt x="461" y="112"/>
                  <a:pt x="467" y="92"/>
                  <a:pt x="480" y="80"/>
                </a:cubicBezTo>
                <a:cubicBezTo>
                  <a:pt x="494" y="67"/>
                  <a:pt x="528" y="48"/>
                  <a:pt x="528" y="48"/>
                </a:cubicBezTo>
                <a:cubicBezTo>
                  <a:pt x="539" y="51"/>
                  <a:pt x="552" y="49"/>
                  <a:pt x="560" y="56"/>
                </a:cubicBezTo>
                <a:cubicBezTo>
                  <a:pt x="574" y="69"/>
                  <a:pt x="592" y="104"/>
                  <a:pt x="592" y="104"/>
                </a:cubicBezTo>
                <a:cubicBezTo>
                  <a:pt x="589" y="115"/>
                  <a:pt x="594" y="131"/>
                  <a:pt x="584" y="136"/>
                </a:cubicBezTo>
                <a:cubicBezTo>
                  <a:pt x="572" y="142"/>
                  <a:pt x="550" y="140"/>
                  <a:pt x="544" y="128"/>
                </a:cubicBezTo>
                <a:cubicBezTo>
                  <a:pt x="518" y="76"/>
                  <a:pt x="579" y="35"/>
                  <a:pt x="608" y="16"/>
                </a:cubicBezTo>
                <a:cubicBezTo>
                  <a:pt x="616" y="11"/>
                  <a:pt x="632" y="0"/>
                  <a:pt x="632" y="0"/>
                </a:cubicBezTo>
                <a:cubicBezTo>
                  <a:pt x="669" y="12"/>
                  <a:pt x="659" y="24"/>
                  <a:pt x="680" y="56"/>
                </a:cubicBezTo>
                <a:cubicBezTo>
                  <a:pt x="677" y="69"/>
                  <a:pt x="683" y="88"/>
                  <a:pt x="672" y="96"/>
                </a:cubicBezTo>
                <a:cubicBezTo>
                  <a:pt x="652" y="111"/>
                  <a:pt x="632" y="32"/>
                  <a:pt x="632" y="32"/>
                </a:cubicBezTo>
                <a:cubicBezTo>
                  <a:pt x="635" y="24"/>
                  <a:pt x="632" y="9"/>
                  <a:pt x="640" y="8"/>
                </a:cubicBezTo>
                <a:cubicBezTo>
                  <a:pt x="677" y="3"/>
                  <a:pt x="752" y="16"/>
                  <a:pt x="752" y="16"/>
                </a:cubicBezTo>
              </a:path>
            </a:pathLst>
          </a:cu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 name="自由: 形状 9"/>
          <p:cNvSpPr/>
          <p:nvPr/>
        </p:nvSpPr>
        <p:spPr>
          <a:xfrm>
            <a:off x="2235172" y="2332965"/>
            <a:ext cx="727453" cy="420915"/>
          </a:xfrm>
          <a:custGeom>
            <a:avLst/>
            <a:gdLst>
              <a:gd name="connsiteX0" fmla="*/ 720196 w 727453"/>
              <a:gd name="connsiteY0" fmla="*/ 0 h 420915"/>
              <a:gd name="connsiteX1" fmla="*/ 96081 w 727453"/>
              <a:gd name="connsiteY1" fmla="*/ 137886 h 420915"/>
              <a:gd name="connsiteX2" fmla="*/ 67053 w 727453"/>
              <a:gd name="connsiteY2" fmla="*/ 283029 h 420915"/>
              <a:gd name="connsiteX3" fmla="*/ 727453 w 727453"/>
              <a:gd name="connsiteY3" fmla="*/ 420915 h 420915"/>
            </a:gdLst>
            <a:ahLst/>
            <a:cxnLst>
              <a:cxn ang="0">
                <a:pos x="connsiteX0" y="connsiteY0"/>
              </a:cxn>
              <a:cxn ang="0">
                <a:pos x="connsiteX1" y="connsiteY1"/>
              </a:cxn>
              <a:cxn ang="0">
                <a:pos x="connsiteX2" y="connsiteY2"/>
              </a:cxn>
              <a:cxn ang="0">
                <a:pos x="connsiteX3" y="connsiteY3"/>
              </a:cxn>
            </a:cxnLst>
            <a:rect l="l" t="t" r="r" b="b"/>
            <a:pathLst>
              <a:path w="727453" h="420915">
                <a:moveTo>
                  <a:pt x="720196" y="0"/>
                </a:moveTo>
                <a:cubicBezTo>
                  <a:pt x="462567" y="45357"/>
                  <a:pt x="204938" y="90715"/>
                  <a:pt x="96081" y="137886"/>
                </a:cubicBezTo>
                <a:cubicBezTo>
                  <a:pt x="-12776" y="185057"/>
                  <a:pt x="-38176" y="235858"/>
                  <a:pt x="67053" y="283029"/>
                </a:cubicBezTo>
                <a:cubicBezTo>
                  <a:pt x="172282" y="330200"/>
                  <a:pt x="449867" y="375557"/>
                  <a:pt x="727453" y="420915"/>
                </a:cubicBezTo>
              </a:path>
            </a:pathLst>
          </a:cu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 name="Text Box 50"/>
          <p:cNvSpPr txBox="1">
            <a:spLocks noChangeArrowheads="1"/>
          </p:cNvSpPr>
          <p:nvPr/>
        </p:nvSpPr>
        <p:spPr bwMode="auto">
          <a:xfrm>
            <a:off x="4996444" y="1833840"/>
            <a:ext cx="45878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a:t>
            </a:r>
            <a:r>
              <a:rPr kumimoji="0" lang="en-US" altLang="zh-CN" sz="1800" b="1" i="0" u="none" strike="noStrike" kern="0" cap="none" spc="0" normalizeH="0" baseline="-25000" noProof="0" dirty="0">
                <a:ln>
                  <a:noFill/>
                </a:ln>
                <a:solidFill>
                  <a:srgbClr val="0000FF"/>
                </a:solidFill>
                <a:effectLst/>
                <a:uLnTx/>
                <a:uFillTx/>
                <a:latin typeface="Calibri" pitchFamily="34" charset="0"/>
                <a:ea typeface="宋体" charset="-122"/>
              </a:rPr>
              <a:t>1</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 </a:t>
            </a:r>
          </a:p>
        </p:txBody>
      </p:sp>
      <p:sp>
        <p:nvSpPr>
          <p:cNvPr id="12" name="Text Box 51"/>
          <p:cNvSpPr txBox="1">
            <a:spLocks noChangeArrowheads="1"/>
          </p:cNvSpPr>
          <p:nvPr/>
        </p:nvSpPr>
        <p:spPr bwMode="auto">
          <a:xfrm>
            <a:off x="4870364" y="3026183"/>
            <a:ext cx="600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a:t>
            </a:r>
          </a:p>
        </p:txBody>
      </p:sp>
      <p:sp>
        <p:nvSpPr>
          <p:cNvPr id="13" name="文本框 12"/>
          <p:cNvSpPr txBox="1"/>
          <p:nvPr/>
        </p:nvSpPr>
        <p:spPr>
          <a:xfrm>
            <a:off x="823424" y="4001854"/>
            <a:ext cx="6978006"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 hybrid mode will have access to J/</a:t>
            </a:r>
            <a:r>
              <a:rPr kumimoji="0" lang="en-US" altLang="zh-CN"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Symbol" panose="05050102010706020507" pitchFamily="18" charset="2"/>
              </a:rPr>
              <a:t> KK by quark rearrangement? </a:t>
            </a:r>
            <a:endParaRPr kumimoji="0" lang="zh-CN" altLang="en-US"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14" name="Text Box 51"/>
          <p:cNvSpPr txBox="1">
            <a:spLocks noChangeArrowheads="1"/>
          </p:cNvSpPr>
          <p:nvPr/>
        </p:nvSpPr>
        <p:spPr bwMode="auto">
          <a:xfrm>
            <a:off x="2876600" y="3110459"/>
            <a:ext cx="67358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c</a:t>
            </a: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rPr>
              <a:t>   </a:t>
            </a:r>
          </a:p>
        </p:txBody>
      </p:sp>
      <p:sp>
        <p:nvSpPr>
          <p:cNvPr id="15" name="Text Box 51"/>
          <p:cNvSpPr txBox="1">
            <a:spLocks noChangeArrowheads="1"/>
          </p:cNvSpPr>
          <p:nvPr/>
        </p:nvSpPr>
        <p:spPr bwMode="auto">
          <a:xfrm>
            <a:off x="3063422" y="1613478"/>
            <a:ext cx="51969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c</a:t>
            </a: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rPr>
              <a:t>   </a:t>
            </a:r>
          </a:p>
        </p:txBody>
      </p:sp>
      <p:sp>
        <p:nvSpPr>
          <p:cNvPr id="16" name="Text Box 51"/>
          <p:cNvSpPr txBox="1">
            <a:spLocks noChangeArrowheads="1"/>
          </p:cNvSpPr>
          <p:nvPr/>
        </p:nvSpPr>
        <p:spPr bwMode="auto">
          <a:xfrm>
            <a:off x="2936155" y="2104458"/>
            <a:ext cx="21852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rPr>
              <a:t>q  (</a:t>
            </a: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2400" b="1" i="0" u="none" strike="noStrike" kern="0" cap="none" spc="0" normalizeH="0" baseline="0" noProof="0" dirty="0" err="1">
                <a:ln>
                  <a:noFill/>
                </a:ln>
                <a:solidFill>
                  <a:srgbClr val="0000FF"/>
                </a:solidFill>
                <a:effectLst/>
                <a:uLnTx/>
                <a:uFillTx/>
                <a:latin typeface="Calibri" pitchFamily="34" charset="0"/>
                <a:ea typeface="宋体" charset="-122"/>
                <a:sym typeface="Symbol" pitchFamily="18" charset="2"/>
              </a:rPr>
              <a:t>u,d,</a:t>
            </a:r>
            <a:r>
              <a:rPr kumimoji="0" lang="en-US" altLang="zh-CN" sz="2400" b="1" i="0" u="none" strike="noStrike" kern="0" cap="none" spc="0" normalizeH="0" baseline="0" noProof="0" dirty="0" err="1">
                <a:ln>
                  <a:noFill/>
                </a:ln>
                <a:solidFill>
                  <a:srgbClr val="FF0000"/>
                </a:solidFill>
                <a:effectLst/>
                <a:uLnTx/>
                <a:uFillTx/>
                <a:latin typeface="Calibri" pitchFamily="34" charset="0"/>
                <a:ea typeface="宋体" charset="-122"/>
                <a:sym typeface="Symbol" pitchFamily="18" charset="2"/>
              </a:rPr>
              <a:t>s</a:t>
            </a:r>
            <a:r>
              <a:rPr kumimoji="0" lang="en-US" altLang="zh-CN" sz="2400" b="1" i="0" u="none" strike="noStrike" kern="0" cap="none" spc="0" normalizeH="0" baseline="0" noProof="0" dirty="0">
                <a:ln>
                  <a:noFill/>
                </a:ln>
                <a:solidFill>
                  <a:srgbClr val="FF0000"/>
                </a:solidFill>
                <a:effectLst/>
                <a:uLnTx/>
                <a:uFillTx/>
                <a:latin typeface="Calibri" pitchFamily="34" charset="0"/>
                <a:ea typeface="宋体" charset="-122"/>
                <a:sym typeface="Symbol" pitchFamily="18" charset="2"/>
              </a:rPr>
              <a:t> </a:t>
            </a: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rPr>
              <a:t>   </a:t>
            </a:r>
          </a:p>
        </p:txBody>
      </p:sp>
      <p:sp>
        <p:nvSpPr>
          <p:cNvPr id="17" name="Text Box 51"/>
          <p:cNvSpPr txBox="1">
            <a:spLocks noChangeArrowheads="1"/>
          </p:cNvSpPr>
          <p:nvPr/>
        </p:nvSpPr>
        <p:spPr bwMode="auto">
          <a:xfrm>
            <a:off x="3048046" y="2653385"/>
            <a:ext cx="170751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rPr>
              <a:t>q  (</a:t>
            </a: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u, d, </a:t>
            </a:r>
            <a:r>
              <a:rPr kumimoji="0" lang="en-US" altLang="zh-CN" sz="2400" b="1" i="0" u="none" strike="noStrike" kern="0" cap="none" spc="0" normalizeH="0" baseline="0" noProof="0" dirty="0">
                <a:ln>
                  <a:noFill/>
                </a:ln>
                <a:solidFill>
                  <a:srgbClr val="FF0000"/>
                </a:solidFill>
                <a:effectLst/>
                <a:uLnTx/>
                <a:uFillTx/>
                <a:latin typeface="Calibri" pitchFamily="34" charset="0"/>
                <a:ea typeface="宋体" charset="-122"/>
                <a:sym typeface="Symbol" pitchFamily="18" charset="2"/>
              </a:rPr>
              <a:t>s</a:t>
            </a: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 )</a:t>
            </a:r>
            <a:r>
              <a:rPr kumimoji="0" lang="en-US" altLang="zh-CN" sz="2400" b="1" i="0" u="none" strike="noStrike" kern="0" cap="none" spc="0" normalizeH="0" baseline="0" noProof="0" dirty="0">
                <a:ln>
                  <a:noFill/>
                </a:ln>
                <a:solidFill>
                  <a:srgbClr val="0000FF"/>
                </a:solidFill>
                <a:effectLst/>
                <a:uLnTx/>
                <a:uFillTx/>
                <a:latin typeface="Calibri" pitchFamily="34" charset="0"/>
                <a:ea typeface="宋体" charset="-122"/>
              </a:rPr>
              <a:t>   </a:t>
            </a:r>
          </a:p>
        </p:txBody>
      </p:sp>
      <mc:AlternateContent xmlns:mc="http://schemas.openxmlformats.org/markup-compatibility/2006" xmlns:a14="http://schemas.microsoft.com/office/drawing/2010/main">
        <mc:Choice Requires="a14">
          <p:sp>
            <p:nvSpPr>
              <p:cNvPr id="23" name="文本框 22"/>
              <p:cNvSpPr txBox="1"/>
              <p:nvPr/>
            </p:nvSpPr>
            <p:spPr>
              <a:xfrm>
                <a:off x="1827696" y="5049395"/>
                <a:ext cx="4587025" cy="784830"/>
              </a:xfrm>
              <a:prstGeom prst="rect">
                <a:avLst/>
              </a:prstGeom>
              <a:noFill/>
            </p:spPr>
            <p:txBody>
              <a:bodyPr wrap="non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000" b="0" i="0" u="none" strike="noStrike" kern="0" cap="none" spc="0" normalizeH="0" baseline="0" noProof="0" dirty="0">
                    <a:ln>
                      <a:noFill/>
                    </a:ln>
                    <a:solidFill>
                      <a:srgbClr val="0000FF"/>
                    </a:solidFill>
                    <a:effectLst/>
                    <a:uLnTx/>
                    <a:uFillTx/>
                  </a:rPr>
                  <a:t>Y(4260) as a hybrid: </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000" b="0" i="0" u="none" strike="noStrike" kern="0" cap="none" spc="0" normalizeH="0" baseline="0" noProof="0" dirty="0">
                    <a:ln>
                      <a:noFill/>
                    </a:ln>
                    <a:solidFill>
                      <a:srgbClr val="0000FF"/>
                    </a:solidFill>
                    <a:effectLst/>
                    <a:uLnTx/>
                    <a:uFillTx/>
                    <a:sym typeface="Symbol" panose="05050102010706020507" pitchFamily="18" charset="2"/>
                  </a:rPr>
                  <a:t>(</a:t>
                </a:r>
                <a14:m>
                  <m:oMath xmlns:m="http://schemas.openxmlformats.org/officeDocument/2006/math">
                    <m:sSup>
                      <m:sSupPr>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sup>
                    </m:sSup>
                    <m:sSup>
                      <m:sSupPr>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sup>
                    </m:s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𝑲</m:t>
                    </m:r>
                    <m:acc>
                      <m:accPr>
                        <m:chr m:val="̅"/>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acc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𝑲</m:t>
                        </m:r>
                      </m:e>
                    </m:acc>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 </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𝑱</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oMath>
                </a14:m>
                <a:r>
                  <a:rPr kumimoji="0" lang="zh-CN" altLang="en-US" sz="2000" b="0" i="0" u="none" strike="noStrike" kern="0" cap="none" spc="0" normalizeH="0" baseline="0" noProof="0" dirty="0">
                    <a:ln>
                      <a:noFill/>
                    </a:ln>
                    <a:solidFill>
                      <a:srgbClr val="0000FF"/>
                    </a:solidFill>
                    <a:effectLst/>
                    <a:uLnTx/>
                    <a:uFillTx/>
                    <a:latin typeface="+mn-ea"/>
                    <a:sym typeface="Symbol" panose="05050102010706020507" pitchFamily="18" charset="2"/>
                  </a:rPr>
                  <a:t></a:t>
                </a:r>
                <a:r>
                  <a:rPr kumimoji="0" lang="en-US" altLang="zh-CN" sz="2000" b="0" i="0" u="none" strike="noStrike" kern="0" cap="none" spc="0" normalizeH="0" baseline="0" noProof="0" dirty="0">
                    <a:ln>
                      <a:noFill/>
                    </a:ln>
                    <a:solidFill>
                      <a:srgbClr val="0000FF"/>
                    </a:solidFill>
                    <a:effectLst/>
                    <a:uLnTx/>
                    <a:uFillTx/>
                    <a:latin typeface="+mn-ea"/>
                    <a:sym typeface="Symbol" panose="05050102010706020507" pitchFamily="18" charset="2"/>
                  </a:rPr>
                  <a:t>)  </a:t>
                </a:r>
                <a:r>
                  <a:rPr kumimoji="0" lang="en-US" altLang="zh-CN" sz="2000" b="0" i="0" u="none" strike="noStrike" kern="0" cap="none" spc="0" normalizeH="0" baseline="0" noProof="0" dirty="0">
                    <a:ln>
                      <a:noFill/>
                    </a:ln>
                    <a:solidFill>
                      <a:srgbClr val="0000FF"/>
                    </a:solidFill>
                    <a:effectLst/>
                    <a:uLnTx/>
                    <a:uFillTx/>
                    <a:sym typeface="Symbol" panose="05050102010706020507" pitchFamily="18" charset="2"/>
                  </a:rPr>
                  <a:t>(</a:t>
                </a:r>
                <a14:m>
                  <m:oMath xmlns:m="http://schemas.openxmlformats.org/officeDocument/2006/math">
                    <m:sSup>
                      <m:sSupPr>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sup>
                    </m:sSup>
                    <m:sSup>
                      <m:sSupPr>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sup>
                    </m:s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sym typeface="Symbol" panose="05050102010706020507" pitchFamily="18" charset="2"/>
                      </a:rPr>
                      <m:t></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 </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𝑱</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oMath>
                </a14:m>
                <a:r>
                  <a:rPr kumimoji="0" lang="zh-CN" altLang="en-US" sz="2000" b="0" i="0" u="none" strike="noStrike" kern="0" cap="none" spc="0" normalizeH="0" baseline="0" noProof="0" dirty="0">
                    <a:ln>
                      <a:noFill/>
                    </a:ln>
                    <a:solidFill>
                      <a:srgbClr val="0000FF"/>
                    </a:solidFill>
                    <a:effectLst/>
                    <a:uLnTx/>
                    <a:uFillTx/>
                    <a:latin typeface="+mn-ea"/>
                    <a:sym typeface="Symbol" panose="05050102010706020507" pitchFamily="18" charset="2"/>
                  </a:rPr>
                  <a:t></a:t>
                </a:r>
                <a:r>
                  <a:rPr kumimoji="0" lang="en-US" altLang="zh-CN" sz="2000" b="0" i="0" u="none" strike="noStrike" kern="0" cap="none" spc="0" normalizeH="0" baseline="0" noProof="0" dirty="0">
                    <a:ln>
                      <a:noFill/>
                    </a:ln>
                    <a:solidFill>
                      <a:srgbClr val="0000FF"/>
                    </a:solidFill>
                    <a:effectLst/>
                    <a:uLnTx/>
                    <a:uFillTx/>
                    <a:latin typeface="+mn-ea"/>
                    <a:sym typeface="Symbol" panose="05050102010706020507" pitchFamily="18" charset="2"/>
                  </a:rPr>
                  <a:t>)</a:t>
                </a:r>
                <a:endParaRPr kumimoji="0" lang="zh-CN" altLang="en-US" sz="2000" b="0" i="0" u="none" strike="noStrike" kern="0" cap="none" spc="0" normalizeH="0" baseline="0" noProof="0" dirty="0">
                  <a:ln>
                    <a:noFill/>
                  </a:ln>
                  <a:solidFill>
                    <a:srgbClr val="0000FF"/>
                  </a:solidFill>
                  <a:effectLst/>
                  <a:uLnTx/>
                  <a:uFillTx/>
                </a:endParaRPr>
              </a:p>
            </p:txBody>
          </p:sp>
        </mc:Choice>
        <mc:Fallback xmlns="">
          <p:sp>
            <p:nvSpPr>
              <p:cNvPr id="23" name="文本框 22"/>
              <p:cNvSpPr txBox="1">
                <a:spLocks noRot="1" noChangeAspect="1" noMove="1" noResize="1" noEditPoints="1" noAdjustHandles="1" noChangeArrowheads="1" noChangeShapeType="1" noTextEdit="1"/>
              </p:cNvSpPr>
              <p:nvPr/>
            </p:nvSpPr>
            <p:spPr>
              <a:xfrm>
                <a:off x="1827696" y="5049395"/>
                <a:ext cx="4587025" cy="784830"/>
              </a:xfrm>
              <a:prstGeom prst="rect">
                <a:avLst/>
              </a:prstGeom>
              <a:blipFill>
                <a:blip r:embed="rId4"/>
                <a:stretch>
                  <a:fillRect l="-1463" t="-3101" r="-532" b="-13178"/>
                </a:stretch>
              </a:blipFill>
            </p:spPr>
            <p:txBody>
              <a:bodyPr/>
              <a:lstStyle/>
              <a:p>
                <a:r>
                  <a:rPr lang="zh-CN" altLang="en-US">
                    <a:noFill/>
                  </a:rPr>
                  <a:t> </a:t>
                </a:r>
              </a:p>
            </p:txBody>
          </p:sp>
        </mc:Fallback>
      </mc:AlternateContent>
      <p:sp>
        <p:nvSpPr>
          <p:cNvPr id="24" name="箭头: 右 23"/>
          <p:cNvSpPr/>
          <p:nvPr/>
        </p:nvSpPr>
        <p:spPr bwMode="auto">
          <a:xfrm>
            <a:off x="687883" y="5230021"/>
            <a:ext cx="426460" cy="29104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1" i="0" u="none" strike="noStrike" kern="0" cap="none" spc="0" normalizeH="0" baseline="0" noProof="0">
              <a:ln>
                <a:noFill/>
              </a:ln>
              <a:solidFill>
                <a:schemeClr val="tx1"/>
              </a:solidFill>
              <a:effectLst/>
              <a:uLnTx/>
              <a:uFillTx/>
              <a:latin typeface="Arial" charset="0"/>
            </a:endParaRPr>
          </a:p>
        </p:txBody>
      </p:sp>
    </p:spTree>
    <p:extLst>
      <p:ext uri="{BB962C8B-B14F-4D97-AF65-F5344CB8AC3E}">
        <p14:creationId xmlns:p14="http://schemas.microsoft.com/office/powerpoint/2010/main" val="598281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74</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图片 2"/>
          <p:cNvPicPr>
            <a:picLocks noChangeAspect="1"/>
          </p:cNvPicPr>
          <p:nvPr/>
        </p:nvPicPr>
        <p:blipFill>
          <a:blip r:embed="rId2"/>
          <a:stretch>
            <a:fillRect/>
          </a:stretch>
        </p:blipFill>
        <p:spPr>
          <a:xfrm>
            <a:off x="4937459" y="965903"/>
            <a:ext cx="5463676" cy="2121211"/>
          </a:xfrm>
          <a:prstGeom prst="rect">
            <a:avLst/>
          </a:prstGeom>
        </p:spPr>
      </p:pic>
      <p:pic>
        <p:nvPicPr>
          <p:cNvPr id="4" name="图片 3"/>
          <p:cNvPicPr>
            <a:picLocks noChangeAspect="1"/>
          </p:cNvPicPr>
          <p:nvPr/>
        </p:nvPicPr>
        <p:blipFill>
          <a:blip r:embed="rId3"/>
          <a:stretch>
            <a:fillRect/>
          </a:stretch>
        </p:blipFill>
        <p:spPr>
          <a:xfrm>
            <a:off x="516212" y="3540492"/>
            <a:ext cx="3598590" cy="2353548"/>
          </a:xfrm>
          <a:prstGeom prst="rect">
            <a:avLst/>
          </a:prstGeom>
        </p:spPr>
      </p:pic>
      <p:pic>
        <p:nvPicPr>
          <p:cNvPr id="5" name="图片 4"/>
          <p:cNvPicPr>
            <a:picLocks noChangeAspect="1"/>
          </p:cNvPicPr>
          <p:nvPr/>
        </p:nvPicPr>
        <p:blipFill>
          <a:blip r:embed="rId4"/>
          <a:stretch>
            <a:fillRect/>
          </a:stretch>
        </p:blipFill>
        <p:spPr>
          <a:xfrm>
            <a:off x="4204227" y="3537396"/>
            <a:ext cx="3604855" cy="2356644"/>
          </a:xfrm>
          <a:prstGeom prst="rect">
            <a:avLst/>
          </a:prstGeom>
        </p:spPr>
      </p:pic>
      <p:sp>
        <p:nvSpPr>
          <p:cNvPr id="7" name="文本框 6"/>
          <p:cNvSpPr txBox="1"/>
          <p:nvPr/>
        </p:nvSpPr>
        <p:spPr>
          <a:xfrm>
            <a:off x="880850" y="340173"/>
            <a:ext cx="10701550"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What kind of observables are sensitive to the internal structure of Y(4260)? </a:t>
            </a:r>
            <a:endParaRPr kumimoji="0" lang="zh-CN" altLang="en-US"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文本框 7"/>
          <p:cNvSpPr txBox="1"/>
          <p:nvPr/>
        </p:nvSpPr>
        <p:spPr>
          <a:xfrm>
            <a:off x="5951182" y="6483350"/>
            <a:ext cx="5181740"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FF"/>
                </a:solidFill>
                <a:effectLst/>
                <a:uLnTx/>
                <a:uFillTx/>
              </a:rPr>
              <a:t>Z. Cao and Q.Z., Phys. Rev. D99, 014016 (2019)</a:t>
            </a:r>
            <a:endParaRPr kumimoji="0" lang="zh-CN" altLang="en-US" sz="1800" b="0" i="0" u="none" strike="noStrike" kern="0" cap="none" spc="0" normalizeH="0" baseline="0" noProof="0" dirty="0">
              <a:ln>
                <a:noFill/>
              </a:ln>
              <a:solidFill>
                <a:srgbClr val="0000FF"/>
              </a:solidFill>
              <a:effectLst/>
              <a:uLnTx/>
              <a:uFillTx/>
            </a:endParaRPr>
          </a:p>
        </p:txBody>
      </p:sp>
      <mc:AlternateContent xmlns:mc="http://schemas.openxmlformats.org/markup-compatibility/2006" xmlns:a14="http://schemas.microsoft.com/office/drawing/2010/main">
        <mc:Choice Requires="a14">
          <p:sp>
            <p:nvSpPr>
              <p:cNvPr id="9" name="矩形 8"/>
              <p:cNvSpPr/>
              <p:nvPr/>
            </p:nvSpPr>
            <p:spPr>
              <a:xfrm>
                <a:off x="1148713" y="3062134"/>
                <a:ext cx="2333588"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sSup>
                      <m:sSupPr>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m:t>
                        </m:r>
                      </m:sup>
                    </m:sSup>
                    <m:sSup>
                      <m:sSupPr>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m:t>
                        </m:r>
                      </m:sup>
                    </m:sSup>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m:t>
                    </m:r>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𝑲</m:t>
                    </m:r>
                    <m:acc>
                      <m:accPr>
                        <m:chr m:val="̅"/>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ctrlPr>
                      </m:accPr>
                      <m:e>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𝑲</m:t>
                        </m:r>
                      </m:e>
                    </m:acc>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 </m:t>
                    </m:r>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𝑱</m:t>
                    </m:r>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rPr>
                      <m:t>/</m:t>
                    </m:r>
                  </m:oMath>
                </a14:m>
                <a:r>
                  <a:rPr kumimoji="0" lang="zh-CN" altLang="en-US" sz="2400" b="0" i="0" u="none" strike="noStrike" kern="0" cap="none" spc="0" normalizeH="0" baseline="0" noProof="0" dirty="0">
                    <a:ln>
                      <a:noFill/>
                    </a:ln>
                    <a:solidFill>
                      <a:srgbClr val="0000FF"/>
                    </a:solidFill>
                    <a:effectLst/>
                    <a:uLnTx/>
                    <a:uFillTx/>
                    <a:latin typeface="+mn-ea"/>
                    <a:sym typeface="Symbol" panose="05050102010706020507" pitchFamily="18" charset="2"/>
                  </a:rPr>
                  <a:t></a:t>
                </a:r>
                <a:endParaRPr kumimoji="0" lang="zh-CN" altLang="en-US" sz="2400" b="0" i="0" u="none" strike="noStrike" kern="0" cap="none" spc="0" normalizeH="0" baseline="0" noProof="0" dirty="0">
                  <a:ln>
                    <a:noFill/>
                  </a:ln>
                  <a:solidFill>
                    <a:srgbClr val="0000FF"/>
                  </a:solidFill>
                  <a:effectLst/>
                  <a:uLnTx/>
                  <a:uFillTx/>
                  <a:latin typeface="+mn-ea"/>
                </a:endParaRPr>
              </a:p>
            </p:txBody>
          </p:sp>
        </mc:Choice>
        <mc:Fallback xmlns="">
          <p:sp>
            <p:nvSpPr>
              <p:cNvPr id="9" name="矩形 8"/>
              <p:cNvSpPr>
                <a:spLocks noRot="1" noChangeAspect="1" noMove="1" noResize="1" noEditPoints="1" noAdjustHandles="1" noChangeArrowheads="1" noChangeShapeType="1" noTextEdit="1"/>
              </p:cNvSpPr>
              <p:nvPr/>
            </p:nvSpPr>
            <p:spPr>
              <a:xfrm>
                <a:off x="1148713" y="3062134"/>
                <a:ext cx="2333588" cy="461665"/>
              </a:xfrm>
              <a:prstGeom prst="rect">
                <a:avLst/>
              </a:prstGeom>
              <a:blipFill>
                <a:blip r:embed="rId5"/>
                <a:stretch>
                  <a:fillRect t="-10526" r="-3394" b="-28947"/>
                </a:stretch>
              </a:blipFill>
            </p:spPr>
            <p:txBody>
              <a:bodyPr/>
              <a:lstStyle/>
              <a:p>
                <a:r>
                  <a:rPr lang="zh-CN" altLang="en-US">
                    <a:noFill/>
                  </a:rPr>
                  <a:t> </a:t>
                </a:r>
              </a:p>
            </p:txBody>
          </p:sp>
        </mc:Fallback>
      </mc:AlternateContent>
      <p:sp>
        <p:nvSpPr>
          <p:cNvPr id="6" name="文本框 5"/>
          <p:cNvSpPr txBox="1"/>
          <p:nvPr/>
        </p:nvSpPr>
        <p:spPr>
          <a:xfrm>
            <a:off x="908751" y="1068074"/>
            <a:ext cx="3716082" cy="1631216"/>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D</a:t>
            </a:r>
            <a:r>
              <a:rPr kumimoji="0" lang="en-US" altLang="zh-CN" sz="2000" b="0" i="0" u="none" strike="noStrike" kern="0" cap="none" spc="0" normalizeH="0" baseline="-25000" noProof="0" dirty="0">
                <a:ln>
                  <a:noFill/>
                </a:ln>
                <a:solidFill>
                  <a:sysClr val="windowText" lastClr="000000"/>
                </a:solidFill>
                <a:effectLst/>
                <a:uLnTx/>
                <a:uFillTx/>
              </a:rPr>
              <a:t>1</a:t>
            </a:r>
            <a:r>
              <a:rPr kumimoji="0" lang="en-US" altLang="zh-CN" sz="2000" b="0" i="0" u="none" strike="noStrike" kern="0" cap="none" spc="0" normalizeH="0" baseline="0" noProof="0" dirty="0">
                <a:ln>
                  <a:noFill/>
                </a:ln>
                <a:solidFill>
                  <a:sysClr val="windowText" lastClr="000000"/>
                </a:solidFill>
                <a:effectLst/>
                <a:uLnTx/>
                <a:uFillTx/>
              </a:rPr>
              <a:t>D: 	2420+1868=4288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D</a:t>
            </a:r>
            <a:r>
              <a:rPr kumimoji="0" lang="en-US" altLang="zh-CN" sz="2000" b="0" i="0" u="none" strike="noStrike" kern="0" cap="none" spc="0" normalizeH="0" baseline="-25000" noProof="0" dirty="0">
                <a:ln>
                  <a:noFill/>
                </a:ln>
                <a:solidFill>
                  <a:sysClr val="windowText" lastClr="000000"/>
                </a:solidFill>
                <a:effectLst/>
                <a:uLnTx/>
                <a:uFillTx/>
              </a:rPr>
              <a:t>s1</a:t>
            </a:r>
            <a:r>
              <a:rPr kumimoji="0" lang="en-US" altLang="zh-CN" sz="2000" b="0" i="0" u="none" strike="noStrike" kern="0" cap="none" spc="0" normalizeH="0" baseline="0" noProof="0" dirty="0">
                <a:ln>
                  <a:noFill/>
                </a:ln>
                <a:solidFill>
                  <a:sysClr val="windowText" lastClr="000000"/>
                </a:solidFill>
                <a:effectLst/>
                <a:uLnTx/>
                <a:uFillTx/>
              </a:rPr>
              <a:t>D</a:t>
            </a:r>
            <a:r>
              <a:rPr kumimoji="0" lang="en-US" altLang="zh-CN" sz="2000" b="0" i="0" u="none" strike="noStrike" kern="0" cap="none" spc="0" normalizeH="0" baseline="-25000" noProof="0" dirty="0">
                <a:ln>
                  <a:noFill/>
                </a:ln>
                <a:solidFill>
                  <a:sysClr val="windowText" lastClr="000000"/>
                </a:solidFill>
                <a:effectLst/>
                <a:uLnTx/>
                <a:uFillTx/>
              </a:rPr>
              <a:t>s</a:t>
            </a:r>
            <a:r>
              <a:rPr kumimoji="0" lang="en-US" altLang="zh-CN" sz="2000" b="0" i="0" u="none" strike="noStrike" kern="0" cap="none" spc="0" normalizeH="0" baseline="0" noProof="0" dirty="0">
                <a:ln>
                  <a:noFill/>
                </a:ln>
                <a:solidFill>
                  <a:sysClr val="windowText" lastClr="000000"/>
                </a:solidFill>
                <a:effectLst/>
                <a:uLnTx/>
                <a:uFillTx/>
              </a:rPr>
              <a:t>: 	2460+1968=4428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	2536+1968=4504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D</a:t>
            </a:r>
            <a:r>
              <a:rPr kumimoji="0" lang="en-US" altLang="zh-CN" sz="2000" b="0" i="0" u="none" strike="noStrike" kern="0" cap="none" spc="0" normalizeH="0" baseline="-25000" noProof="0" dirty="0">
                <a:ln>
                  <a:noFill/>
                </a:ln>
                <a:solidFill>
                  <a:sysClr val="windowText" lastClr="000000"/>
                </a:solidFill>
                <a:effectLst/>
                <a:uLnTx/>
                <a:uFillTx/>
              </a:rPr>
              <a:t>s1</a:t>
            </a:r>
            <a:r>
              <a:rPr kumimoji="0" lang="en-US" altLang="zh-CN" sz="2000" b="0" i="0" u="none" strike="noStrike" kern="0" cap="none" spc="0" normalizeH="0" baseline="0" noProof="0" dirty="0">
                <a:ln>
                  <a:noFill/>
                </a:ln>
                <a:solidFill>
                  <a:sysClr val="windowText" lastClr="000000"/>
                </a:solidFill>
                <a:effectLst/>
                <a:uLnTx/>
                <a:uFillTx/>
              </a:rPr>
              <a:t>D</a:t>
            </a:r>
            <a:r>
              <a:rPr kumimoji="0" lang="en-US" altLang="zh-CN" sz="2000" b="0" i="0" u="none" strike="noStrike" kern="0" cap="none" spc="0" normalizeH="0" baseline="-25000" noProof="0" dirty="0">
                <a:ln>
                  <a:noFill/>
                </a:ln>
                <a:solidFill>
                  <a:sysClr val="windowText" lastClr="000000"/>
                </a:solidFill>
                <a:effectLst/>
                <a:uLnTx/>
                <a:uFillTx/>
              </a:rPr>
              <a:t>s</a:t>
            </a:r>
            <a:r>
              <a:rPr kumimoji="0" lang="en-US" altLang="zh-CN" sz="2000" b="0" i="0" u="none" strike="noStrike" kern="0" cap="none" spc="0" normalizeH="0" baseline="0" noProof="0" dirty="0">
                <a:ln>
                  <a:noFill/>
                </a:ln>
                <a:solidFill>
                  <a:sysClr val="windowText" lastClr="000000"/>
                </a:solidFill>
                <a:effectLst/>
                <a:uLnTx/>
                <a:uFillTx/>
              </a:rPr>
              <a:t>*:	2536+2112=4648 MeV</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0" i="0" u="none" strike="noStrike" kern="0" cap="none" spc="0" normalizeH="0" baseline="0" noProof="0" dirty="0">
                <a:ln>
                  <a:noFill/>
                </a:ln>
                <a:solidFill>
                  <a:sysClr val="windowText" lastClr="000000"/>
                </a:solidFill>
                <a:effectLst/>
                <a:uLnTx/>
                <a:uFillTx/>
              </a:rPr>
              <a:t>D</a:t>
            </a:r>
            <a:r>
              <a:rPr kumimoji="0" lang="en-US" altLang="zh-CN" sz="2000" b="0" i="0" u="none" strike="noStrike" kern="0" cap="none" spc="0" normalizeH="0" baseline="-25000" noProof="0" dirty="0">
                <a:ln>
                  <a:noFill/>
                </a:ln>
                <a:solidFill>
                  <a:sysClr val="windowText" lastClr="000000"/>
                </a:solidFill>
                <a:effectLst/>
                <a:uLnTx/>
                <a:uFillTx/>
              </a:rPr>
              <a:t>s2</a:t>
            </a:r>
            <a:r>
              <a:rPr kumimoji="0" lang="en-US" altLang="zh-CN" sz="2000" b="0" i="0" u="none" strike="noStrike" kern="0" cap="none" spc="0" normalizeH="0" baseline="0" noProof="0" dirty="0">
                <a:ln>
                  <a:noFill/>
                </a:ln>
                <a:solidFill>
                  <a:sysClr val="windowText" lastClr="000000"/>
                </a:solidFill>
                <a:effectLst/>
                <a:uLnTx/>
                <a:uFillTx/>
              </a:rPr>
              <a:t>D</a:t>
            </a:r>
            <a:r>
              <a:rPr kumimoji="0" lang="en-US" altLang="zh-CN" sz="2000" b="0" i="0" u="none" strike="noStrike" kern="0" cap="none" spc="0" normalizeH="0" baseline="-25000" noProof="0" dirty="0">
                <a:ln>
                  <a:noFill/>
                </a:ln>
                <a:solidFill>
                  <a:sysClr val="windowText" lastClr="000000"/>
                </a:solidFill>
                <a:effectLst/>
                <a:uLnTx/>
                <a:uFillTx/>
              </a:rPr>
              <a:t>s</a:t>
            </a:r>
            <a:r>
              <a:rPr kumimoji="0" lang="en-US" altLang="zh-CN" sz="2000" b="0" i="0" u="none" strike="noStrike" kern="0" cap="none" spc="0" normalizeH="0" baseline="0" noProof="0" dirty="0">
                <a:ln>
                  <a:noFill/>
                </a:ln>
                <a:solidFill>
                  <a:sysClr val="windowText" lastClr="000000"/>
                </a:solidFill>
                <a:effectLst/>
                <a:uLnTx/>
                <a:uFillTx/>
              </a:rPr>
              <a:t>*:	2573+2112=4685 MeV</a:t>
            </a:r>
            <a:endParaRPr kumimoji="0" lang="zh-CN" altLang="en-US" sz="2000"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0" name="文本框 9"/>
              <p:cNvSpPr txBox="1"/>
              <p:nvPr/>
            </p:nvSpPr>
            <p:spPr>
              <a:xfrm>
                <a:off x="7111956" y="3800975"/>
                <a:ext cx="4744119" cy="784830"/>
              </a:xfrm>
              <a:prstGeom prst="rect">
                <a:avLst/>
              </a:prstGeom>
              <a:solidFill>
                <a:schemeClr val="bg1"/>
              </a:solidFill>
              <a:ln>
                <a:solidFill>
                  <a:srgbClr val="0000FF"/>
                </a:solidFill>
              </a:ln>
            </p:spPr>
            <p:txBody>
              <a:bodyPr wrap="non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000" b="0" i="0" u="none" strike="noStrike" kern="0" cap="none" spc="0" normalizeH="0" baseline="0" noProof="0" dirty="0">
                    <a:ln>
                      <a:noFill/>
                    </a:ln>
                    <a:solidFill>
                      <a:srgbClr val="0000FF"/>
                    </a:solidFill>
                    <a:effectLst/>
                    <a:uLnTx/>
                    <a:uFillTx/>
                  </a:rPr>
                  <a:t>Y(4260) as a hadronic molecule: </a:t>
                </a:r>
              </a:p>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000" b="0" i="0" u="none" strike="noStrike" kern="0" cap="none" spc="0" normalizeH="0" baseline="0" noProof="0" dirty="0">
                    <a:ln>
                      <a:noFill/>
                    </a:ln>
                    <a:solidFill>
                      <a:srgbClr val="0000FF"/>
                    </a:solidFill>
                    <a:effectLst/>
                    <a:uLnTx/>
                    <a:uFillTx/>
                    <a:sym typeface="Symbol" panose="05050102010706020507" pitchFamily="18" charset="2"/>
                  </a:rPr>
                  <a:t>(</a:t>
                </a:r>
                <a14:m>
                  <m:oMath xmlns:m="http://schemas.openxmlformats.org/officeDocument/2006/math">
                    <m:sSup>
                      <m:sSupPr>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sup>
                    </m:sSup>
                    <m:sSup>
                      <m:sSupPr>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sup>
                    </m:s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𝑲</m:t>
                    </m:r>
                    <m:acc>
                      <m:accPr>
                        <m:chr m:val="̅"/>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acc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𝑲</m:t>
                        </m:r>
                      </m:e>
                    </m:acc>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 </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𝑱</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oMath>
                </a14:m>
                <a:r>
                  <a:rPr kumimoji="0" lang="zh-CN" altLang="en-US" sz="2000" b="0" i="0" u="none" strike="noStrike" kern="0" cap="none" spc="0" normalizeH="0" baseline="0" noProof="0" dirty="0">
                    <a:ln>
                      <a:noFill/>
                    </a:ln>
                    <a:solidFill>
                      <a:srgbClr val="0000FF"/>
                    </a:solidFill>
                    <a:effectLst/>
                    <a:uLnTx/>
                    <a:uFillTx/>
                    <a:latin typeface="+mn-ea"/>
                    <a:sym typeface="Symbol" panose="05050102010706020507" pitchFamily="18" charset="2"/>
                  </a:rPr>
                  <a:t></a:t>
                </a:r>
                <a:r>
                  <a:rPr kumimoji="0" lang="en-US" altLang="zh-CN" sz="2000" b="0" i="0" u="none" strike="noStrike" kern="0" cap="none" spc="0" normalizeH="0" baseline="0" noProof="0" dirty="0">
                    <a:ln>
                      <a:noFill/>
                    </a:ln>
                    <a:solidFill>
                      <a:srgbClr val="0000FF"/>
                    </a:solidFill>
                    <a:effectLst/>
                    <a:uLnTx/>
                    <a:uFillTx/>
                    <a:latin typeface="+mn-ea"/>
                    <a:sym typeface="Symbol" panose="05050102010706020507" pitchFamily="18" charset="2"/>
                  </a:rPr>
                  <a:t>) &lt;&lt; </a:t>
                </a:r>
                <a:r>
                  <a:rPr kumimoji="0" lang="en-US" altLang="zh-CN" sz="2000" b="0" i="0" u="none" strike="noStrike" kern="0" cap="none" spc="0" normalizeH="0" baseline="0" noProof="0" dirty="0">
                    <a:ln>
                      <a:noFill/>
                    </a:ln>
                    <a:solidFill>
                      <a:srgbClr val="0000FF"/>
                    </a:solidFill>
                    <a:effectLst/>
                    <a:uLnTx/>
                    <a:uFillTx/>
                    <a:sym typeface="Symbol" panose="05050102010706020507" pitchFamily="18" charset="2"/>
                  </a:rPr>
                  <a:t>(</a:t>
                </a:r>
                <a14:m>
                  <m:oMath xmlns:m="http://schemas.openxmlformats.org/officeDocument/2006/math">
                    <m:sSup>
                      <m:sSupPr>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sup>
                    </m:sSup>
                    <m:sSup>
                      <m:sSupPr>
                        <m:ctrlP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ctrlPr>
                      </m:sSupPr>
                      <m:e>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𝒆</m:t>
                        </m:r>
                      </m:e>
                      <m: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sup>
                    </m:sSup>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r>
                      <a:rPr kumimoji="0" lang="en-US" altLang="zh-CN" sz="2000" b="1" i="1" u="none" strike="noStrike" kern="0" cap="none" spc="0" normalizeH="0" baseline="0" noProof="0" dirty="0" smtClean="0">
                        <a:ln>
                          <a:noFill/>
                        </a:ln>
                        <a:solidFill>
                          <a:srgbClr val="0000FF"/>
                        </a:solidFill>
                        <a:effectLst/>
                        <a:uLnTx/>
                        <a:uFillTx/>
                        <a:latin typeface="Cambria Math" panose="02040503050406030204" pitchFamily="18" charset="0"/>
                        <a:sym typeface="Symbol" panose="05050102010706020507" pitchFamily="18" charset="2"/>
                      </a:rPr>
                      <m:t></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 </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𝑱</m:t>
                    </m:r>
                    <m:r>
                      <a:rPr kumimoji="0" lang="en-US" altLang="zh-CN" sz="2000" b="1" i="1" u="none" strike="noStrike" kern="0" cap="none" spc="0" normalizeH="0" baseline="0" noProof="0" dirty="0">
                        <a:ln>
                          <a:noFill/>
                        </a:ln>
                        <a:solidFill>
                          <a:srgbClr val="0000FF"/>
                        </a:solidFill>
                        <a:effectLst/>
                        <a:uLnTx/>
                        <a:uFillTx/>
                        <a:latin typeface="Cambria Math" panose="02040503050406030204" pitchFamily="18" charset="0"/>
                      </a:rPr>
                      <m:t>/</m:t>
                    </m:r>
                  </m:oMath>
                </a14:m>
                <a:r>
                  <a:rPr kumimoji="0" lang="zh-CN" altLang="en-US" sz="2000" b="0" i="0" u="none" strike="noStrike" kern="0" cap="none" spc="0" normalizeH="0" baseline="0" noProof="0" dirty="0">
                    <a:ln>
                      <a:noFill/>
                    </a:ln>
                    <a:solidFill>
                      <a:srgbClr val="0000FF"/>
                    </a:solidFill>
                    <a:effectLst/>
                    <a:uLnTx/>
                    <a:uFillTx/>
                    <a:latin typeface="+mn-ea"/>
                    <a:sym typeface="Symbol" panose="05050102010706020507" pitchFamily="18" charset="2"/>
                  </a:rPr>
                  <a:t></a:t>
                </a:r>
                <a:r>
                  <a:rPr kumimoji="0" lang="en-US" altLang="zh-CN" sz="2000" b="0" i="0" u="none" strike="noStrike" kern="0" cap="none" spc="0" normalizeH="0" baseline="0" noProof="0" dirty="0">
                    <a:ln>
                      <a:noFill/>
                    </a:ln>
                    <a:solidFill>
                      <a:srgbClr val="0000FF"/>
                    </a:solidFill>
                    <a:effectLst/>
                    <a:uLnTx/>
                    <a:uFillTx/>
                    <a:latin typeface="+mn-ea"/>
                    <a:sym typeface="Symbol" panose="05050102010706020507" pitchFamily="18" charset="2"/>
                  </a:rPr>
                  <a:t>)</a:t>
                </a:r>
                <a:endParaRPr kumimoji="0" lang="zh-CN" altLang="en-US" sz="2000" b="0" i="0" u="none" strike="noStrike" kern="0" cap="none" spc="0" normalizeH="0" baseline="0" noProof="0" dirty="0">
                  <a:ln>
                    <a:noFill/>
                  </a:ln>
                  <a:solidFill>
                    <a:srgbClr val="0000FF"/>
                  </a:solidFill>
                  <a:effectLst/>
                  <a:uLnTx/>
                  <a:uFillTx/>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7111956" y="3800975"/>
                <a:ext cx="4744119" cy="784830"/>
              </a:xfrm>
              <a:prstGeom prst="rect">
                <a:avLst/>
              </a:prstGeom>
              <a:blipFill>
                <a:blip r:embed="rId6"/>
                <a:stretch>
                  <a:fillRect l="-1282" t="-3077" r="-385" b="-13077"/>
                </a:stretch>
              </a:blipFill>
              <a:ln>
                <a:solidFill>
                  <a:srgbClr val="0000FF"/>
                </a:solidFill>
              </a:ln>
            </p:spPr>
            <p:txBody>
              <a:bodyPr/>
              <a:lstStyle/>
              <a:p>
                <a:r>
                  <a:rPr lang="zh-CN" altLang="en-US">
                    <a:noFill/>
                  </a:rPr>
                  <a:t> </a:t>
                </a:r>
              </a:p>
            </p:txBody>
          </p:sp>
        </mc:Fallback>
      </mc:AlternateContent>
    </p:spTree>
    <p:extLst>
      <p:ext uri="{BB962C8B-B14F-4D97-AF65-F5344CB8AC3E}">
        <p14:creationId xmlns:p14="http://schemas.microsoft.com/office/powerpoint/2010/main" val="280703139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75</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4" name="图片 3"/>
          <p:cNvPicPr>
            <a:picLocks noChangeAspect="1"/>
          </p:cNvPicPr>
          <p:nvPr/>
        </p:nvPicPr>
        <p:blipFill>
          <a:blip r:embed="rId2"/>
          <a:stretch>
            <a:fillRect/>
          </a:stretch>
        </p:blipFill>
        <p:spPr>
          <a:xfrm>
            <a:off x="7605855" y="1129183"/>
            <a:ext cx="4508080" cy="2919085"/>
          </a:xfrm>
          <a:prstGeom prst="rect">
            <a:avLst/>
          </a:prstGeom>
        </p:spPr>
      </p:pic>
      <p:pic>
        <p:nvPicPr>
          <p:cNvPr id="3" name="图片 2"/>
          <p:cNvPicPr>
            <a:picLocks noChangeAspect="1"/>
          </p:cNvPicPr>
          <p:nvPr/>
        </p:nvPicPr>
        <p:blipFill>
          <a:blip r:embed="rId3"/>
          <a:stretch>
            <a:fillRect/>
          </a:stretch>
        </p:blipFill>
        <p:spPr>
          <a:xfrm>
            <a:off x="0" y="1129183"/>
            <a:ext cx="7769570" cy="2760646"/>
          </a:xfrm>
          <a:prstGeom prst="rect">
            <a:avLst/>
          </a:prstGeom>
        </p:spPr>
      </p:pic>
      <p:sp>
        <p:nvSpPr>
          <p:cNvPr id="5" name="文本框 4"/>
          <p:cNvSpPr txBox="1"/>
          <p:nvPr/>
        </p:nvSpPr>
        <p:spPr>
          <a:xfrm>
            <a:off x="786507" y="166004"/>
            <a:ext cx="10701550" cy="83099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err="1">
                <a:ln>
                  <a:noFill/>
                </a:ln>
                <a:solidFill>
                  <a:srgbClr val="0000FF"/>
                </a:solidFill>
                <a:effectLst/>
                <a:uLnTx/>
                <a:uFillTx/>
                <a:latin typeface="Calibri" panose="020F0502020204030204" pitchFamily="34" charset="0"/>
                <a:cs typeface="Calibri" panose="020F0502020204030204" pitchFamily="34" charset="0"/>
              </a:rPr>
              <a:t>Lineshapes</a:t>
            </a:r>
            <a:r>
              <a:rPr kumimoji="0" lang="en-US" altLang="zh-CN" sz="24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of the J/</a:t>
            </a:r>
            <a:r>
              <a:rPr kumimoji="0" lang="en-US" altLang="zh-CN" sz="24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sym typeface="Symbol" panose="05050102010706020507" pitchFamily="18" charset="2"/>
              </a:rPr>
              <a:t>K invariant mass spectrum at different energies</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sym typeface="Symbol" panose="05050102010706020507" pitchFamily="18" charset="2"/>
              </a:rPr>
              <a:t>-- sensitive to the nearby triangle singularity condition! </a:t>
            </a:r>
            <a:r>
              <a:rPr kumimoji="0" lang="en-US" altLang="zh-CN" sz="24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rPr>
              <a:t> </a:t>
            </a:r>
            <a:endParaRPr kumimoji="0" lang="zh-CN" altLang="en-US" sz="2400" b="1" i="0"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endParaRPr>
          </a:p>
        </p:txBody>
      </p:sp>
      <p:sp>
        <p:nvSpPr>
          <p:cNvPr id="6" name="文本框 5"/>
          <p:cNvSpPr txBox="1"/>
          <p:nvPr/>
        </p:nvSpPr>
        <p:spPr>
          <a:xfrm>
            <a:off x="474450" y="3969833"/>
            <a:ext cx="5324007" cy="830997"/>
          </a:xfrm>
          <a:prstGeom prst="rect">
            <a:avLst/>
          </a:prstGeom>
          <a:noFill/>
        </p:spPr>
        <p:txBody>
          <a:bodyPr wrap="square" rtlCol="0">
            <a:spAutoFit/>
          </a:bodyPr>
          <a:lstStyle/>
          <a:p>
            <a:pPr marL="342900" marR="0" lvl="0" indent="-3429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n-NO" altLang="zh-C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Why Zcs(3985) does not appear in the threshold region?</a:t>
            </a:r>
          </a:p>
        </p:txBody>
      </p:sp>
      <p:pic>
        <p:nvPicPr>
          <p:cNvPr id="7" name="图片 6"/>
          <p:cNvPicPr>
            <a:picLocks noChangeAspect="1"/>
          </p:cNvPicPr>
          <p:nvPr/>
        </p:nvPicPr>
        <p:blipFill>
          <a:blip r:embed="rId4"/>
          <a:stretch>
            <a:fillRect/>
          </a:stretch>
        </p:blipFill>
        <p:spPr>
          <a:xfrm>
            <a:off x="6075376" y="4048268"/>
            <a:ext cx="3517051" cy="2568211"/>
          </a:xfrm>
          <a:prstGeom prst="rect">
            <a:avLst/>
          </a:prstGeom>
        </p:spPr>
      </p:pic>
      <p:sp>
        <p:nvSpPr>
          <p:cNvPr id="8" name="文本框 7"/>
          <p:cNvSpPr txBox="1"/>
          <p:nvPr/>
        </p:nvSpPr>
        <p:spPr>
          <a:xfrm>
            <a:off x="1715120" y="6245225"/>
            <a:ext cx="4339329"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CC"/>
                </a:solidFill>
                <a:effectLst/>
                <a:uLnTx/>
                <a:uFillTx/>
              </a:rPr>
              <a:t>T. Xiao et al., </a:t>
            </a:r>
            <a:r>
              <a:rPr kumimoji="0" lang="en-US" altLang="zh-CN" sz="1600" b="0" i="1" u="none" strike="noStrike" kern="0" cap="none" spc="0" normalizeH="0" baseline="0" noProof="0" dirty="0" err="1">
                <a:ln>
                  <a:noFill/>
                </a:ln>
                <a:solidFill>
                  <a:srgbClr val="0000CC"/>
                </a:solidFill>
                <a:effectLst/>
                <a:uLnTx/>
                <a:uFillTx/>
              </a:rPr>
              <a:t>Phys.Lett.B</a:t>
            </a:r>
            <a:r>
              <a:rPr kumimoji="0" lang="en-US" altLang="zh-CN" sz="1600" b="0" i="0" u="none" strike="noStrike" kern="0" cap="none" spc="0" normalizeH="0" baseline="0" noProof="0" dirty="0">
                <a:ln>
                  <a:noFill/>
                </a:ln>
                <a:solidFill>
                  <a:srgbClr val="0000CC"/>
                </a:solidFill>
                <a:effectLst/>
                <a:uLnTx/>
                <a:uFillTx/>
              </a:rPr>
              <a:t> 727 (2013) 366-370</a:t>
            </a:r>
            <a:endParaRPr kumimoji="0" lang="zh-CN" altLang="en-US" sz="1600" b="0" i="0" u="none" strike="noStrike" kern="0" cap="none" spc="0" normalizeH="0" baseline="0" noProof="0" dirty="0">
              <a:ln>
                <a:noFill/>
              </a:ln>
              <a:solidFill>
                <a:srgbClr val="0000CC"/>
              </a:solidFill>
              <a:effectLst/>
              <a:uLnTx/>
              <a:uFillTx/>
            </a:endParaRPr>
          </a:p>
        </p:txBody>
      </p:sp>
      <p:sp>
        <p:nvSpPr>
          <p:cNvPr id="9" name="文本框 8"/>
          <p:cNvSpPr txBox="1"/>
          <p:nvPr/>
        </p:nvSpPr>
        <p:spPr>
          <a:xfrm>
            <a:off x="8780971" y="880222"/>
            <a:ext cx="3332964" cy="338554"/>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FF"/>
                </a:solidFill>
                <a:effectLst/>
                <a:uLnTx/>
                <a:uFillTx/>
              </a:rPr>
              <a:t>BESIII, PRD 97, 071101(R) (2018)</a:t>
            </a:r>
            <a:endParaRPr kumimoji="0" lang="zh-CN" altLang="en-US" sz="1600" b="0" i="0" u="none" strike="noStrike" kern="0" cap="none" spc="0" normalizeH="0" baseline="0" noProof="0" dirty="0">
              <a:ln>
                <a:noFill/>
              </a:ln>
              <a:solidFill>
                <a:srgbClr val="0000FF"/>
              </a:solidFill>
              <a:effectLst/>
              <a:uLnTx/>
              <a:uFillTx/>
            </a:endParaRPr>
          </a:p>
        </p:txBody>
      </p:sp>
      <mc:AlternateContent xmlns:mc="http://schemas.openxmlformats.org/markup-compatibility/2006" xmlns:a14="http://schemas.microsoft.com/office/drawing/2010/main">
        <mc:Choice Requires="a14">
          <p:sp>
            <p:nvSpPr>
              <p:cNvPr id="10" name="文本框 9"/>
              <p:cNvSpPr txBox="1"/>
              <p:nvPr/>
            </p:nvSpPr>
            <p:spPr>
              <a:xfrm>
                <a:off x="8926061" y="5004030"/>
                <a:ext cx="1722523" cy="395429"/>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 xmlns:m="http://schemas.openxmlformats.org/officeDocument/2006/math">
                    <m:rad>
                      <m:radPr>
                        <m:degHide m:val="on"/>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radPr>
                      <m:deg/>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𝑆</m:t>
                        </m:r>
                      </m:e>
                    </m:rad>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=4.17</m:t>
                    </m:r>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GeV</a:t>
                </a:r>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8926061" y="5004030"/>
                <a:ext cx="1722523" cy="395429"/>
              </a:xfrm>
              <a:prstGeom prst="rect">
                <a:avLst/>
              </a:prstGeom>
              <a:blipFill>
                <a:blip r:embed="rId5"/>
                <a:stretch>
                  <a:fillRect t="-1538" r="-1767" b="-2461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80598876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5680202" y="566057"/>
            <a:ext cx="6361538" cy="5976901"/>
          </a:xfrm>
          <a:prstGeom prst="rect">
            <a:avLst/>
          </a:prstGeom>
        </p:spPr>
      </p:pic>
      <p:sp>
        <p:nvSpPr>
          <p:cNvPr id="4" name="矩形 3"/>
          <p:cNvSpPr/>
          <p:nvPr/>
        </p:nvSpPr>
        <p:spPr>
          <a:xfrm>
            <a:off x="7009631" y="153182"/>
            <a:ext cx="3702680"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FF0000"/>
                </a:solidFill>
                <a:effectLst/>
                <a:uLnTx/>
                <a:uFillTx/>
                <a:latin typeface="Times New Roman" panose="02020603050405020304" pitchFamily="18" charset="0"/>
              </a:rPr>
              <a:t>BESIII, arXiv:2011.07855v1 [</a:t>
            </a:r>
            <a:r>
              <a:rPr kumimoji="0" lang="en-US" altLang="zh-CN" sz="1800" b="0" i="0" u="none" strike="noStrike" kern="0" cap="none" spc="0" normalizeH="0" baseline="0" noProof="0" dirty="0" err="1">
                <a:ln>
                  <a:noFill/>
                </a:ln>
                <a:solidFill>
                  <a:srgbClr val="FF0000"/>
                </a:solidFill>
                <a:effectLst/>
                <a:uLnTx/>
                <a:uFillTx/>
                <a:latin typeface="Times New Roman" panose="02020603050405020304" pitchFamily="18" charset="0"/>
              </a:rPr>
              <a:t>hep</a:t>
            </a:r>
            <a:r>
              <a:rPr kumimoji="0" lang="en-US" altLang="zh-CN" sz="1800" b="0" i="0" u="none" strike="noStrike" kern="0" cap="none" spc="0" normalizeH="0" baseline="0" noProof="0" dirty="0">
                <a:ln>
                  <a:noFill/>
                </a:ln>
                <a:solidFill>
                  <a:srgbClr val="FF0000"/>
                </a:solidFill>
                <a:effectLst/>
                <a:uLnTx/>
                <a:uFillTx/>
                <a:latin typeface="Times New Roman" panose="02020603050405020304" pitchFamily="18" charset="0"/>
              </a:rPr>
              <a:t>-ex]</a:t>
            </a:r>
            <a:endParaRPr kumimoji="0" lang="zh-CN" altLang="en-US" sz="1800" b="0" i="0" u="none" strike="noStrike" kern="0" cap="none" spc="0" normalizeH="0" baseline="0" noProof="0" dirty="0">
              <a:ln>
                <a:noFill/>
              </a:ln>
              <a:solidFill>
                <a:srgbClr val="FF0000"/>
              </a:solidFill>
              <a:effectLst/>
              <a:uLnTx/>
              <a:uFillTx/>
            </a:endParaRPr>
          </a:p>
        </p:txBody>
      </p:sp>
      <p:pic>
        <p:nvPicPr>
          <p:cNvPr id="5" name="图片 4"/>
          <p:cNvPicPr>
            <a:picLocks noChangeAspect="1"/>
          </p:cNvPicPr>
          <p:nvPr/>
        </p:nvPicPr>
        <p:blipFill>
          <a:blip r:embed="rId3"/>
          <a:stretch>
            <a:fillRect/>
          </a:stretch>
        </p:blipFill>
        <p:spPr>
          <a:xfrm>
            <a:off x="1130087" y="1214258"/>
            <a:ext cx="3146007" cy="278400"/>
          </a:xfrm>
          <a:prstGeom prst="rect">
            <a:avLst/>
          </a:prstGeom>
        </p:spPr>
      </p:pic>
      <mc:AlternateContent xmlns:mc="http://schemas.openxmlformats.org/markup-compatibility/2006" xmlns:a14="http://schemas.microsoft.com/office/drawing/2010/main">
        <mc:Choice Requires="a14">
          <p:sp>
            <p:nvSpPr>
              <p:cNvPr id="6" name="文本框 5"/>
              <p:cNvSpPr txBox="1"/>
              <p:nvPr/>
            </p:nvSpPr>
            <p:spPr>
              <a:xfrm>
                <a:off x="464711" y="322459"/>
                <a:ext cx="4634025" cy="400110"/>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000" b="1" i="0" u="none" strike="noStrike" kern="0" cap="none" spc="0" normalizeH="0" baseline="0" noProof="0" dirty="0">
                    <a:ln>
                      <a:noFill/>
                    </a:ln>
                    <a:solidFill>
                      <a:srgbClr val="FF0000"/>
                    </a:solidFill>
                    <a:effectLst/>
                    <a:uLnTx/>
                    <a:uFillTx/>
                  </a:rPr>
                  <a:t>Experimental evidence for </a:t>
                </a:r>
                <a14:m>
                  <m:oMath xmlns:m="http://schemas.openxmlformats.org/officeDocument/2006/math">
                    <m:sSub>
                      <m:sSubPr>
                        <m:ctrlP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ctrlPr>
                      </m:sSubPr>
                      <m:e>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𝒁</m:t>
                        </m:r>
                      </m:e>
                      <m:sub>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𝒄𝒔</m:t>
                        </m:r>
                      </m:sub>
                    </m:sSub>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m:t>
                    </m:r>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𝟑𝟗𝟖𝟓</m:t>
                    </m:r>
                    <m:r>
                      <a:rPr kumimoji="0" lang="en-US" altLang="zh-CN" sz="2000" b="1" i="1" u="none" strike="noStrike" kern="0" cap="none" spc="0" normalizeH="0" baseline="0" noProof="0" smtClean="0">
                        <a:ln>
                          <a:noFill/>
                        </a:ln>
                        <a:solidFill>
                          <a:srgbClr val="FF0000"/>
                        </a:solidFill>
                        <a:effectLst/>
                        <a:uLnTx/>
                        <a:uFillTx/>
                        <a:latin typeface="Cambria Math" panose="02040503050406030204" pitchFamily="18" charset="0"/>
                      </a:rPr>
                      <m:t>)</m:t>
                    </m:r>
                  </m:oMath>
                </a14:m>
                <a:endParaRPr kumimoji="0" lang="zh-CN" altLang="en-US" sz="2000" b="1" i="0" u="none" strike="noStrike" kern="0" cap="none" spc="0" normalizeH="0" baseline="0" noProof="0" dirty="0">
                  <a:ln>
                    <a:noFill/>
                  </a:ln>
                  <a:solidFill>
                    <a:srgbClr val="FF0000"/>
                  </a:solidFill>
                  <a:effectLst/>
                  <a:uLnTx/>
                  <a:uFillTx/>
                </a:endParaRPr>
              </a:p>
            </p:txBody>
          </p:sp>
        </mc:Choice>
        <mc:Fallback xmlns="">
          <p:sp>
            <p:nvSpPr>
              <p:cNvPr id="6" name="文本框 5"/>
              <p:cNvSpPr txBox="1">
                <a:spLocks noRot="1" noChangeAspect="1" noMove="1" noResize="1" noEditPoints="1" noAdjustHandles="1" noChangeArrowheads="1" noChangeShapeType="1" noTextEdit="1"/>
              </p:cNvSpPr>
              <p:nvPr/>
            </p:nvSpPr>
            <p:spPr>
              <a:xfrm>
                <a:off x="464711" y="322459"/>
                <a:ext cx="4634025" cy="400110"/>
              </a:xfrm>
              <a:prstGeom prst="rect">
                <a:avLst/>
              </a:prstGeom>
              <a:blipFill>
                <a:blip r:embed="rId4"/>
                <a:stretch>
                  <a:fillRect l="-1316" t="-7576" b="-27273"/>
                </a:stretch>
              </a:blipFill>
            </p:spPr>
            <p:txBody>
              <a:bodyPr/>
              <a:lstStyle/>
              <a:p>
                <a:r>
                  <a:rPr lang="zh-CN" altLang="en-US">
                    <a:noFill/>
                  </a:rPr>
                  <a:t> </a:t>
                </a:r>
              </a:p>
            </p:txBody>
          </p:sp>
        </mc:Fallback>
      </mc:AlternateContent>
      <p:pic>
        <p:nvPicPr>
          <p:cNvPr id="8" name="图片 7"/>
          <p:cNvPicPr>
            <a:picLocks noChangeAspect="1"/>
          </p:cNvPicPr>
          <p:nvPr/>
        </p:nvPicPr>
        <p:blipFill>
          <a:blip r:embed="rId5"/>
          <a:stretch>
            <a:fillRect/>
          </a:stretch>
        </p:blipFill>
        <p:spPr>
          <a:xfrm>
            <a:off x="1078315" y="1920125"/>
            <a:ext cx="2954813" cy="2005350"/>
          </a:xfrm>
          <a:prstGeom prst="rect">
            <a:avLst/>
          </a:prstGeom>
        </p:spPr>
      </p:pic>
      <p:pic>
        <p:nvPicPr>
          <p:cNvPr id="9" name="图片 8"/>
          <p:cNvPicPr>
            <a:picLocks noChangeAspect="1"/>
          </p:cNvPicPr>
          <p:nvPr/>
        </p:nvPicPr>
        <p:blipFill>
          <a:blip r:embed="rId6"/>
          <a:stretch>
            <a:fillRect/>
          </a:stretch>
        </p:blipFill>
        <p:spPr>
          <a:xfrm>
            <a:off x="1104389" y="4029908"/>
            <a:ext cx="2937431" cy="1996650"/>
          </a:xfrm>
          <a:prstGeom prst="rect">
            <a:avLst/>
          </a:prstGeom>
        </p:spPr>
      </p:pic>
      <p:sp>
        <p:nvSpPr>
          <p:cNvPr id="10" name="矩形 9"/>
          <p:cNvSpPr/>
          <p:nvPr/>
        </p:nvSpPr>
        <p:spPr>
          <a:xfrm>
            <a:off x="464711" y="6284021"/>
            <a:ext cx="5949899" cy="369332"/>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CC"/>
                </a:solidFill>
                <a:effectLst/>
                <a:uLnTx/>
                <a:uFillTx/>
                <a:latin typeface="Times New Roman" panose="02020603050405020304" pitchFamily="18" charset="0"/>
              </a:rPr>
              <a:t>M.C. Du, Q. Wang and Q. Zhao, arXiv:2011.09225v1 [</a:t>
            </a:r>
            <a:r>
              <a:rPr kumimoji="0" lang="en-US" altLang="zh-CN" sz="1800" b="0" i="0" u="none" strike="noStrike" kern="0" cap="none" spc="0" normalizeH="0" baseline="0" noProof="0" dirty="0" err="1">
                <a:ln>
                  <a:noFill/>
                </a:ln>
                <a:solidFill>
                  <a:srgbClr val="0000CC"/>
                </a:solidFill>
                <a:effectLst/>
                <a:uLnTx/>
                <a:uFillTx/>
                <a:latin typeface="Times New Roman" panose="02020603050405020304" pitchFamily="18" charset="0"/>
              </a:rPr>
              <a:t>hep-ph</a:t>
            </a:r>
            <a:r>
              <a:rPr kumimoji="0" lang="en-US" altLang="zh-CN" sz="1800" b="0" i="0" u="none" strike="noStrike" kern="0" cap="none" spc="0" normalizeH="0" baseline="0" noProof="0" dirty="0">
                <a:ln>
                  <a:noFill/>
                </a:ln>
                <a:solidFill>
                  <a:srgbClr val="0000CC"/>
                </a:solidFill>
                <a:effectLst/>
                <a:uLnTx/>
                <a:uFillTx/>
                <a:latin typeface="Times New Roman" panose="02020603050405020304" pitchFamily="18" charset="0"/>
              </a:rPr>
              <a:t>]</a:t>
            </a:r>
            <a:endParaRPr kumimoji="0" lang="zh-CN" altLang="en-US" sz="1800" b="0" i="0" u="none" strike="noStrike" kern="0" cap="none" spc="0" normalizeH="0" baseline="0" noProof="0" dirty="0">
              <a:ln>
                <a:noFill/>
              </a:ln>
              <a:solidFill>
                <a:srgbClr val="0000CC"/>
              </a:solidFill>
              <a:effectLst/>
              <a:uLnTx/>
              <a:uFillTx/>
            </a:endParaRPr>
          </a:p>
        </p:txBody>
      </p:sp>
      <p:sp>
        <p:nvSpPr>
          <p:cNvPr id="2" name="文本框 1"/>
          <p:cNvSpPr txBox="1"/>
          <p:nvPr/>
        </p:nvSpPr>
        <p:spPr>
          <a:xfrm>
            <a:off x="1143628" y="2155068"/>
            <a:ext cx="1180131"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ysClr val="windowText" lastClr="000000"/>
                </a:solidFill>
                <a:effectLst/>
                <a:uLnTx/>
                <a:uFillTx/>
              </a:rPr>
              <a:t>D</a:t>
            </a:r>
            <a:r>
              <a:rPr kumimoji="0" lang="en-US" altLang="zh-CN" sz="1800" b="0" i="1" u="none" strike="noStrike" kern="0" cap="none" spc="0" normalizeH="0" baseline="-25000" noProof="0" dirty="0">
                <a:ln>
                  <a:noFill/>
                </a:ln>
                <a:solidFill>
                  <a:sysClr val="windowText" lastClr="000000"/>
                </a:solidFill>
                <a:effectLst/>
                <a:uLnTx/>
                <a:uFillTx/>
              </a:rPr>
              <a:t>s</a:t>
            </a:r>
            <a:r>
              <a:rPr kumimoji="0" lang="en-US" altLang="zh-CN" sz="1800" b="0" i="0" u="none" strike="noStrike" kern="0" cap="none" spc="0" normalizeH="0" baseline="-25000" noProof="0" dirty="0">
                <a:ln>
                  <a:noFill/>
                </a:ln>
                <a:solidFill>
                  <a:sysClr val="windowText" lastClr="000000"/>
                </a:solidFill>
                <a:effectLst/>
                <a:uLnTx/>
                <a:uFillTx/>
              </a:rPr>
              <a:t>1</a:t>
            </a:r>
            <a:r>
              <a:rPr kumimoji="0" lang="en-US" altLang="zh-CN" sz="1800" b="0" i="0" u="none" strike="noStrike" kern="0" cap="none" spc="0" normalizeH="0" baseline="0" noProof="0" dirty="0">
                <a:ln>
                  <a:noFill/>
                </a:ln>
                <a:solidFill>
                  <a:sysClr val="windowText" lastClr="000000"/>
                </a:solidFill>
                <a:effectLst/>
                <a:uLnTx/>
                <a:uFillTx/>
              </a:rPr>
              <a:t>(2536)</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1" name="文本框 10"/>
          <p:cNvSpPr txBox="1"/>
          <p:nvPr/>
        </p:nvSpPr>
        <p:spPr>
          <a:xfrm>
            <a:off x="1187172" y="4256680"/>
            <a:ext cx="1180131" cy="369332"/>
          </a:xfrm>
          <a:prstGeom prst="rect">
            <a:avLst/>
          </a:prstGeom>
          <a:solidFill>
            <a:schemeClr val="bg1"/>
          </a:solid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1" u="none" strike="noStrike" kern="0" cap="none" spc="0" normalizeH="0" baseline="0" noProof="0" dirty="0">
                <a:ln>
                  <a:noFill/>
                </a:ln>
                <a:solidFill>
                  <a:sysClr val="windowText" lastClr="000000"/>
                </a:solidFill>
                <a:effectLst/>
                <a:uLnTx/>
                <a:uFillTx/>
              </a:rPr>
              <a:t>D</a:t>
            </a:r>
            <a:r>
              <a:rPr kumimoji="0" lang="en-US" altLang="zh-CN" sz="1800" b="0" i="1" u="none" strike="noStrike" kern="0" cap="none" spc="0" normalizeH="0" baseline="-25000" noProof="0" dirty="0">
                <a:ln>
                  <a:noFill/>
                </a:ln>
                <a:solidFill>
                  <a:sysClr val="windowText" lastClr="000000"/>
                </a:solidFill>
                <a:effectLst/>
                <a:uLnTx/>
                <a:uFillTx/>
              </a:rPr>
              <a:t>s</a:t>
            </a:r>
            <a:r>
              <a:rPr kumimoji="0" lang="en-US" altLang="zh-CN" sz="1800" b="0" i="0" u="none" strike="noStrike" kern="0" cap="none" spc="0" normalizeH="0" baseline="-25000" noProof="0" dirty="0">
                <a:ln>
                  <a:noFill/>
                </a:ln>
                <a:solidFill>
                  <a:sysClr val="windowText" lastClr="000000"/>
                </a:solidFill>
                <a:effectLst/>
                <a:uLnTx/>
                <a:uFillTx/>
              </a:rPr>
              <a:t>2</a:t>
            </a:r>
            <a:r>
              <a:rPr kumimoji="0" lang="en-US" altLang="zh-CN" sz="1800" b="0" i="0" u="none" strike="noStrike" kern="0" cap="none" spc="0" normalizeH="0" baseline="0" noProof="0" dirty="0">
                <a:ln>
                  <a:noFill/>
                </a:ln>
                <a:solidFill>
                  <a:sysClr val="windowText" lastClr="000000"/>
                </a:solidFill>
                <a:effectLst/>
                <a:uLnTx/>
                <a:uFillTx/>
              </a:rPr>
              <a:t>(2573)</a:t>
            </a:r>
            <a:endParaRPr kumimoji="0" lang="zh-CN" alt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103921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2A42FD3-5501-4466-B0EF-C693BF37ED6B}" type="slidenum">
              <a:rPr kumimoji="0" lang="zh-CN" altLang="en-GB"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77</a:t>
            </a:fld>
            <a:endParaRPr kumimoji="0" lang="en-GB" altLang="zh-CN" sz="1800" b="0" i="0" u="none" strike="noStrike" kern="0" cap="none" spc="0" normalizeH="0" baseline="0" noProof="0">
              <a:ln>
                <a:noFill/>
              </a:ln>
              <a:solidFill>
                <a:sysClr val="windowText" lastClr="000000"/>
              </a:solidFill>
              <a:effectLst/>
              <a:uLnTx/>
              <a:uFillTx/>
            </a:endParaRPr>
          </a:p>
        </p:txBody>
      </p:sp>
      <p:pic>
        <p:nvPicPr>
          <p:cNvPr id="3" name="Picture 1"/>
          <p:cNvPicPr>
            <a:picLocks noChangeAspect="1"/>
          </p:cNvPicPr>
          <p:nvPr/>
        </p:nvPicPr>
        <p:blipFill>
          <a:blip r:embed="rId2"/>
          <a:stretch>
            <a:fillRect/>
          </a:stretch>
        </p:blipFill>
        <p:spPr>
          <a:xfrm>
            <a:off x="6468395" y="3605971"/>
            <a:ext cx="4431833" cy="3115504"/>
          </a:xfrm>
          <a:prstGeom prst="rect">
            <a:avLst/>
          </a:prstGeom>
        </p:spPr>
      </p:pic>
      <p:sp>
        <p:nvSpPr>
          <p:cNvPr id="4" name="Rectangle 14"/>
          <p:cNvSpPr/>
          <p:nvPr/>
        </p:nvSpPr>
        <p:spPr>
          <a:xfrm>
            <a:off x="903929" y="6329461"/>
            <a:ext cx="3951100" cy="307777"/>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00CC"/>
                </a:solidFill>
                <a:effectLst/>
                <a:uLnTx/>
                <a:uFillTx/>
              </a:rPr>
              <a:t>X.-H. Liu, PRD90 (2014) 074004</a:t>
            </a:r>
            <a:endParaRPr kumimoji="0" lang="zh-CN" altLang="en-US" sz="1400" b="0" i="0" u="none" strike="noStrike" kern="0" cap="none" spc="0" normalizeH="0" baseline="0" noProof="0" dirty="0">
              <a:ln>
                <a:noFill/>
              </a:ln>
              <a:solidFill>
                <a:srgbClr val="0000CC"/>
              </a:solidFill>
              <a:effectLst/>
              <a:uLnTx/>
              <a:uFillTx/>
            </a:endParaRPr>
          </a:p>
        </p:txBody>
      </p:sp>
      <p:pic>
        <p:nvPicPr>
          <p:cNvPr id="5" name="图片 4"/>
          <p:cNvPicPr>
            <a:picLocks noChangeAspect="1"/>
          </p:cNvPicPr>
          <p:nvPr/>
        </p:nvPicPr>
        <p:blipFill>
          <a:blip r:embed="rId3"/>
          <a:stretch>
            <a:fillRect/>
          </a:stretch>
        </p:blipFill>
        <p:spPr>
          <a:xfrm>
            <a:off x="1056328" y="3683380"/>
            <a:ext cx="4849369" cy="2292450"/>
          </a:xfrm>
          <a:prstGeom prst="rect">
            <a:avLst/>
          </a:prstGeom>
        </p:spPr>
      </p:pic>
      <p:pic>
        <p:nvPicPr>
          <p:cNvPr id="6" name="图片 5"/>
          <p:cNvPicPr>
            <a:picLocks noChangeAspect="1"/>
          </p:cNvPicPr>
          <p:nvPr/>
        </p:nvPicPr>
        <p:blipFill>
          <a:blip r:embed="rId4"/>
          <a:stretch>
            <a:fillRect/>
          </a:stretch>
        </p:blipFill>
        <p:spPr>
          <a:xfrm>
            <a:off x="36285" y="1132667"/>
            <a:ext cx="12109477" cy="2230519"/>
          </a:xfrm>
          <a:prstGeom prst="rect">
            <a:avLst/>
          </a:prstGeom>
        </p:spPr>
      </p:pic>
      <p:sp>
        <p:nvSpPr>
          <p:cNvPr id="7" name="矩形 6"/>
          <p:cNvSpPr/>
          <p:nvPr/>
        </p:nvSpPr>
        <p:spPr>
          <a:xfrm>
            <a:off x="7615485" y="658334"/>
            <a:ext cx="4291559" cy="338554"/>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600" b="1" i="0" u="none" strike="noStrike" kern="0" cap="none" spc="0" normalizeH="0" baseline="0" noProof="0" dirty="0">
                <a:ln>
                  <a:noFill/>
                </a:ln>
                <a:solidFill>
                  <a:srgbClr val="0000FF"/>
                </a:solidFill>
                <a:effectLst/>
                <a:uLnTx/>
                <a:uFillTx/>
              </a:rPr>
              <a:t>BESIII, </a:t>
            </a:r>
            <a:r>
              <a:rPr kumimoji="0" lang="zh-CN" altLang="zh-CN" sz="1600" b="1" i="0" u="none" strike="noStrike" kern="0" cap="none" spc="0" normalizeH="0" baseline="0" noProof="0" dirty="0">
                <a:ln>
                  <a:noFill/>
                </a:ln>
                <a:solidFill>
                  <a:srgbClr val="0000FF"/>
                </a:solidFill>
                <a:effectLst/>
                <a:uLnTx/>
                <a:uFillTx/>
              </a:rPr>
              <a:t>Phys.Rev. D97 (2018) no.5, 052001</a:t>
            </a:r>
            <a:r>
              <a:rPr kumimoji="0" lang="zh-CN" altLang="zh-CN" sz="1600" b="0" i="0" u="none" strike="noStrike" kern="0" cap="none" spc="0" normalizeH="0" baseline="0" noProof="0" dirty="0">
                <a:ln>
                  <a:noFill/>
                </a:ln>
                <a:solidFill>
                  <a:srgbClr val="0000FF"/>
                </a:solidFill>
                <a:effectLst/>
                <a:uLnTx/>
                <a:uFillTx/>
              </a:rPr>
              <a:t> </a:t>
            </a:r>
            <a:endParaRPr kumimoji="0" lang="zh-CN" altLang="en-US" sz="1600" b="0" i="0" u="none" strike="noStrike" kern="0" cap="none" spc="0" normalizeH="0" baseline="0" noProof="0" dirty="0">
              <a:ln>
                <a:noFill/>
              </a:ln>
              <a:solidFill>
                <a:srgbClr val="0000FF"/>
              </a:solidFill>
              <a:effectLst/>
              <a:uLnTx/>
              <a:uFillTx/>
            </a:endParaRPr>
          </a:p>
        </p:txBody>
      </p:sp>
      <mc:AlternateContent xmlns:mc="http://schemas.openxmlformats.org/markup-compatibility/2006" xmlns:a14="http://schemas.microsoft.com/office/drawing/2010/main">
        <mc:Choice Requires="a14">
          <p:sp>
            <p:nvSpPr>
              <p:cNvPr id="8" name="矩形 7"/>
              <p:cNvSpPr/>
              <p:nvPr/>
            </p:nvSpPr>
            <p:spPr>
              <a:xfrm>
                <a:off x="1215552" y="357611"/>
                <a:ext cx="3291029" cy="47000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p>
                        <m:sSupPr>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SimHei" pitchFamily="49" charset="-122"/>
                            </a:rPr>
                          </m:ctrlPr>
                        </m:sSupPr>
                        <m:e>
                          <m:r>
                            <a:rPr kumimoji="0" lang="en-US" altLang="zh-CN" sz="2400" b="1" i="1" u="none" strike="noStrike" kern="0" cap="none" spc="0" normalizeH="0" baseline="0" noProof="0" dirty="0">
                              <a:ln>
                                <a:noFill/>
                              </a:ln>
                              <a:solidFill>
                                <a:srgbClr val="0000FF"/>
                              </a:solidFill>
                              <a:effectLst/>
                              <a:uLnTx/>
                              <a:uFillTx/>
                              <a:latin typeface="Cambria Math"/>
                              <a:ea typeface="SimHei" pitchFamily="49" charset="-122"/>
                            </a:rPr>
                            <m:t>𝒆</m:t>
                          </m:r>
                        </m:e>
                        <m:sup>
                          <m:r>
                            <a:rPr kumimoji="0" lang="en-US" altLang="zh-CN" sz="2400" b="1" i="1" u="none" strike="noStrike" kern="0" cap="none" spc="0" normalizeH="0" baseline="0" noProof="0" dirty="0">
                              <a:ln>
                                <a:noFill/>
                              </a:ln>
                              <a:solidFill>
                                <a:srgbClr val="0000FF"/>
                              </a:solidFill>
                              <a:effectLst/>
                              <a:uLnTx/>
                              <a:uFillTx/>
                              <a:latin typeface="Cambria Math"/>
                              <a:ea typeface="SimHei" pitchFamily="49" charset="-122"/>
                            </a:rPr>
                            <m:t>+</m:t>
                          </m:r>
                        </m:sup>
                      </m:sSup>
                      <m:sSup>
                        <m:sSupPr>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SimHei" pitchFamily="49" charset="-122"/>
                            </a:rPr>
                          </m:ctrlPr>
                        </m:sSupPr>
                        <m:e>
                          <m:r>
                            <a:rPr kumimoji="0" lang="en-US" altLang="zh-CN" sz="2400" b="1" i="1" u="none" strike="noStrike" kern="0" cap="none" spc="0" normalizeH="0" baseline="0" noProof="0" dirty="0">
                              <a:ln>
                                <a:noFill/>
                              </a:ln>
                              <a:solidFill>
                                <a:srgbClr val="0000FF"/>
                              </a:solidFill>
                              <a:effectLst/>
                              <a:uLnTx/>
                              <a:uFillTx/>
                              <a:latin typeface="Cambria Math"/>
                              <a:ea typeface="SimHei" pitchFamily="49" charset="-122"/>
                            </a:rPr>
                            <m:t>𝒆</m:t>
                          </m:r>
                        </m:e>
                        <m:sup>
                          <m:r>
                            <a:rPr kumimoji="0" lang="en-US" altLang="zh-CN" sz="2400" b="1" i="1" u="none" strike="noStrike" kern="0" cap="none" spc="0" normalizeH="0" baseline="0" noProof="0" dirty="0">
                              <a:ln>
                                <a:noFill/>
                              </a:ln>
                              <a:solidFill>
                                <a:srgbClr val="0000FF"/>
                              </a:solidFill>
                              <a:effectLst/>
                              <a:uLnTx/>
                              <a:uFillTx/>
                              <a:latin typeface="Cambria Math"/>
                              <a:ea typeface="SimHei" pitchFamily="49" charset="-122"/>
                            </a:rPr>
                            <m:t>−</m:t>
                          </m:r>
                        </m:sup>
                      </m:sSup>
                      <m:r>
                        <a:rPr kumimoji="0" lang="en-US" altLang="zh-CN" sz="2400" b="1" i="1" u="none" strike="noStrike" kern="0" cap="none" spc="0" normalizeH="0" baseline="0" noProof="0" dirty="0">
                          <a:ln>
                            <a:noFill/>
                          </a:ln>
                          <a:solidFill>
                            <a:srgbClr val="0000FF"/>
                          </a:solidFill>
                          <a:effectLst/>
                          <a:uLnTx/>
                          <a:uFillTx/>
                          <a:latin typeface="Cambria Math"/>
                          <a:ea typeface="Cambria Math"/>
                        </a:rPr>
                        <m:t>→</m:t>
                      </m:r>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Cambria Math"/>
                          <a:sym typeface="Symbol" panose="05050102010706020507" pitchFamily="18" charset="2"/>
                        </a:rPr>
                        <m:t></m:t>
                      </m:r>
                      <m:d>
                        <m:dPr>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Cambria Math"/>
                              <a:sym typeface="Symbol" panose="05050102010706020507" pitchFamily="18" charset="2"/>
                            </a:rPr>
                          </m:ctrlPr>
                        </m:dPr>
                        <m:e>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Cambria Math"/>
                              <a:sym typeface="Symbol" panose="05050102010706020507" pitchFamily="18" charset="2"/>
                            </a:rPr>
                            <m:t>𝟑𝟔𝟖𝟔</m:t>
                          </m:r>
                        </m:e>
                      </m:d>
                      <m:sSup>
                        <m:sSupPr>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Cambria Math"/>
                              <a:sym typeface="Symbol" panose="05050102010706020507" pitchFamily="18" charset="2"/>
                            </a:rPr>
                          </m:ctrlPr>
                        </m:sSupPr>
                        <m:e>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Cambria Math"/>
                              <a:sym typeface="Symbol" panose="05050102010706020507" pitchFamily="18" charset="2"/>
                            </a:rPr>
                            <m:t></m:t>
                          </m:r>
                        </m:e>
                        <m:sup>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Cambria Math"/>
                              <a:sym typeface="Symbol" panose="05050102010706020507" pitchFamily="18" charset="2"/>
                            </a:rPr>
                            <m:t>𝟎</m:t>
                          </m:r>
                        </m:sup>
                      </m:sSup>
                      <m:sSup>
                        <m:sSupPr>
                          <m:ctrlP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Cambria Math"/>
                            </a:rPr>
                          </m:ctrlPr>
                        </m:sSupPr>
                        <m:e>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Cambria Math"/>
                              <a:sym typeface="Symbol" panose="05050102010706020507" pitchFamily="18" charset="2"/>
                            </a:rPr>
                            <m:t> </m:t>
                          </m:r>
                        </m:e>
                        <m:sup>
                          <m:r>
                            <a:rPr kumimoji="0" lang="en-US" altLang="zh-CN" sz="2400" b="1" i="1" u="none" strike="noStrike" kern="0" cap="none" spc="0" normalizeH="0" baseline="0" noProof="0" dirty="0">
                              <a:ln>
                                <a:noFill/>
                              </a:ln>
                              <a:solidFill>
                                <a:srgbClr val="0000FF"/>
                              </a:solidFill>
                              <a:effectLst/>
                              <a:uLnTx/>
                              <a:uFillTx/>
                              <a:latin typeface="Cambria Math" panose="02040503050406030204" pitchFamily="18" charset="0"/>
                              <a:ea typeface="Cambria Math"/>
                            </a:rPr>
                            <m:t>𝟎</m:t>
                          </m:r>
                        </m:sup>
                      </m:sSup>
                    </m:oMath>
                  </m:oMathPara>
                </a14:m>
                <a:endParaRPr kumimoji="0" lang="zh-CN" altLang="en-US" sz="2400" b="0" i="0" u="none" strike="noStrike" kern="0" cap="none" spc="0" normalizeH="0" baseline="0" noProof="0" dirty="0">
                  <a:ln>
                    <a:noFill/>
                  </a:ln>
                  <a:solidFill>
                    <a:srgbClr val="0000FF"/>
                  </a:solidFill>
                  <a:effectLst/>
                  <a:uLnTx/>
                  <a:uFillTx/>
                </a:endParaRPr>
              </a:p>
            </p:txBody>
          </p:sp>
        </mc:Choice>
        <mc:Fallback xmlns="">
          <p:sp>
            <p:nvSpPr>
              <p:cNvPr id="8" name="矩形 7"/>
              <p:cNvSpPr>
                <a:spLocks noRot="1" noChangeAspect="1" noMove="1" noResize="1" noEditPoints="1" noAdjustHandles="1" noChangeArrowheads="1" noChangeShapeType="1" noTextEdit="1"/>
              </p:cNvSpPr>
              <p:nvPr/>
            </p:nvSpPr>
            <p:spPr>
              <a:xfrm>
                <a:off x="1215552" y="357611"/>
                <a:ext cx="3291029" cy="470000"/>
              </a:xfrm>
              <a:prstGeom prst="rect">
                <a:avLst/>
              </a:prstGeom>
              <a:blipFill>
                <a:blip r:embed="rId5"/>
                <a:stretch>
                  <a:fillRect b="-909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62662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1559496" y="539050"/>
            <a:ext cx="6135582" cy="6259651"/>
          </a:xfrm>
          <a:prstGeom prst="rect">
            <a:avLst/>
          </a:prstGeom>
        </p:spPr>
      </p:pic>
      <p:pic>
        <p:nvPicPr>
          <p:cNvPr id="2" name="图片 1"/>
          <p:cNvPicPr>
            <a:picLocks noChangeAspect="1"/>
          </p:cNvPicPr>
          <p:nvPr/>
        </p:nvPicPr>
        <p:blipFill>
          <a:blip r:embed="rId3"/>
          <a:stretch>
            <a:fillRect/>
          </a:stretch>
        </p:blipFill>
        <p:spPr>
          <a:xfrm>
            <a:off x="3978059" y="-14201"/>
            <a:ext cx="6506209" cy="607648"/>
          </a:xfrm>
          <a:prstGeom prst="rect">
            <a:avLst/>
          </a:prstGeom>
        </p:spPr>
      </p:pic>
      <p:pic>
        <p:nvPicPr>
          <p:cNvPr id="3" name="图片 2"/>
          <p:cNvPicPr>
            <a:picLocks noChangeAspect="1"/>
          </p:cNvPicPr>
          <p:nvPr/>
        </p:nvPicPr>
        <p:blipFill>
          <a:blip r:embed="rId4"/>
          <a:stretch>
            <a:fillRect/>
          </a:stretch>
        </p:blipFill>
        <p:spPr>
          <a:xfrm rot="5400000">
            <a:off x="9110790" y="-30087"/>
            <a:ext cx="245702" cy="2674882"/>
          </a:xfrm>
          <a:prstGeom prst="rect">
            <a:avLst/>
          </a:prstGeom>
        </p:spPr>
      </p:pic>
      <p:pic>
        <p:nvPicPr>
          <p:cNvPr id="4" name="图片 3"/>
          <p:cNvPicPr>
            <a:picLocks noChangeAspect="1"/>
          </p:cNvPicPr>
          <p:nvPr/>
        </p:nvPicPr>
        <p:blipFill>
          <a:blip r:embed="rId5"/>
          <a:stretch>
            <a:fillRect/>
          </a:stretch>
        </p:blipFill>
        <p:spPr>
          <a:xfrm>
            <a:off x="8186468" y="766942"/>
            <a:ext cx="1950424" cy="244066"/>
          </a:xfrm>
          <a:prstGeom prst="rect">
            <a:avLst/>
          </a:prstGeom>
        </p:spPr>
      </p:pic>
      <p:pic>
        <p:nvPicPr>
          <p:cNvPr id="6" name="图片 5"/>
          <p:cNvPicPr>
            <a:picLocks noChangeAspect="1"/>
          </p:cNvPicPr>
          <p:nvPr/>
        </p:nvPicPr>
        <p:blipFill>
          <a:blip r:embed="rId6"/>
          <a:stretch>
            <a:fillRect/>
          </a:stretch>
        </p:blipFill>
        <p:spPr>
          <a:xfrm>
            <a:off x="7695079" y="2624560"/>
            <a:ext cx="2850525" cy="2244600"/>
          </a:xfrm>
          <a:prstGeom prst="rect">
            <a:avLst/>
          </a:prstGeom>
        </p:spPr>
      </p:pic>
      <p:pic>
        <p:nvPicPr>
          <p:cNvPr id="7" name="图片 6"/>
          <p:cNvPicPr>
            <a:picLocks noChangeAspect="1"/>
          </p:cNvPicPr>
          <p:nvPr/>
        </p:nvPicPr>
        <p:blipFill>
          <a:blip r:embed="rId7"/>
          <a:stretch>
            <a:fillRect/>
          </a:stretch>
        </p:blipFill>
        <p:spPr>
          <a:xfrm>
            <a:off x="7695079" y="4869160"/>
            <a:ext cx="2815763" cy="1914000"/>
          </a:xfrm>
          <a:prstGeom prst="rect">
            <a:avLst/>
          </a:prstGeom>
        </p:spPr>
      </p:pic>
      <p:pic>
        <p:nvPicPr>
          <p:cNvPr id="8" name="图片 7"/>
          <p:cNvPicPr>
            <a:picLocks noChangeAspect="1"/>
          </p:cNvPicPr>
          <p:nvPr/>
        </p:nvPicPr>
        <p:blipFill>
          <a:blip r:embed="rId8"/>
          <a:stretch>
            <a:fillRect/>
          </a:stretch>
        </p:blipFill>
        <p:spPr>
          <a:xfrm>
            <a:off x="7896200" y="2123726"/>
            <a:ext cx="3917216" cy="370206"/>
          </a:xfrm>
          <a:prstGeom prst="rect">
            <a:avLst/>
          </a:prstGeom>
          <a:ln>
            <a:solidFill>
              <a:srgbClr val="FF0000"/>
            </a:solidFill>
          </a:ln>
        </p:spPr>
      </p:pic>
      <p:sp>
        <p:nvSpPr>
          <p:cNvPr id="9" name="文本框 8"/>
          <p:cNvSpPr txBox="1"/>
          <p:nvPr/>
        </p:nvSpPr>
        <p:spPr>
          <a:xfrm>
            <a:off x="145137" y="73421"/>
            <a:ext cx="11205029" cy="46166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Production correlation? </a:t>
            </a:r>
            <a:endParaRPr kumimoji="0" lang="zh-CN" altLang="en-US" sz="2400" b="0"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7610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225379" y="557837"/>
            <a:ext cx="4875099" cy="604122"/>
          </a:xfrm>
          <a:prstGeom prst="rect">
            <a:avLst/>
          </a:prstGeom>
        </p:spPr>
      </p:pic>
      <p:pic>
        <p:nvPicPr>
          <p:cNvPr id="3" name="图片 2"/>
          <p:cNvPicPr>
            <a:picLocks noChangeAspect="1"/>
          </p:cNvPicPr>
          <p:nvPr/>
        </p:nvPicPr>
        <p:blipFill>
          <a:blip r:embed="rId3"/>
          <a:stretch>
            <a:fillRect/>
          </a:stretch>
        </p:blipFill>
        <p:spPr>
          <a:xfrm>
            <a:off x="355239" y="1423413"/>
            <a:ext cx="4449600" cy="3466950"/>
          </a:xfrm>
          <a:prstGeom prst="rect">
            <a:avLst/>
          </a:prstGeom>
        </p:spPr>
      </p:pic>
      <p:sp>
        <p:nvSpPr>
          <p:cNvPr id="4" name="文本框 3"/>
          <p:cNvSpPr txBox="1"/>
          <p:nvPr/>
        </p:nvSpPr>
        <p:spPr>
          <a:xfrm>
            <a:off x="5290363" y="204046"/>
            <a:ext cx="6741980" cy="2246769"/>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rPr>
              <a:t>K* has been removed from the </a:t>
            </a: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 K spectrum.</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No </a:t>
            </a:r>
            <a:r>
              <a:rPr kumimoji="0" lang="en-US" altLang="zh-CN" sz="2000" b="0" i="0" u="none" strike="noStrike" kern="0" cap="none" spc="0" normalizeH="0" baseline="0" noProof="0" dirty="0" err="1">
                <a:ln>
                  <a:noFill/>
                </a:ln>
                <a:solidFill>
                  <a:srgbClr val="0000CC"/>
                </a:solidFill>
                <a:effectLst/>
                <a:uLnTx/>
                <a:uFillTx/>
                <a:sym typeface="Symbol" panose="05050102010706020507" pitchFamily="18" charset="2"/>
              </a:rPr>
              <a:t>Zc</a:t>
            </a: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(3900) signals seem to be present.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Negative results from Belle and </a:t>
            </a:r>
            <a:r>
              <a:rPr kumimoji="0" lang="en-US" altLang="zh-CN" sz="2000" b="0" i="0" u="none" strike="noStrike" kern="0" cap="none" spc="0" normalizeH="0" baseline="0" noProof="0" dirty="0" err="1">
                <a:ln>
                  <a:noFill/>
                </a:ln>
                <a:solidFill>
                  <a:srgbClr val="0000CC"/>
                </a:solidFill>
                <a:effectLst/>
                <a:uLnTx/>
                <a:uFillTx/>
                <a:sym typeface="Symbol" panose="05050102010706020507" pitchFamily="18" charset="2"/>
              </a:rPr>
              <a:t>LHCb</a:t>
            </a: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 in similar processes. </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0000CC"/>
                </a:solidFill>
                <a:effectLst/>
                <a:uLnTx/>
                <a:uFillTx/>
                <a:sym typeface="Symbol" panose="05050102010706020507" pitchFamily="18" charset="2"/>
              </a:rPr>
              <a:t>In contrast, X(3872) can be produced in both B decays and heavy ion collisions.</a:t>
            </a:r>
          </a:p>
          <a:p>
            <a:pPr marL="285750" marR="0" lvl="0" indent="-28575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000" b="0" i="0" u="none" strike="noStrike" kern="0" cap="none" spc="0" normalizeH="0" baseline="0" noProof="0" dirty="0">
                <a:ln>
                  <a:noFill/>
                </a:ln>
                <a:solidFill>
                  <a:srgbClr val="FF0000"/>
                </a:solidFill>
                <a:effectLst/>
                <a:uLnTx/>
                <a:uFillTx/>
                <a:sym typeface="Symbol" panose="05050102010706020507" pitchFamily="18" charset="2"/>
              </a:rPr>
              <a:t>This, however, may be understandable.</a:t>
            </a:r>
            <a:endParaRPr kumimoji="0" lang="zh-CN" altLang="en-US" sz="2000" b="0" i="0" u="none" strike="noStrike" kern="0" cap="none" spc="0" normalizeH="0" baseline="0" noProof="0" dirty="0">
              <a:ln>
                <a:noFill/>
              </a:ln>
              <a:solidFill>
                <a:srgbClr val="FF0000"/>
              </a:solidFill>
              <a:effectLst/>
              <a:uLnTx/>
              <a:uFillTx/>
            </a:endParaRPr>
          </a:p>
        </p:txBody>
      </p:sp>
      <p:sp>
        <p:nvSpPr>
          <p:cNvPr id="5" name="自由: 形状 4"/>
          <p:cNvSpPr/>
          <p:nvPr/>
        </p:nvSpPr>
        <p:spPr>
          <a:xfrm>
            <a:off x="9224395" y="4422728"/>
            <a:ext cx="2184400" cy="332237"/>
          </a:xfrm>
          <a:custGeom>
            <a:avLst/>
            <a:gdLst>
              <a:gd name="connsiteX0" fmla="*/ 0 w 2184400"/>
              <a:gd name="connsiteY0" fmla="*/ 92752 h 332237"/>
              <a:gd name="connsiteX1" fmla="*/ 812800 w 2184400"/>
              <a:gd name="connsiteY1" fmla="*/ 12923 h 332237"/>
              <a:gd name="connsiteX2" fmla="*/ 2184400 w 2184400"/>
              <a:gd name="connsiteY2" fmla="*/ 332237 h 332237"/>
            </a:gdLst>
            <a:ahLst/>
            <a:cxnLst>
              <a:cxn ang="0">
                <a:pos x="connsiteX0" y="connsiteY0"/>
              </a:cxn>
              <a:cxn ang="0">
                <a:pos x="connsiteX1" y="connsiteY1"/>
              </a:cxn>
              <a:cxn ang="0">
                <a:pos x="connsiteX2" y="connsiteY2"/>
              </a:cxn>
            </a:cxnLst>
            <a:rect l="l" t="t" r="r" b="b"/>
            <a:pathLst>
              <a:path w="2184400" h="332237">
                <a:moveTo>
                  <a:pt x="0" y="92752"/>
                </a:moveTo>
                <a:cubicBezTo>
                  <a:pt x="224366" y="32880"/>
                  <a:pt x="448733" y="-26991"/>
                  <a:pt x="812800" y="12923"/>
                </a:cubicBezTo>
                <a:cubicBezTo>
                  <a:pt x="1176867" y="52837"/>
                  <a:pt x="1680633" y="192537"/>
                  <a:pt x="2184400" y="3322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 name="自由: 形状 5"/>
          <p:cNvSpPr/>
          <p:nvPr/>
        </p:nvSpPr>
        <p:spPr>
          <a:xfrm>
            <a:off x="10464281" y="3797023"/>
            <a:ext cx="930000" cy="631371"/>
          </a:xfrm>
          <a:custGeom>
            <a:avLst/>
            <a:gdLst>
              <a:gd name="connsiteX0" fmla="*/ 552628 w 930000"/>
              <a:gd name="connsiteY0" fmla="*/ 0 h 631371"/>
              <a:gd name="connsiteX1" fmla="*/ 8343 w 930000"/>
              <a:gd name="connsiteY1" fmla="*/ 333828 h 631371"/>
              <a:gd name="connsiteX2" fmla="*/ 930000 w 930000"/>
              <a:gd name="connsiteY2" fmla="*/ 631371 h 631371"/>
            </a:gdLst>
            <a:ahLst/>
            <a:cxnLst>
              <a:cxn ang="0">
                <a:pos x="connsiteX0" y="connsiteY0"/>
              </a:cxn>
              <a:cxn ang="0">
                <a:pos x="connsiteX1" y="connsiteY1"/>
              </a:cxn>
              <a:cxn ang="0">
                <a:pos x="connsiteX2" y="connsiteY2"/>
              </a:cxn>
            </a:cxnLst>
            <a:rect l="l" t="t" r="r" b="b"/>
            <a:pathLst>
              <a:path w="930000" h="631371">
                <a:moveTo>
                  <a:pt x="552628" y="0"/>
                </a:moveTo>
                <a:cubicBezTo>
                  <a:pt x="249038" y="114300"/>
                  <a:pt x="-54552" y="228600"/>
                  <a:pt x="8343" y="333828"/>
                </a:cubicBezTo>
                <a:cubicBezTo>
                  <a:pt x="71238" y="439057"/>
                  <a:pt x="500619" y="535214"/>
                  <a:pt x="930000" y="6313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 name="自由: 形状 6"/>
          <p:cNvSpPr/>
          <p:nvPr/>
        </p:nvSpPr>
        <p:spPr>
          <a:xfrm>
            <a:off x="9238909" y="3521251"/>
            <a:ext cx="1756229" cy="551543"/>
          </a:xfrm>
          <a:custGeom>
            <a:avLst/>
            <a:gdLst>
              <a:gd name="connsiteX0" fmla="*/ 0 w 1756229"/>
              <a:gd name="connsiteY0" fmla="*/ 551543 h 551543"/>
              <a:gd name="connsiteX1" fmla="*/ 979715 w 1756229"/>
              <a:gd name="connsiteY1" fmla="*/ 283029 h 551543"/>
              <a:gd name="connsiteX2" fmla="*/ 1756229 w 1756229"/>
              <a:gd name="connsiteY2" fmla="*/ 0 h 551543"/>
            </a:gdLst>
            <a:ahLst/>
            <a:cxnLst>
              <a:cxn ang="0">
                <a:pos x="connsiteX0" y="connsiteY0"/>
              </a:cxn>
              <a:cxn ang="0">
                <a:pos x="connsiteX1" y="connsiteY1"/>
              </a:cxn>
              <a:cxn ang="0">
                <a:pos x="connsiteX2" y="connsiteY2"/>
              </a:cxn>
            </a:cxnLst>
            <a:rect l="l" t="t" r="r" b="b"/>
            <a:pathLst>
              <a:path w="1756229" h="551543">
                <a:moveTo>
                  <a:pt x="0" y="551543"/>
                </a:moveTo>
                <a:cubicBezTo>
                  <a:pt x="343505" y="463248"/>
                  <a:pt x="687010" y="374953"/>
                  <a:pt x="979715" y="283029"/>
                </a:cubicBezTo>
                <a:cubicBezTo>
                  <a:pt x="1272420" y="191105"/>
                  <a:pt x="1514324" y="95552"/>
                  <a:pt x="175622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9" name="直接连接符 8"/>
          <p:cNvCxnSpPr>
            <a:stCxn id="6" idx="1"/>
          </p:cNvCxnSpPr>
          <p:nvPr/>
        </p:nvCxnSpPr>
        <p:spPr>
          <a:xfrm flipH="1">
            <a:off x="9921081" y="4130851"/>
            <a:ext cx="551543" cy="291877"/>
          </a:xfrm>
          <a:prstGeom prst="line">
            <a:avLst/>
          </a:prstGeom>
          <a:ln w="38100">
            <a:prstDash val="dash"/>
          </a:ln>
        </p:spPr>
        <p:style>
          <a:lnRef idx="1">
            <a:schemeClr val="dk1"/>
          </a:lnRef>
          <a:fillRef idx="0">
            <a:schemeClr val="dk1"/>
          </a:fillRef>
          <a:effectRef idx="0">
            <a:schemeClr val="dk1"/>
          </a:effectRef>
          <a:fontRef idx="minor">
            <a:schemeClr val="tx1"/>
          </a:fontRef>
        </p:style>
      </p:cxnSp>
      <p:sp>
        <p:nvSpPr>
          <p:cNvPr id="13" name="文本框 12"/>
          <p:cNvSpPr txBox="1"/>
          <p:nvPr/>
        </p:nvSpPr>
        <p:spPr>
          <a:xfrm>
            <a:off x="8882721" y="4358013"/>
            <a:ext cx="35618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b</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4" name="文本框 13"/>
          <p:cNvSpPr txBox="1"/>
          <p:nvPr/>
        </p:nvSpPr>
        <p:spPr>
          <a:xfrm>
            <a:off x="11390120" y="4643234"/>
            <a:ext cx="4235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c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5" name="文本框 14"/>
          <p:cNvSpPr txBox="1"/>
          <p:nvPr/>
        </p:nvSpPr>
        <p:spPr>
          <a:xfrm>
            <a:off x="11313176" y="4141696"/>
            <a:ext cx="57740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c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6" name="文本框 15"/>
          <p:cNvSpPr txBox="1"/>
          <p:nvPr/>
        </p:nvSpPr>
        <p:spPr>
          <a:xfrm>
            <a:off x="11101419" y="3524756"/>
            <a:ext cx="4235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s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7" name="文本框 16"/>
          <p:cNvSpPr txBox="1"/>
          <p:nvPr/>
        </p:nvSpPr>
        <p:spPr>
          <a:xfrm>
            <a:off x="8745894" y="3687370"/>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8" name="文本框 17"/>
          <p:cNvSpPr txBox="1"/>
          <p:nvPr/>
        </p:nvSpPr>
        <p:spPr>
          <a:xfrm>
            <a:off x="10906009" y="3189419"/>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19" name="自由: 形状 18"/>
          <p:cNvSpPr/>
          <p:nvPr/>
        </p:nvSpPr>
        <p:spPr>
          <a:xfrm>
            <a:off x="5557107" y="4130851"/>
            <a:ext cx="2184400" cy="332237"/>
          </a:xfrm>
          <a:custGeom>
            <a:avLst/>
            <a:gdLst>
              <a:gd name="connsiteX0" fmla="*/ 0 w 2184400"/>
              <a:gd name="connsiteY0" fmla="*/ 92752 h 332237"/>
              <a:gd name="connsiteX1" fmla="*/ 812800 w 2184400"/>
              <a:gd name="connsiteY1" fmla="*/ 12923 h 332237"/>
              <a:gd name="connsiteX2" fmla="*/ 2184400 w 2184400"/>
              <a:gd name="connsiteY2" fmla="*/ 332237 h 332237"/>
            </a:gdLst>
            <a:ahLst/>
            <a:cxnLst>
              <a:cxn ang="0">
                <a:pos x="connsiteX0" y="connsiteY0"/>
              </a:cxn>
              <a:cxn ang="0">
                <a:pos x="connsiteX1" y="connsiteY1"/>
              </a:cxn>
              <a:cxn ang="0">
                <a:pos x="connsiteX2" y="connsiteY2"/>
              </a:cxn>
            </a:cxnLst>
            <a:rect l="l" t="t" r="r" b="b"/>
            <a:pathLst>
              <a:path w="2184400" h="332237">
                <a:moveTo>
                  <a:pt x="0" y="92752"/>
                </a:moveTo>
                <a:cubicBezTo>
                  <a:pt x="224366" y="32880"/>
                  <a:pt x="448733" y="-26991"/>
                  <a:pt x="812800" y="12923"/>
                </a:cubicBezTo>
                <a:cubicBezTo>
                  <a:pt x="1176867" y="52837"/>
                  <a:pt x="1680633" y="192537"/>
                  <a:pt x="2184400" y="3322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自由: 形状 19"/>
          <p:cNvSpPr/>
          <p:nvPr/>
        </p:nvSpPr>
        <p:spPr>
          <a:xfrm rot="20059574">
            <a:off x="6724048" y="3053039"/>
            <a:ext cx="757484" cy="948281"/>
          </a:xfrm>
          <a:custGeom>
            <a:avLst/>
            <a:gdLst>
              <a:gd name="connsiteX0" fmla="*/ 552628 w 930000"/>
              <a:gd name="connsiteY0" fmla="*/ 0 h 631371"/>
              <a:gd name="connsiteX1" fmla="*/ 8343 w 930000"/>
              <a:gd name="connsiteY1" fmla="*/ 333828 h 631371"/>
              <a:gd name="connsiteX2" fmla="*/ 930000 w 930000"/>
              <a:gd name="connsiteY2" fmla="*/ 631371 h 631371"/>
            </a:gdLst>
            <a:ahLst/>
            <a:cxnLst>
              <a:cxn ang="0">
                <a:pos x="connsiteX0" y="connsiteY0"/>
              </a:cxn>
              <a:cxn ang="0">
                <a:pos x="connsiteX1" y="connsiteY1"/>
              </a:cxn>
              <a:cxn ang="0">
                <a:pos x="connsiteX2" y="connsiteY2"/>
              </a:cxn>
            </a:cxnLst>
            <a:rect l="l" t="t" r="r" b="b"/>
            <a:pathLst>
              <a:path w="930000" h="631371">
                <a:moveTo>
                  <a:pt x="552628" y="0"/>
                </a:moveTo>
                <a:cubicBezTo>
                  <a:pt x="249038" y="114300"/>
                  <a:pt x="-54552" y="228600"/>
                  <a:pt x="8343" y="333828"/>
                </a:cubicBezTo>
                <a:cubicBezTo>
                  <a:pt x="71238" y="439057"/>
                  <a:pt x="500619" y="535214"/>
                  <a:pt x="930000" y="63137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cxnSp>
        <p:nvCxnSpPr>
          <p:cNvPr id="21" name="直接连接符 20"/>
          <p:cNvCxnSpPr>
            <a:stCxn id="20" idx="1"/>
            <a:endCxn id="19" idx="1"/>
          </p:cNvCxnSpPr>
          <p:nvPr/>
        </p:nvCxnSpPr>
        <p:spPr>
          <a:xfrm flipH="1">
            <a:off x="6369907" y="3712883"/>
            <a:ext cx="409462" cy="430891"/>
          </a:xfrm>
          <a:prstGeom prst="line">
            <a:avLst/>
          </a:prstGeom>
          <a:ln w="38100">
            <a:prstDash val="dash"/>
          </a:ln>
        </p:spPr>
        <p:style>
          <a:lnRef idx="1">
            <a:schemeClr val="dk1"/>
          </a:lnRef>
          <a:fillRef idx="0">
            <a:schemeClr val="dk1"/>
          </a:fillRef>
          <a:effectRef idx="0">
            <a:schemeClr val="dk1"/>
          </a:effectRef>
          <a:fontRef idx="minor">
            <a:schemeClr val="tx1"/>
          </a:fontRef>
        </p:style>
      </p:cxnSp>
      <p:sp>
        <p:nvSpPr>
          <p:cNvPr id="22" name="文本框 21"/>
          <p:cNvSpPr txBox="1"/>
          <p:nvPr/>
        </p:nvSpPr>
        <p:spPr>
          <a:xfrm>
            <a:off x="5215433" y="4066136"/>
            <a:ext cx="356188"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b</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26" name="文本框 25"/>
          <p:cNvSpPr txBox="1"/>
          <p:nvPr/>
        </p:nvSpPr>
        <p:spPr>
          <a:xfrm>
            <a:off x="7685774" y="4313072"/>
            <a:ext cx="4235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c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27" name="文本框 26"/>
          <p:cNvSpPr txBox="1"/>
          <p:nvPr/>
        </p:nvSpPr>
        <p:spPr>
          <a:xfrm>
            <a:off x="7514253" y="3665558"/>
            <a:ext cx="577402"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c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28" name="自由: 形状 27"/>
          <p:cNvSpPr/>
          <p:nvPr/>
        </p:nvSpPr>
        <p:spPr>
          <a:xfrm>
            <a:off x="5555092" y="4454877"/>
            <a:ext cx="2111829" cy="350889"/>
          </a:xfrm>
          <a:custGeom>
            <a:avLst/>
            <a:gdLst>
              <a:gd name="connsiteX0" fmla="*/ 0 w 2111829"/>
              <a:gd name="connsiteY0" fmla="*/ 125918 h 350889"/>
              <a:gd name="connsiteX1" fmla="*/ 754743 w 2111829"/>
              <a:gd name="connsiteY1" fmla="*/ 9803 h 350889"/>
              <a:gd name="connsiteX2" fmla="*/ 2111829 w 2111829"/>
              <a:gd name="connsiteY2" fmla="*/ 350889 h 350889"/>
            </a:gdLst>
            <a:ahLst/>
            <a:cxnLst>
              <a:cxn ang="0">
                <a:pos x="connsiteX0" y="connsiteY0"/>
              </a:cxn>
              <a:cxn ang="0">
                <a:pos x="connsiteX1" y="connsiteY1"/>
              </a:cxn>
              <a:cxn ang="0">
                <a:pos x="connsiteX2" y="connsiteY2"/>
              </a:cxn>
            </a:cxnLst>
            <a:rect l="l" t="t" r="r" b="b"/>
            <a:pathLst>
              <a:path w="2111829" h="350889">
                <a:moveTo>
                  <a:pt x="0" y="125918"/>
                </a:moveTo>
                <a:cubicBezTo>
                  <a:pt x="201386" y="49113"/>
                  <a:pt x="402772" y="-27692"/>
                  <a:pt x="754743" y="9803"/>
                </a:cubicBezTo>
                <a:cubicBezTo>
                  <a:pt x="1106714" y="47298"/>
                  <a:pt x="1609271" y="199093"/>
                  <a:pt x="2111829" y="35088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文本框 28"/>
          <p:cNvSpPr txBox="1"/>
          <p:nvPr/>
        </p:nvSpPr>
        <p:spPr>
          <a:xfrm>
            <a:off x="5100478" y="4616587"/>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30" name="文本框 29"/>
          <p:cNvSpPr txBox="1"/>
          <p:nvPr/>
        </p:nvSpPr>
        <p:spPr>
          <a:xfrm>
            <a:off x="7514253" y="4765145"/>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32" name="文本框 31"/>
          <p:cNvSpPr txBox="1"/>
          <p:nvPr/>
        </p:nvSpPr>
        <p:spPr>
          <a:xfrm>
            <a:off x="6891033" y="2646437"/>
            <a:ext cx="423514"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s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33" name="自由: 形状 32"/>
          <p:cNvSpPr/>
          <p:nvPr/>
        </p:nvSpPr>
        <p:spPr>
          <a:xfrm>
            <a:off x="7042563" y="3216452"/>
            <a:ext cx="537272" cy="377882"/>
          </a:xfrm>
          <a:custGeom>
            <a:avLst/>
            <a:gdLst>
              <a:gd name="connsiteX0" fmla="*/ 130872 w 537272"/>
              <a:gd name="connsiteY0" fmla="*/ 0 h 377882"/>
              <a:gd name="connsiteX1" fmla="*/ 244 w 537272"/>
              <a:gd name="connsiteY1" fmla="*/ 297543 h 377882"/>
              <a:gd name="connsiteX2" fmla="*/ 159901 w 537272"/>
              <a:gd name="connsiteY2" fmla="*/ 377371 h 377882"/>
              <a:gd name="connsiteX3" fmla="*/ 537272 w 537272"/>
              <a:gd name="connsiteY3" fmla="*/ 333828 h 377882"/>
              <a:gd name="connsiteX4" fmla="*/ 537272 w 537272"/>
              <a:gd name="connsiteY4" fmla="*/ 333828 h 377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272" h="377882">
                <a:moveTo>
                  <a:pt x="130872" y="0"/>
                </a:moveTo>
                <a:cubicBezTo>
                  <a:pt x="63139" y="117324"/>
                  <a:pt x="-4594" y="234648"/>
                  <a:pt x="244" y="297543"/>
                </a:cubicBezTo>
                <a:cubicBezTo>
                  <a:pt x="5082" y="360438"/>
                  <a:pt x="70396" y="371324"/>
                  <a:pt x="159901" y="377371"/>
                </a:cubicBezTo>
                <a:cubicBezTo>
                  <a:pt x="249406" y="383419"/>
                  <a:pt x="537272" y="333828"/>
                  <a:pt x="537272" y="333828"/>
                </a:cubicBezTo>
                <a:lnTo>
                  <a:pt x="537272" y="333828"/>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文本框 33"/>
          <p:cNvSpPr txBox="1"/>
          <p:nvPr/>
        </p:nvSpPr>
        <p:spPr>
          <a:xfrm>
            <a:off x="7013681" y="2803302"/>
            <a:ext cx="595035"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sym typeface="Symbol" panose="05050102010706020507" pitchFamily="18" charset="2"/>
              </a:rPr>
              <a:t></a:t>
            </a: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sp>
        <p:nvSpPr>
          <p:cNvPr id="35" name="文本框 34"/>
          <p:cNvSpPr txBox="1"/>
          <p:nvPr/>
        </p:nvSpPr>
        <p:spPr>
          <a:xfrm>
            <a:off x="7616201" y="3225705"/>
            <a:ext cx="441146"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ysClr val="windowText" lastClr="000000"/>
                </a:solidFill>
                <a:effectLst/>
                <a:uLnTx/>
                <a:uFillTx/>
              </a:rPr>
              <a:t>q </a:t>
            </a:r>
            <a:endParaRPr kumimoji="0" lang="zh-CN" altLang="en-US" sz="2400" b="0" i="0" u="none" strike="noStrike" kern="0" cap="none" spc="0" normalizeH="0" baseline="0" noProof="0" dirty="0">
              <a:ln>
                <a:noFill/>
              </a:ln>
              <a:solidFill>
                <a:sysClr val="windowText" lastClr="000000"/>
              </a:solidFill>
              <a:effectLst/>
              <a:uLnTx/>
              <a:uFillTx/>
            </a:endParaRPr>
          </a:p>
        </p:txBody>
      </p:sp>
      <p:cxnSp>
        <p:nvCxnSpPr>
          <p:cNvPr id="39" name="直接连接符 38"/>
          <p:cNvCxnSpPr/>
          <p:nvPr/>
        </p:nvCxnSpPr>
        <p:spPr>
          <a:xfrm>
            <a:off x="7311198" y="3391477"/>
            <a:ext cx="0" cy="169950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cxnSp>
        <p:nvCxnSpPr>
          <p:cNvPr id="40" name="直接连接符 39"/>
          <p:cNvCxnSpPr/>
          <p:nvPr/>
        </p:nvCxnSpPr>
        <p:spPr>
          <a:xfrm>
            <a:off x="10995138" y="4141696"/>
            <a:ext cx="0" cy="936556"/>
          </a:xfrm>
          <a:prstGeom prst="line">
            <a:avLst/>
          </a:prstGeom>
          <a:ln w="28575">
            <a:solidFill>
              <a:srgbClr val="FF0000"/>
            </a:solidFill>
          </a:ln>
        </p:spPr>
        <p:style>
          <a:lnRef idx="1">
            <a:schemeClr val="dk1"/>
          </a:lnRef>
          <a:fillRef idx="0">
            <a:schemeClr val="dk1"/>
          </a:fillRef>
          <a:effectRef idx="0">
            <a:schemeClr val="dk1"/>
          </a:effectRef>
          <a:fontRef idx="minor">
            <a:schemeClr val="tx1"/>
          </a:fontRef>
        </p:style>
      </p:cxnSp>
      <p:sp>
        <p:nvSpPr>
          <p:cNvPr id="45" name="文本框 44"/>
          <p:cNvSpPr txBox="1"/>
          <p:nvPr/>
        </p:nvSpPr>
        <p:spPr>
          <a:xfrm>
            <a:off x="6830072" y="5160277"/>
            <a:ext cx="96212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0000"/>
                </a:solidFill>
                <a:effectLst/>
                <a:uLnTx/>
                <a:uFillTx/>
              </a:rPr>
              <a:t>I=0, 1</a:t>
            </a:r>
            <a:endParaRPr kumimoji="0" lang="zh-CN" altLang="en-US" sz="2400" b="0" i="0" u="none" strike="noStrike" kern="0" cap="none" spc="0" normalizeH="0" baseline="0" noProof="0" dirty="0">
              <a:ln>
                <a:noFill/>
              </a:ln>
              <a:solidFill>
                <a:srgbClr val="FF0000"/>
              </a:solidFill>
              <a:effectLst/>
              <a:uLnTx/>
              <a:uFillTx/>
            </a:endParaRPr>
          </a:p>
        </p:txBody>
      </p:sp>
      <p:sp>
        <p:nvSpPr>
          <p:cNvPr id="46" name="文本框 45"/>
          <p:cNvSpPr txBox="1"/>
          <p:nvPr/>
        </p:nvSpPr>
        <p:spPr>
          <a:xfrm>
            <a:off x="10769437" y="5192092"/>
            <a:ext cx="620683"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0000"/>
                </a:solidFill>
                <a:effectLst/>
                <a:uLnTx/>
                <a:uFillTx/>
              </a:rPr>
              <a:t>I=0</a:t>
            </a:r>
            <a:endParaRPr kumimoji="0" lang="zh-CN" altLang="en-US" sz="2400" b="0" i="0" u="none" strike="noStrike" kern="0" cap="none" spc="0" normalizeH="0" baseline="0" noProof="0" dirty="0">
              <a:ln>
                <a:noFill/>
              </a:ln>
              <a:solidFill>
                <a:srgbClr val="FF0000"/>
              </a:solidFill>
              <a:effectLst/>
              <a:uLnTx/>
              <a:uFillTx/>
            </a:endParaRPr>
          </a:p>
        </p:txBody>
      </p:sp>
      <p:sp>
        <p:nvSpPr>
          <p:cNvPr id="47" name="文本框 46"/>
          <p:cNvSpPr txBox="1"/>
          <p:nvPr/>
        </p:nvSpPr>
        <p:spPr>
          <a:xfrm>
            <a:off x="655379" y="5688115"/>
            <a:ext cx="10946498"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0" i="0" u="none" strike="noStrike" kern="0" cap="none" spc="0" normalizeH="0" baseline="0" noProof="0" dirty="0">
                <a:ln>
                  <a:noFill/>
                </a:ln>
                <a:solidFill>
                  <a:srgbClr val="FF0000"/>
                </a:solidFill>
                <a:effectLst/>
                <a:uLnTx/>
                <a:uFillTx/>
              </a:rPr>
              <a:t>Short-distance component is responsible for the large production rate of X(3872) in both B decays and heavy ion collisions </a:t>
            </a:r>
            <a:r>
              <a:rPr kumimoji="0" lang="en-US" altLang="zh-CN" sz="1600" b="0" i="0" u="none" strike="noStrike" kern="0" cap="none" spc="0" normalizeH="0" baseline="0" noProof="0" dirty="0">
                <a:ln>
                  <a:noFill/>
                </a:ln>
                <a:solidFill>
                  <a:srgbClr val="0000CC"/>
                </a:solidFill>
                <a:effectLst/>
                <a:uLnTx/>
                <a:uFillTx/>
              </a:rPr>
              <a:t>[G. Y. Chen, W. S. </a:t>
            </a:r>
            <a:r>
              <a:rPr kumimoji="0" lang="en-US" altLang="zh-CN" sz="1600" b="0" i="0" u="none" strike="noStrike" kern="0" cap="none" spc="0" normalizeH="0" baseline="0" noProof="0" dirty="0" err="1">
                <a:ln>
                  <a:noFill/>
                </a:ln>
                <a:solidFill>
                  <a:srgbClr val="0000CC"/>
                </a:solidFill>
                <a:effectLst/>
                <a:uLnTx/>
                <a:uFillTx/>
              </a:rPr>
              <a:t>Huo</a:t>
            </a:r>
            <a:r>
              <a:rPr kumimoji="0" lang="en-US" altLang="zh-CN" sz="1600" b="0" i="0" u="none" strike="noStrike" kern="0" cap="none" spc="0" normalizeH="0" baseline="0" noProof="0" dirty="0">
                <a:ln>
                  <a:noFill/>
                </a:ln>
                <a:solidFill>
                  <a:srgbClr val="0000CC"/>
                </a:solidFill>
                <a:effectLst/>
                <a:uLnTx/>
                <a:uFillTx/>
              </a:rPr>
              <a:t> and Q. Zhao, Chin. Phys. C </a:t>
            </a:r>
            <a:r>
              <a:rPr kumimoji="0" lang="en-US" altLang="zh-CN" sz="1600" b="1" i="0" u="none" strike="noStrike" kern="0" cap="none" spc="0" normalizeH="0" baseline="0" noProof="0" dirty="0">
                <a:ln>
                  <a:noFill/>
                </a:ln>
                <a:solidFill>
                  <a:srgbClr val="0000CC"/>
                </a:solidFill>
                <a:effectLst/>
                <a:uLnTx/>
                <a:uFillTx/>
              </a:rPr>
              <a:t>39</a:t>
            </a:r>
            <a:r>
              <a:rPr kumimoji="0" lang="en-US" altLang="zh-CN" sz="1600" b="0" i="0" u="none" strike="noStrike" kern="0" cap="none" spc="0" normalizeH="0" baseline="0" noProof="0" dirty="0">
                <a:ln>
                  <a:noFill/>
                </a:ln>
                <a:solidFill>
                  <a:srgbClr val="0000CC"/>
                </a:solidFill>
                <a:effectLst/>
                <a:uLnTx/>
                <a:uFillTx/>
              </a:rPr>
              <a:t>, no. 9, 093101 (2015)]</a:t>
            </a:r>
            <a:r>
              <a:rPr kumimoji="0" lang="en-US" altLang="zh-CN" sz="2400" b="0" i="0" u="none" strike="noStrike" kern="0" cap="none" spc="0" normalizeH="0" baseline="0" noProof="0" dirty="0">
                <a:ln>
                  <a:noFill/>
                </a:ln>
                <a:solidFill>
                  <a:srgbClr val="FF0000"/>
                </a:solidFill>
                <a:effectLst/>
                <a:uLnTx/>
                <a:uFillTx/>
              </a:rPr>
              <a:t>. </a:t>
            </a:r>
            <a:endParaRPr kumimoji="0" lang="zh-CN" altLang="en-US" sz="2400" b="0" i="0" u="none" strike="noStrike" kern="0" cap="none" spc="0" normalizeH="0" baseline="0" noProof="0" dirty="0">
              <a:ln>
                <a:noFill/>
              </a:ln>
              <a:solidFill>
                <a:srgbClr val="FF0000"/>
              </a:solidFill>
              <a:effectLst/>
              <a:uLnTx/>
              <a:uFillTx/>
            </a:endParaRPr>
          </a:p>
        </p:txBody>
      </p:sp>
      <p:sp>
        <p:nvSpPr>
          <p:cNvPr id="8" name="文本框 7"/>
          <p:cNvSpPr txBox="1"/>
          <p:nvPr/>
        </p:nvSpPr>
        <p:spPr>
          <a:xfrm>
            <a:off x="9565592" y="3002250"/>
            <a:ext cx="100540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sym typeface="Symbol" panose="05050102010706020507" pitchFamily="18" charset="2"/>
              </a:rPr>
              <a:t>X(3872)</a:t>
            </a:r>
            <a:endParaRPr kumimoji="0" lang="zh-CN" altLang="en-US" sz="1800" b="1" i="0" u="none" strike="noStrike" kern="0" cap="none" spc="0" normalizeH="0" baseline="0" noProof="0" dirty="0">
              <a:ln>
                <a:noFill/>
              </a:ln>
              <a:solidFill>
                <a:sysClr val="windowText" lastClr="000000"/>
              </a:solidFill>
              <a:effectLst/>
              <a:uLnTx/>
              <a:uFillTx/>
            </a:endParaRPr>
          </a:p>
        </p:txBody>
      </p:sp>
      <p:sp>
        <p:nvSpPr>
          <p:cNvPr id="36" name="文本框 35"/>
          <p:cNvSpPr txBox="1"/>
          <p:nvPr/>
        </p:nvSpPr>
        <p:spPr>
          <a:xfrm>
            <a:off x="5290363" y="2946405"/>
            <a:ext cx="1120820" cy="646331"/>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a:ln>
                  <a:noFill/>
                </a:ln>
                <a:solidFill>
                  <a:srgbClr val="0000CC"/>
                </a:solidFill>
                <a:effectLst/>
                <a:uLnTx/>
                <a:uFillTx/>
                <a:sym typeface="Symbol" panose="05050102010706020507" pitchFamily="18" charset="2"/>
              </a:rPr>
              <a:t>X(3872);</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1" i="0" u="none" strike="noStrike" kern="0" cap="none" spc="0" normalizeH="0" baseline="0" noProof="0" dirty="0" err="1">
                <a:ln>
                  <a:noFill/>
                </a:ln>
                <a:solidFill>
                  <a:srgbClr val="FF0000"/>
                </a:solidFill>
                <a:effectLst/>
                <a:uLnTx/>
                <a:uFillTx/>
                <a:sym typeface="Symbol" panose="05050102010706020507" pitchFamily="18" charset="2"/>
              </a:rPr>
              <a:t>Zc</a:t>
            </a:r>
            <a:r>
              <a:rPr kumimoji="0" lang="en-US" altLang="zh-CN" sz="1800" b="1" i="0" u="none" strike="noStrike" kern="0" cap="none" spc="0" normalizeH="0" baseline="0" noProof="0" dirty="0">
                <a:ln>
                  <a:noFill/>
                </a:ln>
                <a:solidFill>
                  <a:srgbClr val="FF0000"/>
                </a:solidFill>
                <a:effectLst/>
                <a:uLnTx/>
                <a:uFillTx/>
                <a:sym typeface="Symbol" panose="05050102010706020507" pitchFamily="18" charset="2"/>
              </a:rPr>
              <a:t>(3900)</a:t>
            </a:r>
            <a:endParaRPr kumimoji="0" lang="zh-CN" altLang="en-US" sz="1800" b="1" i="0" u="none" strike="noStrike" kern="0" cap="none" spc="0" normalizeH="0" baseline="0" noProof="0" dirty="0">
              <a:ln>
                <a:noFill/>
              </a:ln>
              <a:solidFill>
                <a:srgbClr val="FF0000"/>
              </a:solidFill>
              <a:effectLst/>
              <a:uLnTx/>
              <a:uFillTx/>
            </a:endParaRPr>
          </a:p>
        </p:txBody>
      </p:sp>
      <p:sp>
        <p:nvSpPr>
          <p:cNvPr id="37" name="Text Box 51"/>
          <p:cNvSpPr txBox="1">
            <a:spLocks noChangeArrowheads="1"/>
          </p:cNvSpPr>
          <p:nvPr/>
        </p:nvSpPr>
        <p:spPr bwMode="auto">
          <a:xfrm>
            <a:off x="7954563" y="3430310"/>
            <a:ext cx="112562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a:t>
            </a:r>
          </a:p>
        </p:txBody>
      </p:sp>
      <p:sp>
        <p:nvSpPr>
          <p:cNvPr id="38" name="Text Box 51"/>
          <p:cNvSpPr txBox="1">
            <a:spLocks noChangeArrowheads="1"/>
          </p:cNvSpPr>
          <p:nvPr/>
        </p:nvSpPr>
        <p:spPr bwMode="auto">
          <a:xfrm>
            <a:off x="7998609" y="4538197"/>
            <a:ext cx="100059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3200">
                <a:solidFill>
                  <a:schemeClr val="tx1"/>
                </a:solidFill>
                <a:latin typeface="Arial" charset="0"/>
                <a:ea typeface="宋体" charset="-122"/>
              </a:defRPr>
            </a:lvl1pPr>
            <a:lvl2pPr marL="742950" indent="-285750" eaLnBrk="0" hangingPunct="0">
              <a:spcBef>
                <a:spcPct val="20000"/>
              </a:spcBef>
              <a:buChar char="–"/>
              <a:defRPr sz="2800">
                <a:solidFill>
                  <a:schemeClr val="tx1"/>
                </a:solidFill>
                <a:latin typeface="Arial" charset="0"/>
                <a:ea typeface="宋体" charset="-122"/>
              </a:defRPr>
            </a:lvl2pPr>
            <a:lvl3pPr marL="1143000" indent="-228600" eaLnBrk="0" hangingPunct="0">
              <a:spcBef>
                <a:spcPct val="20000"/>
              </a:spcBef>
              <a:buChar char="•"/>
              <a:defRPr sz="2400">
                <a:solidFill>
                  <a:schemeClr val="tx1"/>
                </a:solidFill>
                <a:latin typeface="Arial" charset="0"/>
                <a:ea typeface="宋体" charset="-122"/>
              </a:defRPr>
            </a:lvl3pPr>
            <a:lvl4pPr marL="1600200" indent="-228600" eaLnBrk="0" hangingPunct="0">
              <a:spcBef>
                <a:spcPct val="20000"/>
              </a:spcBef>
              <a:buChar char="–"/>
              <a:defRPr sz="2000">
                <a:solidFill>
                  <a:schemeClr val="tx1"/>
                </a:solidFill>
                <a:latin typeface="Arial" charset="0"/>
                <a:ea typeface="宋体" charset="-122"/>
              </a:defRPr>
            </a:lvl4pPr>
            <a:lvl5pPr marL="2057400" indent="-228600" eaLnBrk="0" hangingPunct="0">
              <a:spcBef>
                <a:spcPct val="20000"/>
              </a:spcBef>
              <a:buChar char="»"/>
              <a:defRPr sz="2000">
                <a:solidFill>
                  <a:schemeClr val="tx1"/>
                </a:solidFill>
                <a:latin typeface="Arial" charset="0"/>
                <a:ea typeface="宋体" charset="-122"/>
              </a:defRPr>
            </a:lvl5pPr>
            <a:lvl6pPr marL="2514600" indent="-228600" eaLnBrk="0" fontAlgn="base" hangingPunct="0">
              <a:spcBef>
                <a:spcPct val="20000"/>
              </a:spcBef>
              <a:spcAft>
                <a:spcPct val="0"/>
              </a:spcAft>
              <a:buChar char="»"/>
              <a:defRPr sz="2000">
                <a:solidFill>
                  <a:schemeClr val="tx1"/>
                </a:solidFill>
                <a:latin typeface="Arial" charset="0"/>
                <a:ea typeface="宋体" charset="-122"/>
              </a:defRPr>
            </a:lvl6pPr>
            <a:lvl7pPr marL="2971800" indent="-228600" eaLnBrk="0" fontAlgn="base" hangingPunct="0">
              <a:spcBef>
                <a:spcPct val="20000"/>
              </a:spcBef>
              <a:spcAft>
                <a:spcPct val="0"/>
              </a:spcAft>
              <a:buChar char="»"/>
              <a:defRPr sz="2000">
                <a:solidFill>
                  <a:schemeClr val="tx1"/>
                </a:solidFill>
                <a:latin typeface="Arial" charset="0"/>
                <a:ea typeface="宋体" charset="-122"/>
              </a:defRPr>
            </a:lvl7pPr>
            <a:lvl8pPr marL="3429000" indent="-228600" eaLnBrk="0" fontAlgn="base" hangingPunct="0">
              <a:spcBef>
                <a:spcPct val="20000"/>
              </a:spcBef>
              <a:spcAft>
                <a:spcPct val="0"/>
              </a:spcAft>
              <a:buChar char="»"/>
              <a:defRPr sz="2000">
                <a:solidFill>
                  <a:schemeClr val="tx1"/>
                </a:solidFill>
                <a:latin typeface="Arial" charset="0"/>
                <a:ea typeface="宋体" charset="-122"/>
              </a:defRPr>
            </a:lvl8pPr>
            <a:lvl9pPr marL="3886200" indent="-228600" eaLnBrk="0" fontAlgn="base" hangingPunct="0">
              <a:spcBef>
                <a:spcPct val="20000"/>
              </a:spcBef>
              <a:spcAft>
                <a:spcPct val="0"/>
              </a:spcAft>
              <a:buChar char="»"/>
              <a:defRPr sz="2000">
                <a:solidFill>
                  <a:schemeClr val="tx1"/>
                </a:solidFill>
                <a:latin typeface="Arial" charset="0"/>
                <a:ea typeface="宋体" charset="-122"/>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sym typeface="Symbol" pitchFamily="18" charset="2"/>
              </a:rPr>
              <a:t> </a:t>
            </a:r>
            <a:r>
              <a:rPr kumimoji="0" lang="en-US" altLang="zh-CN" sz="1800" b="1" i="0" u="none" strike="noStrike" kern="0" cap="none" spc="0" normalizeH="0" baseline="0" noProof="0" dirty="0">
                <a:ln>
                  <a:noFill/>
                </a:ln>
                <a:solidFill>
                  <a:srgbClr val="0000FF"/>
                </a:solidFill>
                <a:effectLst/>
                <a:uLnTx/>
                <a:uFillTx/>
                <a:latin typeface="Calibri" pitchFamily="34" charset="0"/>
                <a:ea typeface="宋体" charset="-122"/>
              </a:rPr>
              <a:t>D* (D)   </a:t>
            </a:r>
          </a:p>
        </p:txBody>
      </p:sp>
    </p:spTree>
    <p:extLst>
      <p:ext uri="{BB962C8B-B14F-4D97-AF65-F5344CB8AC3E}">
        <p14:creationId xmlns:p14="http://schemas.microsoft.com/office/powerpoint/2010/main" val="254139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pPr>
              <a:defRPr/>
            </a:pPr>
            <a:fld id="{92A42FD3-5501-4466-B0EF-C693BF37ED6B}" type="slidenum">
              <a:rPr lang="zh-CN" altLang="en-GB" smtClean="0"/>
              <a:pPr>
                <a:defRPr/>
              </a:pPr>
              <a:t>8</a:t>
            </a:fld>
            <a:endParaRPr lang="en-GB" altLang="zh-CN"/>
          </a:p>
        </p:txBody>
      </p:sp>
      <p:sp>
        <p:nvSpPr>
          <p:cNvPr id="3" name="TextBox 2"/>
          <p:cNvSpPr txBox="1"/>
          <p:nvPr/>
        </p:nvSpPr>
        <p:spPr>
          <a:xfrm>
            <a:off x="1146629" y="2625435"/>
            <a:ext cx="9306401" cy="646331"/>
          </a:xfrm>
          <a:prstGeom prst="rect">
            <a:avLst/>
          </a:prstGeom>
          <a:solidFill>
            <a:srgbClr val="99CCFF"/>
          </a:solidFill>
          <a:ln>
            <a:noFill/>
          </a:ln>
          <a:effectLst>
            <a:outerShdw blurRad="50800" dist="38100" dir="2700000" algn="tl" rotWithShape="0">
              <a:prstClr val="black">
                <a:alpha val="40000"/>
              </a:prstClr>
            </a:outerShdw>
          </a:effectLst>
        </p:spPr>
        <p:txBody>
          <a:bodyPr wrap="square" rtlCol="0">
            <a:spAutoFit/>
          </a:bodyPr>
          <a:lstStyle/>
          <a:p>
            <a:pPr marL="609600" indent="-609600">
              <a:spcBef>
                <a:spcPct val="35000"/>
              </a:spcBef>
              <a:buSzPct val="130000"/>
              <a:buNone/>
            </a:pPr>
            <a:r>
              <a:rPr lang="en-US" altLang="zh-CN" sz="3600" b="1" dirty="0">
                <a:solidFill>
                  <a:srgbClr val="0000CC"/>
                </a:solidFill>
                <a:latin typeface="Calibri" panose="020F0502020204030204" pitchFamily="34" charset="0"/>
                <a:ea typeface="宋体" panose="02010600030101010101" pitchFamily="2" charset="-122"/>
              </a:rPr>
              <a:t>2</a:t>
            </a:r>
            <a:r>
              <a:rPr lang="en-US" altLang="zh-CN" sz="2800" b="1" dirty="0">
                <a:solidFill>
                  <a:srgbClr val="0000CC"/>
                </a:solidFill>
                <a:latin typeface="Calibri" panose="020F0502020204030204" pitchFamily="34" charset="0"/>
                <a:ea typeface="宋体" panose="02010600030101010101" pitchFamily="2" charset="-122"/>
              </a:rPr>
              <a:t>. </a:t>
            </a:r>
            <a:r>
              <a:rPr lang="en-US" altLang="zh-CN" sz="2800" b="1" dirty="0">
                <a:solidFill>
                  <a:schemeClr val="accent2"/>
                </a:solidFill>
                <a:latin typeface="Calibri" panose="020F0502020204030204" pitchFamily="34" charset="0"/>
                <a:ea typeface="宋体" panose="02010600030101010101" pitchFamily="2" charset="-122"/>
              </a:rPr>
              <a:t>Open threshold phenomena and near-threshold dynamics</a:t>
            </a:r>
            <a:r>
              <a:rPr lang="en-US" altLang="zh-CN" sz="2800" b="1" dirty="0">
                <a:solidFill>
                  <a:srgbClr val="0000CC"/>
                </a:solidFill>
                <a:latin typeface="Calibri" panose="020F0502020204030204" pitchFamily="34" charset="0"/>
                <a:ea typeface="宋体" panose="02010600030101010101" pitchFamily="2" charset="-122"/>
              </a:rPr>
              <a:t> </a:t>
            </a:r>
          </a:p>
        </p:txBody>
      </p:sp>
    </p:spTree>
    <p:extLst>
      <p:ext uri="{BB962C8B-B14F-4D97-AF65-F5344CB8AC3E}">
        <p14:creationId xmlns:p14="http://schemas.microsoft.com/office/powerpoint/2010/main" val="19222280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2967005" y="959560"/>
            <a:ext cx="5221348" cy="1093904"/>
          </a:xfrm>
          <a:prstGeom prst="rect">
            <a:avLst/>
          </a:prstGeom>
        </p:spPr>
      </p:pic>
      <p:pic>
        <p:nvPicPr>
          <p:cNvPr id="4" name="图片 3"/>
          <p:cNvPicPr>
            <a:picLocks noChangeAspect="1"/>
          </p:cNvPicPr>
          <p:nvPr/>
        </p:nvPicPr>
        <p:blipFill>
          <a:blip r:embed="rId3"/>
          <a:stretch>
            <a:fillRect/>
          </a:stretch>
        </p:blipFill>
        <p:spPr>
          <a:xfrm>
            <a:off x="3312432" y="2173159"/>
            <a:ext cx="4227740" cy="466959"/>
          </a:xfrm>
          <a:prstGeom prst="rect">
            <a:avLst/>
          </a:prstGeom>
        </p:spPr>
      </p:pic>
      <p:pic>
        <p:nvPicPr>
          <p:cNvPr id="5" name="图片 4"/>
          <p:cNvPicPr>
            <a:picLocks noChangeAspect="1"/>
          </p:cNvPicPr>
          <p:nvPr/>
        </p:nvPicPr>
        <p:blipFill>
          <a:blip r:embed="rId4"/>
          <a:stretch>
            <a:fillRect/>
          </a:stretch>
        </p:blipFill>
        <p:spPr>
          <a:xfrm>
            <a:off x="1701215" y="3503568"/>
            <a:ext cx="3410904" cy="1408516"/>
          </a:xfrm>
          <a:prstGeom prst="rect">
            <a:avLst/>
          </a:prstGeom>
        </p:spPr>
      </p:pic>
      <p:pic>
        <p:nvPicPr>
          <p:cNvPr id="6" name="图片 5"/>
          <p:cNvPicPr>
            <a:picLocks noChangeAspect="1"/>
          </p:cNvPicPr>
          <p:nvPr/>
        </p:nvPicPr>
        <p:blipFill>
          <a:blip r:embed="rId5"/>
          <a:stretch>
            <a:fillRect/>
          </a:stretch>
        </p:blipFill>
        <p:spPr>
          <a:xfrm>
            <a:off x="5805713" y="3522970"/>
            <a:ext cx="3353481" cy="1343869"/>
          </a:xfrm>
          <a:prstGeom prst="rect">
            <a:avLst/>
          </a:prstGeom>
        </p:spPr>
      </p:pic>
      <p:pic>
        <p:nvPicPr>
          <p:cNvPr id="7" name="图片 6"/>
          <p:cNvPicPr>
            <a:picLocks noChangeAspect="1"/>
          </p:cNvPicPr>
          <p:nvPr/>
        </p:nvPicPr>
        <p:blipFill>
          <a:blip r:embed="rId6"/>
          <a:stretch>
            <a:fillRect/>
          </a:stretch>
        </p:blipFill>
        <p:spPr>
          <a:xfrm>
            <a:off x="6060921" y="5228734"/>
            <a:ext cx="4846566" cy="1412411"/>
          </a:xfrm>
          <a:prstGeom prst="rect">
            <a:avLst/>
          </a:prstGeom>
        </p:spPr>
      </p:pic>
      <p:sp>
        <p:nvSpPr>
          <p:cNvPr id="8" name="文本框 7"/>
          <p:cNvSpPr txBox="1"/>
          <p:nvPr/>
        </p:nvSpPr>
        <p:spPr>
          <a:xfrm>
            <a:off x="653141" y="246911"/>
            <a:ext cx="10305145" cy="461665"/>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en-US" altLang="zh-CN" sz="2400" b="1" i="0" u="none" strike="noStrike" kern="0" cap="none" spc="0" normalizeH="0" baseline="0" noProof="0" dirty="0">
                <a:ln>
                  <a:noFill/>
                </a:ln>
                <a:solidFill>
                  <a:srgbClr val="0000CC"/>
                </a:solidFill>
                <a:effectLst/>
                <a:uLnTx/>
                <a:uFillTx/>
              </a:rPr>
              <a:t>Implementation of chiral symmetry and heavy quark symmetry </a:t>
            </a:r>
          </a:p>
        </p:txBody>
      </p:sp>
      <p:sp>
        <p:nvSpPr>
          <p:cNvPr id="9" name="文本框 8"/>
          <p:cNvSpPr txBox="1"/>
          <p:nvPr/>
        </p:nvSpPr>
        <p:spPr>
          <a:xfrm>
            <a:off x="711201" y="993252"/>
            <a:ext cx="198002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QCD </a:t>
            </a:r>
            <a:r>
              <a:rPr kumimoji="0" lang="en-US" altLang="zh-CN" sz="1800" b="0" i="0" u="none" strike="noStrike" kern="0" cap="none" spc="0" normalizeH="0" baseline="0" noProof="0" dirty="0" err="1">
                <a:ln>
                  <a:noFill/>
                </a:ln>
                <a:solidFill>
                  <a:sysClr val="windowText" lastClr="000000"/>
                </a:solidFill>
                <a:effectLst/>
                <a:uLnTx/>
                <a:uFillTx/>
              </a:rPr>
              <a:t>Lagrangian</a:t>
            </a:r>
            <a:r>
              <a:rPr kumimoji="0" lang="en-US" altLang="zh-CN" sz="1800" b="0" i="0" u="none" strike="noStrike" kern="0" cap="none" spc="0" normalizeH="0" baseline="0" noProof="0" dirty="0">
                <a:ln>
                  <a:noFill/>
                </a:ln>
                <a:solidFill>
                  <a:sysClr val="windowText" lastClr="000000"/>
                </a:solidFill>
                <a:effectLst/>
                <a:uLnTx/>
                <a:uFillTx/>
              </a:rPr>
              <a:t>:</a:t>
            </a:r>
            <a:endParaRPr kumimoji="0" lang="zh-CN" altLang="en-US" sz="1800"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1" name="文本框 10"/>
              <p:cNvSpPr txBox="1"/>
              <p:nvPr/>
            </p:nvSpPr>
            <p:spPr>
              <a:xfrm>
                <a:off x="653141" y="5228734"/>
                <a:ext cx="5355773" cy="105445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In the chiral symmetry limit,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𝑢</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𝑑</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𝑠</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→0,</m:t>
                    </m:r>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the left and right quark fields can be separated by the projection operator, </a:t>
                </a:r>
                <a14:m>
                  <m:oMath xmlns:m="http://schemas.openxmlformats.org/officeDocument/2006/math">
                    <m:f>
                      <m:f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fPr>
                      <m:num>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1±</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𝛾</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5</m:t>
                            </m:r>
                          </m:sub>
                        </m:sSub>
                      </m:num>
                      <m:den>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2</m:t>
                        </m:r>
                      </m:den>
                    </m:f>
                  </m:oMath>
                </a14:m>
                <a:r>
                  <a:rPr kumimoji="0" lang="zh-CN" altLang="en-US" sz="1800" b="0" i="0" u="none" strike="noStrike" kern="0" cap="none" spc="0" normalizeH="0" baseline="0" noProof="0" dirty="0">
                    <a:ln>
                      <a:noFill/>
                    </a:ln>
                    <a:solidFill>
                      <a:sysClr val="windowText" lastClr="000000"/>
                    </a:solidFill>
                    <a:effectLst/>
                    <a:uLnTx/>
                    <a:uFillTx/>
                  </a:rPr>
                  <a:t> </a:t>
                </a:r>
                <a:r>
                  <a:rPr kumimoji="0" lang="en-US" altLang="zh-CN" sz="1800" b="0" i="0" u="none" strike="noStrike" kern="0" cap="none" spc="0" normalizeH="0" baseline="0" noProof="0" dirty="0">
                    <a:ln>
                      <a:noFill/>
                    </a:ln>
                    <a:solidFill>
                      <a:sysClr val="windowText" lastClr="000000"/>
                    </a:solidFill>
                    <a:effectLst/>
                    <a:uLnTx/>
                    <a:uFillTx/>
                  </a:rPr>
                  <a:t>,</a:t>
                </a:r>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11" name="文本框 10"/>
              <p:cNvSpPr txBox="1">
                <a:spLocks noRot="1" noChangeAspect="1" noMove="1" noResize="1" noEditPoints="1" noAdjustHandles="1" noChangeArrowheads="1" noChangeShapeType="1" noTextEdit="1"/>
              </p:cNvSpPr>
              <p:nvPr/>
            </p:nvSpPr>
            <p:spPr>
              <a:xfrm>
                <a:off x="653141" y="5228734"/>
                <a:ext cx="5355773" cy="1054456"/>
              </a:xfrm>
              <a:prstGeom prst="rect">
                <a:avLst/>
              </a:prstGeom>
              <a:blipFill>
                <a:blip r:embed="rId7"/>
                <a:stretch>
                  <a:fillRect l="-910" t="-3468" r="-796" b="-23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p:cNvSpPr txBox="1"/>
              <p:nvPr/>
            </p:nvSpPr>
            <p:spPr>
              <a:xfrm>
                <a:off x="812799" y="2917371"/>
                <a:ext cx="9470571" cy="38888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Where the </a:t>
                </a:r>
                <a:r>
                  <a:rPr kumimoji="0" lang="en-US" altLang="zh-CN" sz="1800" b="0" i="0" u="none" strike="noStrike" kern="0" cap="none" spc="0" normalizeH="0" baseline="0" noProof="0" dirty="0" err="1">
                    <a:ln>
                      <a:noFill/>
                    </a:ln>
                    <a:solidFill>
                      <a:sysClr val="windowText" lastClr="000000"/>
                    </a:solidFill>
                    <a:effectLst/>
                    <a:uLnTx/>
                    <a:uFillTx/>
                  </a:rPr>
                  <a:t>Lagrangian</a:t>
                </a:r>
                <a:r>
                  <a:rPr kumimoji="0" lang="en-US" altLang="zh-CN" sz="1800" b="0" i="0" u="none" strike="noStrike" kern="0" cap="none" spc="0" normalizeH="0" baseline="0" noProof="0" dirty="0">
                    <a:ln>
                      <a:noFill/>
                    </a:ln>
                    <a:solidFill>
                      <a:sysClr val="windowText" lastClr="000000"/>
                    </a:solidFill>
                    <a:effectLst/>
                    <a:uLnTx/>
                    <a:uFillTx/>
                  </a:rPr>
                  <a:t> is separated by the quark mass scales, i.e. </a:t>
                </a:r>
                <a14:m>
                  <m:oMath xmlns:m="http://schemas.openxmlformats.org/officeDocument/2006/math">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𝑢</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𝑑</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𝑠</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m:rPr>
                            <m:sty m:val="p"/>
                          </m:rPr>
                          <a:rPr kumimoji="0" lang="en-US" altLang="zh-CN" sz="1800" b="0" i="0" u="none" strike="noStrike" kern="0" cap="none" spc="0" normalizeH="0" baseline="0" noProof="0" smtClean="0">
                            <a:ln>
                              <a:noFill/>
                            </a:ln>
                            <a:solidFill>
                              <a:sysClr val="windowText" lastClr="000000"/>
                            </a:solidFill>
                            <a:effectLst/>
                            <a:uLnTx/>
                            <a:uFillTx/>
                            <a:latin typeface="Cambria Math" panose="02040503050406030204" pitchFamily="18" charset="0"/>
                          </a:rPr>
                          <m:t>Λ</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𝑄𝐶𝐷</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𝑚</m:t>
                        </m:r>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𝑐</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𝑏</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𝑡</m:t>
                        </m:r>
                      </m:sub>
                    </m:sSub>
                  </m:oMath>
                </a14:m>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13" name="文本框 12"/>
              <p:cNvSpPr txBox="1">
                <a:spLocks noRot="1" noChangeAspect="1" noMove="1" noResize="1" noEditPoints="1" noAdjustHandles="1" noChangeArrowheads="1" noChangeShapeType="1" noTextEdit="1"/>
              </p:cNvSpPr>
              <p:nvPr/>
            </p:nvSpPr>
            <p:spPr>
              <a:xfrm>
                <a:off x="812799" y="2917371"/>
                <a:ext cx="9470571" cy="388889"/>
              </a:xfrm>
              <a:prstGeom prst="rect">
                <a:avLst/>
              </a:prstGeom>
              <a:blipFill>
                <a:blip r:embed="rId8"/>
                <a:stretch>
                  <a:fillRect l="-515" t="-9524" b="-2063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078100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606699" y="919433"/>
            <a:ext cx="6746272" cy="766981"/>
          </a:xfrm>
          <a:prstGeom prst="rect">
            <a:avLst/>
          </a:prstGeom>
        </p:spPr>
      </p:pic>
      <p:pic>
        <p:nvPicPr>
          <p:cNvPr id="3" name="图片 2"/>
          <p:cNvPicPr>
            <a:picLocks noChangeAspect="1"/>
          </p:cNvPicPr>
          <p:nvPr/>
        </p:nvPicPr>
        <p:blipFill>
          <a:blip r:embed="rId3"/>
          <a:stretch>
            <a:fillRect/>
          </a:stretch>
        </p:blipFill>
        <p:spPr>
          <a:xfrm>
            <a:off x="5210630" y="1895976"/>
            <a:ext cx="5406572" cy="493079"/>
          </a:xfrm>
          <a:prstGeom prst="rect">
            <a:avLst/>
          </a:prstGeom>
        </p:spPr>
      </p:pic>
      <p:pic>
        <p:nvPicPr>
          <p:cNvPr id="4" name="图片 3"/>
          <p:cNvPicPr>
            <a:picLocks noChangeAspect="1"/>
          </p:cNvPicPr>
          <p:nvPr/>
        </p:nvPicPr>
        <p:blipFill>
          <a:blip r:embed="rId4"/>
          <a:stretch>
            <a:fillRect/>
          </a:stretch>
        </p:blipFill>
        <p:spPr>
          <a:xfrm>
            <a:off x="1309157" y="3917888"/>
            <a:ext cx="2013720" cy="815641"/>
          </a:xfrm>
          <a:prstGeom prst="rect">
            <a:avLst/>
          </a:prstGeom>
        </p:spPr>
      </p:pic>
      <p:pic>
        <p:nvPicPr>
          <p:cNvPr id="5" name="图片 4"/>
          <p:cNvPicPr>
            <a:picLocks noChangeAspect="1"/>
          </p:cNvPicPr>
          <p:nvPr/>
        </p:nvPicPr>
        <p:blipFill>
          <a:blip r:embed="rId5"/>
          <a:stretch>
            <a:fillRect/>
          </a:stretch>
        </p:blipFill>
        <p:spPr>
          <a:xfrm>
            <a:off x="5298830" y="3514028"/>
            <a:ext cx="5949360" cy="1623363"/>
          </a:xfrm>
          <a:prstGeom prst="rect">
            <a:avLst/>
          </a:prstGeom>
        </p:spPr>
      </p:pic>
      <p:pic>
        <p:nvPicPr>
          <p:cNvPr id="6" name="图片 5"/>
          <p:cNvPicPr>
            <a:picLocks noChangeAspect="1"/>
          </p:cNvPicPr>
          <p:nvPr/>
        </p:nvPicPr>
        <p:blipFill>
          <a:blip r:embed="rId6"/>
          <a:stretch>
            <a:fillRect/>
          </a:stretch>
        </p:blipFill>
        <p:spPr>
          <a:xfrm>
            <a:off x="5343073" y="5877722"/>
            <a:ext cx="2483757" cy="755671"/>
          </a:xfrm>
          <a:prstGeom prst="rect">
            <a:avLst/>
          </a:prstGeom>
        </p:spPr>
      </p:pic>
      <p:pic>
        <p:nvPicPr>
          <p:cNvPr id="7" name="图片 6"/>
          <p:cNvPicPr>
            <a:picLocks noChangeAspect="1"/>
          </p:cNvPicPr>
          <p:nvPr/>
        </p:nvPicPr>
        <p:blipFill>
          <a:blip r:embed="rId7"/>
          <a:stretch>
            <a:fillRect/>
          </a:stretch>
        </p:blipFill>
        <p:spPr>
          <a:xfrm>
            <a:off x="4112215" y="5299101"/>
            <a:ext cx="1423827" cy="453036"/>
          </a:xfrm>
          <a:prstGeom prst="rect">
            <a:avLst/>
          </a:prstGeom>
        </p:spPr>
      </p:pic>
      <mc:AlternateContent xmlns:mc="http://schemas.openxmlformats.org/markup-compatibility/2006" xmlns:a14="http://schemas.microsoft.com/office/drawing/2010/main">
        <mc:Choice Requires="a14">
          <p:sp>
            <p:nvSpPr>
              <p:cNvPr id="8" name="文本框 7"/>
              <p:cNvSpPr txBox="1"/>
              <p:nvPr/>
            </p:nvSpPr>
            <p:spPr>
              <a:xfrm>
                <a:off x="774700" y="471714"/>
                <a:ext cx="8073877"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Under the chiral symmetry of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𝑆𝑈</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d>
                          <m:d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m:t>
                            </m:r>
                          </m:e>
                        </m:d>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𝐿</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𝑆𝑈</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d>
                          <m:d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m:t>
                            </m:r>
                          </m:e>
                        </m:d>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𝑅</m:t>
                        </m:r>
                      </m:sub>
                    </m:sSub>
                  </m:oMath>
                </a14:m>
                <a:r>
                  <a:rPr kumimoji="0" lang="en-US" altLang="zh-CN" sz="1800" b="0" i="0" u="none" strike="noStrike" kern="0" cap="none" spc="0" normalizeH="0" baseline="0" noProof="0" dirty="0">
                    <a:ln>
                      <a:noFill/>
                    </a:ln>
                    <a:solidFill>
                      <a:sysClr val="windowText" lastClr="000000"/>
                    </a:solidFill>
                    <a:effectLst/>
                    <a:uLnTx/>
                    <a:uFillTx/>
                  </a:rPr>
                  <a:t>, the quark fields transform as </a:t>
                </a:r>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8" name="文本框 7"/>
              <p:cNvSpPr txBox="1">
                <a:spLocks noRot="1" noChangeAspect="1" noMove="1" noResize="1" noEditPoints="1" noAdjustHandles="1" noChangeArrowheads="1" noChangeShapeType="1" noTextEdit="1"/>
              </p:cNvSpPr>
              <p:nvPr/>
            </p:nvSpPr>
            <p:spPr>
              <a:xfrm>
                <a:off x="774700" y="471714"/>
                <a:ext cx="8073877" cy="369332"/>
              </a:xfrm>
              <a:prstGeom prst="rect">
                <a:avLst/>
              </a:prstGeom>
              <a:blipFill>
                <a:blip r:embed="rId8"/>
                <a:stretch>
                  <a:fillRect l="-604" t="-8197" b="-24590"/>
                </a:stretch>
              </a:blipFill>
            </p:spPr>
            <p:txBody>
              <a:bodyPr/>
              <a:lstStyle/>
              <a:p>
                <a:r>
                  <a:rPr lang="zh-CN" altLang="en-US">
                    <a:noFill/>
                  </a:rPr>
                  <a:t> </a:t>
                </a:r>
              </a:p>
            </p:txBody>
          </p:sp>
        </mc:Fallback>
      </mc:AlternateContent>
      <p:sp>
        <p:nvSpPr>
          <p:cNvPr id="9" name="文本框 8"/>
          <p:cNvSpPr txBox="1"/>
          <p:nvPr/>
        </p:nvSpPr>
        <p:spPr>
          <a:xfrm>
            <a:off x="843360" y="1988457"/>
            <a:ext cx="412164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The QCD </a:t>
            </a:r>
            <a:r>
              <a:rPr kumimoji="0" lang="en-US" altLang="zh-CN" sz="1800" b="0" i="0" u="none" strike="noStrike" kern="0" cap="none" spc="0" normalizeH="0" baseline="0" noProof="0" dirty="0" err="1">
                <a:ln>
                  <a:noFill/>
                </a:ln>
                <a:solidFill>
                  <a:sysClr val="windowText" lastClr="000000"/>
                </a:solidFill>
                <a:effectLst/>
                <a:uLnTx/>
                <a:uFillTx/>
              </a:rPr>
              <a:t>Lagrangian</a:t>
            </a:r>
            <a:r>
              <a:rPr kumimoji="0" lang="en-US" altLang="zh-CN" sz="1800" b="0" i="0" u="none" strike="noStrike" kern="0" cap="none" spc="0" normalizeH="0" baseline="0" noProof="0" dirty="0">
                <a:ln>
                  <a:noFill/>
                </a:ln>
                <a:solidFill>
                  <a:sysClr val="windowText" lastClr="000000"/>
                </a:solidFill>
                <a:effectLst/>
                <a:uLnTx/>
                <a:uFillTx/>
              </a:rPr>
              <a:t> keeps invariant  </a:t>
            </a:r>
            <a:endParaRPr kumimoji="0" lang="zh-CN" altLang="en-US" sz="1800" b="0" i="0" u="none" strike="noStrike" kern="0" cap="none" spc="0" normalizeH="0" baseline="0" noProof="0" dirty="0">
              <a:ln>
                <a:noFill/>
              </a:ln>
              <a:solidFill>
                <a:sysClr val="windowText" lastClr="000000"/>
              </a:solidFill>
              <a:effectLst/>
              <a:uLnTx/>
              <a:uFillTx/>
            </a:endParaRPr>
          </a:p>
        </p:txBody>
      </p:sp>
      <mc:AlternateContent xmlns:mc="http://schemas.openxmlformats.org/markup-compatibility/2006" xmlns:a14="http://schemas.microsoft.com/office/drawing/2010/main">
        <mc:Choice Requires="a14">
          <p:sp>
            <p:nvSpPr>
              <p:cNvPr id="10" name="文本框 9"/>
              <p:cNvSpPr txBox="1"/>
              <p:nvPr/>
            </p:nvSpPr>
            <p:spPr>
              <a:xfrm>
                <a:off x="843360" y="2703975"/>
                <a:ext cx="10608411" cy="92333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Chiral symmetry spontaneous breaking: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𝑆𝑈</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d>
                          <m:d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m:t>
                            </m:r>
                          </m:e>
                        </m:d>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𝐿</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𝑆𝑈</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d>
                          <m:d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m:t>
                            </m:r>
                          </m:e>
                        </m:d>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𝑅</m:t>
                        </m:r>
                      </m:sub>
                    </m:s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𝑆𝑈</m:t>
                    </m:r>
                    <m:sSub>
                      <m:sSub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sSubPr>
                      <m:e>
                        <m:d>
                          <m:dPr>
                            <m:ctrlP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ctrlPr>
                          </m:dPr>
                          <m:e>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m:t>
                            </m:r>
                          </m:e>
                        </m:d>
                      </m:e>
                      <m:sub>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𝑉</m:t>
                        </m:r>
                      </m:sub>
                    </m:sSub>
                  </m:oMath>
                </a14:m>
                <a:r>
                  <a:rPr kumimoji="0" lang="en-US" altLang="zh-CN" sz="1800" b="0" i="0" u="none" strike="noStrike" kern="0" cap="none" spc="0" normalizeH="0" baseline="0" noProof="0" dirty="0">
                    <a:ln>
                      <a:noFill/>
                    </a:ln>
                    <a:solidFill>
                      <a:sysClr val="windowText" lastClr="000000"/>
                    </a:solidFill>
                    <a:effectLst/>
                    <a:uLnTx/>
                    <a:uFillTx/>
                  </a:rPr>
                  <a:t>.</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err="1">
                    <a:ln>
                      <a:noFill/>
                    </a:ln>
                    <a:solidFill>
                      <a:sysClr val="windowText" lastClr="000000"/>
                    </a:solidFill>
                    <a:effectLst/>
                    <a:uLnTx/>
                    <a:uFillTx/>
                  </a:rPr>
                  <a:t>Nambu</a:t>
                </a:r>
                <a:r>
                  <a:rPr kumimoji="0" lang="en-US" altLang="zh-CN" sz="1800" b="0" i="0" u="none" strike="noStrike" kern="0" cap="none" spc="0" normalizeH="0" baseline="0" noProof="0" dirty="0">
                    <a:ln>
                      <a:noFill/>
                    </a:ln>
                    <a:solidFill>
                      <a:sysClr val="windowText" lastClr="000000"/>
                    </a:solidFill>
                    <a:effectLst/>
                    <a:uLnTx/>
                    <a:uFillTx/>
                  </a:rPr>
                  <a:t>-Goldstone theorem predicts the existence of 8 Goldstone bosons which can be expressed by the </a:t>
                </a:r>
                <a14:m>
                  <m:oMath xmlns:m="http://schemas.openxmlformats.org/officeDocument/2006/math">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𝑆𝑈</m:t>
                    </m:r>
                    <m:r>
                      <a:rPr kumimoji="0" lang="en-US" altLang="zh-CN" sz="1800" b="0" i="1" u="none" strike="noStrike" kern="0" cap="none" spc="0" normalizeH="0" baseline="0" noProof="0" smtClean="0">
                        <a:ln>
                          <a:noFill/>
                        </a:ln>
                        <a:solidFill>
                          <a:sysClr val="windowText" lastClr="000000"/>
                        </a:solidFill>
                        <a:effectLst/>
                        <a:uLnTx/>
                        <a:uFillTx/>
                        <a:latin typeface="Cambria Math" panose="02040503050406030204" pitchFamily="18" charset="0"/>
                      </a:rPr>
                      <m:t>(3)</m:t>
                    </m:r>
                  </m:oMath>
                </a14:m>
                <a:r>
                  <a:rPr kumimoji="0" lang="en-US" altLang="zh-CN" sz="1800" b="0" i="0" u="none" strike="noStrike" kern="0" cap="none" spc="0" normalizeH="0" baseline="0" noProof="0" dirty="0">
                    <a:ln>
                      <a:noFill/>
                    </a:ln>
                    <a:solidFill>
                      <a:sysClr val="windowText" lastClr="000000"/>
                    </a:solidFill>
                    <a:effectLst/>
                    <a:uLnTx/>
                    <a:uFillTx/>
                  </a:rPr>
                  <a:t> unitary matrix:</a:t>
                </a:r>
                <a:endParaRPr kumimoji="0" lang="zh-CN" altLang="en-US" sz="1800" b="0" i="0" u="none" strike="noStrike" kern="0" cap="none" spc="0" normalizeH="0" baseline="0" noProof="0" dirty="0">
                  <a:ln>
                    <a:noFill/>
                  </a:ln>
                  <a:solidFill>
                    <a:sysClr val="windowText" lastClr="000000"/>
                  </a:solidFill>
                  <a:effectLst/>
                  <a:uLnTx/>
                  <a:uFillTx/>
                </a:endParaRPr>
              </a:p>
            </p:txBody>
          </p:sp>
        </mc:Choice>
        <mc:Fallback xmlns="">
          <p:sp>
            <p:nvSpPr>
              <p:cNvPr id="10" name="文本框 9"/>
              <p:cNvSpPr txBox="1">
                <a:spLocks noRot="1" noChangeAspect="1" noMove="1" noResize="1" noEditPoints="1" noAdjustHandles="1" noChangeArrowheads="1" noChangeShapeType="1" noTextEdit="1"/>
              </p:cNvSpPr>
              <p:nvPr/>
            </p:nvSpPr>
            <p:spPr>
              <a:xfrm>
                <a:off x="843360" y="2703975"/>
                <a:ext cx="10608411" cy="923330"/>
              </a:xfrm>
              <a:prstGeom prst="rect">
                <a:avLst/>
              </a:prstGeom>
              <a:blipFill>
                <a:blip r:embed="rId9"/>
                <a:stretch>
                  <a:fillRect l="-460" t="-3974" b="-9934"/>
                </a:stretch>
              </a:blipFill>
            </p:spPr>
            <p:txBody>
              <a:bodyPr/>
              <a:lstStyle/>
              <a:p>
                <a:r>
                  <a:rPr lang="zh-CN" altLang="en-US">
                    <a:noFill/>
                  </a:rPr>
                  <a:t> </a:t>
                </a:r>
              </a:p>
            </p:txBody>
          </p:sp>
        </mc:Fallback>
      </mc:AlternateContent>
      <p:sp>
        <p:nvSpPr>
          <p:cNvPr id="11" name="文本框 10"/>
          <p:cNvSpPr txBox="1"/>
          <p:nvPr/>
        </p:nvSpPr>
        <p:spPr>
          <a:xfrm>
            <a:off x="4165600" y="4141042"/>
            <a:ext cx="59503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with</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2" name="文本框 11"/>
          <p:cNvSpPr txBox="1"/>
          <p:nvPr/>
        </p:nvSpPr>
        <p:spPr>
          <a:xfrm>
            <a:off x="965200" y="5334000"/>
            <a:ext cx="3147015"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The chiral field transforms as</a:t>
            </a:r>
            <a:endParaRPr kumimoji="0" lang="zh-CN" altLang="en-US" sz="1800" b="0" i="0" u="none" strike="noStrike" kern="0" cap="none" spc="0" normalizeH="0" baseline="0" noProof="0" dirty="0">
              <a:ln>
                <a:noFill/>
              </a:ln>
              <a:solidFill>
                <a:sysClr val="windowText" lastClr="000000"/>
              </a:solidFill>
              <a:effectLst/>
              <a:uLnTx/>
              <a:uFillTx/>
            </a:endParaRPr>
          </a:p>
        </p:txBody>
      </p:sp>
      <p:sp>
        <p:nvSpPr>
          <p:cNvPr id="13" name="文本框 12"/>
          <p:cNvSpPr txBox="1"/>
          <p:nvPr/>
        </p:nvSpPr>
        <p:spPr>
          <a:xfrm>
            <a:off x="965200" y="6070892"/>
            <a:ext cx="428835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ysClr val="windowText" lastClr="000000"/>
                </a:solidFill>
                <a:effectLst/>
                <a:uLnTx/>
                <a:uFillTx/>
              </a:rPr>
              <a:t>The chiral </a:t>
            </a:r>
            <a:r>
              <a:rPr kumimoji="0" lang="en-US" altLang="zh-CN" sz="1800" b="0" i="0" u="none" strike="noStrike" kern="0" cap="none" spc="0" normalizeH="0" baseline="0" noProof="0" dirty="0" err="1">
                <a:ln>
                  <a:noFill/>
                </a:ln>
                <a:solidFill>
                  <a:sysClr val="windowText" lastClr="000000"/>
                </a:solidFill>
                <a:effectLst/>
                <a:uLnTx/>
                <a:uFillTx/>
              </a:rPr>
              <a:t>Lagrangian</a:t>
            </a:r>
            <a:r>
              <a:rPr kumimoji="0" lang="en-US" altLang="zh-CN" sz="1800" b="0" i="0" u="none" strike="noStrike" kern="0" cap="none" spc="0" normalizeH="0" baseline="0" noProof="0" dirty="0">
                <a:ln>
                  <a:noFill/>
                </a:ln>
                <a:solidFill>
                  <a:sysClr val="windowText" lastClr="000000"/>
                </a:solidFill>
                <a:effectLst/>
                <a:uLnTx/>
                <a:uFillTx/>
              </a:rPr>
              <a:t> can be written as </a:t>
            </a:r>
            <a:endParaRPr kumimoji="0" lang="zh-CN" alt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1126985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45886" y="201198"/>
            <a:ext cx="10849428" cy="89255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altLang="zh-CN" sz="2800" b="1" kern="0" dirty="0">
                <a:solidFill>
                  <a:srgbClr val="0000CC"/>
                </a:solidFill>
              </a:rPr>
              <a:t>Success of potential quark model:</a:t>
            </a:r>
            <a:r>
              <a:rPr kumimoji="0" lang="en-US" altLang="zh-CN" sz="2800" b="1" i="0" u="none" strike="noStrike" kern="0" cap="none" spc="0" normalizeH="0" baseline="0" noProof="0" dirty="0">
                <a:ln>
                  <a:noFill/>
                </a:ln>
                <a:solidFill>
                  <a:srgbClr val="0000CC"/>
                </a:solidFill>
                <a:effectLst/>
                <a:uLnTx/>
                <a:uFillTx/>
              </a:rPr>
              <a: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CC"/>
                </a:solidFill>
                <a:effectLst/>
                <a:uLnTx/>
                <a:uFillTx/>
              </a:rPr>
              <a:t>Hadrons are made of quarks (antiquarks) as </a:t>
            </a:r>
            <a:r>
              <a:rPr kumimoji="0" lang="en-US" altLang="zh-CN" sz="2400" b="1" i="0" u="none" strike="noStrike" kern="0" cap="none" spc="0" normalizeH="0" baseline="0" noProof="0" dirty="0">
                <a:ln>
                  <a:noFill/>
                </a:ln>
                <a:solidFill>
                  <a:srgbClr val="FF0000"/>
                </a:solidFill>
                <a:effectLst/>
                <a:uLnTx/>
                <a:uFillTx/>
              </a:rPr>
              <a:t>Q</a:t>
            </a:r>
            <a:r>
              <a:rPr kumimoji="0" lang="en-US" altLang="zh-CN" sz="2400" b="1" i="0" u="none" strike="noStrike" kern="0" cap="none" spc="0" normalizeH="0" baseline="0" noProof="0" dirty="0">
                <a:ln>
                  <a:noFill/>
                </a:ln>
                <a:solidFill>
                  <a:srgbClr val="0000CC"/>
                </a:solidFill>
                <a:effectLst/>
                <a:uLnTx/>
                <a:uFillTx/>
              </a:rPr>
              <a:t>C</a:t>
            </a:r>
            <a:r>
              <a:rPr kumimoji="0" lang="en-US" altLang="zh-CN" sz="2400" b="1" i="0" u="none" strike="noStrike" kern="0" cap="none" spc="0" normalizeH="0" baseline="0" noProof="0" dirty="0">
                <a:ln>
                  <a:noFill/>
                </a:ln>
                <a:solidFill>
                  <a:schemeClr val="accent6">
                    <a:lumMod val="75000"/>
                  </a:schemeClr>
                </a:solidFill>
                <a:effectLst/>
                <a:uLnTx/>
                <a:uFillTx/>
              </a:rPr>
              <a:t>D</a:t>
            </a:r>
            <a:r>
              <a:rPr kumimoji="0" lang="en-US" altLang="zh-CN" sz="2400" b="1" i="0" u="none" strike="noStrike" kern="0" cap="none" spc="0" normalizeH="0" baseline="0" noProof="0" dirty="0">
                <a:ln>
                  <a:noFill/>
                </a:ln>
                <a:solidFill>
                  <a:srgbClr val="0000CC"/>
                </a:solidFill>
                <a:effectLst/>
                <a:uLnTx/>
                <a:uFillTx/>
              </a:rPr>
              <a:t> color singlet </a:t>
            </a:r>
          </a:p>
        </p:txBody>
      </p:sp>
      <p:pic>
        <p:nvPicPr>
          <p:cNvPr id="6" name="图片 5"/>
          <p:cNvPicPr>
            <a:picLocks noChangeAspect="1"/>
          </p:cNvPicPr>
          <p:nvPr/>
        </p:nvPicPr>
        <p:blipFill>
          <a:blip r:embed="rId2"/>
          <a:stretch>
            <a:fillRect/>
          </a:stretch>
        </p:blipFill>
        <p:spPr>
          <a:xfrm>
            <a:off x="709947" y="1927919"/>
            <a:ext cx="3185233" cy="365154"/>
          </a:xfrm>
          <a:prstGeom prst="rect">
            <a:avLst/>
          </a:prstGeom>
        </p:spPr>
      </p:pic>
      <p:pic>
        <p:nvPicPr>
          <p:cNvPr id="7" name="图片 6"/>
          <p:cNvPicPr>
            <a:picLocks noChangeAspect="1"/>
          </p:cNvPicPr>
          <p:nvPr/>
        </p:nvPicPr>
        <p:blipFill>
          <a:blip r:embed="rId3"/>
          <a:stretch>
            <a:fillRect/>
          </a:stretch>
        </p:blipFill>
        <p:spPr>
          <a:xfrm>
            <a:off x="709947" y="2518400"/>
            <a:ext cx="3446127" cy="404936"/>
          </a:xfrm>
          <a:prstGeom prst="rect">
            <a:avLst/>
          </a:prstGeom>
        </p:spPr>
      </p:pic>
      <p:pic>
        <p:nvPicPr>
          <p:cNvPr id="8" name="图片 7"/>
          <p:cNvPicPr>
            <a:picLocks noChangeAspect="1"/>
          </p:cNvPicPr>
          <p:nvPr/>
        </p:nvPicPr>
        <p:blipFill>
          <a:blip r:embed="rId4"/>
          <a:stretch>
            <a:fillRect/>
          </a:stretch>
        </p:blipFill>
        <p:spPr>
          <a:xfrm>
            <a:off x="4603350" y="2343873"/>
            <a:ext cx="1836287" cy="701444"/>
          </a:xfrm>
          <a:prstGeom prst="rect">
            <a:avLst/>
          </a:prstGeom>
        </p:spPr>
      </p:pic>
      <p:pic>
        <p:nvPicPr>
          <p:cNvPr id="9" name="图片 8"/>
          <p:cNvPicPr>
            <a:picLocks noChangeAspect="1"/>
          </p:cNvPicPr>
          <p:nvPr/>
        </p:nvPicPr>
        <p:blipFill>
          <a:blip r:embed="rId5"/>
          <a:stretch>
            <a:fillRect/>
          </a:stretch>
        </p:blipFill>
        <p:spPr>
          <a:xfrm>
            <a:off x="709946" y="3294639"/>
            <a:ext cx="3367469" cy="376239"/>
          </a:xfrm>
          <a:prstGeom prst="rect">
            <a:avLst/>
          </a:prstGeom>
        </p:spPr>
      </p:pic>
      <p:pic>
        <p:nvPicPr>
          <p:cNvPr id="10" name="图片 9"/>
          <p:cNvPicPr>
            <a:picLocks noChangeAspect="1"/>
          </p:cNvPicPr>
          <p:nvPr/>
        </p:nvPicPr>
        <p:blipFill>
          <a:blip r:embed="rId6"/>
          <a:stretch>
            <a:fillRect/>
          </a:stretch>
        </p:blipFill>
        <p:spPr>
          <a:xfrm>
            <a:off x="1001487" y="3923166"/>
            <a:ext cx="3093863" cy="609000"/>
          </a:xfrm>
          <a:prstGeom prst="rect">
            <a:avLst/>
          </a:prstGeom>
          <a:ln>
            <a:solidFill>
              <a:srgbClr val="FF0000"/>
            </a:solidFill>
          </a:ln>
        </p:spPr>
      </p:pic>
      <p:pic>
        <p:nvPicPr>
          <p:cNvPr id="12" name="图片 11"/>
          <p:cNvPicPr>
            <a:picLocks noChangeAspect="1"/>
          </p:cNvPicPr>
          <p:nvPr/>
        </p:nvPicPr>
        <p:blipFill>
          <a:blip r:embed="rId7"/>
          <a:stretch>
            <a:fillRect/>
          </a:stretch>
        </p:blipFill>
        <p:spPr>
          <a:xfrm>
            <a:off x="1001486" y="5374836"/>
            <a:ext cx="1894556" cy="339300"/>
          </a:xfrm>
          <a:prstGeom prst="rect">
            <a:avLst/>
          </a:prstGeom>
        </p:spPr>
      </p:pic>
      <p:pic>
        <p:nvPicPr>
          <p:cNvPr id="13" name="图片 12"/>
          <p:cNvPicPr>
            <a:picLocks noChangeAspect="1"/>
          </p:cNvPicPr>
          <p:nvPr/>
        </p:nvPicPr>
        <p:blipFill>
          <a:blip r:embed="rId8"/>
          <a:stretch>
            <a:fillRect/>
          </a:stretch>
        </p:blipFill>
        <p:spPr>
          <a:xfrm>
            <a:off x="1055291" y="5780182"/>
            <a:ext cx="4623413" cy="652500"/>
          </a:xfrm>
          <a:prstGeom prst="rect">
            <a:avLst/>
          </a:prstGeom>
        </p:spPr>
      </p:pic>
      <p:pic>
        <p:nvPicPr>
          <p:cNvPr id="14" name="图片 13"/>
          <p:cNvPicPr>
            <a:picLocks noChangeAspect="1"/>
          </p:cNvPicPr>
          <p:nvPr/>
        </p:nvPicPr>
        <p:blipFill>
          <a:blip r:embed="rId9"/>
          <a:stretch>
            <a:fillRect/>
          </a:stretch>
        </p:blipFill>
        <p:spPr>
          <a:xfrm>
            <a:off x="1001487" y="4664226"/>
            <a:ext cx="2711475" cy="578550"/>
          </a:xfrm>
          <a:prstGeom prst="rect">
            <a:avLst/>
          </a:prstGeom>
        </p:spPr>
      </p:pic>
      <p:pic>
        <p:nvPicPr>
          <p:cNvPr id="15" name="图片 14"/>
          <p:cNvPicPr>
            <a:picLocks noChangeAspect="1"/>
          </p:cNvPicPr>
          <p:nvPr/>
        </p:nvPicPr>
        <p:blipFill>
          <a:blip r:embed="rId10"/>
          <a:stretch>
            <a:fillRect/>
          </a:stretch>
        </p:blipFill>
        <p:spPr>
          <a:xfrm>
            <a:off x="3712962" y="4598976"/>
            <a:ext cx="2833144" cy="643800"/>
          </a:xfrm>
          <a:prstGeom prst="rect">
            <a:avLst/>
          </a:prstGeom>
        </p:spPr>
      </p:pic>
      <p:pic>
        <p:nvPicPr>
          <p:cNvPr id="16" name="图片 15"/>
          <p:cNvPicPr>
            <a:picLocks noChangeAspect="1"/>
          </p:cNvPicPr>
          <p:nvPr/>
        </p:nvPicPr>
        <p:blipFill>
          <a:blip r:embed="rId11"/>
          <a:stretch>
            <a:fillRect/>
          </a:stretch>
        </p:blipFill>
        <p:spPr>
          <a:xfrm>
            <a:off x="6058735" y="5810632"/>
            <a:ext cx="3267675" cy="622050"/>
          </a:xfrm>
          <a:prstGeom prst="rect">
            <a:avLst/>
          </a:prstGeom>
        </p:spPr>
      </p:pic>
      <p:sp>
        <p:nvSpPr>
          <p:cNvPr id="3" name="文本框 2"/>
          <p:cNvSpPr txBox="1"/>
          <p:nvPr/>
        </p:nvSpPr>
        <p:spPr>
          <a:xfrm>
            <a:off x="645886" y="1239072"/>
            <a:ext cx="7918130"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srgbClr val="0000CC"/>
                </a:solidFill>
                <a:effectLst/>
                <a:uLnTx/>
                <a:uFillTx/>
              </a:rPr>
              <a:t>Typical quark model prescription (e.g. Godfrey </a:t>
            </a:r>
            <a:r>
              <a:rPr kumimoji="0" lang="en-US" altLang="zh-CN" sz="2400" b="1" i="0" u="none" strike="noStrike" kern="0" cap="none" spc="0" normalizeH="0" baseline="0" noProof="0" dirty="0" err="1">
                <a:ln>
                  <a:noFill/>
                </a:ln>
                <a:solidFill>
                  <a:srgbClr val="0000CC"/>
                </a:solidFill>
                <a:effectLst/>
                <a:uLnTx/>
                <a:uFillTx/>
              </a:rPr>
              <a:t>Isgur</a:t>
            </a:r>
            <a:r>
              <a:rPr kumimoji="0" lang="en-US" altLang="zh-CN" sz="2400" b="1" i="0" u="none" strike="noStrike" kern="0" cap="none" spc="0" normalizeH="0" baseline="0" noProof="0" dirty="0">
                <a:ln>
                  <a:noFill/>
                </a:ln>
                <a:solidFill>
                  <a:srgbClr val="0000CC"/>
                </a:solidFill>
                <a:effectLst/>
                <a:uLnTx/>
                <a:uFillTx/>
              </a:rPr>
              <a:t> model): </a:t>
            </a:r>
            <a:endParaRPr kumimoji="0" lang="zh-CN" altLang="en-US" sz="2400" b="1" i="0" u="none" strike="noStrike" kern="0" cap="none" spc="0" normalizeH="0" baseline="0" noProof="0" dirty="0">
              <a:ln>
                <a:noFill/>
              </a:ln>
              <a:solidFill>
                <a:srgbClr val="0000CC"/>
              </a:solidFill>
              <a:effectLst/>
              <a:uLnTx/>
              <a:uFillTx/>
            </a:endParaRPr>
          </a:p>
        </p:txBody>
      </p:sp>
      <p:sp>
        <p:nvSpPr>
          <p:cNvPr id="4" name="左大括号 3"/>
          <p:cNvSpPr/>
          <p:nvPr/>
        </p:nvSpPr>
        <p:spPr>
          <a:xfrm>
            <a:off x="645886" y="4227666"/>
            <a:ext cx="174171" cy="2027996"/>
          </a:xfrm>
          <a:prstGeom prst="leftBrace">
            <a:avLst/>
          </a:prstGeom>
          <a:ln w="19050">
            <a:solidFill>
              <a:srgbClr val="0000CC"/>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pic>
        <p:nvPicPr>
          <p:cNvPr id="17" name="图片 16"/>
          <p:cNvPicPr>
            <a:picLocks noChangeAspect="1"/>
          </p:cNvPicPr>
          <p:nvPr/>
        </p:nvPicPr>
        <p:blipFill>
          <a:blip r:embed="rId12"/>
          <a:stretch>
            <a:fillRect/>
          </a:stretch>
        </p:blipFill>
        <p:spPr>
          <a:xfrm>
            <a:off x="8068221" y="2017878"/>
            <a:ext cx="3597919" cy="3306000"/>
          </a:xfrm>
          <a:prstGeom prst="rect">
            <a:avLst/>
          </a:prstGeom>
        </p:spPr>
      </p:pic>
      <p:pic>
        <p:nvPicPr>
          <p:cNvPr id="18" name="图片 17"/>
          <p:cNvPicPr>
            <a:picLocks noChangeAspect="1"/>
          </p:cNvPicPr>
          <p:nvPr/>
        </p:nvPicPr>
        <p:blipFill>
          <a:blip r:embed="rId13"/>
          <a:stretch>
            <a:fillRect/>
          </a:stretch>
        </p:blipFill>
        <p:spPr>
          <a:xfrm>
            <a:off x="9583069" y="5643157"/>
            <a:ext cx="2555044" cy="957000"/>
          </a:xfrm>
          <a:prstGeom prst="rect">
            <a:avLst/>
          </a:prstGeom>
          <a:ln>
            <a:solidFill>
              <a:srgbClr val="0000FF"/>
            </a:solidFill>
          </a:ln>
        </p:spPr>
      </p:pic>
      <p:sp>
        <p:nvSpPr>
          <p:cNvPr id="23" name="Oval 17"/>
          <p:cNvSpPr>
            <a:spLocks noChangeArrowheads="1"/>
          </p:cNvSpPr>
          <p:nvPr/>
        </p:nvSpPr>
        <p:spPr bwMode="auto">
          <a:xfrm>
            <a:off x="10102624" y="491996"/>
            <a:ext cx="1079500" cy="1079500"/>
          </a:xfrm>
          <a:prstGeom prst="ellipse">
            <a:avLst/>
          </a:prstGeom>
          <a:gradFill rotWithShape="1">
            <a:gsLst>
              <a:gs pos="0">
                <a:srgbClr val="CCECFF">
                  <a:gamma/>
                  <a:shade val="46275"/>
                  <a:invGamma/>
                </a:srgbClr>
              </a:gs>
              <a:gs pos="100000">
                <a:srgbClr val="CCECFF"/>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zh-CN" altLang="en-US">
              <a:solidFill>
                <a:srgbClr val="000000"/>
              </a:solidFill>
            </a:endParaRPr>
          </a:p>
        </p:txBody>
      </p:sp>
      <p:sp>
        <p:nvSpPr>
          <p:cNvPr id="24" name="Line 18"/>
          <p:cNvSpPr>
            <a:spLocks noChangeShapeType="1"/>
          </p:cNvSpPr>
          <p:nvPr/>
        </p:nvSpPr>
        <p:spPr bwMode="auto">
          <a:xfrm>
            <a:off x="10391549" y="922208"/>
            <a:ext cx="431800" cy="215900"/>
          </a:xfrm>
          <a:prstGeom prst="line">
            <a:avLst/>
          </a:prstGeom>
          <a:noFill/>
          <a:ln w="57150">
            <a:solidFill>
              <a:srgbClr val="F5140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solidFill>
                <a:srgbClr val="000000"/>
              </a:solidFill>
            </a:endParaRPr>
          </a:p>
        </p:txBody>
      </p:sp>
      <p:sp>
        <p:nvSpPr>
          <p:cNvPr id="25" name="Oval 19"/>
          <p:cNvSpPr>
            <a:spLocks noChangeArrowheads="1"/>
          </p:cNvSpPr>
          <p:nvPr/>
        </p:nvSpPr>
        <p:spPr bwMode="auto">
          <a:xfrm>
            <a:off x="10247086" y="779333"/>
            <a:ext cx="215900" cy="215900"/>
          </a:xfrm>
          <a:prstGeom prst="ellipse">
            <a:avLst/>
          </a:prstGeom>
          <a:solidFill>
            <a:srgbClr val="0000CC"/>
          </a:solidFill>
          <a:ln w="9525">
            <a:solidFill>
              <a:schemeClr val="tx1"/>
            </a:solidFill>
            <a:round/>
            <a:headEnd/>
            <a:tailEnd/>
          </a:ln>
          <a:effectLst/>
          <a:extLst/>
        </p:spPr>
        <p:txBody>
          <a:bodyPr wrap="none" anchor="ctr"/>
          <a:lstStyle/>
          <a:p>
            <a:pPr fontAlgn="base">
              <a:spcBef>
                <a:spcPct val="0"/>
              </a:spcBef>
              <a:spcAft>
                <a:spcPct val="0"/>
              </a:spcAft>
            </a:pPr>
            <a:endParaRPr lang="zh-CN" altLang="en-US">
              <a:solidFill>
                <a:srgbClr val="0000CC"/>
              </a:solidFill>
            </a:endParaRPr>
          </a:p>
        </p:txBody>
      </p:sp>
      <p:sp>
        <p:nvSpPr>
          <p:cNvPr id="26" name="Oval 20"/>
          <p:cNvSpPr>
            <a:spLocks noChangeArrowheads="1"/>
          </p:cNvSpPr>
          <p:nvPr/>
        </p:nvSpPr>
        <p:spPr bwMode="auto">
          <a:xfrm>
            <a:off x="10751911" y="1068258"/>
            <a:ext cx="215900" cy="215900"/>
          </a:xfrm>
          <a:prstGeom prst="ellipse">
            <a:avLst/>
          </a:prstGeom>
          <a:solidFill>
            <a:srgbClr val="99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zh-CN" altLang="zh-CN">
              <a:solidFill>
                <a:srgbClr val="000000"/>
              </a:solidFill>
            </a:endParaRPr>
          </a:p>
        </p:txBody>
      </p:sp>
    </p:spTree>
    <p:extLst>
      <p:ext uri="{BB962C8B-B14F-4D97-AF65-F5344CB8AC3E}">
        <p14:creationId xmlns:p14="http://schemas.microsoft.com/office/powerpoint/2010/main" val="379045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linds(horizontal)">
                                      <p:cBhvr>
                                        <p:cTn id="10" dur="500"/>
                                        <p:tgtEl>
                                          <p:spTgt spid="2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linds(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eta_c(\eta_c^\prime)\to VV$&#10;&#10;\end{document}&#10;"/>
  <p:tag name="EXTERNALNAME" val="txp_fig"/>
  <p:tag name="BLEND" val="False"/>
  <p:tag name="TRANSPARENT" val="True"/>
  <p:tag name="KEEPFILES" val="False"/>
  <p:tag name="DEBUGPAUSE" val="False"/>
  <p:tag name="RESOLUTION" val="1200"/>
  <p:tag name="TIMEOUT" val="(none)"/>
  <p:tag name="BOXWIDTH" val="648"/>
  <p:tag name="BOXHEIGHT" val="437"/>
  <p:tag name="BOXFONT" val="10"/>
  <p:tag name="BOXWRAP" val="False"/>
  <p:tag name="WORKAROUNDTRANSPARENCYBUG" val="False"/>
  <p:tag name="ALLOWFONTSUBSTITUTION" val="False"/>
  <p:tag name="BITMAPFORMAT" val="pngmono"/>
  <p:tag name="ORIGWIDTH" val="123"/>
  <p:tag name="PICTUREFILESIZE" val="7322"/>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chi_{c1}\to VV, ~\chi_{c2}\to VP$ &#10;&#10;\end{document}&#10;"/>
  <p:tag name="EXTERNALNAME" val="txp_fig"/>
  <p:tag name="BLEND" val="False"/>
  <p:tag name="TRANSPARENT" val="True"/>
  <p:tag name="KEEPFILES" val="False"/>
  <p:tag name="DEBUGPAUSE" val="False"/>
  <p:tag name="RESOLUTION" val="1200"/>
  <p:tag name="TIMEOUT" val="(none)"/>
  <p:tag name="BOXWIDTH" val="648"/>
  <p:tag name="BOXHEIGHT" val="437"/>
  <p:tag name="BOXFONT" val="10"/>
  <p:tag name="BOXWRAP" val="False"/>
  <p:tag name="WORKAROUNDTRANSPARENCYBUG" val="False"/>
  <p:tag name="ALLOWFONTSUBSTITUTION" val="False"/>
  <p:tag name="BITMAPFORMAT" val="pngmono"/>
  <p:tag name="ORIGWIDTH" val="209"/>
  <p:tag name="PICTUREFILESIZE" val="7973"/>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si(3770)\to nonD\bar{D}$&#10;&#10;\end{document}&#10;"/>
  <p:tag name="EXTERNALNAME" val="txp_fig"/>
  <p:tag name="BLEND" val="False"/>
  <p:tag name="TRANSPARENT" val="True"/>
  <p:tag name="KEEPFILES" val="False"/>
  <p:tag name="DEBUGPAUSE" val="False"/>
  <p:tag name="RESOLUTION" val="1200"/>
  <p:tag name="TIMEOUT" val="(none)"/>
  <p:tag name="BOXWIDTH" val="648"/>
  <p:tag name="BOXHEIGHT" val="437"/>
  <p:tag name="BOXFONT" val="10"/>
  <p:tag name="BOXWRAP" val="False"/>
  <p:tag name="WORKAROUNDTRANSPARENCYBUG" val="False"/>
  <p:tag name="ALLOWFONTSUBSTITUTION" val="False"/>
  <p:tag name="BITMAPFORMAT" val="pngmono"/>
  <p:tag name="ORIGWIDTH" val="187"/>
  <p:tag name="PICTUREFILESIZE" val="10213"/>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si^\prime\to\gamma\eta_c, J/\psi\to\gamma\eta_c$&#10;&#10;\end{document}&#10;"/>
  <p:tag name="EXTERNALNAME" val="txp_fig"/>
  <p:tag name="BLEND" val="False"/>
  <p:tag name="TRANSPARENT" val="True"/>
  <p:tag name="KEEPFILES" val="False"/>
  <p:tag name="DEBUGPAUSE" val="False"/>
  <p:tag name="RESOLUTION" val="1200"/>
  <p:tag name="TIMEOUT" val="(none)"/>
  <p:tag name="BOXWIDTH" val="648"/>
  <p:tag name="BOXHEIGHT" val="437"/>
  <p:tag name="BOXFONT" val="10"/>
  <p:tag name="BOXWRAP" val="False"/>
  <p:tag name="WORKAROUNDTRANSPARENCYBUG" val="False"/>
  <p:tag name="ALLOWFONTSUBSTITUTION" val="False"/>
  <p:tag name="BITMAPFORMAT" val="pngmono"/>
  <p:tag name="ORIGWIDTH" val="194"/>
  <p:tag name="PICTUREFILESIZE" val="9709"/>
</p:tagLst>
</file>

<file path=ppt/tags/tag5.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psi^\prime\to J/\psi\pi^0, \psi^\prime\to J/\psi\eta$&#10;&#10;\end{document}&#10;"/>
  <p:tag name="EXTERNALNAME" val="txp_fig"/>
  <p:tag name="BLEND" val="False"/>
  <p:tag name="TRANSPARENT" val="True"/>
  <p:tag name="KEEPFILES" val="False"/>
  <p:tag name="DEBUGPAUSE" val="False"/>
  <p:tag name="RESOLUTION" val="1200"/>
  <p:tag name="TIMEOUT" val="(none)"/>
  <p:tag name="BOXWIDTH" val="648"/>
  <p:tag name="BOXHEIGHT" val="437"/>
  <p:tag name="BOXFONT" val="10"/>
  <p:tag name="BOXWRAP" val="False"/>
  <p:tag name="WORKAROUNDTRANSPARENCYBUG" val="False"/>
  <p:tag name="ALLOWFONTSUBSTITUTION" val="False"/>
  <p:tag name="BITMAPFORMAT" val="pngmono"/>
  <p:tag name="ORIGWIDTH" val="224"/>
  <p:tag name="PICTUREFILESIZE" val="10768"/>
</p:tagLst>
</file>

<file path=ppt/tags/tag6.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D_{s1}(2460)-D_{s1}(2536)$&#10;&#10;\end{document}&#10;"/>
  <p:tag name="EXTERNALNAME" val="txp_fig"/>
  <p:tag name="BLEND" val="False"/>
  <p:tag name="TRANSPARENT" val="True"/>
  <p:tag name="KEEPFILES" val="False"/>
  <p:tag name="DEBUGPAUSE" val="False"/>
  <p:tag name="RESOLUTION" val="1200"/>
  <p:tag name="TIMEOUT" val="(none)"/>
  <p:tag name="BOXWIDTH" val="648"/>
  <p:tag name="BOXHEIGHT" val="437"/>
  <p:tag name="BOXFONT" val="10"/>
  <p:tag name="BOXWRAP" val="False"/>
  <p:tag name="WORKAROUNDTRANSPARENCYBUG" val="False"/>
  <p:tag name="ALLOWFONTSUBSTITUTION" val="False"/>
  <p:tag name="BITMAPFORMAT" val="pngmono"/>
  <p:tag name="ORIGWIDTH" val="234"/>
  <p:tag name="PICTUREFILESIZE" val="1298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zh-CN"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67492</TotalTime>
  <Words>5007</Words>
  <Application>Microsoft Office PowerPoint</Application>
  <PresentationFormat>宽屏</PresentationFormat>
  <Paragraphs>720</Paragraphs>
  <Slides>81</Slides>
  <Notes>2</Notes>
  <HiddenSlides>0</HiddenSlides>
  <MMClips>0</MMClips>
  <ScaleCrop>false</ScaleCrop>
  <HeadingPairs>
    <vt:vector size="6" baseType="variant">
      <vt:variant>
        <vt:lpstr>已用的字体</vt:lpstr>
      </vt:variant>
      <vt:variant>
        <vt:i4>15</vt:i4>
      </vt:variant>
      <vt:variant>
        <vt:lpstr>主题</vt:lpstr>
      </vt:variant>
      <vt:variant>
        <vt:i4>10</vt:i4>
      </vt:variant>
      <vt:variant>
        <vt:lpstr>幻灯片标题</vt:lpstr>
      </vt:variant>
      <vt:variant>
        <vt:i4>81</vt:i4>
      </vt:variant>
    </vt:vector>
  </HeadingPairs>
  <TitlesOfParts>
    <vt:vector size="106" baseType="lpstr">
      <vt:lpstr>Arial Unicode MS</vt:lpstr>
      <vt:lpstr>等线</vt:lpstr>
      <vt:lpstr>等线 Light</vt:lpstr>
      <vt:lpstr>黑体</vt:lpstr>
      <vt:lpstr>宋体</vt:lpstr>
      <vt:lpstr>宋体</vt:lpstr>
      <vt:lpstr>微软雅黑</vt:lpstr>
      <vt:lpstr>Arial</vt:lpstr>
      <vt:lpstr>Calibri</vt:lpstr>
      <vt:lpstr>Calibri Light</vt:lpstr>
      <vt:lpstr>Cambria Math</vt:lpstr>
      <vt:lpstr>Symbol</vt:lpstr>
      <vt:lpstr>Times New Roman</vt:lpstr>
      <vt:lpstr>Verdana</vt:lpstr>
      <vt:lpstr>Wingdings</vt:lpstr>
      <vt:lpstr>Default Design</vt:lpstr>
      <vt:lpstr>1_Default Design</vt:lpstr>
      <vt:lpstr>Office 主题​​</vt:lpstr>
      <vt:lpstr>3_Default Design</vt:lpstr>
      <vt:lpstr>4_默认设计模板</vt:lpstr>
      <vt:lpstr>5_Default Design</vt:lpstr>
      <vt:lpstr>3_默认设计模板</vt:lpstr>
      <vt:lpstr>5_默认设计模板</vt:lpstr>
      <vt:lpstr>8_Default Design</vt:lpstr>
      <vt:lpstr>7_Default Design</vt:lpstr>
      <vt:lpstr>PowerPoint 演示文稿</vt:lpstr>
      <vt:lpstr>Outline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zhao qiang</dc:creator>
  <cp:lastModifiedBy>zhao qiang</cp:lastModifiedBy>
  <cp:revision>560</cp:revision>
  <dcterms:created xsi:type="dcterms:W3CDTF">2019-04-10T14:27:43Z</dcterms:created>
  <dcterms:modified xsi:type="dcterms:W3CDTF">2023-06-02T01:00:56Z</dcterms:modified>
</cp:coreProperties>
</file>