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6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embeddings/oleObject1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596" r:id="rId3"/>
    <p:sldId id="501" r:id="rId4"/>
    <p:sldId id="538" r:id="rId5"/>
    <p:sldId id="494" r:id="rId6"/>
    <p:sldId id="498" r:id="rId7"/>
    <p:sldId id="604" r:id="rId8"/>
    <p:sldId id="605" r:id="rId9"/>
    <p:sldId id="607" r:id="rId10"/>
    <p:sldId id="401" r:id="rId11"/>
    <p:sldId id="608" r:id="rId12"/>
    <p:sldId id="616" r:id="rId13"/>
    <p:sldId id="617" r:id="rId14"/>
    <p:sldId id="304" r:id="rId15"/>
    <p:sldId id="609" r:id="rId16"/>
    <p:sldId id="615" r:id="rId17"/>
    <p:sldId id="539" r:id="rId18"/>
    <p:sldId id="479" r:id="rId19"/>
    <p:sldId id="620" r:id="rId20"/>
    <p:sldId id="619" r:id="rId21"/>
    <p:sldId id="613" r:id="rId22"/>
    <p:sldId id="614" r:id="rId23"/>
    <p:sldId id="307" r:id="rId24"/>
    <p:sldId id="308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299" r:id="rId33"/>
    <p:sldId id="606" r:id="rId34"/>
    <p:sldId id="335" r:id="rId35"/>
    <p:sldId id="610" r:id="rId36"/>
    <p:sldId id="612" r:id="rId37"/>
    <p:sldId id="603" r:id="rId38"/>
    <p:sldId id="310" r:id="rId39"/>
    <p:sldId id="311" r:id="rId40"/>
    <p:sldId id="611" r:id="rId41"/>
    <p:sldId id="330" r:id="rId42"/>
    <p:sldId id="331" r:id="rId43"/>
    <p:sldId id="517" r:id="rId44"/>
    <p:sldId id="415" r:id="rId45"/>
    <p:sldId id="529" r:id="rId46"/>
    <p:sldId id="528" r:id="rId47"/>
    <p:sldId id="511" r:id="rId48"/>
    <p:sldId id="521" r:id="rId49"/>
    <p:sldId id="533" r:id="rId50"/>
    <p:sldId id="519" r:id="rId51"/>
    <p:sldId id="414" r:id="rId52"/>
    <p:sldId id="477" r:id="rId53"/>
    <p:sldId id="478" r:id="rId54"/>
    <p:sldId id="532" r:id="rId55"/>
    <p:sldId id="463" r:id="rId5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4472C4"/>
    <a:srgbClr val="6699FF"/>
    <a:srgbClr val="ED7D31"/>
    <a:srgbClr val="D6DCE5"/>
    <a:srgbClr val="DEEBF7"/>
    <a:srgbClr val="2F528F"/>
    <a:srgbClr val="E2F0D9"/>
    <a:srgbClr val="92D05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77959" autoAdjust="0"/>
  </p:normalViewPr>
  <p:slideViewPr>
    <p:cSldViewPr snapToGrid="0">
      <p:cViewPr varScale="1">
        <p:scale>
          <a:sx n="82" d="100"/>
          <a:sy n="82" d="100"/>
        </p:scale>
        <p:origin x="-256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Relationship Id="rId2" Type="http://schemas.openxmlformats.org/officeDocument/2006/relationships/image" Target="../media/image117.emf"/><Relationship Id="rId3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wmf"/><Relationship Id="rId12" Type="http://schemas.openxmlformats.org/officeDocument/2006/relationships/image" Target="../media/image130.wmf"/><Relationship Id="rId1" Type="http://schemas.openxmlformats.org/officeDocument/2006/relationships/image" Target="../media/image119.wmf"/><Relationship Id="rId2" Type="http://schemas.openxmlformats.org/officeDocument/2006/relationships/image" Target="../media/image120.wmf"/><Relationship Id="rId3" Type="http://schemas.openxmlformats.org/officeDocument/2006/relationships/image" Target="../media/image121.emf"/><Relationship Id="rId4" Type="http://schemas.openxmlformats.org/officeDocument/2006/relationships/image" Target="../media/image122.wmf"/><Relationship Id="rId5" Type="http://schemas.openxmlformats.org/officeDocument/2006/relationships/image" Target="../media/image123.wmf"/><Relationship Id="rId6" Type="http://schemas.openxmlformats.org/officeDocument/2006/relationships/image" Target="../media/image124.wmf"/><Relationship Id="rId7" Type="http://schemas.openxmlformats.org/officeDocument/2006/relationships/image" Target="../media/image125.wmf"/><Relationship Id="rId8" Type="http://schemas.openxmlformats.org/officeDocument/2006/relationships/image" Target="../media/image126.wmf"/><Relationship Id="rId9" Type="http://schemas.openxmlformats.org/officeDocument/2006/relationships/image" Target="../media/image127.wmf"/><Relationship Id="rId10" Type="http://schemas.openxmlformats.org/officeDocument/2006/relationships/image" Target="../media/image1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4" Type="http://schemas.openxmlformats.org/officeDocument/2006/relationships/image" Target="../media/image124.wmf"/><Relationship Id="rId5" Type="http://schemas.openxmlformats.org/officeDocument/2006/relationships/image" Target="../media/image125.wmf"/><Relationship Id="rId6" Type="http://schemas.openxmlformats.org/officeDocument/2006/relationships/image" Target="../media/image126.wmf"/><Relationship Id="rId7" Type="http://schemas.openxmlformats.org/officeDocument/2006/relationships/image" Target="../media/image127.wmf"/><Relationship Id="rId8" Type="http://schemas.openxmlformats.org/officeDocument/2006/relationships/image" Target="../media/image128.wmf"/><Relationship Id="rId9" Type="http://schemas.openxmlformats.org/officeDocument/2006/relationships/image" Target="../media/image129.wmf"/><Relationship Id="rId10" Type="http://schemas.openxmlformats.org/officeDocument/2006/relationships/image" Target="../media/image130.wmf"/><Relationship Id="rId1" Type="http://schemas.openxmlformats.org/officeDocument/2006/relationships/image" Target="../media/image121.emf"/><Relationship Id="rId2" Type="http://schemas.openxmlformats.org/officeDocument/2006/relationships/image" Target="../media/image1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349533E-2DA3-4898-920C-20976B34A585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0E737C-D058-4B93-8FB0-7DDF3E95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3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image" Target="../media/image106.png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TRS: time reversal symmetry for each 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RS: resonance scattering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7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RS: resonance scattering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71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RS: resonance scattering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69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RS: resonance scattering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0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RS: resonance scattering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643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DGS</a:t>
            </a:r>
            <a:r>
              <a:rPr kumimoji="1" lang="zh-CN" altLang="en-US" dirty="0"/>
              <a:t>，计算可能不全面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4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这个图是得到的隙内态能谱。</a:t>
            </a:r>
            <a:endParaRPr lang="en-US" altLang="zh-CN" dirty="0"/>
          </a:p>
          <a:p>
            <a:r>
              <a:rPr lang="zh-CN" altLang="en-US" dirty="0"/>
              <a:t>对于无漩涡</a:t>
            </a:r>
            <a:r>
              <a:rPr lang="en-US" altLang="zh-CN" dirty="0"/>
              <a:t>(nu=0)</a:t>
            </a:r>
            <a:r>
              <a:rPr lang="zh-CN" altLang="en-US" dirty="0"/>
              <a:t>的情形。我们也同样得到了从自旋单态到双重态的相变。这是由于近藤屏蔽与超导配对的竞争导致的。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但是对于涡旋（</a:t>
            </a:r>
            <a:r>
              <a:rPr lang="en-US" altLang="zh-CN" dirty="0"/>
              <a:t>nu=1</a:t>
            </a:r>
            <a:r>
              <a:rPr lang="zh-CN" altLang="en-US" dirty="0"/>
              <a:t>）情形，谱中没有发生相变。后面我们将看到，两个极限情形是比较好分析的。当</a:t>
            </a:r>
            <a:r>
              <a:rPr lang="en-US" altLang="zh-CN" dirty="0"/>
              <a:t>U</a:t>
            </a:r>
            <a:r>
              <a:rPr lang="zh-CN" altLang="en-US" dirty="0"/>
              <a:t>很小时，杂质处于共振散射态</a:t>
            </a:r>
            <a:r>
              <a:rPr lang="en-US" altLang="zh-CN" dirty="0"/>
              <a:t>(RS)</a:t>
            </a:r>
            <a:r>
              <a:rPr lang="zh-CN" altLang="en-US" dirty="0"/>
              <a:t>，当</a:t>
            </a:r>
            <a:r>
              <a:rPr lang="en-US" altLang="zh-CN" dirty="0"/>
              <a:t>U</a:t>
            </a:r>
            <a:r>
              <a:rPr lang="zh-CN" altLang="en-US" dirty="0"/>
              <a:t>很大时，杂质体现为与超导弱耦合的局域磁矩</a:t>
            </a:r>
            <a:r>
              <a:rPr lang="en-US" altLang="zh-CN" dirty="0"/>
              <a:t>(LM)</a:t>
            </a:r>
            <a:r>
              <a:rPr lang="zh-CN" altLang="en-US" dirty="0"/>
              <a:t>。因此我们得出结论，对于漩涡情形，发生了从</a:t>
            </a:r>
            <a:r>
              <a:rPr lang="en-US" altLang="zh-CN" dirty="0"/>
              <a:t>RS</a:t>
            </a:r>
            <a:r>
              <a:rPr lang="zh-CN" altLang="en-US" dirty="0"/>
              <a:t>到</a:t>
            </a:r>
            <a:r>
              <a:rPr lang="en-US" altLang="zh-CN" dirty="0"/>
              <a:t>LM</a:t>
            </a:r>
            <a:r>
              <a:rPr lang="zh-CN" altLang="en-US" dirty="0"/>
              <a:t>的跨越。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注：隙内态还包括</a:t>
            </a:r>
            <a:r>
              <a:rPr lang="en-US" altLang="zh-CN" dirty="0"/>
              <a:t>m=-2, -3…</a:t>
            </a:r>
            <a:r>
              <a:rPr lang="zh-CN" altLang="en-US" dirty="0"/>
              <a:t>的</a:t>
            </a:r>
            <a:r>
              <a:rPr lang="en-US" altLang="zh-CN" dirty="0" err="1"/>
              <a:t>CdGM</a:t>
            </a:r>
            <a:r>
              <a:rPr lang="zh-CN" altLang="en-US" dirty="0"/>
              <a:t>态，但是它们与杂质不耦合。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在跨越区域，我们预计近藤屏蔽会得到一定程度的保留，因为依然存在将杂质自旋翻转的散射通道。但是</a:t>
            </a:r>
            <a:r>
              <a:rPr lang="en-US" altLang="zh-CN" dirty="0"/>
              <a:t>Majorana</a:t>
            </a:r>
            <a:r>
              <a:rPr lang="zh-CN" altLang="en-US" dirty="0"/>
              <a:t>如何影响近藤屏蔽的工作还在进行中。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03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我们先来看</a:t>
            </a:r>
            <a:r>
              <a:rPr lang="en-US" altLang="zh-CN" dirty="0"/>
              <a:t>U</a:t>
            </a:r>
            <a:r>
              <a:rPr lang="zh-CN" altLang="en-US" dirty="0"/>
              <a:t>接近与</a:t>
            </a:r>
            <a:r>
              <a:rPr lang="en-US" altLang="zh-CN" dirty="0"/>
              <a:t>0</a:t>
            </a:r>
            <a:r>
              <a:rPr lang="zh-CN" altLang="en-US" dirty="0"/>
              <a:t>的情形。此时杂质不体现磁性，杂质上的电子可以较自由的跳跃到超导中，形成共振散射。此时，基态并不严格满足但占据条件（上左），但是其磁矩依然接近</a:t>
            </a:r>
            <a:r>
              <a:rPr lang="en-US" altLang="zh-CN" dirty="0"/>
              <a:t>0</a:t>
            </a:r>
            <a:r>
              <a:rPr lang="zh-CN" altLang="en-US" dirty="0"/>
              <a:t>（左下）。进一步，我们计算了杂质与环境的纠缠熵</a:t>
            </a:r>
            <a:r>
              <a:rPr lang="en-US" altLang="zh-CN" dirty="0"/>
              <a:t>S</a:t>
            </a:r>
            <a:r>
              <a:rPr lang="en-US" altLang="zh-CN" baseline="-25000" dirty="0"/>
              <a:t>imp</a:t>
            </a:r>
            <a:r>
              <a:rPr lang="zh-CN" altLang="en-US" dirty="0"/>
              <a:t>（右上） 。在</a:t>
            </a:r>
            <a:r>
              <a:rPr lang="en-US" altLang="zh-CN" dirty="0"/>
              <a:t>U~0</a:t>
            </a:r>
            <a:r>
              <a:rPr lang="zh-CN" altLang="en-US" dirty="0"/>
              <a:t>时，</a:t>
            </a:r>
            <a:r>
              <a:rPr lang="en-US" altLang="zh-CN" dirty="0"/>
              <a:t> Simp</a:t>
            </a:r>
            <a:r>
              <a:rPr lang="zh-CN" altLang="en-US" dirty="0"/>
              <a:t>约为</a:t>
            </a:r>
            <a:r>
              <a:rPr lang="en-US" altLang="zh-CN" dirty="0"/>
              <a:t>2</a:t>
            </a:r>
            <a:r>
              <a:rPr lang="zh-CN" altLang="en-US" dirty="0"/>
              <a:t>倍的</a:t>
            </a:r>
            <a:r>
              <a:rPr lang="en-US" altLang="zh-CN" dirty="0"/>
              <a:t>ln2</a:t>
            </a:r>
            <a:r>
              <a:rPr lang="zh-CN" altLang="en-US" dirty="0"/>
              <a:t>，说明不仅仅杂质的自旋与环境有较强的纠缠，其电荷自由的也同样与环境有较强的纠缠。同时</a:t>
            </a:r>
            <a:r>
              <a:rPr lang="en-US" altLang="zh-CN" dirty="0"/>
              <a:t>U=0</a:t>
            </a:r>
            <a:r>
              <a:rPr lang="zh-CN" altLang="en-US" dirty="0"/>
              <a:t>时我们让杂质远离漩涡中心，就可以绝热的得到无漩涡时的基态以及杂质态。这些结果表明</a:t>
            </a:r>
            <a:r>
              <a:rPr lang="en-US" altLang="zh-CN" dirty="0"/>
              <a:t>U~0</a:t>
            </a:r>
            <a:r>
              <a:rPr lang="zh-CN" altLang="en-US" dirty="0"/>
              <a:t>时，系统处于共振散射态。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问题：是不是</a:t>
            </a:r>
            <a:r>
              <a:rPr lang="en-US" altLang="zh-CN" dirty="0"/>
              <a:t>$nu=0$</a:t>
            </a:r>
            <a:r>
              <a:rPr lang="zh-CN" altLang="en-US" dirty="0"/>
              <a:t>时基态的磁矩</a:t>
            </a:r>
            <a:r>
              <a:rPr lang="en-US" altLang="zh-CN" dirty="0"/>
              <a:t>M=0?</a:t>
            </a:r>
          </a:p>
          <a:p>
            <a:r>
              <a:rPr lang="zh-CN" altLang="en-US" dirty="0"/>
              <a:t>答： </a:t>
            </a:r>
            <a:r>
              <a:rPr lang="en-US" altLang="zh-CN" dirty="0"/>
              <a:t>$mu=0$</a:t>
            </a:r>
            <a:r>
              <a:rPr lang="zh-CN" altLang="en-US" dirty="0"/>
              <a:t>时，基态是</a:t>
            </a:r>
            <a:r>
              <a:rPr lang="en-US" altLang="zh-CN" dirty="0"/>
              <a:t>4</a:t>
            </a:r>
            <a:r>
              <a:rPr lang="zh-CN" altLang="en-US" dirty="0"/>
              <a:t>重简并的。即除了拓扑简并外，还有表变态</a:t>
            </a:r>
            <a:r>
              <a:rPr lang="en-US" altLang="zh-CN" dirty="0"/>
              <a:t>Dirac</a:t>
            </a:r>
            <a:r>
              <a:rPr lang="zh-CN" altLang="en-US" dirty="0"/>
              <a:t>点的粒子空穴对称对称性。此时每个态的</a:t>
            </a:r>
            <a:r>
              <a:rPr lang="en-US" altLang="zh-CN" dirty="0"/>
              <a:t>M</a:t>
            </a:r>
            <a:r>
              <a:rPr lang="zh-CN" altLang="en-US" dirty="0"/>
              <a:t>不为</a:t>
            </a:r>
            <a:r>
              <a:rPr lang="en-US" altLang="zh-CN" dirty="0"/>
              <a:t>0</a:t>
            </a:r>
            <a:r>
              <a:rPr lang="zh-CN" altLang="en-US" dirty="0"/>
              <a:t>，但是对这四个态的平均值为零。具体数值如下（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Pup=1,Ndown=201</a:t>
            </a:r>
            <a:r>
              <a:rPr lang="zh-CN" altLang="en-US" dirty="0"/>
              <a:t>时：</a:t>
            </a:r>
            <a:r>
              <a:rPr lang="en-US" altLang="zh-CN" dirty="0"/>
              <a:t>E= -473.9573796726239, &lt;</a:t>
            </a:r>
            <a:r>
              <a:rPr lang="en-US" altLang="zh-CN" dirty="0" err="1"/>
              <a:t>nup</a:t>
            </a:r>
            <a:r>
              <a:rPr lang="en-US" altLang="zh-CN" dirty="0"/>
              <a:t>&gt;=0.5003069217137319,  &lt;</a:t>
            </a:r>
            <a:r>
              <a:rPr lang="en-US" altLang="zh-CN" dirty="0" err="1"/>
              <a:t>ndown</a:t>
            </a:r>
            <a:r>
              <a:rPr lang="en-US" altLang="zh-CN" dirty="0"/>
              <a:t>&gt;=0.8336585314381131; (2) Pup=0,Ndown=201</a:t>
            </a:r>
            <a:r>
              <a:rPr lang="zh-CN" altLang="en-US" dirty="0"/>
              <a:t>时：</a:t>
            </a:r>
            <a:r>
              <a:rPr lang="en-US" altLang="zh-CN" dirty="0"/>
              <a:t>E=-473.957379672215, &lt;</a:t>
            </a:r>
            <a:r>
              <a:rPr lang="en-US" altLang="zh-CN" dirty="0" err="1"/>
              <a:t>nup</a:t>
            </a:r>
            <a:r>
              <a:rPr lang="en-US" altLang="zh-CN" dirty="0"/>
              <a:t>&gt;=0.499693078321513, &lt;</a:t>
            </a:r>
            <a:r>
              <a:rPr lang="en-US" altLang="zh-CN" dirty="0" err="1"/>
              <a:t>ndown</a:t>
            </a:r>
            <a:r>
              <a:rPr lang="en-US" altLang="zh-CN" dirty="0"/>
              <a:t>&gt;=0.8336585313810241 ;</a:t>
            </a:r>
            <a:r>
              <a:rPr lang="zh-CN" altLang="en-US" dirty="0"/>
              <a:t> 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Pup=1,Ndown=200</a:t>
            </a:r>
            <a:r>
              <a:rPr lang="zh-CN" altLang="en-US" dirty="0"/>
              <a:t>时：</a:t>
            </a:r>
            <a:r>
              <a:rPr lang="en-US" altLang="zh-CN" dirty="0"/>
              <a:t>E=- 473.957379672221, &lt;</a:t>
            </a:r>
            <a:r>
              <a:rPr lang="en-US" altLang="zh-CN" dirty="0" err="1"/>
              <a:t>nup</a:t>
            </a:r>
            <a:r>
              <a:rPr lang="en-US" altLang="zh-CN" dirty="0"/>
              <a:t>&gt;=0.5003069216909143,  &lt;</a:t>
            </a:r>
            <a:r>
              <a:rPr lang="en-US" altLang="zh-CN" dirty="0" err="1"/>
              <a:t>ndown</a:t>
            </a:r>
            <a:r>
              <a:rPr lang="en-US" altLang="zh-CN" dirty="0"/>
              <a:t>&gt;=0.1663414685993372; (4) Pup=0,Ndown=200</a:t>
            </a:r>
            <a:r>
              <a:rPr lang="zh-CN" altLang="en-US" dirty="0"/>
              <a:t>时：</a:t>
            </a:r>
            <a:r>
              <a:rPr lang="en-US" altLang="zh-CN" dirty="0"/>
              <a:t>E=-473.9573796726156, &lt;</a:t>
            </a:r>
            <a:r>
              <a:rPr lang="en-US" altLang="zh-CN" dirty="0" err="1"/>
              <a:t>nup</a:t>
            </a:r>
            <a:r>
              <a:rPr lang="en-US" altLang="zh-CN" dirty="0"/>
              <a:t>&gt;=0.4996930782912339, &lt;</a:t>
            </a:r>
            <a:r>
              <a:rPr lang="en-US" altLang="zh-CN" dirty="0" err="1"/>
              <a:t>ndown</a:t>
            </a:r>
            <a:r>
              <a:rPr lang="en-US" altLang="zh-CN" dirty="0"/>
              <a:t>&gt;=0.1663414684894325 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0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</a:t>
            </a:r>
            <a:r>
              <a:rPr lang="en-US" altLang="zh-CN" dirty="0"/>
              <a:t>U</a:t>
            </a:r>
            <a:r>
              <a:rPr lang="zh-CN" altLang="en-US" dirty="0"/>
              <a:t>很大时，杂质的单占据条件得以满足</a:t>
            </a:r>
            <a:r>
              <a:rPr lang="en-US" altLang="zh-CN" dirty="0"/>
              <a:t>(</a:t>
            </a:r>
            <a:r>
              <a:rPr lang="zh-CN" altLang="en-US" dirty="0"/>
              <a:t>上左</a:t>
            </a:r>
            <a:r>
              <a:rPr lang="en-US" altLang="zh-CN" dirty="0"/>
              <a:t>)</a:t>
            </a:r>
            <a:r>
              <a:rPr lang="zh-CN" altLang="en-US" dirty="0"/>
              <a:t>，且基态为自旋极化方向相反的简并态</a:t>
            </a:r>
            <a:r>
              <a:rPr lang="en-US" altLang="zh-CN" dirty="0"/>
              <a:t>(</a:t>
            </a:r>
            <a:r>
              <a:rPr lang="zh-CN" altLang="en-US" dirty="0"/>
              <a:t>上右</a:t>
            </a:r>
            <a:r>
              <a:rPr lang="en-US" altLang="zh-CN" dirty="0"/>
              <a:t>)</a:t>
            </a:r>
            <a:r>
              <a:rPr lang="zh-CN" altLang="en-US" dirty="0"/>
              <a:t>。进一步，我们计算了杂质与</a:t>
            </a:r>
            <a:r>
              <a:rPr lang="en-US" altLang="zh-CN" dirty="0" err="1"/>
              <a:t>CdGM</a:t>
            </a:r>
            <a:r>
              <a:rPr lang="zh-CN" altLang="en-US" dirty="0"/>
              <a:t>的互信息以及杂质与</a:t>
            </a:r>
            <a:r>
              <a:rPr lang="en-US" altLang="zh-CN" dirty="0"/>
              <a:t>MZM</a:t>
            </a:r>
            <a:r>
              <a:rPr lang="zh-CN" altLang="en-US" dirty="0"/>
              <a:t>的互信息</a:t>
            </a:r>
            <a:r>
              <a:rPr lang="en-US" altLang="zh-CN" dirty="0"/>
              <a:t>(</a:t>
            </a:r>
            <a:r>
              <a:rPr lang="zh-CN" altLang="en-US" dirty="0"/>
              <a:t>下</a:t>
            </a:r>
            <a:r>
              <a:rPr lang="en-US" altLang="zh-CN" dirty="0"/>
              <a:t>)</a:t>
            </a:r>
            <a:r>
              <a:rPr lang="zh-CN" altLang="en-US" dirty="0"/>
              <a:t>。这里的互信息体现的时杂质与</a:t>
            </a:r>
            <a:r>
              <a:rPr lang="en-US" altLang="zh-CN" dirty="0" err="1"/>
              <a:t>CdGM</a:t>
            </a:r>
            <a:r>
              <a:rPr lang="zh-CN" altLang="en-US" dirty="0"/>
              <a:t>以及</a:t>
            </a:r>
            <a:r>
              <a:rPr lang="en-US" altLang="zh-CN" dirty="0"/>
              <a:t>MZM</a:t>
            </a:r>
            <a:r>
              <a:rPr lang="zh-CN" altLang="en-US" dirty="0"/>
              <a:t>的纠缠。可以看出当</a:t>
            </a:r>
            <a:r>
              <a:rPr lang="en-US" altLang="zh-CN" dirty="0"/>
              <a:t>U</a:t>
            </a:r>
            <a:r>
              <a:rPr lang="zh-CN" altLang="en-US" dirty="0"/>
              <a:t>很大时，杂质与超导，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的纠错都很小。这些结果都表明，此时杂质体现为与环境弱耦合的局域磁矩。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027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为了得到跨越区域的物理，我们人为的调节杂质与</a:t>
            </a:r>
            <a:r>
              <a:rPr lang="en-US" altLang="zh-CN" dirty="0" err="1"/>
              <a:t>CdGM</a:t>
            </a:r>
            <a:r>
              <a:rPr lang="zh-CN" altLang="en-US" dirty="0"/>
              <a:t>的耦合强度，以及杂质与</a:t>
            </a:r>
            <a:r>
              <a:rPr lang="en-US" altLang="zh-CN" dirty="0"/>
              <a:t>MZM</a:t>
            </a:r>
            <a:r>
              <a:rPr lang="zh-CN" altLang="en-US" dirty="0"/>
              <a:t>的耦合强度。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当杂质与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都不耦合时，我们依然能看到自旋单态到双重态的相变</a:t>
            </a:r>
            <a:r>
              <a:rPr lang="en-US" altLang="zh-CN" dirty="0"/>
              <a:t>(</a:t>
            </a:r>
            <a:r>
              <a:rPr lang="zh-CN" altLang="en-US" dirty="0"/>
              <a:t>左</a:t>
            </a:r>
            <a:r>
              <a:rPr lang="en-US" altLang="zh-CN" dirty="0"/>
              <a:t>)</a:t>
            </a:r>
            <a:r>
              <a:rPr lang="zh-CN" altLang="en-US" dirty="0"/>
              <a:t>。当杂质与</a:t>
            </a:r>
            <a:r>
              <a:rPr lang="en-US" altLang="zh-CN" dirty="0" err="1"/>
              <a:t>CdGM</a:t>
            </a:r>
            <a:r>
              <a:rPr lang="zh-CN" altLang="en-US" dirty="0"/>
              <a:t>也耦合时，这种相变依然存在，但是双重态的简并被打开（中）。因此我们得出结论，杂质与超导体态的耦合导致近藤屏蔽与超导配对的竞争，而</a:t>
            </a:r>
            <a:r>
              <a:rPr lang="en-US" altLang="zh-CN" dirty="0" err="1"/>
              <a:t>CdGM</a:t>
            </a:r>
            <a:r>
              <a:rPr lang="zh-CN" altLang="en-US" dirty="0"/>
              <a:t>对杂质引入有效的</a:t>
            </a:r>
            <a:r>
              <a:rPr lang="en-US" altLang="zh-CN" dirty="0"/>
              <a:t>Zeeman</a:t>
            </a:r>
            <a:r>
              <a:rPr lang="zh-CN" altLang="en-US" dirty="0"/>
              <a:t>劈裂。</a:t>
            </a:r>
            <a:r>
              <a:rPr lang="en-US" altLang="zh-CN" dirty="0" err="1"/>
              <a:t>CdGM</a:t>
            </a:r>
            <a:r>
              <a:rPr lang="zh-CN" altLang="en-US" dirty="0"/>
              <a:t>导致的</a:t>
            </a:r>
            <a:r>
              <a:rPr lang="en-US" altLang="zh-CN" dirty="0"/>
              <a:t>Zeeman</a:t>
            </a:r>
            <a:r>
              <a:rPr lang="zh-CN" altLang="en-US" dirty="0"/>
              <a:t>劈裂也可以通过</a:t>
            </a:r>
            <a:r>
              <a:rPr lang="en-US" altLang="zh-CN" dirty="0"/>
              <a:t>SW</a:t>
            </a:r>
            <a:r>
              <a:rPr lang="zh-CN" altLang="en-US" dirty="0"/>
              <a:t>变换看出</a:t>
            </a:r>
            <a:r>
              <a:rPr lang="en-US" altLang="zh-CN" dirty="0"/>
              <a:t>(</a:t>
            </a:r>
            <a:r>
              <a:rPr lang="zh-CN" altLang="en-US" dirty="0"/>
              <a:t>右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29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近年来，一些能带非平庸的铁基超导体成为研究拓扑超导体的明星材料。</a:t>
            </a:r>
            <a:endParaRPr lang="en-US" altLang="zh-CN" dirty="0"/>
          </a:p>
          <a:p>
            <a:r>
              <a:rPr lang="zh-CN" altLang="en-US" dirty="0"/>
              <a:t>如这里的铁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碲硒</a:t>
            </a:r>
            <a:r>
              <a:rPr lang="zh-CN" altLang="en-US" dirty="0"/>
              <a:t>。理论计算表明，通过在铁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硒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FeSe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材料中参杂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碲，可以有效增强自旋轨道耦合。自旋轨道耦合使费米面附近能带发生反转，产生拓扑非平庸的能带，对应的在一定的动量范围之内，存在自旋与轨道绑定的表面态。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上左图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人们通过自旋分辨的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ARPES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/>
              <a:t> SARPES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）观测到了这种自旋轨道绑定表面态。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上右图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0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接下来，我们通过一个系数因子</a:t>
            </a:r>
            <a:r>
              <a:rPr lang="en-US" altLang="zh-CN" dirty="0"/>
              <a:t>a</a:t>
            </a:r>
            <a:r>
              <a:rPr lang="zh-CN" altLang="en-US" dirty="0"/>
              <a:t>来调节杂质</a:t>
            </a:r>
            <a:r>
              <a:rPr lang="en-US" altLang="zh-CN" dirty="0"/>
              <a:t>-MZM</a:t>
            </a:r>
            <a:r>
              <a:rPr lang="zh-CN" altLang="en-US" dirty="0"/>
              <a:t>之间的耦合强度。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</a:t>
            </a:r>
            <a:r>
              <a:rPr lang="en-US" altLang="zh-CN" dirty="0"/>
              <a:t>a=0</a:t>
            </a:r>
            <a:r>
              <a:rPr lang="zh-CN" altLang="en-US" dirty="0"/>
              <a:t>时相变发生的位置为</a:t>
            </a:r>
            <a:r>
              <a:rPr lang="en-US" altLang="zh-CN" dirty="0"/>
              <a:t>U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0.15</a:t>
            </a:r>
            <a:r>
              <a:rPr lang="zh-CN" altLang="en-US" dirty="0"/>
              <a:t>。当</a:t>
            </a:r>
            <a:r>
              <a:rPr lang="en-US" altLang="zh-CN" dirty="0"/>
              <a:t>a</a:t>
            </a:r>
            <a:r>
              <a:rPr lang="zh-CN" altLang="en-US" dirty="0"/>
              <a:t>不等于</a:t>
            </a:r>
            <a:r>
              <a:rPr lang="en-US" altLang="zh-CN" dirty="0"/>
              <a:t>0</a:t>
            </a:r>
            <a:r>
              <a:rPr lang="zh-CN" altLang="en-US" dirty="0"/>
              <a:t>时，此处的能谱由能级交叉变为能级免交叉，相应的，相变也转变为跨越</a:t>
            </a:r>
            <a:r>
              <a:rPr lang="en-US" altLang="zh-CN" dirty="0"/>
              <a:t>(</a:t>
            </a:r>
            <a:r>
              <a:rPr lang="zh-CN" altLang="en-US" dirty="0"/>
              <a:t>左图</a:t>
            </a:r>
            <a:r>
              <a:rPr lang="en-US" altLang="zh-CN" dirty="0"/>
              <a:t>)</a:t>
            </a:r>
            <a:r>
              <a:rPr lang="zh-CN" altLang="en-US" dirty="0"/>
              <a:t>。因此我们得出结论，</a:t>
            </a:r>
            <a:r>
              <a:rPr lang="en-US" altLang="zh-CN" dirty="0"/>
              <a:t>MZM</a:t>
            </a:r>
            <a:r>
              <a:rPr lang="zh-CN" altLang="en-US" dirty="0"/>
              <a:t>与杂质的耦合导致跨越。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这一跨越过程也可以从对称性较度来进行分析。考虑自旋向上的链的占据数奇偶性。当</a:t>
            </a:r>
            <a:r>
              <a:rPr lang="en-US" altLang="zh-CN" dirty="0"/>
              <a:t>a=0</a:t>
            </a:r>
            <a:r>
              <a:rPr lang="zh-CN" altLang="en-US" dirty="0"/>
              <a:t>时在相变点存在四重简并。其中两重为</a:t>
            </a:r>
            <a:r>
              <a:rPr lang="en-US" altLang="zh-CN" dirty="0"/>
              <a:t>MZM</a:t>
            </a:r>
            <a:r>
              <a:rPr lang="zh-CN" altLang="en-US" dirty="0"/>
              <a:t>带来的拓扑简并，另外两重为体态与杂质不同粒子数奇偶性之间的偶然简并。</a:t>
            </a:r>
            <a:r>
              <a:rPr lang="en-US" altLang="zh-CN" dirty="0"/>
              <a:t>MZM</a:t>
            </a:r>
            <a:r>
              <a:rPr lang="zh-CN" altLang="en-US" dirty="0"/>
              <a:t>与杂质的耦合破坏了这种偶然简并，使能级交叉变为免交叉。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注：此处画的都是</a:t>
            </a:r>
            <a:r>
              <a:rPr lang="en-US" altLang="zh-CN" dirty="0"/>
              <a:t>a</a:t>
            </a:r>
            <a:r>
              <a:rPr lang="zh-CN" altLang="en-US" dirty="0"/>
              <a:t>比较小的情形。当</a:t>
            </a:r>
            <a:r>
              <a:rPr lang="en-US" altLang="zh-CN" dirty="0"/>
              <a:t>a=1</a:t>
            </a:r>
            <a:r>
              <a:rPr lang="zh-CN" altLang="en-US" dirty="0"/>
              <a:t>时，这些虚线恢复为完整谱中绿色实线。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64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接下来，我们计算杂质上的局域态密度</a:t>
            </a:r>
            <a:r>
              <a:rPr lang="en-US" altLang="zh-CN" dirty="0"/>
              <a:t>LDOS</a:t>
            </a:r>
            <a:r>
              <a:rPr lang="zh-CN" altLang="en-US" dirty="0"/>
              <a:t>。这里的</a:t>
            </a:r>
            <a:r>
              <a:rPr lang="en-US" altLang="zh-CN" dirty="0"/>
              <a:t>LDOS</a:t>
            </a:r>
            <a:r>
              <a:rPr lang="zh-CN" altLang="en-US" dirty="0"/>
              <a:t>与</a:t>
            </a:r>
            <a:r>
              <a:rPr lang="en-US" altLang="zh-CN" dirty="0"/>
              <a:t>STM</a:t>
            </a:r>
            <a:r>
              <a:rPr lang="zh-CN" altLang="en-US" dirty="0"/>
              <a:t>测到的偏压峰直接相关。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Lehmann</a:t>
            </a:r>
            <a:r>
              <a:rPr lang="zh-CN" altLang="en-US" dirty="0"/>
              <a:t>表示下，</a:t>
            </a:r>
            <a:r>
              <a:rPr lang="en-US" altLang="zh-CN" dirty="0"/>
              <a:t>LDOS</a:t>
            </a:r>
            <a:r>
              <a:rPr lang="zh-CN" altLang="en-US" dirty="0"/>
              <a:t>种的峰由基态到各激发态之间的跃迁所形成。考虑所用隙内态到基态之间的跃迁过程，我们得的</a:t>
            </a:r>
            <a:r>
              <a:rPr lang="en-US" altLang="zh-CN" dirty="0"/>
              <a:t>LDOS</a:t>
            </a:r>
            <a:r>
              <a:rPr lang="zh-CN" altLang="en-US" dirty="0"/>
              <a:t>如图所示。对于所有的</a:t>
            </a:r>
            <a:r>
              <a:rPr lang="en-US" altLang="zh-CN" dirty="0"/>
              <a:t>U</a:t>
            </a:r>
            <a:r>
              <a:rPr lang="zh-CN" altLang="en-US" dirty="0"/>
              <a:t>，在</a:t>
            </a:r>
            <a:r>
              <a:rPr lang="en-US" altLang="zh-CN" dirty="0"/>
              <a:t>Rho up</a:t>
            </a:r>
            <a:r>
              <a:rPr lang="zh-CN" altLang="en-US" dirty="0"/>
              <a:t>谱中都有一个零能峰（峰</a:t>
            </a:r>
            <a:r>
              <a:rPr lang="en-US" altLang="zh-CN" dirty="0"/>
              <a:t>1</a:t>
            </a:r>
            <a:r>
              <a:rPr lang="zh-CN" altLang="en-US" dirty="0"/>
              <a:t>）。这个峰是由于</a:t>
            </a:r>
            <a:r>
              <a:rPr lang="en-US" altLang="zh-CN" dirty="0"/>
              <a:t>MZM</a:t>
            </a:r>
            <a:r>
              <a:rPr lang="zh-CN" altLang="en-US" dirty="0"/>
              <a:t>造成的，因此我们也将其称为</a:t>
            </a:r>
            <a:r>
              <a:rPr lang="en-US" altLang="zh-CN" dirty="0"/>
              <a:t>MZM</a:t>
            </a:r>
            <a:r>
              <a:rPr lang="zh-CN" altLang="en-US" dirty="0"/>
              <a:t>峰。我们注意到，随着</a:t>
            </a:r>
            <a:r>
              <a:rPr lang="en-US" altLang="zh-CN" dirty="0"/>
              <a:t>U</a:t>
            </a:r>
            <a:r>
              <a:rPr lang="zh-CN" altLang="en-US" dirty="0"/>
              <a:t>增大，峰</a:t>
            </a:r>
            <a:r>
              <a:rPr lang="en-US" altLang="zh-CN" dirty="0"/>
              <a:t>2</a:t>
            </a:r>
            <a:r>
              <a:rPr lang="zh-CN" altLang="en-US" dirty="0"/>
              <a:t>将逐渐靠近零能。特别是，它的高度与</a:t>
            </a:r>
            <a:r>
              <a:rPr lang="en-US" altLang="zh-CN" dirty="0"/>
              <a:t>MZM</a:t>
            </a:r>
            <a:r>
              <a:rPr lang="zh-CN" altLang="en-US" dirty="0"/>
              <a:t>峰相近，但是自旋极化方向相反。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我们期望这个特征峰能在相关的实验中得以检测。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注意：这里的近零能峰和</a:t>
            </a:r>
            <a:r>
              <a:rPr lang="en-US" altLang="zh-CN" dirty="0"/>
              <a:t>MZM</a:t>
            </a:r>
            <a:r>
              <a:rPr lang="zh-CN" altLang="en-US" dirty="0"/>
              <a:t>峰都是由于</a:t>
            </a:r>
            <a:r>
              <a:rPr lang="en-US" altLang="zh-CN" dirty="0"/>
              <a:t>MZM-</a:t>
            </a:r>
            <a:r>
              <a:rPr lang="zh-CN" altLang="en-US" dirty="0"/>
              <a:t>杂质的耦合导致的，因此从微扰的角度上来说，具有相同的高度。</a:t>
            </a:r>
            <a:r>
              <a:rPr lang="en-US" altLang="zh-CN" dirty="0" err="1"/>
              <a:t>CdGM</a:t>
            </a:r>
            <a:r>
              <a:rPr lang="zh-CN" altLang="en-US" dirty="0"/>
              <a:t>会使它们的高度出现偏差。因此这里的双峰特征是一般性的，不取决于模型的特定参数。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1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总结：</a:t>
            </a:r>
            <a:endParaRPr lang="en-US" altLang="zh-CN" dirty="0"/>
          </a:p>
          <a:p>
            <a:r>
              <a:rPr lang="zh-CN" altLang="en-US" dirty="0"/>
              <a:t>我们从模型出发，用推广映射方法和</a:t>
            </a:r>
            <a:r>
              <a:rPr lang="en-US" altLang="zh-CN" dirty="0"/>
              <a:t>DMRG</a:t>
            </a:r>
            <a:r>
              <a:rPr lang="zh-CN" altLang="en-US" dirty="0"/>
              <a:t>得到了漩涡种的磁性杂质态。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我们发现由于杂质与</a:t>
            </a:r>
            <a:r>
              <a:rPr lang="en-US" altLang="zh-CN" dirty="0"/>
              <a:t>MZM</a:t>
            </a:r>
            <a:r>
              <a:rPr lang="zh-CN" altLang="en-US" dirty="0"/>
              <a:t>的耦合，导致熟知的单态到双重态之间的相变变为</a:t>
            </a:r>
            <a:r>
              <a:rPr lang="en-US" altLang="zh-CN" dirty="0"/>
              <a:t>RS</a:t>
            </a:r>
            <a:r>
              <a:rPr lang="zh-CN" altLang="en-US" dirty="0"/>
              <a:t>到</a:t>
            </a:r>
            <a:r>
              <a:rPr lang="en-US" altLang="zh-CN" dirty="0"/>
              <a:t>LM</a:t>
            </a:r>
            <a:r>
              <a:rPr lang="zh-CN" altLang="en-US" dirty="0"/>
              <a:t>的跨越。同时，我们得到的三种耦合在跨越过程中所起的作用。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最后，我们发现除了</a:t>
            </a:r>
            <a:r>
              <a:rPr lang="en-US" altLang="zh-CN" dirty="0"/>
              <a:t>Majorana</a:t>
            </a:r>
            <a:r>
              <a:rPr lang="zh-CN" altLang="en-US" dirty="0"/>
              <a:t>零能峰，在</a:t>
            </a:r>
            <a:r>
              <a:rPr lang="en-US" altLang="zh-CN" dirty="0"/>
              <a:t>LDOS</a:t>
            </a:r>
            <a:r>
              <a:rPr lang="zh-CN" altLang="en-US" dirty="0"/>
              <a:t>中还存在自旋极化方向相反，高度相近的杂质峰。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33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相对于异质结，</a:t>
            </a:r>
            <a:r>
              <a:rPr lang="en-US" altLang="zh-CN" dirty="0"/>
              <a:t>Fe</a:t>
            </a:r>
            <a:r>
              <a:rPr lang="zh-CN" altLang="en-US" dirty="0"/>
              <a:t>基的拓扑超导体有很多优势。如结构更简单，超导转变温度更高等。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另一个优势是它的超导能隙与化学势的比值较大</a:t>
            </a:r>
            <a:r>
              <a:rPr lang="en-US" altLang="zh-CN" dirty="0"/>
              <a:t>(</a:t>
            </a:r>
            <a:r>
              <a:rPr lang="zh-CN" altLang="en-US" dirty="0"/>
              <a:t>左图</a:t>
            </a:r>
            <a:r>
              <a:rPr lang="en-US" altLang="zh-CN" dirty="0"/>
              <a:t>)</a:t>
            </a:r>
            <a:r>
              <a:rPr lang="zh-CN" altLang="en-US" dirty="0"/>
              <a:t>，因此隙内态的能量间隔较大。这是有利于绝热拓扑编织的。（注：这里的化学势是相对于</a:t>
            </a:r>
            <a:r>
              <a:rPr lang="en-US" altLang="zh-CN" dirty="0"/>
              <a:t>Dirac</a:t>
            </a:r>
            <a:r>
              <a:rPr lang="zh-CN" altLang="en-US" dirty="0"/>
              <a:t>点定义的）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人们也在量子极限下，在一些漩涡中分辨出了零能峰，并且观测到了一系列的隙内态（右上中）。而且这些零能峰在误差范围内是整数分立的（右上右） ，这与</a:t>
            </a:r>
            <a:r>
              <a:rPr lang="en-US" altLang="zh-CN" dirty="0"/>
              <a:t>Fu-Kane</a:t>
            </a:r>
            <a:r>
              <a:rPr lang="zh-CN" altLang="en-US" dirty="0"/>
              <a:t>模型中漩涡态的理论计算得到的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态相符。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注意到，并不是所有涡旋中都能看到零能峰。这方面的理论依然存在争议。实验上，人们在这些平庸的涡旋中观测到了分立的非零能隙内态（右下左） ，而且这些零能峰在是按半整数分立的（右下右）这与一般超导中的</a:t>
            </a:r>
            <a:r>
              <a:rPr lang="en-US" altLang="zh-CN" dirty="0" err="1"/>
              <a:t>CdGM</a:t>
            </a:r>
            <a:r>
              <a:rPr lang="zh-CN" altLang="en-US" dirty="0"/>
              <a:t>态相符。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除了</a:t>
            </a:r>
            <a:r>
              <a:rPr lang="en-US" altLang="zh-CN" dirty="0" err="1"/>
              <a:t>FeTeSe</a:t>
            </a:r>
            <a:r>
              <a:rPr lang="en-US" altLang="zh-CN" dirty="0"/>
              <a:t>, </a:t>
            </a:r>
            <a:r>
              <a:rPr lang="zh-CN" altLang="en-US" dirty="0"/>
              <a:t>其它候选材料还有：</a:t>
            </a:r>
            <a:r>
              <a:rPr lang="en-US" altLang="zh-CN" dirty="0"/>
              <a:t>(Li, Fe) </a:t>
            </a:r>
            <a:r>
              <a:rPr lang="en-US" altLang="zh-CN" dirty="0" err="1"/>
              <a:t>OHFeSe</a:t>
            </a:r>
            <a:r>
              <a:rPr lang="zh-CN" altLang="en-US" dirty="0"/>
              <a:t>，</a:t>
            </a:r>
            <a:r>
              <a:rPr lang="en-US" altLang="zh-CN" dirty="0"/>
              <a:t>CaKFe4As4</a:t>
            </a:r>
            <a:r>
              <a:rPr lang="zh-CN" altLang="en-US" dirty="0"/>
              <a:t>等。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74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然而，当用自旋分辨的</a:t>
            </a:r>
            <a:r>
              <a:rPr lang="en-US" altLang="zh-CN" dirty="0"/>
              <a:t>STM</a:t>
            </a:r>
            <a:r>
              <a:rPr lang="zh-CN" altLang="en-US" dirty="0"/>
              <a:t>测量时，发现</a:t>
            </a:r>
            <a:r>
              <a:rPr lang="en-US" altLang="zh-CN" dirty="0"/>
              <a:t>Fe</a:t>
            </a:r>
            <a:r>
              <a:rPr lang="zh-CN" altLang="en-US" dirty="0"/>
              <a:t>杂质附近，有些检测到自旋极化的非零能峰（左， 占</a:t>
            </a:r>
            <a:r>
              <a:rPr lang="en-US" altLang="zh-CN" sz="1200" b="1" dirty="0">
                <a:solidFill>
                  <a:srgbClr val="FF0000"/>
                </a:solidFill>
              </a:rPr>
              <a:t>41% </a:t>
            </a:r>
            <a:r>
              <a:rPr lang="zh-CN" altLang="en-US" dirty="0"/>
              <a:t>），要么是检测到没有自旋极化的零能态（右，占</a:t>
            </a:r>
            <a:r>
              <a:rPr lang="en-US" altLang="zh-CN" sz="1200" b="1" dirty="0">
                <a:solidFill>
                  <a:srgbClr val="FF0000"/>
                </a:solidFill>
              </a:rPr>
              <a:t>30% </a:t>
            </a:r>
            <a:r>
              <a:rPr lang="zh-CN" altLang="en-US" dirty="0"/>
              <a:t>）。这些结果与</a:t>
            </a:r>
            <a:r>
              <a:rPr lang="en-US" altLang="zh-CN" dirty="0"/>
              <a:t>YSR</a:t>
            </a:r>
            <a:r>
              <a:rPr lang="zh-CN" altLang="en-US" dirty="0"/>
              <a:t>理论更符合，而不符合</a:t>
            </a:r>
            <a:r>
              <a:rPr lang="en-US" altLang="zh-CN" dirty="0"/>
              <a:t>MZM</a:t>
            </a:r>
            <a:r>
              <a:rPr lang="zh-CN" altLang="en-US" dirty="0"/>
              <a:t>理论。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目前针对这些零能峰有一些理论。如反常漩涡态，局域</a:t>
            </a:r>
            <a:r>
              <a:rPr lang="en-US" altLang="zh-CN" dirty="0"/>
              <a:t>pi</a:t>
            </a:r>
            <a:r>
              <a:rPr lang="zh-CN" altLang="en-US" dirty="0"/>
              <a:t>相位变化，局域自旋三重配对等。但是这些结果依然需要进一步的理论和实验分析。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杂质带来的疑问也出现在涡旋被杂质钉住的</a:t>
            </a:r>
            <a:r>
              <a:rPr lang="en-US" altLang="zh-CN" dirty="0"/>
              <a:t>(Li0.84Fe0.16)</a:t>
            </a:r>
            <a:r>
              <a:rPr lang="en-US" altLang="zh-CN" dirty="0" err="1"/>
              <a:t>OHFeSe</a:t>
            </a:r>
            <a:r>
              <a:rPr lang="zh-CN" altLang="en-US" dirty="0"/>
              <a:t>材料中。</a:t>
            </a:r>
            <a:r>
              <a:rPr lang="en-US" altLang="zh-CN" dirty="0"/>
              <a:t>PRX 8, 041056 (2018)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7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说明：</a:t>
            </a:r>
            <a:endParaRPr lang="en-US" altLang="zh-CN" dirty="0"/>
          </a:p>
          <a:p>
            <a:r>
              <a:rPr lang="zh-CN" altLang="en-US" dirty="0"/>
              <a:t>此处解实空间的</a:t>
            </a:r>
            <a:r>
              <a:rPr lang="en-US" altLang="zh-CN" dirty="0" err="1"/>
              <a:t>BdGM</a:t>
            </a:r>
            <a:r>
              <a:rPr lang="zh-CN" altLang="en-US" dirty="0"/>
              <a:t>方程将超导的哈密顶量对角化。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我们在角动量表象下求解。角度方向用分波展开。由于</a:t>
            </a:r>
            <a:r>
              <a:rPr lang="en-US" altLang="zh-CN" dirty="0"/>
              <a:t>H</a:t>
            </a:r>
            <a:r>
              <a:rPr lang="zh-CN" altLang="en-US" dirty="0"/>
              <a:t>中自旋</a:t>
            </a:r>
            <a:r>
              <a:rPr lang="en-US" altLang="zh-CN" dirty="0"/>
              <a:t>-</a:t>
            </a:r>
            <a:r>
              <a:rPr lang="zh-CN" altLang="en-US" dirty="0"/>
              <a:t>动量绑定项提供了额外的</a:t>
            </a:r>
            <a:r>
              <a:rPr lang="en-US" altLang="zh-CN" dirty="0"/>
              <a:t>Berry Phase</a:t>
            </a:r>
            <a:r>
              <a:rPr lang="zh-CN" altLang="en-US" dirty="0"/>
              <a:t>， 这里</a:t>
            </a:r>
            <a:r>
              <a:rPr lang="en-US" altLang="zh-CN" dirty="0"/>
              <a:t>m=0, +-1</a:t>
            </a:r>
            <a:r>
              <a:rPr lang="zh-CN" altLang="en-US" dirty="0"/>
              <a:t>。。。</a:t>
            </a:r>
            <a:r>
              <a:rPr lang="en-US" altLang="zh-CN" dirty="0"/>
              <a:t>, </a:t>
            </a:r>
            <a:r>
              <a:rPr lang="zh-CN" altLang="en-US" dirty="0"/>
              <a:t>而不是</a:t>
            </a:r>
            <a:r>
              <a:rPr lang="en-US" altLang="zh-CN" dirty="0"/>
              <a:t>s-</a:t>
            </a:r>
            <a:r>
              <a:rPr lang="zh-CN" altLang="en-US" dirty="0"/>
              <a:t>波涡旋态中的半整数。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对于径向，引入</a:t>
            </a:r>
            <a:r>
              <a:rPr lang="en-US" altLang="zh-CN" dirty="0"/>
              <a:t>Bessel</a:t>
            </a:r>
            <a:r>
              <a:rPr lang="zh-CN" altLang="en-US" dirty="0"/>
              <a:t>函数作为圆盘上的正交归一基矢。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对角化后</a:t>
            </a:r>
            <a:r>
              <a:rPr lang="en-US" altLang="zh-CN" dirty="0"/>
              <a:t>Gamma_{n, m}</a:t>
            </a:r>
            <a:r>
              <a:rPr lang="zh-CN" altLang="en-US" dirty="0"/>
              <a:t>为</a:t>
            </a:r>
            <a:r>
              <a:rPr lang="en-US" altLang="zh-CN" dirty="0" err="1"/>
              <a:t>Bogoliubov</a:t>
            </a:r>
            <a:r>
              <a:rPr lang="zh-CN" altLang="en-US" dirty="0"/>
              <a:t>准粒子算符，它们满足一般的费米子对易关系。</a:t>
            </a:r>
            <a:r>
              <a:rPr lang="en-US" altLang="zh-CN" dirty="0"/>
              <a:t>n</a:t>
            </a:r>
            <a:r>
              <a:rPr lang="zh-CN" altLang="en-US" dirty="0"/>
              <a:t>和</a:t>
            </a:r>
            <a:r>
              <a:rPr lang="en-US" altLang="zh-CN" dirty="0"/>
              <a:t>m</a:t>
            </a:r>
            <a:r>
              <a:rPr lang="zh-CN" altLang="en-US" dirty="0"/>
              <a:t>分别为能量和角动量指标。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 err="1"/>
              <a:t>BdG</a:t>
            </a:r>
            <a:r>
              <a:rPr lang="zh-CN" altLang="en-US" dirty="0"/>
              <a:t>方程中我们人为的引入了空穴使得自由度加倍。因此，我们只需要考虑</a:t>
            </a:r>
            <a:r>
              <a:rPr lang="en-US" altLang="zh-CN" dirty="0"/>
              <a:t>E&gt;0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准粒子即可。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4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超导对角化的哈密顿量与杂质构成</a:t>
            </a:r>
            <a:r>
              <a:rPr lang="en-US" altLang="zh-CN" dirty="0"/>
              <a:t>star model.</a:t>
            </a:r>
            <a:r>
              <a:rPr lang="zh-CN" altLang="en-US" dirty="0"/>
              <a:t> 此时杂质直接与</a:t>
            </a:r>
            <a:r>
              <a:rPr lang="en-US" altLang="zh-CN" dirty="0" err="1"/>
              <a:t>Bogoliubov</a:t>
            </a:r>
            <a:r>
              <a:rPr lang="zh-CN" altLang="en-US" dirty="0"/>
              <a:t>准粒子耦合。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Vortex-free </a:t>
            </a:r>
            <a:r>
              <a:rPr lang="zh-CN" altLang="en-US" dirty="0"/>
              <a:t>情形</a:t>
            </a:r>
            <a:r>
              <a:rPr lang="en-US" altLang="zh-CN" dirty="0"/>
              <a:t>(nu=0) </a:t>
            </a:r>
            <a:r>
              <a:rPr lang="zh-CN" altLang="en-US" dirty="0"/>
              <a:t>，向上与向下的杂质电子与</a:t>
            </a:r>
            <a:r>
              <a:rPr lang="en-US" altLang="zh-CN" dirty="0"/>
              <a:t>m=0</a:t>
            </a:r>
            <a:r>
              <a:rPr lang="zh-CN" altLang="en-US" dirty="0"/>
              <a:t>，</a:t>
            </a:r>
            <a:r>
              <a:rPr lang="en-US" altLang="zh-CN" dirty="0"/>
              <a:t>m=-1 </a:t>
            </a:r>
            <a:r>
              <a:rPr lang="en-US" altLang="zh-CN" dirty="0" err="1"/>
              <a:t>Bogoliubov</a:t>
            </a:r>
            <a:r>
              <a:rPr lang="zh-CN" altLang="en-US" dirty="0"/>
              <a:t>准粒子耦合。此时总自旋不守恒，但是由</a:t>
            </a:r>
            <a:r>
              <a:rPr lang="en-US" altLang="zh-CN" dirty="0"/>
              <a:t>m=0</a:t>
            </a:r>
            <a:r>
              <a:rPr lang="zh-CN" altLang="en-US" dirty="0"/>
              <a:t>，</a:t>
            </a:r>
            <a:r>
              <a:rPr lang="en-US" altLang="zh-CN" dirty="0"/>
              <a:t>m=-1</a:t>
            </a:r>
            <a:r>
              <a:rPr lang="zh-CN" altLang="en-US" dirty="0"/>
              <a:t>构成的赝自旋守恒。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Vortex-free </a:t>
            </a:r>
            <a:r>
              <a:rPr lang="zh-CN" altLang="en-US" dirty="0"/>
              <a:t>情形</a:t>
            </a:r>
            <a:r>
              <a:rPr lang="en-US" altLang="zh-CN" dirty="0"/>
              <a:t>(nu=1)</a:t>
            </a:r>
            <a:r>
              <a:rPr lang="zh-CN" altLang="en-US" dirty="0"/>
              <a:t>，赝自旋也不再守恒。向上的杂质电子与</a:t>
            </a:r>
            <a:r>
              <a:rPr lang="en-US" altLang="zh-CN" dirty="0"/>
              <a:t>m=0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</a:t>
            </a:r>
            <a:r>
              <a:rPr lang="en-US" altLang="zh-CN" dirty="0"/>
              <a:t>(</a:t>
            </a:r>
            <a:r>
              <a:rPr lang="zh-CN" altLang="en-US" dirty="0"/>
              <a:t>包括</a:t>
            </a:r>
            <a:r>
              <a:rPr lang="en-US" altLang="zh-CN" dirty="0"/>
              <a:t>MZM)</a:t>
            </a:r>
            <a:r>
              <a:rPr lang="zh-CN" altLang="en-US" dirty="0"/>
              <a:t>耦合，向下的杂质电子与</a:t>
            </a:r>
            <a:r>
              <a:rPr lang="en-US" altLang="zh-CN" dirty="0"/>
              <a:t>m=\pm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准粒子耦合</a:t>
            </a:r>
            <a:r>
              <a:rPr lang="en-US" altLang="zh-CN" dirty="0"/>
              <a:t>(</a:t>
            </a:r>
            <a:r>
              <a:rPr lang="zh-CN" altLang="en-US" dirty="0"/>
              <a:t>包括一个</a:t>
            </a:r>
            <a:r>
              <a:rPr lang="en-US" altLang="zh-CN" dirty="0" err="1"/>
              <a:t>CdGM</a:t>
            </a:r>
            <a:r>
              <a:rPr lang="en-US" altLang="zh-CN" dirty="0"/>
              <a:t>)</a:t>
            </a:r>
            <a:r>
              <a:rPr lang="zh-CN" altLang="en-US" dirty="0"/>
              <a:t>。对</a:t>
            </a:r>
            <a:r>
              <a:rPr lang="en-US" altLang="zh-CN" dirty="0"/>
              <a:t>m=1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准粒子做粒子空穴变换就得到如图所示</a:t>
            </a:r>
            <a:r>
              <a:rPr lang="en-US" altLang="zh-CN" dirty="0"/>
              <a:t>star model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把所有</a:t>
            </a:r>
            <a:r>
              <a:rPr lang="en-US" altLang="zh-CN" dirty="0"/>
              <a:t>m=1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准粒子做了一个粒子空穴变换。变换之前杂质和</a:t>
            </a:r>
            <a:r>
              <a:rPr lang="en-US" altLang="zh-CN" dirty="0"/>
              <a:t>m=1</a:t>
            </a:r>
            <a:r>
              <a:rPr lang="zh-CN" altLang="en-US" dirty="0"/>
              <a:t>的准粒子是通过</a:t>
            </a:r>
            <a:r>
              <a:rPr lang="en-US" altLang="zh-CN" dirty="0"/>
              <a:t>pairing</a:t>
            </a:r>
            <a:r>
              <a:rPr lang="zh-CN" altLang="en-US" dirty="0"/>
              <a:t>耦合的。变换后就变为</a:t>
            </a:r>
            <a:r>
              <a:rPr lang="en-US" altLang="zh-CN" dirty="0"/>
              <a:t>hopping</a:t>
            </a:r>
            <a:r>
              <a:rPr lang="zh-CN" altLang="en-US" dirty="0"/>
              <a:t>了。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" altLang="zh-CN" dirty="0"/>
              <a:t>nu=0</a:t>
            </a:r>
            <a:r>
              <a:rPr lang="zh-CN" altLang="en-US" dirty="0"/>
              <a:t>的真自旋也是极化的。但是赝自旋守恒。</a:t>
            </a:r>
            <a:r>
              <a:rPr lang="en" altLang="zh-CN" dirty="0"/>
              <a:t>vortex</a:t>
            </a:r>
            <a:r>
              <a:rPr lang="zh-CN" altLang="en-US" dirty="0"/>
              <a:t>使得轨道发生了变化，贋自旋也不守恒了。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把所有</a:t>
            </a:r>
            <a:r>
              <a:rPr lang="en" altLang="zh-CN" dirty="0"/>
              <a:t>m=1</a:t>
            </a:r>
            <a:r>
              <a:rPr lang="zh-CN" altLang="en-US" dirty="0"/>
              <a:t>的</a:t>
            </a:r>
            <a:r>
              <a:rPr lang="en" altLang="zh-CN" dirty="0" err="1"/>
              <a:t>bogoliubov</a:t>
            </a:r>
            <a:r>
              <a:rPr lang="zh-CN" altLang="en-US" dirty="0"/>
              <a:t>准粒子做了一个粒子空穴变换。变换之前杂质和</a:t>
            </a:r>
            <a:r>
              <a:rPr lang="en" altLang="zh-CN" dirty="0"/>
              <a:t>m=1</a:t>
            </a:r>
            <a:r>
              <a:rPr lang="zh-CN" altLang="en-US" dirty="0"/>
              <a:t>的准粒子是通过</a:t>
            </a:r>
            <a:r>
              <a:rPr lang="en" altLang="zh-CN" dirty="0"/>
              <a:t>pairing</a:t>
            </a:r>
            <a:r>
              <a:rPr lang="zh-CN" altLang="en-US" dirty="0"/>
              <a:t>耦合的。变换后就变为</a:t>
            </a:r>
            <a:r>
              <a:rPr lang="en" altLang="zh-CN" dirty="0"/>
              <a:t>hopping</a:t>
            </a:r>
            <a:r>
              <a:rPr lang="zh-CN" altLang="en-US" dirty="0"/>
              <a:t>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93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我们通过块</a:t>
            </a:r>
            <a:r>
              <a:rPr lang="en-US" altLang="zh-CN" dirty="0" err="1"/>
              <a:t>Lanczos</a:t>
            </a:r>
            <a:r>
              <a:rPr lang="zh-CN" altLang="en-US" dirty="0"/>
              <a:t>过程，将</a:t>
            </a:r>
            <a:r>
              <a:rPr lang="en-US" altLang="zh-CN" dirty="0"/>
              <a:t>star model</a:t>
            </a:r>
            <a:r>
              <a:rPr lang="zh-CN" altLang="en-US" dirty="0"/>
              <a:t>通过幺正变换变为只有最近邻相互作用的链模型，以进行下一步的</a:t>
            </a:r>
            <a:r>
              <a:rPr lang="en-US" altLang="zh-CN" dirty="0"/>
              <a:t>DMRG</a:t>
            </a:r>
            <a:r>
              <a:rPr lang="zh-CN" altLang="en-US" dirty="0"/>
              <a:t>数值计算。这里</a:t>
            </a:r>
            <a:r>
              <a:rPr lang="en-US" altLang="zh-CN" dirty="0"/>
              <a:t>Block </a:t>
            </a:r>
            <a:r>
              <a:rPr lang="en-US" altLang="zh-CN" dirty="0" err="1"/>
              <a:t>Lanczos</a:t>
            </a:r>
            <a:r>
              <a:rPr lang="zh-CN" altLang="en-US" dirty="0"/>
              <a:t>也是将矩阵三对角化，与</a:t>
            </a:r>
            <a:r>
              <a:rPr lang="en-US" altLang="zh-CN" dirty="0" err="1"/>
              <a:t>Lanczos</a:t>
            </a:r>
            <a:r>
              <a:rPr lang="zh-CN" altLang="en-US" dirty="0"/>
              <a:t>的区别在于对角项和次对角项都是矩阵。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为了分析微观机制，我们在</a:t>
            </a:r>
            <a:r>
              <a:rPr lang="en-US" altLang="zh-CN" dirty="0" err="1"/>
              <a:t>Lanczos</a:t>
            </a:r>
            <a:r>
              <a:rPr lang="zh-CN" altLang="en-US" dirty="0"/>
              <a:t>过程中精确的保留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与杂质的耦合。</a:t>
            </a:r>
          </a:p>
          <a:p>
            <a:endParaRPr lang="en-US" altLang="zh-CN" dirty="0"/>
          </a:p>
          <a:p>
            <a:r>
              <a:rPr lang="zh-CN" altLang="en-US" dirty="0"/>
              <a:t>此处</a:t>
            </a:r>
            <a:r>
              <a:rPr lang="en-US" altLang="zh-CN" dirty="0"/>
              <a:t>b_{up/down}</a:t>
            </a:r>
            <a:r>
              <a:rPr lang="zh-CN" altLang="en-US" dirty="0"/>
              <a:t>中的下标箭头不是真正的自旋。是把不同</a:t>
            </a:r>
            <a:r>
              <a:rPr lang="en-US" altLang="zh-CN" dirty="0"/>
              <a:t>m</a:t>
            </a:r>
            <a:r>
              <a:rPr lang="zh-CN" altLang="en-US" dirty="0"/>
              <a:t>的</a:t>
            </a:r>
            <a:r>
              <a:rPr lang="en-US" altLang="zh-CN" dirty="0" err="1"/>
              <a:t>Bogoliubov</a:t>
            </a:r>
            <a:r>
              <a:rPr lang="zh-CN" altLang="en-US" dirty="0"/>
              <a:t>准粒子做幺正变换后的新的准粒子。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AFA77C-0D28-1E99-D9E1-9B01D884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7" y="3576337"/>
            <a:ext cx="643356" cy="4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7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对于杂质模型，如果我们从随机的初态出发，经常会得到局域能量最小（</a:t>
            </a:r>
            <a:r>
              <a:rPr lang="en-US" altLang="zh-CN" dirty="0"/>
              <a:t>local minimum</a:t>
            </a:r>
            <a:r>
              <a:rPr lang="zh-CN" altLang="en-US" dirty="0"/>
              <a:t>）的态而不是全局能量最小（</a:t>
            </a:r>
            <a:r>
              <a:rPr lang="en-US" altLang="zh-CN" dirty="0"/>
              <a:t>global minimum</a:t>
            </a:r>
            <a:r>
              <a:rPr lang="zh-CN" altLang="en-US" dirty="0"/>
              <a:t>）的态。实际操作时，我们先考虑一个包含杂质的短链，再将环境逐渐加入到系统中，直到所有的环境都加入到系统中为止。对比</a:t>
            </a:r>
            <a:r>
              <a:rPr lang="en-US" altLang="zh-CN" dirty="0"/>
              <a:t>U=0</a:t>
            </a:r>
            <a:r>
              <a:rPr lang="zh-CN" altLang="en-US" dirty="0"/>
              <a:t>的精确解，此过程可以较好的得到真正的基态。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我们取圆盘半径远远大于超导相干长度，从而拓扑简并度小于</a:t>
            </a:r>
            <a:r>
              <a:rPr lang="en-US" altLang="zh-CN" dirty="0"/>
              <a:t>10^{-3}Delta_0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数值上，整个过程只有两个近似。一个是由</a:t>
            </a:r>
            <a:r>
              <a:rPr lang="en-US" altLang="zh-CN" dirty="0"/>
              <a:t>Bessel</a:t>
            </a:r>
            <a:r>
              <a:rPr lang="zh-CN" altLang="en-US" dirty="0"/>
              <a:t>函数基矢的截断引入的，一个是</a:t>
            </a:r>
            <a:r>
              <a:rPr lang="en-US" altLang="zh-CN" dirty="0"/>
              <a:t>DMRG</a:t>
            </a:r>
            <a:r>
              <a:rPr lang="zh-CN" altLang="en-US" dirty="0"/>
              <a:t>中密度矩阵的截断引入的。我们对这两个截断分别做了细致的收敛性分析，以保证结果的可靠性。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54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这个是普通</a:t>
            </a:r>
            <a:r>
              <a:rPr lang="en-US" altLang="zh-CN" dirty="0"/>
              <a:t>s-</a:t>
            </a:r>
            <a:r>
              <a:rPr lang="zh-CN" altLang="en-US" dirty="0"/>
              <a:t>波的结果。</a:t>
            </a:r>
            <a:r>
              <a:rPr lang="en-US" altLang="zh-CN" dirty="0"/>
              <a:t>v=1</a:t>
            </a:r>
            <a:r>
              <a:rPr lang="zh-CN" altLang="en-US" dirty="0"/>
              <a:t>时，</a:t>
            </a:r>
            <a:r>
              <a:rPr lang="en-US" altLang="zh-CN" dirty="0" err="1"/>
              <a:t>CdGM</a:t>
            </a:r>
            <a:r>
              <a:rPr lang="zh-CN" altLang="en-US" dirty="0"/>
              <a:t>是自旋简并的。此时，</a:t>
            </a:r>
            <a:r>
              <a:rPr lang="en-US" altLang="zh-CN" dirty="0"/>
              <a:t>singlet</a:t>
            </a:r>
            <a:r>
              <a:rPr lang="zh-CN" altLang="en-US" dirty="0"/>
              <a:t>到</a:t>
            </a:r>
            <a:r>
              <a:rPr lang="en-US" altLang="zh-CN" dirty="0"/>
              <a:t>doublet</a:t>
            </a:r>
            <a:r>
              <a:rPr lang="zh-CN" altLang="en-US" dirty="0"/>
              <a:t>的相变依然存在。由于</a:t>
            </a:r>
            <a:r>
              <a:rPr lang="en-US" altLang="zh-CN" dirty="0" err="1"/>
              <a:t>CdGM</a:t>
            </a:r>
            <a:r>
              <a:rPr lang="zh-CN" altLang="en-US" dirty="0"/>
              <a:t>为杂质提供了额外的散射通道，使得</a:t>
            </a:r>
            <a:r>
              <a:rPr lang="en-US" altLang="zh-CN" dirty="0"/>
              <a:t>Kondo</a:t>
            </a:r>
            <a:r>
              <a:rPr lang="zh-CN" altLang="en-US" dirty="0"/>
              <a:t>屏蔽得到了增强。相应的，</a:t>
            </a:r>
            <a:r>
              <a:rPr lang="en-US" altLang="zh-CN" dirty="0"/>
              <a:t>Singlet</a:t>
            </a:r>
            <a:r>
              <a:rPr lang="zh-CN" altLang="en-US" dirty="0"/>
              <a:t>区间增大。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71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当有杂质存在时，问题变得更为复杂。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一个被争议的很多年的例子是，在</a:t>
            </a:r>
            <a:r>
              <a:rPr lang="en-US" altLang="zh-CN" dirty="0" err="1"/>
              <a:t>FeTeSe</a:t>
            </a:r>
            <a:r>
              <a:rPr lang="zh-CN" altLang="en-US" dirty="0"/>
              <a:t>表面部分铁附加原子杂质附近，人们检测到了零能峰（上中）。这个零能峰在强磁场下也稳定存在（上右） 。这些表明这个能峰有可能是</a:t>
            </a:r>
            <a:r>
              <a:rPr lang="en-US" altLang="zh-CN" dirty="0"/>
              <a:t>MZM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最近的实验表明，通过用针尖挤压这些表面铁附加原子，</a:t>
            </a:r>
            <a:r>
              <a:rPr lang="en-US" altLang="zh-CN" dirty="0"/>
              <a:t>YSR</a:t>
            </a:r>
            <a:r>
              <a:rPr lang="zh-CN" altLang="en-US" dirty="0"/>
              <a:t>峰可以转变为零能峰（下中），并且这个过程是可逆的（下右） 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注：这里</a:t>
            </a:r>
            <a:r>
              <a:rPr lang="en-US" altLang="zh-CN" dirty="0"/>
              <a:t>Type-II</a:t>
            </a:r>
            <a:r>
              <a:rPr lang="zh-CN" altLang="en-US" dirty="0"/>
              <a:t>是指能检测到零能峰的</a:t>
            </a:r>
            <a:r>
              <a:rPr lang="en-US" altLang="zh-CN" dirty="0"/>
              <a:t>Fe</a:t>
            </a:r>
            <a:r>
              <a:rPr lang="zh-CN" altLang="en-US" dirty="0"/>
              <a:t>附加原子。相应的</a:t>
            </a:r>
            <a:r>
              <a:rPr lang="en-US" altLang="zh-CN" dirty="0"/>
              <a:t>Type-I</a:t>
            </a:r>
            <a:r>
              <a:rPr lang="zh-CN" altLang="en-US" dirty="0"/>
              <a:t>是指没有检测到零能峰的</a:t>
            </a:r>
            <a:r>
              <a:rPr lang="en-US" altLang="zh-CN" dirty="0"/>
              <a:t>Fe</a:t>
            </a:r>
            <a:r>
              <a:rPr lang="zh-CN" altLang="en-US" dirty="0"/>
              <a:t>附加原子。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563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5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98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Because of the</a:t>
            </a:r>
            <a:r>
              <a:rPr lang="en-US" altLang="zh-CN" b="1" baseline="0" dirty="0">
                <a:solidFill>
                  <a:schemeClr val="accent2"/>
                </a:solidFill>
              </a:rPr>
              <a:t> effective </a:t>
            </a:r>
            <a:r>
              <a:rPr lang="en-US" altLang="zh-CN" b="1" dirty="0">
                <a:solidFill>
                  <a:schemeClr val="accent2"/>
                </a:solidFill>
              </a:rPr>
              <a:t>hybridization function</a:t>
            </a:r>
          </a:p>
          <a:p>
            <a:pPr defTabSz="990478">
              <a:defRPr/>
            </a:pPr>
            <a:r>
              <a:rPr lang="en-US" altLang="zh-CN" sz="1300" dirty="0"/>
              <a:t>The intrinsic </a:t>
            </a:r>
            <a:r>
              <a:rPr lang="en-US" altLang="zh-CN" sz="1300" dirty="0" err="1"/>
              <a:t>p+ip</a:t>
            </a:r>
            <a:r>
              <a:rPr lang="en-US" altLang="zh-CN" sz="1300" dirty="0"/>
              <a:t> SC is denoted by the red curve. Interestingly, the curve starts from zero and go up,  without crossing with E=0, i.e. no singlet-doublet transition for the intrinsic model, distinguishable from the two extrinsic </a:t>
            </a:r>
            <a:r>
              <a:rPr lang="en-US" altLang="zh-CN" sz="1300" dirty="0" err="1"/>
              <a:t>p+ip</a:t>
            </a:r>
            <a:r>
              <a:rPr lang="en-US" altLang="zh-CN" sz="1300" dirty="0"/>
              <a:t> TSC cases: yellow and blue curves and one s-wave SC case: green curve.</a:t>
            </a:r>
          </a:p>
          <a:p>
            <a:r>
              <a:rPr lang="zh-CN" altLang="en-US" b="1" dirty="0">
                <a:solidFill>
                  <a:schemeClr val="accent2"/>
                </a:solidFill>
                <a:sym typeface="Symbol" panose="05050102010706020507" pitchFamily="18" charset="2"/>
              </a:rPr>
              <a:t></a:t>
            </a:r>
            <a:endParaRPr lang="zh-CN" altLang="en-US" b="1" dirty="0">
              <a:solidFill>
                <a:schemeClr val="accent2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73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45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40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BCA9B1-83A7-4B11-89C4-18001F743798}" type="slidenum">
              <a:rPr lang="zh-CN" altLang="en-US" sz="1300" smtClean="0"/>
              <a:pPr>
                <a:spcBef>
                  <a:spcPct val="0"/>
                </a:spcBef>
              </a:pPr>
              <a:t>47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4155651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BCA9B1-83A7-4B11-89C4-18001F743798}" type="slidenum">
              <a:rPr lang="zh-CN" altLang="en-US" sz="1300" smtClean="0"/>
              <a:pPr>
                <a:spcBef>
                  <a:spcPct val="0"/>
                </a:spcBef>
              </a:pPr>
              <a:t>49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344628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对于没有漩涡的情行，其物理主要是超导配对势与（赝）近藤屏蔽的竞争。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当有漩涡时，超导能隙内会出现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态。右下角是无杂质，</a:t>
            </a:r>
            <a:r>
              <a:rPr lang="en-US" altLang="zh-CN" dirty="0"/>
              <a:t>nu=1</a:t>
            </a:r>
            <a:r>
              <a:rPr lang="zh-CN" altLang="en-US" dirty="0"/>
              <a:t>时的单粒子能谱。横坐标</a:t>
            </a:r>
            <a:r>
              <a:rPr lang="en-US" altLang="zh-CN" dirty="0"/>
              <a:t>m</a:t>
            </a:r>
            <a:r>
              <a:rPr lang="zh-CN" altLang="en-US" dirty="0"/>
              <a:t>为分波展开的角动量量子数。由于自旋动量绑定引入额外的</a:t>
            </a:r>
            <a:r>
              <a:rPr lang="en-US" altLang="zh-CN" dirty="0"/>
              <a:t>Berry Phase</a:t>
            </a:r>
            <a:r>
              <a:rPr lang="zh-CN" altLang="en-US" dirty="0"/>
              <a:t>相，这里的</a:t>
            </a:r>
            <a:r>
              <a:rPr lang="en-US" altLang="zh-CN" dirty="0"/>
              <a:t>m</a:t>
            </a:r>
            <a:r>
              <a:rPr lang="zh-CN" altLang="en-US" dirty="0"/>
              <a:t>取整数，而不是通常</a:t>
            </a:r>
            <a:r>
              <a:rPr lang="en-US" altLang="zh-CN" dirty="0"/>
              <a:t>s-</a:t>
            </a:r>
            <a:r>
              <a:rPr lang="zh-CN" altLang="en-US" dirty="0"/>
              <a:t>波漩涡态中的半整数。考虑粒子空穴对称性，</a:t>
            </a:r>
            <a:r>
              <a:rPr lang="en-US" altLang="zh-CN" dirty="0"/>
              <a:t>m</a:t>
            </a:r>
            <a:r>
              <a:rPr lang="zh-CN" altLang="en-US" dirty="0"/>
              <a:t>取整数对</a:t>
            </a:r>
            <a:r>
              <a:rPr lang="en-US" altLang="zh-CN" dirty="0"/>
              <a:t> m=0</a:t>
            </a:r>
            <a:r>
              <a:rPr lang="zh-CN" altLang="en-US" dirty="0"/>
              <a:t>时形成</a:t>
            </a:r>
            <a:r>
              <a:rPr lang="en-US" altLang="zh-CN" dirty="0"/>
              <a:t>Majorana</a:t>
            </a:r>
            <a:r>
              <a:rPr lang="zh-CN" altLang="en-US" dirty="0"/>
              <a:t>零模至关重要。其它非零能的隙内态为</a:t>
            </a:r>
            <a:r>
              <a:rPr lang="en-US" altLang="zh-CN" dirty="0" err="1"/>
              <a:t>CdGM</a:t>
            </a:r>
            <a:r>
              <a:rPr lang="en-US" altLang="zh-CN" dirty="0"/>
              <a:t> </a:t>
            </a:r>
            <a:r>
              <a:rPr lang="zh-CN" altLang="en-US" dirty="0"/>
              <a:t>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同样由于自旋动量绑定，这里的</a:t>
            </a:r>
            <a:r>
              <a:rPr lang="en-US" altLang="zh-CN" dirty="0"/>
              <a:t>MZM</a:t>
            </a:r>
            <a:r>
              <a:rPr lang="zh-CN" altLang="en-US" dirty="0"/>
              <a:t>和</a:t>
            </a:r>
            <a:r>
              <a:rPr lang="en-US" altLang="zh-CN" dirty="0" err="1"/>
              <a:t>CdGM</a:t>
            </a:r>
            <a:r>
              <a:rPr lang="zh-CN" altLang="en-US" dirty="0"/>
              <a:t>都是自旋极化的。后面我们将看到，它们与杂质的耦合可以产生独特的杂质态特征。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对于没有漩涡的情行，其物理主要是超导配对势与（赝）近藤屏蔽的竞争。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当有漩涡时，超导能隙内会出现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态。右下角是无杂质，</a:t>
            </a:r>
            <a:r>
              <a:rPr lang="en-US" altLang="zh-CN" dirty="0"/>
              <a:t>nu=1</a:t>
            </a:r>
            <a:r>
              <a:rPr lang="zh-CN" altLang="en-US" dirty="0"/>
              <a:t>时的单粒子能谱。横坐标</a:t>
            </a:r>
            <a:r>
              <a:rPr lang="en-US" altLang="zh-CN" dirty="0"/>
              <a:t>m</a:t>
            </a:r>
            <a:r>
              <a:rPr lang="zh-CN" altLang="en-US" dirty="0"/>
              <a:t>为分波展开的角动量量子数。由于自旋动量绑定引入额外的</a:t>
            </a:r>
            <a:r>
              <a:rPr lang="en-US" altLang="zh-CN" dirty="0"/>
              <a:t>Berry Phase</a:t>
            </a:r>
            <a:r>
              <a:rPr lang="zh-CN" altLang="en-US" dirty="0"/>
              <a:t>相，这里的</a:t>
            </a:r>
            <a:r>
              <a:rPr lang="en-US" altLang="zh-CN" dirty="0"/>
              <a:t>m</a:t>
            </a:r>
            <a:r>
              <a:rPr lang="zh-CN" altLang="en-US" dirty="0"/>
              <a:t>取整数，而不是通常</a:t>
            </a:r>
            <a:r>
              <a:rPr lang="en-US" altLang="zh-CN" dirty="0"/>
              <a:t>s-</a:t>
            </a:r>
            <a:r>
              <a:rPr lang="zh-CN" altLang="en-US" dirty="0"/>
              <a:t>波漩涡态中的半整数。考虑粒子空穴对称性，</a:t>
            </a:r>
            <a:r>
              <a:rPr lang="en-US" altLang="zh-CN" dirty="0"/>
              <a:t>m</a:t>
            </a:r>
            <a:r>
              <a:rPr lang="zh-CN" altLang="en-US" dirty="0"/>
              <a:t>取整数对</a:t>
            </a:r>
            <a:r>
              <a:rPr lang="en-US" altLang="zh-CN" dirty="0"/>
              <a:t> m=0</a:t>
            </a:r>
            <a:r>
              <a:rPr lang="zh-CN" altLang="en-US" dirty="0"/>
              <a:t>时形成</a:t>
            </a:r>
            <a:r>
              <a:rPr lang="en-US" altLang="zh-CN" dirty="0"/>
              <a:t>Majorana</a:t>
            </a:r>
            <a:r>
              <a:rPr lang="zh-CN" altLang="en-US" dirty="0"/>
              <a:t>零模至关重要。其它非零能的隙内态为</a:t>
            </a:r>
            <a:r>
              <a:rPr lang="en-US" altLang="zh-CN" dirty="0" err="1"/>
              <a:t>CdGM</a:t>
            </a:r>
            <a:r>
              <a:rPr lang="en-US" altLang="zh-CN" dirty="0"/>
              <a:t> </a:t>
            </a:r>
            <a:r>
              <a:rPr lang="zh-CN" altLang="en-US" dirty="0"/>
              <a:t>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同样由于自旋动量绑定，这里的</a:t>
            </a:r>
            <a:r>
              <a:rPr lang="en-US" altLang="zh-CN" dirty="0"/>
              <a:t>MZM</a:t>
            </a:r>
            <a:r>
              <a:rPr lang="zh-CN" altLang="en-US" dirty="0"/>
              <a:t>和</a:t>
            </a:r>
            <a:r>
              <a:rPr lang="en-US" altLang="zh-CN" dirty="0" err="1"/>
              <a:t>CdGM</a:t>
            </a:r>
            <a:r>
              <a:rPr lang="zh-CN" altLang="en-US" dirty="0"/>
              <a:t>都是自旋极化的。后面我们将看到，它们与杂质的耦合可以产生独特的杂质态特征。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对于没有漩涡的情行，其物理主要是超导配对势与（赝）近藤屏蔽的竞争。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当有漩涡时，超导能隙内会出现</a:t>
            </a:r>
            <a:r>
              <a:rPr lang="en-US" altLang="zh-CN" dirty="0"/>
              <a:t>MZM</a:t>
            </a:r>
            <a:r>
              <a:rPr lang="zh-CN" altLang="en-US" dirty="0"/>
              <a:t>以及</a:t>
            </a:r>
            <a:r>
              <a:rPr lang="en-US" altLang="zh-CN" dirty="0" err="1"/>
              <a:t>CdGM</a:t>
            </a:r>
            <a:r>
              <a:rPr lang="zh-CN" altLang="en-US" dirty="0"/>
              <a:t>态。右下角是无杂质，</a:t>
            </a:r>
            <a:r>
              <a:rPr lang="en-US" altLang="zh-CN" dirty="0"/>
              <a:t>nu=1</a:t>
            </a:r>
            <a:r>
              <a:rPr lang="zh-CN" altLang="en-US" dirty="0"/>
              <a:t>时的单粒子能谱。横坐标</a:t>
            </a:r>
            <a:r>
              <a:rPr lang="en-US" altLang="zh-CN" dirty="0"/>
              <a:t>m</a:t>
            </a:r>
            <a:r>
              <a:rPr lang="zh-CN" altLang="en-US" dirty="0"/>
              <a:t>为分波展开的角动量量子数。由于自旋动量绑定引入额外的</a:t>
            </a:r>
            <a:r>
              <a:rPr lang="en-US" altLang="zh-CN" dirty="0"/>
              <a:t>Berry Phase</a:t>
            </a:r>
            <a:r>
              <a:rPr lang="zh-CN" altLang="en-US" dirty="0"/>
              <a:t>相，这里的</a:t>
            </a:r>
            <a:r>
              <a:rPr lang="en-US" altLang="zh-CN" dirty="0"/>
              <a:t>m</a:t>
            </a:r>
            <a:r>
              <a:rPr lang="zh-CN" altLang="en-US" dirty="0"/>
              <a:t>取整数，而不是通常</a:t>
            </a:r>
            <a:r>
              <a:rPr lang="en-US" altLang="zh-CN" dirty="0"/>
              <a:t>s-</a:t>
            </a:r>
            <a:r>
              <a:rPr lang="zh-CN" altLang="en-US" dirty="0"/>
              <a:t>波漩涡态中的半整数。考虑粒子空穴对称性，</a:t>
            </a:r>
            <a:r>
              <a:rPr lang="en-US" altLang="zh-CN" dirty="0"/>
              <a:t>m</a:t>
            </a:r>
            <a:r>
              <a:rPr lang="zh-CN" altLang="en-US" dirty="0"/>
              <a:t>取整数对</a:t>
            </a:r>
            <a:r>
              <a:rPr lang="en-US" altLang="zh-CN" dirty="0"/>
              <a:t> m=0</a:t>
            </a:r>
            <a:r>
              <a:rPr lang="zh-CN" altLang="en-US" dirty="0"/>
              <a:t>时形成</a:t>
            </a:r>
            <a:r>
              <a:rPr lang="en-US" altLang="zh-CN" dirty="0"/>
              <a:t>Majorana</a:t>
            </a:r>
            <a:r>
              <a:rPr lang="zh-CN" altLang="en-US" dirty="0"/>
              <a:t>零模至关重要。其它非零能的隙内态为</a:t>
            </a:r>
            <a:r>
              <a:rPr lang="en-US" altLang="zh-CN" dirty="0" err="1"/>
              <a:t>CdGM</a:t>
            </a:r>
            <a:r>
              <a:rPr lang="en-US" altLang="zh-CN" dirty="0"/>
              <a:t> </a:t>
            </a:r>
            <a:r>
              <a:rPr lang="zh-CN" altLang="en-US" dirty="0"/>
              <a:t>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同样由于自旋动量绑定，这里的</a:t>
            </a:r>
            <a:r>
              <a:rPr lang="en-US" altLang="zh-CN" dirty="0"/>
              <a:t>MZM</a:t>
            </a:r>
            <a:r>
              <a:rPr lang="zh-CN" altLang="en-US" dirty="0"/>
              <a:t>和</a:t>
            </a:r>
            <a:r>
              <a:rPr lang="en-US" altLang="zh-CN" dirty="0" err="1"/>
              <a:t>CdGM</a:t>
            </a:r>
            <a:r>
              <a:rPr lang="zh-CN" altLang="en-US" dirty="0"/>
              <a:t>都是自旋极化的。后面我们将看到，它们与杂质的耦合可以产生独特的杂质态特征。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7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我们考虑一个拓扑超导表面上漩涡态与杂质耦合的情形。</a:t>
            </a:r>
            <a:endParaRPr lang="en-US" altLang="zh-CN" dirty="0"/>
          </a:p>
          <a:p>
            <a:r>
              <a:rPr lang="zh-CN" altLang="en-US" dirty="0"/>
              <a:t>其中，杂质为磁性</a:t>
            </a:r>
            <a:r>
              <a:rPr lang="en-US" altLang="zh-CN" dirty="0"/>
              <a:t>Anderson</a:t>
            </a:r>
            <a:r>
              <a:rPr lang="zh-CN" altLang="en-US" dirty="0"/>
              <a:t>杂质，它的磁性由杂质上的</a:t>
            </a:r>
            <a:r>
              <a:rPr lang="en-US" altLang="zh-CN" dirty="0"/>
              <a:t>Hubbard U</a:t>
            </a:r>
            <a:r>
              <a:rPr lang="zh-CN" altLang="en-US" dirty="0"/>
              <a:t>控制。为了简化计算，我们考虑杂质漩涡态被杂质钉住，且杂质处于漩涡态的中心。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拓扑超导态的哈密顿量由两部分组成，一部分是自旋</a:t>
            </a:r>
            <a:r>
              <a:rPr lang="en-US" altLang="zh-CN" dirty="0"/>
              <a:t>-</a:t>
            </a:r>
            <a:r>
              <a:rPr lang="zh-CN" altLang="en-US" dirty="0"/>
              <a:t>动量绑定的拓扑表面态，另一部分是由近邻效应带来的</a:t>
            </a:r>
            <a:r>
              <a:rPr lang="en-US" altLang="zh-CN" dirty="0"/>
              <a:t>s-wave </a:t>
            </a:r>
            <a:r>
              <a:rPr lang="zh-CN" altLang="en-US" dirty="0"/>
              <a:t>超导配对。通过幺正变换，这个表面态等效为</a:t>
            </a:r>
            <a:r>
              <a:rPr lang="en-US" altLang="zh-CN" dirty="0" err="1"/>
              <a:t>p+ip</a:t>
            </a:r>
            <a:r>
              <a:rPr lang="zh-CN" altLang="en-US" dirty="0"/>
              <a:t>拓扑超导态。这个模型既可用于描绘超导</a:t>
            </a:r>
            <a:r>
              <a:rPr lang="en-US" altLang="zh-CN" dirty="0"/>
              <a:t>-</a:t>
            </a:r>
            <a:r>
              <a:rPr lang="zh-CN" altLang="en-US" dirty="0"/>
              <a:t>拓扑绝缘体异质结，也可用于描写铁基超导的表面态。根据</a:t>
            </a:r>
            <a:r>
              <a:rPr lang="en-US" altLang="zh-CN" dirty="0" err="1"/>
              <a:t>FeTeSe</a:t>
            </a:r>
            <a:r>
              <a:rPr lang="zh-CN" altLang="en-US" dirty="0"/>
              <a:t>的实验结果，我们这里取费米能</a:t>
            </a:r>
            <a:r>
              <a:rPr lang="en-US" altLang="zh-CN" dirty="0"/>
              <a:t>mu = 0.2, </a:t>
            </a:r>
            <a:r>
              <a:rPr lang="zh-CN" altLang="en-US" dirty="0"/>
              <a:t>配对势</a:t>
            </a:r>
            <a:r>
              <a:rPr lang="en-US" altLang="zh-CN" dirty="0"/>
              <a:t>Delta0 =0.1</a:t>
            </a:r>
            <a:r>
              <a:rPr lang="zh-CN" altLang="en-US" dirty="0"/>
              <a:t>。 （注：铁基超导的体态配对还存在争议，可能是</a:t>
            </a:r>
            <a:r>
              <a:rPr lang="en-US" altLang="zh-CN" dirty="0"/>
              <a:t>S+- </a:t>
            </a:r>
            <a:r>
              <a:rPr lang="zh-CN" altLang="en-US" dirty="0"/>
              <a:t>。 但由于其表面态主要集中在布里渊中心，其感受到的超导态可以近似看作常规</a:t>
            </a:r>
            <a:r>
              <a:rPr lang="en-US" altLang="zh-CN" dirty="0"/>
              <a:t>s-</a:t>
            </a:r>
            <a:r>
              <a:rPr lang="zh-CN" altLang="en-US" dirty="0"/>
              <a:t>波）。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由于磁通，这里的配对势需要引入一个绕数</a:t>
            </a:r>
            <a:r>
              <a:rPr lang="en-US" altLang="zh-CN" dirty="0"/>
              <a:t>nu = 1</a:t>
            </a:r>
            <a:r>
              <a:rPr lang="zh-CN" altLang="en-US" dirty="0"/>
              <a:t>。漩涡中心附近的超导被抑制，抑制的尺寸约为超导相干长度</a:t>
            </a:r>
            <a:r>
              <a:rPr lang="en-US" altLang="zh-CN" dirty="0"/>
              <a:t>\xi</a:t>
            </a:r>
            <a:r>
              <a:rPr lang="zh-CN" altLang="en-US" dirty="0"/>
              <a:t>。另一方面，对于第二类超导体，磁场的穿透深度远远大于超导相干长度，导致磁通中磁场较小。因此我们可以忽略漩涡中的规范势以及磁场分布。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8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通常的杂质模型可以用数值重整化方法得到较为满意的结果。但是这里由于漩涡带来的空间非局域性和隙内态，数值重整化无法直接应用。因此我们在方法上进行了更新。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首先，我们用实空间模型，考虑的是一个尺寸远大于超导相干长度的圆盘</a:t>
            </a:r>
            <a:r>
              <a:rPr lang="en-US" altLang="zh-CN" dirty="0"/>
              <a:t>(</a:t>
            </a:r>
            <a:r>
              <a:rPr lang="zh-CN" altLang="en-US" dirty="0"/>
              <a:t>左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考虑到系统具有旋转不变性，因此我们在角动量表象下求解实空间的</a:t>
            </a:r>
            <a:r>
              <a:rPr lang="en-US" altLang="zh-CN" dirty="0" err="1"/>
              <a:t>BdG</a:t>
            </a:r>
            <a:r>
              <a:rPr lang="zh-CN" altLang="en-US" dirty="0"/>
              <a:t>方程，将带漩涡超导对角化。对角化后的本征态为</a:t>
            </a:r>
            <a:r>
              <a:rPr lang="en-US" altLang="zh-CN" dirty="0" err="1"/>
              <a:t>Bogoliubov</a:t>
            </a:r>
            <a:r>
              <a:rPr lang="zh-CN" altLang="en-US" dirty="0"/>
              <a:t>准粒子。这些准粒子与杂质直接耦合，得到</a:t>
            </a:r>
            <a:r>
              <a:rPr lang="en-US" altLang="zh-CN" dirty="0"/>
              <a:t>Star</a:t>
            </a:r>
            <a:r>
              <a:rPr lang="zh-CN" altLang="en-US" dirty="0"/>
              <a:t>模型（中）。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在通过块</a:t>
            </a:r>
            <a:r>
              <a:rPr lang="en-US" altLang="zh-CN" dirty="0" err="1"/>
              <a:t>Lanczos</a:t>
            </a:r>
            <a:r>
              <a:rPr lang="zh-CN" altLang="en-US" dirty="0"/>
              <a:t>三对角化，我们将</a:t>
            </a:r>
            <a:r>
              <a:rPr lang="en-US" altLang="zh-CN" dirty="0"/>
              <a:t>Star</a:t>
            </a:r>
            <a:r>
              <a:rPr lang="zh-CN" altLang="en-US" dirty="0"/>
              <a:t>模型通过幺正变换变为只有最近邻相互作用的链模型。（右）在这个过程中，我们保持了杂质</a:t>
            </a:r>
            <a:r>
              <a:rPr lang="en-US" altLang="zh-CN" dirty="0"/>
              <a:t>-MZM</a:t>
            </a:r>
            <a:r>
              <a:rPr lang="zh-CN" altLang="en-US" dirty="0"/>
              <a:t>耦合，以及杂质</a:t>
            </a:r>
            <a:r>
              <a:rPr lang="en-US" altLang="zh-CN" dirty="0"/>
              <a:t>- </a:t>
            </a:r>
            <a:r>
              <a:rPr lang="en-US" altLang="zh-CN" dirty="0" err="1"/>
              <a:t>CdGM</a:t>
            </a:r>
            <a:r>
              <a:rPr lang="zh-CN" altLang="en-US" dirty="0"/>
              <a:t>耦合，以便更好的分析它们所引入的物理机制。杂质，</a:t>
            </a:r>
            <a:r>
              <a:rPr lang="en-US" altLang="zh-CN" dirty="0"/>
              <a:t>MZM</a:t>
            </a:r>
            <a:r>
              <a:rPr lang="zh-CN" altLang="en-US" dirty="0"/>
              <a:t>与</a:t>
            </a:r>
            <a:r>
              <a:rPr lang="en-US" altLang="zh-CN" dirty="0" err="1"/>
              <a:t>CdGM</a:t>
            </a:r>
            <a:r>
              <a:rPr lang="zh-CN" altLang="en-US" dirty="0"/>
              <a:t>位于链的一端。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最后，通过</a:t>
            </a:r>
            <a:r>
              <a:rPr lang="en-US" altLang="zh-CN" dirty="0"/>
              <a:t>DMRG</a:t>
            </a:r>
            <a:r>
              <a:rPr lang="zh-CN" altLang="en-US" dirty="0"/>
              <a:t>求解链模型所有相关的隙内束缚态。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（注：</a:t>
            </a:r>
            <a:endParaRPr lang="en-US" altLang="zh-CN" dirty="0"/>
          </a:p>
          <a:p>
            <a:r>
              <a:rPr lang="zh-CN" altLang="en-US" dirty="0"/>
              <a:t>这个过程虽然没有做近似，但是实际处理时，需要对径向的</a:t>
            </a:r>
            <a:r>
              <a:rPr lang="en-US" altLang="zh-CN" dirty="0"/>
              <a:t>Bessel</a:t>
            </a:r>
            <a:r>
              <a:rPr lang="zh-CN" altLang="en-US" dirty="0"/>
              <a:t>函数基矢做截断，以及</a:t>
            </a:r>
            <a:r>
              <a:rPr lang="en-US" altLang="zh-CN" dirty="0"/>
              <a:t>DMRG</a:t>
            </a:r>
            <a:r>
              <a:rPr lang="zh-CN" altLang="en-US" dirty="0"/>
              <a:t>中需要对密度矩阵做截断。但是这两个截断引入的误差都是可控的。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可能的问题：这里如何保证</a:t>
            </a:r>
            <a:r>
              <a:rPr lang="en-US" altLang="zh-CN" dirty="0"/>
              <a:t>DMRG</a:t>
            </a:r>
            <a:r>
              <a:rPr lang="zh-CN" altLang="en-US" dirty="0"/>
              <a:t>得到的态是真正的基态？</a:t>
            </a:r>
            <a:endParaRPr lang="en-US" altLang="zh-CN" dirty="0"/>
          </a:p>
          <a:p>
            <a:r>
              <a:rPr lang="zh-CN" altLang="en-US" dirty="0"/>
              <a:t>答：首先，这里有超导能隙，所以相比于无能隙系统更容易得到基态。另外，我们实际处理时，可以先取一条包含杂质的较短的链进行求解，然后将其余的环境点依次加入到系统中。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4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Because of the</a:t>
            </a:r>
            <a:r>
              <a:rPr lang="en-US" altLang="zh-CN" b="1" baseline="0" dirty="0">
                <a:solidFill>
                  <a:schemeClr val="accent2"/>
                </a:solidFill>
              </a:rPr>
              <a:t> effective </a:t>
            </a:r>
            <a:r>
              <a:rPr lang="en-US" altLang="zh-CN" b="1" dirty="0">
                <a:solidFill>
                  <a:schemeClr val="accent2"/>
                </a:solidFill>
              </a:rPr>
              <a:t>hybridization function</a:t>
            </a:r>
          </a:p>
          <a:p>
            <a:pPr defTabSz="990478">
              <a:defRPr/>
            </a:pPr>
            <a:r>
              <a:rPr lang="en-US" altLang="zh-CN" sz="1300" dirty="0"/>
              <a:t>The intrinsic </a:t>
            </a:r>
            <a:r>
              <a:rPr lang="en-US" altLang="zh-CN" sz="1300" dirty="0" err="1"/>
              <a:t>p+ip</a:t>
            </a:r>
            <a:r>
              <a:rPr lang="en-US" altLang="zh-CN" sz="1300" dirty="0"/>
              <a:t> SC is denoted by the red curve. Interestingly, the curve starts from zero and go up,  without crossing with E=0, i.e. no singlet-doublet transition for the intrinsic model, distinguishable from the two extrinsic </a:t>
            </a:r>
            <a:r>
              <a:rPr lang="en-US" altLang="zh-CN" sz="1300" dirty="0" err="1"/>
              <a:t>p+ip</a:t>
            </a:r>
            <a:r>
              <a:rPr lang="en-US" altLang="zh-CN" sz="1300" dirty="0"/>
              <a:t> TSC cases: yellow and blue curves and one s-wave SC case: green curve.</a:t>
            </a:r>
          </a:p>
          <a:p>
            <a:r>
              <a:rPr lang="zh-CN" altLang="en-US" b="1" dirty="0">
                <a:solidFill>
                  <a:schemeClr val="accent2"/>
                </a:solidFill>
                <a:sym typeface="Symbol" panose="05050102010706020507" pitchFamily="18" charset="2"/>
              </a:rPr>
              <a:t></a:t>
            </a:r>
            <a:endParaRPr lang="zh-CN" altLang="en-US" b="1" dirty="0">
              <a:solidFill>
                <a:schemeClr val="accent2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737C-D058-4B93-8FB0-7DDF3E95FC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5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93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2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1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2548901"/>
            <a:ext cx="10852237" cy="1760199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9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1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6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2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0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8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C698-B840-45E9-B129-A42BEB11822A}" type="datetimeFigureOut">
              <a:rPr lang="zh-CN" altLang="en-US" smtClean="0"/>
              <a:t>6/1/23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C59B-4E95-4CCE-A720-A9CB8EEBE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5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1.wmf"/><Relationship Id="rId7" Type="http://schemas.openxmlformats.org/officeDocument/2006/relationships/image" Target="../media/image43.png"/><Relationship Id="rId8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2.png"/><Relationship Id="rId5" Type="http://schemas.openxmlformats.org/officeDocument/2006/relationships/image" Target="../media/image320.png"/><Relationship Id="rId6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11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2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5" Type="http://schemas.openxmlformats.org/officeDocument/2006/relationships/image" Target="../media/image530.png"/><Relationship Id="rId6" Type="http://schemas.openxmlformats.org/officeDocument/2006/relationships/image" Target="../media/image11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5" Type="http://schemas.openxmlformats.org/officeDocument/2006/relationships/image" Target="../media/image530.png"/><Relationship Id="rId6" Type="http://schemas.openxmlformats.org/officeDocument/2006/relationships/image" Target="../media/image11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5" Type="http://schemas.openxmlformats.org/officeDocument/2006/relationships/image" Target="../media/image530.png"/><Relationship Id="rId6" Type="http://schemas.openxmlformats.org/officeDocument/2006/relationships/image" Target="../media/image11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30.png"/><Relationship Id="rId5" Type="http://schemas.openxmlformats.org/officeDocument/2006/relationships/image" Target="../media/image511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11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30.png"/><Relationship Id="rId5" Type="http://schemas.openxmlformats.org/officeDocument/2006/relationships/image" Target="../media/image511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jpeg"/><Relationship Id="rId10" Type="http://schemas.openxmlformats.org/officeDocument/2006/relationships/image" Target="../media/image11.png"/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11.png"/><Relationship Id="rId5" Type="http://schemas.openxmlformats.org/officeDocument/2006/relationships/image" Target="../media/image62.jpe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4.png"/><Relationship Id="rId5" Type="http://schemas.openxmlformats.org/officeDocument/2006/relationships/image" Target="../media/image60.png"/><Relationship Id="rId6" Type="http://schemas.openxmlformats.org/officeDocument/2006/relationships/image" Target="../media/image65.png"/><Relationship Id="rId7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11.png"/><Relationship Id="rId13" Type="http://schemas.openxmlformats.org/officeDocument/2006/relationships/image" Target="../media/image7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74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75.png"/><Relationship Id="rId8" Type="http://schemas.openxmlformats.org/officeDocument/2006/relationships/image" Target="../media/image720.png"/><Relationship Id="rId9" Type="http://schemas.openxmlformats.org/officeDocument/2006/relationships/image" Target="../media/image65.png"/><Relationship Id="rId10" Type="http://schemas.openxmlformats.org/officeDocument/2006/relationships/image" Target="../media/image1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65.png"/><Relationship Id="rId8" Type="http://schemas.openxmlformats.org/officeDocument/2006/relationships/image" Target="../media/image11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65.png"/><Relationship Id="rId10" Type="http://schemas.openxmlformats.org/officeDocument/2006/relationships/image" Target="../media/image11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11.png"/><Relationship Id="rId7" Type="http://schemas.openxmlformats.org/officeDocument/2006/relationships/image" Target="../media/image63.png"/><Relationship Id="rId8" Type="http://schemas.openxmlformats.org/officeDocument/2006/relationships/image" Target="../media/image62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20.png"/><Relationship Id="rId5" Type="http://schemas.openxmlformats.org/officeDocument/2006/relationships/image" Target="../media/image830.png"/><Relationship Id="rId6" Type="http://schemas.openxmlformats.org/officeDocument/2006/relationships/image" Target="../media/image841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240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510.png"/><Relationship Id="rId9" Type="http://schemas.openxmlformats.org/officeDocument/2006/relationships/image" Target="../media/image99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00.png"/><Relationship Id="rId5" Type="http://schemas.openxmlformats.org/officeDocument/2006/relationships/image" Target="../media/image44.png"/><Relationship Id="rId6" Type="http://schemas.openxmlformats.org/officeDocument/2006/relationships/image" Target="../media/image10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40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790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590.png"/><Relationship Id="rId5" Type="http://schemas.openxmlformats.org/officeDocument/2006/relationships/image" Target="../media/image600.png"/><Relationship Id="rId6" Type="http://schemas.openxmlformats.org/officeDocument/2006/relationships/image" Target="../media/image610.png"/><Relationship Id="rId7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590.png"/><Relationship Id="rId5" Type="http://schemas.openxmlformats.org/officeDocument/2006/relationships/image" Target="../media/image600.png"/><Relationship Id="rId6" Type="http://schemas.openxmlformats.org/officeDocument/2006/relationships/image" Target="../media/image610.png"/><Relationship Id="rId7" Type="http://schemas.openxmlformats.org/officeDocument/2006/relationships/image" Target="../media/image630.png"/><Relationship Id="rId8" Type="http://schemas.openxmlformats.org/officeDocument/2006/relationships/image" Target="../media/image6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14" Type="http://schemas.openxmlformats.org/officeDocument/2006/relationships/image" Target="../media/image69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7.emf"/><Relationship Id="rId8" Type="http://schemas.openxmlformats.org/officeDocument/2006/relationships/image" Target="../media/image671.png"/><Relationship Id="rId9" Type="http://schemas.openxmlformats.org/officeDocument/2006/relationships/image" Target="../media/image118.jpeg"/><Relationship Id="rId10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6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27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28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129.w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130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oleObject" Target="../embeddings/oleObject5.bin"/><Relationship Id="rId30" Type="http://schemas.openxmlformats.org/officeDocument/2006/relationships/oleObject" Target="../embeddings/oleObject19.bin"/><Relationship Id="rId31" Type="http://schemas.openxmlformats.org/officeDocument/2006/relationships/oleObject" Target="../embeddings/oleObject20.bin"/><Relationship Id="rId32" Type="http://schemas.openxmlformats.org/officeDocument/2006/relationships/oleObject" Target="../embeddings/oleObject21.bin"/><Relationship Id="rId9" Type="http://schemas.openxmlformats.org/officeDocument/2006/relationships/oleObject" Target="../embeddings/oleObject7.bin"/><Relationship Id="rId6" Type="http://schemas.openxmlformats.org/officeDocument/2006/relationships/image" Target="../media/image119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0.wmf"/><Relationship Id="rId33" Type="http://schemas.openxmlformats.org/officeDocument/2006/relationships/oleObject" Target="../embeddings/oleObject22.bin"/><Relationship Id="rId34" Type="http://schemas.openxmlformats.org/officeDocument/2006/relationships/oleObject" Target="../embeddings/oleObject23.bin"/><Relationship Id="rId35" Type="http://schemas.openxmlformats.org/officeDocument/2006/relationships/oleObject" Target="../embeddings/oleObject24.bin"/><Relationship Id="rId36" Type="http://schemas.openxmlformats.org/officeDocument/2006/relationships/oleObject" Target="../embeddings/oleObject25.bin"/><Relationship Id="rId10" Type="http://schemas.openxmlformats.org/officeDocument/2006/relationships/image" Target="../media/image121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22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3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24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25.wmf"/><Relationship Id="rId19" Type="http://schemas.openxmlformats.org/officeDocument/2006/relationships/oleObject" Target="../embeddings/oleObject13.bin"/><Relationship Id="rId37" Type="http://schemas.openxmlformats.org/officeDocument/2006/relationships/oleObject" Target="../embeddings/oleObject26.bin"/><Relationship Id="rId38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wmf"/><Relationship Id="rId20" Type="http://schemas.openxmlformats.org/officeDocument/2006/relationships/oleObject" Target="../embeddings/oleObject36.bin"/><Relationship Id="rId21" Type="http://schemas.openxmlformats.org/officeDocument/2006/relationships/image" Target="../media/image129.w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130.wmf"/><Relationship Id="rId24" Type="http://schemas.openxmlformats.org/officeDocument/2006/relationships/image" Target="../media/image840.png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124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125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126.w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127.w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1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21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22.wmf"/><Relationship Id="rId8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5.png"/><Relationship Id="rId8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jpeg"/><Relationship Id="rId3" Type="http://schemas.openxmlformats.org/officeDocument/2006/relationships/image" Target="../media/image14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99" y="2246860"/>
            <a:ext cx="7916188" cy="411141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endParaRPr lang="en-US" altLang="zh-CN" sz="30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3000" b="1" dirty="0" err="1"/>
              <a:t>Xiaoqun</a:t>
            </a:r>
            <a:r>
              <a:rPr lang="en-US" altLang="zh-CN" sz="3000" b="1" dirty="0"/>
              <a:t> Wang</a:t>
            </a:r>
            <a:br>
              <a:rPr lang="en-US" altLang="zh-CN" sz="3000" b="1" dirty="0"/>
            </a:br>
            <a:r>
              <a:rPr lang="en-US" altLang="zh-CN" sz="3000" b="1" dirty="0" err="1"/>
              <a:t>xiaoqunwang@zju.edu.cn</a:t>
            </a:r>
            <a:endParaRPr lang="en-US" altLang="zh-CN" sz="3000" b="1" dirty="0"/>
          </a:p>
          <a:p>
            <a:pPr>
              <a:lnSpc>
                <a:spcPct val="100000"/>
              </a:lnSpc>
            </a:pPr>
            <a:r>
              <a:rPr lang="en-US" altLang="zh-CN" sz="3000" i="1" dirty="0"/>
              <a:t>School of Physics, Zhejiang University</a:t>
            </a:r>
            <a:r>
              <a:rPr lang="en-US" altLang="zh-CN" sz="3000" dirty="0"/>
              <a:t>    </a:t>
            </a:r>
            <a:endParaRPr lang="en-US" altLang="zh-CN" sz="30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3000" b="1" dirty="0">
                <a:solidFill>
                  <a:srgbClr val="0070C0"/>
                </a:solidFill>
              </a:rPr>
              <a:t>04/15/2023</a:t>
            </a:r>
          </a:p>
          <a:p>
            <a:pPr>
              <a:lnSpc>
                <a:spcPct val="300000"/>
              </a:lnSpc>
            </a:pPr>
            <a:r>
              <a:rPr lang="en-US" altLang="zh-CN" sz="3000" b="1" dirty="0">
                <a:solidFill>
                  <a:srgbClr val="FF0000"/>
                </a:solidFill>
              </a:rPr>
              <a:t>QMBC-11</a:t>
            </a:r>
            <a:r>
              <a:rPr lang="zh-CN" altLang="en-US" sz="3000" b="1" dirty="0">
                <a:solidFill>
                  <a:srgbClr val="FF0000"/>
                </a:solidFill>
              </a:rPr>
              <a:t>，</a:t>
            </a:r>
            <a:r>
              <a:rPr lang="en-US" altLang="zh-CN" sz="3000" b="1" dirty="0">
                <a:solidFill>
                  <a:srgbClr val="FF0000"/>
                </a:solidFill>
              </a:rPr>
              <a:t>2023</a:t>
            </a:r>
            <a:endParaRPr lang="zh-CN" altLang="en-US" sz="3000" b="1" dirty="0">
              <a:solidFill>
                <a:srgbClr val="FF0000"/>
              </a:solidFill>
            </a:endParaRPr>
          </a:p>
          <a:p>
            <a:endParaRPr lang="en-US" altLang="zh-CN" sz="3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3C1832D-9010-4DD0-BF59-10CDDE4A418E}"/>
              </a:ext>
            </a:extLst>
          </p:cNvPr>
          <p:cNvSpPr/>
          <p:nvPr/>
        </p:nvSpPr>
        <p:spPr>
          <a:xfrm>
            <a:off x="1250405" y="1138864"/>
            <a:ext cx="9392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Intriguing Effects of a Quantum Magnetic Impurity </a:t>
            </a:r>
            <a:br>
              <a:rPr lang="en-US" altLang="zh-CN" sz="3300" b="1" dirty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300" b="1" dirty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with/without vortex in Topological Superconductors</a:t>
            </a:r>
            <a:endParaRPr lang="zh-CN" altLang="en-US" sz="3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1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1967" y="1095487"/>
            <a:ext cx="8977760" cy="3455988"/>
            <a:chOff x="2102312" y="1382713"/>
            <a:chExt cx="8366469" cy="3455988"/>
          </a:xfrm>
        </p:grpSpPr>
        <p:sp>
          <p:nvSpPr>
            <p:cNvPr id="134" name="Oval 85"/>
            <p:cNvSpPr>
              <a:spLocks noChangeArrowheads="1"/>
            </p:cNvSpPr>
            <p:nvPr/>
          </p:nvSpPr>
          <p:spPr bwMode="auto">
            <a:xfrm>
              <a:off x="7204639" y="2451217"/>
              <a:ext cx="1295391" cy="1243407"/>
            </a:xfrm>
            <a:prstGeom prst="ellipse">
              <a:avLst/>
            </a:prstGeom>
            <a:solidFill>
              <a:srgbClr val="C9E7E9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dirty="0">
                <a:solidFill>
                  <a:srgbClr val="0000FF"/>
                </a:solidFill>
              </a:endParaRPr>
            </a:p>
          </p:txBody>
        </p:sp>
        <p:sp>
          <p:nvSpPr>
            <p:cNvPr id="104" name="Text Box 8"/>
            <p:cNvSpPr txBox="1">
              <a:spLocks noChangeArrowheads="1"/>
            </p:cNvSpPr>
            <p:nvPr/>
          </p:nvSpPr>
          <p:spPr bwMode="auto">
            <a:xfrm>
              <a:off x="2327356" y="3946526"/>
              <a:ext cx="374091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CC00"/>
                  </a:solidFill>
                </a:rPr>
                <a:t>T&gt;T</a:t>
              </a:r>
              <a:r>
                <a:rPr lang="de-DE" altLang="de-DE" sz="1800" baseline="-25000" dirty="0">
                  <a:solidFill>
                    <a:srgbClr val="00CC00"/>
                  </a:solidFill>
                </a:rPr>
                <a:t>K</a:t>
              </a:r>
              <a:r>
                <a:rPr lang="de-DE" altLang="de-DE" sz="2000" dirty="0">
                  <a:solidFill>
                    <a:srgbClr val="00CC00"/>
                  </a:solidFill>
                </a:rPr>
                <a:t> </a:t>
              </a:r>
              <a:r>
                <a:rPr lang="de-DE" altLang="de-DE" sz="1800" dirty="0">
                  <a:solidFill>
                    <a:srgbClr val="C00000"/>
                  </a:solidFill>
                </a:rPr>
                <a:t>high </a:t>
              </a:r>
              <a:r>
                <a:rPr lang="de-DE" altLang="de-DE" sz="1800" dirty="0" err="1">
                  <a:solidFill>
                    <a:srgbClr val="C00000"/>
                  </a:solidFill>
                </a:rPr>
                <a:t>energies</a:t>
              </a:r>
              <a:r>
                <a:rPr lang="de-DE" altLang="de-DE" sz="1800" dirty="0">
                  <a:solidFill>
                    <a:srgbClr val="0000FF"/>
                  </a:solidFill>
                </a:rPr>
                <a:t>, </a:t>
              </a:r>
              <a:r>
                <a:rPr lang="de-DE" altLang="de-DE" sz="1800" dirty="0" err="1">
                  <a:solidFill>
                    <a:srgbClr val="0070C0"/>
                  </a:solidFill>
                </a:rPr>
                <a:t>weak</a:t>
              </a:r>
              <a:r>
                <a:rPr lang="de-DE" altLang="de-DE" sz="1800" dirty="0">
                  <a:solidFill>
                    <a:srgbClr val="0070C0"/>
                  </a:solidFill>
                </a:rPr>
                <a:t> correlation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/>
                <a:t> free local moment</a:t>
              </a:r>
              <a:r>
                <a:rPr lang="de-DE" altLang="de-DE" sz="1800" dirty="0"/>
                <a:t> </a:t>
              </a:r>
            </a:p>
          </p:txBody>
        </p:sp>
        <p:grpSp>
          <p:nvGrpSpPr>
            <p:cNvPr id="106" name="Group 10"/>
            <p:cNvGrpSpPr>
              <a:grpSpLocks/>
            </p:cNvGrpSpPr>
            <p:nvPr/>
          </p:nvGrpSpPr>
          <p:grpSpPr bwMode="auto">
            <a:xfrm>
              <a:off x="3037350" y="1974851"/>
              <a:ext cx="2519363" cy="1873250"/>
              <a:chOff x="703" y="1570"/>
              <a:chExt cx="1587" cy="1180"/>
            </a:xfrm>
          </p:grpSpPr>
          <p:sp>
            <p:nvSpPr>
              <p:cNvPr id="188" name="Rectangle 11"/>
              <p:cNvSpPr>
                <a:spLocks noChangeArrowheads="1"/>
              </p:cNvSpPr>
              <p:nvPr/>
            </p:nvSpPr>
            <p:spPr bwMode="auto">
              <a:xfrm>
                <a:off x="1746" y="2521"/>
                <a:ext cx="499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" name="Line 12"/>
              <p:cNvSpPr>
                <a:spLocks noChangeShapeType="1"/>
              </p:cNvSpPr>
              <p:nvPr/>
            </p:nvSpPr>
            <p:spPr bwMode="auto">
              <a:xfrm>
                <a:off x="1837" y="1805"/>
                <a:ext cx="0" cy="18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0" name="Rectangle 13"/>
              <p:cNvSpPr>
                <a:spLocks noChangeArrowheads="1"/>
              </p:cNvSpPr>
              <p:nvPr/>
            </p:nvSpPr>
            <p:spPr bwMode="auto">
              <a:xfrm>
                <a:off x="1384" y="1797"/>
                <a:ext cx="226" cy="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Line 14"/>
              <p:cNvSpPr>
                <a:spLocks noChangeShapeType="1"/>
              </p:cNvSpPr>
              <p:nvPr/>
            </p:nvSpPr>
            <p:spPr bwMode="auto">
              <a:xfrm flipV="1">
                <a:off x="1473" y="2160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2" name="Oval 15"/>
              <p:cNvSpPr>
                <a:spLocks noChangeArrowheads="1"/>
              </p:cNvSpPr>
              <p:nvPr/>
            </p:nvSpPr>
            <p:spPr bwMode="auto">
              <a:xfrm flipV="1">
                <a:off x="1428" y="226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3" name="Rectangle 16"/>
              <p:cNvSpPr>
                <a:spLocks noChangeArrowheads="1"/>
              </p:cNvSpPr>
              <p:nvPr/>
            </p:nvSpPr>
            <p:spPr bwMode="auto">
              <a:xfrm>
                <a:off x="703" y="1570"/>
                <a:ext cx="1587" cy="11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4" name="Line 17"/>
              <p:cNvSpPr>
                <a:spLocks noChangeShapeType="1"/>
              </p:cNvSpPr>
              <p:nvPr/>
            </p:nvSpPr>
            <p:spPr bwMode="auto">
              <a:xfrm>
                <a:off x="1065" y="238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5" name="Oval 18"/>
              <p:cNvSpPr>
                <a:spLocks noChangeArrowheads="1"/>
              </p:cNvSpPr>
              <p:nvPr/>
            </p:nvSpPr>
            <p:spPr bwMode="auto">
              <a:xfrm>
                <a:off x="1020" y="246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6" name="Line 19"/>
              <p:cNvSpPr>
                <a:spLocks noChangeShapeType="1"/>
              </p:cNvSpPr>
              <p:nvPr/>
            </p:nvSpPr>
            <p:spPr bwMode="auto">
              <a:xfrm>
                <a:off x="884" y="1752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7" name="Oval 20"/>
              <p:cNvSpPr>
                <a:spLocks noChangeArrowheads="1"/>
              </p:cNvSpPr>
              <p:nvPr/>
            </p:nvSpPr>
            <p:spPr bwMode="auto">
              <a:xfrm>
                <a:off x="839" y="182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>
                <a:off x="2108" y="1979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9" name="Oval 24"/>
              <p:cNvSpPr>
                <a:spLocks noChangeArrowheads="1"/>
              </p:cNvSpPr>
              <p:nvPr/>
            </p:nvSpPr>
            <p:spPr bwMode="auto">
              <a:xfrm>
                <a:off x="2063" y="2056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0" name="Line 25"/>
              <p:cNvSpPr>
                <a:spLocks noChangeShapeType="1"/>
              </p:cNvSpPr>
              <p:nvPr/>
            </p:nvSpPr>
            <p:spPr bwMode="auto">
              <a:xfrm flipV="1">
                <a:off x="838" y="2296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1" name="Oval 26"/>
              <p:cNvSpPr>
                <a:spLocks noChangeArrowheads="1"/>
              </p:cNvSpPr>
              <p:nvPr/>
            </p:nvSpPr>
            <p:spPr bwMode="auto">
              <a:xfrm flipV="1">
                <a:off x="793" y="240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02" name="Group 27"/>
              <p:cNvGrpSpPr>
                <a:grpSpLocks/>
              </p:cNvGrpSpPr>
              <p:nvPr/>
            </p:nvGrpSpPr>
            <p:grpSpPr bwMode="auto">
              <a:xfrm>
                <a:off x="1338" y="2433"/>
                <a:ext cx="91" cy="272"/>
                <a:chOff x="1383" y="2250"/>
                <a:chExt cx="91" cy="272"/>
              </a:xfrm>
            </p:grpSpPr>
            <p:sp>
              <p:nvSpPr>
                <p:cNvPr id="21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28" y="2250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2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1383" y="2354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03" name="Group 30"/>
              <p:cNvGrpSpPr>
                <a:grpSpLocks/>
              </p:cNvGrpSpPr>
              <p:nvPr/>
            </p:nvGrpSpPr>
            <p:grpSpPr bwMode="auto">
              <a:xfrm>
                <a:off x="1111" y="1616"/>
                <a:ext cx="91" cy="272"/>
                <a:chOff x="1111" y="1525"/>
                <a:chExt cx="91" cy="272"/>
              </a:xfrm>
            </p:grpSpPr>
            <p:sp>
              <p:nvSpPr>
                <p:cNvPr id="21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156" y="1525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1111" y="162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04" name="Group 33"/>
              <p:cNvGrpSpPr>
                <a:grpSpLocks/>
              </p:cNvGrpSpPr>
              <p:nvPr/>
            </p:nvGrpSpPr>
            <p:grpSpPr bwMode="auto">
              <a:xfrm>
                <a:off x="1519" y="1707"/>
                <a:ext cx="91" cy="272"/>
                <a:chOff x="1519" y="1616"/>
                <a:chExt cx="91" cy="272"/>
              </a:xfrm>
            </p:grpSpPr>
            <p:sp>
              <p:nvSpPr>
                <p:cNvPr id="21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64" y="1616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6" name="Oval 35"/>
                <p:cNvSpPr>
                  <a:spLocks noChangeArrowheads="1"/>
                </p:cNvSpPr>
                <p:nvPr/>
              </p:nvSpPr>
              <p:spPr bwMode="auto">
                <a:xfrm flipV="1">
                  <a:off x="1519" y="1720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05" name="Line 36"/>
              <p:cNvSpPr>
                <a:spLocks noChangeShapeType="1"/>
              </p:cNvSpPr>
              <p:nvPr/>
            </p:nvSpPr>
            <p:spPr bwMode="auto">
              <a:xfrm flipV="1">
                <a:off x="2154" y="238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6" name="Oval 37"/>
              <p:cNvSpPr>
                <a:spLocks noChangeArrowheads="1"/>
              </p:cNvSpPr>
              <p:nvPr/>
            </p:nvSpPr>
            <p:spPr bwMode="auto">
              <a:xfrm flipV="1">
                <a:off x="2109" y="2491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7" name="Line 38"/>
              <p:cNvSpPr>
                <a:spLocks noChangeShapeType="1"/>
              </p:cNvSpPr>
              <p:nvPr/>
            </p:nvSpPr>
            <p:spPr bwMode="auto">
              <a:xfrm flipV="1">
                <a:off x="1337" y="1843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8" name="Oval 39"/>
              <p:cNvSpPr>
                <a:spLocks noChangeArrowheads="1"/>
              </p:cNvSpPr>
              <p:nvPr/>
            </p:nvSpPr>
            <p:spPr bwMode="auto">
              <a:xfrm flipV="1">
                <a:off x="1292" y="1947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9" name="Line 40"/>
              <p:cNvSpPr>
                <a:spLocks noChangeShapeType="1"/>
              </p:cNvSpPr>
              <p:nvPr/>
            </p:nvSpPr>
            <p:spPr bwMode="auto">
              <a:xfrm>
                <a:off x="1927" y="170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0" name="Oval 41"/>
              <p:cNvSpPr>
                <a:spLocks noChangeArrowheads="1"/>
              </p:cNvSpPr>
              <p:nvPr/>
            </p:nvSpPr>
            <p:spPr bwMode="auto">
              <a:xfrm>
                <a:off x="1882" y="178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11" name="Line 42"/>
              <p:cNvSpPr>
                <a:spLocks noChangeShapeType="1"/>
              </p:cNvSpPr>
              <p:nvPr/>
            </p:nvSpPr>
            <p:spPr bwMode="auto">
              <a:xfrm>
                <a:off x="1746" y="2432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2" name="Oval 43"/>
              <p:cNvSpPr>
                <a:spLocks noChangeArrowheads="1"/>
              </p:cNvSpPr>
              <p:nvPr/>
            </p:nvSpPr>
            <p:spPr bwMode="auto">
              <a:xfrm>
                <a:off x="1701" y="250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13" name="Line 44"/>
              <p:cNvSpPr>
                <a:spLocks noChangeShapeType="1"/>
              </p:cNvSpPr>
              <p:nvPr/>
            </p:nvSpPr>
            <p:spPr bwMode="auto">
              <a:xfrm>
                <a:off x="1110" y="202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4" name="Oval 45"/>
              <p:cNvSpPr>
                <a:spLocks noChangeArrowheads="1"/>
              </p:cNvSpPr>
              <p:nvPr/>
            </p:nvSpPr>
            <p:spPr bwMode="auto">
              <a:xfrm>
                <a:off x="1065" y="2101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6123724" y="4002484"/>
              <a:ext cx="3761826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CC00"/>
                  </a:solidFill>
                </a:rPr>
                <a:t>T&lt;T</a:t>
              </a:r>
              <a:r>
                <a:rPr lang="de-DE" altLang="de-DE" sz="1800" baseline="-25000" dirty="0">
                  <a:solidFill>
                    <a:srgbClr val="00CC00"/>
                  </a:solidFill>
                </a:rPr>
                <a:t>K</a:t>
              </a:r>
              <a:r>
                <a:rPr lang="de-DE" altLang="de-DE" sz="1800" dirty="0">
                  <a:solidFill>
                    <a:srgbClr val="0000FF"/>
                  </a:solidFill>
                </a:rPr>
                <a:t> </a:t>
              </a:r>
              <a:r>
                <a:rPr lang="de-DE" altLang="de-DE" sz="1800" dirty="0">
                  <a:solidFill>
                    <a:srgbClr val="C00000"/>
                  </a:solidFill>
                </a:rPr>
                <a:t>low </a:t>
              </a:r>
              <a:r>
                <a:rPr lang="de-DE" altLang="de-DE" sz="1800" dirty="0" err="1">
                  <a:solidFill>
                    <a:srgbClr val="C00000"/>
                  </a:solidFill>
                </a:rPr>
                <a:t>energies</a:t>
              </a:r>
              <a:r>
                <a:rPr lang="de-DE" altLang="de-DE" sz="1800" dirty="0">
                  <a:solidFill>
                    <a:srgbClr val="0000FF"/>
                  </a:solidFill>
                </a:rPr>
                <a:t>, </a:t>
              </a:r>
              <a:r>
                <a:rPr lang="de-DE" altLang="de-DE" sz="1800" dirty="0">
                  <a:solidFill>
                    <a:srgbClr val="0070C0"/>
                  </a:solidFill>
                </a:rPr>
                <a:t>strong correlation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/>
                <a:t>Screening  </a:t>
              </a:r>
              <a:r>
                <a:rPr lang="de-DE" altLang="de-DE" sz="1600" dirty="0" err="1"/>
                <a:t>the</a:t>
              </a:r>
              <a:r>
                <a:rPr lang="de-DE" altLang="de-DE" sz="1600" dirty="0"/>
                <a:t> </a:t>
              </a:r>
              <a:r>
                <a:rPr lang="de-DE" altLang="de-DE" sz="1600" dirty="0" err="1"/>
                <a:t>local</a:t>
              </a:r>
              <a:r>
                <a:rPr lang="de-DE" altLang="de-DE" sz="1600" dirty="0"/>
                <a:t> </a:t>
              </a:r>
              <a:r>
                <a:rPr lang="de-DE" altLang="de-DE" sz="1600" dirty="0" err="1"/>
                <a:t>moment</a:t>
              </a:r>
              <a:endParaRPr lang="de-DE" altLang="de-DE" sz="1600" dirty="0">
                <a:solidFill>
                  <a:srgbClr val="0000FF"/>
                </a:solidFill>
              </a:endParaRPr>
            </a:p>
          </p:txBody>
        </p:sp>
        <p:sp>
          <p:nvSpPr>
            <p:cNvPr id="108" name="Text Box 47"/>
            <p:cNvSpPr txBox="1">
              <a:spLocks noChangeArrowheads="1"/>
            </p:cNvSpPr>
            <p:nvPr/>
          </p:nvSpPr>
          <p:spPr bwMode="auto">
            <a:xfrm>
              <a:off x="7768100" y="2563813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109" name="Rectangle 48"/>
            <p:cNvSpPr>
              <a:spLocks noChangeArrowheads="1"/>
            </p:cNvSpPr>
            <p:nvPr/>
          </p:nvSpPr>
          <p:spPr bwMode="auto">
            <a:xfrm>
              <a:off x="8293562" y="3484563"/>
              <a:ext cx="792163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8438025" y="2347913"/>
              <a:ext cx="0" cy="28733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 flipV="1">
              <a:off x="7860175" y="2911476"/>
              <a:ext cx="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2" name="Oval 51"/>
            <p:cNvSpPr>
              <a:spLocks noChangeArrowheads="1"/>
            </p:cNvSpPr>
            <p:nvPr/>
          </p:nvSpPr>
          <p:spPr bwMode="auto">
            <a:xfrm flipV="1">
              <a:off x="7788737" y="3076576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6637800" y="1974851"/>
              <a:ext cx="2519363" cy="1873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>
              <a:off x="7212475" y="3271838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5" name="Oval 54"/>
            <p:cNvSpPr>
              <a:spLocks noChangeArrowheads="1"/>
            </p:cNvSpPr>
            <p:nvPr/>
          </p:nvSpPr>
          <p:spPr bwMode="auto">
            <a:xfrm>
              <a:off x="7141037" y="3394076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6925137" y="22637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7" name="Oval 56"/>
            <p:cNvSpPr>
              <a:spLocks noChangeArrowheads="1"/>
            </p:cNvSpPr>
            <p:nvPr/>
          </p:nvSpPr>
          <p:spPr bwMode="auto">
            <a:xfrm>
              <a:off x="6853700" y="2386013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grpSp>
          <p:nvGrpSpPr>
            <p:cNvPr id="118" name="Group 57"/>
            <p:cNvGrpSpPr>
              <a:grpSpLocks/>
            </p:cNvGrpSpPr>
            <p:nvPr/>
          </p:nvGrpSpPr>
          <p:grpSpPr bwMode="auto">
            <a:xfrm>
              <a:off x="8004637" y="2767014"/>
              <a:ext cx="144463" cy="431800"/>
              <a:chOff x="3787" y="2024"/>
              <a:chExt cx="91" cy="272"/>
            </a:xfrm>
          </p:grpSpPr>
          <p:sp>
            <p:nvSpPr>
              <p:cNvPr id="186" name="Line 58"/>
              <p:cNvSpPr>
                <a:spLocks noChangeShapeType="1"/>
              </p:cNvSpPr>
              <p:nvPr/>
            </p:nvSpPr>
            <p:spPr bwMode="auto">
              <a:xfrm>
                <a:off x="3832" y="202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7" name="Oval 59"/>
              <p:cNvSpPr>
                <a:spLocks noChangeArrowheads="1"/>
              </p:cNvSpPr>
              <p:nvPr/>
            </p:nvSpPr>
            <p:spPr bwMode="auto">
              <a:xfrm>
                <a:off x="3787" y="2101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9" name="Group 60"/>
            <p:cNvGrpSpPr>
              <a:grpSpLocks/>
            </p:cNvGrpSpPr>
            <p:nvPr/>
          </p:nvGrpSpPr>
          <p:grpSpPr bwMode="auto">
            <a:xfrm>
              <a:off x="8580900" y="2695577"/>
              <a:ext cx="144463" cy="431800"/>
              <a:chOff x="4150" y="1979"/>
              <a:chExt cx="91" cy="272"/>
            </a:xfrm>
          </p:grpSpPr>
          <p:sp>
            <p:nvSpPr>
              <p:cNvPr id="184" name="Line 61"/>
              <p:cNvSpPr>
                <a:spLocks noChangeShapeType="1"/>
              </p:cNvSpPr>
              <p:nvPr/>
            </p:nvSpPr>
            <p:spPr bwMode="auto">
              <a:xfrm>
                <a:off x="4195" y="1979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5" name="Oval 62"/>
              <p:cNvSpPr>
                <a:spLocks noChangeArrowheads="1"/>
              </p:cNvSpPr>
              <p:nvPr/>
            </p:nvSpPr>
            <p:spPr bwMode="auto">
              <a:xfrm>
                <a:off x="4150" y="2056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0" name="Line 63"/>
            <p:cNvSpPr>
              <a:spLocks noChangeShapeType="1"/>
            </p:cNvSpPr>
            <p:nvPr/>
          </p:nvSpPr>
          <p:spPr bwMode="auto">
            <a:xfrm flipV="1">
              <a:off x="6852112" y="31273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1" name="Oval 64"/>
            <p:cNvSpPr>
              <a:spLocks noChangeArrowheads="1"/>
            </p:cNvSpPr>
            <p:nvPr/>
          </p:nvSpPr>
          <p:spPr bwMode="auto">
            <a:xfrm flipV="1">
              <a:off x="6780675" y="3292476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grpSp>
          <p:nvGrpSpPr>
            <p:cNvPr id="122" name="Group 65"/>
            <p:cNvGrpSpPr>
              <a:grpSpLocks/>
            </p:cNvGrpSpPr>
            <p:nvPr/>
          </p:nvGrpSpPr>
          <p:grpSpPr bwMode="auto">
            <a:xfrm>
              <a:off x="7645862" y="3344863"/>
              <a:ext cx="144463" cy="431800"/>
              <a:chOff x="1383" y="2250"/>
              <a:chExt cx="91" cy="272"/>
            </a:xfrm>
          </p:grpSpPr>
          <p:sp>
            <p:nvSpPr>
              <p:cNvPr id="182" name="Line 66"/>
              <p:cNvSpPr>
                <a:spLocks noChangeShapeType="1"/>
              </p:cNvSpPr>
              <p:nvPr/>
            </p:nvSpPr>
            <p:spPr bwMode="auto">
              <a:xfrm flipV="1">
                <a:off x="1428" y="2250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3" name="Oval 67"/>
              <p:cNvSpPr>
                <a:spLocks noChangeArrowheads="1"/>
              </p:cNvSpPr>
              <p:nvPr/>
            </p:nvSpPr>
            <p:spPr bwMode="auto">
              <a:xfrm flipV="1">
                <a:off x="1383" y="235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3" name="Group 68"/>
            <p:cNvGrpSpPr>
              <a:grpSpLocks/>
            </p:cNvGrpSpPr>
            <p:nvPr/>
          </p:nvGrpSpPr>
          <p:grpSpPr bwMode="auto">
            <a:xfrm>
              <a:off x="7285500" y="2047876"/>
              <a:ext cx="144463" cy="431800"/>
              <a:chOff x="1111" y="1525"/>
              <a:chExt cx="91" cy="272"/>
            </a:xfrm>
          </p:grpSpPr>
          <p:sp>
            <p:nvSpPr>
              <p:cNvPr id="180" name="Line 69"/>
              <p:cNvSpPr>
                <a:spLocks noChangeShapeType="1"/>
              </p:cNvSpPr>
              <p:nvPr/>
            </p:nvSpPr>
            <p:spPr bwMode="auto">
              <a:xfrm flipV="1">
                <a:off x="1156" y="1525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1" name="Oval 70"/>
              <p:cNvSpPr>
                <a:spLocks noChangeArrowheads="1"/>
              </p:cNvSpPr>
              <p:nvPr/>
            </p:nvSpPr>
            <p:spPr bwMode="auto">
              <a:xfrm flipV="1">
                <a:off x="1111" y="162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4" name="Group 71"/>
            <p:cNvGrpSpPr>
              <a:grpSpLocks/>
            </p:cNvGrpSpPr>
            <p:nvPr/>
          </p:nvGrpSpPr>
          <p:grpSpPr bwMode="auto">
            <a:xfrm>
              <a:off x="7933200" y="2192338"/>
              <a:ext cx="144463" cy="431800"/>
              <a:chOff x="1519" y="1616"/>
              <a:chExt cx="91" cy="272"/>
            </a:xfrm>
          </p:grpSpPr>
          <p:sp>
            <p:nvSpPr>
              <p:cNvPr id="178" name="Line 72"/>
              <p:cNvSpPr>
                <a:spLocks noChangeShapeType="1"/>
              </p:cNvSpPr>
              <p:nvPr/>
            </p:nvSpPr>
            <p:spPr bwMode="auto">
              <a:xfrm flipV="1">
                <a:off x="1564" y="1616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9" name="Oval 73"/>
              <p:cNvSpPr>
                <a:spLocks noChangeArrowheads="1"/>
              </p:cNvSpPr>
              <p:nvPr/>
            </p:nvSpPr>
            <p:spPr bwMode="auto">
              <a:xfrm flipV="1">
                <a:off x="1519" y="172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5" name="Line 74"/>
            <p:cNvSpPr>
              <a:spLocks noChangeShapeType="1"/>
            </p:cNvSpPr>
            <p:nvPr/>
          </p:nvSpPr>
          <p:spPr bwMode="auto">
            <a:xfrm flipV="1">
              <a:off x="8941262" y="3271838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6" name="Oval 75"/>
            <p:cNvSpPr>
              <a:spLocks noChangeArrowheads="1"/>
            </p:cNvSpPr>
            <p:nvPr/>
          </p:nvSpPr>
          <p:spPr bwMode="auto">
            <a:xfrm flipV="1">
              <a:off x="8869825" y="3436938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27" name="Line 76"/>
            <p:cNvSpPr>
              <a:spLocks noChangeShapeType="1"/>
            </p:cNvSpPr>
            <p:nvPr/>
          </p:nvSpPr>
          <p:spPr bwMode="auto">
            <a:xfrm flipV="1">
              <a:off x="7644275" y="2408238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8" name="Oval 77"/>
            <p:cNvSpPr>
              <a:spLocks noChangeArrowheads="1"/>
            </p:cNvSpPr>
            <p:nvPr/>
          </p:nvSpPr>
          <p:spPr bwMode="auto">
            <a:xfrm flipV="1">
              <a:off x="7572837" y="2573338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grpSp>
          <p:nvGrpSpPr>
            <p:cNvPr id="129" name="Group 78"/>
            <p:cNvGrpSpPr>
              <a:grpSpLocks/>
            </p:cNvGrpSpPr>
            <p:nvPr/>
          </p:nvGrpSpPr>
          <p:grpSpPr bwMode="auto">
            <a:xfrm>
              <a:off x="8365000" y="2190752"/>
              <a:ext cx="144463" cy="431800"/>
              <a:chOff x="3969" y="1707"/>
              <a:chExt cx="91" cy="272"/>
            </a:xfrm>
          </p:grpSpPr>
          <p:sp>
            <p:nvSpPr>
              <p:cNvPr id="176" name="Line 79"/>
              <p:cNvSpPr>
                <a:spLocks noChangeShapeType="1"/>
              </p:cNvSpPr>
              <p:nvPr/>
            </p:nvSpPr>
            <p:spPr bwMode="auto">
              <a:xfrm>
                <a:off x="4014" y="170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7" name="Oval 80"/>
              <p:cNvSpPr>
                <a:spLocks noChangeArrowheads="1"/>
              </p:cNvSpPr>
              <p:nvPr/>
            </p:nvSpPr>
            <p:spPr bwMode="auto">
              <a:xfrm>
                <a:off x="3969" y="178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0" name="Line 81"/>
            <p:cNvSpPr>
              <a:spLocks noChangeShapeType="1"/>
            </p:cNvSpPr>
            <p:nvPr/>
          </p:nvSpPr>
          <p:spPr bwMode="auto">
            <a:xfrm>
              <a:off x="8293562" y="33432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1" name="Oval 82"/>
            <p:cNvSpPr>
              <a:spLocks noChangeArrowheads="1"/>
            </p:cNvSpPr>
            <p:nvPr/>
          </p:nvSpPr>
          <p:spPr bwMode="auto">
            <a:xfrm>
              <a:off x="8222125" y="3465513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>
              <a:off x="7283912" y="26955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3" name="Oval 84"/>
            <p:cNvSpPr>
              <a:spLocks noChangeArrowheads="1"/>
            </p:cNvSpPr>
            <p:nvPr/>
          </p:nvSpPr>
          <p:spPr bwMode="auto">
            <a:xfrm>
              <a:off x="7212475" y="2817813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2102312" y="1382713"/>
              <a:ext cx="8193751" cy="34559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37" name="Line 13"/>
            <p:cNvSpPr>
              <a:spLocks noChangeShapeType="1"/>
            </p:cNvSpPr>
            <p:nvPr/>
          </p:nvSpPr>
          <p:spPr bwMode="auto">
            <a:xfrm flipV="1">
              <a:off x="7861763" y="2908301"/>
              <a:ext cx="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8" name="Oval 14"/>
            <p:cNvSpPr>
              <a:spLocks noChangeArrowheads="1"/>
            </p:cNvSpPr>
            <p:nvPr/>
          </p:nvSpPr>
          <p:spPr bwMode="auto">
            <a:xfrm flipV="1">
              <a:off x="7790325" y="3073401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39" name="Rectangle 10"/>
            <p:cNvSpPr>
              <a:spLocks noChangeArrowheads="1"/>
            </p:cNvSpPr>
            <p:nvPr/>
          </p:nvSpPr>
          <p:spPr bwMode="auto">
            <a:xfrm>
              <a:off x="4693112" y="3484564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>
              <a:off x="4837575" y="2347914"/>
              <a:ext cx="0" cy="28733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41" name="Rectangle 12"/>
            <p:cNvSpPr>
              <a:spLocks noChangeArrowheads="1"/>
            </p:cNvSpPr>
            <p:nvPr/>
          </p:nvSpPr>
          <p:spPr bwMode="auto">
            <a:xfrm>
              <a:off x="4118437" y="2335214"/>
              <a:ext cx="358775" cy="50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2" name="Line 13"/>
            <p:cNvSpPr>
              <a:spLocks noChangeShapeType="1"/>
            </p:cNvSpPr>
            <p:nvPr/>
          </p:nvSpPr>
          <p:spPr bwMode="auto">
            <a:xfrm flipV="1">
              <a:off x="4259725" y="2911476"/>
              <a:ext cx="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3" name="Oval 14"/>
            <p:cNvSpPr>
              <a:spLocks noChangeArrowheads="1"/>
            </p:cNvSpPr>
            <p:nvPr/>
          </p:nvSpPr>
          <p:spPr bwMode="auto">
            <a:xfrm flipV="1">
              <a:off x="4188287" y="3076576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037350" y="1974851"/>
              <a:ext cx="2519362" cy="1873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>
              <a:off x="3612025" y="327183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6" name="Oval 17"/>
            <p:cNvSpPr>
              <a:spLocks noChangeArrowheads="1"/>
            </p:cNvSpPr>
            <p:nvPr/>
          </p:nvSpPr>
          <p:spPr bwMode="auto">
            <a:xfrm>
              <a:off x="3540587" y="3394076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>
              <a:off x="3324687" y="22637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8" name="Oval 19"/>
            <p:cNvSpPr>
              <a:spLocks noChangeArrowheads="1"/>
            </p:cNvSpPr>
            <p:nvPr/>
          </p:nvSpPr>
          <p:spPr bwMode="auto">
            <a:xfrm>
              <a:off x="3253250" y="2386014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49" name="Line 20"/>
            <p:cNvSpPr>
              <a:spLocks noChangeShapeType="1"/>
            </p:cNvSpPr>
            <p:nvPr/>
          </p:nvSpPr>
          <p:spPr bwMode="auto">
            <a:xfrm>
              <a:off x="4539125" y="26955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4467687" y="2817814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51" name="Line 22"/>
            <p:cNvSpPr>
              <a:spLocks noChangeShapeType="1"/>
            </p:cNvSpPr>
            <p:nvPr/>
          </p:nvSpPr>
          <p:spPr bwMode="auto">
            <a:xfrm>
              <a:off x="5267787" y="262413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5196350" y="2746376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53" name="Line 24"/>
            <p:cNvSpPr>
              <a:spLocks noChangeShapeType="1"/>
            </p:cNvSpPr>
            <p:nvPr/>
          </p:nvSpPr>
          <p:spPr bwMode="auto">
            <a:xfrm flipV="1">
              <a:off x="3251662" y="31273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 flipV="1">
              <a:off x="3180225" y="3292476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grpSp>
          <p:nvGrpSpPr>
            <p:cNvPr id="155" name="Group 26"/>
            <p:cNvGrpSpPr>
              <a:grpSpLocks/>
            </p:cNvGrpSpPr>
            <p:nvPr/>
          </p:nvGrpSpPr>
          <p:grpSpPr bwMode="auto">
            <a:xfrm>
              <a:off x="4045412" y="3344864"/>
              <a:ext cx="144462" cy="431800"/>
              <a:chOff x="1383" y="2250"/>
              <a:chExt cx="91" cy="272"/>
            </a:xfrm>
          </p:grpSpPr>
          <p:sp>
            <p:nvSpPr>
              <p:cNvPr id="174" name="Line 27"/>
              <p:cNvSpPr>
                <a:spLocks noChangeShapeType="1"/>
              </p:cNvSpPr>
              <p:nvPr/>
            </p:nvSpPr>
            <p:spPr bwMode="auto">
              <a:xfrm flipV="1">
                <a:off x="1428" y="2250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5" name="Oval 28"/>
              <p:cNvSpPr>
                <a:spLocks noChangeArrowheads="1"/>
              </p:cNvSpPr>
              <p:nvPr/>
            </p:nvSpPr>
            <p:spPr bwMode="auto">
              <a:xfrm flipV="1">
                <a:off x="1383" y="235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6" name="Group 29"/>
            <p:cNvGrpSpPr>
              <a:grpSpLocks/>
            </p:cNvGrpSpPr>
            <p:nvPr/>
          </p:nvGrpSpPr>
          <p:grpSpPr bwMode="auto">
            <a:xfrm>
              <a:off x="3685050" y="2047876"/>
              <a:ext cx="144462" cy="431800"/>
              <a:chOff x="1111" y="1525"/>
              <a:chExt cx="91" cy="272"/>
            </a:xfrm>
          </p:grpSpPr>
          <p:sp>
            <p:nvSpPr>
              <p:cNvPr id="172" name="Line 30"/>
              <p:cNvSpPr>
                <a:spLocks noChangeShapeType="1"/>
              </p:cNvSpPr>
              <p:nvPr/>
            </p:nvSpPr>
            <p:spPr bwMode="auto">
              <a:xfrm flipV="1">
                <a:off x="1156" y="1525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3" name="Oval 31"/>
              <p:cNvSpPr>
                <a:spLocks noChangeArrowheads="1"/>
              </p:cNvSpPr>
              <p:nvPr/>
            </p:nvSpPr>
            <p:spPr bwMode="auto">
              <a:xfrm flipV="1">
                <a:off x="1111" y="162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7" name="Group 32"/>
            <p:cNvGrpSpPr>
              <a:grpSpLocks/>
            </p:cNvGrpSpPr>
            <p:nvPr/>
          </p:nvGrpSpPr>
          <p:grpSpPr bwMode="auto">
            <a:xfrm>
              <a:off x="4332750" y="2192339"/>
              <a:ext cx="144462" cy="431800"/>
              <a:chOff x="1519" y="1616"/>
              <a:chExt cx="91" cy="272"/>
            </a:xfrm>
          </p:grpSpPr>
          <p:sp>
            <p:nvSpPr>
              <p:cNvPr id="170" name="Line 33"/>
              <p:cNvSpPr>
                <a:spLocks noChangeShapeType="1"/>
              </p:cNvSpPr>
              <p:nvPr/>
            </p:nvSpPr>
            <p:spPr bwMode="auto">
              <a:xfrm flipV="1">
                <a:off x="1564" y="1616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1" name="Oval 34"/>
              <p:cNvSpPr>
                <a:spLocks noChangeArrowheads="1"/>
              </p:cNvSpPr>
              <p:nvPr/>
            </p:nvSpPr>
            <p:spPr bwMode="auto">
              <a:xfrm flipV="1">
                <a:off x="1519" y="172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58" name="Line 35"/>
            <p:cNvSpPr>
              <a:spLocks noChangeShapeType="1"/>
            </p:cNvSpPr>
            <p:nvPr/>
          </p:nvSpPr>
          <p:spPr bwMode="auto">
            <a:xfrm flipV="1">
              <a:off x="5340812" y="327183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9" name="Oval 36"/>
            <p:cNvSpPr>
              <a:spLocks noChangeArrowheads="1"/>
            </p:cNvSpPr>
            <p:nvPr/>
          </p:nvSpPr>
          <p:spPr bwMode="auto">
            <a:xfrm flipV="1">
              <a:off x="5269375" y="3436939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60" name="Line 37"/>
            <p:cNvSpPr>
              <a:spLocks noChangeShapeType="1"/>
            </p:cNvSpPr>
            <p:nvPr/>
          </p:nvSpPr>
          <p:spPr bwMode="auto">
            <a:xfrm flipV="1">
              <a:off x="4043825" y="240823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1" name="Oval 38"/>
            <p:cNvSpPr>
              <a:spLocks noChangeArrowheads="1"/>
            </p:cNvSpPr>
            <p:nvPr/>
          </p:nvSpPr>
          <p:spPr bwMode="auto">
            <a:xfrm flipV="1">
              <a:off x="3972387" y="2573339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62" name="Line 39"/>
            <p:cNvSpPr>
              <a:spLocks noChangeShapeType="1"/>
            </p:cNvSpPr>
            <p:nvPr/>
          </p:nvSpPr>
          <p:spPr bwMode="auto">
            <a:xfrm>
              <a:off x="4980450" y="219233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4909012" y="2314576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64" name="Line 41"/>
            <p:cNvSpPr>
              <a:spLocks noChangeShapeType="1"/>
            </p:cNvSpPr>
            <p:nvPr/>
          </p:nvSpPr>
          <p:spPr bwMode="auto">
            <a:xfrm>
              <a:off x="4693112" y="33432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5" name="Oval 42"/>
            <p:cNvSpPr>
              <a:spLocks noChangeArrowheads="1"/>
            </p:cNvSpPr>
            <p:nvPr/>
          </p:nvSpPr>
          <p:spPr bwMode="auto">
            <a:xfrm>
              <a:off x="4621675" y="3465514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66" name="Line 43"/>
            <p:cNvSpPr>
              <a:spLocks noChangeShapeType="1"/>
            </p:cNvSpPr>
            <p:nvPr/>
          </p:nvSpPr>
          <p:spPr bwMode="auto">
            <a:xfrm>
              <a:off x="3683462" y="269557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7" name="Oval 44"/>
            <p:cNvSpPr>
              <a:spLocks noChangeArrowheads="1"/>
            </p:cNvSpPr>
            <p:nvPr/>
          </p:nvSpPr>
          <p:spPr bwMode="auto">
            <a:xfrm>
              <a:off x="3612025" y="2817814"/>
              <a:ext cx="144462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68" name="Text Box 101"/>
            <p:cNvSpPr txBox="1">
              <a:spLocks noChangeArrowheads="1"/>
            </p:cNvSpPr>
            <p:nvPr/>
          </p:nvSpPr>
          <p:spPr bwMode="auto">
            <a:xfrm>
              <a:off x="4197812" y="2616201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2213437" y="1446213"/>
              <a:ext cx="8255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000" dirty="0">
                  <a:solidFill>
                    <a:srgbClr val="FF0000"/>
                  </a:solidFill>
                </a:rPr>
                <a:t>Magnetic impurity</a:t>
              </a:r>
              <a:r>
                <a:rPr lang="en-US" altLang="de-DE" sz="2000" dirty="0"/>
                <a:t> coupled (</a:t>
              </a:r>
              <a:r>
                <a:rPr lang="en-US" altLang="de-DE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altLang="de-DE" sz="2000" dirty="0"/>
                <a:t>) to non-interacting (mobile) </a:t>
              </a:r>
              <a:r>
                <a:rPr lang="en-US" altLang="de-DE" sz="2000" dirty="0">
                  <a:solidFill>
                    <a:srgbClr val="FF0000"/>
                  </a:solidFill>
                </a:rPr>
                <a:t>electrons</a:t>
              </a:r>
              <a:r>
                <a:rPr lang="en-US" altLang="de-DE" sz="2000" dirty="0"/>
                <a:t>(</a:t>
              </a:r>
              <a:r>
                <a:rPr lang="en-US" altLang="de-DE" sz="2000" i="1" dirty="0">
                  <a:solidFill>
                    <a:srgbClr val="FF0000"/>
                  </a:solidFill>
                </a:rPr>
                <a:t>N</a:t>
              </a:r>
              <a:r>
                <a:rPr lang="en-US" altLang="de-DE" sz="2000" dirty="0">
                  <a:solidFill>
                    <a:srgbClr val="FF0000"/>
                  </a:solidFill>
                </a:rPr>
                <a:t>(</a:t>
              </a:r>
              <a:r>
                <a:rPr lang="en-US" altLang="de-DE" sz="2000" i="1" dirty="0">
                  <a:solidFill>
                    <a:srgbClr val="FF0000"/>
                  </a:solidFill>
                </a:rPr>
                <a:t>E</a:t>
              </a:r>
              <a:r>
                <a:rPr lang="en-US" altLang="de-DE" sz="2000" i="1" baseline="-25000" dirty="0">
                  <a:solidFill>
                    <a:srgbClr val="FF0000"/>
                  </a:solidFill>
                </a:rPr>
                <a:t>F</a:t>
              </a:r>
              <a:r>
                <a:rPr lang="en-US" altLang="de-DE" sz="2000" dirty="0">
                  <a:solidFill>
                    <a:srgbClr val="FF0000"/>
                  </a:solidFill>
                </a:rPr>
                <a:t>)</a:t>
              </a:r>
              <a:r>
                <a:rPr lang="en-US" altLang="de-DE" sz="2000" dirty="0"/>
                <a:t>) </a:t>
              </a: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4502062" y="4997563"/>
            <a:ext cx="2630488" cy="542925"/>
            <a:chOff x="4702694" y="4811987"/>
            <a:chExt cx="2630488" cy="5429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3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09270363"/>
                    </p:ext>
                  </p:extLst>
                </p:nvPr>
              </p:nvGraphicFramePr>
              <p:xfrm>
                <a:off x="4702694" y="4811987"/>
                <a:ext cx="2630488" cy="542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5" name="Equation" r:id="rId3" imgW="1231366" imgH="253890" progId="Equation.DSMT4">
                        <p:embed/>
                      </p:oleObj>
                    </mc:Choice>
                    <mc:Fallback>
                      <p:oleObj name="Equation" r:id="rId3" imgW="1231366" imgH="25389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2694" y="4811987"/>
                              <a:ext cx="2630488" cy="5429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3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09270363"/>
                    </p:ext>
                  </p:extLst>
                </p:nvPr>
              </p:nvGraphicFramePr>
              <p:xfrm>
                <a:off x="4702694" y="4811987"/>
                <a:ext cx="2630488" cy="542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8410" name="Equation" r:id="rId5" imgW="1231366" imgH="253890" progId="Equation.DSMT4">
                        <p:embed/>
                      </p:oleObj>
                    </mc:Choice>
                    <mc:Fallback>
                      <p:oleObj name="Equation" r:id="rId5" imgW="1231366" imgH="25389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2694" y="4811987"/>
                              <a:ext cx="2630488" cy="5429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文本框 223"/>
                <p:cNvSpPr txBox="1"/>
                <p:nvPr/>
              </p:nvSpPr>
              <p:spPr>
                <a:xfrm>
                  <a:off x="5142262" y="4916796"/>
                  <a:ext cx="22440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zh-CN" altLang="en-US" sz="2200" b="1" dirty="0"/>
                </a:p>
              </p:txBody>
            </p:sp>
          </mc:Choice>
          <mc:Fallback xmlns="">
            <p:sp>
              <p:nvSpPr>
                <p:cNvPr id="224" name="文本框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262" y="4916796"/>
                  <a:ext cx="224408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919" r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Text Box 3">
            <a:extLst>
              <a:ext uri="{FF2B5EF4-FFF2-40B4-BE49-F238E27FC236}">
                <a16:creationId xmlns:a16="http://schemas.microsoft.com/office/drawing/2014/main" xmlns="" id="{2B41E0E5-437F-4C99-83B1-B3DC9FB5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0" y="31376"/>
            <a:ext cx="6386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Quantum magnetic impurity </a:t>
            </a:r>
            <a:r>
              <a:rPr lang="en-US" altLang="zh-CN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in metal</a:t>
            </a:r>
            <a:endParaRPr lang="en-US" altLang="de-DE" sz="2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1B46D8A-E788-386B-884A-DF9433E2BEB0}"/>
              </a:ext>
            </a:extLst>
          </p:cNvPr>
          <p:cNvSpPr txBox="1"/>
          <p:nvPr/>
        </p:nvSpPr>
        <p:spPr>
          <a:xfrm>
            <a:off x="182880" y="6037646"/>
            <a:ext cx="11690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err="1">
                <a:solidFill>
                  <a:srgbClr val="0070C0"/>
                </a:solidFill>
              </a:rPr>
              <a:t>Weak</a:t>
            </a:r>
            <a:r>
              <a:rPr lang="de-DE" altLang="de-DE" sz="2000" b="1" dirty="0">
                <a:solidFill>
                  <a:srgbClr val="0070C0"/>
                </a:solidFill>
              </a:rPr>
              <a:t> </a:t>
            </a:r>
            <a:r>
              <a:rPr lang="de-DE" altLang="de-DE" sz="2000" b="1" dirty="0" err="1">
                <a:solidFill>
                  <a:srgbClr val="0070C0"/>
                </a:solidFill>
              </a:rPr>
              <a:t>correlation</a:t>
            </a:r>
            <a:r>
              <a:rPr lang="de-DE" altLang="de-DE" sz="2000" b="1" dirty="0">
                <a:solidFill>
                  <a:srgbClr val="0000FF"/>
                </a:solidFill>
              </a:rPr>
              <a:t>: </a:t>
            </a:r>
            <a:r>
              <a:rPr lang="de-DE" altLang="de-DE" sz="2000" b="1" dirty="0" err="1"/>
              <a:t>free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local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moment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rgbClr val="FF0000"/>
                </a:solidFill>
              </a:rPr>
              <a:t>⟹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rgbClr val="0070C0"/>
                </a:solidFill>
              </a:rPr>
              <a:t>Strong </a:t>
            </a:r>
            <a:r>
              <a:rPr lang="de-DE" altLang="de-DE" sz="2000" b="1" dirty="0" err="1">
                <a:solidFill>
                  <a:srgbClr val="0070C0"/>
                </a:solidFill>
              </a:rPr>
              <a:t>correlation</a:t>
            </a:r>
            <a:r>
              <a:rPr lang="de-DE" altLang="de-DE" sz="2000" b="1" dirty="0">
                <a:solidFill>
                  <a:srgbClr val="0000FF"/>
                </a:solidFill>
              </a:rPr>
              <a:t>: </a:t>
            </a:r>
            <a:r>
              <a:rPr lang="de-DE" altLang="de-DE" sz="2000" b="1" dirty="0"/>
              <a:t>Screening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local</a:t>
            </a:r>
            <a:r>
              <a:rPr lang="zh-CN" altLang="en-US" sz="2000" b="1" dirty="0"/>
              <a:t> </a:t>
            </a:r>
            <a:r>
              <a:rPr lang="de-DE" altLang="de-DE" sz="2000" b="1" dirty="0" err="1"/>
              <a:t>moment</a:t>
            </a:r>
            <a:r>
              <a:rPr lang="de-DE" altLang="de-DE" sz="2000" b="1" dirty="0"/>
              <a:t>, i.e. a Kondo </a:t>
            </a:r>
            <a:r>
              <a:rPr lang="de-DE" altLang="de-DE" sz="2000" b="1" dirty="0" err="1"/>
              <a:t>singlet</a:t>
            </a:r>
            <a:endParaRPr lang="de-DE" altLang="de-DE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9998D17A-A836-EB35-F3D5-5D5B5BBF26A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1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2874" y="764723"/>
            <a:ext cx="411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000" b="1" dirty="0"/>
              <a:t>without Vortex: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992FE15E-137F-4E1C-AE6D-E553C5AC0D17}"/>
              </a:ext>
            </a:extLst>
          </p:cNvPr>
          <p:cNvSpPr txBox="1"/>
          <p:nvPr/>
        </p:nvSpPr>
        <p:spPr>
          <a:xfrm>
            <a:off x="6107536" y="1633575"/>
            <a:ext cx="6092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breaking and forming Kondo singlet with local spin,</a:t>
            </a:r>
            <a:b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</a:b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creating Yu-Shiba-</a:t>
            </a:r>
            <a:r>
              <a:rPr lang="en-US" altLang="zh-CN" sz="2000" b="1" dirty="0" err="1">
                <a:solidFill>
                  <a:srgbClr val="C00000"/>
                </a:solidFill>
                <a:sym typeface="Symbol" panose="05050102010706020507" pitchFamily="18" charset="2"/>
              </a:rPr>
              <a:t>Rusinov</a:t>
            </a: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 state</a:t>
            </a:r>
            <a:r>
              <a:rPr lang="en-US" altLang="zh-CN" sz="2000" b="1" dirty="0">
                <a:solidFill>
                  <a:srgbClr val="C00000"/>
                </a:solidFill>
              </a:rPr>
              <a:t>  in the gap</a:t>
            </a:r>
          </a:p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00B050"/>
                </a:solidFill>
              </a:rPr>
              <a:t>breaking and then pairing </a:t>
            </a:r>
            <a:r>
              <a:rPr lang="en-US" altLang="zh-CN" sz="2000" b="1" dirty="0">
                <a:solidFill>
                  <a:srgbClr val="0070C0"/>
                </a:solidFill>
              </a:rPr>
              <a:t>or no breaking 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16D2FCE-E0D2-4ECC-9FF8-41B082585D69}"/>
              </a:ext>
            </a:extLst>
          </p:cNvPr>
          <p:cNvGrpSpPr/>
          <p:nvPr/>
        </p:nvGrpSpPr>
        <p:grpSpPr>
          <a:xfrm>
            <a:off x="193677" y="1366357"/>
            <a:ext cx="3401714" cy="1244377"/>
            <a:chOff x="740906" y="5250174"/>
            <a:chExt cx="2902927" cy="1100805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xmlns="" id="{D68104A6-CC08-4AF5-A074-CF44F0F05594}"/>
                </a:ext>
              </a:extLst>
            </p:cNvPr>
            <p:cNvSpPr/>
            <p:nvPr/>
          </p:nvSpPr>
          <p:spPr>
            <a:xfrm>
              <a:off x="740906" y="5250174"/>
              <a:ext cx="2902927" cy="1100805"/>
            </a:xfrm>
            <a:prstGeom prst="parallelogram">
              <a:avLst>
                <a:gd name="adj" fmla="val 7484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7C07055-8449-42A3-B4C8-2C57B3816770}"/>
                </a:ext>
              </a:extLst>
            </p:cNvPr>
            <p:cNvSpPr/>
            <p:nvPr/>
          </p:nvSpPr>
          <p:spPr>
            <a:xfrm>
              <a:off x="1387520" y="5610131"/>
              <a:ext cx="292608" cy="5652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84BD7BE3-F2B9-44A0-8909-F87B58438B65}"/>
                </a:ext>
              </a:extLst>
            </p:cNvPr>
            <p:cNvSpPr/>
            <p:nvPr/>
          </p:nvSpPr>
          <p:spPr>
            <a:xfrm>
              <a:off x="2275430" y="5638476"/>
              <a:ext cx="292608" cy="2884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连接符: 曲线 23">
              <a:extLst>
                <a:ext uri="{FF2B5EF4-FFF2-40B4-BE49-F238E27FC236}">
                  <a16:creationId xmlns:a16="http://schemas.microsoft.com/office/drawing/2014/main" xmlns="" id="{F2F971C4-12CE-4BCB-AEB9-05C6E9573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5814" y="5464792"/>
              <a:ext cx="1335024" cy="337990"/>
            </a:xfrm>
            <a:prstGeom prst="curvedConnector3">
              <a:avLst/>
            </a:prstGeom>
            <a:ln w="476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连接符: 曲线 29">
              <a:extLst>
                <a:ext uri="{FF2B5EF4-FFF2-40B4-BE49-F238E27FC236}">
                  <a16:creationId xmlns:a16="http://schemas.microsoft.com/office/drawing/2014/main" xmlns="" id="{9775103F-33D3-4B88-AFD1-607E2D1882CF}"/>
                </a:ext>
              </a:extLst>
            </p:cNvPr>
            <p:cNvCxnSpPr/>
            <p:nvPr/>
          </p:nvCxnSpPr>
          <p:spPr>
            <a:xfrm>
              <a:off x="1599822" y="5982761"/>
              <a:ext cx="1207008" cy="88404"/>
            </a:xfrm>
            <a:prstGeom prst="curvedConnector3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AC6229B5-9914-4B7C-B0A7-6371178FE8D3}"/>
                </a:ext>
              </a:extLst>
            </p:cNvPr>
            <p:cNvSpPr/>
            <p:nvPr/>
          </p:nvSpPr>
          <p:spPr>
            <a:xfrm>
              <a:off x="1446435" y="5701409"/>
              <a:ext cx="157555" cy="184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B7FD450B-FE52-4316-BBD7-E71BED624F3A}"/>
                </a:ext>
              </a:extLst>
            </p:cNvPr>
            <p:cNvSpPr/>
            <p:nvPr/>
          </p:nvSpPr>
          <p:spPr>
            <a:xfrm>
              <a:off x="1460688" y="5908164"/>
              <a:ext cx="157555" cy="184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8196EBE-763A-4800-AD86-E62E3C97390C}"/>
              </a:ext>
            </a:extLst>
          </p:cNvPr>
          <p:cNvSpPr/>
          <p:nvPr/>
        </p:nvSpPr>
        <p:spPr>
          <a:xfrm>
            <a:off x="251574" y="2769050"/>
            <a:ext cx="2808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SC</a:t>
            </a:r>
            <a:r>
              <a:rPr lang="en-US" altLang="zh-CN" sz="2000" b="1" dirty="0"/>
              <a:t>  </a:t>
            </a:r>
            <a:r>
              <a:rPr lang="en-US" altLang="zh-CN" sz="2000" b="1" dirty="0">
                <a:sym typeface="Symbol" panose="05050102010706020507" pitchFamily="18" charset="2"/>
              </a:rPr>
              <a:t>+</a:t>
            </a:r>
            <a:r>
              <a:rPr lang="en-US" altLang="zh-CN" sz="2000" b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sym typeface="Symbol" panose="05050102010706020507" pitchFamily="18" charset="2"/>
              </a:rPr>
              <a:t>magnetic</a:t>
            </a:r>
            <a:r>
              <a:rPr lang="en-US" altLang="zh-CN" sz="2000" b="1" dirty="0">
                <a:solidFill>
                  <a:srgbClr val="FF0000"/>
                </a:solidFill>
              </a:rPr>
              <a:t> impurity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右箭头 11">
            <a:extLst>
              <a:ext uri="{FF2B5EF4-FFF2-40B4-BE49-F238E27FC236}">
                <a16:creationId xmlns:a16="http://schemas.microsoft.com/office/drawing/2014/main" xmlns="" id="{7C9FF366-2EB4-4D77-B137-C50FE2243B87}"/>
              </a:ext>
            </a:extLst>
          </p:cNvPr>
          <p:cNvSpPr/>
          <p:nvPr/>
        </p:nvSpPr>
        <p:spPr>
          <a:xfrm>
            <a:off x="3621070" y="1593924"/>
            <a:ext cx="2221738" cy="983016"/>
          </a:xfrm>
          <a:prstGeom prst="rightArrow">
            <a:avLst>
              <a:gd name="adj1" fmla="val 673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Two possible processes</a:t>
            </a:r>
            <a:endParaRPr lang="zh-CN" altLang="en-US" b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40F5FAA9-915E-1247-A81B-71C4A4E0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63" y="-28198"/>
            <a:ext cx="8024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FF"/>
                </a:solidFill>
                <a:latin typeface="Trebuchet MS" panose="020B0603020202020204" pitchFamily="34" charset="0"/>
              </a:rPr>
              <a:t>Quantum magnetic impurity </a:t>
            </a:r>
            <a:r>
              <a:rPr lang="en-US" altLang="zh-CN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in a Superconductor</a:t>
            </a:r>
            <a:endParaRPr lang="en-US" altLang="de-DE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FDC1EBA1-DABC-9D52-60DB-EB92857B8A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5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65AE89-C596-8291-9996-EF3F42802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68" y="841070"/>
            <a:ext cx="8339622" cy="5400503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40F5FAA9-915E-1247-A81B-71C4A4E0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91"/>
            <a:ext cx="7749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FF"/>
                </a:solidFill>
                <a:latin typeface="Trebuchet MS" panose="020B0603020202020204" pitchFamily="34" charset="0"/>
              </a:rPr>
              <a:t>Quantum magnetic impurity </a:t>
            </a:r>
            <a:r>
              <a:rPr lang="en-US" altLang="zh-CN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in TSC with vortex</a:t>
            </a:r>
            <a:endParaRPr lang="en-US" altLang="de-DE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9562416-D787-739C-92B7-6E4D124D96C9}"/>
              </a:ext>
            </a:extLst>
          </p:cNvPr>
          <p:cNvSpPr txBox="1"/>
          <p:nvPr/>
        </p:nvSpPr>
        <p:spPr>
          <a:xfrm>
            <a:off x="5879661" y="5907424"/>
            <a:ext cx="42780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FF0000"/>
                </a:solidFill>
              </a:rPr>
              <a:t>J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103685" y="647156"/>
            <a:ext cx="57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400" b="1" dirty="0">
                <a:solidFill>
                  <a:srgbClr val="C00000"/>
                </a:solidFill>
              </a:rPr>
              <a:t>What happens, when TSC with vortex:</a:t>
            </a:r>
          </a:p>
        </p:txBody>
      </p:sp>
      <p:sp>
        <p:nvSpPr>
          <p:cNvPr id="11" name="左箭头 10">
            <a:extLst>
              <a:ext uri="{FF2B5EF4-FFF2-40B4-BE49-F238E27FC236}">
                <a16:creationId xmlns:a16="http://schemas.microsoft.com/office/drawing/2014/main" xmlns="" id="{DC4AA38A-33DB-0D9A-E0FF-723ABA6FF04C}"/>
              </a:ext>
            </a:extLst>
          </p:cNvPr>
          <p:cNvSpPr/>
          <p:nvPr/>
        </p:nvSpPr>
        <p:spPr>
          <a:xfrm>
            <a:off x="5879661" y="2342424"/>
            <a:ext cx="5120640" cy="70998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altLang="zh-CN" dirty="0">
                <a:solidFill>
                  <a:schemeClr val="tx1"/>
                </a:solidFill>
                <a:effectLst/>
                <a:latin typeface="MinionPro"/>
              </a:rPr>
              <a:t>Caroli–de </a:t>
            </a:r>
            <a:r>
              <a:rPr lang="en" altLang="zh-CN" dirty="0" err="1">
                <a:solidFill>
                  <a:schemeClr val="tx1"/>
                </a:solidFill>
                <a:effectLst/>
                <a:latin typeface="MinionPro"/>
              </a:rPr>
              <a:t>Gennes</a:t>
            </a:r>
            <a:r>
              <a:rPr lang="en" altLang="zh-CN" dirty="0">
                <a:solidFill>
                  <a:schemeClr val="tx1"/>
                </a:solidFill>
                <a:effectLst/>
                <a:latin typeface="MinionPro"/>
              </a:rPr>
              <a:t>–</a:t>
            </a:r>
            <a:r>
              <a:rPr lang="en" altLang="zh-CN" dirty="0" err="1">
                <a:solidFill>
                  <a:schemeClr val="tx1"/>
                </a:solidFill>
                <a:effectLst/>
                <a:latin typeface="MinionPro"/>
              </a:rPr>
              <a:t>Matricon</a:t>
            </a:r>
            <a:r>
              <a:rPr lang="en" altLang="zh-CN" dirty="0">
                <a:solidFill>
                  <a:schemeClr val="tx1"/>
                </a:solidFill>
                <a:effectLst/>
                <a:latin typeface="MinionPro"/>
              </a:rPr>
              <a:t> bound states </a:t>
            </a:r>
            <a:r>
              <a:rPr lang="en" altLang="zh-CN" dirty="0">
                <a:solidFill>
                  <a:srgbClr val="C00000"/>
                </a:solidFill>
                <a:effectLst/>
                <a:latin typeface="MinionPro"/>
              </a:rPr>
              <a:t>(</a:t>
            </a:r>
            <a:r>
              <a:rPr lang="en" altLang="zh-CN" dirty="0" err="1">
                <a:solidFill>
                  <a:srgbClr val="C00000"/>
                </a:solidFill>
                <a:effectLst/>
                <a:latin typeface="MinionPro"/>
              </a:rPr>
              <a:t>CdGM</a:t>
            </a:r>
            <a:r>
              <a:rPr lang="en" altLang="zh-CN" dirty="0">
                <a:solidFill>
                  <a:srgbClr val="C00000"/>
                </a:solidFill>
                <a:effectLst/>
                <a:latin typeface="MinionPro"/>
              </a:rPr>
              <a:t>)</a:t>
            </a:r>
            <a:endParaRPr lang="en" altLang="zh-CN" dirty="0">
              <a:solidFill>
                <a:srgbClr val="C00000"/>
              </a:solidFill>
            </a:endParaRPr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xmlns="" id="{8ACD2F1C-BFCD-C04F-92AF-933819393C07}"/>
              </a:ext>
            </a:extLst>
          </p:cNvPr>
          <p:cNvSpPr/>
          <p:nvPr/>
        </p:nvSpPr>
        <p:spPr>
          <a:xfrm>
            <a:off x="6262095" y="2945874"/>
            <a:ext cx="3332643" cy="71107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altLang="zh-CN" b="1" dirty="0">
                <a:solidFill>
                  <a:schemeClr val="tx1"/>
                </a:solidFill>
                <a:effectLst/>
                <a:latin typeface="Whitney"/>
              </a:rPr>
              <a:t>Majorana zero modes</a:t>
            </a:r>
            <a:r>
              <a:rPr lang="en" altLang="zh-CN" b="1" dirty="0">
                <a:effectLst/>
                <a:latin typeface="Whitney"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  <a:latin typeface="Whitney"/>
              </a:rPr>
              <a:t>(MZM)</a:t>
            </a:r>
            <a:r>
              <a:rPr lang="en" altLang="zh-CN" b="1" dirty="0">
                <a:effectLst/>
                <a:latin typeface="Whitney"/>
              </a:rPr>
              <a:t> </a:t>
            </a:r>
            <a:endParaRPr lang="en" altLang="zh-CN" dirty="0"/>
          </a:p>
        </p:txBody>
      </p:sp>
      <p:sp>
        <p:nvSpPr>
          <p:cNvPr id="21" name="左箭头 20">
            <a:extLst>
              <a:ext uri="{FF2B5EF4-FFF2-40B4-BE49-F238E27FC236}">
                <a16:creationId xmlns:a16="http://schemas.microsoft.com/office/drawing/2014/main" xmlns="" id="{B115583C-39F2-C979-BE43-879720E6CA14}"/>
              </a:ext>
            </a:extLst>
          </p:cNvPr>
          <p:cNvSpPr/>
          <p:nvPr/>
        </p:nvSpPr>
        <p:spPr>
          <a:xfrm>
            <a:off x="6786070" y="3499596"/>
            <a:ext cx="1142346" cy="70998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altLang="zh-CN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en" altLang="zh-CN" dirty="0" err="1">
                <a:solidFill>
                  <a:schemeClr val="tx1"/>
                </a:solidFill>
                <a:effectLst/>
                <a:latin typeface="MinionPro"/>
              </a:rPr>
              <a:t>CdGM</a:t>
            </a:r>
            <a:endParaRPr lang="en" altLang="zh-CN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9F77F34E-C3E7-C39E-15A9-C82F87BE2619}"/>
                  </a:ext>
                </a:extLst>
              </p:cNvPr>
              <p:cNvSpPr txBox="1"/>
              <p:nvPr/>
            </p:nvSpPr>
            <p:spPr>
              <a:xfrm>
                <a:off x="599166" y="6294410"/>
                <a:ext cx="1098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</a:rPr>
                  <a:t>Single particle spectrum for </a:t>
                </a:r>
                <a14:m>
                  <m:oMath xmlns:m="http://schemas.openxmlformats.org/officeDocument/2006/math" xmlns="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 but no impurity. 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J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is the Orbital angular momentum(OAM) index.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F77F34E-C3E7-C39E-15A9-C82F87BE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66" y="6294410"/>
                <a:ext cx="10988800" cy="523220"/>
              </a:xfrm>
              <a:prstGeom prst="rect">
                <a:avLst/>
              </a:prstGeom>
              <a:blipFill>
                <a:blip r:embed="rId5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2" descr="5">
            <a:extLst>
              <a:ext uri="{FF2B5EF4-FFF2-40B4-BE49-F238E27FC236}">
                <a16:creationId xmlns:a16="http://schemas.microsoft.com/office/drawing/2014/main" xmlns="" id="{EE559AC7-89D3-8C51-BAFB-33819E2122D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6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3685" y="686345"/>
            <a:ext cx="411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000" b="1" dirty="0"/>
              <a:t>Without Vortex: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77478AE-75CC-4730-9840-7D5E191BA945}"/>
              </a:ext>
            </a:extLst>
          </p:cNvPr>
          <p:cNvSpPr txBox="1"/>
          <p:nvPr/>
        </p:nvSpPr>
        <p:spPr>
          <a:xfrm>
            <a:off x="6146725" y="4433939"/>
            <a:ext cx="3525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Pseudo-spin Kondo Singlet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C00000"/>
                </a:solidFill>
              </a:rPr>
              <a:t>SC pairing </a:t>
            </a:r>
          </a:p>
          <a:p>
            <a:pPr marL="457200" indent="-457200">
              <a:buFontTx/>
              <a:buAutoNum type="arabicParenR"/>
            </a:pPr>
            <a:r>
              <a:rPr lang="en-US" altLang="zh-CN" sz="2000" b="1" dirty="0">
                <a:solidFill>
                  <a:srgbClr val="0070C0"/>
                </a:solidFill>
              </a:rPr>
              <a:t>Impurity-MZM coupling</a:t>
            </a:r>
          </a:p>
          <a:p>
            <a:pPr marL="457200" indent="-457200">
              <a:buFontTx/>
              <a:buAutoNum type="arabicParenR"/>
            </a:pPr>
            <a:r>
              <a:rPr lang="en-US" altLang="zh-CN" sz="2000" b="1" dirty="0">
                <a:solidFill>
                  <a:srgbClr val="0070C0"/>
                </a:solidFill>
              </a:rPr>
              <a:t>Impurity-</a:t>
            </a:r>
            <a:r>
              <a:rPr lang="en-US" altLang="zh-CN" sz="2000" b="1" dirty="0" err="1">
                <a:solidFill>
                  <a:srgbClr val="0070C0"/>
                </a:solidFill>
              </a:rPr>
              <a:t>CdGM</a:t>
            </a:r>
            <a:r>
              <a:rPr lang="en-US" altLang="zh-CN" sz="2000" b="1" dirty="0">
                <a:solidFill>
                  <a:srgbClr val="0070C0"/>
                </a:solidFill>
              </a:rPr>
              <a:t> coupling</a:t>
            </a:r>
          </a:p>
        </p:txBody>
      </p:sp>
      <p:sp>
        <p:nvSpPr>
          <p:cNvPr id="13" name="爆炸形: 8 pt  12">
            <a:extLst>
              <a:ext uri="{FF2B5EF4-FFF2-40B4-BE49-F238E27FC236}">
                <a16:creationId xmlns:a16="http://schemas.microsoft.com/office/drawing/2014/main" xmlns="" id="{51E22BC3-DD11-40F6-9006-97EC9B581AC6}"/>
              </a:ext>
            </a:extLst>
          </p:cNvPr>
          <p:cNvSpPr/>
          <p:nvPr/>
        </p:nvSpPr>
        <p:spPr>
          <a:xfrm>
            <a:off x="1757772" y="3800073"/>
            <a:ext cx="2655298" cy="27739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Four possible processes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992FE15E-137F-4E1C-AE6D-E553C5AC0D17}"/>
              </a:ext>
            </a:extLst>
          </p:cNvPr>
          <p:cNvSpPr txBox="1"/>
          <p:nvPr/>
        </p:nvSpPr>
        <p:spPr>
          <a:xfrm>
            <a:off x="6146725" y="1463756"/>
            <a:ext cx="586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breaking and forming </a:t>
            </a:r>
            <a:r>
              <a:rPr lang="en-US" altLang="zh-CN" sz="2000" b="1" dirty="0">
                <a:solidFill>
                  <a:srgbClr val="C0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pseudo-spin</a:t>
            </a: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 Kondo singlet,</a:t>
            </a:r>
            <a:b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</a:b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creating Yu-Shiba-</a:t>
            </a:r>
            <a:r>
              <a:rPr lang="en-US" altLang="zh-CN" sz="2000" b="1" dirty="0" err="1">
                <a:solidFill>
                  <a:srgbClr val="C00000"/>
                </a:solidFill>
                <a:sym typeface="Symbol" panose="05050102010706020507" pitchFamily="18" charset="2"/>
              </a:rPr>
              <a:t>Rusinov</a:t>
            </a:r>
            <a:r>
              <a:rPr lang="en-US" altLang="zh-CN" sz="2000" b="1" dirty="0">
                <a:solidFill>
                  <a:srgbClr val="C00000"/>
                </a:solidFill>
                <a:sym typeface="Symbol" panose="05050102010706020507" pitchFamily="18" charset="2"/>
              </a:rPr>
              <a:t> states</a:t>
            </a:r>
            <a:r>
              <a:rPr lang="en-US" altLang="zh-CN" sz="2000" b="1" dirty="0">
                <a:solidFill>
                  <a:srgbClr val="C00000"/>
                </a:solidFill>
              </a:rPr>
              <a:t>  </a:t>
            </a:r>
          </a:p>
          <a:p>
            <a:pPr marL="457200" indent="-457200">
              <a:buAutoNum type="arabicParenR"/>
            </a:pPr>
            <a:r>
              <a:rPr lang="en-US" altLang="zh-CN" sz="2000" b="1" dirty="0">
                <a:solidFill>
                  <a:srgbClr val="00B050"/>
                </a:solidFill>
              </a:rPr>
              <a:t>breaking and then pairing </a:t>
            </a:r>
            <a:r>
              <a:rPr lang="en-US" altLang="zh-CN" sz="2000" b="1" dirty="0">
                <a:solidFill>
                  <a:srgbClr val="0070C0"/>
                </a:solidFill>
              </a:rPr>
              <a:t>or no breaking 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16D2FCE-E0D2-4ECC-9FF8-41B082585D69}"/>
              </a:ext>
            </a:extLst>
          </p:cNvPr>
          <p:cNvGrpSpPr/>
          <p:nvPr/>
        </p:nvGrpSpPr>
        <p:grpSpPr>
          <a:xfrm>
            <a:off x="193677" y="1157349"/>
            <a:ext cx="3401714" cy="1244377"/>
            <a:chOff x="740906" y="5250174"/>
            <a:chExt cx="2902927" cy="1100805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xmlns="" id="{D68104A6-CC08-4AF5-A074-CF44F0F05594}"/>
                </a:ext>
              </a:extLst>
            </p:cNvPr>
            <p:cNvSpPr/>
            <p:nvPr/>
          </p:nvSpPr>
          <p:spPr>
            <a:xfrm>
              <a:off x="740906" y="5250174"/>
              <a:ext cx="2902927" cy="1100805"/>
            </a:xfrm>
            <a:prstGeom prst="parallelogram">
              <a:avLst>
                <a:gd name="adj" fmla="val 7484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7C07055-8449-42A3-B4C8-2C57B3816770}"/>
                </a:ext>
              </a:extLst>
            </p:cNvPr>
            <p:cNvSpPr/>
            <p:nvPr/>
          </p:nvSpPr>
          <p:spPr>
            <a:xfrm>
              <a:off x="1387520" y="5610131"/>
              <a:ext cx="292608" cy="5652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84BD7BE3-F2B9-44A0-8909-F87B58438B65}"/>
                </a:ext>
              </a:extLst>
            </p:cNvPr>
            <p:cNvSpPr/>
            <p:nvPr/>
          </p:nvSpPr>
          <p:spPr>
            <a:xfrm>
              <a:off x="2275430" y="5638476"/>
              <a:ext cx="292608" cy="2884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连接符: 曲线 23">
              <a:extLst>
                <a:ext uri="{FF2B5EF4-FFF2-40B4-BE49-F238E27FC236}">
                  <a16:creationId xmlns:a16="http://schemas.microsoft.com/office/drawing/2014/main" xmlns="" id="{F2F971C4-12CE-4BCB-AEB9-05C6E9573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5814" y="5464792"/>
              <a:ext cx="1335024" cy="337990"/>
            </a:xfrm>
            <a:prstGeom prst="curvedConnector3">
              <a:avLst/>
            </a:prstGeom>
            <a:ln w="476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连接符: 曲线 29">
              <a:extLst>
                <a:ext uri="{FF2B5EF4-FFF2-40B4-BE49-F238E27FC236}">
                  <a16:creationId xmlns:a16="http://schemas.microsoft.com/office/drawing/2014/main" xmlns="" id="{9775103F-33D3-4B88-AFD1-607E2D1882CF}"/>
                </a:ext>
              </a:extLst>
            </p:cNvPr>
            <p:cNvCxnSpPr/>
            <p:nvPr/>
          </p:nvCxnSpPr>
          <p:spPr>
            <a:xfrm>
              <a:off x="1599822" y="5982761"/>
              <a:ext cx="1207008" cy="88404"/>
            </a:xfrm>
            <a:prstGeom prst="curvedConnector3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AC6229B5-9914-4B7C-B0A7-6371178FE8D3}"/>
                </a:ext>
              </a:extLst>
            </p:cNvPr>
            <p:cNvSpPr/>
            <p:nvPr/>
          </p:nvSpPr>
          <p:spPr>
            <a:xfrm>
              <a:off x="1446435" y="5701409"/>
              <a:ext cx="157555" cy="184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B7FD450B-FE52-4316-BBD7-E71BED624F3A}"/>
                </a:ext>
              </a:extLst>
            </p:cNvPr>
            <p:cNvSpPr/>
            <p:nvPr/>
          </p:nvSpPr>
          <p:spPr>
            <a:xfrm>
              <a:off x="1460688" y="5908164"/>
              <a:ext cx="157555" cy="184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8196EBE-763A-4800-AD86-E62E3C97390C}"/>
              </a:ext>
            </a:extLst>
          </p:cNvPr>
          <p:cNvSpPr/>
          <p:nvPr/>
        </p:nvSpPr>
        <p:spPr>
          <a:xfrm>
            <a:off x="251574" y="2520853"/>
            <a:ext cx="2934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TSC</a:t>
            </a:r>
            <a:r>
              <a:rPr lang="en-US" altLang="zh-CN" sz="2000" b="1" dirty="0"/>
              <a:t>  </a:t>
            </a:r>
            <a:r>
              <a:rPr lang="en-US" altLang="zh-CN" sz="2000" b="1" dirty="0">
                <a:sym typeface="Symbol" panose="05050102010706020507" pitchFamily="18" charset="2"/>
              </a:rPr>
              <a:t>+</a:t>
            </a:r>
            <a:r>
              <a:rPr lang="en-US" altLang="zh-CN" sz="2000" b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sym typeface="Symbol" panose="05050102010706020507" pitchFamily="18" charset="2"/>
              </a:rPr>
              <a:t>magnetic</a:t>
            </a:r>
            <a:r>
              <a:rPr lang="en-US" altLang="zh-CN" sz="2000" b="1" dirty="0">
                <a:solidFill>
                  <a:srgbClr val="FF0000"/>
                </a:solidFill>
              </a:rPr>
              <a:t> impurity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右箭头 11">
            <a:extLst>
              <a:ext uri="{FF2B5EF4-FFF2-40B4-BE49-F238E27FC236}">
                <a16:creationId xmlns:a16="http://schemas.microsoft.com/office/drawing/2014/main" xmlns="" id="{7C9FF366-2EB4-4D77-B137-C50FE2243B87}"/>
              </a:ext>
            </a:extLst>
          </p:cNvPr>
          <p:cNvSpPr/>
          <p:nvPr/>
        </p:nvSpPr>
        <p:spPr>
          <a:xfrm>
            <a:off x="3621070" y="1384916"/>
            <a:ext cx="2221738" cy="983016"/>
          </a:xfrm>
          <a:prstGeom prst="rightArrow">
            <a:avLst>
              <a:gd name="adj1" fmla="val 673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Two possible processes</a:t>
            </a:r>
            <a:endParaRPr lang="zh-CN" altLang="en-US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428B023C-D849-43EE-8F13-46D8107A9076}"/>
              </a:ext>
            </a:extLst>
          </p:cNvPr>
          <p:cNvSpPr txBox="1"/>
          <p:nvPr/>
        </p:nvSpPr>
        <p:spPr>
          <a:xfrm>
            <a:off x="193677" y="3247042"/>
            <a:ext cx="411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000" b="1" dirty="0"/>
              <a:t>With a Vortex: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40F5FAA9-915E-1247-A81B-71C4A4E0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91"/>
            <a:ext cx="5799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FF"/>
                </a:solidFill>
                <a:latin typeface="Trebuchet MS" panose="020B0603020202020204" pitchFamily="34" charset="0"/>
              </a:rPr>
              <a:t>Quantum magnetic impurity </a:t>
            </a:r>
            <a:r>
              <a:rPr lang="en-US" altLang="zh-CN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in TSC</a:t>
            </a:r>
            <a:endParaRPr lang="en-US" altLang="de-DE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D1F3BD1-3BF9-6130-A647-E81BFD95DB4B}"/>
              </a:ext>
            </a:extLst>
          </p:cNvPr>
          <p:cNvSpPr txBox="1"/>
          <p:nvPr/>
        </p:nvSpPr>
        <p:spPr>
          <a:xfrm>
            <a:off x="6453050" y="2786223"/>
            <a:ext cx="5863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 Wang, et al, Phys. Rev. Lett.  122, 087001 (2019)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4E18BE45-FBF2-1D8B-5D0E-60F7ACCA2CA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58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869" y="11857"/>
            <a:ext cx="4119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Model Hamiltonian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746960C-0AC5-43D4-B97F-882153666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47" y="806188"/>
            <a:ext cx="4457700" cy="5311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BACAD2C-AAA8-49E6-A11C-0D379FE79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1850363"/>
            <a:ext cx="4089400" cy="7819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2994E4B-F336-4071-BB57-4C0F48AEF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75" y="2632348"/>
            <a:ext cx="4229100" cy="7437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65D1BC-04CC-4969-95C4-33FE8661A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049" y="3736397"/>
            <a:ext cx="5069958" cy="14634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A67118E-35F0-4F61-826B-35D48BE074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60" t="5962"/>
          <a:stretch/>
        </p:blipFill>
        <p:spPr>
          <a:xfrm>
            <a:off x="891655" y="5674663"/>
            <a:ext cx="1934095" cy="32818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47635080-BFCD-4A36-A959-9F18357263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364"/>
          <a:stretch/>
        </p:blipFill>
        <p:spPr>
          <a:xfrm>
            <a:off x="3542180" y="5462656"/>
            <a:ext cx="2500291" cy="78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097E8192-708A-46D0-B176-8840DCFCAFBD}"/>
                  </a:ext>
                </a:extLst>
              </p:cNvPr>
              <p:cNvSpPr txBox="1"/>
              <p:nvPr/>
            </p:nvSpPr>
            <p:spPr>
              <a:xfrm>
                <a:off x="8041156" y="5423254"/>
                <a:ext cx="36713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/>
                  <a:t> for no vortex</a:t>
                </a:r>
              </a:p>
              <a:p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400" b="1" dirty="0"/>
                  <a:t>for having vortex 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97E8192-708A-46D0-B176-8840DCFCA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56" y="5423254"/>
                <a:ext cx="3671362" cy="830997"/>
              </a:xfrm>
              <a:prstGeom prst="rect">
                <a:avLst/>
              </a:prstGeom>
              <a:blipFill>
                <a:blip r:embed="rId10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BACDB81-E7B6-EF7F-6892-76D9EE63F7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3778" y="723012"/>
            <a:ext cx="3737172" cy="2237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0D381E49-3C4F-59FC-A980-DA2A71F0917F}"/>
                  </a:ext>
                </a:extLst>
              </p:cNvPr>
              <p:cNvSpPr txBox="1"/>
              <p:nvPr/>
            </p:nvSpPr>
            <p:spPr>
              <a:xfrm>
                <a:off x="721886" y="6488668"/>
                <a:ext cx="81142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1800" b="1" dirty="0"/>
                  <a:t> according to experimental on surface state of </a:t>
                </a:r>
                <a:r>
                  <a:rPr lang="en-US" altLang="zh-CN" sz="1800" b="1" dirty="0" err="1"/>
                  <a:t>FeTeSe</a:t>
                </a:r>
                <a:endParaRPr lang="en-US" altLang="zh-CN" sz="1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D381E49-3C4F-59FC-A980-DA2A71F09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6" y="6488668"/>
                <a:ext cx="8114246" cy="369332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5B7E677-C187-7AD9-2979-9FC41FA181EE}"/>
              </a:ext>
            </a:extLst>
          </p:cNvPr>
          <p:cNvSpPr txBox="1"/>
          <p:nvPr/>
        </p:nvSpPr>
        <p:spPr>
          <a:xfrm>
            <a:off x="216618" y="3349728"/>
            <a:ext cx="7253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Topological Surface state with spin-momentum binding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21E12BA-3A7A-DFF5-9299-55735E4728A0}"/>
              </a:ext>
            </a:extLst>
          </p:cNvPr>
          <p:cNvSpPr txBox="1"/>
          <p:nvPr/>
        </p:nvSpPr>
        <p:spPr>
          <a:xfrm>
            <a:off x="256704" y="1288351"/>
            <a:ext cx="298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Anderson impurity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3684D98-A8EC-4A36-3BC8-FF575FA9C7E6}"/>
              </a:ext>
            </a:extLst>
          </p:cNvPr>
          <p:cNvSpPr txBox="1"/>
          <p:nvPr/>
        </p:nvSpPr>
        <p:spPr>
          <a:xfrm>
            <a:off x="8041156" y="4229084"/>
            <a:ext cx="3019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C00000"/>
                </a:solidFill>
              </a:rPr>
              <a:t>Proximate s-wave SC</a:t>
            </a: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B92455E7-20F2-0069-191F-FECA7BBE4EE6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38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11">
            <a:extLst>
              <a:ext uri="{FF2B5EF4-FFF2-40B4-BE49-F238E27FC236}">
                <a16:creationId xmlns:a16="http://schemas.microsoft.com/office/drawing/2014/main" xmlns="" id="{FF6D8CAC-D623-436C-BF56-4C770083CCEA}"/>
              </a:ext>
            </a:extLst>
          </p:cNvPr>
          <p:cNvSpPr/>
          <p:nvPr/>
        </p:nvSpPr>
        <p:spPr>
          <a:xfrm>
            <a:off x="2321773" y="580661"/>
            <a:ext cx="2342303" cy="1047558"/>
          </a:xfrm>
          <a:prstGeom prst="rightArrow">
            <a:avLst>
              <a:gd name="adj1" fmla="val 297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i="1" dirty="0" err="1"/>
              <a:t>Bogoliubov</a:t>
            </a:r>
            <a:r>
              <a:rPr lang="en-US" altLang="zh-CN" sz="1400" b="1" i="1" dirty="0"/>
              <a:t> transformation</a:t>
            </a:r>
            <a:endParaRPr lang="zh-CN" altLang="en-US" sz="1400" dirty="0"/>
          </a:p>
        </p:txBody>
      </p:sp>
      <p:sp>
        <p:nvSpPr>
          <p:cNvPr id="10" name="右箭头 11">
            <a:extLst>
              <a:ext uri="{FF2B5EF4-FFF2-40B4-BE49-F238E27FC236}">
                <a16:creationId xmlns:a16="http://schemas.microsoft.com/office/drawing/2014/main" xmlns="" id="{156C3410-A68F-4E26-8860-5683BF8D48E9}"/>
              </a:ext>
            </a:extLst>
          </p:cNvPr>
          <p:cNvSpPr/>
          <p:nvPr/>
        </p:nvSpPr>
        <p:spPr>
          <a:xfrm>
            <a:off x="7337093" y="570101"/>
            <a:ext cx="1444417" cy="983016"/>
          </a:xfrm>
          <a:prstGeom prst="rightArrow">
            <a:avLst>
              <a:gd name="adj1" fmla="val 326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i="1" dirty="0"/>
              <a:t>Block </a:t>
            </a:r>
            <a:r>
              <a:rPr lang="en-US" altLang="zh-CN" sz="1400" b="1" i="1" dirty="0" err="1"/>
              <a:t>Lanczos</a:t>
            </a:r>
            <a:endParaRPr lang="zh-CN" altLang="en-US" sz="1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893CE86-D43E-45EE-BF03-B958CDB6E89D}"/>
              </a:ext>
            </a:extLst>
          </p:cNvPr>
          <p:cNvSpPr/>
          <p:nvPr/>
        </p:nvSpPr>
        <p:spPr>
          <a:xfrm>
            <a:off x="8543112" y="5661501"/>
            <a:ext cx="3627592" cy="596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Finite size DMRG algorithm</a:t>
            </a:r>
            <a:endParaRPr lang="zh-CN" altLang="en-US" sz="2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4BDF01B-46F1-4A5F-B68E-42B233665A56}"/>
              </a:ext>
            </a:extLst>
          </p:cNvPr>
          <p:cNvSpPr/>
          <p:nvPr/>
        </p:nvSpPr>
        <p:spPr>
          <a:xfrm>
            <a:off x="240872" y="864931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Original model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C3FC9336-31AB-4470-A756-43572E4633A7}"/>
              </a:ext>
            </a:extLst>
          </p:cNvPr>
          <p:cNvSpPr/>
          <p:nvPr/>
        </p:nvSpPr>
        <p:spPr>
          <a:xfrm>
            <a:off x="4987720" y="776499"/>
            <a:ext cx="1567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Star model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50D9463-B471-4067-A3AD-C7CE13C6D86E}"/>
              </a:ext>
            </a:extLst>
          </p:cNvPr>
          <p:cNvSpPr/>
          <p:nvPr/>
        </p:nvSpPr>
        <p:spPr>
          <a:xfrm>
            <a:off x="9435582" y="830776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Chain model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9799E81-CA62-4D54-88E7-9CB3DC42C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3" y="2023662"/>
            <a:ext cx="2513465" cy="15070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71C75D6-EC12-4EC1-8B66-4ECDF2513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017" y="3699650"/>
            <a:ext cx="2282885" cy="3027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AECD725-3363-4300-AD0C-8788D0C6F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818" y="1575967"/>
            <a:ext cx="2987049" cy="34338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A838B45-1C74-4736-9966-C55F362F3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488" y="1644500"/>
            <a:ext cx="2532617" cy="1784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994AAB8-02C9-36C5-C3EA-D5415C877B58}"/>
              </a:ext>
            </a:extLst>
          </p:cNvPr>
          <p:cNvSpPr txBox="1"/>
          <p:nvPr/>
        </p:nvSpPr>
        <p:spPr>
          <a:xfrm>
            <a:off x="4524689" y="1214563"/>
            <a:ext cx="28222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Bogoliubov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quasi-particles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4348CE4-F98A-60CB-8C1F-926B1F8CBEC3}"/>
              </a:ext>
            </a:extLst>
          </p:cNvPr>
          <p:cNvSpPr txBox="1"/>
          <p:nvPr/>
        </p:nvSpPr>
        <p:spPr>
          <a:xfrm>
            <a:off x="10982" y="-10727"/>
            <a:ext cx="111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Methodology: </a:t>
            </a:r>
            <a:r>
              <a:rPr lang="en-US" altLang="zh-CN" sz="3200" b="1" dirty="0">
                <a:solidFill>
                  <a:srgbClr val="C00000"/>
                </a:solidFill>
              </a:rPr>
              <a:t>by three steps, but no approximation is made.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E1DCBC-C64A-8BDD-030B-6C2B3706B4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60" t="5962"/>
          <a:stretch/>
        </p:blipFill>
        <p:spPr>
          <a:xfrm>
            <a:off x="471600" y="4063663"/>
            <a:ext cx="1934095" cy="3281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8A50A1E-2E32-43FA-7A8D-21BF9EBBAF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364"/>
          <a:stretch/>
        </p:blipFill>
        <p:spPr>
          <a:xfrm>
            <a:off x="135217" y="5009832"/>
            <a:ext cx="2500291" cy="783100"/>
          </a:xfrm>
          <a:prstGeom prst="rect">
            <a:avLst/>
          </a:prstGeom>
        </p:spPr>
      </p:pic>
      <p:pic>
        <p:nvPicPr>
          <p:cNvPr id="6" name="Picture 12" descr="5">
            <a:extLst>
              <a:ext uri="{FF2B5EF4-FFF2-40B4-BE49-F238E27FC236}">
                <a16:creationId xmlns:a16="http://schemas.microsoft.com/office/drawing/2014/main" xmlns="" id="{7E20CA5A-5799-825D-AD35-692B93DBE018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15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027FD-B016-49AD-9599-7C1E62B3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66" y="408735"/>
            <a:ext cx="2357066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Outlines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C7375B-50F8-4428-B07B-7FC36A72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40" y="1535306"/>
            <a:ext cx="9308582" cy="425117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related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issues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on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Topological superconductors(TSCs)</a:t>
            </a:r>
            <a:endParaRPr lang="en-US" altLang="zh-CN" sz="33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Anderson impurity coupled to TSCs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with/without vortex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rgbClr val="0070C0"/>
                </a:solidFill>
              </a:rPr>
              <a:t>Numerical results</a:t>
            </a:r>
            <a:endParaRPr lang="en-US" altLang="zh-CN" sz="3300" b="1" dirty="0"/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0863" y="5562785"/>
            <a:ext cx="7574766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Rev. </a:t>
            </a:r>
            <a:r>
              <a:rPr lang="en-US" altLang="zh-CN" sz="25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122, 087001 (2019).</a:t>
            </a:r>
          </a:p>
          <a:p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zh-CN" sz="25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2206.04862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AC3D80E8-2418-5925-CB4F-D367523AB2BA}"/>
                  </a:ext>
                </a:extLst>
              </p:cNvPr>
              <p:cNvSpPr/>
              <p:nvPr/>
            </p:nvSpPr>
            <p:spPr>
              <a:xfrm>
                <a:off x="5150296" y="4164955"/>
                <a:ext cx="6175201" cy="26930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1" dirty="0">
                    <a:solidFill>
                      <a:srgbClr val="4472C4"/>
                    </a:solidFill>
                  </a:rPr>
                  <a:t>The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case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，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i.e.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without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vertex</a:t>
                </a:r>
              </a:p>
              <a:p>
                <a:pPr marL="971550" lvl="1" indent="-514350">
                  <a:spcBef>
                    <a:spcPts val="600"/>
                  </a:spcBef>
                  <a:buAutoNum type="arabicParenR"/>
                </a:pPr>
                <a:r>
                  <a:rPr lang="en-US" altLang="zh-CN" sz="2400" b="1" dirty="0"/>
                  <a:t>Lowest energy excitation</a:t>
                </a:r>
              </a:p>
              <a:p>
                <a:pPr marL="971550" lvl="1" indent="-514350">
                  <a:spcBef>
                    <a:spcPts val="600"/>
                  </a:spcBef>
                  <a:buAutoNum type="arabicParenR"/>
                </a:pPr>
                <a:r>
                  <a:rPr lang="en-US" altLang="zh-CN" sz="2400" b="1" dirty="0"/>
                  <a:t>Local moment of the impurity</a:t>
                </a:r>
              </a:p>
              <a:p>
                <a:pPr marL="971550" lvl="1" indent="-514350">
                  <a:spcBef>
                    <a:spcPts val="600"/>
                  </a:spcBef>
                  <a:buAutoNum type="arabicParenR"/>
                </a:pPr>
                <a:r>
                  <a:rPr lang="en-US" altLang="zh-CN" sz="2400" b="1" dirty="0"/>
                  <a:t>Spin-dependent LDOS</a:t>
                </a:r>
              </a:p>
              <a:p>
                <a:pPr marL="971550" lvl="1" indent="-514350">
                  <a:spcBef>
                    <a:spcPts val="600"/>
                  </a:spcBef>
                  <a:buAutoNum type="arabicParenR"/>
                </a:pPr>
                <a:r>
                  <a:rPr lang="en-US" altLang="zh-CN" sz="2400" b="1" dirty="0"/>
                  <a:t>Anisotropic spin-correlation functions</a:t>
                </a:r>
              </a:p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1" dirty="0">
                    <a:solidFill>
                      <a:srgbClr val="4472C4"/>
                    </a:solidFill>
                  </a:rPr>
                  <a:t>The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case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，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i.e.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with</a:t>
                </a:r>
                <a:r>
                  <a:rPr lang="zh-CN" altLang="en-US" sz="2400" b="1" dirty="0">
                    <a:solidFill>
                      <a:srgbClr val="4472C4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4472C4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C3D80E8-2418-5925-CB4F-D367523AB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96" y="4164955"/>
                <a:ext cx="6175201" cy="2693045"/>
              </a:xfrm>
              <a:prstGeom prst="rect">
                <a:avLst/>
              </a:prstGeom>
              <a:blipFill>
                <a:blip r:embed="rId2"/>
                <a:stretch>
                  <a:fillRect l="-1437" t="-1408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79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0" y="1377628"/>
            <a:ext cx="9970816" cy="4402292"/>
          </a:xfrm>
          <a:prstGeom prst="rect">
            <a:avLst/>
          </a:prstGeom>
        </p:spPr>
      </p:pic>
      <p:sp>
        <p:nvSpPr>
          <p:cNvPr id="7" name="上箭头 6"/>
          <p:cNvSpPr/>
          <p:nvPr/>
        </p:nvSpPr>
        <p:spPr>
          <a:xfrm>
            <a:off x="7639361" y="5286542"/>
            <a:ext cx="238664" cy="493378"/>
          </a:xfrm>
          <a:prstGeom prst="upArrow">
            <a:avLst>
              <a:gd name="adj1" fmla="val 12576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878077" y="2664498"/>
            <a:ext cx="3612333" cy="45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567FAE47-128A-44CC-BF35-A7B14B98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3" y="913688"/>
            <a:ext cx="10515600" cy="5343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1) Lowest energy excitation reveals </a:t>
            </a:r>
            <a:r>
              <a:rPr lang="en-US" altLang="zh-CN" sz="2400" b="1" dirty="0">
                <a:solidFill>
                  <a:srgbClr val="C00000"/>
                </a:solidFill>
              </a:rPr>
              <a:t>a singlet-doublet GS transition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85605" y="5786466"/>
                <a:ext cx="481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05" y="5786466"/>
                <a:ext cx="4819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473610" y="2127880"/>
                <a:ext cx="84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610" y="2127880"/>
                <a:ext cx="84023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>
            <a:off x="7048404" y="1910742"/>
            <a:ext cx="3670249" cy="3126532"/>
            <a:chOff x="7035341" y="1231473"/>
            <a:chExt cx="3670249" cy="3126532"/>
          </a:xfrm>
        </p:grpSpPr>
        <p:sp>
          <p:nvSpPr>
            <p:cNvPr id="18" name="矩形 17"/>
            <p:cNvSpPr/>
            <p:nvPr/>
          </p:nvSpPr>
          <p:spPr>
            <a:xfrm>
              <a:off x="8973762" y="1242384"/>
              <a:ext cx="1640010" cy="57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-2940000">
              <a:off x="7104306" y="2296014"/>
              <a:ext cx="2704642" cy="57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-1380000">
              <a:off x="8152146" y="3148364"/>
              <a:ext cx="2553444" cy="14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单圆角矩形 21"/>
            <p:cNvSpPr/>
            <p:nvPr/>
          </p:nvSpPr>
          <p:spPr>
            <a:xfrm>
              <a:off x="7036995" y="3723843"/>
              <a:ext cx="463329" cy="634161"/>
            </a:xfrm>
            <a:prstGeom prst="snipRoundRect">
              <a:avLst>
                <a:gd name="adj1" fmla="val 133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单圆角矩形 22"/>
            <p:cNvSpPr/>
            <p:nvPr/>
          </p:nvSpPr>
          <p:spPr>
            <a:xfrm>
              <a:off x="7120569" y="3884905"/>
              <a:ext cx="463329" cy="473100"/>
            </a:xfrm>
            <a:prstGeom prst="snipRoundRect">
              <a:avLst>
                <a:gd name="adj1" fmla="val 133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剪去对角的矩形 23"/>
            <p:cNvSpPr/>
            <p:nvPr/>
          </p:nvSpPr>
          <p:spPr>
            <a:xfrm>
              <a:off x="7502401" y="2546856"/>
              <a:ext cx="510619" cy="142039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剪去对角的矩形 24"/>
            <p:cNvSpPr/>
            <p:nvPr/>
          </p:nvSpPr>
          <p:spPr>
            <a:xfrm rot="4140000">
              <a:off x="7513258" y="3483707"/>
              <a:ext cx="510619" cy="52980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剪去对角的矩形 25"/>
            <p:cNvSpPr/>
            <p:nvPr/>
          </p:nvSpPr>
          <p:spPr>
            <a:xfrm rot="4140000">
              <a:off x="8191567" y="3641902"/>
              <a:ext cx="510619" cy="52980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剪去对角的矩形 26"/>
            <p:cNvSpPr/>
            <p:nvPr/>
          </p:nvSpPr>
          <p:spPr>
            <a:xfrm>
              <a:off x="7035341" y="1994286"/>
              <a:ext cx="1553287" cy="1127675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剪去对角的矩形 27"/>
            <p:cNvSpPr/>
            <p:nvPr/>
          </p:nvSpPr>
          <p:spPr>
            <a:xfrm>
              <a:off x="7147865" y="2177448"/>
              <a:ext cx="1339788" cy="1127675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剪去对角的矩形 28"/>
            <p:cNvSpPr/>
            <p:nvPr/>
          </p:nvSpPr>
          <p:spPr>
            <a:xfrm>
              <a:off x="8534414" y="3304032"/>
              <a:ext cx="1339788" cy="970168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剪去对角的矩形 29"/>
            <p:cNvSpPr/>
            <p:nvPr/>
          </p:nvSpPr>
          <p:spPr>
            <a:xfrm>
              <a:off x="9260936" y="3353971"/>
              <a:ext cx="1339788" cy="970168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4322513" y="2673557"/>
            <a:ext cx="4441863" cy="91720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2DEB824-BB7A-453A-88F4-97465289B2F1}"/>
              </a:ext>
            </a:extLst>
          </p:cNvPr>
          <p:cNvSpPr/>
          <p:nvPr/>
        </p:nvSpPr>
        <p:spPr>
          <a:xfrm>
            <a:off x="7133632" y="1921653"/>
            <a:ext cx="1853193" cy="776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60CA38CA-FB61-D2A1-6C86-3E0021F1E603}"/>
                  </a:ext>
                </a:extLst>
              </p:cNvPr>
              <p:cNvSpPr/>
              <p:nvPr/>
            </p:nvSpPr>
            <p:spPr>
              <a:xfrm>
                <a:off x="7105459" y="2032870"/>
                <a:ext cx="2701371" cy="750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</a:rPr>
                  <a:t>Two regimes </a:t>
                </a:r>
                <a:r>
                  <a:rPr lang="en-US" altLang="zh-CN" sz="1200" b="1" dirty="0">
                    <a:solidFill>
                      <a:schemeClr val="tx1"/>
                    </a:solidFill>
                  </a:rPr>
                  <a:t>separated by </a:t>
                </a:r>
                <a:r>
                  <a:rPr lang="en-US" altLang="zh-CN" sz="1200" b="1" dirty="0">
                    <a:solidFill>
                      <a:srgbClr val="C00000"/>
                    </a:solidFill>
                  </a:rPr>
                  <a:t>a black curve corresponding to </a:t>
                </a:r>
                <a14:m>
                  <m:oMath xmlns:m="http://schemas.openxmlformats.org/officeDocument/2006/math" xmlns="">
                    <m:r>
                      <a:rPr lang="en-US" altLang="zh-CN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altLang="zh-CN" sz="1200" b="1" dirty="0">
                    <a:solidFill>
                      <a:srgbClr val="C00000"/>
                    </a:solidFill>
                  </a:rPr>
                  <a:t> </a:t>
                </a:r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0CA38CA-FB61-D2A1-6C86-3E0021F1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59" y="2032870"/>
                <a:ext cx="2701371" cy="750211"/>
              </a:xfrm>
              <a:prstGeom prst="rect">
                <a:avLst/>
              </a:prstGeom>
              <a:blipFill>
                <a:blip r:embed="rId6"/>
                <a:stretch>
                  <a:fillRect r="-9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9D70490-A4C3-3E95-BF24-81E4DAB12B7E}"/>
                  </a:ext>
                </a:extLst>
              </p:cNvPr>
              <p:cNvSpPr txBox="1"/>
              <p:nvPr/>
            </p:nvSpPr>
            <p:spPr>
              <a:xfrm>
                <a:off x="272204" y="6111318"/>
                <a:ext cx="11140679" cy="44627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altLang="zh-CN" sz="2300" dirty="0">
                    <a:highlight>
                      <a:srgbClr val="FFFF00"/>
                    </a:highlight>
                  </a:rPr>
                  <a:t>Excitation gap </a:t>
                </a:r>
                <a:r>
                  <a:rPr lang="en-US" altLang="zh-CN" sz="2300" dirty="0"/>
                  <a:t>closes at </a:t>
                </a:r>
                <a:r>
                  <a:rPr lang="en-US" altLang="zh-CN" sz="2300" b="1" dirty="0">
                    <a:solidFill>
                      <a:srgbClr val="C00000"/>
                    </a:solidFill>
                  </a:rPr>
                  <a:t>a critical value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𝑼</m:t>
                        </m:r>
                      </m:e>
                      <m:sub>
                        <m:r>
                          <a:rPr lang="en-US" altLang="zh-CN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300" dirty="0"/>
                  <a:t> for each </a:t>
                </a:r>
                <a:r>
                  <a:rPr lang="en-US" altLang="zh-CN" sz="2300" dirty="0">
                    <a:sym typeface="Symbol" panose="05050102010706020507" pitchFamily="18" charset="2"/>
                  </a:rPr>
                  <a:t> which increase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altLang="zh-CN" sz="23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</m:t>
                    </m:r>
                    <m:r>
                      <a:rPr lang="en-US" altLang="zh-CN" sz="23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altLang="zh-CN" sz="23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3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b>
                        <m:r>
                          <a:rPr lang="en-US" altLang="zh-CN" sz="23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300" dirty="0">
                    <a:sym typeface="Symbol" panose="05050102010706020507" pitchFamily="18" charset="2"/>
                  </a:rPr>
                  <a:t> monotonically. </a:t>
                </a:r>
                <a:endParaRPr lang="en-US" altLang="zh-CN" sz="23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D70490-A4C3-3E95-BF24-81E4DAB1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4" y="6111318"/>
                <a:ext cx="11140679" cy="446276"/>
              </a:xfrm>
              <a:prstGeom prst="rect">
                <a:avLst/>
              </a:prstGeom>
              <a:blipFill>
                <a:blip r:embed="rId7"/>
                <a:stretch>
                  <a:fillRect l="-683" t="-10811" b="-2973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C35A36FB-4D54-A18B-5A25-9258E7D7217A}"/>
                  </a:ext>
                </a:extLst>
              </p:cNvPr>
              <p:cNvSpPr txBox="1"/>
              <p:nvPr/>
            </p:nvSpPr>
            <p:spPr>
              <a:xfrm>
                <a:off x="-6534" y="27098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without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5A36FB-4D54-A18B-5A25-9258E7D7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4" y="27098"/>
                <a:ext cx="6100354" cy="523220"/>
              </a:xfrm>
              <a:prstGeom prst="rect">
                <a:avLst/>
              </a:prstGeom>
              <a:blipFill>
                <a:blip r:embed="rId8"/>
                <a:stretch>
                  <a:fillRect l="-1867" t="-9302" b="-30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2" descr="5">
            <a:extLst>
              <a:ext uri="{FF2B5EF4-FFF2-40B4-BE49-F238E27FC236}">
                <a16:creationId xmlns:a16="http://schemas.microsoft.com/office/drawing/2014/main" xmlns="" id="{8E94D908-EB9E-E6B0-3212-D39EE8C380E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9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AF47C5F-F462-47F3-B9B8-F0334979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8" y="63926"/>
            <a:ext cx="11059045" cy="68525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2) local moment of the impurity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9" y="551270"/>
            <a:ext cx="3728427" cy="416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789DBFA4-E392-4308-B69F-71320903CC7E}"/>
                  </a:ext>
                </a:extLst>
              </p:cNvPr>
              <p:cNvSpPr txBox="1"/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altLang="zh-CN" sz="2400" dirty="0"/>
                  <a:t>Two separated region: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   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i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=1/2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doublet ground state for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rgbClr val="0000CC"/>
                  </a:solidFill>
                </a:endParaRPr>
              </a:p>
              <a:p>
                <a:pPr marL="342900" indent="-342900">
                  <a:buAutoNum type="alphaUcPeriod" startAt="2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Resonant scattering (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RS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) with for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: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the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impurity becomes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nonmagnetic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,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corresponding to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the mixed valence regime</a:t>
                </a: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of Anderson impurity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89DBFA4-E392-4308-B69F-71320903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blipFill>
                <a:blip r:embed="rId5"/>
                <a:stretch>
                  <a:fillRect l="-1329" t="-2045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5">
            <a:extLst>
              <a:ext uri="{FF2B5EF4-FFF2-40B4-BE49-F238E27FC236}">
                <a16:creationId xmlns:a16="http://schemas.microsoft.com/office/drawing/2014/main" xmlns="" id="{57FACB08-B7E6-A781-A5E8-20EB4AD74B5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𝒊𝒎𝒑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5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zh-CN" alt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blipFill>
                <a:blip r:embed="rId7"/>
                <a:stretch>
                  <a:fillRect l="-1873" r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5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9" y="551270"/>
            <a:ext cx="3728427" cy="416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789DBFA4-E392-4308-B69F-71320903CC7E}"/>
                  </a:ext>
                </a:extLst>
              </p:cNvPr>
              <p:cNvSpPr txBox="1"/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altLang="zh-CN" sz="2400" dirty="0"/>
                  <a:t>Two separated region: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   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i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=1/2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doublet ground state for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rgbClr val="0000CC"/>
                  </a:solidFill>
                </a:endParaRPr>
              </a:p>
              <a:p>
                <a:pPr marL="342900" indent="-342900">
                  <a:buAutoNum type="alphaUcPeriod" startAt="2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Resonant scattering (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RS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) with for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: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the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impurity becomes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nonmagnetic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,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corresponding to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the mixed valence regime</a:t>
                </a: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of Anderson impurity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89DBFA4-E392-4308-B69F-71320903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blipFill>
                <a:blip r:embed="rId5"/>
                <a:stretch>
                  <a:fillRect l="-1329" t="-2045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5">
            <a:extLst>
              <a:ext uri="{FF2B5EF4-FFF2-40B4-BE49-F238E27FC236}">
                <a16:creationId xmlns:a16="http://schemas.microsoft.com/office/drawing/2014/main" xmlns="" id="{57FACB08-B7E6-A781-A5E8-20EB4AD74B5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8AA02C5D-60A4-AAC3-066D-8314A339B228}"/>
                  </a:ext>
                </a:extLst>
              </p:cNvPr>
              <p:cNvSpPr/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00" indent="-360000">
                  <a:buFont typeface="+mj-lt"/>
                  <a:buAutoNum type="alphaUcPeriod" startAt="3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For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, impurity breaks Cooper pairs </a:t>
                </a:r>
                <a:br>
                  <a:rPr lang="en-US" altLang="zh-CN" sz="2400" dirty="0">
                    <a:sym typeface="Wingdings" panose="05000000000000000000" pitchFamily="2" charset="2"/>
                  </a:rPr>
                </a:b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b="1" dirty="0" err="1">
                    <a:solidFill>
                      <a:srgbClr val="0000CC"/>
                    </a:solidFill>
                    <a:sym typeface="Wingdings" panose="05000000000000000000" pitchFamily="2" charset="2"/>
                  </a:rPr>
                  <a:t>Pesudospin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Kondo singlet (PKS)</a:t>
                </a:r>
                <a:b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</a:b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   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An unconventional  one</a:t>
                </a:r>
                <a:endParaRPr lang="zh-CN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A02C5D-60A4-AAC3-066D-8314A339B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  <a:blipFill>
                <a:blip r:embed="rId7"/>
                <a:stretch>
                  <a:fillRect l="-1201" t="-416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D0F310B6-3C24-02A0-DAB3-25AE0287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8" y="63926"/>
            <a:ext cx="11059045" cy="68525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2) local moment of the impurity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035BDE9D-C1D3-AECD-021E-B1253EACDC2C}"/>
                  </a:ext>
                </a:extLst>
              </p:cNvPr>
              <p:cNvSpPr txBox="1"/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𝒊𝒎𝒑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5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zh-CN" alt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5BDE9D-C1D3-AECD-021E-B1253EAC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blipFill>
                <a:blip r:embed="rId8"/>
                <a:stretch>
                  <a:fillRect l="-1873" r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1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027FD-B016-49AD-9599-7C1E62B3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65" y="408735"/>
            <a:ext cx="3135681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Outlines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C7375B-50F8-4428-B07B-7FC36A72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789" y="1522953"/>
            <a:ext cx="7908419" cy="425117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/>
              <a:t>Background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related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issues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on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Topological superconductors(</a:t>
            </a:r>
            <a:r>
              <a:rPr lang="en-US" altLang="zh-CN" sz="3300" b="1" dirty="0">
                <a:solidFill>
                  <a:srgbClr val="C00000"/>
                </a:solidFill>
              </a:rPr>
              <a:t>TSCs</a:t>
            </a:r>
            <a:r>
              <a:rPr lang="en-US" altLang="zh-CN" sz="3300" b="1" dirty="0"/>
              <a:t>)</a:t>
            </a:r>
            <a:endParaRPr lang="en-US" altLang="zh-CN" sz="3300" b="1" i="1" dirty="0">
              <a:solidFill>
                <a:srgbClr val="0070C0"/>
              </a:solidFill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rgbClr val="0070C0"/>
                </a:solidFill>
              </a:rPr>
              <a:t>Anderson impurity </a:t>
            </a:r>
            <a:r>
              <a:rPr lang="en-US" altLang="zh-CN" sz="3300" b="1" dirty="0"/>
              <a:t>coupled to TSCs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with/</a:t>
            </a:r>
            <a:br>
              <a:rPr lang="en-US" altLang="zh-CN" sz="3300" b="1" dirty="0"/>
            </a:br>
            <a:r>
              <a:rPr lang="en-US" altLang="zh-CN" sz="3300" b="1" dirty="0"/>
              <a:t>without vortex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rgbClr val="0070C0"/>
                </a:solidFill>
              </a:rPr>
              <a:t>Numerical results</a:t>
            </a:r>
            <a:endParaRPr lang="en-US" altLang="zh-CN" sz="3300" b="1" dirty="0"/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/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0863" y="5562785"/>
            <a:ext cx="7574766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Rev. </a:t>
            </a:r>
            <a:r>
              <a:rPr lang="en-US" altLang="zh-CN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zh-C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122, 087001 (2019).</a:t>
            </a:r>
          </a:p>
          <a:p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zh-CN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2206.04862 (2022)</a:t>
            </a:r>
          </a:p>
        </p:txBody>
      </p:sp>
    </p:spTree>
    <p:extLst>
      <p:ext uri="{BB962C8B-B14F-4D97-AF65-F5344CB8AC3E}">
        <p14:creationId xmlns:p14="http://schemas.microsoft.com/office/powerpoint/2010/main" val="43151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9" y="551270"/>
            <a:ext cx="3728427" cy="416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789DBFA4-E392-4308-B69F-71320903CC7E}"/>
                  </a:ext>
                </a:extLst>
              </p:cNvPr>
              <p:cNvSpPr txBox="1"/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altLang="zh-CN" sz="2400" dirty="0"/>
                  <a:t>Two separated region: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   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i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=1/2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doublet ground state for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rgbClr val="0000CC"/>
                  </a:solidFill>
                </a:endParaRPr>
              </a:p>
              <a:p>
                <a:pPr marL="342900" indent="-342900">
                  <a:buAutoNum type="alphaUcPeriod" startAt="2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Resonant scattering (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RS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) with for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: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the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impurity becomes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nonmagnetic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,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corresponding to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the mixed valence regime</a:t>
                </a: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of Anderson impurity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89DBFA4-E392-4308-B69F-71320903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blipFill>
                <a:blip r:embed="rId5"/>
                <a:stretch>
                  <a:fillRect l="-1329" t="-2045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5">
            <a:extLst>
              <a:ext uri="{FF2B5EF4-FFF2-40B4-BE49-F238E27FC236}">
                <a16:creationId xmlns:a16="http://schemas.microsoft.com/office/drawing/2014/main" xmlns="" id="{57FACB08-B7E6-A781-A5E8-20EB4AD74B5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60AC940D-01AB-4E0B-7BE8-F092D47FB3FB}"/>
                  </a:ext>
                </a:extLst>
              </p:cNvPr>
              <p:cNvSpPr/>
              <p:nvPr/>
            </p:nvSpPr>
            <p:spPr>
              <a:xfrm>
                <a:off x="4667550" y="3266861"/>
                <a:ext cx="7393779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60000" indent="-360000">
                  <a:buFont typeface="+mj-lt"/>
                  <a:buAutoNum type="alphaUcPeriod" startAt="3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For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, impurity breaks Cooper pairs </a:t>
                </a:r>
                <a:br>
                  <a:rPr lang="en-US" altLang="zh-CN" sz="2400" dirty="0">
                    <a:sym typeface="Wingdings" panose="05000000000000000000" pitchFamily="2" charset="2"/>
                  </a:rPr>
                </a:b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b="1" dirty="0" err="1">
                    <a:solidFill>
                      <a:srgbClr val="0000CC"/>
                    </a:solidFill>
                    <a:sym typeface="Wingdings" panose="05000000000000000000" pitchFamily="2" charset="2"/>
                  </a:rPr>
                  <a:t>Pesudospin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Kondo singlet (PKS)</a:t>
                </a:r>
                <a:b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</a:b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   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An unconventional  one</a:t>
                </a:r>
                <a:endParaRPr lang="zh-CN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0AC940D-01AB-4E0B-7BE8-F092D47FB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550" y="3266861"/>
                <a:ext cx="7393779" cy="1200329"/>
              </a:xfrm>
              <a:prstGeom prst="rect">
                <a:avLst/>
              </a:prstGeom>
              <a:blipFill>
                <a:blip r:embed="rId7"/>
                <a:stretch>
                  <a:fillRect l="-1201" t="-4211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D3B0E06-E907-824C-BBD6-4AD432A91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32" y="4394343"/>
            <a:ext cx="1762125" cy="1371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0EB81F2-4E87-7705-D014-3F4F880B4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51"/>
            <a:ext cx="5141377" cy="15108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F84C49A-7DFB-4536-6200-A73571212CE0}"/>
              </a:ext>
            </a:extLst>
          </p:cNvPr>
          <p:cNvSpPr txBox="1"/>
          <p:nvPr/>
        </p:nvSpPr>
        <p:spPr>
          <a:xfrm>
            <a:off x="5141377" y="5791343"/>
            <a:ext cx="144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0070C0"/>
                </a:solidFill>
              </a:rPr>
              <a:t>Pseudospins</a:t>
            </a:r>
            <a:endParaRPr lang="en-US" altLang="zh-CN" sz="1500" b="1" dirty="0">
              <a:solidFill>
                <a:srgbClr val="0070C0"/>
              </a:solidFill>
            </a:endParaRPr>
          </a:p>
          <a:p>
            <a:r>
              <a:rPr lang="en-US" altLang="zh-CN" sz="1500" b="1" dirty="0">
                <a:solidFill>
                  <a:srgbClr val="0070C0"/>
                </a:solidFill>
              </a:rPr>
              <a:t> composed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by spin and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OAM (locked):</a:t>
            </a:r>
            <a:endParaRPr lang="zh-CN" altLang="en-US" sz="1500" b="1" dirty="0">
              <a:solidFill>
                <a:srgbClr val="0070C0"/>
              </a:solidFill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DD167AC9-33D1-E3FF-D012-9E8B9DF1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8" y="63926"/>
            <a:ext cx="11059045" cy="68525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2) local moment of the impurity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6AE97C96-4A75-DE6B-CB36-0CB0A329E50D}"/>
                  </a:ext>
                </a:extLst>
              </p:cNvPr>
              <p:cNvSpPr txBox="1"/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𝒊𝒎𝒑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5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zh-CN" alt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E97C96-4A75-DE6B-CB36-0CB0A329E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blipFill>
                <a:blip r:embed="rId10"/>
                <a:stretch>
                  <a:fillRect l="-1873" r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25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9" y="551270"/>
            <a:ext cx="3728427" cy="416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944C9775-7185-45EF-9169-2AEEE61AFF6B}"/>
                  </a:ext>
                </a:extLst>
              </p:cNvPr>
              <p:cNvSpPr txBox="1"/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altLang="zh-CN" sz="2400" dirty="0"/>
                  <a:t>Two separated region: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   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i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=1/2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doublet ground state for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rgbClr val="0000CC"/>
                  </a:solidFill>
                </a:endParaRPr>
              </a:p>
              <a:p>
                <a:pPr marL="342900" indent="-342900">
                  <a:buAutoNum type="alphaUcPeriod" startAt="2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Resonant scattering (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RS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) with for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: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the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impurity becomes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nonmagnetic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,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corresponding to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the mixed valence regime</a:t>
                </a: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of Anderson impurity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4C9775-7185-45EF-9169-2AEEE61A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blipFill>
                <a:blip r:embed="rId4"/>
                <a:stretch>
                  <a:fillRect l="-1329" t="-2045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60000" indent="-360000">
                  <a:buFont typeface="+mj-lt"/>
                  <a:buAutoNum type="alphaUcPeriod" startAt="3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For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, impurity breaks Cooper pairs </a:t>
                </a:r>
                <a:br>
                  <a:rPr lang="en-US" altLang="zh-CN" sz="2400" dirty="0">
                    <a:sym typeface="Wingdings" panose="05000000000000000000" pitchFamily="2" charset="2"/>
                  </a:rPr>
                </a:b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b="1" dirty="0" err="1">
                    <a:solidFill>
                      <a:srgbClr val="0000CC"/>
                    </a:solidFill>
                    <a:sym typeface="Wingdings" panose="05000000000000000000" pitchFamily="2" charset="2"/>
                  </a:rPr>
                  <a:t>Pesudospin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Kondo singlet (PKS)</a:t>
                </a:r>
                <a:b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</a:b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   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An unconventional  one</a:t>
                </a:r>
                <a:endParaRPr lang="zh-CN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  <a:blipFill>
                <a:blip r:embed="rId5"/>
                <a:stretch>
                  <a:fillRect l="-1201" t="-416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D9AABB-7550-4E67-937C-039D8BE21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32" y="4394343"/>
            <a:ext cx="1762125" cy="1371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CE6182-0AAB-409B-A071-AB1EDE45A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51"/>
            <a:ext cx="5141377" cy="15108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5A3F43B-38FC-4EF0-94E7-B22333D4DF2D}"/>
              </a:ext>
            </a:extLst>
          </p:cNvPr>
          <p:cNvSpPr txBox="1"/>
          <p:nvPr/>
        </p:nvSpPr>
        <p:spPr>
          <a:xfrm>
            <a:off x="5141377" y="5791343"/>
            <a:ext cx="144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0070C0"/>
                </a:solidFill>
              </a:rPr>
              <a:t>Pseudospins</a:t>
            </a:r>
            <a:endParaRPr lang="en-US" altLang="zh-CN" sz="1500" b="1" dirty="0">
              <a:solidFill>
                <a:srgbClr val="0070C0"/>
              </a:solidFill>
            </a:endParaRPr>
          </a:p>
          <a:p>
            <a:r>
              <a:rPr lang="en-US" altLang="zh-CN" sz="1500" b="1" dirty="0">
                <a:solidFill>
                  <a:srgbClr val="0070C0"/>
                </a:solidFill>
              </a:rPr>
              <a:t> composed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by spin and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OAM (locked):</a:t>
            </a:r>
            <a:endParaRPr lang="zh-CN" altLang="en-US" sz="1500" b="1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3FADBA7-638F-5FCE-2663-5193FFB92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47" y="4345041"/>
            <a:ext cx="1846424" cy="2158406"/>
          </a:xfrm>
          <a:prstGeom prst="rect">
            <a:avLst/>
          </a:prstGeom>
        </p:spPr>
      </p:pic>
      <p:sp>
        <p:nvSpPr>
          <p:cNvPr id="7" name="箭头: 右 16">
            <a:extLst>
              <a:ext uri="{FF2B5EF4-FFF2-40B4-BE49-F238E27FC236}">
                <a16:creationId xmlns:a16="http://schemas.microsoft.com/office/drawing/2014/main" xmlns="" id="{9001DD7C-F3A8-F98E-04EC-74C7C6CBC6FB}"/>
              </a:ext>
            </a:extLst>
          </p:cNvPr>
          <p:cNvSpPr/>
          <p:nvPr/>
        </p:nvSpPr>
        <p:spPr>
          <a:xfrm>
            <a:off x="6481587" y="5522960"/>
            <a:ext cx="447560" cy="26578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801C41E-F524-AB23-6982-3F7F4B81B5DD}"/>
              </a:ext>
            </a:extLst>
          </p:cNvPr>
          <p:cNvSpPr/>
          <p:nvPr/>
        </p:nvSpPr>
        <p:spPr>
          <a:xfrm>
            <a:off x="7581323" y="6503447"/>
            <a:ext cx="54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PKS</a:t>
            </a:r>
            <a:endParaRPr lang="zh-CN" altLang="en-US" dirty="0"/>
          </a:p>
        </p:txBody>
      </p:sp>
      <p:pic>
        <p:nvPicPr>
          <p:cNvPr id="12" name="Picture 12" descr="5">
            <a:extLst>
              <a:ext uri="{FF2B5EF4-FFF2-40B4-BE49-F238E27FC236}">
                <a16:creationId xmlns:a16="http://schemas.microsoft.com/office/drawing/2014/main" xmlns="" id="{2D29C087-5B82-71CC-96BC-3E94FFE1DEC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xmlns="" id="{107ECE0E-3300-696F-A449-EABE02FB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8" y="63926"/>
            <a:ext cx="11059045" cy="68525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2) local moment of the impurity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52626688-4302-1685-BAB0-A90029A4EF53}"/>
                  </a:ext>
                </a:extLst>
              </p:cNvPr>
              <p:cNvSpPr txBox="1"/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𝒊𝒎𝒑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5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zh-CN" alt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626688-4302-1685-BAB0-A90029A4E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blipFill>
                <a:blip r:embed="rId10"/>
                <a:stretch>
                  <a:fillRect l="-1873" r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3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9" y="551270"/>
            <a:ext cx="3728427" cy="416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944C9775-7185-45EF-9169-2AEEE61AFF6B}"/>
                  </a:ext>
                </a:extLst>
              </p:cNvPr>
              <p:cNvSpPr txBox="1"/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altLang="zh-CN" sz="2400" dirty="0"/>
                  <a:t>Two separated region: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   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i="1" dirty="0"/>
                  <a:t>     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=1/2 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doublet ground state for</a:t>
                </a:r>
                <a14:m>
                  <m:oMath xmlns:m="http://schemas.openxmlformats.org/officeDocument/2006/math" xmlns=""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rgbClr val="0000CC"/>
                  </a:solidFill>
                </a:endParaRPr>
              </a:p>
              <a:p>
                <a:pPr marL="342900" indent="-342900">
                  <a:buAutoNum type="alphaUcPeriod" startAt="2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Resonant scattering (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RS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) with for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: </a:t>
                </a:r>
                <a:r>
                  <a:rPr lang="en-US" altLang="zh-CN" sz="2400" b="1" i="1" dirty="0" err="1"/>
                  <a:t>M</a:t>
                </a:r>
                <a:r>
                  <a:rPr lang="en-US" altLang="zh-CN" sz="2400" b="1" baseline="-25000" dirty="0" err="1"/>
                  <a:t>imp</a:t>
                </a:r>
                <a:r>
                  <a:rPr lang="en-US" altLang="zh-CN" sz="2400" b="1" dirty="0"/>
                  <a:t>=0 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the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impurity becomes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nonmagnetic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,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corresponding to </a:t>
                </a:r>
                <a:r>
                  <a:rPr lang="en-US" altLang="zh-CN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the mixed valence regime</a:t>
                </a: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of Anderson impurity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4C9775-7185-45EF-9169-2AEEE61A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8" y="581398"/>
                <a:ext cx="7337225" cy="2677656"/>
              </a:xfrm>
              <a:prstGeom prst="rect">
                <a:avLst/>
              </a:prstGeom>
              <a:blipFill>
                <a:blip r:embed="rId4"/>
                <a:stretch>
                  <a:fillRect l="-1329" t="-2045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60000" indent="-360000">
                  <a:buFont typeface="+mj-lt"/>
                  <a:buAutoNum type="alphaUcPeriod" startAt="3"/>
                </a:pPr>
                <a:r>
                  <a:rPr lang="en-US" altLang="zh-CN" sz="2400" dirty="0">
                    <a:sym typeface="Wingdings" panose="05000000000000000000" pitchFamily="2" charset="2"/>
                  </a:rPr>
                  <a:t>For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, impurity breaks Cooper pairs </a:t>
                </a:r>
                <a:br>
                  <a:rPr lang="en-US" altLang="zh-CN" sz="2400" dirty="0">
                    <a:sym typeface="Wingdings" panose="05000000000000000000" pitchFamily="2" charset="2"/>
                  </a:rPr>
                </a:b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b="1" dirty="0" err="1">
                    <a:solidFill>
                      <a:srgbClr val="0000CC"/>
                    </a:solidFill>
                    <a:sym typeface="Wingdings" panose="05000000000000000000" pitchFamily="2" charset="2"/>
                  </a:rPr>
                  <a:t>Pesudospin</a:t>
                </a:r>
                <a: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Kondo singlet (PKS)</a:t>
                </a:r>
                <a:br>
                  <a:rPr lang="en-US" altLang="zh-CN" sz="2400" b="1" dirty="0">
                    <a:solidFill>
                      <a:srgbClr val="0000CC"/>
                    </a:solidFill>
                    <a:sym typeface="Wingdings" panose="05000000000000000000" pitchFamily="2" charset="2"/>
                  </a:rPr>
                </a:br>
                <a:r>
                  <a:rPr lang="en-US" altLang="zh-CN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   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An unconventional  one</a:t>
                </a:r>
                <a:endParaRPr lang="zh-CN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550" y="3131284"/>
                <a:ext cx="7393779" cy="1200329"/>
              </a:xfrm>
              <a:prstGeom prst="rect">
                <a:avLst/>
              </a:prstGeom>
              <a:blipFill>
                <a:blip r:embed="rId5"/>
                <a:stretch>
                  <a:fillRect l="-1201" t="-416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D9AABB-7550-4E67-937C-039D8BE21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32" y="4394343"/>
            <a:ext cx="1762125" cy="1371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CE6182-0AAB-409B-A071-AB1EDE45A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51"/>
            <a:ext cx="5141377" cy="15108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5A3F43B-38FC-4EF0-94E7-B22333D4DF2D}"/>
              </a:ext>
            </a:extLst>
          </p:cNvPr>
          <p:cNvSpPr txBox="1"/>
          <p:nvPr/>
        </p:nvSpPr>
        <p:spPr>
          <a:xfrm>
            <a:off x="5141377" y="5791343"/>
            <a:ext cx="144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0070C0"/>
                </a:solidFill>
              </a:rPr>
              <a:t>Pseudospins</a:t>
            </a:r>
            <a:endParaRPr lang="en-US" altLang="zh-CN" sz="1500" b="1" dirty="0">
              <a:solidFill>
                <a:srgbClr val="0070C0"/>
              </a:solidFill>
            </a:endParaRPr>
          </a:p>
          <a:p>
            <a:r>
              <a:rPr lang="en-US" altLang="zh-CN" sz="1500" b="1" dirty="0">
                <a:solidFill>
                  <a:srgbClr val="0070C0"/>
                </a:solidFill>
              </a:rPr>
              <a:t> composed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by spin and </a:t>
            </a:r>
          </a:p>
          <a:p>
            <a:r>
              <a:rPr lang="en-US" altLang="zh-CN" sz="1500" b="1" dirty="0">
                <a:solidFill>
                  <a:srgbClr val="0070C0"/>
                </a:solidFill>
              </a:rPr>
              <a:t>OAM (locked):</a:t>
            </a:r>
            <a:endParaRPr lang="zh-CN" altLang="en-US" sz="1500" b="1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3FADBA7-638F-5FCE-2663-5193FFB92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47" y="4345041"/>
            <a:ext cx="1846424" cy="2158406"/>
          </a:xfrm>
          <a:prstGeom prst="rect">
            <a:avLst/>
          </a:prstGeom>
        </p:spPr>
      </p:pic>
      <p:sp>
        <p:nvSpPr>
          <p:cNvPr id="7" name="箭头: 右 16">
            <a:extLst>
              <a:ext uri="{FF2B5EF4-FFF2-40B4-BE49-F238E27FC236}">
                <a16:creationId xmlns:a16="http://schemas.microsoft.com/office/drawing/2014/main" xmlns="" id="{9001DD7C-F3A8-F98E-04EC-74C7C6CBC6FB}"/>
              </a:ext>
            </a:extLst>
          </p:cNvPr>
          <p:cNvSpPr/>
          <p:nvPr/>
        </p:nvSpPr>
        <p:spPr>
          <a:xfrm>
            <a:off x="6481587" y="5522960"/>
            <a:ext cx="447560" cy="26578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801C41E-F524-AB23-6982-3F7F4B81B5DD}"/>
              </a:ext>
            </a:extLst>
          </p:cNvPr>
          <p:cNvSpPr/>
          <p:nvPr/>
        </p:nvSpPr>
        <p:spPr>
          <a:xfrm>
            <a:off x="7581323" y="6503447"/>
            <a:ext cx="54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PKS</a:t>
            </a:r>
            <a:endParaRPr lang="zh-CN" altLang="en-US" dirty="0"/>
          </a:p>
        </p:txBody>
      </p:sp>
      <p:sp>
        <p:nvSpPr>
          <p:cNvPr id="12" name="箭头: 右 54">
            <a:extLst>
              <a:ext uri="{FF2B5EF4-FFF2-40B4-BE49-F238E27FC236}">
                <a16:creationId xmlns:a16="http://schemas.microsoft.com/office/drawing/2014/main" xmlns="" id="{C92AD16B-76FB-509D-6B9B-B0869FBB0D61}"/>
              </a:ext>
            </a:extLst>
          </p:cNvPr>
          <p:cNvSpPr/>
          <p:nvPr/>
        </p:nvSpPr>
        <p:spPr>
          <a:xfrm>
            <a:off x="8814729" y="5316377"/>
            <a:ext cx="525379" cy="23686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E4C2D42-BFDA-422B-4FFD-6E89A45E3DCA}"/>
              </a:ext>
            </a:extLst>
          </p:cNvPr>
          <p:cNvSpPr txBox="1"/>
          <p:nvPr/>
        </p:nvSpPr>
        <p:spPr>
          <a:xfrm>
            <a:off x="9538053" y="4888456"/>
            <a:ext cx="1791411" cy="1154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300" b="1" dirty="0">
                <a:solidFill>
                  <a:srgbClr val="FF0000"/>
                </a:solidFill>
              </a:rPr>
              <a:t>Anisotropic spin-spin correlations</a:t>
            </a:r>
            <a:endParaRPr lang="zh-CN" altLang="en-US" sz="2300" b="1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D1E8B5E-C8B9-63C4-414D-23E3BDBD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7419" y="6353921"/>
            <a:ext cx="2723853" cy="330754"/>
          </a:xfrm>
          <a:prstGeom prst="rect">
            <a:avLst/>
          </a:prstGeom>
        </p:spPr>
      </p:pic>
      <p:pic>
        <p:nvPicPr>
          <p:cNvPr id="17" name="Picture 12" descr="5">
            <a:extLst>
              <a:ext uri="{FF2B5EF4-FFF2-40B4-BE49-F238E27FC236}">
                <a16:creationId xmlns:a16="http://schemas.microsoft.com/office/drawing/2014/main" xmlns="" id="{2F2A65BE-B2B7-558E-0C26-48AFA73FA33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xmlns="" id="{2A478DE5-8335-DF4E-9108-9A97EB39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8" y="63926"/>
            <a:ext cx="11059045" cy="68525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2) local moment of the impurity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31EE40B5-76AF-1CCE-B17D-4888A5D43E35}"/>
                  </a:ext>
                </a:extLst>
              </p:cNvPr>
              <p:cNvSpPr txBox="1"/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𝒊𝒎𝒑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5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𝒊𝒎𝒑</m:t>
                                  </m:r>
                                </m:sub>
                              </m:sSub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zh-CN" alt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1EE40B5-76AF-1CCE-B17D-4888A5D4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2" y="-52906"/>
                <a:ext cx="3377784" cy="782843"/>
              </a:xfrm>
              <a:prstGeom prst="rect">
                <a:avLst/>
              </a:prstGeom>
              <a:blipFill>
                <a:blip r:embed="rId11"/>
                <a:stretch>
                  <a:fillRect l="-1873" r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22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1F0DA44-F111-4DDB-98E9-1BC8CA12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91"/>
            <a:ext cx="6953250" cy="6712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3) spin-dependent LDOS</a:t>
            </a:r>
            <a:endParaRPr lang="zh-CN" altLang="en-US" b="1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982265F-CEB7-E0CD-106A-C1A25F77AC79}"/>
              </a:ext>
            </a:extLst>
          </p:cNvPr>
          <p:cNvGrpSpPr/>
          <p:nvPr/>
        </p:nvGrpSpPr>
        <p:grpSpPr>
          <a:xfrm>
            <a:off x="5559384" y="781702"/>
            <a:ext cx="4113254" cy="4570617"/>
            <a:chOff x="2935510" y="709165"/>
            <a:chExt cx="3305175" cy="3962400"/>
          </a:xfrm>
        </p:grpSpPr>
        <p:sp>
          <p:nvSpPr>
            <p:cNvPr id="10" name="椭圆 9"/>
            <p:cNvSpPr/>
            <p:nvPr/>
          </p:nvSpPr>
          <p:spPr>
            <a:xfrm>
              <a:off x="2935510" y="3322817"/>
              <a:ext cx="666750" cy="843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0485" y="709165"/>
              <a:ext cx="2870200" cy="3962400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5255072" y="2070601"/>
              <a:ext cx="793487" cy="891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DA69196-36B0-4C88-8DAF-30602356C867}"/>
              </a:ext>
            </a:extLst>
          </p:cNvPr>
          <p:cNvSpPr txBox="1"/>
          <p:nvPr/>
        </p:nvSpPr>
        <p:spPr>
          <a:xfrm>
            <a:off x="775382" y="5352320"/>
            <a:ext cx="10250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70C0"/>
                </a:solidFill>
              </a:rPr>
              <a:t>The LDOS for up and down </a:t>
            </a:r>
            <a:r>
              <a:rPr lang="en-US" altLang="zh-CN" sz="2800" b="1" dirty="0">
                <a:solidFill>
                  <a:srgbClr val="FF0000"/>
                </a:solidFill>
              </a:rPr>
              <a:t>degenerate for U&lt;Uc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70C0"/>
                </a:solidFill>
              </a:rPr>
              <a:t>The LDOS for up and down</a:t>
            </a:r>
            <a:r>
              <a:rPr lang="en-US" altLang="zh-CN" sz="2800" b="1" dirty="0">
                <a:solidFill>
                  <a:srgbClr val="0000CC"/>
                </a:solidFill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</a:rPr>
              <a:t>nondegenerate for U&gt; </a:t>
            </a:r>
            <a:r>
              <a:rPr lang="en-US" altLang="zh-CN" sz="2800" b="1" dirty="0" err="1">
                <a:solidFill>
                  <a:srgbClr val="FF0000"/>
                </a:solidFill>
              </a:rPr>
              <a:t>Uc</a:t>
            </a:r>
            <a:r>
              <a:rPr lang="en-US" altLang="zh-CN" sz="2800" b="1" dirty="0">
                <a:solidFill>
                  <a:srgbClr val="0000CC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Differences in height and width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and emergence of peaks.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1240123" y="3792837"/>
            <a:ext cx="3830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spin up and spin down LDOS</a:t>
            </a:r>
          </a:p>
          <a:p>
            <a:pPr algn="ctr"/>
            <a:r>
              <a:rPr lang="en-US" altLang="zh-CN" sz="2200" b="1" dirty="0" err="1">
                <a:solidFill>
                  <a:srgbClr val="FF0000"/>
                </a:solidFill>
              </a:rPr>
              <a:t>nondegenerate</a:t>
            </a:r>
            <a:r>
              <a:rPr lang="en-US" altLang="zh-CN" sz="2200" b="1" dirty="0">
                <a:solidFill>
                  <a:srgbClr val="FF0000"/>
                </a:solidFill>
              </a:rPr>
              <a:t>  for U&gt;Uc</a:t>
            </a:r>
          </a:p>
        </p:txBody>
      </p:sp>
      <p:sp>
        <p:nvSpPr>
          <p:cNvPr id="19" name="矩形 18"/>
          <p:cNvSpPr/>
          <p:nvPr/>
        </p:nvSpPr>
        <p:spPr>
          <a:xfrm>
            <a:off x="736193" y="1889523"/>
            <a:ext cx="475950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spin up and spin down LDOS </a:t>
            </a:r>
          </a:p>
          <a:p>
            <a:pPr algn="ctr"/>
            <a:r>
              <a:rPr lang="en-US" altLang="zh-CN" sz="2200" b="1" dirty="0">
                <a:solidFill>
                  <a:srgbClr val="FF0000"/>
                </a:solidFill>
              </a:rPr>
              <a:t>degenerate for U&lt;Uc</a:t>
            </a:r>
          </a:p>
        </p:txBody>
      </p:sp>
      <p:pic>
        <p:nvPicPr>
          <p:cNvPr id="2" name="Picture 12" descr="5">
            <a:extLst>
              <a:ext uri="{FF2B5EF4-FFF2-40B4-BE49-F238E27FC236}">
                <a16:creationId xmlns:a16="http://schemas.microsoft.com/office/drawing/2014/main" xmlns="" id="{3F3E92FD-344D-6965-7767-29FFC0DD2CC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A834318-E18F-1B07-2994-20B26AAB1640}"/>
              </a:ext>
            </a:extLst>
          </p:cNvPr>
          <p:cNvGrpSpPr/>
          <p:nvPr/>
        </p:nvGrpSpPr>
        <p:grpSpPr>
          <a:xfrm>
            <a:off x="5281613" y="11592"/>
            <a:ext cx="6669087" cy="556687"/>
            <a:chOff x="3897313" y="11592"/>
            <a:chExt cx="6669087" cy="55668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E282FEC-1257-3812-1859-A679A755B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7313" y="11592"/>
              <a:ext cx="3636962" cy="5566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20F25889-E88A-0E97-7130-698571C47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4275" y="34291"/>
              <a:ext cx="3032125" cy="439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380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1F0DA44-F111-4DDB-98E9-1BC8CA12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91"/>
            <a:ext cx="6953250" cy="67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4) Anisotropic spin-correlations:</a:t>
            </a:r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8020050" y="354243"/>
            <a:ext cx="981075" cy="6503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470" y="99494"/>
            <a:ext cx="3556000" cy="43180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22FE5EA-996B-BA36-85EA-12F474547EF4}"/>
              </a:ext>
            </a:extLst>
          </p:cNvPr>
          <p:cNvGrpSpPr/>
          <p:nvPr/>
        </p:nvGrpSpPr>
        <p:grpSpPr>
          <a:xfrm>
            <a:off x="4219677" y="809895"/>
            <a:ext cx="5538277" cy="5937614"/>
            <a:chOff x="171450" y="709165"/>
            <a:chExt cx="5686142" cy="6148835"/>
          </a:xfrm>
        </p:grpSpPr>
        <p:sp>
          <p:nvSpPr>
            <p:cNvPr id="9" name="椭圆 8"/>
            <p:cNvSpPr/>
            <p:nvPr/>
          </p:nvSpPr>
          <p:spPr>
            <a:xfrm>
              <a:off x="171450" y="709165"/>
              <a:ext cx="666750" cy="843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935510" y="3322817"/>
              <a:ext cx="666750" cy="843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259" y="709165"/>
              <a:ext cx="4453964" cy="61488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3831412" y="2637402"/>
              <a:ext cx="1466062" cy="1594532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47323" y="5730844"/>
              <a:ext cx="574895" cy="656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68705" y="878923"/>
              <a:ext cx="488887" cy="4928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1B78EA2-D5B7-39CB-C15C-626976FC0C2A}"/>
              </a:ext>
            </a:extLst>
          </p:cNvPr>
          <p:cNvSpPr/>
          <p:nvPr/>
        </p:nvSpPr>
        <p:spPr>
          <a:xfrm>
            <a:off x="560854" y="4628861"/>
            <a:ext cx="3830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spin up and spin down LDOS</a:t>
            </a:r>
          </a:p>
          <a:p>
            <a:pPr algn="ctr"/>
            <a:r>
              <a:rPr lang="en-US" altLang="zh-CN" sz="2200" b="1" dirty="0" err="1">
                <a:solidFill>
                  <a:srgbClr val="FF0000"/>
                </a:solidFill>
              </a:rPr>
              <a:t>nondegenerate</a:t>
            </a:r>
            <a:r>
              <a:rPr lang="en-US" altLang="zh-CN" sz="2200" b="1" dirty="0">
                <a:solidFill>
                  <a:srgbClr val="FF0000"/>
                </a:solidFill>
              </a:rPr>
              <a:t>  for U&gt;Uc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2FB07B5-4253-CE2E-C411-B860421C122C}"/>
              </a:ext>
            </a:extLst>
          </p:cNvPr>
          <p:cNvSpPr/>
          <p:nvPr/>
        </p:nvSpPr>
        <p:spPr>
          <a:xfrm>
            <a:off x="174489" y="2163843"/>
            <a:ext cx="475950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spin up and spin down LDOS </a:t>
            </a:r>
          </a:p>
          <a:p>
            <a:pPr algn="ctr"/>
            <a:r>
              <a:rPr lang="en-US" altLang="zh-CN" sz="2200" b="1" dirty="0">
                <a:solidFill>
                  <a:srgbClr val="FF0000"/>
                </a:solidFill>
              </a:rPr>
              <a:t>degenerate for U&lt;Uc</a:t>
            </a:r>
          </a:p>
        </p:txBody>
      </p:sp>
      <p:pic>
        <p:nvPicPr>
          <p:cNvPr id="14" name="Picture 12" descr="5">
            <a:extLst>
              <a:ext uri="{FF2B5EF4-FFF2-40B4-BE49-F238E27FC236}">
                <a16:creationId xmlns:a16="http://schemas.microsoft.com/office/drawing/2014/main" xmlns="" id="{DA79496F-9863-783F-F7B7-27D55A071D7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087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F287DD-29B8-32B6-24D8-1664D2C9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5" y="1110634"/>
            <a:ext cx="6121166" cy="4136912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02F74615-59F0-497C-AD43-D7184DBA9FB8}"/>
              </a:ext>
            </a:extLst>
          </p:cNvPr>
          <p:cNvSpPr txBox="1"/>
          <p:nvPr/>
        </p:nvSpPr>
        <p:spPr>
          <a:xfrm>
            <a:off x="587829" y="739017"/>
            <a:ext cx="700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dirty="0">
                <a:solidFill>
                  <a:srgbClr val="0070C0"/>
                </a:solidFill>
              </a:rPr>
              <a:t>Quantum transition turns into Crossover from RS to LM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0B98FFE-4634-4D8A-8E55-AFB72A926E63}"/>
              </a:ext>
            </a:extLst>
          </p:cNvPr>
          <p:cNvSpPr/>
          <p:nvPr/>
        </p:nvSpPr>
        <p:spPr>
          <a:xfrm>
            <a:off x="4833418" y="6256823"/>
            <a:ext cx="2584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Local moment(LM)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DFB9EA6-117F-490F-92C0-406044234741}"/>
              </a:ext>
            </a:extLst>
          </p:cNvPr>
          <p:cNvSpPr/>
          <p:nvPr/>
        </p:nvSpPr>
        <p:spPr>
          <a:xfrm>
            <a:off x="1565456" y="6256823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Crossover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C333758-1F72-422C-90FB-42868ADD3743}"/>
                  </a:ext>
                </a:extLst>
              </p:cNvPr>
              <p:cNvSpPr txBox="1"/>
              <p:nvPr/>
            </p:nvSpPr>
            <p:spPr>
              <a:xfrm>
                <a:off x="6947232" y="1200755"/>
                <a:ext cx="5031408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2400" b="1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lvl="1"/>
                <a:r>
                  <a:rPr lang="en-US" altLang="zh-CN" sz="2400" b="1" dirty="0">
                    <a:solidFill>
                      <a:srgbClr val="0070C0"/>
                    </a:solidFill>
                  </a:rPr>
                  <a:t>Singlet to doublet GS quantum phase transition </a:t>
                </a:r>
                <a:r>
                  <a:rPr lang="en-US" altLang="zh-CN" sz="2400" b="1" dirty="0"/>
                  <a:t>indicating competition of pseudo-Kondo screening and Cooper pairing.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 xmlns="">
                    <m:r>
                      <a:rPr lang="zh-CN" alt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zh-CN" sz="2400" b="1" dirty="0">
                    <a:solidFill>
                      <a:srgbClr val="0070C0"/>
                    </a:solidFill>
                  </a:rPr>
                  <a:t>A crossover from RS to LM </a:t>
                </a:r>
                <a:r>
                  <a:rPr lang="en-US" altLang="zh-CN" sz="2400" b="1" dirty="0"/>
                  <a:t>instead of quantum phase transition.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333758-1F72-422C-90FB-42868ADD3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32" y="1200755"/>
                <a:ext cx="5031408" cy="3231654"/>
              </a:xfrm>
              <a:prstGeom prst="rect">
                <a:avLst/>
              </a:prstGeom>
              <a:blipFill>
                <a:blip r:embed="rId5"/>
                <a:stretch>
                  <a:fillRect l="-1763" t="-784" r="-1511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23972D45-3F84-C668-807E-2AE12373AA83}"/>
                  </a:ext>
                </a:extLst>
              </p:cNvPr>
              <p:cNvSpPr txBox="1"/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3972D45-3F84-C668-807E-2AE12373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blipFill>
                <a:blip r:embed="rId6"/>
                <a:stretch>
                  <a:fillRect l="-166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633FE5C-C557-DF7E-6D45-FDBA5D09E0D6}"/>
              </a:ext>
            </a:extLst>
          </p:cNvPr>
          <p:cNvSpPr/>
          <p:nvPr/>
        </p:nvSpPr>
        <p:spPr>
          <a:xfrm>
            <a:off x="1395638" y="4859456"/>
            <a:ext cx="6291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上箭头 6">
            <a:extLst>
              <a:ext uri="{FF2B5EF4-FFF2-40B4-BE49-F238E27FC236}">
                <a16:creationId xmlns:a16="http://schemas.microsoft.com/office/drawing/2014/main" xmlns="" id="{3477634F-75FC-F176-4026-75E6A248690C}"/>
              </a:ext>
            </a:extLst>
          </p:cNvPr>
          <p:cNvSpPr/>
          <p:nvPr/>
        </p:nvSpPr>
        <p:spPr>
          <a:xfrm>
            <a:off x="1779512" y="4900135"/>
            <a:ext cx="484632" cy="584775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上箭头 8">
            <a:extLst>
              <a:ext uri="{FF2B5EF4-FFF2-40B4-BE49-F238E27FC236}">
                <a16:creationId xmlns:a16="http://schemas.microsoft.com/office/drawing/2014/main" xmlns="" id="{A2D43EE5-C6AE-73DE-14FC-14A83DE18345}"/>
              </a:ext>
            </a:extLst>
          </p:cNvPr>
          <p:cNvSpPr/>
          <p:nvPr/>
        </p:nvSpPr>
        <p:spPr>
          <a:xfrm>
            <a:off x="2177488" y="4557255"/>
            <a:ext cx="358428" cy="1742793"/>
          </a:xfrm>
          <a:prstGeom prst="upArrow">
            <a:avLst>
              <a:gd name="adj1" fmla="val 50000"/>
              <a:gd name="adj2" fmla="val 7915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084363E-7FC8-4CBB-912D-118C93D3E47B}"/>
              </a:ext>
            </a:extLst>
          </p:cNvPr>
          <p:cNvSpPr/>
          <p:nvPr/>
        </p:nvSpPr>
        <p:spPr>
          <a:xfrm>
            <a:off x="988969" y="5354281"/>
            <a:ext cx="1972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Resonant </a:t>
            </a:r>
          </a:p>
          <a:p>
            <a:pPr algn="ctr"/>
            <a:r>
              <a:rPr lang="en-US" altLang="zh-CN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Scattering(RS)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上箭头 9">
            <a:extLst>
              <a:ext uri="{FF2B5EF4-FFF2-40B4-BE49-F238E27FC236}">
                <a16:creationId xmlns:a16="http://schemas.microsoft.com/office/drawing/2014/main" xmlns="" id="{87F27D80-5D0E-BA68-C24F-BAE0DF8275E9}"/>
              </a:ext>
            </a:extLst>
          </p:cNvPr>
          <p:cNvSpPr/>
          <p:nvPr/>
        </p:nvSpPr>
        <p:spPr>
          <a:xfrm>
            <a:off x="6001062" y="4685916"/>
            <a:ext cx="484632" cy="1614132"/>
          </a:xfrm>
          <a:prstGeom prst="upArrow">
            <a:avLst>
              <a:gd name="adj1" fmla="val 50000"/>
              <a:gd name="adj2" fmla="val 8773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2" descr="5">
            <a:extLst>
              <a:ext uri="{FF2B5EF4-FFF2-40B4-BE49-F238E27FC236}">
                <a16:creationId xmlns:a16="http://schemas.microsoft.com/office/drawing/2014/main" xmlns="" id="{38510930-0C6E-C40A-22F4-AE5E6C920D5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8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02F74615-59F0-497C-AD43-D7184DBA9FB8}"/>
                  </a:ext>
                </a:extLst>
              </p:cNvPr>
              <p:cNvSpPr txBox="1"/>
              <p:nvPr/>
            </p:nvSpPr>
            <p:spPr>
              <a:xfrm>
                <a:off x="9627902" y="-17260"/>
                <a:ext cx="2535219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𝑅𝑆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~0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2F74615-59F0-497C-AD43-D7184DBA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02" y="-17260"/>
                <a:ext cx="2535219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9DD5195-E192-4D14-B891-9E498AEA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23" y="4428124"/>
            <a:ext cx="3262630" cy="24108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C499B0F-6D48-49BA-AC25-8E4CF27C12AF}"/>
              </a:ext>
            </a:extLst>
          </p:cNvPr>
          <p:cNvSpPr txBox="1"/>
          <p:nvPr/>
        </p:nvSpPr>
        <p:spPr>
          <a:xfrm>
            <a:off x="131218" y="764369"/>
            <a:ext cx="5136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500" b="1" dirty="0"/>
              <a:t>Single occupation is not met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B8F183-142E-486B-BD6B-050ACCD48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65" y="1252698"/>
            <a:ext cx="3505463" cy="255585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8B3DA97-156D-E2B9-0A6F-319312FDF5D8}"/>
              </a:ext>
            </a:extLst>
          </p:cNvPr>
          <p:cNvGrpSpPr/>
          <p:nvPr/>
        </p:nvGrpSpPr>
        <p:grpSpPr>
          <a:xfrm>
            <a:off x="131218" y="3796904"/>
            <a:ext cx="3434027" cy="486038"/>
            <a:chOff x="131218" y="3731589"/>
            <a:chExt cx="3434027" cy="48603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85583A5-9438-4E0A-A4FD-51908C1D356F}"/>
                </a:ext>
              </a:extLst>
            </p:cNvPr>
            <p:cNvSpPr txBox="1"/>
            <p:nvPr/>
          </p:nvSpPr>
          <p:spPr>
            <a:xfrm>
              <a:off x="131218" y="3740573"/>
              <a:ext cx="343402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/>
                <a:t>3. 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C6C5CB3-EE0C-4D17-9077-27E77B9AA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5247" y="3731589"/>
              <a:ext cx="2543713" cy="48497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FBA8C52-6F87-4B3D-8B07-0E6D5D189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714" y="4450841"/>
            <a:ext cx="3675771" cy="236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DCF5713A-E53F-46C6-A7DB-13FB0239768B}"/>
                  </a:ext>
                </a:extLst>
              </p:cNvPr>
              <p:cNvSpPr txBox="1"/>
              <p:nvPr/>
            </p:nvSpPr>
            <p:spPr>
              <a:xfrm>
                <a:off x="5763305" y="3848184"/>
                <a:ext cx="6297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b="1" dirty="0"/>
                  <a:t>4. Adiabatically connect to  RS  of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500" b="1" dirty="0"/>
                  <a:t> case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CF5713A-E53F-46C6-A7DB-13FB02397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305" y="3848184"/>
                <a:ext cx="6297477" cy="523220"/>
              </a:xfrm>
              <a:prstGeom prst="rect">
                <a:avLst/>
              </a:prstGeom>
              <a:blipFill>
                <a:blip r:embed="rId9"/>
                <a:stretch>
                  <a:fillRect l="-1610" t="-2326" b="-2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22F83B52-B4DF-433C-B7EF-CF024C004F07}"/>
              </a:ext>
            </a:extLst>
          </p:cNvPr>
          <p:cNvSpPr txBox="1"/>
          <p:nvPr/>
        </p:nvSpPr>
        <p:spPr>
          <a:xfrm>
            <a:off x="5716919" y="760994"/>
            <a:ext cx="35837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b="1" dirty="0"/>
              <a:t>2. Charge fluctuation. </a:t>
            </a:r>
            <a:endParaRPr lang="zh-CN" altLang="en-US" sz="25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AD0ED06-071C-4695-9108-298F824DDABD}"/>
              </a:ext>
            </a:extLst>
          </p:cNvPr>
          <p:cNvSpPr/>
          <p:nvPr/>
        </p:nvSpPr>
        <p:spPr>
          <a:xfrm>
            <a:off x="1603283" y="4542047"/>
            <a:ext cx="261618" cy="1950194"/>
          </a:xfrm>
          <a:prstGeom prst="rect">
            <a:avLst/>
          </a:prstGeom>
          <a:solidFill>
            <a:srgbClr val="C00000">
              <a:alpha val="8066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A533448-9CB5-7772-00DC-431961641A0D}"/>
              </a:ext>
            </a:extLst>
          </p:cNvPr>
          <p:cNvSpPr/>
          <p:nvPr/>
        </p:nvSpPr>
        <p:spPr>
          <a:xfrm>
            <a:off x="1583274" y="1349145"/>
            <a:ext cx="281627" cy="1956184"/>
          </a:xfrm>
          <a:prstGeom prst="rect">
            <a:avLst/>
          </a:prstGeom>
          <a:solidFill>
            <a:srgbClr val="C00000">
              <a:alpha val="8066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0D947A2-480D-D19A-B832-420BA189440E}"/>
              </a:ext>
            </a:extLst>
          </p:cNvPr>
          <p:cNvGrpSpPr/>
          <p:nvPr/>
        </p:nvGrpSpPr>
        <p:grpSpPr>
          <a:xfrm>
            <a:off x="6623614" y="1210313"/>
            <a:ext cx="3788571" cy="2717106"/>
            <a:chOff x="6661714" y="1210313"/>
            <a:chExt cx="3788571" cy="27171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672412C5-64A9-423E-8042-AF7B0D081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714" y="1210313"/>
              <a:ext cx="3788571" cy="2717106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66762BC7-4B8B-3914-914A-73CBD32F6CE6}"/>
                </a:ext>
              </a:extLst>
            </p:cNvPr>
            <p:cNvSpPr/>
            <p:nvPr/>
          </p:nvSpPr>
          <p:spPr>
            <a:xfrm>
              <a:off x="7368000" y="1422806"/>
              <a:ext cx="260709" cy="1882523"/>
            </a:xfrm>
            <a:prstGeom prst="rect">
              <a:avLst/>
            </a:prstGeom>
            <a:solidFill>
              <a:srgbClr val="C00000">
                <a:alpha val="8066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1ABC7C58-06AE-8379-C48C-44EBD790AC15}"/>
                  </a:ext>
                </a:extLst>
              </p:cNvPr>
              <p:cNvSpPr txBox="1"/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ABC7C58-06AE-8379-C48C-44EBD790A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blipFill>
                <a:blip r:embed="rId11"/>
                <a:stretch>
                  <a:fillRect l="-166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 descr="5">
            <a:extLst>
              <a:ext uri="{FF2B5EF4-FFF2-40B4-BE49-F238E27FC236}">
                <a16:creationId xmlns:a16="http://schemas.microsoft.com/office/drawing/2014/main" xmlns="" id="{6E96C3CC-22DB-103F-0A9A-3040D6D3CF21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B3C38F46-F8F3-4A99-BBAB-258F482820AB}"/>
                  </a:ext>
                </a:extLst>
              </p:cNvPr>
              <p:cNvSpPr txBox="1"/>
              <p:nvPr/>
            </p:nvSpPr>
            <p:spPr>
              <a:xfrm>
                <a:off x="10035601" y="637781"/>
                <a:ext cx="20092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Mutual</a:t>
                </a:r>
                <a:r>
                  <a:rPr lang="zh-CN" alt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information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3C38F46-F8F3-4A99-BBAB-258F48282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601" y="637781"/>
                <a:ext cx="2009268" cy="553998"/>
              </a:xfrm>
              <a:prstGeom prst="rect">
                <a:avLst/>
              </a:prstGeom>
              <a:blipFill>
                <a:blip r:embed="rId13"/>
                <a:stretch>
                  <a:fillRect l="-6918" t="-13333" r="-1887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6543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02F74615-59F0-497C-AD43-D7184DBA9FB8}"/>
                  </a:ext>
                </a:extLst>
              </p:cNvPr>
              <p:cNvSpPr txBox="1"/>
              <p:nvPr/>
            </p:nvSpPr>
            <p:spPr>
              <a:xfrm>
                <a:off x="9365526" y="0"/>
                <a:ext cx="2826474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2F74615-59F0-497C-AD43-D7184DBA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26" y="0"/>
                <a:ext cx="2826474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9DD5195-E192-4D14-B891-9E498AEA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68" y="1329795"/>
            <a:ext cx="3903965" cy="24108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C499B0F-6D48-49BA-AC25-8E4CF27C12AF}"/>
              </a:ext>
            </a:extLst>
          </p:cNvPr>
          <p:cNvSpPr txBox="1"/>
          <p:nvPr/>
        </p:nvSpPr>
        <p:spPr>
          <a:xfrm>
            <a:off x="288166" y="871747"/>
            <a:ext cx="46857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500" b="1" dirty="0"/>
              <a:t>Single occupation is met.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B8F183-142E-486B-BD6B-050ACCD48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25" y="1527161"/>
            <a:ext cx="3743524" cy="240982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85583A5-9438-4E0A-A4FD-51908C1D356F}"/>
              </a:ext>
            </a:extLst>
          </p:cNvPr>
          <p:cNvSpPr txBox="1"/>
          <p:nvPr/>
        </p:nvSpPr>
        <p:spPr>
          <a:xfrm>
            <a:off x="4754880" y="779535"/>
            <a:ext cx="7437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2. Nearly degenerate ground states with opposite</a:t>
            </a:r>
            <a:r>
              <a:rPr lang="zh-CN" altLang="en-US" sz="2500" b="1" dirty="0"/>
              <a:t> </a:t>
            </a:r>
            <a:r>
              <a:rPr lang="en-US" altLang="zh-CN" sz="2500" b="1" dirty="0"/>
              <a:t>spin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03EE101-2DF4-4AE5-9A4F-B27F9F913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26" y="4414040"/>
            <a:ext cx="3584759" cy="24751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647892F-6E8E-4072-812A-8B0861E2CD69}"/>
              </a:ext>
            </a:extLst>
          </p:cNvPr>
          <p:cNvSpPr txBox="1"/>
          <p:nvPr/>
        </p:nvSpPr>
        <p:spPr>
          <a:xfrm>
            <a:off x="343459" y="3936986"/>
            <a:ext cx="107089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3. Vanishing </a:t>
            </a:r>
            <a:r>
              <a:rPr lang="en-US" altLang="zh-CN" sz="2500" b="1" dirty="0" err="1"/>
              <a:t>S</a:t>
            </a:r>
            <a:r>
              <a:rPr lang="en-US" altLang="zh-CN" sz="2500" b="1" baseline="-25000" dirty="0" err="1"/>
              <a:t>Imp</a:t>
            </a:r>
            <a:r>
              <a:rPr lang="en-US" altLang="zh-CN" sz="2500" b="1" dirty="0"/>
              <a:t>, </a:t>
            </a:r>
            <a:r>
              <a:rPr lang="en-US" altLang="zh-CN" sz="2500" b="1" dirty="0" err="1"/>
              <a:t>I</a:t>
            </a:r>
            <a:r>
              <a:rPr lang="en-US" altLang="zh-CN" sz="2500" b="1" baseline="-25000" dirty="0" err="1"/>
              <a:t>Imp:MZM</a:t>
            </a:r>
            <a:r>
              <a:rPr lang="en-US" altLang="zh-CN" sz="2500" b="1" dirty="0"/>
              <a:t>, </a:t>
            </a:r>
            <a:r>
              <a:rPr lang="en-US" altLang="zh-CN" sz="2500" b="1" dirty="0" err="1"/>
              <a:t>I</a:t>
            </a:r>
            <a:r>
              <a:rPr lang="en-US" altLang="zh-CN" sz="2500" b="1" baseline="-25000" dirty="0" err="1"/>
              <a:t>Imp:CdGM</a:t>
            </a:r>
            <a:r>
              <a:rPr lang="en-US" altLang="zh-CN" sz="2500" b="1" dirty="0"/>
              <a:t> rules out strong coupling states.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A4B6A9E6-DA49-4CF2-B363-0351AB28A935}"/>
                  </a:ext>
                </a:extLst>
              </p:cNvPr>
              <p:cNvSpPr txBox="1"/>
              <p:nvPr/>
            </p:nvSpPr>
            <p:spPr>
              <a:xfrm>
                <a:off x="1079009" y="5330839"/>
                <a:ext cx="2705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4B6A9E6-DA49-4CF2-B363-0351AB28A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9" y="5330839"/>
                <a:ext cx="2705228" cy="369332"/>
              </a:xfrm>
              <a:prstGeom prst="rect">
                <a:avLst/>
              </a:prstGeom>
              <a:blipFill>
                <a:blip r:embed="rId8"/>
                <a:stretch>
                  <a:fillRect l="-372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60710518-9F80-BEA4-C3E0-D16E6EC6577D}"/>
                  </a:ext>
                </a:extLst>
              </p:cNvPr>
              <p:cNvSpPr txBox="1"/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0710518-9F80-BEA4-C3E0-D16E6EC65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blipFill>
                <a:blip r:embed="rId9"/>
                <a:stretch>
                  <a:fillRect l="-166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C556978A-F406-4C0A-3B3C-BF59A09A881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653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02F74615-59F0-497C-AD43-D7184DBA9FB8}"/>
              </a:ext>
            </a:extLst>
          </p:cNvPr>
          <p:cNvSpPr txBox="1"/>
          <p:nvPr/>
        </p:nvSpPr>
        <p:spPr>
          <a:xfrm>
            <a:off x="8718634" y="0"/>
            <a:ext cx="34733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Crossover in U~0.1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AFB9AEF-E3F3-4EC7-B97E-C1B425BF399A}"/>
              </a:ext>
            </a:extLst>
          </p:cNvPr>
          <p:cNvSpPr txBox="1"/>
          <p:nvPr/>
        </p:nvSpPr>
        <p:spPr>
          <a:xfrm>
            <a:off x="1657127" y="1046915"/>
            <a:ext cx="43893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500" b="1" dirty="0">
                <a:solidFill>
                  <a:srgbClr val="00B050"/>
                </a:solidFill>
              </a:rPr>
              <a:t>Bulk-Impurity coupling</a:t>
            </a:r>
          </a:p>
          <a:p>
            <a:pPr marL="457200" indent="-457200">
              <a:buFontTx/>
              <a:buAutoNum type="arabicParenR"/>
            </a:pPr>
            <a:r>
              <a:rPr lang="en-US" altLang="zh-CN" sz="2500" b="1" dirty="0">
                <a:solidFill>
                  <a:srgbClr val="FF0000"/>
                </a:solidFill>
              </a:rPr>
              <a:t>MZM-Impurity coupling</a:t>
            </a:r>
          </a:p>
          <a:p>
            <a:pPr marL="457200" indent="-457200">
              <a:buFontTx/>
              <a:buAutoNum type="arabicParenR"/>
            </a:pPr>
            <a:r>
              <a:rPr lang="en-US" altLang="zh-CN" sz="2500" b="1" dirty="0" err="1">
                <a:solidFill>
                  <a:srgbClr val="FF0000"/>
                </a:solidFill>
              </a:rPr>
              <a:t>CdGM</a:t>
            </a:r>
            <a:r>
              <a:rPr lang="en-US" altLang="zh-CN" sz="2500" b="1" dirty="0">
                <a:solidFill>
                  <a:srgbClr val="FF0000"/>
                </a:solidFill>
              </a:rPr>
              <a:t>-impurity coupling</a:t>
            </a:r>
            <a:endParaRPr lang="en-US" altLang="zh-CN" sz="2500" b="1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64D0DCF3-2814-41E4-93C8-97E2B478C748}"/>
              </a:ext>
            </a:extLst>
          </p:cNvPr>
          <p:cNvSpPr txBox="1"/>
          <p:nvPr/>
        </p:nvSpPr>
        <p:spPr>
          <a:xfrm>
            <a:off x="141099" y="5834992"/>
            <a:ext cx="7598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Bul</a:t>
            </a:r>
            <a:r>
              <a:rPr lang="en-US" altLang="zh-CN" sz="2000" b="1" dirty="0">
                <a:latin typeface="Arial"/>
                <a:ea typeface="微软雅黑"/>
              </a:rPr>
              <a:t>k-Impurity coupling: Competition of Kondo Screening and Cooper pairing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CdGM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-Impurity coupling: Effective Zeeman splitting.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87818A1-B499-47F4-866A-F5BF921B1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068" y="2620098"/>
            <a:ext cx="3267150" cy="30962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9D6D8AD-C874-462E-AC8A-7CDABDADC408}"/>
              </a:ext>
            </a:extLst>
          </p:cNvPr>
          <p:cNvSpPr txBox="1"/>
          <p:nvPr/>
        </p:nvSpPr>
        <p:spPr>
          <a:xfrm>
            <a:off x="8127747" y="5952559"/>
            <a:ext cx="4027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Effective Zeeman splitting through Schrieffer-Wolff transformation.</a:t>
            </a:r>
            <a:endParaRPr lang="zh-CN" altLang="en-US" sz="2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72D02FF-3D82-481B-EA84-69505662A25D}"/>
              </a:ext>
            </a:extLst>
          </p:cNvPr>
          <p:cNvGrpSpPr/>
          <p:nvPr/>
        </p:nvGrpSpPr>
        <p:grpSpPr>
          <a:xfrm>
            <a:off x="6496934" y="584774"/>
            <a:ext cx="3052015" cy="1700881"/>
            <a:chOff x="8570658" y="56544"/>
            <a:chExt cx="3256460" cy="195773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1D166BE-28B7-44CB-ACAD-18B232C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677"/>
            <a:stretch/>
          </p:blipFill>
          <p:spPr>
            <a:xfrm>
              <a:off x="8570658" y="56544"/>
              <a:ext cx="3256460" cy="1957731"/>
            </a:xfrm>
            <a:prstGeom prst="rect">
              <a:avLst/>
            </a:prstGeom>
          </p:spPr>
        </p:pic>
        <p:sp>
          <p:nvSpPr>
            <p:cNvPr id="3" name="十字形 2">
              <a:extLst>
                <a:ext uri="{FF2B5EF4-FFF2-40B4-BE49-F238E27FC236}">
                  <a16:creationId xmlns:a16="http://schemas.microsoft.com/office/drawing/2014/main" xmlns="" id="{2DBDB63F-8064-42D4-951A-0B6C4C029948}"/>
                </a:ext>
              </a:extLst>
            </p:cNvPr>
            <p:cNvSpPr/>
            <p:nvPr/>
          </p:nvSpPr>
          <p:spPr>
            <a:xfrm rot="2699300">
              <a:off x="9207188" y="386224"/>
              <a:ext cx="738888" cy="747238"/>
            </a:xfrm>
            <a:prstGeom prst="plus">
              <a:avLst>
                <a:gd name="adj" fmla="val 4420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E82AF1E-D781-B867-DB9B-975D7BD28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08" y="2573040"/>
            <a:ext cx="6741312" cy="326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06304B6F-A764-871D-6EFC-B461A4391766}"/>
                  </a:ext>
                </a:extLst>
              </p:cNvPr>
              <p:cNvSpPr txBox="1"/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304B6F-A764-871D-6EFC-B461A439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blipFill>
                <a:blip r:embed="rId7"/>
                <a:stretch>
                  <a:fillRect l="-166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2" descr="5">
            <a:extLst>
              <a:ext uri="{FF2B5EF4-FFF2-40B4-BE49-F238E27FC236}">
                <a16:creationId xmlns:a16="http://schemas.microsoft.com/office/drawing/2014/main" xmlns="" id="{A92AD014-6CBD-5469-DF10-F36A79CA3A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2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02F74615-59F0-497C-AD43-D7184DBA9FB8}"/>
                  </a:ext>
                </a:extLst>
              </p:cNvPr>
              <p:cNvSpPr txBox="1"/>
              <p:nvPr/>
            </p:nvSpPr>
            <p:spPr>
              <a:xfrm>
                <a:off x="8464731" y="11604"/>
                <a:ext cx="3727269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Crossover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 0&lt;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srgbClr val="FF0000"/>
                          </a:solidFill>
                        </a:rPr>
                        <m:t>&lt;1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2F74615-59F0-497C-AD43-D7184DBA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731" y="11604"/>
                <a:ext cx="3727269" cy="584775"/>
              </a:xfrm>
              <a:prstGeom prst="rect">
                <a:avLst/>
              </a:prstGeom>
              <a:blipFill>
                <a:blip r:embed="rId4"/>
                <a:stretch>
                  <a:fillRect t="-1041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FAC26D7-13C0-40C3-9140-44478FE83DBC}"/>
              </a:ext>
            </a:extLst>
          </p:cNvPr>
          <p:cNvSpPr txBox="1"/>
          <p:nvPr/>
        </p:nvSpPr>
        <p:spPr>
          <a:xfrm>
            <a:off x="209006" y="5996226"/>
            <a:ext cx="10593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latin typeface="Arial"/>
                <a:ea typeface="微软雅黑"/>
              </a:rPr>
              <a:t>3) MZM-impurity coupling: Level crossing to avoided level crossing.</a:t>
            </a:r>
          </a:p>
          <a:p>
            <a:r>
              <a:rPr lang="en-US" altLang="zh-CN" sz="2500" b="1" dirty="0">
                <a:latin typeface="Arial"/>
                <a:ea typeface="微软雅黑"/>
              </a:rPr>
              <a:t>    QPT to crossover.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9CB083B-8BAE-25E2-607C-BE4929DA8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67" y="3183717"/>
            <a:ext cx="5418430" cy="25177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B4CC18B-56F8-89D7-735A-60B39B7E5BC7}"/>
              </a:ext>
            </a:extLst>
          </p:cNvPr>
          <p:cNvGrpSpPr/>
          <p:nvPr/>
        </p:nvGrpSpPr>
        <p:grpSpPr>
          <a:xfrm>
            <a:off x="707724" y="891532"/>
            <a:ext cx="3408233" cy="2048770"/>
            <a:chOff x="1256364" y="642086"/>
            <a:chExt cx="3408233" cy="20487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513F0AE-E82F-52D4-D3A7-CF86A22F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6364" y="642086"/>
              <a:ext cx="3408233" cy="20487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xmlns="" id="{1F7EB7E6-E5CC-52B5-DA3E-71C3F9754049}"/>
                    </a:ext>
                  </a:extLst>
                </p:cNvPr>
                <p:cNvSpPr txBox="1"/>
                <p:nvPr/>
              </p:nvSpPr>
              <p:spPr>
                <a:xfrm>
                  <a:off x="1909823" y="1345824"/>
                  <a:ext cx="73757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F7EB7E6-E5CC-52B5-DA3E-71C3F9754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823" y="1345824"/>
                  <a:ext cx="737574" cy="492443"/>
                </a:xfrm>
                <a:prstGeom prst="rect">
                  <a:avLst/>
                </a:prstGeom>
                <a:blipFill>
                  <a:blip r:embed="rId7"/>
                  <a:stretch>
                    <a:fillRect l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8AA619D-1670-2D47-74A0-051E8D825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516" y="2345538"/>
            <a:ext cx="4672445" cy="3740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B303AC89-385F-1CEC-0610-2FFA871F2044}"/>
                  </a:ext>
                </a:extLst>
              </p:cNvPr>
              <p:cNvSpPr txBox="1"/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>
                    <a:solidFill>
                      <a:srgbClr val="C00000"/>
                    </a:solidFill>
                  </a:rPr>
                  <a:t>The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zh-CN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case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i.e.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vertex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303AC89-385F-1CEC-0610-2FFA871F2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" y="8487"/>
                <a:ext cx="6100354" cy="523220"/>
              </a:xfrm>
              <a:prstGeom prst="rect">
                <a:avLst/>
              </a:prstGeom>
              <a:blipFill>
                <a:blip r:embed="rId9"/>
                <a:stretch>
                  <a:fillRect l="-166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AE5379A0-FC4B-F623-87EF-3A891BDD58D8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20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6D20CB9-9F3D-4D6E-91D0-87E359DA7D57}"/>
              </a:ext>
            </a:extLst>
          </p:cNvPr>
          <p:cNvSpPr/>
          <p:nvPr/>
        </p:nvSpPr>
        <p:spPr>
          <a:xfrm>
            <a:off x="662740" y="0"/>
            <a:ext cx="11289774" cy="6786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Acknowledgements</a:t>
            </a:r>
          </a:p>
          <a:p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Collaborators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Rui Wang, Shanghai Jiaotong Univ./Nanjing University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Wei Su, Shanghai Jiaotong Univ./</a:t>
            </a:r>
            <a:r>
              <a:rPr lang="en-US" altLang="zh-CN" sz="35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Sichun</a:t>
            </a:r>
            <a:r>
              <a:rPr lang="zh-CN" altLang="en-US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Normal University/CSRC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Baigeng</a:t>
            </a:r>
            <a:r>
              <a:rPr lang="en-US" altLang="zh-CN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Wang, Nanjing University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Jian-</a:t>
            </a:r>
            <a:r>
              <a:rPr lang="en-US" altLang="zh-CN" sz="3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xin</a:t>
            </a:r>
            <a:r>
              <a:rPr lang="en-US" altLang="zh-CN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 Zhu</a:t>
            </a: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, </a:t>
            </a:r>
            <a:r>
              <a:rPr lang="en-US" altLang="zh-CN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Los Alamos NL, USA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Changfeng</a:t>
            </a: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, Chen, UNLV, USA</a:t>
            </a:r>
            <a:endParaRPr lang="en-US" altLang="zh-CN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</a:endParaRP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C.S. Ting, U. of Houston, USA </a:t>
            </a:r>
          </a:p>
          <a:p>
            <a:pPr marL="0" lvl="1"/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Financial supports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NSFC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altLang="zh-CN" sz="3500" b="1" dirty="0">
                <a:ln w="9525">
                  <a:solidFill>
                    <a:schemeClr val="bg1"/>
                  </a:solidFill>
                  <a:prstDash val="solid"/>
                </a:ln>
              </a:rPr>
              <a:t>MOST</a:t>
            </a:r>
            <a:endParaRPr lang="zh-CN" altLang="en-US" sz="35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944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5FA4882-95A7-4864-8B1A-6AC7646549FD}"/>
              </a:ext>
            </a:extLst>
          </p:cNvPr>
          <p:cNvSpPr txBox="1"/>
          <p:nvPr/>
        </p:nvSpPr>
        <p:spPr>
          <a:xfrm>
            <a:off x="-390" y="7942"/>
            <a:ext cx="62183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Spin resolved local density of state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125A8567-AF29-46FA-8A25-FB8CA6C23D4A}"/>
                  </a:ext>
                </a:extLst>
              </p:cNvPr>
              <p:cNvSpPr txBox="1"/>
              <p:nvPr/>
            </p:nvSpPr>
            <p:spPr>
              <a:xfrm>
                <a:off x="266129" y="4091602"/>
                <a:ext cx="11659741" cy="2766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has a zero peak (MZM).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Nondegeneracy between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Electron component of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settled at the energy of </a:t>
                </a:r>
                <a:r>
                  <a:rPr lang="en-US" altLang="zh-CN" sz="2400" b="1" dirty="0" err="1">
                    <a:solidFill>
                      <a:schemeClr val="tx1"/>
                    </a:solidFill>
                  </a:rPr>
                  <a:t>CdGM</a:t>
                </a:r>
                <a:r>
                  <a:rPr lang="zh-CN" altLang="en-US" sz="2400" b="1" dirty="0"/>
                  <a:t>；</a:t>
                </a:r>
                <a:endParaRPr lang="en-US" altLang="zh-CN" sz="2400" b="1" dirty="0"/>
              </a:p>
              <a:p>
                <a:r>
                  <a:rPr lang="en-US" altLang="zh-CN" sz="2400" b="1" dirty="0">
                    <a:solidFill>
                      <a:schemeClr val="tx1"/>
                    </a:solidFill>
                  </a:rPr>
                  <a:t>     Hole component of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vanished at </a:t>
                </a:r>
                <a14:m>
                  <m:oMath xmlns:m="http://schemas.openxmlformats.org/officeDocument/2006/math" xmlns="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𝐔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Nearly zero peak in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for U&gt;1, with </a:t>
                </a:r>
                <a:r>
                  <a:rPr lang="en-US" altLang="zh-CN" sz="2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opposite spin-polarization and comparable height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compared to the MZM peak.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25A8567-AF29-46FA-8A25-FB8CA6C23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9" y="4091602"/>
                <a:ext cx="11659741" cy="2766398"/>
              </a:xfrm>
              <a:prstGeom prst="rect">
                <a:avLst/>
              </a:prstGeom>
              <a:blipFill>
                <a:blip r:embed="rId4"/>
                <a:stretch>
                  <a:fillRect l="-763" b="-4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4E0A5B8-AB22-EAB8-BF1E-D083252E8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409" y="633457"/>
            <a:ext cx="5664199" cy="3643703"/>
          </a:xfrm>
          <a:prstGeom prst="rect">
            <a:avLst/>
          </a:prstGeom>
        </p:spPr>
      </p:pic>
      <p:pic>
        <p:nvPicPr>
          <p:cNvPr id="2" name="Picture 12" descr="5">
            <a:extLst>
              <a:ext uri="{FF2B5EF4-FFF2-40B4-BE49-F238E27FC236}">
                <a16:creationId xmlns:a16="http://schemas.microsoft.com/office/drawing/2014/main" xmlns="" id="{12AD2ACC-EC27-02D2-B2D0-F552D0819D7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FC5033-AE7F-9291-C577-19055C0F9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175" y="2322071"/>
            <a:ext cx="3828025" cy="6304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7132BC9-C792-6589-23A3-9B46EEE85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665" y="1471166"/>
            <a:ext cx="5260535" cy="872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9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5F62BA4-0390-41DD-9394-38D6FF7F9078}"/>
              </a:ext>
            </a:extLst>
          </p:cNvPr>
          <p:cNvSpPr txBox="1"/>
          <p:nvPr/>
        </p:nvSpPr>
        <p:spPr>
          <a:xfrm>
            <a:off x="438804" y="4680330"/>
            <a:ext cx="111970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CN" sz="2800" dirty="0">
                <a:solidFill>
                  <a:srgbClr val="0070C0"/>
                </a:solidFill>
              </a:rPr>
              <a:t>Near-zero energy peak and Majorana zero-peak, comparable in height but with opposite spin polarizations.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CN" sz="2800" dirty="0">
                <a:solidFill>
                  <a:srgbClr val="0070C0"/>
                </a:solidFill>
              </a:rPr>
              <a:t>Our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results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are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not only relevant but also important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for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interpretation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of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recent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experimental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findings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on MZM from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iron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based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superconductors.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31B5D14-A956-4007-91AD-DF3CA14F203A}"/>
              </a:ext>
            </a:extLst>
          </p:cNvPr>
          <p:cNvSpPr txBox="1"/>
          <p:nvPr/>
        </p:nvSpPr>
        <p:spPr>
          <a:xfrm>
            <a:off x="5051425" y="193065"/>
            <a:ext cx="208915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Summary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CEDB4ED8-285D-4522-9353-4A1F72BF592D}"/>
                  </a:ext>
                </a:extLst>
              </p:cNvPr>
              <p:cNvSpPr txBox="1"/>
              <p:nvPr/>
            </p:nvSpPr>
            <p:spPr>
              <a:xfrm>
                <a:off x="398890" y="1242223"/>
                <a:ext cx="1123692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altLang="zh-CN" sz="2800" dirty="0">
                    <a:solidFill>
                      <a:srgbClr val="0070C0"/>
                    </a:solidFill>
                  </a:rPr>
                  <a:t>Adapt DMRG to the impurity-pinned vortex TSC’s system 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altLang="zh-CN" sz="2800" dirty="0">
                    <a:solidFill>
                      <a:srgbClr val="0070C0"/>
                    </a:solidFill>
                  </a:rPr>
                  <a:t>Crossover (</a:t>
                </a:r>
                <a14:m>
                  <m:oMath xmlns:m="http://schemas.openxmlformats.org/officeDocument/2006/math" xmlns="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</a:rPr>
                  <a:t>)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emerges</a:t>
                </a:r>
                <a:r>
                  <a:rPr lang="zh-CN" alt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instead of quantum phase transition (</a:t>
                </a:r>
                <a14:m>
                  <m:oMath xmlns:m="http://schemas.openxmlformats.org/officeDocument/2006/math" xmlns=""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</a:rPr>
                  <a:t>).</a:t>
                </a:r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DB4ED8-285D-4522-9353-4A1F72BF5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0" y="1242223"/>
                <a:ext cx="11236920" cy="954107"/>
              </a:xfrm>
              <a:prstGeom prst="rect">
                <a:avLst/>
              </a:prstGeom>
              <a:blipFill>
                <a:blip r:embed="rId4"/>
                <a:stretch>
                  <a:fillRect l="-1129" t="-7895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E5443B4-BABC-D218-9A28-0B9987C1DF63}"/>
              </a:ext>
            </a:extLst>
          </p:cNvPr>
          <p:cNvGrpSpPr/>
          <p:nvPr/>
        </p:nvGrpSpPr>
        <p:grpSpPr>
          <a:xfrm>
            <a:off x="909067" y="2124217"/>
            <a:ext cx="11513713" cy="2430094"/>
            <a:chOff x="438803" y="2516107"/>
            <a:chExt cx="11513713" cy="243009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9C215F9-221D-4163-B810-6A8235F95FDA}"/>
                </a:ext>
              </a:extLst>
            </p:cNvPr>
            <p:cNvSpPr txBox="1"/>
            <p:nvPr/>
          </p:nvSpPr>
          <p:spPr>
            <a:xfrm>
              <a:off x="2231002" y="2577661"/>
              <a:ext cx="7577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</a:rPr>
                <a:t>Singlet to doublet GSs</a:t>
              </a:r>
              <a:r>
                <a:rPr lang="zh-CN" altLang="en-US" sz="2400" dirty="0">
                  <a:solidFill>
                    <a:srgbClr val="0070C0"/>
                  </a:solidFill>
                </a:rPr>
                <a:t> </a:t>
              </a:r>
              <a:r>
                <a:rPr lang="en-US" altLang="zh-CN" sz="2400" dirty="0">
                  <a:solidFill>
                    <a:srgbClr val="0070C0"/>
                  </a:solidFill>
                </a:rPr>
                <a:t>Quantum phase transition.</a:t>
              </a:r>
              <a:endParaRPr lang="en-US" altLang="zh-CN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473BAF7-C936-4643-B420-830FA54917EA}"/>
                </a:ext>
              </a:extLst>
            </p:cNvPr>
            <p:cNvSpPr txBox="1"/>
            <p:nvPr/>
          </p:nvSpPr>
          <p:spPr>
            <a:xfrm>
              <a:off x="914402" y="3745872"/>
              <a:ext cx="1103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altLang="zh-CN" sz="2400" dirty="0">
                  <a:solidFill>
                    <a:srgbClr val="0070C0"/>
                  </a:solidFill>
                </a:rPr>
                <a:t>Crossover from resonant scattering to the Local moment region because of the impurity-MZM coupling.</a:t>
              </a:r>
            </a:p>
            <a:p>
              <a:pPr marL="457200" indent="-457200">
                <a:buAutoNum type="arabicParenR"/>
              </a:pPr>
              <a:r>
                <a:rPr lang="en-US" altLang="zh-CN" sz="2400" dirty="0">
                  <a:solidFill>
                    <a:srgbClr val="0070C0"/>
                  </a:solidFill>
                </a:rPr>
                <a:t>Different role of Bulk-impurity, </a:t>
              </a:r>
              <a:r>
                <a:rPr lang="en-US" altLang="zh-CN" sz="2400" dirty="0" err="1">
                  <a:solidFill>
                    <a:srgbClr val="0070C0"/>
                  </a:solidFill>
                </a:rPr>
                <a:t>CdGM</a:t>
              </a:r>
              <a:r>
                <a:rPr lang="en-US" altLang="zh-CN" sz="2400" dirty="0">
                  <a:solidFill>
                    <a:srgbClr val="0070C0"/>
                  </a:solidFill>
                </a:rPr>
                <a:t>-impurity and MZM-impurity coupling.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xmlns="" id="{53FCF4B1-AC57-4744-8985-A6AA57CF8E5A}"/>
                    </a:ext>
                  </a:extLst>
                </p:cNvPr>
                <p:cNvSpPr txBox="1"/>
                <p:nvPr/>
              </p:nvSpPr>
              <p:spPr>
                <a:xfrm>
                  <a:off x="438803" y="3095782"/>
                  <a:ext cx="265175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ü"/>
                  </a:pPr>
                  <a14:m>
                    <m:oMath xmlns:m="http://schemas.openxmlformats.org/officeDocument/2006/math" xmlns="">
                      <m:r>
                        <a:rPr lang="en-US" altLang="zh-CN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sz="3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3FCF4B1-AC57-4744-8985-A6AA57CF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03" y="3095782"/>
                  <a:ext cx="2651751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5238" t="-10870" b="-282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468B3258-CB6D-44B6-8D5D-F9C6F3516478}"/>
                    </a:ext>
                  </a:extLst>
                </p:cNvPr>
                <p:cNvSpPr txBox="1"/>
                <p:nvPr/>
              </p:nvSpPr>
              <p:spPr>
                <a:xfrm>
                  <a:off x="438803" y="2516107"/>
                  <a:ext cx="265175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ü"/>
                  </a:pPr>
                  <a14:m>
                    <m:oMath xmlns:m="http://schemas.openxmlformats.org/officeDocument/2006/math" xmlns="">
                      <m:r>
                        <a:rPr lang="en-US" altLang="zh-CN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sz="3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68B3258-CB6D-44B6-8D5D-F9C6F3516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03" y="2516107"/>
                  <a:ext cx="2651751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5238" t="-10638" b="-276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58313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C8F86A-DA96-4BD5-86E8-CD6AA09C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037"/>
            <a:ext cx="10515600" cy="5772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4400" dirty="0"/>
          </a:p>
          <a:p>
            <a:pPr marL="0" indent="0">
              <a:buNone/>
            </a:pPr>
            <a:endParaRPr lang="en-US" altLang="zh-CN" sz="4400" dirty="0"/>
          </a:p>
          <a:p>
            <a:pPr marL="0" indent="0">
              <a:buNone/>
            </a:pPr>
            <a:endParaRPr lang="en-US" altLang="zh-CN" sz="4400" dirty="0"/>
          </a:p>
          <a:p>
            <a:pPr marL="0" indent="0">
              <a:buNone/>
            </a:pPr>
            <a:r>
              <a:rPr lang="en-US" altLang="zh-CN" sz="4400" dirty="0"/>
              <a:t>         </a:t>
            </a:r>
            <a:endParaRPr lang="zh-CN" altLang="en-US" sz="4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6D20CB9-9F3D-4D6E-91D0-87E359DA7D57}"/>
              </a:ext>
            </a:extLst>
          </p:cNvPr>
          <p:cNvSpPr/>
          <p:nvPr/>
        </p:nvSpPr>
        <p:spPr>
          <a:xfrm>
            <a:off x="838200" y="5205200"/>
            <a:ext cx="10896316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Thanks for your attention </a:t>
            </a:r>
            <a:r>
              <a:rPr lang="zh-CN" altLang="en-US" sz="5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！</a:t>
            </a:r>
          </a:p>
        </p:txBody>
      </p:sp>
      <p:pic>
        <p:nvPicPr>
          <p:cNvPr id="2" name="Picture 2" descr="flower1">
            <a:extLst>
              <a:ext uri="{FF2B5EF4-FFF2-40B4-BE49-F238E27FC236}">
                <a16:creationId xmlns:a16="http://schemas.microsoft.com/office/drawing/2014/main" xmlns="" id="{538E3F9B-FFA6-482B-F50B-9F7AFCA8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8268" y="464987"/>
            <a:ext cx="4335463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DCAB23A-EDC7-799C-AD62-73B19F5F8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796" y="302464"/>
            <a:ext cx="2439469" cy="25323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7C3090-2FF6-687B-31B5-8C924D733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49" y="283252"/>
            <a:ext cx="2192104" cy="25323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0AF43A6-0DE9-15EF-4D03-47E55C50A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261" y="3592769"/>
            <a:ext cx="2658610" cy="24076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CB91A20-8F12-E3FE-25EE-70A7190C6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285" y="3567507"/>
            <a:ext cx="2548532" cy="2391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16D0DE1-7CA0-C1F9-1BFF-4A54265DD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890" y="302464"/>
            <a:ext cx="2222259" cy="25323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80E7CD3-C8CE-4565-4BE0-D9DAABFEF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464" y="1474886"/>
            <a:ext cx="3065205" cy="291824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7B2F00E-12B9-53C2-7F86-5B45178034A0}"/>
              </a:ext>
            </a:extLst>
          </p:cNvPr>
          <p:cNvSpPr txBox="1"/>
          <p:nvPr/>
        </p:nvSpPr>
        <p:spPr>
          <a:xfrm>
            <a:off x="4907666" y="6137475"/>
            <a:ext cx="660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noProof="1">
                <a:sym typeface="+mn-ea"/>
              </a:rPr>
              <a:t>Lingyuan Kong, et.al., </a:t>
            </a:r>
            <a:r>
              <a:rPr lang="fr-FR" altLang="zh-CN" i="1" noProof="1">
                <a:sym typeface="+mn-ea"/>
              </a:rPr>
              <a:t>Nature Physics</a:t>
            </a:r>
            <a:r>
              <a:rPr lang="en-US" altLang="zh-CN" i="1" noProof="1">
                <a:sym typeface="+mn-ea"/>
              </a:rPr>
              <a:t>.</a:t>
            </a:r>
            <a:r>
              <a:rPr lang="fr-FR" altLang="zh-CN" i="1" noProof="1">
                <a:sym typeface="+mn-ea"/>
              </a:rPr>
              <a:t>15.1181 (2019)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999079E2-6407-8731-49BC-CC51B57CD66D}"/>
                  </a:ext>
                </a:extLst>
              </p:cNvPr>
              <p:cNvSpPr txBox="1"/>
              <p:nvPr/>
            </p:nvSpPr>
            <p:spPr>
              <a:xfrm>
                <a:off x="274286" y="4796594"/>
                <a:ext cx="4080480" cy="163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altLang="zh-CN" sz="2400" b="1" baseline="-25000" dirty="0">
                  <a:solidFill>
                    <a:schemeClr val="tx1"/>
                  </a:solidFill>
                </a:endParaRPr>
              </a:p>
              <a:p>
                <a:r>
                  <a:rPr lang="en-US" altLang="zh-CN" sz="2400" b="1" dirty="0">
                    <a:solidFill>
                      <a:schemeClr val="tx1"/>
                    </a:solidFill>
                  </a:rPr>
                  <a:t>Well separated MZM and </a:t>
                </a:r>
                <a:r>
                  <a:rPr lang="en-US" altLang="zh-CN" sz="2400" b="1" dirty="0" err="1">
                    <a:solidFill>
                      <a:schemeClr val="tx1"/>
                    </a:solidFill>
                  </a:rPr>
                  <a:t>CdGM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 states.  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99079E2-6407-8731-49BC-CC51B57C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86" y="4796594"/>
                <a:ext cx="4080480" cy="1633268"/>
              </a:xfrm>
              <a:prstGeom prst="rect">
                <a:avLst/>
              </a:prstGeom>
              <a:blipFill>
                <a:blip r:embed="rId10"/>
                <a:stretch>
                  <a:fillRect l="-2392" b="-7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B1EFC15-99A8-B822-27D6-942C88FDE4EC}"/>
              </a:ext>
            </a:extLst>
          </p:cNvPr>
          <p:cNvSpPr txBox="1"/>
          <p:nvPr/>
        </p:nvSpPr>
        <p:spPr>
          <a:xfrm>
            <a:off x="913292" y="596125"/>
            <a:ext cx="24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FeTe</a:t>
            </a:r>
            <a:r>
              <a:rPr lang="en-US" altLang="zh-CN" sz="2400" b="1" baseline="-25000" dirty="0"/>
              <a:t>0.55</a:t>
            </a:r>
            <a:r>
              <a:rPr lang="en-US" altLang="zh-CN" sz="2400" b="1" dirty="0"/>
              <a:t>Se</a:t>
            </a:r>
            <a:r>
              <a:rPr lang="en-US" altLang="zh-CN" sz="2400" b="1" baseline="-25000" dirty="0"/>
              <a:t>0.45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2ECD3BF0-C9FD-A24C-5B6E-BDEA749DB3D1}"/>
              </a:ext>
            </a:extLst>
          </p:cNvPr>
          <p:cNvSpPr txBox="1"/>
          <p:nvPr/>
        </p:nvSpPr>
        <p:spPr>
          <a:xfrm>
            <a:off x="4378170" y="2927574"/>
            <a:ext cx="781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Integer quantized </a:t>
            </a:r>
            <a:r>
              <a:rPr lang="en-US" altLang="zh-CN" sz="2400" b="1" dirty="0" err="1"/>
              <a:t>CdGM</a:t>
            </a:r>
            <a:r>
              <a:rPr lang="en-US" altLang="zh-CN" sz="2400" b="1" dirty="0"/>
              <a:t> states in a topological vortex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B5D686B-040F-26C5-7B78-4DE63A4C058B}"/>
              </a:ext>
            </a:extLst>
          </p:cNvPr>
          <p:cNvSpPr txBox="1"/>
          <p:nvPr/>
        </p:nvSpPr>
        <p:spPr>
          <a:xfrm>
            <a:off x="9508817" y="3865427"/>
            <a:ext cx="2658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Half-odd-integer quantized </a:t>
            </a:r>
            <a:r>
              <a:rPr lang="en-US" altLang="zh-CN" sz="2400" b="1" dirty="0" err="1"/>
              <a:t>CdGM</a:t>
            </a:r>
            <a:r>
              <a:rPr lang="en-US" altLang="zh-CN" sz="2400" b="1" dirty="0"/>
              <a:t> states in an ordinary vortex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14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B1EFC15-99A8-B822-27D6-942C88FDE4EC}"/>
              </a:ext>
            </a:extLst>
          </p:cNvPr>
          <p:cNvSpPr txBox="1"/>
          <p:nvPr/>
        </p:nvSpPr>
        <p:spPr>
          <a:xfrm>
            <a:off x="223620" y="311212"/>
            <a:ext cx="768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Puzzles of the Zero bias peaks (ZBP) with impurity</a:t>
            </a:r>
            <a:endParaRPr lang="en-US" altLang="zh-CN" sz="2400" b="1" baseline="-25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504E7-4998-43A4-5CB6-1192E377C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19" y="1081291"/>
            <a:ext cx="3820179" cy="32950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91CECAA-B2BE-4E72-8703-68DC60CA8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61" y="1081291"/>
            <a:ext cx="2605814" cy="332275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8A97130-73E9-AEDD-6AD0-6D6AB3B1D66C}"/>
              </a:ext>
            </a:extLst>
          </p:cNvPr>
          <p:cNvSpPr txBox="1"/>
          <p:nvPr/>
        </p:nvSpPr>
        <p:spPr>
          <a:xfrm>
            <a:off x="223620" y="4684737"/>
            <a:ext cx="454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Spin-resolved STM peaks around Type-I Fe adatom. Spin polarized YSR state.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0C6ACC1-95F6-5296-F8A2-AEF6D1947EA3}"/>
              </a:ext>
            </a:extLst>
          </p:cNvPr>
          <p:cNvSpPr txBox="1"/>
          <p:nvPr/>
        </p:nvSpPr>
        <p:spPr>
          <a:xfrm>
            <a:off x="4985835" y="4500071"/>
            <a:ext cx="425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Spin-resolved STM peaks around Type-II Fe adatom.</a:t>
            </a:r>
          </a:p>
          <a:p>
            <a:r>
              <a:rPr lang="en-US" altLang="zh-CN" sz="2400" b="1" dirty="0"/>
              <a:t>ZBP without spin polarization. (YSR state)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B76FEE70-A565-F955-D9D4-E1ABEB7CF3C6}"/>
              </a:ext>
            </a:extLst>
          </p:cNvPr>
          <p:cNvSpPr txBox="1"/>
          <p:nvPr/>
        </p:nvSpPr>
        <p:spPr>
          <a:xfrm>
            <a:off x="1015972" y="6085120"/>
            <a:ext cx="814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noProof="1">
                <a:sym typeface="+mn-ea"/>
              </a:rPr>
              <a:t>Dongfei Wang, et.al., </a:t>
            </a:r>
            <a:r>
              <a:rPr lang="fr-FR" altLang="zh-CN" i="1" noProof="1">
                <a:sym typeface="+mn-ea"/>
              </a:rPr>
              <a:t>Physical Review Letters</a:t>
            </a:r>
            <a:r>
              <a:rPr lang="en-US" altLang="zh-CN" i="1" noProof="1">
                <a:sym typeface="+mn-ea"/>
              </a:rPr>
              <a:t>.</a:t>
            </a:r>
            <a:r>
              <a:rPr lang="fr-FR" altLang="zh-CN" i="1" noProof="1">
                <a:sym typeface="+mn-ea"/>
              </a:rPr>
              <a:t>126.076802 (2021)</a:t>
            </a:r>
            <a:endParaRPr lang="zh-CN" altLang="en-US" i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3AF3E3D-6B70-5263-E252-C7E3BFE8DC02}"/>
              </a:ext>
            </a:extLst>
          </p:cNvPr>
          <p:cNvSpPr txBox="1"/>
          <p:nvPr/>
        </p:nvSpPr>
        <p:spPr>
          <a:xfrm>
            <a:off x="8171960" y="856044"/>
            <a:ext cx="3820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Proposals:</a:t>
            </a:r>
          </a:p>
          <a:p>
            <a:r>
              <a:rPr lang="en-US" altLang="zh-CN" sz="2400" b="1" dirty="0"/>
              <a:t>Quantum Anomalous Vortex.</a:t>
            </a:r>
          </a:p>
          <a:p>
            <a:r>
              <a:rPr lang="en-US" altLang="zh-CN" i="1" dirty="0"/>
              <a:t>PhysRevX.9.011033(2019)</a:t>
            </a:r>
          </a:p>
          <a:p>
            <a:r>
              <a:rPr lang="en-US" altLang="zh-CN" sz="2400" b="1" dirty="0"/>
              <a:t>Local </a:t>
            </a:r>
            <a:r>
              <a:rPr lang="el-GR" altLang="zh-CN" sz="2400" b="1" dirty="0"/>
              <a:t>π -</a:t>
            </a:r>
            <a:r>
              <a:rPr lang="en-US" altLang="zh-CN" sz="2400" b="1" dirty="0"/>
              <a:t>phase shifts</a:t>
            </a:r>
          </a:p>
          <a:p>
            <a:r>
              <a:rPr lang="en-US" altLang="zh-CN" i="1" dirty="0"/>
              <a:t>PhysRevB.106.L180504(2022)</a:t>
            </a:r>
          </a:p>
          <a:p>
            <a:r>
              <a:rPr lang="en-US" altLang="zh-CN" sz="2400" b="1" dirty="0"/>
              <a:t>Local spin-triplet interorbital pairing</a:t>
            </a:r>
          </a:p>
          <a:p>
            <a:r>
              <a:rPr lang="en-US" altLang="zh-CN" i="1" dirty="0"/>
              <a:t>PhysRevB.106.L201107(2022)</a:t>
            </a:r>
          </a:p>
          <a:p>
            <a:r>
              <a:rPr lang="en-US" altLang="zh-CN" sz="2400" b="1" dirty="0"/>
              <a:t>YSR</a:t>
            </a:r>
          </a:p>
          <a:p>
            <a:r>
              <a:rPr lang="en-US" altLang="zh-CN" sz="1600" b="1" spc="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……</a:t>
            </a:r>
            <a:r>
              <a:rPr lang="en-US" altLang="zh-CN" sz="2400" b="1" dirty="0"/>
              <a:t> </a:t>
            </a:r>
          </a:p>
          <a:p>
            <a:endParaRPr lang="en-US" altLang="zh-CN" i="1" dirty="0"/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18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3" grpId="0"/>
      <p:bldP spid="13" grpId="1"/>
      <p:bldP spid="14" grpId="0" animBg="1"/>
      <p:bldP spid="14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50D9463-B471-4067-A3AD-C7CE13C6D86E}"/>
              </a:ext>
            </a:extLst>
          </p:cNvPr>
          <p:cNvSpPr/>
          <p:nvPr/>
        </p:nvSpPr>
        <p:spPr>
          <a:xfrm>
            <a:off x="0" y="-7802"/>
            <a:ext cx="763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Details on Methodology: Real model to Star model: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4BA94B-606A-4F44-BD88-C265349A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666" y="1293947"/>
            <a:ext cx="4032250" cy="9622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2D6732C-2742-434F-9CDE-B1E5896B3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552" y="2545208"/>
            <a:ext cx="2988254" cy="158688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3FF7B50-7065-4E0B-8C50-2522F192A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831" y="4188416"/>
            <a:ext cx="4032250" cy="17258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F140D640-B2AC-438B-978A-85D81C9B5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4672" y="387742"/>
            <a:ext cx="2876549" cy="83197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736F89E-4216-438E-8FF2-6ACE0FD3C7A2}"/>
              </a:ext>
            </a:extLst>
          </p:cNvPr>
          <p:cNvSpPr/>
          <p:nvPr/>
        </p:nvSpPr>
        <p:spPr>
          <a:xfrm>
            <a:off x="3257327" y="712855"/>
            <a:ext cx="5677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Solving the real space </a:t>
            </a:r>
            <a:r>
              <a:rPr lang="en-US" altLang="zh-CN" sz="2400" b="1" i="1" dirty="0" err="1"/>
              <a:t>BdG</a:t>
            </a:r>
            <a:r>
              <a:rPr lang="en-US" altLang="zh-CN" sz="2400" b="1" i="1" dirty="0"/>
              <a:t> equation</a:t>
            </a:r>
            <a:endParaRPr lang="zh-CN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30B9FF1-AE42-4A9C-AAE5-554BBBE788EC}"/>
              </a:ext>
            </a:extLst>
          </p:cNvPr>
          <p:cNvSpPr/>
          <p:nvPr/>
        </p:nvSpPr>
        <p:spPr>
          <a:xfrm>
            <a:off x="0" y="1359570"/>
            <a:ext cx="2422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Trial wave function</a:t>
            </a:r>
            <a:endParaRPr lang="zh-CN" altLang="en-US" sz="24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E5366379-7F20-4312-9491-746544773E92}"/>
              </a:ext>
            </a:extLst>
          </p:cNvPr>
          <p:cNvSpPr/>
          <p:nvPr/>
        </p:nvSpPr>
        <p:spPr>
          <a:xfrm>
            <a:off x="69922" y="2749229"/>
            <a:ext cx="2422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err="1"/>
              <a:t>Bogoliubov</a:t>
            </a:r>
            <a:r>
              <a:rPr lang="en-US" altLang="zh-CN" sz="2400" b="1" i="1" dirty="0"/>
              <a:t> transformation</a:t>
            </a:r>
            <a:endParaRPr lang="zh-CN" altLang="en-US" sz="24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EDC2FB2A-3667-4563-8A0D-1CE5F7665B31}"/>
              </a:ext>
            </a:extLst>
          </p:cNvPr>
          <p:cNvSpPr/>
          <p:nvPr/>
        </p:nvSpPr>
        <p:spPr>
          <a:xfrm>
            <a:off x="16458" y="6073624"/>
            <a:ext cx="8159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In practice, expand u(r), v(r) with Bessel function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A82082FA-6D3D-4D7D-8C47-8FC0E03DD4C7}"/>
                  </a:ext>
                </a:extLst>
              </p:cNvPr>
              <p:cNvSpPr txBox="1"/>
              <p:nvPr/>
            </p:nvSpPr>
            <p:spPr>
              <a:xfrm>
                <a:off x="8529802" y="2066007"/>
                <a:ext cx="325845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±1,⋯</m:t>
                      </m:r>
                    </m:oMath>
                  </m:oMathPara>
                </a14:m>
                <a:endParaRPr lang="en-US" altLang="zh-CN" sz="3200" b="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82082FA-6D3D-4D7D-8C47-8FC0E03D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02" y="2066007"/>
                <a:ext cx="325845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F49F21F9-79E4-4283-8F42-7B826B16C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797" y="6073624"/>
            <a:ext cx="2041525" cy="467402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1BF1D71-DE36-4894-BC66-6433305A6009}"/>
              </a:ext>
            </a:extLst>
          </p:cNvPr>
          <p:cNvSpPr/>
          <p:nvPr/>
        </p:nvSpPr>
        <p:spPr>
          <a:xfrm>
            <a:off x="136144" y="4344652"/>
            <a:ext cx="3184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err="1"/>
              <a:t>Bogoliubov</a:t>
            </a:r>
            <a:r>
              <a:rPr lang="en-US" altLang="zh-CN" sz="2400" b="1" i="1" dirty="0"/>
              <a:t> transformation</a:t>
            </a:r>
          </a:p>
          <a:p>
            <a:r>
              <a:rPr lang="en-US" altLang="zh-CN" sz="2400" b="1" i="1" dirty="0"/>
              <a:t>Of the SC-impurity hybridization</a:t>
            </a:r>
            <a:endParaRPr lang="zh-CN" altLang="en-US" sz="240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07481EC-F2B1-48F4-8FF1-0EC40878332B}"/>
              </a:ext>
            </a:extLst>
          </p:cNvPr>
          <p:cNvSpPr/>
          <p:nvPr/>
        </p:nvSpPr>
        <p:spPr>
          <a:xfrm>
            <a:off x="8908195" y="6115681"/>
            <a:ext cx="2833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, truncate to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j</a:t>
            </a:r>
            <a:r>
              <a:rPr lang="en-US" altLang="zh-CN" sz="2400" b="1" i="1" baseline="-25000" dirty="0" err="1">
                <a:solidFill>
                  <a:srgbClr val="FF0000"/>
                </a:solidFill>
              </a:rPr>
              <a:t>max</a:t>
            </a:r>
            <a:endParaRPr lang="zh-CN" altLang="en-US" sz="2400" baseline="-2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621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50D9463-B471-4067-A3AD-C7CE13C6D86E}"/>
              </a:ext>
            </a:extLst>
          </p:cNvPr>
          <p:cNvSpPr/>
          <p:nvPr/>
        </p:nvSpPr>
        <p:spPr>
          <a:xfrm>
            <a:off x="66909" y="117195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Details on Methodology:  The star model: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6">
                <a:extLst>
                  <a:ext uri="{FF2B5EF4-FFF2-40B4-BE49-F238E27FC236}">
                    <a16:creationId xmlns:a16="http://schemas.microsoft.com/office/drawing/2014/main" xmlns="" id="{67A15FF9-1EA7-4F65-9ED7-A85DA18B92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12088" y="1231343"/>
              <a:ext cx="6467928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3964">
                      <a:extLst>
                        <a:ext uri="{9D8B030D-6E8A-4147-A177-3AD203B41FA5}">
                          <a16:colId xmlns:a16="http://schemas.microsoft.com/office/drawing/2014/main" xmlns="" val="2559759313"/>
                        </a:ext>
                      </a:extLst>
                    </a:gridCol>
                    <a:gridCol w="3233964">
                      <a:extLst>
                        <a:ext uri="{9D8B030D-6E8A-4147-A177-3AD203B41FA5}">
                          <a16:colId xmlns:a16="http://schemas.microsoft.com/office/drawing/2014/main" xmlns="" val="2345078128"/>
                        </a:ext>
                      </a:extLst>
                    </a:gridCol>
                  </a:tblGrid>
                  <a:tr h="315384"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TSC, </a:t>
                          </a:r>
                          <a14:m/>
                          <a:endParaRPr lang="zh-CN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TSC, </a:t>
                          </a:r>
                          <a14:m/>
                          <a:endParaRPr lang="zh-CN" alt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26846016"/>
                      </a:ext>
                    </a:extLst>
                  </a:tr>
                  <a:tr h="3153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/>
                            <a:t>Both</a:t>
                          </a:r>
                          <a:r>
                            <a:rPr lang="zh-CN" altLang="en-US" sz="2800" b="0" dirty="0"/>
                            <a:t> </a:t>
                          </a:r>
                          <a14:m/>
                          <a:r>
                            <a:rPr lang="en-US" altLang="zh-CN" sz="2800" dirty="0"/>
                            <a:t> and </a:t>
                          </a:r>
                          <a14:m/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couple to m=-1 and m=0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quasiparticles (pseudo-spin) with hopping and pairing.</a:t>
                          </a:r>
                          <a:endParaRPr lang="zh-CN" altLang="en-US" sz="2800" dirty="0"/>
                        </a:p>
                        <a:p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/>
                            <a:t>Only</a:t>
                          </a:r>
                          <a14:m/>
                          <a:r>
                            <a:rPr lang="en-US" altLang="zh-CN" sz="2800" dirty="0"/>
                            <a:t> couple to m=0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quasiparticle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(also</a:t>
                          </a:r>
                          <a:r>
                            <a:rPr lang="en-US" altLang="zh-CN" sz="2800" dirty="0">
                              <a:solidFill>
                                <a:srgbClr val="FF0000"/>
                              </a:solidFill>
                            </a:rPr>
                            <a:t> MZM</a:t>
                          </a:r>
                          <a:r>
                            <a:rPr lang="en-US" altLang="zh-CN" sz="2800" dirty="0"/>
                            <a:t>) with hopping and pairing.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/>
                          <a:r>
                            <a:rPr lang="en-US" altLang="zh-CN" sz="2800" dirty="0"/>
                            <a:t>couple to m=-1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quasiparticle</a:t>
                          </a:r>
                          <a:r>
                            <a:rPr lang="zh-CN" altLang="en-US" sz="2800" dirty="0"/>
                            <a:t> </a:t>
                          </a:r>
                          <a:r>
                            <a:rPr lang="en-US" altLang="zh-CN" sz="2800" dirty="0"/>
                            <a:t>(also </a:t>
                          </a:r>
                          <a:r>
                            <a:rPr lang="en-US" altLang="zh-CN" sz="2800" dirty="0" err="1">
                              <a:solidFill>
                                <a:srgbClr val="FF0000"/>
                              </a:solidFill>
                            </a:rPr>
                            <a:t>CdGM</a:t>
                          </a:r>
                          <a:r>
                            <a:rPr lang="en-US" altLang="zh-CN" sz="2800" dirty="0"/>
                            <a:t>)</a:t>
                          </a:r>
                          <a:r>
                            <a:rPr lang="en-US" altLang="zh-CN" sz="2800" baseline="0" dirty="0"/>
                            <a:t> and particle-hole transformed m=1 </a:t>
                          </a:r>
                          <a:r>
                            <a:rPr lang="en-US" altLang="zh-CN" sz="2800" dirty="0"/>
                            <a:t>with hopping.</a:t>
                          </a:r>
                          <a:endParaRPr lang="zh-CN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23110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6">
                <a:extLst>
                  <a:ext uri="{FF2B5EF4-FFF2-40B4-BE49-F238E27FC236}">
                    <a16:creationId xmlns:a16="http://schemas.microsoft.com/office/drawing/2014/main" id="{67A15FF9-1EA7-4F65-9ED7-A85DA18B9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01818"/>
                  </p:ext>
                </p:extLst>
              </p:nvPr>
            </p:nvGraphicFramePr>
            <p:xfrm>
              <a:off x="5112088" y="1231343"/>
              <a:ext cx="6467928" cy="493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3964">
                      <a:extLst>
                        <a:ext uri="{9D8B030D-6E8A-4147-A177-3AD203B41FA5}">
                          <a16:colId xmlns:a16="http://schemas.microsoft.com/office/drawing/2014/main" val="2559759313"/>
                        </a:ext>
                      </a:extLst>
                    </a:gridCol>
                    <a:gridCol w="3233964">
                      <a:extLst>
                        <a:ext uri="{9D8B030D-6E8A-4147-A177-3AD203B41FA5}">
                          <a16:colId xmlns:a16="http://schemas.microsoft.com/office/drawing/2014/main" val="23450781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2" t="-13043" r="-100784" b="-7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392" t="-13043" r="-784" b="-7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846016"/>
                      </a:ext>
                    </a:extLst>
                  </a:tr>
                  <a:tr h="435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2" t="-15116" r="-100784" b="-4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392" t="-15116" r="-784" b="-4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1108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43D6CA1-6743-4C68-B46A-653B39B3C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16" y="2979459"/>
            <a:ext cx="2670734" cy="354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7F8583-4576-4A6D-839D-248804003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83" y="822375"/>
            <a:ext cx="2664096" cy="1877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32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09979" y="6058847"/>
            <a:ext cx="419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</a:rPr>
              <a:t>Finite</a:t>
            </a:r>
            <a:r>
              <a:rPr lang="zh-CN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zh-CN" sz="2800" i="1" dirty="0">
                <a:solidFill>
                  <a:srgbClr val="C00000"/>
                </a:solidFill>
              </a:rPr>
              <a:t>size</a:t>
            </a:r>
            <a:r>
              <a:rPr lang="zh-CN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zh-CN" sz="2800" i="1" dirty="0">
                <a:solidFill>
                  <a:srgbClr val="C00000"/>
                </a:solidFill>
              </a:rPr>
              <a:t>DMRG</a:t>
            </a:r>
            <a:r>
              <a:rPr lang="zh-CN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zh-CN" sz="2800" i="1" dirty="0">
                <a:solidFill>
                  <a:srgbClr val="C00000"/>
                </a:solidFill>
              </a:rPr>
              <a:t>applicable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36" y="1200144"/>
            <a:ext cx="6996310" cy="4927424"/>
          </a:xfrm>
          <a:prstGeom prst="rect">
            <a:avLst/>
          </a:prstGeom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127837" y="320888"/>
            <a:ext cx="101486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Application to </a:t>
            </a:r>
            <a:r>
              <a:rPr lang="en-US" altLang="zh-CN" sz="2500" b="0" dirty="0">
                <a:solidFill>
                  <a:srgbClr val="2D32FD"/>
                </a:solidFill>
                <a:latin typeface="Arial" panose="020B0604020202020204" pitchFamily="34" charset="0"/>
              </a:rPr>
              <a:t>a quantum magnetic coupled to superconductors </a:t>
            </a:r>
            <a:endParaRPr lang="en-US" altLang="zh-CN" sz="25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2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50D9463-B471-4067-A3AD-C7CE13C6D86E}"/>
              </a:ext>
            </a:extLst>
          </p:cNvPr>
          <p:cNvSpPr/>
          <p:nvPr/>
        </p:nvSpPr>
        <p:spPr>
          <a:xfrm>
            <a:off x="66909" y="117195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Details on Methodology:  Star model to Chain model: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6">
                <a:extLst>
                  <a:ext uri="{FF2B5EF4-FFF2-40B4-BE49-F238E27FC236}">
                    <a16:creationId xmlns:a16="http://schemas.microsoft.com/office/drawing/2014/main" xmlns="" id="{21E779D6-4D9B-4994-9C7F-9B805B9697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0" y="3031679"/>
              <a:ext cx="586740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3700">
                      <a:extLst>
                        <a:ext uri="{9D8B030D-6E8A-4147-A177-3AD203B41FA5}">
                          <a16:colId xmlns:a16="http://schemas.microsoft.com/office/drawing/2014/main" xmlns="" val="2559759313"/>
                        </a:ext>
                      </a:extLst>
                    </a:gridCol>
                    <a:gridCol w="2933700">
                      <a:extLst>
                        <a:ext uri="{9D8B030D-6E8A-4147-A177-3AD203B41FA5}">
                          <a16:colId xmlns:a16="http://schemas.microsoft.com/office/drawing/2014/main" xmlns="" val="2345078128"/>
                        </a:ext>
                      </a:extLst>
                    </a:gridCol>
                  </a:tblGrid>
                  <a:tr h="315384"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TSC, </a:t>
                          </a:r>
                          <a14:m/>
                          <a:endParaRPr lang="zh-CN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TSC, </a:t>
                          </a:r>
                          <a14:m/>
                          <a:endParaRPr lang="zh-CN" alt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26846016"/>
                      </a:ext>
                    </a:extLst>
                  </a:tr>
                  <a:tr h="3153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Total pseudospin </a:t>
                          </a:r>
                          <a14:m/>
                          <a:r>
                            <a:rPr lang="en-US" altLang="zh-CN" sz="2400" dirty="0"/>
                            <a:t> is conserved.</a:t>
                          </a:r>
                          <a:endParaRPr lang="zh-CN" altLang="en-US" sz="2400" dirty="0"/>
                        </a:p>
                        <a:p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total</a:t>
                          </a:r>
                          <a:r>
                            <a:rPr lang="en-US" altLang="zh-CN" sz="2400" baseline="0" dirty="0"/>
                            <a:t> quasi-particle number </a:t>
                          </a:r>
                          <a14:m/>
                          <a:r>
                            <a:rPr lang="en-US" altLang="zh-CN" sz="2400" baseline="0" dirty="0"/>
                            <a:t> (couple to </a:t>
                          </a:r>
                          <a14:m/>
                          <a:r>
                            <a:rPr lang="en-US" altLang="zh-CN" sz="2400" baseline="0" dirty="0"/>
                            <a:t>) is conserved.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Parity of </a:t>
                          </a:r>
                          <a:r>
                            <a:rPr lang="en-US" altLang="zh-CN" sz="2400" baseline="0" dirty="0"/>
                            <a:t>quasi-particle number </a:t>
                          </a:r>
                          <a14:m/>
                          <a:r>
                            <a:rPr lang="en-US" altLang="zh-CN" sz="2400" baseline="0" dirty="0"/>
                            <a:t> (couple to </a:t>
                          </a:r>
                          <a14:m/>
                          <a:r>
                            <a:rPr lang="en-US" altLang="zh-CN" sz="2400" baseline="0" dirty="0"/>
                            <a:t>) is conserved.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23110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6">
                <a:extLst>
                  <a:ext uri="{FF2B5EF4-FFF2-40B4-BE49-F238E27FC236}">
                    <a16:creationId xmlns:a16="http://schemas.microsoft.com/office/drawing/2014/main" id="{21E779D6-4D9B-4994-9C7F-9B805B969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263896"/>
                  </p:ext>
                </p:extLst>
              </p:nvPr>
            </p:nvGraphicFramePr>
            <p:xfrm>
              <a:off x="6096000" y="3031679"/>
              <a:ext cx="586740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3700">
                      <a:extLst>
                        <a:ext uri="{9D8B030D-6E8A-4147-A177-3AD203B41FA5}">
                          <a16:colId xmlns:a16="http://schemas.microsoft.com/office/drawing/2014/main" val="2559759313"/>
                        </a:ext>
                      </a:extLst>
                    </a:gridCol>
                    <a:gridCol w="2933700">
                      <a:extLst>
                        <a:ext uri="{9D8B030D-6E8A-4147-A177-3AD203B41FA5}">
                          <a16:colId xmlns:a16="http://schemas.microsoft.com/office/drawing/2014/main" val="23450781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15" t="-13684" r="-100622" b="-5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624" t="-13684" r="-832" b="-54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846016"/>
                      </a:ext>
                    </a:extLst>
                  </a:tr>
                  <a:tr h="3017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15" t="-21774" r="-100622" b="-4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624" t="-21774" r="-832" b="-4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1108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6174B81-95DD-48CE-8259-A934A4ABB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861" y="1077189"/>
            <a:ext cx="3039983" cy="12712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49086B2-AB26-43A7-B460-7F338A624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06" y="983810"/>
            <a:ext cx="2725194" cy="1408991"/>
          </a:xfrm>
          <a:prstGeom prst="rect">
            <a:avLst/>
          </a:prstGeom>
        </p:spPr>
      </p:pic>
      <p:sp>
        <p:nvSpPr>
          <p:cNvPr id="14" name="右箭头 11">
            <a:extLst>
              <a:ext uri="{FF2B5EF4-FFF2-40B4-BE49-F238E27FC236}">
                <a16:creationId xmlns:a16="http://schemas.microsoft.com/office/drawing/2014/main" xmlns="" id="{15F1D8BB-208F-43B6-841D-F7D8B9DFB89D}"/>
              </a:ext>
            </a:extLst>
          </p:cNvPr>
          <p:cNvSpPr/>
          <p:nvPr/>
        </p:nvSpPr>
        <p:spPr>
          <a:xfrm>
            <a:off x="6218348" y="1505891"/>
            <a:ext cx="685621" cy="35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DB08DD5-EC13-4B96-AC7D-E117BA39B8FB}"/>
              </a:ext>
            </a:extLst>
          </p:cNvPr>
          <p:cNvSpPr txBox="1"/>
          <p:nvPr/>
        </p:nvSpPr>
        <p:spPr>
          <a:xfrm>
            <a:off x="5887111" y="1136559"/>
            <a:ext cx="143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CMR10"/>
              </a:rPr>
              <a:t>tridiagoalize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9901501-FEBC-4A54-B13E-026287D7F130}"/>
              </a:ext>
            </a:extLst>
          </p:cNvPr>
          <p:cNvSpPr/>
          <p:nvPr/>
        </p:nvSpPr>
        <p:spPr>
          <a:xfrm>
            <a:off x="536714" y="75321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Block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Lanczos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A05501A-8356-47A3-8015-5C7A42138BD5}"/>
              </a:ext>
            </a:extLst>
          </p:cNvPr>
          <p:cNvSpPr/>
          <p:nvPr/>
        </p:nvSpPr>
        <p:spPr>
          <a:xfrm>
            <a:off x="2759680" y="2348818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Long range hopping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7DB7607-CDFF-424D-BC88-3540C62FADC8}"/>
              </a:ext>
            </a:extLst>
          </p:cNvPr>
          <p:cNvSpPr/>
          <p:nvPr/>
        </p:nvSpPr>
        <p:spPr>
          <a:xfrm>
            <a:off x="6991403" y="2348405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Nearest hopping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54D027F-A752-4ED3-A69F-0C36AE199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265" y="3031679"/>
            <a:ext cx="3081486" cy="3521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071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50D9463-B471-4067-A3AD-C7CE13C6D86E}"/>
              </a:ext>
            </a:extLst>
          </p:cNvPr>
          <p:cNvSpPr/>
          <p:nvPr/>
        </p:nvSpPr>
        <p:spPr>
          <a:xfrm>
            <a:off x="365591" y="438656"/>
            <a:ext cx="47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Details on Methodology: DMRG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FCC4C39-A95D-4B8E-966D-9EFC2AD8737D}"/>
              </a:ext>
            </a:extLst>
          </p:cNvPr>
          <p:cNvGrpSpPr/>
          <p:nvPr/>
        </p:nvGrpSpPr>
        <p:grpSpPr>
          <a:xfrm>
            <a:off x="6495775" y="1111986"/>
            <a:ext cx="3639645" cy="483823"/>
            <a:chOff x="1217098" y="1752600"/>
            <a:chExt cx="2999922" cy="38735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601F612C-E7E6-4872-B224-E4C3D404861D}"/>
                </a:ext>
              </a:extLst>
            </p:cNvPr>
            <p:cNvSpPr/>
            <p:nvPr/>
          </p:nvSpPr>
          <p:spPr>
            <a:xfrm>
              <a:off x="1217098" y="1752600"/>
              <a:ext cx="387350" cy="3873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C7A5E7D7-31E2-492D-8059-474781BE3CF2}"/>
                </a:ext>
              </a:extLst>
            </p:cNvPr>
            <p:cNvSpPr/>
            <p:nvPr/>
          </p:nvSpPr>
          <p:spPr>
            <a:xfrm>
              <a:off x="1870241" y="1752600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2E6BE72B-0244-404A-853A-901FE96AFCD9}"/>
                </a:ext>
              </a:extLst>
            </p:cNvPr>
            <p:cNvSpPr/>
            <p:nvPr/>
          </p:nvSpPr>
          <p:spPr>
            <a:xfrm>
              <a:off x="2523384" y="1752600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2FE9EE69-7FE4-47B6-AE19-1877E5BADBF7}"/>
                </a:ext>
              </a:extLst>
            </p:cNvPr>
            <p:cNvSpPr/>
            <p:nvPr/>
          </p:nvSpPr>
          <p:spPr>
            <a:xfrm>
              <a:off x="3176527" y="1752600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02FD58D7-5058-4C03-81ED-2916CF142E14}"/>
                </a:ext>
              </a:extLst>
            </p:cNvPr>
            <p:cNvSpPr/>
            <p:nvPr/>
          </p:nvSpPr>
          <p:spPr>
            <a:xfrm>
              <a:off x="3829670" y="1752600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023C175-4115-443D-9DB1-07CE389D1CB3}"/>
                </a:ext>
              </a:extLst>
            </p:cNvPr>
            <p:cNvCxnSpPr>
              <a:stCxn id="6" idx="6"/>
              <a:endCxn id="18" idx="2"/>
            </p:cNvCxnSpPr>
            <p:nvPr/>
          </p:nvCxnSpPr>
          <p:spPr>
            <a:xfrm>
              <a:off x="1604448" y="1946275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ECC85E5-C0AC-4E29-9D06-3C47BEEC4A8F}"/>
                </a:ext>
              </a:extLst>
            </p:cNvPr>
            <p:cNvCxnSpPr/>
            <p:nvPr/>
          </p:nvCxnSpPr>
          <p:spPr>
            <a:xfrm>
              <a:off x="2257591" y="1946275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39E51462-A6B5-4146-A2F5-5ACD0A60221F}"/>
                </a:ext>
              </a:extLst>
            </p:cNvPr>
            <p:cNvCxnSpPr/>
            <p:nvPr/>
          </p:nvCxnSpPr>
          <p:spPr>
            <a:xfrm>
              <a:off x="2910734" y="1946275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B071DAEB-C463-4B6E-8AFD-AC7DAC92551E}"/>
                </a:ext>
              </a:extLst>
            </p:cNvPr>
            <p:cNvCxnSpPr/>
            <p:nvPr/>
          </p:nvCxnSpPr>
          <p:spPr>
            <a:xfrm>
              <a:off x="3563877" y="1946275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CE66FA82-6A71-46D9-AAFF-93DFA771980B}"/>
              </a:ext>
            </a:extLst>
          </p:cNvPr>
          <p:cNvGrpSpPr/>
          <p:nvPr/>
        </p:nvGrpSpPr>
        <p:grpSpPr>
          <a:xfrm>
            <a:off x="6495775" y="1652031"/>
            <a:ext cx="4407493" cy="633978"/>
            <a:chOff x="1217098" y="2645355"/>
            <a:chExt cx="3653065" cy="52546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D3F3C52B-215F-4378-96F1-9E02783634DC}"/>
                </a:ext>
              </a:extLst>
            </p:cNvPr>
            <p:cNvSpPr/>
            <p:nvPr/>
          </p:nvSpPr>
          <p:spPr>
            <a:xfrm>
              <a:off x="1217098" y="2783465"/>
              <a:ext cx="387350" cy="3873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D5DCE23A-F653-4BCB-A2E4-16CDA60D274F}"/>
                </a:ext>
              </a:extLst>
            </p:cNvPr>
            <p:cNvSpPr/>
            <p:nvPr/>
          </p:nvSpPr>
          <p:spPr>
            <a:xfrm>
              <a:off x="1870241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E68BA013-A224-4C89-BC7D-4587D6D3D31E}"/>
                </a:ext>
              </a:extLst>
            </p:cNvPr>
            <p:cNvSpPr/>
            <p:nvPr/>
          </p:nvSpPr>
          <p:spPr>
            <a:xfrm>
              <a:off x="2523384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2D50890A-81A4-4AAE-A314-31F00CEFE9AA}"/>
                </a:ext>
              </a:extLst>
            </p:cNvPr>
            <p:cNvSpPr/>
            <p:nvPr/>
          </p:nvSpPr>
          <p:spPr>
            <a:xfrm>
              <a:off x="3176527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ECA99F1B-2A3E-427D-8AFD-F354C8ECCCB5}"/>
                </a:ext>
              </a:extLst>
            </p:cNvPr>
            <p:cNvSpPr/>
            <p:nvPr/>
          </p:nvSpPr>
          <p:spPr>
            <a:xfrm>
              <a:off x="3829670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C923178A-5FF2-48DD-BE39-AC2D4C1EB5C3}"/>
                </a:ext>
              </a:extLst>
            </p:cNvPr>
            <p:cNvCxnSpPr>
              <a:stCxn id="33" idx="6"/>
              <a:endCxn id="34" idx="2"/>
            </p:cNvCxnSpPr>
            <p:nvPr/>
          </p:nvCxnSpPr>
          <p:spPr>
            <a:xfrm>
              <a:off x="1604448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B7C3D16D-23BF-4518-A6AC-953F7B50BCDE}"/>
                </a:ext>
              </a:extLst>
            </p:cNvPr>
            <p:cNvCxnSpPr/>
            <p:nvPr/>
          </p:nvCxnSpPr>
          <p:spPr>
            <a:xfrm>
              <a:off x="2257591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344EDA9E-B7B8-40EE-916D-AF9BC7FCEB03}"/>
                </a:ext>
              </a:extLst>
            </p:cNvPr>
            <p:cNvCxnSpPr/>
            <p:nvPr/>
          </p:nvCxnSpPr>
          <p:spPr>
            <a:xfrm>
              <a:off x="2910734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9D6F6B9-527E-4C2E-941F-8D2813A44854}"/>
                </a:ext>
              </a:extLst>
            </p:cNvPr>
            <p:cNvCxnSpPr/>
            <p:nvPr/>
          </p:nvCxnSpPr>
          <p:spPr>
            <a:xfrm>
              <a:off x="3563877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B886F8B3-19AB-4716-877C-9AA11B5B3120}"/>
                </a:ext>
              </a:extLst>
            </p:cNvPr>
            <p:cNvSpPr/>
            <p:nvPr/>
          </p:nvSpPr>
          <p:spPr>
            <a:xfrm>
              <a:off x="4482813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ABBFB5B1-46C6-4755-8B15-816670018964}"/>
                </a:ext>
              </a:extLst>
            </p:cNvPr>
            <p:cNvCxnSpPr/>
            <p:nvPr/>
          </p:nvCxnSpPr>
          <p:spPr>
            <a:xfrm>
              <a:off x="4217020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十字形 12">
              <a:extLst>
                <a:ext uri="{FF2B5EF4-FFF2-40B4-BE49-F238E27FC236}">
                  <a16:creationId xmlns:a16="http://schemas.microsoft.com/office/drawing/2014/main" xmlns="" id="{1EC44824-E352-42FB-9DEF-B5DE59A2C274}"/>
                </a:ext>
              </a:extLst>
            </p:cNvPr>
            <p:cNvSpPr/>
            <p:nvPr/>
          </p:nvSpPr>
          <p:spPr>
            <a:xfrm>
              <a:off x="4233747" y="2645355"/>
              <a:ext cx="232338" cy="234948"/>
            </a:xfrm>
            <a:prstGeom prst="plus">
              <a:avLst>
                <a:gd name="adj" fmla="val 3978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149DF49-2A18-4B70-9BD7-8EAAD28F7714}"/>
              </a:ext>
            </a:extLst>
          </p:cNvPr>
          <p:cNvSpPr/>
          <p:nvPr/>
        </p:nvSpPr>
        <p:spPr>
          <a:xfrm>
            <a:off x="7938519" y="594333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chemeClr val="accent1"/>
                </a:solidFill>
              </a:rPr>
              <a:t>Environment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BD3E1D3-F077-4BA9-8C15-0A385F8825E8}"/>
              </a:ext>
            </a:extLst>
          </p:cNvPr>
          <p:cNvSpPr/>
          <p:nvPr/>
        </p:nvSpPr>
        <p:spPr>
          <a:xfrm>
            <a:off x="6096000" y="438656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Impurity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DA828B8D-82BE-4A93-8046-A3D85090413B}"/>
              </a:ext>
            </a:extLst>
          </p:cNvPr>
          <p:cNvSpPr/>
          <p:nvPr/>
        </p:nvSpPr>
        <p:spPr>
          <a:xfrm>
            <a:off x="5206395" y="11483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Step 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99CE20A8-3683-4B88-BED3-C37DCADF8F2B}"/>
              </a:ext>
            </a:extLst>
          </p:cNvPr>
          <p:cNvSpPr/>
          <p:nvPr/>
        </p:nvSpPr>
        <p:spPr>
          <a:xfrm>
            <a:off x="5146067" y="186582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Step 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1ACB0F87-DA5E-4CF0-A5B7-1D10058C444A}"/>
              </a:ext>
            </a:extLst>
          </p:cNvPr>
          <p:cNvSpPr/>
          <p:nvPr/>
        </p:nvSpPr>
        <p:spPr>
          <a:xfrm>
            <a:off x="66772" y="1133690"/>
            <a:ext cx="5225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To avoid falling into local minimums, start from short chain, then environment sites are added successively.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表格 6">
                <a:extLst>
                  <a:ext uri="{FF2B5EF4-FFF2-40B4-BE49-F238E27FC236}">
                    <a16:creationId xmlns:a16="http://schemas.microsoft.com/office/drawing/2014/main" xmlns="" id="{AA5DA3C4-BBCD-416F-848E-1684BB6EED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52956" y="3572082"/>
              <a:ext cx="755393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3934">
                      <a:extLst>
                        <a:ext uri="{9D8B030D-6E8A-4147-A177-3AD203B41FA5}">
                          <a16:colId xmlns:a16="http://schemas.microsoft.com/office/drawing/2014/main" xmlns="" val="2559759313"/>
                        </a:ext>
                      </a:extLst>
                    </a:gridCol>
                  </a:tblGrid>
                  <a:tr h="205430"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Parameters and convergency</a:t>
                          </a:r>
                          <a:endParaRPr lang="zh-CN" alt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26846016"/>
                      </a:ext>
                    </a:extLst>
                  </a:tr>
                  <a:tr h="315384">
                    <a:tc>
                      <a:txBody>
                        <a:bodyPr/>
                        <a:lstStyle/>
                        <a:p>
                          <a14:m/>
                          <a:r>
                            <a:rPr lang="en-US" altLang="zh-CN" sz="2400" b="0" dirty="0"/>
                            <a:t>.</a:t>
                          </a:r>
                        </a:p>
                        <a:p>
                          <a:r>
                            <a:rPr lang="en-US" altLang="zh-CN" sz="2400" b="0" dirty="0"/>
                            <a:t>M=2000, truncate error </a:t>
                          </a:r>
                          <a14:m/>
                          <a:r>
                            <a:rPr lang="en-US" altLang="zh-CN" sz="2400" b="0" dirty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/>
                          <a:r>
                            <a:rPr lang="en-US" altLang="zh-CN" sz="2400" b="0" dirty="0"/>
                            <a:t> compared to exact results for </a:t>
                          </a:r>
                          <a14:m/>
                          <a:endParaRPr lang="en-US" altLang="zh-CN" sz="24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</a:t>
                          </a:r>
                          <a:r>
                            <a:rPr lang="en-US" altLang="zh-CN" sz="2400" dirty="0"/>
                            <a:t>opological degeneracy </a:t>
                          </a:r>
                          <a14:m/>
                          <a:endParaRPr lang="en-US" altLang="zh-CN" sz="2400" b="0" dirty="0"/>
                        </a:p>
                        <a:p>
                          <a14:m/>
                          <a:r>
                            <a:rPr lang="en-US" altLang="zh-CN" sz="2400" b="0" dirty="0"/>
                            <a:t> for</a:t>
                          </a:r>
                          <a:r>
                            <a:rPr lang="en-US" altLang="zh-CN" sz="2400" b="0" baseline="0" dirty="0"/>
                            <a:t> </a:t>
                          </a:r>
                          <a14:m/>
                          <a:r>
                            <a:rPr lang="en-US" altLang="zh-CN" sz="2400" b="0" dirty="0"/>
                            <a:t>=60 and </a:t>
                          </a:r>
                          <a14:m/>
                          <a:r>
                            <a:rPr lang="en-US" altLang="zh-CN" sz="2400" b="0" dirty="0"/>
                            <a:t>=140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23110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表格 6">
                <a:extLst>
                  <a:ext uri="{FF2B5EF4-FFF2-40B4-BE49-F238E27FC236}">
                    <a16:creationId xmlns:a16="http://schemas.microsoft.com/office/drawing/2014/main" id="{AA5DA3C4-BBCD-416F-848E-1684BB6EED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52956" y="3572082"/>
              <a:ext cx="755393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3934">
                      <a:extLst>
                        <a:ext uri="{9D8B030D-6E8A-4147-A177-3AD203B41FA5}">
                          <a16:colId xmlns:a16="http://schemas.microsoft.com/office/drawing/2014/main" val="255975931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3200" dirty="0"/>
                            <a:t>Parameters and convergency</a:t>
                          </a:r>
                          <a:endParaRPr lang="zh-CN" alt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846016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81" t="-33861" r="-323" b="-7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1108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5D6D2780-C7DB-4948-B758-0C5A223A3816}"/>
              </a:ext>
            </a:extLst>
          </p:cNvPr>
          <p:cNvGrpSpPr/>
          <p:nvPr/>
        </p:nvGrpSpPr>
        <p:grpSpPr>
          <a:xfrm>
            <a:off x="6487373" y="2380374"/>
            <a:ext cx="4687386" cy="651896"/>
            <a:chOff x="1217098" y="2630504"/>
            <a:chExt cx="3885049" cy="54031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347C1DEB-1506-4085-AA10-0EEB5C950754}"/>
                </a:ext>
              </a:extLst>
            </p:cNvPr>
            <p:cNvSpPr/>
            <p:nvPr/>
          </p:nvSpPr>
          <p:spPr>
            <a:xfrm>
              <a:off x="1217098" y="2783465"/>
              <a:ext cx="387350" cy="3873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85902BB1-8461-416A-A7AC-8116D7CAB480}"/>
                </a:ext>
              </a:extLst>
            </p:cNvPr>
            <p:cNvSpPr/>
            <p:nvPr/>
          </p:nvSpPr>
          <p:spPr>
            <a:xfrm>
              <a:off x="1870241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C50AA84B-F47E-4B3E-A246-C06A20313A1C}"/>
                </a:ext>
              </a:extLst>
            </p:cNvPr>
            <p:cNvSpPr/>
            <p:nvPr/>
          </p:nvSpPr>
          <p:spPr>
            <a:xfrm>
              <a:off x="2523384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4C603F0D-EB45-45C1-B94C-56ABBE84BA26}"/>
                </a:ext>
              </a:extLst>
            </p:cNvPr>
            <p:cNvSpPr/>
            <p:nvPr/>
          </p:nvSpPr>
          <p:spPr>
            <a:xfrm>
              <a:off x="3176527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880413F6-7C97-4528-B3CF-59A5ACBFA8B2}"/>
                </a:ext>
              </a:extLst>
            </p:cNvPr>
            <p:cNvSpPr/>
            <p:nvPr/>
          </p:nvSpPr>
          <p:spPr>
            <a:xfrm>
              <a:off x="3829670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E92807B5-6E99-4EEC-A1F5-7D9A77AA63CB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>
              <a:off x="1604448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120EA9E7-6BA4-484A-BF74-582261AFC2C5}"/>
                </a:ext>
              </a:extLst>
            </p:cNvPr>
            <p:cNvCxnSpPr/>
            <p:nvPr/>
          </p:nvCxnSpPr>
          <p:spPr>
            <a:xfrm>
              <a:off x="2257591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77CB9541-6A4C-42F6-9D50-DEB3767C60B4}"/>
                </a:ext>
              </a:extLst>
            </p:cNvPr>
            <p:cNvCxnSpPr/>
            <p:nvPr/>
          </p:nvCxnSpPr>
          <p:spPr>
            <a:xfrm>
              <a:off x="2910734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84E44240-B09C-4249-96DE-00243A5A941B}"/>
                </a:ext>
              </a:extLst>
            </p:cNvPr>
            <p:cNvCxnSpPr/>
            <p:nvPr/>
          </p:nvCxnSpPr>
          <p:spPr>
            <a:xfrm>
              <a:off x="3563877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9452DF1E-8CBF-491D-8FF5-FC4B22B886EE}"/>
                </a:ext>
              </a:extLst>
            </p:cNvPr>
            <p:cNvSpPr/>
            <p:nvPr/>
          </p:nvSpPr>
          <p:spPr>
            <a:xfrm>
              <a:off x="4482813" y="2783465"/>
              <a:ext cx="387350" cy="387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CCFD3981-4051-489B-9845-8A46B27ED6B5}"/>
                </a:ext>
              </a:extLst>
            </p:cNvPr>
            <p:cNvCxnSpPr/>
            <p:nvPr/>
          </p:nvCxnSpPr>
          <p:spPr>
            <a:xfrm>
              <a:off x="4217020" y="2977140"/>
              <a:ext cx="265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十字形 62">
              <a:extLst>
                <a:ext uri="{FF2B5EF4-FFF2-40B4-BE49-F238E27FC236}">
                  <a16:creationId xmlns:a16="http://schemas.microsoft.com/office/drawing/2014/main" xmlns="" id="{0CF268D8-A4A7-468B-925D-E0D1F5CC7D2C}"/>
                </a:ext>
              </a:extLst>
            </p:cNvPr>
            <p:cNvSpPr/>
            <p:nvPr/>
          </p:nvSpPr>
          <p:spPr>
            <a:xfrm>
              <a:off x="4869809" y="2630504"/>
              <a:ext cx="232338" cy="234948"/>
            </a:xfrm>
            <a:prstGeom prst="plus">
              <a:avLst>
                <a:gd name="adj" fmla="val 3978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EF48F5CD-9ADB-48D0-839D-780454665DEB}"/>
              </a:ext>
            </a:extLst>
          </p:cNvPr>
          <p:cNvSpPr/>
          <p:nvPr/>
        </p:nvSpPr>
        <p:spPr>
          <a:xfrm>
            <a:off x="5146067" y="259222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Step 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xmlns="" id="{505880C8-610E-4E24-AB7B-724F129ECD4E}"/>
              </a:ext>
            </a:extLst>
          </p:cNvPr>
          <p:cNvSpPr/>
          <p:nvPr/>
        </p:nvSpPr>
        <p:spPr>
          <a:xfrm>
            <a:off x="11220848" y="2564924"/>
            <a:ext cx="467345" cy="467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5C69061A-5691-45EF-8121-3F38C3EDC63B}"/>
              </a:ext>
            </a:extLst>
          </p:cNvPr>
          <p:cNvCxnSpPr/>
          <p:nvPr/>
        </p:nvCxnSpPr>
        <p:spPr>
          <a:xfrm>
            <a:off x="10900163" y="2798597"/>
            <a:ext cx="3206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B5994FB2-5601-4B3C-953E-C93E3B3B8369}"/>
              </a:ext>
            </a:extLst>
          </p:cNvPr>
          <p:cNvSpPr/>
          <p:nvPr/>
        </p:nvSpPr>
        <p:spPr>
          <a:xfrm>
            <a:off x="5453843" y="31104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3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AF15B1-CF57-4E56-B8F0-F14DE3F9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78" y="2056098"/>
            <a:ext cx="3563094" cy="709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E474C0B-F7D0-443F-B151-99D86FD5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5" y="95937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model: 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Spinless p+ip 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2D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1D8B23-0B21-4337-A398-0F7F5EDBC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4" y="2039342"/>
            <a:ext cx="3458618" cy="743174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xmlns="" id="{6D32C45D-A014-410B-9C22-06000AFEA63A}"/>
              </a:ext>
            </a:extLst>
          </p:cNvPr>
          <p:cNvSpPr/>
          <p:nvPr/>
        </p:nvSpPr>
        <p:spPr>
          <a:xfrm>
            <a:off x="6096000" y="5355634"/>
            <a:ext cx="1548000" cy="346971"/>
          </a:xfrm>
          <a:prstGeom prst="rightArrow">
            <a:avLst>
              <a:gd name="adj1" fmla="val 2741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DE68322-8DB6-4FA7-AC06-5806E2FB4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0" y="3835276"/>
            <a:ext cx="2580462" cy="239417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CDB7E60-CED5-4160-954F-BBE754FF7864}"/>
              </a:ext>
            </a:extLst>
          </p:cNvPr>
          <p:cNvSpPr txBox="1"/>
          <p:nvPr/>
        </p:nvSpPr>
        <p:spPr>
          <a:xfrm>
            <a:off x="10048577" y="4657404"/>
            <a:ext cx="221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Majorana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mode 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in vortex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induced</a:t>
            </a:r>
          </a:p>
          <a:p>
            <a:r>
              <a:rPr lang="en-US" altLang="zh-CN" sz="2000" b="1" dirty="0"/>
              <a:t>by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Magnetic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field</a:t>
            </a:r>
            <a:endParaRPr lang="zh-CN" altLang="en-US" sz="2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238275" y="4919386"/>
            <a:ext cx="5885686" cy="825542"/>
            <a:chOff x="758445" y="4806261"/>
            <a:chExt cx="5885686" cy="8255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445" y="4806261"/>
              <a:ext cx="4000706" cy="82554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965402" y="4806261"/>
              <a:ext cx="167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Strong pairing</a:t>
              </a:r>
              <a:endParaRPr lang="zh-CN" altLang="en-US" sz="2000" b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65402" y="5178550"/>
              <a:ext cx="1586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00000"/>
                  </a:solidFill>
                </a:rPr>
                <a:t>Weak pairing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53" y="3006193"/>
            <a:ext cx="5219968" cy="7493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53" y="3859111"/>
            <a:ext cx="4411694" cy="7836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4263" y="998859"/>
            <a:ext cx="3366495" cy="2799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437" y="2561157"/>
            <a:ext cx="1469026" cy="13710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4632" y="1126173"/>
            <a:ext cx="1501513" cy="137105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694847" y="2142698"/>
            <a:ext cx="1401153" cy="510349"/>
          </a:xfrm>
          <a:prstGeom prst="rect">
            <a:avLst/>
          </a:prstGeom>
          <a:solidFill>
            <a:srgbClr val="0070C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498" y="105121"/>
            <a:ext cx="589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What is a topological superconductor?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737" y="6347629"/>
            <a:ext cx="119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Majorana mode</a:t>
            </a:r>
            <a:r>
              <a:rPr lang="en-US" altLang="zh-CN" sz="2000" b="1" dirty="0">
                <a:solidFill>
                  <a:srgbClr val="C00000"/>
                </a:solidFill>
              </a:rPr>
              <a:t> corresponds to non-Abelian quasi-particle </a:t>
            </a:r>
            <a:r>
              <a:rPr lang="en-US" altLang="zh-CN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expected</a:t>
            </a:r>
            <a:r>
              <a:rPr lang="zh-CN" alt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applicable</a:t>
            </a:r>
            <a:r>
              <a:rPr lang="zh-CN" alt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for quantum computing</a:t>
            </a:r>
            <a:r>
              <a:rPr lang="en-US" altLang="zh-CN" sz="2000" b="1" dirty="0">
                <a:solidFill>
                  <a:srgbClr val="C00000"/>
                </a:solidFill>
              </a:rPr>
              <a:t>.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1405825-FEC5-264E-5A91-0AD898A98B0F}"/>
              </a:ext>
            </a:extLst>
          </p:cNvPr>
          <p:cNvSpPr/>
          <p:nvPr/>
        </p:nvSpPr>
        <p:spPr>
          <a:xfrm>
            <a:off x="2972418" y="2188880"/>
            <a:ext cx="356260" cy="510349"/>
          </a:xfrm>
          <a:prstGeom prst="rect">
            <a:avLst/>
          </a:prstGeom>
          <a:solidFill>
            <a:srgbClr val="C0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509802C-DD60-046E-3E30-2EE29C5D28BE}"/>
              </a:ext>
            </a:extLst>
          </p:cNvPr>
          <p:cNvSpPr/>
          <p:nvPr/>
        </p:nvSpPr>
        <p:spPr>
          <a:xfrm>
            <a:off x="1826015" y="5305524"/>
            <a:ext cx="2570534" cy="397081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539A533-1262-C32B-816D-D4B5BC96AE9A}"/>
              </a:ext>
            </a:extLst>
          </p:cNvPr>
          <p:cNvSpPr txBox="1"/>
          <p:nvPr/>
        </p:nvSpPr>
        <p:spPr>
          <a:xfrm>
            <a:off x="10750732" y="640704"/>
            <a:ext cx="1316386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500" dirty="0" err="1">
                <a:solidFill>
                  <a:srgbClr val="C00000"/>
                </a:solidFill>
              </a:rPr>
              <a:t>Chern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number</a:t>
            </a:r>
            <a:endParaRPr kumimoji="1" lang="zh-CN" altLang="en-US" sz="1500" dirty="0">
              <a:solidFill>
                <a:srgbClr val="C00000"/>
              </a:solidFill>
            </a:endParaRPr>
          </a:p>
        </p:txBody>
      </p:sp>
      <p:pic>
        <p:nvPicPr>
          <p:cNvPr id="21" name="Picture 12" descr="5">
            <a:extLst>
              <a:ext uri="{FF2B5EF4-FFF2-40B4-BE49-F238E27FC236}">
                <a16:creationId xmlns:a16="http://schemas.microsoft.com/office/drawing/2014/main" xmlns="" id="{7652C05C-C259-45FD-0934-65581C121F3E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58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25D9ADD-3388-4183-9E5E-CCBC7FCA5F17}"/>
              </a:ext>
            </a:extLst>
          </p:cNvPr>
          <p:cNvSpPr txBox="1"/>
          <p:nvPr/>
        </p:nvSpPr>
        <p:spPr>
          <a:xfrm>
            <a:off x="660399" y="485173"/>
            <a:ext cx="830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Magnetic impurity in the vortex of S-wave SC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DB74FB7-C4E2-4625-8442-9CF662118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" y="3074222"/>
            <a:ext cx="2219781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CB2BE30-6687-415F-B8AC-457337FC3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89" b="32480"/>
          <a:stretch/>
        </p:blipFill>
        <p:spPr>
          <a:xfrm>
            <a:off x="3614092" y="3940630"/>
            <a:ext cx="2554445" cy="106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671552-C0D3-4128-B539-9386091C2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437" y="2410023"/>
            <a:ext cx="4247771" cy="30612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4F611CB-E6F8-4C29-950A-E92A62B0738A}"/>
              </a:ext>
            </a:extLst>
          </p:cNvPr>
          <p:cNvSpPr txBox="1"/>
          <p:nvPr/>
        </p:nvSpPr>
        <p:spPr>
          <a:xfrm>
            <a:off x="6588138" y="5541830"/>
            <a:ext cx="6178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Singlet to doublet phase transition.</a:t>
            </a:r>
          </a:p>
          <a:p>
            <a:r>
              <a:rPr lang="en-US" altLang="zh-CN" sz="2400" b="0" dirty="0">
                <a:solidFill>
                  <a:srgbClr val="FF0000"/>
                </a:solidFill>
              </a:rPr>
              <a:t>Enhanced Singlet region </a:t>
            </a:r>
            <a:r>
              <a:rPr lang="en-US" altLang="zh-CN" sz="2400" b="0" dirty="0"/>
              <a:t>by </a:t>
            </a:r>
            <a:r>
              <a:rPr lang="en-US" altLang="zh-CN" sz="2400" b="0" dirty="0" err="1"/>
              <a:t>CdGM</a:t>
            </a:r>
            <a:r>
              <a:rPr lang="en-US" altLang="zh-CN" sz="2400" b="0" dirty="0"/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5822ED9-6BB9-6978-4C7A-0FE4E56B5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92" y="1645642"/>
            <a:ext cx="5130388" cy="12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9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25D9ADD-3388-4183-9E5E-CCBC7FCA5F17}"/>
              </a:ext>
            </a:extLst>
          </p:cNvPr>
          <p:cNvSpPr txBox="1"/>
          <p:nvPr/>
        </p:nvSpPr>
        <p:spPr>
          <a:xfrm>
            <a:off x="660399" y="485173"/>
            <a:ext cx="9332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NRG results for the impurity thermal entropy.</a:t>
            </a:r>
            <a:endParaRPr lang="zh-CN" altLang="en-US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0B2174-0253-45DE-B11C-90FB85E3E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" y="1944914"/>
            <a:ext cx="5032593" cy="296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5064A60-6A87-40FF-9FD2-B01D34403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833" y="1799771"/>
            <a:ext cx="5137439" cy="3127829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xmlns="" id="{97F46A93-E7C9-44CA-9096-5C6B76A5CDD8}"/>
              </a:ext>
            </a:extLst>
          </p:cNvPr>
          <p:cNvSpPr/>
          <p:nvPr/>
        </p:nvSpPr>
        <p:spPr>
          <a:xfrm rot="13428871">
            <a:off x="2576446" y="2837625"/>
            <a:ext cx="746365" cy="723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EB5235D-BA5C-4CF4-B5F7-2A0EC7488E6F}"/>
              </a:ext>
            </a:extLst>
          </p:cNvPr>
          <p:cNvSpPr txBox="1"/>
          <p:nvPr/>
        </p:nvSpPr>
        <p:spPr>
          <a:xfrm>
            <a:off x="1136852" y="2060315"/>
            <a:ext cx="3181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Local moment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xmlns="" id="{E1AD68C0-70E0-4B3A-954A-730125FCB79D}"/>
              </a:ext>
            </a:extLst>
          </p:cNvPr>
          <p:cNvSpPr/>
          <p:nvPr/>
        </p:nvSpPr>
        <p:spPr>
          <a:xfrm rot="5627983" flipV="1">
            <a:off x="6474381" y="4557604"/>
            <a:ext cx="1248370" cy="647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452E874-4C97-4F1D-9CBA-52225888A894}"/>
              </a:ext>
            </a:extLst>
          </p:cNvPr>
          <p:cNvSpPr txBox="1"/>
          <p:nvPr/>
        </p:nvSpPr>
        <p:spPr>
          <a:xfrm>
            <a:off x="6532331" y="5195154"/>
            <a:ext cx="985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~ </a:t>
            </a:r>
            <a:r>
              <a:rPr lang="en-US" altLang="zh-CN" sz="3200" dirty="0" err="1">
                <a:solidFill>
                  <a:srgbClr val="FF0000"/>
                </a:solidFill>
              </a:rPr>
              <a:t>h</a:t>
            </a:r>
            <a:r>
              <a:rPr lang="en-US" altLang="zh-CN" sz="3200" baseline="-25000" dirty="0" err="1">
                <a:solidFill>
                  <a:srgbClr val="FF0000"/>
                </a:solidFill>
              </a:rPr>
              <a:t>z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xmlns="" id="{1CAB69AB-112A-47A0-96B3-393318D5D4F2}"/>
              </a:ext>
            </a:extLst>
          </p:cNvPr>
          <p:cNvSpPr/>
          <p:nvPr/>
        </p:nvSpPr>
        <p:spPr>
          <a:xfrm rot="4843810" flipV="1">
            <a:off x="7734441" y="4133584"/>
            <a:ext cx="1827617" cy="886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93ABF3B-E748-466D-9603-76C87E43EEAB}"/>
              </a:ext>
            </a:extLst>
          </p:cNvPr>
          <p:cNvSpPr txBox="1"/>
          <p:nvPr/>
        </p:nvSpPr>
        <p:spPr>
          <a:xfrm>
            <a:off x="8104890" y="5072647"/>
            <a:ext cx="1815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~ </a:t>
            </a:r>
            <a:r>
              <a:rPr lang="en-US" altLang="zh-CN" sz="3200" dirty="0" err="1">
                <a:solidFill>
                  <a:srgbClr val="FF0000"/>
                </a:solidFill>
              </a:rPr>
              <a:t>E</a:t>
            </a:r>
            <a:r>
              <a:rPr lang="en-US" altLang="zh-CN" sz="3200" baseline="-25000" dirty="0" err="1">
                <a:solidFill>
                  <a:srgbClr val="FF0000"/>
                </a:solidFill>
              </a:rPr>
              <a:t>CdGM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xmlns="" id="{71ECA7F6-FDA7-4D18-B982-C771FC475508}"/>
              </a:ext>
            </a:extLst>
          </p:cNvPr>
          <p:cNvSpPr/>
          <p:nvPr/>
        </p:nvSpPr>
        <p:spPr>
          <a:xfrm rot="4843810" flipV="1">
            <a:off x="8926978" y="3563092"/>
            <a:ext cx="1827617" cy="886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AD3FBCF8-921B-4811-A428-4BB030993AEC}"/>
              </a:ext>
            </a:extLst>
          </p:cNvPr>
          <p:cNvSpPr txBox="1"/>
          <p:nvPr/>
        </p:nvSpPr>
        <p:spPr>
          <a:xfrm>
            <a:off x="9297427" y="4502155"/>
            <a:ext cx="1815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~ U/2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0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25D9ADD-3388-4183-9E5E-CCBC7FCA5F17}"/>
              </a:ext>
            </a:extLst>
          </p:cNvPr>
          <p:cNvSpPr txBox="1"/>
          <p:nvPr/>
        </p:nvSpPr>
        <p:spPr>
          <a:xfrm>
            <a:off x="660399" y="485173"/>
            <a:ext cx="830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External Zeeman field.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F33F46E-B18D-432B-8D59-9F710C5DD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247775"/>
            <a:ext cx="84486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50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88BA48-92EA-4889-87F6-29C63EB5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64" y="2370762"/>
            <a:ext cx="6049787" cy="1325563"/>
          </a:xfrm>
        </p:spPr>
        <p:txBody>
          <a:bodyPr/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Wilson NRG implementation</a:t>
            </a:r>
            <a:endParaRPr lang="zh-CN" altLang="en-US" sz="35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925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7" y="990071"/>
            <a:ext cx="9970816" cy="44022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04E3811-42E9-4B97-ADBA-08E28EB1E32C}"/>
              </a:ext>
            </a:extLst>
          </p:cNvPr>
          <p:cNvSpPr txBox="1"/>
          <p:nvPr/>
        </p:nvSpPr>
        <p:spPr>
          <a:xfrm>
            <a:off x="1115538" y="5609581"/>
            <a:ext cx="98562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600" dirty="0"/>
              <a:t>Excitation gap closes at a critical value Uc for each </a:t>
            </a:r>
            <a:r>
              <a:rPr lang="en-US" altLang="zh-CN" sz="2600" dirty="0">
                <a:sym typeface="Symbol" panose="05050102010706020507" pitchFamily="18" charset="2"/>
              </a:rPr>
              <a:t></a:t>
            </a:r>
            <a:endParaRPr lang="en-US" altLang="zh-CN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600" dirty="0"/>
              <a:t>U</a:t>
            </a:r>
            <a:r>
              <a:rPr lang="en-US" altLang="zh-CN" sz="2600" baseline="-25000" dirty="0"/>
              <a:t>c</a:t>
            </a:r>
            <a:r>
              <a:rPr lang="en-US" altLang="zh-CN" sz="2600" dirty="0"/>
              <a:t> is significantly reduced compared to conventional s-wave SC case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600" dirty="0"/>
              <a:t>Chemical potential increases U</a:t>
            </a:r>
            <a:r>
              <a:rPr lang="en-US" altLang="zh-CN" sz="2600" baseline="-25000" dirty="0"/>
              <a:t>c</a:t>
            </a:r>
            <a:endParaRPr lang="zh-CN" altLang="en-US" sz="2600" dirty="0"/>
          </a:p>
        </p:txBody>
      </p:sp>
      <p:sp>
        <p:nvSpPr>
          <p:cNvPr id="4" name="上箭头 3"/>
          <p:cNvSpPr/>
          <p:nvPr/>
        </p:nvSpPr>
        <p:spPr>
          <a:xfrm>
            <a:off x="7164060" y="4897265"/>
            <a:ext cx="265478" cy="670910"/>
          </a:xfrm>
          <a:prstGeom prst="upArrow">
            <a:avLst>
              <a:gd name="adj1" fmla="val 12576"/>
              <a:gd name="adj2" fmla="val 5000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2384" y="5436606"/>
            <a:ext cx="10760044" cy="142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865014" y="2276941"/>
            <a:ext cx="3612333" cy="45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2">
            <a:extLst>
              <a:ext uri="{FF2B5EF4-FFF2-40B4-BE49-F238E27FC236}">
                <a16:creationId xmlns:a16="http://schemas.microsoft.com/office/drawing/2014/main" xmlns="" id="{567FAE47-128A-44CC-BF35-A7B14B98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4419"/>
            <a:ext cx="10515600" cy="56949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1) Lowest energy excitation reveals </a:t>
            </a:r>
            <a:r>
              <a:rPr lang="en-US" altLang="zh-CN" sz="2400" b="1" dirty="0">
                <a:solidFill>
                  <a:srgbClr val="FF0000"/>
                </a:solidFill>
              </a:rPr>
              <a:t>a singlet-doublet transition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025737" y="1204111"/>
            <a:ext cx="3594726" cy="3441172"/>
            <a:chOff x="7025737" y="1204111"/>
            <a:chExt cx="3594726" cy="3441172"/>
          </a:xfrm>
        </p:grpSpPr>
        <p:sp>
          <p:nvSpPr>
            <p:cNvPr id="3" name="矩形 2"/>
            <p:cNvSpPr/>
            <p:nvPr/>
          </p:nvSpPr>
          <p:spPr>
            <a:xfrm>
              <a:off x="7025737" y="4540313"/>
              <a:ext cx="262550" cy="104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276723" y="2670772"/>
              <a:ext cx="717488" cy="583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01620" y="3852250"/>
              <a:ext cx="162962" cy="348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34950" y="3254721"/>
              <a:ext cx="443620" cy="312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874420" y="3598753"/>
              <a:ext cx="2736241" cy="104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404048" y="2625505"/>
              <a:ext cx="2197561" cy="973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88444" y="1897761"/>
              <a:ext cx="1232019" cy="772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539272" y="4183348"/>
              <a:ext cx="717488" cy="45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425555" y="4390930"/>
              <a:ext cx="478296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27711" y="2548550"/>
              <a:ext cx="327976" cy="1459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251826" y="4128763"/>
              <a:ext cx="262550" cy="104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242410" y="4126127"/>
              <a:ext cx="162962" cy="348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7173066" y="3665528"/>
              <a:ext cx="265478" cy="978408"/>
            </a:xfrm>
            <a:prstGeom prst="downArrow">
              <a:avLst>
                <a:gd name="adj1" fmla="val 50000"/>
                <a:gd name="adj2" fmla="val 111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105837" y="1204111"/>
              <a:ext cx="1784665" cy="362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101878" y="1795596"/>
              <a:ext cx="1575869" cy="362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4309450" y="2286000"/>
            <a:ext cx="3399576" cy="1385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85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65136" y="2089608"/>
            <a:ext cx="9529931" cy="3794298"/>
            <a:chOff x="2758599" y="3180658"/>
            <a:chExt cx="6495468" cy="2586137"/>
          </a:xfrm>
        </p:grpSpPr>
        <p:sp>
          <p:nvSpPr>
            <p:cNvPr id="107526" name="Rectangle 3"/>
            <p:cNvSpPr>
              <a:spLocks noChangeArrowheads="1"/>
            </p:cNvSpPr>
            <p:nvPr/>
          </p:nvSpPr>
          <p:spPr bwMode="auto">
            <a:xfrm>
              <a:off x="2912005" y="4472517"/>
              <a:ext cx="914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27" name="Oval 4"/>
            <p:cNvSpPr>
              <a:spLocks noChangeArrowheads="1"/>
            </p:cNvSpPr>
            <p:nvPr/>
          </p:nvSpPr>
          <p:spPr bwMode="auto">
            <a:xfrm>
              <a:off x="4664605" y="454871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28" name="Line 5"/>
            <p:cNvSpPr>
              <a:spLocks noChangeShapeType="1"/>
            </p:cNvSpPr>
            <p:nvPr/>
          </p:nvSpPr>
          <p:spPr bwMode="auto">
            <a:xfrm>
              <a:off x="3826405" y="4701117"/>
              <a:ext cx="838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107529" name="Rectangle 6"/>
            <p:cNvSpPr>
              <a:spLocks noChangeArrowheads="1"/>
            </p:cNvSpPr>
            <p:nvPr/>
          </p:nvSpPr>
          <p:spPr bwMode="auto">
            <a:xfrm>
              <a:off x="2759605" y="4320117"/>
              <a:ext cx="2369986" cy="838200"/>
            </a:xfrm>
            <a:prstGeom prst="rect">
              <a:avLst/>
            </a:prstGeom>
            <a:noFill/>
            <a:ln w="28575" cap="rnd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30" name="Line 7"/>
            <p:cNvSpPr>
              <a:spLocks noChangeShapeType="1"/>
            </p:cNvSpPr>
            <p:nvPr/>
          </p:nvSpPr>
          <p:spPr bwMode="auto">
            <a:xfrm flipH="1" flipV="1">
              <a:off x="5196266" y="4768492"/>
              <a:ext cx="3165286" cy="11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107531" name="Rectangle 8"/>
            <p:cNvSpPr>
              <a:spLocks noChangeArrowheads="1"/>
            </p:cNvSpPr>
            <p:nvPr/>
          </p:nvSpPr>
          <p:spPr bwMode="auto">
            <a:xfrm>
              <a:off x="8339667" y="4520142"/>
              <a:ext cx="914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33" name="Text Box 10"/>
            <p:cNvSpPr txBox="1">
              <a:spLocks noChangeArrowheads="1"/>
            </p:cNvSpPr>
            <p:nvPr/>
          </p:nvSpPr>
          <p:spPr bwMode="auto">
            <a:xfrm>
              <a:off x="8322879" y="5198264"/>
              <a:ext cx="881020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ea typeface="华文新魏" panose="02010800040101010101" pitchFamily="2" charset="-122"/>
                </a:rPr>
                <a:t>increased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block</a:t>
              </a:r>
            </a:p>
          </p:txBody>
        </p:sp>
        <p:sp>
          <p:nvSpPr>
            <p:cNvPr id="107534" name="Text Box 11"/>
            <p:cNvSpPr txBox="1">
              <a:spLocks noChangeArrowheads="1"/>
            </p:cNvSpPr>
            <p:nvPr/>
          </p:nvSpPr>
          <p:spPr bwMode="auto">
            <a:xfrm>
              <a:off x="4601670" y="5250392"/>
              <a:ext cx="665618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华文新魏" panose="02010800040101010101" pitchFamily="2" charset="-122"/>
                </a:rPr>
                <a:t>added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ea typeface="华文新魏" panose="02010800040101010101" pitchFamily="2" charset="-122"/>
                </a:rPr>
                <a:t>site</a:t>
              </a:r>
            </a:p>
          </p:txBody>
        </p:sp>
        <p:sp>
          <p:nvSpPr>
            <p:cNvPr id="107535" name="Text Box 12"/>
            <p:cNvSpPr txBox="1">
              <a:spLocks noChangeArrowheads="1"/>
            </p:cNvSpPr>
            <p:nvPr/>
          </p:nvSpPr>
          <p:spPr bwMode="auto">
            <a:xfrm>
              <a:off x="2758599" y="5250392"/>
              <a:ext cx="1164060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华文新魏" panose="02010800040101010101" pitchFamily="2" charset="-122"/>
                </a:rPr>
                <a:t>renormalized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ea typeface="华文新魏" panose="02010800040101010101" pitchFamily="2" charset="-122"/>
                </a:rPr>
                <a:t>block</a:t>
              </a:r>
            </a:p>
          </p:txBody>
        </p:sp>
        <p:sp>
          <p:nvSpPr>
            <p:cNvPr id="107536" name="Rectangle 13" descr="蓝色砂纸"/>
            <p:cNvSpPr>
              <a:spLocks noChangeArrowheads="1"/>
            </p:cNvSpPr>
            <p:nvPr/>
          </p:nvSpPr>
          <p:spPr bwMode="auto">
            <a:xfrm>
              <a:off x="4876978" y="3208867"/>
              <a:ext cx="2291813" cy="61691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500" dirty="0">
                  <a:solidFill>
                    <a:srgbClr val="FF00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Renormalization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500" dirty="0">
                  <a:solidFill>
                    <a:srgbClr val="FF00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transformation</a:t>
              </a:r>
              <a:endParaRPr lang="zh-CN" altLang="en-US" sz="2500" dirty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endParaRPr>
            </a:p>
          </p:txBody>
        </p:sp>
        <p:cxnSp>
          <p:nvCxnSpPr>
            <p:cNvPr id="107537" name="AutoShape 14"/>
            <p:cNvCxnSpPr>
              <a:cxnSpLocks noChangeShapeType="1"/>
              <a:stCxn id="107531" idx="0"/>
              <a:endCxn id="107536" idx="3"/>
            </p:cNvCxnSpPr>
            <p:nvPr/>
          </p:nvCxnSpPr>
          <p:spPr bwMode="auto">
            <a:xfrm rot="16200000" flipV="1">
              <a:off x="7481421" y="3204695"/>
              <a:ext cx="1002818" cy="1628076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38" name="Text Box 15"/>
            <p:cNvSpPr txBox="1">
              <a:spLocks noChangeArrowheads="1"/>
            </p:cNvSpPr>
            <p:nvPr/>
          </p:nvSpPr>
          <p:spPr bwMode="auto">
            <a:xfrm>
              <a:off x="7541502" y="3198824"/>
              <a:ext cx="611826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solidFill>
                    <a:srgbClr val="A50021"/>
                  </a:solidFill>
                </a:rPr>
                <a:t>m </a:t>
              </a:r>
              <a:r>
                <a:rPr lang="en-US" altLang="zh-CN" sz="2000" b="0" dirty="0">
                  <a:solidFill>
                    <a:srgbClr val="A50021"/>
                  </a:solidFill>
                  <a:latin typeface="Raavi" pitchFamily="2"/>
                </a:rPr>
                <a:t>x </a:t>
              </a:r>
              <a:r>
                <a:rPr lang="en-US" altLang="zh-CN" sz="2000" b="0" dirty="0">
                  <a:solidFill>
                    <a:srgbClr val="A50021"/>
                  </a:solidFill>
                </a:rPr>
                <a:t>n</a:t>
              </a:r>
            </a:p>
          </p:txBody>
        </p:sp>
        <p:sp>
          <p:nvSpPr>
            <p:cNvPr id="107540" name="Text Box 17"/>
            <p:cNvSpPr txBox="1">
              <a:spLocks noChangeArrowheads="1"/>
            </p:cNvSpPr>
            <p:nvPr/>
          </p:nvSpPr>
          <p:spPr bwMode="auto">
            <a:xfrm>
              <a:off x="4119123" y="3180658"/>
              <a:ext cx="381000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solidFill>
                    <a:srgbClr val="A50021"/>
                  </a:solidFill>
                </a:rPr>
                <a:t>m</a:t>
              </a:r>
            </a:p>
          </p:txBody>
        </p:sp>
        <p:sp>
          <p:nvSpPr>
            <p:cNvPr id="107541" name="Text Box 18"/>
            <p:cNvSpPr txBox="1">
              <a:spLocks noChangeArrowheads="1"/>
            </p:cNvSpPr>
            <p:nvPr/>
          </p:nvSpPr>
          <p:spPr bwMode="auto">
            <a:xfrm>
              <a:off x="4597930" y="4793192"/>
              <a:ext cx="366254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>
                  <a:solidFill>
                    <a:srgbClr val="A50021"/>
                  </a:solidFill>
                </a:rPr>
                <a:t>i+1</a:t>
              </a:r>
            </a:p>
          </p:txBody>
        </p:sp>
        <p:cxnSp>
          <p:nvCxnSpPr>
            <p:cNvPr id="107545" name="AutoShape 23"/>
            <p:cNvCxnSpPr>
              <a:cxnSpLocks noChangeShapeType="1"/>
              <a:stCxn id="107536" idx="1"/>
            </p:cNvCxnSpPr>
            <p:nvPr/>
          </p:nvCxnSpPr>
          <p:spPr bwMode="auto">
            <a:xfrm rot="10800000" flipV="1">
              <a:off x="3361270" y="3517324"/>
              <a:ext cx="1515709" cy="993066"/>
            </a:xfrm>
            <a:prstGeom prst="bentConnector3">
              <a:avLst>
                <a:gd name="adj1" fmla="val 9998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5267288" y="4425825"/>
                  <a:ext cx="3145807" cy="22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288" y="4425825"/>
                  <a:ext cx="3145807" cy="2245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0000" b="-225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158203" y="4602465"/>
                  <a:ext cx="351753" cy="291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203" y="4602465"/>
                  <a:ext cx="351753" cy="2918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8569689" y="4636585"/>
                  <a:ext cx="530671" cy="291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689" y="4636585"/>
                  <a:ext cx="530671" cy="2918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1490208" y="-536"/>
            <a:ext cx="6792242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Numerical Renormalization Group method </a:t>
            </a:r>
            <a:endParaRPr lang="en-US" altLang="zh-CN" sz="2800" b="1" i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" name="Picture 6" descr="wil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6" y="517028"/>
            <a:ext cx="1776549" cy="24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64602" y="2982037"/>
            <a:ext cx="21974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2000" b="1" i="1" dirty="0">
                <a:solidFill>
                  <a:srgbClr val="0070C0"/>
                </a:solidFill>
              </a:rPr>
              <a:t>Kenneth G. Wilson </a:t>
            </a:r>
          </a:p>
          <a:p>
            <a:pPr algn="ctr">
              <a:lnSpc>
                <a:spcPct val="115000"/>
              </a:lnSpc>
            </a:pPr>
            <a:r>
              <a:rPr lang="en-US" altLang="zh-CN" sz="2000" b="1" i="1" dirty="0">
                <a:solidFill>
                  <a:srgbClr val="0070C0"/>
                </a:solidFill>
              </a:rPr>
              <a:t>1975</a:t>
            </a:r>
            <a:endParaRPr lang="en-US" altLang="zh-CN" sz="2000" b="1" i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9261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65136" y="2089608"/>
            <a:ext cx="9529931" cy="3794298"/>
            <a:chOff x="2758599" y="3180658"/>
            <a:chExt cx="6495468" cy="2586137"/>
          </a:xfrm>
        </p:grpSpPr>
        <p:sp>
          <p:nvSpPr>
            <p:cNvPr id="107526" name="Rectangle 3"/>
            <p:cNvSpPr>
              <a:spLocks noChangeArrowheads="1"/>
            </p:cNvSpPr>
            <p:nvPr/>
          </p:nvSpPr>
          <p:spPr bwMode="auto">
            <a:xfrm>
              <a:off x="2912005" y="4472517"/>
              <a:ext cx="914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27" name="Oval 4"/>
            <p:cNvSpPr>
              <a:spLocks noChangeArrowheads="1"/>
            </p:cNvSpPr>
            <p:nvPr/>
          </p:nvSpPr>
          <p:spPr bwMode="auto">
            <a:xfrm>
              <a:off x="4664605" y="454871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28" name="Line 5"/>
            <p:cNvSpPr>
              <a:spLocks noChangeShapeType="1"/>
            </p:cNvSpPr>
            <p:nvPr/>
          </p:nvSpPr>
          <p:spPr bwMode="auto">
            <a:xfrm>
              <a:off x="3826405" y="4701117"/>
              <a:ext cx="838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107529" name="Rectangle 6"/>
            <p:cNvSpPr>
              <a:spLocks noChangeArrowheads="1"/>
            </p:cNvSpPr>
            <p:nvPr/>
          </p:nvSpPr>
          <p:spPr bwMode="auto">
            <a:xfrm>
              <a:off x="2759605" y="4320117"/>
              <a:ext cx="2369986" cy="838200"/>
            </a:xfrm>
            <a:prstGeom prst="rect">
              <a:avLst/>
            </a:prstGeom>
            <a:noFill/>
            <a:ln w="28575" cap="rnd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30" name="Line 7"/>
            <p:cNvSpPr>
              <a:spLocks noChangeShapeType="1"/>
            </p:cNvSpPr>
            <p:nvPr/>
          </p:nvSpPr>
          <p:spPr bwMode="auto">
            <a:xfrm flipH="1" flipV="1">
              <a:off x="5196266" y="4768492"/>
              <a:ext cx="3165286" cy="11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107531" name="Rectangle 8"/>
            <p:cNvSpPr>
              <a:spLocks noChangeArrowheads="1"/>
            </p:cNvSpPr>
            <p:nvPr/>
          </p:nvSpPr>
          <p:spPr bwMode="auto">
            <a:xfrm>
              <a:off x="8339667" y="4520142"/>
              <a:ext cx="914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 b="0"/>
            </a:p>
          </p:txBody>
        </p:sp>
        <p:sp>
          <p:nvSpPr>
            <p:cNvPr id="107533" name="Text Box 10"/>
            <p:cNvSpPr txBox="1">
              <a:spLocks noChangeArrowheads="1"/>
            </p:cNvSpPr>
            <p:nvPr/>
          </p:nvSpPr>
          <p:spPr bwMode="auto">
            <a:xfrm>
              <a:off x="8322879" y="5198264"/>
              <a:ext cx="881020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ea typeface="华文新魏" panose="02010800040101010101" pitchFamily="2" charset="-122"/>
                </a:rPr>
                <a:t>increased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block</a:t>
              </a:r>
            </a:p>
          </p:txBody>
        </p:sp>
        <p:sp>
          <p:nvSpPr>
            <p:cNvPr id="107534" name="Text Box 11"/>
            <p:cNvSpPr txBox="1">
              <a:spLocks noChangeArrowheads="1"/>
            </p:cNvSpPr>
            <p:nvPr/>
          </p:nvSpPr>
          <p:spPr bwMode="auto">
            <a:xfrm>
              <a:off x="4601670" y="5250392"/>
              <a:ext cx="665618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华文新魏" panose="02010800040101010101" pitchFamily="2" charset="-122"/>
                </a:rPr>
                <a:t>added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ea typeface="华文新魏" panose="02010800040101010101" pitchFamily="2" charset="-122"/>
                </a:rPr>
                <a:t>site</a:t>
              </a:r>
            </a:p>
          </p:txBody>
        </p:sp>
        <p:sp>
          <p:nvSpPr>
            <p:cNvPr id="107535" name="Text Box 12"/>
            <p:cNvSpPr txBox="1">
              <a:spLocks noChangeArrowheads="1"/>
            </p:cNvSpPr>
            <p:nvPr/>
          </p:nvSpPr>
          <p:spPr bwMode="auto">
            <a:xfrm>
              <a:off x="2758599" y="5250392"/>
              <a:ext cx="1164060" cy="5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华文新魏" panose="02010800040101010101" pitchFamily="2" charset="-122"/>
                </a:rPr>
                <a:t>renormalized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ea typeface="华文新魏" panose="02010800040101010101" pitchFamily="2" charset="-122"/>
                </a:rPr>
                <a:t>block</a:t>
              </a:r>
            </a:p>
          </p:txBody>
        </p:sp>
        <p:sp>
          <p:nvSpPr>
            <p:cNvPr id="107536" name="Rectangle 13" descr="蓝色砂纸"/>
            <p:cNvSpPr>
              <a:spLocks noChangeArrowheads="1"/>
            </p:cNvSpPr>
            <p:nvPr/>
          </p:nvSpPr>
          <p:spPr bwMode="auto">
            <a:xfrm>
              <a:off x="4876978" y="3208867"/>
              <a:ext cx="2291813" cy="61691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500" dirty="0">
                  <a:solidFill>
                    <a:srgbClr val="FF00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Renormalization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500" dirty="0">
                  <a:solidFill>
                    <a:srgbClr val="FF0000"/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transformation</a:t>
              </a:r>
              <a:endParaRPr lang="zh-CN" altLang="en-US" sz="2500" dirty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endParaRPr>
            </a:p>
          </p:txBody>
        </p:sp>
        <p:cxnSp>
          <p:nvCxnSpPr>
            <p:cNvPr id="107537" name="AutoShape 14"/>
            <p:cNvCxnSpPr>
              <a:cxnSpLocks noChangeShapeType="1"/>
              <a:stCxn id="107531" idx="0"/>
              <a:endCxn id="107536" idx="3"/>
            </p:cNvCxnSpPr>
            <p:nvPr/>
          </p:nvCxnSpPr>
          <p:spPr bwMode="auto">
            <a:xfrm rot="16200000" flipV="1">
              <a:off x="7481421" y="3204695"/>
              <a:ext cx="1002818" cy="1628076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38" name="Text Box 15"/>
            <p:cNvSpPr txBox="1">
              <a:spLocks noChangeArrowheads="1"/>
            </p:cNvSpPr>
            <p:nvPr/>
          </p:nvSpPr>
          <p:spPr bwMode="auto">
            <a:xfrm>
              <a:off x="7541502" y="3198824"/>
              <a:ext cx="611826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solidFill>
                    <a:srgbClr val="A50021"/>
                  </a:solidFill>
                </a:rPr>
                <a:t>m </a:t>
              </a:r>
              <a:r>
                <a:rPr lang="en-US" altLang="zh-CN" sz="2000" b="0" dirty="0">
                  <a:solidFill>
                    <a:srgbClr val="A50021"/>
                  </a:solidFill>
                  <a:latin typeface="Raavi" pitchFamily="2"/>
                </a:rPr>
                <a:t>x </a:t>
              </a:r>
              <a:r>
                <a:rPr lang="en-US" altLang="zh-CN" sz="2000" b="0" dirty="0">
                  <a:solidFill>
                    <a:srgbClr val="A50021"/>
                  </a:solidFill>
                </a:rPr>
                <a:t>n</a:t>
              </a:r>
            </a:p>
          </p:txBody>
        </p:sp>
        <p:sp>
          <p:nvSpPr>
            <p:cNvPr id="107540" name="Text Box 17"/>
            <p:cNvSpPr txBox="1">
              <a:spLocks noChangeArrowheads="1"/>
            </p:cNvSpPr>
            <p:nvPr/>
          </p:nvSpPr>
          <p:spPr bwMode="auto">
            <a:xfrm>
              <a:off x="4119123" y="3180658"/>
              <a:ext cx="381000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solidFill>
                    <a:srgbClr val="A50021"/>
                  </a:solidFill>
                </a:rPr>
                <a:t>m</a:t>
              </a:r>
            </a:p>
          </p:txBody>
        </p:sp>
        <p:sp>
          <p:nvSpPr>
            <p:cNvPr id="107541" name="Text Box 18"/>
            <p:cNvSpPr txBox="1">
              <a:spLocks noChangeArrowheads="1"/>
            </p:cNvSpPr>
            <p:nvPr/>
          </p:nvSpPr>
          <p:spPr bwMode="auto">
            <a:xfrm>
              <a:off x="4597930" y="4793192"/>
              <a:ext cx="366254" cy="2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0">
                  <a:solidFill>
                    <a:srgbClr val="A50021"/>
                  </a:solidFill>
                </a:rPr>
                <a:t>i+1</a:t>
              </a:r>
            </a:p>
          </p:txBody>
        </p:sp>
        <p:cxnSp>
          <p:nvCxnSpPr>
            <p:cNvPr id="107545" name="AutoShape 23"/>
            <p:cNvCxnSpPr>
              <a:cxnSpLocks noChangeShapeType="1"/>
              <a:stCxn id="107536" idx="1"/>
            </p:cNvCxnSpPr>
            <p:nvPr/>
          </p:nvCxnSpPr>
          <p:spPr bwMode="auto">
            <a:xfrm rot="10800000" flipV="1">
              <a:off x="3361270" y="3517324"/>
              <a:ext cx="1515709" cy="993066"/>
            </a:xfrm>
            <a:prstGeom prst="bentConnector3">
              <a:avLst>
                <a:gd name="adj1" fmla="val 9998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5267288" y="4425825"/>
                  <a:ext cx="3145807" cy="22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288" y="4425825"/>
                  <a:ext cx="3145807" cy="2245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0000" b="-225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158203" y="4602465"/>
                  <a:ext cx="351753" cy="291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203" y="4602465"/>
                  <a:ext cx="351753" cy="2918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8569689" y="4636585"/>
                  <a:ext cx="530671" cy="291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689" y="4636585"/>
                  <a:ext cx="530671" cy="2918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6068811" y="1639036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016903" y="904037"/>
                <a:ext cx="4103816" cy="981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03" y="904037"/>
                <a:ext cx="4103816" cy="9815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26"/>
              <p:cNvSpPr>
                <a:spLocks noChangeArrowheads="1"/>
              </p:cNvSpPr>
              <p:nvPr/>
            </p:nvSpPr>
            <p:spPr bwMode="auto">
              <a:xfrm>
                <a:off x="8244280" y="62332"/>
                <a:ext cx="3661759" cy="1332480"/>
              </a:xfrm>
              <a:prstGeom prst="wedgeRoundRectCallout">
                <a:avLst>
                  <a:gd name="adj1" fmla="val -62021"/>
                  <a:gd name="adj2" fmla="val 30679"/>
                  <a:gd name="adj3" fmla="val 16667"/>
                </a:avLst>
              </a:prstGeom>
              <a:solidFill>
                <a:srgbClr val="CCECFF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FF0000"/>
                    </a:solidFill>
                  </a:rPr>
                  <a:t>The m lowest eigenvector of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1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endParaRPr lang="en-US" altLang="zh-CN" sz="1800" b="0" dirty="0">
                  <a:ea typeface="隶书" panose="02010509060101010101" pitchFamily="49" charset="-122"/>
                </a:endParaRPr>
              </a:p>
              <a:p>
                <a:pPr algn="ctr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 sz="18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𝑬𝑼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zh-CN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𝒅𝒊𝒂𝒈</m:t>
                      </m:r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="0" dirty="0">
                  <a:ea typeface="隶书" panose="02010509060101010101" pitchFamily="49" charset="-122"/>
                </a:endParaRPr>
              </a:p>
              <a:p>
                <a:pPr algn="ctr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≤⋯,≤</m:t>
                      </m:r>
                      <m:sSub>
                        <m:sSubPr>
                          <m:ctrlP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ea typeface="隶书" panose="02010509060101010101" pitchFamily="49" charset="-122"/>
                </a:endParaRPr>
              </a:p>
            </p:txBody>
          </p:sp>
        </mc:Choice>
        <mc:Fallback xmlns="">
          <p:sp>
            <p:nvSpPr>
              <p:cNvPr id="22" name="AutoShap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4280" y="62332"/>
                <a:ext cx="3661759" cy="1332480"/>
              </a:xfrm>
              <a:prstGeom prst="wedgeRoundRectCallout">
                <a:avLst>
                  <a:gd name="adj1" fmla="val -62021"/>
                  <a:gd name="adj2" fmla="val 30679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265136" y="5898789"/>
            <a:ext cx="9582526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zh-CN" sz="2300" b="1" dirty="0">
                <a:solidFill>
                  <a:srgbClr val="C00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Strategy</a:t>
            </a:r>
            <a:r>
              <a:rPr lang="zh-CN" altLang="en-US" sz="2300" b="1" dirty="0">
                <a:solidFill>
                  <a:srgbClr val="C00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：</a:t>
            </a:r>
            <a:r>
              <a:rPr lang="en-US" altLang="zh-CN" sz="2300" b="1" dirty="0">
                <a:latin typeface="Tahoma" panose="020B0604030504040204" pitchFamily="34" charset="0"/>
                <a:ea typeface="华文楷体" panose="02010600040101010101" pitchFamily="2" charset="-122"/>
              </a:rPr>
              <a:t>convert  </a:t>
            </a:r>
            <a:r>
              <a:rPr lang="en-US" altLang="zh-CN" sz="2300" b="1" dirty="0">
                <a:solidFill>
                  <a:srgbClr val="C00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exponentially increasing </a:t>
            </a:r>
            <a:r>
              <a:rPr lang="en-US" altLang="zh-CN" sz="2300" b="1" dirty="0">
                <a:latin typeface="Tahoma" panose="020B0604030504040204" pitchFamily="34" charset="0"/>
                <a:ea typeface="华文楷体" panose="02010600040101010101" pitchFamily="2" charset="-122"/>
              </a:rPr>
              <a:t>dimensions with the</a:t>
            </a:r>
            <a:r>
              <a:rPr lang="zh-CN" altLang="en-US" sz="2300" b="1" dirty="0">
                <a:latin typeface="Tahoma" panose="020B0604030504040204" pitchFamily="34" charset="0"/>
                <a:ea typeface="华文楷体" panose="02010600040101010101" pitchFamily="2" charset="-122"/>
              </a:rPr>
              <a:t> </a:t>
            </a:r>
            <a:r>
              <a:rPr lang="en-US" altLang="zh-CN" sz="2300" b="1" dirty="0">
                <a:latin typeface="Tahoma" panose="020B0604030504040204" pitchFamily="34" charset="0"/>
                <a:ea typeface="华文楷体" panose="02010600040101010101" pitchFamily="2" charset="-122"/>
              </a:rPr>
              <a:t>number of sites into one </a:t>
            </a:r>
            <a:r>
              <a:rPr lang="en-US" altLang="zh-CN" sz="2300" b="1" dirty="0">
                <a:solidFill>
                  <a:srgbClr val="C00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linearly </a:t>
            </a:r>
            <a:r>
              <a:rPr lang="en-US" altLang="zh-CN" sz="2300" b="1" dirty="0">
                <a:latin typeface="Tahoma" panose="020B0604030504040204" pitchFamily="34" charset="0"/>
                <a:ea typeface="华文楷体" panose="02010600040101010101" pitchFamily="2" charset="-122"/>
              </a:rPr>
              <a:t>within</a:t>
            </a:r>
            <a:r>
              <a:rPr lang="en-US" altLang="zh-CN" sz="2300" b="1" dirty="0">
                <a:solidFill>
                  <a:srgbClr val="0070C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 an iterative scheme.</a:t>
            </a: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1490208" y="-536"/>
            <a:ext cx="6792242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Numerical Renormalization Group method </a:t>
            </a:r>
            <a:endParaRPr lang="en-US" altLang="zh-CN" sz="2800" b="1" i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08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81" name="组合 5"/>
          <p:cNvGrpSpPr>
            <a:grpSpLocks/>
          </p:cNvGrpSpPr>
          <p:nvPr/>
        </p:nvGrpSpPr>
        <p:grpSpPr bwMode="auto">
          <a:xfrm>
            <a:off x="1275672" y="3383167"/>
            <a:ext cx="2901542" cy="1671184"/>
            <a:chOff x="832258" y="4901973"/>
            <a:chExt cx="2901542" cy="1671184"/>
          </a:xfrm>
        </p:grpSpPr>
        <p:sp>
          <p:nvSpPr>
            <p:cNvPr id="149" name="矩形 148"/>
            <p:cNvSpPr/>
            <p:nvPr/>
          </p:nvSpPr>
          <p:spPr>
            <a:xfrm>
              <a:off x="2065335" y="4901973"/>
              <a:ext cx="428628" cy="1671184"/>
            </a:xfrm>
            <a:prstGeom prst="rect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2057808" y="5671457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1503771" y="5779407"/>
              <a:ext cx="10112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2057808" y="5890532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2057808" y="5998482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2057808" y="6095320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2057808" y="6204857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2057808" y="6314395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2057808" y="6400120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2076858" y="6498545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2057808" y="5561920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2054633" y="5431745"/>
              <a:ext cx="47148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2057808" y="5301570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2043521" y="5180920"/>
              <a:ext cx="47148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2068921" y="5050745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2064158" y="4952320"/>
              <a:ext cx="428625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右大括号 164"/>
            <p:cNvSpPr/>
            <p:nvPr/>
          </p:nvSpPr>
          <p:spPr>
            <a:xfrm>
              <a:off x="2530883" y="5298395"/>
              <a:ext cx="74613" cy="460375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aphicFrame>
          <p:nvGraphicFramePr>
            <p:cNvPr id="111703" name="对象 3"/>
            <p:cNvGraphicFramePr>
              <a:graphicFrameLocks noChangeAspect="1"/>
            </p:cNvGraphicFramePr>
            <p:nvPr/>
          </p:nvGraphicFramePr>
          <p:xfrm>
            <a:off x="2647950" y="5277757"/>
            <a:ext cx="10858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Equation" r:id="rId4" imgW="376047" imgH="147666" progId="Equation.DSMT4">
                    <p:embed/>
                  </p:oleObj>
                </mc:Choice>
                <mc:Fallback>
                  <p:oleObj name="Equation" r:id="rId4" imgW="376047" imgH="147666" progId="Equation.DSMT4">
                    <p:embed/>
                    <p:pic>
                      <p:nvPicPr>
                        <p:cNvPr id="111703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7950" y="5277757"/>
                          <a:ext cx="1085850" cy="515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704" name="对象 4"/>
            <p:cNvGraphicFramePr>
              <a:graphicFrameLocks noChangeAspect="1"/>
            </p:cNvGraphicFramePr>
            <p:nvPr/>
          </p:nvGraphicFramePr>
          <p:xfrm>
            <a:off x="832258" y="5562600"/>
            <a:ext cx="52941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6" imgW="128588" imgH="147666" progId="Equation.DSMT4">
                    <p:embed/>
                  </p:oleObj>
                </mc:Choice>
                <mc:Fallback>
                  <p:oleObj name="Equation" r:id="rId6" imgW="128588" imgH="147666" progId="Equation.DSMT4">
                    <p:embed/>
                    <p:pic>
                      <p:nvPicPr>
                        <p:cNvPr id="111704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258" y="5562600"/>
                          <a:ext cx="52941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683" name="矩形 7"/>
              <p:cNvSpPr>
                <a:spLocks noChangeArrowheads="1"/>
              </p:cNvSpPr>
              <p:nvPr/>
            </p:nvSpPr>
            <p:spPr bwMode="auto">
              <a:xfrm>
                <a:off x="1435707" y="5333993"/>
                <a:ext cx="9069242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57200" indent="-457200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kumimoji="1" lang="en-US" altLang="zh-CN" sz="2800" b="0" dirty="0">
                    <a:solidFill>
                      <a:srgbClr val="0070C0"/>
                    </a:solidFill>
                  </a:rPr>
                  <a:t>only those state with energies 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b="0" dirty="0">
                    <a:solidFill>
                      <a:srgbClr val="0070C0"/>
                    </a:solidFill>
                  </a:rPr>
                  <a:t> relevant  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5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2500" b="0" dirty="0">
                    <a:solidFill>
                      <a:srgbClr val="0070C0"/>
                    </a:solidFill>
                  </a:rPr>
                  <a:t>ntroduces naturally cutoff of energies </a:t>
                </a:r>
                <a:endParaRPr lang="zh-CN" altLang="en-US" sz="25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1683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707" y="5333993"/>
                <a:ext cx="9069242" cy="907941"/>
              </a:xfrm>
              <a:prstGeom prst="rect">
                <a:avLst/>
              </a:prstGeom>
              <a:blipFill rotWithShape="0">
                <a:blip r:embed="rId8"/>
                <a:stretch>
                  <a:fillRect l="-1210" t="-6711" b="-154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93"/>
          <p:cNvGrpSpPr/>
          <p:nvPr/>
        </p:nvGrpSpPr>
        <p:grpSpPr>
          <a:xfrm>
            <a:off x="1127376" y="1120308"/>
            <a:ext cx="2703439" cy="1873250"/>
            <a:chOff x="2385077" y="1560031"/>
            <a:chExt cx="2703439" cy="1873250"/>
          </a:xfrm>
        </p:grpSpPr>
        <p:grpSp>
          <p:nvGrpSpPr>
            <p:cNvPr id="95" name="Group 10"/>
            <p:cNvGrpSpPr>
              <a:grpSpLocks/>
            </p:cNvGrpSpPr>
            <p:nvPr/>
          </p:nvGrpSpPr>
          <p:grpSpPr bwMode="auto">
            <a:xfrm>
              <a:off x="2385077" y="1560031"/>
              <a:ext cx="2703439" cy="1873250"/>
              <a:chOff x="703" y="1570"/>
              <a:chExt cx="1587" cy="1180"/>
            </a:xfrm>
          </p:grpSpPr>
          <p:sp>
            <p:nvSpPr>
              <p:cNvPr id="132" name="Rectangle 11"/>
              <p:cNvSpPr>
                <a:spLocks noChangeArrowheads="1"/>
              </p:cNvSpPr>
              <p:nvPr/>
            </p:nvSpPr>
            <p:spPr bwMode="auto">
              <a:xfrm>
                <a:off x="1746" y="2521"/>
                <a:ext cx="499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1837" y="1805"/>
                <a:ext cx="0" cy="18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4" name="Rectangle 13"/>
              <p:cNvSpPr>
                <a:spLocks noChangeArrowheads="1"/>
              </p:cNvSpPr>
              <p:nvPr/>
            </p:nvSpPr>
            <p:spPr bwMode="auto">
              <a:xfrm>
                <a:off x="1384" y="1797"/>
                <a:ext cx="226" cy="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 flipV="1">
                <a:off x="1473" y="2160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6" name="Oval 15"/>
              <p:cNvSpPr>
                <a:spLocks noChangeArrowheads="1"/>
              </p:cNvSpPr>
              <p:nvPr/>
            </p:nvSpPr>
            <p:spPr bwMode="auto">
              <a:xfrm flipV="1">
                <a:off x="1428" y="226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7" name="Rectangle 16"/>
              <p:cNvSpPr>
                <a:spLocks noChangeArrowheads="1"/>
              </p:cNvSpPr>
              <p:nvPr/>
            </p:nvSpPr>
            <p:spPr bwMode="auto">
              <a:xfrm>
                <a:off x="703" y="1570"/>
                <a:ext cx="1587" cy="11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>
                <a:off x="1065" y="238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9" name="Oval 18"/>
              <p:cNvSpPr>
                <a:spLocks noChangeArrowheads="1"/>
              </p:cNvSpPr>
              <p:nvPr/>
            </p:nvSpPr>
            <p:spPr bwMode="auto">
              <a:xfrm>
                <a:off x="1020" y="246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Line 19"/>
              <p:cNvSpPr>
                <a:spLocks noChangeShapeType="1"/>
              </p:cNvSpPr>
              <p:nvPr/>
            </p:nvSpPr>
            <p:spPr bwMode="auto">
              <a:xfrm>
                <a:off x="884" y="1752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41" name="Oval 20"/>
              <p:cNvSpPr>
                <a:spLocks noChangeArrowheads="1"/>
              </p:cNvSpPr>
              <p:nvPr/>
            </p:nvSpPr>
            <p:spPr bwMode="auto">
              <a:xfrm>
                <a:off x="839" y="182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Line 23"/>
              <p:cNvSpPr>
                <a:spLocks noChangeShapeType="1"/>
              </p:cNvSpPr>
              <p:nvPr/>
            </p:nvSpPr>
            <p:spPr bwMode="auto">
              <a:xfrm>
                <a:off x="2108" y="1979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43" name="Oval 24"/>
              <p:cNvSpPr>
                <a:spLocks noChangeArrowheads="1"/>
              </p:cNvSpPr>
              <p:nvPr/>
            </p:nvSpPr>
            <p:spPr bwMode="auto">
              <a:xfrm>
                <a:off x="2063" y="2056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4" name="Line 25"/>
              <p:cNvSpPr>
                <a:spLocks noChangeShapeType="1"/>
              </p:cNvSpPr>
              <p:nvPr/>
            </p:nvSpPr>
            <p:spPr bwMode="auto">
              <a:xfrm flipV="1">
                <a:off x="838" y="2296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45" name="Oval 26"/>
              <p:cNvSpPr>
                <a:spLocks noChangeArrowheads="1"/>
              </p:cNvSpPr>
              <p:nvPr/>
            </p:nvSpPr>
            <p:spPr bwMode="auto">
              <a:xfrm flipV="1">
                <a:off x="793" y="240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6" name="Group 27"/>
              <p:cNvGrpSpPr>
                <a:grpSpLocks/>
              </p:cNvGrpSpPr>
              <p:nvPr/>
            </p:nvGrpSpPr>
            <p:grpSpPr bwMode="auto">
              <a:xfrm>
                <a:off x="1338" y="2433"/>
                <a:ext cx="91" cy="272"/>
                <a:chOff x="1383" y="2250"/>
                <a:chExt cx="91" cy="272"/>
              </a:xfrm>
            </p:grpSpPr>
            <p:sp>
              <p:nvSpPr>
                <p:cNvPr id="18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28" y="2250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1383" y="2354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47" name="Group 30"/>
              <p:cNvGrpSpPr>
                <a:grpSpLocks/>
              </p:cNvGrpSpPr>
              <p:nvPr/>
            </p:nvGrpSpPr>
            <p:grpSpPr bwMode="auto">
              <a:xfrm>
                <a:off x="1111" y="1616"/>
                <a:ext cx="91" cy="272"/>
                <a:chOff x="1111" y="1525"/>
                <a:chExt cx="91" cy="272"/>
              </a:xfrm>
            </p:grpSpPr>
            <p:sp>
              <p:nvSpPr>
                <p:cNvPr id="17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156" y="1525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9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1111" y="162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48" name="Group 33"/>
              <p:cNvGrpSpPr>
                <a:grpSpLocks/>
              </p:cNvGrpSpPr>
              <p:nvPr/>
            </p:nvGrpSpPr>
            <p:grpSpPr bwMode="auto">
              <a:xfrm>
                <a:off x="1519" y="1707"/>
                <a:ext cx="91" cy="272"/>
                <a:chOff x="1519" y="1616"/>
                <a:chExt cx="91" cy="272"/>
              </a:xfrm>
            </p:grpSpPr>
            <p:sp>
              <p:nvSpPr>
                <p:cNvPr id="17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64" y="1616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Oval 35"/>
                <p:cNvSpPr>
                  <a:spLocks noChangeArrowheads="1"/>
                </p:cNvSpPr>
                <p:nvPr/>
              </p:nvSpPr>
              <p:spPr bwMode="auto">
                <a:xfrm flipV="1">
                  <a:off x="1519" y="1720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66" name="Line 36"/>
              <p:cNvSpPr>
                <a:spLocks noChangeShapeType="1"/>
              </p:cNvSpPr>
              <p:nvPr/>
            </p:nvSpPr>
            <p:spPr bwMode="auto">
              <a:xfrm flipV="1">
                <a:off x="2154" y="238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67" name="Oval 37"/>
              <p:cNvSpPr>
                <a:spLocks noChangeArrowheads="1"/>
              </p:cNvSpPr>
              <p:nvPr/>
            </p:nvSpPr>
            <p:spPr bwMode="auto">
              <a:xfrm flipV="1">
                <a:off x="2109" y="2491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68" name="Line 38"/>
              <p:cNvSpPr>
                <a:spLocks noChangeShapeType="1"/>
              </p:cNvSpPr>
              <p:nvPr/>
            </p:nvSpPr>
            <p:spPr bwMode="auto">
              <a:xfrm flipV="1">
                <a:off x="1337" y="1843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69" name="Oval 39"/>
              <p:cNvSpPr>
                <a:spLocks noChangeArrowheads="1"/>
              </p:cNvSpPr>
              <p:nvPr/>
            </p:nvSpPr>
            <p:spPr bwMode="auto">
              <a:xfrm flipV="1">
                <a:off x="1292" y="1947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70" name="Line 40"/>
              <p:cNvSpPr>
                <a:spLocks noChangeShapeType="1"/>
              </p:cNvSpPr>
              <p:nvPr/>
            </p:nvSpPr>
            <p:spPr bwMode="auto">
              <a:xfrm>
                <a:off x="1927" y="1707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1" name="Oval 41"/>
              <p:cNvSpPr>
                <a:spLocks noChangeArrowheads="1"/>
              </p:cNvSpPr>
              <p:nvPr/>
            </p:nvSpPr>
            <p:spPr bwMode="auto">
              <a:xfrm>
                <a:off x="1882" y="178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72" name="Line 42"/>
              <p:cNvSpPr>
                <a:spLocks noChangeShapeType="1"/>
              </p:cNvSpPr>
              <p:nvPr/>
            </p:nvSpPr>
            <p:spPr bwMode="auto">
              <a:xfrm>
                <a:off x="1746" y="2432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3" name="Oval 43"/>
              <p:cNvSpPr>
                <a:spLocks noChangeArrowheads="1"/>
              </p:cNvSpPr>
              <p:nvPr/>
            </p:nvSpPr>
            <p:spPr bwMode="auto">
              <a:xfrm>
                <a:off x="1701" y="250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74" name="Line 44"/>
              <p:cNvSpPr>
                <a:spLocks noChangeShapeType="1"/>
              </p:cNvSpPr>
              <p:nvPr/>
            </p:nvSpPr>
            <p:spPr bwMode="auto">
              <a:xfrm>
                <a:off x="1110" y="202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5" name="Oval 45"/>
              <p:cNvSpPr>
                <a:spLocks noChangeArrowheads="1"/>
              </p:cNvSpPr>
              <p:nvPr/>
            </p:nvSpPr>
            <p:spPr bwMode="auto">
              <a:xfrm>
                <a:off x="1065" y="2101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4161816" y="3069744"/>
              <a:ext cx="850041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97" name="Line 11"/>
            <p:cNvSpPr>
              <a:spLocks noChangeShapeType="1"/>
            </p:cNvSpPr>
            <p:nvPr/>
          </p:nvSpPr>
          <p:spPr bwMode="auto">
            <a:xfrm>
              <a:off x="4316834" y="1933094"/>
              <a:ext cx="0" cy="28733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3545153" y="1920394"/>
              <a:ext cx="384989" cy="50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 flipV="1">
              <a:off x="3696764" y="2496656"/>
              <a:ext cx="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0" name="Oval 14"/>
            <p:cNvSpPr>
              <a:spLocks noChangeArrowheads="1"/>
            </p:cNvSpPr>
            <p:nvPr/>
          </p:nvSpPr>
          <p:spPr bwMode="auto">
            <a:xfrm flipV="1">
              <a:off x="3620107" y="2661756"/>
              <a:ext cx="155017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2385077" y="1560031"/>
              <a:ext cx="2703438" cy="1873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3001740" y="285701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3" name="Oval 17"/>
            <p:cNvSpPr>
              <a:spLocks noChangeArrowheads="1"/>
            </p:cNvSpPr>
            <p:nvPr/>
          </p:nvSpPr>
          <p:spPr bwMode="auto">
            <a:xfrm>
              <a:off x="2925083" y="2979256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693408" y="184895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5" name="Oval 19"/>
            <p:cNvSpPr>
              <a:spLocks noChangeArrowheads="1"/>
            </p:cNvSpPr>
            <p:nvPr/>
          </p:nvSpPr>
          <p:spPr bwMode="auto">
            <a:xfrm>
              <a:off x="2616752" y="1971194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3996578" y="228075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7" name="Oval 21"/>
            <p:cNvSpPr>
              <a:spLocks noChangeArrowheads="1"/>
            </p:cNvSpPr>
            <p:nvPr/>
          </p:nvSpPr>
          <p:spPr bwMode="auto">
            <a:xfrm>
              <a:off x="3919921" y="2402994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4778480" y="220931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9" name="Oval 23"/>
            <p:cNvSpPr>
              <a:spLocks noChangeArrowheads="1"/>
            </p:cNvSpPr>
            <p:nvPr/>
          </p:nvSpPr>
          <p:spPr bwMode="auto">
            <a:xfrm>
              <a:off x="4701823" y="2331556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 flipV="1">
              <a:off x="2615048" y="271255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 flipV="1">
              <a:off x="2538391" y="2877656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grpSp>
          <p:nvGrpSpPr>
            <p:cNvPr id="112" name="Group 26"/>
            <p:cNvGrpSpPr>
              <a:grpSpLocks/>
            </p:cNvGrpSpPr>
            <p:nvPr/>
          </p:nvGrpSpPr>
          <p:grpSpPr bwMode="auto">
            <a:xfrm>
              <a:off x="3466792" y="2930044"/>
              <a:ext cx="155017" cy="431800"/>
              <a:chOff x="1383" y="2250"/>
              <a:chExt cx="91" cy="272"/>
            </a:xfrm>
          </p:grpSpPr>
          <p:sp>
            <p:nvSpPr>
              <p:cNvPr id="130" name="Line 27"/>
              <p:cNvSpPr>
                <a:spLocks noChangeShapeType="1"/>
              </p:cNvSpPr>
              <p:nvPr/>
            </p:nvSpPr>
            <p:spPr bwMode="auto">
              <a:xfrm flipV="1">
                <a:off x="1428" y="2250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1" name="Oval 28"/>
              <p:cNvSpPr>
                <a:spLocks noChangeArrowheads="1"/>
              </p:cNvSpPr>
              <p:nvPr/>
            </p:nvSpPr>
            <p:spPr bwMode="auto">
              <a:xfrm flipV="1">
                <a:off x="1383" y="235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3" name="Group 29"/>
            <p:cNvGrpSpPr>
              <a:grpSpLocks/>
            </p:cNvGrpSpPr>
            <p:nvPr/>
          </p:nvGrpSpPr>
          <p:grpSpPr bwMode="auto">
            <a:xfrm>
              <a:off x="3080101" y="1633056"/>
              <a:ext cx="155017" cy="431800"/>
              <a:chOff x="1111" y="1525"/>
              <a:chExt cx="91" cy="272"/>
            </a:xfrm>
          </p:grpSpPr>
          <p:sp>
            <p:nvSpPr>
              <p:cNvPr id="128" name="Line 30"/>
              <p:cNvSpPr>
                <a:spLocks noChangeShapeType="1"/>
              </p:cNvSpPr>
              <p:nvPr/>
            </p:nvSpPr>
            <p:spPr bwMode="auto">
              <a:xfrm flipV="1">
                <a:off x="1156" y="1525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9" name="Oval 31"/>
              <p:cNvSpPr>
                <a:spLocks noChangeArrowheads="1"/>
              </p:cNvSpPr>
              <p:nvPr/>
            </p:nvSpPr>
            <p:spPr bwMode="auto">
              <a:xfrm flipV="1">
                <a:off x="1111" y="162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4" name="Group 32"/>
            <p:cNvGrpSpPr>
              <a:grpSpLocks/>
            </p:cNvGrpSpPr>
            <p:nvPr/>
          </p:nvGrpSpPr>
          <p:grpSpPr bwMode="auto">
            <a:xfrm>
              <a:off x="3775125" y="1777519"/>
              <a:ext cx="155017" cy="431800"/>
              <a:chOff x="1519" y="1616"/>
              <a:chExt cx="91" cy="272"/>
            </a:xfrm>
          </p:grpSpPr>
          <p:sp>
            <p:nvSpPr>
              <p:cNvPr id="126" name="Line 33"/>
              <p:cNvSpPr>
                <a:spLocks noChangeShapeType="1"/>
              </p:cNvSpPr>
              <p:nvPr/>
            </p:nvSpPr>
            <p:spPr bwMode="auto">
              <a:xfrm flipV="1">
                <a:off x="1564" y="1616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7" name="Oval 34"/>
              <p:cNvSpPr>
                <a:spLocks noChangeArrowheads="1"/>
              </p:cNvSpPr>
              <p:nvPr/>
            </p:nvSpPr>
            <p:spPr bwMode="auto">
              <a:xfrm flipV="1">
                <a:off x="1519" y="172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5" name="Line 35"/>
            <p:cNvSpPr>
              <a:spLocks noChangeShapeType="1"/>
            </p:cNvSpPr>
            <p:nvPr/>
          </p:nvSpPr>
          <p:spPr bwMode="auto">
            <a:xfrm flipV="1">
              <a:off x="4856840" y="285701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6" name="Oval 36"/>
            <p:cNvSpPr>
              <a:spLocks noChangeArrowheads="1"/>
            </p:cNvSpPr>
            <p:nvPr/>
          </p:nvSpPr>
          <p:spPr bwMode="auto">
            <a:xfrm flipV="1">
              <a:off x="4780184" y="3022119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 flipV="1">
              <a:off x="3465089" y="199341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8" name="Oval 38"/>
            <p:cNvSpPr>
              <a:spLocks noChangeArrowheads="1"/>
            </p:cNvSpPr>
            <p:nvPr/>
          </p:nvSpPr>
          <p:spPr bwMode="auto">
            <a:xfrm flipV="1">
              <a:off x="3388432" y="2158519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/>
          </p:nvSpPr>
          <p:spPr bwMode="auto">
            <a:xfrm>
              <a:off x="4470148" y="1777519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0" name="Oval 40"/>
            <p:cNvSpPr>
              <a:spLocks noChangeArrowheads="1"/>
            </p:cNvSpPr>
            <p:nvPr/>
          </p:nvSpPr>
          <p:spPr bwMode="auto">
            <a:xfrm>
              <a:off x="4393491" y="1899756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/>
          </p:nvSpPr>
          <p:spPr bwMode="auto">
            <a:xfrm>
              <a:off x="4161816" y="292845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2" name="Oval 42"/>
            <p:cNvSpPr>
              <a:spLocks noChangeArrowheads="1"/>
            </p:cNvSpPr>
            <p:nvPr/>
          </p:nvSpPr>
          <p:spPr bwMode="auto">
            <a:xfrm>
              <a:off x="4085160" y="3050694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/>
          </p:nvSpPr>
          <p:spPr bwMode="auto">
            <a:xfrm>
              <a:off x="3078397" y="2280756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4" name="Oval 44"/>
            <p:cNvSpPr>
              <a:spLocks noChangeArrowheads="1"/>
            </p:cNvSpPr>
            <p:nvPr/>
          </p:nvSpPr>
          <p:spPr bwMode="auto">
            <a:xfrm>
              <a:off x="3001740" y="2402994"/>
              <a:ext cx="155017" cy="144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FF"/>
                </a:solidFill>
              </a:endParaRPr>
            </a:p>
          </p:txBody>
        </p:sp>
        <p:sp>
          <p:nvSpPr>
            <p:cNvPr id="125" name="Text Box 101"/>
            <p:cNvSpPr txBox="1">
              <a:spLocks noChangeArrowheads="1"/>
            </p:cNvSpPr>
            <p:nvPr/>
          </p:nvSpPr>
          <p:spPr bwMode="auto">
            <a:xfrm>
              <a:off x="3630327" y="2201381"/>
              <a:ext cx="31855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042048" y="1125822"/>
            <a:ext cx="7168164" cy="1819359"/>
            <a:chOff x="838986" y="5270249"/>
            <a:chExt cx="6619154" cy="1819359"/>
          </a:xfrm>
        </p:grpSpPr>
        <p:sp>
          <p:nvSpPr>
            <p:cNvPr id="214" name="矩形 213"/>
            <p:cNvSpPr/>
            <p:nvPr/>
          </p:nvSpPr>
          <p:spPr>
            <a:xfrm>
              <a:off x="838986" y="5270249"/>
              <a:ext cx="6524606" cy="1819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pic>
          <p:nvPicPr>
            <p:cNvPr id="215" name="图片 2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2489" y="6109110"/>
              <a:ext cx="5897600" cy="698219"/>
            </a:xfrm>
            <a:prstGeom prst="rect">
              <a:avLst/>
            </a:prstGeom>
          </p:spPr>
        </p:pic>
        <p:sp>
          <p:nvSpPr>
            <p:cNvPr id="216" name="Text Box 7"/>
            <p:cNvSpPr txBox="1">
              <a:spLocks noChangeArrowheads="1"/>
            </p:cNvSpPr>
            <p:nvPr/>
          </p:nvSpPr>
          <p:spPr bwMode="auto">
            <a:xfrm>
              <a:off x="927074" y="5422819"/>
              <a:ext cx="65310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000" b="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Magnetic impurity</a:t>
              </a:r>
              <a:r>
                <a:rPr lang="en-US" altLang="de-DE" sz="2000" b="0" dirty="0">
                  <a:latin typeface="Trebuchet MS" panose="020B0603020202020204" pitchFamily="34" charset="0"/>
                </a:rPr>
                <a:t> coupled (</a:t>
              </a:r>
              <a:r>
                <a:rPr lang="en-US" altLang="de-DE" sz="2000" b="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altLang="de-DE" sz="2000" b="0" dirty="0">
                  <a:latin typeface="Trebuchet MS" panose="020B0603020202020204" pitchFamily="34" charset="0"/>
                </a:rPr>
                <a:t>) to non-interacting  electrons </a:t>
              </a:r>
            </a:p>
          </p:txBody>
        </p:sp>
      </p:grpSp>
      <p:sp>
        <p:nvSpPr>
          <p:cNvPr id="217" name="TextBox 8"/>
          <p:cNvSpPr txBox="1">
            <a:spLocks noChangeArrowheads="1"/>
          </p:cNvSpPr>
          <p:nvPr/>
        </p:nvSpPr>
        <p:spPr bwMode="auto">
          <a:xfrm>
            <a:off x="2556207" y="169423"/>
            <a:ext cx="101486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Application to </a:t>
            </a:r>
            <a:r>
              <a:rPr lang="en-US" altLang="zh-CN" sz="2500" b="0" dirty="0">
                <a:solidFill>
                  <a:srgbClr val="2D32FD"/>
                </a:solidFill>
                <a:latin typeface="Arial" panose="020B0604020202020204" pitchFamily="34" charset="0"/>
              </a:rPr>
              <a:t>the single-impurity Kondo problem.</a:t>
            </a: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21" name="组合 220"/>
          <p:cNvGrpSpPr/>
          <p:nvPr/>
        </p:nvGrpSpPr>
        <p:grpSpPr>
          <a:xfrm>
            <a:off x="5354811" y="3812872"/>
            <a:ext cx="2630488" cy="542925"/>
            <a:chOff x="4702694" y="4811987"/>
            <a:chExt cx="2630488" cy="5429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2" name="Object 9"/>
                <p:cNvGraphicFramePr>
                  <a:graphicFrameLocks noChangeAspect="1"/>
                </p:cNvGraphicFramePr>
                <p:nvPr/>
              </p:nvGraphicFramePr>
              <p:xfrm>
                <a:off x="4702694" y="4811987"/>
                <a:ext cx="2630488" cy="542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1" name="Equation" r:id="rId10" imgW="1231366" imgH="253890" progId="Equation.DSMT4">
                        <p:embed/>
                      </p:oleObj>
                    </mc:Choice>
                    <mc:Fallback>
                      <p:oleObj name="Equation" r:id="rId10" imgW="1231366" imgH="253890" progId="Equation.DSMT4">
                        <p:embed/>
                        <p:pic>
                          <p:nvPicPr>
                            <p:cNvPr id="222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2694" y="4811987"/>
                              <a:ext cx="2630488" cy="5429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3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09270363"/>
                    </p:ext>
                  </p:extLst>
                </p:nvPr>
              </p:nvGraphicFramePr>
              <p:xfrm>
                <a:off x="4702694" y="4811987"/>
                <a:ext cx="2630488" cy="542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8410" name="Equation" r:id="rId12" imgW="1231366" imgH="253890" progId="Equation.DSMT4">
                        <p:embed/>
                      </p:oleObj>
                    </mc:Choice>
                    <mc:Fallback>
                      <p:oleObj name="Equation" r:id="rId12" imgW="1231366" imgH="25389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2694" y="4811987"/>
                              <a:ext cx="2630488" cy="5429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文本框 222"/>
                <p:cNvSpPr txBox="1"/>
                <p:nvPr/>
              </p:nvSpPr>
              <p:spPr>
                <a:xfrm>
                  <a:off x="5142262" y="4916796"/>
                  <a:ext cx="22440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223" name="文本框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262" y="4916796"/>
                  <a:ext cx="224408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9444" r="-22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4062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556207" y="169423"/>
            <a:ext cx="101486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Application to </a:t>
            </a:r>
            <a:r>
              <a:rPr lang="en-US" altLang="zh-CN" sz="2500" b="0" dirty="0">
                <a:solidFill>
                  <a:srgbClr val="2D32FD"/>
                </a:solidFill>
                <a:latin typeface="Arial" panose="020B0604020202020204" pitchFamily="34" charset="0"/>
              </a:rPr>
              <a:t>the single-impurity Kondo problem.</a:t>
            </a: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2556207" y="3836295"/>
            <a:ext cx="6553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 b="0" dirty="0">
                <a:ea typeface="隶书" panose="02010509060101010101" pitchFamily="49" charset="-122"/>
                <a:sym typeface="Symbol" panose="05050102010706020507" pitchFamily="18" charset="2"/>
              </a:rPr>
              <a:t>Rescale it to give the following recursive relations:</a:t>
            </a:r>
            <a:endParaRPr lang="zh-CN" altLang="en-US" sz="2500" b="0" dirty="0">
              <a:ea typeface="隶书" panose="02010509060101010101" pitchFamily="49" charset="-122"/>
              <a:sym typeface="Symbol" panose="05050102010706020507" pitchFamily="18" charset="2"/>
            </a:endParaRPr>
          </a:p>
        </p:txBody>
      </p:sp>
      <p:pic>
        <p:nvPicPr>
          <p:cNvPr id="33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50" y="4759276"/>
            <a:ext cx="5410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16" y="934387"/>
            <a:ext cx="7064962" cy="73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185832" y="2920662"/>
            <a:ext cx="3360923" cy="591771"/>
            <a:chOff x="8119825" y="6134518"/>
            <a:chExt cx="3360923" cy="591771"/>
          </a:xfrm>
        </p:grpSpPr>
        <p:sp>
          <p:nvSpPr>
            <p:cNvPr id="36" name="Oval 89"/>
            <p:cNvSpPr>
              <a:spLocks noChangeArrowheads="1"/>
            </p:cNvSpPr>
            <p:nvPr/>
          </p:nvSpPr>
          <p:spPr bwMode="auto">
            <a:xfrm>
              <a:off x="8119825" y="63401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graphicFrame>
          <p:nvGraphicFramePr>
            <p:cNvPr id="37" name="Object 44"/>
            <p:cNvGraphicFramePr>
              <a:graphicFrameLocks noChangeAspect="1"/>
            </p:cNvGraphicFramePr>
            <p:nvPr/>
          </p:nvGraphicFramePr>
          <p:xfrm>
            <a:off x="8539512" y="6134518"/>
            <a:ext cx="2941236" cy="591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公式" r:id="rId5" imgW="1257120" imgH="253800" progId="Equation.3">
                    <p:embed/>
                  </p:oleObj>
                </mc:Choice>
                <mc:Fallback>
                  <p:oleObj name="公式" r:id="rId5" imgW="1257120" imgH="253800" progId="Equation.3">
                    <p:embed/>
                    <p:pic>
                      <p:nvPicPr>
                        <p:cNvPr id="37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9512" y="6134518"/>
                          <a:ext cx="2941236" cy="591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2904827" y="2946075"/>
            <a:ext cx="1680380" cy="575774"/>
            <a:chOff x="4763490" y="4846779"/>
            <a:chExt cx="1680380" cy="575774"/>
          </a:xfrm>
        </p:grpSpPr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4763490" y="4988128"/>
              <a:ext cx="304800" cy="2770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graphicFrame>
          <p:nvGraphicFramePr>
            <p:cNvPr id="39" name="Object 44"/>
            <p:cNvGraphicFramePr>
              <a:graphicFrameLocks noChangeAspect="1"/>
            </p:cNvGraphicFramePr>
            <p:nvPr/>
          </p:nvGraphicFramePr>
          <p:xfrm>
            <a:off x="5201412" y="4846779"/>
            <a:ext cx="1242458" cy="575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公式" r:id="rId7" imgW="545760" imgH="253800" progId="Equation.3">
                    <p:embed/>
                  </p:oleObj>
                </mc:Choice>
                <mc:Fallback>
                  <p:oleObj name="公式" r:id="rId7" imgW="545760" imgH="253800" progId="Equation.3">
                    <p:embed/>
                    <p:pic>
                      <p:nvPicPr>
                        <p:cNvPr id="39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1412" y="4846779"/>
                          <a:ext cx="1242458" cy="575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2638921" y="5381935"/>
            <a:ext cx="4991590" cy="1172386"/>
            <a:chOff x="5962192" y="825803"/>
            <a:chExt cx="4991590" cy="1172386"/>
          </a:xfrm>
        </p:grpSpPr>
        <p:grpSp>
          <p:nvGrpSpPr>
            <p:cNvPr id="15" name="组合 24"/>
            <p:cNvGrpSpPr>
              <a:grpSpLocks/>
            </p:cNvGrpSpPr>
            <p:nvPr/>
          </p:nvGrpSpPr>
          <p:grpSpPr bwMode="auto">
            <a:xfrm>
              <a:off x="6381782" y="1013939"/>
              <a:ext cx="4572000" cy="838200"/>
              <a:chOff x="1371600" y="990600"/>
              <a:chExt cx="4572000" cy="838200"/>
            </a:xfrm>
          </p:grpSpPr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1905000" y="1384300"/>
                <a:ext cx="40386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Rectangle 87"/>
              <p:cNvSpPr>
                <a:spLocks noChangeArrowheads="1"/>
              </p:cNvSpPr>
              <p:nvPr/>
            </p:nvSpPr>
            <p:spPr bwMode="auto">
              <a:xfrm>
                <a:off x="1371600" y="1157288"/>
                <a:ext cx="5334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22" name="Oval 88"/>
              <p:cNvSpPr>
                <a:spLocks noChangeArrowheads="1"/>
              </p:cNvSpPr>
              <p:nvPr/>
            </p:nvSpPr>
            <p:spPr bwMode="auto">
              <a:xfrm>
                <a:off x="2438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23" name="Oval 89"/>
              <p:cNvSpPr>
                <a:spLocks noChangeArrowheads="1"/>
              </p:cNvSpPr>
              <p:nvPr/>
            </p:nvSpPr>
            <p:spPr bwMode="auto">
              <a:xfrm>
                <a:off x="3200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3962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4724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26" name="Oval 92"/>
              <p:cNvSpPr>
                <a:spLocks noChangeArrowheads="1"/>
              </p:cNvSpPr>
              <p:nvPr/>
            </p:nvSpPr>
            <p:spPr bwMode="auto">
              <a:xfrm>
                <a:off x="5486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graphicFrame>
            <p:nvGraphicFramePr>
              <p:cNvPr id="27" name="Object 94"/>
              <p:cNvGraphicFramePr>
                <a:graphicFrameLocks noChangeAspect="1"/>
              </p:cNvGraphicFramePr>
              <p:nvPr/>
            </p:nvGraphicFramePr>
            <p:xfrm>
              <a:off x="1447800" y="1309688"/>
              <a:ext cx="3175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" name="Equation" r:id="rId9" imgW="242969" imgH="147469" progId="Equation.3">
                      <p:embed/>
                    </p:oleObj>
                  </mc:Choice>
                  <mc:Fallback>
                    <p:oleObj name="Equation" r:id="rId9" imgW="242969" imgH="147469" progId="Equation.3">
                      <p:embed/>
                      <p:pic>
                        <p:nvPicPr>
                          <p:cNvPr id="27" name="Object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7800" y="1309688"/>
                            <a:ext cx="3175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95"/>
              <p:cNvGraphicFramePr>
                <a:graphicFrameLocks noChangeAspect="1"/>
              </p:cNvGraphicFramePr>
              <p:nvPr/>
            </p:nvGraphicFramePr>
            <p:xfrm>
              <a:off x="2438400" y="1606550"/>
              <a:ext cx="1524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Equation" r:id="rId11" imgW="152268" imgH="215713" progId="Equation.3">
                      <p:embed/>
                    </p:oleObj>
                  </mc:Choice>
                  <mc:Fallback>
                    <p:oleObj name="Equation" r:id="rId11" imgW="152268" imgH="215713" progId="Equation.3">
                      <p:embed/>
                      <p:pic>
                        <p:nvPicPr>
                          <p:cNvPr id="28" name="Object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0" y="1606550"/>
                            <a:ext cx="1524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96"/>
              <p:cNvGraphicFramePr>
                <a:graphicFrameLocks noChangeAspect="1"/>
              </p:cNvGraphicFramePr>
              <p:nvPr/>
            </p:nvGraphicFramePr>
            <p:xfrm>
              <a:off x="3187700" y="1606550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Equation" r:id="rId13" imgW="177569" imgH="215619" progId="Equation.3">
                      <p:embed/>
                    </p:oleObj>
                  </mc:Choice>
                  <mc:Fallback>
                    <p:oleObj name="Equation" r:id="rId13" imgW="177569" imgH="215619" progId="Equation.3">
                      <p:embed/>
                      <p:pic>
                        <p:nvPicPr>
                          <p:cNvPr id="29" name="Object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7700" y="1606550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97"/>
              <p:cNvGraphicFramePr>
                <a:graphicFrameLocks noChangeAspect="1"/>
              </p:cNvGraphicFramePr>
              <p:nvPr/>
            </p:nvGraphicFramePr>
            <p:xfrm>
              <a:off x="4032250" y="1600200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Equation" r:id="rId15" imgW="165028" imgH="228501" progId="Equation.3">
                      <p:embed/>
                    </p:oleObj>
                  </mc:Choice>
                  <mc:Fallback>
                    <p:oleObj name="Equation" r:id="rId15" imgW="165028" imgH="228501" progId="Equation.3">
                      <p:embed/>
                      <p:pic>
                        <p:nvPicPr>
                          <p:cNvPr id="30" name="Object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250" y="1600200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98"/>
              <p:cNvGraphicFramePr>
                <a:graphicFrameLocks noChangeAspect="1"/>
              </p:cNvGraphicFramePr>
              <p:nvPr/>
            </p:nvGraphicFramePr>
            <p:xfrm>
              <a:off x="4787900" y="1606550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Equation" r:id="rId17" imgW="177569" imgH="215619" progId="Equation.3">
                      <p:embed/>
                    </p:oleObj>
                  </mc:Choice>
                  <mc:Fallback>
                    <p:oleObj name="Equation" r:id="rId17" imgW="177569" imgH="215619" progId="Equation.3">
                      <p:embed/>
                      <p:pic>
                        <p:nvPicPr>
                          <p:cNvPr id="31" name="Object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7900" y="1606550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99"/>
              <p:cNvGraphicFramePr>
                <a:graphicFrameLocks noChangeAspect="1"/>
              </p:cNvGraphicFramePr>
              <p:nvPr/>
            </p:nvGraphicFramePr>
            <p:xfrm>
              <a:off x="5556250" y="1600200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Equation" r:id="rId19" imgW="165028" imgH="228501" progId="Equation.3">
                      <p:embed/>
                    </p:oleObj>
                  </mc:Choice>
                  <mc:Fallback>
                    <p:oleObj name="Equation" r:id="rId19" imgW="165028" imgH="228501" progId="Equation.3">
                      <p:embed/>
                      <p:pic>
                        <p:nvPicPr>
                          <p:cNvPr id="35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6250" y="1600200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100"/>
              <p:cNvGraphicFramePr>
                <a:graphicFrameLocks noChangeAspect="1"/>
              </p:cNvGraphicFramePr>
              <p:nvPr/>
            </p:nvGraphicFramePr>
            <p:xfrm>
              <a:off x="2901950" y="1081088"/>
              <a:ext cx="1524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Equation" r:id="rId21" imgW="152268" imgH="215713" progId="Equation.3">
                      <p:embed/>
                    </p:oleObj>
                  </mc:Choice>
                  <mc:Fallback>
                    <p:oleObj name="Equation" r:id="rId21" imgW="152268" imgH="215713" progId="Equation.3">
                      <p:embed/>
                      <p:pic>
                        <p:nvPicPr>
                          <p:cNvPr id="40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1950" y="1081088"/>
                            <a:ext cx="1524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101"/>
              <p:cNvGraphicFramePr>
                <a:graphicFrameLocks noChangeAspect="1"/>
              </p:cNvGraphicFramePr>
              <p:nvPr/>
            </p:nvGraphicFramePr>
            <p:xfrm>
              <a:off x="3638550" y="1081088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Equation" r:id="rId23" imgW="177569" imgH="215619" progId="Equation.3">
                      <p:embed/>
                    </p:oleObj>
                  </mc:Choice>
                  <mc:Fallback>
                    <p:oleObj name="Equation" r:id="rId23" imgW="177569" imgH="215619" progId="Equation.3">
                      <p:embed/>
                      <p:pic>
                        <p:nvPicPr>
                          <p:cNvPr id="41" name="Object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8550" y="1081088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02"/>
              <p:cNvGraphicFramePr>
                <a:graphicFrameLocks noChangeAspect="1"/>
              </p:cNvGraphicFramePr>
              <p:nvPr/>
            </p:nvGraphicFramePr>
            <p:xfrm>
              <a:off x="4419600" y="1074738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Equation" r:id="rId25" imgW="165028" imgH="228501" progId="Equation.3">
                      <p:embed/>
                    </p:oleObj>
                  </mc:Choice>
                  <mc:Fallback>
                    <p:oleObj name="Equation" r:id="rId25" imgW="165028" imgH="228501" progId="Equation.3">
                      <p:embed/>
                      <p:pic>
                        <p:nvPicPr>
                          <p:cNvPr id="42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1074738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103"/>
              <p:cNvGraphicFramePr>
                <a:graphicFrameLocks noChangeAspect="1"/>
              </p:cNvGraphicFramePr>
              <p:nvPr/>
            </p:nvGraphicFramePr>
            <p:xfrm>
              <a:off x="5175250" y="1081088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Equation" r:id="rId27" imgW="177569" imgH="215619" progId="Equation.3">
                      <p:embed/>
                    </p:oleObj>
                  </mc:Choice>
                  <mc:Fallback>
                    <p:oleObj name="Equation" r:id="rId27" imgW="177569" imgH="215619" progId="Equation.3">
                      <p:embed/>
                      <p:pic>
                        <p:nvPicPr>
                          <p:cNvPr id="43" name="Object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5250" y="1081088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Text Box 104"/>
              <p:cNvSpPr txBox="1">
                <a:spLocks noChangeArrowheads="1"/>
              </p:cNvSpPr>
              <p:nvPr/>
            </p:nvSpPr>
            <p:spPr bwMode="auto">
              <a:xfrm>
                <a:off x="2041525" y="990600"/>
                <a:ext cx="263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ea typeface="Batang" pitchFamily="18" charset="-127"/>
                  </a:rPr>
                  <a:t>J</a:t>
                </a:r>
              </a:p>
            </p:txBody>
          </p:sp>
        </p:grp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6193664" y="997219"/>
              <a:ext cx="1592262" cy="838200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17" name="矩形 4"/>
            <p:cNvSpPr>
              <a:spLocks noChangeArrowheads="1"/>
            </p:cNvSpPr>
            <p:nvPr/>
          </p:nvSpPr>
          <p:spPr bwMode="auto">
            <a:xfrm>
              <a:off x="6117464" y="940186"/>
              <a:ext cx="2397918" cy="946034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18" name="矩形 4"/>
            <p:cNvSpPr>
              <a:spLocks noChangeArrowheads="1"/>
            </p:cNvSpPr>
            <p:nvPr/>
          </p:nvSpPr>
          <p:spPr bwMode="auto">
            <a:xfrm>
              <a:off x="6028564" y="877472"/>
              <a:ext cx="3267868" cy="1051610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962192" y="825803"/>
              <a:ext cx="4089889" cy="1172386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</p:grpSp>
      <p:grpSp>
        <p:nvGrpSpPr>
          <p:cNvPr id="46" name="组合 24"/>
          <p:cNvGrpSpPr>
            <a:grpSpLocks/>
          </p:cNvGrpSpPr>
          <p:nvPr/>
        </p:nvGrpSpPr>
        <p:grpSpPr bwMode="auto">
          <a:xfrm>
            <a:off x="2887306" y="1841216"/>
            <a:ext cx="4572000" cy="838200"/>
            <a:chOff x="1371600" y="990600"/>
            <a:chExt cx="4572000" cy="838200"/>
          </a:xfrm>
        </p:grpSpPr>
        <p:sp>
          <p:nvSpPr>
            <p:cNvPr id="51" name="Line 93"/>
            <p:cNvSpPr>
              <a:spLocks noChangeShapeType="1"/>
            </p:cNvSpPr>
            <p:nvPr/>
          </p:nvSpPr>
          <p:spPr bwMode="auto">
            <a:xfrm>
              <a:off x="1905000" y="1384300"/>
              <a:ext cx="4038600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Rectangle 87"/>
            <p:cNvSpPr>
              <a:spLocks noChangeArrowheads="1"/>
            </p:cNvSpPr>
            <p:nvPr/>
          </p:nvSpPr>
          <p:spPr bwMode="auto">
            <a:xfrm>
              <a:off x="1371600" y="1157288"/>
              <a:ext cx="5334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53" name="Oval 88"/>
            <p:cNvSpPr>
              <a:spLocks noChangeArrowheads="1"/>
            </p:cNvSpPr>
            <p:nvPr/>
          </p:nvSpPr>
          <p:spPr bwMode="auto">
            <a:xfrm>
              <a:off x="2438400" y="1271588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54" name="Oval 89"/>
            <p:cNvSpPr>
              <a:spLocks noChangeArrowheads="1"/>
            </p:cNvSpPr>
            <p:nvPr/>
          </p:nvSpPr>
          <p:spPr bwMode="auto">
            <a:xfrm>
              <a:off x="3200400" y="1271588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55" name="Oval 90"/>
            <p:cNvSpPr>
              <a:spLocks noChangeArrowheads="1"/>
            </p:cNvSpPr>
            <p:nvPr/>
          </p:nvSpPr>
          <p:spPr bwMode="auto">
            <a:xfrm>
              <a:off x="3962400" y="1271588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56" name="Oval 91"/>
            <p:cNvSpPr>
              <a:spLocks noChangeArrowheads="1"/>
            </p:cNvSpPr>
            <p:nvPr/>
          </p:nvSpPr>
          <p:spPr bwMode="auto">
            <a:xfrm>
              <a:off x="4724400" y="1271588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57" name="Oval 92"/>
            <p:cNvSpPr>
              <a:spLocks noChangeArrowheads="1"/>
            </p:cNvSpPr>
            <p:nvPr/>
          </p:nvSpPr>
          <p:spPr bwMode="auto">
            <a:xfrm>
              <a:off x="5486400" y="1271588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graphicFrame>
          <p:nvGraphicFramePr>
            <p:cNvPr id="58" name="Object 94"/>
            <p:cNvGraphicFramePr>
              <a:graphicFrameLocks noChangeAspect="1"/>
            </p:cNvGraphicFramePr>
            <p:nvPr/>
          </p:nvGraphicFramePr>
          <p:xfrm>
            <a:off x="1447800" y="1309688"/>
            <a:ext cx="317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9" imgW="242969" imgH="147469" progId="Equation.3">
                    <p:embed/>
                  </p:oleObj>
                </mc:Choice>
                <mc:Fallback>
                  <p:oleObj name="Equation" r:id="rId29" imgW="242969" imgH="147469" progId="Equation.3">
                    <p:embed/>
                    <p:pic>
                      <p:nvPicPr>
                        <p:cNvPr id="58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1309688"/>
                          <a:ext cx="317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95"/>
            <p:cNvGraphicFramePr>
              <a:graphicFrameLocks noChangeAspect="1"/>
            </p:cNvGraphicFramePr>
            <p:nvPr/>
          </p:nvGraphicFramePr>
          <p:xfrm>
            <a:off x="2438400" y="1606550"/>
            <a:ext cx="152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30" imgW="152268" imgH="215713" progId="Equation.3">
                    <p:embed/>
                  </p:oleObj>
                </mc:Choice>
                <mc:Fallback>
                  <p:oleObj name="Equation" r:id="rId30" imgW="152268" imgH="215713" progId="Equation.3">
                    <p:embed/>
                    <p:pic>
                      <p:nvPicPr>
                        <p:cNvPr id="59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1606550"/>
                          <a:ext cx="1524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96"/>
            <p:cNvGraphicFramePr>
              <a:graphicFrameLocks noChangeAspect="1"/>
            </p:cNvGraphicFramePr>
            <p:nvPr/>
          </p:nvGraphicFramePr>
          <p:xfrm>
            <a:off x="3187700" y="1606550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31" imgW="177569" imgH="215619" progId="Equation.3">
                    <p:embed/>
                  </p:oleObj>
                </mc:Choice>
                <mc:Fallback>
                  <p:oleObj name="Equation" r:id="rId31" imgW="177569" imgH="215619" progId="Equation.3">
                    <p:embed/>
                    <p:pic>
                      <p:nvPicPr>
                        <p:cNvPr id="6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7700" y="1606550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97"/>
            <p:cNvGraphicFramePr>
              <a:graphicFrameLocks noChangeAspect="1"/>
            </p:cNvGraphicFramePr>
            <p:nvPr/>
          </p:nvGraphicFramePr>
          <p:xfrm>
            <a:off x="4032250" y="1600200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32" imgW="165028" imgH="228501" progId="Equation.3">
                    <p:embed/>
                  </p:oleObj>
                </mc:Choice>
                <mc:Fallback>
                  <p:oleObj name="Equation" r:id="rId32" imgW="165028" imgH="228501" progId="Equation.3">
                    <p:embed/>
                    <p:pic>
                      <p:nvPicPr>
                        <p:cNvPr id="61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250" y="1600200"/>
                          <a:ext cx="1651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8"/>
            <p:cNvGraphicFramePr>
              <a:graphicFrameLocks noChangeAspect="1"/>
            </p:cNvGraphicFramePr>
            <p:nvPr/>
          </p:nvGraphicFramePr>
          <p:xfrm>
            <a:off x="4787900" y="1606550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3" imgW="177569" imgH="215619" progId="Equation.3">
                    <p:embed/>
                  </p:oleObj>
                </mc:Choice>
                <mc:Fallback>
                  <p:oleObj name="Equation" r:id="rId33" imgW="177569" imgH="215619" progId="Equation.3">
                    <p:embed/>
                    <p:pic>
                      <p:nvPicPr>
                        <p:cNvPr id="62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1606550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99"/>
            <p:cNvGraphicFramePr>
              <a:graphicFrameLocks noChangeAspect="1"/>
            </p:cNvGraphicFramePr>
            <p:nvPr/>
          </p:nvGraphicFramePr>
          <p:xfrm>
            <a:off x="5556250" y="1600200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34" imgW="165028" imgH="228501" progId="Equation.3">
                    <p:embed/>
                  </p:oleObj>
                </mc:Choice>
                <mc:Fallback>
                  <p:oleObj name="Equation" r:id="rId34" imgW="165028" imgH="228501" progId="Equation.3">
                    <p:embed/>
                    <p:pic>
                      <p:nvPicPr>
                        <p:cNvPr id="63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1600200"/>
                          <a:ext cx="1651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00"/>
            <p:cNvGraphicFramePr>
              <a:graphicFrameLocks noChangeAspect="1"/>
            </p:cNvGraphicFramePr>
            <p:nvPr/>
          </p:nvGraphicFramePr>
          <p:xfrm>
            <a:off x="2901950" y="1081088"/>
            <a:ext cx="152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35" imgW="152268" imgH="215713" progId="Equation.3">
                    <p:embed/>
                  </p:oleObj>
                </mc:Choice>
                <mc:Fallback>
                  <p:oleObj name="Equation" r:id="rId35" imgW="152268" imgH="215713" progId="Equation.3">
                    <p:embed/>
                    <p:pic>
                      <p:nvPicPr>
                        <p:cNvPr id="64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950" y="1081088"/>
                          <a:ext cx="1524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01"/>
            <p:cNvGraphicFramePr>
              <a:graphicFrameLocks noChangeAspect="1"/>
            </p:cNvGraphicFramePr>
            <p:nvPr/>
          </p:nvGraphicFramePr>
          <p:xfrm>
            <a:off x="3638550" y="1081088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Equation" r:id="rId36" imgW="177569" imgH="215619" progId="Equation.3">
                    <p:embed/>
                  </p:oleObj>
                </mc:Choice>
                <mc:Fallback>
                  <p:oleObj name="Equation" r:id="rId36" imgW="177569" imgH="215619" progId="Equation.3">
                    <p:embed/>
                    <p:pic>
                      <p:nvPicPr>
                        <p:cNvPr id="65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550" y="1081088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02"/>
            <p:cNvGraphicFramePr>
              <a:graphicFrameLocks noChangeAspect="1"/>
            </p:cNvGraphicFramePr>
            <p:nvPr/>
          </p:nvGraphicFramePr>
          <p:xfrm>
            <a:off x="4419600" y="1074738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37" imgW="165028" imgH="228501" progId="Equation.3">
                    <p:embed/>
                  </p:oleObj>
                </mc:Choice>
                <mc:Fallback>
                  <p:oleObj name="Equation" r:id="rId37" imgW="165028" imgH="228501" progId="Equation.3">
                    <p:embed/>
                    <p:pic>
                      <p:nvPicPr>
                        <p:cNvPr id="66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074738"/>
                          <a:ext cx="1651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03"/>
            <p:cNvGraphicFramePr>
              <a:graphicFrameLocks noChangeAspect="1"/>
            </p:cNvGraphicFramePr>
            <p:nvPr/>
          </p:nvGraphicFramePr>
          <p:xfrm>
            <a:off x="5175250" y="1081088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38" imgW="177569" imgH="215619" progId="Equation.3">
                    <p:embed/>
                  </p:oleObj>
                </mc:Choice>
                <mc:Fallback>
                  <p:oleObj name="Equation" r:id="rId38" imgW="177569" imgH="215619" progId="Equation.3">
                    <p:embed/>
                    <p:pic>
                      <p:nvPicPr>
                        <p:cNvPr id="67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5250" y="1081088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104"/>
            <p:cNvSpPr txBox="1">
              <a:spLocks noChangeArrowheads="1"/>
            </p:cNvSpPr>
            <p:nvPr/>
          </p:nvSpPr>
          <p:spPr bwMode="auto">
            <a:xfrm>
              <a:off x="2041525" y="990600"/>
              <a:ext cx="26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ea typeface="Batang" pitchFamily="18" charset="-127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849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77932" y="-166851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428750" indent="-142875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well does Wilson RG work?</a:t>
            </a:r>
          </a:p>
        </p:txBody>
      </p: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2629721" y="3552117"/>
            <a:ext cx="6563801" cy="110799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b="1" dirty="0">
                <a:solidFill>
                  <a:srgbClr val="C00000"/>
                </a:solidFill>
                <a:latin typeface="+mn-lt"/>
              </a:rPr>
              <a:t>Very successful for Kondo problem</a:t>
            </a:r>
            <a:r>
              <a:rPr kumimoji="1" lang="zh-CN" altLang="en-US" sz="2200" b="1" dirty="0">
                <a:solidFill>
                  <a:schemeClr val="tx2"/>
                </a:solidFill>
                <a:latin typeface="+mn-lt"/>
              </a:rPr>
              <a:t>： </a:t>
            </a: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flow diagrams</a:t>
            </a:r>
            <a:r>
              <a:rPr kumimoji="1" lang="zh-CN" altLang="en-US" sz="2200" b="1" dirty="0">
                <a:solidFill>
                  <a:schemeClr val="tx2"/>
                </a:solidFill>
                <a:latin typeface="+mn-lt"/>
              </a:rPr>
              <a:t>，</a:t>
            </a: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thermodynamics</a:t>
            </a:r>
            <a:r>
              <a:rPr kumimoji="1" lang="zh-CN" altLang="en-US" sz="2200" b="1" dirty="0">
                <a:solidFill>
                  <a:schemeClr val="tx2"/>
                </a:solidFill>
                <a:latin typeface="+mn-lt"/>
              </a:rPr>
              <a:t>，</a:t>
            </a: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dynamics</a:t>
            </a:r>
            <a:r>
              <a:rPr kumimoji="1" lang="zh-CN" altLang="en-US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properties with </a:t>
            </a:r>
            <a:r>
              <a:rPr kumimoji="1" lang="en-US" altLang="zh-CN" sz="2200" b="1" dirty="0">
                <a:solidFill>
                  <a:srgbClr val="C00000"/>
                </a:solidFill>
                <a:latin typeface="+mn-lt"/>
              </a:rPr>
              <a:t>relative error</a:t>
            </a:r>
            <a:r>
              <a:rPr kumimoji="1" lang="zh-CN" altLang="en-US" sz="2200" b="1" dirty="0">
                <a:solidFill>
                  <a:srgbClr val="C00000"/>
                </a:solidFill>
                <a:latin typeface="+mn-lt"/>
              </a:rPr>
              <a:t>：</a:t>
            </a:r>
            <a:r>
              <a:rPr kumimoji="1" lang="en-US" altLang="zh-CN" sz="2200" b="1" dirty="0">
                <a:solidFill>
                  <a:srgbClr val="C00000"/>
                </a:solidFill>
                <a:latin typeface="+mn-lt"/>
              </a:rPr>
              <a:t>10</a:t>
            </a:r>
            <a:r>
              <a:rPr kumimoji="1" lang="zh-CN" altLang="en-US" sz="2200" b="1" baseline="30000" dirty="0">
                <a:solidFill>
                  <a:srgbClr val="C00000"/>
                </a:solidFill>
                <a:latin typeface="+mn-lt"/>
              </a:rPr>
              <a:t>－</a:t>
            </a:r>
            <a:r>
              <a:rPr kumimoji="1" lang="en-US" altLang="zh-CN" sz="2200" b="1" baseline="30000" dirty="0">
                <a:solidFill>
                  <a:srgbClr val="C00000"/>
                </a:solidFill>
                <a:latin typeface="+mn-lt"/>
              </a:rPr>
              <a:t>3</a:t>
            </a:r>
            <a:r>
              <a:rPr kumimoji="1" lang="zh-CN" altLang="en-US" sz="2200" b="1" baseline="30000" dirty="0">
                <a:solidFill>
                  <a:srgbClr val="C00000"/>
                </a:solidFill>
                <a:latin typeface="+mn-lt"/>
              </a:rPr>
              <a:t>；</a:t>
            </a:r>
            <a:endParaRPr kumimoji="1" lang="en-US" altLang="zh-CN" sz="22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01233" y="556099"/>
            <a:ext cx="4991590" cy="1172386"/>
            <a:chOff x="5962192" y="825803"/>
            <a:chExt cx="4991590" cy="1172386"/>
          </a:xfrm>
        </p:grpSpPr>
        <p:grpSp>
          <p:nvGrpSpPr>
            <p:cNvPr id="182" name="组合 24"/>
            <p:cNvGrpSpPr>
              <a:grpSpLocks/>
            </p:cNvGrpSpPr>
            <p:nvPr/>
          </p:nvGrpSpPr>
          <p:grpSpPr bwMode="auto">
            <a:xfrm>
              <a:off x="6381782" y="1013939"/>
              <a:ext cx="4572000" cy="838200"/>
              <a:chOff x="1371600" y="990600"/>
              <a:chExt cx="4572000" cy="838200"/>
            </a:xfrm>
          </p:grpSpPr>
          <p:sp>
            <p:nvSpPr>
              <p:cNvPr id="183" name="Line 93"/>
              <p:cNvSpPr>
                <a:spLocks noChangeShapeType="1"/>
              </p:cNvSpPr>
              <p:nvPr/>
            </p:nvSpPr>
            <p:spPr bwMode="auto">
              <a:xfrm>
                <a:off x="1905000" y="1384300"/>
                <a:ext cx="40386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Rectangle 87"/>
              <p:cNvSpPr>
                <a:spLocks noChangeArrowheads="1"/>
              </p:cNvSpPr>
              <p:nvPr/>
            </p:nvSpPr>
            <p:spPr bwMode="auto">
              <a:xfrm>
                <a:off x="1371600" y="1157288"/>
                <a:ext cx="5334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185" name="Oval 88"/>
              <p:cNvSpPr>
                <a:spLocks noChangeArrowheads="1"/>
              </p:cNvSpPr>
              <p:nvPr/>
            </p:nvSpPr>
            <p:spPr bwMode="auto">
              <a:xfrm>
                <a:off x="2438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186" name="Oval 89"/>
              <p:cNvSpPr>
                <a:spLocks noChangeArrowheads="1"/>
              </p:cNvSpPr>
              <p:nvPr/>
            </p:nvSpPr>
            <p:spPr bwMode="auto">
              <a:xfrm>
                <a:off x="3200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187" name="Oval 90"/>
              <p:cNvSpPr>
                <a:spLocks noChangeArrowheads="1"/>
              </p:cNvSpPr>
              <p:nvPr/>
            </p:nvSpPr>
            <p:spPr bwMode="auto">
              <a:xfrm>
                <a:off x="3962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188" name="Oval 91"/>
              <p:cNvSpPr>
                <a:spLocks noChangeArrowheads="1"/>
              </p:cNvSpPr>
              <p:nvPr/>
            </p:nvSpPr>
            <p:spPr bwMode="auto">
              <a:xfrm>
                <a:off x="4724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189" name="Oval 92"/>
              <p:cNvSpPr>
                <a:spLocks noChangeArrowheads="1"/>
              </p:cNvSpPr>
              <p:nvPr/>
            </p:nvSpPr>
            <p:spPr bwMode="auto">
              <a:xfrm>
                <a:off x="5486400" y="12715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graphicFrame>
            <p:nvGraphicFramePr>
              <p:cNvPr id="190" name="Object 94"/>
              <p:cNvGraphicFramePr>
                <a:graphicFrameLocks noChangeAspect="1"/>
              </p:cNvGraphicFramePr>
              <p:nvPr/>
            </p:nvGraphicFramePr>
            <p:xfrm>
              <a:off x="1447800" y="1309688"/>
              <a:ext cx="3175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" name="Equation" r:id="rId4" imgW="242969" imgH="147469" progId="Equation.3">
                      <p:embed/>
                    </p:oleObj>
                  </mc:Choice>
                  <mc:Fallback>
                    <p:oleObj name="Equation" r:id="rId4" imgW="242969" imgH="147469" progId="Equation.3">
                      <p:embed/>
                      <p:pic>
                        <p:nvPicPr>
                          <p:cNvPr id="190" name="Object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7800" y="1309688"/>
                            <a:ext cx="3175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95"/>
              <p:cNvGraphicFramePr>
                <a:graphicFrameLocks noChangeAspect="1"/>
              </p:cNvGraphicFramePr>
              <p:nvPr/>
            </p:nvGraphicFramePr>
            <p:xfrm>
              <a:off x="2438400" y="1606550"/>
              <a:ext cx="1524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Equation" r:id="rId6" imgW="152268" imgH="215713" progId="Equation.3">
                      <p:embed/>
                    </p:oleObj>
                  </mc:Choice>
                  <mc:Fallback>
                    <p:oleObj name="Equation" r:id="rId6" imgW="152268" imgH="215713" progId="Equation.3">
                      <p:embed/>
                      <p:pic>
                        <p:nvPicPr>
                          <p:cNvPr id="191" name="Object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0" y="1606550"/>
                            <a:ext cx="1524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96"/>
              <p:cNvGraphicFramePr>
                <a:graphicFrameLocks noChangeAspect="1"/>
              </p:cNvGraphicFramePr>
              <p:nvPr/>
            </p:nvGraphicFramePr>
            <p:xfrm>
              <a:off x="3187700" y="1606550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name="Equation" r:id="rId8" imgW="177569" imgH="215619" progId="Equation.3">
                      <p:embed/>
                    </p:oleObj>
                  </mc:Choice>
                  <mc:Fallback>
                    <p:oleObj name="Equation" r:id="rId8" imgW="177569" imgH="215619" progId="Equation.3">
                      <p:embed/>
                      <p:pic>
                        <p:nvPicPr>
                          <p:cNvPr id="192" name="Object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7700" y="1606550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97"/>
              <p:cNvGraphicFramePr>
                <a:graphicFrameLocks noChangeAspect="1"/>
              </p:cNvGraphicFramePr>
              <p:nvPr/>
            </p:nvGraphicFramePr>
            <p:xfrm>
              <a:off x="4032250" y="1600200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Equation" r:id="rId10" imgW="165028" imgH="228501" progId="Equation.3">
                      <p:embed/>
                    </p:oleObj>
                  </mc:Choice>
                  <mc:Fallback>
                    <p:oleObj name="Equation" r:id="rId10" imgW="165028" imgH="228501" progId="Equation.3">
                      <p:embed/>
                      <p:pic>
                        <p:nvPicPr>
                          <p:cNvPr id="193" name="Object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250" y="1600200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98"/>
              <p:cNvGraphicFramePr>
                <a:graphicFrameLocks noChangeAspect="1"/>
              </p:cNvGraphicFramePr>
              <p:nvPr/>
            </p:nvGraphicFramePr>
            <p:xfrm>
              <a:off x="4787900" y="1606550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name="Equation" r:id="rId12" imgW="177569" imgH="215619" progId="Equation.3">
                      <p:embed/>
                    </p:oleObj>
                  </mc:Choice>
                  <mc:Fallback>
                    <p:oleObj name="Equation" r:id="rId12" imgW="177569" imgH="215619" progId="Equation.3">
                      <p:embed/>
                      <p:pic>
                        <p:nvPicPr>
                          <p:cNvPr id="194" name="Object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7900" y="1606550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99"/>
              <p:cNvGraphicFramePr>
                <a:graphicFrameLocks noChangeAspect="1"/>
              </p:cNvGraphicFramePr>
              <p:nvPr/>
            </p:nvGraphicFramePr>
            <p:xfrm>
              <a:off x="5556250" y="1600200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Equation" r:id="rId14" imgW="165028" imgH="228501" progId="Equation.3">
                      <p:embed/>
                    </p:oleObj>
                  </mc:Choice>
                  <mc:Fallback>
                    <p:oleObj name="Equation" r:id="rId14" imgW="165028" imgH="228501" progId="Equation.3">
                      <p:embed/>
                      <p:pic>
                        <p:nvPicPr>
                          <p:cNvPr id="195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6250" y="1600200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100"/>
              <p:cNvGraphicFramePr>
                <a:graphicFrameLocks noChangeAspect="1"/>
              </p:cNvGraphicFramePr>
              <p:nvPr/>
            </p:nvGraphicFramePr>
            <p:xfrm>
              <a:off x="2901950" y="1081088"/>
              <a:ext cx="1524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Equation" r:id="rId16" imgW="152268" imgH="215713" progId="Equation.3">
                      <p:embed/>
                    </p:oleObj>
                  </mc:Choice>
                  <mc:Fallback>
                    <p:oleObj name="Equation" r:id="rId16" imgW="152268" imgH="215713" progId="Equation.3">
                      <p:embed/>
                      <p:pic>
                        <p:nvPicPr>
                          <p:cNvPr id="196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1950" y="1081088"/>
                            <a:ext cx="1524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101"/>
              <p:cNvGraphicFramePr>
                <a:graphicFrameLocks noChangeAspect="1"/>
              </p:cNvGraphicFramePr>
              <p:nvPr/>
            </p:nvGraphicFramePr>
            <p:xfrm>
              <a:off x="3638550" y="1081088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18" imgW="177569" imgH="215619" progId="Equation.3">
                      <p:embed/>
                    </p:oleObj>
                  </mc:Choice>
                  <mc:Fallback>
                    <p:oleObj name="Equation" r:id="rId18" imgW="177569" imgH="215619" progId="Equation.3">
                      <p:embed/>
                      <p:pic>
                        <p:nvPicPr>
                          <p:cNvPr id="197" name="Object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8550" y="1081088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102"/>
              <p:cNvGraphicFramePr>
                <a:graphicFrameLocks noChangeAspect="1"/>
              </p:cNvGraphicFramePr>
              <p:nvPr/>
            </p:nvGraphicFramePr>
            <p:xfrm>
              <a:off x="4419600" y="1074738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Equation" r:id="rId20" imgW="165028" imgH="228501" progId="Equation.3">
                      <p:embed/>
                    </p:oleObj>
                  </mc:Choice>
                  <mc:Fallback>
                    <p:oleObj name="Equation" r:id="rId20" imgW="165028" imgH="228501" progId="Equation.3">
                      <p:embed/>
                      <p:pic>
                        <p:nvPicPr>
                          <p:cNvPr id="198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1074738"/>
                            <a:ext cx="1651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103"/>
              <p:cNvGraphicFramePr>
                <a:graphicFrameLocks noChangeAspect="1"/>
              </p:cNvGraphicFramePr>
              <p:nvPr/>
            </p:nvGraphicFramePr>
            <p:xfrm>
              <a:off x="5175250" y="1081088"/>
              <a:ext cx="1778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" name="Equation" r:id="rId22" imgW="177569" imgH="215619" progId="Equation.3">
                      <p:embed/>
                    </p:oleObj>
                  </mc:Choice>
                  <mc:Fallback>
                    <p:oleObj name="Equation" r:id="rId22" imgW="177569" imgH="215619" progId="Equation.3">
                      <p:embed/>
                      <p:pic>
                        <p:nvPicPr>
                          <p:cNvPr id="199" name="Object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5250" y="1081088"/>
                            <a:ext cx="1778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0" name="Text Box 104"/>
              <p:cNvSpPr txBox="1">
                <a:spLocks noChangeArrowheads="1"/>
              </p:cNvSpPr>
              <p:nvPr/>
            </p:nvSpPr>
            <p:spPr bwMode="auto">
              <a:xfrm>
                <a:off x="2041525" y="990600"/>
                <a:ext cx="263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ea typeface="Batang" pitchFamily="18" charset="-127"/>
                  </a:rPr>
                  <a:t>J</a:t>
                </a:r>
              </a:p>
            </p:txBody>
          </p:sp>
        </p:grpSp>
        <p:sp>
          <p:nvSpPr>
            <p:cNvPr id="201" name="矩形 4"/>
            <p:cNvSpPr>
              <a:spLocks noChangeArrowheads="1"/>
            </p:cNvSpPr>
            <p:nvPr/>
          </p:nvSpPr>
          <p:spPr bwMode="auto">
            <a:xfrm>
              <a:off x="6193664" y="997219"/>
              <a:ext cx="1592262" cy="838200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202" name="矩形 4"/>
            <p:cNvSpPr>
              <a:spLocks noChangeArrowheads="1"/>
            </p:cNvSpPr>
            <p:nvPr/>
          </p:nvSpPr>
          <p:spPr bwMode="auto">
            <a:xfrm>
              <a:off x="6117464" y="940186"/>
              <a:ext cx="2397918" cy="946034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203" name="矩形 4"/>
            <p:cNvSpPr>
              <a:spLocks noChangeArrowheads="1"/>
            </p:cNvSpPr>
            <p:nvPr/>
          </p:nvSpPr>
          <p:spPr bwMode="auto">
            <a:xfrm>
              <a:off x="6028564" y="877472"/>
              <a:ext cx="3267868" cy="1051610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204" name="矩形 4"/>
            <p:cNvSpPr>
              <a:spLocks noChangeArrowheads="1"/>
            </p:cNvSpPr>
            <p:nvPr/>
          </p:nvSpPr>
          <p:spPr bwMode="auto">
            <a:xfrm>
              <a:off x="5962192" y="825803"/>
              <a:ext cx="4089889" cy="1172386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</p:grpSp>
      <p:sp>
        <p:nvSpPr>
          <p:cNvPr id="205" name="Text Box 86"/>
          <p:cNvSpPr txBox="1">
            <a:spLocks noChangeArrowheads="1"/>
          </p:cNvSpPr>
          <p:nvPr/>
        </p:nvSpPr>
        <p:spPr bwMode="auto">
          <a:xfrm>
            <a:off x="2591622" y="5116153"/>
            <a:ext cx="6563801" cy="14465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b="1" dirty="0">
                <a:solidFill>
                  <a:srgbClr val="C00000"/>
                </a:solidFill>
                <a:latin typeface="+mn-lt"/>
              </a:rPr>
              <a:t>Work well and only suited for single impurity problems but not for homogenous systems</a:t>
            </a:r>
            <a:r>
              <a:rPr kumimoji="1" lang="zh-CN" altLang="en-US" sz="2200" b="1" dirty="0">
                <a:solidFill>
                  <a:srgbClr val="C00000"/>
                </a:solidFill>
                <a:latin typeface="+mn-lt"/>
              </a:rPr>
              <a:t>：</a:t>
            </a:r>
            <a:endParaRPr kumimoji="1" lang="en-US" altLang="zh-CN" sz="2200" b="1" dirty="0">
              <a:solidFill>
                <a:srgbClr val="C00000"/>
              </a:solidFill>
              <a:latin typeface="+mn-lt"/>
            </a:endParaRPr>
          </a:p>
          <a:p>
            <a:pPr marL="914400" lvl="1" indent="-457200" eaLnBrk="1" hangingPunct="1">
              <a:buAutoNum type="arabicPeriod"/>
              <a:defRPr/>
            </a:pP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big truncation error   </a:t>
            </a:r>
          </a:p>
          <a:p>
            <a:pPr marL="914400" lvl="1" indent="-457200" eaLnBrk="1" hangingPunct="1">
              <a:buAutoNum type="arabicPeriod"/>
              <a:defRPr/>
            </a:pPr>
            <a:r>
              <a:rPr kumimoji="1" lang="en-US" altLang="zh-CN" sz="2200" b="1" dirty="0">
                <a:solidFill>
                  <a:schemeClr val="tx2"/>
                </a:solidFill>
                <a:latin typeface="+mn-lt"/>
              </a:rPr>
              <a:t>converge very slow</a:t>
            </a:r>
            <a:r>
              <a:rPr kumimoji="1" lang="en-US" altLang="zh-CN" sz="2200" dirty="0">
                <a:solidFill>
                  <a:schemeClr val="tx2"/>
                </a:solidFill>
                <a:latin typeface="+mn-lt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 Box 86"/>
              <p:cNvSpPr txBox="1">
                <a:spLocks noChangeArrowheads="1"/>
              </p:cNvSpPr>
              <p:nvPr/>
            </p:nvSpPr>
            <p:spPr bwMode="auto">
              <a:xfrm>
                <a:off x="2629722" y="2263861"/>
                <a:ext cx="6563801" cy="832216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defRPr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e>
                      <m:sub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𝒏</m:t>
                        </m:r>
                      </m:sub>
                    </m:sSub>
                    <m:r>
                      <a:rPr kumimoji="1" lang="en-US" altLang="zh-CN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kumimoji="1" lang="en-US" altLang="zh-CN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𝟎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2"/>
                    </a:solidFill>
                    <a:latin typeface="+mn-lt"/>
                    <a:sym typeface="Symbol"/>
                  </a:rPr>
                  <a:t>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</m:t>
                        </m:r>
                      </m:e>
                      <m:sub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𝒏</m:t>
                        </m:r>
                      </m:sub>
                    </m:sSub>
                    <m:r>
                      <a:rPr kumimoji="1" lang="en-US" altLang="zh-CN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𝑫</m:t>
                        </m:r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kumimoji="1" lang="en-US" altLang="zh-CN" sz="2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</m:t>
                            </m:r>
                          </m:e>
                          <m:sup>
                            <m:r>
                              <a:rPr kumimoji="1" lang="en-US" altLang="zh-CN" sz="2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kumimoji="1" lang="en-US" altLang="zh-CN" sz="2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𝟏</m:t>
                            </m:r>
                          </m:sup>
                        </m:sSup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𝟐</m:t>
                        </m:r>
                        <m:sSup>
                          <m:sSupPr>
                            <m:ctrlPr>
                              <a:rPr kumimoji="1" lang="en-US" altLang="zh-CN" sz="2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kumimoji="1" lang="en-US" altLang="zh-CN" sz="2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</m:t>
                            </m:r>
                          </m:e>
                          <m:sup>
                            <m:f>
                              <m:fPr>
                                <m:ctrlPr>
                                  <a:rPr kumimoji="1" lang="en-US" altLang="zh-CN" sz="2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kumimoji="1" lang="en-US" altLang="zh-CN" sz="2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kumimoji="1" lang="en-US" altLang="zh-CN" sz="2200" b="1" dirty="0">
                    <a:solidFill>
                      <a:schemeClr val="tx2"/>
                    </a:solidFill>
                    <a:latin typeface="+mn-lt"/>
                    <a:sym typeface="Symbol"/>
                  </a:rPr>
                  <a:t>   with </a:t>
                </a:r>
                <a14:m>
                  <m:oMath xmlns:m="http://schemas.openxmlformats.org/officeDocument/2006/math" xmlns="">
                    <m:r>
                      <a:rPr kumimoji="1" lang="en-US" altLang="zh-CN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2"/>
                    </a:solidFill>
                    <a:latin typeface="+mn-lt"/>
                    <a:sym typeface="Symbol"/>
                  </a:rPr>
                  <a:t> increased and </a:t>
                </a:r>
                <a14:m>
                  <m:oMath xmlns:m="http://schemas.openxmlformats.org/officeDocument/2006/math" xmlns="">
                    <m:r>
                      <a:rPr kumimoji="1" lang="en-US" altLang="zh-CN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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2"/>
                    </a:solidFill>
                    <a:latin typeface="+mn-lt"/>
                    <a:sym typeface="Symbol"/>
                  </a:rPr>
                  <a:t>&gt;1.</a:t>
                </a:r>
              </a:p>
            </p:txBody>
          </p:sp>
        </mc:Choice>
        <mc:Fallback xmlns="">
          <p:sp>
            <p:nvSpPr>
              <p:cNvPr id="212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9722" y="2263861"/>
                <a:ext cx="6563801" cy="83221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16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05AF01-3B46-4FC3-BBD5-B4FF46EB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" y="73947"/>
            <a:ext cx="10557579" cy="677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and Kane proposed </a:t>
            </a:r>
            <a:r>
              <a:rPr lang="en-US" altLang="zh-CN" sz="2800" b="1" dirty="0">
                <a:solidFill>
                  <a:srgbClr val="0070C0"/>
                </a:solidFill>
              </a:rPr>
              <a:t>TSC generated by the proximity effect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96869-0F71-40C5-8BEE-3DA5B1974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2062727"/>
            <a:ext cx="6248400" cy="838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382B037-EAF8-4C4F-A675-57384C8D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8" y="1606757"/>
            <a:ext cx="2381250" cy="466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B80E217-2FBE-4DE4-B3F7-6731E0D1E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9" y="2900927"/>
            <a:ext cx="4105275" cy="771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6664FEB-15C9-4548-8756-C9E80FF34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76" y="826706"/>
            <a:ext cx="3862766" cy="256753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5FE5E62-BD38-46C1-889C-CAF145F8FFF7}"/>
              </a:ext>
            </a:extLst>
          </p:cNvPr>
          <p:cNvSpPr txBox="1"/>
          <p:nvPr/>
        </p:nvSpPr>
        <p:spPr>
          <a:xfrm>
            <a:off x="8186370" y="5288368"/>
            <a:ext cx="372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Fu and Kane  </a:t>
            </a:r>
            <a:r>
              <a:rPr lang="en-US" altLang="zh-CN" b="1" i="1" dirty="0">
                <a:solidFill>
                  <a:srgbClr val="FF0000"/>
                </a:solidFill>
              </a:rPr>
              <a:t>PRL </a:t>
            </a:r>
            <a:r>
              <a:rPr lang="en-US" altLang="zh-CN" b="1" dirty="0">
                <a:solidFill>
                  <a:srgbClr val="FF0000"/>
                </a:solidFill>
              </a:rPr>
              <a:t>100 096407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 2008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xmlns="" id="{780CCCA1-F2EA-4A9B-A506-C0B705299E61}"/>
              </a:ext>
            </a:extLst>
          </p:cNvPr>
          <p:cNvSpPr/>
          <p:nvPr/>
        </p:nvSpPr>
        <p:spPr>
          <a:xfrm>
            <a:off x="364698" y="1210095"/>
            <a:ext cx="6562687" cy="2481508"/>
          </a:xfrm>
          <a:prstGeom prst="round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97054" y="2158560"/>
            <a:ext cx="2040180" cy="548831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96636" y="3031403"/>
            <a:ext cx="1896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0070C0"/>
                </a:solidFill>
              </a:rPr>
              <a:t>S-wave pairing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240D9DB-00C4-403B-B514-CA8D6D462EDA}"/>
              </a:ext>
            </a:extLst>
          </p:cNvPr>
          <p:cNvSpPr txBox="1"/>
          <p:nvPr/>
        </p:nvSpPr>
        <p:spPr>
          <a:xfrm>
            <a:off x="511691" y="3897641"/>
            <a:ext cx="594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After taking  </a:t>
            </a:r>
            <a:r>
              <a:rPr lang="en-US" altLang="zh-CN" sz="2800" dirty="0">
                <a:solidFill>
                  <a:srgbClr val="0070C0"/>
                </a:solidFill>
              </a:rPr>
              <a:t>a unitary transformation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E43F12C-4CE0-4237-8791-393B95915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4422549"/>
            <a:ext cx="7611668" cy="744073"/>
          </a:xfrm>
          <a:prstGeom prst="rect">
            <a:avLst/>
          </a:prstGeom>
        </p:spPr>
      </p:pic>
      <p:sp>
        <p:nvSpPr>
          <p:cNvPr id="16" name="矩形: 圆角 22">
            <a:extLst>
              <a:ext uri="{FF2B5EF4-FFF2-40B4-BE49-F238E27FC236}">
                <a16:creationId xmlns:a16="http://schemas.microsoft.com/office/drawing/2014/main" xmlns="" id="{1628740B-6391-4144-A559-28DDCBA0C351}"/>
              </a:ext>
            </a:extLst>
          </p:cNvPr>
          <p:cNvSpPr/>
          <p:nvPr/>
        </p:nvSpPr>
        <p:spPr>
          <a:xfrm>
            <a:off x="4014611" y="4449284"/>
            <a:ext cx="3492580" cy="644663"/>
          </a:xfrm>
          <a:prstGeom prst="roundRect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33FE183-040B-43A5-BCC1-48B0E1247541}"/>
              </a:ext>
            </a:extLst>
          </p:cNvPr>
          <p:cNvSpPr txBox="1"/>
          <p:nvPr/>
        </p:nvSpPr>
        <p:spPr>
          <a:xfrm>
            <a:off x="927166" y="5556613"/>
            <a:ext cx="79120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0070C0"/>
                </a:solidFill>
              </a:rPr>
              <a:t>Obtaining spinless </a:t>
            </a:r>
            <a:r>
              <a:rPr lang="en-US" altLang="zh-CN" sz="2500" i="1" dirty="0">
                <a:solidFill>
                  <a:srgbClr val="0070C0"/>
                </a:solidFill>
              </a:rPr>
              <a:t>p+</a:t>
            </a:r>
            <a:r>
              <a:rPr lang="en-US" altLang="zh-CN" sz="2500" dirty="0">
                <a:solidFill>
                  <a:srgbClr val="0070C0"/>
                </a:solidFill>
              </a:rPr>
              <a:t>i</a:t>
            </a:r>
            <a:r>
              <a:rPr lang="en-US" altLang="zh-CN" sz="2500" i="1" dirty="0">
                <a:solidFill>
                  <a:srgbClr val="0070C0"/>
                </a:solidFill>
              </a:rPr>
              <a:t>p</a:t>
            </a:r>
            <a:r>
              <a:rPr lang="en-US" altLang="zh-CN" sz="2500" dirty="0">
                <a:solidFill>
                  <a:srgbClr val="0070C0"/>
                </a:solidFill>
              </a:rPr>
              <a:t> </a:t>
            </a:r>
            <a:r>
              <a:rPr lang="en-US" altLang="zh-CN" sz="2500" dirty="0"/>
              <a:t>after </a:t>
            </a:r>
            <a:r>
              <a:rPr lang="en-US" altLang="zh-CN" sz="2500" dirty="0">
                <a:solidFill>
                  <a:srgbClr val="FF0000"/>
                </a:solidFill>
              </a:rPr>
              <a:t>projecting out </a:t>
            </a:r>
            <a:r>
              <a:rPr lang="en-US" altLang="zh-CN" sz="2500" dirty="0"/>
              <a:t>the lower band</a:t>
            </a:r>
            <a:endParaRPr lang="zh-CN" altLang="en-US" sz="2500" dirty="0"/>
          </a:p>
        </p:txBody>
      </p:sp>
      <p:sp>
        <p:nvSpPr>
          <p:cNvPr id="18" name="箭头: 下 24">
            <a:extLst>
              <a:ext uri="{FF2B5EF4-FFF2-40B4-BE49-F238E27FC236}">
                <a16:creationId xmlns:a16="http://schemas.microsoft.com/office/drawing/2014/main" xmlns="" id="{0C112B90-A05C-46BD-9B77-9573B813ADA2}"/>
              </a:ext>
            </a:extLst>
          </p:cNvPr>
          <p:cNvSpPr/>
          <p:nvPr/>
        </p:nvSpPr>
        <p:spPr>
          <a:xfrm>
            <a:off x="4708513" y="5227304"/>
            <a:ext cx="348916" cy="42060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122F8BD-BAB3-420A-AB34-FB9190C3640C}"/>
              </a:ext>
            </a:extLst>
          </p:cNvPr>
          <p:cNvSpPr txBox="1"/>
          <p:nvPr/>
        </p:nvSpPr>
        <p:spPr>
          <a:xfrm>
            <a:off x="2014396" y="6357050"/>
            <a:ext cx="550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Time reversal symmetry-preserving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箭头: 下 24">
            <a:extLst>
              <a:ext uri="{FF2B5EF4-FFF2-40B4-BE49-F238E27FC236}">
                <a16:creationId xmlns:a16="http://schemas.microsoft.com/office/drawing/2014/main" xmlns="" id="{0C112B90-A05C-46BD-9B77-9573B813ADA2}"/>
              </a:ext>
            </a:extLst>
          </p:cNvPr>
          <p:cNvSpPr/>
          <p:nvPr/>
        </p:nvSpPr>
        <p:spPr>
          <a:xfrm>
            <a:off x="4701500" y="6015569"/>
            <a:ext cx="348916" cy="4206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192E248-8303-9C06-586B-A0BB94B48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418" y="3424170"/>
            <a:ext cx="2459134" cy="19350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49C318E-92D7-779B-073C-3E57474D5BA8}"/>
              </a:ext>
            </a:extLst>
          </p:cNvPr>
          <p:cNvSpPr/>
          <p:nvPr/>
        </p:nvSpPr>
        <p:spPr>
          <a:xfrm>
            <a:off x="7956472" y="824332"/>
            <a:ext cx="4107690" cy="483336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Picture 12" descr="5">
            <a:extLst>
              <a:ext uri="{FF2B5EF4-FFF2-40B4-BE49-F238E27FC236}">
                <a16:creationId xmlns:a16="http://schemas.microsoft.com/office/drawing/2014/main" xmlns="" id="{C0DF21DE-02FA-3B3F-6A2B-84F35516017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61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09979" y="6058847"/>
            <a:ext cx="338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</a:rPr>
              <a:t>NRG </a:t>
            </a:r>
            <a:r>
              <a:rPr lang="en-US" altLang="zh-CN" sz="2800" dirty="0">
                <a:solidFill>
                  <a:srgbClr val="C00000"/>
                </a:solidFill>
              </a:rPr>
              <a:t>mapping scheme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36" y="1200144"/>
            <a:ext cx="6996310" cy="4927424"/>
          </a:xfrm>
          <a:prstGeom prst="rect">
            <a:avLst/>
          </a:prstGeom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127837" y="320888"/>
            <a:ext cx="101486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CN" sz="2500" b="0" dirty="0">
                <a:solidFill>
                  <a:srgbClr val="C00000"/>
                </a:solidFill>
                <a:latin typeface="Arial" panose="020B0604020202020204" pitchFamily="34" charset="0"/>
              </a:rPr>
              <a:t>Application to </a:t>
            </a:r>
            <a:r>
              <a:rPr lang="en-US" altLang="zh-CN" sz="2500" b="0" dirty="0">
                <a:solidFill>
                  <a:srgbClr val="2D32FD"/>
                </a:solidFill>
                <a:latin typeface="Arial" panose="020B0604020202020204" pitchFamily="34" charset="0"/>
              </a:rPr>
              <a:t>a quantum magnetic coupled to superconductors </a:t>
            </a:r>
            <a:endParaRPr lang="en-US" altLang="zh-CN" sz="25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5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EC56FB-6891-4571-9AA1-4FA3837F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" y="920037"/>
            <a:ext cx="11989097" cy="3164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500" b="1" dirty="0">
                <a:solidFill>
                  <a:srgbClr val="FF0000"/>
                </a:solidFill>
              </a:rPr>
              <a:t>When </a:t>
            </a:r>
            <a:r>
              <a:rPr lang="en-US" altLang="zh-CN" sz="2500" b="1" dirty="0">
                <a:solidFill>
                  <a:srgbClr val="FF0000"/>
                </a:solidFill>
                <a:sym typeface="Symbol" panose="05050102010706020507" pitchFamily="18" charset="2"/>
              </a:rPr>
              <a:t>=0,</a:t>
            </a:r>
            <a:r>
              <a:rPr lang="en-US" altLang="zh-CN" sz="2500" dirty="0">
                <a:sym typeface="Symbol" panose="05050102010706020507" pitchFamily="18" charset="2"/>
              </a:rPr>
              <a:t>  straightforward </a:t>
            </a:r>
            <a:r>
              <a:rPr lang="en-US" altLang="zh-CN" sz="2500" dirty="0"/>
              <a:t>mapped to standard 1D Wilson chain</a:t>
            </a:r>
            <a:endParaRPr lang="en-US" altLang="zh-CN" sz="2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500" dirty="0"/>
          </a:p>
          <a:p>
            <a:pPr marL="0" indent="0">
              <a:buNone/>
            </a:pPr>
            <a:r>
              <a:rPr lang="en-US" altLang="zh-CN" sz="2500" dirty="0"/>
              <a:t> with an alternating hopping</a:t>
            </a:r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500" dirty="0"/>
          </a:p>
          <a:p>
            <a:pPr marL="0" indent="0">
              <a:buNone/>
            </a:pPr>
            <a:r>
              <a:rPr lang="en-US" altLang="zh-CN" sz="2500" dirty="0">
                <a:solidFill>
                  <a:srgbClr val="0070C0"/>
                </a:solidFill>
              </a:rPr>
              <a:t>By a further </a:t>
            </a:r>
            <a:r>
              <a:rPr lang="en-US" altLang="zh-CN" sz="2500" dirty="0" err="1">
                <a:solidFill>
                  <a:srgbClr val="0070C0"/>
                </a:solidFill>
              </a:rPr>
              <a:t>Bogoliubov</a:t>
            </a:r>
            <a:r>
              <a:rPr lang="en-US" altLang="zh-CN" sz="2500" dirty="0">
                <a:solidFill>
                  <a:srgbClr val="0070C0"/>
                </a:solidFill>
              </a:rPr>
              <a:t> &amp; p-h transformation:</a:t>
            </a:r>
          </a:p>
          <a:p>
            <a:pPr marL="0" indent="0">
              <a:buNone/>
            </a:pPr>
            <a:endParaRPr lang="en-US" altLang="zh-CN" sz="2500" dirty="0">
              <a:solidFill>
                <a:srgbClr val="0070C0"/>
              </a:solidFill>
            </a:endParaRPr>
          </a:p>
          <a:p>
            <a:endParaRPr lang="zh-CN" altLang="en-US" sz="25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D992874-033B-47D5-BE9F-64D7D6848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3" y="1355493"/>
            <a:ext cx="9807903" cy="6902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FA12052-E985-4EF9-8981-2E604DF7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70" y="2016447"/>
            <a:ext cx="7422511" cy="147019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EF7C53AA-0939-44BE-9BDA-D1028D751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7885"/>
            <a:ext cx="2874981" cy="525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234" y="3486644"/>
            <a:ext cx="7362081" cy="74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22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53BE345B-05D5-4747-97C7-7A2577F4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" y="4864270"/>
            <a:ext cx="3212032" cy="69532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EC56FB-6891-4571-9AA1-4FA3837F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" y="920037"/>
            <a:ext cx="11989097" cy="3164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500" b="1" dirty="0">
                <a:solidFill>
                  <a:srgbClr val="FF0000"/>
                </a:solidFill>
              </a:rPr>
              <a:t>When </a:t>
            </a:r>
            <a:r>
              <a:rPr lang="en-US" altLang="zh-CN" sz="2500" b="1" dirty="0">
                <a:solidFill>
                  <a:srgbClr val="FF0000"/>
                </a:solidFill>
                <a:sym typeface="Symbol" panose="05050102010706020507" pitchFamily="18" charset="2"/>
              </a:rPr>
              <a:t>=0,</a:t>
            </a:r>
            <a:r>
              <a:rPr lang="en-US" altLang="zh-CN" sz="2500" dirty="0">
                <a:sym typeface="Symbol" panose="05050102010706020507" pitchFamily="18" charset="2"/>
              </a:rPr>
              <a:t>  straightforward </a:t>
            </a:r>
            <a:r>
              <a:rPr lang="en-US" altLang="zh-CN" sz="2500" dirty="0"/>
              <a:t>mapped to standard 1D Wilson chain</a:t>
            </a:r>
            <a:endParaRPr lang="en-US" altLang="zh-CN" sz="2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500" dirty="0"/>
          </a:p>
          <a:p>
            <a:pPr marL="0" indent="0">
              <a:buNone/>
            </a:pPr>
            <a:r>
              <a:rPr lang="en-US" altLang="zh-CN" sz="2500" dirty="0"/>
              <a:t> with an alternating hopping</a:t>
            </a:r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500" dirty="0"/>
          </a:p>
          <a:p>
            <a:pPr marL="0" indent="0">
              <a:buNone/>
            </a:pPr>
            <a:r>
              <a:rPr lang="en-US" altLang="zh-CN" sz="2500" dirty="0">
                <a:solidFill>
                  <a:srgbClr val="0070C0"/>
                </a:solidFill>
              </a:rPr>
              <a:t>By a further </a:t>
            </a:r>
            <a:r>
              <a:rPr lang="en-US" altLang="zh-CN" sz="2500" dirty="0" err="1">
                <a:solidFill>
                  <a:srgbClr val="0070C0"/>
                </a:solidFill>
              </a:rPr>
              <a:t>Bogoliubov</a:t>
            </a:r>
            <a:r>
              <a:rPr lang="en-US" altLang="zh-CN" sz="2500" dirty="0">
                <a:solidFill>
                  <a:srgbClr val="0070C0"/>
                </a:solidFill>
              </a:rPr>
              <a:t> &amp; p-h transformation:</a:t>
            </a:r>
          </a:p>
          <a:p>
            <a:pPr marL="0" indent="0">
              <a:buNone/>
            </a:pPr>
            <a:endParaRPr lang="en-US" altLang="zh-CN" sz="2500" dirty="0">
              <a:solidFill>
                <a:srgbClr val="0070C0"/>
              </a:solidFill>
            </a:endParaRPr>
          </a:p>
          <a:p>
            <a:endParaRPr lang="zh-CN" altLang="en-US" sz="25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D992874-033B-47D5-BE9F-64D7D684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3" y="1355493"/>
            <a:ext cx="9807903" cy="6902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FA12052-E985-4EF9-8981-2E604DF7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70" y="2016447"/>
            <a:ext cx="7422511" cy="147019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A1809E-DE35-4620-9D53-3FF51470B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" y="4137632"/>
            <a:ext cx="6543675" cy="6953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EF6DD3C-7735-45F3-8177-7B36A2DFE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29" y="4100468"/>
            <a:ext cx="3590925" cy="66675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9D175F3D-EB2D-4F64-9688-CD3603E6DDB1}"/>
              </a:ext>
            </a:extLst>
          </p:cNvPr>
          <p:cNvSpPr txBox="1"/>
          <p:nvPr/>
        </p:nvSpPr>
        <p:spPr>
          <a:xfrm>
            <a:off x="4540604" y="5041255"/>
            <a:ext cx="683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Wilson chain with staggered on-site potential and staggered </a:t>
            </a:r>
            <a:r>
              <a:rPr lang="en-US" altLang="zh-CN" b="1" dirty="0" err="1">
                <a:solidFill>
                  <a:srgbClr val="FF0000"/>
                </a:solidFill>
              </a:rPr>
              <a:t>hoppings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EF7C53AA-0939-44BE-9BDA-D1028D751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7885"/>
            <a:ext cx="2874981" cy="525999"/>
          </a:xfrm>
          <a:prstGeom prst="rect">
            <a:avLst/>
          </a:prstGeom>
        </p:spPr>
      </p:pic>
      <p:sp>
        <p:nvSpPr>
          <p:cNvPr id="5" name="上箭头 4"/>
          <p:cNvSpPr/>
          <p:nvPr/>
        </p:nvSpPr>
        <p:spPr>
          <a:xfrm>
            <a:off x="5111242" y="4575936"/>
            <a:ext cx="293116" cy="53105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861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53BE345B-05D5-4747-97C7-7A2577F4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" y="4864270"/>
            <a:ext cx="3212032" cy="69532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EC56FB-6891-4571-9AA1-4FA3837F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" y="920037"/>
            <a:ext cx="11989097" cy="3164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500" b="1" dirty="0">
                <a:solidFill>
                  <a:srgbClr val="FF0000"/>
                </a:solidFill>
              </a:rPr>
              <a:t>When </a:t>
            </a:r>
            <a:r>
              <a:rPr lang="en-US" altLang="zh-CN" sz="2500" b="1" dirty="0">
                <a:solidFill>
                  <a:srgbClr val="FF0000"/>
                </a:solidFill>
                <a:sym typeface="Symbol" panose="05050102010706020507" pitchFamily="18" charset="2"/>
              </a:rPr>
              <a:t>=0,</a:t>
            </a:r>
            <a:r>
              <a:rPr lang="en-US" altLang="zh-CN" sz="2500" dirty="0">
                <a:sym typeface="Symbol" panose="05050102010706020507" pitchFamily="18" charset="2"/>
              </a:rPr>
              <a:t>  straightforward </a:t>
            </a:r>
            <a:r>
              <a:rPr lang="en-US" altLang="zh-CN" sz="2500" dirty="0"/>
              <a:t>mapped to standard 1D Wilson chain</a:t>
            </a:r>
            <a:endParaRPr lang="en-US" altLang="zh-CN" sz="2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500" dirty="0"/>
          </a:p>
          <a:p>
            <a:pPr marL="0" indent="0">
              <a:buNone/>
            </a:pPr>
            <a:r>
              <a:rPr lang="en-US" altLang="zh-CN" sz="2500" dirty="0"/>
              <a:t> with an alternating hopping</a:t>
            </a:r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2500" dirty="0"/>
          </a:p>
          <a:p>
            <a:pPr marL="0" indent="0">
              <a:buNone/>
            </a:pPr>
            <a:endParaRPr lang="en-US" altLang="zh-CN" sz="500" dirty="0"/>
          </a:p>
          <a:p>
            <a:pPr marL="0" indent="0">
              <a:buNone/>
            </a:pPr>
            <a:r>
              <a:rPr lang="en-US" altLang="zh-CN" sz="2500" dirty="0">
                <a:solidFill>
                  <a:srgbClr val="0070C0"/>
                </a:solidFill>
              </a:rPr>
              <a:t>By a further </a:t>
            </a:r>
            <a:r>
              <a:rPr lang="en-US" altLang="zh-CN" sz="2500" dirty="0" err="1">
                <a:solidFill>
                  <a:srgbClr val="0070C0"/>
                </a:solidFill>
              </a:rPr>
              <a:t>Bogoliubov</a:t>
            </a:r>
            <a:r>
              <a:rPr lang="en-US" altLang="zh-CN" sz="2500" dirty="0">
                <a:solidFill>
                  <a:srgbClr val="0070C0"/>
                </a:solidFill>
              </a:rPr>
              <a:t> &amp; p-h transformation:</a:t>
            </a:r>
          </a:p>
          <a:p>
            <a:pPr marL="0" indent="0">
              <a:buNone/>
            </a:pPr>
            <a:endParaRPr lang="en-US" altLang="zh-CN" sz="2500" dirty="0">
              <a:solidFill>
                <a:srgbClr val="0070C0"/>
              </a:solidFill>
            </a:endParaRPr>
          </a:p>
          <a:p>
            <a:endParaRPr lang="zh-CN" altLang="en-US" sz="25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D992874-033B-47D5-BE9F-64D7D684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3" y="1355493"/>
            <a:ext cx="9807903" cy="6902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FA12052-E985-4EF9-8981-2E604DF7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70" y="2016447"/>
            <a:ext cx="7422511" cy="147019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A1809E-DE35-4620-9D53-3FF51470B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" y="4137632"/>
            <a:ext cx="6543675" cy="6953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EF6DD3C-7735-45F3-8177-7B36A2DFE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29" y="4100468"/>
            <a:ext cx="3590925" cy="66675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9D175F3D-EB2D-4F64-9688-CD3603E6DDB1}"/>
              </a:ext>
            </a:extLst>
          </p:cNvPr>
          <p:cNvSpPr txBox="1"/>
          <p:nvPr/>
        </p:nvSpPr>
        <p:spPr>
          <a:xfrm>
            <a:off x="4540604" y="5041255"/>
            <a:ext cx="683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Wilson chain with staggered on-site potential and staggered </a:t>
            </a:r>
            <a:r>
              <a:rPr lang="en-US" altLang="zh-CN" b="1" dirty="0" err="1">
                <a:solidFill>
                  <a:srgbClr val="FF0000"/>
                </a:solidFill>
              </a:rPr>
              <a:t>hoppings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210DA392-B2FF-436D-8190-9986D54F8055}"/>
              </a:ext>
            </a:extLst>
          </p:cNvPr>
          <p:cNvSpPr txBox="1"/>
          <p:nvPr/>
        </p:nvSpPr>
        <p:spPr>
          <a:xfrm>
            <a:off x="105970" y="5628277"/>
            <a:ext cx="426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When 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0</a:t>
            </a:r>
            <a:r>
              <a:rPr lang="zh-CN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， </a:t>
            </a:r>
            <a:r>
              <a:rPr lang="en-US" altLang="zh-CN" sz="2400" b="1" dirty="0">
                <a:sym typeface="Symbol" panose="05050102010706020507" pitchFamily="18" charset="2"/>
              </a:rPr>
              <a:t>one need treat</a:t>
            </a:r>
            <a:endParaRPr lang="zh-CN" altLang="en-US" sz="2400" b="1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EF7C53AA-0939-44BE-9BDA-D1028D751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7885"/>
            <a:ext cx="2874981" cy="525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51783" y="5511792"/>
            <a:ext cx="3714750" cy="1095202"/>
            <a:chOff x="4559533" y="5684624"/>
            <a:chExt cx="3714750" cy="1095202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xmlns="" id="{A72219B3-1BED-488E-B263-B0688503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533" y="5684624"/>
              <a:ext cx="3714750" cy="5143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884891A3-7E61-43E8-ADBF-68ACE1E05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533" y="6265476"/>
              <a:ext cx="3714750" cy="514350"/>
            </a:xfrm>
            <a:prstGeom prst="rect">
              <a:avLst/>
            </a:prstGeom>
          </p:spPr>
        </p:pic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A26D6258-9959-4DCE-8B78-7FABFBD1F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2112" y="6144086"/>
              <a:ext cx="354419" cy="335018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D8D90AE1-6D81-4A56-9662-A59BD38357EF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13" y="6130315"/>
              <a:ext cx="354419" cy="362560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1A2D40F4-70ED-421B-86CF-82EDC731416E}"/>
                </a:ext>
              </a:extLst>
            </p:cNvPr>
            <p:cNvCxnSpPr>
              <a:cxnSpLocks/>
            </p:cNvCxnSpPr>
            <p:nvPr/>
          </p:nvCxnSpPr>
          <p:spPr>
            <a:xfrm>
              <a:off x="5316398" y="6140953"/>
              <a:ext cx="354419" cy="362560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67C22225-B891-4002-91B3-52A202A8F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4747" y="6133455"/>
              <a:ext cx="354419" cy="335018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4FCFA873-2FCE-4594-8C5D-7666E5FF3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9675" y="6147633"/>
              <a:ext cx="354419" cy="335018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20D45AD8-60B3-4870-916A-2275C0E5B513}"/>
                </a:ext>
              </a:extLst>
            </p:cNvPr>
            <p:cNvCxnSpPr>
              <a:cxnSpLocks/>
            </p:cNvCxnSpPr>
            <p:nvPr/>
          </p:nvCxnSpPr>
          <p:spPr>
            <a:xfrm>
              <a:off x="5837389" y="6116145"/>
              <a:ext cx="354419" cy="362560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881A3D16-C063-49C2-AC91-99AB4F4A6396}"/>
                </a:ext>
              </a:extLst>
            </p:cNvPr>
            <p:cNvCxnSpPr>
              <a:cxnSpLocks/>
            </p:cNvCxnSpPr>
            <p:nvPr/>
          </p:nvCxnSpPr>
          <p:spPr>
            <a:xfrm>
              <a:off x="6308767" y="6133870"/>
              <a:ext cx="354419" cy="362560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9209CF08-BD53-48B8-AEDC-5148FA029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8138" y="6137002"/>
              <a:ext cx="354419" cy="335018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421B3D14-CE50-41B0-A19F-A75EA77FF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5340" y="6144086"/>
              <a:ext cx="354419" cy="335018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90D60B64-4D06-459F-A4DA-489981224CAB}"/>
                </a:ext>
              </a:extLst>
            </p:cNvPr>
            <p:cNvCxnSpPr>
              <a:cxnSpLocks/>
            </p:cNvCxnSpPr>
            <p:nvPr/>
          </p:nvCxnSpPr>
          <p:spPr>
            <a:xfrm>
              <a:off x="6800791" y="6116145"/>
              <a:ext cx="354419" cy="362560"/>
            </a:xfrm>
            <a:prstGeom prst="line">
              <a:avLst/>
            </a:prstGeom>
            <a:ln w="539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C27B1EEA-9F06-49F1-BAFF-FF6798949E49}"/>
              </a:ext>
            </a:extLst>
          </p:cNvPr>
          <p:cNvSpPr txBox="1"/>
          <p:nvPr/>
        </p:nvSpPr>
        <p:spPr>
          <a:xfrm>
            <a:off x="124457" y="6187284"/>
            <a:ext cx="544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pseudospin</a:t>
            </a:r>
            <a:r>
              <a:rPr lang="en-US" altLang="zh-CN" sz="2400" b="1" dirty="0"/>
              <a:t> channels mixed ladder chain!</a:t>
            </a:r>
            <a:endParaRPr lang="zh-CN" altLang="en-US" sz="2400" b="1" dirty="0"/>
          </a:p>
        </p:txBody>
      </p:sp>
      <p:sp>
        <p:nvSpPr>
          <p:cNvPr id="5" name="上箭头 4"/>
          <p:cNvSpPr/>
          <p:nvPr/>
        </p:nvSpPr>
        <p:spPr>
          <a:xfrm>
            <a:off x="5111242" y="4575936"/>
            <a:ext cx="293116" cy="53105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58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99066" y="169876"/>
            <a:ext cx="4294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>
                <a:solidFill>
                  <a:srgbClr val="C00000"/>
                </a:solidFill>
              </a:rPr>
              <a:t>p+ip</a:t>
            </a:r>
            <a:r>
              <a:rPr lang="en-US" altLang="zh-CN" sz="2800" i="1" dirty="0">
                <a:solidFill>
                  <a:srgbClr val="C00000"/>
                </a:solidFill>
              </a:rPr>
              <a:t> wave </a:t>
            </a:r>
            <a:r>
              <a:rPr lang="en-US" altLang="zh-CN" sz="2800" dirty="0">
                <a:solidFill>
                  <a:srgbClr val="C00000"/>
                </a:solidFill>
              </a:rPr>
              <a:t>symmetry pairing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20" y="693096"/>
            <a:ext cx="8204200" cy="4241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25" y="5777020"/>
            <a:ext cx="10400989" cy="7877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80256" y="4996847"/>
            <a:ext cx="387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</a:rPr>
              <a:t>p-wave </a:t>
            </a:r>
            <a:r>
              <a:rPr lang="en-US" altLang="zh-CN" sz="2800" dirty="0">
                <a:solidFill>
                  <a:srgbClr val="C00000"/>
                </a:solidFill>
              </a:rPr>
              <a:t>symmetry pairing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45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6633"/>
            <a:ext cx="9144000" cy="688975"/>
          </a:xfrm>
        </p:spPr>
        <p:txBody>
          <a:bodyPr/>
          <a:lstStyle/>
          <a:p>
            <a:r>
              <a:rPr lang="en-US" altLang="zh-CN" sz="3600" dirty="0"/>
              <a:t>Features of MF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1196752"/>
            <a:ext cx="8229600" cy="5065712"/>
          </a:xfrm>
        </p:spPr>
        <p:txBody>
          <a:bodyPr/>
          <a:lstStyle/>
          <a:p>
            <a:r>
              <a:rPr lang="en-US" altLang="zh-CN" sz="3200" b="1" dirty="0"/>
              <a:t>Zero energy</a:t>
            </a:r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Cone shape distribution</a:t>
            </a:r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>
                <a:solidFill>
                  <a:srgbClr val="FF0000"/>
                </a:solidFill>
              </a:rPr>
              <a:t>SSAR or SESAR</a:t>
            </a:r>
          </a:p>
          <a:p>
            <a:endParaRPr lang="en-US" altLang="zh-CN" sz="3200" b="1" dirty="0"/>
          </a:p>
          <a:p>
            <a:pPr marL="0" indent="0">
              <a:buNone/>
            </a:pPr>
            <a:endParaRPr lang="zh-CN" altLang="en-US" sz="32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66" y="2481923"/>
            <a:ext cx="2805336" cy="17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2270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68" y="908720"/>
            <a:ext cx="2427920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312024" y="4509122"/>
            <a:ext cx="2952328" cy="1713685"/>
            <a:chOff x="4273850" y="3362811"/>
            <a:chExt cx="2458390" cy="13290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850" y="3362811"/>
              <a:ext cx="2458390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4860032" y="4332156"/>
              <a:ext cx="151402" cy="35974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2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2D863F-F60F-4C22-8749-42D04D2545DE}"/>
              </a:ext>
            </a:extLst>
          </p:cNvPr>
          <p:cNvSpPr/>
          <p:nvPr/>
        </p:nvSpPr>
        <p:spPr>
          <a:xfrm>
            <a:off x="7153525" y="2809370"/>
            <a:ext cx="4366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H-H Sun, et. al., PRL 116, 257003 (2016)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FA05AF01-3B46-4FC3-BBD5-B4FF46EB4778}"/>
              </a:ext>
            </a:extLst>
          </p:cNvPr>
          <p:cNvSpPr txBox="1">
            <a:spLocks/>
          </p:cNvSpPr>
          <p:nvPr/>
        </p:nvSpPr>
        <p:spPr>
          <a:xfrm>
            <a:off x="14483" y="23209"/>
            <a:ext cx="12003346" cy="50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solidFill>
                  <a:srgbClr val="C00000"/>
                </a:solidFill>
              </a:rPr>
              <a:t>TSC </a:t>
            </a:r>
            <a:r>
              <a:rPr lang="en-US" altLang="zh-CN" sz="2000" b="1" dirty="0">
                <a:solidFill>
                  <a:srgbClr val="0070C0"/>
                </a:solidFill>
              </a:rPr>
              <a:t>Experimental realization of TSC </a:t>
            </a:r>
            <a:r>
              <a:rPr lang="en-US" altLang="zh-CN" sz="2000" b="1" dirty="0">
                <a:solidFill>
                  <a:srgbClr val="FF0000"/>
                </a:solidFill>
              </a:rPr>
              <a:t>by the proximity effect </a:t>
            </a:r>
            <a:r>
              <a:rPr lang="en-US" altLang="zh-CN" sz="2000" b="1" dirty="0">
                <a:solidFill>
                  <a:srgbClr val="0070C0"/>
                </a:solidFill>
              </a:rPr>
              <a:t>and  detecting Majorana mode</a:t>
            </a:r>
            <a:endParaRPr lang="en-US" altLang="zh-CN" sz="20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56889" y="685388"/>
            <a:ext cx="6347085" cy="2736465"/>
            <a:chOff x="950008" y="844844"/>
            <a:chExt cx="6347085" cy="273646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BBB454C3-6CE1-4958-A05F-39355627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08" y="844844"/>
              <a:ext cx="6347085" cy="273646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154464" y="2202797"/>
              <a:ext cx="16482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</a:rPr>
                <a:t>Magnetic fields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接箭头连接符 6"/>
            <p:cNvCxnSpPr>
              <a:stCxn id="2" idx="1"/>
            </p:cNvCxnSpPr>
            <p:nvPr/>
          </p:nvCxnSpPr>
          <p:spPr>
            <a:xfrm flipH="1" flipV="1">
              <a:off x="2583324" y="2344667"/>
              <a:ext cx="571140" cy="4279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2" idx="3"/>
            </p:cNvCxnSpPr>
            <p:nvPr/>
          </p:nvCxnSpPr>
          <p:spPr>
            <a:xfrm flipV="1">
              <a:off x="4802672" y="2344667"/>
              <a:ext cx="544273" cy="4279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406305" y="1083706"/>
              <a:ext cx="883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</a:rPr>
                <a:t>Spin up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08678" y="1034482"/>
              <a:ext cx="116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</a:rPr>
                <a:t>Spin down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59648" y="1422004"/>
            <a:ext cx="51207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00" dirty="0"/>
              <a:t>Use </a:t>
            </a:r>
            <a:r>
              <a:rPr lang="en-US" altLang="zh-CN" sz="2300" dirty="0">
                <a:solidFill>
                  <a:srgbClr val="C00000"/>
                </a:solidFill>
              </a:rPr>
              <a:t>S</a:t>
            </a:r>
            <a:r>
              <a:rPr lang="en-US" altLang="zh-CN" sz="2300" dirty="0"/>
              <a:t>pin </a:t>
            </a:r>
            <a:r>
              <a:rPr lang="en-US" altLang="zh-CN" sz="2300" dirty="0">
                <a:solidFill>
                  <a:srgbClr val="C00000"/>
                </a:solidFill>
              </a:rPr>
              <a:t>S</a:t>
            </a:r>
            <a:r>
              <a:rPr lang="en-US" altLang="zh-CN" sz="2300" dirty="0"/>
              <a:t>elective </a:t>
            </a:r>
            <a:r>
              <a:rPr lang="en-US" altLang="zh-CN" sz="2300" dirty="0">
                <a:solidFill>
                  <a:srgbClr val="C00000"/>
                </a:solidFill>
              </a:rPr>
              <a:t>A</a:t>
            </a:r>
            <a:r>
              <a:rPr lang="en-US" altLang="zh-CN" sz="2300" dirty="0"/>
              <a:t>ndreev </a:t>
            </a:r>
            <a:r>
              <a:rPr lang="en-US" altLang="zh-CN" sz="2300" dirty="0">
                <a:solidFill>
                  <a:srgbClr val="C00000"/>
                </a:solidFill>
              </a:rPr>
              <a:t>R</a:t>
            </a:r>
            <a:r>
              <a:rPr lang="en-US" altLang="zh-CN" sz="2300" dirty="0"/>
              <a:t>eflection to measure </a:t>
            </a:r>
            <a:r>
              <a:rPr lang="en-US" altLang="zh-CN" sz="2300" dirty="0">
                <a:solidFill>
                  <a:srgbClr val="C00000"/>
                </a:solidFill>
              </a:rPr>
              <a:t>spin-dependent current</a:t>
            </a:r>
            <a:r>
              <a:rPr lang="en-US" altLang="zh-CN" sz="2300" dirty="0"/>
              <a:t> under magnetic field at the center of the vortex</a:t>
            </a:r>
            <a:endParaRPr lang="zh-CN" altLang="en-US" sz="23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29761" y="3730547"/>
            <a:ext cx="6415499" cy="3142562"/>
            <a:chOff x="729761" y="3730547"/>
            <a:chExt cx="6415499" cy="3142562"/>
          </a:xfrm>
        </p:grpSpPr>
        <p:grpSp>
          <p:nvGrpSpPr>
            <p:cNvPr id="15" name="组合 14"/>
            <p:cNvGrpSpPr/>
            <p:nvPr/>
          </p:nvGrpSpPr>
          <p:grpSpPr>
            <a:xfrm>
              <a:off x="729761" y="3730547"/>
              <a:ext cx="6415499" cy="2953252"/>
              <a:chOff x="5633182" y="1431001"/>
              <a:chExt cx="4411024" cy="2283058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182" y="1563330"/>
                <a:ext cx="4411024" cy="2150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矩形 24"/>
              <p:cNvSpPr/>
              <p:nvPr/>
            </p:nvSpPr>
            <p:spPr bwMode="auto">
              <a:xfrm>
                <a:off x="5633182" y="1431001"/>
                <a:ext cx="198358" cy="52988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3077" tIns="43200" rIns="83077" bIns="432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44083"/>
                <a:endParaRPr lang="zh-CN" altLang="en-US" sz="2215" b="1">
                  <a:solidFill>
                    <a:srgbClr val="000000"/>
                  </a:solidFill>
                  <a:latin typeface="Arial"/>
                  <a:ea typeface="黑体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268709" y="3820171"/>
              <a:ext cx="2869948" cy="2847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444844" y="6518637"/>
              <a:ext cx="1140736" cy="183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6412" y="4218035"/>
              <a:ext cx="1140736" cy="183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34971" y="650377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Bias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23188" y="4198062"/>
              <a:ext cx="788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at  r=0</a:t>
              </a:r>
              <a:endParaRPr lang="zh-CN" altLang="en-US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4783281" y="3941521"/>
            <a:ext cx="6644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dirty="0">
                <a:solidFill>
                  <a:srgbClr val="C00000"/>
                </a:solidFill>
              </a:rPr>
              <a:t>The spin polarized </a:t>
            </a:r>
            <a:r>
              <a:rPr lang="en-US" altLang="zh-CN" sz="2200" dirty="0"/>
              <a:t>Majorana mode </a:t>
            </a:r>
            <a:r>
              <a:rPr lang="en-US" altLang="zh-CN" sz="2200" dirty="0">
                <a:solidFill>
                  <a:srgbClr val="C00000"/>
                </a:solidFill>
              </a:rPr>
              <a:t>at r=0 leads to spin-sensitive</a:t>
            </a:r>
            <a:r>
              <a:rPr lang="en-US" altLang="zh-CN" sz="2200" dirty="0"/>
              <a:t> tunneling spectrum.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1D46220-28F5-4178-8B9F-C8F264E19AD8}"/>
              </a:ext>
            </a:extLst>
          </p:cNvPr>
          <p:cNvSpPr txBox="1"/>
          <p:nvPr/>
        </p:nvSpPr>
        <p:spPr>
          <a:xfrm>
            <a:off x="4783281" y="4825199"/>
            <a:ext cx="6644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/>
              <a:t>Since </a:t>
            </a:r>
            <a:r>
              <a:rPr lang="en-US" altLang="zh-CN" sz="2200" dirty="0">
                <a:solidFill>
                  <a:srgbClr val="C00000"/>
                </a:solidFill>
              </a:rPr>
              <a:t>the contribution from normal state </a:t>
            </a:r>
            <a:r>
              <a:rPr lang="en-US" altLang="zh-CN" sz="2200" dirty="0"/>
              <a:t>(not Majorana but normal quasi-particles in SCs) has to be </a:t>
            </a:r>
            <a:r>
              <a:rPr lang="en-US" altLang="zh-CN" sz="2200" dirty="0">
                <a:solidFill>
                  <a:srgbClr val="C00000"/>
                </a:solidFill>
              </a:rPr>
              <a:t>spin-independent</a:t>
            </a:r>
            <a:r>
              <a:rPr lang="en-US" altLang="zh-CN" sz="2200" dirty="0"/>
              <a:t>, the observation of </a:t>
            </a:r>
            <a:r>
              <a:rPr lang="en-US" altLang="zh-CN" sz="2200" dirty="0">
                <a:solidFill>
                  <a:srgbClr val="C00000"/>
                </a:solidFill>
              </a:rPr>
              <a:t>the spin sensitive tunneling spectrum </a:t>
            </a:r>
            <a:r>
              <a:rPr lang="en-US" altLang="zh-CN" sz="2200" dirty="0"/>
              <a:t>is a decisive evidence of observation of Majorana fermions.</a:t>
            </a:r>
            <a:endParaRPr lang="zh-CN" altLang="en-US" sz="2200" dirty="0"/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xmlns="" id="{45AF2501-9874-ECAD-9329-0B7F0A69B1F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6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FA05AF01-3B46-4FC3-BBD5-B4FF46EB4778}"/>
              </a:ext>
            </a:extLst>
          </p:cNvPr>
          <p:cNvSpPr txBox="1">
            <a:spLocks/>
          </p:cNvSpPr>
          <p:nvPr/>
        </p:nvSpPr>
        <p:spPr>
          <a:xfrm>
            <a:off x="14483" y="23209"/>
            <a:ext cx="9537597" cy="139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TSC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in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Irion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based superconductivity</a:t>
            </a:r>
          </a:p>
        </p:txBody>
      </p:sp>
      <p:sp>
        <p:nvSpPr>
          <p:cNvPr id="11" name="标题 2">
            <a:extLst>
              <a:ext uri="{FF2B5EF4-FFF2-40B4-BE49-F238E27FC236}">
                <a16:creationId xmlns:a16="http://schemas.microsoft.com/office/drawing/2014/main" xmlns="" id="{E9AA75CE-681D-8D5F-4F60-B5847674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146" y="6339167"/>
            <a:ext cx="4529854" cy="441960"/>
          </a:xfrm>
        </p:spPr>
        <p:txBody>
          <a:bodyPr>
            <a:noAutofit/>
          </a:bodyPr>
          <a:lstStyle/>
          <a:p>
            <a:r>
              <a:rPr lang="en-US" altLang="zh-CN" sz="18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Dongfei</a:t>
            </a:r>
            <a:r>
              <a:rPr lang="en-US" altLang="zh-CN" sz="18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Wang, et.al., Science. 362. 6312(2018)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3447D02-5D49-A105-3B23-2247AA8D580C}"/>
              </a:ext>
            </a:extLst>
          </p:cNvPr>
          <p:cNvSpPr txBox="1"/>
          <p:nvPr/>
        </p:nvSpPr>
        <p:spPr>
          <a:xfrm>
            <a:off x="437181" y="642901"/>
            <a:ext cx="24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FeTe</a:t>
            </a:r>
            <a:r>
              <a:rPr lang="en-US" altLang="zh-CN" sz="2400" b="1" baseline="-25000" dirty="0"/>
              <a:t>0.55</a:t>
            </a:r>
            <a:r>
              <a:rPr lang="en-US" altLang="zh-CN" sz="2400" b="1" dirty="0"/>
              <a:t>Se</a:t>
            </a:r>
            <a:r>
              <a:rPr lang="en-US" altLang="zh-CN" sz="2400" b="1" baseline="-25000" dirty="0"/>
              <a:t>0.45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15FEA037-D456-92AE-4985-F2D7DB07994C}"/>
              </a:ext>
            </a:extLst>
          </p:cNvPr>
          <p:cNvSpPr txBox="1"/>
          <p:nvPr/>
        </p:nvSpPr>
        <p:spPr>
          <a:xfrm>
            <a:off x="97781" y="5982243"/>
            <a:ext cx="7461410" cy="83099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SC in the Bulk  +  Topological Surface (band topology)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                    Topological Superconductor  on the surface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35A36D40-52C8-B537-3365-EE3C2327C35F}"/>
              </a:ext>
            </a:extLst>
          </p:cNvPr>
          <p:cNvSpPr txBox="1"/>
          <p:nvPr/>
        </p:nvSpPr>
        <p:spPr>
          <a:xfrm>
            <a:off x="137210" y="3683223"/>
            <a:ext cx="707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Gap opened by SOC, surface state with </a:t>
            </a:r>
            <a:r>
              <a:rPr lang="en-US" altLang="zh-CN" sz="2000" b="1" dirty="0">
                <a:solidFill>
                  <a:srgbClr val="FF0000"/>
                </a:solidFill>
              </a:rPr>
              <a:t>spin-momentum binding.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467B9C94-C80A-3F84-5017-EF32C91ABB02}"/>
              </a:ext>
            </a:extLst>
          </p:cNvPr>
          <p:cNvSpPr txBox="1"/>
          <p:nvPr/>
        </p:nvSpPr>
        <p:spPr>
          <a:xfrm>
            <a:off x="1314032" y="5585894"/>
            <a:ext cx="344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Superconductivity in the bulk.</a:t>
            </a:r>
          </a:p>
        </p:txBody>
      </p:sp>
      <p:sp>
        <p:nvSpPr>
          <p:cNvPr id="31" name="箭头: 右 3">
            <a:extLst>
              <a:ext uri="{FF2B5EF4-FFF2-40B4-BE49-F238E27FC236}">
                <a16:creationId xmlns:a16="http://schemas.microsoft.com/office/drawing/2014/main" xmlns="" id="{902BDEE6-007D-E28B-ED00-E9F9195040A5}"/>
              </a:ext>
            </a:extLst>
          </p:cNvPr>
          <p:cNvSpPr/>
          <p:nvPr/>
        </p:nvSpPr>
        <p:spPr>
          <a:xfrm>
            <a:off x="726748" y="6478724"/>
            <a:ext cx="560336" cy="2020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CBDEDD1-ED03-0308-3CF0-629003D68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96" y="4045281"/>
            <a:ext cx="2905863" cy="161510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34B9D9B-0CDD-62BF-47DD-34A61768F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04" y="1276270"/>
            <a:ext cx="2414610" cy="2423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41F0BD0-14DD-F5BB-C304-96A73DF5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50" y="1128542"/>
            <a:ext cx="1776278" cy="240090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2CACADBF-515A-3455-9058-687405156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382" y="811619"/>
            <a:ext cx="5260161" cy="2400903"/>
          </a:xfrm>
          <a:prstGeom prst="rect">
            <a:avLst/>
          </a:prstGeom>
        </p:spPr>
      </p:pic>
      <p:sp>
        <p:nvSpPr>
          <p:cNvPr id="37" name="标题 2">
            <a:extLst>
              <a:ext uri="{FF2B5EF4-FFF2-40B4-BE49-F238E27FC236}">
                <a16:creationId xmlns:a16="http://schemas.microsoft.com/office/drawing/2014/main" xmlns="" id="{90F16618-409F-7059-0BA6-B0158D7A985F}"/>
              </a:ext>
            </a:extLst>
          </p:cNvPr>
          <p:cNvSpPr txBox="1">
            <a:spLocks/>
          </p:cNvSpPr>
          <p:nvPr/>
        </p:nvSpPr>
        <p:spPr>
          <a:xfrm>
            <a:off x="6700191" y="3281463"/>
            <a:ext cx="5491809" cy="44196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en-US" altLang="zh-CN" sz="18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Peng Zhang, et.al., Science. 360. 6385(2018)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5F20246E-FF5F-0C4E-A75A-85F26F788EA3}"/>
              </a:ext>
            </a:extLst>
          </p:cNvPr>
          <p:cNvGrpSpPr/>
          <p:nvPr/>
        </p:nvGrpSpPr>
        <p:grpSpPr>
          <a:xfrm>
            <a:off x="7662146" y="3801763"/>
            <a:ext cx="4259397" cy="2191636"/>
            <a:chOff x="7662146" y="3566629"/>
            <a:chExt cx="4259397" cy="219163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6968FD0E-9810-016F-CF64-7384ED00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2146" y="3566629"/>
              <a:ext cx="4259397" cy="2191636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73C81B65-F129-CDF8-870F-95D38A133B88}"/>
                </a:ext>
              </a:extLst>
            </p:cNvPr>
            <p:cNvSpPr txBox="1"/>
            <p:nvPr/>
          </p:nvSpPr>
          <p:spPr>
            <a:xfrm>
              <a:off x="10909008" y="3621627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rgbClr val="FF0000"/>
                  </a:solidFill>
                </a:rPr>
                <a:t>MZM</a:t>
              </a:r>
              <a:endParaRPr kumimoji="1"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xmlns="" id="{2CA6F04B-1116-0348-A960-3E21611DF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6095" y="3648144"/>
              <a:ext cx="665782" cy="647409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>
              <a:extLst>
                <a:ext uri="{FF2B5EF4-FFF2-40B4-BE49-F238E27FC236}">
                  <a16:creationId xmlns:a16="http://schemas.microsoft.com/office/drawing/2014/main" xmlns="" id="{2BAFB892-64D2-F805-6BC6-F147FC80A93A}"/>
                </a:ext>
              </a:extLst>
            </p:cNvPr>
            <p:cNvCxnSpPr/>
            <p:nvPr/>
          </p:nvCxnSpPr>
          <p:spPr>
            <a:xfrm>
              <a:off x="9446095" y="4617699"/>
              <a:ext cx="665782" cy="613520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6351F18E-524F-7F7D-A519-D784B1F91ADA}"/>
                </a:ext>
              </a:extLst>
            </p:cNvPr>
            <p:cNvSpPr/>
            <p:nvPr/>
          </p:nvSpPr>
          <p:spPr>
            <a:xfrm>
              <a:off x="10111877" y="3598529"/>
              <a:ext cx="1700895" cy="1664590"/>
            </a:xfrm>
            <a:prstGeom prst="rect">
              <a:avLst/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72A3440-BA9C-0DC4-F259-E66F58B8C929}"/>
                </a:ext>
              </a:extLst>
            </p:cNvPr>
            <p:cNvSpPr/>
            <p:nvPr/>
          </p:nvSpPr>
          <p:spPr>
            <a:xfrm>
              <a:off x="9131391" y="4267316"/>
              <a:ext cx="324000" cy="345547"/>
            </a:xfrm>
            <a:prstGeom prst="rect">
              <a:avLst/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2" name="Picture 12" descr="5">
            <a:extLst>
              <a:ext uri="{FF2B5EF4-FFF2-40B4-BE49-F238E27FC236}">
                <a16:creationId xmlns:a16="http://schemas.microsoft.com/office/drawing/2014/main" xmlns="" id="{35159FFA-8D7E-CBC9-F968-6A1689AAE26E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5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  <p:bldP spid="28" grpId="1" animBg="1"/>
      <p:bldP spid="29" grpId="0"/>
      <p:bldP spid="29" grpId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FA05AF01-3B46-4FC3-BBD5-B4FF46EB4778}"/>
              </a:ext>
            </a:extLst>
          </p:cNvPr>
          <p:cNvSpPr txBox="1">
            <a:spLocks/>
          </p:cNvSpPr>
          <p:nvPr/>
        </p:nvSpPr>
        <p:spPr>
          <a:xfrm>
            <a:off x="14483" y="23209"/>
            <a:ext cx="9537597" cy="139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TSC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in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Irion</a:t>
            </a:r>
            <a:r>
              <a:rPr lang="zh-CN" altLang="en-US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</a:rPr>
              <a:t>based superconductivity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5711033-7FD7-7648-54BE-1B7A520AE6A1}"/>
              </a:ext>
            </a:extLst>
          </p:cNvPr>
          <p:cNvSpPr txBox="1"/>
          <p:nvPr/>
        </p:nvSpPr>
        <p:spPr>
          <a:xfrm>
            <a:off x="161664" y="661607"/>
            <a:ext cx="768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Puzzles of the Zero bias peaks (ZBP) with impurity</a:t>
            </a:r>
            <a:endParaRPr lang="en-US" altLang="zh-CN" sz="2400" b="1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BE79749-2B14-29BF-2352-C877A49B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86" y="1395115"/>
            <a:ext cx="2112841" cy="2343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0FC9508-9159-D785-FC17-712AF40FF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018" y="1484146"/>
            <a:ext cx="2421360" cy="2312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698D7F-7B82-C0F8-4221-DD27D511E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658" y="1469846"/>
            <a:ext cx="3873480" cy="23379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8828663-9891-A64D-5D39-DA0D19574AC3}"/>
              </a:ext>
            </a:extLst>
          </p:cNvPr>
          <p:cNvSpPr txBox="1"/>
          <p:nvPr/>
        </p:nvSpPr>
        <p:spPr>
          <a:xfrm>
            <a:off x="125064" y="3810963"/>
            <a:ext cx="1178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Robust zero-energy bound state with adatom Fe, even with large external magnetic field.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C90B448-96A7-6100-3C78-3E5B341388A6}"/>
              </a:ext>
            </a:extLst>
          </p:cNvPr>
          <p:cNvSpPr txBox="1"/>
          <p:nvPr/>
        </p:nvSpPr>
        <p:spPr>
          <a:xfrm>
            <a:off x="7088946" y="744680"/>
            <a:ext cx="443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noProof="1">
                <a:sym typeface="+mn-ea"/>
              </a:rPr>
              <a:t>Yin, J.-X., et.al., </a:t>
            </a:r>
            <a:r>
              <a:rPr lang="fr-FR" altLang="zh-CN" i="1" noProof="1">
                <a:sym typeface="+mn-ea"/>
              </a:rPr>
              <a:t>Nature Physics</a:t>
            </a:r>
            <a:r>
              <a:rPr lang="en-US" altLang="zh-CN" i="1" noProof="1">
                <a:sym typeface="+mn-ea"/>
              </a:rPr>
              <a:t>.</a:t>
            </a:r>
            <a:r>
              <a:rPr lang="fr-FR" altLang="zh-CN" i="1" noProof="1">
                <a:sym typeface="+mn-ea"/>
              </a:rPr>
              <a:t>11.543 (2015)</a:t>
            </a:r>
            <a:endParaRPr lang="zh-CN" altLang="en-US" i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D099D5-D592-F327-FF1D-15B3765A2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41" y="4461902"/>
            <a:ext cx="1973461" cy="22669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D716410-6A38-A323-F639-B24FA62E2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321" y="4444116"/>
            <a:ext cx="1809750" cy="2266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05CBDC6-04A7-E2D0-ED17-551F6191D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488" y="4461902"/>
            <a:ext cx="1705664" cy="22678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B1762CE-DB5B-ABB9-E651-A03112988088}"/>
              </a:ext>
            </a:extLst>
          </p:cNvPr>
          <p:cNvSpPr txBox="1"/>
          <p:nvPr/>
        </p:nvSpPr>
        <p:spPr>
          <a:xfrm>
            <a:off x="5966659" y="4923338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Reversible transitions between Yu-Shiba-</a:t>
            </a:r>
            <a:r>
              <a:rPr lang="en-US" altLang="zh-CN" sz="2000" b="1" dirty="0" err="1"/>
              <a:t>Rosinov</a:t>
            </a:r>
            <a:r>
              <a:rPr lang="en-US" altLang="zh-CN" sz="2000" b="1" dirty="0"/>
              <a:t> states and a robust ZBP induced by modulating the exchange coupling of type-II Fe adatoms using the STM tip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72E54EC-EBC4-08BC-39D9-17A3882DE75C}"/>
              </a:ext>
            </a:extLst>
          </p:cNvPr>
          <p:cNvSpPr txBox="1"/>
          <p:nvPr/>
        </p:nvSpPr>
        <p:spPr>
          <a:xfrm>
            <a:off x="6175766" y="6244792"/>
            <a:ext cx="5886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i="1" noProof="1">
                <a:sym typeface="+mn-ea"/>
              </a:rPr>
              <a:t>Fan Peng, et.al., </a:t>
            </a:r>
            <a:r>
              <a:rPr lang="fr-FR" altLang="zh-CN" i="1" noProof="1">
                <a:sym typeface="+mn-ea"/>
              </a:rPr>
              <a:t>Nature communications</a:t>
            </a:r>
            <a:r>
              <a:rPr lang="en-US" altLang="zh-CN" i="1" noProof="1">
                <a:sym typeface="+mn-ea"/>
              </a:rPr>
              <a:t>. </a:t>
            </a:r>
            <a:r>
              <a:rPr lang="fr-FR" altLang="zh-CN" i="1" noProof="1">
                <a:sym typeface="+mn-ea"/>
              </a:rPr>
              <a:t>12.1348 (2021)</a:t>
            </a:r>
            <a:endParaRPr lang="zh-CN" altLang="en-US" i="1" dirty="0"/>
          </a:p>
        </p:txBody>
      </p:sp>
      <p:pic>
        <p:nvPicPr>
          <p:cNvPr id="2" name="Picture 12" descr="5">
            <a:extLst>
              <a:ext uri="{FF2B5EF4-FFF2-40B4-BE49-F238E27FC236}">
                <a16:creationId xmlns:a16="http://schemas.microsoft.com/office/drawing/2014/main" xmlns="" id="{8DCE3E5C-45DA-605F-08E9-F0A45365BA4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79"/>
            <a:ext cx="12204000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8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027FD-B016-49AD-9599-7C1E62B3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66" y="408735"/>
            <a:ext cx="2357066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Outlines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C7375B-50F8-4428-B07B-7FC36A72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40" y="1535306"/>
            <a:ext cx="9308582" cy="425117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related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issues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on</a:t>
            </a:r>
            <a:r>
              <a:rPr lang="zh-CN" altLang="en-US" sz="33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Topological superconductors(TSCs) </a:t>
            </a:r>
            <a:endParaRPr lang="en-US" altLang="zh-CN" sz="33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rgbClr val="0070C0"/>
                </a:solidFill>
              </a:rPr>
              <a:t>Anderson impurity </a:t>
            </a:r>
            <a:r>
              <a:rPr lang="en-US" altLang="zh-CN" sz="3300" b="1" dirty="0"/>
              <a:t>coupled to TSCs</a:t>
            </a:r>
            <a:r>
              <a:rPr lang="zh-CN" altLang="en-US" sz="3300" b="1" dirty="0"/>
              <a:t> </a:t>
            </a:r>
            <a:r>
              <a:rPr lang="en-US" altLang="zh-CN" sz="3300" b="1" dirty="0"/>
              <a:t>with/without vortex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Numerical results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altLang="zh-CN" sz="33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0863" y="5562785"/>
            <a:ext cx="7574766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Rev. </a:t>
            </a:r>
            <a:r>
              <a:rPr lang="en-US" altLang="zh-CN" sz="25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122, 087001 (2019).</a:t>
            </a:r>
          </a:p>
          <a:p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zh-CN" sz="25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2206.04862 (2022)</a:t>
            </a:r>
          </a:p>
        </p:txBody>
      </p:sp>
    </p:spTree>
    <p:extLst>
      <p:ext uri="{BB962C8B-B14F-4D97-AF65-F5344CB8AC3E}">
        <p14:creationId xmlns:p14="http://schemas.microsoft.com/office/powerpoint/2010/main" val="97040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640"/>
  <p:tag name="KSO_WM_FULL_TEXT_BEAUTIFY_COPY_ID" val="150995201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20127</TotalTime>
  <Words>5506</Words>
  <Application>Microsoft Macintosh PowerPoint</Application>
  <PresentationFormat>自定义</PresentationFormat>
  <Paragraphs>620</Paragraphs>
  <Slides>55</Slides>
  <Notes>36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公式</vt:lpstr>
      <vt:lpstr>PowerPoint 演示文稿</vt:lpstr>
      <vt:lpstr>Outlines_x0013_</vt:lpstr>
      <vt:lpstr>PowerPoint 演示文稿</vt:lpstr>
      <vt:lpstr>PowerPoint 演示文稿</vt:lpstr>
      <vt:lpstr>PowerPoint 演示文稿</vt:lpstr>
      <vt:lpstr>PowerPoint 演示文稿</vt:lpstr>
      <vt:lpstr>Dongfei Wang, et.al., Science. 362. 6312(2018)</vt:lpstr>
      <vt:lpstr>PowerPoint 演示文稿</vt:lpstr>
      <vt:lpstr>Outlines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Wilson NRG implementation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Features of MF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chiral excitonic insulator with parity anomaly</dc:title>
  <dc:creator>王锐</dc:creator>
  <cp:lastModifiedBy>冯</cp:lastModifiedBy>
  <cp:revision>358</cp:revision>
  <cp:lastPrinted>2019-05-22T10:22:29Z</cp:lastPrinted>
  <dcterms:created xsi:type="dcterms:W3CDTF">2017-11-01T02:45:16Z</dcterms:created>
  <dcterms:modified xsi:type="dcterms:W3CDTF">2023-06-01T01:38:01Z</dcterms:modified>
</cp:coreProperties>
</file>