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84" r:id="rId2"/>
    <p:sldId id="2676" r:id="rId3"/>
    <p:sldId id="2665" r:id="rId4"/>
    <p:sldId id="2666" r:id="rId5"/>
    <p:sldId id="2667" r:id="rId6"/>
    <p:sldId id="256" r:id="rId7"/>
    <p:sldId id="277" r:id="rId8"/>
    <p:sldId id="257" r:id="rId9"/>
    <p:sldId id="2677" r:id="rId10"/>
    <p:sldId id="2668" r:id="rId11"/>
    <p:sldId id="286" r:id="rId12"/>
    <p:sldId id="287" r:id="rId13"/>
    <p:sldId id="296" r:id="rId14"/>
    <p:sldId id="288" r:id="rId15"/>
    <p:sldId id="290" r:id="rId16"/>
    <p:sldId id="289" r:id="rId17"/>
    <p:sldId id="2669" r:id="rId18"/>
    <p:sldId id="310" r:id="rId19"/>
    <p:sldId id="270" r:id="rId20"/>
    <p:sldId id="309" r:id="rId21"/>
    <p:sldId id="311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2681" r:id="rId34"/>
    <p:sldId id="2682" r:id="rId35"/>
    <p:sldId id="324" r:id="rId36"/>
    <p:sldId id="325" r:id="rId37"/>
    <p:sldId id="326" r:id="rId38"/>
    <p:sldId id="327" r:id="rId39"/>
    <p:sldId id="2671" r:id="rId40"/>
    <p:sldId id="2679" r:id="rId41"/>
    <p:sldId id="2680" r:id="rId42"/>
    <p:sldId id="2675" r:id="rId43"/>
    <p:sldId id="332" r:id="rId44"/>
    <p:sldId id="333" r:id="rId45"/>
    <p:sldId id="334" r:id="rId46"/>
    <p:sldId id="335" r:id="rId47"/>
    <p:sldId id="2673" r:id="rId48"/>
    <p:sldId id="2683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2670" r:id="rId62"/>
    <p:sldId id="2684" r:id="rId63"/>
    <p:sldId id="2678" r:id="rId6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6"/>
    <p:restoredTop sz="94607"/>
  </p:normalViewPr>
  <p:slideViewPr>
    <p:cSldViewPr snapToGrid="0">
      <p:cViewPr varScale="1">
        <p:scale>
          <a:sx n="117" d="100"/>
          <a:sy n="117" d="100"/>
        </p:scale>
        <p:origin x="19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D5A1B3-611E-5946-9231-F1D6BB6365D7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9CB3DD9-5938-3245-82FC-45278ED0FB1F}">
      <dgm:prSet phldrT="[文本]" custT="1"/>
      <dgm:spPr>
        <a:solidFill>
          <a:schemeClr val="bg1"/>
        </a:solidFill>
      </dgm:spPr>
      <dgm:t>
        <a:bodyPr/>
        <a:lstStyle/>
        <a:p>
          <a:r>
            <a:rPr lang="zh-CN" altLang="en-US" sz="2400" b="1" dirty="0">
              <a:solidFill>
                <a:srgbClr val="1109D9"/>
              </a:solidFill>
            </a:rPr>
            <a:t>强磁场下</a:t>
          </a:r>
          <a:endParaRPr lang="en-US" altLang="zh-CN" sz="2400" b="1" dirty="0">
            <a:solidFill>
              <a:srgbClr val="1109D9"/>
            </a:solidFill>
          </a:endParaRPr>
        </a:p>
        <a:p>
          <a:r>
            <a:rPr lang="zh-CN" altLang="en-US" sz="2400" b="1" dirty="0">
              <a:solidFill>
                <a:srgbClr val="1109D9"/>
              </a:solidFill>
            </a:rPr>
            <a:t>二维电子气</a:t>
          </a:r>
        </a:p>
      </dgm:t>
    </dgm:pt>
    <dgm:pt modelId="{15FEE510-BEB9-A545-AB65-CE91BE8E009E}" type="parTrans" cxnId="{6194B065-19F5-824E-82FF-CE4DAF9EF91F}">
      <dgm:prSet/>
      <dgm:spPr/>
      <dgm:t>
        <a:bodyPr/>
        <a:lstStyle/>
        <a:p>
          <a:endParaRPr lang="zh-CN" altLang="en-US"/>
        </a:p>
      </dgm:t>
    </dgm:pt>
    <dgm:pt modelId="{02FB2409-C037-C544-A8A2-B32BDFA7BAF0}" type="sibTrans" cxnId="{6194B065-19F5-824E-82FF-CE4DAF9EF91F}">
      <dgm:prSet/>
      <dgm:spPr/>
      <dgm:t>
        <a:bodyPr/>
        <a:lstStyle/>
        <a:p>
          <a:endParaRPr lang="zh-CN" altLang="en-US"/>
        </a:p>
      </dgm:t>
    </dgm:pt>
    <dgm:pt modelId="{B7893F99-9868-D74B-8B21-1F5B3627C265}">
      <dgm:prSet phldrT="[文本]"/>
      <dgm:spPr/>
      <dgm:t>
        <a:bodyPr/>
        <a:lstStyle/>
        <a:p>
          <a:r>
            <a:rPr lang="zh-CN" altLang="en-US" dirty="0">
              <a:solidFill>
                <a:srgbClr val="1109D9"/>
              </a:solidFill>
              <a:latin typeface="KaiTi" panose="02010609060101010101" pitchFamily="49" charset="-122"/>
              <a:ea typeface="KaiTi" panose="02010609060101010101" pitchFamily="49" charset="-122"/>
            </a:rPr>
            <a:t>分数量子霍尔效应（半导体，石墨烯等）</a:t>
          </a:r>
        </a:p>
      </dgm:t>
    </dgm:pt>
    <dgm:pt modelId="{AC8B0E11-52E6-0D46-A395-576FBB194FCB}" type="parTrans" cxnId="{359AF751-4174-374D-B4D2-AAFB4425310F}">
      <dgm:prSet/>
      <dgm:spPr/>
      <dgm:t>
        <a:bodyPr/>
        <a:lstStyle/>
        <a:p>
          <a:endParaRPr lang="zh-CN" altLang="en-US"/>
        </a:p>
      </dgm:t>
    </dgm:pt>
    <dgm:pt modelId="{89FE309D-F9D5-1F43-9BDE-C490869A5651}" type="sibTrans" cxnId="{359AF751-4174-374D-B4D2-AAFB4425310F}">
      <dgm:prSet/>
      <dgm:spPr/>
      <dgm:t>
        <a:bodyPr/>
        <a:lstStyle/>
        <a:p>
          <a:endParaRPr lang="zh-CN" altLang="en-US"/>
        </a:p>
      </dgm:t>
    </dgm:pt>
    <dgm:pt modelId="{94172642-C175-6942-9021-2A6B45B19789}">
      <dgm:prSet phldrT="[文本]"/>
      <dgm:spPr/>
      <dgm:t>
        <a:bodyPr/>
        <a:lstStyle/>
        <a:p>
          <a:r>
            <a:rPr lang="zh-CN" altLang="en-US" dirty="0">
              <a:solidFill>
                <a:srgbClr val="1109D9"/>
              </a:solidFill>
              <a:latin typeface="KaiTi" panose="02010609060101010101" pitchFamily="49" charset="-122"/>
              <a:ea typeface="KaiTi" panose="02010609060101010101" pitchFamily="49" charset="-122"/>
            </a:rPr>
            <a:t>魏格纳晶格</a:t>
          </a:r>
        </a:p>
      </dgm:t>
    </dgm:pt>
    <dgm:pt modelId="{376360F4-06E0-AE41-B856-88378C60684C}" type="parTrans" cxnId="{045DA49F-2BDC-2543-94CC-609DC6C40B18}">
      <dgm:prSet/>
      <dgm:spPr/>
      <dgm:t>
        <a:bodyPr/>
        <a:lstStyle/>
        <a:p>
          <a:endParaRPr lang="zh-CN" altLang="en-US"/>
        </a:p>
      </dgm:t>
    </dgm:pt>
    <dgm:pt modelId="{53DBFD48-AEEB-3F4E-A2C1-598D7B014A7F}" type="sibTrans" cxnId="{045DA49F-2BDC-2543-94CC-609DC6C40B18}">
      <dgm:prSet/>
      <dgm:spPr/>
      <dgm:t>
        <a:bodyPr/>
        <a:lstStyle/>
        <a:p>
          <a:endParaRPr lang="zh-CN" altLang="en-US"/>
        </a:p>
      </dgm:t>
    </dgm:pt>
    <dgm:pt modelId="{9BFC2655-E25F-344F-A4C8-FE58A8E1982D}">
      <dgm:prSet phldrT="[文本]"/>
      <dgm:spPr>
        <a:solidFill>
          <a:schemeClr val="bg1"/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一维电子格子自旋链</a:t>
          </a:r>
          <a:endParaRPr lang="en-US" altLang="zh-CN" b="1" dirty="0">
            <a:solidFill>
              <a:srgbClr val="FF0000"/>
            </a:solidFill>
          </a:endParaRPr>
        </a:p>
      </dgm:t>
    </dgm:pt>
    <dgm:pt modelId="{B4705531-CCFD-0248-AC0B-64220537AEE7}" type="parTrans" cxnId="{5AD08654-65E4-724C-A065-806D45909C94}">
      <dgm:prSet/>
      <dgm:spPr/>
      <dgm:t>
        <a:bodyPr/>
        <a:lstStyle/>
        <a:p>
          <a:endParaRPr lang="zh-CN" altLang="en-US"/>
        </a:p>
      </dgm:t>
    </dgm:pt>
    <dgm:pt modelId="{900D3BDE-A329-9B4C-8F12-CC7013515326}" type="sibTrans" cxnId="{5AD08654-65E4-724C-A065-806D45909C94}">
      <dgm:prSet/>
      <dgm:spPr/>
      <dgm:t>
        <a:bodyPr/>
        <a:lstStyle/>
        <a:p>
          <a:endParaRPr lang="zh-CN" altLang="en-US"/>
        </a:p>
      </dgm:t>
    </dgm:pt>
    <dgm:pt modelId="{CAE3AE6F-996C-3F4A-84C5-6A1B145F1352}">
      <dgm:prSet phldrT="[文本]"/>
      <dgm:spPr/>
      <dgm:t>
        <a:bodyPr/>
        <a:lstStyle/>
        <a:p>
          <a:r>
            <a:rPr lang="zh-CN" altLang="en-US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rPr>
            <a:t>单杂质问题</a:t>
          </a:r>
        </a:p>
      </dgm:t>
    </dgm:pt>
    <dgm:pt modelId="{B736469F-419F-4C44-A309-F34DFD031908}" type="parTrans" cxnId="{DB20AC3A-9306-7D4E-B830-5FD3B15F9F97}">
      <dgm:prSet/>
      <dgm:spPr/>
      <dgm:t>
        <a:bodyPr/>
        <a:lstStyle/>
        <a:p>
          <a:endParaRPr lang="zh-CN" altLang="en-US"/>
        </a:p>
      </dgm:t>
    </dgm:pt>
    <dgm:pt modelId="{3CA500DE-C5E0-DC42-BBA4-454DAD00C807}" type="sibTrans" cxnId="{DB20AC3A-9306-7D4E-B830-5FD3B15F9F97}">
      <dgm:prSet/>
      <dgm:spPr/>
      <dgm:t>
        <a:bodyPr/>
        <a:lstStyle/>
        <a:p>
          <a:endParaRPr lang="zh-CN" altLang="en-US"/>
        </a:p>
      </dgm:t>
    </dgm:pt>
    <dgm:pt modelId="{7E430E3A-0867-824F-BED6-9E394F7A1D83}">
      <dgm:prSet phldrT="[文本]"/>
      <dgm:spPr/>
      <dgm:t>
        <a:bodyPr/>
        <a:lstStyle/>
        <a:p>
          <a:r>
            <a:rPr lang="zh-CN" altLang="en-US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rPr>
            <a:t>严格可解模型</a:t>
          </a:r>
        </a:p>
      </dgm:t>
    </dgm:pt>
    <dgm:pt modelId="{A6E4ED2B-0671-7C46-8045-BA10356705F5}" type="parTrans" cxnId="{877F80C6-2B6D-3445-844B-C93D2FB3352F}">
      <dgm:prSet/>
      <dgm:spPr/>
      <dgm:t>
        <a:bodyPr/>
        <a:lstStyle/>
        <a:p>
          <a:endParaRPr lang="zh-CN" altLang="en-US"/>
        </a:p>
      </dgm:t>
    </dgm:pt>
    <dgm:pt modelId="{BBF869F7-C522-E746-B0B4-7B7481B7318F}" type="sibTrans" cxnId="{877F80C6-2B6D-3445-844B-C93D2FB3352F}">
      <dgm:prSet/>
      <dgm:spPr/>
      <dgm:t>
        <a:bodyPr/>
        <a:lstStyle/>
        <a:p>
          <a:endParaRPr lang="zh-CN" altLang="en-US"/>
        </a:p>
      </dgm:t>
    </dgm:pt>
    <dgm:pt modelId="{3C6270DE-D75A-6843-A110-8450C3BBDE97}">
      <dgm:prSet phldrT="[文本]"/>
      <dgm:spPr>
        <a:solidFill>
          <a:schemeClr val="bg1"/>
        </a:solidFill>
      </dgm:spPr>
      <dgm:t>
        <a:bodyPr/>
        <a:lstStyle/>
        <a:p>
          <a:r>
            <a:rPr lang="zh-CN" altLang="en-US" b="1" dirty="0">
              <a:solidFill>
                <a:schemeClr val="tx1"/>
              </a:solidFill>
            </a:rPr>
            <a:t>二维和三维电子和自旋格子</a:t>
          </a:r>
          <a:endParaRPr lang="zh-CN" altLang="en-US" dirty="0">
            <a:solidFill>
              <a:schemeClr val="tx1"/>
            </a:solidFill>
          </a:endParaRPr>
        </a:p>
      </dgm:t>
    </dgm:pt>
    <dgm:pt modelId="{C323F66A-68CC-D243-BBED-379E04D3C92E}" type="parTrans" cxnId="{6B35457F-275E-364C-B053-BAE3050880B7}">
      <dgm:prSet/>
      <dgm:spPr/>
      <dgm:t>
        <a:bodyPr/>
        <a:lstStyle/>
        <a:p>
          <a:endParaRPr lang="zh-CN" altLang="en-US"/>
        </a:p>
      </dgm:t>
    </dgm:pt>
    <dgm:pt modelId="{F15A3A88-1E8E-AE4E-A0E9-22CAC72D8780}" type="sibTrans" cxnId="{6B35457F-275E-364C-B053-BAE3050880B7}">
      <dgm:prSet/>
      <dgm:spPr/>
      <dgm:t>
        <a:bodyPr/>
        <a:lstStyle/>
        <a:p>
          <a:endParaRPr lang="zh-CN" altLang="en-US"/>
        </a:p>
      </dgm:t>
    </dgm:pt>
    <dgm:pt modelId="{21413633-B51D-9348-86B6-6A476CD41CCD}">
      <dgm:prSet phldrT="[文本]"/>
      <dgm:spPr/>
      <dgm:t>
        <a:bodyPr/>
        <a:lstStyle/>
        <a:p>
          <a:r>
            <a:rPr lang="zh-CN" altLang="en-US" dirty="0">
              <a:latin typeface="KaiTi" panose="02010609060101010101" pitchFamily="49" charset="-122"/>
              <a:ea typeface="KaiTi" panose="02010609060101010101" pitchFamily="49" charset="-122"/>
            </a:rPr>
            <a:t>重费米子</a:t>
          </a:r>
          <a:r>
            <a:rPr lang="en-US" altLang="zh-CN" dirty="0">
              <a:latin typeface="KaiTi" panose="02010609060101010101" pitchFamily="49" charset="-122"/>
              <a:ea typeface="KaiTi" panose="02010609060101010101" pitchFamily="49" charset="-122"/>
            </a:rPr>
            <a:t> </a:t>
          </a:r>
          <a:endParaRPr lang="zh-CN" altLang="en-US" dirty="0">
            <a:latin typeface="KaiTi" panose="02010609060101010101" pitchFamily="49" charset="-122"/>
            <a:ea typeface="KaiTi" panose="02010609060101010101" pitchFamily="49" charset="-122"/>
          </a:endParaRPr>
        </a:p>
      </dgm:t>
    </dgm:pt>
    <dgm:pt modelId="{714258A3-746E-214D-B281-F6C67FA9A0C6}" type="parTrans" cxnId="{30E02056-E27B-9F4C-8B6F-908307665426}">
      <dgm:prSet/>
      <dgm:spPr/>
      <dgm:t>
        <a:bodyPr/>
        <a:lstStyle/>
        <a:p>
          <a:endParaRPr lang="zh-CN" altLang="en-US"/>
        </a:p>
      </dgm:t>
    </dgm:pt>
    <dgm:pt modelId="{835872E1-7B5E-D049-9F56-60A41016E7A0}" type="sibTrans" cxnId="{30E02056-E27B-9F4C-8B6F-908307665426}">
      <dgm:prSet/>
      <dgm:spPr/>
      <dgm:t>
        <a:bodyPr/>
        <a:lstStyle/>
        <a:p>
          <a:endParaRPr lang="zh-CN" altLang="en-US"/>
        </a:p>
      </dgm:t>
    </dgm:pt>
    <dgm:pt modelId="{E323EF97-7F51-B349-BF44-45073B28373C}">
      <dgm:prSet phldrT="[文本]"/>
      <dgm:spPr/>
      <dgm:t>
        <a:bodyPr/>
        <a:lstStyle/>
        <a:p>
          <a:r>
            <a:rPr lang="zh-CN" altLang="en-US" b="1" dirty="0">
              <a:latin typeface="KaiTi" panose="02010609060101010101" pitchFamily="49" charset="-122"/>
              <a:ea typeface="KaiTi" panose="02010609060101010101" pitchFamily="49" charset="-122"/>
            </a:rPr>
            <a:t>高温超导</a:t>
          </a:r>
        </a:p>
      </dgm:t>
    </dgm:pt>
    <dgm:pt modelId="{EEC49B02-FED2-4C44-A24F-011CB340A6B9}" type="parTrans" cxnId="{AA619332-BA33-AE4B-BE49-D1A3F4599D34}">
      <dgm:prSet/>
      <dgm:spPr/>
      <dgm:t>
        <a:bodyPr/>
        <a:lstStyle/>
        <a:p>
          <a:endParaRPr lang="zh-CN" altLang="en-US"/>
        </a:p>
      </dgm:t>
    </dgm:pt>
    <dgm:pt modelId="{B676D1B9-144F-AB4B-AB61-C086E83E34F7}" type="sibTrans" cxnId="{AA619332-BA33-AE4B-BE49-D1A3F4599D34}">
      <dgm:prSet/>
      <dgm:spPr/>
      <dgm:t>
        <a:bodyPr/>
        <a:lstStyle/>
        <a:p>
          <a:endParaRPr lang="zh-CN" altLang="en-US"/>
        </a:p>
      </dgm:t>
    </dgm:pt>
    <dgm:pt modelId="{85170C7C-DAC3-5C47-ABFB-DDD1F9DEB31B}">
      <dgm:prSet phldrT="[文本]"/>
      <dgm:spPr/>
      <dgm:t>
        <a:bodyPr/>
        <a:lstStyle/>
        <a:p>
          <a:pPr>
            <a:buFont typeface="Wingdings" pitchFamily="2" charset="2"/>
            <a:buChar char="Ø"/>
          </a:pPr>
          <a:r>
            <a:rPr lang="zh-CN" altLang="en-US" dirty="0">
              <a:solidFill>
                <a:srgbClr val="1109D9"/>
              </a:solidFill>
            </a:rPr>
            <a:t>空间连续波函数：数值和解析</a:t>
          </a:r>
        </a:p>
      </dgm:t>
    </dgm:pt>
    <dgm:pt modelId="{6C5E58C1-EC00-F649-A4C8-58FABFA17ED9}" type="parTrans" cxnId="{F9CBC32A-ED42-CB47-85FD-9ABE27BA64AC}">
      <dgm:prSet/>
      <dgm:spPr/>
      <dgm:t>
        <a:bodyPr/>
        <a:lstStyle/>
        <a:p>
          <a:endParaRPr lang="zh-CN" altLang="en-US"/>
        </a:p>
      </dgm:t>
    </dgm:pt>
    <dgm:pt modelId="{540B71B5-C357-314F-9DC2-DE85BC955BAC}" type="sibTrans" cxnId="{F9CBC32A-ED42-CB47-85FD-9ABE27BA64AC}">
      <dgm:prSet/>
      <dgm:spPr/>
      <dgm:t>
        <a:bodyPr/>
        <a:lstStyle/>
        <a:p>
          <a:endParaRPr lang="zh-CN" altLang="en-US"/>
        </a:p>
      </dgm:t>
    </dgm:pt>
    <dgm:pt modelId="{2F39DB93-844D-BE49-AAC8-610220BF9A8C}">
      <dgm:prSet phldrT="[文本]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US" altLang="zh-CN" dirty="0">
              <a:solidFill>
                <a:srgbClr val="FF0000"/>
              </a:solidFill>
            </a:rPr>
            <a:t>Bethe ansatz</a:t>
          </a:r>
          <a:endParaRPr lang="zh-CN" altLang="en-US" dirty="0">
            <a:solidFill>
              <a:srgbClr val="FF0000"/>
            </a:solidFill>
          </a:endParaRPr>
        </a:p>
      </dgm:t>
    </dgm:pt>
    <dgm:pt modelId="{5745FE52-292C-8646-975E-819DD858EF2E}" type="parTrans" cxnId="{82509360-2923-1845-B7C3-EE7B351427B1}">
      <dgm:prSet/>
      <dgm:spPr/>
      <dgm:t>
        <a:bodyPr/>
        <a:lstStyle/>
        <a:p>
          <a:endParaRPr lang="zh-CN" altLang="en-US"/>
        </a:p>
      </dgm:t>
    </dgm:pt>
    <dgm:pt modelId="{90B17508-AE8D-3B44-8A06-56817C54FFCD}" type="sibTrans" cxnId="{82509360-2923-1845-B7C3-EE7B351427B1}">
      <dgm:prSet/>
      <dgm:spPr/>
      <dgm:t>
        <a:bodyPr/>
        <a:lstStyle/>
        <a:p>
          <a:endParaRPr lang="zh-CN" altLang="en-US"/>
        </a:p>
      </dgm:t>
    </dgm:pt>
    <dgm:pt modelId="{8F55C0CE-E60C-6B45-B6C3-FF84DE4D4849}">
      <dgm:prSet phldrT="[文本]"/>
      <dgm:spPr/>
      <dgm:t>
        <a:bodyPr/>
        <a:lstStyle/>
        <a:p>
          <a:pPr>
            <a:buFont typeface="Wingdings" pitchFamily="2" charset="2"/>
            <a:buChar char="Ø"/>
          </a:pPr>
          <a:r>
            <a:rPr lang="zh-CN" altLang="en-US" dirty="0">
              <a:solidFill>
                <a:srgbClr val="FF0000"/>
              </a:solidFill>
            </a:rPr>
            <a:t>共形场论</a:t>
          </a:r>
        </a:p>
      </dgm:t>
    </dgm:pt>
    <dgm:pt modelId="{2DAD4238-B438-524F-9F26-EDA4C8B208A6}" type="parTrans" cxnId="{3542BBBD-61C7-4640-9B32-4242127049BC}">
      <dgm:prSet/>
      <dgm:spPr/>
      <dgm:t>
        <a:bodyPr/>
        <a:lstStyle/>
        <a:p>
          <a:endParaRPr lang="zh-CN" altLang="en-US"/>
        </a:p>
      </dgm:t>
    </dgm:pt>
    <dgm:pt modelId="{74FB46AE-E52B-9E4D-8AD6-00BDC92C37C2}" type="sibTrans" cxnId="{3542BBBD-61C7-4640-9B32-4242127049BC}">
      <dgm:prSet/>
      <dgm:spPr/>
      <dgm:t>
        <a:bodyPr/>
        <a:lstStyle/>
        <a:p>
          <a:endParaRPr lang="zh-CN" altLang="en-US"/>
        </a:p>
      </dgm:t>
    </dgm:pt>
    <dgm:pt modelId="{3122C9FF-A5EE-014A-8FB7-67ECC19751AF}">
      <dgm:prSet phldrT="[文本]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US" altLang="zh-CN" dirty="0">
              <a:solidFill>
                <a:srgbClr val="FF0000"/>
              </a:solidFill>
            </a:rPr>
            <a:t>DMRG</a:t>
          </a:r>
          <a:endParaRPr lang="zh-CN" altLang="en-US" dirty="0">
            <a:solidFill>
              <a:srgbClr val="FF0000"/>
            </a:solidFill>
          </a:endParaRPr>
        </a:p>
      </dgm:t>
    </dgm:pt>
    <dgm:pt modelId="{B5DDB116-B4DE-8949-993C-4E403BC67347}" type="parTrans" cxnId="{0263D097-4620-A649-9CF4-08849839FC68}">
      <dgm:prSet/>
      <dgm:spPr/>
      <dgm:t>
        <a:bodyPr/>
        <a:lstStyle/>
        <a:p>
          <a:endParaRPr lang="zh-CN" altLang="en-US"/>
        </a:p>
      </dgm:t>
    </dgm:pt>
    <dgm:pt modelId="{43CA1C65-8924-EB48-B1DA-C7259FB33EF2}" type="sibTrans" cxnId="{0263D097-4620-A649-9CF4-08849839FC68}">
      <dgm:prSet/>
      <dgm:spPr/>
      <dgm:t>
        <a:bodyPr/>
        <a:lstStyle/>
        <a:p>
          <a:endParaRPr lang="zh-CN" altLang="en-US"/>
        </a:p>
      </dgm:t>
    </dgm:pt>
    <dgm:pt modelId="{1018EA3C-DFDE-5342-BBCA-65C09463F990}">
      <dgm:prSet phldrT="[文本]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US" altLang="zh-CN" dirty="0">
              <a:solidFill>
                <a:srgbClr val="FF0000"/>
              </a:solidFill>
            </a:rPr>
            <a:t>QMC</a:t>
          </a:r>
          <a:endParaRPr lang="zh-CN" altLang="en-US" dirty="0">
            <a:solidFill>
              <a:srgbClr val="FF0000"/>
            </a:solidFill>
          </a:endParaRPr>
        </a:p>
      </dgm:t>
    </dgm:pt>
    <dgm:pt modelId="{B6D7EFF3-34AA-CD43-80EE-1D3AF3BE8CFF}" type="parTrans" cxnId="{168EBAE0-0DFB-574F-B987-98E5DAB6CD2A}">
      <dgm:prSet/>
      <dgm:spPr/>
      <dgm:t>
        <a:bodyPr/>
        <a:lstStyle/>
        <a:p>
          <a:endParaRPr lang="zh-CN" altLang="en-US"/>
        </a:p>
      </dgm:t>
    </dgm:pt>
    <dgm:pt modelId="{F8515DA9-2512-6440-9419-05D0FECDFBFA}" type="sibTrans" cxnId="{168EBAE0-0DFB-574F-B987-98E5DAB6CD2A}">
      <dgm:prSet/>
      <dgm:spPr/>
      <dgm:t>
        <a:bodyPr/>
        <a:lstStyle/>
        <a:p>
          <a:endParaRPr lang="zh-CN" altLang="en-US"/>
        </a:p>
      </dgm:t>
    </dgm:pt>
    <dgm:pt modelId="{09E27367-A105-DD40-A8EC-2BAAFA6DFB3E}">
      <dgm:prSet phldrT="[文本]"/>
      <dgm:spPr/>
      <dgm:t>
        <a:bodyPr/>
        <a:lstStyle/>
        <a:p>
          <a:r>
            <a:rPr lang="zh-CN" altLang="en-US" dirty="0">
              <a:latin typeface="KaiTi" panose="02010609060101010101" pitchFamily="49" charset="-122"/>
              <a:ea typeface="KaiTi" panose="02010609060101010101" pitchFamily="49" charset="-122"/>
            </a:rPr>
            <a:t>庞磁阻</a:t>
          </a:r>
        </a:p>
      </dgm:t>
    </dgm:pt>
    <dgm:pt modelId="{80587C4E-29C1-2343-A370-3D37C46F7ADF}" type="parTrans" cxnId="{B372BC5A-EB7E-7F40-AB6E-F212100A7697}">
      <dgm:prSet/>
      <dgm:spPr/>
      <dgm:t>
        <a:bodyPr/>
        <a:lstStyle/>
        <a:p>
          <a:endParaRPr lang="zh-CN" altLang="en-US"/>
        </a:p>
      </dgm:t>
    </dgm:pt>
    <dgm:pt modelId="{6DE95A60-819D-A948-95AD-E03D8291AE66}" type="sibTrans" cxnId="{B372BC5A-EB7E-7F40-AB6E-F212100A7697}">
      <dgm:prSet/>
      <dgm:spPr/>
      <dgm:t>
        <a:bodyPr/>
        <a:lstStyle/>
        <a:p>
          <a:endParaRPr lang="zh-CN" altLang="en-US"/>
        </a:p>
      </dgm:t>
    </dgm:pt>
    <dgm:pt modelId="{0C96FA6F-A947-1C47-B016-84ACC6F09BD2}">
      <dgm:prSet phldrT="[文本]"/>
      <dgm:spPr/>
      <dgm:t>
        <a:bodyPr/>
        <a:lstStyle/>
        <a:p>
          <a:r>
            <a:rPr lang="zh-CN" altLang="en-US" dirty="0">
              <a:latin typeface="KaiTi" panose="02010609060101010101" pitchFamily="49" charset="-122"/>
              <a:ea typeface="KaiTi" panose="02010609060101010101" pitchFamily="49" charset="-122"/>
            </a:rPr>
            <a:t>新物态（拓扑）</a:t>
          </a:r>
        </a:p>
      </dgm:t>
    </dgm:pt>
    <dgm:pt modelId="{7398AD31-044F-E847-A4D0-833804374E82}" type="parTrans" cxnId="{98EA6F95-092F-1844-8CC0-2478AECB4111}">
      <dgm:prSet/>
      <dgm:spPr/>
      <dgm:t>
        <a:bodyPr/>
        <a:lstStyle/>
        <a:p>
          <a:endParaRPr lang="zh-CN" altLang="en-US"/>
        </a:p>
      </dgm:t>
    </dgm:pt>
    <dgm:pt modelId="{61BD4460-9320-6844-8BB3-CBB973096BE3}" type="sibTrans" cxnId="{98EA6F95-092F-1844-8CC0-2478AECB4111}">
      <dgm:prSet/>
      <dgm:spPr/>
      <dgm:t>
        <a:bodyPr/>
        <a:lstStyle/>
        <a:p>
          <a:endParaRPr lang="zh-CN" altLang="en-US"/>
        </a:p>
      </dgm:t>
    </dgm:pt>
    <dgm:pt modelId="{E07B087C-E63A-AC4A-874D-019C38E6A3BC}">
      <dgm:prSet phldrT="[文本]"/>
      <dgm:spPr/>
      <dgm:t>
        <a:bodyPr/>
        <a:lstStyle/>
        <a:p>
          <a:r>
            <a:rPr lang="zh-CN" altLang="en-US" dirty="0">
              <a:latin typeface="KaiTi" panose="02010609060101010101" pitchFamily="49" charset="-122"/>
              <a:ea typeface="KaiTi" panose="02010609060101010101" pitchFamily="49" charset="-122"/>
            </a:rPr>
            <a:t>磁性系统</a:t>
          </a:r>
        </a:p>
      </dgm:t>
    </dgm:pt>
    <dgm:pt modelId="{C07FBCEA-672E-C349-A505-F210515A2FFE}" type="parTrans" cxnId="{AD9838A1-7072-D24E-92D3-4C396DB49BE5}">
      <dgm:prSet/>
      <dgm:spPr/>
      <dgm:t>
        <a:bodyPr/>
        <a:lstStyle/>
        <a:p>
          <a:endParaRPr lang="zh-CN" altLang="en-US"/>
        </a:p>
      </dgm:t>
    </dgm:pt>
    <dgm:pt modelId="{28F91EBD-7A49-5E43-841A-B5F300D1163C}" type="sibTrans" cxnId="{AD9838A1-7072-D24E-92D3-4C396DB49BE5}">
      <dgm:prSet/>
      <dgm:spPr/>
      <dgm:t>
        <a:bodyPr/>
        <a:lstStyle/>
        <a:p>
          <a:endParaRPr lang="zh-CN" altLang="en-US"/>
        </a:p>
      </dgm:t>
    </dgm:pt>
    <dgm:pt modelId="{1103DBC1-769A-0149-9B04-0D499A7DEDD8}">
      <dgm:prSet phldrT="[文本]"/>
      <dgm:spPr/>
      <dgm:t>
        <a:bodyPr/>
        <a:lstStyle/>
        <a:p>
          <a:r>
            <a:rPr lang="zh-CN" altLang="en-US" dirty="0">
              <a:latin typeface="KaiTi" panose="02010609060101010101" pitchFamily="49" charset="-122"/>
              <a:ea typeface="KaiTi" panose="02010609060101010101" pitchFamily="49" charset="-122"/>
            </a:rPr>
            <a:t>石墨烯（魔角）等二维材料</a:t>
          </a:r>
        </a:p>
      </dgm:t>
    </dgm:pt>
    <dgm:pt modelId="{6B273296-79DE-214D-9EBD-947BE30E1283}" type="parTrans" cxnId="{80A04B12-5184-1D48-A75F-F778B5EF6D6D}">
      <dgm:prSet/>
      <dgm:spPr/>
      <dgm:t>
        <a:bodyPr/>
        <a:lstStyle/>
        <a:p>
          <a:endParaRPr lang="zh-CN" altLang="en-US"/>
        </a:p>
      </dgm:t>
    </dgm:pt>
    <dgm:pt modelId="{64029F7E-5CBC-2B4D-847E-E6BF9FA69BF6}" type="sibTrans" cxnId="{80A04B12-5184-1D48-A75F-F778B5EF6D6D}">
      <dgm:prSet/>
      <dgm:spPr/>
      <dgm:t>
        <a:bodyPr/>
        <a:lstStyle/>
        <a:p>
          <a:endParaRPr lang="zh-CN" altLang="en-US"/>
        </a:p>
      </dgm:t>
    </dgm:pt>
    <dgm:pt modelId="{84BE3E09-797B-A943-9691-CCB7A415BD53}">
      <dgm:prSet phldrT="[文本]"/>
      <dgm:spPr/>
      <dgm:t>
        <a:bodyPr/>
        <a:lstStyle/>
        <a:p>
          <a:r>
            <a:rPr lang="zh-CN" altLang="en-US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rPr>
            <a:t>自旋链</a:t>
          </a:r>
        </a:p>
      </dgm:t>
    </dgm:pt>
    <dgm:pt modelId="{430B982C-B198-0740-B6CE-80A18C61F727}" type="parTrans" cxnId="{603B292B-A3AA-464F-A712-E6F6FECA0B88}">
      <dgm:prSet/>
      <dgm:spPr/>
      <dgm:t>
        <a:bodyPr/>
        <a:lstStyle/>
        <a:p>
          <a:endParaRPr lang="zh-CN" altLang="en-US"/>
        </a:p>
      </dgm:t>
    </dgm:pt>
    <dgm:pt modelId="{AD7A81C0-BD6B-7B42-98FF-220C44F4645A}" type="sibTrans" cxnId="{603B292B-A3AA-464F-A712-E6F6FECA0B88}">
      <dgm:prSet/>
      <dgm:spPr/>
      <dgm:t>
        <a:bodyPr/>
        <a:lstStyle/>
        <a:p>
          <a:endParaRPr lang="zh-CN" altLang="en-US"/>
        </a:p>
      </dgm:t>
    </dgm:pt>
    <dgm:pt modelId="{26D629BF-6271-C848-BE36-A5FD6DFE1D63}" type="pres">
      <dgm:prSet presAssocID="{5CD5A1B3-611E-5946-9231-F1D6BB6365D7}" presName="Name0" presStyleCnt="0">
        <dgm:presLayoutVars>
          <dgm:dir/>
          <dgm:animLvl val="lvl"/>
          <dgm:resizeHandles val="exact"/>
        </dgm:presLayoutVars>
      </dgm:prSet>
      <dgm:spPr/>
    </dgm:pt>
    <dgm:pt modelId="{8E20EF9E-0A10-6B41-A35F-8DDC94160CCC}" type="pres">
      <dgm:prSet presAssocID="{49CB3DD9-5938-3245-82FC-45278ED0FB1F}" presName="composite" presStyleCnt="0"/>
      <dgm:spPr/>
    </dgm:pt>
    <dgm:pt modelId="{7450B577-1EEC-CA49-AD30-0B2FDFE4CF09}" type="pres">
      <dgm:prSet presAssocID="{49CB3DD9-5938-3245-82FC-45278ED0FB1F}" presName="parTx" presStyleLbl="alignNode1" presStyleIdx="0" presStyleCnt="3" custScaleY="146925">
        <dgm:presLayoutVars>
          <dgm:chMax val="0"/>
          <dgm:chPref val="0"/>
          <dgm:bulletEnabled val="1"/>
        </dgm:presLayoutVars>
      </dgm:prSet>
      <dgm:spPr/>
    </dgm:pt>
    <dgm:pt modelId="{71AF974D-A3F9-FE48-8A3C-71A26C3CD284}" type="pres">
      <dgm:prSet presAssocID="{49CB3DD9-5938-3245-82FC-45278ED0FB1F}" presName="desTx" presStyleLbl="alignAccFollowNode1" presStyleIdx="0" presStyleCnt="3">
        <dgm:presLayoutVars>
          <dgm:bulletEnabled val="1"/>
        </dgm:presLayoutVars>
      </dgm:prSet>
      <dgm:spPr/>
    </dgm:pt>
    <dgm:pt modelId="{CA29149D-5102-C54D-824D-296E0FA68773}" type="pres">
      <dgm:prSet presAssocID="{02FB2409-C037-C544-A8A2-B32BDFA7BAF0}" presName="space" presStyleCnt="0"/>
      <dgm:spPr/>
    </dgm:pt>
    <dgm:pt modelId="{EA568F08-CA2A-F14A-BC29-495A7FAE1D47}" type="pres">
      <dgm:prSet presAssocID="{9BFC2655-E25F-344F-A4C8-FE58A8E1982D}" presName="composite" presStyleCnt="0"/>
      <dgm:spPr/>
    </dgm:pt>
    <dgm:pt modelId="{64112954-0054-1B4C-B8FB-F829A86170B8}" type="pres">
      <dgm:prSet presAssocID="{9BFC2655-E25F-344F-A4C8-FE58A8E1982D}" presName="parTx" presStyleLbl="alignNode1" presStyleIdx="1" presStyleCnt="3" custScaleY="139356">
        <dgm:presLayoutVars>
          <dgm:chMax val="0"/>
          <dgm:chPref val="0"/>
          <dgm:bulletEnabled val="1"/>
        </dgm:presLayoutVars>
      </dgm:prSet>
      <dgm:spPr/>
    </dgm:pt>
    <dgm:pt modelId="{1EF3BDF9-6191-754C-A1D9-543FDF87EA2C}" type="pres">
      <dgm:prSet presAssocID="{9BFC2655-E25F-344F-A4C8-FE58A8E1982D}" presName="desTx" presStyleLbl="alignAccFollowNode1" presStyleIdx="1" presStyleCnt="3">
        <dgm:presLayoutVars>
          <dgm:bulletEnabled val="1"/>
        </dgm:presLayoutVars>
      </dgm:prSet>
      <dgm:spPr/>
    </dgm:pt>
    <dgm:pt modelId="{7B11366A-BFB3-EF40-8821-EC41D0D39D65}" type="pres">
      <dgm:prSet presAssocID="{900D3BDE-A329-9B4C-8F12-CC7013515326}" presName="space" presStyleCnt="0"/>
      <dgm:spPr/>
    </dgm:pt>
    <dgm:pt modelId="{1C7B105A-D3E3-8A4C-83CA-BA6FA582DC7F}" type="pres">
      <dgm:prSet presAssocID="{3C6270DE-D75A-6843-A110-8450C3BBDE97}" presName="composite" presStyleCnt="0"/>
      <dgm:spPr/>
    </dgm:pt>
    <dgm:pt modelId="{55AF6265-BC8D-9D41-BE3E-5C66B3B2FFD3}" type="pres">
      <dgm:prSet presAssocID="{3C6270DE-D75A-6843-A110-8450C3BBDE97}" presName="parTx" presStyleLbl="alignNode1" presStyleIdx="2" presStyleCnt="3" custScaleY="124604">
        <dgm:presLayoutVars>
          <dgm:chMax val="0"/>
          <dgm:chPref val="0"/>
          <dgm:bulletEnabled val="1"/>
        </dgm:presLayoutVars>
      </dgm:prSet>
      <dgm:spPr/>
    </dgm:pt>
    <dgm:pt modelId="{9D9FDA38-144E-CB45-A40C-A5E9B457C25A}" type="pres">
      <dgm:prSet presAssocID="{3C6270DE-D75A-6843-A110-8450C3BBDE97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B62FA09-5E59-5B44-A202-1173C869E3E7}" type="presOf" srcId="{1103DBC1-769A-0149-9B04-0D499A7DEDD8}" destId="{9D9FDA38-144E-CB45-A40C-A5E9B457C25A}" srcOrd="0" destOrd="4" presId="urn:microsoft.com/office/officeart/2005/8/layout/hList1"/>
    <dgm:cxn modelId="{80A04B12-5184-1D48-A75F-F778B5EF6D6D}" srcId="{3C6270DE-D75A-6843-A110-8450C3BBDE97}" destId="{1103DBC1-769A-0149-9B04-0D499A7DEDD8}" srcOrd="4" destOrd="0" parTransId="{6B273296-79DE-214D-9EBD-947BE30E1283}" sibTransId="{64029F7E-5CBC-2B4D-847E-E6BF9FA69BF6}"/>
    <dgm:cxn modelId="{7A70F815-A0D8-AD46-9AB6-B27BC9A9FCAE}" type="presOf" srcId="{8F55C0CE-E60C-6B45-B6C3-FF84DE4D4849}" destId="{1EF3BDF9-6191-754C-A1D9-543FDF87EA2C}" srcOrd="0" destOrd="4" presId="urn:microsoft.com/office/officeart/2005/8/layout/hList1"/>
    <dgm:cxn modelId="{F9CBC32A-ED42-CB47-85FD-9ABE27BA64AC}" srcId="{49CB3DD9-5938-3245-82FC-45278ED0FB1F}" destId="{85170C7C-DAC3-5C47-ABFB-DDD1F9DEB31B}" srcOrd="2" destOrd="0" parTransId="{6C5E58C1-EC00-F649-A4C8-58FABFA17ED9}" sibTransId="{540B71B5-C357-314F-9DC2-DE85BC955BAC}"/>
    <dgm:cxn modelId="{603B292B-A3AA-464F-A712-E6F6FECA0B88}" srcId="{9BFC2655-E25F-344F-A4C8-FE58A8E1982D}" destId="{84BE3E09-797B-A943-9691-CCB7A415BD53}" srcOrd="1" destOrd="0" parTransId="{430B982C-B198-0740-B6CE-80A18C61F727}" sibTransId="{AD7A81C0-BD6B-7B42-98FF-220C44F4645A}"/>
    <dgm:cxn modelId="{AA619332-BA33-AE4B-BE49-D1A3F4599D34}" srcId="{3C6270DE-D75A-6843-A110-8450C3BBDE97}" destId="{E323EF97-7F51-B349-BF44-45073B28373C}" srcOrd="2" destOrd="0" parTransId="{EEC49B02-FED2-4C44-A24F-011CB340A6B9}" sibTransId="{B676D1B9-144F-AB4B-AB61-C086E83E34F7}"/>
    <dgm:cxn modelId="{DB20AC3A-9306-7D4E-B830-5FD3B15F9F97}" srcId="{9BFC2655-E25F-344F-A4C8-FE58A8E1982D}" destId="{CAE3AE6F-996C-3F4A-84C5-6A1B145F1352}" srcOrd="0" destOrd="0" parTransId="{B736469F-419F-4C44-A309-F34DFD031908}" sibTransId="{3CA500DE-C5E0-DC42-BBA4-454DAD00C807}"/>
    <dgm:cxn modelId="{A2F15143-6F4E-9C41-9D0D-6960E55E09D0}" type="presOf" srcId="{5CD5A1B3-611E-5946-9231-F1D6BB6365D7}" destId="{26D629BF-6271-C848-BE36-A5FD6DFE1D63}" srcOrd="0" destOrd="0" presId="urn:microsoft.com/office/officeart/2005/8/layout/hList1"/>
    <dgm:cxn modelId="{42604C4E-2D07-7545-B2C4-B0C33A5511AA}" type="presOf" srcId="{94172642-C175-6942-9021-2A6B45B19789}" destId="{71AF974D-A3F9-FE48-8A3C-71A26C3CD284}" srcOrd="0" destOrd="1" presId="urn:microsoft.com/office/officeart/2005/8/layout/hList1"/>
    <dgm:cxn modelId="{A79A9A51-B5C7-E743-98DF-CEEC99C0795C}" type="presOf" srcId="{85170C7C-DAC3-5C47-ABFB-DDD1F9DEB31B}" destId="{71AF974D-A3F9-FE48-8A3C-71A26C3CD284}" srcOrd="0" destOrd="2" presId="urn:microsoft.com/office/officeart/2005/8/layout/hList1"/>
    <dgm:cxn modelId="{359AF751-4174-374D-B4D2-AAFB4425310F}" srcId="{49CB3DD9-5938-3245-82FC-45278ED0FB1F}" destId="{B7893F99-9868-D74B-8B21-1F5B3627C265}" srcOrd="0" destOrd="0" parTransId="{AC8B0E11-52E6-0D46-A395-576FBB194FCB}" sibTransId="{89FE309D-F9D5-1F43-9BDE-C490869A5651}"/>
    <dgm:cxn modelId="{5AD08654-65E4-724C-A065-806D45909C94}" srcId="{5CD5A1B3-611E-5946-9231-F1D6BB6365D7}" destId="{9BFC2655-E25F-344F-A4C8-FE58A8E1982D}" srcOrd="1" destOrd="0" parTransId="{B4705531-CCFD-0248-AC0B-64220537AEE7}" sibTransId="{900D3BDE-A329-9B4C-8F12-CC7013515326}"/>
    <dgm:cxn modelId="{30E02056-E27B-9F4C-8B6F-908307665426}" srcId="{3C6270DE-D75A-6843-A110-8450C3BBDE97}" destId="{21413633-B51D-9348-86B6-6A476CD41CCD}" srcOrd="1" destOrd="0" parTransId="{714258A3-746E-214D-B281-F6C67FA9A0C6}" sibTransId="{835872E1-7B5E-D049-9F56-60A41016E7A0}"/>
    <dgm:cxn modelId="{B372BC5A-EB7E-7F40-AB6E-F212100A7697}" srcId="{3C6270DE-D75A-6843-A110-8450C3BBDE97}" destId="{09E27367-A105-DD40-A8EC-2BAAFA6DFB3E}" srcOrd="0" destOrd="0" parTransId="{80587C4E-29C1-2343-A370-3D37C46F7ADF}" sibTransId="{6DE95A60-819D-A948-95AD-E03D8291AE66}"/>
    <dgm:cxn modelId="{82509360-2923-1845-B7C3-EE7B351427B1}" srcId="{9BFC2655-E25F-344F-A4C8-FE58A8E1982D}" destId="{2F39DB93-844D-BE49-AAC8-610220BF9A8C}" srcOrd="3" destOrd="0" parTransId="{5745FE52-292C-8646-975E-819DD858EF2E}" sibTransId="{90B17508-AE8D-3B44-8A06-56817C54FFCD}"/>
    <dgm:cxn modelId="{6194B065-19F5-824E-82FF-CE4DAF9EF91F}" srcId="{5CD5A1B3-611E-5946-9231-F1D6BB6365D7}" destId="{49CB3DD9-5938-3245-82FC-45278ED0FB1F}" srcOrd="0" destOrd="0" parTransId="{15FEE510-BEB9-A545-AB65-CE91BE8E009E}" sibTransId="{02FB2409-C037-C544-A8A2-B32BDFA7BAF0}"/>
    <dgm:cxn modelId="{6964A36B-FE48-A442-A2C9-E1977C860CD2}" type="presOf" srcId="{49CB3DD9-5938-3245-82FC-45278ED0FB1F}" destId="{7450B577-1EEC-CA49-AD30-0B2FDFE4CF09}" srcOrd="0" destOrd="0" presId="urn:microsoft.com/office/officeart/2005/8/layout/hList1"/>
    <dgm:cxn modelId="{C4AD8E74-1B91-104D-9927-6D6283B5C840}" type="presOf" srcId="{2F39DB93-844D-BE49-AAC8-610220BF9A8C}" destId="{1EF3BDF9-6191-754C-A1D9-543FDF87EA2C}" srcOrd="0" destOrd="3" presId="urn:microsoft.com/office/officeart/2005/8/layout/hList1"/>
    <dgm:cxn modelId="{6B35457F-275E-364C-B053-BAE3050880B7}" srcId="{5CD5A1B3-611E-5946-9231-F1D6BB6365D7}" destId="{3C6270DE-D75A-6843-A110-8450C3BBDE97}" srcOrd="2" destOrd="0" parTransId="{C323F66A-68CC-D243-BBED-379E04D3C92E}" sibTransId="{F15A3A88-1E8E-AE4E-A0E9-22CAC72D8780}"/>
    <dgm:cxn modelId="{2AE6857F-3306-CC42-A138-59600AB7EEBF}" type="presOf" srcId="{B7893F99-9868-D74B-8B21-1F5B3627C265}" destId="{71AF974D-A3F9-FE48-8A3C-71A26C3CD284}" srcOrd="0" destOrd="0" presId="urn:microsoft.com/office/officeart/2005/8/layout/hList1"/>
    <dgm:cxn modelId="{98EA6F95-092F-1844-8CC0-2478AECB4111}" srcId="{3C6270DE-D75A-6843-A110-8450C3BBDE97}" destId="{0C96FA6F-A947-1C47-B016-84ACC6F09BD2}" srcOrd="5" destOrd="0" parTransId="{7398AD31-044F-E847-A4D0-833804374E82}" sibTransId="{61BD4460-9320-6844-8BB3-CBB973096BE3}"/>
    <dgm:cxn modelId="{0263D097-4620-A649-9CF4-08849839FC68}" srcId="{9BFC2655-E25F-344F-A4C8-FE58A8E1982D}" destId="{3122C9FF-A5EE-014A-8FB7-67ECC19751AF}" srcOrd="5" destOrd="0" parTransId="{B5DDB116-B4DE-8949-993C-4E403BC67347}" sibTransId="{43CA1C65-8924-EB48-B1DA-C7259FB33EF2}"/>
    <dgm:cxn modelId="{045DA49F-2BDC-2543-94CC-609DC6C40B18}" srcId="{49CB3DD9-5938-3245-82FC-45278ED0FB1F}" destId="{94172642-C175-6942-9021-2A6B45B19789}" srcOrd="1" destOrd="0" parTransId="{376360F4-06E0-AE41-B856-88378C60684C}" sibTransId="{53DBFD48-AEEB-3F4E-A2C1-598D7B014A7F}"/>
    <dgm:cxn modelId="{AD9838A1-7072-D24E-92D3-4C396DB49BE5}" srcId="{3C6270DE-D75A-6843-A110-8450C3BBDE97}" destId="{E07B087C-E63A-AC4A-874D-019C38E6A3BC}" srcOrd="3" destOrd="0" parTransId="{C07FBCEA-672E-C349-A505-F210515A2FFE}" sibTransId="{28F91EBD-7A49-5E43-841A-B5F300D1163C}"/>
    <dgm:cxn modelId="{72579FA9-0535-7348-89BF-BBBDF851411C}" type="presOf" srcId="{7E430E3A-0867-824F-BED6-9E394F7A1D83}" destId="{1EF3BDF9-6191-754C-A1D9-543FDF87EA2C}" srcOrd="0" destOrd="2" presId="urn:microsoft.com/office/officeart/2005/8/layout/hList1"/>
    <dgm:cxn modelId="{DF14DCB2-3264-D547-BA15-37246303544C}" type="presOf" srcId="{3122C9FF-A5EE-014A-8FB7-67ECC19751AF}" destId="{1EF3BDF9-6191-754C-A1D9-543FDF87EA2C}" srcOrd="0" destOrd="5" presId="urn:microsoft.com/office/officeart/2005/8/layout/hList1"/>
    <dgm:cxn modelId="{B61860BD-18FC-5F4E-93A7-4CBAED9460DF}" type="presOf" srcId="{CAE3AE6F-996C-3F4A-84C5-6A1B145F1352}" destId="{1EF3BDF9-6191-754C-A1D9-543FDF87EA2C}" srcOrd="0" destOrd="0" presId="urn:microsoft.com/office/officeart/2005/8/layout/hList1"/>
    <dgm:cxn modelId="{3542BBBD-61C7-4640-9B32-4242127049BC}" srcId="{9BFC2655-E25F-344F-A4C8-FE58A8E1982D}" destId="{8F55C0CE-E60C-6B45-B6C3-FF84DE4D4849}" srcOrd="4" destOrd="0" parTransId="{2DAD4238-B438-524F-9F26-EDA4C8B208A6}" sibTransId="{74FB46AE-E52B-9E4D-8AD6-00BDC92C37C2}"/>
    <dgm:cxn modelId="{7F5066BF-5994-BE4D-8386-EA3B8275942A}" type="presOf" srcId="{84BE3E09-797B-A943-9691-CCB7A415BD53}" destId="{1EF3BDF9-6191-754C-A1D9-543FDF87EA2C}" srcOrd="0" destOrd="1" presId="urn:microsoft.com/office/officeart/2005/8/layout/hList1"/>
    <dgm:cxn modelId="{B5C9EFBF-8C3A-604A-8820-2AE02617CFDE}" type="presOf" srcId="{E07B087C-E63A-AC4A-874D-019C38E6A3BC}" destId="{9D9FDA38-144E-CB45-A40C-A5E9B457C25A}" srcOrd="0" destOrd="3" presId="urn:microsoft.com/office/officeart/2005/8/layout/hList1"/>
    <dgm:cxn modelId="{877F80C6-2B6D-3445-844B-C93D2FB3352F}" srcId="{9BFC2655-E25F-344F-A4C8-FE58A8E1982D}" destId="{7E430E3A-0867-824F-BED6-9E394F7A1D83}" srcOrd="2" destOrd="0" parTransId="{A6E4ED2B-0671-7C46-8045-BA10356705F5}" sibTransId="{BBF869F7-C522-E746-B0B4-7B7481B7318F}"/>
    <dgm:cxn modelId="{DD1E0FC9-9C8E-8643-8814-478D15725101}" type="presOf" srcId="{1018EA3C-DFDE-5342-BBCA-65C09463F990}" destId="{1EF3BDF9-6191-754C-A1D9-543FDF87EA2C}" srcOrd="0" destOrd="6" presId="urn:microsoft.com/office/officeart/2005/8/layout/hList1"/>
    <dgm:cxn modelId="{D9B5ABCA-9438-A742-94B1-F5FBFF9305FE}" type="presOf" srcId="{09E27367-A105-DD40-A8EC-2BAAFA6DFB3E}" destId="{9D9FDA38-144E-CB45-A40C-A5E9B457C25A}" srcOrd="0" destOrd="0" presId="urn:microsoft.com/office/officeart/2005/8/layout/hList1"/>
    <dgm:cxn modelId="{66F26EDD-D477-DC41-B638-B27C8EF4C060}" type="presOf" srcId="{9BFC2655-E25F-344F-A4C8-FE58A8E1982D}" destId="{64112954-0054-1B4C-B8FB-F829A86170B8}" srcOrd="0" destOrd="0" presId="urn:microsoft.com/office/officeart/2005/8/layout/hList1"/>
    <dgm:cxn modelId="{7FE571E0-7658-D045-A603-BDCB523A3F28}" type="presOf" srcId="{E323EF97-7F51-B349-BF44-45073B28373C}" destId="{9D9FDA38-144E-CB45-A40C-A5E9B457C25A}" srcOrd="0" destOrd="2" presId="urn:microsoft.com/office/officeart/2005/8/layout/hList1"/>
    <dgm:cxn modelId="{168EBAE0-0DFB-574F-B987-98E5DAB6CD2A}" srcId="{9BFC2655-E25F-344F-A4C8-FE58A8E1982D}" destId="{1018EA3C-DFDE-5342-BBCA-65C09463F990}" srcOrd="6" destOrd="0" parTransId="{B6D7EFF3-34AA-CD43-80EE-1D3AF3BE8CFF}" sibTransId="{F8515DA9-2512-6440-9419-05D0FECDFBFA}"/>
    <dgm:cxn modelId="{F9C425E4-600B-0349-85C2-6906644167F9}" type="presOf" srcId="{21413633-B51D-9348-86B6-6A476CD41CCD}" destId="{9D9FDA38-144E-CB45-A40C-A5E9B457C25A}" srcOrd="0" destOrd="1" presId="urn:microsoft.com/office/officeart/2005/8/layout/hList1"/>
    <dgm:cxn modelId="{8E67EDEB-382A-E744-A738-15DFED985F46}" type="presOf" srcId="{0C96FA6F-A947-1C47-B016-84ACC6F09BD2}" destId="{9D9FDA38-144E-CB45-A40C-A5E9B457C25A}" srcOrd="0" destOrd="5" presId="urn:microsoft.com/office/officeart/2005/8/layout/hList1"/>
    <dgm:cxn modelId="{FC9982F9-7F16-6442-A064-A57DAC35BA38}" type="presOf" srcId="{3C6270DE-D75A-6843-A110-8450C3BBDE97}" destId="{55AF6265-BC8D-9D41-BE3E-5C66B3B2FFD3}" srcOrd="0" destOrd="0" presId="urn:microsoft.com/office/officeart/2005/8/layout/hList1"/>
    <dgm:cxn modelId="{08F922E5-1335-7242-B5BB-252761BBAF43}" type="presParOf" srcId="{26D629BF-6271-C848-BE36-A5FD6DFE1D63}" destId="{8E20EF9E-0A10-6B41-A35F-8DDC94160CCC}" srcOrd="0" destOrd="0" presId="urn:microsoft.com/office/officeart/2005/8/layout/hList1"/>
    <dgm:cxn modelId="{E1EB192C-2D7A-5D4C-A997-D3BBEB8BC970}" type="presParOf" srcId="{8E20EF9E-0A10-6B41-A35F-8DDC94160CCC}" destId="{7450B577-1EEC-CA49-AD30-0B2FDFE4CF09}" srcOrd="0" destOrd="0" presId="urn:microsoft.com/office/officeart/2005/8/layout/hList1"/>
    <dgm:cxn modelId="{F81B8C5E-1830-9C49-8D29-F2FCA5238CCC}" type="presParOf" srcId="{8E20EF9E-0A10-6B41-A35F-8DDC94160CCC}" destId="{71AF974D-A3F9-FE48-8A3C-71A26C3CD284}" srcOrd="1" destOrd="0" presId="urn:microsoft.com/office/officeart/2005/8/layout/hList1"/>
    <dgm:cxn modelId="{F5A18D38-A70A-504B-AD46-5693E82AE1A6}" type="presParOf" srcId="{26D629BF-6271-C848-BE36-A5FD6DFE1D63}" destId="{CA29149D-5102-C54D-824D-296E0FA68773}" srcOrd="1" destOrd="0" presId="urn:microsoft.com/office/officeart/2005/8/layout/hList1"/>
    <dgm:cxn modelId="{54FC7C66-9856-4546-A6BF-72B222D1A23B}" type="presParOf" srcId="{26D629BF-6271-C848-BE36-A5FD6DFE1D63}" destId="{EA568F08-CA2A-F14A-BC29-495A7FAE1D47}" srcOrd="2" destOrd="0" presId="urn:microsoft.com/office/officeart/2005/8/layout/hList1"/>
    <dgm:cxn modelId="{250F79A4-6F75-684A-A1D3-1DF2FD12F774}" type="presParOf" srcId="{EA568F08-CA2A-F14A-BC29-495A7FAE1D47}" destId="{64112954-0054-1B4C-B8FB-F829A86170B8}" srcOrd="0" destOrd="0" presId="urn:microsoft.com/office/officeart/2005/8/layout/hList1"/>
    <dgm:cxn modelId="{3076DB3E-E8D8-7940-BA86-73CE69999FBD}" type="presParOf" srcId="{EA568F08-CA2A-F14A-BC29-495A7FAE1D47}" destId="{1EF3BDF9-6191-754C-A1D9-543FDF87EA2C}" srcOrd="1" destOrd="0" presId="urn:microsoft.com/office/officeart/2005/8/layout/hList1"/>
    <dgm:cxn modelId="{FD6B703C-3418-3344-8F8F-38719E38244D}" type="presParOf" srcId="{26D629BF-6271-C848-BE36-A5FD6DFE1D63}" destId="{7B11366A-BFB3-EF40-8821-EC41D0D39D65}" srcOrd="3" destOrd="0" presId="urn:microsoft.com/office/officeart/2005/8/layout/hList1"/>
    <dgm:cxn modelId="{BE7C6915-8737-CA4D-9020-439ADBE8EEEE}" type="presParOf" srcId="{26D629BF-6271-C848-BE36-A5FD6DFE1D63}" destId="{1C7B105A-D3E3-8A4C-83CA-BA6FA582DC7F}" srcOrd="4" destOrd="0" presId="urn:microsoft.com/office/officeart/2005/8/layout/hList1"/>
    <dgm:cxn modelId="{691C1C14-ADC2-874C-827F-2049CC8AA0D8}" type="presParOf" srcId="{1C7B105A-D3E3-8A4C-83CA-BA6FA582DC7F}" destId="{55AF6265-BC8D-9D41-BE3E-5C66B3B2FFD3}" srcOrd="0" destOrd="0" presId="urn:microsoft.com/office/officeart/2005/8/layout/hList1"/>
    <dgm:cxn modelId="{286FD338-46EA-8045-BD76-E5149A9B9A71}" type="presParOf" srcId="{1C7B105A-D3E3-8A4C-83CA-BA6FA582DC7F}" destId="{9D9FDA38-144E-CB45-A40C-A5E9B457C25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F0D392-AD4D-C742-BB81-016D84F940B5}" type="doc">
      <dgm:prSet loTypeId="urn:microsoft.com/office/officeart/2008/layout/VerticalCurvedList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6F52316-3A8A-CC49-AA56-A42DF642B476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zh-CN" altLang="en-US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</a:t>
          </a:r>
          <a:r>
            <a:rPr lang="zh-CN" altLang="zh-CN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强关联量子多体问题是当前</a:t>
          </a:r>
          <a:r>
            <a:rPr lang="zh-CN" altLang="en-US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凝聚态</a:t>
          </a:r>
          <a:r>
            <a:rPr lang="zh-CN" altLang="zh-CN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研究最困难的问题之一</a:t>
          </a:r>
          <a:endParaRPr lang="en-US" b="1" dirty="0">
            <a:solidFill>
              <a:schemeClr val="accent2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52CB3EB-82BB-624E-B212-C1E9E355B49F}" type="parTrans" cxnId="{88712A0C-2070-A14E-B85D-4F29057ADE98}">
      <dgm:prSet/>
      <dgm:spPr/>
      <dgm:t>
        <a:bodyPr/>
        <a:lstStyle/>
        <a:p>
          <a:endParaRPr lang="en-US"/>
        </a:p>
      </dgm:t>
    </dgm:pt>
    <dgm:pt modelId="{D69450BC-5676-654D-BD0E-A05D74AD369B}" type="sibTrans" cxnId="{88712A0C-2070-A14E-B85D-4F29057ADE98}">
      <dgm:prSet/>
      <dgm:spPr/>
      <dgm:t>
        <a:bodyPr/>
        <a:lstStyle/>
        <a:p>
          <a:endParaRPr lang="en-US"/>
        </a:p>
      </dgm:t>
    </dgm:pt>
    <dgm:pt modelId="{B88982F9-ACEF-E245-8AA5-539AC5C9E8E4}">
      <dgm:prSet custT="1"/>
      <dgm:spPr/>
      <dgm:t>
        <a:bodyPr/>
        <a:lstStyle/>
        <a:p>
          <a:r>
            <a:rPr lang="zh-CN" altLang="en-US" sz="22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 </a:t>
          </a:r>
          <a:r>
            <a:rPr lang="zh-CN" altLang="zh-CN" sz="22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从基本理论出发，考察真正困难之所在，</a:t>
          </a:r>
          <a:r>
            <a:rPr lang="zh-CN" altLang="en-US" sz="2200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找出突破点</a:t>
          </a:r>
          <a:r>
            <a:rPr lang="zh-CN" altLang="zh-CN" sz="22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endParaRPr lang="en-US" altLang="zh-CN" sz="22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F92B814-98C1-DF4D-86D7-322C408D076C}" type="parTrans" cxnId="{536356E6-C250-F547-91E9-1992D14EA5E4}">
      <dgm:prSet/>
      <dgm:spPr/>
      <dgm:t>
        <a:bodyPr/>
        <a:lstStyle/>
        <a:p>
          <a:endParaRPr lang="en-US"/>
        </a:p>
      </dgm:t>
    </dgm:pt>
    <dgm:pt modelId="{5A90AAE5-10D3-904A-9166-694A53FA1A58}" type="sibTrans" cxnId="{536356E6-C250-F547-91E9-1992D14EA5E4}">
      <dgm:prSet/>
      <dgm:spPr/>
      <dgm:t>
        <a:bodyPr/>
        <a:lstStyle/>
        <a:p>
          <a:endParaRPr lang="en-US"/>
        </a:p>
      </dgm:t>
    </dgm:pt>
    <dgm:pt modelId="{01BCDFC5-6BE9-EB42-B876-C22D19706237}">
      <dgm:prSet custT="1"/>
      <dgm:spPr/>
      <dgm:t>
        <a:bodyPr/>
        <a:lstStyle/>
        <a:p>
          <a:r>
            <a:rPr lang="en-US" altLang="zh-CN" sz="22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 Slave particle</a:t>
          </a:r>
          <a:r>
            <a:rPr lang="zh-CN" altLang="zh-CN" sz="22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理论把强关联系统对偶成弱耦合系统</a:t>
          </a:r>
          <a:r>
            <a:rPr lang="zh-CN" altLang="zh-CN" sz="22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endParaRPr kumimoji="1" lang="en-US" altLang="zh-CN" sz="22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51F69CE-2B21-9448-850C-D2901B60D76B}" type="parTrans" cxnId="{DA07D539-37F9-5544-80F4-857B4682AD52}">
      <dgm:prSet/>
      <dgm:spPr/>
      <dgm:t>
        <a:bodyPr/>
        <a:lstStyle/>
        <a:p>
          <a:endParaRPr lang="en-US"/>
        </a:p>
      </dgm:t>
    </dgm:pt>
    <dgm:pt modelId="{9A04A484-70B1-A54C-B057-00A45770A3EF}" type="sibTrans" cxnId="{DA07D539-37F9-5544-80F4-857B4682AD52}">
      <dgm:prSet/>
      <dgm:spPr/>
      <dgm:t>
        <a:bodyPr/>
        <a:lstStyle/>
        <a:p>
          <a:endParaRPr lang="en-US"/>
        </a:p>
      </dgm:t>
    </dgm:pt>
    <dgm:pt modelId="{819C9A0B-E9E4-384D-BBAA-E524F5EE33A2}">
      <dgm:prSet custT="1"/>
      <dgm:spPr/>
      <dgm:t>
        <a:bodyPr/>
        <a:lstStyle/>
        <a:p>
          <a:r>
            <a:rPr lang="zh-CN" altLang="en-US" sz="24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altLang="zh-CN" sz="24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local constraints</a:t>
          </a:r>
          <a:r>
            <a:rPr lang="zh-CN" altLang="en-US" sz="24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altLang="zh-CN" sz="24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+</a:t>
          </a:r>
          <a:r>
            <a:rPr lang="zh-CN" altLang="en-US" sz="24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altLang="zh-CN" sz="24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gauge symmetry</a:t>
          </a:r>
          <a:r>
            <a:rPr lang="zh-CN" altLang="en-US" sz="24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的相容性</a:t>
          </a:r>
          <a:endParaRPr kumimoji="1" lang="en-US" altLang="zh-CN" sz="2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46625C6-B11E-6746-8203-CE10EC0BD4E7}" type="parTrans" cxnId="{70B06F9F-A335-E14C-A168-F51DBBA4A4BB}">
      <dgm:prSet/>
      <dgm:spPr/>
      <dgm:t>
        <a:bodyPr/>
        <a:lstStyle/>
        <a:p>
          <a:endParaRPr lang="en-US"/>
        </a:p>
      </dgm:t>
    </dgm:pt>
    <dgm:pt modelId="{1B360DE8-BE6E-E548-925D-50E9F77305E3}" type="sibTrans" cxnId="{70B06F9F-A335-E14C-A168-F51DBBA4A4BB}">
      <dgm:prSet/>
      <dgm:spPr/>
      <dgm:t>
        <a:bodyPr/>
        <a:lstStyle/>
        <a:p>
          <a:endParaRPr lang="en-US"/>
        </a:p>
      </dgm:t>
    </dgm:pt>
    <dgm:pt modelId="{EF86F926-86A4-D14A-B636-49F3B466D86E}">
      <dgm:prSet custT="1"/>
      <dgm:spPr/>
      <dgm:t>
        <a:bodyPr/>
        <a:lstStyle/>
        <a:p>
          <a:r>
            <a:rPr lang="zh-CN" altLang="en-US" sz="24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 </a:t>
          </a:r>
          <a:r>
            <a:rPr lang="zh-CN" altLang="en-US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解决工具：</a:t>
          </a:r>
          <a:r>
            <a:rPr lang="en-US" altLang="zh-CN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Dirac</a:t>
          </a:r>
          <a:r>
            <a:rPr lang="zh-CN" altLang="en-US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</a:t>
          </a:r>
          <a:r>
            <a:rPr lang="en-US" altLang="zh-CN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constrained</a:t>
          </a:r>
          <a:r>
            <a:rPr lang="zh-CN" altLang="en-US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</a:t>
          </a:r>
          <a:r>
            <a:rPr lang="en-US" altLang="zh-CN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system</a:t>
          </a:r>
          <a:r>
            <a:rPr lang="zh-CN" altLang="en-US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的 </a:t>
          </a:r>
          <a:r>
            <a:rPr lang="en-US" altLang="zh-CN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BRST</a:t>
          </a:r>
          <a:r>
            <a:rPr lang="zh-CN" altLang="zh-CN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量</a:t>
          </a:r>
          <a:r>
            <a:rPr lang="zh-CN" altLang="en-US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</a:t>
          </a:r>
          <a:r>
            <a:rPr lang="zh-CN" altLang="zh-CN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子化</a:t>
          </a:r>
          <a:r>
            <a:rPr lang="zh-CN" altLang="en-US" sz="20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</a:t>
          </a:r>
          <a:endParaRPr kumimoji="1" lang="en-US" altLang="zh-CN" sz="2000" b="1" dirty="0">
            <a:solidFill>
              <a:schemeClr val="bg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614AD5D-DC04-864C-8968-A640C9949032}" type="parTrans" cxnId="{EC290899-436A-8D40-AAEE-367F4BD003DC}">
      <dgm:prSet/>
      <dgm:spPr/>
      <dgm:t>
        <a:bodyPr/>
        <a:lstStyle/>
        <a:p>
          <a:endParaRPr lang="en-US"/>
        </a:p>
      </dgm:t>
    </dgm:pt>
    <dgm:pt modelId="{AD0EA23B-A119-6846-BA00-1747BEC9703B}" type="sibTrans" cxnId="{EC290899-436A-8D40-AAEE-367F4BD003DC}">
      <dgm:prSet/>
      <dgm:spPr/>
      <dgm:t>
        <a:bodyPr/>
        <a:lstStyle/>
        <a:p>
          <a:endParaRPr lang="en-US"/>
        </a:p>
      </dgm:t>
    </dgm:pt>
    <dgm:pt modelId="{E4F3493A-2C8E-B64E-A7EC-B450698292F6}">
      <dgm:prSet/>
      <dgm:spPr/>
      <dgm:t>
        <a:bodyPr/>
        <a:lstStyle/>
        <a:p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得到一个传统凝聚态物理微扰论框架下的理论：计算格林函数</a:t>
          </a:r>
        </a:p>
      </dgm:t>
    </dgm:pt>
    <dgm:pt modelId="{67BD86A8-AAA0-8045-B50A-F5E17122D350}" type="parTrans" cxnId="{F91A832D-A75C-694A-866F-68EB5B2F135F}">
      <dgm:prSet/>
      <dgm:spPr/>
      <dgm:t>
        <a:bodyPr/>
        <a:lstStyle/>
        <a:p>
          <a:endParaRPr lang="zh-CN" altLang="en-US"/>
        </a:p>
      </dgm:t>
    </dgm:pt>
    <dgm:pt modelId="{FA434D1D-D718-9045-BA76-1DE93CF762F9}" type="sibTrans" cxnId="{F91A832D-A75C-694A-866F-68EB5B2F135F}">
      <dgm:prSet/>
      <dgm:spPr/>
      <dgm:t>
        <a:bodyPr/>
        <a:lstStyle/>
        <a:p>
          <a:endParaRPr lang="zh-CN" altLang="en-US"/>
        </a:p>
      </dgm:t>
    </dgm:pt>
    <dgm:pt modelId="{A98A95D7-26B7-2D44-97D2-B31DF6F2954B}" type="pres">
      <dgm:prSet presAssocID="{2EF0D392-AD4D-C742-BB81-016D84F940B5}" presName="Name0" presStyleCnt="0">
        <dgm:presLayoutVars>
          <dgm:chMax val="7"/>
          <dgm:chPref val="7"/>
          <dgm:dir/>
        </dgm:presLayoutVars>
      </dgm:prSet>
      <dgm:spPr/>
    </dgm:pt>
    <dgm:pt modelId="{834E8499-C214-1E47-B1EF-7ED455A58ED8}" type="pres">
      <dgm:prSet presAssocID="{2EF0D392-AD4D-C742-BB81-016D84F940B5}" presName="Name1" presStyleCnt="0"/>
      <dgm:spPr/>
    </dgm:pt>
    <dgm:pt modelId="{16522518-5348-F548-884D-70FBEC885CC7}" type="pres">
      <dgm:prSet presAssocID="{2EF0D392-AD4D-C742-BB81-016D84F940B5}" presName="cycle" presStyleCnt="0"/>
      <dgm:spPr/>
    </dgm:pt>
    <dgm:pt modelId="{AEB97B36-C084-1843-B7FC-E84931D4BF92}" type="pres">
      <dgm:prSet presAssocID="{2EF0D392-AD4D-C742-BB81-016D84F940B5}" presName="srcNode" presStyleLbl="node1" presStyleIdx="0" presStyleCnt="6"/>
      <dgm:spPr/>
    </dgm:pt>
    <dgm:pt modelId="{505D84D5-7165-6A4B-8782-9FA6987AFBB3}" type="pres">
      <dgm:prSet presAssocID="{2EF0D392-AD4D-C742-BB81-016D84F940B5}" presName="conn" presStyleLbl="parChTrans1D2" presStyleIdx="0" presStyleCnt="1"/>
      <dgm:spPr/>
    </dgm:pt>
    <dgm:pt modelId="{DD8AAD82-96F2-624B-8C4C-17D1C2A72C9F}" type="pres">
      <dgm:prSet presAssocID="{2EF0D392-AD4D-C742-BB81-016D84F940B5}" presName="extraNode" presStyleLbl="node1" presStyleIdx="0" presStyleCnt="6"/>
      <dgm:spPr/>
    </dgm:pt>
    <dgm:pt modelId="{DEEFC30B-979D-974E-9CFF-8434C942591C}" type="pres">
      <dgm:prSet presAssocID="{2EF0D392-AD4D-C742-BB81-016D84F940B5}" presName="dstNode" presStyleLbl="node1" presStyleIdx="0" presStyleCnt="6"/>
      <dgm:spPr/>
    </dgm:pt>
    <dgm:pt modelId="{0BAAB601-3C37-3D4E-B1DE-3BACF29A1AAF}" type="pres">
      <dgm:prSet presAssocID="{26F52316-3A8A-CC49-AA56-A42DF642B476}" presName="text_1" presStyleLbl="node1" presStyleIdx="0" presStyleCnt="6" custScaleX="103619">
        <dgm:presLayoutVars>
          <dgm:bulletEnabled val="1"/>
        </dgm:presLayoutVars>
      </dgm:prSet>
      <dgm:spPr/>
    </dgm:pt>
    <dgm:pt modelId="{289A3961-2DAB-B548-B8C0-71226E738B34}" type="pres">
      <dgm:prSet presAssocID="{26F52316-3A8A-CC49-AA56-A42DF642B476}" presName="accent_1" presStyleCnt="0"/>
      <dgm:spPr/>
    </dgm:pt>
    <dgm:pt modelId="{3229C678-FD59-6448-AA4E-C060D8D6D173}" type="pres">
      <dgm:prSet presAssocID="{26F52316-3A8A-CC49-AA56-A42DF642B476}" presName="accentRepeatNode" presStyleLbl="solidFgAcc1" presStyleIdx="0" presStyleCnt="6"/>
      <dgm:spPr/>
    </dgm:pt>
    <dgm:pt modelId="{8F7D9132-6757-3B40-992B-69E9A66B057C}" type="pres">
      <dgm:prSet presAssocID="{B88982F9-ACEF-E245-8AA5-539AC5C9E8E4}" presName="text_2" presStyleLbl="node1" presStyleIdx="1" presStyleCnt="6" custScaleX="104055" custScaleY="117473">
        <dgm:presLayoutVars>
          <dgm:bulletEnabled val="1"/>
        </dgm:presLayoutVars>
      </dgm:prSet>
      <dgm:spPr/>
    </dgm:pt>
    <dgm:pt modelId="{E0035AE8-DEA6-C440-89B8-BE46E414F611}" type="pres">
      <dgm:prSet presAssocID="{B88982F9-ACEF-E245-8AA5-539AC5C9E8E4}" presName="accent_2" presStyleCnt="0"/>
      <dgm:spPr/>
    </dgm:pt>
    <dgm:pt modelId="{9DA3295F-5BA1-804F-A131-A76B25FA2378}" type="pres">
      <dgm:prSet presAssocID="{B88982F9-ACEF-E245-8AA5-539AC5C9E8E4}" presName="accentRepeatNode" presStyleLbl="solidFgAcc1" presStyleIdx="1" presStyleCnt="6"/>
      <dgm:spPr/>
    </dgm:pt>
    <dgm:pt modelId="{928A37EE-82AF-544A-8C24-958B52487912}" type="pres">
      <dgm:prSet presAssocID="{01BCDFC5-6BE9-EB42-B876-C22D19706237}" presName="text_3" presStyleLbl="node1" presStyleIdx="2" presStyleCnt="6" custScaleX="104483" custScaleY="141065">
        <dgm:presLayoutVars>
          <dgm:bulletEnabled val="1"/>
        </dgm:presLayoutVars>
      </dgm:prSet>
      <dgm:spPr/>
    </dgm:pt>
    <dgm:pt modelId="{0AD36F3A-A75A-1E43-B1B5-93B8FD4380E9}" type="pres">
      <dgm:prSet presAssocID="{01BCDFC5-6BE9-EB42-B876-C22D19706237}" presName="accent_3" presStyleCnt="0"/>
      <dgm:spPr/>
    </dgm:pt>
    <dgm:pt modelId="{0FD5E5A7-B1C8-9B49-B333-FAD054E9A7BA}" type="pres">
      <dgm:prSet presAssocID="{01BCDFC5-6BE9-EB42-B876-C22D19706237}" presName="accentRepeatNode" presStyleLbl="solidFgAcc1" presStyleIdx="2" presStyleCnt="6"/>
      <dgm:spPr/>
    </dgm:pt>
    <dgm:pt modelId="{7998ABCD-35F3-084B-A7BD-EDD1D0B5673B}" type="pres">
      <dgm:prSet presAssocID="{819C9A0B-E9E4-384D-BBAA-E524F5EE33A2}" presName="text_4" presStyleLbl="node1" presStyleIdx="3" presStyleCnt="6" custScaleX="104464">
        <dgm:presLayoutVars>
          <dgm:bulletEnabled val="1"/>
        </dgm:presLayoutVars>
      </dgm:prSet>
      <dgm:spPr/>
    </dgm:pt>
    <dgm:pt modelId="{20CFFA77-D70F-2F40-8C4B-FDC0E07C3DFE}" type="pres">
      <dgm:prSet presAssocID="{819C9A0B-E9E4-384D-BBAA-E524F5EE33A2}" presName="accent_4" presStyleCnt="0"/>
      <dgm:spPr/>
    </dgm:pt>
    <dgm:pt modelId="{1F0AA8B1-282D-4D45-AE47-0D715DEB843D}" type="pres">
      <dgm:prSet presAssocID="{819C9A0B-E9E4-384D-BBAA-E524F5EE33A2}" presName="accentRepeatNode" presStyleLbl="solidFgAcc1" presStyleIdx="3" presStyleCnt="6"/>
      <dgm:spPr/>
    </dgm:pt>
    <dgm:pt modelId="{6E96CB6B-4032-DB43-AF52-738B1AF353A6}" type="pres">
      <dgm:prSet presAssocID="{EF86F926-86A4-D14A-B636-49F3B466D86E}" presName="text_5" presStyleLbl="node1" presStyleIdx="4" presStyleCnt="6" custScaleX="106163" custLinFactNeighborX="1467" custLinFactNeighborY="3102">
        <dgm:presLayoutVars>
          <dgm:bulletEnabled val="1"/>
        </dgm:presLayoutVars>
      </dgm:prSet>
      <dgm:spPr/>
    </dgm:pt>
    <dgm:pt modelId="{B0B9132C-F42E-174E-8D0E-43DAB01E114F}" type="pres">
      <dgm:prSet presAssocID="{EF86F926-86A4-D14A-B636-49F3B466D86E}" presName="accent_5" presStyleCnt="0"/>
      <dgm:spPr/>
    </dgm:pt>
    <dgm:pt modelId="{092A9106-1822-B044-9158-7C1EC9E2E789}" type="pres">
      <dgm:prSet presAssocID="{EF86F926-86A4-D14A-B636-49F3B466D86E}" presName="accentRepeatNode" presStyleLbl="solidFgAcc1" presStyleIdx="4" presStyleCnt="6"/>
      <dgm:spPr/>
    </dgm:pt>
    <dgm:pt modelId="{68009D55-1B91-D24C-9F70-8A0154EDCC84}" type="pres">
      <dgm:prSet presAssocID="{E4F3493A-2C8E-B64E-A7EC-B450698292F6}" presName="text_6" presStyleLbl="node1" presStyleIdx="5" presStyleCnt="6">
        <dgm:presLayoutVars>
          <dgm:bulletEnabled val="1"/>
        </dgm:presLayoutVars>
      </dgm:prSet>
      <dgm:spPr/>
    </dgm:pt>
    <dgm:pt modelId="{8B2530E7-4B30-0C42-8BB8-7BEA9B05D531}" type="pres">
      <dgm:prSet presAssocID="{E4F3493A-2C8E-B64E-A7EC-B450698292F6}" presName="accent_6" presStyleCnt="0"/>
      <dgm:spPr/>
    </dgm:pt>
    <dgm:pt modelId="{81F714EA-1832-4D4C-9B3D-19EE6215080C}" type="pres">
      <dgm:prSet presAssocID="{E4F3493A-2C8E-B64E-A7EC-B450698292F6}" presName="accentRepeatNode" presStyleLbl="solidFgAcc1" presStyleIdx="5" presStyleCnt="6"/>
      <dgm:spPr/>
    </dgm:pt>
  </dgm:ptLst>
  <dgm:cxnLst>
    <dgm:cxn modelId="{88712A0C-2070-A14E-B85D-4F29057ADE98}" srcId="{2EF0D392-AD4D-C742-BB81-016D84F940B5}" destId="{26F52316-3A8A-CC49-AA56-A42DF642B476}" srcOrd="0" destOrd="0" parTransId="{952CB3EB-82BB-624E-B212-C1E9E355B49F}" sibTransId="{D69450BC-5676-654D-BD0E-A05D74AD369B}"/>
    <dgm:cxn modelId="{93AEE20D-EEF6-334F-9205-816384311894}" type="presOf" srcId="{D69450BC-5676-654D-BD0E-A05D74AD369B}" destId="{505D84D5-7165-6A4B-8782-9FA6987AFBB3}" srcOrd="0" destOrd="0" presId="urn:microsoft.com/office/officeart/2008/layout/VerticalCurvedList"/>
    <dgm:cxn modelId="{F91A832D-A75C-694A-866F-68EB5B2F135F}" srcId="{2EF0D392-AD4D-C742-BB81-016D84F940B5}" destId="{E4F3493A-2C8E-B64E-A7EC-B450698292F6}" srcOrd="5" destOrd="0" parTransId="{67BD86A8-AAA0-8045-B50A-F5E17122D350}" sibTransId="{FA434D1D-D718-9045-BA76-1DE93CF762F9}"/>
    <dgm:cxn modelId="{DA07D539-37F9-5544-80F4-857B4682AD52}" srcId="{2EF0D392-AD4D-C742-BB81-016D84F940B5}" destId="{01BCDFC5-6BE9-EB42-B876-C22D19706237}" srcOrd="2" destOrd="0" parTransId="{151F69CE-2B21-9448-850C-D2901B60D76B}" sibTransId="{9A04A484-70B1-A54C-B057-00A45770A3EF}"/>
    <dgm:cxn modelId="{3545D03C-38D4-DB48-B7B4-12696F2F3212}" type="presOf" srcId="{2EF0D392-AD4D-C742-BB81-016D84F940B5}" destId="{A98A95D7-26B7-2D44-97D2-B31DF6F2954B}" srcOrd="0" destOrd="0" presId="urn:microsoft.com/office/officeart/2008/layout/VerticalCurvedList"/>
    <dgm:cxn modelId="{E09B7A62-7B7F-7645-AA80-F70D9BA250B9}" type="presOf" srcId="{E4F3493A-2C8E-B64E-A7EC-B450698292F6}" destId="{68009D55-1B91-D24C-9F70-8A0154EDCC84}" srcOrd="0" destOrd="0" presId="urn:microsoft.com/office/officeart/2008/layout/VerticalCurvedList"/>
    <dgm:cxn modelId="{EC290899-436A-8D40-AAEE-367F4BD003DC}" srcId="{2EF0D392-AD4D-C742-BB81-016D84F940B5}" destId="{EF86F926-86A4-D14A-B636-49F3B466D86E}" srcOrd="4" destOrd="0" parTransId="{0614AD5D-DC04-864C-8968-A640C9949032}" sibTransId="{AD0EA23B-A119-6846-BA00-1747BEC9703B}"/>
    <dgm:cxn modelId="{70B06F9F-A335-E14C-A168-F51DBBA4A4BB}" srcId="{2EF0D392-AD4D-C742-BB81-016D84F940B5}" destId="{819C9A0B-E9E4-384D-BBAA-E524F5EE33A2}" srcOrd="3" destOrd="0" parTransId="{946625C6-B11E-6746-8203-CE10EC0BD4E7}" sibTransId="{1B360DE8-BE6E-E548-925D-50E9F77305E3}"/>
    <dgm:cxn modelId="{7F3662B9-5A19-234E-B8A4-3190FA13339A}" type="presOf" srcId="{01BCDFC5-6BE9-EB42-B876-C22D19706237}" destId="{928A37EE-82AF-544A-8C24-958B52487912}" srcOrd="0" destOrd="0" presId="urn:microsoft.com/office/officeart/2008/layout/VerticalCurvedList"/>
    <dgm:cxn modelId="{BB979BC7-CB7A-AF42-82C9-CD9796064C63}" type="presOf" srcId="{819C9A0B-E9E4-384D-BBAA-E524F5EE33A2}" destId="{7998ABCD-35F3-084B-A7BD-EDD1D0B5673B}" srcOrd="0" destOrd="0" presId="urn:microsoft.com/office/officeart/2008/layout/VerticalCurvedList"/>
    <dgm:cxn modelId="{9170F7C9-B13D-1648-B925-FA707E1259A8}" type="presOf" srcId="{B88982F9-ACEF-E245-8AA5-539AC5C9E8E4}" destId="{8F7D9132-6757-3B40-992B-69E9A66B057C}" srcOrd="0" destOrd="0" presId="urn:microsoft.com/office/officeart/2008/layout/VerticalCurvedList"/>
    <dgm:cxn modelId="{533C93D0-41C4-3042-80EA-657E9542AAE6}" type="presOf" srcId="{EF86F926-86A4-D14A-B636-49F3B466D86E}" destId="{6E96CB6B-4032-DB43-AF52-738B1AF353A6}" srcOrd="0" destOrd="0" presId="urn:microsoft.com/office/officeart/2008/layout/VerticalCurvedList"/>
    <dgm:cxn modelId="{536356E6-C250-F547-91E9-1992D14EA5E4}" srcId="{2EF0D392-AD4D-C742-BB81-016D84F940B5}" destId="{B88982F9-ACEF-E245-8AA5-539AC5C9E8E4}" srcOrd="1" destOrd="0" parTransId="{5F92B814-98C1-DF4D-86D7-322C408D076C}" sibTransId="{5A90AAE5-10D3-904A-9166-694A53FA1A58}"/>
    <dgm:cxn modelId="{744EBAEB-9963-BA49-BD02-3AABF48B2346}" type="presOf" srcId="{26F52316-3A8A-CC49-AA56-A42DF642B476}" destId="{0BAAB601-3C37-3D4E-B1DE-3BACF29A1AAF}" srcOrd="0" destOrd="0" presId="urn:microsoft.com/office/officeart/2008/layout/VerticalCurvedList"/>
    <dgm:cxn modelId="{6F88E89F-23F0-094F-92C6-CEB6E59D0BDF}" type="presParOf" srcId="{A98A95D7-26B7-2D44-97D2-B31DF6F2954B}" destId="{834E8499-C214-1E47-B1EF-7ED455A58ED8}" srcOrd="0" destOrd="0" presId="urn:microsoft.com/office/officeart/2008/layout/VerticalCurvedList"/>
    <dgm:cxn modelId="{188F7459-3036-DF49-9E96-262C18958520}" type="presParOf" srcId="{834E8499-C214-1E47-B1EF-7ED455A58ED8}" destId="{16522518-5348-F548-884D-70FBEC885CC7}" srcOrd="0" destOrd="0" presId="urn:microsoft.com/office/officeart/2008/layout/VerticalCurvedList"/>
    <dgm:cxn modelId="{08C3BE93-9916-2141-A96F-2C5D3482711F}" type="presParOf" srcId="{16522518-5348-F548-884D-70FBEC885CC7}" destId="{AEB97B36-C084-1843-B7FC-E84931D4BF92}" srcOrd="0" destOrd="0" presId="urn:microsoft.com/office/officeart/2008/layout/VerticalCurvedList"/>
    <dgm:cxn modelId="{122DF399-4BC6-9F4E-8A16-C5E2EE7AB88B}" type="presParOf" srcId="{16522518-5348-F548-884D-70FBEC885CC7}" destId="{505D84D5-7165-6A4B-8782-9FA6987AFBB3}" srcOrd="1" destOrd="0" presId="urn:microsoft.com/office/officeart/2008/layout/VerticalCurvedList"/>
    <dgm:cxn modelId="{A33D03A8-367D-4443-9FBA-F25477F85F1D}" type="presParOf" srcId="{16522518-5348-F548-884D-70FBEC885CC7}" destId="{DD8AAD82-96F2-624B-8C4C-17D1C2A72C9F}" srcOrd="2" destOrd="0" presId="urn:microsoft.com/office/officeart/2008/layout/VerticalCurvedList"/>
    <dgm:cxn modelId="{A285AFAA-854E-324E-8788-FA1EC4A727CB}" type="presParOf" srcId="{16522518-5348-F548-884D-70FBEC885CC7}" destId="{DEEFC30B-979D-974E-9CFF-8434C942591C}" srcOrd="3" destOrd="0" presId="urn:microsoft.com/office/officeart/2008/layout/VerticalCurvedList"/>
    <dgm:cxn modelId="{7713419D-619F-7B4E-AE2F-464B7E38F661}" type="presParOf" srcId="{834E8499-C214-1E47-B1EF-7ED455A58ED8}" destId="{0BAAB601-3C37-3D4E-B1DE-3BACF29A1AAF}" srcOrd="1" destOrd="0" presId="urn:microsoft.com/office/officeart/2008/layout/VerticalCurvedList"/>
    <dgm:cxn modelId="{450DF5F7-018B-BD4A-A537-96B7A1AE7C59}" type="presParOf" srcId="{834E8499-C214-1E47-B1EF-7ED455A58ED8}" destId="{289A3961-2DAB-B548-B8C0-71226E738B34}" srcOrd="2" destOrd="0" presId="urn:microsoft.com/office/officeart/2008/layout/VerticalCurvedList"/>
    <dgm:cxn modelId="{B3E5706B-745B-0C42-B1C8-035771A8C888}" type="presParOf" srcId="{289A3961-2DAB-B548-B8C0-71226E738B34}" destId="{3229C678-FD59-6448-AA4E-C060D8D6D173}" srcOrd="0" destOrd="0" presId="urn:microsoft.com/office/officeart/2008/layout/VerticalCurvedList"/>
    <dgm:cxn modelId="{7AC77A2A-993E-F443-8189-25D7285A70B1}" type="presParOf" srcId="{834E8499-C214-1E47-B1EF-7ED455A58ED8}" destId="{8F7D9132-6757-3B40-992B-69E9A66B057C}" srcOrd="3" destOrd="0" presId="urn:microsoft.com/office/officeart/2008/layout/VerticalCurvedList"/>
    <dgm:cxn modelId="{A587197B-DA02-824F-B366-69420E7E9B6B}" type="presParOf" srcId="{834E8499-C214-1E47-B1EF-7ED455A58ED8}" destId="{E0035AE8-DEA6-C440-89B8-BE46E414F611}" srcOrd="4" destOrd="0" presId="urn:microsoft.com/office/officeart/2008/layout/VerticalCurvedList"/>
    <dgm:cxn modelId="{56531F99-5DA8-D942-B6F6-EEC9805BD8B1}" type="presParOf" srcId="{E0035AE8-DEA6-C440-89B8-BE46E414F611}" destId="{9DA3295F-5BA1-804F-A131-A76B25FA2378}" srcOrd="0" destOrd="0" presId="urn:microsoft.com/office/officeart/2008/layout/VerticalCurvedList"/>
    <dgm:cxn modelId="{AAF4D04A-D85B-8A46-81D3-BC63680FD672}" type="presParOf" srcId="{834E8499-C214-1E47-B1EF-7ED455A58ED8}" destId="{928A37EE-82AF-544A-8C24-958B52487912}" srcOrd="5" destOrd="0" presId="urn:microsoft.com/office/officeart/2008/layout/VerticalCurvedList"/>
    <dgm:cxn modelId="{5EE8EA54-3A43-424C-B447-88DBA3D9ABE1}" type="presParOf" srcId="{834E8499-C214-1E47-B1EF-7ED455A58ED8}" destId="{0AD36F3A-A75A-1E43-B1B5-93B8FD4380E9}" srcOrd="6" destOrd="0" presId="urn:microsoft.com/office/officeart/2008/layout/VerticalCurvedList"/>
    <dgm:cxn modelId="{90BD899F-82DF-9443-8A5C-C73CE7F49D0D}" type="presParOf" srcId="{0AD36F3A-A75A-1E43-B1B5-93B8FD4380E9}" destId="{0FD5E5A7-B1C8-9B49-B333-FAD054E9A7BA}" srcOrd="0" destOrd="0" presId="urn:microsoft.com/office/officeart/2008/layout/VerticalCurvedList"/>
    <dgm:cxn modelId="{6D417A05-9D7F-B44F-9B82-DA2CBB4E41F4}" type="presParOf" srcId="{834E8499-C214-1E47-B1EF-7ED455A58ED8}" destId="{7998ABCD-35F3-084B-A7BD-EDD1D0B5673B}" srcOrd="7" destOrd="0" presId="urn:microsoft.com/office/officeart/2008/layout/VerticalCurvedList"/>
    <dgm:cxn modelId="{354E19B3-8E76-3A4D-8D6B-309D278D0968}" type="presParOf" srcId="{834E8499-C214-1E47-B1EF-7ED455A58ED8}" destId="{20CFFA77-D70F-2F40-8C4B-FDC0E07C3DFE}" srcOrd="8" destOrd="0" presId="urn:microsoft.com/office/officeart/2008/layout/VerticalCurvedList"/>
    <dgm:cxn modelId="{98321257-A0C5-2E40-A819-DCB1626D1A1B}" type="presParOf" srcId="{20CFFA77-D70F-2F40-8C4B-FDC0E07C3DFE}" destId="{1F0AA8B1-282D-4D45-AE47-0D715DEB843D}" srcOrd="0" destOrd="0" presId="urn:microsoft.com/office/officeart/2008/layout/VerticalCurvedList"/>
    <dgm:cxn modelId="{540B90D0-7FFF-264B-9FD6-2A5C1DE76337}" type="presParOf" srcId="{834E8499-C214-1E47-B1EF-7ED455A58ED8}" destId="{6E96CB6B-4032-DB43-AF52-738B1AF353A6}" srcOrd="9" destOrd="0" presId="urn:microsoft.com/office/officeart/2008/layout/VerticalCurvedList"/>
    <dgm:cxn modelId="{A661D441-294D-944C-8F8A-D508BE23ABA3}" type="presParOf" srcId="{834E8499-C214-1E47-B1EF-7ED455A58ED8}" destId="{B0B9132C-F42E-174E-8D0E-43DAB01E114F}" srcOrd="10" destOrd="0" presId="urn:microsoft.com/office/officeart/2008/layout/VerticalCurvedList"/>
    <dgm:cxn modelId="{BE501ED2-0072-7240-A206-0CB68523B037}" type="presParOf" srcId="{B0B9132C-F42E-174E-8D0E-43DAB01E114F}" destId="{092A9106-1822-B044-9158-7C1EC9E2E789}" srcOrd="0" destOrd="0" presId="urn:microsoft.com/office/officeart/2008/layout/VerticalCurvedList"/>
    <dgm:cxn modelId="{1ED67AB8-8588-3340-A744-CFB9BDACCE00}" type="presParOf" srcId="{834E8499-C214-1E47-B1EF-7ED455A58ED8}" destId="{68009D55-1B91-D24C-9F70-8A0154EDCC84}" srcOrd="11" destOrd="0" presId="urn:microsoft.com/office/officeart/2008/layout/VerticalCurvedList"/>
    <dgm:cxn modelId="{DD0B3489-0A78-5E4B-9743-ADCC45C90D80}" type="presParOf" srcId="{834E8499-C214-1E47-B1EF-7ED455A58ED8}" destId="{8B2530E7-4B30-0C42-8BB8-7BEA9B05D531}" srcOrd="12" destOrd="0" presId="urn:microsoft.com/office/officeart/2008/layout/VerticalCurvedList"/>
    <dgm:cxn modelId="{43D2A185-443D-AF45-9C7E-B5A5ED2424A8}" type="presParOf" srcId="{8B2530E7-4B30-0C42-8BB8-7BEA9B05D531}" destId="{81F714EA-1832-4D4C-9B3D-19EE6215080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F0D392-AD4D-C742-BB81-016D84F940B5}" type="doc">
      <dgm:prSet loTypeId="urn:microsoft.com/office/officeart/2008/layout/VerticalCurvedList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6F52316-3A8A-CC49-AA56-A42DF642B476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t-J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model MF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：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local number and current constraints</a:t>
          </a:r>
          <a:endParaRPr lang="en-US" b="1" dirty="0">
            <a:solidFill>
              <a:schemeClr val="accent2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52CB3EB-82BB-624E-B212-C1E9E355B49F}" type="parTrans" cxnId="{88712A0C-2070-A14E-B85D-4F29057ADE98}">
      <dgm:prSet/>
      <dgm:spPr/>
      <dgm:t>
        <a:bodyPr/>
        <a:lstStyle/>
        <a:p>
          <a:endParaRPr lang="en-US"/>
        </a:p>
      </dgm:t>
    </dgm:pt>
    <dgm:pt modelId="{D69450BC-5676-654D-BD0E-A05D74AD369B}" type="sibTrans" cxnId="{88712A0C-2070-A14E-B85D-4F29057ADE98}">
      <dgm:prSet/>
      <dgm:spPr/>
      <dgm:t>
        <a:bodyPr/>
        <a:lstStyle/>
        <a:p>
          <a:endParaRPr lang="en-US"/>
        </a:p>
      </dgm:t>
    </dgm:pt>
    <dgm:pt modelId="{B88982F9-ACEF-E245-8AA5-539AC5C9E8E4}">
      <dgm:prSet custT="1"/>
      <dgm:spPr/>
      <dgm:t>
        <a:bodyPr/>
        <a:lstStyle/>
        <a:p>
          <a:r>
            <a:rPr lang="en-US" altLang="zh-CN" sz="22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Temporal gauge components: TRI</a:t>
          </a:r>
        </a:p>
      </dgm:t>
    </dgm:pt>
    <dgm:pt modelId="{5F92B814-98C1-DF4D-86D7-322C408D076C}" type="parTrans" cxnId="{536356E6-C250-F547-91E9-1992D14EA5E4}">
      <dgm:prSet/>
      <dgm:spPr/>
      <dgm:t>
        <a:bodyPr/>
        <a:lstStyle/>
        <a:p>
          <a:endParaRPr lang="en-US"/>
        </a:p>
      </dgm:t>
    </dgm:pt>
    <dgm:pt modelId="{5A90AAE5-10D3-904A-9166-694A53FA1A58}" type="sibTrans" cxnId="{536356E6-C250-F547-91E9-1992D14EA5E4}">
      <dgm:prSet/>
      <dgm:spPr/>
      <dgm:t>
        <a:bodyPr/>
        <a:lstStyle/>
        <a:p>
          <a:endParaRPr lang="en-US"/>
        </a:p>
      </dgm:t>
    </dgm:pt>
    <dgm:pt modelId="{01BCDFC5-6BE9-EB42-B876-C22D19706237}">
      <dgm:prSet custT="1"/>
      <dgm:spPr/>
      <dgm:t>
        <a:bodyPr/>
        <a:lstStyle/>
        <a:p>
          <a:r>
            <a:rPr kumimoji="1" lang="en-US" altLang="zh-CN" sz="22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Spatial components : TRS Breaking</a:t>
          </a:r>
          <a:r>
            <a:rPr kumimoji="1" lang="zh-CN" altLang="en-US" sz="22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 （</a:t>
          </a:r>
          <a:r>
            <a:rPr kumimoji="1" lang="zh-CN" altLang="en-US" sz="2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额外问题</a:t>
          </a:r>
          <a:r>
            <a:rPr kumimoji="1" lang="zh-CN" altLang="en-US" sz="2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）</a:t>
          </a:r>
          <a:endParaRPr kumimoji="1" lang="en-US" altLang="zh-CN" sz="2200" b="1" dirty="0">
            <a:solidFill>
              <a:schemeClr val="bg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51F69CE-2B21-9448-850C-D2901B60D76B}" type="parTrans" cxnId="{DA07D539-37F9-5544-80F4-857B4682AD52}">
      <dgm:prSet/>
      <dgm:spPr/>
      <dgm:t>
        <a:bodyPr/>
        <a:lstStyle/>
        <a:p>
          <a:endParaRPr lang="en-US"/>
        </a:p>
      </dgm:t>
    </dgm:pt>
    <dgm:pt modelId="{9A04A484-70B1-A54C-B057-00A45770A3EF}" type="sibTrans" cxnId="{DA07D539-37F9-5544-80F4-857B4682AD52}">
      <dgm:prSet/>
      <dgm:spPr/>
      <dgm:t>
        <a:bodyPr/>
        <a:lstStyle/>
        <a:p>
          <a:endParaRPr lang="en-US"/>
        </a:p>
      </dgm:t>
    </dgm:pt>
    <dgm:pt modelId="{819C9A0B-E9E4-384D-BBAA-E524F5EE33A2}">
      <dgm:prSet custT="1"/>
      <dgm:spPr/>
      <dgm:t>
        <a:bodyPr/>
        <a:lstStyle/>
        <a:p>
          <a:r>
            <a:rPr lang="en-US" altLang="zh-CN" sz="24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No Dynamics of gauge field</a:t>
          </a:r>
          <a:endParaRPr kumimoji="1" lang="en-US" altLang="zh-CN" sz="2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46625C6-B11E-6746-8203-CE10EC0BD4E7}" type="parTrans" cxnId="{70B06F9F-A335-E14C-A168-F51DBBA4A4BB}">
      <dgm:prSet/>
      <dgm:spPr/>
      <dgm:t>
        <a:bodyPr/>
        <a:lstStyle/>
        <a:p>
          <a:endParaRPr lang="en-US"/>
        </a:p>
      </dgm:t>
    </dgm:pt>
    <dgm:pt modelId="{1B360DE8-BE6E-E548-925D-50E9F77305E3}" type="sibTrans" cxnId="{70B06F9F-A335-E14C-A168-F51DBBA4A4BB}">
      <dgm:prSet/>
      <dgm:spPr/>
      <dgm:t>
        <a:bodyPr/>
        <a:lstStyle/>
        <a:p>
          <a:endParaRPr lang="en-US"/>
        </a:p>
      </dgm:t>
    </dgm:pt>
    <dgm:pt modelId="{EF86F926-86A4-D14A-B636-49F3B466D86E}">
      <dgm:prSet custT="1"/>
      <dgm:spPr/>
      <dgm:t>
        <a:bodyPr/>
        <a:lstStyle/>
        <a:p>
          <a:r>
            <a:rPr lang="en-US" altLang="zh-CN" sz="2400" b="1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No perturbation theory</a:t>
          </a:r>
          <a:endParaRPr kumimoji="1" lang="en-US" altLang="zh-CN" sz="2400" b="1" dirty="0">
            <a:solidFill>
              <a:schemeClr val="bg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614AD5D-DC04-864C-8968-A640C9949032}" type="parTrans" cxnId="{EC290899-436A-8D40-AAEE-367F4BD003DC}">
      <dgm:prSet/>
      <dgm:spPr/>
      <dgm:t>
        <a:bodyPr/>
        <a:lstStyle/>
        <a:p>
          <a:endParaRPr lang="en-US"/>
        </a:p>
      </dgm:t>
    </dgm:pt>
    <dgm:pt modelId="{AD0EA23B-A119-6846-BA00-1747BEC9703B}" type="sibTrans" cxnId="{EC290899-436A-8D40-AAEE-367F4BD003DC}">
      <dgm:prSet/>
      <dgm:spPr/>
      <dgm:t>
        <a:bodyPr/>
        <a:lstStyle/>
        <a:p>
          <a:endParaRPr lang="en-US"/>
        </a:p>
      </dgm:t>
    </dgm:pt>
    <dgm:pt modelId="{60F5A12E-43A5-3D46-96FA-59C86EFFAA4E}">
      <dgm:prSet/>
      <dgm:spPr/>
      <dgm:t>
        <a:bodyPr/>
        <a:lstStyle/>
        <a:p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BRST Quantization</a:t>
          </a:r>
          <a:r>
            <a: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：</a:t>
          </a:r>
          <a:r>
            <a: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Dynamic gauge field + perturbation theory </a:t>
          </a:r>
          <a:endParaRPr lang="zh-CN" altLang="en-US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70AA3B1-48D5-0A47-B229-B3CAFF0A3B69}" type="parTrans" cxnId="{899AF3A2-151F-6D42-B57E-8E38E9735C0D}">
      <dgm:prSet/>
      <dgm:spPr/>
      <dgm:t>
        <a:bodyPr/>
        <a:lstStyle/>
        <a:p>
          <a:endParaRPr lang="zh-CN" altLang="en-US"/>
        </a:p>
      </dgm:t>
    </dgm:pt>
    <dgm:pt modelId="{09DC7973-6F63-4448-A005-C2A99A2F8702}" type="sibTrans" cxnId="{899AF3A2-151F-6D42-B57E-8E38E9735C0D}">
      <dgm:prSet/>
      <dgm:spPr/>
      <dgm:t>
        <a:bodyPr/>
        <a:lstStyle/>
        <a:p>
          <a:endParaRPr lang="zh-CN" altLang="en-US"/>
        </a:p>
      </dgm:t>
    </dgm:pt>
    <dgm:pt modelId="{A98A95D7-26B7-2D44-97D2-B31DF6F2954B}" type="pres">
      <dgm:prSet presAssocID="{2EF0D392-AD4D-C742-BB81-016D84F940B5}" presName="Name0" presStyleCnt="0">
        <dgm:presLayoutVars>
          <dgm:chMax val="7"/>
          <dgm:chPref val="7"/>
          <dgm:dir/>
        </dgm:presLayoutVars>
      </dgm:prSet>
      <dgm:spPr/>
    </dgm:pt>
    <dgm:pt modelId="{834E8499-C214-1E47-B1EF-7ED455A58ED8}" type="pres">
      <dgm:prSet presAssocID="{2EF0D392-AD4D-C742-BB81-016D84F940B5}" presName="Name1" presStyleCnt="0"/>
      <dgm:spPr/>
    </dgm:pt>
    <dgm:pt modelId="{16522518-5348-F548-884D-70FBEC885CC7}" type="pres">
      <dgm:prSet presAssocID="{2EF0D392-AD4D-C742-BB81-016D84F940B5}" presName="cycle" presStyleCnt="0"/>
      <dgm:spPr/>
    </dgm:pt>
    <dgm:pt modelId="{AEB97B36-C084-1843-B7FC-E84931D4BF92}" type="pres">
      <dgm:prSet presAssocID="{2EF0D392-AD4D-C742-BB81-016D84F940B5}" presName="srcNode" presStyleLbl="node1" presStyleIdx="0" presStyleCnt="6"/>
      <dgm:spPr/>
    </dgm:pt>
    <dgm:pt modelId="{505D84D5-7165-6A4B-8782-9FA6987AFBB3}" type="pres">
      <dgm:prSet presAssocID="{2EF0D392-AD4D-C742-BB81-016D84F940B5}" presName="conn" presStyleLbl="parChTrans1D2" presStyleIdx="0" presStyleCnt="1"/>
      <dgm:spPr/>
    </dgm:pt>
    <dgm:pt modelId="{DD8AAD82-96F2-624B-8C4C-17D1C2A72C9F}" type="pres">
      <dgm:prSet presAssocID="{2EF0D392-AD4D-C742-BB81-016D84F940B5}" presName="extraNode" presStyleLbl="node1" presStyleIdx="0" presStyleCnt="6"/>
      <dgm:spPr/>
    </dgm:pt>
    <dgm:pt modelId="{DEEFC30B-979D-974E-9CFF-8434C942591C}" type="pres">
      <dgm:prSet presAssocID="{2EF0D392-AD4D-C742-BB81-016D84F940B5}" presName="dstNode" presStyleLbl="node1" presStyleIdx="0" presStyleCnt="6"/>
      <dgm:spPr/>
    </dgm:pt>
    <dgm:pt modelId="{0BAAB601-3C37-3D4E-B1DE-3BACF29A1AAF}" type="pres">
      <dgm:prSet presAssocID="{26F52316-3A8A-CC49-AA56-A42DF642B476}" presName="text_1" presStyleLbl="node1" presStyleIdx="0" presStyleCnt="6">
        <dgm:presLayoutVars>
          <dgm:bulletEnabled val="1"/>
        </dgm:presLayoutVars>
      </dgm:prSet>
      <dgm:spPr/>
    </dgm:pt>
    <dgm:pt modelId="{289A3961-2DAB-B548-B8C0-71226E738B34}" type="pres">
      <dgm:prSet presAssocID="{26F52316-3A8A-CC49-AA56-A42DF642B476}" presName="accent_1" presStyleCnt="0"/>
      <dgm:spPr/>
    </dgm:pt>
    <dgm:pt modelId="{3229C678-FD59-6448-AA4E-C060D8D6D173}" type="pres">
      <dgm:prSet presAssocID="{26F52316-3A8A-CC49-AA56-A42DF642B476}" presName="accentRepeatNode" presStyleLbl="solidFgAcc1" presStyleIdx="0" presStyleCnt="6"/>
      <dgm:spPr/>
    </dgm:pt>
    <dgm:pt modelId="{8F7D9132-6757-3B40-992B-69E9A66B057C}" type="pres">
      <dgm:prSet presAssocID="{B88982F9-ACEF-E245-8AA5-539AC5C9E8E4}" presName="text_2" presStyleLbl="node1" presStyleIdx="1" presStyleCnt="6" custScaleY="142292">
        <dgm:presLayoutVars>
          <dgm:bulletEnabled val="1"/>
        </dgm:presLayoutVars>
      </dgm:prSet>
      <dgm:spPr/>
    </dgm:pt>
    <dgm:pt modelId="{E0035AE8-DEA6-C440-89B8-BE46E414F611}" type="pres">
      <dgm:prSet presAssocID="{B88982F9-ACEF-E245-8AA5-539AC5C9E8E4}" presName="accent_2" presStyleCnt="0"/>
      <dgm:spPr/>
    </dgm:pt>
    <dgm:pt modelId="{9DA3295F-5BA1-804F-A131-A76B25FA2378}" type="pres">
      <dgm:prSet presAssocID="{B88982F9-ACEF-E245-8AA5-539AC5C9E8E4}" presName="accentRepeatNode" presStyleLbl="solidFgAcc1" presStyleIdx="1" presStyleCnt="6"/>
      <dgm:spPr/>
    </dgm:pt>
    <dgm:pt modelId="{928A37EE-82AF-544A-8C24-958B52487912}" type="pres">
      <dgm:prSet presAssocID="{01BCDFC5-6BE9-EB42-B876-C22D19706237}" presName="text_3" presStyleLbl="node1" presStyleIdx="2" presStyleCnt="6" custScaleY="141065">
        <dgm:presLayoutVars>
          <dgm:bulletEnabled val="1"/>
        </dgm:presLayoutVars>
      </dgm:prSet>
      <dgm:spPr/>
    </dgm:pt>
    <dgm:pt modelId="{0AD36F3A-A75A-1E43-B1B5-93B8FD4380E9}" type="pres">
      <dgm:prSet presAssocID="{01BCDFC5-6BE9-EB42-B876-C22D19706237}" presName="accent_3" presStyleCnt="0"/>
      <dgm:spPr/>
    </dgm:pt>
    <dgm:pt modelId="{0FD5E5A7-B1C8-9B49-B333-FAD054E9A7BA}" type="pres">
      <dgm:prSet presAssocID="{01BCDFC5-6BE9-EB42-B876-C22D19706237}" presName="accentRepeatNode" presStyleLbl="solidFgAcc1" presStyleIdx="2" presStyleCnt="6"/>
      <dgm:spPr/>
    </dgm:pt>
    <dgm:pt modelId="{7998ABCD-35F3-084B-A7BD-EDD1D0B5673B}" type="pres">
      <dgm:prSet presAssocID="{819C9A0B-E9E4-384D-BBAA-E524F5EE33A2}" presName="text_4" presStyleLbl="node1" presStyleIdx="3" presStyleCnt="6">
        <dgm:presLayoutVars>
          <dgm:bulletEnabled val="1"/>
        </dgm:presLayoutVars>
      </dgm:prSet>
      <dgm:spPr/>
    </dgm:pt>
    <dgm:pt modelId="{20CFFA77-D70F-2F40-8C4B-FDC0E07C3DFE}" type="pres">
      <dgm:prSet presAssocID="{819C9A0B-E9E4-384D-BBAA-E524F5EE33A2}" presName="accent_4" presStyleCnt="0"/>
      <dgm:spPr/>
    </dgm:pt>
    <dgm:pt modelId="{1F0AA8B1-282D-4D45-AE47-0D715DEB843D}" type="pres">
      <dgm:prSet presAssocID="{819C9A0B-E9E4-384D-BBAA-E524F5EE33A2}" presName="accentRepeatNode" presStyleLbl="solidFgAcc1" presStyleIdx="3" presStyleCnt="6"/>
      <dgm:spPr/>
    </dgm:pt>
    <dgm:pt modelId="{6E96CB6B-4032-DB43-AF52-738B1AF353A6}" type="pres">
      <dgm:prSet presAssocID="{EF86F926-86A4-D14A-B636-49F3B466D86E}" presName="text_5" presStyleLbl="node1" presStyleIdx="4" presStyleCnt="6" custLinFactNeighborX="697" custLinFactNeighborY="1551">
        <dgm:presLayoutVars>
          <dgm:bulletEnabled val="1"/>
        </dgm:presLayoutVars>
      </dgm:prSet>
      <dgm:spPr/>
    </dgm:pt>
    <dgm:pt modelId="{B0B9132C-F42E-174E-8D0E-43DAB01E114F}" type="pres">
      <dgm:prSet presAssocID="{EF86F926-86A4-D14A-B636-49F3B466D86E}" presName="accent_5" presStyleCnt="0"/>
      <dgm:spPr/>
    </dgm:pt>
    <dgm:pt modelId="{092A9106-1822-B044-9158-7C1EC9E2E789}" type="pres">
      <dgm:prSet presAssocID="{EF86F926-86A4-D14A-B636-49F3B466D86E}" presName="accentRepeatNode" presStyleLbl="solidFgAcc1" presStyleIdx="4" presStyleCnt="6"/>
      <dgm:spPr/>
    </dgm:pt>
    <dgm:pt modelId="{99C5D864-0150-8147-A7A5-3C3EFE207308}" type="pres">
      <dgm:prSet presAssocID="{60F5A12E-43A5-3D46-96FA-59C86EFFAA4E}" presName="text_6" presStyleLbl="node1" presStyleIdx="5" presStyleCnt="6">
        <dgm:presLayoutVars>
          <dgm:bulletEnabled val="1"/>
        </dgm:presLayoutVars>
      </dgm:prSet>
      <dgm:spPr/>
    </dgm:pt>
    <dgm:pt modelId="{8A2832FF-1DBF-AF4E-9639-AC9A76500646}" type="pres">
      <dgm:prSet presAssocID="{60F5A12E-43A5-3D46-96FA-59C86EFFAA4E}" presName="accent_6" presStyleCnt="0"/>
      <dgm:spPr/>
    </dgm:pt>
    <dgm:pt modelId="{84FC3DDB-9CA9-FA4D-BB37-E568D4C387BA}" type="pres">
      <dgm:prSet presAssocID="{60F5A12E-43A5-3D46-96FA-59C86EFFAA4E}" presName="accentRepeatNode" presStyleLbl="solidFgAcc1" presStyleIdx="5" presStyleCnt="6"/>
      <dgm:spPr/>
    </dgm:pt>
  </dgm:ptLst>
  <dgm:cxnLst>
    <dgm:cxn modelId="{88712A0C-2070-A14E-B85D-4F29057ADE98}" srcId="{2EF0D392-AD4D-C742-BB81-016D84F940B5}" destId="{26F52316-3A8A-CC49-AA56-A42DF642B476}" srcOrd="0" destOrd="0" parTransId="{952CB3EB-82BB-624E-B212-C1E9E355B49F}" sibTransId="{D69450BC-5676-654D-BD0E-A05D74AD369B}"/>
    <dgm:cxn modelId="{93AEE20D-EEF6-334F-9205-816384311894}" type="presOf" srcId="{D69450BC-5676-654D-BD0E-A05D74AD369B}" destId="{505D84D5-7165-6A4B-8782-9FA6987AFBB3}" srcOrd="0" destOrd="0" presId="urn:microsoft.com/office/officeart/2008/layout/VerticalCurvedList"/>
    <dgm:cxn modelId="{DA07D539-37F9-5544-80F4-857B4682AD52}" srcId="{2EF0D392-AD4D-C742-BB81-016D84F940B5}" destId="{01BCDFC5-6BE9-EB42-B876-C22D19706237}" srcOrd="2" destOrd="0" parTransId="{151F69CE-2B21-9448-850C-D2901B60D76B}" sibTransId="{9A04A484-70B1-A54C-B057-00A45770A3EF}"/>
    <dgm:cxn modelId="{3545D03C-38D4-DB48-B7B4-12696F2F3212}" type="presOf" srcId="{2EF0D392-AD4D-C742-BB81-016D84F940B5}" destId="{A98A95D7-26B7-2D44-97D2-B31DF6F2954B}" srcOrd="0" destOrd="0" presId="urn:microsoft.com/office/officeart/2008/layout/VerticalCurvedList"/>
    <dgm:cxn modelId="{EC290899-436A-8D40-AAEE-367F4BD003DC}" srcId="{2EF0D392-AD4D-C742-BB81-016D84F940B5}" destId="{EF86F926-86A4-D14A-B636-49F3B466D86E}" srcOrd="4" destOrd="0" parTransId="{0614AD5D-DC04-864C-8968-A640C9949032}" sibTransId="{AD0EA23B-A119-6846-BA00-1747BEC9703B}"/>
    <dgm:cxn modelId="{70B06F9F-A335-E14C-A168-F51DBBA4A4BB}" srcId="{2EF0D392-AD4D-C742-BB81-016D84F940B5}" destId="{819C9A0B-E9E4-384D-BBAA-E524F5EE33A2}" srcOrd="3" destOrd="0" parTransId="{946625C6-B11E-6746-8203-CE10EC0BD4E7}" sibTransId="{1B360DE8-BE6E-E548-925D-50E9F77305E3}"/>
    <dgm:cxn modelId="{899AF3A2-151F-6D42-B57E-8E38E9735C0D}" srcId="{2EF0D392-AD4D-C742-BB81-016D84F940B5}" destId="{60F5A12E-43A5-3D46-96FA-59C86EFFAA4E}" srcOrd="5" destOrd="0" parTransId="{970AA3B1-48D5-0A47-B229-B3CAFF0A3B69}" sibTransId="{09DC7973-6F63-4448-A005-C2A99A2F8702}"/>
    <dgm:cxn modelId="{7F3662B9-5A19-234E-B8A4-3190FA13339A}" type="presOf" srcId="{01BCDFC5-6BE9-EB42-B876-C22D19706237}" destId="{928A37EE-82AF-544A-8C24-958B52487912}" srcOrd="0" destOrd="0" presId="urn:microsoft.com/office/officeart/2008/layout/VerticalCurvedList"/>
    <dgm:cxn modelId="{CC039DC3-FF69-0A4F-B6A8-14E96B44B430}" type="presOf" srcId="{60F5A12E-43A5-3D46-96FA-59C86EFFAA4E}" destId="{99C5D864-0150-8147-A7A5-3C3EFE207308}" srcOrd="0" destOrd="0" presId="urn:microsoft.com/office/officeart/2008/layout/VerticalCurvedList"/>
    <dgm:cxn modelId="{BB979BC7-CB7A-AF42-82C9-CD9796064C63}" type="presOf" srcId="{819C9A0B-E9E4-384D-BBAA-E524F5EE33A2}" destId="{7998ABCD-35F3-084B-A7BD-EDD1D0B5673B}" srcOrd="0" destOrd="0" presId="urn:microsoft.com/office/officeart/2008/layout/VerticalCurvedList"/>
    <dgm:cxn modelId="{9170F7C9-B13D-1648-B925-FA707E1259A8}" type="presOf" srcId="{B88982F9-ACEF-E245-8AA5-539AC5C9E8E4}" destId="{8F7D9132-6757-3B40-992B-69E9A66B057C}" srcOrd="0" destOrd="0" presId="urn:microsoft.com/office/officeart/2008/layout/VerticalCurvedList"/>
    <dgm:cxn modelId="{533C93D0-41C4-3042-80EA-657E9542AAE6}" type="presOf" srcId="{EF86F926-86A4-D14A-B636-49F3B466D86E}" destId="{6E96CB6B-4032-DB43-AF52-738B1AF353A6}" srcOrd="0" destOrd="0" presId="urn:microsoft.com/office/officeart/2008/layout/VerticalCurvedList"/>
    <dgm:cxn modelId="{536356E6-C250-F547-91E9-1992D14EA5E4}" srcId="{2EF0D392-AD4D-C742-BB81-016D84F940B5}" destId="{B88982F9-ACEF-E245-8AA5-539AC5C9E8E4}" srcOrd="1" destOrd="0" parTransId="{5F92B814-98C1-DF4D-86D7-322C408D076C}" sibTransId="{5A90AAE5-10D3-904A-9166-694A53FA1A58}"/>
    <dgm:cxn modelId="{744EBAEB-9963-BA49-BD02-3AABF48B2346}" type="presOf" srcId="{26F52316-3A8A-CC49-AA56-A42DF642B476}" destId="{0BAAB601-3C37-3D4E-B1DE-3BACF29A1AAF}" srcOrd="0" destOrd="0" presId="urn:microsoft.com/office/officeart/2008/layout/VerticalCurvedList"/>
    <dgm:cxn modelId="{6F88E89F-23F0-094F-92C6-CEB6E59D0BDF}" type="presParOf" srcId="{A98A95D7-26B7-2D44-97D2-B31DF6F2954B}" destId="{834E8499-C214-1E47-B1EF-7ED455A58ED8}" srcOrd="0" destOrd="0" presId="urn:microsoft.com/office/officeart/2008/layout/VerticalCurvedList"/>
    <dgm:cxn modelId="{188F7459-3036-DF49-9E96-262C18958520}" type="presParOf" srcId="{834E8499-C214-1E47-B1EF-7ED455A58ED8}" destId="{16522518-5348-F548-884D-70FBEC885CC7}" srcOrd="0" destOrd="0" presId="urn:microsoft.com/office/officeart/2008/layout/VerticalCurvedList"/>
    <dgm:cxn modelId="{08C3BE93-9916-2141-A96F-2C5D3482711F}" type="presParOf" srcId="{16522518-5348-F548-884D-70FBEC885CC7}" destId="{AEB97B36-C084-1843-B7FC-E84931D4BF92}" srcOrd="0" destOrd="0" presId="urn:microsoft.com/office/officeart/2008/layout/VerticalCurvedList"/>
    <dgm:cxn modelId="{122DF399-4BC6-9F4E-8A16-C5E2EE7AB88B}" type="presParOf" srcId="{16522518-5348-F548-884D-70FBEC885CC7}" destId="{505D84D5-7165-6A4B-8782-9FA6987AFBB3}" srcOrd="1" destOrd="0" presId="urn:microsoft.com/office/officeart/2008/layout/VerticalCurvedList"/>
    <dgm:cxn modelId="{A33D03A8-367D-4443-9FBA-F25477F85F1D}" type="presParOf" srcId="{16522518-5348-F548-884D-70FBEC885CC7}" destId="{DD8AAD82-96F2-624B-8C4C-17D1C2A72C9F}" srcOrd="2" destOrd="0" presId="urn:microsoft.com/office/officeart/2008/layout/VerticalCurvedList"/>
    <dgm:cxn modelId="{A285AFAA-854E-324E-8788-FA1EC4A727CB}" type="presParOf" srcId="{16522518-5348-F548-884D-70FBEC885CC7}" destId="{DEEFC30B-979D-974E-9CFF-8434C942591C}" srcOrd="3" destOrd="0" presId="urn:microsoft.com/office/officeart/2008/layout/VerticalCurvedList"/>
    <dgm:cxn modelId="{7713419D-619F-7B4E-AE2F-464B7E38F661}" type="presParOf" srcId="{834E8499-C214-1E47-B1EF-7ED455A58ED8}" destId="{0BAAB601-3C37-3D4E-B1DE-3BACF29A1AAF}" srcOrd="1" destOrd="0" presId="urn:microsoft.com/office/officeart/2008/layout/VerticalCurvedList"/>
    <dgm:cxn modelId="{450DF5F7-018B-BD4A-A537-96B7A1AE7C59}" type="presParOf" srcId="{834E8499-C214-1E47-B1EF-7ED455A58ED8}" destId="{289A3961-2DAB-B548-B8C0-71226E738B34}" srcOrd="2" destOrd="0" presId="urn:microsoft.com/office/officeart/2008/layout/VerticalCurvedList"/>
    <dgm:cxn modelId="{B3E5706B-745B-0C42-B1C8-035771A8C888}" type="presParOf" srcId="{289A3961-2DAB-B548-B8C0-71226E738B34}" destId="{3229C678-FD59-6448-AA4E-C060D8D6D173}" srcOrd="0" destOrd="0" presId="urn:microsoft.com/office/officeart/2008/layout/VerticalCurvedList"/>
    <dgm:cxn modelId="{7AC77A2A-993E-F443-8189-25D7285A70B1}" type="presParOf" srcId="{834E8499-C214-1E47-B1EF-7ED455A58ED8}" destId="{8F7D9132-6757-3B40-992B-69E9A66B057C}" srcOrd="3" destOrd="0" presId="urn:microsoft.com/office/officeart/2008/layout/VerticalCurvedList"/>
    <dgm:cxn modelId="{A587197B-DA02-824F-B366-69420E7E9B6B}" type="presParOf" srcId="{834E8499-C214-1E47-B1EF-7ED455A58ED8}" destId="{E0035AE8-DEA6-C440-89B8-BE46E414F611}" srcOrd="4" destOrd="0" presId="urn:microsoft.com/office/officeart/2008/layout/VerticalCurvedList"/>
    <dgm:cxn modelId="{56531F99-5DA8-D942-B6F6-EEC9805BD8B1}" type="presParOf" srcId="{E0035AE8-DEA6-C440-89B8-BE46E414F611}" destId="{9DA3295F-5BA1-804F-A131-A76B25FA2378}" srcOrd="0" destOrd="0" presId="urn:microsoft.com/office/officeart/2008/layout/VerticalCurvedList"/>
    <dgm:cxn modelId="{AAF4D04A-D85B-8A46-81D3-BC63680FD672}" type="presParOf" srcId="{834E8499-C214-1E47-B1EF-7ED455A58ED8}" destId="{928A37EE-82AF-544A-8C24-958B52487912}" srcOrd="5" destOrd="0" presId="urn:microsoft.com/office/officeart/2008/layout/VerticalCurvedList"/>
    <dgm:cxn modelId="{5EE8EA54-3A43-424C-B447-88DBA3D9ABE1}" type="presParOf" srcId="{834E8499-C214-1E47-B1EF-7ED455A58ED8}" destId="{0AD36F3A-A75A-1E43-B1B5-93B8FD4380E9}" srcOrd="6" destOrd="0" presId="urn:microsoft.com/office/officeart/2008/layout/VerticalCurvedList"/>
    <dgm:cxn modelId="{90BD899F-82DF-9443-8A5C-C73CE7F49D0D}" type="presParOf" srcId="{0AD36F3A-A75A-1E43-B1B5-93B8FD4380E9}" destId="{0FD5E5A7-B1C8-9B49-B333-FAD054E9A7BA}" srcOrd="0" destOrd="0" presId="urn:microsoft.com/office/officeart/2008/layout/VerticalCurvedList"/>
    <dgm:cxn modelId="{6D417A05-9D7F-B44F-9B82-DA2CBB4E41F4}" type="presParOf" srcId="{834E8499-C214-1E47-B1EF-7ED455A58ED8}" destId="{7998ABCD-35F3-084B-A7BD-EDD1D0B5673B}" srcOrd="7" destOrd="0" presId="urn:microsoft.com/office/officeart/2008/layout/VerticalCurvedList"/>
    <dgm:cxn modelId="{354E19B3-8E76-3A4D-8D6B-309D278D0968}" type="presParOf" srcId="{834E8499-C214-1E47-B1EF-7ED455A58ED8}" destId="{20CFFA77-D70F-2F40-8C4B-FDC0E07C3DFE}" srcOrd="8" destOrd="0" presId="urn:microsoft.com/office/officeart/2008/layout/VerticalCurvedList"/>
    <dgm:cxn modelId="{98321257-A0C5-2E40-A819-DCB1626D1A1B}" type="presParOf" srcId="{20CFFA77-D70F-2F40-8C4B-FDC0E07C3DFE}" destId="{1F0AA8B1-282D-4D45-AE47-0D715DEB843D}" srcOrd="0" destOrd="0" presId="urn:microsoft.com/office/officeart/2008/layout/VerticalCurvedList"/>
    <dgm:cxn modelId="{540B90D0-7FFF-264B-9FD6-2A5C1DE76337}" type="presParOf" srcId="{834E8499-C214-1E47-B1EF-7ED455A58ED8}" destId="{6E96CB6B-4032-DB43-AF52-738B1AF353A6}" srcOrd="9" destOrd="0" presId="urn:microsoft.com/office/officeart/2008/layout/VerticalCurvedList"/>
    <dgm:cxn modelId="{A661D441-294D-944C-8F8A-D508BE23ABA3}" type="presParOf" srcId="{834E8499-C214-1E47-B1EF-7ED455A58ED8}" destId="{B0B9132C-F42E-174E-8D0E-43DAB01E114F}" srcOrd="10" destOrd="0" presId="urn:microsoft.com/office/officeart/2008/layout/VerticalCurvedList"/>
    <dgm:cxn modelId="{BE501ED2-0072-7240-A206-0CB68523B037}" type="presParOf" srcId="{B0B9132C-F42E-174E-8D0E-43DAB01E114F}" destId="{092A9106-1822-B044-9158-7C1EC9E2E789}" srcOrd="0" destOrd="0" presId="urn:microsoft.com/office/officeart/2008/layout/VerticalCurvedList"/>
    <dgm:cxn modelId="{EECCCCD5-1002-8E4D-941D-3E528BB32F7F}" type="presParOf" srcId="{834E8499-C214-1E47-B1EF-7ED455A58ED8}" destId="{99C5D864-0150-8147-A7A5-3C3EFE207308}" srcOrd="11" destOrd="0" presId="urn:microsoft.com/office/officeart/2008/layout/VerticalCurvedList"/>
    <dgm:cxn modelId="{8B2A47DA-E735-9B43-A2CA-DFDAB6CDF531}" type="presParOf" srcId="{834E8499-C214-1E47-B1EF-7ED455A58ED8}" destId="{8A2832FF-1DBF-AF4E-9639-AC9A76500646}" srcOrd="12" destOrd="0" presId="urn:microsoft.com/office/officeart/2008/layout/VerticalCurvedList"/>
    <dgm:cxn modelId="{BBDC4E7C-50CF-9C43-A84D-EF1BB2CCC674}" type="presParOf" srcId="{8A2832FF-1DBF-AF4E-9639-AC9A76500646}" destId="{84FC3DDB-9CA9-FA4D-BB37-E568D4C387B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18597F-905B-7748-A285-83FA43D39EC3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CDB21C1-6071-9E43-800A-5B69A2C2C156}">
      <dgm:prSet phldrT="[文本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kumimoji="1" lang="zh-CN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计算</a:t>
          </a:r>
          <a:r>
            <a:rPr kumimoji="1"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electron momentum distribution : Non-Fermi liquid</a:t>
          </a:r>
          <a:endParaRPr lang="zh-CN" altLang="en-US" sz="20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653C27C-E06C-4C40-ABF4-CBD1A313AD6C}" type="parTrans" cxnId="{09F5866E-2B13-764D-820D-F914EFB99459}">
      <dgm:prSet/>
      <dgm:spPr/>
      <dgm:t>
        <a:bodyPr/>
        <a:lstStyle/>
        <a:p>
          <a:endParaRPr lang="zh-CN" altLang="en-US"/>
        </a:p>
      </dgm:t>
    </dgm:pt>
    <dgm:pt modelId="{06B74265-A7B5-B74D-A9B4-CA6D8AF838CB}" type="sibTrans" cxnId="{09F5866E-2B13-764D-820D-F914EFB99459}">
      <dgm:prSet/>
      <dgm:spPr/>
      <dgm:t>
        <a:bodyPr/>
        <a:lstStyle/>
        <a:p>
          <a:endParaRPr lang="zh-CN" altLang="en-US"/>
        </a:p>
      </dgm:t>
    </dgm:pt>
    <dgm:pt modelId="{F62B22AC-FCF2-D640-A28F-C1862E566383}">
      <dgm:prSet phldrT="[文本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kumimoji="1" lang="zh-CN" altLang="en-US" sz="1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计算</a:t>
          </a:r>
          <a:r>
            <a:rPr kumimoji="1" lang="en-US" altLang="zh-CN" sz="1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electron spectral function,</a:t>
          </a:r>
          <a:r>
            <a:rPr kumimoji="1" lang="zh-CN" altLang="en-US" sz="1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 符合铜基高温超导材料的</a:t>
          </a:r>
          <a:r>
            <a:rPr kumimoji="1" lang="en-US" altLang="zh-CN" sz="1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ARPES</a:t>
          </a:r>
          <a:r>
            <a:rPr kumimoji="1" lang="zh-CN" altLang="en-US" sz="1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实验结果</a:t>
          </a:r>
          <a:endParaRPr lang="zh-CN" altLang="en-US" sz="18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450CD8C-CEFA-7843-A99C-C9790F5A0F5F}" type="parTrans" cxnId="{11C56602-2669-E249-9254-5A8BAC5CC63D}">
      <dgm:prSet/>
      <dgm:spPr/>
      <dgm:t>
        <a:bodyPr/>
        <a:lstStyle/>
        <a:p>
          <a:endParaRPr lang="zh-CN" altLang="en-US"/>
        </a:p>
      </dgm:t>
    </dgm:pt>
    <dgm:pt modelId="{60BDC489-0300-6443-9D8C-6BE849B73CDE}" type="sibTrans" cxnId="{11C56602-2669-E249-9254-5A8BAC5CC63D}">
      <dgm:prSet/>
      <dgm:spPr/>
      <dgm:t>
        <a:bodyPr/>
        <a:lstStyle/>
        <a:p>
          <a:endParaRPr lang="zh-CN" altLang="en-US"/>
        </a:p>
      </dgm:t>
    </dgm:pt>
    <dgm:pt modelId="{801DB752-2B40-A64E-B523-FCC7287C2D46}">
      <dgm:prSet phldrT="[文本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kumimoji="1" lang="zh-CN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发现电阻随</a:t>
          </a:r>
          <a:r>
            <a:rPr kumimoji="1" lang="zh-CN" altLang="en-US" sz="2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温度线性</a:t>
          </a:r>
          <a:r>
            <a:rPr kumimoji="1" lang="zh-CN" altLang="en-US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增长</a:t>
          </a:r>
          <a:r>
            <a:rPr kumimoji="1" lang="zh-CN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行为</a:t>
          </a:r>
          <a:endParaRPr lang="zh-CN" altLang="en-US" sz="20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7244234-7328-0841-932F-AEA7EFA24D10}" type="parTrans" cxnId="{0047E915-753D-334A-8584-BEE00935CC98}">
      <dgm:prSet/>
      <dgm:spPr/>
      <dgm:t>
        <a:bodyPr/>
        <a:lstStyle/>
        <a:p>
          <a:endParaRPr lang="zh-CN" altLang="en-US"/>
        </a:p>
      </dgm:t>
    </dgm:pt>
    <dgm:pt modelId="{193D20BD-F473-B64D-A7B8-46B7E95B66BB}" type="sibTrans" cxnId="{0047E915-753D-334A-8584-BEE00935CC98}">
      <dgm:prSet/>
      <dgm:spPr/>
      <dgm:t>
        <a:bodyPr/>
        <a:lstStyle/>
        <a:p>
          <a:endParaRPr lang="zh-CN" altLang="en-US"/>
        </a:p>
      </dgm:t>
    </dgm:pt>
    <dgm:pt modelId="{E8BF497F-2138-D04A-8D01-508CB74CA494}">
      <dgm:prSet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zh-CN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在高温极限，</a:t>
          </a:r>
          <a:r>
            <a:rPr lang="en-US" altLang="zh-CN" sz="2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Hall Conductivity </a:t>
          </a:r>
          <a:r>
            <a:rPr lang="zh-CN" altLang="en-US" sz="2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随温度增加减小</a:t>
          </a:r>
          <a:r>
            <a:rPr lang="zh-CN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，电阻不再温度线性</a:t>
          </a:r>
        </a:p>
      </dgm:t>
    </dgm:pt>
    <dgm:pt modelId="{11FA43C7-6434-1544-A37F-42680C6E0D43}" type="parTrans" cxnId="{337A7B71-CDF8-CF43-A42D-7494AF10C890}">
      <dgm:prSet/>
      <dgm:spPr/>
      <dgm:t>
        <a:bodyPr/>
        <a:lstStyle/>
        <a:p>
          <a:endParaRPr lang="zh-CN" altLang="en-US"/>
        </a:p>
      </dgm:t>
    </dgm:pt>
    <dgm:pt modelId="{BC245209-5001-6F4C-9B89-096FD18E8670}" type="sibTrans" cxnId="{337A7B71-CDF8-CF43-A42D-7494AF10C890}">
      <dgm:prSet/>
      <dgm:spPr/>
      <dgm:t>
        <a:bodyPr/>
        <a:lstStyle/>
        <a:p>
          <a:endParaRPr lang="zh-CN" altLang="en-US"/>
        </a:p>
      </dgm:t>
    </dgm:pt>
    <dgm:pt modelId="{86B075E8-CE7D-404B-823D-E395932B8B31}">
      <dgm:prSet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kumimoji="1" lang="zh-CN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在电阻</a:t>
          </a:r>
          <a:r>
            <a:rPr kumimoji="1" lang="zh-CN" altLang="en-US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温度线性增长区，</a:t>
          </a:r>
          <a:r>
            <a: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Hall Conductivity </a:t>
          </a:r>
          <a:r>
            <a:rPr lang="zh-CN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随温度增加而增加</a:t>
          </a:r>
        </a:p>
      </dgm:t>
    </dgm:pt>
    <dgm:pt modelId="{CD99E165-0EE9-424A-8CD5-9F91EA21B7A6}" type="parTrans" cxnId="{12140F06-B2D4-B341-A159-486E8314C161}">
      <dgm:prSet/>
      <dgm:spPr/>
      <dgm:t>
        <a:bodyPr/>
        <a:lstStyle/>
        <a:p>
          <a:endParaRPr lang="zh-CN" altLang="en-US"/>
        </a:p>
      </dgm:t>
    </dgm:pt>
    <dgm:pt modelId="{A3F4B0BD-4019-BF4F-9063-A4178BC633F1}" type="sibTrans" cxnId="{12140F06-B2D4-B341-A159-486E8314C161}">
      <dgm:prSet/>
      <dgm:spPr/>
      <dgm:t>
        <a:bodyPr/>
        <a:lstStyle/>
        <a:p>
          <a:endParaRPr lang="zh-CN" altLang="en-US"/>
        </a:p>
      </dgm:t>
    </dgm:pt>
    <dgm:pt modelId="{F2D854E0-56FB-604B-A315-C22710D4FF45}" type="pres">
      <dgm:prSet presAssocID="{6818597F-905B-7748-A285-83FA43D39EC3}" presName="linear" presStyleCnt="0">
        <dgm:presLayoutVars>
          <dgm:dir/>
          <dgm:animLvl val="lvl"/>
          <dgm:resizeHandles val="exact"/>
        </dgm:presLayoutVars>
      </dgm:prSet>
      <dgm:spPr/>
    </dgm:pt>
    <dgm:pt modelId="{776DDE60-D7A7-8E4F-8720-7A9E949969B1}" type="pres">
      <dgm:prSet presAssocID="{0CDB21C1-6071-9E43-800A-5B69A2C2C156}" presName="parentLin" presStyleCnt="0"/>
      <dgm:spPr/>
    </dgm:pt>
    <dgm:pt modelId="{69A22A78-2E57-974A-A336-B70FEBFF530F}" type="pres">
      <dgm:prSet presAssocID="{0CDB21C1-6071-9E43-800A-5B69A2C2C156}" presName="parentLeftMargin" presStyleLbl="node1" presStyleIdx="0" presStyleCnt="5"/>
      <dgm:spPr/>
    </dgm:pt>
    <dgm:pt modelId="{CA8046AE-65AB-3A4B-9EA0-6CD621FE0154}" type="pres">
      <dgm:prSet presAssocID="{0CDB21C1-6071-9E43-800A-5B69A2C2C156}" presName="parentText" presStyleLbl="node1" presStyleIdx="0" presStyleCnt="5" custScaleX="142857" custScaleY="133440">
        <dgm:presLayoutVars>
          <dgm:chMax val="0"/>
          <dgm:bulletEnabled val="1"/>
        </dgm:presLayoutVars>
      </dgm:prSet>
      <dgm:spPr/>
    </dgm:pt>
    <dgm:pt modelId="{A5F060B1-178A-E84B-8F8D-7C2A04C1798F}" type="pres">
      <dgm:prSet presAssocID="{0CDB21C1-6071-9E43-800A-5B69A2C2C156}" presName="negativeSpace" presStyleCnt="0"/>
      <dgm:spPr/>
    </dgm:pt>
    <dgm:pt modelId="{45172325-4FC9-E042-B516-69BA1A6CED47}" type="pres">
      <dgm:prSet presAssocID="{0CDB21C1-6071-9E43-800A-5B69A2C2C156}" presName="childText" presStyleLbl="conFgAcc1" presStyleIdx="0" presStyleCnt="5">
        <dgm:presLayoutVars>
          <dgm:bulletEnabled val="1"/>
        </dgm:presLayoutVars>
      </dgm:prSet>
      <dgm:spPr/>
    </dgm:pt>
    <dgm:pt modelId="{C8F02AB4-D808-5845-9CF2-A21A5D44FE89}" type="pres">
      <dgm:prSet presAssocID="{06B74265-A7B5-B74D-A9B4-CA6D8AF838CB}" presName="spaceBetweenRectangles" presStyleCnt="0"/>
      <dgm:spPr/>
    </dgm:pt>
    <dgm:pt modelId="{E5371455-7849-F543-BBC2-893297685EBD}" type="pres">
      <dgm:prSet presAssocID="{F62B22AC-FCF2-D640-A28F-C1862E566383}" presName="parentLin" presStyleCnt="0"/>
      <dgm:spPr/>
    </dgm:pt>
    <dgm:pt modelId="{AFF32D6A-75CF-2847-A6B4-647FC708735C}" type="pres">
      <dgm:prSet presAssocID="{F62B22AC-FCF2-D640-A28F-C1862E566383}" presName="parentLeftMargin" presStyleLbl="node1" presStyleIdx="0" presStyleCnt="5"/>
      <dgm:spPr/>
    </dgm:pt>
    <dgm:pt modelId="{343D1806-9C06-694B-8B8E-CB4F0B04FE90}" type="pres">
      <dgm:prSet presAssocID="{F62B22AC-FCF2-D640-A28F-C1862E566383}" presName="parentText" presStyleLbl="node1" presStyleIdx="1" presStyleCnt="5" custScaleX="142857" custScaleY="158759">
        <dgm:presLayoutVars>
          <dgm:chMax val="0"/>
          <dgm:bulletEnabled val="1"/>
        </dgm:presLayoutVars>
      </dgm:prSet>
      <dgm:spPr/>
    </dgm:pt>
    <dgm:pt modelId="{78AD54C2-91EC-CE4D-BB4D-2878705CCF45}" type="pres">
      <dgm:prSet presAssocID="{F62B22AC-FCF2-D640-A28F-C1862E566383}" presName="negativeSpace" presStyleCnt="0"/>
      <dgm:spPr/>
    </dgm:pt>
    <dgm:pt modelId="{A4E742FC-8BD1-C540-B495-CD575CD8824F}" type="pres">
      <dgm:prSet presAssocID="{F62B22AC-FCF2-D640-A28F-C1862E566383}" presName="childText" presStyleLbl="conFgAcc1" presStyleIdx="1" presStyleCnt="5">
        <dgm:presLayoutVars>
          <dgm:bulletEnabled val="1"/>
        </dgm:presLayoutVars>
      </dgm:prSet>
      <dgm:spPr/>
    </dgm:pt>
    <dgm:pt modelId="{CACEDBE9-9A6A-A846-86AE-C116D7597B77}" type="pres">
      <dgm:prSet presAssocID="{60BDC489-0300-6443-9D8C-6BE849B73CDE}" presName="spaceBetweenRectangles" presStyleCnt="0"/>
      <dgm:spPr/>
    </dgm:pt>
    <dgm:pt modelId="{E8068073-03F7-F64E-8BB4-82EDE6382FD6}" type="pres">
      <dgm:prSet presAssocID="{801DB752-2B40-A64E-B523-FCC7287C2D46}" presName="parentLin" presStyleCnt="0"/>
      <dgm:spPr/>
    </dgm:pt>
    <dgm:pt modelId="{C56AFBC7-CF42-3943-9A3E-4BFF9079C9CE}" type="pres">
      <dgm:prSet presAssocID="{801DB752-2B40-A64E-B523-FCC7287C2D46}" presName="parentLeftMargin" presStyleLbl="node1" presStyleIdx="1" presStyleCnt="5"/>
      <dgm:spPr/>
    </dgm:pt>
    <dgm:pt modelId="{978F708B-F9E0-F849-8169-25A442B813CE}" type="pres">
      <dgm:prSet presAssocID="{801DB752-2B40-A64E-B523-FCC7287C2D46}" presName="parentText" presStyleLbl="node1" presStyleIdx="2" presStyleCnt="5" custScaleX="142857" custScaleY="132150">
        <dgm:presLayoutVars>
          <dgm:chMax val="0"/>
          <dgm:bulletEnabled val="1"/>
        </dgm:presLayoutVars>
      </dgm:prSet>
      <dgm:spPr/>
    </dgm:pt>
    <dgm:pt modelId="{A2B68495-97F8-4B40-BA05-E9A44CB516D8}" type="pres">
      <dgm:prSet presAssocID="{801DB752-2B40-A64E-B523-FCC7287C2D46}" presName="negativeSpace" presStyleCnt="0"/>
      <dgm:spPr/>
    </dgm:pt>
    <dgm:pt modelId="{52213379-F833-404F-83DB-B97F6F41F734}" type="pres">
      <dgm:prSet presAssocID="{801DB752-2B40-A64E-B523-FCC7287C2D46}" presName="childText" presStyleLbl="conFgAcc1" presStyleIdx="2" presStyleCnt="5">
        <dgm:presLayoutVars>
          <dgm:bulletEnabled val="1"/>
        </dgm:presLayoutVars>
      </dgm:prSet>
      <dgm:spPr/>
    </dgm:pt>
    <dgm:pt modelId="{506C4539-D4FB-CF4F-95C8-577AAFB23A10}" type="pres">
      <dgm:prSet presAssocID="{193D20BD-F473-B64D-A7B8-46B7E95B66BB}" presName="spaceBetweenRectangles" presStyleCnt="0"/>
      <dgm:spPr/>
    </dgm:pt>
    <dgm:pt modelId="{66235DB7-2241-9A48-99C4-1A92D7BC00F8}" type="pres">
      <dgm:prSet presAssocID="{86B075E8-CE7D-404B-823D-E395932B8B31}" presName="parentLin" presStyleCnt="0"/>
      <dgm:spPr/>
    </dgm:pt>
    <dgm:pt modelId="{972AC83C-5DBF-CD4E-BFF3-FCF0B781CD51}" type="pres">
      <dgm:prSet presAssocID="{86B075E8-CE7D-404B-823D-E395932B8B31}" presName="parentLeftMargin" presStyleLbl="node1" presStyleIdx="2" presStyleCnt="5"/>
      <dgm:spPr/>
    </dgm:pt>
    <dgm:pt modelId="{8410EB4D-56CF-6F46-A486-21910B5B6D88}" type="pres">
      <dgm:prSet presAssocID="{86B075E8-CE7D-404B-823D-E395932B8B31}" presName="parentText" presStyleLbl="node1" presStyleIdx="3" presStyleCnt="5" custScaleX="142857" custScaleY="167763">
        <dgm:presLayoutVars>
          <dgm:chMax val="0"/>
          <dgm:bulletEnabled val="1"/>
        </dgm:presLayoutVars>
      </dgm:prSet>
      <dgm:spPr/>
    </dgm:pt>
    <dgm:pt modelId="{61072C4E-97E6-CB40-95D1-83B7E101637B}" type="pres">
      <dgm:prSet presAssocID="{86B075E8-CE7D-404B-823D-E395932B8B31}" presName="negativeSpace" presStyleCnt="0"/>
      <dgm:spPr/>
    </dgm:pt>
    <dgm:pt modelId="{71FE503A-E0AE-E44E-A4BD-2DA7D57777C7}" type="pres">
      <dgm:prSet presAssocID="{86B075E8-CE7D-404B-823D-E395932B8B31}" presName="childText" presStyleLbl="conFgAcc1" presStyleIdx="3" presStyleCnt="5">
        <dgm:presLayoutVars>
          <dgm:bulletEnabled val="1"/>
        </dgm:presLayoutVars>
      </dgm:prSet>
      <dgm:spPr/>
    </dgm:pt>
    <dgm:pt modelId="{E197F50F-6EC6-F142-8164-C63A4CC4BAD1}" type="pres">
      <dgm:prSet presAssocID="{A3F4B0BD-4019-BF4F-9063-A4178BC633F1}" presName="spaceBetweenRectangles" presStyleCnt="0"/>
      <dgm:spPr/>
    </dgm:pt>
    <dgm:pt modelId="{25A8B2AF-78FD-3644-B8E6-FC945877D5C5}" type="pres">
      <dgm:prSet presAssocID="{E8BF497F-2138-D04A-8D01-508CB74CA494}" presName="parentLin" presStyleCnt="0"/>
      <dgm:spPr/>
    </dgm:pt>
    <dgm:pt modelId="{BC339E39-9D53-214D-9443-37458CBB44CA}" type="pres">
      <dgm:prSet presAssocID="{E8BF497F-2138-D04A-8D01-508CB74CA494}" presName="parentLeftMargin" presStyleLbl="node1" presStyleIdx="3" presStyleCnt="5"/>
      <dgm:spPr/>
    </dgm:pt>
    <dgm:pt modelId="{46A1D2B0-20D3-D749-AA2E-51E94657E511}" type="pres">
      <dgm:prSet presAssocID="{E8BF497F-2138-D04A-8D01-508CB74CA494}" presName="parentText" presStyleLbl="node1" presStyleIdx="4" presStyleCnt="5" custScaleX="142857" custScaleY="152347">
        <dgm:presLayoutVars>
          <dgm:chMax val="0"/>
          <dgm:bulletEnabled val="1"/>
        </dgm:presLayoutVars>
      </dgm:prSet>
      <dgm:spPr/>
    </dgm:pt>
    <dgm:pt modelId="{B372B15F-37C9-244B-9325-B47E94E9EF49}" type="pres">
      <dgm:prSet presAssocID="{E8BF497F-2138-D04A-8D01-508CB74CA494}" presName="negativeSpace" presStyleCnt="0"/>
      <dgm:spPr/>
    </dgm:pt>
    <dgm:pt modelId="{38FBD854-E0A8-8B42-B9D3-B774BCE712A8}" type="pres">
      <dgm:prSet presAssocID="{E8BF497F-2138-D04A-8D01-508CB74CA49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1C56602-2669-E249-9254-5A8BAC5CC63D}" srcId="{6818597F-905B-7748-A285-83FA43D39EC3}" destId="{F62B22AC-FCF2-D640-A28F-C1862E566383}" srcOrd="1" destOrd="0" parTransId="{4450CD8C-CEFA-7843-A99C-C9790F5A0F5F}" sibTransId="{60BDC489-0300-6443-9D8C-6BE849B73CDE}"/>
    <dgm:cxn modelId="{12140F06-B2D4-B341-A159-486E8314C161}" srcId="{6818597F-905B-7748-A285-83FA43D39EC3}" destId="{86B075E8-CE7D-404B-823D-E395932B8B31}" srcOrd="3" destOrd="0" parTransId="{CD99E165-0EE9-424A-8CD5-9F91EA21B7A6}" sibTransId="{A3F4B0BD-4019-BF4F-9063-A4178BC633F1}"/>
    <dgm:cxn modelId="{73D47809-3177-7841-BFCC-1281CB7984FE}" type="presOf" srcId="{E8BF497F-2138-D04A-8D01-508CB74CA494}" destId="{BC339E39-9D53-214D-9443-37458CBB44CA}" srcOrd="0" destOrd="0" presId="urn:microsoft.com/office/officeart/2005/8/layout/list1"/>
    <dgm:cxn modelId="{0047E915-753D-334A-8584-BEE00935CC98}" srcId="{6818597F-905B-7748-A285-83FA43D39EC3}" destId="{801DB752-2B40-A64E-B523-FCC7287C2D46}" srcOrd="2" destOrd="0" parTransId="{27244234-7328-0841-932F-AEA7EFA24D10}" sibTransId="{193D20BD-F473-B64D-A7B8-46B7E95B66BB}"/>
    <dgm:cxn modelId="{386CA323-1A88-4740-BA7F-1C32A9967B4A}" type="presOf" srcId="{86B075E8-CE7D-404B-823D-E395932B8B31}" destId="{8410EB4D-56CF-6F46-A486-21910B5B6D88}" srcOrd="1" destOrd="0" presId="urn:microsoft.com/office/officeart/2005/8/layout/list1"/>
    <dgm:cxn modelId="{6FD95943-E21B-0C47-8834-3B3AD029CDC3}" type="presOf" srcId="{F62B22AC-FCF2-D640-A28F-C1862E566383}" destId="{343D1806-9C06-694B-8B8E-CB4F0B04FE90}" srcOrd="1" destOrd="0" presId="urn:microsoft.com/office/officeart/2005/8/layout/list1"/>
    <dgm:cxn modelId="{0E4AF746-73FF-D74D-B59D-53F0DB5466E7}" type="presOf" srcId="{0CDB21C1-6071-9E43-800A-5B69A2C2C156}" destId="{CA8046AE-65AB-3A4B-9EA0-6CD621FE0154}" srcOrd="1" destOrd="0" presId="urn:microsoft.com/office/officeart/2005/8/layout/list1"/>
    <dgm:cxn modelId="{3D70A047-7CB0-F449-B8B2-EC18E6F5128A}" type="presOf" srcId="{801DB752-2B40-A64E-B523-FCC7287C2D46}" destId="{978F708B-F9E0-F849-8169-25A442B813CE}" srcOrd="1" destOrd="0" presId="urn:microsoft.com/office/officeart/2005/8/layout/list1"/>
    <dgm:cxn modelId="{3CA5B54B-548E-9545-A5D4-C5D99216C645}" type="presOf" srcId="{6818597F-905B-7748-A285-83FA43D39EC3}" destId="{F2D854E0-56FB-604B-A315-C22710D4FF45}" srcOrd="0" destOrd="0" presId="urn:microsoft.com/office/officeart/2005/8/layout/list1"/>
    <dgm:cxn modelId="{AEE50067-65C2-B340-83AC-0029B3FE0786}" type="presOf" srcId="{0CDB21C1-6071-9E43-800A-5B69A2C2C156}" destId="{69A22A78-2E57-974A-A336-B70FEBFF530F}" srcOrd="0" destOrd="0" presId="urn:microsoft.com/office/officeart/2005/8/layout/list1"/>
    <dgm:cxn modelId="{09F5866E-2B13-764D-820D-F914EFB99459}" srcId="{6818597F-905B-7748-A285-83FA43D39EC3}" destId="{0CDB21C1-6071-9E43-800A-5B69A2C2C156}" srcOrd="0" destOrd="0" parTransId="{1653C27C-E06C-4C40-ABF4-CBD1A313AD6C}" sibTransId="{06B74265-A7B5-B74D-A9B4-CA6D8AF838CB}"/>
    <dgm:cxn modelId="{337A7B71-CDF8-CF43-A42D-7494AF10C890}" srcId="{6818597F-905B-7748-A285-83FA43D39EC3}" destId="{E8BF497F-2138-D04A-8D01-508CB74CA494}" srcOrd="4" destOrd="0" parTransId="{11FA43C7-6434-1544-A37F-42680C6E0D43}" sibTransId="{BC245209-5001-6F4C-9B89-096FD18E8670}"/>
    <dgm:cxn modelId="{2F4EBD79-1942-B543-BFCE-0D06ACAEAEE4}" type="presOf" srcId="{F62B22AC-FCF2-D640-A28F-C1862E566383}" destId="{AFF32D6A-75CF-2847-A6B4-647FC708735C}" srcOrd="0" destOrd="0" presId="urn:microsoft.com/office/officeart/2005/8/layout/list1"/>
    <dgm:cxn modelId="{3E31587F-0363-ED41-9849-BBC3627BCC07}" type="presOf" srcId="{801DB752-2B40-A64E-B523-FCC7287C2D46}" destId="{C56AFBC7-CF42-3943-9A3E-4BFF9079C9CE}" srcOrd="0" destOrd="0" presId="urn:microsoft.com/office/officeart/2005/8/layout/list1"/>
    <dgm:cxn modelId="{2F0A0380-393D-7F4F-9696-0E625C728A9F}" type="presOf" srcId="{86B075E8-CE7D-404B-823D-E395932B8B31}" destId="{972AC83C-5DBF-CD4E-BFF3-FCF0B781CD51}" srcOrd="0" destOrd="0" presId="urn:microsoft.com/office/officeart/2005/8/layout/list1"/>
    <dgm:cxn modelId="{B7B549AF-3306-4940-AB09-4656414B5475}" type="presOf" srcId="{E8BF497F-2138-D04A-8D01-508CB74CA494}" destId="{46A1D2B0-20D3-D749-AA2E-51E94657E511}" srcOrd="1" destOrd="0" presId="urn:microsoft.com/office/officeart/2005/8/layout/list1"/>
    <dgm:cxn modelId="{461EAA94-EE4A-2D4D-92F3-EE0454474439}" type="presParOf" srcId="{F2D854E0-56FB-604B-A315-C22710D4FF45}" destId="{776DDE60-D7A7-8E4F-8720-7A9E949969B1}" srcOrd="0" destOrd="0" presId="urn:microsoft.com/office/officeart/2005/8/layout/list1"/>
    <dgm:cxn modelId="{BF8ECF94-9564-BA41-A0D6-C48D0450CAC1}" type="presParOf" srcId="{776DDE60-D7A7-8E4F-8720-7A9E949969B1}" destId="{69A22A78-2E57-974A-A336-B70FEBFF530F}" srcOrd="0" destOrd="0" presId="urn:microsoft.com/office/officeart/2005/8/layout/list1"/>
    <dgm:cxn modelId="{158107A9-01CF-5848-B16B-C82EF37DF098}" type="presParOf" srcId="{776DDE60-D7A7-8E4F-8720-7A9E949969B1}" destId="{CA8046AE-65AB-3A4B-9EA0-6CD621FE0154}" srcOrd="1" destOrd="0" presId="urn:microsoft.com/office/officeart/2005/8/layout/list1"/>
    <dgm:cxn modelId="{D1CF9953-5898-CF48-961F-D5F17AD65FE9}" type="presParOf" srcId="{F2D854E0-56FB-604B-A315-C22710D4FF45}" destId="{A5F060B1-178A-E84B-8F8D-7C2A04C1798F}" srcOrd="1" destOrd="0" presId="urn:microsoft.com/office/officeart/2005/8/layout/list1"/>
    <dgm:cxn modelId="{F6107219-3F12-704F-B517-57F718399F1A}" type="presParOf" srcId="{F2D854E0-56FB-604B-A315-C22710D4FF45}" destId="{45172325-4FC9-E042-B516-69BA1A6CED47}" srcOrd="2" destOrd="0" presId="urn:microsoft.com/office/officeart/2005/8/layout/list1"/>
    <dgm:cxn modelId="{7351354B-72E0-9A4A-A97A-089BF54F4F56}" type="presParOf" srcId="{F2D854E0-56FB-604B-A315-C22710D4FF45}" destId="{C8F02AB4-D808-5845-9CF2-A21A5D44FE89}" srcOrd="3" destOrd="0" presId="urn:microsoft.com/office/officeart/2005/8/layout/list1"/>
    <dgm:cxn modelId="{5E07D3CA-8C26-9D43-A8F2-D2E0F3526DC5}" type="presParOf" srcId="{F2D854E0-56FB-604B-A315-C22710D4FF45}" destId="{E5371455-7849-F543-BBC2-893297685EBD}" srcOrd="4" destOrd="0" presId="urn:microsoft.com/office/officeart/2005/8/layout/list1"/>
    <dgm:cxn modelId="{B3F9A8C3-8B03-964D-B0BC-5ED5797D6341}" type="presParOf" srcId="{E5371455-7849-F543-BBC2-893297685EBD}" destId="{AFF32D6A-75CF-2847-A6B4-647FC708735C}" srcOrd="0" destOrd="0" presId="urn:microsoft.com/office/officeart/2005/8/layout/list1"/>
    <dgm:cxn modelId="{F06612E1-73AB-EB44-9BCD-344C7D8AF561}" type="presParOf" srcId="{E5371455-7849-F543-BBC2-893297685EBD}" destId="{343D1806-9C06-694B-8B8E-CB4F0B04FE90}" srcOrd="1" destOrd="0" presId="urn:microsoft.com/office/officeart/2005/8/layout/list1"/>
    <dgm:cxn modelId="{57FC0DE5-E2DD-3147-9BD5-D4BC00FB1DBC}" type="presParOf" srcId="{F2D854E0-56FB-604B-A315-C22710D4FF45}" destId="{78AD54C2-91EC-CE4D-BB4D-2878705CCF45}" srcOrd="5" destOrd="0" presId="urn:microsoft.com/office/officeart/2005/8/layout/list1"/>
    <dgm:cxn modelId="{2A55427E-D093-9047-8F0F-18A033716C1A}" type="presParOf" srcId="{F2D854E0-56FB-604B-A315-C22710D4FF45}" destId="{A4E742FC-8BD1-C540-B495-CD575CD8824F}" srcOrd="6" destOrd="0" presId="urn:microsoft.com/office/officeart/2005/8/layout/list1"/>
    <dgm:cxn modelId="{CC499CAD-899F-7843-A1F3-6139976D82F4}" type="presParOf" srcId="{F2D854E0-56FB-604B-A315-C22710D4FF45}" destId="{CACEDBE9-9A6A-A846-86AE-C116D7597B77}" srcOrd="7" destOrd="0" presId="urn:microsoft.com/office/officeart/2005/8/layout/list1"/>
    <dgm:cxn modelId="{D04D50F5-6F69-8842-958F-709439DA74EC}" type="presParOf" srcId="{F2D854E0-56FB-604B-A315-C22710D4FF45}" destId="{E8068073-03F7-F64E-8BB4-82EDE6382FD6}" srcOrd="8" destOrd="0" presId="urn:microsoft.com/office/officeart/2005/8/layout/list1"/>
    <dgm:cxn modelId="{EBF6B01B-A918-BD40-9FDD-9434A56C324C}" type="presParOf" srcId="{E8068073-03F7-F64E-8BB4-82EDE6382FD6}" destId="{C56AFBC7-CF42-3943-9A3E-4BFF9079C9CE}" srcOrd="0" destOrd="0" presId="urn:microsoft.com/office/officeart/2005/8/layout/list1"/>
    <dgm:cxn modelId="{179DDF1F-47C9-D047-B3F2-9FF64DAD2C85}" type="presParOf" srcId="{E8068073-03F7-F64E-8BB4-82EDE6382FD6}" destId="{978F708B-F9E0-F849-8169-25A442B813CE}" srcOrd="1" destOrd="0" presId="urn:microsoft.com/office/officeart/2005/8/layout/list1"/>
    <dgm:cxn modelId="{1A2AD4F3-7F1E-C040-BF48-44295F4DD046}" type="presParOf" srcId="{F2D854E0-56FB-604B-A315-C22710D4FF45}" destId="{A2B68495-97F8-4B40-BA05-E9A44CB516D8}" srcOrd="9" destOrd="0" presId="urn:microsoft.com/office/officeart/2005/8/layout/list1"/>
    <dgm:cxn modelId="{6587F2BB-81AB-3446-89A3-CACEAEC4D33E}" type="presParOf" srcId="{F2D854E0-56FB-604B-A315-C22710D4FF45}" destId="{52213379-F833-404F-83DB-B97F6F41F734}" srcOrd="10" destOrd="0" presId="urn:microsoft.com/office/officeart/2005/8/layout/list1"/>
    <dgm:cxn modelId="{37C950B9-C2DF-8147-B878-A84724069D2F}" type="presParOf" srcId="{F2D854E0-56FB-604B-A315-C22710D4FF45}" destId="{506C4539-D4FB-CF4F-95C8-577AAFB23A10}" srcOrd="11" destOrd="0" presId="urn:microsoft.com/office/officeart/2005/8/layout/list1"/>
    <dgm:cxn modelId="{6D6F55D3-6CCA-E14A-86FC-A85DA113007F}" type="presParOf" srcId="{F2D854E0-56FB-604B-A315-C22710D4FF45}" destId="{66235DB7-2241-9A48-99C4-1A92D7BC00F8}" srcOrd="12" destOrd="0" presId="urn:microsoft.com/office/officeart/2005/8/layout/list1"/>
    <dgm:cxn modelId="{4710AC1E-4F3B-1542-961D-A051A9C7DD73}" type="presParOf" srcId="{66235DB7-2241-9A48-99C4-1A92D7BC00F8}" destId="{972AC83C-5DBF-CD4E-BFF3-FCF0B781CD51}" srcOrd="0" destOrd="0" presId="urn:microsoft.com/office/officeart/2005/8/layout/list1"/>
    <dgm:cxn modelId="{0E491AA5-1600-7540-B2FA-5DDED368DBF9}" type="presParOf" srcId="{66235DB7-2241-9A48-99C4-1A92D7BC00F8}" destId="{8410EB4D-56CF-6F46-A486-21910B5B6D88}" srcOrd="1" destOrd="0" presId="urn:microsoft.com/office/officeart/2005/8/layout/list1"/>
    <dgm:cxn modelId="{5209FB7E-9107-8749-BBBB-C8011147CBCB}" type="presParOf" srcId="{F2D854E0-56FB-604B-A315-C22710D4FF45}" destId="{61072C4E-97E6-CB40-95D1-83B7E101637B}" srcOrd="13" destOrd="0" presId="urn:microsoft.com/office/officeart/2005/8/layout/list1"/>
    <dgm:cxn modelId="{1C27CC85-6939-004E-A957-E6B72D55802E}" type="presParOf" srcId="{F2D854E0-56FB-604B-A315-C22710D4FF45}" destId="{71FE503A-E0AE-E44E-A4BD-2DA7D57777C7}" srcOrd="14" destOrd="0" presId="urn:microsoft.com/office/officeart/2005/8/layout/list1"/>
    <dgm:cxn modelId="{D63FF253-879B-0947-96B9-F5B97198A1DE}" type="presParOf" srcId="{F2D854E0-56FB-604B-A315-C22710D4FF45}" destId="{E197F50F-6EC6-F142-8164-C63A4CC4BAD1}" srcOrd="15" destOrd="0" presId="urn:microsoft.com/office/officeart/2005/8/layout/list1"/>
    <dgm:cxn modelId="{428A1DF3-1FC2-034F-84EF-1ECBEB8A668B}" type="presParOf" srcId="{F2D854E0-56FB-604B-A315-C22710D4FF45}" destId="{25A8B2AF-78FD-3644-B8E6-FC945877D5C5}" srcOrd="16" destOrd="0" presId="urn:microsoft.com/office/officeart/2005/8/layout/list1"/>
    <dgm:cxn modelId="{97D6DE7F-A397-5F45-BA9F-2E79B29B6019}" type="presParOf" srcId="{25A8B2AF-78FD-3644-B8E6-FC945877D5C5}" destId="{BC339E39-9D53-214D-9443-37458CBB44CA}" srcOrd="0" destOrd="0" presId="urn:microsoft.com/office/officeart/2005/8/layout/list1"/>
    <dgm:cxn modelId="{084580DE-AE2B-A340-BBBB-5E0AF9250FD4}" type="presParOf" srcId="{25A8B2AF-78FD-3644-B8E6-FC945877D5C5}" destId="{46A1D2B0-20D3-D749-AA2E-51E94657E511}" srcOrd="1" destOrd="0" presId="urn:microsoft.com/office/officeart/2005/8/layout/list1"/>
    <dgm:cxn modelId="{0BF52E69-3EE9-6440-9D51-B3CE9C9C9108}" type="presParOf" srcId="{F2D854E0-56FB-604B-A315-C22710D4FF45}" destId="{B372B15F-37C9-244B-9325-B47E94E9EF49}" srcOrd="17" destOrd="0" presId="urn:microsoft.com/office/officeart/2005/8/layout/list1"/>
    <dgm:cxn modelId="{DE0850B8-4D1E-C348-AFEF-4067B8999105}" type="presParOf" srcId="{F2D854E0-56FB-604B-A315-C22710D4FF45}" destId="{38FBD854-E0A8-8B42-B9D3-B774BCE712A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0B577-1EEC-CA49-AD30-0B2FDFE4CF09}">
      <dsp:nvSpPr>
        <dsp:cNvPr id="0" name=""/>
        <dsp:cNvSpPr/>
      </dsp:nvSpPr>
      <dsp:spPr>
        <a:xfrm>
          <a:off x="2540" y="371476"/>
          <a:ext cx="2476500" cy="1455439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rgbClr val="1109D9"/>
              </a:solidFill>
            </a:rPr>
            <a:t>强磁场下</a:t>
          </a:r>
          <a:endParaRPr lang="en-US" altLang="zh-CN" sz="2400" b="1" kern="1200" dirty="0">
            <a:solidFill>
              <a:srgbClr val="1109D9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rgbClr val="1109D9"/>
              </a:solidFill>
            </a:rPr>
            <a:t>二维电子气</a:t>
          </a:r>
        </a:p>
      </dsp:txBody>
      <dsp:txXfrm>
        <a:off x="2540" y="371476"/>
        <a:ext cx="2476500" cy="1455439"/>
      </dsp:txXfrm>
    </dsp:sp>
    <dsp:sp modelId="{71AF974D-A3F9-FE48-8A3C-71A26C3CD284}">
      <dsp:nvSpPr>
        <dsp:cNvPr id="0" name=""/>
        <dsp:cNvSpPr/>
      </dsp:nvSpPr>
      <dsp:spPr>
        <a:xfrm>
          <a:off x="2540" y="1594495"/>
          <a:ext cx="2476500" cy="34526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500" kern="1200" dirty="0">
              <a:solidFill>
                <a:srgbClr val="1109D9"/>
              </a:solidFill>
              <a:latin typeface="KaiTi" panose="02010609060101010101" pitchFamily="49" charset="-122"/>
              <a:ea typeface="KaiTi" panose="02010609060101010101" pitchFamily="49" charset="-122"/>
            </a:rPr>
            <a:t>分数量子霍尔效应（半导体，石墨烯等）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500" kern="1200" dirty="0">
              <a:solidFill>
                <a:srgbClr val="1109D9"/>
              </a:solidFill>
              <a:latin typeface="KaiTi" panose="02010609060101010101" pitchFamily="49" charset="-122"/>
              <a:ea typeface="KaiTi" panose="02010609060101010101" pitchFamily="49" charset="-122"/>
            </a:rPr>
            <a:t>魏格纳晶格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zh-CN" altLang="en-US" sz="2500" kern="1200" dirty="0">
              <a:solidFill>
                <a:srgbClr val="1109D9"/>
              </a:solidFill>
            </a:rPr>
            <a:t>空间连续波函数：数值和解析</a:t>
          </a:r>
        </a:p>
      </dsp:txBody>
      <dsp:txXfrm>
        <a:off x="2540" y="1594495"/>
        <a:ext cx="2476500" cy="3452695"/>
      </dsp:txXfrm>
    </dsp:sp>
    <dsp:sp modelId="{64112954-0054-1B4C-B8FB-F829A86170B8}">
      <dsp:nvSpPr>
        <dsp:cNvPr id="0" name=""/>
        <dsp:cNvSpPr/>
      </dsp:nvSpPr>
      <dsp:spPr>
        <a:xfrm>
          <a:off x="2825750" y="390220"/>
          <a:ext cx="2476500" cy="138046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>
              <a:solidFill>
                <a:srgbClr val="FF0000"/>
              </a:solidFill>
            </a:rPr>
            <a:t>一维电子格子自旋链</a:t>
          </a:r>
          <a:endParaRPr lang="en-US" altLang="zh-CN" sz="2500" b="1" kern="1200" dirty="0">
            <a:solidFill>
              <a:srgbClr val="FF0000"/>
            </a:solidFill>
          </a:endParaRPr>
        </a:p>
      </dsp:txBody>
      <dsp:txXfrm>
        <a:off x="2825750" y="390220"/>
        <a:ext cx="2476500" cy="1380460"/>
      </dsp:txXfrm>
    </dsp:sp>
    <dsp:sp modelId="{1EF3BDF9-6191-754C-A1D9-543FDF87EA2C}">
      <dsp:nvSpPr>
        <dsp:cNvPr id="0" name=""/>
        <dsp:cNvSpPr/>
      </dsp:nvSpPr>
      <dsp:spPr>
        <a:xfrm>
          <a:off x="2825750" y="1575750"/>
          <a:ext cx="2476500" cy="34526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500" kern="12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rPr>
            <a:t>单杂质问题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500" kern="12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rPr>
            <a:t>自旋链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500" kern="12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rPr>
            <a:t>严格可解模型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altLang="zh-CN" sz="2500" kern="1200" dirty="0">
              <a:solidFill>
                <a:srgbClr val="FF0000"/>
              </a:solidFill>
            </a:rPr>
            <a:t>Bethe ansatz</a:t>
          </a:r>
          <a:endParaRPr lang="zh-CN" altLang="en-US" sz="2500" kern="1200" dirty="0">
            <a:solidFill>
              <a:srgbClr val="FF0000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zh-CN" altLang="en-US" sz="2500" kern="1200" dirty="0">
              <a:solidFill>
                <a:srgbClr val="FF0000"/>
              </a:solidFill>
            </a:rPr>
            <a:t>共形场论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altLang="zh-CN" sz="2500" kern="1200" dirty="0">
              <a:solidFill>
                <a:srgbClr val="FF0000"/>
              </a:solidFill>
            </a:rPr>
            <a:t>DMRG</a:t>
          </a:r>
          <a:endParaRPr lang="zh-CN" altLang="en-US" sz="2500" kern="1200" dirty="0">
            <a:solidFill>
              <a:srgbClr val="FF0000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altLang="zh-CN" sz="2500" kern="1200" dirty="0">
              <a:solidFill>
                <a:srgbClr val="FF0000"/>
              </a:solidFill>
            </a:rPr>
            <a:t>QMC</a:t>
          </a:r>
          <a:endParaRPr lang="zh-CN" altLang="en-US" sz="2500" kern="1200" dirty="0">
            <a:solidFill>
              <a:srgbClr val="FF0000"/>
            </a:solidFill>
          </a:endParaRPr>
        </a:p>
      </dsp:txBody>
      <dsp:txXfrm>
        <a:off x="2825750" y="1575750"/>
        <a:ext cx="2476500" cy="3452695"/>
      </dsp:txXfrm>
    </dsp:sp>
    <dsp:sp modelId="{55AF6265-BC8D-9D41-BE3E-5C66B3B2FFD3}">
      <dsp:nvSpPr>
        <dsp:cNvPr id="0" name=""/>
        <dsp:cNvSpPr/>
      </dsp:nvSpPr>
      <dsp:spPr>
        <a:xfrm>
          <a:off x="5648960" y="426754"/>
          <a:ext cx="2476500" cy="123432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>
              <a:solidFill>
                <a:schemeClr val="tx1"/>
              </a:solidFill>
            </a:rPr>
            <a:t>二维和三维电子和自旋格子</a:t>
          </a:r>
          <a:endParaRPr lang="zh-CN" altLang="en-US" sz="2500" kern="1200" dirty="0">
            <a:solidFill>
              <a:schemeClr val="tx1"/>
            </a:solidFill>
          </a:endParaRPr>
        </a:p>
      </dsp:txBody>
      <dsp:txXfrm>
        <a:off x="5648960" y="426754"/>
        <a:ext cx="2476500" cy="1234327"/>
      </dsp:txXfrm>
    </dsp:sp>
    <dsp:sp modelId="{9D9FDA38-144E-CB45-A40C-A5E9B457C25A}">
      <dsp:nvSpPr>
        <dsp:cNvPr id="0" name=""/>
        <dsp:cNvSpPr/>
      </dsp:nvSpPr>
      <dsp:spPr>
        <a:xfrm>
          <a:off x="5648960" y="1539217"/>
          <a:ext cx="2476500" cy="34526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500" kern="1200" dirty="0">
              <a:latin typeface="KaiTi" panose="02010609060101010101" pitchFamily="49" charset="-122"/>
              <a:ea typeface="KaiTi" panose="02010609060101010101" pitchFamily="49" charset="-122"/>
            </a:rPr>
            <a:t>庞磁阻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500" kern="1200" dirty="0">
              <a:latin typeface="KaiTi" panose="02010609060101010101" pitchFamily="49" charset="-122"/>
              <a:ea typeface="KaiTi" panose="02010609060101010101" pitchFamily="49" charset="-122"/>
            </a:rPr>
            <a:t>重费米子</a:t>
          </a:r>
          <a:r>
            <a:rPr lang="en-US" altLang="zh-CN" sz="2500" kern="1200" dirty="0">
              <a:latin typeface="KaiTi" panose="02010609060101010101" pitchFamily="49" charset="-122"/>
              <a:ea typeface="KaiTi" panose="02010609060101010101" pitchFamily="49" charset="-122"/>
            </a:rPr>
            <a:t> </a:t>
          </a:r>
          <a:endParaRPr lang="zh-CN" altLang="en-US" sz="2500" kern="1200" dirty="0">
            <a:latin typeface="KaiTi" panose="02010609060101010101" pitchFamily="49" charset="-122"/>
            <a:ea typeface="KaiTi" panose="02010609060101010101" pitchFamily="49" charset="-122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500" b="1" kern="1200" dirty="0">
              <a:latin typeface="KaiTi" panose="02010609060101010101" pitchFamily="49" charset="-122"/>
              <a:ea typeface="KaiTi" panose="02010609060101010101" pitchFamily="49" charset="-122"/>
            </a:rPr>
            <a:t>高温超导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500" kern="1200" dirty="0">
              <a:latin typeface="KaiTi" panose="02010609060101010101" pitchFamily="49" charset="-122"/>
              <a:ea typeface="KaiTi" panose="02010609060101010101" pitchFamily="49" charset="-122"/>
            </a:rPr>
            <a:t>磁性系统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500" kern="1200" dirty="0">
              <a:latin typeface="KaiTi" panose="02010609060101010101" pitchFamily="49" charset="-122"/>
              <a:ea typeface="KaiTi" panose="02010609060101010101" pitchFamily="49" charset="-122"/>
            </a:rPr>
            <a:t>石墨烯（魔角）等二维材料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500" kern="1200" dirty="0">
              <a:latin typeface="KaiTi" panose="02010609060101010101" pitchFamily="49" charset="-122"/>
              <a:ea typeface="KaiTi" panose="02010609060101010101" pitchFamily="49" charset="-122"/>
            </a:rPr>
            <a:t>新物态（拓扑）</a:t>
          </a:r>
        </a:p>
      </dsp:txBody>
      <dsp:txXfrm>
        <a:off x="5648960" y="1539217"/>
        <a:ext cx="2476500" cy="3452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D84D5-7165-6A4B-8782-9FA6987AFBB3}">
      <dsp:nvSpPr>
        <dsp:cNvPr id="0" name=""/>
        <dsp:cNvSpPr/>
      </dsp:nvSpPr>
      <dsp:spPr>
        <a:xfrm>
          <a:off x="-6244127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AB601-3C37-3D4E-B1DE-3BACF29A1AAF}">
      <dsp:nvSpPr>
        <dsp:cNvPr id="0" name=""/>
        <dsp:cNvSpPr/>
      </dsp:nvSpPr>
      <dsp:spPr>
        <a:xfrm>
          <a:off x="171180" y="285347"/>
          <a:ext cx="8364611" cy="5704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CN" altLang="en-US" sz="2200" b="1" kern="1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</a:t>
          </a:r>
          <a:r>
            <a:rPr lang="zh-CN" altLang="zh-CN" sz="2200" b="1" kern="1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强关联量子多体问题是当前</a:t>
          </a:r>
          <a:r>
            <a:rPr lang="zh-CN" altLang="en-US" sz="2200" b="1" kern="1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凝聚态</a:t>
          </a:r>
          <a:r>
            <a:rPr lang="zh-CN" altLang="zh-CN" sz="2200" b="1" kern="1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研究最困难的问题之一</a:t>
          </a:r>
          <a:endParaRPr lang="en-US" sz="2200" b="1" kern="1200" dirty="0">
            <a:solidFill>
              <a:schemeClr val="accent2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71180" y="285347"/>
        <a:ext cx="8364611" cy="570477"/>
      </dsp:txXfrm>
    </dsp:sp>
    <dsp:sp modelId="{3229C678-FD59-6448-AA4E-C060D8D6D173}">
      <dsp:nvSpPr>
        <dsp:cNvPr id="0" name=""/>
        <dsp:cNvSpPr/>
      </dsp:nvSpPr>
      <dsp:spPr>
        <a:xfrm>
          <a:off x="-39296" y="214037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D9132-6757-3B40-992B-69E9A66B057C}">
      <dsp:nvSpPr>
        <dsp:cNvPr id="0" name=""/>
        <dsp:cNvSpPr/>
      </dsp:nvSpPr>
      <dsp:spPr>
        <a:xfrm>
          <a:off x="632353" y="1091114"/>
          <a:ext cx="7911522" cy="67015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 </a:t>
          </a:r>
          <a:r>
            <a:rPr lang="zh-CN" altLang="zh-CN" sz="2200" b="1" kern="1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从基本理论出发，考察真正困难之所在，</a:t>
          </a:r>
          <a:r>
            <a:rPr lang="zh-CN" altLang="en-US" sz="2200" b="1" kern="12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找出突破点</a:t>
          </a:r>
          <a:r>
            <a:rPr lang="zh-CN" altLang="zh-CN" sz="2200" b="1" kern="1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endParaRPr lang="en-US" altLang="zh-CN" sz="22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632353" y="1091114"/>
        <a:ext cx="7911522" cy="670156"/>
      </dsp:txXfrm>
    </dsp:sp>
    <dsp:sp modelId="{9DA3295F-5BA1-804F-A131-A76B25FA2378}">
      <dsp:nvSpPr>
        <dsp:cNvPr id="0" name=""/>
        <dsp:cNvSpPr/>
      </dsp:nvSpPr>
      <dsp:spPr>
        <a:xfrm>
          <a:off x="429959" y="1069644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A37EE-82AF-544A-8C24-958B52487912}">
      <dsp:nvSpPr>
        <dsp:cNvPr id="0" name=""/>
        <dsp:cNvSpPr/>
      </dsp:nvSpPr>
      <dsp:spPr>
        <a:xfrm>
          <a:off x="835471" y="1879428"/>
          <a:ext cx="7719865" cy="8047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b="1" kern="1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 Slave particle</a:t>
          </a:r>
          <a:r>
            <a:rPr lang="zh-CN" altLang="zh-CN" sz="2200" b="1" kern="1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理论把强关联系统对偶成弱耦合系统</a:t>
          </a:r>
          <a:r>
            <a:rPr lang="zh-CN" altLang="zh-CN" sz="2200" b="1" kern="1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endParaRPr kumimoji="1" lang="en-US" altLang="zh-CN" sz="22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835471" y="1879428"/>
        <a:ext cx="7719865" cy="804743"/>
      </dsp:txXfrm>
    </dsp:sp>
    <dsp:sp modelId="{0FD5E5A7-B1C8-9B49-B333-FAD054E9A7BA}">
      <dsp:nvSpPr>
        <dsp:cNvPr id="0" name=""/>
        <dsp:cNvSpPr/>
      </dsp:nvSpPr>
      <dsp:spPr>
        <a:xfrm>
          <a:off x="644539" y="1925252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8ABCD-35F3-084B-A7BD-EDD1D0B5673B}">
      <dsp:nvSpPr>
        <dsp:cNvPr id="0" name=""/>
        <dsp:cNvSpPr/>
      </dsp:nvSpPr>
      <dsp:spPr>
        <a:xfrm>
          <a:off x="836173" y="2851627"/>
          <a:ext cx="7718461" cy="5704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altLang="zh-CN" sz="24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local constraints</a:t>
          </a:r>
          <a:r>
            <a:rPr lang="zh-CN" altLang="en-US" sz="24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altLang="zh-CN" sz="24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+</a:t>
          </a:r>
          <a:r>
            <a:rPr lang="zh-CN" altLang="en-US" sz="24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altLang="zh-CN" sz="24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gauge symmetry</a:t>
          </a:r>
          <a:r>
            <a:rPr lang="zh-CN" altLang="en-US" sz="24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rPr>
            <a:t>的相容性</a:t>
          </a:r>
          <a:endParaRPr kumimoji="1" lang="en-US" altLang="zh-CN" sz="2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836173" y="2851627"/>
        <a:ext cx="7718461" cy="570477"/>
      </dsp:txXfrm>
    </dsp:sp>
    <dsp:sp modelId="{1F0AA8B1-282D-4D45-AE47-0D715DEB843D}">
      <dsp:nvSpPr>
        <dsp:cNvPr id="0" name=""/>
        <dsp:cNvSpPr/>
      </dsp:nvSpPr>
      <dsp:spPr>
        <a:xfrm>
          <a:off x="644539" y="2780318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6CB6B-4032-DB43-AF52-738B1AF353A6}">
      <dsp:nvSpPr>
        <dsp:cNvPr id="0" name=""/>
        <dsp:cNvSpPr/>
      </dsp:nvSpPr>
      <dsp:spPr>
        <a:xfrm>
          <a:off x="552215" y="3724931"/>
          <a:ext cx="8071798" cy="5704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 </a:t>
          </a:r>
          <a:r>
            <a:rPr lang="zh-CN" altLang="en-US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解决工具：</a:t>
          </a:r>
          <a:r>
            <a:rPr lang="en-US" altLang="zh-CN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Dirac</a:t>
          </a:r>
          <a:r>
            <a:rPr lang="zh-CN" altLang="en-US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</a:t>
          </a:r>
          <a:r>
            <a:rPr lang="en-US" altLang="zh-CN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constrained</a:t>
          </a:r>
          <a:r>
            <a:rPr lang="zh-CN" altLang="en-US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</a:t>
          </a:r>
          <a:r>
            <a:rPr lang="en-US" altLang="zh-CN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system</a:t>
          </a:r>
          <a:r>
            <a:rPr lang="zh-CN" altLang="en-US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的 </a:t>
          </a:r>
          <a:r>
            <a:rPr lang="en-US" altLang="zh-CN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BRST</a:t>
          </a:r>
          <a:r>
            <a:rPr lang="zh-CN" altLang="zh-CN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量</a:t>
          </a:r>
          <a:r>
            <a:rPr lang="zh-CN" altLang="en-US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</a:t>
          </a:r>
          <a:r>
            <a:rPr lang="zh-CN" altLang="zh-CN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子化</a:t>
          </a:r>
          <a:r>
            <a:rPr lang="zh-CN" altLang="en-US" sz="20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 </a:t>
          </a:r>
          <a:endParaRPr kumimoji="1" lang="en-US" altLang="zh-CN" sz="2000" b="1" kern="1200" dirty="0">
            <a:solidFill>
              <a:schemeClr val="bg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52215" y="3724931"/>
        <a:ext cx="8071798" cy="570477"/>
      </dsp:txXfrm>
    </dsp:sp>
    <dsp:sp modelId="{092A9106-1822-B044-9158-7C1EC9E2E789}">
      <dsp:nvSpPr>
        <dsp:cNvPr id="0" name=""/>
        <dsp:cNvSpPr/>
      </dsp:nvSpPr>
      <dsp:spPr>
        <a:xfrm>
          <a:off x="429959" y="3635925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09D55-1B91-D24C-9F70-8A0154EDCC84}">
      <dsp:nvSpPr>
        <dsp:cNvPr id="0" name=""/>
        <dsp:cNvSpPr/>
      </dsp:nvSpPr>
      <dsp:spPr>
        <a:xfrm>
          <a:off x="317251" y="4562842"/>
          <a:ext cx="8072468" cy="5704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得到一个传统凝聚态物理微扰论框架下的理论：计算格林函数</a:t>
          </a:r>
        </a:p>
      </dsp:txBody>
      <dsp:txXfrm>
        <a:off x="317251" y="4562842"/>
        <a:ext cx="8072468" cy="570477"/>
      </dsp:txXfrm>
    </dsp:sp>
    <dsp:sp modelId="{81F714EA-1832-4D4C-9B3D-19EE6215080C}">
      <dsp:nvSpPr>
        <dsp:cNvPr id="0" name=""/>
        <dsp:cNvSpPr/>
      </dsp:nvSpPr>
      <dsp:spPr>
        <a:xfrm>
          <a:off x="-39296" y="4491533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D84D5-7165-6A4B-8782-9FA6987AFBB3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AB601-3C37-3D4E-B1DE-3BACF29A1AAF}">
      <dsp:nvSpPr>
        <dsp:cNvPr id="0" name=""/>
        <dsp:cNvSpPr/>
      </dsp:nvSpPr>
      <dsp:spPr>
        <a:xfrm>
          <a:off x="434398" y="285347"/>
          <a:ext cx="7820219" cy="5704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zh-CN" sz="17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t-J</a:t>
          </a:r>
          <a:r>
            <a:rPr lang="zh-CN" altLang="en-US" sz="17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altLang="zh-CN" sz="17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model MF</a:t>
          </a:r>
          <a:r>
            <a:rPr lang="zh-CN" altLang="en-US" sz="17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：</a:t>
          </a:r>
          <a:r>
            <a:rPr lang="en-US" altLang="zh-CN" sz="17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local number and current constraints</a:t>
          </a:r>
          <a:endParaRPr lang="en-US" sz="1700" b="1" kern="1200" dirty="0">
            <a:solidFill>
              <a:schemeClr val="accent2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34398" y="285347"/>
        <a:ext cx="7820219" cy="570477"/>
      </dsp:txXfrm>
    </dsp:sp>
    <dsp:sp modelId="{3229C678-FD59-6448-AA4E-C060D8D6D173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D9132-6757-3B40-992B-69E9A66B057C}">
      <dsp:nvSpPr>
        <dsp:cNvPr id="0" name=""/>
        <dsp:cNvSpPr/>
      </dsp:nvSpPr>
      <dsp:spPr>
        <a:xfrm>
          <a:off x="903654" y="1020321"/>
          <a:ext cx="7350963" cy="8117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Temporal gauge components: TRI</a:t>
          </a:r>
        </a:p>
      </dsp:txBody>
      <dsp:txXfrm>
        <a:off x="903654" y="1020321"/>
        <a:ext cx="7350963" cy="811743"/>
      </dsp:txXfrm>
    </dsp:sp>
    <dsp:sp modelId="{9DA3295F-5BA1-804F-A131-A76B25FA237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A37EE-82AF-544A-8C24-958B52487912}">
      <dsp:nvSpPr>
        <dsp:cNvPr id="0" name=""/>
        <dsp:cNvSpPr/>
      </dsp:nvSpPr>
      <dsp:spPr>
        <a:xfrm>
          <a:off x="1118233" y="1879428"/>
          <a:ext cx="7136383" cy="8047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22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Spatial components : TRS Breaking</a:t>
          </a:r>
          <a:r>
            <a:rPr kumimoji="1" lang="zh-CN" altLang="en-US" sz="22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 （</a:t>
          </a:r>
          <a:r>
            <a:rPr kumimoji="1" lang="zh-CN" altLang="en-US" sz="2200" b="1" kern="1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额外问题</a:t>
          </a:r>
          <a:r>
            <a:rPr kumimoji="1" lang="zh-CN" altLang="en-US" sz="2200" b="1" kern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）</a:t>
          </a:r>
          <a:endParaRPr kumimoji="1" lang="en-US" altLang="zh-CN" sz="2200" b="1" kern="1200" dirty="0">
            <a:solidFill>
              <a:schemeClr val="bg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118233" y="1879428"/>
        <a:ext cx="7136383" cy="804743"/>
      </dsp:txXfrm>
    </dsp:sp>
    <dsp:sp modelId="{0FD5E5A7-B1C8-9B49-B333-FAD054E9A7BA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8ABCD-35F3-084B-A7BD-EDD1D0B5673B}">
      <dsp:nvSpPr>
        <dsp:cNvPr id="0" name=""/>
        <dsp:cNvSpPr/>
      </dsp:nvSpPr>
      <dsp:spPr>
        <a:xfrm>
          <a:off x="1118233" y="2851627"/>
          <a:ext cx="7136383" cy="5704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No Dynamics of gauge field</a:t>
          </a:r>
          <a:endParaRPr kumimoji="1" lang="en-US" altLang="zh-CN" sz="2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118233" y="2851627"/>
        <a:ext cx="7136383" cy="570477"/>
      </dsp:txXfrm>
    </dsp:sp>
    <dsp:sp modelId="{1F0AA8B1-282D-4D45-AE47-0D715DEB843D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6CB6B-4032-DB43-AF52-738B1AF353A6}">
      <dsp:nvSpPr>
        <dsp:cNvPr id="0" name=""/>
        <dsp:cNvSpPr/>
      </dsp:nvSpPr>
      <dsp:spPr>
        <a:xfrm>
          <a:off x="954890" y="3716083"/>
          <a:ext cx="7350963" cy="5704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rPr>
            <a:t>No perturbation theory</a:t>
          </a:r>
          <a:endParaRPr kumimoji="1" lang="en-US" altLang="zh-CN" sz="2400" b="1" kern="1200" dirty="0">
            <a:solidFill>
              <a:schemeClr val="bg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954890" y="3716083"/>
        <a:ext cx="7350963" cy="570477"/>
      </dsp:txXfrm>
    </dsp:sp>
    <dsp:sp modelId="{092A9106-1822-B044-9158-7C1EC9E2E789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5D864-0150-8147-A7A5-3C3EFE207308}">
      <dsp:nvSpPr>
        <dsp:cNvPr id="0" name=""/>
        <dsp:cNvSpPr/>
      </dsp:nvSpPr>
      <dsp:spPr>
        <a:xfrm>
          <a:off x="434398" y="4562842"/>
          <a:ext cx="7820219" cy="57047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BRST Quantization</a:t>
          </a:r>
          <a:r>
            <a:rPr lang="zh-CN" altLang="en-US" sz="17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：</a:t>
          </a:r>
          <a:r>
            <a:rPr lang="en-US" altLang="zh-CN" sz="17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Dynamic gauge field + perturbation theory </a:t>
          </a:r>
          <a:endParaRPr lang="zh-CN" altLang="en-US" sz="17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34398" y="4562842"/>
        <a:ext cx="7820219" cy="570477"/>
      </dsp:txXfrm>
    </dsp:sp>
    <dsp:sp modelId="{84FC3DDB-9CA9-FA4D-BB37-E568D4C387BA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72325-4FC9-E042-B516-69BA1A6CED47}">
      <dsp:nvSpPr>
        <dsp:cNvPr id="0" name=""/>
        <dsp:cNvSpPr/>
      </dsp:nvSpPr>
      <dsp:spPr>
        <a:xfrm>
          <a:off x="0" y="510621"/>
          <a:ext cx="920071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046AE-65AB-3A4B-9EA0-6CD621FE0154}">
      <dsp:nvSpPr>
        <dsp:cNvPr id="0" name=""/>
        <dsp:cNvSpPr/>
      </dsp:nvSpPr>
      <dsp:spPr>
        <a:xfrm>
          <a:off x="438022" y="67254"/>
          <a:ext cx="8760435" cy="709046"/>
        </a:xfrm>
        <a:prstGeom prst="roundRect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36" tIns="0" rIns="24343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0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计算</a:t>
          </a:r>
          <a:r>
            <a:rPr kumimoji="1" lang="en-US" altLang="zh-CN" sz="20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electron momentum distribution : Non-Fermi liquid</a:t>
          </a:r>
          <a:endParaRPr lang="zh-CN" altLang="en-US" sz="20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72635" y="101867"/>
        <a:ext cx="8691209" cy="639820"/>
      </dsp:txXfrm>
    </dsp:sp>
    <dsp:sp modelId="{A4E742FC-8BD1-C540-B495-CD575CD8824F}">
      <dsp:nvSpPr>
        <dsp:cNvPr id="0" name=""/>
        <dsp:cNvSpPr/>
      </dsp:nvSpPr>
      <dsp:spPr>
        <a:xfrm>
          <a:off x="0" y="1639323"/>
          <a:ext cx="920071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D1806-9C06-694B-8B8E-CB4F0B04FE90}">
      <dsp:nvSpPr>
        <dsp:cNvPr id="0" name=""/>
        <dsp:cNvSpPr/>
      </dsp:nvSpPr>
      <dsp:spPr>
        <a:xfrm>
          <a:off x="438022" y="1061421"/>
          <a:ext cx="8760435" cy="843581"/>
        </a:xfrm>
        <a:prstGeom prst="roundRect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36" tIns="0" rIns="2434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1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计算</a:t>
          </a:r>
          <a:r>
            <a:rPr kumimoji="1" lang="en-US" altLang="zh-CN" sz="1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electron spectral function,</a:t>
          </a:r>
          <a:r>
            <a:rPr kumimoji="1" lang="zh-CN" altLang="en-US" sz="1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 符合铜基高温超导材料的</a:t>
          </a:r>
          <a:r>
            <a:rPr kumimoji="1" lang="en-US" altLang="zh-CN" sz="1800" b="1" kern="1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ARPES</a:t>
          </a:r>
          <a:r>
            <a:rPr kumimoji="1" lang="zh-CN" altLang="en-US" sz="1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实验结果</a:t>
          </a:r>
          <a:endParaRPr lang="zh-CN" altLang="en-US" sz="18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79202" y="1102601"/>
        <a:ext cx="8678075" cy="761221"/>
      </dsp:txXfrm>
    </dsp:sp>
    <dsp:sp modelId="{52213379-F833-404F-83DB-B97F6F41F734}">
      <dsp:nvSpPr>
        <dsp:cNvPr id="0" name=""/>
        <dsp:cNvSpPr/>
      </dsp:nvSpPr>
      <dsp:spPr>
        <a:xfrm>
          <a:off x="0" y="2626635"/>
          <a:ext cx="920071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8F708B-F9E0-F849-8169-25A442B813CE}">
      <dsp:nvSpPr>
        <dsp:cNvPr id="0" name=""/>
        <dsp:cNvSpPr/>
      </dsp:nvSpPr>
      <dsp:spPr>
        <a:xfrm>
          <a:off x="438022" y="2190123"/>
          <a:ext cx="8760435" cy="702192"/>
        </a:xfrm>
        <a:prstGeom prst="roundRect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36" tIns="0" rIns="24343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0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发现电阻随</a:t>
          </a:r>
          <a:r>
            <a:rPr kumimoji="1" lang="zh-CN" altLang="en-US" sz="2000" b="1" kern="1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温度线性</a:t>
          </a:r>
          <a:r>
            <a:rPr kumimoji="1" lang="zh-CN" altLang="en-US" sz="2000" b="1" kern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增长</a:t>
          </a:r>
          <a:r>
            <a:rPr kumimoji="1" lang="zh-CN" altLang="en-US" sz="20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行为</a:t>
          </a:r>
          <a:endParaRPr lang="zh-CN" altLang="en-US" sz="20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72300" y="2224401"/>
        <a:ext cx="8691879" cy="633636"/>
      </dsp:txXfrm>
    </dsp:sp>
    <dsp:sp modelId="{71FE503A-E0AE-E44E-A4BD-2DA7D57777C7}">
      <dsp:nvSpPr>
        <dsp:cNvPr id="0" name=""/>
        <dsp:cNvSpPr/>
      </dsp:nvSpPr>
      <dsp:spPr>
        <a:xfrm>
          <a:off x="0" y="3803181"/>
          <a:ext cx="920071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0EB4D-56CF-6F46-A486-21910B5B6D88}">
      <dsp:nvSpPr>
        <dsp:cNvPr id="0" name=""/>
        <dsp:cNvSpPr/>
      </dsp:nvSpPr>
      <dsp:spPr>
        <a:xfrm>
          <a:off x="438022" y="3177435"/>
          <a:ext cx="8760435" cy="891425"/>
        </a:xfrm>
        <a:prstGeom prst="roundRect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36" tIns="0" rIns="24343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zh-CN" altLang="en-US" sz="20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在电阻</a:t>
          </a:r>
          <a:r>
            <a:rPr kumimoji="1" lang="zh-CN" altLang="en-US" sz="2000" b="1" kern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温度线性增长区，</a:t>
          </a:r>
          <a:r>
            <a:rPr lang="en-US" altLang="zh-CN" sz="20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Hall Conductivity </a:t>
          </a:r>
          <a:r>
            <a:rPr lang="zh-CN" altLang="en-US" sz="20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随温度增加而增加</a:t>
          </a:r>
        </a:p>
      </dsp:txBody>
      <dsp:txXfrm>
        <a:off x="481538" y="3220951"/>
        <a:ext cx="8673403" cy="804393"/>
      </dsp:txXfrm>
    </dsp:sp>
    <dsp:sp modelId="{38FBD854-E0A8-8B42-B9D3-B774BCE712A8}">
      <dsp:nvSpPr>
        <dsp:cNvPr id="0" name=""/>
        <dsp:cNvSpPr/>
      </dsp:nvSpPr>
      <dsp:spPr>
        <a:xfrm>
          <a:off x="0" y="4897812"/>
          <a:ext cx="920071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1D2B0-20D3-D749-AA2E-51E94657E511}">
      <dsp:nvSpPr>
        <dsp:cNvPr id="0" name=""/>
        <dsp:cNvSpPr/>
      </dsp:nvSpPr>
      <dsp:spPr>
        <a:xfrm>
          <a:off x="438022" y="4353981"/>
          <a:ext cx="8760435" cy="809511"/>
        </a:xfrm>
        <a:prstGeom prst="roundRect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36" tIns="0" rIns="24343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在高温极限，</a:t>
          </a:r>
          <a:r>
            <a:rPr lang="en-US" altLang="zh-CN" sz="2000" b="1" kern="1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Hall Conductivity </a:t>
          </a:r>
          <a:r>
            <a:rPr lang="zh-CN" altLang="en-US" sz="2000" b="1" kern="12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随温度增加减小</a:t>
          </a:r>
          <a:r>
            <a:rPr lang="zh-CN" altLang="en-US" sz="20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，电阻不再温度线性</a:t>
          </a:r>
        </a:p>
      </dsp:txBody>
      <dsp:txXfrm>
        <a:off x="477539" y="4393498"/>
        <a:ext cx="8681401" cy="730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6E080-F508-A044-A3CC-E62CCCCF148C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1DD29-3A21-5640-87B2-1EC64EE9D6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922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4243E-167A-4FF1-94C8-CEACB4F6EE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98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4243E-167A-4FF1-94C8-CEACB4F6EE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86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zh-CN" altLang="en-US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按照要求，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验收</a:t>
            </a:r>
            <a:r>
              <a:rPr lang="zh-CN" altLang="en-US" sz="18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答辩内容包括以下五个部分。首先是本基地建设的总体情况。</a:t>
            </a:r>
            <a:endParaRPr lang="zh-CN" altLang="en-US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64243E-167A-4FF1-94C8-CEACB4F6EE8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619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79DCD-DAD1-BD68-FFCF-1DAE1B24A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422A7C8-BFA7-5395-6E71-334737704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530DD6-1EB1-A649-749A-2CEBC859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A9E947-3F25-85C4-4E2C-337720D2A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996782-044C-32C5-3221-A4B2ACDC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408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5F0D4D-008E-174A-FA62-94A438006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57C392C-8C03-4D7B-6E7E-2537356C0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F4C308-59B7-4994-3EEE-B651580E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A176F6-21B1-023E-640A-7F7330CB8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D02CBA-92D5-23F4-5B83-2146D7C9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287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C5D9C3-9327-47CA-DE76-BB987D514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DB0AF1-60EE-35E2-E387-28FF78CBA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FBCC2B-87EF-7C60-CC99-3C8F3382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84571A-CA6F-B0E2-FE43-51E45AA0A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7ED30F-10B4-A331-4E23-E5C1CA0A6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452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D648C5-12CB-3718-B6FC-5871C4737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4CA4A3-4838-295D-A9ED-84930D012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6AEF8-54F4-6735-33E2-26566EBE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48E4B9-8A30-37E0-C373-36EC8F42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73945-CFF7-4865-740D-AE9D3280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4778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E093DE-3AC1-6226-D28C-C140F0CFE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8F8814-58AF-A4A1-4FD9-74509B7F8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DA1C7A-75CF-7DE7-637A-02B0A7D7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DF579C-2B6D-FCCB-FAA9-B7F7D8F8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DD913-A7C5-5BE5-8F9D-042FA381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618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3B1114-A6E5-9BCB-A4DD-A477375A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859F67-C6C4-5AD0-DB54-DE0EAE84E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6F03F4-B3C8-EAF1-839A-DDC01FE97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6A44A-2845-49DA-CC2A-917C61F6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244517-A299-B13D-6917-A279456F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4EB543-AC06-BE1D-F3B8-C76F4E95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238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8236B2-97AE-857F-80CC-6026F7012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B7B2DB-B1DE-43DC-629B-945D2894F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AAE2AD-7D9C-194A-BC84-A6F6C8600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8C33124-F9A2-7F8C-9559-CCC9AF423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0A7E794-BD7D-F87D-9538-113E0AA69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67CB9A0-17A6-BEAB-498D-DE474340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84F176-A112-48F4-9243-3938FE539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428B125-F304-B342-DFCD-BA3DDAC8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540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5F739C-A4E9-8B20-DE1E-3E0EB9EB0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C23A90D-E337-7713-B895-1DEB3068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A8C4372-BE41-9331-C795-C2276765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A9FE4A-E92D-5A20-19E2-161DBA858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378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77669E-B99E-9FC8-A086-85E9D425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5A17ED8-B1E9-08ED-E91B-F413FDAC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926922-F658-69BD-1875-EEDA77252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404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4DBF95-3482-A70E-98CB-4FFA6516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B1CEA6-14C5-60C0-AA28-ABF94D045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228FB2-5928-D70A-97E1-2E9C26507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28D6E3E-D43B-6C09-1136-86E2BA21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C83A8B-29FE-A232-AEE8-4E2C692B1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E299D4-BC5E-A607-3721-209CD254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619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4429F-1FD5-C883-EF18-53FD8BE5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81AAD4A-CF37-99A3-32F8-4C643423AA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A6DD29-5AD8-B993-BF90-0811523FE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2FB99-5D61-559F-BF8E-84134095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DDFC07-B973-8DBA-797E-B2E10BA7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E16179-B3B3-800E-9BA6-0B45B79A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327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03CF385-A04A-3E33-A2FD-E38787E39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DD1C74-C43B-83D0-4C7C-4469C31A5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CCD8B2-50EE-E47F-30C6-7ED4DBA95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0DC66-C889-164C-B3D5-A75CA7ED1607}" type="datetimeFigureOut">
              <a:rPr kumimoji="1" lang="zh-CN" altLang="en-US" smtClean="0"/>
              <a:t>2023/5/31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AC3290-6F3E-90A3-129E-46BBD9B23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A6B046-7A46-58FE-1508-D420CDFD3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85866-9A82-3E47-9839-8B659BAB60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24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80.png"/><Relationship Id="rId5" Type="http://schemas.openxmlformats.org/officeDocument/2006/relationships/image" Target="../media/image26.png"/><Relationship Id="rId10" Type="http://schemas.openxmlformats.org/officeDocument/2006/relationships/image" Target="../media/image270.png"/><Relationship Id="rId4" Type="http://schemas.openxmlformats.org/officeDocument/2006/relationships/image" Target="../media/image25.png"/><Relationship Id="rId9" Type="http://schemas.openxmlformats.org/officeDocument/2006/relationships/image" Target="../media/image2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tif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10" Type="http://schemas.openxmlformats.org/officeDocument/2006/relationships/image" Target="../media/image1.jpg"/><Relationship Id="rId4" Type="http://schemas.openxmlformats.org/officeDocument/2006/relationships/image" Target="../media/image30.tiff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tiff"/><Relationship Id="rId7" Type="http://schemas.openxmlformats.org/officeDocument/2006/relationships/image" Target="../media/image5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Relationship Id="rId9" Type="http://schemas.openxmlformats.org/officeDocument/2006/relationships/image" Target="../media/image5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13" Type="http://schemas.openxmlformats.org/officeDocument/2006/relationships/image" Target="../media/image69.png"/><Relationship Id="rId3" Type="http://schemas.openxmlformats.org/officeDocument/2006/relationships/image" Target="../media/image59.tiff"/><Relationship Id="rId7" Type="http://schemas.openxmlformats.org/officeDocument/2006/relationships/image" Target="../media/image63.tiff"/><Relationship Id="rId12" Type="http://schemas.openxmlformats.org/officeDocument/2006/relationships/image" Target="../media/image68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11" Type="http://schemas.openxmlformats.org/officeDocument/2006/relationships/image" Target="../media/image67.png"/><Relationship Id="rId5" Type="http://schemas.openxmlformats.org/officeDocument/2006/relationships/image" Target="../media/image61.tiff"/><Relationship Id="rId10" Type="http://schemas.openxmlformats.org/officeDocument/2006/relationships/image" Target="../media/image66.png"/><Relationship Id="rId4" Type="http://schemas.openxmlformats.org/officeDocument/2006/relationships/image" Target="../media/image60.tiff"/><Relationship Id="rId9" Type="http://schemas.openxmlformats.org/officeDocument/2006/relationships/image" Target="../media/image6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tiff"/><Relationship Id="rId4" Type="http://schemas.openxmlformats.org/officeDocument/2006/relationships/image" Target="../media/image104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3" Type="http://schemas.openxmlformats.org/officeDocument/2006/relationships/image" Target="../media/image58.tiff"/><Relationship Id="rId7" Type="http://schemas.openxmlformats.org/officeDocument/2006/relationships/image" Target="../media/image63.tif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tiff"/><Relationship Id="rId13" Type="http://schemas.openxmlformats.org/officeDocument/2006/relationships/image" Target="../media/image119.png"/><Relationship Id="rId3" Type="http://schemas.openxmlformats.org/officeDocument/2006/relationships/image" Target="../media/image109.tiff"/><Relationship Id="rId7" Type="http://schemas.openxmlformats.org/officeDocument/2006/relationships/image" Target="../media/image113.tiff"/><Relationship Id="rId12" Type="http://schemas.openxmlformats.org/officeDocument/2006/relationships/image" Target="../media/image11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tiff"/><Relationship Id="rId11" Type="http://schemas.openxmlformats.org/officeDocument/2006/relationships/image" Target="../media/image117.png"/><Relationship Id="rId5" Type="http://schemas.openxmlformats.org/officeDocument/2006/relationships/image" Target="../media/image111.tiff"/><Relationship Id="rId10" Type="http://schemas.openxmlformats.org/officeDocument/2006/relationships/image" Target="../media/image116.png"/><Relationship Id="rId4" Type="http://schemas.openxmlformats.org/officeDocument/2006/relationships/image" Target="../media/image110.tiff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23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00.png"/><Relationship Id="rId7" Type="http://schemas.openxmlformats.org/officeDocument/2006/relationships/image" Target="../media/image125.png"/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0.png"/><Relationship Id="rId4" Type="http://schemas.openxmlformats.org/officeDocument/2006/relationships/image" Target="../media/image12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0.png"/><Relationship Id="rId5" Type="http://schemas.openxmlformats.org/officeDocument/2006/relationships/image" Target="../media/image129.tiff"/><Relationship Id="rId4" Type="http://schemas.openxmlformats.org/officeDocument/2006/relationships/image" Target="../media/image12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7" Type="http://schemas.openxmlformats.org/officeDocument/2006/relationships/image" Target="../media/image138.png"/><Relationship Id="rId2" Type="http://schemas.openxmlformats.org/officeDocument/2006/relationships/image" Target="../media/image1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0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7" Type="http://schemas.openxmlformats.org/officeDocument/2006/relationships/image" Target="../media/image130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0.png"/><Relationship Id="rId5" Type="http://schemas.openxmlformats.org/officeDocument/2006/relationships/image" Target="../media/image1280.png"/><Relationship Id="rId4" Type="http://schemas.openxmlformats.org/officeDocument/2006/relationships/image" Target="../media/image12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tif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0.png"/><Relationship Id="rId3" Type="http://schemas.openxmlformats.org/officeDocument/2006/relationships/image" Target="../media/image159.png"/><Relationship Id="rId7" Type="http://schemas.openxmlformats.org/officeDocument/2006/relationships/image" Target="../media/image1550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0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tiff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tiff"/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7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3" Type="http://schemas.openxmlformats.org/officeDocument/2006/relationships/image" Target="../media/image179.png"/><Relationship Id="rId7" Type="http://schemas.openxmlformats.org/officeDocument/2006/relationships/image" Target="../media/image184.png"/><Relationship Id="rId12" Type="http://schemas.openxmlformats.org/officeDocument/2006/relationships/image" Target="../media/image18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8.png"/><Relationship Id="rId5" Type="http://schemas.openxmlformats.org/officeDocument/2006/relationships/image" Target="../media/image181.png"/><Relationship Id="rId10" Type="http://schemas.openxmlformats.org/officeDocument/2006/relationships/image" Target="../media/image187.png"/><Relationship Id="rId4" Type="http://schemas.openxmlformats.org/officeDocument/2006/relationships/image" Target="../media/image180.png"/><Relationship Id="rId9" Type="http://schemas.openxmlformats.org/officeDocument/2006/relationships/image" Target="../media/image1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tiff"/><Relationship Id="rId2" Type="http://schemas.openxmlformats.org/officeDocument/2006/relationships/image" Target="../media/image16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tiff"/><Relationship Id="rId2" Type="http://schemas.openxmlformats.org/officeDocument/2006/relationships/image" Target="../media/image19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tiff"/><Relationship Id="rId4" Type="http://schemas.openxmlformats.org/officeDocument/2006/relationships/image" Target="../media/image195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tiff"/><Relationship Id="rId2" Type="http://schemas.openxmlformats.org/officeDocument/2006/relationships/image" Target="../media/image19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tiff"/><Relationship Id="rId4" Type="http://schemas.openxmlformats.org/officeDocument/2006/relationships/image" Target="../media/image199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tiff"/><Relationship Id="rId7" Type="http://schemas.openxmlformats.org/officeDocument/2006/relationships/image" Target="../media/image205.tiff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tiff"/><Relationship Id="rId5" Type="http://schemas.openxmlformats.org/officeDocument/2006/relationships/image" Target="../media/image203.tiff"/><Relationship Id="rId4" Type="http://schemas.openxmlformats.org/officeDocument/2006/relationships/image" Target="../media/image202.tif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tiff"/><Relationship Id="rId13" Type="http://schemas.openxmlformats.org/officeDocument/2006/relationships/image" Target="../media/image217.tiff"/><Relationship Id="rId3" Type="http://schemas.openxmlformats.org/officeDocument/2006/relationships/image" Target="../media/image207.tiff"/><Relationship Id="rId7" Type="http://schemas.openxmlformats.org/officeDocument/2006/relationships/image" Target="../media/image211.tiff"/><Relationship Id="rId12" Type="http://schemas.openxmlformats.org/officeDocument/2006/relationships/image" Target="../media/image216.tiff"/><Relationship Id="rId2" Type="http://schemas.openxmlformats.org/officeDocument/2006/relationships/image" Target="../media/image20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tiff"/><Relationship Id="rId11" Type="http://schemas.openxmlformats.org/officeDocument/2006/relationships/image" Target="../media/image215.tiff"/><Relationship Id="rId5" Type="http://schemas.openxmlformats.org/officeDocument/2006/relationships/image" Target="../media/image209.tiff"/><Relationship Id="rId15" Type="http://schemas.openxmlformats.org/officeDocument/2006/relationships/image" Target="../media/image219.tiff"/><Relationship Id="rId10" Type="http://schemas.openxmlformats.org/officeDocument/2006/relationships/image" Target="../media/image214.tiff"/><Relationship Id="rId4" Type="http://schemas.openxmlformats.org/officeDocument/2006/relationships/image" Target="../media/image208.tiff"/><Relationship Id="rId9" Type="http://schemas.openxmlformats.org/officeDocument/2006/relationships/image" Target="../media/image213.tiff"/><Relationship Id="rId14" Type="http://schemas.openxmlformats.org/officeDocument/2006/relationships/image" Target="../media/image218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tiff"/><Relationship Id="rId7" Type="http://schemas.openxmlformats.org/officeDocument/2006/relationships/image" Target="../media/image224.tiff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tiff"/><Relationship Id="rId5" Type="http://schemas.openxmlformats.org/officeDocument/2006/relationships/image" Target="../media/image222.tiff"/><Relationship Id="rId4" Type="http://schemas.openxmlformats.org/officeDocument/2006/relationships/image" Target="../media/image221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tiff"/><Relationship Id="rId2" Type="http://schemas.openxmlformats.org/officeDocument/2006/relationships/image" Target="../media/image2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tiff"/><Relationship Id="rId4" Type="http://schemas.openxmlformats.org/officeDocument/2006/relationships/image" Target="../media/image227.tif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tiff"/><Relationship Id="rId13" Type="http://schemas.openxmlformats.org/officeDocument/2006/relationships/image" Target="../media/image240.tiff"/><Relationship Id="rId3" Type="http://schemas.openxmlformats.org/officeDocument/2006/relationships/image" Target="../media/image230.tiff"/><Relationship Id="rId7" Type="http://schemas.openxmlformats.org/officeDocument/2006/relationships/image" Target="../media/image234.tiff"/><Relationship Id="rId12" Type="http://schemas.openxmlformats.org/officeDocument/2006/relationships/image" Target="../media/image239.tiff"/><Relationship Id="rId2" Type="http://schemas.openxmlformats.org/officeDocument/2006/relationships/image" Target="../media/image2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tiff"/><Relationship Id="rId11" Type="http://schemas.openxmlformats.org/officeDocument/2006/relationships/image" Target="../media/image238.tiff"/><Relationship Id="rId5" Type="http://schemas.openxmlformats.org/officeDocument/2006/relationships/image" Target="../media/image232.tiff"/><Relationship Id="rId10" Type="http://schemas.openxmlformats.org/officeDocument/2006/relationships/image" Target="../media/image237.tiff"/><Relationship Id="rId4" Type="http://schemas.openxmlformats.org/officeDocument/2006/relationships/image" Target="../media/image231.tiff"/><Relationship Id="rId9" Type="http://schemas.openxmlformats.org/officeDocument/2006/relationships/image" Target="../media/image236.tiff"/><Relationship Id="rId14" Type="http://schemas.openxmlformats.org/officeDocument/2006/relationships/image" Target="../media/image24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tiff"/><Relationship Id="rId3" Type="http://schemas.openxmlformats.org/officeDocument/2006/relationships/image" Target="../media/image243.tiff"/><Relationship Id="rId7" Type="http://schemas.openxmlformats.org/officeDocument/2006/relationships/image" Target="../media/image247.tiff"/><Relationship Id="rId2" Type="http://schemas.openxmlformats.org/officeDocument/2006/relationships/image" Target="../media/image2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tiff"/><Relationship Id="rId11" Type="http://schemas.openxmlformats.org/officeDocument/2006/relationships/image" Target="../media/image251.tiff"/><Relationship Id="rId5" Type="http://schemas.openxmlformats.org/officeDocument/2006/relationships/image" Target="../media/image245.tiff"/><Relationship Id="rId10" Type="http://schemas.openxmlformats.org/officeDocument/2006/relationships/image" Target="../media/image250.tiff"/><Relationship Id="rId4" Type="http://schemas.openxmlformats.org/officeDocument/2006/relationships/image" Target="../media/image244.tiff"/><Relationship Id="rId9" Type="http://schemas.openxmlformats.org/officeDocument/2006/relationships/image" Target="../media/image249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3BAEC1-5B81-0B49-FDAB-3E638CA2D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412" y="1302483"/>
            <a:ext cx="9144000" cy="2774723"/>
          </a:xfrm>
        </p:spPr>
        <p:txBody>
          <a:bodyPr>
            <a:normAutofit fontScale="90000"/>
          </a:bodyPr>
          <a:lstStyle/>
          <a:p>
            <a:br>
              <a:rPr lang="en" altLang="zh-CN" sz="4900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" altLang="zh-CN" sz="4900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" altLang="zh-CN" sz="4900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" altLang="zh-CN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Non-Fermi Liquid in the Strange Metal Phase:</a:t>
            </a:r>
            <a:br>
              <a:rPr lang="en" altLang="zh-CN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" altLang="zh-CN" dirty="0"/>
            </a:br>
            <a:endParaRPr kumimoji="1" lang="zh-CN" altLang="en-US" dirty="0">
              <a:solidFill>
                <a:srgbClr val="1109D9"/>
              </a:solidFill>
            </a:endParaRPr>
          </a:p>
        </p:txBody>
      </p:sp>
      <p:sp>
        <p:nvSpPr>
          <p:cNvPr id="4" name="副标题 3">
            <a:extLst>
              <a:ext uri="{FF2B5EF4-FFF2-40B4-BE49-F238E27FC236}">
                <a16:creationId xmlns:a16="http://schemas.microsoft.com/office/drawing/2014/main" id="{853D292B-5FD4-DBFF-727E-87F47293E2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20092"/>
            <a:ext cx="9144000" cy="2335425"/>
          </a:xfrm>
        </p:spPr>
        <p:txBody>
          <a:bodyPr>
            <a:normAutofit fontScale="70000" lnSpcReduction="20000"/>
          </a:bodyPr>
          <a:lstStyle/>
          <a:p>
            <a:r>
              <a:rPr lang="en" altLang="zh-CN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Slave Boson U(1) Gauge Theory </a:t>
            </a:r>
          </a:p>
          <a:p>
            <a:r>
              <a:rPr lang="en" altLang="zh-CN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with </a:t>
            </a:r>
            <a:r>
              <a:rPr lang="en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BRST</a:t>
            </a:r>
            <a:r>
              <a:rPr lang="en" altLang="zh-CN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Quantization</a:t>
            </a:r>
          </a:p>
          <a:p>
            <a:r>
              <a:rPr lang="zh-CN" altLang="en-US" sz="32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" sz="32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虞跃</a:t>
            </a:r>
            <a:endParaRPr lang="en-US" altLang="zh-CN" sz="3200" b="1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32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1990</a:t>
            </a:r>
            <a:r>
              <a:rPr lang="zh-CN" altLang="en-US" sz="32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lang="en-US" altLang="zh-CN" sz="32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CN" altLang="en-US" sz="32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理论物理所</a:t>
            </a:r>
            <a:endParaRPr lang="en-US" altLang="zh-CN" sz="3200" b="1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32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CN" altLang="en-US" sz="32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 复旦大学物理系</a:t>
            </a:r>
            <a:endParaRPr lang="en-US" altLang="zh-CN" sz="3200" b="1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CN" altLang="e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以此</a:t>
            </a:r>
            <a:r>
              <a:rPr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纪念朱重远老师、郭汉英老师</a:t>
            </a:r>
            <a:endParaRPr lang="en" altLang="zh-CN"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FFCB07A-9B77-2321-82A1-91EE7F871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4" y="3567170"/>
            <a:ext cx="2481860" cy="319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08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F7B37-B335-8247-DFB7-AAC16B2A7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>
                <a:solidFill>
                  <a:srgbClr val="1109D9"/>
                </a:solidFill>
                <a:effectLst/>
                <a:latin typeface="Helvetica" pitchFamily="2" charset="0"/>
              </a:rPr>
              <a:t>               </a:t>
            </a:r>
            <a:r>
              <a:rPr lang="en-US" altLang="zh-CN" sz="4400" b="1" dirty="0">
                <a:solidFill>
                  <a:srgbClr val="1109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Slave particle theory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F85AD6E-5456-C76F-F9AF-1429E72B81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任何一个电子理论，都可以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map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到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slave particle representation</a:t>
                </a: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𝒊</m:t>
                    </m:r>
                    <m:f>
                      <m:f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</m:num>
                      <m:den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  <m:d>
                      <m:dPr>
                        <m:begChr m:val=""/>
                        <m:endChr m:val="⟩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𝝍</m:t>
                        </m:r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𝒆𝒍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𝝍</m:t>
                        </m:r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𝒊</m:t>
                    </m:r>
                    <m:f>
                      <m:f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</m:num>
                      <m:den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𝝍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𝒔𝒑</m:t>
                            </m:r>
                          </m:sub>
                        </m:sSub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𝒔𝒑</m:t>
                        </m:r>
                      </m:sub>
                    </m:sSub>
                    <m:r>
                      <m:rPr>
                        <m:nor/>
                      </m:rPr>
                      <a:rPr kumimoji="1" lang="en-US" altLang="zh-CN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𝝍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𝒔𝒑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𝝍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𝒔𝒑</m:t>
                            </m:r>
                          </m:sub>
                        </m:sSub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 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这是 </a:t>
                </a:r>
                <a:r>
                  <a:rPr kumimoji="1" lang="en-US" altLang="zh-CN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exactly</a:t>
                </a:r>
                <a:r>
                  <a:rPr kumimoji="1" lang="zh-CN" altLang="en-US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等价的两种不同</a:t>
                </a:r>
                <a:r>
                  <a:rPr kumimoji="1" lang="en-US" altLang="zh-CN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representations.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Dirac’ first-class constrained system:</a:t>
                </a: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              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𝒔𝒑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sub>
                        </m:s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(</a:t>
                </a:r>
                <a:r>
                  <a:rPr kumimoji="1" lang="en-US" altLang="zh-CN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on-shell vs off-shell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Schrodinger picture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 operators and fields are time-independent, nor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 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如何处理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？   通常的近似，取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</m:acc>
                    <m:r>
                      <a:rPr kumimoji="1" lang="zh-CN" alt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，常数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(a) </a:t>
                </a:r>
                <a:r>
                  <a:rPr kumimoji="1" lang="zh-CN" altLang="en-US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变成平均每个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site</a:t>
                </a:r>
                <a:r>
                  <a:rPr kumimoji="1" lang="zh-CN" altLang="en-US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一个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slave particles.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(b) </a:t>
                </a:r>
                <a:r>
                  <a:rPr kumimoji="1" lang="zh-CN" altLang="en-US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电子算符反对易关系破坏。</a:t>
                </a:r>
                <a:endParaRPr kumimoji="1" lang="en-US" altLang="zh-CN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F85AD6E-5456-C76F-F9AF-1429E72B81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10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E2CD3EF2-4E9D-DC0B-29E8-C8D86F5412CC}"/>
              </a:ext>
            </a:extLst>
          </p:cNvPr>
          <p:cNvCxnSpPr>
            <a:cxnSpLocks/>
          </p:cNvCxnSpPr>
          <p:nvPr/>
        </p:nvCxnSpPr>
        <p:spPr>
          <a:xfrm>
            <a:off x="838200" y="3434576"/>
            <a:ext cx="10531365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46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68D8279-85C8-0EFD-D6F3-283FFDAF58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435" y="828540"/>
                <a:ext cx="10515600" cy="602946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Heisenberg picture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sub>
                        </m:s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sSup>
                      <m:sSup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𝒊</m:t>
                        </m:r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sub>
                        </m:sSub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</m:oMath>
                </a14:m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 states: time-independent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sub>
                        </m:s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sSup>
                      <m:sSup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sSub>
                          <m:sSubPr>
                            <m:ctrlP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sub>
                        </m:s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（保持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</a:t>
                </a:r>
                <a:r>
                  <a:rPr kumimoji="1" lang="en-US" altLang="zh-CN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indepen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通常的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slave particle theory 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拉氏量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(e.g., L-N) </a:t>
                </a: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l-GR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𝜫</m:t>
                            </m:r>
                          </m:e>
                          <m:sub>
                            <m:r>
                              <a:rPr kumimoji="1" lang="el-GR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𝜱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acc>
                              <m:accPr>
                                <m:chr m:val="̇"/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l-GR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𝜱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𝒔𝒑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nary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 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∫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𝒅𝒕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nary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∫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𝒅𝒕𝑻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Time-average!!! 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但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constraint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在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space-time locally</a:t>
                </a:r>
                <a:r>
                  <a:rPr kumimoji="1" lang="zh-CN" altLang="en-US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都对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所以，要保持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同时物理态中的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又不能含时。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</a:t>
                </a:r>
              </a:p>
              <a:p>
                <a:pPr marL="0" indent="0">
                  <a:buNone/>
                </a:pP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68D8279-85C8-0EFD-D6F3-283FFDAF58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435" y="828540"/>
                <a:ext cx="10515600" cy="6029460"/>
              </a:xfrm>
              <a:blipFill>
                <a:blip r:embed="rId2"/>
                <a:stretch>
                  <a:fillRect l="-965" t="-1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EC84C04F-70D9-C149-AA00-835F3A539BA3}"/>
              </a:ext>
            </a:extLst>
          </p:cNvPr>
          <p:cNvCxnSpPr>
            <a:cxnSpLocks/>
          </p:cNvCxnSpPr>
          <p:nvPr/>
        </p:nvCxnSpPr>
        <p:spPr>
          <a:xfrm>
            <a:off x="830317" y="2678036"/>
            <a:ext cx="10531365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92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B723E2C-74FE-60F2-E6F9-766DB3579D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1763" y="477981"/>
                <a:ext cx="10515600" cy="6380019"/>
              </a:xfrm>
            </p:spPr>
            <p:txBody>
              <a:bodyPr>
                <a:normAutofit fontScale="92500"/>
              </a:bodyPr>
              <a:lstStyle/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On-shell way: 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引入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constraint 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                   {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acc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𝝍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𝒔𝒑</m:t>
                            </m:r>
                          </m:sub>
                        </m:sSub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Off-shell way: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引入新的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Lagrange multiplier</a:t>
                </a:r>
                <a:endParaRPr kumimoji="1" lang="en-US" altLang="zh-CN" b="1" i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𝑳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nary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acc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This is </a:t>
                </a:r>
                <a:r>
                  <a:rPr kumimoji="1" lang="en-US" altLang="zh-CN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 first reason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to have additional constraint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acc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kumimoji="1" lang="en-US" altLang="zh-CN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0" indent="0">
                  <a:buNone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 second  reason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我们回到经典力学，从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Hamiltonian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出发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             </m:t>
                        </m:r>
                        <m:r>
                          <a:rPr kumimoji="1" lang="zh-CN" altLang="en-US" b="1" i="1" smtClean="0">
                            <a:latin typeface="Cambria Math" panose="02040503050406030204" pitchFamily="18" charset="0"/>
                          </a:rPr>
                          <m:t>                    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𝒔𝒑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如果所有的场都时间依赖的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那么，</a:t>
                </a:r>
                <a:r>
                  <a:rPr kumimoji="1" lang="en-US" altLang="zh-CN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Lagrangian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         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𝑳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l-GR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𝜫</m:t>
                            </m:r>
                          </m:e>
                          <m:sub>
                            <m:r>
                              <a:rPr kumimoji="1" lang="el-GR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𝜱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acc>
                              <m:accPr>
                                <m:chr m:val="̇"/>
                                <m:ctrlP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l-GR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𝜱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nary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acc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sub>
                    </m:sSub>
                  </m:oMath>
                </a14:m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                  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l-GR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𝜫</m:t>
                            </m:r>
                          </m:e>
                          <m:sub>
                            <m:r>
                              <a:rPr kumimoji="1" lang="el-GR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𝜱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acc>
                              <m:accPr>
                                <m:chr m:val="̇"/>
                                <m:ctrlP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l-GR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𝜱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nary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acc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kumimoji="1" lang="en-US" altLang="zh-CN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𝝀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的正则动量。跟前面结果一样。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0" indent="0">
                  <a:buNone/>
                </a:pPr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B723E2C-74FE-60F2-E6F9-766DB3579D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1763" y="477981"/>
                <a:ext cx="10515600" cy="6380019"/>
              </a:xfrm>
              <a:blipFill>
                <a:blip r:embed="rId2"/>
                <a:stretch>
                  <a:fillRect l="-844" t="-6759" b="-1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F3DDF283-816D-C348-A232-35640AD08BF4}"/>
              </a:ext>
            </a:extLst>
          </p:cNvPr>
          <p:cNvCxnSpPr>
            <a:cxnSpLocks/>
          </p:cNvCxnSpPr>
          <p:nvPr/>
        </p:nvCxnSpPr>
        <p:spPr>
          <a:xfrm>
            <a:off x="955998" y="3142594"/>
            <a:ext cx="10531365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>
            <a:extLst>
              <a:ext uri="{FF2B5EF4-FFF2-40B4-BE49-F238E27FC236}">
                <a16:creationId xmlns:a16="http://schemas.microsoft.com/office/drawing/2014/main" id="{8D78E51F-6138-1D03-03BC-A0ADF39CCC7A}"/>
              </a:ext>
            </a:extLst>
          </p:cNvPr>
          <p:cNvSpPr/>
          <p:nvPr/>
        </p:nvSpPr>
        <p:spPr>
          <a:xfrm>
            <a:off x="9913486" y="2453971"/>
            <a:ext cx="1472528" cy="518435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543E8DA4-BE91-05DD-FBC8-B44059C80136}"/>
              </a:ext>
            </a:extLst>
          </p:cNvPr>
          <p:cNvSpPr/>
          <p:nvPr/>
        </p:nvSpPr>
        <p:spPr>
          <a:xfrm>
            <a:off x="5824589" y="4987872"/>
            <a:ext cx="2157037" cy="518435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1086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02DA4A9-A0EC-ECDF-675B-4136849962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14400"/>
                <a:ext cx="10515600" cy="5262563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 third reason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solidFill>
                      <a:srgbClr val="1109D9"/>
                    </a:solidFill>
                  </a:rPr>
                  <a:t>以上两点，对一般的理论都成立。</a:t>
                </a:r>
                <a:r>
                  <a:rPr kumimoji="1" lang="en-US" altLang="zh-CN" b="1" dirty="0">
                    <a:solidFill>
                      <a:srgbClr val="1109D9"/>
                    </a:solidFill>
                  </a:rPr>
                  <a:t>Slave particle theory</a:t>
                </a:r>
                <a:r>
                  <a:rPr kumimoji="1" lang="zh-CN" altLang="en-US" b="1" dirty="0">
                    <a:solidFill>
                      <a:srgbClr val="1109D9"/>
                    </a:solidFill>
                  </a:rPr>
                  <a:t>是有</a:t>
                </a:r>
                <a:r>
                  <a:rPr kumimoji="1" lang="en-US" altLang="zh-CN" b="1" dirty="0">
                    <a:solidFill>
                      <a:srgbClr val="1109D9"/>
                    </a:solidFill>
                  </a:rPr>
                  <a:t>gauge symmetry</a:t>
                </a:r>
                <a:r>
                  <a:rPr kumimoji="1" lang="zh-CN" altLang="en-US" b="1" dirty="0">
                    <a:solidFill>
                      <a:srgbClr val="1109D9"/>
                    </a:solidFill>
                  </a:rPr>
                  <a:t>，会有特别的结果</a:t>
                </a:r>
                <a:endParaRPr kumimoji="1" lang="en-US" altLang="zh-CN" b="1" dirty="0">
                  <a:solidFill>
                    <a:srgbClr val="1109D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以前大家用的拉氏量 （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L-N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zh-CN" alt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l-GR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𝜫</m:t>
                            </m:r>
                          </m:e>
                          <m:sub>
                            <m:r>
                              <a:rPr kumimoji="1" lang="el-GR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𝜱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acc>
                              <m:accPr>
                                <m:chr m:val="̇"/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l-GR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𝜱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𝒔𝒑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nary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以此作为出发点，我们似乎不需要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acc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zh-CN" alt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但这个系统是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 invariant under </a:t>
                </a:r>
                <a:endParaRPr kumimoji="1" lang="en-US" altLang="zh-CN" b="1" i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                      (</m:t>
                    </m:r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))→</m:t>
                    </m:r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由于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time-dependence, gauge invariance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要求：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                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</m:acc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也就是说，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kumimoji="1" lang="en-US" altLang="zh-CN" dirty="0"/>
                  <a:t> 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是一个规范场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02DA4A9-A0EC-ECDF-675B-4136849962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14400"/>
                <a:ext cx="10515600" cy="5262563"/>
              </a:xfrm>
              <a:blipFill>
                <a:blip r:embed="rId2"/>
                <a:stretch>
                  <a:fillRect l="-1086" t="-28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3086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95E998A-72C1-3B52-D9A7-6E862DCA77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49926"/>
                <a:ext cx="10515600" cy="666406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既然是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 theory,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就需要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 fixing</a:t>
                </a:r>
                <a:r>
                  <a:rPr kumimoji="1" lang="en-US" altLang="zh-CN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 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但有</a:t>
                </a:r>
                <a:r>
                  <a:rPr kumimoji="1" lang="en-US" altLang="zh-CN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constraint</a:t>
                </a:r>
                <a:r>
                  <a:rPr kumimoji="1" lang="zh-CN" altLang="en-US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的系统， </a:t>
                </a:r>
                <a:r>
                  <a:rPr kumimoji="1" lang="en-US" altLang="zh-CN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</a:t>
                </a:r>
                <a:r>
                  <a:rPr kumimoji="1" lang="zh-CN" altLang="en-US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fixing</a:t>
                </a:r>
                <a:r>
                  <a:rPr kumimoji="1" lang="zh-CN" altLang="en-US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不是那么简单的事。</a:t>
                </a:r>
                <a:endParaRPr kumimoji="1" lang="en-US" altLang="zh-CN" b="1" dirty="0">
                  <a:solidFill>
                    <a:srgbClr val="1109D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例如，取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</m:acc>
                  </m:oMath>
                </a14:m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， 时空常数，当然，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 symmetry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被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fixing. 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但这样的结果使得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𝒅𝒕</m:t>
                        </m:r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acc>
                          <m:accPr>
                            <m:chr m:val="̅"/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acc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𝒅𝒕</m:t>
                            </m:r>
                          </m:e>
                        </m:nary>
                        <m:nary>
                          <m:naryPr>
                            <m:chr m:val="∑"/>
                            <m:supHide m:val="on"/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</m:e>
                    </m:nary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</a:rPr>
                  <a:t> 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不好！！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那什么样的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 fixing term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合适呢？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acc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Path integral (or partition function after               )</a:t>
                </a:r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任何其他的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Lagrange multiplier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 field,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同样处理。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我们把主要物理思想讲完了，下面那就是技术活了。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dirty="0"/>
              </a:p>
              <a:p>
                <a:pPr marL="0" indent="0">
                  <a:buNone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95E998A-72C1-3B52-D9A7-6E862DCA77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49926"/>
                <a:ext cx="10515600" cy="6664060"/>
              </a:xfrm>
              <a:blipFill>
                <a:blip r:embed="rId2"/>
                <a:stretch>
                  <a:fillRect l="-965" t="-1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A1F02A00-6185-5D23-1343-434BAD88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195" y="4442762"/>
            <a:ext cx="7772400" cy="8587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154BDAB-7AA9-2F6C-023F-0EF15BD99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781" y="3931735"/>
            <a:ext cx="1409700" cy="444500"/>
          </a:xfrm>
          <a:prstGeom prst="rect">
            <a:avLst/>
          </a:prstGeom>
        </p:spPr>
      </p:pic>
      <p:sp>
        <p:nvSpPr>
          <p:cNvPr id="2" name="圆角矩形 1">
            <a:extLst>
              <a:ext uri="{FF2B5EF4-FFF2-40B4-BE49-F238E27FC236}">
                <a16:creationId xmlns:a16="http://schemas.microsoft.com/office/drawing/2014/main" id="{6D23C92E-5318-85AA-4E60-5644CA6141A7}"/>
              </a:ext>
            </a:extLst>
          </p:cNvPr>
          <p:cNvSpPr/>
          <p:nvPr/>
        </p:nvSpPr>
        <p:spPr>
          <a:xfrm>
            <a:off x="3955280" y="3304919"/>
            <a:ext cx="1676085" cy="626816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7476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258B59E-0F19-F160-D271-212A7203D0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647272"/>
                <a:ext cx="10515600" cy="5529691"/>
              </a:xfrm>
            </p:spPr>
            <p:txBody>
              <a:bodyPr>
                <a:noAutofit/>
              </a:bodyPr>
              <a:lstStyle/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Recall QED, gauge fixing condition: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p>
                    </m:sSup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拉氏量要加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 fixing term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𝝃</m:t>
                        </m:r>
                      </m:den>
                    </m:f>
                    <m:r>
                      <a:rPr kumimoji="1"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sSup>
                      <m:sSup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p>
                    </m:sSup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--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𝝃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dirty="0"/>
                  <a:t>现在我们只有规范场</a:t>
                </a:r>
                <a:r>
                  <a:rPr kumimoji="1" lang="en-US" altLang="zh-CN" dirty="0"/>
                  <a:t>0th</a:t>
                </a:r>
                <a:r>
                  <a:rPr kumimoji="1" lang="zh-CN" altLang="en-US" dirty="0"/>
                  <a:t>分量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acc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/>
                  <a:t>⇒ gauge fixing term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𝝃</m:t>
                        </m:r>
                      </m:den>
                    </m:f>
                    <m:sSubSup>
                      <m:sSub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acc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dirty="0"/>
                  <a:t>                                                                                     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（****）</a:t>
                </a:r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dirty="0"/>
                  <a:t> gauge theory</a:t>
                </a:r>
                <a:r>
                  <a:rPr kumimoji="1" lang="zh-CN" altLang="en-US" dirty="0"/>
                  <a:t>要得到</a:t>
                </a:r>
                <a:r>
                  <a:rPr kumimoji="1" lang="en-US" altLang="zh-CN" dirty="0"/>
                  <a:t>gauge fixing term</a:t>
                </a:r>
                <a:r>
                  <a:rPr kumimoji="1" lang="zh-CN" altLang="en-US" dirty="0"/>
                  <a:t>的论证比较复杂，在这里相对简单些：我们做变换</a:t>
                </a:r>
                <a:r>
                  <a:rPr kumimoji="1" lang="en-US" altLang="zh-CN" dirty="0"/>
                  <a:t>                        ,</a:t>
                </a:r>
                <a:r>
                  <a:rPr kumimoji="1" lang="zh-CN" altLang="en-US" dirty="0"/>
                  <a:t> 然后代入</a:t>
                </a:r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dirty="0"/>
                  <a:t>把正则动量积掉， 就得到 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（****）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kumimoji="1"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acc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,…</m:t>
                        </m:r>
                      </m:e>
                    </m:d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dirty="0">
                  <a:solidFill>
                    <a:srgbClr val="FF0000"/>
                  </a:solidFill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注意：不是任意的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constrained systems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都可以这么做。</a:t>
                </a:r>
                <a:r>
                  <a:rPr kumimoji="1" lang="zh-CN" altLang="en-US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对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 theory</a:t>
                </a:r>
                <a:r>
                  <a:rPr kumimoji="1" lang="zh-CN" altLang="en-US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才能这么做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258B59E-0F19-F160-D271-212A7203D0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647272"/>
                <a:ext cx="10515600" cy="5529691"/>
              </a:xfrm>
              <a:blipFill>
                <a:blip r:embed="rId2"/>
                <a:stretch>
                  <a:fillRect l="-965" t="-1835" r="-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E189B324-152F-AA9C-C5F0-7E22F2C55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791" y="2341793"/>
            <a:ext cx="5385624" cy="7315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3AE67E-339D-8BB1-03A2-11DF17DE0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498" y="3442796"/>
            <a:ext cx="1581003" cy="3418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394FF3-A7C9-4717-556D-12319684B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438" y="3902498"/>
            <a:ext cx="5496167" cy="6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09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A5D68E-F86B-5280-C642-CC2477CA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80" y="2479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BRST theory for  the first-class </a:t>
            </a:r>
            <a:br>
              <a:rPr kumimoji="1" lang="en-US" altLang="zh-CN" sz="36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en-US" altLang="zh-CN" sz="36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constrained systems</a:t>
            </a:r>
            <a:endParaRPr kumimoji="1" lang="zh-CN" altLang="en-US" sz="3600" b="1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7B2C94-C046-A89A-C2BB-97C52AD9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666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zh-CN" altLang="en-US" dirty="0"/>
              <a:t>有没有系统的方法来处理</a:t>
            </a:r>
            <a:r>
              <a:rPr kumimoji="1" lang="en-US" altLang="zh-CN" dirty="0" err="1">
                <a:solidFill>
                  <a:srgbClr val="FF0000"/>
                </a:solidFill>
              </a:rPr>
              <a:t>constrained+gauge</a:t>
            </a:r>
            <a:r>
              <a:rPr kumimoji="1" lang="en-US" altLang="zh-CN" dirty="0">
                <a:solidFill>
                  <a:srgbClr val="FF0000"/>
                </a:solidFill>
              </a:rPr>
              <a:t> symmetry</a:t>
            </a:r>
            <a:r>
              <a:rPr kumimoji="1" lang="zh-CN" altLang="en-US" dirty="0"/>
              <a:t>系统呢？</a:t>
            </a:r>
            <a:r>
              <a:rPr kumimoji="1" lang="en-US" altLang="zh-CN" dirty="0"/>
              <a:t> </a:t>
            </a:r>
          </a:p>
          <a:p>
            <a:pPr>
              <a:buFont typeface="Wingdings" pitchFamily="2" charset="2"/>
              <a:buChar char="l"/>
            </a:pPr>
            <a:r>
              <a:rPr kumimoji="1"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有！！</a:t>
            </a:r>
            <a:r>
              <a:rPr kumimoji="1"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50 years ago: </a:t>
            </a:r>
          </a:p>
          <a:p>
            <a:pPr>
              <a:buFont typeface="Wingdings" pitchFamily="2" charset="2"/>
              <a:buChar char="l"/>
            </a:pPr>
            <a:endParaRPr kumimoji="1" lang="en-US" altLang="zh-CN" dirty="0"/>
          </a:p>
          <a:p>
            <a:pPr>
              <a:buFont typeface="Wingdings" pitchFamily="2" charset="2"/>
              <a:buChar char="l"/>
            </a:pPr>
            <a:endParaRPr kumimoji="1" lang="en-US" altLang="zh-CN" dirty="0"/>
          </a:p>
          <a:p>
            <a:pPr>
              <a:buFont typeface="Wingdings" pitchFamily="2" charset="2"/>
              <a:buChar char="l"/>
            </a:pPr>
            <a:r>
              <a:rPr kumimoji="1" lang="zh-CN" altLang="en-US" dirty="0">
                <a:solidFill>
                  <a:srgbClr val="FF0000"/>
                </a:solidFill>
              </a:rPr>
              <a:t>对一个</a:t>
            </a:r>
            <a:r>
              <a:rPr kumimoji="1" lang="en-US" altLang="zh-CN" dirty="0">
                <a:solidFill>
                  <a:srgbClr val="FF0000"/>
                </a:solidFill>
              </a:rPr>
              <a:t>gauge theory</a:t>
            </a:r>
            <a:r>
              <a:rPr kumimoji="1" lang="zh-CN" altLang="en-US" dirty="0">
                <a:solidFill>
                  <a:srgbClr val="FF0000"/>
                </a:solidFill>
              </a:rPr>
              <a:t>有</a:t>
            </a:r>
            <a:r>
              <a:rPr kumimoji="1" lang="en-US" altLang="zh-CN" dirty="0">
                <a:solidFill>
                  <a:srgbClr val="FF0000"/>
                </a:solidFill>
              </a:rPr>
              <a:t>Dirac’s first-class constraints:</a:t>
            </a:r>
          </a:p>
          <a:p>
            <a:pPr>
              <a:buFont typeface="Wingdings" pitchFamily="2" charset="2"/>
              <a:buChar char="l"/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l"/>
            </a:pPr>
            <a:endParaRPr kumimoji="1" lang="en-US" altLang="zh-CN" dirty="0"/>
          </a:p>
          <a:p>
            <a:pPr>
              <a:buFont typeface="Wingdings" pitchFamily="2" charset="2"/>
              <a:buChar char="l"/>
            </a:pPr>
            <a:r>
              <a:rPr kumimoji="1" lang="en-US" altLang="zh-CN" dirty="0"/>
              <a:t>One must add additional gauge fixing conditions 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00E14B-D5F0-709C-C8D5-091CE1B26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86" y="4087304"/>
            <a:ext cx="4572000" cy="444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FD79434-0626-26A9-6434-DCA8D7463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380" y="4057969"/>
            <a:ext cx="5041900" cy="49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8CD3F3-537A-2A75-0229-96BC9A2C8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071" y="5612442"/>
            <a:ext cx="4089400" cy="457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68862A-3029-6CA7-A540-1C41F5405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056" y="2161966"/>
            <a:ext cx="6457962" cy="1173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E2816BA-0838-7D83-7F5C-8618CEF80655}"/>
                  </a:ext>
                </a:extLst>
              </p:cNvPr>
              <p:cNvSpPr txBox="1"/>
              <p:nvPr/>
            </p:nvSpPr>
            <p:spPr>
              <a:xfrm>
                <a:off x="2175288" y="6138814"/>
                <a:ext cx="6002349" cy="471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>
                    <a:latin typeface="+mn-ea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kumimoji="1"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dirty="0">
                    <a:latin typeface="+mn-ea"/>
                  </a:rPr>
                  <a:t> is an arbitrary function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kumimoji="1"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kumimoji="1" lang="zh-CN" altLang="en-US" sz="2400" dirty="0">
                    <a:latin typeface="+mn-ea"/>
                  </a:rPr>
                  <a:t> 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E2816BA-0838-7D83-7F5C-8618CEF8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288" y="6138814"/>
                <a:ext cx="6002349" cy="471283"/>
              </a:xfrm>
              <a:prstGeom prst="rect">
                <a:avLst/>
              </a:prstGeom>
              <a:blipFill>
                <a:blip r:embed="rId6"/>
                <a:stretch>
                  <a:fillRect l="-1691" t="-7895" b="-26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F72E73D4-3464-3C69-A2A7-D2F7A2478AC1}"/>
              </a:ext>
            </a:extLst>
          </p:cNvPr>
          <p:cNvSpPr/>
          <p:nvPr/>
        </p:nvSpPr>
        <p:spPr>
          <a:xfrm>
            <a:off x="4708644" y="2055251"/>
            <a:ext cx="6702900" cy="1365752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5F16556-5D9B-5D13-65FA-49F44C1DA882}"/>
              </a:ext>
            </a:extLst>
          </p:cNvPr>
          <p:cNvSpPr txBox="1"/>
          <p:nvPr/>
        </p:nvSpPr>
        <p:spPr>
          <a:xfrm>
            <a:off x="3825771" y="4579803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solidFill>
                  <a:srgbClr val="FF0000"/>
                </a:solidFill>
              </a:rPr>
              <a:t>（比如，</a:t>
            </a:r>
            <a:r>
              <a:rPr kumimoji="1" lang="en-US" altLang="zh-CN" b="1" dirty="0">
                <a:solidFill>
                  <a:srgbClr val="FF0000"/>
                </a:solidFill>
              </a:rPr>
              <a:t>SU (2) slave boson</a:t>
            </a:r>
            <a:r>
              <a:rPr kumimoji="1" lang="zh-CN" altLang="en-US" b="1" dirty="0">
                <a:solidFill>
                  <a:srgbClr val="FF0000"/>
                </a:solidFill>
              </a:rPr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6BDEAF-CC50-3CA7-0CCA-D6C4A9F88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047" y="2420899"/>
            <a:ext cx="786603" cy="101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30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83A6EA1-CD36-16A2-52E9-ED1CA5081D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82885"/>
                <a:ext cx="10515600" cy="5694078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solidFill>
                      <a:srgbClr val="1109D9"/>
                    </a:solidFill>
                  </a:rPr>
                  <a:t>Fradkin and </a:t>
                </a:r>
                <a:r>
                  <a:rPr kumimoji="1" lang="en-US" altLang="zh-CN" b="1" dirty="0" err="1">
                    <a:solidFill>
                      <a:srgbClr val="1109D9"/>
                    </a:solidFill>
                  </a:rPr>
                  <a:t>Volkovisky</a:t>
                </a:r>
                <a:r>
                  <a:rPr kumimoji="1" lang="en-US" altLang="zh-CN" b="1" dirty="0">
                    <a:solidFill>
                      <a:srgbClr val="1109D9"/>
                    </a:solidFill>
                  </a:rPr>
                  <a:t> </a:t>
                </a:r>
                <a:r>
                  <a:rPr kumimoji="1" lang="zh-CN" altLang="en-US" dirty="0"/>
                  <a:t>给出</a:t>
                </a:r>
                <a:r>
                  <a:rPr kumimoji="1" lang="en-US" altLang="zh-CN" dirty="0"/>
                  <a:t>BRST</a:t>
                </a:r>
                <a:r>
                  <a:rPr kumimoji="1" lang="zh-CN" altLang="en-US" dirty="0"/>
                  <a:t>不变的拉氏量的形式。</a:t>
                </a:r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dirty="0"/>
                  <a:t>用到我们现在的情形， </a:t>
                </a:r>
                <a:r>
                  <a:rPr kumimoji="1" lang="en-US" altLang="zh-CN" dirty="0"/>
                  <a:t>Abelian constraint, </a:t>
                </a:r>
                <a:r>
                  <a:rPr kumimoji="1" lang="zh-CN" altLang="en-US" dirty="0"/>
                  <a:t>当然是</a:t>
                </a:r>
                <a:r>
                  <a:rPr kumimoji="1" lang="en-US" altLang="zh-CN" dirty="0"/>
                  <a:t>first-class</a:t>
                </a:r>
                <a:r>
                  <a:rPr kumimoji="1" lang="zh-CN" altLang="en-US" dirty="0"/>
                  <a:t>的，</a:t>
                </a:r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dirty="0"/>
                  <a:t>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pPr marL="0" indent="0">
                  <a:buNone/>
                </a:pPr>
                <a:r>
                  <a:rPr kumimoji="1" lang="en-US" altLang="zh-CN" dirty="0"/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83A6EA1-CD36-16A2-52E9-ED1CA5081D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82885"/>
                <a:ext cx="10515600" cy="5694078"/>
              </a:xfrm>
              <a:blipFill>
                <a:blip r:embed="rId2"/>
                <a:stretch>
                  <a:fillRect l="-965" t="-17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77EA8DC-0463-E9DA-3A33-2419FA804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215" y="1435624"/>
            <a:ext cx="4800600" cy="9652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8C794F-8F0E-DFE0-8118-9911149BF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715" y="2148439"/>
            <a:ext cx="6413500" cy="685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A05AA45-86BA-00FD-EA91-40229E94F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638" y="2906035"/>
            <a:ext cx="1498600" cy="495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FEBB90-4CD6-A92C-1053-2CBD94F3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287" y="2961336"/>
            <a:ext cx="3810000" cy="495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402313-4942-9F41-C817-3160B1DB8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030" y="2932914"/>
            <a:ext cx="1498600" cy="495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3FFF286-D1B4-4197-9739-C7EC8288D51E}"/>
                  </a:ext>
                </a:extLst>
              </p:cNvPr>
              <p:cNvSpPr txBox="1"/>
              <p:nvPr/>
            </p:nvSpPr>
            <p:spPr>
              <a:xfrm>
                <a:off x="2791238" y="3051901"/>
                <a:ext cx="62672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3FFF286-D1B4-4197-9739-C7EC8288D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238" y="3051901"/>
                <a:ext cx="626724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83E287D1-6809-620B-D1EF-8D3437CCE3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469" y="2990064"/>
            <a:ext cx="1193800" cy="381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1E814D5-31A4-C882-6AC9-F31B068C160C}"/>
              </a:ext>
            </a:extLst>
          </p:cNvPr>
          <p:cNvSpPr txBox="1"/>
          <p:nvPr/>
        </p:nvSpPr>
        <p:spPr>
          <a:xfrm>
            <a:off x="838199" y="3627432"/>
            <a:ext cx="10921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kumimoji="1" lang="zh-CN" altLang="en-US" sz="2800" dirty="0"/>
              <a:t>在</a:t>
            </a:r>
            <a:r>
              <a:rPr kumimoji="1" lang="en-US" altLang="zh-CN" sz="2800" dirty="0"/>
              <a:t>Abelian gauge theory, ghost part is decoupled with “matters” 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07EC72B-85DE-2678-0CA0-51C4FF507043}"/>
                  </a:ext>
                </a:extLst>
              </p:cNvPr>
              <p:cNvSpPr txBox="1"/>
              <p:nvPr/>
            </p:nvSpPr>
            <p:spPr>
              <a:xfrm>
                <a:off x="980440" y="4622931"/>
                <a:ext cx="9518151" cy="989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𝑩𝑹𝑺𝑻</m:t>
                        </m:r>
                      </m:sub>
                    </m:sSub>
                    <m:r>
                      <a:rPr kumimoji="1" lang="en-US" altLang="zh-CN" sz="28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p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sz="2800" b="1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kumimoji="1" lang="en-US" altLang="zh-CN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b>
                            <m:r>
                              <a:rPr kumimoji="1" lang="en-US" altLang="zh-CN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  <m:r>
                              <a:rPr kumimoji="1" lang="en-US" altLang="zh-CN" sz="28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CN" sz="2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8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nary>
                    <m:sSub>
                      <m:sSubPr>
                        <m:ctrlP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1" lang="en-US" altLang="zh-CN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acc>
                      </m:e>
                      <m:sub>
                        <m: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kumimoji="1" lang="zh-CN" altLang="en-US" sz="2800" b="1" dirty="0"/>
                  <a:t> </a:t>
                </a:r>
                <a:r>
                  <a:rPr kumimoji="1" lang="en-US" altLang="zh-CN" sz="2800" b="1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zh-CN" sz="2800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b="1" i="1" dirty="0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</m:e>
                      <m:sub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sSubSup>
                      <m:sSub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</m:e>
                      <m:sub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sSub>
                      <m:sSub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1" lang="en-US" altLang="zh-CN" sz="2800" b="1" dirty="0"/>
                  <a:t>  </a:t>
                </a:r>
                <a:r>
                  <a:rPr kumimoji="1" lang="zh-CN" altLang="en-US" sz="2800" dirty="0"/>
                  <a:t>也是 </a:t>
                </a:r>
                <a:r>
                  <a:rPr kumimoji="1" lang="en-US" altLang="zh-CN" sz="2800" dirty="0"/>
                  <a:t>BRST</a:t>
                </a:r>
                <a:r>
                  <a:rPr kumimoji="1" lang="zh-CN" altLang="en-US" sz="2800" dirty="0"/>
                  <a:t>不变的：</a:t>
                </a:r>
                <a:endParaRPr kumimoji="1" lang="en-US" altLang="zh-CN" sz="2800" dirty="0"/>
              </a:p>
              <a:p>
                <a:pPr marL="457200" indent="-457200"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kumimoji="1" lang="en-US" altLang="zh-CN" sz="2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sSub>
                      <m:sSubPr>
                        <m:ctrlPr>
                          <a:rPr kumimoji="1" lang="en-US" altLang="zh-CN" sz="28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1" lang="en-US" altLang="zh-CN" sz="2800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b="1" i="1" dirty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</m:e>
                      <m:sub>
                        <m:r>
                          <a:rPr kumimoji="1" lang="en-US" altLang="zh-CN" sz="2800" b="1" i="1" dirty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𝝐</m:t>
                    </m:r>
                    <m:sSub>
                      <m:sSubPr>
                        <m:ctrlP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kumimoji="1"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  <m: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kumimoji="1" lang="en-US" altLang="zh-CN" sz="28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sSub>
                      <m:sSubPr>
                        <m:ctrlP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kumimoji="1"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  <m:r>
                          <a:rPr kumimoji="1" lang="en-US" altLang="zh-CN" sz="28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8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kumimoji="1" lang="en-US" altLang="zh-CN" sz="2800" b="1" dirty="0"/>
                  <a:t>  </a:t>
                </a:r>
                <a:r>
                  <a:rPr kumimoji="1" lang="en-US" altLang="zh-CN" sz="2800" dirty="0"/>
                  <a:t>(</a:t>
                </a:r>
                <a:r>
                  <a:rPr kumimoji="1" lang="zh-CN" altLang="en-US" sz="2800" dirty="0"/>
                  <a:t>经常把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zh-CN" altLang="en-US" sz="2800" dirty="0"/>
                  <a:t>叫做辅助场）</a:t>
                </a:r>
                <a:endParaRPr kumimoji="1" lang="en-US" altLang="zh-CN" sz="28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07EC72B-85DE-2678-0CA0-51C4FF507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440" y="4622931"/>
                <a:ext cx="9518151" cy="989438"/>
              </a:xfrm>
              <a:prstGeom prst="rect">
                <a:avLst/>
              </a:prstGeom>
              <a:blipFill>
                <a:blip r:embed="rId9"/>
                <a:stretch>
                  <a:fillRect l="-1065" t="-63291" r="-4927" b="-58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7E61530-CB19-D991-BEB0-31F53FBC5F13}"/>
                  </a:ext>
                </a:extLst>
              </p:cNvPr>
              <p:cNvSpPr txBox="1"/>
              <p:nvPr/>
            </p:nvSpPr>
            <p:spPr>
              <a:xfrm>
                <a:off x="8139815" y="1561445"/>
                <a:ext cx="29550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rgbClr val="1109D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2400" b="0" i="1" smtClean="0">
                            <a:solidFill>
                              <a:srgbClr val="1109D9"/>
                            </a:solidFill>
                            <a:latin typeface="Cambria Math" panose="02040503050406030204" pitchFamily="18" charset="0"/>
                          </a:rPr>
                          <m:t>（</m:t>
                        </m:r>
                        <m:r>
                          <a:rPr kumimoji="1" lang="en-US" altLang="zh-CN" sz="2400" i="1" smtClean="0">
                            <a:solidFill>
                              <a:srgbClr val="1109D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1109D9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rgbClr val="1109D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1109D9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1109D9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zh-CN" sz="2400" dirty="0"/>
                  <a:t> </a:t>
                </a:r>
                <a:r>
                  <a:rPr kumimoji="1" lang="en-US" altLang="zh-CN" sz="2400" dirty="0">
                    <a:solidFill>
                      <a:srgbClr val="1109D9"/>
                    </a:solidFill>
                  </a:rPr>
                  <a:t>non-Abelian</a:t>
                </a:r>
                <a:r>
                  <a:rPr kumimoji="1" lang="zh-CN" altLang="en-US" sz="2400" dirty="0">
                    <a:solidFill>
                      <a:srgbClr val="1109D9"/>
                    </a:solidFill>
                  </a:rPr>
                  <a:t>）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7E61530-CB19-D991-BEB0-31F53FBC5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9815" y="1561445"/>
                <a:ext cx="2955040" cy="369332"/>
              </a:xfrm>
              <a:prstGeom prst="rect">
                <a:avLst/>
              </a:prstGeom>
              <a:blipFill>
                <a:blip r:embed="rId10"/>
                <a:stretch>
                  <a:fillRect l="-4701" t="-23333" r="-5128" b="-4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06D8E91-7968-9B8D-CB79-0C0DC9A4CE4D}"/>
                  </a:ext>
                </a:extLst>
              </p:cNvPr>
              <p:cNvSpPr txBox="1"/>
              <p:nvPr/>
            </p:nvSpPr>
            <p:spPr>
              <a:xfrm>
                <a:off x="1086677" y="2291102"/>
                <a:ext cx="1910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06D8E91-7968-9B8D-CB79-0C0DC9A4C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77" y="2291102"/>
                <a:ext cx="1910523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11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2C1DF47-6317-404E-BFC8-306EDE23B9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7387" y="658976"/>
                <a:ext cx="10515600" cy="4351338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/>
                  <a:t>可以验证， </a:t>
                </a:r>
                <a:r>
                  <a:rPr kumimoji="1" lang="en-US" altLang="zh-CN" b="1" dirty="0"/>
                  <a:t>BRST</a:t>
                </a:r>
                <a:r>
                  <a:rPr kumimoji="1" lang="zh-CN" altLang="en-US" b="1" dirty="0"/>
                  <a:t>变换是幂零的（</a:t>
                </a:r>
                <a:r>
                  <a:rPr kumimoji="1" lang="en-US" altLang="zh-CN" b="1" dirty="0" err="1"/>
                  <a:t>nelipotential</a:t>
                </a:r>
                <a:r>
                  <a:rPr kumimoji="1" lang="en-US" altLang="zh-CN" b="1" dirty="0"/>
                  <a:t>):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 err="1"/>
                  <a:t>BRSTsymmetry</a:t>
                </a:r>
                <a:r>
                  <a:rPr kumimoji="1" lang="zh-CN" altLang="en-US" b="1" dirty="0"/>
                  <a:t>是整体</a:t>
                </a:r>
                <a:r>
                  <a:rPr kumimoji="1" lang="en-US" altLang="zh-CN" b="1" dirty="0"/>
                  <a:t>symmetry</a:t>
                </a:r>
                <a:r>
                  <a:rPr kumimoji="1" lang="zh-CN" altLang="en-US" b="1" dirty="0"/>
                  <a:t>：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zh-CN" alt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kumimoji="1" lang="zh-CN" altLang="en-US" dirty="0"/>
                  <a:t>是反对易数</a:t>
                </a:r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 err="1"/>
                  <a:t>Nother</a:t>
                </a:r>
                <a:r>
                  <a:rPr kumimoji="1" lang="zh-CN" altLang="en-US" b="1" dirty="0"/>
                  <a:t>定理：有守恒荷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2C1DF47-6317-404E-BFC8-306EDE23B9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7387" y="658976"/>
                <a:ext cx="10515600" cy="4351338"/>
              </a:xfrm>
              <a:blipFill>
                <a:blip r:embed="rId2"/>
                <a:stretch>
                  <a:fillRect l="-965" t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2681BBEF-CC26-FE42-A7DC-A1ABB030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087" y="2326522"/>
            <a:ext cx="5191791" cy="8573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8031627-4358-E343-B92A-C49E3FD8C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843" y="3192657"/>
            <a:ext cx="2266566" cy="5579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617036-EA5A-374B-93CC-F9E3866F0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394" y="3218396"/>
            <a:ext cx="1025417" cy="4660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F5D3D06-4E5C-3DFC-5559-BBB007673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030" y="709670"/>
            <a:ext cx="1345674" cy="393856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4EE3BCF8-CCA1-85FF-0B15-A0D10F9DE1D7}"/>
              </a:ext>
            </a:extLst>
          </p:cNvPr>
          <p:cNvSpPr/>
          <p:nvPr/>
        </p:nvSpPr>
        <p:spPr>
          <a:xfrm rot="16200000">
            <a:off x="3077172" y="2693455"/>
            <a:ext cx="235701" cy="1640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8946861-9B69-0E30-3058-CB434A58F275}"/>
              </a:ext>
            </a:extLst>
          </p:cNvPr>
          <p:cNvSpPr/>
          <p:nvPr/>
        </p:nvSpPr>
        <p:spPr>
          <a:xfrm rot="16200000">
            <a:off x="3077173" y="3464823"/>
            <a:ext cx="235701" cy="1640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1F403DE-9097-C007-1154-629BAC765F2C}"/>
              </a:ext>
            </a:extLst>
          </p:cNvPr>
          <p:cNvSpPr txBox="1"/>
          <p:nvPr/>
        </p:nvSpPr>
        <p:spPr>
          <a:xfrm>
            <a:off x="1027387" y="3872616"/>
            <a:ext cx="1047915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zh-CN" altLang="en-US" sz="2800" dirty="0"/>
              <a:t>物理态的</a:t>
            </a:r>
            <a:r>
              <a:rPr kumimoji="1" lang="en-US" altLang="zh-CN" sz="2800" dirty="0"/>
              <a:t>ghost number zero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800" dirty="0"/>
              <a:t>BRST cocycle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800" dirty="0"/>
              <a:t>BRST </a:t>
            </a:r>
            <a:r>
              <a:rPr kumimoji="1" lang="en-US" altLang="zh-CN" sz="2800" dirty="0" err="1"/>
              <a:t>cohomology</a:t>
            </a:r>
            <a:r>
              <a:rPr kumimoji="1" lang="en-US" altLang="zh-CN" sz="2800" dirty="0"/>
              <a:t> </a:t>
            </a:r>
            <a:r>
              <a:rPr kumimoji="1" lang="zh-CN" altLang="en-US" sz="2800" dirty="0"/>
              <a:t>决定物理态空间是否拓扑非平庸</a:t>
            </a:r>
            <a:endParaRPr kumimoji="1" lang="en-US" altLang="zh-CN" sz="2800" dirty="0"/>
          </a:p>
          <a:p>
            <a:pPr marL="457200" indent="-457200">
              <a:buFont typeface="Wingdings" pitchFamily="2" charset="2"/>
              <a:buChar char="l"/>
            </a:pPr>
            <a:r>
              <a:rPr kumimoji="1" lang="zh-CN" altLang="en-US" sz="2800" b="1" dirty="0">
                <a:solidFill>
                  <a:srgbClr val="1109D9"/>
                </a:solidFill>
                <a:latin typeface="+mn-ea"/>
              </a:rPr>
              <a:t>可以用于研究强关联系统的拓扑分类</a:t>
            </a:r>
            <a:endParaRPr kumimoji="1" lang="en-US" altLang="zh-CN" sz="2800" b="1" dirty="0">
              <a:solidFill>
                <a:srgbClr val="1109D9"/>
              </a:solidFill>
              <a:latin typeface="+mn-ea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kumimoji="1" lang="zh-CN" altLang="en-US" sz="2800" dirty="0"/>
              <a:t>对 </a:t>
            </a:r>
            <a:r>
              <a:rPr kumimoji="1" lang="en-US" altLang="zh-CN" sz="2800" dirty="0"/>
              <a:t>t-J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model</a:t>
            </a:r>
            <a:r>
              <a:rPr kumimoji="1" lang="zh-CN" altLang="en-US" sz="2800" dirty="0"/>
              <a:t>的</a:t>
            </a:r>
            <a:r>
              <a:rPr kumimoji="1" lang="en-US" altLang="zh-CN" sz="2800" dirty="0"/>
              <a:t>strange metal phase, </a:t>
            </a:r>
            <a:r>
              <a:rPr kumimoji="1" lang="zh-CN" altLang="en-US" sz="2800" dirty="0"/>
              <a:t>态空间是</a:t>
            </a:r>
            <a:r>
              <a:rPr kumimoji="1" lang="en-US" altLang="zh-CN" sz="2800" dirty="0"/>
              <a:t>topologically trivial</a:t>
            </a:r>
            <a:endParaRPr kumimoji="1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2DD16FD-0A34-0F29-4D82-9221E313FEA0}"/>
                  </a:ext>
                </a:extLst>
              </p:cNvPr>
              <p:cNvSpPr txBox="1"/>
              <p:nvPr/>
            </p:nvSpPr>
            <p:spPr>
              <a:xfrm>
                <a:off x="4542229" y="2439142"/>
                <a:ext cx="30925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2DD16FD-0A34-0F29-4D82-9221E313F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229" y="2439142"/>
                <a:ext cx="309250" cy="461665"/>
              </a:xfrm>
              <a:prstGeom prst="rect">
                <a:avLst/>
              </a:prstGeom>
              <a:blipFill>
                <a:blip r:embed="rId7"/>
                <a:stretch>
                  <a:fillRect l="-4000" r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6768CF2-26BF-A454-050A-51DC35248888}"/>
                  </a:ext>
                </a:extLst>
              </p:cNvPr>
              <p:cNvSpPr txBox="1"/>
              <p:nvPr/>
            </p:nvSpPr>
            <p:spPr>
              <a:xfrm>
                <a:off x="6584811" y="3218396"/>
                <a:ext cx="19261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6768CF2-26BF-A454-050A-51DC35248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811" y="3218396"/>
                <a:ext cx="1926168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8D153BE-2550-7298-63F4-28751CA91111}"/>
                  </a:ext>
                </a:extLst>
              </p:cNvPr>
              <p:cNvSpPr txBox="1"/>
              <p:nvPr/>
            </p:nvSpPr>
            <p:spPr>
              <a:xfrm>
                <a:off x="4940140" y="3312945"/>
                <a:ext cx="3350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latin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8D153BE-2550-7298-63F4-28751CA91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140" y="3312945"/>
                <a:ext cx="335028" cy="276999"/>
              </a:xfrm>
              <a:prstGeom prst="rect">
                <a:avLst/>
              </a:prstGeom>
              <a:blipFill>
                <a:blip r:embed="rId9"/>
                <a:stretch>
                  <a:fillRect l="-7143" r="-10714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E5F76B2E-2732-A7D4-A375-8354E83758AA}"/>
              </a:ext>
            </a:extLst>
          </p:cNvPr>
          <p:cNvSpPr txBox="1"/>
          <p:nvPr/>
        </p:nvSpPr>
        <p:spPr>
          <a:xfrm>
            <a:off x="7313099" y="5213365"/>
            <a:ext cx="3851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rgbClr val="1109D9"/>
                </a:solidFill>
                <a:latin typeface="+mn-ea"/>
              </a:rPr>
              <a:t>Gomes et al, PR</a:t>
            </a:r>
            <a:r>
              <a:rPr lang="en-US" altLang="zh-CN" sz="1800" b="1" dirty="0">
                <a:solidFill>
                  <a:srgbClr val="1109D9"/>
                </a:solidFill>
                <a:latin typeface="+mn-ea"/>
              </a:rPr>
              <a:t>B 90, 115144 (2014)</a:t>
            </a:r>
            <a:r>
              <a:rPr kumimoji="1" lang="en-US" altLang="zh-CN" sz="1800" b="1" dirty="0">
                <a:solidFill>
                  <a:srgbClr val="1109D9"/>
                </a:solidFill>
                <a:latin typeface="+mn-ea"/>
              </a:rPr>
              <a:t>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8E1937-BF3F-9640-27D0-41396D5CC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9970" y="2669974"/>
            <a:ext cx="1592414" cy="204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10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36DA7C-1114-F43E-0E15-A4A62365D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Application: t-J model with doping</a:t>
            </a:r>
            <a:endParaRPr kumimoji="1" lang="zh-CN" altLang="en-US" b="1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4C09922-2626-8C68-5E72-BB64458F5E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noFill/>
            </p:spPr>
            <p:txBody>
              <a:bodyPr/>
              <a:lstStyle/>
              <a:p>
                <a:pPr>
                  <a:buFont typeface="Wingdings" pitchFamily="2" charset="2"/>
                  <a:buChar char="l"/>
                </a:pPr>
                <a:r>
                  <a:rPr kumimoji="1" lang="zh-CN" altLang="en-US" dirty="0"/>
                  <a:t>现在，来看</a:t>
                </a:r>
                <a:r>
                  <a:rPr kumimoji="1" lang="en-US" altLang="zh-CN" dirty="0"/>
                  <a:t>t-J model,  </a:t>
                </a:r>
                <a:r>
                  <a:rPr kumimoji="1" lang="zh-CN" altLang="en-US" dirty="0"/>
                  <a:t>它的</a:t>
                </a:r>
                <a:r>
                  <a:rPr kumimoji="1" lang="en-US" altLang="zh-CN" dirty="0"/>
                  <a:t>mean field state</a:t>
                </a:r>
                <a:r>
                  <a:rPr kumimoji="1" lang="zh-CN" altLang="en-US" dirty="0"/>
                  <a:t>在有</a:t>
                </a:r>
                <a:r>
                  <a:rPr kumimoji="1" lang="en-US" altLang="zh-CN" dirty="0"/>
                  <a:t>doping</a:t>
                </a:r>
                <a:r>
                  <a:rPr kumimoji="1" lang="zh-CN" altLang="en-US" dirty="0"/>
                  <a:t>时有超导相，而且，被认为是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d-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波超导</a:t>
                </a:r>
                <a:r>
                  <a:rPr kumimoji="1" lang="zh-CN" altLang="en-US" dirty="0"/>
                  <a:t>，正常态对应于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Strange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metal </a:t>
                </a:r>
                <a:r>
                  <a:rPr kumimoji="1" lang="zh-CN" altLang="en-US" dirty="0"/>
                  <a:t>。</a:t>
                </a:r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dirty="0"/>
                  <a:t>限制是：在</a:t>
                </a:r>
                <a:r>
                  <a:rPr kumimoji="1" lang="en-US" altLang="zh-CN" dirty="0" err="1"/>
                  <a:t>i</a:t>
                </a:r>
                <a:r>
                  <a:rPr kumimoji="1" lang="zh-CN" altLang="en-US" dirty="0"/>
                  <a:t>上，没有</a:t>
                </a:r>
                <a:r>
                  <a:rPr kumimoji="1" lang="en-US" altLang="zh-CN" dirty="0"/>
                  <a:t>double occupation</a:t>
                </a: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dirty="0"/>
                  <a:t>Slave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boson: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  <m:sup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dirty="0">
                    <a:latin typeface="+mn-ea"/>
                  </a:rPr>
                  <a:t>Constraint: </a:t>
                </a:r>
                <a:endParaRPr lang="en-US" altLang="zh-CN" dirty="0">
                  <a:latin typeface="+mn-ea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4C09922-2626-8C68-5E72-BB64458F5E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75DC2AA5-69C2-1572-996D-2B9F76B3A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978" y="5136499"/>
            <a:ext cx="4986657" cy="9589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B51B7C-F3AB-7991-3B68-20432EBFE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617" y="2672456"/>
            <a:ext cx="6579198" cy="101346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FE216D1-7D93-29D6-A577-96886BFA5808}"/>
              </a:ext>
            </a:extLst>
          </p:cNvPr>
          <p:cNvSpPr txBox="1"/>
          <p:nvPr/>
        </p:nvSpPr>
        <p:spPr>
          <a:xfrm>
            <a:off x="5636941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9194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FCFDB380-D4DF-08EF-D297-229AA1A4FEFB}"/>
              </a:ext>
            </a:extLst>
          </p:cNvPr>
          <p:cNvSpPr txBox="1"/>
          <p:nvPr/>
        </p:nvSpPr>
        <p:spPr>
          <a:xfrm>
            <a:off x="2413000" y="520183"/>
            <a:ext cx="6322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凝聚态强关联电子系统（模型）：</a:t>
            </a:r>
            <a:endParaRPr kumimoji="1"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传统的能带论，费米液体理论不能描述</a:t>
            </a:r>
          </a:p>
        </p:txBody>
      </p:sp>
      <p:graphicFrame>
        <p:nvGraphicFramePr>
          <p:cNvPr id="12" name="图示 11">
            <a:extLst>
              <a:ext uri="{FF2B5EF4-FFF2-40B4-BE49-F238E27FC236}">
                <a16:creationId xmlns:a16="http://schemas.microsoft.com/office/drawing/2014/main" id="{1D0C5BC2-5865-6D95-3EED-97123A875B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1619511"/>
              </p:ext>
            </p:extLst>
          </p:nvPr>
        </p:nvGraphicFramePr>
        <p:xfrm>
          <a:off x="915196" y="106863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椭圆 12">
            <a:extLst>
              <a:ext uri="{FF2B5EF4-FFF2-40B4-BE49-F238E27FC236}">
                <a16:creationId xmlns:a16="http://schemas.microsoft.com/office/drawing/2014/main" id="{CEB7B26A-A1F3-C2F2-F5DF-C9F75C4600D1}"/>
              </a:ext>
            </a:extLst>
          </p:cNvPr>
          <p:cNvSpPr/>
          <p:nvPr/>
        </p:nvSpPr>
        <p:spPr>
          <a:xfrm>
            <a:off x="444323" y="5572902"/>
            <a:ext cx="1841500" cy="914400"/>
          </a:xfrm>
          <a:prstGeom prst="ellipse">
            <a:avLst/>
          </a:prstGeom>
          <a:noFill/>
          <a:ln w="31750">
            <a:solidFill>
              <a:srgbClr val="1109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673CD6D-E8AC-3B5D-AB2E-859B6D14CB0C}"/>
              </a:ext>
            </a:extLst>
          </p:cNvPr>
          <p:cNvSpPr/>
          <p:nvPr/>
        </p:nvSpPr>
        <p:spPr>
          <a:xfrm flipV="1">
            <a:off x="915196" y="5572902"/>
            <a:ext cx="63501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01D340B-7D7B-F795-9B5A-3273338DD177}"/>
              </a:ext>
            </a:extLst>
          </p:cNvPr>
          <p:cNvSpPr/>
          <p:nvPr/>
        </p:nvSpPr>
        <p:spPr>
          <a:xfrm>
            <a:off x="3021800" y="5750187"/>
            <a:ext cx="188594" cy="190498"/>
          </a:xfrm>
          <a:prstGeom prst="rect">
            <a:avLst/>
          </a:prstGeom>
          <a:solidFill>
            <a:srgbClr val="1109D9"/>
          </a:solidFill>
          <a:ln>
            <a:solidFill>
              <a:srgbClr val="1109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1109D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8326693-B418-3B99-3A03-61302E6734E8}"/>
                  </a:ext>
                </a:extLst>
              </p:cNvPr>
              <p:cNvSpPr txBox="1"/>
              <p:nvPr/>
            </p:nvSpPr>
            <p:spPr>
              <a:xfrm>
                <a:off x="765197" y="5845436"/>
                <a:ext cx="1199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rgbClr val="1109D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rgbClr val="1109D9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1109D9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rgbClr val="1109D9"/>
                          </a:solidFill>
                          <a:latin typeface="Cambria Math" panose="02040503050406030204" pitchFamily="18" charset="0"/>
                        </a:rPr>
                        <m:t>~50</m:t>
                      </m:r>
                      <m:r>
                        <a:rPr kumimoji="1" lang="en-US" altLang="zh-CN" b="0" i="1" smtClean="0">
                          <a:solidFill>
                            <a:srgbClr val="1109D9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8326693-B418-3B99-3A03-61302E673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7" y="5845436"/>
                <a:ext cx="119975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3124E307-4533-56F6-FC05-C4EAF9AB95D1}"/>
              </a:ext>
            </a:extLst>
          </p:cNvPr>
          <p:cNvSpPr txBox="1"/>
          <p:nvPr/>
        </p:nvSpPr>
        <p:spPr>
          <a:xfrm>
            <a:off x="2285823" y="6065753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1109D9"/>
                </a:solidFill>
              </a:rPr>
              <a:t>lattice size~0.1 nm</a:t>
            </a:r>
            <a:endParaRPr kumimoji="1" lang="zh-CN" altLang="en-US" dirty="0">
              <a:solidFill>
                <a:srgbClr val="1109D9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457C451-983E-0B99-9AB0-911583A6B6D6}"/>
              </a:ext>
            </a:extLst>
          </p:cNvPr>
          <p:cNvSpPr txBox="1"/>
          <p:nvPr/>
        </p:nvSpPr>
        <p:spPr>
          <a:xfrm>
            <a:off x="9171801" y="2834770"/>
            <a:ext cx="2942216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b="1" dirty="0"/>
              <a:t>平均场</a:t>
            </a:r>
            <a:r>
              <a:rPr kumimoji="1" lang="en-US" altLang="zh-CN" b="1" dirty="0"/>
              <a:t>+</a:t>
            </a:r>
            <a:r>
              <a:rPr kumimoji="1" lang="zh-CN" altLang="en-US" b="1" dirty="0"/>
              <a:t>微扰论</a:t>
            </a:r>
            <a:endParaRPr kumimoji="1" lang="en-US" altLang="zh-CN" b="1" dirty="0"/>
          </a:p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b="1" dirty="0"/>
              <a:t>严格对角化</a:t>
            </a:r>
            <a:endParaRPr kumimoji="1" lang="en-US" altLang="zh-CN" b="1" dirty="0"/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b="1" dirty="0"/>
              <a:t>QMC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b="1" dirty="0"/>
              <a:t>DMRG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b="1" dirty="0"/>
              <a:t>张量网络</a:t>
            </a:r>
            <a:endParaRPr kumimoji="1" lang="en-US" altLang="zh-CN" b="1" dirty="0"/>
          </a:p>
          <a:p>
            <a:pPr marL="285750" indent="-285750">
              <a:buFont typeface="Wingdings" pitchFamily="2" charset="2"/>
              <a:buChar char="Ø"/>
            </a:pPr>
            <a:r>
              <a:rPr kumimoji="1" lang="zh-CN" altLang="en-US" b="1" dirty="0"/>
              <a:t>泛函重整化群</a:t>
            </a:r>
            <a:endParaRPr kumimoji="1" lang="en-US" altLang="zh-CN" b="1" dirty="0"/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Slave particle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+gauge theory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b="1" dirty="0"/>
              <a:t>………</a:t>
            </a:r>
            <a:endParaRPr kumimoji="1" lang="zh-CN" altLang="en-US" b="1" dirty="0"/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825050BA-E31E-8E6E-E9CF-CE4B59266D5A}"/>
              </a:ext>
            </a:extLst>
          </p:cNvPr>
          <p:cNvCxnSpPr>
            <a:cxnSpLocks/>
          </p:cNvCxnSpPr>
          <p:nvPr/>
        </p:nvCxnSpPr>
        <p:spPr>
          <a:xfrm>
            <a:off x="915196" y="4383745"/>
            <a:ext cx="2474775" cy="0"/>
          </a:xfrm>
          <a:prstGeom prst="line">
            <a:avLst/>
          </a:prstGeom>
          <a:ln w="31750">
            <a:solidFill>
              <a:srgbClr val="110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A134D476-8DDC-7E59-1D74-6CA3174B3B3D}"/>
              </a:ext>
            </a:extLst>
          </p:cNvPr>
          <p:cNvCxnSpPr>
            <a:cxnSpLocks/>
          </p:cNvCxnSpPr>
          <p:nvPr/>
        </p:nvCxnSpPr>
        <p:spPr>
          <a:xfrm>
            <a:off x="3791415" y="4065090"/>
            <a:ext cx="24198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43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8576335-614A-4841-B92F-5D1A72C3AC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3304" y="869183"/>
                <a:ext cx="10515600" cy="4351338"/>
              </a:xfrm>
            </p:spPr>
            <p:txBody>
              <a:bodyPr/>
              <a:lstStyle/>
              <a:p>
                <a:r>
                  <a:rPr kumimoji="1" lang="en-US" altLang="zh-CN" dirty="0" err="1"/>
                  <a:t>Lagrangian</a:t>
                </a:r>
                <a:r>
                  <a:rPr kumimoji="1" lang="en-US" altLang="zh-CN" dirty="0"/>
                  <a:t> (</a:t>
                </a:r>
                <a:r>
                  <a:rPr kumimoji="1" lang="zh-CN" altLang="en-US" dirty="0"/>
                  <a:t>有限温度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)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8576335-614A-4841-B92F-5D1A72C3AC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3304" y="869183"/>
                <a:ext cx="10515600" cy="4351338"/>
              </a:xfrm>
              <a:blipFill>
                <a:blip r:embed="rId2"/>
                <a:stretch>
                  <a:fillRect l="-1086" t="-23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204A98D3-76C2-AC95-7B38-BEB4187D1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344" y="1637479"/>
            <a:ext cx="7772400" cy="2130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B246FCC-DE61-0E7F-B967-D065FBD85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821" y="3999183"/>
            <a:ext cx="6194388" cy="210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1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437780-1C21-D646-AF46-A22A4081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" altLang="zh-CN" sz="4000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" altLang="zh-CN" sz="3600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BRST quantization for MF theory</a:t>
            </a:r>
            <a:endParaRPr kumimoji="1"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FFE32A8-0CEA-7843-AD45-90FB9B86F1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kumimoji="1" lang="en-US" altLang="zh-CN" dirty="0"/>
                  <a:t>Mean field Theory  with gauge symmetry</a:t>
                </a:r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CN" altLang="en-US" dirty="0"/>
                  <a:t>规范场空间分量，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kumimoji="1" lang="zh-CN" altLang="en-US" dirty="0"/>
                  <a:t>一个玻色场，用来保持</a:t>
                </a:r>
                <a:r>
                  <a:rPr kumimoji="1" lang="en-US" altLang="zh-CN" dirty="0"/>
                  <a:t>MF theory gauge invariant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FFE32A8-0CEA-7843-AD45-90FB9B86F1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2924" b="-23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30D058CF-4D0A-0CA1-5CC3-663A2ABB7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66" y="2471104"/>
            <a:ext cx="3508374" cy="7223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962447-5D1A-6556-A0B8-99056503E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42" y="2510173"/>
            <a:ext cx="3596715" cy="6286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7B15D9-ED29-7E13-C4C3-6136143AB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792" y="2580546"/>
            <a:ext cx="3899274" cy="6128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ABB05F-C6F4-5095-A631-B5F2CEA7B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466" y="3479016"/>
            <a:ext cx="5049296" cy="6859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FCCF2C-A739-12D5-B117-CBC1F456D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2444" y="4429301"/>
            <a:ext cx="3745640" cy="7295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A39DE35-4FE9-80CC-8587-9A8BFCDF7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0865" y="3440840"/>
            <a:ext cx="4844378" cy="672237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5492EFB4-6FF6-184F-A473-C79E244B2698}"/>
              </a:ext>
            </a:extLst>
          </p:cNvPr>
          <p:cNvSpPr/>
          <p:nvPr/>
        </p:nvSpPr>
        <p:spPr>
          <a:xfrm>
            <a:off x="5618124" y="2589483"/>
            <a:ext cx="477876" cy="384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348E1DD-2022-7004-0A58-D38EC12FFC59}"/>
              </a:ext>
            </a:extLst>
          </p:cNvPr>
          <p:cNvSpPr/>
          <p:nvPr/>
        </p:nvSpPr>
        <p:spPr>
          <a:xfrm>
            <a:off x="8825696" y="2589483"/>
            <a:ext cx="477876" cy="384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DB22C95-F74A-7134-6F24-57078D9D3374}"/>
              </a:ext>
            </a:extLst>
          </p:cNvPr>
          <p:cNvSpPr/>
          <p:nvPr/>
        </p:nvSpPr>
        <p:spPr>
          <a:xfrm>
            <a:off x="7558086" y="3509321"/>
            <a:ext cx="477876" cy="384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18A1EE7-F12C-721E-3332-0B0DD0259A2C}"/>
              </a:ext>
            </a:extLst>
          </p:cNvPr>
          <p:cNvSpPr/>
          <p:nvPr/>
        </p:nvSpPr>
        <p:spPr>
          <a:xfrm>
            <a:off x="2200759" y="4429301"/>
            <a:ext cx="1456841" cy="6859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3151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D7F35C8-9E73-9348-9BD1-843B4473EA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09297"/>
                <a:ext cx="10515600" cy="536766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kumimoji="1" lang="zh-CN" altLang="en-US" dirty="0"/>
                  <a:t>做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zh-CN" i="1" baseline="-25000" dirty="0">
                        <a:latin typeface="Cambria Math" panose="02040503050406030204" pitchFamily="18" charset="0"/>
                      </a:rPr>
                      <m:t>𝑀𝐹</m:t>
                    </m:r>
                  </m:oMath>
                </a14:m>
                <a:r>
                  <a:rPr kumimoji="1" lang="zh-CN" altLang="en-US" dirty="0"/>
                  <a:t>对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zh-CN" i="1" baseline="-25000" dirty="0" err="1">
                        <a:latin typeface="Cambria Math" panose="02040503050406030204" pitchFamily="18" charset="0"/>
                      </a:rPr>
                      <m:t>𝑖𝑗</m:t>
                    </m:r>
                  </m:oMath>
                </a14:m>
                <a:r>
                  <a:rPr kumimoji="1" lang="zh-CN" altLang="en-US" dirty="0"/>
                  <a:t>的变分，得到</a:t>
                </a:r>
                <a:r>
                  <a:rPr kumimoji="1" lang="en-US" altLang="zh-CN" dirty="0" err="1"/>
                  <a:t>counterflow</a:t>
                </a:r>
                <a:r>
                  <a:rPr kumimoji="1" lang="en-US" altLang="zh-CN" dirty="0"/>
                  <a:t> vanishing </a:t>
                </a:r>
                <a:r>
                  <a:rPr kumimoji="1" lang="zh-CN" altLang="en-US" dirty="0"/>
                  <a:t>条件</a:t>
                </a:r>
                <a:r>
                  <a:rPr kumimoji="1" lang="en-US" altLang="zh-CN" dirty="0"/>
                  <a:t> </a:t>
                </a:r>
              </a:p>
              <a:p>
                <a:endParaRPr kumimoji="1" lang="en-US" altLang="zh-CN" dirty="0"/>
              </a:p>
              <a:p>
                <a:r>
                  <a:rPr kumimoji="1" lang="zh-CN" altLang="en-US" dirty="0"/>
                  <a:t>这是一个新的</a:t>
                </a:r>
                <a:r>
                  <a:rPr kumimoji="1" lang="en-US" altLang="zh-CN" dirty="0"/>
                  <a:t>local constraints,</a:t>
                </a:r>
                <a:r>
                  <a:rPr kumimoji="1" lang="zh-CN" altLang="en-US" dirty="0"/>
                  <a:t> 在</a:t>
                </a:r>
                <a:r>
                  <a:rPr kumimoji="1" lang="en-US" altLang="zh-CN" dirty="0" err="1"/>
                  <a:t>spinon</a:t>
                </a:r>
                <a:r>
                  <a:rPr kumimoji="1" lang="zh-CN" altLang="en-US" dirty="0"/>
                  <a:t>和</a:t>
                </a:r>
                <a:r>
                  <a:rPr kumimoji="1" lang="en-US" altLang="zh-CN" dirty="0"/>
                  <a:t>holon</a:t>
                </a:r>
                <a:r>
                  <a:rPr kumimoji="1" lang="zh-CN" altLang="en-US" dirty="0"/>
                  <a:t>有</a:t>
                </a:r>
                <a:r>
                  <a:rPr kumimoji="1" lang="en-US" altLang="zh-CN" dirty="0"/>
                  <a:t>hopping</a:t>
                </a:r>
                <a:r>
                  <a:rPr kumimoji="1" lang="zh-CN" altLang="en-US" dirty="0"/>
                  <a:t>时是必须的。</a:t>
                </a:r>
                <a:endParaRPr kumimoji="1" lang="en-US" altLang="zh-CN" dirty="0"/>
              </a:p>
              <a:p>
                <a:r>
                  <a:rPr kumimoji="1" lang="zh-CN" altLang="en-US" b="1" dirty="0">
                    <a:solidFill>
                      <a:srgbClr val="FF0000"/>
                    </a:solidFill>
                  </a:rPr>
                  <a:t>新问题： </a:t>
                </a:r>
                <a:r>
                  <a:rPr kumimoji="1" lang="zh-CN" altLang="en-US" dirty="0"/>
                  <a:t>引入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kumimoji="1" lang="en-US" altLang="zh-CN" b="1" i="1" baseline="-25000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𝒊𝒋</m:t>
                    </m:r>
                  </m:oMath>
                </a14:m>
                <a:r>
                  <a:rPr kumimoji="1" lang="zh-CN" altLang="en-US" dirty="0"/>
                  <a:t>，虽然恢复了</a:t>
                </a:r>
                <a:r>
                  <a:rPr kumimoji="1" lang="en-US" altLang="zh-CN" dirty="0"/>
                  <a:t>gauge symmetry, </a:t>
                </a:r>
                <a:r>
                  <a:rPr kumimoji="1" lang="zh-CN" altLang="en-US" dirty="0"/>
                  <a:t>但破坏了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时间反演</a:t>
                </a:r>
                <a:r>
                  <a:rPr kumimoji="1" lang="zh-CN" altLang="en-US" dirty="0"/>
                  <a:t>不变性。</a:t>
                </a:r>
                <a:endParaRPr kumimoji="1" lang="en-US" altLang="zh-CN" dirty="0"/>
              </a:p>
              <a:p>
                <a:r>
                  <a:rPr kumimoji="1" lang="zh-CN" altLang="en-US" b="1" dirty="0">
                    <a:solidFill>
                      <a:srgbClr val="FF0000"/>
                    </a:solidFill>
                  </a:rPr>
                  <a:t>以前的做法（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L-N </a:t>
                </a:r>
                <a:r>
                  <a:rPr kumimoji="1" lang="en-US" altLang="zh-CN" b="1" dirty="0" err="1">
                    <a:solidFill>
                      <a:srgbClr val="FF0000"/>
                    </a:solidFill>
                  </a:rPr>
                  <a:t>etc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)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：</a:t>
                </a:r>
                <a:r>
                  <a:rPr kumimoji="1" lang="zh-CN" altLang="en-US" dirty="0"/>
                  <a:t>积掉</a:t>
                </a:r>
                <a:r>
                  <a:rPr kumimoji="1" lang="en-US" altLang="zh-CN" dirty="0" err="1"/>
                  <a:t>spinon</a:t>
                </a:r>
                <a:r>
                  <a:rPr kumimoji="1" lang="en-US" altLang="zh-CN" dirty="0"/>
                  <a:t> and holon,</a:t>
                </a:r>
                <a:r>
                  <a:rPr kumimoji="1" lang="zh-CN" altLang="en-US" dirty="0"/>
                  <a:t> 取</a:t>
                </a:r>
                <a:r>
                  <a:rPr kumimoji="1" lang="en-US" altLang="zh-CN" dirty="0"/>
                  <a:t>gauss</a:t>
                </a:r>
                <a:r>
                  <a:rPr kumimoji="1" lang="zh-CN" altLang="en-US" dirty="0"/>
                  <a:t>近似，恢复</a:t>
                </a:r>
                <a:r>
                  <a:rPr kumimoji="1" lang="en-US" altLang="zh-CN" dirty="0"/>
                  <a:t>TRS,</a:t>
                </a:r>
                <a:r>
                  <a:rPr kumimoji="1" lang="zh-CN" altLang="en-US" dirty="0"/>
                  <a:t> 但这样</a:t>
                </a:r>
                <a:r>
                  <a:rPr kumimoji="1" lang="en-US" altLang="zh-CN" dirty="0"/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(1)</a:t>
                </a:r>
                <a:r>
                  <a:rPr kumimoji="1" lang="en-US" altLang="zh-CN" dirty="0"/>
                  <a:t> </a:t>
                </a:r>
                <a:r>
                  <a:rPr kumimoji="1" lang="zh-CN" altLang="en-US" dirty="0"/>
                  <a:t>近似不可控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（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2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）</a:t>
                </a:r>
                <a:r>
                  <a:rPr kumimoji="1" lang="zh-CN" altLang="en-US" dirty="0"/>
                  <a:t>没有物质场后，很多物理量没法直接计算。</a:t>
                </a:r>
                <a:r>
                  <a:rPr kumimoji="1" lang="en-US" altLang="zh-CN" dirty="0"/>
                  <a:t>   </a:t>
                </a:r>
                <a:endParaRPr kumimoji="1" lang="en-US" altLang="zh-CN" dirty="0">
                  <a:solidFill>
                    <a:srgbClr val="1109D9"/>
                  </a:solidFill>
                </a:endParaRPr>
              </a:p>
              <a:p>
                <a:r>
                  <a:rPr kumimoji="1" lang="en-US" altLang="zh-CN" dirty="0"/>
                  <a:t>TRS: at MF level</a:t>
                </a:r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r>
                  <a:rPr kumimoji="1" lang="en-US" altLang="zh-CN" dirty="0" err="1"/>
                  <a:t>uRVB</a:t>
                </a:r>
                <a:r>
                  <a:rPr kumimoji="1" lang="en-US" altLang="zh-CN" dirty="0"/>
                  <a:t> or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zh-CN" dirty="0"/>
                  <a:t>-flux MF state.</a:t>
                </a:r>
                <a:r>
                  <a:rPr kumimoji="1" lang="zh-CN" altLang="en-US" dirty="0"/>
                  <a:t> 前者在</a:t>
                </a:r>
                <a:r>
                  <a:rPr kumimoji="1" lang="en-US" altLang="zh-CN" dirty="0"/>
                  <a:t>optimal doping</a:t>
                </a:r>
                <a:r>
                  <a:rPr kumimoji="1" lang="zh-CN" altLang="en-US" dirty="0"/>
                  <a:t>时能量低。</a:t>
                </a:r>
                <a:endParaRPr kumimoji="1" lang="en-US" altLang="zh-CN" dirty="0"/>
              </a:p>
              <a:p>
                <a:r>
                  <a:rPr kumimoji="1" lang="zh-CN" altLang="en-US" dirty="0"/>
                  <a:t>我们就用</a:t>
                </a:r>
                <a:r>
                  <a:rPr kumimoji="1" lang="en-US" altLang="zh-CN" dirty="0" err="1"/>
                  <a:t>uRVB</a:t>
                </a:r>
                <a:r>
                  <a:rPr kumimoji="1" lang="en-US" altLang="zh-CN" dirty="0"/>
                  <a:t> .</a:t>
                </a:r>
              </a:p>
              <a:p>
                <a:pPr marL="0" indent="0">
                  <a:buNone/>
                </a:pP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D7F35C8-9E73-9348-9BD1-843B4473EA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09297"/>
                <a:ext cx="10515600" cy="5367666"/>
              </a:xfrm>
              <a:blipFill>
                <a:blip r:embed="rId2"/>
                <a:stretch>
                  <a:fillRect l="-844" t="-2128" r="-3257" b="-28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6BB5D265-517C-9B4A-8400-F38DC2B02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245" y="4112343"/>
            <a:ext cx="4068850" cy="9415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4B52F41-4B15-D001-77BC-D978F5032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352" y="1207111"/>
            <a:ext cx="2382893" cy="4682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7A59EC-FD3E-784C-9422-7CFB73147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895" y="1276102"/>
            <a:ext cx="7772400" cy="33027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324984E-F145-F442-A37E-A8DF31CFD7BB}"/>
              </a:ext>
            </a:extLst>
          </p:cNvPr>
          <p:cNvSpPr txBox="1"/>
          <p:nvPr/>
        </p:nvSpPr>
        <p:spPr>
          <a:xfrm>
            <a:off x="9478851" y="5264112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1109D9"/>
                </a:solidFill>
              </a:rPr>
              <a:t>Lee et all, RMP </a:t>
            </a:r>
            <a:endParaRPr kumimoji="1" lang="zh-CN" altLang="en-US" dirty="0">
              <a:solidFill>
                <a:srgbClr val="110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17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7A117E-4AF9-A04F-8681-AFEB791DA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152"/>
            <a:ext cx="10515600" cy="5514811"/>
          </a:xfrm>
        </p:spPr>
        <p:txBody>
          <a:bodyPr/>
          <a:lstStyle/>
          <a:p>
            <a:r>
              <a:rPr kumimoji="1" lang="en-US" altLang="zh-CN" dirty="0"/>
              <a:t>Local gauge fluctuation </a:t>
            </a:r>
            <a:r>
              <a:rPr kumimoji="1" lang="zh-CN" altLang="en-US" dirty="0"/>
              <a:t>可以是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即</a:t>
            </a:r>
            <a:r>
              <a:rPr kumimoji="1" lang="en-US" altLang="zh-CN" dirty="0">
                <a:solidFill>
                  <a:srgbClr val="1109D9"/>
                </a:solidFill>
              </a:rPr>
              <a:t>Z</a:t>
            </a:r>
            <a:r>
              <a:rPr kumimoji="1" lang="en-US" altLang="zh-CN" baseline="-25000" dirty="0">
                <a:solidFill>
                  <a:srgbClr val="1109D9"/>
                </a:solidFill>
              </a:rPr>
              <a:t>2</a:t>
            </a:r>
            <a:r>
              <a:rPr kumimoji="1" lang="en-US" altLang="zh-CN" dirty="0">
                <a:solidFill>
                  <a:srgbClr val="1109D9"/>
                </a:solidFill>
              </a:rPr>
              <a:t> gauge fluctuations.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在连续极限：                         </a:t>
            </a:r>
            <a:r>
              <a:rPr kumimoji="1" lang="en-US" altLang="zh-CN" dirty="0"/>
              <a:t>and b=0 for </a:t>
            </a:r>
            <a:r>
              <a:rPr kumimoji="1" lang="en-US" altLang="zh-CN" dirty="0" err="1"/>
              <a:t>uRVB</a:t>
            </a:r>
            <a:endParaRPr kumimoji="1" lang="en-US" altLang="zh-CN" dirty="0"/>
          </a:p>
          <a:p>
            <a:r>
              <a:rPr kumimoji="1" lang="en-US" altLang="zh-CN" dirty="0"/>
              <a:t>Z</a:t>
            </a:r>
            <a:r>
              <a:rPr kumimoji="1" lang="en-US" altLang="zh-CN" baseline="-25000" dirty="0"/>
              <a:t>2</a:t>
            </a:r>
            <a:r>
              <a:rPr kumimoji="1" lang="en-US" altLang="zh-CN" dirty="0"/>
              <a:t> gauge fluctuation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Gauge fixing 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CF7749-4E22-8241-9FD0-E3B837081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961" y="1449990"/>
            <a:ext cx="2771743" cy="4418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FB8AB-AE1F-CA4D-87CC-56EF527C4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582" y="3234593"/>
            <a:ext cx="2129064" cy="4295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B98F96-AC3E-764F-8360-99EBE740A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932" y="4404914"/>
            <a:ext cx="5805834" cy="8131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0A9D9B-1C9C-C946-803A-5C686B2D1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949" y="5357355"/>
            <a:ext cx="1598012" cy="3702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DBAB73-B429-B144-9C5D-338B65497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132" y="5837285"/>
            <a:ext cx="4498201" cy="4070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8079327-69A3-2D4C-B98A-DA2831C88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224" y="5327715"/>
            <a:ext cx="1386271" cy="42954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0A3E815-2A8A-BE01-9F32-43959A062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0118" y="1435976"/>
            <a:ext cx="2298700" cy="469900"/>
          </a:xfrm>
          <a:prstGeom prst="rect">
            <a:avLst/>
          </a:prstGeom>
        </p:spPr>
      </p:pic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8BF31E32-672D-7C8E-F240-6A50A34D3F78}"/>
              </a:ext>
            </a:extLst>
          </p:cNvPr>
          <p:cNvCxnSpPr>
            <a:cxnSpLocks/>
          </p:cNvCxnSpPr>
          <p:nvPr/>
        </p:nvCxnSpPr>
        <p:spPr>
          <a:xfrm>
            <a:off x="838200" y="2895168"/>
            <a:ext cx="10531365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B521CCB-029D-4171-963C-C604F7DD471B}"/>
                  </a:ext>
                </a:extLst>
              </p:cNvPr>
              <p:cNvSpPr txBox="1"/>
              <p:nvPr/>
            </p:nvSpPr>
            <p:spPr>
              <a:xfrm>
                <a:off x="4387114" y="3803440"/>
                <a:ext cx="50669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𝑙𝑜𝑎𝑐𝑎𝑡𝑖𝑜𝑛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𝑔𝑎𝑢𝑔𝑒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𝑓𝑙𝑢𝑥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𝑓𝑙𝑢𝑐𝑡𝑢𝑎𝑡𝑖𝑜𝑛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B521CCB-029D-4171-963C-C604F7DD4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114" y="3803440"/>
                <a:ext cx="5066900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2601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16BAC6-56DD-EC4E-8EC2-57087D734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8579"/>
            <a:ext cx="10515600" cy="5588384"/>
          </a:xfrm>
        </p:spPr>
        <p:txBody>
          <a:bodyPr/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BRST</a:t>
            </a:r>
            <a:r>
              <a:rPr kumimoji="1" lang="en-US" altLang="zh-CN" dirty="0"/>
              <a:t> invariant effective </a:t>
            </a:r>
            <a:r>
              <a:rPr kumimoji="1" lang="en-US" altLang="zh-CN" dirty="0" err="1"/>
              <a:t>Lagrangian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F108DBE-81BF-3647-A5AF-0FC91A779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274" y="1219929"/>
            <a:ext cx="5321710" cy="7668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6C359C-F1F7-774E-8A6A-C37977805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222" y="1380380"/>
            <a:ext cx="3113034" cy="494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8432F9-2E01-F846-A143-0900F0E0C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912" y="2117647"/>
            <a:ext cx="4888716" cy="7604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898B7B-7302-EE4B-8EBB-CC0C43D55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258" y="2132400"/>
            <a:ext cx="3430499" cy="6319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A9D4368-4243-2945-A9A8-CBD1EB74D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912" y="3050197"/>
            <a:ext cx="5896523" cy="8640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DD0D6E-61B5-C44F-97F3-3D9FB78D4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8479" y="3982191"/>
            <a:ext cx="5959169" cy="8208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AAFE19-4955-A545-9F98-86E306926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9376" y="4918282"/>
            <a:ext cx="6241528" cy="8366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74D00C2-B3FE-474B-A6BF-A556D910FB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376" y="5892191"/>
            <a:ext cx="3937657" cy="80008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646B3A-3DB3-8F1B-4D11-3866327A9F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1185" y="3638851"/>
            <a:ext cx="1930400" cy="3683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1BEDD6-3216-BD95-A954-CBAAA13482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0495" y="4030863"/>
            <a:ext cx="2724524" cy="4397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579092-1865-57E8-ABA4-B28D3A8216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18584" y="4528673"/>
            <a:ext cx="1904534" cy="440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3888A8-3B90-C874-0509-BA01EE11F9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93605" y="4965280"/>
            <a:ext cx="2056466" cy="530701"/>
          </a:xfrm>
          <a:prstGeom prst="rect">
            <a:avLst/>
          </a:prstGeom>
        </p:spPr>
      </p:pic>
      <p:sp>
        <p:nvSpPr>
          <p:cNvPr id="18" name="圆角矩形 17">
            <a:extLst>
              <a:ext uri="{FF2B5EF4-FFF2-40B4-BE49-F238E27FC236}">
                <a16:creationId xmlns:a16="http://schemas.microsoft.com/office/drawing/2014/main" id="{9B3B7043-CBA3-1986-51C4-C5CBD9F5ECCA}"/>
              </a:ext>
            </a:extLst>
          </p:cNvPr>
          <p:cNvSpPr/>
          <p:nvPr/>
        </p:nvSpPr>
        <p:spPr>
          <a:xfrm>
            <a:off x="8204909" y="3471613"/>
            <a:ext cx="3113033" cy="202436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7B43E4C-1F82-A0E1-0F3B-60BFF8F363C1}"/>
              </a:ext>
            </a:extLst>
          </p:cNvPr>
          <p:cNvSpPr txBox="1"/>
          <p:nvPr/>
        </p:nvSpPr>
        <p:spPr>
          <a:xfrm>
            <a:off x="8838686" y="5706685"/>
            <a:ext cx="21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Goldstone boson </a:t>
            </a:r>
            <a:endParaRPr kumimoji="1" lang="zh-CN" altLang="en-US" sz="2000" dirty="0"/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5787619E-5159-B235-99A8-95E3EA37A65A}"/>
              </a:ext>
            </a:extLst>
          </p:cNvPr>
          <p:cNvCxnSpPr>
            <a:cxnSpLocks/>
          </p:cNvCxnSpPr>
          <p:nvPr/>
        </p:nvCxnSpPr>
        <p:spPr>
          <a:xfrm flipH="1">
            <a:off x="9911255" y="5463660"/>
            <a:ext cx="511369" cy="36145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B94D8FC9-46D7-9C41-B976-37B16DE3B31E}"/>
              </a:ext>
            </a:extLst>
          </p:cNvPr>
          <p:cNvSpPr/>
          <p:nvPr/>
        </p:nvSpPr>
        <p:spPr>
          <a:xfrm>
            <a:off x="1630912" y="3982191"/>
            <a:ext cx="6131757" cy="1910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18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ABB526-10EA-9B0F-4E23-7B4182CCC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186"/>
            <a:ext cx="10515600" cy="5563777"/>
          </a:xfrm>
        </p:spPr>
        <p:txBody>
          <a:bodyPr/>
          <a:lstStyle/>
          <a:p>
            <a:r>
              <a:rPr kumimoji="1" lang="zh-CN" altLang="en-US" dirty="0"/>
              <a:t>时间方向的</a:t>
            </a:r>
            <a:r>
              <a:rPr kumimoji="1" lang="en-US" altLang="zh-CN" dirty="0"/>
              <a:t>gauge transformation</a:t>
            </a:r>
            <a:r>
              <a:rPr kumimoji="1" lang="zh-CN" altLang="en-US" dirty="0"/>
              <a:t>跟空间方向不耦合， 有两个</a:t>
            </a:r>
            <a:r>
              <a:rPr kumimoji="1" lang="en-US" altLang="zh-CN" dirty="0"/>
              <a:t>BRST symmetry: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2FFA0D-C529-7BDE-01AD-79C11E29C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152" y="1524373"/>
            <a:ext cx="6045200" cy="176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86167-7ED3-CED9-F5A7-368361D8F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048" y="3408230"/>
            <a:ext cx="4292600" cy="4699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61A52A6-FDEB-82ED-02A3-60040BEFA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104" y="3289673"/>
            <a:ext cx="3886200" cy="812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61F59B-BE13-776B-F9F0-4949165DA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852" y="4187413"/>
            <a:ext cx="6794500" cy="838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8A206D-9548-097C-FC43-796950634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852" y="5063041"/>
            <a:ext cx="6642100" cy="82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420D4C-9E0A-DC0F-5E76-2BAB3BAF7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5694" y="5025613"/>
            <a:ext cx="2628900" cy="8636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58E20F40-6B16-A145-AF20-B225BF9657FB}"/>
              </a:ext>
            </a:extLst>
          </p:cNvPr>
          <p:cNvSpPr/>
          <p:nvPr/>
        </p:nvSpPr>
        <p:spPr>
          <a:xfrm>
            <a:off x="1630912" y="5000213"/>
            <a:ext cx="9251736" cy="8919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98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2DD77C-8A71-80BD-B353-0E50331B5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9247"/>
            <a:ext cx="10515600" cy="5477716"/>
          </a:xfrm>
        </p:spPr>
        <p:txBody>
          <a:bodyPr/>
          <a:lstStyle/>
          <a:p>
            <a:r>
              <a:rPr kumimoji="1" lang="en-US" altLang="zh-CN" dirty="0"/>
              <a:t>Higgs</a:t>
            </a:r>
            <a:r>
              <a:rPr kumimoji="1" lang="zh-CN" altLang="en-US" dirty="0"/>
              <a:t>机制：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1AC3A1-D793-D9EA-0B28-956933C6A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769" y="624560"/>
            <a:ext cx="7429500" cy="838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F740DC-5534-560C-B94D-6AFB3635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101" y="1537447"/>
            <a:ext cx="7772400" cy="23714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7E62732-5875-044B-1AE8-6A32FC4F6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102" y="4050553"/>
            <a:ext cx="6108700" cy="2540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00A0A5DA-9C88-5C67-3FFC-D221E1C1D8C9}"/>
              </a:ext>
            </a:extLst>
          </p:cNvPr>
          <p:cNvSpPr/>
          <p:nvPr/>
        </p:nvSpPr>
        <p:spPr>
          <a:xfrm>
            <a:off x="6029233" y="1626773"/>
            <a:ext cx="1596571" cy="513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D1AD57E-277A-4795-1AAD-C6609DCCBFE0}"/>
              </a:ext>
            </a:extLst>
          </p:cNvPr>
          <p:cNvSpPr/>
          <p:nvPr/>
        </p:nvSpPr>
        <p:spPr>
          <a:xfrm>
            <a:off x="5470433" y="2464973"/>
            <a:ext cx="1747948" cy="513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61837864-183B-B58E-6620-FAF9AF388C6D}"/>
              </a:ext>
            </a:extLst>
          </p:cNvPr>
          <p:cNvCxnSpPr>
            <a:cxnSpLocks/>
          </p:cNvCxnSpPr>
          <p:nvPr/>
        </p:nvCxnSpPr>
        <p:spPr>
          <a:xfrm flipV="1">
            <a:off x="6960583" y="2173017"/>
            <a:ext cx="1634777" cy="409163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23BAF545-0981-3C62-1A7B-97441B860690}"/>
              </a:ext>
            </a:extLst>
          </p:cNvPr>
          <p:cNvCxnSpPr>
            <a:cxnSpLocks/>
          </p:cNvCxnSpPr>
          <p:nvPr/>
        </p:nvCxnSpPr>
        <p:spPr>
          <a:xfrm>
            <a:off x="7625804" y="1905017"/>
            <a:ext cx="969556" cy="176303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E4DCDCFC-15EA-33F1-606E-35239CD8B403}"/>
              </a:ext>
            </a:extLst>
          </p:cNvPr>
          <p:cNvSpPr txBox="1"/>
          <p:nvPr/>
        </p:nvSpPr>
        <p:spPr>
          <a:xfrm>
            <a:off x="8643089" y="1955257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Gauge invariant</a:t>
            </a:r>
            <a:endParaRPr kumimoji="1" lang="zh-CN" altLang="en-US" sz="2400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8BFF4B2-E080-FF8A-2505-65FEB95C97EA}"/>
              </a:ext>
            </a:extLst>
          </p:cNvPr>
          <p:cNvSpPr/>
          <p:nvPr/>
        </p:nvSpPr>
        <p:spPr>
          <a:xfrm>
            <a:off x="4339201" y="2464973"/>
            <a:ext cx="334014" cy="51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55D4E91-6762-86B5-6A86-0BABF62F2143}"/>
              </a:ext>
            </a:extLst>
          </p:cNvPr>
          <p:cNvSpPr/>
          <p:nvPr/>
        </p:nvSpPr>
        <p:spPr>
          <a:xfrm>
            <a:off x="7524077" y="2464973"/>
            <a:ext cx="274065" cy="513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4DE1D28F-A11B-864F-AC6C-A5ED9177FEE9}"/>
              </a:ext>
            </a:extLst>
          </p:cNvPr>
          <p:cNvSpPr/>
          <p:nvPr/>
        </p:nvSpPr>
        <p:spPr>
          <a:xfrm>
            <a:off x="2707543" y="4868555"/>
            <a:ext cx="6140243" cy="1721997"/>
          </a:xfrm>
          <a:prstGeom prst="roundRect">
            <a:avLst/>
          </a:prstGeom>
          <a:noFill/>
          <a:ln w="38100">
            <a:solidFill>
              <a:srgbClr val="110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BE08D481-278D-C849-901C-0B22E21275D9}"/>
              </a:ext>
            </a:extLst>
          </p:cNvPr>
          <p:cNvCxnSpPr>
            <a:cxnSpLocks/>
          </p:cNvCxnSpPr>
          <p:nvPr/>
        </p:nvCxnSpPr>
        <p:spPr>
          <a:xfrm flipV="1">
            <a:off x="7827142" y="2300960"/>
            <a:ext cx="815947" cy="355907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72A3950E-D682-EB48-9E21-E42897B80D9B}"/>
              </a:ext>
            </a:extLst>
          </p:cNvPr>
          <p:cNvSpPr/>
          <p:nvPr/>
        </p:nvSpPr>
        <p:spPr>
          <a:xfrm>
            <a:off x="4575775" y="648296"/>
            <a:ext cx="1778726" cy="3934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A819171-4843-2B40-B9C3-DDABDD0413EC}"/>
              </a:ext>
            </a:extLst>
          </p:cNvPr>
          <p:cNvSpPr txBox="1"/>
          <p:nvPr/>
        </p:nvSpPr>
        <p:spPr>
          <a:xfrm>
            <a:off x="9143999" y="5465753"/>
            <a:ext cx="27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1109D9"/>
                </a:solidFill>
              </a:rPr>
              <a:t>Gauge fixing terms </a:t>
            </a:r>
            <a:endParaRPr kumimoji="1" lang="zh-CN" altLang="en-US" sz="2400" dirty="0">
              <a:solidFill>
                <a:srgbClr val="110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98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000A52-3D08-6DC3-2D3B-24D0EF19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Feynman rules</a:t>
            </a:r>
            <a:endParaRPr kumimoji="1" lang="zh-CN" altLang="en-US" sz="4000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310C92B-5719-F8A5-AA76-0B5873585A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 </a:t>
                </a:r>
                <a:r>
                  <a:rPr kumimoji="1" lang="zh-CN" altLang="en-US" dirty="0"/>
                  <a:t>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kumimoji="1" lang="zh-CN" altLang="en-US" dirty="0"/>
                  <a:t>可以读出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310C92B-5719-F8A5-AA76-0B5873585A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D0B53EC-F902-263F-D416-425D99887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300" y="2441164"/>
            <a:ext cx="5118100" cy="749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97C2813-03EB-B953-5C82-147DF52BC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814" y="2496240"/>
            <a:ext cx="3390900" cy="698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0BEC7C-43B5-2033-CC51-DBEDE7A2D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928" y="3226594"/>
            <a:ext cx="6375400" cy="774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3C772C2-CFD1-2681-A217-1F96886E5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424" y="4380436"/>
            <a:ext cx="6324600" cy="596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33F5B9-CB4B-AA1C-A56B-479B4887B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5514" y="4384278"/>
            <a:ext cx="825500" cy="469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D97FB7-DBA9-0410-05E5-965D12CF0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4214" y="5159981"/>
            <a:ext cx="6591300" cy="673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B20EF33-4609-CAC8-9332-8EB840E9EF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7357" y="5159970"/>
            <a:ext cx="3784600" cy="7112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B31CEF1-C6C0-10BD-EE0C-B4DD1DC2C255}"/>
              </a:ext>
            </a:extLst>
          </p:cNvPr>
          <p:cNvSpPr txBox="1"/>
          <p:nvPr/>
        </p:nvSpPr>
        <p:spPr>
          <a:xfrm>
            <a:off x="4869628" y="600134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Dynamic </a:t>
            </a:r>
            <a:r>
              <a:rPr kumimoji="1"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规范场</a:t>
            </a:r>
            <a:r>
              <a:rPr kumimoji="1"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!!!</a:t>
            </a:r>
            <a:endParaRPr kumimoji="1"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2381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0FC2F5F-8487-6714-5232-3E1EDE69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78" y="917613"/>
            <a:ext cx="5537200" cy="97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32C684-57E2-CC81-96AD-674D27590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19" y="1979631"/>
            <a:ext cx="4991100" cy="8763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C1AE078-E034-508D-37F6-BB883FD2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28" y="2946400"/>
            <a:ext cx="4533900" cy="965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8C2A1F-9163-C49C-BA2B-5043AC1F9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28" y="4060788"/>
            <a:ext cx="4406900" cy="901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8FBECE-2185-3B6F-E4BD-95F7164D3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578" y="5190341"/>
            <a:ext cx="3619500" cy="952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D320508-4AE0-8C1C-F5BD-CCCB0EBC6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758115"/>
            <a:ext cx="2133227" cy="12215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CA0F80-5CF8-6764-F229-CFBAF91B04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9596" y="2247868"/>
            <a:ext cx="2458124" cy="12161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5880839-443A-938B-C4E0-B50BAFAF08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7546" y="3650763"/>
            <a:ext cx="2350174" cy="13117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48A3E20-1DA4-6B8C-0746-6AD4B9A72B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0266" y="5188953"/>
            <a:ext cx="3205405" cy="12402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D9A1FC3-15FE-1798-4C7D-80757A5817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2968" y="1489768"/>
            <a:ext cx="3767511" cy="1311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ED5475-438A-AAD7-F840-1A7AAA302C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8510" y="4369695"/>
            <a:ext cx="3617782" cy="11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48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714D655-59DD-7AB9-E9DC-E5E5E4DA8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079" y="993887"/>
            <a:ext cx="3530600" cy="1879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86214C-17F5-6963-6CDF-2CC85CB3C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179" y="3429000"/>
            <a:ext cx="3619500" cy="1752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4E6284E-F12D-F4AD-821E-A770242B7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966" y="993887"/>
            <a:ext cx="3987800" cy="2108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1A02C17-5F32-F120-A776-CC13430DA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323" y="3429000"/>
            <a:ext cx="42418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82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2E3CE23-6C92-5F54-15C9-A0AC47635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16943"/>
              </p:ext>
            </p:extLst>
          </p:nvPr>
        </p:nvGraphicFramePr>
        <p:xfrm>
          <a:off x="1317296" y="1100995"/>
          <a:ext cx="858344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标题 1">
            <a:extLst>
              <a:ext uri="{FF2B5EF4-FFF2-40B4-BE49-F238E27FC236}">
                <a16:creationId xmlns:a16="http://schemas.microsoft.com/office/drawing/2014/main" id="{5059C227-A9D3-DD45-BB15-19C51A9A87EB}"/>
              </a:ext>
            </a:extLst>
          </p:cNvPr>
          <p:cNvSpPr txBox="1">
            <a:spLocks/>
          </p:cNvSpPr>
          <p:nvPr/>
        </p:nvSpPr>
        <p:spPr>
          <a:xfrm>
            <a:off x="1500353" y="354615"/>
            <a:ext cx="9377854" cy="948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Outline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435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494BE4-5D24-744D-8546-E584AFD93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855" y="63795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kumimoji="1" lang="zh-CN" altLang="en-US" dirty="0"/>
              <a:t>因子：每一个图要乘因子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还有图的对称因子要除掉（实际上是同一个图）</a:t>
            </a:r>
            <a:endParaRPr kumimoji="1" lang="en-US" altLang="zh-CN" dirty="0"/>
          </a:p>
          <a:p>
            <a:r>
              <a:rPr kumimoji="1" lang="en-US" altLang="zh-CN" dirty="0"/>
              <a:t>Dyson equations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D389F8-89D2-2F49-A95C-42D49C690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752" y="1247720"/>
            <a:ext cx="2286000" cy="711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FA2FBD-DA0F-E24D-A71D-48F43FA63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999" y="2116959"/>
            <a:ext cx="7367835" cy="1687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B0723C-2CF7-0B4E-8712-32B64F381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909" y="4989293"/>
            <a:ext cx="4676008" cy="9171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6C64995-BA7A-1E43-9804-A5591E899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655" y="4989293"/>
            <a:ext cx="4127415" cy="809297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37BAB842-0725-CE73-DD77-567FDA747470}"/>
              </a:ext>
            </a:extLst>
          </p:cNvPr>
          <p:cNvSpPr/>
          <p:nvPr/>
        </p:nvSpPr>
        <p:spPr>
          <a:xfrm>
            <a:off x="5692201" y="1346745"/>
            <a:ext cx="1122908" cy="513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3372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D32A1D7-2EAC-A142-81AA-CEB93EFBD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68450"/>
            <a:ext cx="5334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98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2AD59C4-3BDE-564B-BA23-8F070375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889000"/>
            <a:ext cx="54356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81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1CA59692-427D-4C46-B873-ADD15BAEC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7563" y="1145401"/>
            <a:ext cx="4645266" cy="52316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555CB42-4E5F-7040-A908-8A4D08D398E1}"/>
              </a:ext>
            </a:extLst>
          </p:cNvPr>
          <p:cNvSpPr txBox="1"/>
          <p:nvPr/>
        </p:nvSpPr>
        <p:spPr>
          <a:xfrm>
            <a:off x="5497551" y="3090230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Strange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Metal</a:t>
            </a:r>
            <a:endParaRPr kumimoji="1" lang="zh-CN" altLang="en-US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D764CA6-2B1F-BA46-AFD7-E5490A9E6A32}"/>
              </a:ext>
            </a:extLst>
          </p:cNvPr>
          <p:cNvSpPr txBox="1"/>
          <p:nvPr/>
        </p:nvSpPr>
        <p:spPr>
          <a:xfrm>
            <a:off x="7153872" y="4348415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Fermi liquid</a:t>
            </a:r>
            <a:endParaRPr kumimoji="1" lang="zh-CN" altLang="en-US" b="1" dirty="0"/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E9DD64FC-170D-5A45-9B2E-A5B5A000AA01}"/>
              </a:ext>
            </a:extLst>
          </p:cNvPr>
          <p:cNvCxnSpPr>
            <a:cxnSpLocks/>
          </p:cNvCxnSpPr>
          <p:nvPr/>
        </p:nvCxnSpPr>
        <p:spPr>
          <a:xfrm flipV="1">
            <a:off x="6485318" y="3339897"/>
            <a:ext cx="1154169" cy="1284047"/>
          </a:xfrm>
          <a:prstGeom prst="line">
            <a:avLst/>
          </a:prstGeom>
          <a:ln w="444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B17EC233-B9B0-FB4B-9888-A055E27726ED}"/>
              </a:ext>
            </a:extLst>
          </p:cNvPr>
          <p:cNvSpPr/>
          <p:nvPr/>
        </p:nvSpPr>
        <p:spPr>
          <a:xfrm>
            <a:off x="4959457" y="2736802"/>
            <a:ext cx="1455981" cy="337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9480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D8DE77-4F1E-8744-81DC-F66574255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Strange metal</a:t>
            </a:r>
            <a:endParaRPr kumimoji="1" lang="zh-CN" altLang="en-US" b="1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5F40D2-E928-6E48-920B-6201419C0A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l-GR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</a:rPr>
                  <a:t>; No </a:t>
                </a:r>
                <a:r>
                  <a:rPr kumimoji="1" lang="en-US" altLang="zh-CN" b="1" dirty="0" err="1">
                    <a:solidFill>
                      <a:srgbClr val="FF0000"/>
                    </a:solidFill>
                  </a:rPr>
                  <a:t>holon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 condensate; </a:t>
                </a:r>
                <a:r>
                  <a:rPr kumimoji="1" lang="en-US" altLang="zh-CN" b="1" dirty="0" err="1">
                    <a:solidFill>
                      <a:srgbClr val="FF0000"/>
                    </a:solidFill>
                  </a:rPr>
                  <a:t>uRVB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 MF state</a:t>
                </a:r>
                <a:endParaRPr kumimoji="1" lang="en-US" altLang="zh-CN" b="1" dirty="0"/>
              </a:p>
              <a:p>
                <a:r>
                  <a:rPr kumimoji="1" lang="en-US" altLang="zh-CN" dirty="0"/>
                  <a:t>Z</a:t>
                </a:r>
                <a:r>
                  <a:rPr kumimoji="1" lang="en-US" altLang="zh-CN" baseline="-25000" dirty="0"/>
                  <a:t>2</a:t>
                </a:r>
                <a:r>
                  <a:rPr kumimoji="1" lang="en-US" altLang="zh-CN" dirty="0"/>
                  <a:t> gauge fluctuation 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45F40D2-E928-6E48-920B-6201419C0A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6AEBCC63-344A-2149-861F-582753909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53" y="3018347"/>
            <a:ext cx="5321710" cy="7668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60884E-53B6-F341-A59F-47B574D3E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951" y="3085009"/>
            <a:ext cx="3113034" cy="494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7A387A-4445-FD45-A727-F611EB9DA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107" y="3808945"/>
            <a:ext cx="4888716" cy="7604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BFCF18-52B7-C343-AE22-B93B1FA42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608" y="3873212"/>
            <a:ext cx="3430499" cy="6319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4D9D9C-FBB6-AA45-AA35-C05A93356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608" y="5636122"/>
            <a:ext cx="5959169" cy="8208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387C95B-619A-4042-92D5-A53819C85A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608" y="4780335"/>
            <a:ext cx="6241528" cy="83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4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0E092C-0D18-B241-8B3D-2606F57D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zh-CN" sz="4000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ONE-ELECTRON GREEN’S FUNCTION</a:t>
            </a:r>
            <a:br>
              <a:rPr lang="en" altLang="zh-CN" dirty="0"/>
            </a:b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20025B7-9E0C-1043-A0D6-697B0F4B61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97876"/>
                <a:ext cx="10515600" cy="4779087"/>
              </a:xfrm>
            </p:spPr>
            <p:txBody>
              <a:bodyPr/>
              <a:lstStyle/>
              <a:p>
                <a:r>
                  <a:rPr kumimoji="1" lang="zh-CN" altLang="en-US" dirty="0"/>
                  <a:t>单电子</a:t>
                </a:r>
                <a:r>
                  <a:rPr kumimoji="1" lang="en-US" altLang="zh-CN" dirty="0"/>
                  <a:t>Green’s function</a:t>
                </a:r>
              </a:p>
              <a:p>
                <a:r>
                  <a:rPr kumimoji="1" lang="en-US" altLang="zh-CN" dirty="0"/>
                  <a:t> </a:t>
                </a:r>
                <a:r>
                  <a:rPr kumimoji="1" lang="zh-CN" altLang="en-US" dirty="0"/>
                  <a:t>如果忽略对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  <m:sup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kumimoji="1" lang="zh-CN" altLang="en-US" dirty="0"/>
                  <a:t>的顶角修正，            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r>
                  <a:rPr kumimoji="1" lang="zh-CN" altLang="en-US" dirty="0"/>
                  <a:t>时空平移不变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20025B7-9E0C-1043-A0D6-697B0F4B61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97876"/>
                <a:ext cx="10515600" cy="4779087"/>
              </a:xfrm>
              <a:blipFill>
                <a:blip r:embed="rId2"/>
                <a:stretch>
                  <a:fillRect l="-1086" t="-21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ADC81D8D-025D-EB4F-9433-F0F65E606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79" y="3298898"/>
            <a:ext cx="7262021" cy="4902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BACE75-0DDA-C446-BD6A-EDCE34289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750" y="3389697"/>
            <a:ext cx="3594796" cy="3977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0785E52-EB10-AA4E-B4AC-A89AD0BFC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750" y="2723439"/>
            <a:ext cx="5566351" cy="4664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0127BD3-C959-7048-BD0D-9FF9C8B2B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395" y="2782980"/>
            <a:ext cx="2921501" cy="3262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E6D7354-A680-D144-955C-5521C6691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306" y="4567592"/>
            <a:ext cx="4847150" cy="41547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7FC3798-2F29-A141-BC34-0FC44A6290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9306" y="5045135"/>
            <a:ext cx="5127442" cy="5348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AA2889F-4B18-43B5-AABA-17DB37EEA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0800" y="1380909"/>
            <a:ext cx="6223000" cy="4699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2AD171-3E1B-1D9F-3064-131DEAD959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7669" y="1964810"/>
            <a:ext cx="1333500" cy="4318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8E5AAE-EA6D-AF52-166E-6B1DBEFE80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8246" y="1956649"/>
            <a:ext cx="4559300" cy="355600"/>
          </a:xfrm>
          <a:prstGeom prst="rect">
            <a:avLst/>
          </a:prstGeom>
        </p:spPr>
      </p:pic>
      <p:sp>
        <p:nvSpPr>
          <p:cNvPr id="15" name="下箭头 14">
            <a:extLst>
              <a:ext uri="{FF2B5EF4-FFF2-40B4-BE49-F238E27FC236}">
                <a16:creationId xmlns:a16="http://schemas.microsoft.com/office/drawing/2014/main" id="{370A5B74-0EB2-248A-7D0A-F1A20DF2C187}"/>
              </a:ext>
            </a:extLst>
          </p:cNvPr>
          <p:cNvSpPr/>
          <p:nvPr/>
        </p:nvSpPr>
        <p:spPr>
          <a:xfrm>
            <a:off x="9980148" y="5045135"/>
            <a:ext cx="162045" cy="42282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08FD479-1960-99DB-2297-2E8EE04972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5398" y="3946483"/>
            <a:ext cx="2349500" cy="1206500"/>
          </a:xfrm>
          <a:prstGeom prst="rect">
            <a:avLst/>
          </a:prstGeom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32481AB4-4CBF-96C9-B637-ABC00263B00C}"/>
              </a:ext>
            </a:extLst>
          </p:cNvPr>
          <p:cNvSpPr/>
          <p:nvPr/>
        </p:nvSpPr>
        <p:spPr>
          <a:xfrm>
            <a:off x="8864232" y="4410523"/>
            <a:ext cx="320163" cy="3141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0CE9B8F-FA64-0434-9F07-A38F9D2580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7443" y="5509187"/>
            <a:ext cx="2349500" cy="1206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66DB22-E614-E178-652B-79FBBE77C5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732" y="5752381"/>
            <a:ext cx="6881399" cy="3193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24E017-F71A-7614-27A9-8A38216013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5131" y="5775543"/>
            <a:ext cx="930695" cy="316628"/>
          </a:xfrm>
          <a:prstGeom prst="rect">
            <a:avLst/>
          </a:prstGeom>
        </p:spPr>
      </p:pic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E35CD687-C91A-2547-9903-53181A03EED4}"/>
              </a:ext>
            </a:extLst>
          </p:cNvPr>
          <p:cNvCxnSpPr>
            <a:cxnSpLocks/>
          </p:cNvCxnSpPr>
          <p:nvPr/>
        </p:nvCxnSpPr>
        <p:spPr>
          <a:xfrm>
            <a:off x="9454966" y="1804360"/>
            <a:ext cx="0" cy="2458547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9A21824B-6867-0B47-BE33-440BFF34E20C}"/>
              </a:ext>
            </a:extLst>
          </p:cNvPr>
          <p:cNvCxnSpPr>
            <a:cxnSpLocks/>
          </p:cNvCxnSpPr>
          <p:nvPr/>
        </p:nvCxnSpPr>
        <p:spPr>
          <a:xfrm flipV="1">
            <a:off x="5239322" y="1829924"/>
            <a:ext cx="6121248" cy="26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081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ADC4C2-D8EC-B74A-B2DF-A76740FF1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3683"/>
            <a:ext cx="10515600" cy="5483280"/>
          </a:xfrm>
        </p:spPr>
        <p:txBody>
          <a:bodyPr/>
          <a:lstStyle/>
          <a:p>
            <a:r>
              <a:rPr kumimoji="1" lang="zh-CN" altLang="en-US" dirty="0"/>
              <a:t>松原函数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Retarded </a:t>
            </a:r>
            <a:r>
              <a:rPr kumimoji="1" lang="zh-CN" altLang="en-US" dirty="0"/>
              <a:t>热力学</a:t>
            </a:r>
            <a:r>
              <a:rPr kumimoji="1" lang="en-US" altLang="zh-CN" dirty="0"/>
              <a:t>Green’s function: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忽略</a:t>
            </a:r>
            <a:r>
              <a:rPr kumimoji="1" lang="en-US" altLang="zh-CN" dirty="0"/>
              <a:t>gauge field,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 Zou </a:t>
            </a:r>
            <a:r>
              <a:rPr kumimoji="1" lang="zh-CN" altLang="en-US" dirty="0"/>
              <a:t>算过，也算过 </a:t>
            </a:r>
            <a:r>
              <a:rPr kumimoji="1" lang="en-US" altLang="zh-CN" dirty="0"/>
              <a:t>spectral function </a:t>
            </a:r>
            <a:r>
              <a:rPr kumimoji="1" lang="zh-CN" altLang="en-US" dirty="0"/>
              <a:t>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7C0BE2C-0691-1E47-8D04-68EA84E14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485" y="1366563"/>
            <a:ext cx="6560879" cy="8090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5F6746C-CD7C-A944-94CA-A67476FFF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718" y="1569587"/>
            <a:ext cx="1294730" cy="3853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949DEF-A6CC-F641-A2CF-0E3E1687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104" y="2297168"/>
            <a:ext cx="2678165" cy="3724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09D245-A3A1-DBC0-53C3-1F7D6EA5C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686" y="4321617"/>
            <a:ext cx="7772400" cy="3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30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13025-A3ED-104A-8EBF-A3863B4A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Momentum Distribution</a:t>
            </a:r>
            <a:endParaRPr kumimoji="1" lang="zh-CN" altLang="en-US" b="1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DE6BBD-F92B-9042-94D9-E2844BCE1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kumimoji="1" lang="zh-CN" altLang="en-US" dirty="0"/>
              <a:t>费米液体零温动量分布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68527A23-3A99-AD42-8A6B-3E880B269BCB}"/>
              </a:ext>
            </a:extLst>
          </p:cNvPr>
          <p:cNvCxnSpPr>
            <a:cxnSpLocks/>
          </p:cNvCxnSpPr>
          <p:nvPr/>
        </p:nvCxnSpPr>
        <p:spPr>
          <a:xfrm>
            <a:off x="3154045" y="4214705"/>
            <a:ext cx="0" cy="1103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AA5D4070-32A6-944D-AA04-FA865C835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461" y="1752481"/>
            <a:ext cx="3673027" cy="675837"/>
          </a:xfrm>
          <a:prstGeom prst="rect">
            <a:avLst/>
          </a:prstGeom>
        </p:spPr>
      </p:pic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801D35DD-C904-294F-A280-48BC0A955719}"/>
              </a:ext>
            </a:extLst>
          </p:cNvPr>
          <p:cNvCxnSpPr>
            <a:cxnSpLocks/>
          </p:cNvCxnSpPr>
          <p:nvPr/>
        </p:nvCxnSpPr>
        <p:spPr>
          <a:xfrm>
            <a:off x="3154045" y="5318292"/>
            <a:ext cx="43270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285D8BE3-13C2-7042-9803-ADD39EC31EE0}"/>
              </a:ext>
            </a:extLst>
          </p:cNvPr>
          <p:cNvCxnSpPr>
            <a:cxnSpLocks/>
          </p:cNvCxnSpPr>
          <p:nvPr/>
        </p:nvCxnSpPr>
        <p:spPr>
          <a:xfrm flipH="1">
            <a:off x="3154045" y="4429683"/>
            <a:ext cx="2011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4D9446F3-53A9-1B4B-9462-E2D6EFEFBF71}"/>
              </a:ext>
            </a:extLst>
          </p:cNvPr>
          <p:cNvCxnSpPr>
            <a:cxnSpLocks/>
          </p:cNvCxnSpPr>
          <p:nvPr/>
        </p:nvCxnSpPr>
        <p:spPr>
          <a:xfrm>
            <a:off x="5165158" y="4429683"/>
            <a:ext cx="0" cy="8886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26069CB-4C9C-7146-A972-33DA7644B01C}"/>
                  </a:ext>
                </a:extLst>
              </p:cNvPr>
              <p:cNvSpPr txBox="1"/>
              <p:nvPr/>
            </p:nvSpPr>
            <p:spPr>
              <a:xfrm>
                <a:off x="7256779" y="5453228"/>
                <a:ext cx="448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26069CB-4C9C-7146-A972-33DA7644B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779" y="5453228"/>
                <a:ext cx="44858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9465714-444B-CB47-8ABD-A01B796C13C4}"/>
                  </a:ext>
                </a:extLst>
              </p:cNvPr>
              <p:cNvSpPr txBox="1"/>
              <p:nvPr/>
            </p:nvSpPr>
            <p:spPr>
              <a:xfrm>
                <a:off x="4864627" y="5453229"/>
                <a:ext cx="6010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9465714-444B-CB47-8ABD-A01B796C1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627" y="5453229"/>
                <a:ext cx="6010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D0E92431-51FB-6045-A116-20ECFDC67215}"/>
                  </a:ext>
                </a:extLst>
              </p:cNvPr>
              <p:cNvSpPr txBox="1"/>
              <p:nvPr/>
            </p:nvSpPr>
            <p:spPr>
              <a:xfrm>
                <a:off x="2552470" y="3900549"/>
                <a:ext cx="601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D0E92431-51FB-6045-A116-20ECFDC67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470" y="3900549"/>
                <a:ext cx="60157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C5AFA300-BD17-E642-9EC1-FB93736F2CC5}"/>
              </a:ext>
            </a:extLst>
          </p:cNvPr>
          <p:cNvCxnSpPr>
            <a:cxnSpLocks/>
          </p:cNvCxnSpPr>
          <p:nvPr/>
        </p:nvCxnSpPr>
        <p:spPr>
          <a:xfrm flipH="1" flipV="1">
            <a:off x="3511720" y="4443042"/>
            <a:ext cx="1653439" cy="2016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5BB17359-CF6B-A34C-8EEF-54A23374B8C8}"/>
              </a:ext>
            </a:extLst>
          </p:cNvPr>
          <p:cNvCxnSpPr>
            <a:cxnSpLocks/>
          </p:cNvCxnSpPr>
          <p:nvPr/>
        </p:nvCxnSpPr>
        <p:spPr>
          <a:xfrm flipH="1" flipV="1">
            <a:off x="5165158" y="5116670"/>
            <a:ext cx="1653439" cy="2016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78BEE8F5-41A3-1B4F-942A-1B667CDCB767}"/>
              </a:ext>
            </a:extLst>
          </p:cNvPr>
          <p:cNvCxnSpPr>
            <a:cxnSpLocks/>
          </p:cNvCxnSpPr>
          <p:nvPr/>
        </p:nvCxnSpPr>
        <p:spPr>
          <a:xfrm>
            <a:off x="5165158" y="4644663"/>
            <a:ext cx="0" cy="4720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76B682F-1071-194C-840F-9201F30669BD}"/>
                  </a:ext>
                </a:extLst>
              </p:cNvPr>
              <p:cNvSpPr txBox="1"/>
              <p:nvPr/>
            </p:nvSpPr>
            <p:spPr>
              <a:xfrm>
                <a:off x="5126187" y="4599475"/>
                <a:ext cx="729880" cy="493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sSub>
                            <m:sSubPr>
                              <m:ctrlPr>
                                <a:rPr kumimoji="1"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76B682F-1071-194C-840F-9201F3066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187" y="4599475"/>
                <a:ext cx="729880" cy="493405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68577CCC-596F-FEC2-E7CF-DB3FBFF42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299" y="2539569"/>
            <a:ext cx="3060700" cy="685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2157B3-7A59-7B4F-AE6B-15FE4C17EE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4299" y="3458580"/>
            <a:ext cx="3086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56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AB05C3C-253A-1D46-9DBF-8FDA4DFCF0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590843"/>
                <a:ext cx="10515600" cy="558612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kumimoji="1" lang="zh-CN" altLang="en-US" dirty="0"/>
                  <a:t>来看现在的情况：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  <m:sup/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sub>
                              <m:sup>
                                <m:r>
                                  <a:rPr kumimoji="1" lang="en-US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brk m:alnAt="7"/>
                          </m:r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brk m:alnAt="7"/>
                          </m:r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  <m:sup/>
                      <m:e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kumimoji="1" lang="en-US" altLang="zh-CN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kumimoji="1"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kumimoji="1"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1" lang="en-US" altLang="zh-CN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zh-CN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kumimoji="1" lang="en-US" altLang="zh-CN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kumimoji="1"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  <m:sup>
                                    <m:r>
                                      <a:rPr kumimoji="1"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kumimoji="1"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sub>
                            </m:sSub>
                            <m:sSubSup>
                              <m:sSubSupPr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kumimoji="1" lang="en-US" altLang="zh-CN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CN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  <m:sup>
                                    <m:r>
                                      <a:rPr kumimoji="1" lang="en-US" altLang="zh-CN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kumimoji="1"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kumimoji="1" lang="en-US" altLang="zh-CN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</m:e>
                        </m:d>
                      </m:e>
                    </m:nary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zh-CN" dirty="0"/>
                  <a:t> </a:t>
                </a:r>
              </a:p>
              <a:p>
                <a:r>
                  <a:rPr kumimoji="1" lang="zh-CN" altLang="en-US" dirty="0"/>
                  <a:t>把前面的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kumimoji="1" lang="zh-CN" altLang="en-US" dirty="0"/>
                  <a:t>写成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</m:oMath>
                </a14:m>
                <a:r>
                  <a:rPr kumimoji="1" lang="zh-CN" altLang="en-US" dirty="0"/>
                  <a:t> （我们前面的 </a:t>
                </a:r>
                <a:r>
                  <a:rPr kumimoji="1" lang="en-US" altLang="zh-CN" dirty="0"/>
                  <a:t>Feynman’s rules</a:t>
                </a:r>
                <a:r>
                  <a:rPr kumimoji="1" lang="zh-CN" altLang="en-US" dirty="0"/>
                  <a:t>就是这么写出来的），上面表达式就是</a:t>
                </a:r>
                <a:endParaRPr kumimoji="1" lang="en-US" altLang="zh-CN" dirty="0"/>
              </a:p>
              <a:p>
                <a:r>
                  <a:rPr kumimoji="1" lang="en-US" altLang="zh-CN" b="0" dirty="0"/>
                  <a:t>         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m:rPr>
                            <m:sty m:val="p"/>
                          </m:rPr>
                          <a:rPr kumimoji="1"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nary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𝑖𝑛𝑡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𝑖𝑛𝑡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                  …</m:t>
                        </m:r>
                      </m:e>
                    </m:d>
                    <m:nary>
                      <m:naryPr>
                        <m:chr m:val="∑"/>
                        <m:subHide m:val="on"/>
                        <m:supHide m:val="on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𝒒</m:t>
                            </m:r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sub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kumimoji="1"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kumimoji="1"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  <m:sup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sub>
                        </m:sSub>
                        <m:sSubSup>
                          <m:sSubSup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sSup>
                              <m:sSupPr>
                                <m:ctrlPr>
                                  <a:rPr kumimoji="1"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  <m:sup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sub>
                          <m:sup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</m:e>
                    </m:nary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kumimoji="1" lang="en-US" altLang="zh-CN" dirty="0">
                    <a:ea typeface="Cambria Math" panose="02040503050406030204" pitchFamily="18" charset="0"/>
                  </a:rPr>
                  <a:t> </a:t>
                </a:r>
              </a:p>
              <a:p>
                <a:r>
                  <a:rPr kumimoji="1" lang="zh-CN" altLang="en-US" dirty="0">
                    <a:ea typeface="Cambria Math" panose="02040503050406030204" pitchFamily="18" charset="0"/>
                  </a:rPr>
                  <a:t>在 </a:t>
                </a:r>
                <a:r>
                  <a:rPr kumimoji="1" lang="en-US" altLang="zh-CN" dirty="0">
                    <a:ea typeface="Cambria Math" panose="02040503050406030204" pitchFamily="18" charset="0"/>
                  </a:rPr>
                  <a:t>g</a:t>
                </a:r>
                <a:r>
                  <a:rPr kumimoji="1" lang="en-US" altLang="zh-CN" baseline="30000" dirty="0">
                    <a:ea typeface="Cambria Math" panose="02040503050406030204" pitchFamily="18" charset="0"/>
                  </a:rPr>
                  <a:t>0</a:t>
                </a:r>
                <a:r>
                  <a:rPr kumimoji="1" lang="en-US" altLang="zh-CN" dirty="0">
                    <a:ea typeface="Cambria Math" panose="02040503050406030204" pitchFamily="18" charset="0"/>
                  </a:rPr>
                  <a:t> order,</a:t>
                </a:r>
              </a:p>
              <a:p>
                <a:endParaRPr kumimoji="1" lang="en-US" altLang="zh-CN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kumimoji="1" lang="en-US" altLang="zh-CN" dirty="0">
                    <a:ea typeface="Cambria Math" panose="02040503050406030204" pitchFamily="18" charset="0"/>
                  </a:rPr>
                  <a:t>                                       </a:t>
                </a:r>
              </a:p>
              <a:p>
                <a:endParaRPr kumimoji="1" lang="en-US" altLang="zh-CN" dirty="0">
                  <a:ea typeface="Cambria Math" panose="02040503050406030204" pitchFamily="18" charset="0"/>
                </a:endParaRPr>
              </a:p>
              <a:p>
                <a:r>
                  <a:rPr kumimoji="1" lang="zh-CN" altLang="en-US" dirty="0">
                    <a:ea typeface="Cambria Math" panose="02040503050406030204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kumimoji="1"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zh-CN" dirty="0">
                    <a:ea typeface="Cambria Math" panose="02040503050406030204" pitchFamily="18" charset="0"/>
                  </a:rPr>
                  <a:t>,  </a:t>
                </a:r>
                <a:r>
                  <a:rPr kumimoji="1" lang="zh-CN" altLang="en-US" dirty="0">
                    <a:ea typeface="Cambria Math" panose="02040503050406030204" pitchFamily="18" charset="0"/>
                  </a:rPr>
                  <a:t>这是</a:t>
                </a:r>
                <a:r>
                  <a:rPr kumimoji="1" lang="en-US" altLang="zh-CN" dirty="0">
                    <a:ea typeface="Cambria Math" panose="02040503050406030204" pitchFamily="18" charset="0"/>
                  </a:rPr>
                  <a:t>k-independent</a:t>
                </a:r>
                <a:r>
                  <a:rPr kumimoji="1" lang="zh-CN" altLang="en-US" dirty="0">
                    <a:ea typeface="Cambria Math" panose="02040503050406030204" pitchFamily="18" charset="0"/>
                  </a:rPr>
                  <a:t>的</a:t>
                </a:r>
                <a:r>
                  <a:rPr kumimoji="1" lang="en-US" altLang="zh-CN" dirty="0">
                    <a:ea typeface="Cambria Math" panose="02040503050406030204" pitchFamily="18" charset="0"/>
                  </a:rPr>
                  <a:t>constant.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AB05C3C-253A-1D46-9DBF-8FDA4DFCF0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90843"/>
                <a:ext cx="10515600" cy="5586120"/>
              </a:xfrm>
              <a:blipFill>
                <a:blip r:embed="rId2"/>
                <a:stretch>
                  <a:fillRect l="-2654" t="-120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596BC32B-9D0E-69AA-3AB9-C952EBAC2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33972"/>
            <a:ext cx="2090530" cy="100655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DEAC846-BD40-F14E-9F65-5E73EE58B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439" y="3810675"/>
            <a:ext cx="3073738" cy="7071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1EE9568-D7C1-4046-9571-4E788086B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080" y="4517779"/>
            <a:ext cx="6388100" cy="69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8A107F0-700A-46A3-346D-FFF73068EC1F}"/>
                  </a:ext>
                </a:extLst>
              </p:cNvPr>
              <p:cNvSpPr txBox="1"/>
              <p:nvPr/>
            </p:nvSpPr>
            <p:spPr>
              <a:xfrm>
                <a:off x="7423485" y="5142623"/>
                <a:ext cx="16010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(</a:t>
                </a:r>
                <a:r>
                  <a:rPr kumimoji="1" lang="zh-CN" altLang="en-US" dirty="0"/>
                  <a:t>应该是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dirty="0"/>
                  <a:t>)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8A107F0-700A-46A3-346D-FFF73068E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485" y="5142623"/>
                <a:ext cx="1601079" cy="369332"/>
              </a:xfrm>
              <a:prstGeom prst="rect">
                <a:avLst/>
              </a:prstGeom>
              <a:blipFill>
                <a:blip r:embed="rId6"/>
                <a:stretch>
                  <a:fillRect l="-3150" t="-10345" r="-2362" b="-27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307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AF90B0-589D-C749-DCEA-F209437DD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610" y="774064"/>
            <a:ext cx="10515600" cy="574939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To g</a:t>
            </a:r>
            <a:r>
              <a:rPr kumimoji="1" lang="en-US" altLang="zh-CN" baseline="30000" dirty="0"/>
              <a:t>2</a:t>
            </a:r>
            <a:r>
              <a:rPr kumimoji="1" lang="en-US" altLang="zh-CN" dirty="0"/>
              <a:t> order, </a:t>
            </a:r>
            <a:r>
              <a:rPr kumimoji="1" lang="zh-CN" altLang="en-US" dirty="0"/>
              <a:t>就是计算这些图的虚部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r>
              <a:rPr kumimoji="1" lang="zh-CN" altLang="en-US" dirty="0"/>
              <a:t>前面四个是传播子的单圈修正，最后一个图是</a:t>
            </a:r>
            <a:r>
              <a:rPr kumimoji="1" lang="en-US" altLang="zh-CN" dirty="0"/>
              <a:t>k-dependent</a:t>
            </a:r>
            <a:r>
              <a:rPr kumimoji="1" lang="zh-CN" altLang="en-US" dirty="0"/>
              <a:t> 的，</a:t>
            </a:r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     </a:t>
            </a:r>
            <a:endParaRPr kumimoji="1" lang="en-US" altLang="zh-CN" dirty="0"/>
          </a:p>
          <a:p>
            <a:r>
              <a:rPr kumimoji="1" lang="zh-CN" altLang="en-US" dirty="0"/>
              <a:t>但对</a:t>
            </a:r>
            <a:r>
              <a:rPr kumimoji="1" lang="en-US" altLang="zh-CN" b="1" dirty="0" err="1"/>
              <a:t>q,q</a:t>
            </a:r>
            <a:r>
              <a:rPr kumimoji="1" lang="en-US" altLang="zh-CN" dirty="0"/>
              <a:t>’</a:t>
            </a:r>
            <a:r>
              <a:rPr kumimoji="1" lang="zh-CN" altLang="en-US" dirty="0"/>
              <a:t>求和后是零。                                                                                    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F7266A-0B1B-85E4-2AFA-2F1026FEE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949" y="1573513"/>
            <a:ext cx="6350460" cy="15065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9955B1-75B9-303B-B144-84DD2D161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06" y="3879553"/>
            <a:ext cx="10835884" cy="8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36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2E3CE23-6C92-5F54-15C9-A0AC47635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47043"/>
              </p:ext>
            </p:extLst>
          </p:nvPr>
        </p:nvGraphicFramePr>
        <p:xfrm>
          <a:off x="2032000" y="995891"/>
          <a:ext cx="8331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标题 1">
            <a:extLst>
              <a:ext uri="{FF2B5EF4-FFF2-40B4-BE49-F238E27FC236}">
                <a16:creationId xmlns:a16="http://schemas.microsoft.com/office/drawing/2014/main" id="{5059C227-A9D3-DD45-BB15-19C51A9A87EB}"/>
              </a:ext>
            </a:extLst>
          </p:cNvPr>
          <p:cNvSpPr txBox="1">
            <a:spLocks/>
          </p:cNvSpPr>
          <p:nvPr/>
        </p:nvSpPr>
        <p:spPr>
          <a:xfrm>
            <a:off x="1500353" y="354615"/>
            <a:ext cx="9377854" cy="948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Outline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47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68E169A-0D21-EA5F-FA98-A6032D3F0CD2}"/>
                  </a:ext>
                </a:extLst>
              </p:cNvPr>
              <p:cNvSpPr txBox="1"/>
              <p:nvPr/>
            </p:nvSpPr>
            <p:spPr>
              <a:xfrm>
                <a:off x="1033669" y="751344"/>
                <a:ext cx="7673009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2800" dirty="0"/>
                  <a:t>To g</a:t>
                </a:r>
                <a:r>
                  <a:rPr kumimoji="1" lang="en-US" altLang="zh-CN" sz="2800" baseline="30000" dirty="0"/>
                  <a:t>4</a:t>
                </a:r>
                <a:r>
                  <a:rPr kumimoji="1" lang="en-US" altLang="zh-CN" sz="2800" dirty="0"/>
                  <a:t> order, k-dependent</a:t>
                </a:r>
                <a:r>
                  <a:rPr kumimoji="1" lang="zh-CN" altLang="en-US" sz="2800" dirty="0"/>
                  <a:t>来自这些图的虚部</a:t>
                </a:r>
                <a:endParaRPr kumimoji="1" lang="en-US" altLang="zh-CN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zh-CN" altLang="en-US" sz="2800" dirty="0"/>
                  <a:t>但第一行两个图是</a:t>
                </a:r>
                <a:r>
                  <a:rPr kumimoji="1" lang="en-US" altLang="zh-CN" sz="2800" dirty="0"/>
                  <a:t>k-</a:t>
                </a:r>
                <a:r>
                  <a:rPr kumimoji="1" lang="en-US" altLang="zh-CN" sz="2800" dirty="0" err="1"/>
                  <a:t>indep</a:t>
                </a:r>
                <a:r>
                  <a:rPr kumimoji="1" lang="en-US" altLang="zh-CN" sz="2800" dirty="0"/>
                  <a:t>.</a:t>
                </a:r>
                <a:r>
                  <a:rPr kumimoji="1" lang="zh-CN" altLang="en-US" sz="2800" dirty="0"/>
                  <a:t> 第二行两个图是</a:t>
                </a:r>
                <a:r>
                  <a:rPr kumimoji="1" lang="en-US" altLang="zh-CN" sz="2800" dirty="0"/>
                  <a:t>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sz="2800" dirty="0"/>
                  <a:t> </a:t>
                </a:r>
                <a:r>
                  <a:rPr kumimoji="1" lang="zh-CN" altLang="en-US" sz="2800" dirty="0"/>
                  <a:t>第三行两个图非零</a:t>
                </a:r>
                <a:endParaRPr kumimoji="1" lang="en-US" altLang="zh-CN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zh-CN" altLang="en-US" sz="2800" dirty="0"/>
                  <a:t>计算结果的虚部乘以</a:t>
                </a:r>
                <a:r>
                  <a:rPr kumimoji="1" lang="en-US" altLang="zh-CN" sz="2800" dirty="0"/>
                  <a:t>-2</a:t>
                </a:r>
                <a:r>
                  <a:rPr kumimoji="1" lang="zh-CN" altLang="en-US" sz="2800" dirty="0"/>
                  <a:t>记为</a:t>
                </a:r>
                <a:endParaRPr kumimoji="1" lang="en-US" altLang="zh-CN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sSub>
                      <m:sSub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kumimoji="1" lang="en-US" altLang="zh-CN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en-US" altLang="zh-CN" sz="28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68E169A-0D21-EA5F-FA98-A6032D3F0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69" y="751344"/>
                <a:ext cx="7673009" cy="2677656"/>
              </a:xfrm>
              <a:prstGeom prst="rect">
                <a:avLst/>
              </a:prstGeom>
              <a:blipFill>
                <a:blip r:embed="rId2"/>
                <a:stretch>
                  <a:fillRect l="-1488" t="-23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2C85516-0B18-744B-2DF1-D5A31071B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757" y="2855055"/>
            <a:ext cx="4661414" cy="300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70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EC8BF07-FAF7-F448-A4D8-26F9F1CDA9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6258" y="978133"/>
                <a:ext cx="10515600" cy="4351338"/>
              </a:xfrm>
            </p:spPr>
            <p:txBody>
              <a:bodyPr/>
              <a:lstStyle/>
              <a:p>
                <a:r>
                  <a:rPr kumimoji="1" lang="zh-CN" altLang="en-US" dirty="0"/>
                  <a:t>高阶修正，可以做</a:t>
                </a:r>
                <a:r>
                  <a:rPr kumimoji="1" lang="en-US" altLang="zh-CN" dirty="0"/>
                  <a:t>Green</a:t>
                </a:r>
                <a:r>
                  <a:rPr kumimoji="1" lang="zh-CN" altLang="en-US" dirty="0"/>
                  <a:t>函数理论中的箱式近似，结果大致是</a:t>
                </a:r>
                <a:endParaRPr kumimoji="1" lang="en-US" altLang="zh-CN" dirty="0"/>
              </a:p>
              <a:p>
                <a:r>
                  <a:rPr kumimoji="1" lang="zh-CN" altLang="en-US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kumimoji="1"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sSub>
                          <m:sSubPr>
                            <m:ctrlP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kumimoji="1"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endParaRPr kumimoji="1"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EC8BF07-FAF7-F448-A4D8-26F9F1CDA9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6258" y="978133"/>
                <a:ext cx="10515600" cy="4351338"/>
              </a:xfrm>
              <a:blipFill>
                <a:blip r:embed="rId2"/>
                <a:stretch>
                  <a:fillRect l="-1087" t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69E765A2-03F1-B247-A604-BCFBABEB9D01}"/>
              </a:ext>
            </a:extLst>
          </p:cNvPr>
          <p:cNvSpPr txBox="1"/>
          <p:nvPr/>
        </p:nvSpPr>
        <p:spPr>
          <a:xfrm>
            <a:off x="2917931" y="467995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/>
              <a:t>数值计算正在进行中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DC97973F-7ADC-F54D-A254-D796750FCDB1}"/>
              </a:ext>
            </a:extLst>
          </p:cNvPr>
          <p:cNvCxnSpPr>
            <a:cxnSpLocks/>
          </p:cNvCxnSpPr>
          <p:nvPr/>
        </p:nvCxnSpPr>
        <p:spPr>
          <a:xfrm>
            <a:off x="2434619" y="2973156"/>
            <a:ext cx="0" cy="1103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4416FA26-E568-DD4E-A1A4-7DBA03B6A211}"/>
              </a:ext>
            </a:extLst>
          </p:cNvPr>
          <p:cNvCxnSpPr>
            <a:cxnSpLocks/>
          </p:cNvCxnSpPr>
          <p:nvPr/>
        </p:nvCxnSpPr>
        <p:spPr>
          <a:xfrm>
            <a:off x="2434619" y="4076743"/>
            <a:ext cx="43270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E63C5000-8EED-6546-B4A7-32A5C81B7C49}"/>
              </a:ext>
            </a:extLst>
          </p:cNvPr>
          <p:cNvCxnSpPr>
            <a:cxnSpLocks/>
          </p:cNvCxnSpPr>
          <p:nvPr/>
        </p:nvCxnSpPr>
        <p:spPr>
          <a:xfrm flipH="1">
            <a:off x="2434619" y="3188134"/>
            <a:ext cx="4102734" cy="0"/>
          </a:xfrm>
          <a:prstGeom prst="line">
            <a:avLst/>
          </a:prstGeom>
          <a:ln w="38100">
            <a:solidFill>
              <a:srgbClr val="110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371D0C6-B859-434A-9C3D-B8CE29C4B68C}"/>
                  </a:ext>
                </a:extLst>
              </p:cNvPr>
              <p:cNvSpPr txBox="1"/>
              <p:nvPr/>
            </p:nvSpPr>
            <p:spPr>
              <a:xfrm>
                <a:off x="3745050" y="4177540"/>
                <a:ext cx="6010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371D0C6-B859-434A-9C3D-B8CE29C4B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050" y="4177540"/>
                <a:ext cx="60106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D181DEB-D301-3B42-A91A-0D2FAD205AB3}"/>
                  </a:ext>
                </a:extLst>
              </p:cNvPr>
              <p:cNvSpPr txBox="1"/>
              <p:nvPr/>
            </p:nvSpPr>
            <p:spPr>
              <a:xfrm>
                <a:off x="1833044" y="2659000"/>
                <a:ext cx="601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D181DEB-D301-3B42-A91A-0D2FAD205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044" y="2659000"/>
                <a:ext cx="601575" cy="461665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68E9866E-ABA8-6B40-90D8-9FE18625B708}"/>
              </a:ext>
            </a:extLst>
          </p:cNvPr>
          <p:cNvCxnSpPr>
            <a:cxnSpLocks/>
          </p:cNvCxnSpPr>
          <p:nvPr/>
        </p:nvCxnSpPr>
        <p:spPr>
          <a:xfrm>
            <a:off x="4095369" y="3889150"/>
            <a:ext cx="0" cy="1875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曲线连接符 10">
            <a:extLst>
              <a:ext uri="{FF2B5EF4-FFF2-40B4-BE49-F238E27FC236}">
                <a16:creationId xmlns:a16="http://schemas.microsoft.com/office/drawing/2014/main" id="{506A1CA3-CA07-8845-8715-AF87655D274B}"/>
              </a:ext>
            </a:extLst>
          </p:cNvPr>
          <p:cNvCxnSpPr>
            <a:cxnSpLocks/>
          </p:cNvCxnSpPr>
          <p:nvPr/>
        </p:nvCxnSpPr>
        <p:spPr>
          <a:xfrm>
            <a:off x="2434618" y="3208336"/>
            <a:ext cx="4014509" cy="771992"/>
          </a:xfrm>
          <a:prstGeom prst="curvedConnector3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曲线连接符 11">
            <a:extLst>
              <a:ext uri="{FF2B5EF4-FFF2-40B4-BE49-F238E27FC236}">
                <a16:creationId xmlns:a16="http://schemas.microsoft.com/office/drawing/2014/main" id="{FDE87A61-67B8-8D4F-B77C-061E155F8252}"/>
              </a:ext>
            </a:extLst>
          </p:cNvPr>
          <p:cNvCxnSpPr>
            <a:cxnSpLocks/>
          </p:cNvCxnSpPr>
          <p:nvPr/>
        </p:nvCxnSpPr>
        <p:spPr>
          <a:xfrm>
            <a:off x="2465008" y="3188134"/>
            <a:ext cx="4001360" cy="582362"/>
          </a:xfrm>
          <a:prstGeom prst="curvedConnector3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曲线连接符 12">
            <a:extLst>
              <a:ext uri="{FF2B5EF4-FFF2-40B4-BE49-F238E27FC236}">
                <a16:creationId xmlns:a16="http://schemas.microsoft.com/office/drawing/2014/main" id="{BD5C29BD-EEB9-5545-82C1-1F2D7FF6EFA5}"/>
              </a:ext>
            </a:extLst>
          </p:cNvPr>
          <p:cNvCxnSpPr>
            <a:cxnSpLocks/>
          </p:cNvCxnSpPr>
          <p:nvPr/>
        </p:nvCxnSpPr>
        <p:spPr>
          <a:xfrm>
            <a:off x="2434618" y="3208336"/>
            <a:ext cx="3981064" cy="848205"/>
          </a:xfrm>
          <a:prstGeom prst="curvedConnector3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B74BB21D-A54E-2746-875A-37D1DC658B98}"/>
              </a:ext>
            </a:extLst>
          </p:cNvPr>
          <p:cNvSpPr txBox="1"/>
          <p:nvPr/>
        </p:nvSpPr>
        <p:spPr>
          <a:xfrm>
            <a:off x="4395259" y="2335834"/>
            <a:ext cx="4046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1109D9"/>
                </a:solidFill>
              </a:rPr>
              <a:t>No holon-</a:t>
            </a:r>
            <a:r>
              <a:rPr kumimoji="1" lang="en-US" altLang="zh-CN" b="1" dirty="0" err="1">
                <a:solidFill>
                  <a:srgbClr val="1109D9"/>
                </a:solidFill>
              </a:rPr>
              <a:t>Spinon</a:t>
            </a:r>
            <a:r>
              <a:rPr kumimoji="1" lang="en-US" altLang="zh-CN" b="1" dirty="0">
                <a:solidFill>
                  <a:srgbClr val="1109D9"/>
                </a:solidFill>
              </a:rPr>
              <a:t> vertex correction</a:t>
            </a:r>
          </a:p>
          <a:p>
            <a:r>
              <a:rPr kumimoji="1" lang="en-US" altLang="zh-CN" b="1" dirty="0">
                <a:solidFill>
                  <a:srgbClr val="1109D9"/>
                </a:solidFill>
              </a:rPr>
              <a:t>k-independent (Zou and Anderson)  </a:t>
            </a:r>
            <a:endParaRPr kumimoji="1" lang="zh-CN" altLang="en-US" b="1" dirty="0">
              <a:solidFill>
                <a:srgbClr val="1109D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EB209B7-E924-8D4F-94A4-7B255AC47C33}"/>
                  </a:ext>
                </a:extLst>
              </p:cNvPr>
              <p:cNvSpPr txBox="1"/>
              <p:nvPr/>
            </p:nvSpPr>
            <p:spPr>
              <a:xfrm>
                <a:off x="1583118" y="5263337"/>
                <a:ext cx="944729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Angle-dependent</a:t>
                </a:r>
                <a14:m>
                  <m:oMath xmlns:m="http://schemas.openxmlformats.org/officeDocument/2006/math">
                    <m:r>
                      <a:rPr kumimoji="1" lang="zh-CN" altLang="en-US" sz="2400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也</m:t>
                    </m:r>
                    <m:r>
                      <a:rPr kumimoji="1" lang="zh-CN" altLang="en-US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跟</m:t>
                    </m:r>
                    <m:r>
                      <a:rPr kumimoji="1" lang="zh-CN" alt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电子</m:t>
                    </m:r>
                    <m:r>
                      <a:rPr kumimoji="1" lang="en-US" altLang="zh-CN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𝐬𝐩𝐞𝐜𝐭𝐫𝐮𝐚𝐥</m:t>
                    </m:r>
                    <m:r>
                      <a:rPr kumimoji="1" lang="en-US" altLang="zh-CN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𝐟𝐮𝐧𝐜𝐧𝐭𝐢𝐨𝐧</m:t>
                    </m:r>
                    <m:r>
                      <a:rPr kumimoji="1" lang="zh-CN" alt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的</m:t>
                    </m:r>
                    <m:r>
                      <a:rPr kumimoji="1" lang="en-US" altLang="zh-CN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𝐀𝐑𝐏𝐄𝐒</m:t>
                    </m:r>
                    <m:r>
                      <a:rPr kumimoji="1" lang="zh-CN" alt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测量</m:t>
                    </m:r>
                    <m:r>
                      <a:rPr kumimoji="1" lang="zh-CN" alt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一致</m:t>
                    </m:r>
                  </m:oMath>
                </a14:m>
                <a:endParaRPr kumimoji="1" lang="zh-CN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EB209B7-E924-8D4F-94A4-7B255AC47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118" y="5263337"/>
                <a:ext cx="9447295" cy="461665"/>
              </a:xfrm>
              <a:prstGeom prst="rect">
                <a:avLst/>
              </a:prstGeom>
              <a:blipFill>
                <a:blip r:embed="rId5"/>
                <a:stretch>
                  <a:fillRect l="-940" t="-7895" b="-26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F9DF312-860E-FD4B-8EF3-4369A81C2F23}"/>
                  </a:ext>
                </a:extLst>
              </p:cNvPr>
              <p:cNvSpPr txBox="1"/>
              <p:nvPr/>
            </p:nvSpPr>
            <p:spPr>
              <a:xfrm>
                <a:off x="7225363" y="3236838"/>
                <a:ext cx="346370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b="1" dirty="0"/>
                  <a:t>如果回到</a:t>
                </a:r>
                <a:r>
                  <a:rPr kumimoji="1" lang="en-US" altLang="zh-CN" b="1" dirty="0"/>
                  <a:t>lattice model, </a:t>
                </a:r>
                <a:r>
                  <a:rPr kumimoji="1" lang="zh-CN" altLang="en-US" b="1" dirty="0"/>
                  <a:t>转动不变性回到</a:t>
                </a:r>
                <a:r>
                  <a:rPr kumimoji="1" lang="en-US" altLang="zh-CN" b="1" dirty="0"/>
                  <a:t>C</a:t>
                </a:r>
                <a:r>
                  <a:rPr kumimoji="1" lang="en-US" altLang="zh-CN" b="1" baseline="-25000" dirty="0"/>
                  <a:t>4</a:t>
                </a:r>
                <a:r>
                  <a:rPr kumimoji="1" lang="en-US" altLang="zh-CN" b="1" dirty="0"/>
                  <a:t>,  different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zh-CN" altLang="en-US" b="1" dirty="0"/>
                  <a:t>就有不同</a:t>
                </a:r>
                <a:r>
                  <a:rPr lang="en-US" altLang="zh-CN" b="1" dirty="0" err="1"/>
                  <a:t>n</a:t>
                </a:r>
                <a:r>
                  <a:rPr lang="en-US" altLang="zh-CN" b="1" baseline="-25000" dirty="0" err="1"/>
                  <a:t>k</a:t>
                </a:r>
                <a:r>
                  <a:rPr lang="en-US" altLang="zh-CN" b="1" dirty="0"/>
                  <a:t>.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F9DF312-860E-FD4B-8EF3-4369A81C2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363" y="3236838"/>
                <a:ext cx="3463703" cy="923330"/>
              </a:xfrm>
              <a:prstGeom prst="rect">
                <a:avLst/>
              </a:prstGeom>
              <a:blipFill>
                <a:blip r:embed="rId6"/>
                <a:stretch>
                  <a:fillRect l="-1460" t="-2703"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EFC1B0A-72B9-FF4C-A3DB-1AE69C4CFEED}"/>
                  </a:ext>
                </a:extLst>
              </p:cNvPr>
              <p:cNvSpPr txBox="1"/>
              <p:nvPr/>
            </p:nvSpPr>
            <p:spPr>
              <a:xfrm>
                <a:off x="6466368" y="4110511"/>
                <a:ext cx="448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EFC1B0A-72B9-FF4C-A3DB-1AE69C4CF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368" y="4110511"/>
                <a:ext cx="44858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圆角矩形 18">
            <a:extLst>
              <a:ext uri="{FF2B5EF4-FFF2-40B4-BE49-F238E27FC236}">
                <a16:creationId xmlns:a16="http://schemas.microsoft.com/office/drawing/2014/main" id="{8FCA0887-CAA2-2148-A4EC-9172D12E04A2}"/>
              </a:ext>
            </a:extLst>
          </p:cNvPr>
          <p:cNvSpPr/>
          <p:nvPr/>
        </p:nvSpPr>
        <p:spPr>
          <a:xfrm>
            <a:off x="1583118" y="1437044"/>
            <a:ext cx="2762994" cy="826425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6DB222C9-E4C1-E4C7-205F-8C4675FE2065}"/>
              </a:ext>
            </a:extLst>
          </p:cNvPr>
          <p:cNvCxnSpPr>
            <a:cxnSpLocks/>
          </p:cNvCxnSpPr>
          <p:nvPr/>
        </p:nvCxnSpPr>
        <p:spPr>
          <a:xfrm>
            <a:off x="4242768" y="2193140"/>
            <a:ext cx="1243632" cy="17239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439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FC51463-FC04-902C-C46C-4247078BF8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7784" y="691769"/>
                <a:ext cx="10515600" cy="4351338"/>
              </a:xfrm>
            </p:spPr>
            <p:txBody>
              <a:bodyPr/>
              <a:lstStyle/>
              <a:p>
                <a:r>
                  <a:rPr kumimoji="1" lang="zh-CN" altLang="en-US" dirty="0"/>
                  <a:t>结果是矢量</a:t>
                </a:r>
                <a:r>
                  <a:rPr kumimoji="1" lang="en-US" altLang="zh-CN" b="1" dirty="0"/>
                  <a:t>k</a:t>
                </a:r>
                <a:r>
                  <a:rPr kumimoji="1" lang="zh-CN" altLang="en-US" dirty="0"/>
                  <a:t>的函数。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以前的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gauge theory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结果，由于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gauge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field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不是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perturbatively dynamic, 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得不到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</a:rPr>
                  <a:t>-dependent.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FC51463-FC04-902C-C46C-4247078BF8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7784" y="691769"/>
                <a:ext cx="10515600" cy="4351338"/>
              </a:xfrm>
              <a:blipFill>
                <a:blip r:embed="rId2"/>
                <a:stretch>
                  <a:fillRect l="-965" t="-2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E0DAD07B-5D74-C02B-A503-D51539A916BD}"/>
              </a:ext>
            </a:extLst>
          </p:cNvPr>
          <p:cNvCxnSpPr>
            <a:cxnSpLocks/>
          </p:cNvCxnSpPr>
          <p:nvPr/>
        </p:nvCxnSpPr>
        <p:spPr>
          <a:xfrm>
            <a:off x="3246304" y="2144676"/>
            <a:ext cx="0" cy="1103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28D99E7B-431D-6060-51F9-2487D8222930}"/>
              </a:ext>
            </a:extLst>
          </p:cNvPr>
          <p:cNvCxnSpPr>
            <a:cxnSpLocks/>
          </p:cNvCxnSpPr>
          <p:nvPr/>
        </p:nvCxnSpPr>
        <p:spPr>
          <a:xfrm>
            <a:off x="3246304" y="3248263"/>
            <a:ext cx="43270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7CF79F5A-0A15-37A8-0CF4-B84FEF5BBD3B}"/>
              </a:ext>
            </a:extLst>
          </p:cNvPr>
          <p:cNvCxnSpPr>
            <a:cxnSpLocks/>
          </p:cNvCxnSpPr>
          <p:nvPr/>
        </p:nvCxnSpPr>
        <p:spPr>
          <a:xfrm flipH="1">
            <a:off x="3246304" y="2359654"/>
            <a:ext cx="2011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B0A91B91-A760-A9B9-22A6-8C8FB5566509}"/>
              </a:ext>
            </a:extLst>
          </p:cNvPr>
          <p:cNvCxnSpPr>
            <a:cxnSpLocks/>
          </p:cNvCxnSpPr>
          <p:nvPr/>
        </p:nvCxnSpPr>
        <p:spPr>
          <a:xfrm>
            <a:off x="5257417" y="2359654"/>
            <a:ext cx="0" cy="8886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D7FE62CA-8257-4B85-828C-29053A06A338}"/>
              </a:ext>
            </a:extLst>
          </p:cNvPr>
          <p:cNvCxnSpPr>
            <a:cxnSpLocks/>
          </p:cNvCxnSpPr>
          <p:nvPr/>
        </p:nvCxnSpPr>
        <p:spPr>
          <a:xfrm flipH="1" flipV="1">
            <a:off x="3603979" y="2373013"/>
            <a:ext cx="1653439" cy="2016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6DB2D955-9939-1AE6-23CA-E052AB8C6ED9}"/>
              </a:ext>
            </a:extLst>
          </p:cNvPr>
          <p:cNvCxnSpPr>
            <a:cxnSpLocks/>
          </p:cNvCxnSpPr>
          <p:nvPr/>
        </p:nvCxnSpPr>
        <p:spPr>
          <a:xfrm flipH="1" flipV="1">
            <a:off x="5257417" y="3046641"/>
            <a:ext cx="1653439" cy="2016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355AB1AA-52A5-B520-FB00-D5C393447871}"/>
              </a:ext>
            </a:extLst>
          </p:cNvPr>
          <p:cNvCxnSpPr>
            <a:cxnSpLocks/>
          </p:cNvCxnSpPr>
          <p:nvPr/>
        </p:nvCxnSpPr>
        <p:spPr>
          <a:xfrm>
            <a:off x="5257417" y="2574634"/>
            <a:ext cx="0" cy="4720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841FEF2-C9DB-1C22-C8EB-3BEA23059F34}"/>
                  </a:ext>
                </a:extLst>
              </p:cNvPr>
              <p:cNvSpPr txBox="1"/>
              <p:nvPr/>
            </p:nvSpPr>
            <p:spPr>
              <a:xfrm>
                <a:off x="5218446" y="2529446"/>
                <a:ext cx="729880" cy="493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sSub>
                            <m:sSubPr>
                              <m:ctrlPr>
                                <a:rPr kumimoji="1"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841FEF2-C9DB-1C22-C8EB-3BEA23059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446" y="2529446"/>
                <a:ext cx="729880" cy="493405"/>
              </a:xfrm>
              <a:prstGeom prst="rect">
                <a:avLst/>
              </a:prstGeom>
              <a:blipFill>
                <a:blip r:embed="rId3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1429501-53F4-AE72-D16F-E5AAC5BA4896}"/>
                  </a:ext>
                </a:extLst>
              </p:cNvPr>
              <p:cNvSpPr txBox="1"/>
              <p:nvPr/>
            </p:nvSpPr>
            <p:spPr>
              <a:xfrm>
                <a:off x="2640355" y="1880109"/>
                <a:ext cx="601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1429501-53F4-AE72-D16F-E5AAC5BA4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355" y="1880109"/>
                <a:ext cx="60157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7E3B4E07-2A47-38FF-BFF5-D9C9BC361DE0}"/>
              </a:ext>
            </a:extLst>
          </p:cNvPr>
          <p:cNvSpPr txBox="1"/>
          <p:nvPr/>
        </p:nvSpPr>
        <p:spPr>
          <a:xfrm>
            <a:off x="7562793" y="2473823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Fermi liquid </a:t>
            </a:r>
            <a:endParaRPr kumimoji="1" lang="zh-CN" altLang="en-US" b="1" dirty="0"/>
          </a:p>
        </p:txBody>
      </p: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1F61A3B3-EDB0-31E2-9EE8-1186F0B81F57}"/>
              </a:ext>
            </a:extLst>
          </p:cNvPr>
          <p:cNvCxnSpPr>
            <a:cxnSpLocks/>
          </p:cNvCxnSpPr>
          <p:nvPr/>
        </p:nvCxnSpPr>
        <p:spPr>
          <a:xfrm>
            <a:off x="3246304" y="3855539"/>
            <a:ext cx="0" cy="1103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A04D41FF-5522-A52D-4BEB-BD6769B201D6}"/>
              </a:ext>
            </a:extLst>
          </p:cNvPr>
          <p:cNvCxnSpPr>
            <a:cxnSpLocks/>
          </p:cNvCxnSpPr>
          <p:nvPr/>
        </p:nvCxnSpPr>
        <p:spPr>
          <a:xfrm>
            <a:off x="3246304" y="4959126"/>
            <a:ext cx="43270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F7241FC5-1CFB-3030-6BB0-5FE67B8B3D42}"/>
              </a:ext>
            </a:extLst>
          </p:cNvPr>
          <p:cNvCxnSpPr>
            <a:cxnSpLocks/>
          </p:cNvCxnSpPr>
          <p:nvPr/>
        </p:nvCxnSpPr>
        <p:spPr>
          <a:xfrm flipH="1">
            <a:off x="3246304" y="4070517"/>
            <a:ext cx="2011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F2CC758C-B992-E654-24FE-46F8F4524183}"/>
              </a:ext>
            </a:extLst>
          </p:cNvPr>
          <p:cNvCxnSpPr>
            <a:cxnSpLocks/>
          </p:cNvCxnSpPr>
          <p:nvPr/>
        </p:nvCxnSpPr>
        <p:spPr>
          <a:xfrm>
            <a:off x="5257417" y="4070517"/>
            <a:ext cx="0" cy="8886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DA74F79-5052-A9D6-0CBA-A44515166C8E}"/>
                  </a:ext>
                </a:extLst>
              </p:cNvPr>
              <p:cNvSpPr txBox="1"/>
              <p:nvPr/>
            </p:nvSpPr>
            <p:spPr>
              <a:xfrm>
                <a:off x="7349038" y="5094062"/>
                <a:ext cx="448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DA74F79-5052-A9D6-0CBA-A44515166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9038" y="5094062"/>
                <a:ext cx="44858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178AC95-E01F-9C88-36A7-BB5F5AEFEF47}"/>
                  </a:ext>
                </a:extLst>
              </p:cNvPr>
              <p:cNvSpPr txBox="1"/>
              <p:nvPr/>
            </p:nvSpPr>
            <p:spPr>
              <a:xfrm>
                <a:off x="4956886" y="5094063"/>
                <a:ext cx="6010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178AC95-E01F-9C88-36A7-BB5F5AEFE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886" y="5094063"/>
                <a:ext cx="60106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6E2CD6C-484B-39EB-A24C-8259FA6B68EC}"/>
                  </a:ext>
                </a:extLst>
              </p:cNvPr>
              <p:cNvSpPr txBox="1"/>
              <p:nvPr/>
            </p:nvSpPr>
            <p:spPr>
              <a:xfrm>
                <a:off x="2644729" y="3541383"/>
                <a:ext cx="6015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6E2CD6C-484B-39EB-A24C-8259FA6B6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729" y="3541383"/>
                <a:ext cx="60157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曲线连接符 20">
            <a:extLst>
              <a:ext uri="{FF2B5EF4-FFF2-40B4-BE49-F238E27FC236}">
                <a16:creationId xmlns:a16="http://schemas.microsoft.com/office/drawing/2014/main" id="{F2006626-82DE-02E3-1B65-1390DEF9006F}"/>
              </a:ext>
            </a:extLst>
          </p:cNvPr>
          <p:cNvCxnSpPr>
            <a:cxnSpLocks/>
          </p:cNvCxnSpPr>
          <p:nvPr/>
        </p:nvCxnSpPr>
        <p:spPr>
          <a:xfrm>
            <a:off x="3287466" y="4110921"/>
            <a:ext cx="3981064" cy="848205"/>
          </a:xfrm>
          <a:prstGeom prst="curvedConnector3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7754E022-B256-164D-CB5E-16DC5571897E}"/>
              </a:ext>
            </a:extLst>
          </p:cNvPr>
          <p:cNvSpPr txBox="1"/>
          <p:nvPr/>
        </p:nvSpPr>
        <p:spPr>
          <a:xfrm>
            <a:off x="7596168" y="3960824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err="1"/>
              <a:t>Luttinger</a:t>
            </a:r>
            <a:r>
              <a:rPr kumimoji="1" lang="en-US" altLang="zh-CN" b="1" dirty="0"/>
              <a:t> liquid</a:t>
            </a:r>
            <a:endParaRPr kumimoji="1" lang="zh-CN" altLang="en-US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DD697F5-78E0-91BC-D4BB-CC1FDDB5093B}"/>
              </a:ext>
            </a:extLst>
          </p:cNvPr>
          <p:cNvSpPr txBox="1"/>
          <p:nvPr/>
        </p:nvSpPr>
        <p:spPr>
          <a:xfrm>
            <a:off x="2055373" y="5830241"/>
            <a:ext cx="6708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/>
              <a:t>我们的结果是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angle-dependent </a:t>
            </a:r>
            <a:r>
              <a:rPr kumimoji="1" lang="en-US" altLang="zh-CN" sz="2400" b="1" dirty="0" err="1">
                <a:solidFill>
                  <a:srgbClr val="FF0000"/>
                </a:solidFill>
              </a:rPr>
              <a:t>Luttinger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 liquid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41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E684D5-FFB1-7C8D-A0D8-C9D93C6E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1109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</a:t>
            </a:r>
            <a:r>
              <a:rPr lang="zh-CN" altLang="en-US" sz="4000" dirty="0">
                <a:solidFill>
                  <a:srgbClr val="1109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CN" sz="4000" dirty="0">
                <a:solidFill>
                  <a:srgbClr val="1109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Electron spectral function</a:t>
            </a:r>
            <a:endParaRPr kumimoji="1" lang="zh-CN" altLang="en-US" sz="4000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986CC9-D786-479A-9092-70D0CD4A5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For simplicity , </a:t>
            </a:r>
            <a:r>
              <a:rPr kumimoji="1" lang="zh-CN" altLang="en-US" dirty="0"/>
              <a:t>先忽略</a:t>
            </a:r>
            <a:r>
              <a:rPr kumimoji="1" lang="en-US" altLang="zh-CN" dirty="0" err="1"/>
              <a:t>spinon-holon</a:t>
            </a:r>
            <a:r>
              <a:rPr kumimoji="1" lang="en-US" altLang="zh-CN" dirty="0"/>
              <a:t> vertex correction</a:t>
            </a:r>
            <a:r>
              <a:rPr kumimoji="1" lang="zh-CN" altLang="en-US" dirty="0"/>
              <a:t>，</a:t>
            </a:r>
            <a:endParaRPr kumimoji="1" lang="en-US" altLang="zh-CN" dirty="0"/>
          </a:p>
          <a:p>
            <a:r>
              <a:rPr kumimoji="1" lang="en-US" altLang="zh-CN" dirty="0"/>
              <a:t>Electron Matsubara function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低温下，忽略</a:t>
            </a:r>
            <a:r>
              <a:rPr kumimoji="1" lang="en-US" altLang="zh-CN" dirty="0" err="1"/>
              <a:t>holon</a:t>
            </a:r>
            <a:r>
              <a:rPr kumimoji="1" lang="en-US" altLang="zh-CN" dirty="0"/>
              <a:t> contribution</a:t>
            </a:r>
            <a:r>
              <a:rPr kumimoji="1" lang="zh-CN" altLang="en-US" dirty="0"/>
              <a:t>，这样就忽略了</a:t>
            </a:r>
            <a:r>
              <a:rPr kumimoji="1" lang="en-US" altLang="zh-CN" dirty="0">
                <a:solidFill>
                  <a:srgbClr val="FF0000"/>
                </a:solidFill>
              </a:rPr>
              <a:t>k-dependence.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Electron spectral function</a:t>
            </a:r>
          </a:p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908310F-BAAD-BAE1-6485-9572DA30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50" y="2919390"/>
            <a:ext cx="6609280" cy="8371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168642-4C4B-31F1-7805-82E7D653B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230" y="3024430"/>
            <a:ext cx="4247685" cy="7031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67576F-9B8D-EB40-0FAC-43E6D263A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221" y="4306859"/>
            <a:ext cx="3951760" cy="6723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274875-6827-947B-AE9E-26FCDB3A3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829" y="4306859"/>
            <a:ext cx="3804610" cy="6076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A1F2AE-FC5F-F3AD-AF51-B917AF3B2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729" y="5251960"/>
            <a:ext cx="43942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71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782372-89D8-73A5-15E6-F942C364B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8188"/>
            <a:ext cx="10515600" cy="5208775"/>
          </a:xfr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/>
          <a:lstStyle/>
          <a:p>
            <a:pPr marL="0" indent="0">
              <a:buNone/>
            </a:pPr>
            <a:r>
              <a:rPr kumimoji="1" lang="zh-CN" altLang="en-US" dirty="0"/>
              <a:t>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0F5BF6A-E76B-5FBB-1EE8-298AA3F41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203" y="1941371"/>
            <a:ext cx="2052305" cy="4426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3C933F-506E-A46D-6897-6B69B2D4B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2474074"/>
            <a:ext cx="7543800" cy="11811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913CD7-C6A0-AFB5-49BD-BA44A6249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203" y="3656210"/>
            <a:ext cx="1841500" cy="444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FC19DF-605E-0DA6-552A-8BCB599A0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249" y="4277927"/>
            <a:ext cx="9724557" cy="14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12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0AD4A1-AC9F-A4D1-5D54-634236D3F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67" y="1134932"/>
            <a:ext cx="4279900" cy="457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07A95B4-1876-6A0D-9030-503F2A89F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34" y="1804324"/>
            <a:ext cx="11828931" cy="6765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5E41B6-5915-1348-7A8A-BAA0D36BA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836" y="3273491"/>
            <a:ext cx="4686300" cy="469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C20BA6-1C26-211B-D597-792C489EA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836" y="3831395"/>
            <a:ext cx="7772400" cy="7046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D3FEC0B-3A24-E306-932A-1D2337422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264" y="4711024"/>
            <a:ext cx="1319604" cy="3802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9756B7-D0D2-B2B4-25DA-C7FB278A1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9008" y="4711024"/>
            <a:ext cx="7772400" cy="9530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EEA9208-67A0-25F9-9E71-FF6C5834F5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0536" y="5886583"/>
            <a:ext cx="4038600" cy="393700"/>
          </a:xfrm>
          <a:prstGeom prst="rect">
            <a:avLst/>
          </a:prstGeom>
        </p:spPr>
      </p:pic>
      <p:pic>
        <p:nvPicPr>
          <p:cNvPr id="12" name="内容占位符 3">
            <a:extLst>
              <a:ext uri="{FF2B5EF4-FFF2-40B4-BE49-F238E27FC236}">
                <a16:creationId xmlns:a16="http://schemas.microsoft.com/office/drawing/2014/main" id="{24CBF8B2-C631-503C-A081-480EAD4A3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605943" y="5804033"/>
            <a:ext cx="1308100" cy="5588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5096356-DED1-6111-CB23-AD7ABA649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6890" y="6318673"/>
            <a:ext cx="3505200" cy="3683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C81AA1-9373-7C84-ADE7-A394CE847F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8444" y="6267193"/>
            <a:ext cx="2231914" cy="4842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26AA12-5B01-E948-9A27-BBA8F35253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2836" y="2822393"/>
            <a:ext cx="3487684" cy="31110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EEDE824-D57B-C249-BD6E-4D88D7BFA60F}"/>
              </a:ext>
            </a:extLst>
          </p:cNvPr>
          <p:cNvSpPr txBox="1"/>
          <p:nvPr/>
        </p:nvSpPr>
        <p:spPr>
          <a:xfrm>
            <a:off x="9656957" y="4249359"/>
            <a:ext cx="22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k-independent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965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389BF0A-8627-8D37-4023-E8F9B4547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50085" y="2156973"/>
            <a:ext cx="10515600" cy="4351338"/>
          </a:xfrm>
        </p:spPr>
        <p:txBody>
          <a:bodyPr/>
          <a:lstStyle/>
          <a:p>
            <a:r>
              <a:rPr lang="en-US" altLang="zh-CN" dirty="0"/>
              <a:t>If</a:t>
            </a:r>
          </a:p>
          <a:p>
            <a:endParaRPr lang="en-US" altLang="zh-CN" dirty="0"/>
          </a:p>
          <a:p>
            <a:r>
              <a:rPr lang="en-US" altLang="zh-CN" dirty="0"/>
              <a:t> </a:t>
            </a:r>
          </a:p>
          <a:p>
            <a:r>
              <a:rPr lang="en-US" altLang="zh-CN" dirty="0"/>
              <a:t> </a:t>
            </a:r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2F8F79-AD74-CBDC-39D3-460103409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972" y="963631"/>
            <a:ext cx="6248400" cy="1079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5DFD788-DA8F-52FA-95F2-6480FD5B9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39" y="2337183"/>
            <a:ext cx="4216400" cy="342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6339F5D-5ACA-E615-EDDD-7C6A64616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29" y="2976160"/>
            <a:ext cx="3454400" cy="355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E9EF453-1DA1-0A51-258B-0B98563DD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72" y="3462440"/>
            <a:ext cx="7188200" cy="711200"/>
          </a:xfrm>
          <a:prstGeom prst="rect">
            <a:avLst/>
          </a:prstGeom>
        </p:spPr>
      </p:pic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8D92E823-AD7A-13CE-1A3B-CC96F167FA7B}"/>
              </a:ext>
            </a:extLst>
          </p:cNvPr>
          <p:cNvCxnSpPr>
            <a:cxnSpLocks/>
          </p:cNvCxnSpPr>
          <p:nvPr/>
        </p:nvCxnSpPr>
        <p:spPr>
          <a:xfrm flipV="1">
            <a:off x="6483699" y="4266602"/>
            <a:ext cx="0" cy="1531890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01E68FE9-84EF-8B5B-276D-5AD384D999F6}"/>
              </a:ext>
            </a:extLst>
          </p:cNvPr>
          <p:cNvCxnSpPr>
            <a:cxnSpLocks/>
          </p:cNvCxnSpPr>
          <p:nvPr/>
        </p:nvCxnSpPr>
        <p:spPr>
          <a:xfrm>
            <a:off x="4205319" y="5798492"/>
            <a:ext cx="493776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D212365-22A1-7423-4E7F-384D4A0A1CA0}"/>
                  </a:ext>
                </a:extLst>
              </p:cNvPr>
              <p:cNvSpPr txBox="1"/>
              <p:nvPr/>
            </p:nvSpPr>
            <p:spPr>
              <a:xfrm>
                <a:off x="6267202" y="5840870"/>
                <a:ext cx="599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D212365-22A1-7423-4E7F-384D4A0A1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202" y="5840870"/>
                <a:ext cx="599459" cy="461665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B9F32CF-3616-D712-F311-31100B3520E1}"/>
                  </a:ext>
                </a:extLst>
              </p:cNvPr>
              <p:cNvSpPr txBox="1"/>
              <p:nvPr/>
            </p:nvSpPr>
            <p:spPr>
              <a:xfrm>
                <a:off x="8892226" y="5809082"/>
                <a:ext cx="4991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40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B9F32CF-3616-D712-F311-31100B352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226" y="5809082"/>
                <a:ext cx="49917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任意形状 22">
            <a:extLst>
              <a:ext uri="{FF2B5EF4-FFF2-40B4-BE49-F238E27FC236}">
                <a16:creationId xmlns:a16="http://schemas.microsoft.com/office/drawing/2014/main" id="{5BC04F77-C940-D0C6-0043-66BE81368F0C}"/>
              </a:ext>
            </a:extLst>
          </p:cNvPr>
          <p:cNvSpPr/>
          <p:nvPr/>
        </p:nvSpPr>
        <p:spPr>
          <a:xfrm>
            <a:off x="4863839" y="4962626"/>
            <a:ext cx="1599391" cy="361989"/>
          </a:xfrm>
          <a:custGeom>
            <a:avLst/>
            <a:gdLst>
              <a:gd name="connsiteX0" fmla="*/ 1599391 w 1599391"/>
              <a:gd name="connsiteY0" fmla="*/ 900044 h 945199"/>
              <a:gd name="connsiteX1" fmla="*/ 1192991 w 1599391"/>
              <a:gd name="connsiteY1" fmla="*/ 158 h 945199"/>
              <a:gd name="connsiteX2" fmla="*/ 525334 w 1599391"/>
              <a:gd name="connsiteY2" fmla="*/ 827473 h 945199"/>
              <a:gd name="connsiteX3" fmla="*/ 31848 w 1599391"/>
              <a:gd name="connsiteY3" fmla="*/ 929073 h 945199"/>
              <a:gd name="connsiteX4" fmla="*/ 89905 w 1599391"/>
              <a:gd name="connsiteY4" fmla="*/ 943587 h 94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391" h="945199">
                <a:moveTo>
                  <a:pt x="1599391" y="900044"/>
                </a:moveTo>
                <a:cubicBezTo>
                  <a:pt x="1485695" y="456148"/>
                  <a:pt x="1372000" y="12253"/>
                  <a:pt x="1192991" y="158"/>
                </a:cubicBezTo>
                <a:cubicBezTo>
                  <a:pt x="1013982" y="-11937"/>
                  <a:pt x="718858" y="672654"/>
                  <a:pt x="525334" y="827473"/>
                </a:cubicBezTo>
                <a:cubicBezTo>
                  <a:pt x="331810" y="982292"/>
                  <a:pt x="104420" y="909721"/>
                  <a:pt x="31848" y="929073"/>
                </a:cubicBezTo>
                <a:cubicBezTo>
                  <a:pt x="-40724" y="948425"/>
                  <a:pt x="24590" y="946006"/>
                  <a:pt x="89905" y="943587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E8913F-DF03-C547-88C9-F33DFA7CA935}"/>
              </a:ext>
            </a:extLst>
          </p:cNvPr>
          <p:cNvSpPr txBox="1"/>
          <p:nvPr/>
        </p:nvSpPr>
        <p:spPr>
          <a:xfrm>
            <a:off x="7703372" y="459329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/>
              <a:t>数值验证正在进行中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FF55FE7-9D9E-FC0F-F2B3-4BB207550EC2}"/>
              </a:ext>
            </a:extLst>
          </p:cNvPr>
          <p:cNvSpPr txBox="1"/>
          <p:nvPr/>
        </p:nvSpPr>
        <p:spPr>
          <a:xfrm>
            <a:off x="1230587" y="4755233"/>
            <a:ext cx="22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k-independent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5E39882-F371-E206-470A-D4C9EEA88DA4}"/>
                  </a:ext>
                </a:extLst>
              </p:cNvPr>
              <p:cNvSpPr txBox="1"/>
              <p:nvPr/>
            </p:nvSpPr>
            <p:spPr>
              <a:xfrm>
                <a:off x="6463230" y="4014581"/>
                <a:ext cx="10926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5E39882-F371-E206-470A-D4C9EEA88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230" y="4014581"/>
                <a:ext cx="1092607" cy="461665"/>
              </a:xfrm>
              <a:prstGeom prst="rect">
                <a:avLst/>
              </a:prstGeom>
              <a:blipFill>
                <a:blip r:embed="rId8"/>
                <a:stretch>
                  <a:fillRect r="-1149" b="-162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12A272EF-4F95-F04D-A0A0-DBE383CAF0DA}"/>
              </a:ext>
            </a:extLst>
          </p:cNvPr>
          <p:cNvCxnSpPr>
            <a:cxnSpLocks/>
          </p:cNvCxnSpPr>
          <p:nvPr/>
        </p:nvCxnSpPr>
        <p:spPr>
          <a:xfrm flipV="1">
            <a:off x="5977338" y="4277192"/>
            <a:ext cx="0" cy="153189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947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3AE69EC-EBE7-B742-BA2F-F6D112453659}"/>
              </a:ext>
            </a:extLst>
          </p:cNvPr>
          <p:cNvSpPr txBox="1"/>
          <p:nvPr/>
        </p:nvSpPr>
        <p:spPr>
          <a:xfrm>
            <a:off x="1586674" y="527264"/>
            <a:ext cx="2706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k-dependence:</a:t>
            </a:r>
          </a:p>
          <a:p>
            <a:r>
              <a:rPr kumimoji="1" lang="en-US" altLang="zh-CN" b="1" dirty="0"/>
              <a:t>(1) Holon</a:t>
            </a:r>
          </a:p>
          <a:p>
            <a:r>
              <a:rPr kumimoji="1" lang="en-US" altLang="zh-CN" b="1" dirty="0"/>
              <a:t>(2) Holon-</a:t>
            </a:r>
            <a:r>
              <a:rPr kumimoji="1" lang="en-US" altLang="zh-CN" b="1" dirty="0" err="1"/>
              <a:t>spinon</a:t>
            </a:r>
            <a:r>
              <a:rPr kumimoji="1" lang="en-US" altLang="zh-CN" b="1" dirty="0"/>
              <a:t> vertex</a:t>
            </a:r>
            <a:endParaRPr kumimoji="1" lang="zh-CN" altLang="en-US" b="1" dirty="0"/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BB709C20-219C-D14A-83FF-9591482C4BB5}"/>
              </a:ext>
            </a:extLst>
          </p:cNvPr>
          <p:cNvCxnSpPr>
            <a:cxnSpLocks/>
          </p:cNvCxnSpPr>
          <p:nvPr/>
        </p:nvCxnSpPr>
        <p:spPr>
          <a:xfrm flipH="1" flipV="1">
            <a:off x="3025705" y="2218259"/>
            <a:ext cx="20469" cy="2402474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E2063BE3-E902-DA4D-8354-5B02820E76B2}"/>
              </a:ext>
            </a:extLst>
          </p:cNvPr>
          <p:cNvCxnSpPr>
            <a:cxnSpLocks/>
          </p:cNvCxnSpPr>
          <p:nvPr/>
        </p:nvCxnSpPr>
        <p:spPr>
          <a:xfrm>
            <a:off x="767794" y="4620733"/>
            <a:ext cx="3773535" cy="4237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35E2F6D-61A2-3C4A-96E5-4E15E7D0BC21}"/>
                  </a:ext>
                </a:extLst>
              </p:cNvPr>
              <p:cNvSpPr txBox="1"/>
              <p:nvPr/>
            </p:nvSpPr>
            <p:spPr>
              <a:xfrm>
                <a:off x="2829677" y="4663111"/>
                <a:ext cx="599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35E2F6D-61A2-3C4A-96E5-4E15E7D0B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677" y="4663111"/>
                <a:ext cx="599459" cy="461665"/>
              </a:xfrm>
              <a:prstGeom prst="rect">
                <a:avLst/>
              </a:prstGeom>
              <a:blipFill>
                <a:blip r:embed="rId2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A5536FE-A8D5-1D49-BEC7-4B0F8C2C93B3}"/>
                  </a:ext>
                </a:extLst>
              </p:cNvPr>
              <p:cNvSpPr txBox="1"/>
              <p:nvPr/>
            </p:nvSpPr>
            <p:spPr>
              <a:xfrm>
                <a:off x="4042153" y="4663111"/>
                <a:ext cx="4991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40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A5536FE-A8D5-1D49-BEC7-4B0F8C2C9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153" y="4663111"/>
                <a:ext cx="49917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任意形状 9">
            <a:extLst>
              <a:ext uri="{FF2B5EF4-FFF2-40B4-BE49-F238E27FC236}">
                <a16:creationId xmlns:a16="http://schemas.microsoft.com/office/drawing/2014/main" id="{5661C279-66C4-4D48-B48F-15ECC3E97AA9}"/>
              </a:ext>
            </a:extLst>
          </p:cNvPr>
          <p:cNvSpPr/>
          <p:nvPr/>
        </p:nvSpPr>
        <p:spPr>
          <a:xfrm>
            <a:off x="1426314" y="3938695"/>
            <a:ext cx="1599391" cy="246357"/>
          </a:xfrm>
          <a:custGeom>
            <a:avLst/>
            <a:gdLst>
              <a:gd name="connsiteX0" fmla="*/ 1599391 w 1599391"/>
              <a:gd name="connsiteY0" fmla="*/ 900044 h 945199"/>
              <a:gd name="connsiteX1" fmla="*/ 1192991 w 1599391"/>
              <a:gd name="connsiteY1" fmla="*/ 158 h 945199"/>
              <a:gd name="connsiteX2" fmla="*/ 525334 w 1599391"/>
              <a:gd name="connsiteY2" fmla="*/ 827473 h 945199"/>
              <a:gd name="connsiteX3" fmla="*/ 31848 w 1599391"/>
              <a:gd name="connsiteY3" fmla="*/ 929073 h 945199"/>
              <a:gd name="connsiteX4" fmla="*/ 89905 w 1599391"/>
              <a:gd name="connsiteY4" fmla="*/ 943587 h 94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391" h="945199">
                <a:moveTo>
                  <a:pt x="1599391" y="900044"/>
                </a:moveTo>
                <a:cubicBezTo>
                  <a:pt x="1485695" y="456148"/>
                  <a:pt x="1372000" y="12253"/>
                  <a:pt x="1192991" y="158"/>
                </a:cubicBezTo>
                <a:cubicBezTo>
                  <a:pt x="1013982" y="-11937"/>
                  <a:pt x="718858" y="672654"/>
                  <a:pt x="525334" y="827473"/>
                </a:cubicBezTo>
                <a:cubicBezTo>
                  <a:pt x="331810" y="982292"/>
                  <a:pt x="104420" y="909721"/>
                  <a:pt x="31848" y="929073"/>
                </a:cubicBezTo>
                <a:cubicBezTo>
                  <a:pt x="-40724" y="948425"/>
                  <a:pt x="24590" y="946006"/>
                  <a:pt x="89905" y="943587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任意形状 10">
            <a:extLst>
              <a:ext uri="{FF2B5EF4-FFF2-40B4-BE49-F238E27FC236}">
                <a16:creationId xmlns:a16="http://schemas.microsoft.com/office/drawing/2014/main" id="{1D92C31C-28CC-F245-BC6C-DE5876EAC84F}"/>
              </a:ext>
            </a:extLst>
          </p:cNvPr>
          <p:cNvSpPr/>
          <p:nvPr/>
        </p:nvSpPr>
        <p:spPr>
          <a:xfrm>
            <a:off x="1168195" y="3744818"/>
            <a:ext cx="1867744" cy="345376"/>
          </a:xfrm>
          <a:custGeom>
            <a:avLst/>
            <a:gdLst>
              <a:gd name="connsiteX0" fmla="*/ 1599391 w 1599391"/>
              <a:gd name="connsiteY0" fmla="*/ 900044 h 945199"/>
              <a:gd name="connsiteX1" fmla="*/ 1192991 w 1599391"/>
              <a:gd name="connsiteY1" fmla="*/ 158 h 945199"/>
              <a:gd name="connsiteX2" fmla="*/ 525334 w 1599391"/>
              <a:gd name="connsiteY2" fmla="*/ 827473 h 945199"/>
              <a:gd name="connsiteX3" fmla="*/ 31848 w 1599391"/>
              <a:gd name="connsiteY3" fmla="*/ 929073 h 945199"/>
              <a:gd name="connsiteX4" fmla="*/ 89905 w 1599391"/>
              <a:gd name="connsiteY4" fmla="*/ 943587 h 94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391" h="945199">
                <a:moveTo>
                  <a:pt x="1599391" y="900044"/>
                </a:moveTo>
                <a:cubicBezTo>
                  <a:pt x="1485695" y="456148"/>
                  <a:pt x="1372000" y="12253"/>
                  <a:pt x="1192991" y="158"/>
                </a:cubicBezTo>
                <a:cubicBezTo>
                  <a:pt x="1013982" y="-11937"/>
                  <a:pt x="718858" y="672654"/>
                  <a:pt x="525334" y="827473"/>
                </a:cubicBezTo>
                <a:cubicBezTo>
                  <a:pt x="331810" y="982292"/>
                  <a:pt x="104420" y="909721"/>
                  <a:pt x="31848" y="929073"/>
                </a:cubicBezTo>
                <a:cubicBezTo>
                  <a:pt x="-40724" y="948425"/>
                  <a:pt x="24590" y="946006"/>
                  <a:pt x="89905" y="943587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任意形状 12">
            <a:extLst>
              <a:ext uri="{FF2B5EF4-FFF2-40B4-BE49-F238E27FC236}">
                <a16:creationId xmlns:a16="http://schemas.microsoft.com/office/drawing/2014/main" id="{E2665112-AB97-8743-8E7A-30267A7504AC}"/>
              </a:ext>
            </a:extLst>
          </p:cNvPr>
          <p:cNvSpPr/>
          <p:nvPr/>
        </p:nvSpPr>
        <p:spPr>
          <a:xfrm>
            <a:off x="963822" y="3477031"/>
            <a:ext cx="2061883" cy="388588"/>
          </a:xfrm>
          <a:custGeom>
            <a:avLst/>
            <a:gdLst>
              <a:gd name="connsiteX0" fmla="*/ 1599391 w 1599391"/>
              <a:gd name="connsiteY0" fmla="*/ 900044 h 945199"/>
              <a:gd name="connsiteX1" fmla="*/ 1192991 w 1599391"/>
              <a:gd name="connsiteY1" fmla="*/ 158 h 945199"/>
              <a:gd name="connsiteX2" fmla="*/ 525334 w 1599391"/>
              <a:gd name="connsiteY2" fmla="*/ 827473 h 945199"/>
              <a:gd name="connsiteX3" fmla="*/ 31848 w 1599391"/>
              <a:gd name="connsiteY3" fmla="*/ 929073 h 945199"/>
              <a:gd name="connsiteX4" fmla="*/ 89905 w 1599391"/>
              <a:gd name="connsiteY4" fmla="*/ 943587 h 94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391" h="945199">
                <a:moveTo>
                  <a:pt x="1599391" y="900044"/>
                </a:moveTo>
                <a:cubicBezTo>
                  <a:pt x="1485695" y="456148"/>
                  <a:pt x="1372000" y="12253"/>
                  <a:pt x="1192991" y="158"/>
                </a:cubicBezTo>
                <a:cubicBezTo>
                  <a:pt x="1013982" y="-11937"/>
                  <a:pt x="718858" y="672654"/>
                  <a:pt x="525334" y="827473"/>
                </a:cubicBezTo>
                <a:cubicBezTo>
                  <a:pt x="331810" y="982292"/>
                  <a:pt x="104420" y="909721"/>
                  <a:pt x="31848" y="929073"/>
                </a:cubicBezTo>
                <a:cubicBezTo>
                  <a:pt x="-40724" y="948425"/>
                  <a:pt x="24590" y="946006"/>
                  <a:pt x="89905" y="943587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F1C8BAC-4FEA-7549-9CD0-FED845967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788" y="1194401"/>
            <a:ext cx="3484319" cy="426552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9484B8E-AAFD-154A-9714-A93262FF5138}"/>
              </a:ext>
            </a:extLst>
          </p:cNvPr>
          <p:cNvSpPr txBox="1"/>
          <p:nvPr/>
        </p:nvSpPr>
        <p:spPr>
          <a:xfrm>
            <a:off x="6846849" y="527264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/>
              <a:t>ARPES </a:t>
            </a:r>
            <a:r>
              <a:rPr kumimoji="1" lang="zh-CN" altLang="en-US" sz="2400" b="1" dirty="0"/>
              <a:t>实验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0D9EE23-FF97-854A-A362-525E6F1E8482}"/>
              </a:ext>
            </a:extLst>
          </p:cNvPr>
          <p:cNvSpPr txBox="1"/>
          <p:nvPr/>
        </p:nvSpPr>
        <p:spPr>
          <a:xfrm>
            <a:off x="721484" y="2484171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different |k|</a:t>
            </a:r>
            <a:endParaRPr kumimoji="1" lang="zh-CN" altLang="en-US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3AF9546-DC91-C522-A077-64754F49A8D4}"/>
              </a:ext>
            </a:extLst>
          </p:cNvPr>
          <p:cNvSpPr txBox="1"/>
          <p:nvPr/>
        </p:nvSpPr>
        <p:spPr>
          <a:xfrm>
            <a:off x="1586674" y="147544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/>
              <a:t>数值画图正在进行中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CE956E-03F7-4848-9C39-6FDA46C786F4}"/>
              </a:ext>
            </a:extLst>
          </p:cNvPr>
          <p:cNvSpPr txBox="1"/>
          <p:nvPr/>
        </p:nvSpPr>
        <p:spPr>
          <a:xfrm>
            <a:off x="6537676" y="5665396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Nature Physics 10, 483 (2014)</a:t>
            </a:r>
            <a:endParaRPr kumimoji="1"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075860E-9F0D-5246-891C-096C6E0A8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338" y="1194400"/>
            <a:ext cx="3306824" cy="426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76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10E7E1B-BA16-AF40-8A79-A1EA68D32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2325" y="864918"/>
            <a:ext cx="3873500" cy="406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3D2872-B543-364A-B72D-AE30D9399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071" y="928418"/>
            <a:ext cx="2019300" cy="40005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0184C6C-C517-8249-B137-8F3C7634C888}"/>
              </a:ext>
            </a:extLst>
          </p:cNvPr>
          <p:cNvSpPr txBox="1"/>
          <p:nvPr/>
        </p:nvSpPr>
        <p:spPr>
          <a:xfrm>
            <a:off x="2887851" y="5112187"/>
            <a:ext cx="8090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kumimoji="1"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lattice, </a:t>
            </a:r>
            <a:r>
              <a:rPr kumimoji="1"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我们的结果是角度依赖的，可以解释实验！！！</a:t>
            </a:r>
            <a:endParaRPr kumimoji="1" lang="en-US" altLang="zh-CN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以前的理论难以解释！！！</a:t>
            </a:r>
            <a:endParaRPr kumimoji="1" lang="en-US" altLang="zh-CN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跟</a:t>
            </a:r>
            <a:r>
              <a:rPr kumimoji="1"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momentum distribution</a:t>
            </a:r>
            <a:r>
              <a:rPr kumimoji="1"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相一致！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F88CD18-7E80-C448-AD46-7C044C17E1E6}"/>
              </a:ext>
            </a:extLst>
          </p:cNvPr>
          <p:cNvSpPr txBox="1"/>
          <p:nvPr/>
        </p:nvSpPr>
        <p:spPr>
          <a:xfrm>
            <a:off x="4315804" y="312317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Nature Physics 10, 483 (2014)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942262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446073-43DE-0010-9854-C671469A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41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1109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RESPONSE TO THE EXTERNAL</a:t>
            </a:r>
            <a:br>
              <a:rPr lang="en-US" altLang="zh-CN" dirty="0">
                <a:solidFill>
                  <a:srgbClr val="1109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dirty="0">
                <a:solidFill>
                  <a:srgbClr val="1109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ELECTRIC AND MAGNETIC FIELDS</a:t>
            </a:r>
            <a:br>
              <a:rPr lang="en-US" altLang="zh-CN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B27AC7B-C2E8-75D5-1175-7CABD7927C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zh-CN" altLang="en-US" dirty="0"/>
                  <a:t>计算不同温度的电阻和</a:t>
                </a:r>
                <a:r>
                  <a:rPr kumimoji="1" lang="en-US" altLang="zh-CN" dirty="0"/>
                  <a:t>Hall</a:t>
                </a:r>
                <a:r>
                  <a:rPr kumimoji="1" lang="zh-CN" altLang="en-US" dirty="0"/>
                  <a:t>电阻。在</a:t>
                </a:r>
                <a:r>
                  <a:rPr kumimoji="1" lang="en-US" altLang="zh-CN" dirty="0"/>
                  <a:t>lattice model,</a:t>
                </a:r>
                <a:r>
                  <a:rPr kumimoji="1" lang="zh-CN" altLang="en-US" dirty="0"/>
                  <a:t> 外场下</a:t>
                </a:r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14:m>
                  <m:oMath xmlns:m="http://schemas.openxmlformats.org/officeDocument/2006/math">
                    <m:r>
                      <a:rPr kumimoji="1" lang="zh-CN" altLang="en-US" i="1" dirty="0">
                        <a:latin typeface="Cambria Math" panose="02040503050406030204" pitchFamily="18" charset="0"/>
                      </a:rPr>
                      <m:t>取</m:t>
                    </m:r>
                    <m:r>
                      <a:rPr kumimoji="1" lang="zh-CN" altLang="en-US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kumimoji="1" lang="zh-CN" altLang="en-US" b="0" i="1" dirty="0" smtClean="0">
                        <a:latin typeface="Cambria Math" panose="02040503050406030204" pitchFamily="18" charset="0"/>
                      </a:rPr>
                      <m:t>，</m:t>
                    </m:r>
                    <m:r>
                      <a:rPr kumimoji="1" lang="zh-CN" altLang="en-US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zh-CN" altLang="en-US" dirty="0"/>
                  <a:t> （可以任意取，但这样取方便）</a:t>
                </a:r>
                <a:r>
                  <a:rPr kumimoji="1" lang="en-US" altLang="zh-CN" dirty="0"/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B27AC7B-C2E8-75D5-1175-7CABD7927C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64BCC1F9-5795-0B77-DD42-6398EF822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334" y="2341357"/>
            <a:ext cx="6807200" cy="6477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F78CACE-F1AF-3743-7A87-B5CE341F6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187" y="3151188"/>
            <a:ext cx="3378200" cy="3937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46264F-F502-C634-6D73-4030E2BD3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144" y="3752645"/>
            <a:ext cx="1930400" cy="381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2D5B50-CB24-1A17-106B-053E29CB2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548" y="3693572"/>
            <a:ext cx="4965700" cy="482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C00B78-FC58-3095-F811-F9DF5DDAC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602" y="5009610"/>
            <a:ext cx="3568700" cy="622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B12916-F93A-040A-2105-B6FB5217E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2302" y="5111210"/>
            <a:ext cx="406400" cy="520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52304AE-8251-0D0E-8E7B-D793806B2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4503" y="5187410"/>
            <a:ext cx="1562100" cy="36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F0D1BB-2723-72FC-163A-163D53A261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2646" y="5111210"/>
            <a:ext cx="2794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18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5059C227-A9D3-DD45-BB15-19C51A9A87EB}"/>
              </a:ext>
            </a:extLst>
          </p:cNvPr>
          <p:cNvSpPr txBox="1">
            <a:spLocks/>
          </p:cNvSpPr>
          <p:nvPr/>
        </p:nvSpPr>
        <p:spPr>
          <a:xfrm>
            <a:off x="1500353" y="354615"/>
            <a:ext cx="9377854" cy="948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Physical Results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CAC80E15-103F-0D41-A2B3-1D3DE65D9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9458637"/>
              </p:ext>
            </p:extLst>
          </p:nvPr>
        </p:nvGraphicFramePr>
        <p:xfrm>
          <a:off x="1500353" y="1171611"/>
          <a:ext cx="920071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B9227E9C-2802-CF55-07EA-17525160AD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8450" y="3279178"/>
            <a:ext cx="1927539" cy="2359705"/>
          </a:xfrm>
          <a:prstGeom prst="rect">
            <a:avLst/>
          </a:prstGeom>
        </p:spPr>
      </p:pic>
      <p:sp>
        <p:nvSpPr>
          <p:cNvPr id="18" name="任意形状 17">
            <a:extLst>
              <a:ext uri="{FF2B5EF4-FFF2-40B4-BE49-F238E27FC236}">
                <a16:creationId xmlns:a16="http://schemas.microsoft.com/office/drawing/2014/main" id="{F980027F-0506-5E9A-F575-AF3B91006666}"/>
              </a:ext>
            </a:extLst>
          </p:cNvPr>
          <p:cNvSpPr/>
          <p:nvPr/>
        </p:nvSpPr>
        <p:spPr>
          <a:xfrm>
            <a:off x="556448" y="5292086"/>
            <a:ext cx="1306016" cy="437892"/>
          </a:xfrm>
          <a:custGeom>
            <a:avLst/>
            <a:gdLst>
              <a:gd name="connsiteX0" fmla="*/ 0 w 1079429"/>
              <a:gd name="connsiteY0" fmla="*/ 593462 h 593462"/>
              <a:gd name="connsiteX1" fmla="*/ 167268 w 1079429"/>
              <a:gd name="connsiteY1" fmla="*/ 192018 h 593462"/>
              <a:gd name="connsiteX2" fmla="*/ 423746 w 1079429"/>
              <a:gd name="connsiteY2" fmla="*/ 2447 h 593462"/>
              <a:gd name="connsiteX3" fmla="*/ 1014761 w 1079429"/>
              <a:gd name="connsiteY3" fmla="*/ 314682 h 593462"/>
              <a:gd name="connsiteX4" fmla="*/ 1037063 w 1079429"/>
              <a:gd name="connsiteY4" fmla="*/ 314682 h 59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429" h="593462">
                <a:moveTo>
                  <a:pt x="0" y="593462"/>
                </a:moveTo>
                <a:cubicBezTo>
                  <a:pt x="48322" y="441991"/>
                  <a:pt x="96644" y="290520"/>
                  <a:pt x="167268" y="192018"/>
                </a:cubicBezTo>
                <a:cubicBezTo>
                  <a:pt x="237892" y="93516"/>
                  <a:pt x="282497" y="-17997"/>
                  <a:pt x="423746" y="2447"/>
                </a:cubicBezTo>
                <a:cubicBezTo>
                  <a:pt x="564995" y="22891"/>
                  <a:pt x="912542" y="262643"/>
                  <a:pt x="1014761" y="314682"/>
                </a:cubicBezTo>
                <a:cubicBezTo>
                  <a:pt x="1116980" y="366721"/>
                  <a:pt x="1077021" y="340701"/>
                  <a:pt x="1037063" y="314682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任意形状 19">
            <a:extLst>
              <a:ext uri="{FF2B5EF4-FFF2-40B4-BE49-F238E27FC236}">
                <a16:creationId xmlns:a16="http://schemas.microsoft.com/office/drawing/2014/main" id="{C3FB4120-B412-A882-7947-AC4D9B27596E}"/>
              </a:ext>
            </a:extLst>
          </p:cNvPr>
          <p:cNvSpPr/>
          <p:nvPr/>
        </p:nvSpPr>
        <p:spPr>
          <a:xfrm>
            <a:off x="648795" y="3853162"/>
            <a:ext cx="972897" cy="605868"/>
          </a:xfrm>
          <a:custGeom>
            <a:avLst/>
            <a:gdLst>
              <a:gd name="connsiteX0" fmla="*/ 0 w 728420"/>
              <a:gd name="connsiteY0" fmla="*/ 449451 h 449451"/>
              <a:gd name="connsiteX1" fmla="*/ 728420 w 728420"/>
              <a:gd name="connsiteY1" fmla="*/ 0 h 449451"/>
              <a:gd name="connsiteX2" fmla="*/ 728420 w 728420"/>
              <a:gd name="connsiteY2" fmla="*/ 0 h 44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420" h="449451">
                <a:moveTo>
                  <a:pt x="0" y="449451"/>
                </a:moveTo>
                <a:lnTo>
                  <a:pt x="728420" y="0"/>
                </a:lnTo>
                <a:lnTo>
                  <a:pt x="728420" y="0"/>
                </a:ln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任意形状 25">
            <a:extLst>
              <a:ext uri="{FF2B5EF4-FFF2-40B4-BE49-F238E27FC236}">
                <a16:creationId xmlns:a16="http://schemas.microsoft.com/office/drawing/2014/main" id="{CA42BEA8-E7BC-A245-9131-0DEA46CE287D}"/>
              </a:ext>
            </a:extLst>
          </p:cNvPr>
          <p:cNvSpPr/>
          <p:nvPr/>
        </p:nvSpPr>
        <p:spPr>
          <a:xfrm>
            <a:off x="11066175" y="2692300"/>
            <a:ext cx="960932" cy="406042"/>
          </a:xfrm>
          <a:custGeom>
            <a:avLst/>
            <a:gdLst>
              <a:gd name="connsiteX0" fmla="*/ 1599391 w 1599391"/>
              <a:gd name="connsiteY0" fmla="*/ 900044 h 945199"/>
              <a:gd name="connsiteX1" fmla="*/ 1192991 w 1599391"/>
              <a:gd name="connsiteY1" fmla="*/ 158 h 945199"/>
              <a:gd name="connsiteX2" fmla="*/ 525334 w 1599391"/>
              <a:gd name="connsiteY2" fmla="*/ 827473 h 945199"/>
              <a:gd name="connsiteX3" fmla="*/ 31848 w 1599391"/>
              <a:gd name="connsiteY3" fmla="*/ 929073 h 945199"/>
              <a:gd name="connsiteX4" fmla="*/ 89905 w 1599391"/>
              <a:gd name="connsiteY4" fmla="*/ 943587 h 94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391" h="945199">
                <a:moveTo>
                  <a:pt x="1599391" y="900044"/>
                </a:moveTo>
                <a:cubicBezTo>
                  <a:pt x="1485695" y="456148"/>
                  <a:pt x="1372000" y="12253"/>
                  <a:pt x="1192991" y="158"/>
                </a:cubicBezTo>
                <a:cubicBezTo>
                  <a:pt x="1013982" y="-11937"/>
                  <a:pt x="718858" y="672654"/>
                  <a:pt x="525334" y="827473"/>
                </a:cubicBezTo>
                <a:cubicBezTo>
                  <a:pt x="331810" y="982292"/>
                  <a:pt x="104420" y="909721"/>
                  <a:pt x="31848" y="929073"/>
                </a:cubicBezTo>
                <a:cubicBezTo>
                  <a:pt x="-40724" y="948425"/>
                  <a:pt x="24590" y="946006"/>
                  <a:pt x="89905" y="943587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任意形状 26">
            <a:extLst>
              <a:ext uri="{FF2B5EF4-FFF2-40B4-BE49-F238E27FC236}">
                <a16:creationId xmlns:a16="http://schemas.microsoft.com/office/drawing/2014/main" id="{27B30035-0E64-5F46-9D89-A18001D51720}"/>
              </a:ext>
            </a:extLst>
          </p:cNvPr>
          <p:cNvSpPr/>
          <p:nvPr/>
        </p:nvSpPr>
        <p:spPr>
          <a:xfrm>
            <a:off x="10777353" y="2414974"/>
            <a:ext cx="1122162" cy="394633"/>
          </a:xfrm>
          <a:custGeom>
            <a:avLst/>
            <a:gdLst>
              <a:gd name="connsiteX0" fmla="*/ 1599391 w 1599391"/>
              <a:gd name="connsiteY0" fmla="*/ 900044 h 945199"/>
              <a:gd name="connsiteX1" fmla="*/ 1192991 w 1599391"/>
              <a:gd name="connsiteY1" fmla="*/ 158 h 945199"/>
              <a:gd name="connsiteX2" fmla="*/ 525334 w 1599391"/>
              <a:gd name="connsiteY2" fmla="*/ 827473 h 945199"/>
              <a:gd name="connsiteX3" fmla="*/ 31848 w 1599391"/>
              <a:gd name="connsiteY3" fmla="*/ 929073 h 945199"/>
              <a:gd name="connsiteX4" fmla="*/ 89905 w 1599391"/>
              <a:gd name="connsiteY4" fmla="*/ 943587 h 94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391" h="945199">
                <a:moveTo>
                  <a:pt x="1599391" y="900044"/>
                </a:moveTo>
                <a:cubicBezTo>
                  <a:pt x="1485695" y="456148"/>
                  <a:pt x="1372000" y="12253"/>
                  <a:pt x="1192991" y="158"/>
                </a:cubicBezTo>
                <a:cubicBezTo>
                  <a:pt x="1013982" y="-11937"/>
                  <a:pt x="718858" y="672654"/>
                  <a:pt x="525334" y="827473"/>
                </a:cubicBezTo>
                <a:cubicBezTo>
                  <a:pt x="331810" y="982292"/>
                  <a:pt x="104420" y="909721"/>
                  <a:pt x="31848" y="929073"/>
                </a:cubicBezTo>
                <a:cubicBezTo>
                  <a:pt x="-40724" y="948425"/>
                  <a:pt x="24590" y="946006"/>
                  <a:pt x="89905" y="943587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任意形状 27">
            <a:extLst>
              <a:ext uri="{FF2B5EF4-FFF2-40B4-BE49-F238E27FC236}">
                <a16:creationId xmlns:a16="http://schemas.microsoft.com/office/drawing/2014/main" id="{84451238-59BC-6347-8F33-797A0DB04DC7}"/>
              </a:ext>
            </a:extLst>
          </p:cNvPr>
          <p:cNvSpPr/>
          <p:nvPr/>
        </p:nvSpPr>
        <p:spPr>
          <a:xfrm>
            <a:off x="10611523" y="2175794"/>
            <a:ext cx="1238803" cy="371215"/>
          </a:xfrm>
          <a:custGeom>
            <a:avLst/>
            <a:gdLst>
              <a:gd name="connsiteX0" fmla="*/ 1599391 w 1599391"/>
              <a:gd name="connsiteY0" fmla="*/ 900044 h 945199"/>
              <a:gd name="connsiteX1" fmla="*/ 1192991 w 1599391"/>
              <a:gd name="connsiteY1" fmla="*/ 158 h 945199"/>
              <a:gd name="connsiteX2" fmla="*/ 525334 w 1599391"/>
              <a:gd name="connsiteY2" fmla="*/ 827473 h 945199"/>
              <a:gd name="connsiteX3" fmla="*/ 31848 w 1599391"/>
              <a:gd name="connsiteY3" fmla="*/ 929073 h 945199"/>
              <a:gd name="connsiteX4" fmla="*/ 89905 w 1599391"/>
              <a:gd name="connsiteY4" fmla="*/ 943587 h 94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9391" h="945199">
                <a:moveTo>
                  <a:pt x="1599391" y="900044"/>
                </a:moveTo>
                <a:cubicBezTo>
                  <a:pt x="1485695" y="456148"/>
                  <a:pt x="1372000" y="12253"/>
                  <a:pt x="1192991" y="158"/>
                </a:cubicBezTo>
                <a:cubicBezTo>
                  <a:pt x="1013982" y="-11937"/>
                  <a:pt x="718858" y="672654"/>
                  <a:pt x="525334" y="827473"/>
                </a:cubicBezTo>
                <a:cubicBezTo>
                  <a:pt x="331810" y="982292"/>
                  <a:pt x="104420" y="909721"/>
                  <a:pt x="31848" y="929073"/>
                </a:cubicBezTo>
                <a:cubicBezTo>
                  <a:pt x="-40724" y="948425"/>
                  <a:pt x="24590" y="946006"/>
                  <a:pt x="89905" y="943587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ED95218-6915-3743-BD21-B70CCD522564}"/>
              </a:ext>
            </a:extLst>
          </p:cNvPr>
          <p:cNvSpPr txBox="1"/>
          <p:nvPr/>
        </p:nvSpPr>
        <p:spPr>
          <a:xfrm>
            <a:off x="758920" y="244705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角度依赖</a:t>
            </a:r>
            <a:r>
              <a:rPr kumimoji="1" lang="en-US" altLang="zh-CN" dirty="0" err="1"/>
              <a:t>Luttinger</a:t>
            </a:r>
            <a:r>
              <a:rPr kumimoji="1" lang="en-US" altLang="zh-CN" dirty="0"/>
              <a:t> liquid</a:t>
            </a:r>
            <a:endParaRPr kumimoji="1" lang="zh-CN" altLang="en-US" dirty="0"/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CE87FF48-9EA7-76B4-483F-01973255D1F4}"/>
              </a:ext>
            </a:extLst>
          </p:cNvPr>
          <p:cNvCxnSpPr>
            <a:cxnSpLocks/>
          </p:cNvCxnSpPr>
          <p:nvPr/>
        </p:nvCxnSpPr>
        <p:spPr>
          <a:xfrm>
            <a:off x="484031" y="265127"/>
            <a:ext cx="0" cy="1127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E881C2E1-E7AF-0EE8-6372-6D0FC239E11F}"/>
              </a:ext>
            </a:extLst>
          </p:cNvPr>
          <p:cNvCxnSpPr>
            <a:cxnSpLocks/>
          </p:cNvCxnSpPr>
          <p:nvPr/>
        </p:nvCxnSpPr>
        <p:spPr>
          <a:xfrm>
            <a:off x="491788" y="1346968"/>
            <a:ext cx="1338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曲线连接符 10">
            <a:extLst>
              <a:ext uri="{FF2B5EF4-FFF2-40B4-BE49-F238E27FC236}">
                <a16:creationId xmlns:a16="http://schemas.microsoft.com/office/drawing/2014/main" id="{DB69DE5E-0115-315A-D5CD-B86657160A4D}"/>
              </a:ext>
            </a:extLst>
          </p:cNvPr>
          <p:cNvCxnSpPr>
            <a:cxnSpLocks/>
          </p:cNvCxnSpPr>
          <p:nvPr/>
        </p:nvCxnSpPr>
        <p:spPr>
          <a:xfrm>
            <a:off x="491788" y="677832"/>
            <a:ext cx="1435336" cy="466236"/>
          </a:xfrm>
          <a:prstGeom prst="curvedConnector3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曲线连接符 14">
            <a:extLst>
              <a:ext uri="{FF2B5EF4-FFF2-40B4-BE49-F238E27FC236}">
                <a16:creationId xmlns:a16="http://schemas.microsoft.com/office/drawing/2014/main" id="{5AFC722D-157C-6473-6147-F7CF87ADE832}"/>
              </a:ext>
            </a:extLst>
          </p:cNvPr>
          <p:cNvCxnSpPr>
            <a:cxnSpLocks/>
          </p:cNvCxnSpPr>
          <p:nvPr/>
        </p:nvCxnSpPr>
        <p:spPr>
          <a:xfrm>
            <a:off x="491788" y="670371"/>
            <a:ext cx="1306016" cy="563928"/>
          </a:xfrm>
          <a:prstGeom prst="curvedConnector3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3700623A-7D49-668A-6402-C57050594D66}"/>
              </a:ext>
            </a:extLst>
          </p:cNvPr>
          <p:cNvCxnSpPr>
            <a:cxnSpLocks/>
          </p:cNvCxnSpPr>
          <p:nvPr/>
        </p:nvCxnSpPr>
        <p:spPr>
          <a:xfrm>
            <a:off x="11899515" y="1983187"/>
            <a:ext cx="0" cy="1127643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F7C84F18-C1CD-6749-9831-E6ED24E00D3F}"/>
              </a:ext>
            </a:extLst>
          </p:cNvPr>
          <p:cNvCxnSpPr>
            <a:cxnSpLocks/>
          </p:cNvCxnSpPr>
          <p:nvPr/>
        </p:nvCxnSpPr>
        <p:spPr>
          <a:xfrm>
            <a:off x="11688093" y="1983187"/>
            <a:ext cx="0" cy="1127643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5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D9F84C-8424-50ED-77C7-7D4050E3DA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645459"/>
                <a:ext cx="10515600" cy="5531504"/>
              </a:xfrm>
            </p:spPr>
            <p:txBody>
              <a:bodyPr/>
              <a:lstStyle/>
              <a:p>
                <a:r>
                  <a:rPr kumimoji="1" lang="en-US" altLang="zh-CN" dirty="0" err="1">
                    <a:solidFill>
                      <a:srgbClr val="FF0000"/>
                    </a:solidFill>
                  </a:rPr>
                  <a:t>Ioffe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-Larkin rule:</a:t>
                </a:r>
              </a:p>
              <a:p>
                <a:endParaRPr kumimoji="1" lang="en-US" altLang="zh-CN" dirty="0">
                  <a:solidFill>
                    <a:srgbClr val="FF0000"/>
                  </a:solidFill>
                </a:endParaRPr>
              </a:p>
              <a:p>
                <a:endParaRPr kumimoji="1" lang="en-US" altLang="zh-CN" dirty="0">
                  <a:solidFill>
                    <a:srgbClr val="FF0000"/>
                  </a:solidFill>
                </a:endParaRPr>
              </a:p>
              <a:p>
                <a:endParaRPr kumimoji="1" lang="en-US" altLang="zh-CN" dirty="0">
                  <a:solidFill>
                    <a:srgbClr val="FF0000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 err="1">
                    <a:solidFill>
                      <a:srgbClr val="FF0000"/>
                    </a:solidFill>
                  </a:rPr>
                  <a:t>Spinon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 and holon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是串联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(sequential)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“电路”导电不是并联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(parallel)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“电路”。</a:t>
                </a:r>
                <a:endParaRPr kumimoji="1" lang="en-US" altLang="zh-CN" dirty="0">
                  <a:solidFill>
                    <a:srgbClr val="FF0000"/>
                  </a:solidFill>
                </a:endParaRPr>
              </a:p>
              <a:p>
                <a:r>
                  <a:rPr kumimoji="1" lang="zh-CN" altLang="en-US" dirty="0"/>
                  <a:t>所以，电导的大小，由电阻大的决定，</a:t>
                </a:r>
                <a:r>
                  <a:rPr kumimoji="1" lang="en-US" altLang="zh-CN" dirty="0"/>
                  <a:t>holon</a:t>
                </a:r>
                <a:r>
                  <a:rPr kumimoji="1" lang="zh-CN" altLang="en-US" dirty="0"/>
                  <a:t>的电阻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kumimoji="1" lang="en-US" altLang="zh-CN" dirty="0" err="1"/>
                  <a:t>spinon</a:t>
                </a:r>
                <a:r>
                  <a:rPr kumimoji="1" lang="zh-CN" altLang="en-US" dirty="0"/>
                  <a:t>的电阻。</a:t>
                </a:r>
                <a:endParaRPr kumimoji="1" lang="en-US" altLang="zh-CN" dirty="0"/>
              </a:p>
              <a:p>
                <a:r>
                  <a:rPr kumimoji="1" lang="zh-CN" altLang="en-US" dirty="0"/>
                  <a:t>所以，</a:t>
                </a:r>
                <a:r>
                  <a:rPr kumimoji="1" lang="en-US" altLang="zh-CN" dirty="0"/>
                  <a:t>t-J model</a:t>
                </a:r>
                <a:r>
                  <a:rPr kumimoji="1" lang="zh-CN" altLang="en-US" dirty="0"/>
                  <a:t>一般用于空穴导电。 </a:t>
                </a:r>
                <a:endParaRPr kumimoji="1" lang="en-US" altLang="zh-CN" dirty="0"/>
              </a:p>
              <a:p>
                <a:r>
                  <a:rPr kumimoji="1" lang="en-US" altLang="zh-CN" dirty="0" err="1"/>
                  <a:t>Cuprates</a:t>
                </a:r>
                <a:r>
                  <a:rPr kumimoji="1" lang="zh-CN" altLang="en-US" dirty="0"/>
                  <a:t>系统大多数是空穴导电，一般的反常特性也是指</a:t>
                </a:r>
                <a:r>
                  <a:rPr kumimoji="1" lang="en-US" altLang="zh-CN" dirty="0"/>
                  <a:t>hole</a:t>
                </a:r>
                <a:r>
                  <a:rPr kumimoji="1" lang="zh-CN" altLang="en-US" dirty="0"/>
                  <a:t>导电的系统。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D9F84C-8424-50ED-77C7-7D4050E3DA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645459"/>
                <a:ext cx="10515600" cy="5531504"/>
              </a:xfrm>
              <a:blipFill>
                <a:blip r:embed="rId2"/>
                <a:stretch>
                  <a:fillRect l="-965" t="-1835" r="-6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406D23D7-1988-0C45-76DA-E15AFCBF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980" y="1113114"/>
            <a:ext cx="4813300" cy="6858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3DC323-C4E6-6F9D-52F5-F04B5E8A5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986" y="2006219"/>
            <a:ext cx="4368800" cy="5207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8FE8F54-2282-F202-00DC-164335C3D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830" y="714151"/>
            <a:ext cx="7772400" cy="33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81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E78439-B954-2C96-5F1E-16B45559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ffectLst/>
                <a:latin typeface="Helvetica" pitchFamily="2" charset="0"/>
              </a:rPr>
              <a:t>                  </a:t>
            </a:r>
            <a:r>
              <a:rPr lang="en-US" altLang="zh-CN" dirty="0">
                <a:solidFill>
                  <a:srgbClr val="1109D9"/>
                </a:solidFill>
                <a:effectLst/>
                <a:latin typeface="Helvetica" pitchFamily="2" charset="0"/>
              </a:rPr>
              <a:t>Coupling Constant</a:t>
            </a:r>
            <a:endParaRPr kumimoji="1" lang="zh-CN" altLang="en-US" dirty="0">
              <a:solidFill>
                <a:srgbClr val="1109D9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5FE689-C97F-575F-3621-1500BCCEF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当</a:t>
            </a:r>
            <a:r>
              <a:rPr kumimoji="1" lang="en-US" altLang="zh-CN" dirty="0"/>
              <a:t>g</a:t>
            </a:r>
            <a:r>
              <a:rPr kumimoji="1" lang="zh-CN" altLang="en-US" dirty="0"/>
              <a:t>跟</a:t>
            </a:r>
            <a:r>
              <a:rPr kumimoji="1" lang="en-US" altLang="zh-CN" dirty="0"/>
              <a:t>e</a:t>
            </a:r>
            <a:r>
              <a:rPr kumimoji="1" lang="zh-CN" altLang="en-US" dirty="0"/>
              <a:t>不一样时，会不会影响</a:t>
            </a:r>
            <a:r>
              <a:rPr kumimoji="1" lang="en-US" altLang="zh-CN" dirty="0" err="1"/>
              <a:t>Ioffe</a:t>
            </a:r>
            <a:r>
              <a:rPr kumimoji="1" lang="en-US" altLang="zh-CN" dirty="0"/>
              <a:t>-Larkin rule?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690F0C-7952-96E9-949D-3F024F9E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47" y="2513330"/>
            <a:ext cx="2057400" cy="368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C2AA542-A31D-E9F4-7298-D98356E19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294" y="2513330"/>
            <a:ext cx="2362200" cy="355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E334E82-1083-232C-7460-04532D160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547" y="3035300"/>
            <a:ext cx="1498600" cy="393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3FE53B-F132-EC81-E456-367192A96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870" y="3033451"/>
            <a:ext cx="2374900" cy="406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B3F1F2B-06E2-3B6B-FCC3-1A660482A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2440" y="3075735"/>
            <a:ext cx="1778000" cy="393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BC6BE0-0FD1-C1E8-46C6-523537410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547" y="3668190"/>
            <a:ext cx="6540500" cy="901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24991F-8EC0-5CF5-7CA1-97F471902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594" y="4503215"/>
            <a:ext cx="6959600" cy="1536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11144F-91EE-0254-5E33-27E87E61D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6500" y="6056052"/>
            <a:ext cx="4889500" cy="698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DFEABB1-FCF6-1059-F108-021069623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1440" y="3975847"/>
            <a:ext cx="190500" cy="152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DA7A3F5-02E7-C07A-F1BE-4805A1050E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2252" y="3855197"/>
            <a:ext cx="1219200" cy="393700"/>
          </a:xfrm>
          <a:prstGeom prst="rect">
            <a:avLst/>
          </a:prstGeom>
        </p:spPr>
      </p:pic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B9C9D1E1-9E9C-0E44-C003-773EC94B8DFE}"/>
              </a:ext>
            </a:extLst>
          </p:cNvPr>
          <p:cNvCxnSpPr>
            <a:cxnSpLocks/>
          </p:cNvCxnSpPr>
          <p:nvPr/>
        </p:nvCxnSpPr>
        <p:spPr>
          <a:xfrm>
            <a:off x="8269194" y="3033451"/>
            <a:ext cx="0" cy="356429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4444E802-5350-C785-2D04-3C7AA93710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6758" y="4276837"/>
            <a:ext cx="2717800" cy="10033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7681DD9-511A-D07F-BF08-7A1798A982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483" y="5352733"/>
            <a:ext cx="3606800" cy="8382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9967125D-B59F-EC03-AC91-159032790CDC}"/>
              </a:ext>
            </a:extLst>
          </p:cNvPr>
          <p:cNvSpPr txBox="1"/>
          <p:nvPr/>
        </p:nvSpPr>
        <p:spPr>
          <a:xfrm>
            <a:off x="9013605" y="2451067"/>
            <a:ext cx="1755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solidFill>
                  <a:srgbClr val="FF0000"/>
                </a:solidFill>
              </a:rPr>
              <a:t>微扰耦合常数不会影响对外场响应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97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E9A72C-D248-A464-0707-B77FF421E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ffectLst/>
                <a:latin typeface="Helvetica" pitchFamily="2" charset="0"/>
              </a:rPr>
              <a:t>                       </a:t>
            </a:r>
            <a:r>
              <a:rPr lang="en-US" altLang="zh-CN" dirty="0">
                <a:solidFill>
                  <a:srgbClr val="1109D9"/>
                </a:solidFill>
                <a:effectLst/>
                <a:latin typeface="Helvetica" pitchFamily="2" charset="0"/>
              </a:rPr>
              <a:t>Polarization</a:t>
            </a:r>
            <a:endParaRPr kumimoji="1" lang="zh-CN" altLang="en-US" dirty="0">
              <a:solidFill>
                <a:srgbClr val="1109D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ED148A6-6B44-66FE-D065-AA7F58A24B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Linear response theory</a:t>
                </a:r>
              </a:p>
              <a:p>
                <a:endParaRPr kumimoji="1" lang="en-US" altLang="zh-CN" dirty="0"/>
              </a:p>
              <a:p>
                <a:endParaRPr kumimoji="1"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l-GR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kumimoji="1" lang="en-US" altLang="zh-CN" dirty="0"/>
                  <a:t>,</a:t>
                </a:r>
              </a:p>
              <a:p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00 </m:t>
                        </m:r>
                      </m:sub>
                    </m:sSub>
                  </m:oMath>
                </a14:m>
                <a:r>
                  <a:rPr kumimoji="1" lang="en-US" altLang="zh-CN" dirty="0"/>
                  <a:t>relates to the </a:t>
                </a:r>
                <a:r>
                  <a:rPr kumimoji="1" lang="zh-CN" altLang="en-US" dirty="0"/>
                  <a:t>压缩率。</a:t>
                </a: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1" lang="en-US" altLang="zh-CN" dirty="0"/>
                  <a:t> (relates to </a:t>
                </a:r>
                <a:r>
                  <a:rPr kumimoji="1" lang="zh-CN" altLang="en-US" dirty="0"/>
                  <a:t>压电）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ED148A6-6B44-66FE-D065-AA7F58A24B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9E7FBC1-5AE0-3045-82A1-582F31FE9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31" y="2467085"/>
            <a:ext cx="6758199" cy="4863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96F575-CBEF-FC42-BE48-72E068A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011" y="3455194"/>
            <a:ext cx="4253843" cy="5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410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B6BC30-4EDF-3148-B8BA-544533C3D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814" y="523081"/>
            <a:ext cx="10515600" cy="4351338"/>
          </a:xfrm>
        </p:spPr>
        <p:txBody>
          <a:bodyPr/>
          <a:lstStyle/>
          <a:p>
            <a:r>
              <a:rPr kumimoji="1" lang="zh-CN" altLang="en-US" dirty="0"/>
              <a:t>计算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63460B-6383-9D49-B5CE-F4730324D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318" y="1811801"/>
            <a:ext cx="5691571" cy="15848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14FC66-9C52-1D48-AEB6-6138424E6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695" y="2058111"/>
            <a:ext cx="1663700" cy="1092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DF3B7B-DD59-214A-A8C0-A59815335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554" y="4451268"/>
            <a:ext cx="1397841" cy="8033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63F443-0AD5-5748-86B0-E03980332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317" y="4451268"/>
            <a:ext cx="5706401" cy="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891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C9BB467-37DD-5048-B9DD-9DE0C6ABD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524" y="993446"/>
            <a:ext cx="1574800" cy="1003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FA7D73-049C-9344-B6D7-233883866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792" y="3693730"/>
            <a:ext cx="1587989" cy="9203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48A9B77-1078-A748-A872-8E72B0876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214" y="919355"/>
            <a:ext cx="5450227" cy="14777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5C258A-DF02-2545-8D62-64E2FC0E5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127" y="3839342"/>
            <a:ext cx="4978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32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51CF0-1FBB-2342-AC99-EFC8F5589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   </a:t>
            </a:r>
            <a:r>
              <a:rPr lang="en" altLang="zh-CN" sz="4000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Linear-dependence on T of Resistivity</a:t>
            </a:r>
            <a:endParaRPr kumimoji="1" lang="zh-CN" altLang="en-US" sz="4000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C914534-FEE7-F84B-963C-0DAC353D4B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Cuprates</a:t>
                </a:r>
                <a:r>
                  <a:rPr kumimoji="1" lang="zh-CN" altLang="en-US" dirty="0"/>
                  <a:t>材料的</a:t>
                </a:r>
                <a:r>
                  <a:rPr kumimoji="1" lang="en-US" altLang="zh-CN" dirty="0"/>
                  <a:t>strange Metal</a:t>
                </a:r>
                <a:r>
                  <a:rPr kumimoji="1" lang="zh-CN" altLang="en-US" dirty="0"/>
                  <a:t>态，在很大一个温度范围，电阻随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温度线性增长，跟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Fermi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Liquid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的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T</a:t>
                </a:r>
                <a:r>
                  <a:rPr kumimoji="1" lang="en-US" altLang="zh-CN" b="1" baseline="30000" dirty="0">
                    <a:solidFill>
                      <a:srgbClr val="FF0000"/>
                    </a:solidFill>
                  </a:rPr>
                  <a:t>2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增长不符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。</a:t>
                </a:r>
                <a:endParaRPr kumimoji="1" lang="en-US" altLang="zh-CN" dirty="0">
                  <a:solidFill>
                    <a:srgbClr val="FF0000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0000"/>
                    </a:solidFill>
                  </a:rPr>
                  <a:t>Lee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and </a:t>
                </a:r>
                <a:r>
                  <a:rPr kumimoji="1" lang="en-US" altLang="zh-CN" dirty="0" err="1">
                    <a:solidFill>
                      <a:srgbClr val="FF0000"/>
                    </a:solidFill>
                  </a:rPr>
                  <a:t>Nagaosa</a:t>
                </a:r>
                <a:r>
                  <a:rPr kumimoji="1" lang="zh-CN" altLang="en-US" dirty="0"/>
                  <a:t>的</a:t>
                </a:r>
                <a:r>
                  <a:rPr kumimoji="1" lang="en-US" altLang="zh-CN" dirty="0"/>
                  <a:t>gauge theory</a:t>
                </a:r>
                <a:r>
                  <a:rPr kumimoji="1" lang="zh-CN" altLang="en-US" dirty="0"/>
                  <a:t>最重要的结果是得到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r>
                  <a:rPr kumimoji="1" lang="zh-CN" altLang="en-US" dirty="0"/>
                  <a:t>我们现在也来得到这个结果</a:t>
                </a:r>
                <a:r>
                  <a:rPr kumimoji="1" lang="en-US" altLang="zh-CN" dirty="0"/>
                  <a:t>(</a:t>
                </a:r>
                <a:r>
                  <a:rPr kumimoji="1" lang="zh-CN" altLang="en-US" dirty="0"/>
                  <a:t>几乎是重复</a:t>
                </a:r>
                <a:r>
                  <a:rPr kumimoji="1" lang="en-US" altLang="zh-CN" dirty="0"/>
                  <a:t>L-N</a:t>
                </a:r>
                <a:r>
                  <a:rPr kumimoji="1" lang="zh-CN" altLang="en-US" dirty="0"/>
                  <a:t>的计算）。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C914534-FEE7-F84B-963C-0DAC353D4B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6BF63F8-2E86-4B4F-B773-6F801166E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566" y="3835618"/>
            <a:ext cx="3516586" cy="4315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4D43C9-429B-A04D-B3AF-711CBAB13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008" y="3835618"/>
            <a:ext cx="1357806" cy="4526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96ABFB3-BB95-5C45-AEE3-3498519E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167" y="4565650"/>
            <a:ext cx="4343400" cy="19939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3610E51-5ACA-0A47-A349-E11645D29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670" y="3733743"/>
            <a:ext cx="2636797" cy="533456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60454D69-6431-3C40-8EF5-FBA0E0683A8B}"/>
              </a:ext>
            </a:extLst>
          </p:cNvPr>
          <p:cNvCxnSpPr>
            <a:cxnSpLocks/>
          </p:cNvCxnSpPr>
          <p:nvPr/>
        </p:nvCxnSpPr>
        <p:spPr>
          <a:xfrm>
            <a:off x="6096000" y="4565650"/>
            <a:ext cx="0" cy="181886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6A2D0505-A887-FF4A-A8A0-BF86A81E5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434" y="5020508"/>
            <a:ext cx="4006888" cy="8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558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07BE56-66A4-2E4F-9B42-54F466A6B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36" y="735087"/>
            <a:ext cx="5029197" cy="7253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A6FFD9-4D62-154E-B496-77CE2F33B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41" y="1854466"/>
            <a:ext cx="5725855" cy="14120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D73BA7-D326-CA47-BA10-0BC25A6CA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41" y="3362394"/>
            <a:ext cx="3851557" cy="761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ED3DBE-80FB-C641-999C-2B9B0108B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35" y="4451569"/>
            <a:ext cx="3551877" cy="3831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534943B-5CE7-3F41-B4D7-9E6114C81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35" y="5130385"/>
            <a:ext cx="1360606" cy="3770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896F256-1A42-FE42-B613-EEC99E767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641" y="5185552"/>
            <a:ext cx="2191768" cy="321868"/>
          </a:xfrm>
          <a:prstGeom prst="rect">
            <a:avLst/>
          </a:prstGeom>
        </p:spPr>
      </p:pic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71509566-A2E2-5843-8704-75D7767261DC}"/>
              </a:ext>
            </a:extLst>
          </p:cNvPr>
          <p:cNvCxnSpPr>
            <a:cxnSpLocks/>
          </p:cNvCxnSpPr>
          <p:nvPr/>
        </p:nvCxnSpPr>
        <p:spPr>
          <a:xfrm flipH="1">
            <a:off x="6663559" y="945033"/>
            <a:ext cx="1" cy="490922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9CE088E9-BF64-274D-AD6C-44A53EAF1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914" y="1057490"/>
            <a:ext cx="2686413" cy="40296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F615C55-1C75-0F47-9B44-566DA75520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5622" y="1700924"/>
            <a:ext cx="2776179" cy="7479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8038325-6DFF-EE4B-ACE7-8B074D9167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5622" y="2643748"/>
            <a:ext cx="1612900" cy="7747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248570-C00F-6E45-A214-782CA48F3A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1915" y="3529759"/>
            <a:ext cx="281658" cy="3487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1531CB0-C226-AC40-90C8-6713DDDECD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3573" y="3489071"/>
            <a:ext cx="2298700" cy="50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9E0067F-249A-5B42-B981-6A3B1FD81C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59665" y="4073490"/>
            <a:ext cx="1244600" cy="5588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FFF4A29-ABA8-6741-8240-88A3836870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9515" y="4978186"/>
            <a:ext cx="1104900" cy="3683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6DC300F-F15F-EE43-93F7-B11F56DB8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5215" y="5482832"/>
            <a:ext cx="2578100" cy="419100"/>
          </a:xfrm>
          <a:prstGeom prst="rect">
            <a:avLst/>
          </a:prstGeom>
        </p:spPr>
      </p:pic>
      <p:sp>
        <p:nvSpPr>
          <p:cNvPr id="2" name="圆角矩形 1">
            <a:extLst>
              <a:ext uri="{FF2B5EF4-FFF2-40B4-BE49-F238E27FC236}">
                <a16:creationId xmlns:a16="http://schemas.microsoft.com/office/drawing/2014/main" id="{B29ABD79-DB21-F446-A9C4-78379FF00736}"/>
              </a:ext>
            </a:extLst>
          </p:cNvPr>
          <p:cNvSpPr/>
          <p:nvPr/>
        </p:nvSpPr>
        <p:spPr>
          <a:xfrm>
            <a:off x="7090348" y="4073490"/>
            <a:ext cx="2203554" cy="558800"/>
          </a:xfrm>
          <a:prstGeom prst="round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EE494B22-ECE5-C748-B7FE-89F46153D81B}"/>
              </a:ext>
            </a:extLst>
          </p:cNvPr>
          <p:cNvSpPr/>
          <p:nvPr/>
        </p:nvSpPr>
        <p:spPr>
          <a:xfrm>
            <a:off x="7215215" y="5412981"/>
            <a:ext cx="2675760" cy="652967"/>
          </a:xfrm>
          <a:prstGeom prst="round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08732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648D7CB-6D67-F546-9303-C6E078BCFD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641131"/>
                <a:ext cx="10515600" cy="5535832"/>
              </a:xfrm>
            </p:spPr>
            <p:txBody>
              <a:bodyPr/>
              <a:lstStyle/>
              <a:p>
                <a:r>
                  <a:rPr kumimoji="1" lang="en-US" altLang="zh-CN" dirty="0"/>
                  <a:t>Hall resistance</a:t>
                </a:r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kumimoji="1" lang="en-US" altLang="zh-CN" dirty="0"/>
                  <a:t> are </a:t>
                </a:r>
                <a:r>
                  <a:rPr lang="en" altLang="zh-CN" dirty="0"/>
                  <a:t>the Landau diamagnetic susceptibilities for the </a:t>
                </a:r>
                <a:r>
                  <a:rPr lang="en" altLang="zh-CN" dirty="0" err="1"/>
                  <a:t>spinon</a:t>
                </a:r>
                <a:r>
                  <a:rPr lang="en" altLang="zh-CN" dirty="0"/>
                  <a:t> and </a:t>
                </a:r>
                <a:r>
                  <a:rPr lang="en" altLang="zh-CN" dirty="0" err="1"/>
                  <a:t>holon</a:t>
                </a:r>
                <a:r>
                  <a:rPr lang="en" altLang="zh-CN" dirty="0"/>
                  <a:t>. The coefficients before q</a:t>
                </a:r>
                <a:r>
                  <a:rPr lang="en" altLang="zh-CN" baseline="30000" dirty="0"/>
                  <a:t>2</a:t>
                </a:r>
                <a:r>
                  <a:rPr lang="en" altLang="zh-CN" dirty="0"/>
                  <a:t> in polarizations.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648D7CB-6D67-F546-9303-C6E078BCFD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641131"/>
                <a:ext cx="10515600" cy="5535832"/>
              </a:xfrm>
              <a:blipFill>
                <a:blip r:embed="rId2"/>
                <a:stretch>
                  <a:fillRect l="-1086" t="-18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7E44A3E-5449-3246-AD2D-A57D1B93F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330" y="472653"/>
            <a:ext cx="7142996" cy="10488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018D1FA-79D5-6746-845A-E89DF3AA2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51" y="3954562"/>
            <a:ext cx="4686300" cy="812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5BC6E03-596C-D144-9EA6-3C061B9BD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917" y="3922812"/>
            <a:ext cx="4838700" cy="8763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9B1A4F0-2304-AA48-B215-4A7431050FE5}"/>
              </a:ext>
            </a:extLst>
          </p:cNvPr>
          <p:cNvSpPr txBox="1"/>
          <p:nvPr/>
        </p:nvSpPr>
        <p:spPr>
          <a:xfrm>
            <a:off x="1545697" y="317821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自由粒子近似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962717-7B0A-F14F-91BA-DB045F72D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751" y="5092414"/>
            <a:ext cx="5791200" cy="1168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7E0C2C-C51A-F646-9C9A-BD583132B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963" y="3250296"/>
            <a:ext cx="3238500" cy="3175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3C0F8E4-EEE2-8846-9139-34C49539401E}"/>
              </a:ext>
            </a:extLst>
          </p:cNvPr>
          <p:cNvSpPr/>
          <p:nvPr/>
        </p:nvSpPr>
        <p:spPr>
          <a:xfrm>
            <a:off x="2728210" y="5012652"/>
            <a:ext cx="6145967" cy="1310962"/>
          </a:xfrm>
          <a:prstGeom prst="round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F95BFF-9440-222B-7F60-771D66DCB7D5}"/>
              </a:ext>
            </a:extLst>
          </p:cNvPr>
          <p:cNvSpPr txBox="1"/>
          <p:nvPr/>
        </p:nvSpPr>
        <p:spPr>
          <a:xfrm>
            <a:off x="734772" y="5252634"/>
            <a:ext cx="1755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b="1" dirty="0"/>
              <a:t>LN</a:t>
            </a:r>
            <a:r>
              <a:rPr kumimoji="1" lang="zh-CN" altLang="en-US" sz="2400" b="1" dirty="0"/>
              <a:t>结果：</a:t>
            </a:r>
            <a:endParaRPr kumimoji="1" lang="en-US" altLang="zh-CN" sz="2400" b="1" dirty="0"/>
          </a:p>
          <a:p>
            <a:r>
              <a:rPr kumimoji="1" lang="zh-CN" altLang="en-US" sz="2400" b="1" dirty="0"/>
              <a:t>跟实验不符</a:t>
            </a:r>
            <a:endParaRPr kumimoji="1"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21734479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F8AE2-DD89-EA49-826D-41BB76F0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zh-CN" sz="3600" dirty="0">
                <a:solidFill>
                  <a:srgbClr val="1109D9"/>
                </a:solidFill>
              </a:rPr>
              <a:t>               </a:t>
            </a:r>
            <a:r>
              <a:rPr lang="en" altLang="zh-CN" sz="3600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Hall Coefficient anomaly </a:t>
            </a:r>
            <a:br>
              <a:rPr lang="en" altLang="zh-CN" sz="3600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" altLang="zh-CN" sz="3600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in High Temperature Limit </a:t>
            </a:r>
            <a:endParaRPr kumimoji="1" lang="zh-CN" altLang="en-US" sz="3600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368E4F-D238-A747-B12E-D105D39E1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High temperature limit: 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935454-0E70-C448-9E01-94681DA38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770" y="1906695"/>
            <a:ext cx="4160412" cy="3429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4567ED4-B4B6-FD42-A429-2D14B4E83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390" y="1906696"/>
            <a:ext cx="1088563" cy="3429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4AE30-06B4-944B-815F-D2E328FAA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124" y="2672611"/>
            <a:ext cx="6045200" cy="19939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2D6C17-D66C-AA4D-B90E-BEC8380B5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04" y="4801448"/>
            <a:ext cx="2870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16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3BD1261-5335-044C-829B-D3D288973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30" y="969579"/>
            <a:ext cx="4508500" cy="609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7399237-E61A-994E-A5CE-79C3680E4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030" y="969579"/>
            <a:ext cx="3136900" cy="60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5031AD-BB7C-9A41-B2C6-01F1EC264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600" y="1938501"/>
            <a:ext cx="4368800" cy="647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01D7A98-3D62-7246-84F7-238D934CC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0" y="2090901"/>
            <a:ext cx="2692400" cy="342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CE6E54-C537-6C46-A0F2-6281E1596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350" y="2945523"/>
            <a:ext cx="2730500" cy="711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40EC61B-1278-7E49-9CAC-A28BBD085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50" y="3757008"/>
            <a:ext cx="1701800" cy="558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00C0CF-5AC9-8944-884D-4BD7ED400E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6450" y="3757008"/>
            <a:ext cx="3797300" cy="622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4DBC5B-6D4F-5847-9706-9089039EB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9344" y="3864958"/>
            <a:ext cx="1485900" cy="457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BFC5CFC-DE56-0C49-B945-FDBFBCF5BA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5244" y="3834082"/>
            <a:ext cx="2590800" cy="571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EF88F3-F82F-0640-873B-A24BD5D5B6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6044" y="3972908"/>
            <a:ext cx="1206500" cy="3429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414381B-2E26-2D49-81F1-B526123415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6933" y="4711917"/>
            <a:ext cx="2349500" cy="6223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8B058AE-A960-E246-A580-9943AABDA1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8800" y="5834552"/>
            <a:ext cx="2146300" cy="3556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69E7F5D-0212-B140-A7C0-599A47038E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31526" y="5653902"/>
            <a:ext cx="3797300" cy="6604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348BA1C-1BEA-DB46-BE45-F3913D9EFE99}"/>
              </a:ext>
            </a:extLst>
          </p:cNvPr>
          <p:cNvSpPr txBox="1"/>
          <p:nvPr/>
        </p:nvSpPr>
        <p:spPr>
          <a:xfrm>
            <a:off x="8197993" y="5781519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Not T-linear</a:t>
            </a:r>
            <a:endParaRPr kumimoji="1" lang="zh-CN" altLang="en-US" sz="2400" dirty="0"/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53AB1549-D1CC-2848-8AC6-F1FED2434E1A}"/>
              </a:ext>
            </a:extLst>
          </p:cNvPr>
          <p:cNvSpPr/>
          <p:nvPr/>
        </p:nvSpPr>
        <p:spPr>
          <a:xfrm>
            <a:off x="1211540" y="5643283"/>
            <a:ext cx="9237272" cy="850354"/>
          </a:xfrm>
          <a:prstGeom prst="round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331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5BC4D27-AF01-4B60-D4C6-DD87A74FB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754"/>
            <a:ext cx="10515600" cy="1319837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Electron states</a:t>
            </a:r>
            <a:r>
              <a:rPr lang="en-US" altLang="zh-CN" sz="3600" b="1" dirty="0">
                <a:solidFill>
                  <a:srgbClr val="1109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b="1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97E91A02-147B-CB34-7929-3C6A641D47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8656"/>
                <a:ext cx="10515600" cy="5322014"/>
              </a:xfrm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Electron</a:t>
                </a:r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states at local  position, say at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 space point or a lattice site: </a:t>
                </a:r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dirty="0"/>
                  <a:t>    </a:t>
                </a:r>
                <a:r>
                  <a:rPr kumimoji="1" lang="en-US" altLang="zh-CN" b="1" u="sng" dirty="0"/>
                  <a:t>{</a:t>
                </a:r>
                <a14:m>
                  <m:oMath xmlns:m="http://schemas.openxmlformats.org/officeDocument/2006/math">
                    <m:r>
                      <a:rPr kumimoji="1" lang="en-US" altLang="zh-CN" b="1" i="1" u="sng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 u="sng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u="sng" smtClean="0">
                            <a:latin typeface="Cambria Math" panose="02040503050406030204" pitchFamily="18" charset="0"/>
                          </a:rPr>
                          <m:t>𝟎𝟎</m:t>
                        </m:r>
                      </m:e>
                    </m:d>
                  </m:oMath>
                </a14:m>
                <a:r>
                  <a:rPr kumimoji="1" lang="en-US" altLang="zh-CN" b="1" u="sng" dirty="0"/>
                  <a:t>, </a:t>
                </a:r>
                <a14:m>
                  <m:oMath xmlns:m="http://schemas.openxmlformats.org/officeDocument/2006/math">
                    <m:r>
                      <a:rPr kumimoji="1" lang="en-US" altLang="zh-CN" b="1" i="1" u="sng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b="1" i="1" u="sng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kumimoji="1" lang="en-US" altLang="zh-CN" b="1" i="1" u="sng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zh-CN" b="1" u="sng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u="sng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e>
                    </m:d>
                  </m:oMath>
                </a14:m>
                <a:r>
                  <a:rPr kumimoji="1" lang="en-US" altLang="zh-CN" b="1" u="sng" dirty="0"/>
                  <a:t>, </a:t>
                </a:r>
                <a14:m>
                  <m:oMath xmlns:m="http://schemas.openxmlformats.org/officeDocument/2006/math">
                    <m:r>
                      <a:rPr kumimoji="1" lang="en-US" altLang="zh-CN" b="1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b="1" i="1" u="sng">
                            <a:latin typeface="Cambria Math" panose="02040503050406030204" pitchFamily="18" charset="0"/>
                          </a:rPr>
                          <m:t>↓</m:t>
                        </m:r>
                      </m:e>
                    </m:d>
                  </m:oMath>
                </a14:m>
                <a:r>
                  <a:rPr kumimoji="1" lang="en-US" altLang="zh-CN" b="1" dirty="0"/>
                  <a:t>}</a:t>
                </a:r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solidFill>
                      <a:srgbClr val="FF0000"/>
                    </a:solidFill>
                  </a:rPr>
                  <a:t>完备性条件：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  <m: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|+</m:t>
                            </m:r>
                          </m:e>
                        </m:d>
                      </m:e>
                    </m:d>
                    <m:r>
                      <a:rPr kumimoji="1"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|+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kumimoji="1"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|+</m:t>
                            </m:r>
                          </m:e>
                        </m:d>
                      </m:e>
                    </m:d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↓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↓↑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d>
                    <m:r>
                      <a:rPr kumimoji="1"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1"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kumimoji="1" lang="en-US" altLang="zh-CN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kumimoji="1" lang="en-US" altLang="zh-CN" b="0" i="1" dirty="0">
                  <a:latin typeface="Cambria Math" panose="02040503050406030204" pitchFamily="18" charset="0"/>
                </a:endParaRP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=|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𝟎𝟎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|+</m:t>
                        </m:r>
                      </m:e>
                    </m:d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↓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d>
                  </m:oMath>
                </a14:m>
                <a:r>
                  <a:rPr kumimoji="1" lang="en-US" altLang="zh-CN" b="1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          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=|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𝟎𝟎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|−</m:t>
                        </m:r>
                      </m:e>
                    </m:d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d>
                  </m:oMath>
                </a14:m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b>
                    </m:sSub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=|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↓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d>
                  </m:oMath>
                </a14:m>
                <a:r>
                  <a:rPr kumimoji="1" lang="en-US" altLang="zh-CN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b>
                    </m:sSub>
                  </m:oMath>
                </a14:m>
                <a:r>
                  <a:rPr kumimoji="1" lang="en-US" altLang="zh-CN" b="1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=|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|−</m:t>
                        </m:r>
                      </m:e>
                    </m:d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↑↓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d>
                  </m:oMath>
                </a14:m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b="1" dirty="0">
                  <a:solidFill>
                    <a:srgbClr val="FF0000"/>
                  </a:solidFill>
                </a:endParaRPr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97E91A02-147B-CB34-7929-3C6A641D4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8656"/>
                <a:ext cx="10515600" cy="5322014"/>
              </a:xfrm>
              <a:blipFill>
                <a:blip r:embed="rId2"/>
                <a:stretch>
                  <a:fillRect l="-1086" t="-1905" r="-1809"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圆角矩形 5">
            <a:extLst>
              <a:ext uri="{FF2B5EF4-FFF2-40B4-BE49-F238E27FC236}">
                <a16:creationId xmlns:a16="http://schemas.microsoft.com/office/drawing/2014/main" id="{E9407A97-C9EE-8E40-8FD4-BD7FA212A1D1}"/>
              </a:ext>
            </a:extLst>
          </p:cNvPr>
          <p:cNvSpPr/>
          <p:nvPr/>
        </p:nvSpPr>
        <p:spPr>
          <a:xfrm>
            <a:off x="838201" y="4750420"/>
            <a:ext cx="9356834" cy="1255600"/>
          </a:xfrm>
          <a:prstGeom prst="roundRect">
            <a:avLst/>
          </a:prstGeom>
          <a:noFill/>
          <a:ln w="28575">
            <a:solidFill>
              <a:srgbClr val="110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5382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75EBFE-A2A9-2A45-831A-CAC54DF84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220" y="595915"/>
            <a:ext cx="10515600" cy="4351338"/>
          </a:xfrm>
        </p:spPr>
        <p:txBody>
          <a:bodyPr/>
          <a:lstStyle/>
          <a:p>
            <a:r>
              <a:rPr kumimoji="1" lang="en-US" altLang="zh-CN" dirty="0"/>
              <a:t>Hall Resistance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C643BA-C0AE-F44A-A7FA-DB25632B1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19" y="1200368"/>
            <a:ext cx="5168900" cy="736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6F3D65-5640-1D44-8D07-C3079C0F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48" y="1282918"/>
            <a:ext cx="1676400" cy="571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9882CC-E528-B745-B4BA-E774E12A6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19" y="2363621"/>
            <a:ext cx="635000" cy="355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A65B2E-AFAE-4F48-8D2E-E0FC2FD61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018" y="2230271"/>
            <a:ext cx="3403600" cy="622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965FFF9-1A8C-1F4D-BBF4-E3F98744A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619" y="3145874"/>
            <a:ext cx="3225800" cy="317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64DA5B0-31ED-4C46-97C8-DB011264B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9818" y="3158574"/>
            <a:ext cx="1600200" cy="292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F61FAC-DDE2-CB48-AFA5-EAA22BC83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0519" y="3165885"/>
            <a:ext cx="660400" cy="317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899CD73-D458-834B-9C18-DA26C68314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220" y="3865180"/>
            <a:ext cx="3733800" cy="863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25C7B7-A9E6-624C-9823-16388698E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619" y="5037553"/>
            <a:ext cx="1460500" cy="26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3CDF6F7-5B4F-0E42-B0C9-C21121AE15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4635" y="5033579"/>
            <a:ext cx="1181100" cy="254000"/>
          </a:xfrm>
          <a:prstGeom prst="rect">
            <a:avLst/>
          </a:prstGeom>
        </p:spPr>
      </p:pic>
      <p:sp>
        <p:nvSpPr>
          <p:cNvPr id="14" name="任意形状 13">
            <a:extLst>
              <a:ext uri="{FF2B5EF4-FFF2-40B4-BE49-F238E27FC236}">
                <a16:creationId xmlns:a16="http://schemas.microsoft.com/office/drawing/2014/main" id="{EE4F05A1-486A-2447-BCAE-6D1F70224915}"/>
              </a:ext>
            </a:extLst>
          </p:cNvPr>
          <p:cNvSpPr/>
          <p:nvPr/>
        </p:nvSpPr>
        <p:spPr>
          <a:xfrm>
            <a:off x="5861980" y="4381880"/>
            <a:ext cx="1093076" cy="1397876"/>
          </a:xfrm>
          <a:custGeom>
            <a:avLst/>
            <a:gdLst>
              <a:gd name="connsiteX0" fmla="*/ 0 w 1093076"/>
              <a:gd name="connsiteY0" fmla="*/ 1397876 h 1397876"/>
              <a:gd name="connsiteX1" fmla="*/ 283779 w 1093076"/>
              <a:gd name="connsiteY1" fmla="*/ 451945 h 1397876"/>
              <a:gd name="connsiteX2" fmla="*/ 1093076 w 1093076"/>
              <a:gd name="connsiteY2" fmla="*/ 0 h 1397876"/>
              <a:gd name="connsiteX3" fmla="*/ 1093076 w 1093076"/>
              <a:gd name="connsiteY3" fmla="*/ 0 h 1397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3076" h="1397876">
                <a:moveTo>
                  <a:pt x="0" y="1397876"/>
                </a:moveTo>
                <a:cubicBezTo>
                  <a:pt x="50800" y="1041400"/>
                  <a:pt x="101600" y="684924"/>
                  <a:pt x="283779" y="451945"/>
                </a:cubicBezTo>
                <a:cubicBezTo>
                  <a:pt x="465958" y="218966"/>
                  <a:pt x="1093076" y="0"/>
                  <a:pt x="1093076" y="0"/>
                </a:cubicBezTo>
                <a:lnTo>
                  <a:pt x="1093076" y="0"/>
                </a:ln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任意形状 16">
            <a:extLst>
              <a:ext uri="{FF2B5EF4-FFF2-40B4-BE49-F238E27FC236}">
                <a16:creationId xmlns:a16="http://schemas.microsoft.com/office/drawing/2014/main" id="{412AC0E8-0F1D-BE44-BC5E-2FE778265212}"/>
              </a:ext>
            </a:extLst>
          </p:cNvPr>
          <p:cNvSpPr/>
          <p:nvPr/>
        </p:nvSpPr>
        <p:spPr>
          <a:xfrm>
            <a:off x="6991643" y="4134068"/>
            <a:ext cx="1252025" cy="226917"/>
          </a:xfrm>
          <a:custGeom>
            <a:avLst/>
            <a:gdLst>
              <a:gd name="connsiteX0" fmla="*/ 0 w 1252025"/>
              <a:gd name="connsiteY0" fmla="*/ 226917 h 226917"/>
              <a:gd name="connsiteX1" fmla="*/ 633046 w 1252025"/>
              <a:gd name="connsiteY1" fmla="*/ 1834 h 226917"/>
              <a:gd name="connsiteX2" fmla="*/ 1252025 w 1252025"/>
              <a:gd name="connsiteY2" fmla="*/ 114375 h 226917"/>
              <a:gd name="connsiteX3" fmla="*/ 1252025 w 1252025"/>
              <a:gd name="connsiteY3" fmla="*/ 114375 h 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6917">
                <a:moveTo>
                  <a:pt x="0" y="226917"/>
                </a:moveTo>
                <a:cubicBezTo>
                  <a:pt x="212187" y="123754"/>
                  <a:pt x="424375" y="20591"/>
                  <a:pt x="633046" y="1834"/>
                </a:cubicBezTo>
                <a:cubicBezTo>
                  <a:pt x="841717" y="-16923"/>
                  <a:pt x="1252025" y="114375"/>
                  <a:pt x="1252025" y="114375"/>
                </a:cubicBezTo>
                <a:lnTo>
                  <a:pt x="1252025" y="114375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任意形状 17">
            <a:extLst>
              <a:ext uri="{FF2B5EF4-FFF2-40B4-BE49-F238E27FC236}">
                <a16:creationId xmlns:a16="http://schemas.microsoft.com/office/drawing/2014/main" id="{0250F90E-2C01-104E-8018-2ABB3DE0804C}"/>
              </a:ext>
            </a:extLst>
          </p:cNvPr>
          <p:cNvSpPr/>
          <p:nvPr/>
        </p:nvSpPr>
        <p:spPr>
          <a:xfrm rot="9957361">
            <a:off x="8463046" y="4158852"/>
            <a:ext cx="1223889" cy="963843"/>
          </a:xfrm>
          <a:custGeom>
            <a:avLst/>
            <a:gdLst>
              <a:gd name="connsiteX0" fmla="*/ 0 w 1223889"/>
              <a:gd name="connsiteY0" fmla="*/ 0 h 1055077"/>
              <a:gd name="connsiteX1" fmla="*/ 633046 w 1223889"/>
              <a:gd name="connsiteY1" fmla="*/ 309489 h 1055077"/>
              <a:gd name="connsiteX2" fmla="*/ 1223889 w 1223889"/>
              <a:gd name="connsiteY2" fmla="*/ 1055077 h 1055077"/>
              <a:gd name="connsiteX3" fmla="*/ 1223889 w 1223889"/>
              <a:gd name="connsiteY3" fmla="*/ 1055077 h 10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889" h="1055077">
                <a:moveTo>
                  <a:pt x="0" y="0"/>
                </a:moveTo>
                <a:cubicBezTo>
                  <a:pt x="214532" y="66821"/>
                  <a:pt x="429064" y="133643"/>
                  <a:pt x="633046" y="309489"/>
                </a:cubicBezTo>
                <a:cubicBezTo>
                  <a:pt x="837028" y="485335"/>
                  <a:pt x="1223889" y="1055077"/>
                  <a:pt x="1223889" y="1055077"/>
                </a:cubicBezTo>
                <a:lnTo>
                  <a:pt x="1223889" y="1055077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489E6C86-D752-6A4C-B7F8-4D49317F9B89}"/>
              </a:ext>
            </a:extLst>
          </p:cNvPr>
          <p:cNvCxnSpPr>
            <a:cxnSpLocks/>
          </p:cNvCxnSpPr>
          <p:nvPr/>
        </p:nvCxnSpPr>
        <p:spPr>
          <a:xfrm flipV="1">
            <a:off x="5141661" y="5373544"/>
            <a:ext cx="5583573" cy="406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EC190E5C-294E-5C4F-AF3C-323D4E6B3D15}"/>
              </a:ext>
            </a:extLst>
          </p:cNvPr>
          <p:cNvSpPr txBox="1"/>
          <p:nvPr/>
        </p:nvSpPr>
        <p:spPr>
          <a:xfrm>
            <a:off x="10777151" y="5287579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T</a:t>
            </a:r>
            <a:endParaRPr kumimoji="1" lang="zh-CN" altLang="en-US" sz="2400" dirty="0"/>
          </a:p>
        </p:txBody>
      </p: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D2A9C0B3-9DDC-134F-B407-186270DDC648}"/>
              </a:ext>
            </a:extLst>
          </p:cNvPr>
          <p:cNvCxnSpPr>
            <a:cxnSpLocks/>
          </p:cNvCxnSpPr>
          <p:nvPr/>
        </p:nvCxnSpPr>
        <p:spPr>
          <a:xfrm>
            <a:off x="6153518" y="4064577"/>
            <a:ext cx="0" cy="1715179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F147DB7E-B6AC-1E4F-B636-8998FC6A0E9C}"/>
              </a:ext>
            </a:extLst>
          </p:cNvPr>
          <p:cNvCxnSpPr>
            <a:cxnSpLocks/>
          </p:cNvCxnSpPr>
          <p:nvPr/>
        </p:nvCxnSpPr>
        <p:spPr>
          <a:xfrm>
            <a:off x="6870919" y="4064574"/>
            <a:ext cx="0" cy="1715179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6C726179-FEE0-7B46-81D8-2D842C77BA86}"/>
              </a:ext>
            </a:extLst>
          </p:cNvPr>
          <p:cNvCxnSpPr>
            <a:cxnSpLocks/>
          </p:cNvCxnSpPr>
          <p:nvPr/>
        </p:nvCxnSpPr>
        <p:spPr>
          <a:xfrm>
            <a:off x="8472343" y="4064575"/>
            <a:ext cx="0" cy="1715179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EE037EFE-4353-6B48-8BD6-8DE6A9485E83}"/>
              </a:ext>
            </a:extLst>
          </p:cNvPr>
          <p:cNvCxnSpPr>
            <a:cxnSpLocks/>
          </p:cNvCxnSpPr>
          <p:nvPr/>
        </p:nvCxnSpPr>
        <p:spPr>
          <a:xfrm>
            <a:off x="9175727" y="4064574"/>
            <a:ext cx="0" cy="1715179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5C3F98F5-B476-0B47-ACC7-40413F3636F0}"/>
              </a:ext>
            </a:extLst>
          </p:cNvPr>
          <p:cNvSpPr/>
          <p:nvPr/>
        </p:nvSpPr>
        <p:spPr>
          <a:xfrm>
            <a:off x="859220" y="3774444"/>
            <a:ext cx="3672578" cy="1777262"/>
          </a:xfrm>
          <a:prstGeom prst="round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015609-7036-ECA6-55E6-C4D08F5810F3}"/>
              </a:ext>
            </a:extLst>
          </p:cNvPr>
          <p:cNvSpPr txBox="1"/>
          <p:nvPr/>
        </p:nvSpPr>
        <p:spPr>
          <a:xfrm>
            <a:off x="7095248" y="6124338"/>
            <a:ext cx="152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b="1" dirty="0"/>
              <a:t>跟实验符合</a:t>
            </a:r>
            <a:endParaRPr kumimoji="1" lang="en-US" altLang="zh-CN" sz="1800" b="1" dirty="0"/>
          </a:p>
        </p:txBody>
      </p:sp>
    </p:spTree>
    <p:extLst>
      <p:ext uri="{BB962C8B-B14F-4D97-AF65-F5344CB8AC3E}">
        <p14:creationId xmlns:p14="http://schemas.microsoft.com/office/powerpoint/2010/main" val="41615193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64E90B-3449-9844-A7B1-AF3F9C76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                </a:t>
            </a:r>
            <a:r>
              <a:rPr kumimoji="1" lang="zh-CN" altLang="en-US" dirty="0"/>
              <a:t>     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Conclusions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3D14C0-39B9-D745-A73C-2BF64DBE0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l"/>
            </a:pPr>
            <a:r>
              <a:rPr kumimoji="1" lang="zh-CN" altLang="en-US" b="1" dirty="0"/>
              <a:t>在</a:t>
            </a:r>
            <a:r>
              <a:rPr kumimoji="1" lang="en-US" altLang="zh-CN" b="1" dirty="0"/>
              <a:t>slave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boson</a:t>
            </a:r>
            <a:r>
              <a:rPr kumimoji="1" lang="zh-CN" altLang="en-US" b="1" dirty="0"/>
              <a:t>理论中，我们把</a:t>
            </a:r>
            <a:r>
              <a:rPr kumimoji="1" lang="en-US" altLang="zh-CN" b="1" dirty="0"/>
              <a:t>t-J</a:t>
            </a:r>
            <a:r>
              <a:rPr kumimoji="1" lang="zh-CN" altLang="en-US" b="1" dirty="0"/>
              <a:t>模型的</a:t>
            </a:r>
            <a:r>
              <a:rPr kumimoji="1" lang="en-US" altLang="zh-CN" b="1" dirty="0"/>
              <a:t>gauge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theory</a:t>
            </a:r>
            <a:r>
              <a:rPr kumimoji="1" lang="zh-CN" altLang="en-US" b="1" dirty="0"/>
              <a:t>写成一个在给定有序态</a:t>
            </a:r>
            <a:r>
              <a:rPr kumimoji="1" lang="en-US" altLang="zh-CN" b="1" dirty="0"/>
              <a:t> MF</a:t>
            </a:r>
            <a:r>
              <a:rPr kumimoji="1" lang="zh-CN" altLang="en-US" b="1" dirty="0"/>
              <a:t>态基础上的微扰论</a:t>
            </a:r>
            <a:endParaRPr kumimoji="1" lang="en-US" altLang="zh-CN" b="1" dirty="0"/>
          </a:p>
          <a:p>
            <a:pPr>
              <a:buFont typeface="Wingdings" pitchFamily="2" charset="2"/>
              <a:buChar char="l"/>
            </a:pPr>
            <a:r>
              <a:rPr kumimoji="1" lang="zh-CN" altLang="en-US" b="1" dirty="0"/>
              <a:t>在</a:t>
            </a:r>
            <a:r>
              <a:rPr kumimoji="1" lang="en-US" altLang="zh-CN" b="1" dirty="0"/>
              <a:t>MF</a:t>
            </a:r>
            <a:r>
              <a:rPr kumimoji="1" lang="zh-CN" altLang="en-US" b="1" dirty="0"/>
              <a:t>上的微扰量子涨落可用传统的</a:t>
            </a:r>
            <a:r>
              <a:rPr kumimoji="1" lang="en-US" altLang="zh-CN" b="1" dirty="0"/>
              <a:t>Green</a:t>
            </a:r>
            <a:r>
              <a:rPr kumimoji="1" lang="zh-CN" altLang="en-US" b="1" dirty="0"/>
              <a:t>函数计算</a:t>
            </a:r>
            <a:endParaRPr kumimoji="1" lang="en-US" altLang="zh-CN" b="1" dirty="0"/>
          </a:p>
          <a:p>
            <a:pPr>
              <a:buFont typeface="Wingdings" pitchFamily="2" charset="2"/>
              <a:buChar char="l"/>
            </a:pPr>
            <a:r>
              <a:rPr kumimoji="1" lang="zh-CN" altLang="en-US" b="1" dirty="0"/>
              <a:t>在</a:t>
            </a:r>
            <a:r>
              <a:rPr kumimoji="1" lang="en-US" altLang="zh-CN" b="1" dirty="0"/>
              <a:t>strange metal</a:t>
            </a:r>
            <a:r>
              <a:rPr kumimoji="1" lang="zh-CN" altLang="en-US" b="1" dirty="0"/>
              <a:t>相，我们得到了电子动量分布函数的</a:t>
            </a:r>
            <a:r>
              <a:rPr kumimoji="1" lang="en-US" altLang="zh-CN" b="1" dirty="0"/>
              <a:t>Non-Fermi liquid</a:t>
            </a:r>
            <a:r>
              <a:rPr kumimoji="1" lang="zh-CN" altLang="en-US" b="1" dirty="0"/>
              <a:t>行为</a:t>
            </a:r>
            <a:endParaRPr kumimoji="1" lang="en-US" altLang="zh-CN" b="1" dirty="0"/>
          </a:p>
          <a:p>
            <a:pPr>
              <a:buFont typeface="Wingdings" pitchFamily="2" charset="2"/>
              <a:buChar char="l"/>
            </a:pPr>
            <a:r>
              <a:rPr kumimoji="1" lang="zh-CN" altLang="en-US" b="1" dirty="0"/>
              <a:t>我们计算了电子的谱函数，定性解释</a:t>
            </a:r>
            <a:r>
              <a:rPr kumimoji="1" lang="en-US" altLang="zh-CN" b="1" dirty="0"/>
              <a:t>ARPES</a:t>
            </a:r>
            <a:r>
              <a:rPr kumimoji="1" lang="zh-CN" altLang="en-US" b="1" dirty="0"/>
              <a:t>实验</a:t>
            </a:r>
            <a:r>
              <a:rPr kumimoji="1" lang="en-US" altLang="zh-CN" b="1" dirty="0"/>
              <a:t>for </a:t>
            </a:r>
            <a:r>
              <a:rPr kumimoji="1" lang="en-US" altLang="zh-CN" b="1" dirty="0" err="1"/>
              <a:t>cuprates</a:t>
            </a:r>
            <a:endParaRPr kumimoji="1" lang="en-US" altLang="zh-CN" b="1" dirty="0"/>
          </a:p>
          <a:p>
            <a:pPr>
              <a:buFont typeface="Wingdings" pitchFamily="2" charset="2"/>
              <a:buChar char="l"/>
            </a:pPr>
            <a:r>
              <a:rPr kumimoji="1" lang="zh-CN" altLang="en-US" b="1" dirty="0"/>
              <a:t>我们计算了电导对温度依赖关系，得到线性关系</a:t>
            </a:r>
            <a:endParaRPr kumimoji="1" lang="en-US" altLang="zh-CN" b="1" dirty="0"/>
          </a:p>
          <a:p>
            <a:pPr>
              <a:buFont typeface="Wingdings" pitchFamily="2" charset="2"/>
              <a:buChar char="l"/>
            </a:pPr>
            <a:r>
              <a:rPr kumimoji="1" lang="zh-CN" altLang="en-US" b="1" dirty="0"/>
              <a:t>我们计算了霍尔电导，得到实验上发现的反常结果</a:t>
            </a:r>
            <a:endParaRPr kumimoji="1" lang="en-US" altLang="zh-CN" b="1" dirty="0"/>
          </a:p>
          <a:p>
            <a:pPr>
              <a:buFont typeface="Wingdings" pitchFamily="2" charset="2"/>
              <a:buChar char="l"/>
            </a:pPr>
            <a:endParaRPr kumimoji="1" lang="en-US" altLang="zh-CN" b="1" dirty="0"/>
          </a:p>
          <a:p>
            <a:pPr marL="0" indent="0">
              <a:buNone/>
            </a:pPr>
            <a:r>
              <a:rPr kumimoji="1" lang="zh-CN" altLang="en-US" b="1" dirty="0"/>
              <a:t>                                              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8245601-B9FB-3049-93D1-A85D41EE1040}"/>
              </a:ext>
            </a:extLst>
          </p:cNvPr>
          <p:cNvSpPr/>
          <p:nvPr/>
        </p:nvSpPr>
        <p:spPr>
          <a:xfrm>
            <a:off x="4372189" y="5569545"/>
            <a:ext cx="3447621" cy="923330"/>
          </a:xfrm>
          <a:prstGeom prst="rect">
            <a:avLst/>
          </a:prstGeom>
          <a:pattFill prst="pct5">
            <a:fgClr>
              <a:srgbClr val="1109D9"/>
            </a:fgClr>
            <a:bgClr>
              <a:schemeClr val="bg1"/>
            </a:bgClr>
          </a:patt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zh-CN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谢谢！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7678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60844-9A33-7144-8824-46DE00DB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                      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Perspectives 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E8C3A8-7B7C-0E45-ACC6-F5732D517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l"/>
            </a:pP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Gauge invariance via BRST Ward identities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and RG</a:t>
            </a:r>
            <a:endPara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Wingdings" pitchFamily="2" charset="2"/>
              <a:buChar char="l"/>
            </a:pP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其他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phases beside of strange metal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其他的强关联体系，例如，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Anderson model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 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heavy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fermion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</a:t>
            </a:r>
            <a:endPara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Wingdings" pitchFamily="2" charset="2"/>
              <a:buChar char="l"/>
            </a:pP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Slave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boson/fermion theory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BRST </a:t>
            </a:r>
            <a:r>
              <a:rPr kumimoji="1" lang="en-US" altLang="zh-CN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cohomology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可以用来分类强关联拓扑物态</a:t>
            </a:r>
            <a:endPara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Wingdings" pitchFamily="2" charset="2"/>
              <a:buChar char="l"/>
            </a:pP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D4B357-542F-724B-8796-1AAE53F97A21}"/>
              </a:ext>
            </a:extLst>
          </p:cNvPr>
          <p:cNvSpPr/>
          <p:nvPr/>
        </p:nvSpPr>
        <p:spPr>
          <a:xfrm>
            <a:off x="4372189" y="5093027"/>
            <a:ext cx="3447621" cy="923330"/>
          </a:xfrm>
          <a:prstGeom prst="rect">
            <a:avLst/>
          </a:prstGeom>
          <a:pattFill prst="pct5">
            <a:fgClr>
              <a:srgbClr val="1109D9"/>
            </a:fgClr>
            <a:bgClr>
              <a:schemeClr val="bg1"/>
            </a:bgClr>
          </a:patt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zh-CN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谢谢！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11288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3C5F348-CF10-C96C-69CB-4EAEDAE8A9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14400"/>
                <a:ext cx="10515600" cy="5357611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谢谢合作者：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上理工 罗熙（理论所博士后）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四川师范大学 梁龙（理论所博士）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0" indent="0">
                  <a:buNone/>
                </a:pPr>
                <a:r>
                  <a:rPr lang="en-US" altLang="zh-CN" sz="2800" b="1" dirty="0">
                    <a:solidFill>
                      <a:srgbClr val="FF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            Solving local constraint condition problems </a:t>
                </a:r>
                <a:br>
                  <a:rPr lang="en-US" altLang="zh-CN" sz="2800" b="1" dirty="0">
                    <a:solidFill>
                      <a:srgbClr val="FF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</a:br>
                <a:r>
                  <a:rPr lang="zh-CN" altLang="en-US" sz="2800" b="1" dirty="0">
                    <a:solidFill>
                      <a:srgbClr val="FF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                               </a:t>
                </a:r>
                <a:r>
                  <a:rPr lang="en-US" altLang="zh-CN" sz="2800" b="1" dirty="0">
                    <a:solidFill>
                      <a:srgbClr val="FF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in slave particle theory</a:t>
                </a:r>
              </a:p>
              <a:p>
                <a:pPr marL="0" indent="0">
                  <a:buNone/>
                </a:pPr>
                <a:r>
                  <a:rPr lang="zh-CN" altLang="en-US" sz="2800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                              </a:t>
                </a:r>
                <a:r>
                  <a:rPr lang="en-US" altLang="zh-CN" sz="2800" b="1" dirty="0" err="1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X.Luo</a:t>
                </a:r>
                <a:r>
                  <a:rPr lang="en-US" altLang="zh-CN" sz="2800" b="1" dirty="0">
                    <a:solidFill>
                      <a:srgbClr val="1109D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J. Q. Liu and Y. Yu </a:t>
                </a:r>
              </a:p>
              <a:p>
                <a:pPr marL="0" indent="0">
                  <a:buNone/>
                </a:pPr>
                <a:r>
                  <a:rPr lang="zh-CN" altLang="en-US" sz="28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                                 </a:t>
                </a:r>
                <a:r>
                  <a:rPr lang="en-US" altLang="zh-CN" sz="2800" b="1" dirty="0" err="1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arXiv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2212.13734</a:t>
                </a:r>
                <a:endParaRPr lang="zh-CN" altLang="en-US" sz="28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kumimoji="1" lang="zh-CN" altLang="en-US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刘剑翘（复旦博士后）</a:t>
                </a:r>
                <a:endParaRPr kumimoji="1"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这个文章是说，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t-J model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的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MF T</a:t>
                </a:r>
                <a:r>
                  <a:rPr kumimoji="1" lang="en-US" altLang="zh-CN" baseline="-25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~1000K, 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引入对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的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 fixing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后， 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</a:t>
                </a:r>
                <a:r>
                  <a:rPr kumimoji="1" lang="en-US" altLang="zh-CN" baseline="-25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可以降到</a:t>
                </a:r>
                <a:r>
                  <a:rPr kumimoji="1"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200K</a:t>
                </a:r>
                <a:r>
                  <a:rPr kumimoji="1"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左右。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3C5F348-CF10-C96C-69CB-4EAEDAE8A9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14400"/>
                <a:ext cx="10515600" cy="5357611"/>
              </a:xfrm>
              <a:blipFill>
                <a:blip r:embed="rId2"/>
                <a:stretch>
                  <a:fillRect l="-965" t="-21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2AF11AB9-9063-CE40-A6CE-953CB18F9F2A}"/>
              </a:ext>
            </a:extLst>
          </p:cNvPr>
          <p:cNvSpPr/>
          <p:nvPr/>
        </p:nvSpPr>
        <p:spPr>
          <a:xfrm>
            <a:off x="4243401" y="5810346"/>
            <a:ext cx="3447621" cy="923330"/>
          </a:xfrm>
          <a:prstGeom prst="rect">
            <a:avLst/>
          </a:prstGeom>
          <a:pattFill prst="pct5">
            <a:fgClr>
              <a:srgbClr val="1109D9"/>
            </a:fgClr>
            <a:bgClr>
              <a:schemeClr val="bg1"/>
            </a:bgClr>
          </a:patt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zh-CN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谢谢！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5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886FC-06F2-3243-A179-FB21954AF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                    </a:t>
            </a:r>
            <a:r>
              <a:rPr kumimoji="1" lang="en-US" altLang="zh-CN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Slave particle</a:t>
            </a:r>
            <a:endParaRPr lang="zh-CN" altLang="en-US" b="1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3A75A7E-21D6-E534-C646-2E62BEF455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7"/>
                <a:ext cx="10515600" cy="4899683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Font typeface="Wingdings" pitchFamily="2" charset="2"/>
                  <a:buChar char="l"/>
                </a:pPr>
                <a:r>
                  <a:rPr kumimoji="1" lang="en-US" altLang="zh-CN" dirty="0"/>
                  <a:t>Mapping: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e>
                    </m:d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↑↓</m:t>
                        </m:r>
                      </m:e>
                    </m:d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kumimoji="1" lang="zh-CN" alt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begChr m:val="⟨"/>
                        <m:endChr m:val=""/>
                        <m:ctrlPr>
                          <a:rPr kumimoji="1"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e>
                    </m:d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|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b>
                    </m:sSub>
                  </m:oMath>
                </a14:m>
                <a:r>
                  <a:rPr kumimoji="1" lang="en-US" altLang="zh-CN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kumimoji="1"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zh-CN" altLang="en-US" i="1" smtClean="0">
                            <a:latin typeface="Cambria Math" panose="02040503050406030204" pitchFamily="18" charset="0"/>
                          </a:rPr>
                          <m:t>↓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|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b>
                    </m:sSub>
                  </m:oMath>
                </a14:m>
                <a:r>
                  <a:rPr kumimoji="1" lang="en-US" altLang="zh-CN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kumimoji="1" lang="zh-CN" alt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zh-CN" altLang="en-US" i="1" smtClean="0">
                            <a:latin typeface="Cambria Math" panose="02040503050406030204" pitchFamily="18" charset="0"/>
                          </a:rPr>
                          <m:t>↓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e>
                    </m:d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|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kumimoji="1" lang="en-US" altLang="zh-CN" dirty="0"/>
                  <a:t>,then</a:t>
                </a: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00|+</m:t>
                            </m:r>
                          </m:e>
                        </m:d>
                      </m:e>
                    </m:d>
                    <m:d>
                      <m:dPr>
                        <m:begChr m:val=""/>
                        <m:endChr m:val="⟩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↓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d>
                    <m:r>
                      <a:rPr kumimoji="1"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b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b>
                    </m:sSub>
                    <m:sSup>
                      <m:sSup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endParaRPr kumimoji="1" lang="en-US" altLang="zh-CN" b="1" dirty="0">
                  <a:ea typeface="Cambria Math" panose="02040503050406030204" pitchFamily="18" charset="0"/>
                </a:endParaRP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=|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00|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↓</m:t>
                        </m:r>
                      </m:e>
                    </m:d>
                    <m:d>
                      <m:dPr>
                        <m:begChr m:val="⟨"/>
                        <m:endChr m:val="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d>
                    <m:r>
                      <a:rPr kumimoji="1"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zh-CN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b>
                      <m:sup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b>
                    </m:sSub>
                    <m:sSup>
                      <m:sSup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/>
                  <a:t> SU(2), SU(N)</a:t>
                </a:r>
                <a:r>
                  <a:rPr kumimoji="1" lang="zh-CN" altLang="en-US" b="1" dirty="0"/>
                  <a:t>推广</a:t>
                </a:r>
                <a:r>
                  <a:rPr kumimoji="1" lang="en-US" altLang="zh-CN" b="1" dirty="0"/>
                  <a:t>.</a:t>
                </a:r>
                <a:r>
                  <a:rPr kumimoji="1" lang="zh-CN" altLang="en-US" b="1" dirty="0"/>
                  <a:t> 不讨论</a:t>
                </a:r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b>
                    </m:sSub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/>
                  <a:t>Slave boson: </a:t>
                </a:r>
                <a:r>
                  <a:rPr kumimoji="1" lang="en-US" altLang="zh-CN" b="1" dirty="0" err="1"/>
                  <a:t>i,j</a:t>
                </a:r>
                <a:r>
                  <a:rPr kumimoji="1" lang="zh-CN" altLang="en-US" b="1" dirty="0"/>
                  <a:t>是空间位置</a:t>
                </a:r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/>
                  <a:t> (slave fermion</a:t>
                </a:r>
                <a:r>
                  <a:rPr kumimoji="1" lang="zh-CN" altLang="en-US" b="1" dirty="0"/>
                  <a:t>是把</a:t>
                </a:r>
                <a:r>
                  <a:rPr kumimoji="1" lang="en-US" altLang="zh-CN" b="1" dirty="0" err="1"/>
                  <a:t>h,d</a:t>
                </a:r>
                <a:r>
                  <a:rPr kumimoji="1" lang="zh-CN" altLang="en-US" b="1" dirty="0"/>
                  <a:t>当作</a:t>
                </a:r>
                <a:r>
                  <a:rPr kumimoji="1" lang="en-US" altLang="zh-CN" b="1" dirty="0"/>
                  <a:t>fermion) </a:t>
                </a: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r>
                              <a:rPr kumimoji="1" lang="zh-CN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‘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𝜎𝜎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’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kumimoji="1" lang="zh-CN" altLang="en-US" b="0" i="1" smtClean="0">
                        <a:latin typeface="Cambria Math" panose="02040503050406030204" pitchFamily="18" charset="0"/>
                      </a:rPr>
                      <m:t>，</m:t>
                    </m:r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kumimoji="1" lang="en-US" altLang="zh-CN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kumimoji="1" lang="en-US" altLang="zh-CN" b="0" dirty="0">
                    <a:ea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  <m:r>
                              <a:rPr kumimoji="1" lang="zh-CN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‘</m:t>
                            </m:r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kumimoji="1" lang="en-US" altLang="zh-C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’</m:t>
                        </m:r>
                      </m:sub>
                    </m:sSub>
                  </m:oMath>
                </a14:m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:endParaRPr kumimoji="1" lang="en-US" altLang="zh-CN" b="1" dirty="0"/>
              </a:p>
              <a:p>
                <a:pPr>
                  <a:buFont typeface="Wingdings" pitchFamily="2" charset="2"/>
                  <a:buChar char="l"/>
                </a:pPr>
                <a:endParaRPr kumimoji="1" lang="zh-CN" altLang="en-US" b="1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3A75A7E-21D6-E534-C646-2E62BEF455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7"/>
                <a:ext cx="10515600" cy="4899683"/>
              </a:xfrm>
              <a:blipFill>
                <a:blip r:embed="rId2"/>
                <a:stretch>
                  <a:fillRect l="-2654" t="-13695" b="-10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FDA37819-E028-99A5-C2AF-242977764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524" y="2236153"/>
            <a:ext cx="3584276" cy="3211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A77AEC4-8503-8123-78BB-58AE78F7F11C}"/>
                  </a:ext>
                </a:extLst>
              </p:cNvPr>
              <p:cNvSpPr txBox="1"/>
              <p:nvPr/>
            </p:nvSpPr>
            <p:spPr>
              <a:xfrm>
                <a:off x="6002144" y="6123543"/>
                <a:ext cx="60941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2000" b="1" dirty="0">
                    <a:solidFill>
                      <a:srgbClr val="FF0000"/>
                    </a:solidFill>
                  </a:rPr>
                  <a:t>完备性条件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𝒉𝒊</m:t>
                        </m:r>
                      </m:sub>
                    </m:sSub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𝒅𝒊</m:t>
                        </m:r>
                      </m:sub>
                    </m:sSub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kumimoji="1" lang="en-US" altLang="zh-CN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A77AEC4-8503-8123-78BB-58AE78F7F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144" y="6123543"/>
                <a:ext cx="6094140" cy="400110"/>
              </a:xfrm>
              <a:prstGeom prst="rect">
                <a:avLst/>
              </a:prstGeom>
              <a:blipFill>
                <a:blip r:embed="rId4"/>
                <a:stretch>
                  <a:fillRect l="-1040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1861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D2C49-8C0A-4380-EB53-9B4C88D8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>
                <a:solidFill>
                  <a:srgbClr val="1109D9"/>
                </a:solidFill>
                <a:effectLst/>
                <a:latin typeface="Helvetica" pitchFamily="2" charset="0"/>
              </a:rPr>
              <a:t>         </a:t>
            </a:r>
            <a:r>
              <a:rPr lang="en-US" altLang="zh-CN" sz="4400" b="1" dirty="0">
                <a:solidFill>
                  <a:srgbClr val="1109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Local constraint conditions and   </a:t>
            </a:r>
            <a:br>
              <a:rPr lang="en-US" altLang="zh-CN" sz="4400" b="1" dirty="0">
                <a:solidFill>
                  <a:srgbClr val="1109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4400" b="1" dirty="0">
                <a:solidFill>
                  <a:srgbClr val="1109D9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gauge invariance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DD8767B-9E23-94B6-0464-9B7740D3FC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𝒉𝒊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𝒅𝒊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kumimoji="1" lang="en-US" altLang="zh-CN" b="1" dirty="0">
                  <a:solidFill>
                    <a:srgbClr val="FF0000"/>
                  </a:solidFill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solidFill>
                      <a:srgbClr val="FF0000"/>
                    </a:solidFill>
                  </a:rPr>
                  <a:t>  The local constraint conditions,</a:t>
                </a:r>
                <a:r>
                  <a:rPr kumimoji="1" lang="zh-CN" altLang="en-US" b="1" dirty="0">
                    <a:solidFill>
                      <a:srgbClr val="FF0000"/>
                    </a:solidFill>
                  </a:rPr>
                  <a:t> 每个位置只允许一种“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particle”</a:t>
                </a:r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/>
                  <a:t>Slave particle theory</a:t>
                </a:r>
                <a:r>
                  <a:rPr kumimoji="1" lang="zh-CN" altLang="en-US" b="1" dirty="0"/>
                  <a:t>自带的</a:t>
                </a:r>
                <a:r>
                  <a:rPr kumimoji="1" lang="en-US" altLang="zh-CN" b="1" dirty="0"/>
                  <a:t>gauge invariance: </a:t>
                </a:r>
              </a:p>
              <a:p>
                <a:pPr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sSub>
                      <m:sSub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sSup>
                      <m:sSupPr>
                        <m:ctrlP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endParaRPr kumimoji="1" lang="en-US" altLang="zh-CN" dirty="0"/>
              </a:p>
              <a:p>
                <a:pPr>
                  <a:buFont typeface="Wingdings" pitchFamily="2" charset="2"/>
                  <a:buChar char="l"/>
                </a:pP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It is invariant under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sup>
                    </m:sSup>
                    <m:r>
                      <a:rPr kumimoji="1"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kumimoji="1"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>
                  <a:buFont typeface="Wingdings" pitchFamily="2" charset="2"/>
                  <a:buChar char="l"/>
                </a:pPr>
                <a:r>
                  <a:rPr kumimoji="1" lang="zh-CN" altLang="en-US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gauge</a:t>
                </a:r>
                <a:r>
                  <a:rPr kumimoji="1" lang="zh-CN" altLang="en-US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theory</a:t>
                </a:r>
              </a:p>
              <a:p>
                <a:pPr marL="0" indent="0">
                  <a:buNone/>
                </a:pPr>
                <a:r>
                  <a:rPr kumimoji="1" lang="zh-CN" altLang="en-US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Lee and  </a:t>
                </a:r>
                <a:r>
                  <a:rPr kumimoji="1" lang="en-US" altLang="zh-CN" b="1" dirty="0" err="1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Nagaosa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  <a:p>
                <a:pPr marL="0" indent="0">
                  <a:buNone/>
                </a:pPr>
                <a:r>
                  <a:rPr kumimoji="1" lang="zh-CN" altLang="en-US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and so on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DD8767B-9E23-94B6-0464-9B7740D3FC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2603CFF6-629D-9971-E07B-386BE1913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042" y="4797687"/>
            <a:ext cx="4693345" cy="169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9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6121E-D621-7615-B370-12788B2C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</a:t>
            </a:r>
            <a:r>
              <a:rPr kumimoji="1" lang="en-US" altLang="zh-CN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Spin-charge separation</a:t>
            </a:r>
            <a:endParaRPr kumimoji="1"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C99712A-ED17-0A69-F0C9-BE7D1A85EB07}"/>
              </a:ext>
            </a:extLst>
          </p:cNvPr>
          <p:cNvSpPr/>
          <p:nvPr/>
        </p:nvSpPr>
        <p:spPr>
          <a:xfrm>
            <a:off x="1275903" y="2364129"/>
            <a:ext cx="2120440" cy="21297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E2223F9B-F33F-745C-D70B-6250FEDFA6D1}"/>
              </a:ext>
            </a:extLst>
          </p:cNvPr>
          <p:cNvCxnSpPr>
            <a:cxnSpLocks/>
          </p:cNvCxnSpPr>
          <p:nvPr/>
        </p:nvCxnSpPr>
        <p:spPr>
          <a:xfrm>
            <a:off x="1275903" y="3069771"/>
            <a:ext cx="21204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71F54251-B24F-F8C0-198A-A4C9B8F544B9}"/>
              </a:ext>
            </a:extLst>
          </p:cNvPr>
          <p:cNvCxnSpPr>
            <a:cxnSpLocks/>
          </p:cNvCxnSpPr>
          <p:nvPr/>
        </p:nvCxnSpPr>
        <p:spPr>
          <a:xfrm>
            <a:off x="1275903" y="3810000"/>
            <a:ext cx="21204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3705A754-41A2-CBEA-C95D-4CF53FB753A1}"/>
              </a:ext>
            </a:extLst>
          </p:cNvPr>
          <p:cNvCxnSpPr>
            <a:cxnSpLocks/>
          </p:cNvCxnSpPr>
          <p:nvPr/>
        </p:nvCxnSpPr>
        <p:spPr>
          <a:xfrm flipV="1">
            <a:off x="1918159" y="2364129"/>
            <a:ext cx="0" cy="2129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663C8F0D-F591-BBE3-59F3-E6523FFB7678}"/>
              </a:ext>
            </a:extLst>
          </p:cNvPr>
          <p:cNvCxnSpPr>
            <a:cxnSpLocks/>
          </p:cNvCxnSpPr>
          <p:nvPr/>
        </p:nvCxnSpPr>
        <p:spPr>
          <a:xfrm flipV="1">
            <a:off x="2663831" y="2364129"/>
            <a:ext cx="0" cy="2129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85A0E414-2F31-6485-A170-5F2EF8FDE552}"/>
              </a:ext>
            </a:extLst>
          </p:cNvPr>
          <p:cNvCxnSpPr>
            <a:cxnSpLocks/>
          </p:cNvCxnSpPr>
          <p:nvPr/>
        </p:nvCxnSpPr>
        <p:spPr>
          <a:xfrm flipV="1">
            <a:off x="1275903" y="2184514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08207F66-9586-B419-A6EA-81B0930ACD7C}"/>
              </a:ext>
            </a:extLst>
          </p:cNvPr>
          <p:cNvCxnSpPr>
            <a:cxnSpLocks/>
          </p:cNvCxnSpPr>
          <p:nvPr/>
        </p:nvCxnSpPr>
        <p:spPr>
          <a:xfrm>
            <a:off x="3376846" y="2168186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867CEC81-4696-1CBF-2753-000A1E288D17}"/>
              </a:ext>
            </a:extLst>
          </p:cNvPr>
          <p:cNvCxnSpPr>
            <a:cxnSpLocks/>
          </p:cNvCxnSpPr>
          <p:nvPr/>
        </p:nvCxnSpPr>
        <p:spPr>
          <a:xfrm flipV="1">
            <a:off x="2663831" y="4314256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F96DA9E0-B2B4-81CE-9D75-05F82CFCDE28}"/>
              </a:ext>
            </a:extLst>
          </p:cNvPr>
          <p:cNvCxnSpPr>
            <a:cxnSpLocks/>
          </p:cNvCxnSpPr>
          <p:nvPr/>
        </p:nvCxnSpPr>
        <p:spPr>
          <a:xfrm flipV="1">
            <a:off x="2663831" y="2841171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0C6400A2-18EF-A3AC-0177-CB062C7A448F}"/>
              </a:ext>
            </a:extLst>
          </p:cNvPr>
          <p:cNvCxnSpPr>
            <a:cxnSpLocks/>
          </p:cNvCxnSpPr>
          <p:nvPr/>
        </p:nvCxnSpPr>
        <p:spPr>
          <a:xfrm flipV="1">
            <a:off x="1918159" y="2841171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F81F187D-4751-3C74-9E9C-3C04913F0F86}"/>
              </a:ext>
            </a:extLst>
          </p:cNvPr>
          <p:cNvCxnSpPr>
            <a:cxnSpLocks/>
          </p:cNvCxnSpPr>
          <p:nvPr/>
        </p:nvCxnSpPr>
        <p:spPr>
          <a:xfrm flipV="1">
            <a:off x="1275903" y="2890156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8A0A513F-D816-01EB-E675-54E9C2A714C7}"/>
              </a:ext>
            </a:extLst>
          </p:cNvPr>
          <p:cNvCxnSpPr>
            <a:cxnSpLocks/>
          </p:cNvCxnSpPr>
          <p:nvPr/>
        </p:nvCxnSpPr>
        <p:spPr>
          <a:xfrm flipV="1">
            <a:off x="3376846" y="3623357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141C3A43-1508-AAD5-C973-296B7881E78C}"/>
              </a:ext>
            </a:extLst>
          </p:cNvPr>
          <p:cNvCxnSpPr>
            <a:cxnSpLocks/>
          </p:cNvCxnSpPr>
          <p:nvPr/>
        </p:nvCxnSpPr>
        <p:spPr>
          <a:xfrm flipV="1">
            <a:off x="2663831" y="2213658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27EEE56A-8610-0DC1-F832-96E3194FBEEC}"/>
              </a:ext>
            </a:extLst>
          </p:cNvPr>
          <p:cNvCxnSpPr>
            <a:cxnSpLocks/>
          </p:cNvCxnSpPr>
          <p:nvPr/>
        </p:nvCxnSpPr>
        <p:spPr>
          <a:xfrm flipV="1">
            <a:off x="1943101" y="3638259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FE0C788D-8EEC-4A1B-5721-1DD5B33110E4}"/>
              </a:ext>
            </a:extLst>
          </p:cNvPr>
          <p:cNvCxnSpPr>
            <a:cxnSpLocks/>
          </p:cNvCxnSpPr>
          <p:nvPr/>
        </p:nvCxnSpPr>
        <p:spPr>
          <a:xfrm>
            <a:off x="1903830" y="2143403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25D39A43-53EE-E09E-0977-42805F3F5290}"/>
              </a:ext>
            </a:extLst>
          </p:cNvPr>
          <p:cNvCxnSpPr>
            <a:cxnSpLocks/>
          </p:cNvCxnSpPr>
          <p:nvPr/>
        </p:nvCxnSpPr>
        <p:spPr>
          <a:xfrm>
            <a:off x="1925876" y="4265270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A04AC08C-534E-646E-08D0-EFE2D98DA953}"/>
              </a:ext>
            </a:extLst>
          </p:cNvPr>
          <p:cNvCxnSpPr>
            <a:cxnSpLocks/>
          </p:cNvCxnSpPr>
          <p:nvPr/>
        </p:nvCxnSpPr>
        <p:spPr>
          <a:xfrm>
            <a:off x="2663831" y="3525386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5BE09C60-F6D3-1344-3777-FA8857F36375}"/>
              </a:ext>
            </a:extLst>
          </p:cNvPr>
          <p:cNvCxnSpPr>
            <a:cxnSpLocks/>
          </p:cNvCxnSpPr>
          <p:nvPr/>
        </p:nvCxnSpPr>
        <p:spPr>
          <a:xfrm>
            <a:off x="3376846" y="4216285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0E6D3075-E674-CF1D-F854-31A827277E71}"/>
              </a:ext>
            </a:extLst>
          </p:cNvPr>
          <p:cNvCxnSpPr>
            <a:cxnSpLocks/>
          </p:cNvCxnSpPr>
          <p:nvPr/>
        </p:nvCxnSpPr>
        <p:spPr>
          <a:xfrm>
            <a:off x="3376846" y="2894015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636C4BA2-6916-01B0-4A4F-99C75FE57B3D}"/>
              </a:ext>
            </a:extLst>
          </p:cNvPr>
          <p:cNvCxnSpPr>
            <a:cxnSpLocks/>
          </p:cNvCxnSpPr>
          <p:nvPr/>
        </p:nvCxnSpPr>
        <p:spPr>
          <a:xfrm>
            <a:off x="1278178" y="4216285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F0391FC6-E4FE-0640-0351-654BE5463D6B}"/>
              </a:ext>
            </a:extLst>
          </p:cNvPr>
          <p:cNvCxnSpPr>
            <a:cxnSpLocks/>
          </p:cNvCxnSpPr>
          <p:nvPr/>
        </p:nvCxnSpPr>
        <p:spPr>
          <a:xfrm>
            <a:off x="1275903" y="3574371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A9F9B68A-C683-2682-E94B-9EC297E0A771}"/>
              </a:ext>
            </a:extLst>
          </p:cNvPr>
          <p:cNvSpPr txBox="1"/>
          <p:nvPr/>
        </p:nvSpPr>
        <p:spPr>
          <a:xfrm>
            <a:off x="1525644" y="1566339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半满</a:t>
            </a:r>
            <a:r>
              <a:rPr kumimoji="1" lang="en-US" altLang="zh-CN" dirty="0"/>
              <a:t>, charge</a:t>
            </a:r>
            <a:r>
              <a:rPr kumimoji="1" lang="zh-CN" altLang="en-US" dirty="0"/>
              <a:t> </a:t>
            </a:r>
            <a:r>
              <a:rPr kumimoji="1" lang="en-US" altLang="zh-CN" dirty="0"/>
              <a:t>0</a:t>
            </a:r>
            <a:endParaRPr kumimoji="1"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63E73C6-DE8F-19AB-2613-DF16BF4483CA}"/>
              </a:ext>
            </a:extLst>
          </p:cNvPr>
          <p:cNvSpPr/>
          <p:nvPr/>
        </p:nvSpPr>
        <p:spPr>
          <a:xfrm>
            <a:off x="4858198" y="2364129"/>
            <a:ext cx="2120440" cy="21297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6" name="直线连接符 45">
            <a:extLst>
              <a:ext uri="{FF2B5EF4-FFF2-40B4-BE49-F238E27FC236}">
                <a16:creationId xmlns:a16="http://schemas.microsoft.com/office/drawing/2014/main" id="{29B22ADE-7F4A-5F5B-38AE-1703D24C851E}"/>
              </a:ext>
            </a:extLst>
          </p:cNvPr>
          <p:cNvCxnSpPr>
            <a:cxnSpLocks/>
          </p:cNvCxnSpPr>
          <p:nvPr/>
        </p:nvCxnSpPr>
        <p:spPr>
          <a:xfrm>
            <a:off x="4858198" y="3069771"/>
            <a:ext cx="21204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线连接符 46">
            <a:extLst>
              <a:ext uri="{FF2B5EF4-FFF2-40B4-BE49-F238E27FC236}">
                <a16:creationId xmlns:a16="http://schemas.microsoft.com/office/drawing/2014/main" id="{9D86DB7C-22DA-8074-1F07-5DC96FCADC5D}"/>
              </a:ext>
            </a:extLst>
          </p:cNvPr>
          <p:cNvCxnSpPr>
            <a:cxnSpLocks/>
          </p:cNvCxnSpPr>
          <p:nvPr/>
        </p:nvCxnSpPr>
        <p:spPr>
          <a:xfrm>
            <a:off x="4858198" y="3810000"/>
            <a:ext cx="21204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A0854ACE-8ABB-A552-437B-3F7A0844D9FF}"/>
              </a:ext>
            </a:extLst>
          </p:cNvPr>
          <p:cNvCxnSpPr>
            <a:cxnSpLocks/>
          </p:cNvCxnSpPr>
          <p:nvPr/>
        </p:nvCxnSpPr>
        <p:spPr>
          <a:xfrm flipV="1">
            <a:off x="5500454" y="2364129"/>
            <a:ext cx="0" cy="2129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48">
            <a:extLst>
              <a:ext uri="{FF2B5EF4-FFF2-40B4-BE49-F238E27FC236}">
                <a16:creationId xmlns:a16="http://schemas.microsoft.com/office/drawing/2014/main" id="{EB1D3F44-8820-A18E-6CCB-FEA3E900D1AC}"/>
              </a:ext>
            </a:extLst>
          </p:cNvPr>
          <p:cNvCxnSpPr>
            <a:cxnSpLocks/>
          </p:cNvCxnSpPr>
          <p:nvPr/>
        </p:nvCxnSpPr>
        <p:spPr>
          <a:xfrm flipV="1">
            <a:off x="6246126" y="2364129"/>
            <a:ext cx="0" cy="2129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1471B9F7-6133-AB3E-B0B7-6124B0E69BC8}"/>
              </a:ext>
            </a:extLst>
          </p:cNvPr>
          <p:cNvCxnSpPr>
            <a:cxnSpLocks/>
          </p:cNvCxnSpPr>
          <p:nvPr/>
        </p:nvCxnSpPr>
        <p:spPr>
          <a:xfrm flipV="1">
            <a:off x="4825541" y="2135529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643D979C-8A16-864B-37EA-B02076A91E06}"/>
              </a:ext>
            </a:extLst>
          </p:cNvPr>
          <p:cNvCxnSpPr>
            <a:cxnSpLocks/>
          </p:cNvCxnSpPr>
          <p:nvPr/>
        </p:nvCxnSpPr>
        <p:spPr>
          <a:xfrm>
            <a:off x="6959141" y="2168186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4E837F7D-1CE8-6314-5E26-36374B25DE63}"/>
              </a:ext>
            </a:extLst>
          </p:cNvPr>
          <p:cNvCxnSpPr>
            <a:cxnSpLocks/>
          </p:cNvCxnSpPr>
          <p:nvPr/>
        </p:nvCxnSpPr>
        <p:spPr>
          <a:xfrm flipV="1">
            <a:off x="6246126" y="4314256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47301787-2F0F-EC0C-5AA3-E76E754144A7}"/>
              </a:ext>
            </a:extLst>
          </p:cNvPr>
          <p:cNvCxnSpPr>
            <a:cxnSpLocks/>
          </p:cNvCxnSpPr>
          <p:nvPr/>
        </p:nvCxnSpPr>
        <p:spPr>
          <a:xfrm flipV="1">
            <a:off x="6246126" y="2841171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48A118C0-898B-F660-5CA4-146A5CA220EC}"/>
              </a:ext>
            </a:extLst>
          </p:cNvPr>
          <p:cNvCxnSpPr>
            <a:cxnSpLocks/>
          </p:cNvCxnSpPr>
          <p:nvPr/>
        </p:nvCxnSpPr>
        <p:spPr>
          <a:xfrm flipV="1">
            <a:off x="5500454" y="2841171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箭头连接符 54">
            <a:extLst>
              <a:ext uri="{FF2B5EF4-FFF2-40B4-BE49-F238E27FC236}">
                <a16:creationId xmlns:a16="http://schemas.microsoft.com/office/drawing/2014/main" id="{15AC31C4-A5C7-6EDD-CEDC-EFB8B0A5DF9C}"/>
              </a:ext>
            </a:extLst>
          </p:cNvPr>
          <p:cNvCxnSpPr>
            <a:cxnSpLocks/>
          </p:cNvCxnSpPr>
          <p:nvPr/>
        </p:nvCxnSpPr>
        <p:spPr>
          <a:xfrm flipV="1">
            <a:off x="4858198" y="2890156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线箭头连接符 55">
            <a:extLst>
              <a:ext uri="{FF2B5EF4-FFF2-40B4-BE49-F238E27FC236}">
                <a16:creationId xmlns:a16="http://schemas.microsoft.com/office/drawing/2014/main" id="{BDE72E90-8BFE-1F1A-85A5-DB2B2820EFE8}"/>
              </a:ext>
            </a:extLst>
          </p:cNvPr>
          <p:cNvCxnSpPr>
            <a:cxnSpLocks/>
          </p:cNvCxnSpPr>
          <p:nvPr/>
        </p:nvCxnSpPr>
        <p:spPr>
          <a:xfrm flipV="1">
            <a:off x="6959141" y="3623357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线箭头连接符 56">
            <a:extLst>
              <a:ext uri="{FF2B5EF4-FFF2-40B4-BE49-F238E27FC236}">
                <a16:creationId xmlns:a16="http://schemas.microsoft.com/office/drawing/2014/main" id="{C8A446BC-7D61-0DAC-6066-68DCB5859469}"/>
              </a:ext>
            </a:extLst>
          </p:cNvPr>
          <p:cNvCxnSpPr>
            <a:cxnSpLocks/>
          </p:cNvCxnSpPr>
          <p:nvPr/>
        </p:nvCxnSpPr>
        <p:spPr>
          <a:xfrm flipV="1">
            <a:off x="6246126" y="2213658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线箭头连接符 58">
            <a:extLst>
              <a:ext uri="{FF2B5EF4-FFF2-40B4-BE49-F238E27FC236}">
                <a16:creationId xmlns:a16="http://schemas.microsoft.com/office/drawing/2014/main" id="{396E9D70-8148-E2C5-841D-3D979D79F150}"/>
              </a:ext>
            </a:extLst>
          </p:cNvPr>
          <p:cNvCxnSpPr>
            <a:cxnSpLocks/>
          </p:cNvCxnSpPr>
          <p:nvPr/>
        </p:nvCxnSpPr>
        <p:spPr>
          <a:xfrm>
            <a:off x="5477789" y="2117615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线箭头连接符 59">
            <a:extLst>
              <a:ext uri="{FF2B5EF4-FFF2-40B4-BE49-F238E27FC236}">
                <a16:creationId xmlns:a16="http://schemas.microsoft.com/office/drawing/2014/main" id="{12F6B0C5-EA02-17DA-DE9E-06F835CFE0FD}"/>
              </a:ext>
            </a:extLst>
          </p:cNvPr>
          <p:cNvCxnSpPr>
            <a:cxnSpLocks/>
          </p:cNvCxnSpPr>
          <p:nvPr/>
        </p:nvCxnSpPr>
        <p:spPr>
          <a:xfrm>
            <a:off x="5508171" y="4265270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线箭头连接符 60">
            <a:extLst>
              <a:ext uri="{FF2B5EF4-FFF2-40B4-BE49-F238E27FC236}">
                <a16:creationId xmlns:a16="http://schemas.microsoft.com/office/drawing/2014/main" id="{D4B74569-947F-11C4-47A4-CA00101C3BFE}"/>
              </a:ext>
            </a:extLst>
          </p:cNvPr>
          <p:cNvCxnSpPr>
            <a:cxnSpLocks/>
          </p:cNvCxnSpPr>
          <p:nvPr/>
        </p:nvCxnSpPr>
        <p:spPr>
          <a:xfrm>
            <a:off x="6246126" y="3525386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线箭头连接符 61">
            <a:extLst>
              <a:ext uri="{FF2B5EF4-FFF2-40B4-BE49-F238E27FC236}">
                <a16:creationId xmlns:a16="http://schemas.microsoft.com/office/drawing/2014/main" id="{8845DCB1-4DA8-5121-A969-508ED5762408}"/>
              </a:ext>
            </a:extLst>
          </p:cNvPr>
          <p:cNvCxnSpPr>
            <a:cxnSpLocks/>
          </p:cNvCxnSpPr>
          <p:nvPr/>
        </p:nvCxnSpPr>
        <p:spPr>
          <a:xfrm>
            <a:off x="6959141" y="4216285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线箭头连接符 62">
            <a:extLst>
              <a:ext uri="{FF2B5EF4-FFF2-40B4-BE49-F238E27FC236}">
                <a16:creationId xmlns:a16="http://schemas.microsoft.com/office/drawing/2014/main" id="{288C593F-C672-DA13-4C9B-6F43AED1201F}"/>
              </a:ext>
            </a:extLst>
          </p:cNvPr>
          <p:cNvCxnSpPr>
            <a:cxnSpLocks/>
          </p:cNvCxnSpPr>
          <p:nvPr/>
        </p:nvCxnSpPr>
        <p:spPr>
          <a:xfrm>
            <a:off x="6959141" y="2894015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线箭头连接符 63">
            <a:extLst>
              <a:ext uri="{FF2B5EF4-FFF2-40B4-BE49-F238E27FC236}">
                <a16:creationId xmlns:a16="http://schemas.microsoft.com/office/drawing/2014/main" id="{E5602972-1F52-5581-C72D-4A1E54056F47}"/>
              </a:ext>
            </a:extLst>
          </p:cNvPr>
          <p:cNvCxnSpPr>
            <a:cxnSpLocks/>
          </p:cNvCxnSpPr>
          <p:nvPr/>
        </p:nvCxnSpPr>
        <p:spPr>
          <a:xfrm>
            <a:off x="4860473" y="4216285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线箭头连接符 64">
            <a:extLst>
              <a:ext uri="{FF2B5EF4-FFF2-40B4-BE49-F238E27FC236}">
                <a16:creationId xmlns:a16="http://schemas.microsoft.com/office/drawing/2014/main" id="{A549608D-1275-96CE-97D0-9023DD8A9E63}"/>
              </a:ext>
            </a:extLst>
          </p:cNvPr>
          <p:cNvCxnSpPr>
            <a:cxnSpLocks/>
          </p:cNvCxnSpPr>
          <p:nvPr/>
        </p:nvCxnSpPr>
        <p:spPr>
          <a:xfrm>
            <a:off x="4858198" y="3574371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20150A0A-69F9-46A5-140A-90E05E5ED173}"/>
              </a:ext>
            </a:extLst>
          </p:cNvPr>
          <p:cNvSpPr txBox="1"/>
          <p:nvPr/>
        </p:nvSpPr>
        <p:spPr>
          <a:xfrm>
            <a:off x="8461953" y="1601979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Doublon</a:t>
            </a:r>
            <a:r>
              <a:rPr kumimoji="1" lang="en-US" altLang="zh-CN" dirty="0"/>
              <a:t>, charge</a:t>
            </a:r>
            <a:r>
              <a:rPr kumimoji="1" lang="zh-CN" altLang="en-US" dirty="0"/>
              <a:t> </a:t>
            </a:r>
            <a:r>
              <a:rPr kumimoji="1" lang="en-US" altLang="zh-CN" dirty="0"/>
              <a:t>-e </a:t>
            </a:r>
            <a:endParaRPr kumimoji="1" lang="zh-CN" altLang="en-US" dirty="0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E51D1FD7-A6AC-1A47-2B33-D8F4A66A8DD2}"/>
              </a:ext>
            </a:extLst>
          </p:cNvPr>
          <p:cNvSpPr/>
          <p:nvPr/>
        </p:nvSpPr>
        <p:spPr>
          <a:xfrm>
            <a:off x="8499951" y="2372003"/>
            <a:ext cx="2120440" cy="21297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8" name="直线连接符 67">
            <a:extLst>
              <a:ext uri="{FF2B5EF4-FFF2-40B4-BE49-F238E27FC236}">
                <a16:creationId xmlns:a16="http://schemas.microsoft.com/office/drawing/2014/main" id="{53119391-E446-C2AF-8338-4C09A140C6AE}"/>
              </a:ext>
            </a:extLst>
          </p:cNvPr>
          <p:cNvCxnSpPr>
            <a:cxnSpLocks/>
          </p:cNvCxnSpPr>
          <p:nvPr/>
        </p:nvCxnSpPr>
        <p:spPr>
          <a:xfrm>
            <a:off x="8499951" y="3077645"/>
            <a:ext cx="21204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线连接符 68">
            <a:extLst>
              <a:ext uri="{FF2B5EF4-FFF2-40B4-BE49-F238E27FC236}">
                <a16:creationId xmlns:a16="http://schemas.microsoft.com/office/drawing/2014/main" id="{F1C674D1-89C9-778A-F337-94CC19D948E7}"/>
              </a:ext>
            </a:extLst>
          </p:cNvPr>
          <p:cNvCxnSpPr>
            <a:cxnSpLocks/>
          </p:cNvCxnSpPr>
          <p:nvPr/>
        </p:nvCxnSpPr>
        <p:spPr>
          <a:xfrm>
            <a:off x="8499951" y="3817874"/>
            <a:ext cx="21204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线连接符 69">
            <a:extLst>
              <a:ext uri="{FF2B5EF4-FFF2-40B4-BE49-F238E27FC236}">
                <a16:creationId xmlns:a16="http://schemas.microsoft.com/office/drawing/2014/main" id="{E38EC0A9-7969-8C64-0975-EBD151909B23}"/>
              </a:ext>
            </a:extLst>
          </p:cNvPr>
          <p:cNvCxnSpPr>
            <a:cxnSpLocks/>
          </p:cNvCxnSpPr>
          <p:nvPr/>
        </p:nvCxnSpPr>
        <p:spPr>
          <a:xfrm flipV="1">
            <a:off x="9142207" y="2372003"/>
            <a:ext cx="0" cy="2129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线连接符 70">
            <a:extLst>
              <a:ext uri="{FF2B5EF4-FFF2-40B4-BE49-F238E27FC236}">
                <a16:creationId xmlns:a16="http://schemas.microsoft.com/office/drawing/2014/main" id="{E8366F63-7762-A64B-B78D-7E52DA4E8855}"/>
              </a:ext>
            </a:extLst>
          </p:cNvPr>
          <p:cNvCxnSpPr>
            <a:cxnSpLocks/>
          </p:cNvCxnSpPr>
          <p:nvPr/>
        </p:nvCxnSpPr>
        <p:spPr>
          <a:xfrm flipV="1">
            <a:off x="9887879" y="2372003"/>
            <a:ext cx="0" cy="2129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线箭头连接符 71">
            <a:extLst>
              <a:ext uri="{FF2B5EF4-FFF2-40B4-BE49-F238E27FC236}">
                <a16:creationId xmlns:a16="http://schemas.microsoft.com/office/drawing/2014/main" id="{D98637CB-89A5-579A-1FE5-384D2543A875}"/>
              </a:ext>
            </a:extLst>
          </p:cNvPr>
          <p:cNvCxnSpPr>
            <a:cxnSpLocks/>
          </p:cNvCxnSpPr>
          <p:nvPr/>
        </p:nvCxnSpPr>
        <p:spPr>
          <a:xfrm flipV="1">
            <a:off x="8467294" y="2143403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id="{F0238D80-CEE1-32D0-A370-B13BEDB846A9}"/>
              </a:ext>
            </a:extLst>
          </p:cNvPr>
          <p:cNvCxnSpPr>
            <a:cxnSpLocks/>
          </p:cNvCxnSpPr>
          <p:nvPr/>
        </p:nvCxnSpPr>
        <p:spPr>
          <a:xfrm>
            <a:off x="10600894" y="2176060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线箭头连接符 73">
            <a:extLst>
              <a:ext uri="{FF2B5EF4-FFF2-40B4-BE49-F238E27FC236}">
                <a16:creationId xmlns:a16="http://schemas.microsoft.com/office/drawing/2014/main" id="{BD842731-0616-FFC0-B3B9-A88DA95794DC}"/>
              </a:ext>
            </a:extLst>
          </p:cNvPr>
          <p:cNvCxnSpPr>
            <a:cxnSpLocks/>
          </p:cNvCxnSpPr>
          <p:nvPr/>
        </p:nvCxnSpPr>
        <p:spPr>
          <a:xfrm flipV="1">
            <a:off x="9887879" y="4322130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线箭头连接符 74">
            <a:extLst>
              <a:ext uri="{FF2B5EF4-FFF2-40B4-BE49-F238E27FC236}">
                <a16:creationId xmlns:a16="http://schemas.microsoft.com/office/drawing/2014/main" id="{1ED59A9E-1D90-19B1-49B2-8D034DA2D541}"/>
              </a:ext>
            </a:extLst>
          </p:cNvPr>
          <p:cNvCxnSpPr>
            <a:cxnSpLocks/>
          </p:cNvCxnSpPr>
          <p:nvPr/>
        </p:nvCxnSpPr>
        <p:spPr>
          <a:xfrm flipV="1">
            <a:off x="9887879" y="2849045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线箭头连接符 75">
            <a:extLst>
              <a:ext uri="{FF2B5EF4-FFF2-40B4-BE49-F238E27FC236}">
                <a16:creationId xmlns:a16="http://schemas.microsoft.com/office/drawing/2014/main" id="{48355C9E-B8D6-D585-A909-196FF0783B09}"/>
              </a:ext>
            </a:extLst>
          </p:cNvPr>
          <p:cNvCxnSpPr>
            <a:cxnSpLocks/>
          </p:cNvCxnSpPr>
          <p:nvPr/>
        </p:nvCxnSpPr>
        <p:spPr>
          <a:xfrm flipV="1">
            <a:off x="9142207" y="2849045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线箭头连接符 76">
            <a:extLst>
              <a:ext uri="{FF2B5EF4-FFF2-40B4-BE49-F238E27FC236}">
                <a16:creationId xmlns:a16="http://schemas.microsoft.com/office/drawing/2014/main" id="{9BB3A7CE-0CE6-D72E-BAB4-48EABDC8F39C}"/>
              </a:ext>
            </a:extLst>
          </p:cNvPr>
          <p:cNvCxnSpPr>
            <a:cxnSpLocks/>
          </p:cNvCxnSpPr>
          <p:nvPr/>
        </p:nvCxnSpPr>
        <p:spPr>
          <a:xfrm flipV="1">
            <a:off x="8499951" y="2898030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线箭头连接符 77">
            <a:extLst>
              <a:ext uri="{FF2B5EF4-FFF2-40B4-BE49-F238E27FC236}">
                <a16:creationId xmlns:a16="http://schemas.microsoft.com/office/drawing/2014/main" id="{31542E71-F8F0-6DC2-1EBC-BC810CC50C57}"/>
              </a:ext>
            </a:extLst>
          </p:cNvPr>
          <p:cNvCxnSpPr>
            <a:cxnSpLocks/>
          </p:cNvCxnSpPr>
          <p:nvPr/>
        </p:nvCxnSpPr>
        <p:spPr>
          <a:xfrm flipV="1">
            <a:off x="10600894" y="3631231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线箭头连接符 78">
            <a:extLst>
              <a:ext uri="{FF2B5EF4-FFF2-40B4-BE49-F238E27FC236}">
                <a16:creationId xmlns:a16="http://schemas.microsoft.com/office/drawing/2014/main" id="{E84E18FA-4103-C89F-76B5-A8A6DB819548}"/>
              </a:ext>
            </a:extLst>
          </p:cNvPr>
          <p:cNvCxnSpPr>
            <a:cxnSpLocks/>
          </p:cNvCxnSpPr>
          <p:nvPr/>
        </p:nvCxnSpPr>
        <p:spPr>
          <a:xfrm flipV="1">
            <a:off x="9887879" y="2221532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线箭头连接符 79">
            <a:extLst>
              <a:ext uri="{FF2B5EF4-FFF2-40B4-BE49-F238E27FC236}">
                <a16:creationId xmlns:a16="http://schemas.microsoft.com/office/drawing/2014/main" id="{249F0FB4-F34A-69C2-6CBD-7261AA3C8227}"/>
              </a:ext>
            </a:extLst>
          </p:cNvPr>
          <p:cNvCxnSpPr>
            <a:cxnSpLocks/>
          </p:cNvCxnSpPr>
          <p:nvPr/>
        </p:nvCxnSpPr>
        <p:spPr>
          <a:xfrm>
            <a:off x="9119542" y="2125489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线箭头连接符 80">
            <a:extLst>
              <a:ext uri="{FF2B5EF4-FFF2-40B4-BE49-F238E27FC236}">
                <a16:creationId xmlns:a16="http://schemas.microsoft.com/office/drawing/2014/main" id="{E49EB504-0155-1C71-CD18-78F15C8F1B21}"/>
              </a:ext>
            </a:extLst>
          </p:cNvPr>
          <p:cNvCxnSpPr>
            <a:cxnSpLocks/>
          </p:cNvCxnSpPr>
          <p:nvPr/>
        </p:nvCxnSpPr>
        <p:spPr>
          <a:xfrm>
            <a:off x="9149924" y="4273144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线箭头连接符 81">
            <a:extLst>
              <a:ext uri="{FF2B5EF4-FFF2-40B4-BE49-F238E27FC236}">
                <a16:creationId xmlns:a16="http://schemas.microsoft.com/office/drawing/2014/main" id="{FEA77589-89DC-7474-847C-61139697BFD0}"/>
              </a:ext>
            </a:extLst>
          </p:cNvPr>
          <p:cNvCxnSpPr>
            <a:cxnSpLocks/>
          </p:cNvCxnSpPr>
          <p:nvPr/>
        </p:nvCxnSpPr>
        <p:spPr>
          <a:xfrm>
            <a:off x="9887879" y="3533260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线箭头连接符 82">
            <a:extLst>
              <a:ext uri="{FF2B5EF4-FFF2-40B4-BE49-F238E27FC236}">
                <a16:creationId xmlns:a16="http://schemas.microsoft.com/office/drawing/2014/main" id="{7FEC1053-F4BB-8505-7ACD-64730551C6BF}"/>
              </a:ext>
            </a:extLst>
          </p:cNvPr>
          <p:cNvCxnSpPr>
            <a:cxnSpLocks/>
          </p:cNvCxnSpPr>
          <p:nvPr/>
        </p:nvCxnSpPr>
        <p:spPr>
          <a:xfrm>
            <a:off x="10600894" y="4224159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id="{F4312E38-B5A2-ACED-734F-633AACE2CD3A}"/>
              </a:ext>
            </a:extLst>
          </p:cNvPr>
          <p:cNvCxnSpPr>
            <a:cxnSpLocks/>
          </p:cNvCxnSpPr>
          <p:nvPr/>
        </p:nvCxnSpPr>
        <p:spPr>
          <a:xfrm>
            <a:off x="10600894" y="2901889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线箭头连接符 84">
            <a:extLst>
              <a:ext uri="{FF2B5EF4-FFF2-40B4-BE49-F238E27FC236}">
                <a16:creationId xmlns:a16="http://schemas.microsoft.com/office/drawing/2014/main" id="{6A8A1F20-AC76-122F-D026-D94AB9F6E389}"/>
              </a:ext>
            </a:extLst>
          </p:cNvPr>
          <p:cNvCxnSpPr>
            <a:cxnSpLocks/>
          </p:cNvCxnSpPr>
          <p:nvPr/>
        </p:nvCxnSpPr>
        <p:spPr>
          <a:xfrm>
            <a:off x="8502226" y="4224159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线箭头连接符 85">
            <a:extLst>
              <a:ext uri="{FF2B5EF4-FFF2-40B4-BE49-F238E27FC236}">
                <a16:creationId xmlns:a16="http://schemas.microsoft.com/office/drawing/2014/main" id="{F8A8EFD2-5537-1431-B85B-ADA48259653D}"/>
              </a:ext>
            </a:extLst>
          </p:cNvPr>
          <p:cNvCxnSpPr>
            <a:cxnSpLocks/>
          </p:cNvCxnSpPr>
          <p:nvPr/>
        </p:nvCxnSpPr>
        <p:spPr>
          <a:xfrm>
            <a:off x="8499951" y="3582245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线箭头连接符 86">
            <a:extLst>
              <a:ext uri="{FF2B5EF4-FFF2-40B4-BE49-F238E27FC236}">
                <a16:creationId xmlns:a16="http://schemas.microsoft.com/office/drawing/2014/main" id="{578D06F6-E159-D10B-CC51-829B58FB0ACB}"/>
              </a:ext>
            </a:extLst>
          </p:cNvPr>
          <p:cNvCxnSpPr>
            <a:cxnSpLocks/>
          </p:cNvCxnSpPr>
          <p:nvPr/>
        </p:nvCxnSpPr>
        <p:spPr>
          <a:xfrm>
            <a:off x="9203417" y="3623357"/>
            <a:ext cx="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线箭头连接符 87">
            <a:extLst>
              <a:ext uri="{FF2B5EF4-FFF2-40B4-BE49-F238E27FC236}">
                <a16:creationId xmlns:a16="http://schemas.microsoft.com/office/drawing/2014/main" id="{F4D852A8-EE2F-6240-37F9-700F3C6590CB}"/>
              </a:ext>
            </a:extLst>
          </p:cNvPr>
          <p:cNvCxnSpPr>
            <a:cxnSpLocks/>
          </p:cNvCxnSpPr>
          <p:nvPr/>
        </p:nvCxnSpPr>
        <p:spPr>
          <a:xfrm flipV="1">
            <a:off x="9119542" y="3638259"/>
            <a:ext cx="0" cy="35922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2E3B53DF-58D6-6A35-3B1D-8D7403277028}"/>
              </a:ext>
            </a:extLst>
          </p:cNvPr>
          <p:cNvSpPr txBox="1"/>
          <p:nvPr/>
        </p:nvSpPr>
        <p:spPr>
          <a:xfrm>
            <a:off x="5001815" y="1605805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Holon, charge</a:t>
            </a:r>
            <a:r>
              <a:rPr kumimoji="1" lang="zh-CN" altLang="en-US" dirty="0"/>
              <a:t> </a:t>
            </a:r>
            <a:r>
              <a:rPr kumimoji="1" lang="en-US" altLang="zh-CN" dirty="0"/>
              <a:t>+e </a:t>
            </a:r>
            <a:endParaRPr kumimoji="1" lang="zh-CN" altLang="en-US" dirty="0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A212D2C8-AC65-A6E9-2304-E2B6303446E6}"/>
              </a:ext>
            </a:extLst>
          </p:cNvPr>
          <p:cNvSpPr txBox="1"/>
          <p:nvPr/>
        </p:nvSpPr>
        <p:spPr>
          <a:xfrm>
            <a:off x="994273" y="5207387"/>
            <a:ext cx="1041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Quark</a:t>
            </a:r>
            <a:r>
              <a:rPr kumimoji="1" lang="zh-CN" altLang="en-US" sz="24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是不是也可以做类似分解，把</a:t>
            </a:r>
            <a:r>
              <a:rPr kumimoji="1" lang="en-US" altLang="zh-CN" sz="24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color charge</a:t>
            </a:r>
            <a:r>
              <a:rPr kumimoji="1" lang="zh-CN" altLang="en-US" sz="24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和其他物理自由度分开</a:t>
            </a:r>
            <a:endParaRPr kumimoji="1" lang="en-US" altLang="zh-CN" sz="2400" b="1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在低能看不见</a:t>
            </a:r>
            <a:r>
              <a:rPr kumimoji="1" lang="en-US" altLang="zh-CN" sz="24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color holon and </a:t>
            </a:r>
            <a:r>
              <a:rPr kumimoji="1" lang="en-US" altLang="zh-CN" sz="2400" b="1" dirty="0" err="1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doublon</a:t>
            </a:r>
            <a:r>
              <a:rPr kumimoji="1" lang="en-US" altLang="zh-CN" sz="2400" b="1" dirty="0">
                <a:solidFill>
                  <a:srgbClr val="1109D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Color confinement? </a:t>
            </a:r>
            <a:endParaRPr kumimoji="1" lang="zh-CN" altLang="en-US" sz="2400" b="1" dirty="0">
              <a:solidFill>
                <a:srgbClr val="1109D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AB2E809-5B8D-609B-CDD8-7D60C786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298" y="292445"/>
            <a:ext cx="6832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79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5823</TotalTime>
  <Words>3066</Words>
  <Application>Microsoft Macintosh PowerPoint</Application>
  <PresentationFormat>宽屏</PresentationFormat>
  <Paragraphs>423</Paragraphs>
  <Slides>63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4" baseType="lpstr">
      <vt:lpstr>等线</vt:lpstr>
      <vt:lpstr>等线 Light</vt:lpstr>
      <vt:lpstr>KaiTi</vt:lpstr>
      <vt:lpstr>微软雅黑</vt:lpstr>
      <vt:lpstr>微软雅黑</vt:lpstr>
      <vt:lpstr>Arial</vt:lpstr>
      <vt:lpstr>Cambria Math</vt:lpstr>
      <vt:lpstr>Helvetica</vt:lpstr>
      <vt:lpstr>Times New Roman</vt:lpstr>
      <vt:lpstr>Wingdings</vt:lpstr>
      <vt:lpstr>Office 主题 2013 - 2022</vt:lpstr>
      <vt:lpstr>   Non-Fermi Liquid in the Strange Metal Phase:  </vt:lpstr>
      <vt:lpstr>PowerPoint 演示文稿</vt:lpstr>
      <vt:lpstr>PowerPoint 演示文稿</vt:lpstr>
      <vt:lpstr>PowerPoint 演示文稿</vt:lpstr>
      <vt:lpstr>PowerPoint 演示文稿</vt:lpstr>
      <vt:lpstr>Electron states </vt:lpstr>
      <vt:lpstr>                     Slave particle</vt:lpstr>
      <vt:lpstr>         Local constraint conditions and                         gauge invariance</vt:lpstr>
      <vt:lpstr>           Spin-charge separation</vt:lpstr>
      <vt:lpstr>               Slave particle theory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BRST theory for  the first-class  constrained systems</vt:lpstr>
      <vt:lpstr>PowerPoint 演示文稿</vt:lpstr>
      <vt:lpstr>PowerPoint 演示文稿</vt:lpstr>
      <vt:lpstr>Application: t-J model with doping</vt:lpstr>
      <vt:lpstr>PowerPoint 演示文稿</vt:lpstr>
      <vt:lpstr>   BRST quantization for MF theory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Feynman rules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Strange metal</vt:lpstr>
      <vt:lpstr>ONE-ELECTRON GREEN’S FUNCTION </vt:lpstr>
      <vt:lpstr>PowerPoint 演示文稿</vt:lpstr>
      <vt:lpstr>           Momentum Distribution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Electron spectral function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RESPONSE TO THE EXTERNAL    ELECTRIC AND MAGNETIC FIELDS  </vt:lpstr>
      <vt:lpstr>PowerPoint 演示文稿</vt:lpstr>
      <vt:lpstr>                  Coupling Constant</vt:lpstr>
      <vt:lpstr>                       Polarization</vt:lpstr>
      <vt:lpstr>PowerPoint 演示文稿</vt:lpstr>
      <vt:lpstr>PowerPoint 演示文稿</vt:lpstr>
      <vt:lpstr>   Linear-dependence on T of Resistivity</vt:lpstr>
      <vt:lpstr>PowerPoint 演示文稿</vt:lpstr>
      <vt:lpstr>PowerPoint 演示文稿</vt:lpstr>
      <vt:lpstr>               Hall Coefficient anomaly               in High Temperature Limit </vt:lpstr>
      <vt:lpstr>PowerPoint 演示文稿</vt:lpstr>
      <vt:lpstr>PowerPoint 演示文稿</vt:lpstr>
      <vt:lpstr>                      Conclusions</vt:lpstr>
      <vt:lpstr>                       Perspectives 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local constraint conditions  in slave particle theory</dc:title>
  <dc:creator>Microsoft Office User</dc:creator>
  <cp:lastModifiedBy>yu yue</cp:lastModifiedBy>
  <cp:revision>581</cp:revision>
  <dcterms:created xsi:type="dcterms:W3CDTF">2022-12-21T16:31:42Z</dcterms:created>
  <dcterms:modified xsi:type="dcterms:W3CDTF">2023-05-31T09:24:16Z</dcterms:modified>
</cp:coreProperties>
</file>