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1589" r:id="rId2"/>
    <p:sldId id="2036" r:id="rId3"/>
    <p:sldId id="1692" r:id="rId4"/>
    <p:sldId id="2324" r:id="rId5"/>
    <p:sldId id="2325" r:id="rId6"/>
    <p:sldId id="2326" r:id="rId7"/>
    <p:sldId id="2327" r:id="rId8"/>
    <p:sldId id="2328" r:id="rId9"/>
    <p:sldId id="2121" r:id="rId10"/>
    <p:sldId id="1927" r:id="rId11"/>
    <p:sldId id="1928" r:id="rId12"/>
    <p:sldId id="1929" r:id="rId13"/>
    <p:sldId id="286" r:id="rId14"/>
    <p:sldId id="287" r:id="rId15"/>
    <p:sldId id="2097" r:id="rId16"/>
    <p:sldId id="1759" r:id="rId17"/>
    <p:sldId id="1863" r:id="rId18"/>
    <p:sldId id="1931" r:id="rId19"/>
    <p:sldId id="2071" r:id="rId20"/>
    <p:sldId id="2322" r:id="rId21"/>
    <p:sldId id="2281" r:id="rId22"/>
    <p:sldId id="1846" r:id="rId23"/>
    <p:sldId id="1778" r:id="rId24"/>
    <p:sldId id="1779" r:id="rId25"/>
    <p:sldId id="2318" r:id="rId26"/>
    <p:sldId id="2260" r:id="rId27"/>
    <p:sldId id="2269" r:id="rId28"/>
    <p:sldId id="2301" r:id="rId29"/>
    <p:sldId id="2302" r:id="rId30"/>
    <p:sldId id="2314" r:id="rId31"/>
    <p:sldId id="2306" r:id="rId32"/>
    <p:sldId id="2293" r:id="rId33"/>
    <p:sldId id="2308" r:id="rId34"/>
    <p:sldId id="2307" r:id="rId35"/>
    <p:sldId id="2320" r:id="rId36"/>
    <p:sldId id="2309" r:id="rId37"/>
    <p:sldId id="2305" r:id="rId38"/>
    <p:sldId id="2310" r:id="rId39"/>
    <p:sldId id="2252" r:id="rId40"/>
    <p:sldId id="2321" r:id="rId41"/>
    <p:sldId id="2317" r:id="rId42"/>
    <p:sldId id="2235" r:id="rId43"/>
    <p:sldId id="2275" r:id="rId44"/>
    <p:sldId id="2312" r:id="rId45"/>
    <p:sldId id="2222" r:id="rId46"/>
    <p:sldId id="2313" r:id="rId47"/>
    <p:sldId id="2049" r:id="rId48"/>
    <p:sldId id="2274" r:id="rId49"/>
    <p:sldId id="2319"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C045C"/>
    <a:srgbClr val="020B5E"/>
    <a:srgbClr val="E345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9" autoAdjust="0"/>
    <p:restoredTop sz="94660"/>
  </p:normalViewPr>
  <p:slideViewPr>
    <p:cSldViewPr snapToGrid="0">
      <p:cViewPr varScale="1">
        <p:scale>
          <a:sx n="70" d="100"/>
          <a:sy n="70" d="100"/>
        </p:scale>
        <p:origin x="348" y="38"/>
      </p:cViewPr>
      <p:guideLst/>
    </p:cSldViewPr>
  </p:slideViewPr>
  <p:notesTextViewPr>
    <p:cViewPr>
      <p:scale>
        <a:sx n="1" d="1"/>
        <a:sy n="1" d="1"/>
      </p:scale>
      <p:origin x="0" y="0"/>
    </p:cViewPr>
  </p:notesTextViewPr>
  <p:sorterViewPr>
    <p:cViewPr>
      <p:scale>
        <a:sx n="76" d="100"/>
        <a:sy n="76" d="100"/>
      </p:scale>
      <p:origin x="0" y="-104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5F713-A432-427B-AD42-67E642653285}" type="datetimeFigureOut">
              <a:rPr lang="zh-CN" altLang="en-US" smtClean="0"/>
              <a:t>2023/6/1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EA42-FC3E-4D16-BFE0-BEC5D2A748F3}" type="slidenum">
              <a:rPr lang="zh-CN" altLang="en-US" smtClean="0"/>
              <a:t>‹#›</a:t>
            </a:fld>
            <a:endParaRPr lang="zh-CN" altLang="en-US"/>
          </a:p>
        </p:txBody>
      </p:sp>
    </p:spTree>
    <p:extLst>
      <p:ext uri="{BB962C8B-B14F-4D97-AF65-F5344CB8AC3E}">
        <p14:creationId xmlns:p14="http://schemas.microsoft.com/office/powerpoint/2010/main" val="343662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dirty="0"/>
              <a:t>字体大小调大</a:t>
            </a:r>
          </a:p>
        </p:txBody>
      </p:sp>
      <p:sp>
        <p:nvSpPr>
          <p:cNvPr id="4" name="灯片编号占位符 3"/>
          <p:cNvSpPr>
            <a:spLocks noGrp="1"/>
          </p:cNvSpPr>
          <p:nvPr>
            <p:ph type="sldNum" sz="quarter" idx="10"/>
          </p:nvPr>
        </p:nvSpPr>
        <p:spPr/>
        <p:txBody>
          <a:bodyPr/>
          <a:lstStyle/>
          <a:p>
            <a:fld id="{44E7F81A-00A6-464B-96B0-BB127A04636B}" type="slidenum">
              <a:rPr lang="zh-CN" altLang="en-US" smtClean="0"/>
              <a:pPr/>
              <a:t>1</a:t>
            </a:fld>
            <a:endParaRPr lang="zh-CN" altLang="en-US"/>
          </a:p>
        </p:txBody>
      </p:sp>
    </p:spTree>
    <p:extLst>
      <p:ext uri="{BB962C8B-B14F-4D97-AF65-F5344CB8AC3E}">
        <p14:creationId xmlns:p14="http://schemas.microsoft.com/office/powerpoint/2010/main" val="269284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备注占位符 1"/>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56105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备注占位符 1"/>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39903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zh-CN" altLang="en-US" dirty="0"/>
              <a:t>我们都知道最近几年深度学习取得了非常大的成功，</a:t>
            </a:r>
            <a:r>
              <a:rPr lang="en-US" altLang="zh-CN" dirty="0"/>
              <a:t>DeepMind</a:t>
            </a:r>
            <a:r>
              <a:rPr lang="zh-CN" altLang="en-US" dirty="0"/>
              <a:t>发展的</a:t>
            </a:r>
            <a:r>
              <a:rPr lang="en-US" altLang="zh-CN" dirty="0"/>
              <a:t>AlphaGo</a:t>
            </a:r>
            <a:r>
              <a:rPr lang="zh-CN" altLang="en-US" dirty="0"/>
              <a:t>打败了人类最顶尖的棋手，</a:t>
            </a:r>
            <a:r>
              <a:rPr lang="en-US" altLang="zh-CN" dirty="0" err="1"/>
              <a:t>AlphaFold</a:t>
            </a:r>
            <a:r>
              <a:rPr lang="zh-CN" altLang="en-US" dirty="0"/>
              <a:t>预测了最准的蛋白质折叠结构。</a:t>
            </a:r>
            <a:endParaRPr lang="en-US" altLang="zh-CN" dirty="0"/>
          </a:p>
          <a:p>
            <a:r>
              <a:rPr lang="zh-CN" altLang="en-US" dirty="0"/>
              <a:t>那么深度学习成功的秘密是什么呢</a:t>
            </a:r>
            <a:r>
              <a:rPr lang="en-US" altLang="zh-CN" dirty="0"/>
              <a:t>?</a:t>
            </a:r>
            <a:r>
              <a:rPr lang="zh-CN" altLang="en-US" dirty="0"/>
              <a:t>它们成功最主要的原因之一是使用了自动微分这一技术来优化神经网络。</a:t>
            </a:r>
            <a:endParaRPr lang="en-US" altLang="zh-CN" dirty="0"/>
          </a:p>
          <a:p>
            <a:r>
              <a:rPr lang="zh-CN" altLang="en-US" dirty="0"/>
              <a:t>而张量网络也可以看成一种神经网络，为什么我们不能用自动微分来帮助我们优化张量网络呢？</a:t>
            </a:r>
            <a:endParaRPr dirty="0"/>
          </a:p>
        </p:txBody>
      </p:sp>
    </p:spTree>
    <p:extLst>
      <p:ext uri="{BB962C8B-B14F-4D97-AF65-F5344CB8AC3E}">
        <p14:creationId xmlns:p14="http://schemas.microsoft.com/office/powerpoint/2010/main" val="120292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zh-CN" altLang="en-US" dirty="0"/>
              <a:t>我们都知道最近几年深度学习取得了非常大的成功，</a:t>
            </a:r>
            <a:r>
              <a:rPr lang="en-US" altLang="zh-CN" dirty="0"/>
              <a:t>DeepMind</a:t>
            </a:r>
            <a:r>
              <a:rPr lang="zh-CN" altLang="en-US" dirty="0"/>
              <a:t>发展的</a:t>
            </a:r>
            <a:r>
              <a:rPr lang="en-US" altLang="zh-CN" dirty="0"/>
              <a:t>AlphaGo</a:t>
            </a:r>
            <a:r>
              <a:rPr lang="zh-CN" altLang="en-US" dirty="0"/>
              <a:t>打败了人类最顶尖的棋手，</a:t>
            </a:r>
            <a:r>
              <a:rPr lang="en-US" altLang="zh-CN" dirty="0" err="1"/>
              <a:t>AlphaFold</a:t>
            </a:r>
            <a:r>
              <a:rPr lang="zh-CN" altLang="en-US" dirty="0"/>
              <a:t>预测了最准的蛋白质折叠结构。</a:t>
            </a:r>
            <a:endParaRPr lang="en-US" altLang="zh-CN" dirty="0"/>
          </a:p>
          <a:p>
            <a:r>
              <a:rPr lang="zh-CN" altLang="en-US" dirty="0"/>
              <a:t>那么深度学习成功的秘密是什么呢</a:t>
            </a:r>
            <a:r>
              <a:rPr lang="en-US" altLang="zh-CN" dirty="0"/>
              <a:t>?</a:t>
            </a:r>
            <a:r>
              <a:rPr lang="zh-CN" altLang="en-US" dirty="0"/>
              <a:t>它们成功最主要的原因之一是使用了自动微分这一技术来优化神经网络。</a:t>
            </a:r>
            <a:endParaRPr lang="en-US" altLang="zh-CN" dirty="0"/>
          </a:p>
          <a:p>
            <a:r>
              <a:rPr lang="zh-CN" altLang="en-US" dirty="0"/>
              <a:t>而张量网络也可以看成一种神经网络，为什么我们不能用自动微分来帮助我们优化张量网络呢？</a:t>
            </a:r>
            <a:endParaRPr dirty="0"/>
          </a:p>
        </p:txBody>
      </p:sp>
    </p:spTree>
    <p:extLst>
      <p:ext uri="{BB962C8B-B14F-4D97-AF65-F5344CB8AC3E}">
        <p14:creationId xmlns:p14="http://schemas.microsoft.com/office/powerpoint/2010/main" val="390828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zh-CN" altLang="en-US" dirty="0"/>
              <a:t>我们都知道最近几年深度学习取得了非常大的成功，</a:t>
            </a:r>
            <a:r>
              <a:rPr lang="en-US" altLang="zh-CN" dirty="0"/>
              <a:t>DeepMind</a:t>
            </a:r>
            <a:r>
              <a:rPr lang="zh-CN" altLang="en-US" dirty="0"/>
              <a:t>发展的</a:t>
            </a:r>
            <a:r>
              <a:rPr lang="en-US" altLang="zh-CN" dirty="0"/>
              <a:t>AlphaGo</a:t>
            </a:r>
            <a:r>
              <a:rPr lang="zh-CN" altLang="en-US" dirty="0"/>
              <a:t>打败了人类最顶尖的棋手，</a:t>
            </a:r>
            <a:r>
              <a:rPr lang="en-US" altLang="zh-CN" dirty="0" err="1"/>
              <a:t>AlphaFold</a:t>
            </a:r>
            <a:r>
              <a:rPr lang="zh-CN" altLang="en-US" dirty="0"/>
              <a:t>预测了最准的蛋白质折叠结构。</a:t>
            </a:r>
            <a:endParaRPr lang="en-US" altLang="zh-CN" dirty="0"/>
          </a:p>
          <a:p>
            <a:r>
              <a:rPr lang="zh-CN" altLang="en-US" dirty="0"/>
              <a:t>那么深度学习成功的秘密是什么呢</a:t>
            </a:r>
            <a:r>
              <a:rPr lang="en-US" altLang="zh-CN" dirty="0"/>
              <a:t>?</a:t>
            </a:r>
            <a:r>
              <a:rPr lang="zh-CN" altLang="en-US" dirty="0"/>
              <a:t>它们成功最主要的原因之一是使用了自动微分这一技术来优化神经网络。</a:t>
            </a:r>
            <a:endParaRPr lang="en-US" altLang="zh-CN" dirty="0"/>
          </a:p>
          <a:p>
            <a:r>
              <a:rPr lang="zh-CN" altLang="en-US" dirty="0"/>
              <a:t>而张量网络也可以看成一种神经网络，为什么我们不能用自动微分来帮助我们优化张量网络呢？</a:t>
            </a:r>
            <a:endParaRPr dirty="0"/>
          </a:p>
        </p:txBody>
      </p:sp>
    </p:spTree>
    <p:extLst>
      <p:ext uri="{BB962C8B-B14F-4D97-AF65-F5344CB8AC3E}">
        <p14:creationId xmlns:p14="http://schemas.microsoft.com/office/powerpoint/2010/main" val="231246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zh-CN" altLang="en-US" dirty="0"/>
              <a:t>我们都知道最近几年深度学习取得了非常大的成功，</a:t>
            </a:r>
            <a:r>
              <a:rPr lang="en-US" altLang="zh-CN" dirty="0"/>
              <a:t>DeepMind</a:t>
            </a:r>
            <a:r>
              <a:rPr lang="zh-CN" altLang="en-US" dirty="0"/>
              <a:t>发展的</a:t>
            </a:r>
            <a:r>
              <a:rPr lang="en-US" altLang="zh-CN" dirty="0"/>
              <a:t>AlphaGo</a:t>
            </a:r>
            <a:r>
              <a:rPr lang="zh-CN" altLang="en-US" dirty="0"/>
              <a:t>打败了人类最顶尖的棋手，</a:t>
            </a:r>
            <a:r>
              <a:rPr lang="en-US" altLang="zh-CN" dirty="0" err="1"/>
              <a:t>AlphaFold</a:t>
            </a:r>
            <a:r>
              <a:rPr lang="zh-CN" altLang="en-US" dirty="0"/>
              <a:t>预测了最准的蛋白质折叠结构。</a:t>
            </a:r>
            <a:endParaRPr lang="en-US" altLang="zh-CN" dirty="0"/>
          </a:p>
          <a:p>
            <a:r>
              <a:rPr lang="zh-CN" altLang="en-US" dirty="0"/>
              <a:t>那么深度学习成功的秘密是什么呢</a:t>
            </a:r>
            <a:r>
              <a:rPr lang="en-US" altLang="zh-CN" dirty="0"/>
              <a:t>?</a:t>
            </a:r>
            <a:r>
              <a:rPr lang="zh-CN" altLang="en-US" dirty="0"/>
              <a:t>它们成功最主要的原因之一是使用了自动微分这一技术来优化神经网络。</a:t>
            </a:r>
            <a:endParaRPr lang="en-US" altLang="zh-CN" dirty="0"/>
          </a:p>
          <a:p>
            <a:r>
              <a:rPr lang="zh-CN" altLang="en-US" dirty="0"/>
              <a:t>而张量网络也可以看成一种神经网络，为什么我们不能用自动微分来帮助我们优化张量网络呢？</a:t>
            </a:r>
            <a:endParaRPr dirty="0"/>
          </a:p>
        </p:txBody>
      </p:sp>
    </p:spTree>
    <p:extLst>
      <p:ext uri="{BB962C8B-B14F-4D97-AF65-F5344CB8AC3E}">
        <p14:creationId xmlns:p14="http://schemas.microsoft.com/office/powerpoint/2010/main" val="117367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ED614-C7F0-408C-A807-B045DB48D848}" type="slidenum">
              <a:rPr lang="zh-CN" altLang="en-US" smtClean="0"/>
              <a:t>45</a:t>
            </a:fld>
            <a:endParaRPr lang="zh-CN" altLang="en-US"/>
          </a:p>
        </p:txBody>
      </p:sp>
    </p:spTree>
    <p:extLst>
      <p:ext uri="{BB962C8B-B14F-4D97-AF65-F5344CB8AC3E}">
        <p14:creationId xmlns:p14="http://schemas.microsoft.com/office/powerpoint/2010/main" val="271254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ED614-C7F0-408C-A807-B045DB48D848}" type="slidenum">
              <a:rPr lang="zh-CN" altLang="en-US" smtClean="0"/>
              <a:t>46</a:t>
            </a:fld>
            <a:endParaRPr lang="zh-CN" altLang="en-US"/>
          </a:p>
        </p:txBody>
      </p:sp>
    </p:spTree>
    <p:extLst>
      <p:ext uri="{BB962C8B-B14F-4D97-AF65-F5344CB8AC3E}">
        <p14:creationId xmlns:p14="http://schemas.microsoft.com/office/powerpoint/2010/main" val="2187980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ED614-C7F0-408C-A807-B045DB48D848}" type="slidenum">
              <a:rPr lang="zh-CN" altLang="en-US" smtClean="0"/>
              <a:t>47</a:t>
            </a:fld>
            <a:endParaRPr lang="zh-CN" altLang="en-US"/>
          </a:p>
        </p:txBody>
      </p:sp>
    </p:spTree>
    <p:extLst>
      <p:ext uri="{BB962C8B-B14F-4D97-AF65-F5344CB8AC3E}">
        <p14:creationId xmlns:p14="http://schemas.microsoft.com/office/powerpoint/2010/main" val="349251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ED614-C7F0-408C-A807-B045DB48D848}" type="slidenum">
              <a:rPr lang="zh-CN" altLang="en-US" smtClean="0"/>
              <a:t>48</a:t>
            </a:fld>
            <a:endParaRPr lang="zh-CN" altLang="en-US"/>
          </a:p>
        </p:txBody>
      </p:sp>
    </p:spTree>
    <p:extLst>
      <p:ext uri="{BB962C8B-B14F-4D97-AF65-F5344CB8AC3E}">
        <p14:creationId xmlns:p14="http://schemas.microsoft.com/office/powerpoint/2010/main" val="288598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EFF88A-6EF0-4849-AED1-62374C284606}" type="slidenum">
              <a:rPr lang="zh-CN" altLang="en-US" smtClean="0"/>
              <a:pPr>
                <a:defRPr/>
              </a:pPr>
              <a:t>4</a:t>
            </a:fld>
            <a:endParaRPr lang="zh-CN" altLang="en-US"/>
          </a:p>
        </p:txBody>
      </p:sp>
    </p:spTree>
    <p:extLst>
      <p:ext uri="{BB962C8B-B14F-4D97-AF65-F5344CB8AC3E}">
        <p14:creationId xmlns:p14="http://schemas.microsoft.com/office/powerpoint/2010/main" val="237237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EFF88A-6EF0-4849-AED1-62374C284606}" type="slidenum">
              <a:rPr lang="zh-CN" altLang="en-US" smtClean="0"/>
              <a:pPr>
                <a:defRPr/>
              </a:pPr>
              <a:t>5</a:t>
            </a:fld>
            <a:endParaRPr lang="zh-CN" altLang="en-US"/>
          </a:p>
        </p:txBody>
      </p:sp>
    </p:spTree>
    <p:extLst>
      <p:ext uri="{BB962C8B-B14F-4D97-AF65-F5344CB8AC3E}">
        <p14:creationId xmlns:p14="http://schemas.microsoft.com/office/powerpoint/2010/main" val="74237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EFF88A-6EF0-4849-AED1-62374C284606}" type="slidenum">
              <a:rPr lang="zh-CN" altLang="en-US" smtClean="0"/>
              <a:pPr>
                <a:defRPr/>
              </a:pPr>
              <a:t>6</a:t>
            </a:fld>
            <a:endParaRPr lang="zh-CN" altLang="en-US"/>
          </a:p>
        </p:txBody>
      </p:sp>
    </p:spTree>
    <p:extLst>
      <p:ext uri="{BB962C8B-B14F-4D97-AF65-F5344CB8AC3E}">
        <p14:creationId xmlns:p14="http://schemas.microsoft.com/office/powerpoint/2010/main" val="8114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EFF88A-6EF0-4849-AED1-62374C284606}" type="slidenum">
              <a:rPr lang="zh-CN" altLang="en-US" smtClean="0"/>
              <a:pPr>
                <a:defRPr/>
              </a:pPr>
              <a:t>7</a:t>
            </a:fld>
            <a:endParaRPr lang="zh-CN" altLang="en-US"/>
          </a:p>
        </p:txBody>
      </p:sp>
    </p:spTree>
    <p:extLst>
      <p:ext uri="{BB962C8B-B14F-4D97-AF65-F5344CB8AC3E}">
        <p14:creationId xmlns:p14="http://schemas.microsoft.com/office/powerpoint/2010/main" val="6355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EFF88A-6EF0-4849-AED1-62374C284606}" type="slidenum">
              <a:rPr lang="zh-CN" altLang="en-US" smtClean="0"/>
              <a:pPr>
                <a:defRPr/>
              </a:pPr>
              <a:t>8</a:t>
            </a:fld>
            <a:endParaRPr lang="zh-CN" altLang="en-US"/>
          </a:p>
        </p:txBody>
      </p:sp>
    </p:spTree>
    <p:extLst>
      <p:ext uri="{BB962C8B-B14F-4D97-AF65-F5344CB8AC3E}">
        <p14:creationId xmlns:p14="http://schemas.microsoft.com/office/powerpoint/2010/main" val="38979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EFF88A-6EF0-4849-AED1-62374C284606}" type="slidenum">
              <a:rPr lang="zh-CN" altLang="en-US" smtClean="0"/>
              <a:pPr>
                <a:defRPr/>
              </a:pPr>
              <a:t>10</a:t>
            </a:fld>
            <a:endParaRPr lang="zh-CN" altLang="en-US"/>
          </a:p>
        </p:txBody>
      </p:sp>
    </p:spTree>
    <p:extLst>
      <p:ext uri="{BB962C8B-B14F-4D97-AF65-F5344CB8AC3E}">
        <p14:creationId xmlns:p14="http://schemas.microsoft.com/office/powerpoint/2010/main" val="76788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备注占位符 1"/>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411429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备注占位符 1"/>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51357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428190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338978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1162263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0"/>
          </a:xfr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4165600" y="6245225"/>
            <a:ext cx="3860800" cy="476250"/>
          </a:xfr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8737600" y="6245225"/>
            <a:ext cx="2844800" cy="476250"/>
          </a:xfrm>
        </p:spPr>
        <p:txBody>
          <a:bodyPr/>
          <a:lstStyle>
            <a:lvl1pPr>
              <a:defRPr/>
            </a:lvl1pPr>
          </a:lstStyle>
          <a:p>
            <a:pPr>
              <a:defRPr/>
            </a:pPr>
            <a:fld id="{0DCAE3AA-508A-4410-91CB-AB636A4DD36E}" type="slidenum">
              <a:rPr lang="en-US" altLang="zh-CN"/>
              <a:pPr>
                <a:defRPr/>
              </a:pPr>
              <a:t>‹#›</a:t>
            </a:fld>
            <a:endParaRPr lang="en-US" altLang="zh-CN"/>
          </a:p>
        </p:txBody>
      </p:sp>
    </p:spTree>
    <p:extLst>
      <p:ext uri="{BB962C8B-B14F-4D97-AF65-F5344CB8AC3E}">
        <p14:creationId xmlns:p14="http://schemas.microsoft.com/office/powerpoint/2010/main" val="122416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5707094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3169295" y="1091654"/>
            <a:ext cx="5853411" cy="1138536"/>
          </a:xfrm>
          <a:prstGeom prst="rect">
            <a:avLst/>
          </a:prstGeom>
        </p:spPr>
        <p:txBody>
          <a:bodyPr anchor="ctr"/>
          <a:lstStyle>
            <a:lvl1pPr>
              <a:defRPr sz="5400">
                <a:latin typeface="Helvetica Light"/>
                <a:ea typeface="Helvetica Light"/>
                <a:cs typeface="Helvetica Light"/>
                <a:sym typeface="Helvetica Light"/>
              </a:defRPr>
            </a:lvl1pPr>
          </a:lstStyle>
          <a:p>
            <a:r>
              <a:t>Title Text</a:t>
            </a:r>
          </a:p>
        </p:txBody>
      </p:sp>
      <p:sp>
        <p:nvSpPr>
          <p:cNvPr id="136" name="Body Level One…"/>
          <p:cNvSpPr txBox="1">
            <a:spLocks noGrp="1"/>
          </p:cNvSpPr>
          <p:nvPr>
            <p:ph type="body" sz="half" idx="1"/>
          </p:nvPr>
        </p:nvSpPr>
        <p:spPr>
          <a:xfrm>
            <a:off x="3169295" y="2230189"/>
            <a:ext cx="5853411" cy="3315148"/>
          </a:xfrm>
          <a:prstGeom prst="rect">
            <a:avLst/>
          </a:prstGeom>
        </p:spPr>
        <p:txBody>
          <a:bodyPr anchor="ctr"/>
          <a:lstStyle>
            <a:lvl1pPr marL="283986" indent="-283986" algn="l">
              <a:spcBef>
                <a:spcPts val="2950"/>
              </a:spcBef>
              <a:buSzPct val="75000"/>
              <a:buChar char="•"/>
              <a:defRPr sz="2300">
                <a:latin typeface="Helvetica Light"/>
                <a:ea typeface="Helvetica Light"/>
                <a:cs typeface="Helvetica Light"/>
                <a:sym typeface="Helvetica Light"/>
              </a:defRPr>
            </a:lvl1pPr>
            <a:lvl2pPr marL="506236" indent="-283986" algn="l">
              <a:spcBef>
                <a:spcPts val="2950"/>
              </a:spcBef>
              <a:buSzPct val="75000"/>
              <a:buChar char="•"/>
              <a:defRPr sz="2300">
                <a:latin typeface="Helvetica Light"/>
                <a:ea typeface="Helvetica Light"/>
                <a:cs typeface="Helvetica Light"/>
                <a:sym typeface="Helvetica Light"/>
              </a:defRPr>
            </a:lvl2pPr>
            <a:lvl3pPr marL="728486" indent="-283986" algn="l">
              <a:spcBef>
                <a:spcPts val="2950"/>
              </a:spcBef>
              <a:buSzPct val="75000"/>
              <a:buChar char="•"/>
              <a:defRPr sz="2300">
                <a:latin typeface="Helvetica Light"/>
                <a:ea typeface="Helvetica Light"/>
                <a:cs typeface="Helvetica Light"/>
                <a:sym typeface="Helvetica Light"/>
              </a:defRPr>
            </a:lvl3pPr>
            <a:lvl4pPr marL="950736" indent="-283986" algn="l">
              <a:spcBef>
                <a:spcPts val="2950"/>
              </a:spcBef>
              <a:buSzPct val="75000"/>
              <a:buChar char="•"/>
              <a:defRPr sz="2300">
                <a:latin typeface="Helvetica Light"/>
                <a:ea typeface="Helvetica Light"/>
                <a:cs typeface="Helvetica Light"/>
                <a:sym typeface="Helvetica Light"/>
              </a:defRPr>
            </a:lvl4pPr>
            <a:lvl5pPr marL="1172986" indent="-283986" algn="l">
              <a:spcBef>
                <a:spcPts val="2950"/>
              </a:spcBef>
              <a:buSzPct val="75000"/>
              <a:buChar char="•"/>
              <a:defRPr sz="23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5985014" y="5736208"/>
            <a:ext cx="215275" cy="218679"/>
          </a:xfrm>
          <a:prstGeom prst="rect">
            <a:avLst/>
          </a:prstGeom>
        </p:spPr>
        <p:txBody>
          <a:bodyPr/>
          <a:lstStyle>
            <a:lvl1pPr>
              <a:defRPr sz="110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269572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419639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371114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1397334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187449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95079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99075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2301080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A4CF105-3763-4F1B-99D4-23A589D1E1B7}" type="datetimeFigureOut">
              <a:rPr lang="zh-CN" altLang="en-US" smtClean="0"/>
              <a:t>2023/6/1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194305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CF105-3763-4F1B-99D4-23A589D1E1B7}" type="datetimeFigureOut">
              <a:rPr lang="zh-CN" altLang="en-US" smtClean="0"/>
              <a:t>2023/6/1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404A4-B27A-4A2E-872E-09515898B5CE}" type="slidenum">
              <a:rPr lang="zh-CN" altLang="en-US" smtClean="0"/>
              <a:t>‹#›</a:t>
            </a:fld>
            <a:endParaRPr lang="zh-CN" altLang="en-US"/>
          </a:p>
        </p:txBody>
      </p:sp>
    </p:spTree>
    <p:extLst>
      <p:ext uri="{BB962C8B-B14F-4D97-AF65-F5344CB8AC3E}">
        <p14:creationId xmlns:p14="http://schemas.microsoft.com/office/powerpoint/2010/main" val="242026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24.gi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00.png"/><Relationship Id="rId7"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310.png"/><Relationship Id="rId9" Type="http://schemas.openxmlformats.org/officeDocument/2006/relationships/image" Target="../media/image311.png"/></Relationships>
</file>

<file path=ppt/slides/_rels/slide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1.png"/><Relationship Id="rId4" Type="http://schemas.openxmlformats.org/officeDocument/2006/relationships/image" Target="../media/image340.png"/></Relationships>
</file>

<file path=ppt/slides/_rels/slide1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11.png"/><Relationship Id="rId7" Type="http://schemas.openxmlformats.org/officeDocument/2006/relationships/image" Target="../media/image25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1.png"/><Relationship Id="rId10" Type="http://schemas.openxmlformats.org/officeDocument/2006/relationships/image" Target="../media/image27.jpeg"/><Relationship Id="rId4" Type="http://schemas.openxmlformats.org/officeDocument/2006/relationships/image" Target="../media/image220.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wmf"/><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5" Type="http://schemas.openxmlformats.org/officeDocument/2006/relationships/image" Target="../media/image45.emf"/><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7.emf"/><Relationship Id="rId5" Type="http://schemas.openxmlformats.org/officeDocument/2006/relationships/image" Target="../media/image44.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emf"/><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380.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370.png"/><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0.png"/><Relationship Id="rId1" Type="http://schemas.openxmlformats.org/officeDocument/2006/relationships/slideLayout" Target="../slideLayouts/slideLayout13.xml"/><Relationship Id="rId4" Type="http://schemas.openxmlformats.org/officeDocument/2006/relationships/image" Target="../media/image480.png"/></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0.png"/><Relationship Id="rId4" Type="http://schemas.openxmlformats.org/officeDocument/2006/relationships/image" Target="../media/image530.png"/></Relationships>
</file>

<file path=ppt/slides/_rels/slide4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30.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570.png"/></Relationships>
</file>

<file path=ppt/slides/_rels/slide48.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69.emf"/><Relationship Id="rId7" Type="http://schemas.openxmlformats.org/officeDocument/2006/relationships/image" Target="../media/image66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640.png"/><Relationship Id="rId4" Type="http://schemas.openxmlformats.org/officeDocument/2006/relationships/image" Target="../media/image630.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2177305" y="3429000"/>
            <a:ext cx="5058561" cy="2040381"/>
          </a:xfrm>
        </p:spPr>
        <p:txBody>
          <a:bodyPr>
            <a:noAutofit/>
          </a:bodyPr>
          <a:lstStyle/>
          <a:p>
            <a:pPr>
              <a:spcBef>
                <a:spcPts val="600"/>
              </a:spcBef>
              <a:spcAft>
                <a:spcPts val="600"/>
              </a:spcAft>
            </a:pPr>
            <a:r>
              <a:rPr lang="en-US" altLang="zh-CN" sz="2800" b="1" dirty="0">
                <a:latin typeface="Times New Roman" pitchFamily="18" charset="0"/>
                <a:ea typeface="黑体" pitchFamily="49" charset="-122"/>
                <a:cs typeface="Times New Roman" pitchFamily="18" charset="0"/>
              </a:rPr>
              <a:t>Tao Xiang</a:t>
            </a:r>
          </a:p>
          <a:p>
            <a:pPr>
              <a:spcBef>
                <a:spcPts val="600"/>
              </a:spcBef>
              <a:spcAft>
                <a:spcPts val="600"/>
              </a:spcAft>
            </a:pPr>
            <a:r>
              <a:rPr lang="en-US" altLang="zh-CN" b="1" dirty="0">
                <a:latin typeface="Times New Roman" pitchFamily="18" charset="0"/>
                <a:ea typeface="黑体" pitchFamily="49" charset="-122"/>
                <a:cs typeface="Times New Roman" pitchFamily="18" charset="0"/>
              </a:rPr>
              <a:t>Institute of Physics</a:t>
            </a:r>
          </a:p>
          <a:p>
            <a:pPr>
              <a:spcBef>
                <a:spcPts val="600"/>
              </a:spcBef>
              <a:spcAft>
                <a:spcPts val="600"/>
              </a:spcAft>
            </a:pPr>
            <a:r>
              <a:rPr lang="en-US" altLang="zh-CN" b="1" dirty="0">
                <a:latin typeface="Times New Roman" pitchFamily="18" charset="0"/>
                <a:ea typeface="黑体" pitchFamily="49" charset="-122"/>
                <a:cs typeface="Times New Roman" pitchFamily="18" charset="0"/>
              </a:rPr>
              <a:t>Chinese Academy of Sciences</a:t>
            </a:r>
          </a:p>
          <a:p>
            <a:pPr>
              <a:spcBef>
                <a:spcPts val="600"/>
              </a:spcBef>
              <a:spcAft>
                <a:spcPts val="600"/>
              </a:spcAft>
            </a:pPr>
            <a:r>
              <a:rPr lang="en-US" altLang="zh-CN" b="1" dirty="0">
                <a:latin typeface="Times New Roman" pitchFamily="18" charset="0"/>
                <a:ea typeface="黑体" pitchFamily="49" charset="-122"/>
                <a:cs typeface="Times New Roman" pitchFamily="18" charset="0"/>
              </a:rPr>
              <a:t>txiang@iphy.ac.cn</a:t>
            </a:r>
          </a:p>
        </p:txBody>
      </p:sp>
      <p:sp>
        <p:nvSpPr>
          <p:cNvPr id="6" name="文本框 5"/>
          <p:cNvSpPr txBox="1"/>
          <p:nvPr/>
        </p:nvSpPr>
        <p:spPr>
          <a:xfrm>
            <a:off x="839036" y="909426"/>
            <a:ext cx="7486024" cy="1446550"/>
          </a:xfrm>
          <a:prstGeom prst="rect">
            <a:avLst/>
          </a:prstGeom>
          <a:noFill/>
        </p:spPr>
        <p:txBody>
          <a:bodyPr wrap="square" rtlCol="0">
            <a:spAutoFit/>
          </a:bodyPr>
          <a:lstStyle/>
          <a:p>
            <a:pPr algn="ctr"/>
            <a:r>
              <a:rPr lang="en-US" altLang="zh-CN" sz="4400" b="1" dirty="0">
                <a:solidFill>
                  <a:srgbClr val="0000FF"/>
                </a:solidFill>
                <a:effectLst>
                  <a:outerShdw blurRad="38100" dist="38100" dir="2700000" algn="tl">
                    <a:srgbClr val="000000">
                      <a:alpha val="43137"/>
                    </a:srgbClr>
                  </a:outerShdw>
                </a:effectLst>
                <a:latin typeface="Monotype Corsiva" panose="03010101010201010101" pitchFamily="66" charset="0"/>
                <a:ea typeface="Arial Unicode MS" pitchFamily="34" charset="-122"/>
                <a:cs typeface="Arial" panose="020B0604020202020204" pitchFamily="34" charset="0"/>
              </a:rPr>
              <a:t>Density matrix and Tensor network </a:t>
            </a:r>
          </a:p>
          <a:p>
            <a:pPr algn="ctr"/>
            <a:r>
              <a:rPr lang="en-US" altLang="zh-CN" sz="4400" b="1" dirty="0">
                <a:solidFill>
                  <a:srgbClr val="0000FF"/>
                </a:solidFill>
                <a:effectLst>
                  <a:outerShdw blurRad="38100" dist="38100" dir="2700000" algn="tl">
                    <a:srgbClr val="000000">
                      <a:alpha val="43137"/>
                    </a:srgbClr>
                  </a:outerShdw>
                </a:effectLst>
                <a:latin typeface="Monotype Corsiva" panose="03010101010201010101" pitchFamily="66" charset="0"/>
                <a:ea typeface="Arial Unicode MS" pitchFamily="34" charset="-122"/>
                <a:cs typeface="Arial" panose="020B0604020202020204" pitchFamily="34" charset="0"/>
              </a:rPr>
              <a:t>Renormalization</a:t>
            </a:r>
          </a:p>
        </p:txBody>
      </p:sp>
      <p:pic>
        <p:nvPicPr>
          <p:cNvPr id="3" name="图片 2">
            <a:extLst>
              <a:ext uri="{FF2B5EF4-FFF2-40B4-BE49-F238E27FC236}">
                <a16:creationId xmlns:a16="http://schemas.microsoft.com/office/drawing/2014/main" id="{7CF2E13D-9936-41A0-A3EA-20240C5D0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977" y="1773534"/>
            <a:ext cx="2297073" cy="3206330"/>
          </a:xfrm>
          <a:prstGeom prst="rect">
            <a:avLst/>
          </a:prstGeom>
        </p:spPr>
      </p:pic>
      <p:sp>
        <p:nvSpPr>
          <p:cNvPr id="5" name="文本框 4">
            <a:extLst>
              <a:ext uri="{FF2B5EF4-FFF2-40B4-BE49-F238E27FC236}">
                <a16:creationId xmlns:a16="http://schemas.microsoft.com/office/drawing/2014/main" id="{7ADAE822-D75E-D625-F560-3E33E2D1097A}"/>
              </a:ext>
            </a:extLst>
          </p:cNvPr>
          <p:cNvSpPr txBox="1"/>
          <p:nvPr/>
        </p:nvSpPr>
        <p:spPr>
          <a:xfrm>
            <a:off x="8979875" y="4998934"/>
            <a:ext cx="2958904" cy="800219"/>
          </a:xfrm>
          <a:prstGeom prst="rect">
            <a:avLst/>
          </a:prstGeom>
          <a:noFill/>
        </p:spPr>
        <p:txBody>
          <a:bodyPr wrap="square">
            <a:spAutoFit/>
          </a:bodyPr>
          <a:lstStyle/>
          <a:p>
            <a:pPr>
              <a:spcBef>
                <a:spcPts val="600"/>
              </a:spcBef>
              <a:spcAft>
                <a:spcPts val="600"/>
              </a:spcAft>
            </a:pPr>
            <a:r>
              <a:rPr lang="en-US" altLang="zh-CN" b="1" dirty="0">
                <a:latin typeface="Times New Roman" pitchFamily="18" charset="0"/>
                <a:ea typeface="黑体" pitchFamily="49" charset="-122"/>
                <a:cs typeface="Times New Roman" pitchFamily="18" charset="0"/>
              </a:rPr>
              <a:t>Cambridge University Press</a:t>
            </a:r>
          </a:p>
          <a:p>
            <a:pPr algn="ctr">
              <a:spcBef>
                <a:spcPts val="600"/>
              </a:spcBef>
              <a:spcAft>
                <a:spcPts val="600"/>
              </a:spcAft>
            </a:pPr>
            <a:r>
              <a:rPr lang="en-US" altLang="zh-CN" b="1" dirty="0">
                <a:latin typeface="Times New Roman" pitchFamily="18" charset="0"/>
                <a:ea typeface="黑体" pitchFamily="49" charset="-122"/>
                <a:cs typeface="Times New Roman" pitchFamily="18" charset="0"/>
              </a:rPr>
              <a:t>in press</a:t>
            </a:r>
          </a:p>
        </p:txBody>
      </p:sp>
    </p:spTree>
    <p:extLst>
      <p:ext uri="{BB962C8B-B14F-4D97-AF65-F5344CB8AC3E}">
        <p14:creationId xmlns:p14="http://schemas.microsoft.com/office/powerpoint/2010/main" val="426058334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8B2A7E1-5EFF-13A9-41ED-227E97000A2D}"/>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Analytic versus Numerical Renormalization Group</a:t>
            </a:r>
            <a:endParaRPr lang="zh-CN" altLang="en-US" sz="3600" dirty="0">
              <a:latin typeface="Arial" panose="020B0604020202020204" pitchFamily="34" charset="0"/>
              <a:cs typeface="Arial" panose="020B0604020202020204" pitchFamily="34" charset="0"/>
            </a:endParaRPr>
          </a:p>
        </p:txBody>
      </p:sp>
      <p:sp>
        <p:nvSpPr>
          <p:cNvPr id="2" name="矩形: 圆角 1">
            <a:extLst>
              <a:ext uri="{FF2B5EF4-FFF2-40B4-BE49-F238E27FC236}">
                <a16:creationId xmlns:a16="http://schemas.microsoft.com/office/drawing/2014/main" id="{7FA16ACE-6310-BA43-52BD-410E4C961DFA}"/>
              </a:ext>
            </a:extLst>
          </p:cNvPr>
          <p:cNvSpPr/>
          <p:nvPr/>
        </p:nvSpPr>
        <p:spPr>
          <a:xfrm>
            <a:off x="755786" y="1107955"/>
            <a:ext cx="10672549" cy="252028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71675" indent="-1971675" algn="ctr">
              <a:spcBef>
                <a:spcPts val="1200"/>
              </a:spcBef>
              <a:spcAft>
                <a:spcPts val="1200"/>
              </a:spcAft>
              <a:tabLst>
                <a:tab pos="1971675" algn="l"/>
              </a:tabLst>
            </a:pPr>
            <a:r>
              <a:rPr lang="en-US" altLang="zh-CN" sz="2400" b="1" dirty="0">
                <a:solidFill>
                  <a:srgbClr val="0000FF"/>
                </a:solidFill>
                <a:latin typeface="Times New Roman" panose="02020603050405020304" pitchFamily="18" charset="0"/>
                <a:ea typeface="黑体" pitchFamily="49" charset="-122"/>
                <a:cs typeface="Times New Roman" panose="02020603050405020304" pitchFamily="18" charset="0"/>
              </a:rPr>
              <a:t>Renormalization Group in Quantum Field Theory</a:t>
            </a:r>
          </a:p>
          <a:p>
            <a:pPr marL="631825" indent="-547688">
              <a:spcBef>
                <a:spcPts val="1200"/>
              </a:spcBef>
              <a:spcAft>
                <a:spcPts val="1200"/>
              </a:spcAft>
              <a:buFont typeface="Wingdings" pitchFamily="2" charset="2"/>
              <a:buChar char="Ø"/>
              <a:tabLst>
                <a:tab pos="1971675" algn="l"/>
              </a:tabLst>
            </a:pPr>
            <a:r>
              <a:rPr lang="en-US" altLang="zh-CN" sz="2400" b="1" dirty="0">
                <a:solidFill>
                  <a:srgbClr val="0C045C"/>
                </a:solidFill>
                <a:latin typeface="Times New Roman" panose="02020603050405020304" pitchFamily="18" charset="0"/>
                <a:ea typeface="黑体" pitchFamily="49" charset="-122"/>
                <a:cs typeface="Times New Roman" panose="02020603050405020304" pitchFamily="18" charset="0"/>
              </a:rPr>
              <a:t>Renormalization of charge, mass, critical exponents, and other physical parameters</a:t>
            </a:r>
          </a:p>
          <a:p>
            <a:pPr marL="631825" indent="-547688">
              <a:spcBef>
                <a:spcPts val="1200"/>
              </a:spcBef>
              <a:spcAft>
                <a:spcPts val="1200"/>
              </a:spcAft>
              <a:buFont typeface="Wingdings" pitchFamily="2" charset="2"/>
              <a:buChar char="Ø"/>
              <a:tabLst>
                <a:tab pos="1971675" algn="l"/>
              </a:tabLst>
            </a:pPr>
            <a:r>
              <a:rPr lang="en-US" altLang="zh-CN" sz="2400" b="1" dirty="0">
                <a:solidFill>
                  <a:srgbClr val="0C045C"/>
                </a:solidFill>
                <a:latin typeface="Times New Roman" panose="02020603050405020304" pitchFamily="18" charset="0"/>
                <a:ea typeface="黑体" pitchFamily="49" charset="-122"/>
                <a:cs typeface="Times New Roman" panose="02020603050405020304" pitchFamily="18" charset="0"/>
              </a:rPr>
              <a:t>Systems must have scaling invariance</a:t>
            </a:r>
          </a:p>
        </p:txBody>
      </p:sp>
      <p:sp>
        <p:nvSpPr>
          <p:cNvPr id="3" name="矩形: 圆角 2">
            <a:extLst>
              <a:ext uri="{FF2B5EF4-FFF2-40B4-BE49-F238E27FC236}">
                <a16:creationId xmlns:a16="http://schemas.microsoft.com/office/drawing/2014/main" id="{F327E525-5AF6-48D7-D9E0-C3F639925AEE}"/>
              </a:ext>
            </a:extLst>
          </p:cNvPr>
          <p:cNvSpPr/>
          <p:nvPr/>
        </p:nvSpPr>
        <p:spPr>
          <a:xfrm>
            <a:off x="755785" y="3985358"/>
            <a:ext cx="10672549" cy="252028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indent="-631825" algn="ctr">
              <a:spcBef>
                <a:spcPts val="1200"/>
              </a:spcBef>
              <a:spcAft>
                <a:spcPts val="1200"/>
              </a:spcAft>
              <a:tabLst>
                <a:tab pos="1971675" algn="l"/>
              </a:tabLst>
            </a:pPr>
            <a:r>
              <a:rPr lang="en-US" altLang="zh-CN" sz="2800" b="1" dirty="0">
                <a:solidFill>
                  <a:srgbClr val="0000FF"/>
                </a:solidFill>
                <a:latin typeface="Times New Roman" panose="02020603050405020304" pitchFamily="18" charset="0"/>
                <a:ea typeface="黑体" pitchFamily="49" charset="-122"/>
                <a:cs typeface="Times New Roman" panose="02020603050405020304" pitchFamily="18" charset="0"/>
              </a:rPr>
              <a:t>Computational Renormalization group</a:t>
            </a:r>
          </a:p>
          <a:p>
            <a:pPr marL="631825" indent="-631825">
              <a:spcBef>
                <a:spcPts val="1200"/>
              </a:spcBef>
              <a:spcAft>
                <a:spcPts val="1200"/>
              </a:spcAft>
              <a:buFont typeface="Wingdings" pitchFamily="2" charset="2"/>
              <a:buChar char="Ø"/>
              <a:tabLst>
                <a:tab pos="1971675" algn="l"/>
              </a:tabLst>
            </a:pPr>
            <a:r>
              <a:rPr lang="en-US" altLang="zh-CN" sz="2400" b="1" dirty="0">
                <a:solidFill>
                  <a:schemeClr val="tx1"/>
                </a:solidFill>
                <a:latin typeface="Times New Roman" panose="02020603050405020304" pitchFamily="18" charset="0"/>
                <a:ea typeface="黑体" pitchFamily="49" charset="-122"/>
                <a:cs typeface="Times New Roman" panose="02020603050405020304" pitchFamily="18" charset="0"/>
              </a:rPr>
              <a:t>Direct evaluation of quantum wave functions (infinite many parameters)</a:t>
            </a:r>
          </a:p>
          <a:p>
            <a:pPr marL="631825" indent="-631825">
              <a:spcBef>
                <a:spcPts val="1200"/>
              </a:spcBef>
              <a:spcAft>
                <a:spcPts val="1200"/>
              </a:spcAft>
              <a:buFont typeface="Wingdings" pitchFamily="2" charset="2"/>
              <a:buChar char="Ø"/>
              <a:tabLst>
                <a:tab pos="1971675" algn="l"/>
              </a:tabLst>
            </a:pPr>
            <a:r>
              <a:rPr lang="en-US" altLang="zh-CN" sz="2400" b="1" dirty="0">
                <a:solidFill>
                  <a:schemeClr val="tx1"/>
                </a:solidFill>
                <a:latin typeface="Times New Roman" panose="02020603050405020304" pitchFamily="18" charset="0"/>
                <a:ea typeface="黑体" pitchFamily="49" charset="-122"/>
                <a:cs typeface="Times New Roman" panose="02020603050405020304" pitchFamily="18" charset="0"/>
              </a:rPr>
              <a:t>The systems not necessary to be scaling invariant</a:t>
            </a:r>
          </a:p>
        </p:txBody>
      </p:sp>
    </p:spTree>
    <p:extLst>
      <p:ext uri="{BB962C8B-B14F-4D97-AF65-F5344CB8AC3E}">
        <p14:creationId xmlns:p14="http://schemas.microsoft.com/office/powerpoint/2010/main" val="264720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imgt2.bdstatic.com/it/u=1292360535,2677019459&amp;fm=23&amp;gp=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8" name="Picture 4" descr="http://www.green-planet-solar-energy.com/images/covalent-bond-cloud-diagr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812" y="2439870"/>
            <a:ext cx="2913841" cy="16605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p:cNvSpPr txBox="1"/>
              <p:nvPr/>
            </p:nvSpPr>
            <p:spPr>
              <a:xfrm>
                <a:off x="1198838" y="2626688"/>
                <a:ext cx="5162013" cy="726994"/>
              </a:xfrm>
              <a:prstGeom prst="rect">
                <a:avLst/>
              </a:prstGeom>
              <a:noFill/>
              <a:ln w="28575">
                <a:solidFill>
                  <a:srgbClr val="00B050"/>
                </a:solidFill>
              </a:ln>
            </p:spPr>
            <p:txBody>
              <a:bodyPr wrap="square" rtlCol="0">
                <a:spAutoFit/>
              </a:bodyPr>
              <a:lstStyle/>
              <a:p>
                <a:pPr algn="ctr"/>
                <a:r>
                  <a:rPr lang="en-US" altLang="zh-CN" sz="2800" dirty="0">
                    <a:latin typeface="Times New Roman" pitchFamily="18" charset="0"/>
                    <a:cs typeface="Times New Roman" pitchFamily="18" charset="0"/>
                  </a:rPr>
                  <a:t>|</a:t>
                </a:r>
                <a:r>
                  <a:rPr lang="en-US" altLang="zh-CN" sz="2800" dirty="0">
                    <a:latin typeface="Times New Roman" pitchFamily="18" charset="0"/>
                    <a:cs typeface="Times New Roman" pitchFamily="18" charset="0"/>
                    <a:sym typeface="Symbol"/>
                  </a:rPr>
                  <a:t>=</a:t>
                </a:r>
                <a14:m>
                  <m:oMath xmlns:m="http://schemas.openxmlformats.org/officeDocument/2006/math">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ad>
                          <m:radPr>
                            <m:degHide m:val="on"/>
                            <m:ctrlPr>
                              <a:rPr lang="en-US" altLang="zh-CN" sz="2800" i="1">
                                <a:latin typeface="Cambria Math" panose="02040503050406030204" pitchFamily="18" charset="0"/>
                                <a:sym typeface="Symbol"/>
                              </a:rPr>
                            </m:ctrlPr>
                          </m:radPr>
                          <m:deg/>
                          <m:e>
                            <m:r>
                              <a:rPr lang="en-US" altLang="zh-CN" sz="2800" i="1">
                                <a:latin typeface="Cambria Math"/>
                                <a:sym typeface="Symbol"/>
                              </a:rPr>
                              <m:t>2</m:t>
                            </m:r>
                          </m:e>
                        </m:rad>
                      </m:den>
                    </m:f>
                    <m:d>
                      <m:dPr>
                        <m:ctrlPr>
                          <a:rPr lang="en-US" altLang="zh-CN" sz="2800" i="1">
                            <a:latin typeface="Cambria Math" panose="02040503050406030204" pitchFamily="18" charset="0"/>
                            <a:sym typeface="Symbol"/>
                          </a:rPr>
                        </m:ctrlPr>
                      </m:dPr>
                      <m:e>
                        <m:r>
                          <a:rPr lang="en-US" altLang="zh-CN" sz="2800" i="1">
                            <a:latin typeface="Cambria Math"/>
                            <a:sym typeface="Symbol"/>
                          </a:rPr>
                          <m:t>  </m:t>
                        </m:r>
                        <m:d>
                          <m:dPr>
                            <m:begChr m:val="|"/>
                            <m:endChr m:val="|"/>
                            <m:ctrlPr>
                              <a:rPr lang="en-US" altLang="zh-CN" sz="2800" i="1">
                                <a:latin typeface="Cambria Math" panose="02040503050406030204" pitchFamily="18" charset="0"/>
                                <a:sym typeface="Symbol"/>
                              </a:rPr>
                            </m:ctrlPr>
                          </m:dPr>
                          <m:e>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 </m:t>
                                    </m:r>
                                  </m:e>
                                  <m:sub>
                                    <m:r>
                                      <a:rPr lang="en-US" altLang="zh-CN" sz="2800" i="1">
                                        <a:latin typeface="Cambria Math"/>
                                        <a:sym typeface="Symbol"/>
                                      </a:rPr>
                                      <m:t>1</m:t>
                                    </m:r>
                                  </m:sub>
                                </m:sSub>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2</m:t>
                                    </m:r>
                                  </m:sub>
                                </m:sSub>
                              </m:e>
                            </m:d>
                            <m:r>
                              <a:rPr lang="en-US" altLang="zh-CN" sz="2800" i="1">
                                <a:latin typeface="Cambria Math"/>
                                <a:sym typeface="Symbol"/>
                              </a:rPr>
                              <m:t> −  </m:t>
                            </m:r>
                          </m:e>
                        </m:d>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1</m:t>
                                    </m:r>
                                  </m:sub>
                                </m:sSub>
                                <m:r>
                                  <a:rPr lang="en-US" altLang="zh-CN" sz="2800" i="1">
                                    <a:latin typeface="Cambria Math"/>
                                    <a:sym typeface="Symbol"/>
                                  </a:rPr>
                                  <m:t></m:t>
                                </m:r>
                              </m:e>
                              <m:sub>
                                <m:r>
                                  <a:rPr lang="en-US" altLang="zh-CN" sz="2800" i="1">
                                    <a:latin typeface="Cambria Math"/>
                                    <a:sym typeface="Symbol"/>
                                  </a:rPr>
                                  <m:t>2</m:t>
                                </m:r>
                              </m:sub>
                            </m:sSub>
                          </m:e>
                        </m:d>
                        <m:r>
                          <a:rPr lang="en-US" altLang="zh-CN" sz="2800" i="1">
                            <a:latin typeface="Cambria Math"/>
                            <a:sym typeface="Symbol"/>
                          </a:rPr>
                          <m:t> </m:t>
                        </m:r>
                      </m:e>
                    </m:d>
                  </m:oMath>
                </a14:m>
                <a:endParaRPr lang="zh-CN" altLang="en-US" sz="2800" dirty="0">
                  <a:latin typeface="Times New Roman" pitchFamily="18" charset="0"/>
                  <a:cs typeface="Times New Roman"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198838" y="2626688"/>
                <a:ext cx="5162013" cy="726994"/>
              </a:xfrm>
              <a:prstGeom prst="rect">
                <a:avLst/>
              </a:prstGeom>
              <a:blipFill>
                <a:blip r:embed="rId4"/>
                <a:stretch>
                  <a:fillRect b="-4032"/>
                </a:stretch>
              </a:blipFill>
              <a:ln w="28575">
                <a:solidFill>
                  <a:srgbClr val="00B050"/>
                </a:solidFill>
              </a:ln>
            </p:spPr>
            <p:txBody>
              <a:bodyPr/>
              <a:lstStyle/>
              <a:p>
                <a:r>
                  <a:rPr lang="zh-CN" altLang="en-US">
                    <a:noFill/>
                  </a:rPr>
                  <a:t> </a:t>
                </a:r>
              </a:p>
            </p:txBody>
          </p:sp>
        </mc:Fallback>
      </mc:AlternateContent>
      <p:sp>
        <p:nvSpPr>
          <p:cNvPr id="22" name="TextBox 21"/>
          <p:cNvSpPr txBox="1"/>
          <p:nvPr/>
        </p:nvSpPr>
        <p:spPr>
          <a:xfrm>
            <a:off x="2048631" y="1231402"/>
            <a:ext cx="7985247" cy="584775"/>
          </a:xfrm>
          <a:prstGeom prst="rect">
            <a:avLst/>
          </a:prstGeom>
          <a:noFill/>
        </p:spPr>
        <p:txBody>
          <a:bodyPr wrap="square" rtlCol="0">
            <a:spAutoFit/>
          </a:bodyPr>
          <a:lstStyle/>
          <a:p>
            <a:pPr algn="ctr"/>
            <a:r>
              <a:rPr lang="en-US" altLang="zh-CN" sz="3200" b="1" dirty="0">
                <a:latin typeface="Times New Roman" pitchFamily="18" charset="0"/>
                <a:ea typeface="黑体" pitchFamily="49" charset="-122"/>
                <a:cs typeface="Times New Roman" pitchFamily="18" charset="0"/>
              </a:rPr>
              <a:t>Example: a pair of </a:t>
            </a:r>
            <a:r>
              <a:rPr lang="en-US" altLang="zh-CN" sz="3200" b="1" dirty="0">
                <a:latin typeface="Times New Roman" pitchFamily="18" charset="0"/>
                <a:ea typeface="黑体" pitchFamily="49" charset="-122"/>
                <a:cs typeface="Times New Roman" pitchFamily="18" charset="0"/>
                <a:sym typeface="Symbol" panose="05050102010706020507" pitchFamily="18" charset="2"/>
              </a:rPr>
              <a:t>-bonding electrons</a:t>
            </a:r>
            <a:endParaRPr lang="zh-CN" altLang="en-US" sz="3200" b="1" dirty="0">
              <a:latin typeface="Times New Roman" pitchFamily="18" charset="0"/>
              <a:ea typeface="黑体" pitchFamily="49" charset="-122"/>
              <a:cs typeface="Times New Roman" pitchFamily="18" charset="0"/>
            </a:endParaRPr>
          </a:p>
        </p:txBody>
      </p:sp>
      <p:sp>
        <p:nvSpPr>
          <p:cNvPr id="3" name="文本框 2"/>
          <p:cNvSpPr txBox="1"/>
          <p:nvPr/>
        </p:nvSpPr>
        <p:spPr>
          <a:xfrm>
            <a:off x="1473696" y="3538898"/>
            <a:ext cx="4687410"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Entangled state: a qubit</a:t>
            </a:r>
            <a:endParaRPr lang="zh-CN" altLang="en-US" sz="3200" b="1" dirty="0">
              <a:latin typeface="Times New Roman" panose="02020603050405020304" pitchFamily="18" charset="0"/>
              <a:cs typeface="Times New Roman" panose="02020603050405020304" pitchFamily="18" charset="0"/>
            </a:endParaRPr>
          </a:p>
        </p:txBody>
      </p:sp>
      <p:grpSp>
        <p:nvGrpSpPr>
          <p:cNvPr id="7" name="组合 6"/>
          <p:cNvGrpSpPr/>
          <p:nvPr/>
        </p:nvGrpSpPr>
        <p:grpSpPr>
          <a:xfrm>
            <a:off x="527454" y="4690414"/>
            <a:ext cx="7303358" cy="1317348"/>
            <a:chOff x="1692959" y="4677019"/>
            <a:chExt cx="7303358" cy="1317348"/>
          </a:xfrm>
        </p:grpSpPr>
        <mc:AlternateContent xmlns:mc="http://schemas.openxmlformats.org/markup-compatibility/2006" xmlns:a14="http://schemas.microsoft.com/office/drawing/2010/main">
          <mc:Choice Requires="a14">
            <p:sp>
              <p:nvSpPr>
                <p:cNvPr id="23" name="TextBox 22"/>
                <p:cNvSpPr txBox="1"/>
                <p:nvPr/>
              </p:nvSpPr>
              <p:spPr>
                <a:xfrm>
                  <a:off x="1692959" y="4677019"/>
                  <a:ext cx="7303358" cy="1317348"/>
                </a:xfrm>
                <a:prstGeom prst="rect">
                  <a:avLst/>
                </a:prstGeom>
                <a:noFill/>
                <a:ln w="28575">
                  <a:noFill/>
                </a:ln>
              </p:spPr>
              <p:txBody>
                <a:bodyPr wrap="square" rtlCol="0">
                  <a:spAutoFit/>
                </a:bodyPr>
                <a:lstStyle/>
                <a:p>
                  <a:pPr algn="ctr">
                    <a:lnSpc>
                      <a:spcPct val="250000"/>
                    </a:lnSpc>
                  </a:pPr>
                  <a:r>
                    <a:rPr lang="en-US" altLang="zh-CN" sz="2800" dirty="0">
                      <a:latin typeface="Times New Roman" pitchFamily="18" charset="0"/>
                      <a:cs typeface="Times New Roman" pitchFamily="18" charset="0"/>
                    </a:rPr>
                    <a:t>|</a:t>
                  </a:r>
                  <a:r>
                    <a:rPr lang="en-US" altLang="zh-CN" sz="2800" dirty="0">
                      <a:latin typeface="Times New Roman" pitchFamily="18" charset="0"/>
                      <a:cs typeface="Times New Roman" pitchFamily="18" charset="0"/>
                      <a:sym typeface="Symbol"/>
                    </a:rPr>
                    <a:t>=</a:t>
                  </a:r>
                  <a14:m>
                    <m:oMath xmlns:m="http://schemas.openxmlformats.org/officeDocument/2006/math">
                      <m:d>
                        <m:dPr>
                          <m:begChr m:val="|"/>
                          <m:endChr m:val="|"/>
                          <m:ctrlPr>
                            <a:rPr lang="en-US" altLang="zh-CN" sz="2800" i="1">
                              <a:latin typeface="Cambria Math" panose="02040503050406030204" pitchFamily="18" charset="0"/>
                              <a:sym typeface="Symbol"/>
                            </a:rPr>
                          </m:ctrlPr>
                        </m:dPr>
                        <m:e>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 </m:t>
                                  </m:r>
                                </m:e>
                                <m:sub>
                                  <m:r>
                                    <a:rPr lang="en-US" altLang="zh-CN" sz="2800" i="1">
                                      <a:latin typeface="Cambria Math"/>
                                      <a:sym typeface="Symbol"/>
                                    </a:rPr>
                                    <m:t>1</m:t>
                                  </m:r>
                                </m:sub>
                              </m:sSub>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2</m:t>
                                  </m:r>
                                </m:sub>
                              </m:sSub>
                            </m:e>
                          </m:d>
                          <m:r>
                            <a:rPr lang="en-US" altLang="zh-CN" sz="2800" i="1">
                              <a:latin typeface="Cambria Math"/>
                              <a:sym typeface="Symbol"/>
                            </a:rPr>
                            <m:t> </m:t>
                          </m:r>
                          <m:r>
                            <a:rPr lang="zh-CN" altLang="en-US" sz="2800" i="1">
                              <a:latin typeface="Cambria Math"/>
                              <a:sym typeface="Symbol"/>
                            </a:rPr>
                            <m:t>，</m:t>
                          </m:r>
                        </m:e>
                      </m:d>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1</m:t>
                                  </m:r>
                                </m:sub>
                              </m:sSub>
                              <m:r>
                                <a:rPr lang="en-US" altLang="zh-CN" sz="2800" i="1">
                                  <a:latin typeface="Cambria Math"/>
                                  <a:sym typeface="Symbol"/>
                                </a:rPr>
                                <m:t></m:t>
                              </m:r>
                            </m:e>
                            <m:sub>
                              <m:r>
                                <a:rPr lang="en-US" altLang="zh-CN" sz="2800" i="1">
                                  <a:latin typeface="Cambria Math"/>
                                  <a:sym typeface="Symbol"/>
                                </a:rPr>
                                <m:t>2</m:t>
                              </m:r>
                            </m:sub>
                          </m:sSub>
                        </m:e>
                      </m:d>
                      <m:r>
                        <a:rPr lang="zh-CN" altLang="en-US" sz="2800" i="1">
                          <a:latin typeface="Cambria Math"/>
                          <a:sym typeface="Symbol"/>
                        </a:rPr>
                        <m:t>，</m:t>
                      </m:r>
                      <m:d>
                        <m:dPr>
                          <m:begChr m:val="|"/>
                          <m:endChr m:val="|"/>
                          <m:ctrlPr>
                            <a:rPr lang="en-US" altLang="zh-CN" sz="2800" i="1">
                              <a:latin typeface="Cambria Math" panose="02040503050406030204" pitchFamily="18" charset="0"/>
                              <a:sym typeface="Symbol"/>
                            </a:rPr>
                          </m:ctrlPr>
                        </m:dPr>
                        <m:e>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 </m:t>
                                  </m:r>
                                </m:e>
                                <m:sub>
                                  <m:r>
                                    <a:rPr lang="en-US" altLang="zh-CN" sz="2800" i="1">
                                      <a:latin typeface="Cambria Math"/>
                                      <a:sym typeface="Symbol"/>
                                    </a:rPr>
                                    <m:t>1</m:t>
                                  </m:r>
                                </m:sub>
                              </m:sSub>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2</m:t>
                                  </m:r>
                                </m:sub>
                              </m:sSub>
                            </m:e>
                          </m:d>
                          <m:r>
                            <a:rPr lang="en-US" altLang="zh-CN" sz="2800" i="1">
                              <a:latin typeface="Cambria Math"/>
                              <a:sym typeface="Symbol"/>
                            </a:rPr>
                            <m:t> </m:t>
                          </m:r>
                          <m:r>
                            <a:rPr lang="zh-CN" altLang="en-US" sz="2800" i="1">
                              <a:latin typeface="Cambria Math"/>
                              <a:sym typeface="Symbol"/>
                            </a:rPr>
                            <m:t>，</m:t>
                          </m:r>
                        </m:e>
                      </m:d>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1</m:t>
                                  </m:r>
                                </m:sub>
                              </m:sSub>
                              <m:r>
                                <a:rPr lang="en-US" altLang="zh-CN" sz="2800" i="1">
                                  <a:latin typeface="Cambria Math"/>
                                  <a:sym typeface="Symbol"/>
                                </a:rPr>
                                <m:t></m:t>
                              </m:r>
                            </m:e>
                            <m:sub>
                              <m:r>
                                <a:rPr lang="en-US" altLang="zh-CN" sz="2800" i="1">
                                  <a:latin typeface="Cambria Math"/>
                                  <a:sym typeface="Symbol"/>
                                </a:rPr>
                                <m:t>2</m:t>
                              </m:r>
                            </m:sub>
                          </m:sSub>
                        </m:e>
                      </m:d>
                    </m:oMath>
                  </a14:m>
                  <a:endParaRPr lang="zh-CN" altLang="en-US" sz="2800" dirty="0">
                    <a:latin typeface="Times New Roman" pitchFamily="18" charset="0"/>
                    <a:cs typeface="Times New Roman"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692959" y="4677019"/>
                  <a:ext cx="7303358" cy="1317348"/>
                </a:xfrm>
                <a:prstGeom prst="rect">
                  <a:avLst/>
                </a:prstGeom>
                <a:blipFill>
                  <a:blip r:embed="rId5"/>
                  <a:stretch>
                    <a:fillRect/>
                  </a:stretch>
                </a:blipFill>
                <a:ln w="28575">
                  <a:noFill/>
                </a:ln>
              </p:spPr>
              <p:txBody>
                <a:bodyPr/>
                <a:lstStyle/>
                <a:p>
                  <a:r>
                    <a:rPr lang="zh-CN" altLang="en-US">
                      <a:noFill/>
                    </a:rPr>
                    <a:t> </a:t>
                  </a:r>
                </a:p>
              </p:txBody>
            </p:sp>
          </mc:Fallback>
        </mc:AlternateContent>
        <p:sp>
          <p:nvSpPr>
            <p:cNvPr id="6" name="矩形 5"/>
            <p:cNvSpPr/>
            <p:nvPr/>
          </p:nvSpPr>
          <p:spPr>
            <a:xfrm>
              <a:off x="2048631" y="4989250"/>
              <a:ext cx="6509443" cy="100511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p:cNvSpPr txBox="1"/>
          <p:nvPr/>
        </p:nvSpPr>
        <p:spPr>
          <a:xfrm>
            <a:off x="7500997" y="5171057"/>
            <a:ext cx="3900257"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Disentangled state</a:t>
            </a:r>
            <a:endParaRPr lang="zh-CN" altLang="en-US" sz="3200" b="1"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5AD75B4A-F8BC-C512-EF4C-8998B36A51D6}"/>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How to Measure Information: Entanglement Entropy</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67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884290" y="3674857"/>
            <a:ext cx="2959742" cy="954107"/>
          </a:xfrm>
          <a:prstGeom prst="rect">
            <a:avLst/>
          </a:prstGeom>
          <a:noFill/>
        </p:spPr>
        <p:txBody>
          <a:bodyPr wrap="square" rtlCol="0">
            <a:spAutoFit/>
          </a:bodyPr>
          <a:lstStyle/>
          <a:p>
            <a:r>
              <a:rPr lang="en-US" altLang="zh-CN" sz="2800" b="1" dirty="0">
                <a:solidFill>
                  <a:srgbClr val="2D2DFD"/>
                </a:solidFill>
                <a:latin typeface="Times New Roman" pitchFamily="18" charset="0"/>
                <a:ea typeface="黑体" pitchFamily="49" charset="-122"/>
                <a:cs typeface="Times New Roman" pitchFamily="18" charset="0"/>
              </a:rPr>
              <a:t>Reduced Density Matrix</a:t>
            </a:r>
          </a:p>
        </p:txBody>
      </p:sp>
      <mc:AlternateContent xmlns:mc="http://schemas.openxmlformats.org/markup-compatibility/2006" xmlns:a14="http://schemas.microsoft.com/office/drawing/2010/main">
        <mc:Choice Requires="a14">
          <p:sp>
            <p:nvSpPr>
              <p:cNvPr id="19" name="TextBox 18"/>
              <p:cNvSpPr txBox="1"/>
              <p:nvPr/>
            </p:nvSpPr>
            <p:spPr>
              <a:xfrm>
                <a:off x="4010861" y="3743055"/>
                <a:ext cx="7159102" cy="700705"/>
              </a:xfrm>
              <a:prstGeom prst="rect">
                <a:avLst/>
              </a:prstGeom>
              <a:noFill/>
              <a:ln w="28575">
                <a:solidFill>
                  <a:srgbClr val="00B050"/>
                </a:solidFill>
              </a:ln>
            </p:spPr>
            <p:txBody>
              <a:bodyPr wrap="square" rtlCol="0">
                <a:spAutoFit/>
              </a:bodyPr>
              <a:lstStyle/>
              <a:p>
                <a:r>
                  <a:rPr lang="en-US" altLang="zh-CN" sz="2800" i="1" dirty="0">
                    <a:latin typeface="Times New Roman" pitchFamily="18" charset="0"/>
                    <a:cs typeface="Times New Roman" pitchFamily="18" charset="0"/>
                    <a:sym typeface="Symbol"/>
                  </a:rPr>
                  <a:t></a:t>
                </a:r>
                <a:r>
                  <a:rPr lang="en-US" altLang="zh-CN" sz="2800" dirty="0">
                    <a:latin typeface="Times New Roman" pitchFamily="18" charset="0"/>
                    <a:cs typeface="Times New Roman" pitchFamily="18" charset="0"/>
                    <a:sym typeface="Symbol"/>
                  </a:rPr>
                  <a:t> = </a:t>
                </a:r>
                <a14:m>
                  <m:oMath xmlns:m="http://schemas.openxmlformats.org/officeDocument/2006/math">
                    <m:sSub>
                      <m:sSubPr>
                        <m:ctrlPr>
                          <a:rPr lang="en-US" altLang="zh-CN" sz="2800" i="1">
                            <a:latin typeface="Cambria Math" panose="02040503050406030204" pitchFamily="18" charset="0"/>
                            <a:sym typeface="Symbol"/>
                          </a:rPr>
                        </m:ctrlPr>
                      </m:sSubPr>
                      <m:e>
                        <m:r>
                          <m:rPr>
                            <m:sty m:val="p"/>
                          </m:rPr>
                          <a:rPr lang="en-US" altLang="zh-CN" sz="2800" i="0">
                            <a:latin typeface="Cambria Math"/>
                            <a:sym typeface="Symbol"/>
                          </a:rPr>
                          <m:t>Tr</m:t>
                        </m:r>
                      </m:e>
                      <m:sub>
                        <m:r>
                          <a:rPr lang="en-US" altLang="zh-CN" sz="2800" i="1">
                            <a:latin typeface="Cambria Math"/>
                            <a:sym typeface="Symbol"/>
                          </a:rPr>
                          <m:t>2</m:t>
                        </m:r>
                      </m:sub>
                    </m:sSub>
                  </m:oMath>
                </a14:m>
                <a:r>
                  <a:rPr lang="en-US" altLang="zh-CN" sz="2800" dirty="0">
                    <a:latin typeface="Times New Roman" pitchFamily="18" charset="0"/>
                    <a:cs typeface="Times New Roman" pitchFamily="18" charset="0"/>
                  </a:rPr>
                  <a:t>|</a:t>
                </a:r>
                <a:r>
                  <a:rPr lang="en-US" altLang="zh-CN" sz="2800" dirty="0">
                    <a:latin typeface="Times New Roman" pitchFamily="18" charset="0"/>
                    <a:cs typeface="Times New Roman" pitchFamily="18" charset="0"/>
                    <a:sym typeface="Symbol"/>
                  </a:rPr>
                  <a:t> </a:t>
                </a:r>
                <a14:m>
                  <m:oMath xmlns:m="http://schemas.openxmlformats.org/officeDocument/2006/math">
                    <m:d>
                      <m:dPr>
                        <m:begChr m:val="⟨"/>
                        <m:endChr m:val=""/>
                        <m:ctrlPr>
                          <a:rPr lang="en-US" altLang="zh-CN" sz="2800" i="1">
                            <a:latin typeface="Cambria Math" panose="02040503050406030204" pitchFamily="18" charset="0"/>
                            <a:sym typeface="Symbol"/>
                          </a:rPr>
                        </m:ctrlPr>
                      </m:dPr>
                      <m:e>
                        <m:r>
                          <m:rPr>
                            <m:nor/>
                          </m:rPr>
                          <a:rPr lang="en-US" altLang="zh-CN" sz="2800" dirty="0">
                            <a:latin typeface="Times New Roman" pitchFamily="18" charset="0"/>
                            <a:cs typeface="Times New Roman" pitchFamily="18" charset="0"/>
                            <a:sym typeface="Symbol"/>
                          </a:rPr>
                          <m:t></m:t>
                        </m:r>
                      </m:e>
                    </m:d>
                  </m:oMath>
                </a14:m>
                <a:r>
                  <a:rPr lang="en-US" altLang="zh-CN" sz="2800" dirty="0">
                    <a:latin typeface="Times New Roman" pitchFamily="18" charset="0"/>
                    <a:cs typeface="Times New Roman" pitchFamily="18" charset="0"/>
                    <a:sym typeface="Symbol"/>
                  </a:rPr>
                  <a:t> |=</a:t>
                </a:r>
                <a14:m>
                  <m:oMath xmlns:m="http://schemas.openxmlformats.org/officeDocument/2006/math">
                    <m:r>
                      <a:rPr lang="en-US" altLang="zh-CN" sz="2800">
                        <a:latin typeface="Cambria Math"/>
                        <a:sym typeface="Symbol"/>
                      </a:rPr>
                      <m:t>  </m:t>
                    </m:r>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
                          <a:rPr lang="en-US" altLang="zh-CN" sz="2800" i="1">
                            <a:latin typeface="Cambria Math"/>
                            <a:sym typeface="Symbol"/>
                          </a:rPr>
                          <m:t>2</m:t>
                        </m:r>
                      </m:den>
                    </m:f>
                    <m:r>
                      <a:rPr lang="en-US" altLang="zh-CN" sz="2800" i="1">
                        <a:latin typeface="Cambria Math"/>
                        <a:sym typeface="Symbol"/>
                      </a:rPr>
                      <m:t> </m:t>
                    </m:r>
                    <m:r>
                      <m:rPr>
                        <m:nor/>
                      </m:rPr>
                      <a:rPr lang="en-US" altLang="zh-CN" sz="2800" dirty="0">
                        <a:latin typeface="Times New Roman" pitchFamily="18" charset="0"/>
                        <a:cs typeface="Times New Roman" pitchFamily="18" charset="0"/>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 </m:t>
                        </m:r>
                      </m:e>
                      <m:sub>
                        <m:r>
                          <a:rPr lang="en-US" altLang="zh-CN" sz="2800" i="1">
                            <a:latin typeface="Cambria Math"/>
                            <a:sym typeface="Symbol"/>
                          </a:rPr>
                          <m:t>1</m:t>
                        </m:r>
                      </m:sub>
                    </m:sSub>
                    <m:r>
                      <a:rPr lang="en-US" altLang="zh-CN" sz="2800" b="0" i="1" smtClean="0">
                        <a:latin typeface="Cambria Math" panose="02040503050406030204" pitchFamily="18" charset="0"/>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 </m:t>
                        </m:r>
                      </m:e>
                      <m:sub>
                        <m:r>
                          <a:rPr lang="en-US" altLang="zh-CN" sz="2800" i="1">
                            <a:latin typeface="Cambria Math"/>
                            <a:sym typeface="Symbol"/>
                          </a:rPr>
                          <m:t>1</m:t>
                        </m:r>
                      </m:sub>
                    </m:sSub>
                    <m:r>
                      <m:rPr>
                        <m:nor/>
                      </m:rPr>
                      <a:rPr lang="en-US" altLang="zh-CN" sz="2800" dirty="0">
                        <a:latin typeface="Times New Roman" pitchFamily="18" charset="0"/>
                        <a:cs typeface="Times New Roman" pitchFamily="18" charset="0"/>
                        <a:sym typeface="Symbol"/>
                      </a:rPr>
                      <m:t>|</m:t>
                    </m:r>
                    <m:r>
                      <a:rPr lang="en-US" altLang="zh-CN" sz="2800" i="1" dirty="0">
                        <a:latin typeface="Cambria Math"/>
                        <a:sym typeface="Symbol"/>
                      </a:rPr>
                      <m:t>+ </m:t>
                    </m:r>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
                          <a:rPr lang="en-US" altLang="zh-CN" sz="2800" i="1">
                            <a:latin typeface="Cambria Math"/>
                            <a:sym typeface="Symbol"/>
                          </a:rPr>
                          <m:t>2</m:t>
                        </m:r>
                      </m:den>
                    </m:f>
                    <m:r>
                      <a:rPr lang="en-US" altLang="zh-CN" sz="2800" i="1">
                        <a:latin typeface="Cambria Math"/>
                        <a:sym typeface="Symbol"/>
                      </a:rPr>
                      <m:t>  </m:t>
                    </m:r>
                    <m:r>
                      <m:rPr>
                        <m:nor/>
                      </m:rPr>
                      <a:rPr lang="en-US" altLang="zh-CN" sz="2800" dirty="0">
                        <a:latin typeface="Times New Roman" pitchFamily="18" charset="0"/>
                        <a:cs typeface="Times New Roman" pitchFamily="18" charset="0"/>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1</m:t>
                        </m:r>
                      </m:sub>
                    </m:sSub>
                    <m:r>
                      <a:rPr lang="en-US" altLang="zh-CN" sz="2800" b="0" i="1" smtClean="0">
                        <a:latin typeface="Cambria Math" panose="02040503050406030204" pitchFamily="18" charset="0"/>
                        <a:sym typeface="Symbol"/>
                      </a:rPr>
                      <m:t>〉</m:t>
                    </m:r>
                    <m:r>
                      <m:rPr>
                        <m:nor/>
                      </m:rPr>
                      <a:rPr lang="en-US" altLang="zh-CN" sz="2800" dirty="0">
                        <a:latin typeface="Times New Roman" pitchFamily="18" charset="0"/>
                        <a:cs typeface="Times New Roman" pitchFamily="18" charset="0"/>
                        <a:sym typeface="Symbol"/>
                      </a:rPr>
                      <m:t> </m:t>
                    </m:r>
                    <m:r>
                      <a:rPr lang="en-US" altLang="zh-CN" sz="2800" b="0" i="1" dirty="0" smtClean="0">
                        <a:latin typeface="Cambria Math" panose="02040503050406030204" pitchFamily="18" charset="0"/>
                        <a:cs typeface="Times New Roman" pitchFamily="18" charset="0"/>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1</m:t>
                        </m:r>
                      </m:sub>
                    </m:sSub>
                    <m:r>
                      <m:rPr>
                        <m:nor/>
                      </m:rPr>
                      <a:rPr lang="en-US" altLang="zh-CN" sz="2800" dirty="0">
                        <a:latin typeface="Times New Roman" pitchFamily="18" charset="0"/>
                        <a:cs typeface="Times New Roman" pitchFamily="18" charset="0"/>
                        <a:sym typeface="Symbol"/>
                      </a:rPr>
                      <m:t>|</m:t>
                    </m:r>
                  </m:oMath>
                </a14:m>
                <a:endParaRPr lang="zh-CN" altLang="en-US" sz="2800" dirty="0">
                  <a:latin typeface="Times New Roman" pitchFamily="18" charset="0"/>
                  <a:cs typeface="Times New Roman"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010861" y="3743055"/>
                <a:ext cx="7159102" cy="700705"/>
              </a:xfrm>
              <a:prstGeom prst="rect">
                <a:avLst/>
              </a:prstGeom>
              <a:blipFill>
                <a:blip r:embed="rId3"/>
                <a:stretch>
                  <a:fillRect l="-1612" b="-7500"/>
                </a:stretch>
              </a:blipFill>
              <a:ln w="28575">
                <a:solidFill>
                  <a:srgbClr val="00B050"/>
                </a:solidFill>
              </a:ln>
            </p:spPr>
            <p:txBody>
              <a:bodyPr/>
              <a:lstStyle/>
              <a:p>
                <a:r>
                  <a:rPr lang="zh-CN" altLang="en-US">
                    <a:noFill/>
                  </a:rPr>
                  <a:t> </a:t>
                </a:r>
              </a:p>
            </p:txBody>
          </p:sp>
        </mc:Fallback>
      </mc:AlternateContent>
      <p:sp>
        <p:nvSpPr>
          <p:cNvPr id="20" name="矩形 19"/>
          <p:cNvSpPr/>
          <p:nvPr/>
        </p:nvSpPr>
        <p:spPr>
          <a:xfrm>
            <a:off x="964188" y="5207550"/>
            <a:ext cx="3155051" cy="954107"/>
          </a:xfrm>
          <a:prstGeom prst="rect">
            <a:avLst/>
          </a:prstGeom>
        </p:spPr>
        <p:txBody>
          <a:bodyPr wrap="square">
            <a:spAutoFit/>
          </a:bodyPr>
          <a:lstStyle/>
          <a:p>
            <a:r>
              <a:rPr lang="en-US" altLang="zh-CN" sz="2800" b="1" dirty="0">
                <a:solidFill>
                  <a:srgbClr val="2D2DFD"/>
                </a:solidFill>
                <a:latin typeface="Times New Roman" pitchFamily="18" charset="0"/>
                <a:ea typeface="黑体" pitchFamily="49" charset="-122"/>
                <a:cs typeface="Times New Roman" pitchFamily="18" charset="0"/>
              </a:rPr>
              <a:t>Entanglement Entropy</a:t>
            </a:r>
          </a:p>
        </p:txBody>
      </p:sp>
      <mc:AlternateContent xmlns:mc="http://schemas.openxmlformats.org/markup-compatibility/2006" xmlns:a14="http://schemas.microsoft.com/office/drawing/2010/main">
        <mc:Choice Requires="a14">
          <p:sp>
            <p:nvSpPr>
              <p:cNvPr id="21" name="TextBox 20"/>
              <p:cNvSpPr txBox="1"/>
              <p:nvPr/>
            </p:nvSpPr>
            <p:spPr>
              <a:xfrm>
                <a:off x="4010861" y="5393121"/>
                <a:ext cx="6690689" cy="700705"/>
              </a:xfrm>
              <a:prstGeom prst="rect">
                <a:avLst/>
              </a:prstGeom>
              <a:noFill/>
              <a:ln w="28575">
                <a:solidFill>
                  <a:srgbClr val="00B050"/>
                </a:solidFill>
              </a:ln>
            </p:spPr>
            <p:txBody>
              <a:bodyPr wrap="square" rtlCol="0">
                <a:spAutoFit/>
              </a:bodyPr>
              <a:lstStyle/>
              <a:p>
                <a:r>
                  <a:rPr lang="en-US" altLang="zh-CN" sz="2800" i="1" dirty="0">
                    <a:latin typeface="Times New Roman" pitchFamily="18" charset="0"/>
                    <a:cs typeface="Times New Roman" pitchFamily="18" charset="0"/>
                    <a:sym typeface="Symbol"/>
                  </a:rPr>
                  <a:t>S</a:t>
                </a:r>
                <a:r>
                  <a:rPr lang="en-US" altLang="zh-CN" sz="2800" dirty="0">
                    <a:latin typeface="Times New Roman" pitchFamily="18" charset="0"/>
                    <a:cs typeface="Times New Roman" pitchFamily="18" charset="0"/>
                    <a:sym typeface="Symbol"/>
                  </a:rPr>
                  <a:t> = - </a:t>
                </a:r>
                <a:r>
                  <a:rPr lang="en-US" altLang="zh-CN" sz="2800" dirty="0" err="1">
                    <a:latin typeface="Times New Roman" pitchFamily="18" charset="0"/>
                    <a:cs typeface="Times New Roman" pitchFamily="18" charset="0"/>
                    <a:sym typeface="Symbol"/>
                  </a:rPr>
                  <a:t>Tr</a:t>
                </a:r>
                <a:r>
                  <a:rPr lang="en-US" altLang="zh-CN" sz="2800" dirty="0">
                    <a:latin typeface="Times New Roman" pitchFamily="18" charset="0"/>
                    <a:cs typeface="Times New Roman" pitchFamily="18" charset="0"/>
                    <a:sym typeface="Symbol"/>
                  </a:rPr>
                  <a:t> </a:t>
                </a:r>
                <a:r>
                  <a:rPr lang="en-US" altLang="zh-CN" sz="2800" i="1" dirty="0">
                    <a:latin typeface="Times New Roman" pitchFamily="18" charset="0"/>
                    <a:cs typeface="Times New Roman" pitchFamily="18" charset="0"/>
                    <a:sym typeface="Symbol"/>
                  </a:rPr>
                  <a:t></a:t>
                </a:r>
                <a:r>
                  <a:rPr lang="en-US" altLang="zh-CN" sz="2800" dirty="0">
                    <a:latin typeface="Times New Roman" pitchFamily="18" charset="0"/>
                    <a:cs typeface="Times New Roman" pitchFamily="18" charset="0"/>
                    <a:sym typeface="Symbol"/>
                  </a:rPr>
                  <a:t> </a:t>
                </a:r>
                <a14:m>
                  <m:oMath xmlns:m="http://schemas.openxmlformats.org/officeDocument/2006/math">
                    <m:sSub>
                      <m:sSubPr>
                        <m:ctrlPr>
                          <a:rPr lang="en-US" altLang="zh-CN" sz="2800" i="1">
                            <a:latin typeface="Cambria Math" panose="02040503050406030204" pitchFamily="18" charset="0"/>
                            <a:sym typeface="Symbol"/>
                          </a:rPr>
                        </m:ctrlPr>
                      </m:sSubPr>
                      <m:e>
                        <m:r>
                          <m:rPr>
                            <m:sty m:val="p"/>
                          </m:rPr>
                          <a:rPr lang="en-US" altLang="zh-CN" sz="2800" i="0">
                            <a:latin typeface="Cambria Math"/>
                            <a:sym typeface="Symbol"/>
                          </a:rPr>
                          <m:t>log</m:t>
                        </m:r>
                      </m:e>
                      <m:sub>
                        <m:r>
                          <a:rPr lang="en-US" altLang="zh-CN" sz="2800" i="1">
                            <a:latin typeface="Cambria Math"/>
                            <a:sym typeface="Symbol"/>
                          </a:rPr>
                          <m:t>2 </m:t>
                        </m:r>
                      </m:sub>
                    </m:sSub>
                    <m:r>
                      <m:rPr>
                        <m:nor/>
                      </m:rPr>
                      <a:rPr lang="en-US" altLang="zh-CN" sz="2800" i="1" dirty="0">
                        <a:latin typeface="Times New Roman" pitchFamily="18" charset="0"/>
                        <a:cs typeface="Times New Roman" pitchFamily="18" charset="0"/>
                        <a:sym typeface="Symbol"/>
                      </a:rPr>
                      <m:t></m:t>
                    </m:r>
                    <m:r>
                      <m:rPr>
                        <m:nor/>
                      </m:rPr>
                      <a:rPr lang="en-US" altLang="zh-CN" sz="2800" dirty="0">
                        <a:latin typeface="Times New Roman" pitchFamily="18" charset="0"/>
                        <a:cs typeface="Times New Roman" pitchFamily="18" charset="0"/>
                        <a:sym typeface="Symbol"/>
                      </a:rPr>
                      <m:t> = −</m:t>
                    </m:r>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
                          <a:rPr lang="en-US" altLang="zh-CN" sz="2800" i="1">
                            <a:latin typeface="Cambria Math"/>
                            <a:sym typeface="Symbol"/>
                          </a:rPr>
                          <m:t>2</m:t>
                        </m:r>
                      </m:den>
                    </m:f>
                    <m:sSub>
                      <m:sSubPr>
                        <m:ctrlPr>
                          <a:rPr lang="en-US" altLang="zh-CN" sz="2800" i="1">
                            <a:latin typeface="Cambria Math" panose="02040503050406030204" pitchFamily="18" charset="0"/>
                            <a:sym typeface="Symbol"/>
                          </a:rPr>
                        </m:ctrlPr>
                      </m:sSubPr>
                      <m:e>
                        <m:r>
                          <m:rPr>
                            <m:sty m:val="p"/>
                          </m:rPr>
                          <a:rPr lang="en-US" altLang="zh-CN" sz="2800" i="0">
                            <a:latin typeface="Cambria Math"/>
                            <a:sym typeface="Symbol"/>
                          </a:rPr>
                          <m:t>log</m:t>
                        </m:r>
                      </m:e>
                      <m:sub>
                        <m:r>
                          <a:rPr lang="en-US" altLang="zh-CN" sz="2800" i="1">
                            <a:latin typeface="Cambria Math"/>
                            <a:sym typeface="Symbol"/>
                          </a:rPr>
                          <m:t>2</m:t>
                        </m:r>
                      </m:sub>
                    </m:sSub>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
                          <a:rPr lang="en-US" altLang="zh-CN" sz="2800" i="1">
                            <a:latin typeface="Cambria Math"/>
                            <a:sym typeface="Symbol"/>
                          </a:rPr>
                          <m:t>2</m:t>
                        </m:r>
                      </m:den>
                    </m:f>
                    <m:r>
                      <m:rPr>
                        <m:nor/>
                      </m:rPr>
                      <a:rPr lang="en-US" altLang="zh-CN" sz="2800" dirty="0">
                        <a:latin typeface="Times New Roman" pitchFamily="18" charset="0"/>
                        <a:cs typeface="Times New Roman" pitchFamily="18" charset="0"/>
                        <a:sym typeface="Symbol"/>
                      </a:rPr>
                      <m:t>−</m:t>
                    </m:r>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
                          <a:rPr lang="en-US" altLang="zh-CN" sz="2800" i="1">
                            <a:latin typeface="Cambria Math"/>
                            <a:sym typeface="Symbol"/>
                          </a:rPr>
                          <m:t>2</m:t>
                        </m:r>
                      </m:den>
                    </m:f>
                    <m:sSub>
                      <m:sSubPr>
                        <m:ctrlPr>
                          <a:rPr lang="en-US" altLang="zh-CN" sz="2800" i="1">
                            <a:latin typeface="Cambria Math" panose="02040503050406030204" pitchFamily="18" charset="0"/>
                            <a:sym typeface="Symbol"/>
                          </a:rPr>
                        </m:ctrlPr>
                      </m:sSubPr>
                      <m:e>
                        <m:r>
                          <a:rPr lang="en-US" altLang="zh-CN" sz="2800" i="1">
                            <a:latin typeface="Cambria Math"/>
                            <a:sym typeface="Symbol"/>
                          </a:rPr>
                          <m:t>𝑙𝑜𝑔</m:t>
                        </m:r>
                      </m:e>
                      <m:sub>
                        <m:r>
                          <a:rPr lang="en-US" altLang="zh-CN" sz="2800" i="1">
                            <a:latin typeface="Cambria Math"/>
                            <a:sym typeface="Symbol"/>
                          </a:rPr>
                          <m:t>2</m:t>
                        </m:r>
                      </m:sub>
                    </m:sSub>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
                          <a:rPr lang="en-US" altLang="zh-CN" sz="2800" i="1">
                            <a:latin typeface="Cambria Math"/>
                            <a:sym typeface="Symbol"/>
                          </a:rPr>
                          <m:t>2</m:t>
                        </m:r>
                      </m:den>
                    </m:f>
                  </m:oMath>
                </a14:m>
                <a:r>
                  <a:rPr lang="en-US" altLang="zh-CN" sz="2800" dirty="0">
                    <a:latin typeface="Times New Roman" pitchFamily="18" charset="0"/>
                    <a:cs typeface="Times New Roman" pitchFamily="18" charset="0"/>
                  </a:rPr>
                  <a:t> = 1</a:t>
                </a:r>
                <a:endParaRPr lang="zh-CN" altLang="en-US" sz="2800" dirty="0">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010861" y="5393121"/>
                <a:ext cx="6690689" cy="700705"/>
              </a:xfrm>
              <a:prstGeom prst="rect">
                <a:avLst/>
              </a:prstGeom>
              <a:blipFill>
                <a:blip r:embed="rId4"/>
                <a:stretch>
                  <a:fillRect l="-1723" b="-7500"/>
                </a:stretch>
              </a:blipFill>
              <a:ln w="28575">
                <a:solidFill>
                  <a:srgbClr val="00B050"/>
                </a:solidFill>
              </a:ln>
            </p:spPr>
            <p:txBody>
              <a:bodyPr/>
              <a:lstStyle/>
              <a:p>
                <a:r>
                  <a:rPr lang="zh-CN" altLang="en-US">
                    <a:noFill/>
                  </a:rPr>
                  <a:t> </a:t>
                </a:r>
              </a:p>
            </p:txBody>
          </p:sp>
        </mc:Fallback>
      </mc:AlternateContent>
      <p:pic>
        <p:nvPicPr>
          <p:cNvPr id="27" name="Picture 4" descr="http://www.green-planet-solar-energy.com/images/covalent-bond-cloud-diagra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812" y="1232507"/>
            <a:ext cx="2913841" cy="16605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18"/>
              <p:cNvSpPr txBox="1"/>
              <p:nvPr/>
            </p:nvSpPr>
            <p:spPr>
              <a:xfrm>
                <a:off x="1198838" y="1419325"/>
                <a:ext cx="5162013" cy="726994"/>
              </a:xfrm>
              <a:prstGeom prst="rect">
                <a:avLst/>
              </a:prstGeom>
              <a:noFill/>
              <a:ln w="28575">
                <a:solidFill>
                  <a:srgbClr val="00B050"/>
                </a:solidFill>
              </a:ln>
            </p:spPr>
            <p:txBody>
              <a:bodyPr wrap="square" rtlCol="0">
                <a:spAutoFit/>
              </a:bodyPr>
              <a:lstStyle/>
              <a:p>
                <a:pPr algn="ctr"/>
                <a:r>
                  <a:rPr lang="en-US" altLang="zh-CN" sz="2800" dirty="0">
                    <a:latin typeface="Times New Roman" pitchFamily="18" charset="0"/>
                    <a:cs typeface="Times New Roman" pitchFamily="18" charset="0"/>
                  </a:rPr>
                  <a:t>|</a:t>
                </a:r>
                <a:r>
                  <a:rPr lang="en-US" altLang="zh-CN" sz="2800" dirty="0">
                    <a:latin typeface="Times New Roman" pitchFamily="18" charset="0"/>
                    <a:cs typeface="Times New Roman" pitchFamily="18" charset="0"/>
                    <a:sym typeface="Symbol"/>
                  </a:rPr>
                  <a:t>=</a:t>
                </a:r>
                <a14:m>
                  <m:oMath xmlns:m="http://schemas.openxmlformats.org/officeDocument/2006/math">
                    <m:f>
                      <m:fPr>
                        <m:ctrlPr>
                          <a:rPr lang="en-US" altLang="zh-CN" sz="2800" i="1">
                            <a:latin typeface="Cambria Math" panose="02040503050406030204" pitchFamily="18" charset="0"/>
                            <a:sym typeface="Symbol"/>
                          </a:rPr>
                        </m:ctrlPr>
                      </m:fPr>
                      <m:num>
                        <m:r>
                          <a:rPr lang="en-US" altLang="zh-CN" sz="2800" i="1">
                            <a:latin typeface="Cambria Math"/>
                            <a:sym typeface="Symbol"/>
                          </a:rPr>
                          <m:t>1</m:t>
                        </m:r>
                      </m:num>
                      <m:den>
                        <m:rad>
                          <m:radPr>
                            <m:degHide m:val="on"/>
                            <m:ctrlPr>
                              <a:rPr lang="en-US" altLang="zh-CN" sz="2800" i="1">
                                <a:latin typeface="Cambria Math" panose="02040503050406030204" pitchFamily="18" charset="0"/>
                                <a:sym typeface="Symbol"/>
                              </a:rPr>
                            </m:ctrlPr>
                          </m:radPr>
                          <m:deg/>
                          <m:e>
                            <m:r>
                              <a:rPr lang="en-US" altLang="zh-CN" sz="2800" i="1">
                                <a:latin typeface="Cambria Math"/>
                                <a:sym typeface="Symbol"/>
                              </a:rPr>
                              <m:t>2</m:t>
                            </m:r>
                          </m:e>
                        </m:rad>
                      </m:den>
                    </m:f>
                    <m:d>
                      <m:dPr>
                        <m:ctrlPr>
                          <a:rPr lang="en-US" altLang="zh-CN" sz="2800" i="1">
                            <a:latin typeface="Cambria Math" panose="02040503050406030204" pitchFamily="18" charset="0"/>
                            <a:sym typeface="Symbol"/>
                          </a:rPr>
                        </m:ctrlPr>
                      </m:dPr>
                      <m:e>
                        <m:r>
                          <a:rPr lang="en-US" altLang="zh-CN" sz="2800" i="1">
                            <a:latin typeface="Cambria Math"/>
                            <a:sym typeface="Symbol"/>
                          </a:rPr>
                          <m:t>  </m:t>
                        </m:r>
                        <m:d>
                          <m:dPr>
                            <m:begChr m:val="|"/>
                            <m:endChr m:val="|"/>
                            <m:ctrlPr>
                              <a:rPr lang="en-US" altLang="zh-CN" sz="2800" i="1">
                                <a:latin typeface="Cambria Math" panose="02040503050406030204" pitchFamily="18" charset="0"/>
                                <a:sym typeface="Symbol"/>
                              </a:rPr>
                            </m:ctrlPr>
                          </m:dPr>
                          <m:e>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 </m:t>
                                    </m:r>
                                  </m:e>
                                  <m:sub>
                                    <m:r>
                                      <a:rPr lang="en-US" altLang="zh-CN" sz="2800" i="1">
                                        <a:latin typeface="Cambria Math"/>
                                        <a:sym typeface="Symbol"/>
                                      </a:rPr>
                                      <m:t>1</m:t>
                                    </m:r>
                                  </m:sub>
                                </m:sSub>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2</m:t>
                                    </m:r>
                                  </m:sub>
                                </m:sSub>
                              </m:e>
                            </m:d>
                            <m:r>
                              <a:rPr lang="en-US" altLang="zh-CN" sz="2800" i="1">
                                <a:latin typeface="Cambria Math"/>
                                <a:sym typeface="Symbol"/>
                              </a:rPr>
                              <m:t> −  </m:t>
                            </m:r>
                          </m:e>
                        </m:d>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m:t>
                                    </m:r>
                                  </m:e>
                                  <m:sub>
                                    <m:r>
                                      <a:rPr lang="en-US" altLang="zh-CN" sz="2800" i="1">
                                        <a:latin typeface="Cambria Math"/>
                                        <a:sym typeface="Symbol"/>
                                      </a:rPr>
                                      <m:t>1</m:t>
                                    </m:r>
                                  </m:sub>
                                </m:sSub>
                                <m:r>
                                  <a:rPr lang="en-US" altLang="zh-CN" sz="2800" i="1">
                                    <a:latin typeface="Cambria Math"/>
                                    <a:sym typeface="Symbol"/>
                                  </a:rPr>
                                  <m:t></m:t>
                                </m:r>
                              </m:e>
                              <m:sub>
                                <m:r>
                                  <a:rPr lang="en-US" altLang="zh-CN" sz="2800" i="1">
                                    <a:latin typeface="Cambria Math"/>
                                    <a:sym typeface="Symbol"/>
                                  </a:rPr>
                                  <m:t>2</m:t>
                                </m:r>
                              </m:sub>
                            </m:sSub>
                          </m:e>
                        </m:d>
                        <m:r>
                          <a:rPr lang="en-US" altLang="zh-CN" sz="2800" i="1">
                            <a:latin typeface="Cambria Math"/>
                            <a:sym typeface="Symbol"/>
                          </a:rPr>
                          <m:t> </m:t>
                        </m:r>
                      </m:e>
                    </m:d>
                  </m:oMath>
                </a14:m>
                <a:endParaRPr lang="zh-CN" altLang="en-US" sz="2800" dirty="0">
                  <a:latin typeface="Times New Roman" pitchFamily="18" charset="0"/>
                  <a:cs typeface="Times New Roman" pitchFamily="18" charset="0"/>
                </a:endParaRPr>
              </a:p>
            </p:txBody>
          </p:sp>
        </mc:Choice>
        <mc:Fallback xmlns="">
          <p:sp>
            <p:nvSpPr>
              <p:cNvPr id="28" name="TextBox 18"/>
              <p:cNvSpPr txBox="1">
                <a:spLocks noRot="1" noChangeAspect="1" noMove="1" noResize="1" noEditPoints="1" noAdjustHandles="1" noChangeArrowheads="1" noChangeShapeType="1" noTextEdit="1"/>
              </p:cNvSpPr>
              <p:nvPr/>
            </p:nvSpPr>
            <p:spPr>
              <a:xfrm>
                <a:off x="1198838" y="1419325"/>
                <a:ext cx="5162013" cy="726994"/>
              </a:xfrm>
              <a:prstGeom prst="rect">
                <a:avLst/>
              </a:prstGeom>
              <a:blipFill>
                <a:blip r:embed="rId6"/>
                <a:stretch>
                  <a:fillRect b="-4032"/>
                </a:stretch>
              </a:blipFill>
              <a:ln w="28575">
                <a:solidFill>
                  <a:srgbClr val="00B050"/>
                </a:solidFill>
              </a:ln>
            </p:spPr>
            <p:txBody>
              <a:bodyPr/>
              <a:lstStyle/>
              <a:p>
                <a:r>
                  <a:rPr lang="zh-CN" altLang="en-US">
                    <a:noFill/>
                  </a:rPr>
                  <a:t> </a:t>
                </a:r>
              </a:p>
            </p:txBody>
          </p:sp>
        </mc:Fallback>
      </mc:AlternateContent>
      <p:sp>
        <p:nvSpPr>
          <p:cNvPr id="29" name="文本框 28"/>
          <p:cNvSpPr txBox="1"/>
          <p:nvPr/>
        </p:nvSpPr>
        <p:spPr>
          <a:xfrm>
            <a:off x="1473696" y="2331535"/>
            <a:ext cx="4687410" cy="58477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Entangled state: a qubit</a:t>
            </a:r>
            <a:endParaRPr lang="zh-CN" altLang="en-US" sz="3200" b="1" dirty="0">
              <a:latin typeface="Times New Roman" panose="02020603050405020304" pitchFamily="18" charset="0"/>
              <a:cs typeface="Times New Roman" panose="02020603050405020304" pitchFamily="18" charset="0"/>
            </a:endParaRPr>
          </a:p>
        </p:txBody>
      </p:sp>
      <p:sp>
        <p:nvSpPr>
          <p:cNvPr id="4" name="圆角矩形 3"/>
          <p:cNvSpPr/>
          <p:nvPr/>
        </p:nvSpPr>
        <p:spPr>
          <a:xfrm>
            <a:off x="372862" y="3382392"/>
            <a:ext cx="11425561" cy="31959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6743DDF-0C46-D50D-6DBA-44E3A37F4B1D}"/>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How to Measure Information: Entanglement Entropy</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37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5" descr="logo_n1">
            <a:extLst>
              <a:ext uri="{FF2B5EF4-FFF2-40B4-BE49-F238E27FC236}">
                <a16:creationId xmlns:a16="http://schemas.microsoft.com/office/drawing/2014/main" id="{1796C2BB-575A-2232-D35D-D59ED0ECF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37" y="1280530"/>
            <a:ext cx="2952328" cy="2621226"/>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a:off x="4655841" y="6063088"/>
            <a:ext cx="2841965" cy="400110"/>
          </a:xfrm>
          <a:prstGeom prst="rect">
            <a:avLst/>
          </a:prstGeom>
        </p:spPr>
        <p:txBody>
          <a:bodyPr wrap="square">
            <a:spAutoFit/>
          </a:bodyPr>
          <a:lstStyle/>
          <a:p>
            <a:r>
              <a:rPr lang="zh-CN" altLang="en-US" sz="2000" dirty="0">
                <a:solidFill>
                  <a:schemeClr val="bg1"/>
                </a:solidFill>
                <a:latin typeface="Times New Roman" pitchFamily="18" charset="0"/>
                <a:ea typeface="黑体" pitchFamily="49" charset="-122"/>
                <a:cs typeface="Times New Roman" pitchFamily="18" charset="0"/>
              </a:rPr>
              <a:t>波函数                     基矢</a:t>
            </a:r>
            <a:endParaRPr lang="zh-CN" altLang="en-US" sz="2000" dirty="0">
              <a:solidFill>
                <a:schemeClr val="bg1"/>
              </a:solidFill>
            </a:endParaRPr>
          </a:p>
        </p:txBody>
      </p:sp>
      <p:grpSp>
        <p:nvGrpSpPr>
          <p:cNvPr id="25" name="组合 24"/>
          <p:cNvGrpSpPr/>
          <p:nvPr/>
        </p:nvGrpSpPr>
        <p:grpSpPr>
          <a:xfrm>
            <a:off x="4991986" y="1309760"/>
            <a:ext cx="6923272" cy="2147813"/>
            <a:chOff x="359532" y="4509120"/>
            <a:chExt cx="8280920" cy="2204864"/>
          </a:xfrm>
          <a:solidFill>
            <a:schemeClr val="tx1"/>
          </a:solidFill>
        </p:grpSpPr>
        <p:sp>
          <p:nvSpPr>
            <p:cNvPr id="26" name="圆角矩形 25"/>
            <p:cNvSpPr/>
            <p:nvPr/>
          </p:nvSpPr>
          <p:spPr>
            <a:xfrm>
              <a:off x="359532" y="4509120"/>
              <a:ext cx="8280920" cy="2204864"/>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TextBox 26"/>
                <p:cNvSpPr txBox="1"/>
                <p:nvPr/>
              </p:nvSpPr>
              <p:spPr>
                <a:xfrm>
                  <a:off x="2673845" y="4725144"/>
                  <a:ext cx="3796310" cy="1526828"/>
                </a:xfrm>
                <a:prstGeom prst="rect">
                  <a:avLst/>
                </a:prstGeom>
                <a:grp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pt-BR" altLang="zh-CN" sz="3200" b="1" i="1">
                                <a:solidFill>
                                  <a:schemeClr val="bg1"/>
                                </a:solidFill>
                                <a:latin typeface="Cambria Math"/>
                                <a:sym typeface="Symbol"/>
                              </a:rPr>
                              <m:t></m:t>
                            </m:r>
                          </m:e>
                        </m:d>
                        <m:r>
                          <a:rPr lang="pt-BR" altLang="zh-CN" sz="3200" b="1" i="1">
                            <a:solidFill>
                              <a:schemeClr val="bg1"/>
                            </a:solidFill>
                            <a:latin typeface="Cambria Math"/>
                          </a:rPr>
                          <m:t>=</m:t>
                        </m:r>
                        <m:nary>
                          <m:naryPr>
                            <m:chr m:val="∑"/>
                            <m:ctrlPr>
                              <a:rPr lang="pt-BR" altLang="zh-CN" sz="3200" b="1" i="1">
                                <a:solidFill>
                                  <a:schemeClr val="bg1"/>
                                </a:solidFill>
                                <a:latin typeface="Cambria Math" panose="02040503050406030204" pitchFamily="18" charset="0"/>
                              </a:rPr>
                            </m:ctrlPr>
                          </m:naryPr>
                          <m:sub>
                            <m:r>
                              <a:rPr lang="pt-BR" altLang="zh-CN" sz="3200" b="1" i="1">
                                <a:solidFill>
                                  <a:schemeClr val="bg1"/>
                                </a:solidFill>
                                <a:latin typeface="Cambria Math"/>
                              </a:rPr>
                              <m:t>𝒌</m:t>
                            </m:r>
                            <m:r>
                              <a:rPr lang="pt-BR" altLang="zh-CN" sz="3200" b="1" i="1">
                                <a:solidFill>
                                  <a:schemeClr val="bg1"/>
                                </a:solidFill>
                                <a:latin typeface="Cambria Math"/>
                              </a:rPr>
                              <m:t>=</m:t>
                            </m:r>
                            <m:r>
                              <a:rPr lang="en-US" altLang="zh-CN" sz="3200" b="1" i="1">
                                <a:solidFill>
                                  <a:schemeClr val="bg1"/>
                                </a:solidFill>
                                <a:latin typeface="Cambria Math"/>
                              </a:rPr>
                              <m:t>𝟏</m:t>
                            </m:r>
                          </m:sub>
                          <m:sup>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𝑵</m:t>
                                </m:r>
                              </m:e>
                              <m:sub>
                                <m:r>
                                  <a:rPr lang="en-US" altLang="zh-CN" sz="3200" b="1">
                                    <a:solidFill>
                                      <a:schemeClr val="bg1"/>
                                    </a:solidFill>
                                    <a:latin typeface="Cambria Math"/>
                                  </a:rPr>
                                  <m:t>𝐭𝐨𝐭𝐚𝐥</m:t>
                                </m:r>
                              </m:sub>
                            </m:sSub>
                          </m:sup>
                          <m:e>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𝒂</m:t>
                                </m:r>
                              </m:e>
                              <m:sub>
                                <m:r>
                                  <a:rPr lang="en-US" altLang="zh-CN" sz="3200" b="1" i="1">
                                    <a:solidFill>
                                      <a:schemeClr val="bg1"/>
                                    </a:solidFill>
                                    <a:latin typeface="Cambria Math"/>
                                  </a:rPr>
                                  <m:t>𝒌</m:t>
                                </m:r>
                              </m:sub>
                            </m:sSub>
                            <m:r>
                              <m:rPr>
                                <m:nor/>
                              </m:rPr>
                              <a:rPr lang="en-US" altLang="zh-CN" sz="3200" b="1">
                                <a:solidFill>
                                  <a:schemeClr val="bg1"/>
                                </a:solidFill>
                                <a:latin typeface="Cambria Math"/>
                              </a:rPr>
                              <m:t> </m:t>
                            </m:r>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en-US" altLang="zh-CN" sz="3200" b="1" i="1">
                                    <a:solidFill>
                                      <a:schemeClr val="bg1"/>
                                    </a:solidFill>
                                    <a:latin typeface="Cambria Math"/>
                                  </a:rPr>
                                  <m:t>𝒌</m:t>
                                </m:r>
                              </m:e>
                            </m:d>
                          </m:e>
                        </m:nary>
                      </m:oMath>
                    </m:oMathPara>
                  </a14:m>
                  <a:endParaRPr lang="zh-CN" altLang="en-US" sz="3200" b="1" dirty="0">
                    <a:solidFill>
                      <a:schemeClr val="bg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673845" y="4725144"/>
                  <a:ext cx="3796310" cy="1526828"/>
                </a:xfrm>
                <a:prstGeom prst="rect">
                  <a:avLst/>
                </a:prstGeom>
                <a:blipFill>
                  <a:blip r:embed="rId4"/>
                  <a:stretch>
                    <a:fillRect/>
                  </a:stretch>
                </a:blipFill>
                <a:ln w="28575">
                  <a:noFill/>
                </a:ln>
              </p:spPr>
              <p:txBody>
                <a:bodyPr/>
                <a:lstStyle/>
                <a:p>
                  <a:r>
                    <a:rPr lang="zh-CN" altLang="en-US">
                      <a:noFill/>
                    </a:rPr>
                    <a:t> </a:t>
                  </a:r>
                </a:p>
              </p:txBody>
            </p:sp>
          </mc:Fallback>
        </mc:AlternateContent>
      </p:grpSp>
      <p:sp>
        <p:nvSpPr>
          <p:cNvPr id="18" name="矩形 17"/>
          <p:cNvSpPr/>
          <p:nvPr/>
        </p:nvSpPr>
        <p:spPr>
          <a:xfrm>
            <a:off x="9160678" y="2897772"/>
            <a:ext cx="2016224" cy="523220"/>
          </a:xfrm>
          <a:prstGeom prst="rect">
            <a:avLst/>
          </a:prstGeom>
        </p:spPr>
        <p:txBody>
          <a:bodyPr wrap="square">
            <a:spAutoFit/>
          </a:bodyPr>
          <a:lstStyle/>
          <a:p>
            <a:r>
              <a:rPr lang="en-US" altLang="zh-CN" sz="2800" dirty="0">
                <a:solidFill>
                  <a:srgbClr val="FFFF00"/>
                </a:solidFill>
                <a:latin typeface="Times New Roman" pitchFamily="18" charset="0"/>
                <a:ea typeface="黑体" pitchFamily="49" charset="-122"/>
                <a:cs typeface="Times New Roman" pitchFamily="18" charset="0"/>
              </a:rPr>
              <a:t>basis states </a:t>
            </a:r>
            <a:endParaRPr lang="zh-CN" altLang="en-US" sz="2800" dirty="0">
              <a:solidFill>
                <a:srgbClr val="FFFF00"/>
              </a:solidFill>
            </a:endParaRPr>
          </a:p>
        </p:txBody>
      </p:sp>
      <p:cxnSp>
        <p:nvCxnSpPr>
          <p:cNvPr id="8" name="直接箭头连接符 7"/>
          <p:cNvCxnSpPr/>
          <p:nvPr/>
        </p:nvCxnSpPr>
        <p:spPr>
          <a:xfrm flipV="1">
            <a:off x="9736742" y="2670380"/>
            <a:ext cx="0" cy="39057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557967" y="4938784"/>
                <a:ext cx="3528392" cy="7223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3600" i="1">
                              <a:latin typeface="Cambria Math" panose="02040503050406030204" pitchFamily="18" charset="0"/>
                            </a:rPr>
                          </m:ctrlPr>
                        </m:sSupPr>
                        <m:e>
                          <m:sSub>
                            <m:sSubPr>
                              <m:ctrlPr>
                                <a:rPr lang="en-US" altLang="zh-CN" sz="3600" i="1">
                                  <a:latin typeface="Cambria Math" panose="02040503050406030204" pitchFamily="18" charset="0"/>
                                </a:rPr>
                              </m:ctrlPr>
                            </m:sSubPr>
                            <m:e>
                              <m:r>
                                <a:rPr lang="en-US" altLang="zh-CN" sz="3600" i="1">
                                  <a:latin typeface="Cambria Math"/>
                                </a:rPr>
                                <m:t>𝑁</m:t>
                              </m:r>
                            </m:e>
                            <m:sub>
                              <m:r>
                                <m:rPr>
                                  <m:sty m:val="p"/>
                                </m:rPr>
                                <a:rPr lang="en-US" altLang="zh-CN" sz="3600">
                                  <a:latin typeface="Cambria Math"/>
                                </a:rPr>
                                <m:t>total</m:t>
                              </m:r>
                            </m:sub>
                          </m:sSub>
                          <m:r>
                            <a:rPr lang="en-US" altLang="zh-CN" sz="3600" i="1">
                              <a:latin typeface="Cambria Math"/>
                            </a:rPr>
                            <m:t>=2</m:t>
                          </m:r>
                        </m:e>
                        <m:sup>
                          <m:sSup>
                            <m:sSupPr>
                              <m:ctrlPr>
                                <a:rPr lang="en-US" altLang="zh-CN" sz="3600" i="1">
                                  <a:latin typeface="Cambria Math" panose="02040503050406030204" pitchFamily="18" charset="0"/>
                                </a:rPr>
                              </m:ctrlPr>
                            </m:sSupPr>
                            <m:e>
                              <m:r>
                                <a:rPr lang="en-US" altLang="zh-CN" sz="3600" i="1">
                                  <a:latin typeface="Cambria Math"/>
                                </a:rPr>
                                <m:t>𝐿</m:t>
                              </m:r>
                            </m:e>
                            <m:sup>
                              <m:r>
                                <a:rPr lang="en-US" altLang="zh-CN" sz="3600" i="1">
                                  <a:latin typeface="Cambria Math"/>
                                </a:rPr>
                                <m:t>2</m:t>
                              </m:r>
                            </m:sup>
                          </m:sSup>
                        </m:sup>
                      </m:sSup>
                    </m:oMath>
                  </m:oMathPara>
                </a14:m>
                <a:endParaRPr lang="zh-CN" altLang="en-US"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557967" y="4938784"/>
                <a:ext cx="3528392" cy="722377"/>
              </a:xfrm>
              <a:prstGeom prst="rect">
                <a:avLst/>
              </a:prstGeom>
              <a:blipFill>
                <a:blip r:embed="rId5"/>
                <a:stretch>
                  <a:fillRect/>
                </a:stretch>
              </a:blipFill>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60308435-29EB-D290-E885-D9BD376DFBAE}"/>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Is Quantum State Renormalizable?</a:t>
            </a:r>
            <a:endParaRPr lang="zh-CN" altLang="en-US" sz="3600" dirty="0">
              <a:latin typeface="Arial" panose="020B0604020202020204" pitchFamily="34" charset="0"/>
              <a:cs typeface="Arial" panose="020B0604020202020204" pitchFamily="34" charset="0"/>
            </a:endParaRPr>
          </a:p>
        </p:txBody>
      </p:sp>
      <p:sp>
        <p:nvSpPr>
          <p:cNvPr id="28" name="TextBox 22">
            <a:extLst>
              <a:ext uri="{FF2B5EF4-FFF2-40B4-BE49-F238E27FC236}">
                <a16:creationId xmlns:a16="http://schemas.microsoft.com/office/drawing/2014/main" id="{0565CE87-36A1-3779-C396-8B00EAC648DA}"/>
              </a:ext>
            </a:extLst>
          </p:cNvPr>
          <p:cNvSpPr txBox="1"/>
          <p:nvPr/>
        </p:nvSpPr>
        <p:spPr>
          <a:xfrm>
            <a:off x="2277870" y="3918104"/>
            <a:ext cx="372218" cy="461665"/>
          </a:xfrm>
          <a:prstGeom prst="rect">
            <a:avLst/>
          </a:prstGeom>
          <a:noFill/>
        </p:spPr>
        <p:txBody>
          <a:bodyPr wrap="none" rtlCol="0">
            <a:spAutoFit/>
          </a:bodyPr>
          <a:lstStyle/>
          <a:p>
            <a:r>
              <a:rPr lang="en-US" altLang="zh-CN" sz="2400" b="1" i="1" dirty="0">
                <a:latin typeface="Times New Roman" pitchFamily="18" charset="0"/>
                <a:cs typeface="Times New Roman" pitchFamily="18" charset="0"/>
              </a:rPr>
              <a:t>L</a:t>
            </a:r>
            <a:endParaRPr lang="zh-CN" altLang="en-US" sz="2400" b="1" i="1" dirty="0">
              <a:latin typeface="Times New Roman" pitchFamily="18" charset="0"/>
              <a:cs typeface="Times New Roman" pitchFamily="18" charset="0"/>
            </a:endParaRPr>
          </a:p>
        </p:txBody>
      </p:sp>
      <p:sp>
        <p:nvSpPr>
          <p:cNvPr id="29" name="TextBox 23">
            <a:extLst>
              <a:ext uri="{FF2B5EF4-FFF2-40B4-BE49-F238E27FC236}">
                <a16:creationId xmlns:a16="http://schemas.microsoft.com/office/drawing/2014/main" id="{3F868593-5550-0E92-A806-4E9B2AB17A6A}"/>
              </a:ext>
            </a:extLst>
          </p:cNvPr>
          <p:cNvSpPr txBox="1"/>
          <p:nvPr/>
        </p:nvSpPr>
        <p:spPr>
          <a:xfrm>
            <a:off x="4030383" y="2459203"/>
            <a:ext cx="372218" cy="461665"/>
          </a:xfrm>
          <a:prstGeom prst="rect">
            <a:avLst/>
          </a:prstGeom>
          <a:noFill/>
        </p:spPr>
        <p:txBody>
          <a:bodyPr wrap="none" rtlCol="0">
            <a:spAutoFit/>
          </a:bodyPr>
          <a:lstStyle/>
          <a:p>
            <a:r>
              <a:rPr lang="en-US" altLang="zh-CN" sz="2400" b="1" i="1" dirty="0">
                <a:latin typeface="Times New Roman" pitchFamily="18" charset="0"/>
                <a:cs typeface="Times New Roman" pitchFamily="18" charset="0"/>
              </a:rPr>
              <a:t>L</a:t>
            </a:r>
            <a:endParaRPr lang="zh-CN" altLang="en-US" sz="2400" b="1" i="1" dirty="0">
              <a:latin typeface="Times New Roman" pitchFamily="18" charset="0"/>
              <a:cs typeface="Times New Roman" pitchFamily="18" charset="0"/>
            </a:endParaRPr>
          </a:p>
        </p:txBody>
      </p:sp>
      <p:grpSp>
        <p:nvGrpSpPr>
          <p:cNvPr id="33" name="组合 32">
            <a:extLst>
              <a:ext uri="{FF2B5EF4-FFF2-40B4-BE49-F238E27FC236}">
                <a16:creationId xmlns:a16="http://schemas.microsoft.com/office/drawing/2014/main" id="{F6DD5B7F-C86D-6412-3F8E-681F032F6902}"/>
              </a:ext>
            </a:extLst>
          </p:cNvPr>
          <p:cNvGrpSpPr/>
          <p:nvPr/>
        </p:nvGrpSpPr>
        <p:grpSpPr>
          <a:xfrm>
            <a:off x="4991984" y="4475038"/>
            <a:ext cx="6923273" cy="2204864"/>
            <a:chOff x="1883532" y="4509120"/>
            <a:chExt cx="8280920" cy="2204864"/>
          </a:xfrm>
        </p:grpSpPr>
        <p:sp>
          <p:nvSpPr>
            <p:cNvPr id="34" name="矩形 33">
              <a:extLst>
                <a:ext uri="{FF2B5EF4-FFF2-40B4-BE49-F238E27FC236}">
                  <a16:creationId xmlns:a16="http://schemas.microsoft.com/office/drawing/2014/main" id="{1EE71BD7-A7F8-3F6A-92C0-C34A86190A85}"/>
                </a:ext>
              </a:extLst>
            </p:cNvPr>
            <p:cNvSpPr/>
            <p:nvPr/>
          </p:nvSpPr>
          <p:spPr>
            <a:xfrm>
              <a:off x="4655841" y="6125234"/>
              <a:ext cx="2841965" cy="400110"/>
            </a:xfrm>
            <a:prstGeom prst="rect">
              <a:avLst/>
            </a:prstGeom>
          </p:spPr>
          <p:txBody>
            <a:bodyPr wrap="square">
              <a:spAutoFit/>
            </a:bodyPr>
            <a:lstStyle/>
            <a:p>
              <a:r>
                <a:rPr lang="zh-CN" altLang="en-US" sz="2000" dirty="0">
                  <a:solidFill>
                    <a:schemeClr val="bg1"/>
                  </a:solidFill>
                  <a:latin typeface="Times New Roman" pitchFamily="18" charset="0"/>
                  <a:ea typeface="黑体" pitchFamily="49" charset="-122"/>
                  <a:cs typeface="Times New Roman" pitchFamily="18" charset="0"/>
                </a:rPr>
                <a:t>波函数                     基矢</a:t>
              </a:r>
              <a:endParaRPr lang="zh-CN" altLang="en-US" sz="2000" dirty="0">
                <a:solidFill>
                  <a:schemeClr val="bg1"/>
                </a:solidFill>
              </a:endParaRPr>
            </a:p>
          </p:txBody>
        </p:sp>
        <p:grpSp>
          <p:nvGrpSpPr>
            <p:cNvPr id="35" name="组合 34">
              <a:extLst>
                <a:ext uri="{FF2B5EF4-FFF2-40B4-BE49-F238E27FC236}">
                  <a16:creationId xmlns:a16="http://schemas.microsoft.com/office/drawing/2014/main" id="{584C6626-D607-FEB2-433E-92161A9AEFAC}"/>
                </a:ext>
              </a:extLst>
            </p:cNvPr>
            <p:cNvGrpSpPr/>
            <p:nvPr/>
          </p:nvGrpSpPr>
          <p:grpSpPr>
            <a:xfrm>
              <a:off x="1883532" y="4509120"/>
              <a:ext cx="8280920" cy="2204864"/>
              <a:chOff x="359532" y="4509120"/>
              <a:chExt cx="8280920" cy="2204864"/>
            </a:xfrm>
            <a:solidFill>
              <a:schemeClr val="tx1"/>
            </a:solidFill>
          </p:grpSpPr>
          <p:sp>
            <p:nvSpPr>
              <p:cNvPr id="38" name="圆角矩形 25">
                <a:extLst>
                  <a:ext uri="{FF2B5EF4-FFF2-40B4-BE49-F238E27FC236}">
                    <a16:creationId xmlns:a16="http://schemas.microsoft.com/office/drawing/2014/main" id="{8E67E520-6049-F045-F869-E7230A0E3B5E}"/>
                  </a:ext>
                </a:extLst>
              </p:cNvPr>
              <p:cNvSpPr/>
              <p:nvPr/>
            </p:nvSpPr>
            <p:spPr>
              <a:xfrm>
                <a:off x="359532" y="4509120"/>
                <a:ext cx="8280920" cy="2204864"/>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9" name="TextBox 26">
                    <a:extLst>
                      <a:ext uri="{FF2B5EF4-FFF2-40B4-BE49-F238E27FC236}">
                        <a16:creationId xmlns:a16="http://schemas.microsoft.com/office/drawing/2014/main" id="{1559FBAE-632F-8EC8-CC91-6BF03FB3E9E1}"/>
                      </a:ext>
                    </a:extLst>
                  </p:cNvPr>
                  <p:cNvSpPr txBox="1"/>
                  <p:nvPr/>
                </p:nvSpPr>
                <p:spPr>
                  <a:xfrm>
                    <a:off x="1814539" y="4736906"/>
                    <a:ext cx="4790110" cy="1526828"/>
                  </a:xfrm>
                  <a:prstGeom prst="rect">
                    <a:avLst/>
                  </a:prstGeom>
                  <a:grp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pt-BR" altLang="zh-CN" sz="3200" b="1" i="1">
                                  <a:solidFill>
                                    <a:schemeClr val="bg1"/>
                                  </a:solidFill>
                                  <a:latin typeface="Cambria Math"/>
                                  <a:sym typeface="Symbol"/>
                                </a:rPr>
                                <m:t></m:t>
                              </m:r>
                            </m:e>
                          </m:d>
                          <m:r>
                            <a:rPr lang="pt-BR" altLang="zh-CN" sz="3200" b="1" i="1">
                              <a:solidFill>
                                <a:schemeClr val="bg1"/>
                              </a:solidFill>
                              <a:latin typeface="Cambria Math"/>
                              <a:ea typeface="Cambria Math"/>
                              <a:sym typeface="Symbol"/>
                            </a:rPr>
                            <m:t>≈</m:t>
                          </m:r>
                          <m:nary>
                            <m:naryPr>
                              <m:chr m:val="∑"/>
                              <m:ctrlPr>
                                <a:rPr lang="pt-BR" altLang="zh-CN" sz="3200" b="1" i="1">
                                  <a:solidFill>
                                    <a:schemeClr val="bg1"/>
                                  </a:solidFill>
                                  <a:latin typeface="Cambria Math" panose="02040503050406030204" pitchFamily="18" charset="0"/>
                                </a:rPr>
                              </m:ctrlPr>
                            </m:naryPr>
                            <m:sub>
                              <m:r>
                                <a:rPr lang="pt-BR" altLang="zh-CN" sz="3200" b="1" i="1">
                                  <a:solidFill>
                                    <a:schemeClr val="bg1"/>
                                  </a:solidFill>
                                  <a:latin typeface="Cambria Math"/>
                                </a:rPr>
                                <m:t>𝒌</m:t>
                              </m:r>
                              <m:r>
                                <a:rPr lang="pt-BR" altLang="zh-CN" sz="3200" b="1" i="1">
                                  <a:solidFill>
                                    <a:schemeClr val="bg1"/>
                                  </a:solidFill>
                                  <a:latin typeface="Cambria Math"/>
                                </a:rPr>
                                <m:t>=</m:t>
                              </m:r>
                              <m:r>
                                <a:rPr lang="en-US" altLang="zh-CN" sz="3200" b="1" i="1">
                                  <a:solidFill>
                                    <a:schemeClr val="bg1"/>
                                  </a:solidFill>
                                  <a:latin typeface="Cambria Math"/>
                                </a:rPr>
                                <m:t>𝟏</m:t>
                              </m:r>
                            </m:sub>
                            <m:sup>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𝑵</m:t>
                                  </m:r>
                                  <m:r>
                                    <a:rPr lang="en-US" altLang="zh-CN" sz="3200" b="1" i="1">
                                      <a:solidFill>
                                        <a:schemeClr val="bg1"/>
                                      </a:solidFill>
                                      <a:latin typeface="Cambria Math"/>
                                    </a:rPr>
                                    <m:t>≪</m:t>
                                  </m:r>
                                  <m:r>
                                    <a:rPr lang="en-US" altLang="zh-CN" sz="3200" b="1" i="1">
                                      <a:solidFill>
                                        <a:schemeClr val="bg1"/>
                                      </a:solidFill>
                                      <a:latin typeface="Cambria Math"/>
                                    </a:rPr>
                                    <m:t>𝑵</m:t>
                                  </m:r>
                                </m:e>
                                <m:sub>
                                  <m:r>
                                    <a:rPr lang="en-US" altLang="zh-CN" sz="3200" b="1">
                                      <a:solidFill>
                                        <a:schemeClr val="bg1"/>
                                      </a:solidFill>
                                      <a:latin typeface="Cambria Math"/>
                                    </a:rPr>
                                    <m:t>𝐭𝐨𝐭𝐚𝐥</m:t>
                                  </m:r>
                                </m:sub>
                              </m:sSub>
                            </m:sup>
                            <m:e>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𝒂</m:t>
                                  </m:r>
                                </m:e>
                                <m:sub>
                                  <m:r>
                                    <a:rPr lang="en-US" altLang="zh-CN" sz="3200" b="1" i="1">
                                      <a:solidFill>
                                        <a:schemeClr val="bg1"/>
                                      </a:solidFill>
                                      <a:latin typeface="Cambria Math"/>
                                    </a:rPr>
                                    <m:t>𝒌</m:t>
                                  </m:r>
                                </m:sub>
                              </m:sSub>
                              <m:r>
                                <m:rPr>
                                  <m:nor/>
                                </m:rPr>
                                <a:rPr lang="en-US" altLang="zh-CN" sz="3200" b="1">
                                  <a:solidFill>
                                    <a:schemeClr val="bg1"/>
                                  </a:solidFill>
                                  <a:latin typeface="Cambria Math"/>
                                </a:rPr>
                                <m:t> </m:t>
                              </m:r>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en-US" altLang="zh-CN" sz="3200" b="1" i="1">
                                      <a:solidFill>
                                        <a:schemeClr val="bg1"/>
                                      </a:solidFill>
                                      <a:latin typeface="Cambria Math"/>
                                    </a:rPr>
                                    <m:t>𝒌</m:t>
                                  </m:r>
                                </m:e>
                              </m:d>
                            </m:e>
                          </m:nary>
                        </m:oMath>
                      </m:oMathPara>
                    </a14:m>
                    <a:endParaRPr lang="zh-CN" altLang="en-US" sz="3200" b="1" dirty="0">
                      <a:solidFill>
                        <a:schemeClr val="bg1"/>
                      </a:solidFill>
                    </a:endParaRPr>
                  </a:p>
                </p:txBody>
              </p:sp>
            </mc:Choice>
            <mc:Fallback xmlns="">
              <p:sp>
                <p:nvSpPr>
                  <p:cNvPr id="39" name="TextBox 26">
                    <a:extLst>
                      <a:ext uri="{FF2B5EF4-FFF2-40B4-BE49-F238E27FC236}">
                        <a16:creationId xmlns:a16="http://schemas.microsoft.com/office/drawing/2014/main" id="{1559FBAE-632F-8EC8-CC91-6BF03FB3E9E1}"/>
                      </a:ext>
                    </a:extLst>
                  </p:cNvPr>
                  <p:cNvSpPr txBox="1">
                    <a:spLocks noRot="1" noChangeAspect="1" noMove="1" noResize="1" noEditPoints="1" noAdjustHandles="1" noChangeArrowheads="1" noChangeShapeType="1" noTextEdit="1"/>
                  </p:cNvSpPr>
                  <p:nvPr/>
                </p:nvSpPr>
                <p:spPr>
                  <a:xfrm>
                    <a:off x="1814539" y="4736906"/>
                    <a:ext cx="4790110" cy="1526828"/>
                  </a:xfrm>
                  <a:prstGeom prst="rect">
                    <a:avLst/>
                  </a:prstGeom>
                  <a:blipFill>
                    <a:blip r:embed="rId6"/>
                    <a:stretch>
                      <a:fillRect/>
                    </a:stretch>
                  </a:blipFill>
                  <a:ln w="28575">
                    <a:noFill/>
                  </a:ln>
                </p:spPr>
                <p:txBody>
                  <a:bodyPr/>
                  <a:lstStyle/>
                  <a:p>
                    <a:r>
                      <a:rPr lang="zh-CN" altLang="en-US">
                        <a:noFill/>
                      </a:rPr>
                      <a:t> </a:t>
                    </a:r>
                  </a:p>
                </p:txBody>
              </p:sp>
            </mc:Fallback>
          </mc:AlternateContent>
        </p:grpSp>
        <p:sp>
          <p:nvSpPr>
            <p:cNvPr id="36" name="矩形 35">
              <a:extLst>
                <a:ext uri="{FF2B5EF4-FFF2-40B4-BE49-F238E27FC236}">
                  <a16:creationId xmlns:a16="http://schemas.microsoft.com/office/drawing/2014/main" id="{0B63002E-41C5-5DA6-5134-A7D085991BCB}"/>
                </a:ext>
              </a:extLst>
            </p:cNvPr>
            <p:cNvSpPr/>
            <p:nvPr/>
          </p:nvSpPr>
          <p:spPr>
            <a:xfrm>
              <a:off x="6744071" y="6002124"/>
              <a:ext cx="2701879" cy="523220"/>
            </a:xfrm>
            <a:prstGeom prst="rect">
              <a:avLst/>
            </a:prstGeom>
          </p:spPr>
          <p:txBody>
            <a:bodyPr wrap="square">
              <a:spAutoFit/>
            </a:bodyPr>
            <a:lstStyle/>
            <a:p>
              <a:r>
                <a:rPr lang="en-US" altLang="zh-CN" sz="2800" dirty="0">
                  <a:solidFill>
                    <a:srgbClr val="FFFF00"/>
                  </a:solidFill>
                  <a:latin typeface="Times New Roman" pitchFamily="18" charset="0"/>
                  <a:ea typeface="黑体" pitchFamily="49" charset="-122"/>
                  <a:cs typeface="Times New Roman" pitchFamily="18" charset="0"/>
                </a:rPr>
                <a:t>basis states </a:t>
              </a:r>
              <a:endParaRPr lang="zh-CN" altLang="en-US" sz="2800" dirty="0">
                <a:solidFill>
                  <a:srgbClr val="FFFF00"/>
                </a:solidFill>
              </a:endParaRPr>
            </a:p>
          </p:txBody>
        </p:sp>
        <p:cxnSp>
          <p:nvCxnSpPr>
            <p:cNvPr id="37" name="直接箭头连接符 36">
              <a:extLst>
                <a:ext uri="{FF2B5EF4-FFF2-40B4-BE49-F238E27FC236}">
                  <a16:creationId xmlns:a16="http://schemas.microsoft.com/office/drawing/2014/main" id="{58449793-4186-DFB2-3804-FAD95D90097F}"/>
                </a:ext>
              </a:extLst>
            </p:cNvPr>
            <p:cNvCxnSpPr/>
            <p:nvPr/>
          </p:nvCxnSpPr>
          <p:spPr>
            <a:xfrm flipV="1">
              <a:off x="7536160" y="5774732"/>
              <a:ext cx="0" cy="39057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5" name="直接箭头连接符 4">
            <a:extLst>
              <a:ext uri="{FF2B5EF4-FFF2-40B4-BE49-F238E27FC236}">
                <a16:creationId xmlns:a16="http://schemas.microsoft.com/office/drawing/2014/main" id="{2225E874-60E7-D5CD-301D-0BE3DC0183B3}"/>
              </a:ext>
            </a:extLst>
          </p:cNvPr>
          <p:cNvCxnSpPr/>
          <p:nvPr/>
        </p:nvCxnSpPr>
        <p:spPr>
          <a:xfrm>
            <a:off x="8426302" y="3700130"/>
            <a:ext cx="0" cy="595423"/>
          </a:xfrm>
          <a:prstGeom prst="straightConnector1">
            <a:avLst/>
          </a:prstGeom>
          <a:ln w="85725" cmpd="dbl">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1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5" descr="logo_n1">
            <a:extLst>
              <a:ext uri="{FF2B5EF4-FFF2-40B4-BE49-F238E27FC236}">
                <a16:creationId xmlns:a16="http://schemas.microsoft.com/office/drawing/2014/main" id="{2C80853C-2DDC-4CA1-A281-2E5AE9DD2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37" y="1280530"/>
            <a:ext cx="2952328" cy="2621226"/>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31" name="TextBox 22">
            <a:extLst>
              <a:ext uri="{FF2B5EF4-FFF2-40B4-BE49-F238E27FC236}">
                <a16:creationId xmlns:a16="http://schemas.microsoft.com/office/drawing/2014/main" id="{2D1F1649-C42A-4BA3-B150-0AAD281E0EBE}"/>
              </a:ext>
            </a:extLst>
          </p:cNvPr>
          <p:cNvSpPr txBox="1"/>
          <p:nvPr/>
        </p:nvSpPr>
        <p:spPr>
          <a:xfrm>
            <a:off x="2277870" y="3918104"/>
            <a:ext cx="372218" cy="461665"/>
          </a:xfrm>
          <a:prstGeom prst="rect">
            <a:avLst/>
          </a:prstGeom>
          <a:noFill/>
        </p:spPr>
        <p:txBody>
          <a:bodyPr wrap="none" rtlCol="0">
            <a:spAutoFit/>
          </a:bodyPr>
          <a:lstStyle/>
          <a:p>
            <a:r>
              <a:rPr lang="en-US" altLang="zh-CN" sz="2400" b="1" i="1" dirty="0">
                <a:latin typeface="Times New Roman" pitchFamily="18" charset="0"/>
                <a:cs typeface="Times New Roman" pitchFamily="18" charset="0"/>
              </a:rPr>
              <a:t>L</a:t>
            </a:r>
            <a:endParaRPr lang="zh-CN" altLang="en-US" sz="2400" b="1" i="1" dirty="0">
              <a:latin typeface="Times New Roman" pitchFamily="18" charset="0"/>
              <a:cs typeface="Times New Roman" pitchFamily="18" charset="0"/>
            </a:endParaRPr>
          </a:p>
        </p:txBody>
      </p:sp>
      <p:sp>
        <p:nvSpPr>
          <p:cNvPr id="3" name="TextBox 2"/>
          <p:cNvSpPr txBox="1"/>
          <p:nvPr/>
        </p:nvSpPr>
        <p:spPr>
          <a:xfrm>
            <a:off x="1333629" y="1298285"/>
            <a:ext cx="385042" cy="523220"/>
          </a:xfrm>
          <a:prstGeom prst="rect">
            <a:avLst/>
          </a:prstGeom>
          <a:noFill/>
        </p:spPr>
        <p:txBody>
          <a:bodyPr wrap="none" rtlCol="0">
            <a:spAutoFit/>
          </a:bodyPr>
          <a:lstStyle/>
          <a:p>
            <a:r>
              <a:rPr lang="en-US" altLang="zh-CN" sz="2800" dirty="0">
                <a:solidFill>
                  <a:srgbClr val="FF0000"/>
                </a:solidFill>
              </a:rPr>
              <a:t>B</a:t>
            </a:r>
            <a:endParaRPr lang="zh-CN" altLang="en-US" sz="2800" dirty="0">
              <a:solidFill>
                <a:srgbClr val="FF0000"/>
              </a:solidFill>
            </a:endParaRPr>
          </a:p>
        </p:txBody>
      </p:sp>
      <p:sp>
        <p:nvSpPr>
          <p:cNvPr id="12" name="TextBox 11"/>
          <p:cNvSpPr txBox="1"/>
          <p:nvPr/>
        </p:nvSpPr>
        <p:spPr>
          <a:xfrm>
            <a:off x="2484725" y="2920868"/>
            <a:ext cx="423514" cy="523220"/>
          </a:xfrm>
          <a:prstGeom prst="rect">
            <a:avLst/>
          </a:prstGeom>
          <a:noFill/>
        </p:spPr>
        <p:txBody>
          <a:bodyPr wrap="none" rtlCol="0">
            <a:spAutoFit/>
          </a:bodyPr>
          <a:lstStyle/>
          <a:p>
            <a:r>
              <a:rPr lang="en-US" altLang="zh-CN" sz="2800" dirty="0">
                <a:solidFill>
                  <a:srgbClr val="FF0000"/>
                </a:solidFill>
              </a:rPr>
              <a:t>A</a:t>
            </a:r>
            <a:endParaRPr lang="zh-CN" altLang="en-US" sz="2800" dirty="0">
              <a:solidFill>
                <a:srgbClr val="FF0000"/>
              </a:solidFill>
            </a:endParaRPr>
          </a:p>
        </p:txBody>
      </p:sp>
      <p:sp>
        <p:nvSpPr>
          <p:cNvPr id="6" name="椭圆 5">
            <a:extLst>
              <a:ext uri="{FF2B5EF4-FFF2-40B4-BE49-F238E27FC236}">
                <a16:creationId xmlns:a16="http://schemas.microsoft.com/office/drawing/2014/main" id="{8AC9ECC1-C1D7-4729-A310-81959BF9CD18}"/>
              </a:ext>
            </a:extLst>
          </p:cNvPr>
          <p:cNvSpPr/>
          <p:nvPr/>
        </p:nvSpPr>
        <p:spPr>
          <a:xfrm>
            <a:off x="1539849" y="1697302"/>
            <a:ext cx="1811350" cy="18054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6982DD96-DCC5-5803-72BB-7FBBFFF7789C}"/>
              </a:ext>
            </a:extLst>
          </p:cNvPr>
          <p:cNvGrpSpPr/>
          <p:nvPr/>
        </p:nvGrpSpPr>
        <p:grpSpPr>
          <a:xfrm>
            <a:off x="4030383" y="1422958"/>
            <a:ext cx="7318950" cy="2683460"/>
            <a:chOff x="4030383" y="1422958"/>
            <a:chExt cx="7318950" cy="2683460"/>
          </a:xfrm>
        </p:grpSpPr>
        <mc:AlternateContent xmlns:mc="http://schemas.openxmlformats.org/markup-compatibility/2006" xmlns:a14="http://schemas.microsoft.com/office/drawing/2010/main">
          <mc:Choice Requires="a14">
            <p:sp>
              <p:nvSpPr>
                <p:cNvPr id="5" name="TextBox 4"/>
                <p:cNvSpPr txBox="1"/>
                <p:nvPr/>
              </p:nvSpPr>
              <p:spPr>
                <a:xfrm>
                  <a:off x="6858383" y="1484514"/>
                  <a:ext cx="3384376" cy="584775"/>
                </a:xfrm>
                <a:prstGeom prst="rect">
                  <a:avLst/>
                </a:prstGeom>
                <a:noFill/>
                <a:ln w="28575">
                  <a:noFill/>
                </a:ln>
              </p:spPr>
              <p:txBody>
                <a:bodyPr wrap="square" rtlCol="0">
                  <a:spAutoFit/>
                </a:bodyPr>
                <a:lstStyle/>
                <a:p>
                  <a:r>
                    <a:rPr lang="en-US" altLang="zh-CN" sz="3200" b="1" dirty="0">
                      <a:solidFill>
                        <a:srgbClr val="2B30FF"/>
                      </a:solidFill>
                    </a:rPr>
                    <a:t>  </a:t>
                  </a:r>
                  <a:r>
                    <a:rPr lang="en-US" altLang="zh-CN" sz="3200" b="1" i="1" dirty="0">
                      <a:solidFill>
                        <a:srgbClr val="2B30FF"/>
                      </a:solidFill>
                      <a:latin typeface="Times New Roman" pitchFamily="18" charset="0"/>
                      <a:cs typeface="Times New Roman" pitchFamily="18" charset="0"/>
                    </a:rPr>
                    <a:t>S</a:t>
                  </a:r>
                  <a:r>
                    <a:rPr lang="en-US" altLang="zh-CN" sz="3200" b="1" dirty="0">
                      <a:solidFill>
                        <a:srgbClr val="2B30FF"/>
                      </a:solidFill>
                    </a:rPr>
                    <a:t> </a:t>
                  </a:r>
                  <a14:m>
                    <m:oMath xmlns:m="http://schemas.openxmlformats.org/officeDocument/2006/math">
                      <m:r>
                        <a:rPr lang="en-US" altLang="zh-CN" sz="3200" b="1" i="1">
                          <a:solidFill>
                            <a:srgbClr val="2B30FF"/>
                          </a:solidFill>
                          <a:latin typeface="Cambria Math"/>
                          <a:sym typeface="Symbol"/>
                        </a:rPr>
                        <m:t></m:t>
                      </m:r>
                      <m:r>
                        <a:rPr lang="en-US" altLang="zh-CN" sz="3200" b="1" i="1">
                          <a:solidFill>
                            <a:srgbClr val="2B30FF"/>
                          </a:solidFill>
                          <a:latin typeface="Cambria Math"/>
                        </a:rPr>
                        <m:t> </m:t>
                      </m:r>
                      <m:r>
                        <a:rPr lang="en-US" altLang="zh-CN" sz="3200" b="1" i="1">
                          <a:solidFill>
                            <a:srgbClr val="2B30FF"/>
                          </a:solidFill>
                          <a:latin typeface="Cambria Math"/>
                        </a:rPr>
                        <m:t>𝑳</m:t>
                      </m:r>
                    </m:oMath>
                  </a14:m>
                  <a:endParaRPr lang="zh-CN" altLang="en-US" sz="3200" b="1" dirty="0">
                    <a:solidFill>
                      <a:srgbClr val="2B30FF"/>
                    </a:solidFill>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858383" y="1484514"/>
                  <a:ext cx="3384376" cy="584775"/>
                </a:xfrm>
                <a:prstGeom prst="rect">
                  <a:avLst/>
                </a:prstGeom>
                <a:blipFill>
                  <a:blip r:embed="rId4"/>
                  <a:stretch>
                    <a:fillRect t="-15789" b="-32632"/>
                  </a:stretch>
                </a:blipFill>
                <a:ln w="2857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6570351" y="1476131"/>
                  <a:ext cx="4680520" cy="155888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3200" b="1" i="1">
                            <a:latin typeface="Cambria Math"/>
                            <a:sym typeface="Symbol"/>
                          </a:rPr>
                          <m:t></m:t>
                        </m:r>
                        <m:func>
                          <m:funcPr>
                            <m:ctrlPr>
                              <a:rPr lang="en-US" altLang="zh-CN" sz="3200" b="1" i="1">
                                <a:latin typeface="Cambria Math" panose="02040503050406030204" pitchFamily="18" charset="0"/>
                              </a:rPr>
                            </m:ctrlPr>
                          </m:funcPr>
                          <m:fName>
                            <m:r>
                              <a:rPr lang="en-US" altLang="zh-CN" sz="3200" b="1">
                                <a:latin typeface="Cambria Math" panose="02040503050406030204" pitchFamily="18" charset="0"/>
                              </a:rPr>
                              <m:t>𝐥𝐨𝐠</m:t>
                            </m:r>
                          </m:fName>
                          <m:e>
                            <m:r>
                              <a:rPr lang="en-US" altLang="zh-CN" sz="3200" b="1" i="1">
                                <a:latin typeface="Cambria Math"/>
                              </a:rPr>
                              <m:t>𝑵</m:t>
                            </m:r>
                          </m:e>
                        </m:func>
                      </m:oMath>
                    </m:oMathPara>
                  </a14:m>
                  <a:endParaRPr lang="en-US" altLang="zh-CN" sz="3200" b="1" i="1" dirty="0">
                    <a:latin typeface="Cambria Math"/>
                  </a:endParaRPr>
                </a:p>
                <a:p>
                  <a:pPr>
                    <a:lnSpc>
                      <a:spcPct val="150000"/>
                    </a:lnSpc>
                  </a:pPr>
                  <a14:m>
                    <m:oMath xmlns:m="http://schemas.openxmlformats.org/officeDocument/2006/math">
                      <m:r>
                        <a:rPr lang="en-US" altLang="zh-CN" sz="3200" b="1" i="1">
                          <a:latin typeface="Cambria Math"/>
                          <a:sym typeface="Symbol"/>
                        </a:rPr>
                        <m:t>   </m:t>
                      </m:r>
                      <m:r>
                        <a:rPr lang="en-US" altLang="zh-CN" sz="3200" b="1" i="1">
                          <a:latin typeface="Cambria Math"/>
                          <a:sym typeface="Symbol"/>
                        </a:rPr>
                        <m:t>𝑵</m:t>
                      </m:r>
                      <m:r>
                        <a:rPr lang="en-US" altLang="zh-CN" sz="3200" b="1" i="1">
                          <a:latin typeface="Cambria Math"/>
                        </a:rPr>
                        <m:t> ~ </m:t>
                      </m:r>
                      <m:sSup>
                        <m:sSupPr>
                          <m:ctrlPr>
                            <a:rPr lang="en-US" altLang="zh-CN" sz="3200" b="1" i="1">
                              <a:latin typeface="Cambria Math" panose="02040503050406030204" pitchFamily="18" charset="0"/>
                            </a:rPr>
                          </m:ctrlPr>
                        </m:sSupPr>
                        <m:e>
                          <m:r>
                            <a:rPr lang="en-US" altLang="zh-CN" sz="3200" b="1" i="1">
                              <a:latin typeface="Cambria Math" panose="02040503050406030204" pitchFamily="18" charset="0"/>
                            </a:rPr>
                            <m:t>𝟐</m:t>
                          </m:r>
                        </m:e>
                        <m:sup>
                          <m:r>
                            <a:rPr lang="en-US" altLang="zh-CN" sz="3200" b="1" i="1">
                              <a:latin typeface="Cambria Math"/>
                            </a:rPr>
                            <m:t>𝑳</m:t>
                          </m:r>
                        </m:sup>
                      </m:sSup>
                    </m:oMath>
                  </a14:m>
                  <a:r>
                    <a:rPr lang="zh-CN" altLang="en-US" sz="3200" b="1" dirty="0">
                      <a:latin typeface="Times New Roman" pitchFamily="18" charset="0"/>
                      <a:cs typeface="Times New Roman" pitchFamily="18" charset="0"/>
                    </a:rPr>
                    <a:t>  </a:t>
                  </a:r>
                  <a:r>
                    <a:rPr lang="en-US" altLang="zh-CN" sz="3200" b="1" dirty="0">
                      <a:latin typeface="Times New Roman" pitchFamily="18" charset="0"/>
                      <a:cs typeface="Times New Roman" pitchFamily="18" charset="0"/>
                    </a:rPr>
                    <a:t>&lt;&lt; </a:t>
                  </a:r>
                  <a14:m>
                    <m:oMath xmlns:m="http://schemas.openxmlformats.org/officeDocument/2006/math">
                      <m:sSup>
                        <m:sSupPr>
                          <m:ctrlPr>
                            <a:rPr lang="en-US" altLang="zh-CN" sz="3600" b="1" i="1">
                              <a:latin typeface="Cambria Math" panose="02040503050406030204" pitchFamily="18" charset="0"/>
                            </a:rPr>
                          </m:ctrlPr>
                        </m:sSupPr>
                        <m:e>
                          <m:r>
                            <a:rPr lang="en-US" altLang="zh-CN" sz="3600" b="1" i="1">
                              <a:latin typeface="Cambria Math"/>
                            </a:rPr>
                            <m:t> </m:t>
                          </m:r>
                          <m:r>
                            <a:rPr lang="en-US" altLang="zh-CN" sz="3600" b="1" i="1">
                              <a:latin typeface="Cambria Math" panose="02040503050406030204" pitchFamily="18" charset="0"/>
                            </a:rPr>
                            <m:t>𝟐</m:t>
                          </m:r>
                        </m:e>
                        <m:sup>
                          <m:sSup>
                            <m:sSupPr>
                              <m:ctrlPr>
                                <a:rPr lang="en-US" altLang="zh-CN" sz="3600" b="1" i="1">
                                  <a:latin typeface="Cambria Math" panose="02040503050406030204" pitchFamily="18" charset="0"/>
                                </a:rPr>
                              </m:ctrlPr>
                            </m:sSupPr>
                            <m:e>
                              <m:r>
                                <a:rPr lang="en-US" altLang="zh-CN" sz="3600" b="1" i="1">
                                  <a:latin typeface="Cambria Math"/>
                                </a:rPr>
                                <m:t>𝑳</m:t>
                              </m:r>
                            </m:e>
                            <m:sup>
                              <m:r>
                                <a:rPr lang="en-US" altLang="zh-CN" sz="3600" b="1" i="1">
                                  <a:latin typeface="Cambria Math"/>
                                </a:rPr>
                                <m:t>𝟐</m:t>
                              </m:r>
                            </m:sup>
                          </m:sSup>
                        </m:sup>
                      </m:sSup>
                    </m:oMath>
                  </a14:m>
                  <a:r>
                    <a:rPr lang="zh-CN" altLang="en-US" sz="3600" b="1" dirty="0">
                      <a:latin typeface="Times New Roman" pitchFamily="18" charset="0"/>
                      <a:cs typeface="Times New Roman" pitchFamily="18" charset="0"/>
                    </a:rPr>
                    <a:t> </a:t>
                  </a:r>
                  <a:r>
                    <a:rPr lang="en-US" altLang="zh-CN" sz="3600" b="1" dirty="0">
                      <a:latin typeface="Times New Roman" pitchFamily="18" charset="0"/>
                      <a:cs typeface="Times New Roman" pitchFamily="18" charset="0"/>
                    </a:rPr>
                    <a:t>= </a:t>
                  </a:r>
                  <a:r>
                    <a:rPr lang="en-US" altLang="zh-CN" sz="3600" b="1" i="1" dirty="0" err="1">
                      <a:latin typeface="Times New Roman" pitchFamily="18" charset="0"/>
                      <a:cs typeface="Times New Roman" pitchFamily="18" charset="0"/>
                    </a:rPr>
                    <a:t>N</a:t>
                  </a:r>
                  <a:r>
                    <a:rPr lang="en-US" altLang="zh-CN" sz="3600" b="1" baseline="-25000" dirty="0" err="1">
                      <a:latin typeface="Times New Roman" pitchFamily="18" charset="0"/>
                      <a:cs typeface="Times New Roman" pitchFamily="18" charset="0"/>
                    </a:rPr>
                    <a:t>total</a:t>
                  </a:r>
                  <a:endParaRPr lang="zh-CN" altLang="en-US" sz="3600" b="1" dirty="0">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6570351" y="1476131"/>
                  <a:ext cx="4680520" cy="1558888"/>
                </a:xfrm>
                <a:prstGeom prst="rect">
                  <a:avLst/>
                </a:prstGeom>
                <a:blipFill>
                  <a:blip r:embed="rId5"/>
                  <a:stretch>
                    <a:fillRect b="-5078"/>
                  </a:stretch>
                </a:blipFill>
              </p:spPr>
              <p:txBody>
                <a:bodyPr/>
                <a:lstStyle/>
                <a:p>
                  <a:r>
                    <a:rPr lang="zh-CN" altLang="en-US">
                      <a:noFill/>
                    </a:rPr>
                    <a:t> </a:t>
                  </a:r>
                </a:p>
              </p:txBody>
            </p:sp>
          </mc:Fallback>
        </mc:AlternateContent>
        <p:sp>
          <p:nvSpPr>
            <p:cNvPr id="22" name="TextBox 21"/>
            <p:cNvSpPr txBox="1"/>
            <p:nvPr/>
          </p:nvSpPr>
          <p:spPr>
            <a:xfrm>
              <a:off x="6471890" y="3398532"/>
              <a:ext cx="4877443" cy="707886"/>
            </a:xfrm>
            <a:prstGeom prst="rect">
              <a:avLst/>
            </a:prstGeom>
            <a:noFill/>
          </p:spPr>
          <p:txBody>
            <a:bodyPr wrap="square" rtlCol="0">
              <a:spAutoFit/>
            </a:bodyPr>
            <a:lstStyle/>
            <a:p>
              <a:pPr marL="0" lvl="1" algn="ctr"/>
              <a:r>
                <a:rPr lang="en-US" altLang="zh-CN" sz="2000" b="1" dirty="0">
                  <a:solidFill>
                    <a:srgbClr val="2B30FF"/>
                  </a:solidFill>
                  <a:latin typeface="Times New Roman" panose="02020603050405020304" pitchFamily="18" charset="0"/>
                  <a:ea typeface="Arial Unicode MS" pitchFamily="34" charset="-122"/>
                  <a:cs typeface="Times New Roman" panose="02020603050405020304" pitchFamily="18" charset="0"/>
                </a:rPr>
                <a:t>Minimum number of basis states needed for accurately representing ground states</a:t>
              </a:r>
              <a:endParaRPr lang="en-GB" altLang="zh-CN" sz="2000" b="1" dirty="0">
                <a:solidFill>
                  <a:srgbClr val="2B30FF"/>
                </a:solidFill>
                <a:latin typeface="Times New Roman" panose="02020603050405020304" pitchFamily="18" charset="0"/>
                <a:ea typeface="Arial Unicode MS" pitchFamily="34" charset="-122"/>
                <a:cs typeface="Times New Roman" panose="02020603050405020304" pitchFamily="18" charset="0"/>
              </a:endParaRPr>
            </a:p>
          </p:txBody>
        </p:sp>
        <p:cxnSp>
          <p:nvCxnSpPr>
            <p:cNvPr id="13" name="直接箭头连接符 12"/>
            <p:cNvCxnSpPr/>
            <p:nvPr/>
          </p:nvCxnSpPr>
          <p:spPr>
            <a:xfrm flipV="1">
              <a:off x="7146415" y="2844283"/>
              <a:ext cx="0"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23">
              <a:extLst>
                <a:ext uri="{FF2B5EF4-FFF2-40B4-BE49-F238E27FC236}">
                  <a16:creationId xmlns:a16="http://schemas.microsoft.com/office/drawing/2014/main" id="{CD56D8B7-64DA-40B4-B577-EA9BA9517357}"/>
                </a:ext>
              </a:extLst>
            </p:cNvPr>
            <p:cNvSpPr txBox="1"/>
            <p:nvPr/>
          </p:nvSpPr>
          <p:spPr>
            <a:xfrm>
              <a:off x="4030383" y="2459203"/>
              <a:ext cx="372218" cy="461665"/>
            </a:xfrm>
            <a:prstGeom prst="rect">
              <a:avLst/>
            </a:prstGeom>
            <a:noFill/>
          </p:spPr>
          <p:txBody>
            <a:bodyPr wrap="none" rtlCol="0">
              <a:spAutoFit/>
            </a:bodyPr>
            <a:lstStyle/>
            <a:p>
              <a:r>
                <a:rPr lang="en-US" altLang="zh-CN" sz="2400" b="1" i="1" dirty="0">
                  <a:latin typeface="Times New Roman" pitchFamily="18" charset="0"/>
                  <a:cs typeface="Times New Roman" pitchFamily="18" charset="0"/>
                </a:rPr>
                <a:t>L</a:t>
              </a:r>
              <a:endParaRPr lang="zh-CN" altLang="en-US" sz="2400" b="1" i="1" dirty="0">
                <a:latin typeface="Times New Roman" pitchFamily="18" charset="0"/>
                <a:cs typeface="Times New Roman" pitchFamily="18" charset="0"/>
              </a:endParaRPr>
            </a:p>
          </p:txBody>
        </p:sp>
        <p:sp>
          <p:nvSpPr>
            <p:cNvPr id="2" name="文本框 1"/>
            <p:cNvSpPr txBox="1"/>
            <p:nvPr/>
          </p:nvSpPr>
          <p:spPr>
            <a:xfrm>
              <a:off x="4954034" y="1422958"/>
              <a:ext cx="1686434" cy="646331"/>
            </a:xfrm>
            <a:prstGeom prst="rect">
              <a:avLst/>
            </a:prstGeom>
            <a:noFill/>
          </p:spPr>
          <p:txBody>
            <a:bodyPr wrap="square" rtlCol="0">
              <a:spAutoFit/>
            </a:bodyPr>
            <a:lstStyle/>
            <a:p>
              <a:pPr algn="r"/>
              <a:r>
                <a:rPr lang="en-US" altLang="zh-CN" b="1" dirty="0">
                  <a:latin typeface="Times New Roman" panose="02020603050405020304" pitchFamily="18" charset="0"/>
                  <a:cs typeface="Times New Roman" panose="02020603050405020304" pitchFamily="18" charset="0"/>
                </a:rPr>
                <a:t>Entanglement entropy</a:t>
              </a:r>
              <a:endParaRPr lang="zh-CN" altLang="en-US" b="1" dirty="0">
                <a:latin typeface="Times New Roman" panose="02020603050405020304" pitchFamily="18" charset="0"/>
                <a:cs typeface="Times New Roman" panose="02020603050405020304" pitchFamily="18" charset="0"/>
              </a:endParaRPr>
            </a:p>
          </p:txBody>
        </p:sp>
      </p:grpSp>
      <p:sp>
        <p:nvSpPr>
          <p:cNvPr id="23" name="矩形 22">
            <a:extLst>
              <a:ext uri="{FF2B5EF4-FFF2-40B4-BE49-F238E27FC236}">
                <a16:creationId xmlns:a16="http://schemas.microsoft.com/office/drawing/2014/main" id="{4EBDC6B9-9329-E168-2DC5-9E3782CC1997}"/>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rgbClr val="FFFF00"/>
                </a:solidFill>
                <a:latin typeface="Arial" panose="020B0604020202020204" pitchFamily="34" charset="0"/>
                <a:ea typeface="黑体" panose="02010609060101010101" pitchFamily="49" charset="-122"/>
                <a:cs typeface="Arial" panose="020B0604020202020204" pitchFamily="34" charset="0"/>
              </a:rPr>
              <a:t>YES! </a:t>
            </a:r>
            <a:r>
              <a:rPr lang="en-US" altLang="zh-CN" sz="3600" dirty="0">
                <a:latin typeface="Arial" panose="020B0604020202020204" pitchFamily="34" charset="0"/>
                <a:ea typeface="黑体" panose="02010609060101010101" pitchFamily="49" charset="-122"/>
                <a:cs typeface="Arial" panose="020B0604020202020204" pitchFamily="34" charset="0"/>
              </a:rPr>
              <a:t>Entanglement Entropy Area Law</a:t>
            </a:r>
            <a:endParaRPr lang="zh-CN" altLang="en-US" sz="3600"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73EB9FC6-7F86-8924-1278-DE28613E869D}"/>
              </a:ext>
            </a:extLst>
          </p:cNvPr>
          <p:cNvSpPr/>
          <p:nvPr/>
        </p:nvSpPr>
        <p:spPr>
          <a:xfrm>
            <a:off x="4655841" y="6063088"/>
            <a:ext cx="2841965" cy="400110"/>
          </a:xfrm>
          <a:prstGeom prst="rect">
            <a:avLst/>
          </a:prstGeom>
        </p:spPr>
        <p:txBody>
          <a:bodyPr wrap="square">
            <a:spAutoFit/>
          </a:bodyPr>
          <a:lstStyle/>
          <a:p>
            <a:r>
              <a:rPr lang="zh-CN" altLang="en-US" sz="2000" dirty="0">
                <a:solidFill>
                  <a:schemeClr val="bg1"/>
                </a:solidFill>
                <a:latin typeface="Times New Roman" pitchFamily="18" charset="0"/>
                <a:ea typeface="黑体" pitchFamily="49" charset="-122"/>
                <a:cs typeface="Times New Roman" pitchFamily="18" charset="0"/>
              </a:rPr>
              <a:t>波函数                     基矢</a:t>
            </a:r>
            <a:endParaRPr lang="zh-CN" altLang="en-US" sz="2000" dirty="0">
              <a:solidFill>
                <a:schemeClr val="bg1"/>
              </a:solidFill>
            </a:endParaRPr>
          </a:p>
        </p:txBody>
      </p:sp>
      <mc:AlternateContent xmlns:mc="http://schemas.openxmlformats.org/markup-compatibility/2006" xmlns:a14="http://schemas.microsoft.com/office/drawing/2010/main">
        <mc:Choice Requires="a14">
          <p:sp>
            <p:nvSpPr>
              <p:cNvPr id="28" name="TextBox 19">
                <a:extLst>
                  <a:ext uri="{FF2B5EF4-FFF2-40B4-BE49-F238E27FC236}">
                    <a16:creationId xmlns:a16="http://schemas.microsoft.com/office/drawing/2014/main" id="{B3311492-F022-A9B3-6F26-33E569B44BFA}"/>
                  </a:ext>
                </a:extLst>
              </p:cNvPr>
              <p:cNvSpPr txBox="1"/>
              <p:nvPr/>
            </p:nvSpPr>
            <p:spPr>
              <a:xfrm>
                <a:off x="557967" y="4938784"/>
                <a:ext cx="3528392" cy="7223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3600" i="1">
                              <a:latin typeface="Cambria Math" panose="02040503050406030204" pitchFamily="18" charset="0"/>
                            </a:rPr>
                          </m:ctrlPr>
                        </m:sSupPr>
                        <m:e>
                          <m:sSub>
                            <m:sSubPr>
                              <m:ctrlPr>
                                <a:rPr lang="en-US" altLang="zh-CN" sz="3600" i="1">
                                  <a:latin typeface="Cambria Math" panose="02040503050406030204" pitchFamily="18" charset="0"/>
                                </a:rPr>
                              </m:ctrlPr>
                            </m:sSubPr>
                            <m:e>
                              <m:r>
                                <a:rPr lang="en-US" altLang="zh-CN" sz="3600" i="1">
                                  <a:latin typeface="Cambria Math"/>
                                </a:rPr>
                                <m:t>𝑁</m:t>
                              </m:r>
                            </m:e>
                            <m:sub>
                              <m:r>
                                <m:rPr>
                                  <m:sty m:val="p"/>
                                </m:rPr>
                                <a:rPr lang="en-US" altLang="zh-CN" sz="3600">
                                  <a:latin typeface="Cambria Math"/>
                                </a:rPr>
                                <m:t>total</m:t>
                              </m:r>
                            </m:sub>
                          </m:sSub>
                          <m:r>
                            <a:rPr lang="en-US" altLang="zh-CN" sz="3600" i="1">
                              <a:latin typeface="Cambria Math"/>
                            </a:rPr>
                            <m:t>=2</m:t>
                          </m:r>
                        </m:e>
                        <m:sup>
                          <m:sSup>
                            <m:sSupPr>
                              <m:ctrlPr>
                                <a:rPr lang="en-US" altLang="zh-CN" sz="3600" i="1">
                                  <a:latin typeface="Cambria Math" panose="02040503050406030204" pitchFamily="18" charset="0"/>
                                </a:rPr>
                              </m:ctrlPr>
                            </m:sSupPr>
                            <m:e>
                              <m:r>
                                <a:rPr lang="en-US" altLang="zh-CN" sz="3600" i="1">
                                  <a:latin typeface="Cambria Math"/>
                                </a:rPr>
                                <m:t>𝐿</m:t>
                              </m:r>
                            </m:e>
                            <m:sup>
                              <m:r>
                                <a:rPr lang="en-US" altLang="zh-CN" sz="3600" i="1">
                                  <a:latin typeface="Cambria Math"/>
                                </a:rPr>
                                <m:t>2</m:t>
                              </m:r>
                            </m:sup>
                          </m:sSup>
                        </m:sup>
                      </m:sSup>
                    </m:oMath>
                  </m:oMathPara>
                </a14:m>
                <a:endParaRPr lang="zh-CN" altLang="en-US" sz="3600" dirty="0"/>
              </a:p>
            </p:txBody>
          </p:sp>
        </mc:Choice>
        <mc:Fallback xmlns="">
          <p:sp>
            <p:nvSpPr>
              <p:cNvPr id="28" name="TextBox 19">
                <a:extLst>
                  <a:ext uri="{FF2B5EF4-FFF2-40B4-BE49-F238E27FC236}">
                    <a16:creationId xmlns:a16="http://schemas.microsoft.com/office/drawing/2014/main" id="{B3311492-F022-A9B3-6F26-33E569B44BFA}"/>
                  </a:ext>
                </a:extLst>
              </p:cNvPr>
              <p:cNvSpPr txBox="1">
                <a:spLocks noRot="1" noChangeAspect="1" noMove="1" noResize="1" noEditPoints="1" noAdjustHandles="1" noChangeArrowheads="1" noChangeShapeType="1" noTextEdit="1"/>
              </p:cNvSpPr>
              <p:nvPr/>
            </p:nvSpPr>
            <p:spPr>
              <a:xfrm>
                <a:off x="557967" y="4938784"/>
                <a:ext cx="3528392" cy="722377"/>
              </a:xfrm>
              <a:prstGeom prst="rect">
                <a:avLst/>
              </a:prstGeom>
              <a:blipFill>
                <a:blip r:embed="rId6"/>
                <a:stretch>
                  <a:fillRect/>
                </a:stretch>
              </a:blipFill>
            </p:spPr>
            <p:txBody>
              <a:bodyPr/>
              <a:lstStyle/>
              <a:p>
                <a:r>
                  <a:rPr lang="zh-CN" altLang="en-US">
                    <a:noFill/>
                  </a:rPr>
                  <a:t> </a:t>
                </a:r>
              </a:p>
            </p:txBody>
          </p:sp>
        </mc:Fallback>
      </mc:AlternateContent>
      <p:grpSp>
        <p:nvGrpSpPr>
          <p:cNvPr id="29" name="组合 28">
            <a:extLst>
              <a:ext uri="{FF2B5EF4-FFF2-40B4-BE49-F238E27FC236}">
                <a16:creationId xmlns:a16="http://schemas.microsoft.com/office/drawing/2014/main" id="{99356157-166C-7319-6428-91B1D5AB21F9}"/>
              </a:ext>
            </a:extLst>
          </p:cNvPr>
          <p:cNvGrpSpPr/>
          <p:nvPr/>
        </p:nvGrpSpPr>
        <p:grpSpPr>
          <a:xfrm>
            <a:off x="4991984" y="4475038"/>
            <a:ext cx="6923273" cy="2204864"/>
            <a:chOff x="1883532" y="4509120"/>
            <a:chExt cx="8280920" cy="2204864"/>
          </a:xfrm>
        </p:grpSpPr>
        <p:sp>
          <p:nvSpPr>
            <p:cNvPr id="35" name="矩形 34">
              <a:extLst>
                <a:ext uri="{FF2B5EF4-FFF2-40B4-BE49-F238E27FC236}">
                  <a16:creationId xmlns:a16="http://schemas.microsoft.com/office/drawing/2014/main" id="{939C016F-FCF3-7FB2-2605-5FB84A28D189}"/>
                </a:ext>
              </a:extLst>
            </p:cNvPr>
            <p:cNvSpPr/>
            <p:nvPr/>
          </p:nvSpPr>
          <p:spPr>
            <a:xfrm>
              <a:off x="4655841" y="6125234"/>
              <a:ext cx="2841965" cy="400110"/>
            </a:xfrm>
            <a:prstGeom prst="rect">
              <a:avLst/>
            </a:prstGeom>
          </p:spPr>
          <p:txBody>
            <a:bodyPr wrap="square">
              <a:spAutoFit/>
            </a:bodyPr>
            <a:lstStyle/>
            <a:p>
              <a:r>
                <a:rPr lang="zh-CN" altLang="en-US" sz="2000" dirty="0">
                  <a:solidFill>
                    <a:schemeClr val="bg1"/>
                  </a:solidFill>
                  <a:latin typeface="Times New Roman" pitchFamily="18" charset="0"/>
                  <a:ea typeface="黑体" pitchFamily="49" charset="-122"/>
                  <a:cs typeface="Times New Roman" pitchFamily="18" charset="0"/>
                </a:rPr>
                <a:t>波函数                     基矢</a:t>
              </a:r>
              <a:endParaRPr lang="zh-CN" altLang="en-US" sz="2000" dirty="0">
                <a:solidFill>
                  <a:schemeClr val="bg1"/>
                </a:solidFill>
              </a:endParaRPr>
            </a:p>
          </p:txBody>
        </p:sp>
        <p:grpSp>
          <p:nvGrpSpPr>
            <p:cNvPr id="36" name="组合 35">
              <a:extLst>
                <a:ext uri="{FF2B5EF4-FFF2-40B4-BE49-F238E27FC236}">
                  <a16:creationId xmlns:a16="http://schemas.microsoft.com/office/drawing/2014/main" id="{B67B4F34-40C4-3AAD-0491-D155D1244569}"/>
                </a:ext>
              </a:extLst>
            </p:cNvPr>
            <p:cNvGrpSpPr/>
            <p:nvPr/>
          </p:nvGrpSpPr>
          <p:grpSpPr>
            <a:xfrm>
              <a:off x="1883532" y="4509120"/>
              <a:ext cx="8280920" cy="2204864"/>
              <a:chOff x="359532" y="4509120"/>
              <a:chExt cx="8280920" cy="2204864"/>
            </a:xfrm>
            <a:solidFill>
              <a:schemeClr val="tx1"/>
            </a:solidFill>
          </p:grpSpPr>
          <p:sp>
            <p:nvSpPr>
              <p:cNvPr id="39" name="圆角矩形 25">
                <a:extLst>
                  <a:ext uri="{FF2B5EF4-FFF2-40B4-BE49-F238E27FC236}">
                    <a16:creationId xmlns:a16="http://schemas.microsoft.com/office/drawing/2014/main" id="{1A442DED-A273-C121-EEF6-533A541DD901}"/>
                  </a:ext>
                </a:extLst>
              </p:cNvPr>
              <p:cNvSpPr/>
              <p:nvPr/>
            </p:nvSpPr>
            <p:spPr>
              <a:xfrm>
                <a:off x="359532" y="4509120"/>
                <a:ext cx="8280920" cy="2204864"/>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0" name="TextBox 26">
                    <a:extLst>
                      <a:ext uri="{FF2B5EF4-FFF2-40B4-BE49-F238E27FC236}">
                        <a16:creationId xmlns:a16="http://schemas.microsoft.com/office/drawing/2014/main" id="{40B155A6-36A8-BC8B-96E5-A0C66F5D80B2}"/>
                      </a:ext>
                    </a:extLst>
                  </p:cNvPr>
                  <p:cNvSpPr txBox="1"/>
                  <p:nvPr/>
                </p:nvSpPr>
                <p:spPr>
                  <a:xfrm>
                    <a:off x="1814539" y="4736906"/>
                    <a:ext cx="4790110" cy="1526828"/>
                  </a:xfrm>
                  <a:prstGeom prst="rect">
                    <a:avLst/>
                  </a:prstGeom>
                  <a:grp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pt-BR" altLang="zh-CN" sz="3200" b="1" i="1">
                                  <a:solidFill>
                                    <a:schemeClr val="bg1"/>
                                  </a:solidFill>
                                  <a:latin typeface="Cambria Math"/>
                                  <a:sym typeface="Symbol"/>
                                </a:rPr>
                                <m:t></m:t>
                              </m:r>
                            </m:e>
                          </m:d>
                          <m:r>
                            <a:rPr lang="pt-BR" altLang="zh-CN" sz="3200" b="1" i="1">
                              <a:solidFill>
                                <a:schemeClr val="bg1"/>
                              </a:solidFill>
                              <a:latin typeface="Cambria Math"/>
                              <a:ea typeface="Cambria Math"/>
                              <a:sym typeface="Symbol"/>
                            </a:rPr>
                            <m:t>≈</m:t>
                          </m:r>
                          <m:nary>
                            <m:naryPr>
                              <m:chr m:val="∑"/>
                              <m:ctrlPr>
                                <a:rPr lang="pt-BR" altLang="zh-CN" sz="3200" b="1" i="1">
                                  <a:solidFill>
                                    <a:schemeClr val="bg1"/>
                                  </a:solidFill>
                                  <a:latin typeface="Cambria Math" panose="02040503050406030204" pitchFamily="18" charset="0"/>
                                </a:rPr>
                              </m:ctrlPr>
                            </m:naryPr>
                            <m:sub>
                              <m:r>
                                <a:rPr lang="pt-BR" altLang="zh-CN" sz="3200" b="1" i="1">
                                  <a:solidFill>
                                    <a:schemeClr val="bg1"/>
                                  </a:solidFill>
                                  <a:latin typeface="Cambria Math"/>
                                </a:rPr>
                                <m:t>𝒌</m:t>
                              </m:r>
                              <m:r>
                                <a:rPr lang="pt-BR" altLang="zh-CN" sz="3200" b="1" i="1">
                                  <a:solidFill>
                                    <a:schemeClr val="bg1"/>
                                  </a:solidFill>
                                  <a:latin typeface="Cambria Math"/>
                                </a:rPr>
                                <m:t>=</m:t>
                              </m:r>
                              <m:r>
                                <a:rPr lang="en-US" altLang="zh-CN" sz="3200" b="1" i="1">
                                  <a:solidFill>
                                    <a:schemeClr val="bg1"/>
                                  </a:solidFill>
                                  <a:latin typeface="Cambria Math"/>
                                </a:rPr>
                                <m:t>𝟏</m:t>
                              </m:r>
                            </m:sub>
                            <m:sup>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𝑵</m:t>
                                  </m:r>
                                  <m:r>
                                    <a:rPr lang="en-US" altLang="zh-CN" sz="3200" b="1" i="1">
                                      <a:solidFill>
                                        <a:schemeClr val="bg1"/>
                                      </a:solidFill>
                                      <a:latin typeface="Cambria Math"/>
                                    </a:rPr>
                                    <m:t>≪</m:t>
                                  </m:r>
                                  <m:r>
                                    <a:rPr lang="en-US" altLang="zh-CN" sz="3200" b="1" i="1">
                                      <a:solidFill>
                                        <a:schemeClr val="bg1"/>
                                      </a:solidFill>
                                      <a:latin typeface="Cambria Math"/>
                                    </a:rPr>
                                    <m:t>𝑵</m:t>
                                  </m:r>
                                </m:e>
                                <m:sub>
                                  <m:r>
                                    <a:rPr lang="en-US" altLang="zh-CN" sz="3200" b="1">
                                      <a:solidFill>
                                        <a:schemeClr val="bg1"/>
                                      </a:solidFill>
                                      <a:latin typeface="Cambria Math"/>
                                    </a:rPr>
                                    <m:t>𝐭𝐨𝐭𝐚𝐥</m:t>
                                  </m:r>
                                </m:sub>
                              </m:sSub>
                            </m:sup>
                            <m:e>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𝒂</m:t>
                                  </m:r>
                                </m:e>
                                <m:sub>
                                  <m:r>
                                    <a:rPr lang="en-US" altLang="zh-CN" sz="3200" b="1" i="1">
                                      <a:solidFill>
                                        <a:schemeClr val="bg1"/>
                                      </a:solidFill>
                                      <a:latin typeface="Cambria Math"/>
                                    </a:rPr>
                                    <m:t>𝒌</m:t>
                                  </m:r>
                                </m:sub>
                              </m:sSub>
                              <m:r>
                                <m:rPr>
                                  <m:nor/>
                                </m:rPr>
                                <a:rPr lang="en-US" altLang="zh-CN" sz="3200" b="1">
                                  <a:solidFill>
                                    <a:schemeClr val="bg1"/>
                                  </a:solidFill>
                                  <a:latin typeface="Cambria Math"/>
                                </a:rPr>
                                <m:t> </m:t>
                              </m:r>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en-US" altLang="zh-CN" sz="3200" b="1" i="1">
                                      <a:solidFill>
                                        <a:schemeClr val="bg1"/>
                                      </a:solidFill>
                                      <a:latin typeface="Cambria Math"/>
                                    </a:rPr>
                                    <m:t>𝒌</m:t>
                                  </m:r>
                                </m:e>
                              </m:d>
                            </m:e>
                          </m:nary>
                        </m:oMath>
                      </m:oMathPara>
                    </a14:m>
                    <a:endParaRPr lang="zh-CN" altLang="en-US" sz="3200" b="1" dirty="0">
                      <a:solidFill>
                        <a:schemeClr val="bg1"/>
                      </a:solidFill>
                    </a:endParaRPr>
                  </a:p>
                </p:txBody>
              </p:sp>
            </mc:Choice>
            <mc:Fallback xmlns="">
              <p:sp>
                <p:nvSpPr>
                  <p:cNvPr id="40" name="TextBox 26">
                    <a:extLst>
                      <a:ext uri="{FF2B5EF4-FFF2-40B4-BE49-F238E27FC236}">
                        <a16:creationId xmlns:a16="http://schemas.microsoft.com/office/drawing/2014/main" id="{40B155A6-36A8-BC8B-96E5-A0C66F5D80B2}"/>
                      </a:ext>
                    </a:extLst>
                  </p:cNvPr>
                  <p:cNvSpPr txBox="1">
                    <a:spLocks noRot="1" noChangeAspect="1" noMove="1" noResize="1" noEditPoints="1" noAdjustHandles="1" noChangeArrowheads="1" noChangeShapeType="1" noTextEdit="1"/>
                  </p:cNvSpPr>
                  <p:nvPr/>
                </p:nvSpPr>
                <p:spPr>
                  <a:xfrm>
                    <a:off x="1814539" y="4736906"/>
                    <a:ext cx="4790110" cy="1526828"/>
                  </a:xfrm>
                  <a:prstGeom prst="rect">
                    <a:avLst/>
                  </a:prstGeom>
                  <a:blipFill>
                    <a:blip r:embed="rId7"/>
                    <a:stretch>
                      <a:fillRect/>
                    </a:stretch>
                  </a:blipFill>
                  <a:ln w="28575">
                    <a:noFill/>
                  </a:ln>
                </p:spPr>
                <p:txBody>
                  <a:bodyPr/>
                  <a:lstStyle/>
                  <a:p>
                    <a:r>
                      <a:rPr lang="zh-CN" altLang="en-US">
                        <a:noFill/>
                      </a:rPr>
                      <a:t> </a:t>
                    </a:r>
                  </a:p>
                </p:txBody>
              </p:sp>
            </mc:Fallback>
          </mc:AlternateContent>
        </p:grpSp>
        <p:sp>
          <p:nvSpPr>
            <p:cNvPr id="37" name="矩形 36">
              <a:extLst>
                <a:ext uri="{FF2B5EF4-FFF2-40B4-BE49-F238E27FC236}">
                  <a16:creationId xmlns:a16="http://schemas.microsoft.com/office/drawing/2014/main" id="{63B862B6-9A7C-1606-4B1C-12F559F53789}"/>
                </a:ext>
              </a:extLst>
            </p:cNvPr>
            <p:cNvSpPr/>
            <p:nvPr/>
          </p:nvSpPr>
          <p:spPr>
            <a:xfrm>
              <a:off x="6744071" y="6002124"/>
              <a:ext cx="2701879" cy="523220"/>
            </a:xfrm>
            <a:prstGeom prst="rect">
              <a:avLst/>
            </a:prstGeom>
          </p:spPr>
          <p:txBody>
            <a:bodyPr wrap="square">
              <a:spAutoFit/>
            </a:bodyPr>
            <a:lstStyle/>
            <a:p>
              <a:r>
                <a:rPr lang="en-US" altLang="zh-CN" sz="2800" dirty="0">
                  <a:solidFill>
                    <a:srgbClr val="FFFF00"/>
                  </a:solidFill>
                  <a:latin typeface="Times New Roman" pitchFamily="18" charset="0"/>
                  <a:ea typeface="黑体" pitchFamily="49" charset="-122"/>
                  <a:cs typeface="Times New Roman" pitchFamily="18" charset="0"/>
                </a:rPr>
                <a:t>basis states </a:t>
              </a:r>
              <a:endParaRPr lang="zh-CN" altLang="en-US" sz="2800" dirty="0">
                <a:solidFill>
                  <a:srgbClr val="FFFF00"/>
                </a:solidFill>
              </a:endParaRPr>
            </a:p>
          </p:txBody>
        </p:sp>
        <p:cxnSp>
          <p:nvCxnSpPr>
            <p:cNvPr id="38" name="直接箭头连接符 37">
              <a:extLst>
                <a:ext uri="{FF2B5EF4-FFF2-40B4-BE49-F238E27FC236}">
                  <a16:creationId xmlns:a16="http://schemas.microsoft.com/office/drawing/2014/main" id="{2B0A874A-426E-AD7E-E16A-946FDB00CADF}"/>
                </a:ext>
              </a:extLst>
            </p:cNvPr>
            <p:cNvCxnSpPr/>
            <p:nvPr/>
          </p:nvCxnSpPr>
          <p:spPr>
            <a:xfrm flipV="1">
              <a:off x="7536160" y="5774732"/>
              <a:ext cx="0" cy="39057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54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634198" y="2617107"/>
            <a:ext cx="3125625" cy="1636687"/>
            <a:chOff x="2909796" y="2132856"/>
            <a:chExt cx="3125625" cy="1603340"/>
          </a:xfrm>
        </p:grpSpPr>
        <p:sp>
          <p:nvSpPr>
            <p:cNvPr id="8" name="椭圆 7"/>
            <p:cNvSpPr/>
            <p:nvPr/>
          </p:nvSpPr>
          <p:spPr>
            <a:xfrm>
              <a:off x="4090126" y="3077344"/>
              <a:ext cx="720080" cy="477634"/>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矩形 8"/>
                <p:cNvSpPr/>
                <p:nvPr/>
              </p:nvSpPr>
              <p:spPr>
                <a:xfrm>
                  <a:off x="3588940" y="3212976"/>
                  <a:ext cx="56378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a:sym typeface="Symbol"/>
                          </a:rPr>
                          <m:t></m:t>
                        </m:r>
                      </m:oMath>
                    </m:oMathPara>
                  </a14:m>
                  <a:endParaRPr lang="zh-CN" altLang="en-US" sz="2800" dirty="0"/>
                </a:p>
              </p:txBody>
            </p:sp>
          </mc:Choice>
          <mc:Fallback xmlns="">
            <p:sp>
              <p:nvSpPr>
                <p:cNvPr id="5" name="矩形 4"/>
                <p:cNvSpPr>
                  <a:spLocks noRot="1" noChangeAspect="1" noMove="1" noResize="1" noEditPoints="1" noAdjustHandles="1" noChangeArrowheads="1" noChangeShapeType="1" noTextEdit="1"/>
                </p:cNvSpPr>
                <p:nvPr/>
              </p:nvSpPr>
              <p:spPr>
                <a:xfrm>
                  <a:off x="3588940" y="3212976"/>
                  <a:ext cx="563782" cy="523220"/>
                </a:xfrm>
                <a:prstGeom prst="rect">
                  <a:avLst/>
                </a:prstGeom>
                <a:blipFill rotWithShape="0">
                  <a:blip r:embed="rId4"/>
                  <a:stretch>
                    <a:fillRect/>
                  </a:stretch>
                </a:blipFill>
              </p:spPr>
              <p:txBody>
                <a:bodyPr/>
                <a:lstStyle/>
                <a:p>
                  <a:r>
                    <a:rPr lang="zh-CN" altLang="en-US">
                      <a:noFill/>
                    </a:rPr>
                    <a:t> </a:t>
                  </a:r>
                </a:p>
              </p:txBody>
            </p:sp>
          </mc:Fallback>
        </mc:AlternateContent>
        <p:cxnSp>
          <p:nvCxnSpPr>
            <p:cNvPr id="10" name="直接连接符 9"/>
            <p:cNvCxnSpPr/>
            <p:nvPr/>
          </p:nvCxnSpPr>
          <p:spPr>
            <a:xfrm flipH="1">
              <a:off x="4611184" y="2597681"/>
              <a:ext cx="294052" cy="537814"/>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cxnSpLocks/>
            </p:cNvCxnSpPr>
            <p:nvPr/>
          </p:nvCxnSpPr>
          <p:spPr>
            <a:xfrm flipH="1">
              <a:off x="4704753" y="2818527"/>
              <a:ext cx="629351" cy="353416"/>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641916" y="2767211"/>
              <a:ext cx="642052" cy="490339"/>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81485" y="2636912"/>
              <a:ext cx="274491" cy="561255"/>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8" idx="2"/>
            </p:cNvCxnSpPr>
            <p:nvPr/>
          </p:nvCxnSpPr>
          <p:spPr>
            <a:xfrm>
              <a:off x="3392898" y="3147292"/>
              <a:ext cx="697228" cy="168869"/>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cxnSpLocks/>
            </p:cNvCxnSpPr>
            <p:nvPr/>
          </p:nvCxnSpPr>
          <p:spPr>
            <a:xfrm flipV="1">
              <a:off x="4793430" y="3212976"/>
              <a:ext cx="703918" cy="103185"/>
            </a:xfrm>
            <a:prstGeom prst="line">
              <a:avLst/>
            </a:prstGeom>
            <a:solidFill>
              <a:srgbClr val="C00000"/>
            </a:solidFill>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6"/>
            <p:cNvSpPr txBox="1"/>
            <p:nvPr/>
          </p:nvSpPr>
          <p:spPr>
            <a:xfrm>
              <a:off x="2909796" y="2823319"/>
              <a:ext cx="510076" cy="461665"/>
            </a:xfrm>
            <a:prstGeom prst="rect">
              <a:avLst/>
            </a:prstGeom>
            <a:noFill/>
          </p:spPr>
          <p:txBody>
            <a:bodyPr wrap="non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1</a:t>
              </a:r>
              <a:endParaRPr lang="zh-CN" altLang="en-US" sz="2400" i="1" dirty="0">
                <a:latin typeface="Times New Roman" pitchFamily="18" charset="0"/>
                <a:cs typeface="Times New Roman" pitchFamily="18" charset="0"/>
              </a:endParaRPr>
            </a:p>
          </p:txBody>
        </p:sp>
        <p:sp>
          <p:nvSpPr>
            <p:cNvPr id="17" name="TextBox 73"/>
            <p:cNvSpPr txBox="1"/>
            <p:nvPr/>
          </p:nvSpPr>
          <p:spPr>
            <a:xfrm>
              <a:off x="3137860" y="2348880"/>
              <a:ext cx="510076" cy="461665"/>
            </a:xfrm>
            <a:prstGeom prst="rect">
              <a:avLst/>
            </a:prstGeom>
            <a:noFill/>
          </p:spPr>
          <p:txBody>
            <a:bodyPr wrap="non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2</a:t>
              </a:r>
              <a:endParaRPr lang="zh-CN" altLang="en-US" sz="2400" i="1" dirty="0">
                <a:latin typeface="Times New Roman" pitchFamily="18" charset="0"/>
                <a:cs typeface="Times New Roman" pitchFamily="18" charset="0"/>
              </a:endParaRPr>
            </a:p>
          </p:txBody>
        </p:sp>
        <p:sp>
          <p:nvSpPr>
            <p:cNvPr id="18" name="TextBox 74"/>
            <p:cNvSpPr txBox="1"/>
            <p:nvPr/>
          </p:nvSpPr>
          <p:spPr>
            <a:xfrm>
              <a:off x="3641916" y="2175247"/>
              <a:ext cx="510076" cy="461665"/>
            </a:xfrm>
            <a:prstGeom prst="rect">
              <a:avLst/>
            </a:prstGeom>
            <a:noFill/>
          </p:spPr>
          <p:txBody>
            <a:bodyPr wrap="non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3</a:t>
              </a:r>
              <a:endParaRPr lang="zh-CN" altLang="en-US" sz="2400" i="1" dirty="0">
                <a:latin typeface="Times New Roman" pitchFamily="18" charset="0"/>
                <a:cs typeface="Times New Roman" pitchFamily="18" charset="0"/>
              </a:endParaRPr>
            </a:p>
          </p:txBody>
        </p:sp>
        <p:sp>
          <p:nvSpPr>
            <p:cNvPr id="19" name="TextBox 75"/>
            <p:cNvSpPr txBox="1"/>
            <p:nvPr/>
          </p:nvSpPr>
          <p:spPr>
            <a:xfrm>
              <a:off x="4722036" y="2132856"/>
              <a:ext cx="692818" cy="461665"/>
            </a:xfrm>
            <a:prstGeom prst="rect">
              <a:avLst/>
            </a:prstGeom>
            <a:noFill/>
          </p:spPr>
          <p:txBody>
            <a:bodyPr wrap="non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L-2</a:t>
              </a:r>
              <a:endParaRPr lang="zh-CN" altLang="en-US" sz="2400" i="1" dirty="0">
                <a:latin typeface="Times New Roman" pitchFamily="18" charset="0"/>
                <a:cs typeface="Times New Roman" pitchFamily="18" charset="0"/>
              </a:endParaRPr>
            </a:p>
          </p:txBody>
        </p:sp>
        <p:sp>
          <p:nvSpPr>
            <p:cNvPr id="20" name="TextBox 76"/>
            <p:cNvSpPr txBox="1"/>
            <p:nvPr/>
          </p:nvSpPr>
          <p:spPr>
            <a:xfrm>
              <a:off x="5302920" y="2463279"/>
              <a:ext cx="692818" cy="461665"/>
            </a:xfrm>
            <a:prstGeom prst="rect">
              <a:avLst/>
            </a:prstGeom>
            <a:noFill/>
          </p:spPr>
          <p:txBody>
            <a:bodyPr wrap="non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L-1</a:t>
              </a:r>
              <a:endParaRPr lang="zh-CN" altLang="en-US" sz="2400" i="1" dirty="0">
                <a:latin typeface="Times New Roman" pitchFamily="18" charset="0"/>
                <a:cs typeface="Times New Roman" pitchFamily="18" charset="0"/>
              </a:endParaRPr>
            </a:p>
          </p:txBody>
        </p:sp>
        <p:sp>
          <p:nvSpPr>
            <p:cNvPr id="21" name="TextBox 77"/>
            <p:cNvSpPr txBox="1"/>
            <p:nvPr/>
          </p:nvSpPr>
          <p:spPr>
            <a:xfrm>
              <a:off x="5514124" y="2967335"/>
              <a:ext cx="521297" cy="461665"/>
            </a:xfrm>
            <a:prstGeom prst="rect">
              <a:avLst/>
            </a:prstGeom>
            <a:noFill/>
          </p:spPr>
          <p:txBody>
            <a:bodyPr wrap="non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L</a:t>
              </a:r>
              <a:endParaRPr lang="zh-CN" altLang="en-US" sz="2400" i="1" dirty="0">
                <a:latin typeface="Times New Roman" pitchFamily="18" charset="0"/>
                <a:cs typeface="Times New Roman" pitchFamily="18" charset="0"/>
              </a:endParaRPr>
            </a:p>
          </p:txBody>
        </p:sp>
        <p:sp>
          <p:nvSpPr>
            <p:cNvPr id="22" name="TextBox 18"/>
            <p:cNvSpPr txBox="1"/>
            <p:nvPr/>
          </p:nvSpPr>
          <p:spPr>
            <a:xfrm>
              <a:off x="4211960" y="2401724"/>
              <a:ext cx="543739" cy="512560"/>
            </a:xfrm>
            <a:prstGeom prst="rect">
              <a:avLst/>
            </a:prstGeom>
            <a:noFill/>
            <a:ln>
              <a:noFill/>
            </a:ln>
          </p:spPr>
          <p:txBody>
            <a:bodyPr wrap="none" rtlCol="0">
              <a:spAutoFit/>
            </a:bodyPr>
            <a:lstStyle/>
            <a:p>
              <a:r>
                <a:rPr lang="en-US" altLang="zh-CN" sz="2800" dirty="0"/>
                <a:t>…</a:t>
              </a:r>
              <a:endParaRPr lang="zh-CN" altLang="en-US" sz="2800" dirty="0"/>
            </a:p>
          </p:txBody>
        </p:sp>
      </p:grpSp>
      <mc:AlternateContent xmlns:mc="http://schemas.openxmlformats.org/markup-compatibility/2006" xmlns:a14="http://schemas.microsoft.com/office/drawing/2010/main">
        <mc:Choice Requires="a14">
          <p:sp>
            <p:nvSpPr>
              <p:cNvPr id="23" name="矩形 22"/>
              <p:cNvSpPr/>
              <p:nvPr/>
            </p:nvSpPr>
            <p:spPr>
              <a:xfrm>
                <a:off x="2138253" y="5751410"/>
                <a:ext cx="2103396" cy="477943"/>
              </a:xfrm>
              <a:prstGeom prst="rect">
                <a:avLst/>
              </a:prstGeom>
            </p:spPr>
            <p:txBody>
              <a:bodyPr wrap="none">
                <a:spAutoFit/>
              </a:bodyPr>
              <a:lstStyle/>
              <a:p>
                <a14:m>
                  <m:oMath xmlns:m="http://schemas.openxmlformats.org/officeDocument/2006/math">
                    <m:sSup>
                      <m:sSupPr>
                        <m:ctrlPr>
                          <a:rPr lang="en-US" altLang="zh-CN" sz="2400" b="1" i="1" smtClean="0">
                            <a:solidFill>
                              <a:schemeClr val="tx1"/>
                            </a:solidFill>
                            <a:latin typeface="Cambria Math" panose="02040503050406030204" pitchFamily="18" charset="0"/>
                            <a:cs typeface="Times New Roman" pitchFamily="18" charset="0"/>
                          </a:rPr>
                        </m:ctrlPr>
                      </m:sSupPr>
                      <m:e>
                        <m:r>
                          <a:rPr lang="en-US" altLang="zh-CN" sz="2400" b="1" i="1">
                            <a:solidFill>
                              <a:schemeClr val="tx1"/>
                            </a:solidFill>
                            <a:latin typeface="Cambria Math" panose="02040503050406030204" pitchFamily="18" charset="0"/>
                            <a:cs typeface="Times New Roman" pitchFamily="18" charset="0"/>
                          </a:rPr>
                          <m:t>𝒅</m:t>
                        </m:r>
                      </m:e>
                      <m:sup>
                        <m:r>
                          <a:rPr lang="en-US" altLang="zh-CN" sz="2400" b="1" i="1">
                            <a:solidFill>
                              <a:schemeClr val="tx1"/>
                            </a:solidFill>
                            <a:latin typeface="Cambria Math" panose="02040503050406030204" pitchFamily="18" charset="0"/>
                            <a:cs typeface="Times New Roman" pitchFamily="18" charset="0"/>
                          </a:rPr>
                          <m:t>𝑳</m:t>
                        </m:r>
                      </m:sup>
                    </m:sSup>
                  </m:oMath>
                </a14:m>
                <a:r>
                  <a:rPr lang="en-US" altLang="zh-CN" sz="2400" b="1" i="1" dirty="0">
                    <a:solidFill>
                      <a:schemeClr val="tx1"/>
                    </a:solidFill>
                    <a:latin typeface="Times New Roman" pitchFamily="18" charset="0"/>
                    <a:cs typeface="Times New Roman" pitchFamily="18" charset="0"/>
                  </a:rPr>
                  <a:t> </a:t>
                </a:r>
                <a:r>
                  <a:rPr lang="en-US" altLang="zh-CN" sz="2400" b="1" dirty="0">
                    <a:solidFill>
                      <a:schemeClr val="tx1"/>
                    </a:solidFill>
                    <a:latin typeface="Times New Roman" pitchFamily="18" charset="0"/>
                    <a:cs typeface="Times New Roman" pitchFamily="18" charset="0"/>
                  </a:rPr>
                  <a:t>parameters</a:t>
                </a:r>
              </a:p>
            </p:txBody>
          </p:sp>
        </mc:Choice>
        <mc:Fallback xmlns="">
          <p:sp>
            <p:nvSpPr>
              <p:cNvPr id="23" name="矩形 22"/>
              <p:cNvSpPr>
                <a:spLocks noRot="1" noChangeAspect="1" noMove="1" noResize="1" noEditPoints="1" noAdjustHandles="1" noChangeArrowheads="1" noChangeShapeType="1" noTextEdit="1"/>
              </p:cNvSpPr>
              <p:nvPr/>
            </p:nvSpPr>
            <p:spPr>
              <a:xfrm>
                <a:off x="2138253" y="5751410"/>
                <a:ext cx="2103396" cy="477943"/>
              </a:xfrm>
              <a:prstGeom prst="rect">
                <a:avLst/>
              </a:prstGeom>
              <a:blipFill>
                <a:blip r:embed="rId5"/>
                <a:stretch>
                  <a:fillRect l="-1159" t="-8861" r="-2319" b="-25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7065595" y="5742346"/>
                <a:ext cx="2678875" cy="479775"/>
              </a:xfrm>
              <a:prstGeom prst="rect">
                <a:avLst/>
              </a:prstGeom>
            </p:spPr>
            <p:txBody>
              <a:bodyPr wrap="none">
                <a:spAutoFit/>
              </a:bodyPr>
              <a:lstStyle/>
              <a:p>
                <a14:m>
                  <m:oMath xmlns:m="http://schemas.openxmlformats.org/officeDocument/2006/math">
                    <m:r>
                      <a:rPr lang="en-US" altLang="zh-CN" sz="2400" b="1" i="1" dirty="0" smtClean="0">
                        <a:solidFill>
                          <a:schemeClr val="tx1"/>
                        </a:solidFill>
                        <a:latin typeface="Cambria Math" panose="02040503050406030204" pitchFamily="18" charset="0"/>
                        <a:cs typeface="Times New Roman" pitchFamily="18" charset="0"/>
                      </a:rPr>
                      <m:t>𝒅</m:t>
                    </m:r>
                    <m:sSup>
                      <m:sSupPr>
                        <m:ctrlPr>
                          <a:rPr lang="en-US" altLang="zh-CN" sz="2400" b="1" i="1" dirty="0">
                            <a:solidFill>
                              <a:schemeClr val="tx1"/>
                            </a:solidFill>
                            <a:latin typeface="Cambria Math" panose="02040503050406030204" pitchFamily="18" charset="0"/>
                            <a:cs typeface="Times New Roman" pitchFamily="18" charset="0"/>
                          </a:rPr>
                        </m:ctrlPr>
                      </m:sSupPr>
                      <m:e>
                        <m:r>
                          <a:rPr lang="en-US" altLang="zh-CN" sz="2400" b="1" i="1" dirty="0">
                            <a:solidFill>
                              <a:schemeClr val="tx1"/>
                            </a:solidFill>
                            <a:latin typeface="Cambria Math" panose="02040503050406030204" pitchFamily="18" charset="0"/>
                            <a:cs typeface="Times New Roman" pitchFamily="18" charset="0"/>
                          </a:rPr>
                          <m:t>𝑫</m:t>
                        </m:r>
                      </m:e>
                      <m:sup>
                        <m:r>
                          <a:rPr lang="en-US" altLang="zh-CN" sz="2400" b="1" i="1" dirty="0">
                            <a:solidFill>
                              <a:schemeClr val="tx1"/>
                            </a:solidFill>
                            <a:latin typeface="Cambria Math" panose="02040503050406030204" pitchFamily="18" charset="0"/>
                            <a:cs typeface="Times New Roman" pitchFamily="18" charset="0"/>
                          </a:rPr>
                          <m:t>𝟐</m:t>
                        </m:r>
                      </m:sup>
                    </m:sSup>
                    <m:r>
                      <a:rPr lang="en-US" altLang="zh-CN" sz="2400" b="1" i="1" dirty="0">
                        <a:solidFill>
                          <a:schemeClr val="tx1"/>
                        </a:solidFill>
                        <a:latin typeface="Cambria Math" panose="02040503050406030204" pitchFamily="18" charset="0"/>
                        <a:cs typeface="Times New Roman" pitchFamily="18" charset="0"/>
                      </a:rPr>
                      <m:t>𝑳</m:t>
                    </m:r>
                  </m:oMath>
                </a14:m>
                <a:r>
                  <a:rPr lang="en-US" altLang="zh-CN" sz="2400" b="1" i="1" dirty="0">
                    <a:solidFill>
                      <a:schemeClr val="tx1"/>
                    </a:solidFill>
                    <a:latin typeface="Times New Roman" pitchFamily="18" charset="0"/>
                    <a:cs typeface="Times New Roman" pitchFamily="18" charset="0"/>
                  </a:rPr>
                  <a:t>  </a:t>
                </a:r>
                <a:r>
                  <a:rPr lang="en-US" altLang="zh-CN" sz="2400" b="1" dirty="0">
                    <a:solidFill>
                      <a:schemeClr val="tx1"/>
                    </a:solidFill>
                    <a:latin typeface="Times New Roman" pitchFamily="18" charset="0"/>
                    <a:cs typeface="Times New Roman" pitchFamily="18" charset="0"/>
                  </a:rPr>
                  <a:t>parameters</a:t>
                </a:r>
                <a:r>
                  <a:rPr lang="en-US" altLang="zh-CN" sz="2400" b="1" dirty="0">
                    <a:solidFill>
                      <a:schemeClr val="tx1"/>
                    </a:solidFill>
                    <a:latin typeface="Arial Unicode MS" pitchFamily="34" charset="-122"/>
                    <a:ea typeface="Arial Unicode MS" pitchFamily="34" charset="-122"/>
                    <a:cs typeface="Arial Unicode MS" pitchFamily="34" charset="-122"/>
                  </a:rPr>
                  <a:t> </a:t>
                </a:r>
                <a:endParaRPr lang="zh-CN" altLang="en-US" sz="2400" b="1" dirty="0">
                  <a:solidFill>
                    <a:schemeClr val="tx1"/>
                  </a:solidFill>
                </a:endParaRPr>
              </a:p>
            </p:txBody>
          </p:sp>
        </mc:Choice>
        <mc:Fallback xmlns="">
          <p:sp>
            <p:nvSpPr>
              <p:cNvPr id="24" name="矩形 23"/>
              <p:cNvSpPr>
                <a:spLocks noRot="1" noChangeAspect="1" noMove="1" noResize="1" noEditPoints="1" noAdjustHandles="1" noChangeArrowheads="1" noChangeShapeType="1" noTextEdit="1"/>
              </p:cNvSpPr>
              <p:nvPr/>
            </p:nvSpPr>
            <p:spPr>
              <a:xfrm>
                <a:off x="7065595" y="5742346"/>
                <a:ext cx="2678875" cy="479775"/>
              </a:xfrm>
              <a:prstGeom prst="rect">
                <a:avLst/>
              </a:prstGeom>
              <a:blipFill>
                <a:blip r:embed="rId6"/>
                <a:stretch>
                  <a:fillRect l="-682" t="-10127" b="-24051"/>
                </a:stretch>
              </a:blipFill>
            </p:spPr>
            <p:txBody>
              <a:bodyPr/>
              <a:lstStyle/>
              <a:p>
                <a:r>
                  <a:rPr lang="zh-CN" altLang="en-US">
                    <a:noFill/>
                  </a:rPr>
                  <a:t> </a:t>
                </a:r>
              </a:p>
            </p:txBody>
          </p:sp>
        </mc:Fallback>
      </mc:AlternateContent>
      <p:grpSp>
        <p:nvGrpSpPr>
          <p:cNvPr id="25" name="组合 24"/>
          <p:cNvGrpSpPr/>
          <p:nvPr/>
        </p:nvGrpSpPr>
        <p:grpSpPr>
          <a:xfrm>
            <a:off x="6288125" y="2775626"/>
            <a:ext cx="4065410" cy="1563085"/>
            <a:chOff x="244875" y="4581128"/>
            <a:chExt cx="4065410" cy="1531237"/>
          </a:xfrm>
        </p:grpSpPr>
        <p:grpSp>
          <p:nvGrpSpPr>
            <p:cNvPr id="26" name="组合 25"/>
            <p:cNvGrpSpPr/>
            <p:nvPr/>
          </p:nvGrpSpPr>
          <p:grpSpPr>
            <a:xfrm>
              <a:off x="244875" y="4581128"/>
              <a:ext cx="4065410" cy="1037729"/>
              <a:chOff x="2234782" y="5271591"/>
              <a:chExt cx="4065410" cy="1037729"/>
            </a:xfrm>
          </p:grpSpPr>
          <p:cxnSp>
            <p:nvCxnSpPr>
              <p:cNvPr id="37" name="AutoShape 57"/>
              <p:cNvCxnSpPr>
                <a:cxnSpLocks noChangeShapeType="1"/>
              </p:cNvCxnSpPr>
              <p:nvPr/>
            </p:nvCxnSpPr>
            <p:spPr bwMode="auto">
              <a:xfrm>
                <a:off x="2234782" y="6228928"/>
                <a:ext cx="360000"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组合 30"/>
              <p:cNvGrpSpPr/>
              <p:nvPr/>
            </p:nvGrpSpPr>
            <p:grpSpPr>
              <a:xfrm>
                <a:off x="2572532" y="5796880"/>
                <a:ext cx="645114" cy="512440"/>
                <a:chOff x="4657806" y="4365104"/>
                <a:chExt cx="645114" cy="512440"/>
              </a:xfrm>
            </p:grpSpPr>
            <p:sp>
              <p:nvSpPr>
                <p:cNvPr id="54" name="Oval 50"/>
                <p:cNvSpPr>
                  <a:spLocks noChangeArrowheads="1"/>
                </p:cNvSpPr>
                <p:nvPr/>
              </p:nvSpPr>
              <p:spPr bwMode="auto">
                <a:xfrm>
                  <a:off x="4657806" y="4725144"/>
                  <a:ext cx="152400" cy="152400"/>
                </a:xfrm>
                <a:prstGeom prst="ellipse">
                  <a:avLst/>
                </a:prstGeom>
                <a:solidFill>
                  <a:srgbClr val="C00000"/>
                </a:solidFill>
                <a:ln w="9525">
                  <a:solidFill>
                    <a:srgbClr val="C00000"/>
                  </a:solidFill>
                  <a:round/>
                  <a:headEnd/>
                  <a:tailEnd/>
                </a:ln>
                <a:effectLst/>
              </p:spPr>
              <p:txBody>
                <a:bodyPr wrap="none" anchor="ctr"/>
                <a:lstStyle/>
                <a:p>
                  <a:endParaRPr lang="zh-CN" altLang="en-US"/>
                </a:p>
              </p:txBody>
            </p:sp>
            <p:cxnSp>
              <p:nvCxnSpPr>
                <p:cNvPr id="55" name="AutoShape 57"/>
                <p:cNvCxnSpPr>
                  <a:cxnSpLocks noChangeShapeType="1"/>
                </p:cNvCxnSpPr>
                <p:nvPr/>
              </p:nvCxnSpPr>
              <p:spPr bwMode="auto">
                <a:xfrm>
                  <a:off x="4810206" y="4801344"/>
                  <a:ext cx="492714"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74"/>
                <p:cNvCxnSpPr>
                  <a:cxnSpLocks noChangeShapeType="1"/>
                </p:cNvCxnSpPr>
                <p:nvPr/>
              </p:nvCxnSpPr>
              <p:spPr bwMode="auto">
                <a:xfrm>
                  <a:off x="4731320" y="4365104"/>
                  <a:ext cx="0" cy="360040"/>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组合 31"/>
              <p:cNvGrpSpPr/>
              <p:nvPr/>
            </p:nvGrpSpPr>
            <p:grpSpPr>
              <a:xfrm>
                <a:off x="3206806" y="5796880"/>
                <a:ext cx="645114" cy="512440"/>
                <a:chOff x="4657806" y="4365104"/>
                <a:chExt cx="645114" cy="512440"/>
              </a:xfrm>
            </p:grpSpPr>
            <p:sp>
              <p:nvSpPr>
                <p:cNvPr id="51" name="Oval 50"/>
                <p:cNvSpPr>
                  <a:spLocks noChangeArrowheads="1"/>
                </p:cNvSpPr>
                <p:nvPr/>
              </p:nvSpPr>
              <p:spPr bwMode="auto">
                <a:xfrm>
                  <a:off x="4657806" y="4725144"/>
                  <a:ext cx="152400" cy="152400"/>
                </a:xfrm>
                <a:prstGeom prst="ellipse">
                  <a:avLst/>
                </a:prstGeom>
                <a:solidFill>
                  <a:srgbClr val="C00000"/>
                </a:solidFill>
                <a:ln w="9525">
                  <a:solidFill>
                    <a:srgbClr val="C00000"/>
                  </a:solidFill>
                  <a:round/>
                  <a:headEnd/>
                  <a:tailEnd/>
                </a:ln>
                <a:effectLst/>
              </p:spPr>
              <p:txBody>
                <a:bodyPr wrap="none" anchor="ctr"/>
                <a:lstStyle/>
                <a:p>
                  <a:endParaRPr lang="zh-CN" altLang="en-US"/>
                </a:p>
              </p:txBody>
            </p:sp>
            <p:cxnSp>
              <p:nvCxnSpPr>
                <p:cNvPr id="52" name="AutoShape 57"/>
                <p:cNvCxnSpPr>
                  <a:cxnSpLocks noChangeShapeType="1"/>
                </p:cNvCxnSpPr>
                <p:nvPr/>
              </p:nvCxnSpPr>
              <p:spPr bwMode="auto">
                <a:xfrm>
                  <a:off x="4810206" y="4801344"/>
                  <a:ext cx="492714"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74"/>
                <p:cNvCxnSpPr>
                  <a:cxnSpLocks noChangeShapeType="1"/>
                </p:cNvCxnSpPr>
                <p:nvPr/>
              </p:nvCxnSpPr>
              <p:spPr bwMode="auto">
                <a:xfrm>
                  <a:off x="4735962" y="4365104"/>
                  <a:ext cx="0" cy="360040"/>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组合 32"/>
              <p:cNvGrpSpPr/>
              <p:nvPr/>
            </p:nvGrpSpPr>
            <p:grpSpPr>
              <a:xfrm>
                <a:off x="3854878" y="5796880"/>
                <a:ext cx="645114" cy="512440"/>
                <a:chOff x="4657806" y="4365104"/>
                <a:chExt cx="645114" cy="512440"/>
              </a:xfrm>
            </p:grpSpPr>
            <p:sp>
              <p:nvSpPr>
                <p:cNvPr id="48" name="Oval 50"/>
                <p:cNvSpPr>
                  <a:spLocks noChangeArrowheads="1"/>
                </p:cNvSpPr>
                <p:nvPr/>
              </p:nvSpPr>
              <p:spPr bwMode="auto">
                <a:xfrm>
                  <a:off x="4657806" y="4725144"/>
                  <a:ext cx="152400" cy="152400"/>
                </a:xfrm>
                <a:prstGeom prst="ellipse">
                  <a:avLst/>
                </a:prstGeom>
                <a:solidFill>
                  <a:srgbClr val="C00000"/>
                </a:solidFill>
                <a:ln w="9525">
                  <a:solidFill>
                    <a:srgbClr val="C00000"/>
                  </a:solidFill>
                  <a:round/>
                  <a:headEnd/>
                  <a:tailEnd/>
                </a:ln>
                <a:effectLst/>
              </p:spPr>
              <p:txBody>
                <a:bodyPr wrap="none" anchor="ctr"/>
                <a:lstStyle/>
                <a:p>
                  <a:endParaRPr lang="zh-CN" altLang="en-US"/>
                </a:p>
              </p:txBody>
            </p:sp>
            <p:cxnSp>
              <p:nvCxnSpPr>
                <p:cNvPr id="49" name="AutoShape 57"/>
                <p:cNvCxnSpPr>
                  <a:cxnSpLocks noChangeShapeType="1"/>
                </p:cNvCxnSpPr>
                <p:nvPr/>
              </p:nvCxnSpPr>
              <p:spPr bwMode="auto">
                <a:xfrm>
                  <a:off x="4810206" y="4801344"/>
                  <a:ext cx="492714"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74"/>
                <p:cNvCxnSpPr>
                  <a:cxnSpLocks noChangeShapeType="1"/>
                </p:cNvCxnSpPr>
                <p:nvPr/>
              </p:nvCxnSpPr>
              <p:spPr bwMode="auto">
                <a:xfrm>
                  <a:off x="4740604" y="4365104"/>
                  <a:ext cx="0" cy="360040"/>
                </a:xfrm>
                <a:prstGeom prst="straightConnector1">
                  <a:avLst/>
                </a:prstGeom>
                <a:no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组合 33"/>
              <p:cNvGrpSpPr/>
              <p:nvPr/>
            </p:nvGrpSpPr>
            <p:grpSpPr>
              <a:xfrm>
                <a:off x="4502950" y="5796880"/>
                <a:ext cx="645114" cy="512440"/>
                <a:chOff x="4657806" y="4365104"/>
                <a:chExt cx="645114" cy="512440"/>
              </a:xfrm>
            </p:grpSpPr>
            <p:sp>
              <p:nvSpPr>
                <p:cNvPr id="45" name="Oval 50"/>
                <p:cNvSpPr>
                  <a:spLocks noChangeArrowheads="1"/>
                </p:cNvSpPr>
                <p:nvPr/>
              </p:nvSpPr>
              <p:spPr bwMode="auto">
                <a:xfrm>
                  <a:off x="4657806" y="4725144"/>
                  <a:ext cx="152400" cy="152400"/>
                </a:xfrm>
                <a:prstGeom prst="ellipse">
                  <a:avLst/>
                </a:prstGeom>
                <a:solidFill>
                  <a:srgbClr val="C00000"/>
                </a:solidFill>
                <a:ln w="9525">
                  <a:solidFill>
                    <a:srgbClr val="C00000"/>
                  </a:solidFill>
                  <a:round/>
                  <a:headEnd/>
                  <a:tailEnd/>
                </a:ln>
                <a:effectLst/>
              </p:spPr>
              <p:txBody>
                <a:bodyPr wrap="none" anchor="ctr"/>
                <a:lstStyle/>
                <a:p>
                  <a:endParaRPr lang="zh-CN" altLang="en-US"/>
                </a:p>
              </p:txBody>
            </p:sp>
            <p:cxnSp>
              <p:nvCxnSpPr>
                <p:cNvPr id="46" name="AutoShape 57"/>
                <p:cNvCxnSpPr>
                  <a:cxnSpLocks noChangeShapeType="1"/>
                </p:cNvCxnSpPr>
                <p:nvPr/>
              </p:nvCxnSpPr>
              <p:spPr bwMode="auto">
                <a:xfrm>
                  <a:off x="4810206" y="4801344"/>
                  <a:ext cx="492714"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74"/>
                <p:cNvCxnSpPr>
                  <a:cxnSpLocks noChangeShapeType="1"/>
                </p:cNvCxnSpPr>
                <p:nvPr/>
              </p:nvCxnSpPr>
              <p:spPr bwMode="auto">
                <a:xfrm>
                  <a:off x="4735962" y="4365104"/>
                  <a:ext cx="0" cy="360040"/>
                </a:xfrm>
                <a:prstGeom prst="straightConnector1">
                  <a:avLst/>
                </a:prstGeom>
                <a:no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组合 34"/>
              <p:cNvGrpSpPr/>
              <p:nvPr/>
            </p:nvGrpSpPr>
            <p:grpSpPr>
              <a:xfrm>
                <a:off x="5151022" y="5796880"/>
                <a:ext cx="645114" cy="512440"/>
                <a:chOff x="4657806" y="4365104"/>
                <a:chExt cx="645114" cy="512440"/>
              </a:xfrm>
            </p:grpSpPr>
            <p:sp>
              <p:nvSpPr>
                <p:cNvPr id="42" name="Oval 50"/>
                <p:cNvSpPr>
                  <a:spLocks noChangeArrowheads="1"/>
                </p:cNvSpPr>
                <p:nvPr/>
              </p:nvSpPr>
              <p:spPr bwMode="auto">
                <a:xfrm>
                  <a:off x="4657806" y="4725144"/>
                  <a:ext cx="152400" cy="152400"/>
                </a:xfrm>
                <a:prstGeom prst="ellipse">
                  <a:avLst/>
                </a:prstGeom>
                <a:solidFill>
                  <a:srgbClr val="C00000"/>
                </a:solidFill>
                <a:ln w="9525">
                  <a:solidFill>
                    <a:srgbClr val="C00000"/>
                  </a:solidFill>
                  <a:round/>
                  <a:headEnd/>
                  <a:tailEnd/>
                </a:ln>
                <a:effectLst/>
              </p:spPr>
              <p:txBody>
                <a:bodyPr wrap="none" anchor="ctr"/>
                <a:lstStyle/>
                <a:p>
                  <a:endParaRPr lang="zh-CN" altLang="en-US"/>
                </a:p>
              </p:txBody>
            </p:sp>
            <p:cxnSp>
              <p:nvCxnSpPr>
                <p:cNvPr id="43" name="AutoShape 57"/>
                <p:cNvCxnSpPr>
                  <a:cxnSpLocks noChangeShapeType="1"/>
                </p:cNvCxnSpPr>
                <p:nvPr/>
              </p:nvCxnSpPr>
              <p:spPr bwMode="auto">
                <a:xfrm>
                  <a:off x="4810206" y="4801344"/>
                  <a:ext cx="492714"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74"/>
                <p:cNvCxnSpPr>
                  <a:cxnSpLocks noChangeShapeType="1"/>
                </p:cNvCxnSpPr>
                <p:nvPr/>
              </p:nvCxnSpPr>
              <p:spPr bwMode="auto">
                <a:xfrm>
                  <a:off x="4735962" y="4365104"/>
                  <a:ext cx="0" cy="360040"/>
                </a:xfrm>
                <a:prstGeom prst="straightConnector1">
                  <a:avLst/>
                </a:prstGeom>
                <a:no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组合 35"/>
              <p:cNvGrpSpPr/>
              <p:nvPr/>
            </p:nvGrpSpPr>
            <p:grpSpPr>
              <a:xfrm>
                <a:off x="5799094" y="5796880"/>
                <a:ext cx="476400" cy="512440"/>
                <a:chOff x="4657806" y="4365104"/>
                <a:chExt cx="476400" cy="512440"/>
              </a:xfrm>
            </p:grpSpPr>
            <p:sp>
              <p:nvSpPr>
                <p:cNvPr id="39" name="Oval 50"/>
                <p:cNvSpPr>
                  <a:spLocks noChangeArrowheads="1"/>
                </p:cNvSpPr>
                <p:nvPr/>
              </p:nvSpPr>
              <p:spPr bwMode="auto">
                <a:xfrm>
                  <a:off x="4657806" y="4725144"/>
                  <a:ext cx="152400" cy="152400"/>
                </a:xfrm>
                <a:prstGeom prst="ellipse">
                  <a:avLst/>
                </a:prstGeom>
                <a:solidFill>
                  <a:srgbClr val="C00000"/>
                </a:solidFill>
                <a:ln w="9525">
                  <a:solidFill>
                    <a:srgbClr val="C00000"/>
                  </a:solidFill>
                  <a:round/>
                  <a:headEnd/>
                  <a:tailEnd/>
                </a:ln>
                <a:effectLst/>
              </p:spPr>
              <p:txBody>
                <a:bodyPr wrap="none" anchor="ctr"/>
                <a:lstStyle/>
                <a:p>
                  <a:endParaRPr lang="zh-CN" altLang="en-US"/>
                </a:p>
              </p:txBody>
            </p:sp>
            <p:cxnSp>
              <p:nvCxnSpPr>
                <p:cNvPr id="40" name="AutoShape 57"/>
                <p:cNvCxnSpPr>
                  <a:cxnSpLocks noChangeShapeType="1"/>
                </p:cNvCxnSpPr>
                <p:nvPr/>
              </p:nvCxnSpPr>
              <p:spPr bwMode="auto">
                <a:xfrm>
                  <a:off x="4810206" y="4801344"/>
                  <a:ext cx="324000" cy="0"/>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74"/>
                <p:cNvCxnSpPr>
                  <a:cxnSpLocks noChangeShapeType="1"/>
                </p:cNvCxnSpPr>
                <p:nvPr/>
              </p:nvCxnSpPr>
              <p:spPr bwMode="auto">
                <a:xfrm>
                  <a:off x="4731320" y="4365104"/>
                  <a:ext cx="0" cy="360040"/>
                </a:xfrm>
                <a:prstGeom prst="straightConnector1">
                  <a:avLst/>
                </a:prstGeom>
                <a:no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TextBox 327"/>
              <p:cNvSpPr txBox="1"/>
              <p:nvPr/>
            </p:nvSpPr>
            <p:spPr>
              <a:xfrm>
                <a:off x="2411760" y="5271591"/>
                <a:ext cx="3888432" cy="461665"/>
              </a:xfrm>
              <a:prstGeom prst="rect">
                <a:avLst/>
              </a:prstGeom>
              <a:noFill/>
            </p:spPr>
            <p:txBody>
              <a:bodyPr wrap="square" rtlCol="0">
                <a:spAutoFit/>
              </a:bodyPr>
              <a:lstStyle/>
              <a:p>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1      </a:t>
                </a:r>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2      </a:t>
                </a:r>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3</a:t>
                </a:r>
                <a:r>
                  <a:rPr lang="en-US" altLang="zh-CN" sz="2400" i="1" dirty="0">
                    <a:latin typeface="Times New Roman" pitchFamily="18" charset="0"/>
                    <a:cs typeface="Times New Roman" pitchFamily="18" charset="0"/>
                  </a:rPr>
                  <a:t> … …   m</a:t>
                </a:r>
                <a:r>
                  <a:rPr lang="en-US" altLang="zh-CN" sz="2400" i="1" baseline="-25000" dirty="0">
                    <a:latin typeface="Times New Roman" pitchFamily="18" charset="0"/>
                    <a:cs typeface="Times New Roman" pitchFamily="18" charset="0"/>
                  </a:rPr>
                  <a:t>L-1    </a:t>
                </a:r>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L</a:t>
                </a:r>
                <a:endParaRPr lang="zh-CN" altLang="en-US" sz="2400" i="1" dirty="0">
                  <a:latin typeface="Times New Roman" pitchFamily="18" charset="0"/>
                  <a:cs typeface="Times New Roman" pitchFamily="18" charset="0"/>
                </a:endParaRPr>
              </a:p>
            </p:txBody>
          </p:sp>
        </p:grpSp>
        <p:sp>
          <p:nvSpPr>
            <p:cNvPr id="27" name="矩形 26"/>
            <p:cNvSpPr/>
            <p:nvPr/>
          </p:nvSpPr>
          <p:spPr>
            <a:xfrm>
              <a:off x="748891" y="5650700"/>
              <a:ext cx="1196161" cy="461665"/>
            </a:xfrm>
            <a:prstGeom prst="rect">
              <a:avLst/>
            </a:prstGeom>
          </p:spPr>
          <p:txBody>
            <a:bodyPr wrap="none">
              <a:spAutoFit/>
            </a:bodyPr>
            <a:lstStyle/>
            <a:p>
              <a:r>
                <a:rPr lang="en-US" altLang="zh-CN" sz="2400" i="1" dirty="0">
                  <a:latin typeface="Times New Roman" pitchFamily="18" charset="0"/>
                  <a:cs typeface="Times New Roman" pitchFamily="18" charset="0"/>
                </a:rPr>
                <a:t>A</a:t>
              </a:r>
              <a:r>
                <a:rPr lang="en-US" altLang="zh-CN" sz="2400" i="1" baseline="-25000" dirty="0">
                  <a:latin typeface="Times New Roman" pitchFamily="18" charset="0"/>
                  <a:cs typeface="Times New Roman" pitchFamily="18" charset="0"/>
                  <a:sym typeface="Symbol"/>
                </a:rPr>
                <a:t></a:t>
              </a:r>
              <a:r>
                <a:rPr lang="en-US" altLang="zh-CN" sz="2400" dirty="0">
                  <a:latin typeface="Times New Roman" pitchFamily="18" charset="0"/>
                  <a:cs typeface="Times New Roman" pitchFamily="18" charset="0"/>
                  <a:sym typeface="Symbol"/>
                </a:rPr>
                <a:t>[</a:t>
              </a:r>
              <a:r>
                <a:rPr lang="en-US" altLang="zh-CN" sz="2400" i="1" dirty="0">
                  <a:latin typeface="Times New Roman" pitchFamily="18" charset="0"/>
                  <a:cs typeface="Times New Roman" pitchFamily="18" charset="0"/>
                </a:rPr>
                <a:t>m</a:t>
              </a:r>
              <a:r>
                <a:rPr lang="en-US" altLang="zh-CN" sz="2400" i="1" baseline="-25000" dirty="0">
                  <a:latin typeface="Times New Roman" pitchFamily="18" charset="0"/>
                  <a:cs typeface="Times New Roman" pitchFamily="18" charset="0"/>
                </a:rPr>
                <a:t>2 </a:t>
              </a:r>
              <a:r>
                <a:rPr lang="en-US" altLang="zh-CN" sz="2400" dirty="0">
                  <a:latin typeface="Times New Roman" pitchFamily="18" charset="0"/>
                  <a:cs typeface="Times New Roman" pitchFamily="18" charset="0"/>
                  <a:sym typeface="Symbol"/>
                </a:rPr>
                <a:t>]</a:t>
              </a:r>
              <a:endParaRPr lang="zh-CN" altLang="en-US" sz="2400" dirty="0">
                <a:latin typeface="Times New Roman" pitchFamily="18" charset="0"/>
                <a:cs typeface="Times New Roman" pitchFamily="18" charset="0"/>
              </a:endParaRPr>
            </a:p>
          </p:txBody>
        </p:sp>
        <p:sp>
          <p:nvSpPr>
            <p:cNvPr id="28" name="矩形 27"/>
            <p:cNvSpPr/>
            <p:nvPr/>
          </p:nvSpPr>
          <p:spPr>
            <a:xfrm>
              <a:off x="837543" y="5211945"/>
              <a:ext cx="852529" cy="369332"/>
            </a:xfrm>
            <a:prstGeom prst="rect">
              <a:avLst/>
            </a:prstGeom>
            <a:ln>
              <a:noFill/>
            </a:ln>
          </p:spPr>
          <p:txBody>
            <a:bodyPr wrap="square">
              <a:spAutoFit/>
            </a:bodyPr>
            <a:lstStyle/>
            <a:p>
              <a:r>
                <a:rPr lang="en-US" altLang="zh-CN" i="1" dirty="0">
                  <a:latin typeface="Times New Roman" pitchFamily="18" charset="0"/>
                  <a:cs typeface="Times New Roman" pitchFamily="18" charset="0"/>
                  <a:sym typeface="Symbol"/>
                </a:rPr>
                <a:t>      </a:t>
              </a:r>
              <a:endParaRPr lang="zh-CN" altLang="en-US" dirty="0"/>
            </a:p>
          </p:txBody>
        </p:sp>
        <p:sp>
          <p:nvSpPr>
            <p:cNvPr id="29" name="矩形 28"/>
            <p:cNvSpPr/>
            <p:nvPr/>
          </p:nvSpPr>
          <p:spPr>
            <a:xfrm>
              <a:off x="2765115" y="5589240"/>
              <a:ext cx="407484" cy="461665"/>
            </a:xfrm>
            <a:prstGeom prst="rect">
              <a:avLst/>
            </a:prstGeom>
          </p:spPr>
          <p:txBody>
            <a:bodyPr wrap="none">
              <a:spAutoFit/>
            </a:bodyPr>
            <a:lstStyle/>
            <a:p>
              <a:r>
                <a:rPr lang="en-US" altLang="zh-CN" sz="2400" b="1" i="1" dirty="0">
                  <a:solidFill>
                    <a:srgbClr val="0000CC"/>
                  </a:solidFill>
                  <a:latin typeface="Times New Roman" pitchFamily="18" charset="0"/>
                  <a:cs typeface="Times New Roman" pitchFamily="18" charset="0"/>
                </a:rPr>
                <a:t>D</a:t>
              </a:r>
              <a:endParaRPr lang="zh-CN" altLang="en-US" sz="2400" b="1" dirty="0">
                <a:solidFill>
                  <a:srgbClr val="0000CC"/>
                </a:solidFill>
              </a:endParaRPr>
            </a:p>
          </p:txBody>
        </p:sp>
        <p:sp>
          <p:nvSpPr>
            <p:cNvPr id="30" name="矩形 29"/>
            <p:cNvSpPr/>
            <p:nvPr/>
          </p:nvSpPr>
          <p:spPr>
            <a:xfrm>
              <a:off x="3928181" y="5045019"/>
              <a:ext cx="338554" cy="452259"/>
            </a:xfrm>
            <a:prstGeom prst="rect">
              <a:avLst/>
            </a:prstGeom>
          </p:spPr>
          <p:txBody>
            <a:bodyPr wrap="none">
              <a:spAutoFit/>
            </a:bodyPr>
            <a:lstStyle/>
            <a:p>
              <a:r>
                <a:rPr lang="en-US" altLang="zh-CN" sz="2400" b="1" i="1" dirty="0">
                  <a:solidFill>
                    <a:srgbClr val="0000CC"/>
                  </a:solidFill>
                  <a:latin typeface="Times New Roman" pitchFamily="18" charset="0"/>
                  <a:cs typeface="Times New Roman" pitchFamily="18" charset="0"/>
                </a:rPr>
                <a:t>d</a:t>
              </a:r>
              <a:endParaRPr lang="zh-CN" altLang="en-US" sz="2400" b="1" dirty="0">
                <a:solidFill>
                  <a:srgbClr val="0000CC"/>
                </a:solidFill>
              </a:endParaRPr>
            </a:p>
          </p:txBody>
        </p:sp>
      </p:grpSp>
      <p:sp>
        <p:nvSpPr>
          <p:cNvPr id="57" name="TextBox 290"/>
          <p:cNvSpPr txBox="1"/>
          <p:nvPr/>
        </p:nvSpPr>
        <p:spPr>
          <a:xfrm>
            <a:off x="8088285" y="4172232"/>
            <a:ext cx="2520280" cy="408432"/>
          </a:xfrm>
          <a:prstGeom prst="rect">
            <a:avLst/>
          </a:prstGeom>
          <a:noFill/>
        </p:spPr>
        <p:txBody>
          <a:bodyPr wrap="square" rtlCol="0">
            <a:spAutoFit/>
          </a:bodyPr>
          <a:lstStyle/>
          <a:p>
            <a:r>
              <a:rPr lang="en-US" altLang="zh-CN" sz="2000" b="1" dirty="0">
                <a:solidFill>
                  <a:srgbClr val="0000CC"/>
                </a:solidFill>
                <a:latin typeface="Times New Roman" panose="02020603050405020304" pitchFamily="18" charset="0"/>
                <a:cs typeface="Times New Roman" panose="02020603050405020304" pitchFamily="18" charset="0"/>
              </a:rPr>
              <a:t>Virtual basis state</a:t>
            </a:r>
            <a:endParaRPr lang="zh-CN" altLang="en-US" sz="2000" b="1" dirty="0">
              <a:solidFill>
                <a:srgbClr val="0000CC"/>
              </a:solidFill>
              <a:latin typeface="Times New Roman" panose="02020603050405020304" pitchFamily="18" charset="0"/>
              <a:cs typeface="Times New Roman" panose="02020603050405020304" pitchFamily="18" charset="0"/>
            </a:endParaRPr>
          </a:p>
        </p:txBody>
      </p:sp>
      <p:sp>
        <p:nvSpPr>
          <p:cNvPr id="59" name="矩形 58"/>
          <p:cNvSpPr/>
          <p:nvPr/>
        </p:nvSpPr>
        <p:spPr>
          <a:xfrm>
            <a:off x="599470" y="1090782"/>
            <a:ext cx="11070454" cy="55517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文本框 59"/>
          <p:cNvSpPr txBox="1"/>
          <p:nvPr/>
        </p:nvSpPr>
        <p:spPr>
          <a:xfrm>
            <a:off x="599470" y="1215038"/>
            <a:ext cx="11070454" cy="954107"/>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1D:</a:t>
            </a:r>
            <a:r>
              <a:rPr lang="zh-CN" altLang="en-US" sz="28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Matrix Product States (MPS)</a:t>
            </a:r>
          </a:p>
          <a:p>
            <a:pPr algn="ctr"/>
            <a:r>
              <a:rPr lang="en-US" altLang="zh-CN" sz="2800" b="1" dirty="0">
                <a:solidFill>
                  <a:srgbClr val="0000CC"/>
                </a:solidFill>
                <a:latin typeface="Times New Roman" panose="02020603050405020304" pitchFamily="18" charset="0"/>
                <a:cs typeface="Times New Roman" panose="02020603050405020304" pitchFamily="18" charset="0"/>
              </a:rPr>
              <a:t>Wave function generated by Density-Matrix Renormalization Group</a:t>
            </a:r>
            <a:endParaRPr lang="zh-CN" altLang="en-US" sz="2800" b="1" dirty="0">
              <a:solidFill>
                <a:srgbClr val="0000CC"/>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本框 2"/>
              <p:cNvSpPr txBox="1"/>
              <p:nvPr/>
            </p:nvSpPr>
            <p:spPr>
              <a:xfrm>
                <a:off x="5107773" y="3208101"/>
                <a:ext cx="758221" cy="9425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6000" b="0" i="1" smtClean="0">
                          <a:latin typeface="Cambria Math" panose="02040503050406030204" pitchFamily="18" charset="0"/>
                        </a:rPr>
                        <m:t>≈</m:t>
                      </m:r>
                    </m:oMath>
                  </m:oMathPara>
                </a14:m>
                <a:endParaRPr lang="zh-CN" altLang="en-US" sz="6000" dirty="0">
                  <a:latin typeface="Times New Roman" panose="02020603050405020304" pitchFamily="18" charset="0"/>
                  <a:cs typeface="Times New Roman" panose="02020603050405020304" pitchFamily="18"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5107773" y="3208101"/>
                <a:ext cx="758221" cy="94253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TextBox 2">
                <a:extLst>
                  <a:ext uri="{FF2B5EF4-FFF2-40B4-BE49-F238E27FC236}">
                    <a16:creationId xmlns:a16="http://schemas.microsoft.com/office/drawing/2014/main" id="{DF004418-44EC-4646-8A42-9B281AAD553A}"/>
                  </a:ext>
                </a:extLst>
              </p:cNvPr>
              <p:cNvSpPr txBox="1"/>
              <p:nvPr/>
            </p:nvSpPr>
            <p:spPr>
              <a:xfrm>
                <a:off x="1058133" y="5049890"/>
                <a:ext cx="4180062" cy="53410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𝑚</m:t>
                          </m:r>
                        </m:e>
                        <m:sub>
                          <m:r>
                            <a:rPr lang="en-US" altLang="zh-CN" sz="2800" i="1">
                              <a:latin typeface="Cambria Math"/>
                              <a:sym typeface="Symbol"/>
                            </a:rPr>
                            <m:t>1</m:t>
                          </m:r>
                        </m:sub>
                      </m:sSub>
                      <m:r>
                        <a:rPr lang="en-US" altLang="zh-CN" sz="2800" i="1">
                          <a:latin typeface="Cambria Math"/>
                          <a:sym typeface="Symbol"/>
                        </a:rPr>
                        <m:t>,</m:t>
                      </m:r>
                      <m:r>
                        <a:rPr lang="en-US" altLang="zh-CN" sz="2800" i="1">
                          <a:latin typeface="Cambria Math" panose="02040503050406030204" pitchFamily="18" charset="0"/>
                          <a:sym typeface="Symbol"/>
                        </a:rPr>
                        <m:t> </m:t>
                      </m:r>
                      <m:r>
                        <a:rPr lang="en-US" altLang="zh-CN"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𝑚</m:t>
                          </m:r>
                        </m:e>
                        <m:sub>
                          <m:r>
                            <a:rPr lang="en-US" altLang="zh-CN" sz="2800" i="1">
                              <a:latin typeface="Cambria Math"/>
                              <a:sym typeface="Symbol"/>
                            </a:rPr>
                            <m:t>𝐿</m:t>
                          </m:r>
                        </m:sub>
                      </m:sSub>
                      <m:r>
                        <a:rPr lang="en-US" altLang="zh-CN" sz="2800" i="1">
                          <a:latin typeface="Cambria Math"/>
                          <a:sym typeface="Symbol"/>
                        </a:rPr>
                        <m:t>)</m:t>
                      </m:r>
                    </m:oMath>
                  </m:oMathPara>
                </a14:m>
                <a:endParaRPr lang="zh-CN" altLang="en-US" sz="2800" dirty="0">
                  <a:latin typeface="Times New Roman" pitchFamily="18" charset="0"/>
                  <a:cs typeface="Times New Roman" pitchFamily="18" charset="0"/>
                </a:endParaRPr>
              </a:p>
            </p:txBody>
          </p:sp>
        </mc:Choice>
        <mc:Fallback xmlns="">
          <p:sp>
            <p:nvSpPr>
              <p:cNvPr id="61" name="TextBox 2">
                <a:extLst>
                  <a:ext uri="{FF2B5EF4-FFF2-40B4-BE49-F238E27FC236}">
                    <a16:creationId xmlns:a16="http://schemas.microsoft.com/office/drawing/2014/main" id="{DF004418-44EC-4646-8A42-9B281AAD553A}"/>
                  </a:ext>
                </a:extLst>
              </p:cNvPr>
              <p:cNvSpPr txBox="1">
                <a:spLocks noRot="1" noChangeAspect="1" noMove="1" noResize="1" noEditPoints="1" noAdjustHandles="1" noChangeArrowheads="1" noChangeShapeType="1" noTextEdit="1"/>
              </p:cNvSpPr>
              <p:nvPr/>
            </p:nvSpPr>
            <p:spPr>
              <a:xfrm>
                <a:off x="1058133" y="5049890"/>
                <a:ext cx="4180062" cy="534102"/>
              </a:xfrm>
              <a:prstGeom prst="rect">
                <a:avLst/>
              </a:prstGeom>
              <a:blipFill>
                <a:blip r:embed="rId8"/>
                <a:stretch>
                  <a:fillRect/>
                </a:stretch>
              </a:blipFill>
              <a:ln w="1905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TextBox 2">
                <a:extLst>
                  <a:ext uri="{FF2B5EF4-FFF2-40B4-BE49-F238E27FC236}">
                    <a16:creationId xmlns:a16="http://schemas.microsoft.com/office/drawing/2014/main" id="{70FC02BA-06DF-49AF-85B9-0EAEA4366886}"/>
                  </a:ext>
                </a:extLst>
              </p:cNvPr>
              <p:cNvSpPr txBox="1"/>
              <p:nvPr/>
            </p:nvSpPr>
            <p:spPr>
              <a:xfrm>
                <a:off x="5591650" y="5068830"/>
                <a:ext cx="5559551" cy="53410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a:sym typeface="Symbol"/>
                        </a:rPr>
                        <m:t></m:t>
                      </m:r>
                      <m:d>
                        <m:dPr>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a:sym typeface="Symbol"/>
                                </a:rPr>
                                <m:t>𝑚</m:t>
                              </m:r>
                            </m:e>
                            <m:sub>
                              <m:r>
                                <a:rPr lang="en-US" altLang="zh-CN" sz="2800" i="1">
                                  <a:latin typeface="Cambria Math"/>
                                  <a:sym typeface="Symbol"/>
                                </a:rPr>
                                <m:t>1</m:t>
                              </m:r>
                            </m:sub>
                          </m:sSub>
                          <m:r>
                            <a:rPr lang="en-US" altLang="zh-CN" sz="2800" i="1">
                              <a:latin typeface="Cambria Math"/>
                              <a:sym typeface="Symbol"/>
                            </a:rPr>
                            <m:t>,</m:t>
                          </m:r>
                          <m:r>
                            <a:rPr lang="en-US" altLang="zh-CN" sz="2800" i="1">
                              <a:latin typeface="Cambria Math" panose="02040503050406030204" pitchFamily="18" charset="0"/>
                              <a:sym typeface="Symbol"/>
                            </a:rPr>
                            <m:t> </m:t>
                          </m:r>
                          <m:r>
                            <a:rPr lang="en-US" altLang="zh-CN"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𝑚</m:t>
                              </m:r>
                            </m:e>
                            <m:sub>
                              <m:r>
                                <a:rPr lang="en-US" altLang="zh-CN" sz="2800" i="1">
                                  <a:latin typeface="Cambria Math"/>
                                  <a:sym typeface="Symbol"/>
                                </a:rPr>
                                <m:t>𝐿</m:t>
                              </m:r>
                            </m:sub>
                          </m:sSub>
                        </m:e>
                      </m:d>
                      <m:r>
                        <a:rPr lang="en-US" altLang="zh-CN" sz="2800" i="1">
                          <a:latin typeface="Cambria Math" panose="02040503050406030204" pitchFamily="18" charset="0"/>
                          <a:sym typeface="Symbol"/>
                        </a:rPr>
                        <m:t>=</m:t>
                      </m:r>
                      <m:r>
                        <a:rPr lang="en-US" altLang="zh-CN" sz="2800" i="1">
                          <a:latin typeface="Cambria Math" panose="02040503050406030204" pitchFamily="18" charset="0"/>
                          <a:sym typeface="Symbol"/>
                        </a:rPr>
                        <m:t>𝑇𝑟𝐴</m:t>
                      </m:r>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panose="02040503050406030204" pitchFamily="18" charset="0"/>
                                  <a:sym typeface="Symbol"/>
                                </a:rPr>
                                <m:t>𝑚</m:t>
                              </m:r>
                            </m:e>
                            <m:sub>
                              <m:r>
                                <a:rPr lang="en-US" altLang="zh-CN" sz="2800" i="1">
                                  <a:latin typeface="Cambria Math" panose="02040503050406030204" pitchFamily="18" charset="0"/>
                                  <a:sym typeface="Symbol"/>
                                </a:rPr>
                                <m:t>1</m:t>
                              </m:r>
                            </m:sub>
                          </m:sSub>
                        </m:e>
                      </m:d>
                      <m:r>
                        <a:rPr lang="en-US" altLang="zh-CN" sz="2800" i="1">
                          <a:latin typeface="Cambria Math" panose="02040503050406030204" pitchFamily="18" charset="0"/>
                          <a:ea typeface="Cambria Math" panose="02040503050406030204" pitchFamily="18" charset="0"/>
                          <a:sym typeface="Symbol"/>
                        </a:rPr>
                        <m:t>⋯</m:t>
                      </m:r>
                      <m:r>
                        <a:rPr lang="en-US" altLang="zh-CN" sz="2800" i="1">
                          <a:latin typeface="Cambria Math" panose="02040503050406030204" pitchFamily="18" charset="0"/>
                          <a:sym typeface="Symbol"/>
                        </a:rPr>
                        <m:t>𝐴</m:t>
                      </m:r>
                      <m:d>
                        <m:dPr>
                          <m:begChr m:val="["/>
                          <m:endChr m:val="]"/>
                          <m:ctrlPr>
                            <a:rPr lang="en-US" altLang="zh-CN" sz="2800" i="1">
                              <a:latin typeface="Cambria Math" panose="02040503050406030204" pitchFamily="18" charset="0"/>
                              <a:sym typeface="Symbol"/>
                            </a:rPr>
                          </m:ctrlPr>
                        </m:dPr>
                        <m:e>
                          <m:sSub>
                            <m:sSubPr>
                              <m:ctrlPr>
                                <a:rPr lang="en-US" altLang="zh-CN" sz="2800" i="1">
                                  <a:latin typeface="Cambria Math" panose="02040503050406030204" pitchFamily="18" charset="0"/>
                                  <a:sym typeface="Symbol"/>
                                </a:rPr>
                              </m:ctrlPr>
                            </m:sSubPr>
                            <m:e>
                              <m:r>
                                <a:rPr lang="en-US" altLang="zh-CN" sz="2800" i="1">
                                  <a:latin typeface="Cambria Math" panose="02040503050406030204" pitchFamily="18" charset="0"/>
                                  <a:sym typeface="Symbol"/>
                                </a:rPr>
                                <m:t>𝑚</m:t>
                              </m:r>
                            </m:e>
                            <m:sub>
                              <m:r>
                                <a:rPr lang="en-US" altLang="zh-CN" sz="2800" i="1">
                                  <a:latin typeface="Cambria Math" panose="02040503050406030204" pitchFamily="18" charset="0"/>
                                  <a:sym typeface="Symbol"/>
                                </a:rPr>
                                <m:t>𝐿</m:t>
                              </m:r>
                            </m:sub>
                          </m:sSub>
                        </m:e>
                      </m:d>
                    </m:oMath>
                  </m:oMathPara>
                </a14:m>
                <a:endParaRPr lang="zh-CN" altLang="en-US" sz="2800" dirty="0">
                  <a:latin typeface="Times New Roman" pitchFamily="18" charset="0"/>
                  <a:cs typeface="Times New Roman" pitchFamily="18" charset="0"/>
                </a:endParaRPr>
              </a:p>
            </p:txBody>
          </p:sp>
        </mc:Choice>
        <mc:Fallback xmlns="">
          <p:sp>
            <p:nvSpPr>
              <p:cNvPr id="62" name="TextBox 2">
                <a:extLst>
                  <a:ext uri="{FF2B5EF4-FFF2-40B4-BE49-F238E27FC236}">
                    <a16:creationId xmlns:a16="http://schemas.microsoft.com/office/drawing/2014/main" id="{70FC02BA-06DF-49AF-85B9-0EAEA4366886}"/>
                  </a:ext>
                </a:extLst>
              </p:cNvPr>
              <p:cNvSpPr txBox="1">
                <a:spLocks noRot="1" noChangeAspect="1" noMove="1" noResize="1" noEditPoints="1" noAdjustHandles="1" noChangeArrowheads="1" noChangeShapeType="1" noTextEdit="1"/>
              </p:cNvSpPr>
              <p:nvPr/>
            </p:nvSpPr>
            <p:spPr>
              <a:xfrm>
                <a:off x="5591650" y="5068830"/>
                <a:ext cx="5559551" cy="534102"/>
              </a:xfrm>
              <a:prstGeom prst="rect">
                <a:avLst/>
              </a:prstGeom>
              <a:blipFill>
                <a:blip r:embed="rId9"/>
                <a:stretch>
                  <a:fillRect/>
                </a:stretch>
              </a:blipFill>
              <a:ln w="19050">
                <a:noFill/>
              </a:ln>
            </p:spPr>
            <p:txBody>
              <a:bodyPr/>
              <a:lstStyle/>
              <a:p>
                <a:r>
                  <a:rPr lang="zh-CN" altLang="en-US">
                    <a:noFill/>
                  </a:rPr>
                  <a:t> </a:t>
                </a:r>
              </a:p>
            </p:txBody>
          </p:sp>
        </mc:Fallback>
      </mc:AlternateContent>
      <p:sp>
        <p:nvSpPr>
          <p:cNvPr id="64" name="矩形 63">
            <a:extLst>
              <a:ext uri="{FF2B5EF4-FFF2-40B4-BE49-F238E27FC236}">
                <a16:creationId xmlns:a16="http://schemas.microsoft.com/office/drawing/2014/main" id="{D07B7A33-6CE0-48B8-BA34-526F4D23D217}"/>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Wave Function that Satisfies the Area Law</a:t>
            </a:r>
            <a:endParaRPr lang="zh-CN" altLang="en-US" sz="3600" dirty="0">
              <a:latin typeface="Arial" panose="020B0604020202020204" pitchFamily="34" charset="0"/>
              <a:cs typeface="Arial" panose="020B0604020202020204" pitchFamily="34" charset="0"/>
            </a:endParaRPr>
          </a:p>
        </p:txBody>
      </p:sp>
      <p:sp>
        <p:nvSpPr>
          <p:cNvPr id="65" name="文本框 64">
            <a:extLst>
              <a:ext uri="{FF2B5EF4-FFF2-40B4-BE49-F238E27FC236}">
                <a16:creationId xmlns:a16="http://schemas.microsoft.com/office/drawing/2014/main" id="{71444002-41D4-471C-BDEB-97C13ADC138F}"/>
              </a:ext>
            </a:extLst>
          </p:cNvPr>
          <p:cNvSpPr txBox="1"/>
          <p:nvPr/>
        </p:nvSpPr>
        <p:spPr>
          <a:xfrm>
            <a:off x="5526738" y="4003238"/>
            <a:ext cx="1471395" cy="646331"/>
          </a:xfrm>
          <a:prstGeom prst="rect">
            <a:avLst/>
          </a:prstGeom>
          <a:noFill/>
        </p:spPr>
        <p:txBody>
          <a:bodyPr wrap="square" rtlCol="0">
            <a:spAutoFit/>
          </a:bodyPr>
          <a:lstStyle/>
          <a:p>
            <a:r>
              <a:rPr lang="en-US" altLang="zh-CN" b="1" dirty="0">
                <a:solidFill>
                  <a:srgbClr val="0000CC"/>
                </a:solidFill>
                <a:latin typeface="Times New Roman" panose="02020603050405020304" pitchFamily="18" charset="0"/>
                <a:cs typeface="Times New Roman" panose="02020603050405020304" pitchFamily="18" charset="0"/>
              </a:rPr>
              <a:t>Variational parameters</a:t>
            </a:r>
            <a:endParaRPr lang="zh-CN" altLang="en-US"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23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394"/>
              <p:cNvSpPr txBox="1"/>
              <p:nvPr/>
            </p:nvSpPr>
            <p:spPr>
              <a:xfrm>
                <a:off x="8889763" y="4888967"/>
                <a:ext cx="23019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a:rPr>
                        <m:t>𝒙</m:t>
                      </m:r>
                      <m:r>
                        <a:rPr lang="en-US" altLang="zh-CN" sz="2400" b="1" i="1">
                          <a:latin typeface="Cambria Math" panose="02040503050406030204" pitchFamily="18" charset="0"/>
                        </a:rPr>
                        <m:t>  </m:t>
                      </m:r>
                      <m:r>
                        <a:rPr lang="en-US" altLang="zh-CN" sz="2400" b="1" i="1">
                          <a:latin typeface="Cambria Math"/>
                        </a:rPr>
                        <m:t> </m:t>
                      </m:r>
                      <m:r>
                        <a:rPr lang="en-US" altLang="zh-CN" sz="2400" b="1" i="1">
                          <a:latin typeface="Cambria Math" panose="02040503050406030204" pitchFamily="18" charset="0"/>
                        </a:rPr>
                        <m:t>  </m:t>
                      </m:r>
                      <m:r>
                        <a:rPr lang="en-US" altLang="zh-CN" sz="2400" b="1" i="1">
                          <a:latin typeface="Cambria Math"/>
                        </a:rPr>
                        <m:t>             </m:t>
                      </m:r>
                      <m:r>
                        <a:rPr lang="en-US" altLang="zh-CN" sz="2400" b="1" i="1">
                          <a:latin typeface="Cambria Math" panose="02040503050406030204" pitchFamily="18" charset="0"/>
                        </a:rPr>
                        <m:t>      </m:t>
                      </m:r>
                      <m:r>
                        <a:rPr lang="en-US" altLang="zh-CN" sz="2400" b="1" i="1">
                          <a:latin typeface="Cambria Math"/>
                        </a:rPr>
                        <m:t>𝒙</m:t>
                      </m:r>
                      <m:r>
                        <a:rPr lang="en-US" altLang="zh-CN" sz="2400" b="1" i="1">
                          <a:latin typeface="Cambria Math"/>
                        </a:rPr>
                        <m:t>′</m:t>
                      </m:r>
                    </m:oMath>
                  </m:oMathPara>
                </a14:m>
                <a:endParaRPr lang="zh-CN" altLang="en-US" sz="2400" b="1" dirty="0"/>
              </a:p>
            </p:txBody>
          </p:sp>
        </mc:Choice>
        <mc:Fallback xmlns="">
          <p:sp>
            <p:nvSpPr>
              <p:cNvPr id="5" name="TextBox 394"/>
              <p:cNvSpPr txBox="1">
                <a:spLocks noRot="1" noChangeAspect="1" noMove="1" noResize="1" noEditPoints="1" noAdjustHandles="1" noChangeArrowheads="1" noChangeShapeType="1" noTextEdit="1"/>
              </p:cNvSpPr>
              <p:nvPr/>
            </p:nvSpPr>
            <p:spPr>
              <a:xfrm>
                <a:off x="8889763" y="4888967"/>
                <a:ext cx="2301912" cy="461665"/>
              </a:xfrm>
              <a:prstGeom prst="rect">
                <a:avLst/>
              </a:prstGeom>
              <a:blipFill>
                <a:blip r:embed="rId2"/>
                <a:stretch>
                  <a:fillRect/>
                </a:stretch>
              </a:blipFill>
            </p:spPr>
            <p:txBody>
              <a:bodyPr/>
              <a:lstStyle/>
              <a:p>
                <a:r>
                  <a:rPr lang="zh-CN" altLang="en-US">
                    <a:noFill/>
                  </a:rPr>
                  <a:t> </a:t>
                </a:r>
              </a:p>
            </p:txBody>
          </p:sp>
        </mc:Fallback>
      </mc:AlternateContent>
      <p:grpSp>
        <p:nvGrpSpPr>
          <p:cNvPr id="6" name="组合 5"/>
          <p:cNvGrpSpPr/>
          <p:nvPr/>
        </p:nvGrpSpPr>
        <p:grpSpPr>
          <a:xfrm>
            <a:off x="9355114" y="4528928"/>
            <a:ext cx="1116124" cy="1023799"/>
            <a:chOff x="7488324" y="1973153"/>
            <a:chExt cx="1116124" cy="1023799"/>
          </a:xfrm>
        </p:grpSpPr>
        <p:cxnSp>
          <p:nvCxnSpPr>
            <p:cNvPr id="7" name="直接连接符 6"/>
            <p:cNvCxnSpPr/>
            <p:nvPr/>
          </p:nvCxnSpPr>
          <p:spPr>
            <a:xfrm flipH="1">
              <a:off x="8064388" y="2087676"/>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488324" y="2547324"/>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100392" y="2547324"/>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7704348" y="2571192"/>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033779" y="1973153"/>
              <a:ext cx="0" cy="540000"/>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7967166" y="2483038"/>
              <a:ext cx="133226" cy="128572"/>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n>
                  <a:solidFill>
                    <a:sysClr val="windowText" lastClr="000000"/>
                  </a:solidFill>
                </a:ln>
                <a:solidFill>
                  <a:sysClr val="windowText" lastClr="000000"/>
                </a:solidFill>
              </a:endParaRPr>
            </a:p>
          </p:txBody>
        </p:sp>
      </p:grpSp>
      <p:grpSp>
        <p:nvGrpSpPr>
          <p:cNvPr id="13" name="组合 12"/>
          <p:cNvGrpSpPr/>
          <p:nvPr/>
        </p:nvGrpSpPr>
        <p:grpSpPr>
          <a:xfrm>
            <a:off x="983894" y="3964049"/>
            <a:ext cx="3506626" cy="1881899"/>
            <a:chOff x="4929522" y="3483637"/>
            <a:chExt cx="4104456" cy="2304256"/>
          </a:xfrm>
        </p:grpSpPr>
        <p:grpSp>
          <p:nvGrpSpPr>
            <p:cNvPr id="14" name="组合 13"/>
            <p:cNvGrpSpPr/>
            <p:nvPr/>
          </p:nvGrpSpPr>
          <p:grpSpPr>
            <a:xfrm>
              <a:off x="6873738" y="3603534"/>
              <a:ext cx="900100" cy="816207"/>
              <a:chOff x="5688124" y="3270723"/>
              <a:chExt cx="900100" cy="816207"/>
            </a:xfrm>
          </p:grpSpPr>
          <p:cxnSp>
            <p:nvCxnSpPr>
              <p:cNvPr id="85" name="直接连接符 84"/>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6017555" y="327072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88" name="椭圆 87"/>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p:cNvCxnSpPr/>
            <p:nvPr/>
          </p:nvCxnSpPr>
          <p:spPr>
            <a:xfrm>
              <a:off x="5973638" y="396715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81850"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7485806"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815237"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621710"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6225666"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555097"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529922"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8133878"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463309"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909742"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6513698"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843129"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613598" y="445066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7521810"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7125766"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455197"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261670"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5865626"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195057"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169882"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7773838"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103269"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6189662" y="4528956"/>
              <a:ext cx="900100" cy="806349"/>
              <a:chOff x="5688124" y="3280581"/>
              <a:chExt cx="900100" cy="806349"/>
            </a:xfrm>
          </p:grpSpPr>
          <p:cxnSp>
            <p:nvCxnSpPr>
              <p:cNvPr id="81" name="直接连接符 80"/>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6017555" y="328058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84" name="椭圆 83"/>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9" name="直接连接符 38"/>
            <p:cNvCxnSpPr/>
            <p:nvPr/>
          </p:nvCxnSpPr>
          <p:spPr>
            <a:xfrm>
              <a:off x="5289562" y="488271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197774"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6801730"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7131161" y="4503669"/>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937634"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5541590"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871021" y="4539637"/>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845846"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7449802"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779232" y="4503669"/>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5829622" y="4971686"/>
              <a:ext cx="900100" cy="816207"/>
              <a:chOff x="5688124" y="3270723"/>
              <a:chExt cx="900100" cy="816207"/>
            </a:xfrm>
          </p:grpSpPr>
          <p:cxnSp>
            <p:nvCxnSpPr>
              <p:cNvPr id="77" name="直接连接符 76"/>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017555" y="327072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0" name="直接连接符 49"/>
            <p:cNvCxnSpPr/>
            <p:nvPr/>
          </p:nvCxnSpPr>
          <p:spPr>
            <a:xfrm>
              <a:off x="4929522" y="533530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837734"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a:off x="6441690"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6771121"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577594"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5181550"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5510981"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485806"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H="1">
              <a:off x="7089762"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7419193"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8493918" y="348363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7845846" y="348992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7233778" y="348363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6585706" y="3489924"/>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椭圆 63"/>
            <p:cNvSpPr/>
            <p:nvPr/>
          </p:nvSpPr>
          <p:spPr>
            <a:xfrm>
              <a:off x="7748624"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488484"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8396696"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6776516"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7388584"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6128444"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8036656"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7064548"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5804407"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7712620"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6704508"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5444368"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352580"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89" name="矩形 88"/>
              <p:cNvSpPr/>
              <p:nvPr/>
            </p:nvSpPr>
            <p:spPr>
              <a:xfrm>
                <a:off x="6469062" y="4746921"/>
                <a:ext cx="2610843" cy="761427"/>
              </a:xfrm>
              <a:prstGeom prst="rect">
                <a:avLst/>
              </a:prstGeom>
            </p:spPr>
            <p:txBody>
              <a:bodyPr wrap="none">
                <a:spAutoFit/>
              </a:bodyPr>
              <a:lstStyle/>
              <a:p>
                <a14:m>
                  <m:oMath xmlns:m="http://schemas.openxmlformats.org/officeDocument/2006/math">
                    <m:sSubSup>
                      <m:sSubSupPr>
                        <m:ctrlPr>
                          <a:rPr lang="pt-BR" altLang="zh-CN" sz="3200" i="1">
                            <a:latin typeface="Cambria Math" panose="02040503050406030204" pitchFamily="18" charset="0"/>
                            <a:sym typeface="Symbol"/>
                          </a:rPr>
                        </m:ctrlPr>
                      </m:sSubSupPr>
                      <m:e>
                        <m:r>
                          <a:rPr lang="en-US" altLang="zh-CN" sz="3200" i="1">
                            <a:latin typeface="Cambria Math"/>
                            <a:sym typeface="Symbol"/>
                          </a:rPr>
                          <m:t>𝑇</m:t>
                        </m:r>
                      </m:e>
                      <m:sub>
                        <m:r>
                          <a:rPr lang="en-US" altLang="zh-CN" sz="3200" i="1">
                            <a:latin typeface="Cambria Math"/>
                            <a:sym typeface="Symbol"/>
                          </a:rPr>
                          <m:t>𝑥</m:t>
                        </m:r>
                        <m:sSup>
                          <m:sSupPr>
                            <m:ctrlPr>
                              <a:rPr lang="en-US" altLang="zh-CN" sz="3200" i="1">
                                <a:latin typeface="Cambria Math" panose="02040503050406030204" pitchFamily="18" charset="0"/>
                                <a:sym typeface="Symbol"/>
                              </a:rPr>
                            </m:ctrlPr>
                          </m:sSupPr>
                          <m:e>
                            <m:r>
                              <a:rPr lang="en-US" altLang="zh-CN" sz="3200" i="1">
                                <a:latin typeface="Cambria Math"/>
                                <a:sym typeface="Symbol"/>
                              </a:rPr>
                              <m:t>𝑥</m:t>
                            </m:r>
                          </m:e>
                          <m:sup>
                            <m:r>
                              <a:rPr lang="en-US" altLang="zh-CN" sz="3200" i="1">
                                <a:latin typeface="Cambria Math"/>
                                <a:sym typeface="Symbol"/>
                              </a:rPr>
                              <m:t>′</m:t>
                            </m:r>
                          </m:sup>
                        </m:sSup>
                        <m:r>
                          <a:rPr lang="en-US" altLang="zh-CN" sz="3200" i="1">
                            <a:latin typeface="Cambria Math"/>
                            <a:sym typeface="Symbol"/>
                          </a:rPr>
                          <m:t>𝑦</m:t>
                        </m:r>
                        <m:sSup>
                          <m:sSupPr>
                            <m:ctrlPr>
                              <a:rPr lang="en-US" altLang="zh-CN" sz="3200" i="1">
                                <a:latin typeface="Cambria Math" panose="02040503050406030204" pitchFamily="18" charset="0"/>
                                <a:sym typeface="Symbol"/>
                              </a:rPr>
                            </m:ctrlPr>
                          </m:sSupPr>
                          <m:e>
                            <m:r>
                              <a:rPr lang="en-US" altLang="zh-CN" sz="3200" i="1">
                                <a:latin typeface="Cambria Math"/>
                                <a:sym typeface="Symbol"/>
                              </a:rPr>
                              <m:t>𝑦</m:t>
                            </m:r>
                          </m:e>
                          <m:sup>
                            <m:r>
                              <a:rPr lang="en-US" altLang="zh-CN" sz="3200" i="1">
                                <a:latin typeface="Cambria Math"/>
                                <a:sym typeface="Symbol"/>
                              </a:rPr>
                              <m:t>′</m:t>
                            </m:r>
                          </m:sup>
                        </m:sSup>
                      </m:sub>
                      <m:sup/>
                    </m:sSubSup>
                    <m:r>
                      <a:rPr lang="pt-BR" altLang="zh-CN" sz="3200" i="1">
                        <a:latin typeface="Cambria Math"/>
                        <a:sym typeface="Symbol"/>
                      </a:rPr>
                      <m:t> </m:t>
                    </m:r>
                    <m:r>
                      <a:rPr lang="en-US" altLang="zh-CN" sz="3200" i="1">
                        <a:latin typeface="Cambria Math"/>
                        <a:sym typeface="Symbol"/>
                      </a:rPr>
                      <m:t>[</m:t>
                    </m:r>
                    <m:r>
                      <a:rPr lang="en-US" altLang="zh-CN" sz="3200" i="1">
                        <a:latin typeface="Cambria Math"/>
                        <a:sym typeface="Symbol"/>
                      </a:rPr>
                      <m:t>𝑚</m:t>
                    </m:r>
                  </m:oMath>
                </a14:m>
                <a:r>
                  <a:rPr lang="en-US" altLang="zh-CN" sz="3200" dirty="0"/>
                  <a:t>] = </a:t>
                </a:r>
                <a:endParaRPr lang="zh-CN" altLang="en-US" sz="3200" dirty="0"/>
              </a:p>
            </p:txBody>
          </p:sp>
        </mc:Choice>
        <mc:Fallback xmlns="">
          <p:sp>
            <p:nvSpPr>
              <p:cNvPr id="89" name="矩形 88"/>
              <p:cNvSpPr>
                <a:spLocks noRot="1" noChangeAspect="1" noMove="1" noResize="1" noEditPoints="1" noAdjustHandles="1" noChangeArrowheads="1" noChangeShapeType="1" noTextEdit="1"/>
              </p:cNvSpPr>
              <p:nvPr/>
            </p:nvSpPr>
            <p:spPr>
              <a:xfrm>
                <a:off x="6469062" y="4746921"/>
                <a:ext cx="2610843" cy="761427"/>
              </a:xfrm>
              <a:prstGeom prst="rect">
                <a:avLst/>
              </a:prstGeom>
              <a:blipFill>
                <a:blip r:embed="rId3"/>
                <a:stretch>
                  <a:fillRect r="-5374" b="-144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TextBox 395"/>
              <p:cNvSpPr txBox="1"/>
              <p:nvPr/>
            </p:nvSpPr>
            <p:spPr>
              <a:xfrm>
                <a:off x="10222761" y="3871803"/>
                <a:ext cx="527453" cy="830997"/>
              </a:xfrm>
              <a:prstGeom prst="rect">
                <a:avLst/>
              </a:prstGeom>
              <a:noFill/>
            </p:spPr>
            <p:txBody>
              <a:bodyPr wrap="square" rtlCol="0">
                <a:spAutoFit/>
              </a:bodyPr>
              <a:lstStyle/>
              <a:p>
                <a:r>
                  <a:rPr lang="en-US" altLang="zh-CN" sz="2400" b="1" dirty="0"/>
                  <a:t>      </a:t>
                </a:r>
                <a14:m>
                  <m:oMath xmlns:m="http://schemas.openxmlformats.org/officeDocument/2006/math">
                    <m:r>
                      <a:rPr lang="en-US" altLang="zh-CN" sz="2400" b="1" i="1">
                        <a:latin typeface="Cambria Math"/>
                      </a:rPr>
                      <m:t>𝒚</m:t>
                    </m:r>
                  </m:oMath>
                </a14:m>
                <a:endParaRPr lang="en-US" altLang="zh-CN" sz="2400" b="1" i="1" dirty="0">
                  <a:latin typeface="Cambria Math"/>
                </a:endParaRPr>
              </a:p>
            </p:txBody>
          </p:sp>
        </mc:Choice>
        <mc:Fallback xmlns="">
          <p:sp>
            <p:nvSpPr>
              <p:cNvPr id="90" name="TextBox 395"/>
              <p:cNvSpPr txBox="1">
                <a:spLocks noRot="1" noChangeAspect="1" noMove="1" noResize="1" noEditPoints="1" noAdjustHandles="1" noChangeArrowheads="1" noChangeShapeType="1" noTextEdit="1"/>
              </p:cNvSpPr>
              <p:nvPr/>
            </p:nvSpPr>
            <p:spPr>
              <a:xfrm>
                <a:off x="10222761" y="3871803"/>
                <a:ext cx="527453" cy="830997"/>
              </a:xfrm>
              <a:prstGeom prst="rect">
                <a:avLst/>
              </a:prstGeom>
              <a:blipFill>
                <a:blip r:embed="rId4"/>
                <a:stretch>
                  <a:fillRect l="-4651" b="-7353"/>
                </a:stretch>
              </a:blipFill>
            </p:spPr>
            <p:txBody>
              <a:bodyPr/>
              <a:lstStyle/>
              <a:p>
                <a:r>
                  <a:rPr lang="zh-CN" altLang="en-US">
                    <a:noFill/>
                  </a:rPr>
                  <a:t> </a:t>
                </a:r>
              </a:p>
            </p:txBody>
          </p:sp>
        </mc:Fallback>
      </mc:AlternateContent>
      <p:sp>
        <p:nvSpPr>
          <p:cNvPr id="91" name="TextBox 396"/>
          <p:cNvSpPr txBox="1"/>
          <p:nvPr/>
        </p:nvSpPr>
        <p:spPr>
          <a:xfrm>
            <a:off x="9290985" y="5527747"/>
            <a:ext cx="720080" cy="461665"/>
          </a:xfrm>
          <a:prstGeom prst="rect">
            <a:avLst/>
          </a:prstGeom>
          <a:noFill/>
        </p:spPr>
        <p:txBody>
          <a:bodyPr wrap="square" rtlCol="0">
            <a:spAutoFit/>
          </a:bodyPr>
          <a:lstStyle/>
          <a:p>
            <a:r>
              <a:rPr lang="en-US" altLang="zh-CN" sz="2400" b="1" i="1" dirty="0">
                <a:latin typeface="Times New Roman" pitchFamily="18" charset="0"/>
                <a:cs typeface="Times New Roman" pitchFamily="18" charset="0"/>
              </a:rPr>
              <a:t>y'</a:t>
            </a:r>
          </a:p>
        </p:txBody>
      </p:sp>
      <mc:AlternateContent xmlns:mc="http://schemas.openxmlformats.org/markup-compatibility/2006" xmlns:a14="http://schemas.microsoft.com/office/drawing/2010/main">
        <mc:Choice Requires="a14">
          <p:sp>
            <p:nvSpPr>
              <p:cNvPr id="92" name="矩形 91"/>
              <p:cNvSpPr/>
              <p:nvPr/>
            </p:nvSpPr>
            <p:spPr>
              <a:xfrm>
                <a:off x="9708357" y="4096879"/>
                <a:ext cx="55495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a:sym typeface="Symbol"/>
                        </a:rPr>
                        <m:t>𝒎</m:t>
                      </m:r>
                    </m:oMath>
                  </m:oMathPara>
                </a14:m>
                <a:endParaRPr lang="zh-CN" altLang="en-US" sz="2400" b="1" dirty="0"/>
              </a:p>
            </p:txBody>
          </p:sp>
        </mc:Choice>
        <mc:Fallback xmlns="">
          <p:sp>
            <p:nvSpPr>
              <p:cNvPr id="92" name="矩形 91"/>
              <p:cNvSpPr>
                <a:spLocks noRot="1" noChangeAspect="1" noMove="1" noResize="1" noEditPoints="1" noAdjustHandles="1" noChangeArrowheads="1" noChangeShapeType="1" noTextEdit="1"/>
              </p:cNvSpPr>
              <p:nvPr/>
            </p:nvSpPr>
            <p:spPr>
              <a:xfrm>
                <a:off x="9708357" y="4096879"/>
                <a:ext cx="554959" cy="461665"/>
              </a:xfrm>
              <a:prstGeom prst="rect">
                <a:avLst/>
              </a:prstGeom>
              <a:blipFill>
                <a:blip r:embed="rId5"/>
                <a:stretch>
                  <a:fillRect/>
                </a:stretch>
              </a:blipFill>
            </p:spPr>
            <p:txBody>
              <a:bodyPr/>
              <a:lstStyle/>
              <a:p>
                <a:r>
                  <a:rPr lang="zh-CN" altLang="en-US">
                    <a:noFill/>
                  </a:rPr>
                  <a:t> </a:t>
                </a:r>
              </a:p>
            </p:txBody>
          </p:sp>
        </mc:Fallback>
      </mc:AlternateContent>
      <p:sp>
        <p:nvSpPr>
          <p:cNvPr id="93" name="矩形 92"/>
          <p:cNvSpPr/>
          <p:nvPr/>
        </p:nvSpPr>
        <p:spPr>
          <a:xfrm>
            <a:off x="2086249" y="2893283"/>
            <a:ext cx="9144000"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2985604" y="1340947"/>
            <a:ext cx="6509115" cy="2292426"/>
            <a:chOff x="1755167" y="1506056"/>
            <a:chExt cx="6509115" cy="2292426"/>
          </a:xfrm>
        </p:grpSpPr>
        <p:pic>
          <p:nvPicPr>
            <p:cNvPr id="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5167" y="1506056"/>
              <a:ext cx="6509115" cy="1133430"/>
            </a:xfrm>
            <a:prstGeom prst="rect">
              <a:avLst/>
            </a:prstGeom>
            <a:solidFill>
              <a:srgbClr val="2D2DFD"/>
            </a:solidFill>
            <a:ln w="28575">
              <a:solidFill>
                <a:srgbClr val="00B050"/>
              </a:solidFill>
            </a:ln>
            <a:effectLst/>
          </p:spPr>
        </p:pic>
        <p:cxnSp>
          <p:nvCxnSpPr>
            <p:cNvPr id="96" name="直接箭头连接符 95"/>
            <p:cNvCxnSpPr/>
            <p:nvPr/>
          </p:nvCxnSpPr>
          <p:spPr>
            <a:xfrm>
              <a:off x="6965496" y="2359913"/>
              <a:ext cx="0" cy="682388"/>
            </a:xfrm>
            <a:prstGeom prst="straightConnector1">
              <a:avLst/>
            </a:prstGeom>
            <a:solidFill>
              <a:srgbClr val="2D2DFD"/>
            </a:solidFill>
            <a:ln w="38100">
              <a:solidFill>
                <a:srgbClr val="3333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192"/>
            <p:cNvSpPr txBox="1"/>
            <p:nvPr/>
          </p:nvSpPr>
          <p:spPr>
            <a:xfrm>
              <a:off x="6410194" y="3061409"/>
              <a:ext cx="1177243" cy="707886"/>
            </a:xfrm>
            <a:prstGeom prst="rect">
              <a:avLst/>
            </a:prstGeom>
            <a:noFill/>
          </p:spPr>
          <p:txBody>
            <a:bodyPr wrap="square" rtlCol="0">
              <a:spAutoFit/>
            </a:bodyPr>
            <a:lstStyle/>
            <a:p>
              <a:pPr algn="ctr"/>
              <a:r>
                <a:rPr lang="en-US" altLang="zh-CN" sz="2000" b="1" dirty="0">
                  <a:solidFill>
                    <a:srgbClr val="3333FF"/>
                  </a:solidFill>
                  <a:latin typeface="Times New Roman" pitchFamily="18" charset="0"/>
                  <a:ea typeface="黑体" pitchFamily="49" charset="-122"/>
                  <a:cs typeface="Times New Roman" pitchFamily="18" charset="0"/>
                </a:rPr>
                <a:t>Physical basis</a:t>
              </a:r>
              <a:endParaRPr lang="zh-CN" altLang="en-US" sz="2000" b="1" dirty="0">
                <a:solidFill>
                  <a:srgbClr val="3333FF"/>
                </a:solidFill>
                <a:latin typeface="Times New Roman" pitchFamily="18" charset="0"/>
                <a:ea typeface="黑体" pitchFamily="49" charset="-122"/>
                <a:cs typeface="Times New Roman" pitchFamily="18" charset="0"/>
              </a:endParaRPr>
            </a:p>
          </p:txBody>
        </p:sp>
        <p:cxnSp>
          <p:nvCxnSpPr>
            <p:cNvPr id="98" name="直接箭头连接符 97"/>
            <p:cNvCxnSpPr/>
            <p:nvPr/>
          </p:nvCxnSpPr>
          <p:spPr>
            <a:xfrm flipH="1">
              <a:off x="4280786" y="2397605"/>
              <a:ext cx="363324" cy="671015"/>
            </a:xfrm>
            <a:prstGeom prst="straightConnector1">
              <a:avLst/>
            </a:prstGeom>
            <a:solidFill>
              <a:srgbClr val="2D2DFD"/>
            </a:solidFill>
            <a:ln w="38100">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9" name="TextBox 194"/>
            <p:cNvSpPr txBox="1"/>
            <p:nvPr/>
          </p:nvSpPr>
          <p:spPr>
            <a:xfrm>
              <a:off x="3353690" y="3090596"/>
              <a:ext cx="1260140" cy="707886"/>
            </a:xfrm>
            <a:prstGeom prst="rect">
              <a:avLst/>
            </a:prstGeom>
            <a:noFill/>
          </p:spPr>
          <p:txBody>
            <a:bodyPr wrap="square" rtlCol="0">
              <a:spAutoFit/>
            </a:bodyPr>
            <a:lstStyle/>
            <a:p>
              <a:pPr algn="ctr"/>
              <a:r>
                <a:rPr lang="en-US" altLang="zh-CN" sz="2000" b="1" dirty="0">
                  <a:latin typeface="Times New Roman" pitchFamily="18" charset="0"/>
                  <a:ea typeface="黑体" pitchFamily="49" charset="-122"/>
                  <a:cs typeface="Times New Roman" pitchFamily="18" charset="0"/>
                </a:rPr>
                <a:t>Local tensor</a:t>
              </a:r>
              <a:endParaRPr lang="zh-CN" altLang="en-US" sz="2000" b="1" dirty="0">
                <a:latin typeface="Times New Roman" pitchFamily="18" charset="0"/>
                <a:ea typeface="黑体" pitchFamily="49" charset="-122"/>
                <a:cs typeface="Times New Roman" pitchFamily="18" charset="0"/>
              </a:endParaRPr>
            </a:p>
          </p:txBody>
        </p:sp>
        <p:cxnSp>
          <p:nvCxnSpPr>
            <p:cNvPr id="100" name="直接箭头连接符 99"/>
            <p:cNvCxnSpPr/>
            <p:nvPr/>
          </p:nvCxnSpPr>
          <p:spPr>
            <a:xfrm>
              <a:off x="5472707" y="2383990"/>
              <a:ext cx="0" cy="682388"/>
            </a:xfrm>
            <a:prstGeom prst="straightConnector1">
              <a:avLst/>
            </a:prstGeom>
            <a:solidFill>
              <a:srgbClr val="2D2DFD"/>
            </a:solidFill>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TextBox 103"/>
            <p:cNvSpPr txBox="1"/>
            <p:nvPr/>
          </p:nvSpPr>
          <p:spPr>
            <a:xfrm>
              <a:off x="4923142" y="3066378"/>
              <a:ext cx="1152127" cy="707886"/>
            </a:xfrm>
            <a:prstGeom prst="rect">
              <a:avLst/>
            </a:prstGeom>
            <a:noFill/>
          </p:spPr>
          <p:txBody>
            <a:bodyPr wrap="square" rtlCol="0">
              <a:spAutoFit/>
            </a:bodyPr>
            <a:lstStyle/>
            <a:p>
              <a:pPr algn="ctr"/>
              <a:r>
                <a:rPr lang="en-US" altLang="zh-CN" sz="2000" b="1" dirty="0">
                  <a:latin typeface="Times New Roman" pitchFamily="18" charset="0"/>
                  <a:ea typeface="黑体" pitchFamily="49" charset="-122"/>
                  <a:cs typeface="Times New Roman" pitchFamily="18" charset="0"/>
                </a:rPr>
                <a:t>Virtual basis</a:t>
              </a:r>
              <a:endParaRPr lang="zh-CN" altLang="en-US" sz="2000" b="1" dirty="0">
                <a:latin typeface="Times New Roman" pitchFamily="18" charset="0"/>
                <a:ea typeface="黑体" pitchFamily="49" charset="-122"/>
                <a:cs typeface="Times New Roman" pitchFamily="18" charset="0"/>
              </a:endParaRPr>
            </a:p>
          </p:txBody>
        </p:sp>
      </p:grpSp>
      <p:cxnSp>
        <p:nvCxnSpPr>
          <p:cNvPr id="102" name="直接箭头连接符 101"/>
          <p:cNvCxnSpPr/>
          <p:nvPr/>
        </p:nvCxnSpPr>
        <p:spPr>
          <a:xfrm flipH="1">
            <a:off x="4191126" y="3587909"/>
            <a:ext cx="826849" cy="68545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a:endCxn id="101" idx="2"/>
          </p:cNvCxnSpPr>
          <p:nvPr/>
        </p:nvCxnSpPr>
        <p:spPr>
          <a:xfrm flipH="1" flipV="1">
            <a:off x="6729643" y="3609155"/>
            <a:ext cx="258755" cy="1322619"/>
          </a:xfrm>
          <a:prstGeom prst="straightConnector1">
            <a:avLst/>
          </a:prstGeom>
          <a:solidFill>
            <a:srgbClr val="2D2DFD"/>
          </a:solidFill>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H="1" flipV="1">
            <a:off x="8202619" y="3613064"/>
            <a:ext cx="20999" cy="1262207"/>
          </a:xfrm>
          <a:prstGeom prst="straightConnector1">
            <a:avLst/>
          </a:prstGeom>
          <a:solidFill>
            <a:srgbClr val="2D2DFD"/>
          </a:solidFill>
          <a:ln w="38100">
            <a:solidFill>
              <a:srgbClr val="3333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文本框 104"/>
          <p:cNvSpPr txBox="1"/>
          <p:nvPr/>
        </p:nvSpPr>
        <p:spPr>
          <a:xfrm>
            <a:off x="10083074" y="5061509"/>
            <a:ext cx="45719" cy="461665"/>
          </a:xfrm>
          <a:prstGeom prst="rect">
            <a:avLst/>
          </a:prstGeom>
          <a:noFill/>
        </p:spPr>
        <p:txBody>
          <a:bodyPr wrap="square" rtlCol="0">
            <a:spAutoFit/>
          </a:bodyPr>
          <a:lstStyle/>
          <a:p>
            <a:r>
              <a:rPr lang="en-US" altLang="zh-CN" sz="2400" b="1" i="1" dirty="0">
                <a:solidFill>
                  <a:srgbClr val="FF0000"/>
                </a:solidFill>
                <a:latin typeface="Times New Roman" panose="02020603050405020304" pitchFamily="18" charset="0"/>
                <a:cs typeface="Times New Roman" panose="02020603050405020304" pitchFamily="18" charset="0"/>
              </a:rPr>
              <a:t>D</a:t>
            </a:r>
            <a:endParaRPr lang="zh-CN" altLang="en-US" sz="2400" b="1" i="1" dirty="0">
              <a:solidFill>
                <a:srgbClr val="FF0000"/>
              </a:solidFill>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A291AC20-1EC3-2A41-E799-51896BD329D6}"/>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2D: Projected Entangled Pair State</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110" name="矩形 109">
            <a:extLst>
              <a:ext uri="{FF2B5EF4-FFF2-40B4-BE49-F238E27FC236}">
                <a16:creationId xmlns:a16="http://schemas.microsoft.com/office/drawing/2014/main" id="{D7334B90-4414-E85C-E17E-B16DCFFA9F69}"/>
              </a:ext>
            </a:extLst>
          </p:cNvPr>
          <p:cNvSpPr/>
          <p:nvPr/>
        </p:nvSpPr>
        <p:spPr>
          <a:xfrm>
            <a:off x="3194131" y="5953018"/>
            <a:ext cx="4980851" cy="723275"/>
          </a:xfrm>
          <a:prstGeom prst="rect">
            <a:avLst/>
          </a:prstGeom>
        </p:spPr>
        <p:txBody>
          <a:bodyPr wrap="none">
            <a:spAutoFit/>
          </a:bodyPr>
          <a:lstStyle/>
          <a:p>
            <a:pPr algn="ctr">
              <a:spcBef>
                <a:spcPts val="600"/>
              </a:spcBef>
            </a:pPr>
            <a:r>
              <a:rPr lang="en-US" altLang="zh-CN" b="1" dirty="0" err="1">
                <a:latin typeface="Times New Roman" pitchFamily="18" charset="0"/>
                <a:cs typeface="Times New Roman" pitchFamily="18" charset="0"/>
              </a:rPr>
              <a:t>Niggemann</a:t>
            </a:r>
            <a:r>
              <a:rPr lang="en-US" altLang="zh-CN" b="1" dirty="0">
                <a:latin typeface="Times New Roman" pitchFamily="18" charset="0"/>
                <a:cs typeface="Times New Roman" pitchFamily="18" charset="0"/>
              </a:rPr>
              <a:t> &amp; </a:t>
            </a:r>
            <a:r>
              <a:rPr lang="en-US" altLang="zh-CN" b="1" dirty="0" err="1">
                <a:latin typeface="Times New Roman" pitchFamily="18" charset="0"/>
                <a:cs typeface="Times New Roman" pitchFamily="18" charset="0"/>
              </a:rPr>
              <a:t>Zittarz</a:t>
            </a:r>
            <a:r>
              <a:rPr lang="en-US" altLang="zh-CN" b="1" dirty="0">
                <a:latin typeface="Times New Roman" pitchFamily="18" charset="0"/>
                <a:cs typeface="Times New Roman" pitchFamily="18" charset="0"/>
              </a:rPr>
              <a:t>, Z. Phys. B 101, 289 (1996)</a:t>
            </a:r>
          </a:p>
          <a:p>
            <a:pPr algn="ctr">
              <a:spcBef>
                <a:spcPts val="600"/>
              </a:spcBef>
            </a:pPr>
            <a:r>
              <a:rPr lang="en-US" altLang="zh-CN" b="1" dirty="0" err="1">
                <a:latin typeface="Times New Roman" pitchFamily="18" charset="0"/>
                <a:cs typeface="Times New Roman" pitchFamily="18" charset="0"/>
              </a:rPr>
              <a:t>Verstraete</a:t>
            </a:r>
            <a:r>
              <a:rPr lang="en-US" altLang="zh-CN" b="1" dirty="0">
                <a:latin typeface="Times New Roman" pitchFamily="18" charset="0"/>
                <a:cs typeface="Times New Roman" pitchFamily="18" charset="0"/>
              </a:rPr>
              <a:t> &amp; </a:t>
            </a:r>
            <a:r>
              <a:rPr lang="en-US" altLang="zh-CN" b="1" dirty="0" err="1">
                <a:latin typeface="Times New Roman" pitchFamily="18" charset="0"/>
                <a:cs typeface="Times New Roman" pitchFamily="18" charset="0"/>
              </a:rPr>
              <a:t>Cirac</a:t>
            </a:r>
            <a:r>
              <a:rPr lang="en-US" altLang="zh-CN" b="1" dirty="0">
                <a:latin typeface="Times New Roman" pitchFamily="18" charset="0"/>
                <a:cs typeface="Times New Roman" pitchFamily="18" charset="0"/>
              </a:rPr>
              <a:t>, </a:t>
            </a:r>
            <a:r>
              <a:rPr lang="en-US" altLang="zh-CN" b="1" dirty="0" err="1">
                <a:latin typeface="Times New Roman" pitchFamily="18" charset="0"/>
                <a:cs typeface="Times New Roman" pitchFamily="18" charset="0"/>
              </a:rPr>
              <a:t>cond</a:t>
            </a:r>
            <a:r>
              <a:rPr lang="en-US" altLang="zh-CN" b="1" dirty="0">
                <a:latin typeface="Times New Roman" pitchFamily="18" charset="0"/>
                <a:cs typeface="Times New Roman" pitchFamily="18" charset="0"/>
              </a:rPr>
              <a:t>-mat/0407066 </a:t>
            </a:r>
          </a:p>
        </p:txBody>
      </p:sp>
    </p:spTree>
    <p:extLst>
      <p:ext uri="{BB962C8B-B14F-4D97-AF65-F5344CB8AC3E}">
        <p14:creationId xmlns:p14="http://schemas.microsoft.com/office/powerpoint/2010/main" val="1424474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107"/>
          <p:cNvSpPr/>
          <p:nvPr/>
        </p:nvSpPr>
        <p:spPr>
          <a:xfrm>
            <a:off x="1524000" y="0"/>
            <a:ext cx="9144000" cy="72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72" name="标题 1"/>
          <p:cNvSpPr txBox="1">
            <a:spLocks/>
          </p:cNvSpPr>
          <p:nvPr/>
        </p:nvSpPr>
        <p:spPr>
          <a:xfrm>
            <a:off x="909322" y="3099822"/>
            <a:ext cx="9144000" cy="609600"/>
          </a:xfrm>
          <a:prstGeom prst="rect">
            <a:avLst/>
          </a:prstGeom>
        </p:spPr>
        <p:txBody>
          <a:bodyPr vert="horz" lIns="91440" tIns="45720" rIns="91440" bIns="45720" rtlCol="0" anchor="ctr">
            <a:normAutofit/>
          </a:bodyPr>
          <a:lstStyle/>
          <a:p>
            <a:pPr algn="ctr"/>
            <a:r>
              <a:rPr lang="en-US" altLang="zh-CN" sz="2800" dirty="0">
                <a:latin typeface="Arial Unicode MS" pitchFamily="34" charset="-122"/>
                <a:ea typeface="Arial Unicode MS" pitchFamily="34" charset="-122"/>
                <a:cs typeface="Arial Unicode MS" pitchFamily="34" charset="-122"/>
              </a:rPr>
              <a:t> </a:t>
            </a:r>
            <a:endParaRPr lang="zh-CN" altLang="en-US" sz="2800" dirty="0">
              <a:solidFill>
                <a:srgbClr val="FF0000"/>
              </a:solidFill>
              <a:latin typeface="Arial Unicode MS" pitchFamily="34" charset="-122"/>
              <a:ea typeface="Arial Unicode MS" pitchFamily="34" charset="-122"/>
              <a:cs typeface="Arial Unicode MS" pitchFamily="34" charset="-122"/>
            </a:endParaRPr>
          </a:p>
        </p:txBody>
      </p:sp>
      <p:sp>
        <p:nvSpPr>
          <p:cNvPr id="190" name="矩形 189"/>
          <p:cNvSpPr/>
          <p:nvPr/>
        </p:nvSpPr>
        <p:spPr>
          <a:xfrm>
            <a:off x="1704528" y="3632250"/>
            <a:ext cx="9144000"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4093" y="4949813"/>
            <a:ext cx="5040560" cy="877711"/>
          </a:xfrm>
          <a:prstGeom prst="rect">
            <a:avLst/>
          </a:prstGeom>
          <a:solidFill>
            <a:srgbClr val="2D2DFD"/>
          </a:solidFill>
          <a:ln w="28575">
            <a:solidFill>
              <a:srgbClr val="00B050"/>
            </a:solidFill>
          </a:ln>
          <a:effectLst/>
        </p:spPr>
      </p:pic>
      <p:grpSp>
        <p:nvGrpSpPr>
          <p:cNvPr id="109" name="组合 108"/>
          <p:cNvGrpSpPr/>
          <p:nvPr/>
        </p:nvGrpSpPr>
        <p:grpSpPr>
          <a:xfrm>
            <a:off x="1631504" y="4421757"/>
            <a:ext cx="3506626" cy="1881899"/>
            <a:chOff x="4929522" y="3483637"/>
            <a:chExt cx="4104456" cy="2304256"/>
          </a:xfrm>
        </p:grpSpPr>
        <p:grpSp>
          <p:nvGrpSpPr>
            <p:cNvPr id="110" name="组合 109"/>
            <p:cNvGrpSpPr/>
            <p:nvPr/>
          </p:nvGrpSpPr>
          <p:grpSpPr>
            <a:xfrm>
              <a:off x="6873738" y="3603534"/>
              <a:ext cx="900100" cy="816207"/>
              <a:chOff x="5688124" y="3270723"/>
              <a:chExt cx="900100" cy="816207"/>
            </a:xfrm>
          </p:grpSpPr>
          <p:cxnSp>
            <p:nvCxnSpPr>
              <p:cNvPr id="197" name="直接连接符 196"/>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6017555" y="327072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201" name="椭圆 200"/>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1" name="直接连接符 110"/>
            <p:cNvCxnSpPr/>
            <p:nvPr/>
          </p:nvCxnSpPr>
          <p:spPr>
            <a:xfrm>
              <a:off x="5973638" y="396715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7881850"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a:off x="7485806"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7815237"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6621710"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6225666"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6555097"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8529922"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8133878"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8463309"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6909742"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H="1">
              <a:off x="6513698"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6843129"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613598" y="445066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7521810"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a:off x="7125766"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7455197"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6261670"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5865626"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6195057"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8169882"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7773838"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8103269"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6189662" y="4528956"/>
              <a:ext cx="900100" cy="806349"/>
              <a:chOff x="5688124" y="3280581"/>
              <a:chExt cx="900100" cy="806349"/>
            </a:xfrm>
          </p:grpSpPr>
          <p:cxnSp>
            <p:nvCxnSpPr>
              <p:cNvPr id="187" name="直接连接符 186"/>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6017555" y="328058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196" name="椭圆 195"/>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5" name="直接连接符 144"/>
            <p:cNvCxnSpPr/>
            <p:nvPr/>
          </p:nvCxnSpPr>
          <p:spPr>
            <a:xfrm>
              <a:off x="5289562" y="488271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7197774"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H="1">
              <a:off x="6801730"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7131161" y="4503669"/>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5937634"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H="1">
              <a:off x="5541590"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871021" y="4539637"/>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845846"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H="1">
              <a:off x="7449802"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7779232" y="4503669"/>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grpSp>
          <p:nvGrpSpPr>
            <p:cNvPr id="155" name="组合 154"/>
            <p:cNvGrpSpPr/>
            <p:nvPr/>
          </p:nvGrpSpPr>
          <p:grpSpPr>
            <a:xfrm>
              <a:off x="5829622" y="4971686"/>
              <a:ext cx="900100" cy="816207"/>
              <a:chOff x="5688124" y="3270723"/>
              <a:chExt cx="900100" cy="816207"/>
            </a:xfrm>
          </p:grpSpPr>
          <p:cxnSp>
            <p:nvCxnSpPr>
              <p:cNvPr id="183" name="直接连接符 182"/>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6017555" y="327072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186" name="椭圆 185"/>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6" name="直接连接符 155"/>
            <p:cNvCxnSpPr/>
            <p:nvPr/>
          </p:nvCxnSpPr>
          <p:spPr>
            <a:xfrm>
              <a:off x="4929522" y="533530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6837734"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6441690"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6771121"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5577594"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H="1">
              <a:off x="5181550"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5510981"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7485806"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H="1">
              <a:off x="7089762"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a:off x="7419193"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flipH="1">
              <a:off x="8493918" y="348363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H="1">
              <a:off x="7845846" y="348992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flipH="1">
              <a:off x="7233778" y="348363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flipH="1">
              <a:off x="6585706" y="3489924"/>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0" name="椭圆 169"/>
            <p:cNvSpPr/>
            <p:nvPr/>
          </p:nvSpPr>
          <p:spPr>
            <a:xfrm>
              <a:off x="7748624"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6488484"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8396696"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6776516"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a:off x="7388584"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p:cNvSpPr/>
            <p:nvPr/>
          </p:nvSpPr>
          <p:spPr>
            <a:xfrm>
              <a:off x="6128444"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a:off x="8036656"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a:off x="7064548"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a:off x="5804407"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p:cNvSpPr/>
            <p:nvPr/>
          </p:nvSpPr>
          <p:spPr>
            <a:xfrm>
              <a:off x="7712620"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p:cNvSpPr/>
            <p:nvPr/>
          </p:nvSpPr>
          <p:spPr>
            <a:xfrm>
              <a:off x="6704508"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椭圆 180"/>
            <p:cNvSpPr/>
            <p:nvPr/>
          </p:nvSpPr>
          <p:spPr>
            <a:xfrm>
              <a:off x="5444368"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81"/>
            <p:cNvSpPr/>
            <p:nvPr/>
          </p:nvSpPr>
          <p:spPr>
            <a:xfrm>
              <a:off x="7352580"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3863752" y="5864499"/>
            <a:ext cx="407484" cy="461665"/>
          </a:xfrm>
          <a:prstGeom prst="rect">
            <a:avLst/>
          </a:prstGeom>
        </p:spPr>
        <p:txBody>
          <a:bodyPr wrap="none">
            <a:spAutoFit/>
          </a:bodyPr>
          <a:lstStyle/>
          <a:p>
            <a:r>
              <a:rPr lang="en-US" altLang="zh-CN" sz="2400" b="1" i="1" dirty="0">
                <a:solidFill>
                  <a:srgbClr val="FF0000"/>
                </a:solidFill>
                <a:latin typeface="Times New Roman" panose="02020603050405020304" pitchFamily="18" charset="0"/>
                <a:ea typeface="Arial Unicode MS" pitchFamily="34" charset="-122"/>
                <a:cs typeface="Times New Roman" panose="02020603050405020304" pitchFamily="18" charset="0"/>
              </a:rPr>
              <a:t>D</a:t>
            </a:r>
            <a:endParaRPr lang="zh-CN" altLang="en-US" sz="2400" dirty="0">
              <a:solidFill>
                <a:srgbClr val="FF0000"/>
              </a:solidFill>
            </a:endParaRPr>
          </a:p>
        </p:txBody>
      </p:sp>
      <p:grpSp>
        <p:nvGrpSpPr>
          <p:cNvPr id="9" name="组合 8"/>
          <p:cNvGrpSpPr/>
          <p:nvPr/>
        </p:nvGrpSpPr>
        <p:grpSpPr>
          <a:xfrm>
            <a:off x="909322" y="1195024"/>
            <a:ext cx="10305525" cy="2481250"/>
            <a:chOff x="385510" y="4306932"/>
            <a:chExt cx="8280920" cy="2290419"/>
          </a:xfrm>
        </p:grpSpPr>
        <p:sp>
          <p:nvSpPr>
            <p:cNvPr id="113" name="圆角矩形 112"/>
            <p:cNvSpPr/>
            <p:nvPr/>
          </p:nvSpPr>
          <p:spPr>
            <a:xfrm>
              <a:off x="385510" y="4306932"/>
              <a:ext cx="8280920" cy="2290419"/>
            </a:xfrm>
            <a:prstGeom prst="roundRect">
              <a:avLst/>
            </a:prstGeom>
            <a:solidFill>
              <a:srgbClr val="3333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5" name="TextBox 124"/>
            <p:cNvSpPr txBox="1"/>
            <p:nvPr/>
          </p:nvSpPr>
          <p:spPr>
            <a:xfrm>
              <a:off x="880634" y="5883628"/>
              <a:ext cx="7353456" cy="497700"/>
            </a:xfrm>
            <a:prstGeom prst="rect">
              <a:avLst/>
            </a:prstGeom>
            <a:solidFill>
              <a:srgbClr val="3333FF"/>
            </a:solidFill>
          </p:spPr>
          <p:txBody>
            <a:bodyPr wrap="square" rtlCol="0">
              <a:spAutoFit/>
            </a:bodyPr>
            <a:lstStyle/>
            <a:p>
              <a:pPr algn="ctr">
                <a:lnSpc>
                  <a:spcPct val="150000"/>
                </a:lnSpc>
              </a:pPr>
              <a:r>
                <a:rPr lang="en-US" altLang="zh-CN" sz="2000" b="1" dirty="0">
                  <a:solidFill>
                    <a:schemeClr val="bg1"/>
                  </a:solidFill>
                  <a:latin typeface="Times New Roman" panose="02020603050405020304" pitchFamily="18" charset="0"/>
                  <a:ea typeface="Cambria Math"/>
                  <a:cs typeface="Times New Roman" panose="02020603050405020304" pitchFamily="18" charset="0"/>
                </a:rPr>
                <a:t>PEPS is exact ground state </a:t>
              </a:r>
              <a:r>
                <a:rPr lang="en-US" altLang="zh-CN" sz="2000" b="1" dirty="0" err="1">
                  <a:solidFill>
                    <a:schemeClr val="bg1"/>
                  </a:solidFill>
                  <a:latin typeface="Times New Roman" panose="02020603050405020304" pitchFamily="18" charset="0"/>
                  <a:ea typeface="Cambria Math"/>
                  <a:cs typeface="Times New Roman" panose="02020603050405020304" pitchFamily="18" charset="0"/>
                </a:rPr>
                <a:t>wavefunction</a:t>
              </a:r>
              <a:r>
                <a:rPr lang="en-US" altLang="zh-CN" sz="2000" b="1" dirty="0">
                  <a:solidFill>
                    <a:schemeClr val="bg1"/>
                  </a:solidFill>
                  <a:latin typeface="Times New Roman" panose="02020603050405020304" pitchFamily="18" charset="0"/>
                  <a:ea typeface="Cambria Math"/>
                  <a:cs typeface="Times New Roman" panose="02020603050405020304" pitchFamily="18" charset="0"/>
                </a:rPr>
                <a:t> in the limit  </a:t>
              </a:r>
              <a:r>
                <a:rPr lang="en-US" altLang="zh-CN" sz="2000" b="1" i="1" dirty="0">
                  <a:solidFill>
                    <a:schemeClr val="bg1"/>
                  </a:solidFill>
                  <a:latin typeface="Times New Roman" panose="02020603050405020304" pitchFamily="18" charset="0"/>
                  <a:ea typeface="Cambria Math"/>
                  <a:cs typeface="Times New Roman" panose="02020603050405020304" pitchFamily="18" charset="0"/>
                </a:rPr>
                <a:t>D </a:t>
              </a:r>
              <a:r>
                <a:rPr lang="en-US" altLang="zh-CN" sz="2000" b="1" dirty="0">
                  <a:solidFill>
                    <a:schemeClr val="bg1"/>
                  </a:solidFill>
                  <a:latin typeface="Times New Roman" panose="02020603050405020304" pitchFamily="18" charset="0"/>
                  <a:ea typeface="Cambria Math"/>
                  <a:cs typeface="Times New Roman" panose="02020603050405020304" pitchFamily="18" charset="0"/>
                  <a:sym typeface="Symbol" panose="05050102010706020507" pitchFamily="18" charset="2"/>
                </a:rPr>
                <a:t></a:t>
              </a:r>
              <a:r>
                <a:rPr lang="en-US" altLang="zh-CN" sz="2000" b="1" i="1" dirty="0">
                  <a:solidFill>
                    <a:schemeClr val="bg1"/>
                  </a:solidFill>
                  <a:latin typeface="Times New Roman" panose="02020603050405020304" pitchFamily="18" charset="0"/>
                  <a:ea typeface="Cambria Math"/>
                  <a:cs typeface="Times New Roman" panose="02020603050405020304" pitchFamily="18" charset="0"/>
                  <a:sym typeface="Symbol" panose="05050102010706020507" pitchFamily="18" charset="2"/>
                </a:rPr>
                <a:t> </a:t>
              </a:r>
              <a:endParaRPr lang="zh-CN" altLang="en-US" sz="2000" b="1" i="1" dirty="0">
                <a:solidFill>
                  <a:schemeClr val="bg1"/>
                </a:solidFill>
                <a:latin typeface="Times New Roman" panose="02020603050405020304" pitchFamily="18" charset="0"/>
                <a:cs typeface="Times New Roman" panose="02020603050405020304" pitchFamily="18" charset="0"/>
              </a:endParaRPr>
            </a:p>
          </p:txBody>
        </p:sp>
        <p:sp>
          <p:nvSpPr>
            <p:cNvPr id="126" name="TextBox 125"/>
            <p:cNvSpPr txBox="1"/>
            <p:nvPr/>
          </p:nvSpPr>
          <p:spPr>
            <a:xfrm>
              <a:off x="2987824" y="4335487"/>
              <a:ext cx="3635705" cy="426159"/>
            </a:xfrm>
            <a:prstGeom prst="rect">
              <a:avLst/>
            </a:prstGeom>
            <a:solidFill>
              <a:srgbClr val="3333FF"/>
            </a:solidFill>
          </p:spPr>
          <p:txBody>
            <a:bodyPr wrap="square" rtlCol="0">
              <a:spAutoFit/>
            </a:bodyPr>
            <a:lstStyle/>
            <a:p>
              <a:r>
                <a:rPr lang="en-US" altLang="zh-CN" sz="2400" b="1" dirty="0">
                  <a:solidFill>
                    <a:schemeClr val="bg1"/>
                  </a:solidFill>
                  <a:latin typeface="Times New Roman" pitchFamily="18" charset="0"/>
                  <a:ea typeface="黑体" pitchFamily="49" charset="-122"/>
                  <a:cs typeface="Times New Roman" pitchFamily="18" charset="0"/>
                </a:rPr>
                <a:t>Entanglement entropy area law</a:t>
              </a:r>
              <a:endParaRPr lang="zh-CN" altLang="en-US" sz="2400" b="1" dirty="0">
                <a:solidFill>
                  <a:schemeClr val="bg1"/>
                </a:solidFill>
                <a:latin typeface="Times New Roman" pitchFamily="18" charset="0"/>
                <a:ea typeface="黑体" pitchFamily="49" charset="-122"/>
                <a:cs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1239798" y="4919570"/>
                  <a:ext cx="6968301" cy="662554"/>
                </a:xfrm>
                <a:prstGeom prst="rect">
                  <a:avLst/>
                </a:prstGeom>
                <a:solidFill>
                  <a:srgbClr val="3333FF"/>
                </a:solidFill>
              </p:spPr>
              <p:txBody>
                <a:bodyPr wrap="square" rtlCol="0">
                  <a:spAutoFit/>
                </a:bodyPr>
                <a:lstStyle/>
                <a:p>
                  <a:pPr>
                    <a:lnSpc>
                      <a:spcPct val="150000"/>
                    </a:lnSpc>
                  </a:pPr>
                  <a:r>
                    <a:rPr lang="en-US" altLang="zh-CN" sz="2800" b="1" i="1" dirty="0">
                      <a:solidFill>
                        <a:schemeClr val="bg1"/>
                      </a:solidFill>
                      <a:latin typeface="Times New Roman" panose="02020603050405020304" pitchFamily="18" charset="0"/>
                      <a:cs typeface="Times New Roman" panose="02020603050405020304" pitchFamily="18" charset="0"/>
                    </a:rPr>
                    <a:t>S =  </a:t>
                  </a:r>
                  <a:r>
                    <a:rPr lang="en-US" altLang="zh-CN" sz="2800" b="1"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1" i="1" dirty="0">
                      <a:solidFill>
                        <a:schemeClr val="bg1"/>
                      </a:solidFill>
                      <a:latin typeface="Times New Roman" panose="02020603050405020304" pitchFamily="18" charset="0"/>
                      <a:cs typeface="Times New Roman" panose="02020603050405020304" pitchFamily="18" charset="0"/>
                    </a:rPr>
                    <a:t>L </a:t>
                  </a:r>
                  <a:r>
                    <a:rPr lang="en-US" altLang="zh-CN" sz="2800" b="1" i="1" dirty="0">
                      <a:solidFill>
                        <a:schemeClr val="bg1"/>
                      </a:solidFill>
                      <a:latin typeface="Times New Roman" panose="02020603050405020304" pitchFamily="18" charset="0"/>
                      <a:ea typeface="Cambria Math"/>
                      <a:cs typeface="Times New Roman" panose="02020603050405020304" pitchFamily="18" charset="0"/>
                    </a:rPr>
                    <a:t>≈ L </a:t>
                  </a:r>
                  <a:r>
                    <a:rPr lang="en-US" altLang="zh-CN" sz="2800" b="1" dirty="0" err="1">
                      <a:solidFill>
                        <a:schemeClr val="bg1"/>
                      </a:solidFill>
                      <a:latin typeface="Times New Roman" panose="02020603050405020304" pitchFamily="18" charset="0"/>
                      <a:ea typeface="Cambria Math"/>
                      <a:cs typeface="Times New Roman" panose="02020603050405020304" pitchFamily="18" charset="0"/>
                    </a:rPr>
                    <a:t>ln</a:t>
                  </a:r>
                  <a:r>
                    <a:rPr lang="en-US" altLang="zh-CN" sz="2800" b="1" i="1" dirty="0">
                      <a:solidFill>
                        <a:schemeClr val="bg1"/>
                      </a:solidFill>
                      <a:latin typeface="Times New Roman" panose="02020603050405020304" pitchFamily="18" charset="0"/>
                      <a:ea typeface="Cambria Math"/>
                      <a:cs typeface="Times New Roman" panose="02020603050405020304" pitchFamily="18" charset="0"/>
                    </a:rPr>
                    <a:t> D           </a:t>
                  </a:r>
                  <a:r>
                    <a:rPr lang="en-US" altLang="zh-CN" sz="2800" b="1" i="1" dirty="0" err="1">
                      <a:solidFill>
                        <a:schemeClr val="bg1"/>
                      </a:solidFill>
                      <a:latin typeface="Times New Roman" panose="02020603050405020304" pitchFamily="18" charset="0"/>
                      <a:ea typeface="Cambria Math"/>
                      <a:cs typeface="Times New Roman" panose="02020603050405020304" pitchFamily="18" charset="0"/>
                    </a:rPr>
                    <a:t>D</a:t>
                  </a:r>
                  <a:r>
                    <a:rPr lang="en-US" altLang="zh-CN" sz="2800" b="1" i="1" dirty="0">
                      <a:solidFill>
                        <a:schemeClr val="bg1"/>
                      </a:solidFill>
                      <a:latin typeface="Times New Roman" panose="02020603050405020304" pitchFamily="18" charset="0"/>
                      <a:ea typeface="Cambria Math"/>
                      <a:cs typeface="Times New Roman" panose="02020603050405020304" pitchFamily="18" charset="0"/>
                    </a:rPr>
                    <a:t> ~ </a:t>
                  </a:r>
                  <a14:m>
                    <m:oMath xmlns:m="http://schemas.openxmlformats.org/officeDocument/2006/math">
                      <m:sSup>
                        <m:sSupPr>
                          <m:ctrlPr>
                            <a:rPr lang="en-US" altLang="zh-CN" sz="2800" b="1" i="1">
                              <a:solidFill>
                                <a:schemeClr val="bg1"/>
                              </a:solidFill>
                              <a:latin typeface="Cambria Math" panose="02040503050406030204" pitchFamily="18" charset="0"/>
                              <a:ea typeface="Cambria Math"/>
                              <a:cs typeface="Times New Roman" panose="02020603050405020304" pitchFamily="18" charset="0"/>
                            </a:rPr>
                          </m:ctrlPr>
                        </m:sSupPr>
                        <m:e>
                          <m:r>
                            <a:rPr lang="en-US" altLang="zh-CN" sz="2800" b="1" i="1">
                              <a:solidFill>
                                <a:schemeClr val="bg1"/>
                              </a:solidFill>
                              <a:latin typeface="Cambria Math" panose="02040503050406030204" pitchFamily="18" charset="0"/>
                              <a:ea typeface="Cambria Math"/>
                              <a:cs typeface="Times New Roman" panose="02020603050405020304" pitchFamily="18" charset="0"/>
                            </a:rPr>
                            <m:t>𝒆</m:t>
                          </m:r>
                        </m:e>
                        <m:sup>
                          <m:r>
                            <m:rPr>
                              <m:nor/>
                            </m:rPr>
                            <a:rPr lang="en-US" altLang="zh-CN" sz="2800" b="1"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m:t></m:t>
                          </m:r>
                        </m:sup>
                      </m:sSup>
                    </m:oMath>
                  </a14:m>
                  <a:endParaRPr lang="en-US" altLang="zh-CN" sz="2800" b="1" i="1" dirty="0">
                    <a:solidFill>
                      <a:schemeClr val="bg1"/>
                    </a:solidFill>
                    <a:latin typeface="Times New Roman" panose="02020603050405020304" pitchFamily="18" charset="0"/>
                    <a:ea typeface="Cambria Math"/>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39798" y="4919570"/>
                  <a:ext cx="6968301" cy="662554"/>
                </a:xfrm>
                <a:prstGeom prst="rect">
                  <a:avLst/>
                </a:prstGeom>
                <a:blipFill>
                  <a:blip r:embed="rId3"/>
                  <a:stretch>
                    <a:fillRect l="-1477" b="-15254"/>
                  </a:stretch>
                </a:blipFill>
              </p:spPr>
              <p:txBody>
                <a:bodyPr/>
                <a:lstStyle/>
                <a:p>
                  <a:r>
                    <a:rPr lang="zh-CN" altLang="en-US">
                      <a:noFill/>
                    </a:rPr>
                    <a:t> </a:t>
                  </a:r>
                </a:p>
              </p:txBody>
            </p:sp>
          </mc:Fallback>
        </mc:AlternateContent>
        <p:sp>
          <p:nvSpPr>
            <p:cNvPr id="8" name="矩形 7"/>
            <p:cNvSpPr/>
            <p:nvPr/>
          </p:nvSpPr>
          <p:spPr>
            <a:xfrm>
              <a:off x="6094715" y="5076009"/>
              <a:ext cx="2005677" cy="458074"/>
            </a:xfrm>
            <a:prstGeom prst="rect">
              <a:avLst/>
            </a:prstGeom>
            <a:solidFill>
              <a:srgbClr val="3333FF"/>
            </a:solidFill>
          </p:spPr>
          <p:txBody>
            <a:bodyPr wrap="none">
              <a:spAutoFit/>
            </a:bodyPr>
            <a:lstStyle/>
            <a:p>
              <a:pPr algn="ctr">
                <a:lnSpc>
                  <a:spcPct val="150000"/>
                </a:lnSpc>
              </a:pPr>
              <a:r>
                <a:rPr lang="en-US" altLang="zh-CN" b="1" dirty="0">
                  <a:solidFill>
                    <a:schemeClr val="bg1"/>
                  </a:solidFill>
                  <a:latin typeface="Times New Roman" panose="02020603050405020304" pitchFamily="18" charset="0"/>
                  <a:ea typeface="Cambria Math"/>
                  <a:cs typeface="Times New Roman" panose="02020603050405020304" pitchFamily="18" charset="0"/>
                </a:rPr>
                <a:t>(independent of </a:t>
              </a:r>
              <a:r>
                <a:rPr lang="en-US" altLang="zh-CN" b="1" i="1" dirty="0">
                  <a:solidFill>
                    <a:schemeClr val="bg1"/>
                  </a:solidFill>
                  <a:latin typeface="Times New Roman" panose="02020603050405020304" pitchFamily="18" charset="0"/>
                  <a:ea typeface="Cambria Math"/>
                  <a:cs typeface="Times New Roman" panose="02020603050405020304" pitchFamily="18" charset="0"/>
                </a:rPr>
                <a:t>L)</a:t>
              </a:r>
            </a:p>
          </p:txBody>
        </p:sp>
      </p:grpSp>
      <p:sp>
        <p:nvSpPr>
          <p:cNvPr id="97" name="标题 1">
            <a:extLst>
              <a:ext uri="{FF2B5EF4-FFF2-40B4-BE49-F238E27FC236}">
                <a16:creationId xmlns:a16="http://schemas.microsoft.com/office/drawing/2014/main" id="{1E1497B0-7284-7275-4464-F1EC9CC5041A}"/>
              </a:ext>
            </a:extLst>
          </p:cNvPr>
          <p:cNvSpPr>
            <a:spLocks noGrp="1"/>
          </p:cNvSpPr>
          <p:nvPr>
            <p:ph type="title"/>
          </p:nvPr>
        </p:nvSpPr>
        <p:spPr>
          <a:xfrm>
            <a:off x="1524000" y="3671754"/>
            <a:ext cx="12192000" cy="726828"/>
          </a:xfrm>
        </p:spPr>
        <p:txBody>
          <a:bodyPr>
            <a:normAutofit/>
          </a:bodyPr>
          <a:lstStyle/>
          <a:p>
            <a:pPr algn="ctr"/>
            <a:r>
              <a:rPr lang="en-US" altLang="zh-CN" sz="3600" dirty="0">
                <a:latin typeface="Arial Unicode MS" pitchFamily="34" charset="-122"/>
                <a:ea typeface="Arial Unicode MS" pitchFamily="34" charset="-122"/>
                <a:cs typeface="Arial Unicode MS" pitchFamily="34" charset="-122"/>
              </a:rPr>
              <a:t> </a:t>
            </a:r>
            <a:endParaRPr lang="zh-CN" altLang="en-US" sz="3600" dirty="0">
              <a:latin typeface="Arial" panose="020B0604020202020204" pitchFamily="34" charset="0"/>
              <a:cs typeface="Arial" panose="020B0604020202020204" pitchFamily="34" charset="0"/>
            </a:endParaRPr>
          </a:p>
        </p:txBody>
      </p:sp>
      <p:sp>
        <p:nvSpPr>
          <p:cNvPr id="91" name="矩形 10">
            <a:extLst>
              <a:ext uri="{FF2B5EF4-FFF2-40B4-BE49-F238E27FC236}">
                <a16:creationId xmlns:a16="http://schemas.microsoft.com/office/drawing/2014/main" id="{6AF9CFEF-274F-7C8D-6CFA-3327DD4BEDFF}"/>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Unicode MS" pitchFamily="34" charset="-122"/>
                <a:ea typeface="Arial Unicode MS" pitchFamily="34" charset="-122"/>
                <a:cs typeface="Arial Unicode MS" pitchFamily="34" charset="-122"/>
              </a:rPr>
              <a:t>Virtual Bond Dimension </a:t>
            </a:r>
            <a:r>
              <a:rPr lang="en-US" altLang="zh-CN" sz="3600" b="1" i="1" dirty="0">
                <a:latin typeface="Times New Roman" panose="02020603050405020304" pitchFamily="18" charset="0"/>
                <a:ea typeface="Arial Unicode MS" pitchFamily="34" charset="-122"/>
                <a:cs typeface="Times New Roman" panose="02020603050405020304" pitchFamily="18" charset="0"/>
              </a:rPr>
              <a:t>D</a:t>
            </a:r>
            <a:r>
              <a:rPr lang="en-US" altLang="zh-CN" sz="3600" dirty="0">
                <a:latin typeface="Arial Unicode MS" pitchFamily="34" charset="-122"/>
                <a:ea typeface="Arial Unicode MS" pitchFamily="34" charset="-122"/>
                <a:cs typeface="Arial Unicode MS" pitchFamily="34" charset="-122"/>
              </a:rPr>
              <a:t>: How Large Needed?</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599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107"/>
          <p:cNvSpPr/>
          <p:nvPr/>
        </p:nvSpPr>
        <p:spPr>
          <a:xfrm>
            <a:off x="1524000" y="0"/>
            <a:ext cx="9144000" cy="72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72" name="标题 1"/>
          <p:cNvSpPr txBox="1">
            <a:spLocks/>
          </p:cNvSpPr>
          <p:nvPr/>
        </p:nvSpPr>
        <p:spPr>
          <a:xfrm>
            <a:off x="909322" y="3099822"/>
            <a:ext cx="9144000" cy="609600"/>
          </a:xfrm>
          <a:prstGeom prst="rect">
            <a:avLst/>
          </a:prstGeom>
        </p:spPr>
        <p:txBody>
          <a:bodyPr vert="horz" lIns="91440" tIns="45720" rIns="91440" bIns="45720" rtlCol="0" anchor="ctr">
            <a:normAutofit/>
          </a:bodyPr>
          <a:lstStyle/>
          <a:p>
            <a:pPr algn="ctr"/>
            <a:r>
              <a:rPr lang="en-US" altLang="zh-CN" sz="2800" dirty="0">
                <a:latin typeface="Arial Unicode MS" pitchFamily="34" charset="-122"/>
                <a:ea typeface="Arial Unicode MS" pitchFamily="34" charset="-122"/>
                <a:cs typeface="Arial Unicode MS" pitchFamily="34" charset="-122"/>
              </a:rPr>
              <a:t> </a:t>
            </a:r>
            <a:endParaRPr lang="zh-CN" altLang="en-US" sz="2800" dirty="0">
              <a:solidFill>
                <a:srgbClr val="FF0000"/>
              </a:solidFill>
              <a:latin typeface="Arial Unicode MS" pitchFamily="34" charset="-122"/>
              <a:ea typeface="Arial Unicode MS" pitchFamily="34" charset="-122"/>
              <a:cs typeface="Arial Unicode MS" pitchFamily="34" charset="-122"/>
            </a:endParaRPr>
          </a:p>
        </p:txBody>
      </p:sp>
      <p:sp>
        <p:nvSpPr>
          <p:cNvPr id="190" name="矩形 189"/>
          <p:cNvSpPr/>
          <p:nvPr/>
        </p:nvSpPr>
        <p:spPr>
          <a:xfrm>
            <a:off x="1704528" y="3632250"/>
            <a:ext cx="9144000"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4093" y="4949813"/>
            <a:ext cx="5040560" cy="877711"/>
          </a:xfrm>
          <a:prstGeom prst="rect">
            <a:avLst/>
          </a:prstGeom>
          <a:solidFill>
            <a:srgbClr val="2D2DFD"/>
          </a:solidFill>
          <a:ln w="28575">
            <a:solidFill>
              <a:srgbClr val="00B050"/>
            </a:solidFill>
          </a:ln>
          <a:effectLst/>
        </p:spPr>
      </p:pic>
      <p:grpSp>
        <p:nvGrpSpPr>
          <p:cNvPr id="109" name="组合 108"/>
          <p:cNvGrpSpPr/>
          <p:nvPr/>
        </p:nvGrpSpPr>
        <p:grpSpPr>
          <a:xfrm>
            <a:off x="1631504" y="4421757"/>
            <a:ext cx="3506626" cy="1881899"/>
            <a:chOff x="4929522" y="3483637"/>
            <a:chExt cx="4104456" cy="2304256"/>
          </a:xfrm>
        </p:grpSpPr>
        <p:grpSp>
          <p:nvGrpSpPr>
            <p:cNvPr id="110" name="组合 109"/>
            <p:cNvGrpSpPr/>
            <p:nvPr/>
          </p:nvGrpSpPr>
          <p:grpSpPr>
            <a:xfrm>
              <a:off x="6873738" y="3603534"/>
              <a:ext cx="900100" cy="816207"/>
              <a:chOff x="5688124" y="3270723"/>
              <a:chExt cx="900100" cy="816207"/>
            </a:xfrm>
          </p:grpSpPr>
          <p:cxnSp>
            <p:nvCxnSpPr>
              <p:cNvPr id="197" name="直接连接符 196"/>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6017555" y="327072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201" name="椭圆 200"/>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1" name="直接连接符 110"/>
            <p:cNvCxnSpPr/>
            <p:nvPr/>
          </p:nvCxnSpPr>
          <p:spPr>
            <a:xfrm>
              <a:off x="5973638" y="396715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7881850"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a:off x="7485806"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7815237"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6621710"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H="1">
              <a:off x="6225666"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6555097"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8529922" y="3970113"/>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8133878" y="3993981"/>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8463309" y="360353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6909742"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H="1">
              <a:off x="6513698"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6843129"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613598" y="445066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7521810"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a:off x="7125766"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7455197"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6261670"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5865626"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6195057"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8169882" y="4453629"/>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7773838" y="447749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8103269" y="407162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6189662" y="4528956"/>
              <a:ext cx="900100" cy="806349"/>
              <a:chOff x="5688124" y="3280581"/>
              <a:chExt cx="900100" cy="806349"/>
            </a:xfrm>
          </p:grpSpPr>
          <p:cxnSp>
            <p:nvCxnSpPr>
              <p:cNvPr id="187" name="直接连接符 186"/>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6017555" y="3280581"/>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196" name="椭圆 195"/>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5" name="直接连接符 144"/>
            <p:cNvCxnSpPr/>
            <p:nvPr/>
          </p:nvCxnSpPr>
          <p:spPr>
            <a:xfrm>
              <a:off x="5289562" y="488271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7197774"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H="1">
              <a:off x="6801730"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7131161" y="4503669"/>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5937634"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H="1">
              <a:off x="5541590"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871021" y="4539637"/>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845846" y="4885677"/>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H="1">
              <a:off x="7449802" y="490954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7779232" y="4503669"/>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grpSp>
          <p:nvGrpSpPr>
            <p:cNvPr id="155" name="组合 154"/>
            <p:cNvGrpSpPr/>
            <p:nvPr/>
          </p:nvGrpSpPr>
          <p:grpSpPr>
            <a:xfrm>
              <a:off x="5829622" y="4971686"/>
              <a:ext cx="900100" cy="816207"/>
              <a:chOff x="5688124" y="3270723"/>
              <a:chExt cx="900100" cy="816207"/>
            </a:xfrm>
          </p:grpSpPr>
          <p:cxnSp>
            <p:nvCxnSpPr>
              <p:cNvPr id="183" name="直接连接符 182"/>
              <p:cNvCxnSpPr/>
              <p:nvPr/>
            </p:nvCxnSpPr>
            <p:spPr>
              <a:xfrm>
                <a:off x="6084168" y="363730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a:off x="5688124" y="3661170"/>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6017555" y="3270723"/>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sp>
            <p:nvSpPr>
              <p:cNvPr id="186" name="椭圆 185"/>
              <p:cNvSpPr/>
              <p:nvPr/>
            </p:nvSpPr>
            <p:spPr>
              <a:xfrm>
                <a:off x="5950943" y="3573016"/>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6" name="直接连接符 155"/>
            <p:cNvCxnSpPr/>
            <p:nvPr/>
          </p:nvCxnSpPr>
          <p:spPr>
            <a:xfrm>
              <a:off x="4929522" y="533530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6837734"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6441690"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6771121"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5577594"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H="1">
              <a:off x="5181550"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5510981"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7485806" y="5338265"/>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H="1">
              <a:off x="7089762" y="5362133"/>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a:off x="7419193" y="4971685"/>
              <a:ext cx="0" cy="396716"/>
            </a:xfrm>
            <a:prstGeom prst="line">
              <a:avLst/>
            </a:prstGeom>
            <a:ln w="28575">
              <a:solidFill>
                <a:srgbClr val="2D2DFD"/>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flipH="1">
              <a:off x="8493918" y="348363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H="1">
              <a:off x="7845846" y="3489925"/>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flipH="1">
              <a:off x="7233778" y="3483637"/>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flipH="1">
              <a:off x="6585706" y="3489924"/>
              <a:ext cx="324036" cy="42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0" name="椭圆 169"/>
            <p:cNvSpPr/>
            <p:nvPr/>
          </p:nvSpPr>
          <p:spPr>
            <a:xfrm>
              <a:off x="7748624"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6488484"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8396696" y="3905827"/>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6776516"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a:off x="7388584"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p:cNvSpPr/>
            <p:nvPr/>
          </p:nvSpPr>
          <p:spPr>
            <a:xfrm>
              <a:off x="6128444"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a:off x="8036656" y="4389343"/>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a:off x="7064548"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a:off x="5804407"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p:cNvSpPr/>
            <p:nvPr/>
          </p:nvSpPr>
          <p:spPr>
            <a:xfrm>
              <a:off x="7712620" y="4821391"/>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p:cNvSpPr/>
            <p:nvPr/>
          </p:nvSpPr>
          <p:spPr>
            <a:xfrm>
              <a:off x="6704508"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椭圆 180"/>
            <p:cNvSpPr/>
            <p:nvPr/>
          </p:nvSpPr>
          <p:spPr>
            <a:xfrm>
              <a:off x="5444368"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81"/>
            <p:cNvSpPr/>
            <p:nvPr/>
          </p:nvSpPr>
          <p:spPr>
            <a:xfrm>
              <a:off x="7352580" y="5273980"/>
              <a:ext cx="126412" cy="132239"/>
            </a:xfrm>
            <a:prstGeom prst="ellipse">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3863752" y="5864499"/>
            <a:ext cx="407484" cy="461665"/>
          </a:xfrm>
          <a:prstGeom prst="rect">
            <a:avLst/>
          </a:prstGeom>
        </p:spPr>
        <p:txBody>
          <a:bodyPr wrap="none">
            <a:spAutoFit/>
          </a:bodyPr>
          <a:lstStyle/>
          <a:p>
            <a:r>
              <a:rPr lang="en-US" altLang="zh-CN" sz="2400" b="1" i="1" dirty="0">
                <a:solidFill>
                  <a:srgbClr val="FF0000"/>
                </a:solidFill>
                <a:latin typeface="Times New Roman" panose="02020603050405020304" pitchFamily="18" charset="0"/>
                <a:ea typeface="Arial Unicode MS" pitchFamily="34" charset="-122"/>
                <a:cs typeface="Times New Roman" panose="02020603050405020304" pitchFamily="18" charset="0"/>
              </a:rPr>
              <a:t>D</a:t>
            </a:r>
            <a:endParaRPr lang="zh-CN" altLang="en-US" sz="2400" dirty="0">
              <a:solidFill>
                <a:srgbClr val="FF0000"/>
              </a:solidFill>
            </a:endParaRPr>
          </a:p>
        </p:txBody>
      </p:sp>
      <p:grpSp>
        <p:nvGrpSpPr>
          <p:cNvPr id="9" name="组合 8"/>
          <p:cNvGrpSpPr/>
          <p:nvPr/>
        </p:nvGrpSpPr>
        <p:grpSpPr>
          <a:xfrm>
            <a:off x="909322" y="1195024"/>
            <a:ext cx="10305525" cy="2481250"/>
            <a:chOff x="385510" y="4306932"/>
            <a:chExt cx="8280920" cy="2290419"/>
          </a:xfrm>
        </p:grpSpPr>
        <p:sp>
          <p:nvSpPr>
            <p:cNvPr id="113" name="圆角矩形 112"/>
            <p:cNvSpPr/>
            <p:nvPr/>
          </p:nvSpPr>
          <p:spPr>
            <a:xfrm>
              <a:off x="385510" y="4306932"/>
              <a:ext cx="8280920" cy="2290419"/>
            </a:xfrm>
            <a:prstGeom prst="roundRect">
              <a:avLst/>
            </a:prstGeom>
            <a:solidFill>
              <a:srgbClr val="3333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5" name="TextBox 124"/>
            <p:cNvSpPr txBox="1"/>
            <p:nvPr/>
          </p:nvSpPr>
          <p:spPr>
            <a:xfrm>
              <a:off x="880634" y="5883628"/>
              <a:ext cx="7353456" cy="460311"/>
            </a:xfrm>
            <a:prstGeom prst="rect">
              <a:avLst/>
            </a:prstGeom>
            <a:solidFill>
              <a:srgbClr val="3333FF"/>
            </a:solidFill>
          </p:spPr>
          <p:txBody>
            <a:bodyPr wrap="square" rtlCol="0">
              <a:spAutoFit/>
            </a:bodyPr>
            <a:lstStyle/>
            <a:p>
              <a:pPr algn="ctr">
                <a:lnSpc>
                  <a:spcPct val="150000"/>
                </a:lnSpc>
              </a:pPr>
              <a:r>
                <a:rPr lang="en-US" altLang="zh-CN" sz="2000" b="1" i="1" dirty="0">
                  <a:solidFill>
                    <a:schemeClr val="bg1"/>
                  </a:solidFill>
                  <a:latin typeface="Times New Roman" panose="02020603050405020304" pitchFamily="18" charset="0"/>
                  <a:ea typeface="Cambria Math"/>
                  <a:cs typeface="Times New Roman" panose="02020603050405020304" pitchFamily="18" charset="0"/>
                </a:rPr>
                <a:t>D </a:t>
              </a:r>
              <a:r>
                <a:rPr lang="en-US" altLang="zh-CN" sz="2000" b="1" dirty="0">
                  <a:solidFill>
                    <a:schemeClr val="bg1"/>
                  </a:solidFill>
                  <a:latin typeface="Times New Roman" panose="02020603050405020304" pitchFamily="18" charset="0"/>
                  <a:ea typeface="Cambria Math"/>
                  <a:cs typeface="Times New Roman" panose="02020603050405020304" pitchFamily="18" charset="0"/>
                </a:rPr>
                <a:t>grows in some power law with the system size</a:t>
              </a:r>
              <a:endParaRPr lang="zh-CN" altLang="en-US" sz="2000" b="1" i="1" dirty="0">
                <a:solidFill>
                  <a:schemeClr val="bg1"/>
                </a:solidFill>
                <a:latin typeface="Times New Roman" panose="02020603050405020304" pitchFamily="18" charset="0"/>
                <a:cs typeface="Times New Roman" panose="02020603050405020304" pitchFamily="18" charset="0"/>
              </a:endParaRPr>
            </a:p>
          </p:txBody>
        </p:sp>
        <p:sp>
          <p:nvSpPr>
            <p:cNvPr id="126" name="TextBox 125"/>
            <p:cNvSpPr txBox="1"/>
            <p:nvPr/>
          </p:nvSpPr>
          <p:spPr>
            <a:xfrm>
              <a:off x="1470118" y="4335487"/>
              <a:ext cx="5791626" cy="426159"/>
            </a:xfrm>
            <a:prstGeom prst="rect">
              <a:avLst/>
            </a:prstGeom>
            <a:solidFill>
              <a:srgbClr val="3333FF"/>
            </a:solidFill>
          </p:spPr>
          <p:txBody>
            <a:bodyPr wrap="square" rtlCol="0">
              <a:spAutoFit/>
            </a:bodyPr>
            <a:lstStyle/>
            <a:p>
              <a:r>
                <a:rPr lang="en-US" altLang="zh-CN" sz="2400" b="1" dirty="0">
                  <a:solidFill>
                    <a:schemeClr val="bg1"/>
                  </a:solidFill>
                  <a:latin typeface="Times New Roman" pitchFamily="18" charset="0"/>
                  <a:ea typeface="黑体" pitchFamily="49" charset="-122"/>
                  <a:cs typeface="Times New Roman" pitchFamily="18" charset="0"/>
                </a:rPr>
                <a:t>Entanglement entropy: with logarithmic correction</a:t>
              </a:r>
              <a:endParaRPr lang="zh-CN" altLang="en-US" sz="2400" b="1" dirty="0">
                <a:solidFill>
                  <a:schemeClr val="bg1"/>
                </a:solidFill>
                <a:latin typeface="Times New Roman" pitchFamily="18" charset="0"/>
                <a:ea typeface="黑体" pitchFamily="49" charset="-122"/>
                <a:cs typeface="Times New Roman" pitchFamily="18" charset="0"/>
              </a:endParaRPr>
            </a:p>
          </p:txBody>
        </p:sp>
      </p:grpSp>
      <mc:AlternateContent xmlns:mc="http://schemas.openxmlformats.org/markup-compatibility/2006" xmlns:a14="http://schemas.microsoft.com/office/drawing/2010/main">
        <mc:Choice Requires="a14">
          <p:sp>
            <p:nvSpPr>
              <p:cNvPr id="91" name="TextBox 4">
                <a:extLst>
                  <a:ext uri="{FF2B5EF4-FFF2-40B4-BE49-F238E27FC236}">
                    <a16:creationId xmlns:a16="http://schemas.microsoft.com/office/drawing/2014/main" id="{E6F07318-8174-3540-6B12-AB8B85DB0049}"/>
                  </a:ext>
                </a:extLst>
              </p:cNvPr>
              <p:cNvSpPr txBox="1"/>
              <p:nvPr/>
            </p:nvSpPr>
            <p:spPr>
              <a:xfrm>
                <a:off x="2694061" y="1970686"/>
                <a:ext cx="6736046" cy="659861"/>
              </a:xfrm>
              <a:prstGeom prst="rect">
                <a:avLst/>
              </a:prstGeom>
              <a:solidFill>
                <a:srgbClr val="3333FF"/>
              </a:solidFill>
            </p:spPr>
            <p:txBody>
              <a:bodyPr wrap="square" rtlCol="0">
                <a:spAutoFit/>
              </a:bodyPr>
              <a:lstStyle/>
              <a:p>
                <a:pPr>
                  <a:lnSpc>
                    <a:spcPct val="150000"/>
                  </a:lnSpc>
                </a:pPr>
                <a:r>
                  <a:rPr lang="en-US" altLang="zh-CN" sz="2800" b="1" i="1" dirty="0">
                    <a:solidFill>
                      <a:schemeClr val="bg1"/>
                    </a:solidFill>
                    <a:latin typeface="Times New Roman" panose="02020603050405020304" pitchFamily="18" charset="0"/>
                    <a:cs typeface="Times New Roman" panose="02020603050405020304" pitchFamily="18" charset="0"/>
                  </a:rPr>
                  <a:t>S =  </a:t>
                </a:r>
                <a:r>
                  <a:rPr lang="en-US" altLang="zh-CN" sz="2800" b="1"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800" b="1" i="1" dirty="0">
                    <a:solidFill>
                      <a:schemeClr val="bg1"/>
                    </a:solidFill>
                    <a:latin typeface="Times New Roman" panose="02020603050405020304" pitchFamily="18" charset="0"/>
                    <a:cs typeface="Times New Roman" panose="02020603050405020304" pitchFamily="18" charset="0"/>
                  </a:rPr>
                  <a:t>L</a:t>
                </a:r>
                <a:r>
                  <a:rPr lang="en-US" altLang="zh-CN" sz="2800" b="1" dirty="0">
                    <a:solidFill>
                      <a:schemeClr val="bg1"/>
                    </a:solidFill>
                    <a:latin typeface="Times New Roman" panose="02020603050405020304" pitchFamily="18" charset="0"/>
                    <a:cs typeface="Times New Roman" panose="02020603050405020304" pitchFamily="18" charset="0"/>
                  </a:rPr>
                  <a:t> </a:t>
                </a:r>
                <a:r>
                  <a:rPr lang="en-US" altLang="zh-CN" sz="2800" b="1" dirty="0" err="1">
                    <a:solidFill>
                      <a:schemeClr val="bg1"/>
                    </a:solidFill>
                    <a:latin typeface="Times New Roman" panose="02020603050405020304" pitchFamily="18" charset="0"/>
                    <a:cs typeface="Times New Roman" panose="02020603050405020304" pitchFamily="18" charset="0"/>
                  </a:rPr>
                  <a:t>ln</a:t>
                </a:r>
                <a:r>
                  <a:rPr lang="en-US" altLang="zh-CN" sz="2800" b="1" i="1" dirty="0" err="1">
                    <a:solidFill>
                      <a:schemeClr val="bg1"/>
                    </a:solidFill>
                    <a:latin typeface="Times New Roman" panose="02020603050405020304" pitchFamily="18" charset="0"/>
                    <a:cs typeface="Times New Roman" panose="02020603050405020304" pitchFamily="18" charset="0"/>
                  </a:rPr>
                  <a:t>L</a:t>
                </a:r>
                <a:r>
                  <a:rPr lang="en-US" altLang="zh-CN" sz="2800" b="1" i="1" dirty="0">
                    <a:solidFill>
                      <a:schemeClr val="bg1"/>
                    </a:solidFill>
                    <a:latin typeface="Times New Roman" panose="02020603050405020304" pitchFamily="18" charset="0"/>
                    <a:cs typeface="Times New Roman" panose="02020603050405020304" pitchFamily="18" charset="0"/>
                  </a:rPr>
                  <a:t> </a:t>
                </a:r>
                <a:r>
                  <a:rPr lang="en-US" altLang="zh-CN" sz="2800" b="1" i="1" dirty="0">
                    <a:solidFill>
                      <a:schemeClr val="bg1"/>
                    </a:solidFill>
                    <a:latin typeface="Times New Roman" panose="02020603050405020304" pitchFamily="18" charset="0"/>
                    <a:ea typeface="Cambria Math"/>
                    <a:cs typeface="Times New Roman" panose="02020603050405020304" pitchFamily="18" charset="0"/>
                  </a:rPr>
                  <a:t>≈ L </a:t>
                </a:r>
                <a:r>
                  <a:rPr lang="en-US" altLang="zh-CN" sz="2800" b="1" dirty="0" err="1">
                    <a:solidFill>
                      <a:schemeClr val="bg1"/>
                    </a:solidFill>
                    <a:latin typeface="Times New Roman" panose="02020603050405020304" pitchFamily="18" charset="0"/>
                    <a:ea typeface="Cambria Math"/>
                    <a:cs typeface="Times New Roman" panose="02020603050405020304" pitchFamily="18" charset="0"/>
                  </a:rPr>
                  <a:t>ln</a:t>
                </a:r>
                <a:r>
                  <a:rPr lang="en-US" altLang="zh-CN" sz="2800" b="1" i="1" dirty="0">
                    <a:solidFill>
                      <a:schemeClr val="bg1"/>
                    </a:solidFill>
                    <a:latin typeface="Times New Roman" panose="02020603050405020304" pitchFamily="18" charset="0"/>
                    <a:ea typeface="Cambria Math"/>
                    <a:cs typeface="Times New Roman" panose="02020603050405020304" pitchFamily="18" charset="0"/>
                  </a:rPr>
                  <a:t> D                  </a:t>
                </a:r>
                <a:r>
                  <a:rPr lang="en-US" altLang="zh-CN" sz="2800" b="1" i="1" dirty="0" err="1">
                    <a:solidFill>
                      <a:schemeClr val="bg1"/>
                    </a:solidFill>
                    <a:latin typeface="Times New Roman" panose="02020603050405020304" pitchFamily="18" charset="0"/>
                    <a:ea typeface="Cambria Math"/>
                    <a:cs typeface="Times New Roman" panose="02020603050405020304" pitchFamily="18" charset="0"/>
                  </a:rPr>
                  <a:t>D</a:t>
                </a:r>
                <a:r>
                  <a:rPr lang="en-US" altLang="zh-CN" sz="2800" b="1" i="1" dirty="0">
                    <a:solidFill>
                      <a:schemeClr val="bg1"/>
                    </a:solidFill>
                    <a:latin typeface="Times New Roman" panose="02020603050405020304" pitchFamily="18" charset="0"/>
                    <a:ea typeface="Cambria Math"/>
                    <a:cs typeface="Times New Roman" panose="02020603050405020304" pitchFamily="18" charset="0"/>
                  </a:rPr>
                  <a:t> ~ </a:t>
                </a:r>
                <a14:m>
                  <m:oMath xmlns:m="http://schemas.openxmlformats.org/officeDocument/2006/math">
                    <m:sSup>
                      <m:sSupPr>
                        <m:ctrlPr>
                          <a:rPr lang="en-US" altLang="zh-CN" sz="2800" b="1" i="1">
                            <a:solidFill>
                              <a:schemeClr val="bg1"/>
                            </a:solidFill>
                            <a:latin typeface="Cambria Math" panose="02040503050406030204" pitchFamily="18" charset="0"/>
                            <a:ea typeface="Cambria Math"/>
                            <a:cs typeface="Times New Roman" panose="02020603050405020304" pitchFamily="18" charset="0"/>
                          </a:rPr>
                        </m:ctrlPr>
                      </m:sSupPr>
                      <m:e>
                        <m:r>
                          <a:rPr lang="en-US" altLang="zh-CN" sz="2800" b="1" i="1">
                            <a:solidFill>
                              <a:schemeClr val="bg1"/>
                            </a:solidFill>
                            <a:latin typeface="Cambria Math" panose="02040503050406030204" pitchFamily="18" charset="0"/>
                            <a:ea typeface="Cambria Math"/>
                            <a:cs typeface="Times New Roman" panose="02020603050405020304" pitchFamily="18" charset="0"/>
                          </a:rPr>
                          <m:t>𝑳</m:t>
                        </m:r>
                      </m:e>
                      <m:sup>
                        <m:r>
                          <a:rPr lang="zh-CN" altLang="en-US" sz="2800" b="1" i="1">
                            <a:solidFill>
                              <a:schemeClr val="bg1"/>
                            </a:solidFill>
                            <a:latin typeface="Cambria Math" panose="02040503050406030204" pitchFamily="18" charset="0"/>
                            <a:ea typeface="Cambria Math"/>
                            <a:cs typeface="Times New Roman" panose="02020603050405020304" pitchFamily="18" charset="0"/>
                          </a:rPr>
                          <m:t>𝜶</m:t>
                        </m:r>
                      </m:sup>
                    </m:sSup>
                  </m:oMath>
                </a14:m>
                <a:endParaRPr lang="en-US" altLang="zh-CN" sz="2800" b="1" i="1" dirty="0">
                  <a:solidFill>
                    <a:schemeClr val="bg1"/>
                  </a:solidFill>
                  <a:latin typeface="Times New Roman" panose="02020603050405020304" pitchFamily="18" charset="0"/>
                  <a:ea typeface="Cambria Math"/>
                  <a:cs typeface="Times New Roman" panose="02020603050405020304" pitchFamily="18" charset="0"/>
                </a:endParaRPr>
              </a:p>
            </p:txBody>
          </p:sp>
        </mc:Choice>
        <mc:Fallback xmlns="">
          <p:sp>
            <p:nvSpPr>
              <p:cNvPr id="91" name="TextBox 4">
                <a:extLst>
                  <a:ext uri="{FF2B5EF4-FFF2-40B4-BE49-F238E27FC236}">
                    <a16:creationId xmlns:a16="http://schemas.microsoft.com/office/drawing/2014/main" id="{E6F07318-8174-3540-6B12-AB8B85DB0049}"/>
                  </a:ext>
                </a:extLst>
              </p:cNvPr>
              <p:cNvSpPr txBox="1">
                <a:spLocks noRot="1" noChangeAspect="1" noMove="1" noResize="1" noEditPoints="1" noAdjustHandles="1" noChangeArrowheads="1" noChangeShapeType="1" noTextEdit="1"/>
              </p:cNvSpPr>
              <p:nvPr/>
            </p:nvSpPr>
            <p:spPr>
              <a:xfrm>
                <a:off x="2694061" y="1970686"/>
                <a:ext cx="6736046" cy="659861"/>
              </a:xfrm>
              <a:prstGeom prst="rect">
                <a:avLst/>
              </a:prstGeom>
              <a:blipFill>
                <a:blip r:embed="rId3"/>
                <a:stretch>
                  <a:fillRect l="-1900" b="-24771"/>
                </a:stretch>
              </a:blipFill>
            </p:spPr>
            <p:txBody>
              <a:bodyPr/>
              <a:lstStyle/>
              <a:p>
                <a:r>
                  <a:rPr lang="zh-CN" altLang="en-US">
                    <a:noFill/>
                  </a:rPr>
                  <a:t> </a:t>
                </a:r>
              </a:p>
            </p:txBody>
          </p:sp>
        </mc:Fallback>
      </mc:AlternateContent>
      <p:sp>
        <p:nvSpPr>
          <p:cNvPr id="90" name="矩形 10">
            <a:extLst>
              <a:ext uri="{FF2B5EF4-FFF2-40B4-BE49-F238E27FC236}">
                <a16:creationId xmlns:a16="http://schemas.microsoft.com/office/drawing/2014/main" id="{663289B4-6213-578D-99A3-BB79DF3722CF}"/>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Unicode MS" pitchFamily="34" charset="-122"/>
                <a:ea typeface="Arial Unicode MS" pitchFamily="34" charset="-122"/>
                <a:cs typeface="Arial Unicode MS" pitchFamily="34" charset="-122"/>
              </a:rPr>
              <a:t>2D</a:t>
            </a:r>
            <a:r>
              <a:rPr lang="zh-CN" altLang="en-US" sz="3600" dirty="0">
                <a:latin typeface="Arial Unicode MS" pitchFamily="34" charset="-122"/>
                <a:ea typeface="Arial Unicode MS" pitchFamily="34" charset="-122"/>
                <a:cs typeface="Arial Unicode MS" pitchFamily="34" charset="-122"/>
              </a:rPr>
              <a:t> </a:t>
            </a:r>
            <a:r>
              <a:rPr lang="en-US" altLang="zh-CN" sz="3600" dirty="0">
                <a:latin typeface="Arial Unicode MS" pitchFamily="34" charset="-122"/>
                <a:ea typeface="Arial Unicode MS" pitchFamily="34" charset="-122"/>
                <a:cs typeface="Arial Unicode MS" pitchFamily="34" charset="-122"/>
              </a:rPr>
              <a:t>Interacting Fermions: How Large Needed? </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531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descr="logo_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4" y="2642904"/>
            <a:ext cx="3056450" cy="2713671"/>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8866249" y="1737013"/>
            <a:ext cx="2621442" cy="2551322"/>
            <a:chOff x="504000" y="4293096"/>
            <a:chExt cx="2304000" cy="2304256"/>
          </a:xfrm>
        </p:grpSpPr>
        <p:sp>
          <p:nvSpPr>
            <p:cNvPr id="11" name="矩形 10"/>
            <p:cNvSpPr/>
            <p:nvPr/>
          </p:nvSpPr>
          <p:spPr>
            <a:xfrm>
              <a:off x="1115616" y="436510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12" name="矩形 11"/>
            <p:cNvSpPr/>
            <p:nvPr/>
          </p:nvSpPr>
          <p:spPr>
            <a:xfrm>
              <a:off x="1655736" y="436510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13" name="矩形 7"/>
            <p:cNvSpPr/>
            <p:nvPr/>
          </p:nvSpPr>
          <p:spPr>
            <a:xfrm>
              <a:off x="2195736" y="436510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14" name="矩形 13"/>
            <p:cNvSpPr/>
            <p:nvPr/>
          </p:nvSpPr>
          <p:spPr>
            <a:xfrm>
              <a:off x="1655736" y="490522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15" name="矩形 14"/>
            <p:cNvSpPr/>
            <p:nvPr/>
          </p:nvSpPr>
          <p:spPr>
            <a:xfrm>
              <a:off x="2195736" y="490522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16" name="矩形 15"/>
            <p:cNvSpPr/>
            <p:nvPr/>
          </p:nvSpPr>
          <p:spPr>
            <a:xfrm>
              <a:off x="1115616" y="490522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17" name="矩形 16"/>
            <p:cNvSpPr/>
            <p:nvPr/>
          </p:nvSpPr>
          <p:spPr>
            <a:xfrm>
              <a:off x="575616" y="436510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18" name="矩形 17"/>
            <p:cNvSpPr/>
            <p:nvPr/>
          </p:nvSpPr>
          <p:spPr>
            <a:xfrm>
              <a:off x="575616" y="490522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19" name="矩形 18"/>
            <p:cNvSpPr/>
            <p:nvPr/>
          </p:nvSpPr>
          <p:spPr>
            <a:xfrm>
              <a:off x="1115616" y="544522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20" name="矩形 19"/>
            <p:cNvSpPr/>
            <p:nvPr/>
          </p:nvSpPr>
          <p:spPr>
            <a:xfrm>
              <a:off x="2195736" y="544522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21" name="矩形 20"/>
            <p:cNvSpPr/>
            <p:nvPr/>
          </p:nvSpPr>
          <p:spPr>
            <a:xfrm>
              <a:off x="1655736" y="598534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22" name="矩形 21"/>
            <p:cNvSpPr/>
            <p:nvPr/>
          </p:nvSpPr>
          <p:spPr>
            <a:xfrm>
              <a:off x="2195736" y="598534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23" name="矩形 22"/>
            <p:cNvSpPr/>
            <p:nvPr/>
          </p:nvSpPr>
          <p:spPr>
            <a:xfrm>
              <a:off x="1115616" y="598534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24" name="矩形 23"/>
            <p:cNvSpPr/>
            <p:nvPr/>
          </p:nvSpPr>
          <p:spPr>
            <a:xfrm>
              <a:off x="575616" y="5445224"/>
              <a:ext cx="540000" cy="540000"/>
            </a:xfrm>
            <a:prstGeom prst="rect">
              <a:avLst/>
            </a:prstGeom>
            <a:noFill/>
            <a:ln w="19050">
              <a:solidFill>
                <a:schemeClr val="tx1"/>
              </a:solidFill>
            </a:ln>
          </p:spPr>
          <p:txBody>
            <a:bodyPr rtlCol="0" anchor="ctr"/>
            <a:lstStyle/>
            <a:p>
              <a:pPr algn="ctr"/>
              <a:endParaRPr lang="zh-CN" altLang="en-US">
                <a:noFill/>
              </a:endParaRPr>
            </a:p>
          </p:txBody>
        </p:sp>
        <p:sp>
          <p:nvSpPr>
            <p:cNvPr id="25" name="矩形 24"/>
            <p:cNvSpPr/>
            <p:nvPr/>
          </p:nvSpPr>
          <p:spPr>
            <a:xfrm>
              <a:off x="575616" y="5985344"/>
              <a:ext cx="540000" cy="540000"/>
            </a:xfrm>
            <a:prstGeom prst="rect">
              <a:avLst/>
            </a:prstGeom>
            <a:solidFill>
              <a:srgbClr val="00B050"/>
            </a:solidFill>
            <a:ln w="19050">
              <a:solidFill>
                <a:schemeClr val="tx1"/>
              </a:solidFill>
            </a:ln>
          </p:spPr>
          <p:txBody>
            <a:bodyPr rtlCol="0" anchor="ctr"/>
            <a:lstStyle/>
            <a:p>
              <a:pPr algn="ctr"/>
              <a:endParaRPr lang="zh-CN" altLang="en-US">
                <a:noFill/>
              </a:endParaRPr>
            </a:p>
          </p:txBody>
        </p:sp>
        <p:sp>
          <p:nvSpPr>
            <p:cNvPr id="26" name="椭圆 25"/>
            <p:cNvSpPr/>
            <p:nvPr/>
          </p:nvSpPr>
          <p:spPr>
            <a:xfrm>
              <a:off x="504000" y="4293096"/>
              <a:ext cx="144000" cy="144000"/>
            </a:xfrm>
            <a:prstGeom prst="ellipse">
              <a:avLst/>
            </a:prstGeom>
            <a:solidFill>
              <a:schemeClr val="tx1"/>
            </a:solidFill>
          </p:spPr>
          <p:txBody>
            <a:bodyPr rtlCol="0" anchor="ctr"/>
            <a:lstStyle/>
            <a:p>
              <a:pPr algn="ctr"/>
              <a:endParaRPr lang="zh-CN" altLang="en-US">
                <a:noFill/>
              </a:endParaRPr>
            </a:p>
          </p:txBody>
        </p:sp>
        <p:sp>
          <p:nvSpPr>
            <p:cNvPr id="27" name="椭圆 26"/>
            <p:cNvSpPr/>
            <p:nvPr/>
          </p:nvSpPr>
          <p:spPr>
            <a:xfrm>
              <a:off x="1043624" y="4293096"/>
              <a:ext cx="144000" cy="144000"/>
            </a:xfrm>
            <a:prstGeom prst="ellipse">
              <a:avLst/>
            </a:prstGeom>
            <a:solidFill>
              <a:schemeClr val="tx1"/>
            </a:solidFill>
          </p:spPr>
          <p:txBody>
            <a:bodyPr rtlCol="0" anchor="ctr"/>
            <a:lstStyle/>
            <a:p>
              <a:pPr algn="ctr"/>
              <a:endParaRPr lang="zh-CN" altLang="en-US">
                <a:noFill/>
              </a:endParaRPr>
            </a:p>
          </p:txBody>
        </p:sp>
        <p:sp>
          <p:nvSpPr>
            <p:cNvPr id="28" name="椭圆 27"/>
            <p:cNvSpPr/>
            <p:nvPr/>
          </p:nvSpPr>
          <p:spPr>
            <a:xfrm>
              <a:off x="1584000" y="4293096"/>
              <a:ext cx="144000" cy="144000"/>
            </a:xfrm>
            <a:prstGeom prst="ellipse">
              <a:avLst/>
            </a:prstGeom>
            <a:solidFill>
              <a:schemeClr val="tx1"/>
            </a:solidFill>
          </p:spPr>
          <p:txBody>
            <a:bodyPr rtlCol="0" anchor="ctr"/>
            <a:lstStyle/>
            <a:p>
              <a:pPr algn="ctr"/>
              <a:endParaRPr lang="zh-CN" altLang="en-US">
                <a:noFill/>
              </a:endParaRPr>
            </a:p>
          </p:txBody>
        </p:sp>
        <p:sp>
          <p:nvSpPr>
            <p:cNvPr id="29" name="椭圆 28"/>
            <p:cNvSpPr/>
            <p:nvPr/>
          </p:nvSpPr>
          <p:spPr>
            <a:xfrm>
              <a:off x="2123744" y="4293096"/>
              <a:ext cx="144000" cy="144000"/>
            </a:xfrm>
            <a:prstGeom prst="ellipse">
              <a:avLst/>
            </a:prstGeom>
            <a:solidFill>
              <a:schemeClr val="tx1"/>
            </a:solidFill>
          </p:spPr>
          <p:txBody>
            <a:bodyPr rtlCol="0" anchor="ctr"/>
            <a:lstStyle/>
            <a:p>
              <a:pPr algn="ctr"/>
              <a:endParaRPr lang="zh-CN" altLang="en-US">
                <a:noFill/>
              </a:endParaRPr>
            </a:p>
          </p:txBody>
        </p:sp>
        <p:sp>
          <p:nvSpPr>
            <p:cNvPr id="30" name="椭圆 29"/>
            <p:cNvSpPr/>
            <p:nvPr/>
          </p:nvSpPr>
          <p:spPr>
            <a:xfrm>
              <a:off x="2664000" y="4293096"/>
              <a:ext cx="144000" cy="144000"/>
            </a:xfrm>
            <a:prstGeom prst="ellipse">
              <a:avLst/>
            </a:prstGeom>
            <a:solidFill>
              <a:schemeClr val="tx1"/>
            </a:solidFill>
          </p:spPr>
          <p:txBody>
            <a:bodyPr rtlCol="0" anchor="ctr"/>
            <a:lstStyle/>
            <a:p>
              <a:pPr algn="ctr"/>
              <a:endParaRPr lang="zh-CN" altLang="en-US">
                <a:noFill/>
              </a:endParaRPr>
            </a:p>
          </p:txBody>
        </p:sp>
        <p:sp>
          <p:nvSpPr>
            <p:cNvPr id="31" name="椭圆 30"/>
            <p:cNvSpPr/>
            <p:nvPr/>
          </p:nvSpPr>
          <p:spPr>
            <a:xfrm>
              <a:off x="504000" y="4824000"/>
              <a:ext cx="144000" cy="144000"/>
            </a:xfrm>
            <a:prstGeom prst="ellipse">
              <a:avLst/>
            </a:prstGeom>
            <a:solidFill>
              <a:schemeClr val="tx1"/>
            </a:solidFill>
          </p:spPr>
          <p:txBody>
            <a:bodyPr rtlCol="0" anchor="ctr"/>
            <a:lstStyle/>
            <a:p>
              <a:pPr algn="ctr"/>
              <a:endParaRPr lang="zh-CN" altLang="en-US">
                <a:noFill/>
              </a:endParaRPr>
            </a:p>
          </p:txBody>
        </p:sp>
        <p:sp>
          <p:nvSpPr>
            <p:cNvPr id="32" name="椭圆 31"/>
            <p:cNvSpPr/>
            <p:nvPr/>
          </p:nvSpPr>
          <p:spPr>
            <a:xfrm>
              <a:off x="1044000" y="4824000"/>
              <a:ext cx="144000" cy="144000"/>
            </a:xfrm>
            <a:prstGeom prst="ellipse">
              <a:avLst/>
            </a:prstGeom>
            <a:solidFill>
              <a:schemeClr val="tx1"/>
            </a:solidFill>
          </p:spPr>
          <p:txBody>
            <a:bodyPr rtlCol="0" anchor="ctr"/>
            <a:lstStyle/>
            <a:p>
              <a:pPr algn="ctr"/>
              <a:endParaRPr lang="zh-CN" altLang="en-US">
                <a:noFill/>
              </a:endParaRPr>
            </a:p>
          </p:txBody>
        </p:sp>
        <p:sp>
          <p:nvSpPr>
            <p:cNvPr id="33" name="椭圆 32"/>
            <p:cNvSpPr/>
            <p:nvPr/>
          </p:nvSpPr>
          <p:spPr>
            <a:xfrm>
              <a:off x="1584000" y="4824000"/>
              <a:ext cx="144000" cy="144000"/>
            </a:xfrm>
            <a:prstGeom prst="ellipse">
              <a:avLst/>
            </a:prstGeom>
            <a:solidFill>
              <a:schemeClr val="tx1"/>
            </a:solidFill>
          </p:spPr>
          <p:txBody>
            <a:bodyPr rtlCol="0" anchor="ctr"/>
            <a:lstStyle/>
            <a:p>
              <a:pPr algn="ctr"/>
              <a:endParaRPr lang="zh-CN" altLang="en-US">
                <a:noFill/>
              </a:endParaRPr>
            </a:p>
          </p:txBody>
        </p:sp>
        <p:sp>
          <p:nvSpPr>
            <p:cNvPr id="34" name="椭圆 33"/>
            <p:cNvSpPr/>
            <p:nvPr/>
          </p:nvSpPr>
          <p:spPr>
            <a:xfrm>
              <a:off x="2124000" y="4824000"/>
              <a:ext cx="144000" cy="144000"/>
            </a:xfrm>
            <a:prstGeom prst="ellipse">
              <a:avLst/>
            </a:prstGeom>
            <a:solidFill>
              <a:schemeClr val="tx1"/>
            </a:solidFill>
          </p:spPr>
          <p:txBody>
            <a:bodyPr rtlCol="0" anchor="ctr"/>
            <a:lstStyle/>
            <a:p>
              <a:pPr algn="ctr"/>
              <a:endParaRPr lang="zh-CN" altLang="en-US">
                <a:noFill/>
              </a:endParaRPr>
            </a:p>
          </p:txBody>
        </p:sp>
        <p:sp>
          <p:nvSpPr>
            <p:cNvPr id="35" name="椭圆 34"/>
            <p:cNvSpPr/>
            <p:nvPr/>
          </p:nvSpPr>
          <p:spPr>
            <a:xfrm>
              <a:off x="2664000" y="4824000"/>
              <a:ext cx="144000" cy="144000"/>
            </a:xfrm>
            <a:prstGeom prst="ellipse">
              <a:avLst/>
            </a:prstGeom>
            <a:solidFill>
              <a:schemeClr val="tx1"/>
            </a:solidFill>
          </p:spPr>
          <p:txBody>
            <a:bodyPr rtlCol="0" anchor="ctr"/>
            <a:lstStyle/>
            <a:p>
              <a:pPr algn="ctr"/>
              <a:endParaRPr lang="zh-CN" altLang="en-US">
                <a:noFill/>
              </a:endParaRPr>
            </a:p>
          </p:txBody>
        </p:sp>
        <p:sp>
          <p:nvSpPr>
            <p:cNvPr id="36" name="椭圆 35"/>
            <p:cNvSpPr/>
            <p:nvPr/>
          </p:nvSpPr>
          <p:spPr>
            <a:xfrm>
              <a:off x="504000" y="5373216"/>
              <a:ext cx="144000" cy="144000"/>
            </a:xfrm>
            <a:prstGeom prst="ellipse">
              <a:avLst/>
            </a:prstGeom>
            <a:solidFill>
              <a:schemeClr val="tx1"/>
            </a:solidFill>
          </p:spPr>
          <p:txBody>
            <a:bodyPr rtlCol="0" anchor="ctr"/>
            <a:lstStyle/>
            <a:p>
              <a:pPr algn="ctr"/>
              <a:endParaRPr lang="zh-CN" altLang="en-US">
                <a:noFill/>
              </a:endParaRPr>
            </a:p>
          </p:txBody>
        </p:sp>
        <p:sp>
          <p:nvSpPr>
            <p:cNvPr id="37" name="椭圆 36"/>
            <p:cNvSpPr/>
            <p:nvPr/>
          </p:nvSpPr>
          <p:spPr>
            <a:xfrm>
              <a:off x="1044000" y="5373216"/>
              <a:ext cx="144000" cy="144000"/>
            </a:xfrm>
            <a:prstGeom prst="ellipse">
              <a:avLst/>
            </a:prstGeom>
            <a:solidFill>
              <a:schemeClr val="tx1"/>
            </a:solidFill>
          </p:spPr>
          <p:txBody>
            <a:bodyPr rtlCol="0" anchor="ctr"/>
            <a:lstStyle/>
            <a:p>
              <a:pPr algn="ctr"/>
              <a:endParaRPr lang="zh-CN" altLang="en-US">
                <a:noFill/>
              </a:endParaRPr>
            </a:p>
          </p:txBody>
        </p:sp>
        <p:sp>
          <p:nvSpPr>
            <p:cNvPr id="38" name="椭圆 37"/>
            <p:cNvSpPr/>
            <p:nvPr/>
          </p:nvSpPr>
          <p:spPr>
            <a:xfrm>
              <a:off x="1584000" y="5373216"/>
              <a:ext cx="144000" cy="144000"/>
            </a:xfrm>
            <a:prstGeom prst="ellipse">
              <a:avLst/>
            </a:prstGeom>
            <a:solidFill>
              <a:schemeClr val="tx1"/>
            </a:solidFill>
          </p:spPr>
          <p:txBody>
            <a:bodyPr rtlCol="0" anchor="ctr"/>
            <a:lstStyle/>
            <a:p>
              <a:pPr algn="ctr"/>
              <a:endParaRPr lang="zh-CN" altLang="en-US">
                <a:noFill/>
              </a:endParaRPr>
            </a:p>
          </p:txBody>
        </p:sp>
        <p:sp>
          <p:nvSpPr>
            <p:cNvPr id="39" name="椭圆 38"/>
            <p:cNvSpPr/>
            <p:nvPr/>
          </p:nvSpPr>
          <p:spPr>
            <a:xfrm>
              <a:off x="2124000" y="5373216"/>
              <a:ext cx="144000" cy="144000"/>
            </a:xfrm>
            <a:prstGeom prst="ellipse">
              <a:avLst/>
            </a:prstGeom>
            <a:solidFill>
              <a:schemeClr val="tx1"/>
            </a:solidFill>
          </p:spPr>
          <p:txBody>
            <a:bodyPr rtlCol="0" anchor="ctr"/>
            <a:lstStyle/>
            <a:p>
              <a:pPr algn="ctr"/>
              <a:endParaRPr lang="zh-CN" altLang="en-US">
                <a:noFill/>
              </a:endParaRPr>
            </a:p>
          </p:txBody>
        </p:sp>
        <p:sp>
          <p:nvSpPr>
            <p:cNvPr id="40" name="椭圆 39"/>
            <p:cNvSpPr/>
            <p:nvPr/>
          </p:nvSpPr>
          <p:spPr>
            <a:xfrm>
              <a:off x="2664000" y="5373216"/>
              <a:ext cx="144000" cy="144000"/>
            </a:xfrm>
            <a:prstGeom prst="ellipse">
              <a:avLst/>
            </a:prstGeom>
            <a:solidFill>
              <a:schemeClr val="tx1"/>
            </a:solidFill>
          </p:spPr>
          <p:txBody>
            <a:bodyPr rtlCol="0" anchor="ctr"/>
            <a:lstStyle/>
            <a:p>
              <a:pPr algn="ctr"/>
              <a:endParaRPr lang="zh-CN" altLang="en-US">
                <a:noFill/>
              </a:endParaRPr>
            </a:p>
          </p:txBody>
        </p:sp>
        <p:sp>
          <p:nvSpPr>
            <p:cNvPr id="41" name="椭圆 40"/>
            <p:cNvSpPr/>
            <p:nvPr/>
          </p:nvSpPr>
          <p:spPr>
            <a:xfrm>
              <a:off x="504000" y="5922000"/>
              <a:ext cx="144000" cy="144000"/>
            </a:xfrm>
            <a:prstGeom prst="ellipse">
              <a:avLst/>
            </a:prstGeom>
            <a:solidFill>
              <a:schemeClr val="tx1"/>
            </a:solidFill>
          </p:spPr>
          <p:txBody>
            <a:bodyPr rtlCol="0" anchor="ctr"/>
            <a:lstStyle/>
            <a:p>
              <a:pPr algn="ctr"/>
              <a:endParaRPr lang="zh-CN" altLang="en-US">
                <a:noFill/>
              </a:endParaRPr>
            </a:p>
          </p:txBody>
        </p:sp>
        <p:sp>
          <p:nvSpPr>
            <p:cNvPr id="42" name="椭圆 41"/>
            <p:cNvSpPr/>
            <p:nvPr/>
          </p:nvSpPr>
          <p:spPr>
            <a:xfrm>
              <a:off x="1044000" y="5922000"/>
              <a:ext cx="144000" cy="144000"/>
            </a:xfrm>
            <a:prstGeom prst="ellipse">
              <a:avLst/>
            </a:prstGeom>
            <a:solidFill>
              <a:schemeClr val="tx1"/>
            </a:solidFill>
          </p:spPr>
          <p:txBody>
            <a:bodyPr rtlCol="0" anchor="ctr"/>
            <a:lstStyle/>
            <a:p>
              <a:pPr algn="ctr"/>
              <a:endParaRPr lang="zh-CN" altLang="en-US">
                <a:noFill/>
              </a:endParaRPr>
            </a:p>
          </p:txBody>
        </p:sp>
        <p:sp>
          <p:nvSpPr>
            <p:cNvPr id="43" name="椭圆 42"/>
            <p:cNvSpPr/>
            <p:nvPr/>
          </p:nvSpPr>
          <p:spPr>
            <a:xfrm>
              <a:off x="1584000" y="5922000"/>
              <a:ext cx="144000" cy="144000"/>
            </a:xfrm>
            <a:prstGeom prst="ellipse">
              <a:avLst/>
            </a:prstGeom>
            <a:solidFill>
              <a:schemeClr val="tx1"/>
            </a:solidFill>
          </p:spPr>
          <p:txBody>
            <a:bodyPr rtlCol="0" anchor="ctr"/>
            <a:lstStyle/>
            <a:p>
              <a:pPr algn="ctr"/>
              <a:endParaRPr lang="zh-CN" altLang="en-US">
                <a:noFill/>
              </a:endParaRPr>
            </a:p>
          </p:txBody>
        </p:sp>
        <p:sp>
          <p:nvSpPr>
            <p:cNvPr id="44" name="椭圆 43"/>
            <p:cNvSpPr/>
            <p:nvPr/>
          </p:nvSpPr>
          <p:spPr>
            <a:xfrm>
              <a:off x="2124000" y="5922000"/>
              <a:ext cx="144000" cy="144000"/>
            </a:xfrm>
            <a:prstGeom prst="ellipse">
              <a:avLst/>
            </a:prstGeom>
            <a:solidFill>
              <a:schemeClr val="tx1"/>
            </a:solidFill>
          </p:spPr>
          <p:txBody>
            <a:bodyPr rtlCol="0" anchor="ctr"/>
            <a:lstStyle/>
            <a:p>
              <a:pPr algn="ctr"/>
              <a:endParaRPr lang="zh-CN" altLang="en-US">
                <a:noFill/>
              </a:endParaRPr>
            </a:p>
          </p:txBody>
        </p:sp>
        <p:sp>
          <p:nvSpPr>
            <p:cNvPr id="45" name="椭圆 44"/>
            <p:cNvSpPr/>
            <p:nvPr/>
          </p:nvSpPr>
          <p:spPr>
            <a:xfrm>
              <a:off x="2664000" y="5922000"/>
              <a:ext cx="144000" cy="144000"/>
            </a:xfrm>
            <a:prstGeom prst="ellipse">
              <a:avLst/>
            </a:prstGeom>
            <a:solidFill>
              <a:schemeClr val="tx1"/>
            </a:solidFill>
          </p:spPr>
          <p:txBody>
            <a:bodyPr rtlCol="0" anchor="ctr"/>
            <a:lstStyle/>
            <a:p>
              <a:pPr algn="ctr"/>
              <a:endParaRPr lang="zh-CN" altLang="en-US">
                <a:noFill/>
              </a:endParaRPr>
            </a:p>
          </p:txBody>
        </p:sp>
        <p:sp>
          <p:nvSpPr>
            <p:cNvPr id="46" name="椭圆 45"/>
            <p:cNvSpPr/>
            <p:nvPr/>
          </p:nvSpPr>
          <p:spPr>
            <a:xfrm>
              <a:off x="504000" y="6453352"/>
              <a:ext cx="144000" cy="144000"/>
            </a:xfrm>
            <a:prstGeom prst="ellipse">
              <a:avLst/>
            </a:prstGeom>
            <a:solidFill>
              <a:schemeClr val="tx1"/>
            </a:solidFill>
          </p:spPr>
          <p:txBody>
            <a:bodyPr rtlCol="0" anchor="ctr"/>
            <a:lstStyle/>
            <a:p>
              <a:pPr algn="ctr"/>
              <a:endParaRPr lang="zh-CN" altLang="en-US">
                <a:noFill/>
              </a:endParaRPr>
            </a:p>
          </p:txBody>
        </p:sp>
        <p:sp>
          <p:nvSpPr>
            <p:cNvPr id="47" name="椭圆 46"/>
            <p:cNvSpPr/>
            <p:nvPr/>
          </p:nvSpPr>
          <p:spPr>
            <a:xfrm>
              <a:off x="1044000" y="6453352"/>
              <a:ext cx="144000" cy="144000"/>
            </a:xfrm>
            <a:prstGeom prst="ellipse">
              <a:avLst/>
            </a:prstGeom>
            <a:solidFill>
              <a:schemeClr val="tx1"/>
            </a:solidFill>
          </p:spPr>
          <p:txBody>
            <a:bodyPr rtlCol="0" anchor="ctr"/>
            <a:lstStyle/>
            <a:p>
              <a:pPr algn="ctr"/>
              <a:endParaRPr lang="zh-CN" altLang="en-US">
                <a:noFill/>
              </a:endParaRPr>
            </a:p>
          </p:txBody>
        </p:sp>
        <p:sp>
          <p:nvSpPr>
            <p:cNvPr id="48" name="椭圆 47"/>
            <p:cNvSpPr/>
            <p:nvPr/>
          </p:nvSpPr>
          <p:spPr>
            <a:xfrm>
              <a:off x="1584000" y="6453352"/>
              <a:ext cx="144000" cy="144000"/>
            </a:xfrm>
            <a:prstGeom prst="ellipse">
              <a:avLst/>
            </a:prstGeom>
            <a:solidFill>
              <a:schemeClr val="tx1"/>
            </a:solidFill>
          </p:spPr>
          <p:txBody>
            <a:bodyPr rtlCol="0" anchor="ctr"/>
            <a:lstStyle/>
            <a:p>
              <a:pPr algn="ctr"/>
              <a:endParaRPr lang="zh-CN" altLang="en-US">
                <a:noFill/>
              </a:endParaRPr>
            </a:p>
          </p:txBody>
        </p:sp>
        <p:sp>
          <p:nvSpPr>
            <p:cNvPr id="49" name="椭圆 48"/>
            <p:cNvSpPr/>
            <p:nvPr/>
          </p:nvSpPr>
          <p:spPr>
            <a:xfrm>
              <a:off x="2124000" y="6453352"/>
              <a:ext cx="144000" cy="144000"/>
            </a:xfrm>
            <a:prstGeom prst="ellipse">
              <a:avLst/>
            </a:prstGeom>
            <a:solidFill>
              <a:schemeClr val="tx1"/>
            </a:solidFill>
          </p:spPr>
          <p:txBody>
            <a:bodyPr rtlCol="0" anchor="ctr"/>
            <a:lstStyle/>
            <a:p>
              <a:pPr algn="ctr"/>
              <a:endParaRPr lang="zh-CN" altLang="en-US">
                <a:noFill/>
              </a:endParaRPr>
            </a:p>
          </p:txBody>
        </p:sp>
        <p:sp>
          <p:nvSpPr>
            <p:cNvPr id="50" name="椭圆 49"/>
            <p:cNvSpPr/>
            <p:nvPr/>
          </p:nvSpPr>
          <p:spPr>
            <a:xfrm>
              <a:off x="2664000" y="6453352"/>
              <a:ext cx="144000" cy="144000"/>
            </a:xfrm>
            <a:prstGeom prst="ellipse">
              <a:avLst/>
            </a:prstGeom>
            <a:solidFill>
              <a:schemeClr val="tx1"/>
            </a:solidFill>
          </p:spPr>
          <p:txBody>
            <a:bodyPr rtlCol="0" anchor="ctr"/>
            <a:lstStyle/>
            <a:p>
              <a:pPr algn="ctr"/>
              <a:endParaRPr lang="zh-CN" altLang="en-US">
                <a:noFill/>
              </a:endParaRPr>
            </a:p>
          </p:txBody>
        </p:sp>
      </p:grpSp>
      <mc:AlternateContent xmlns:mc="http://schemas.openxmlformats.org/markup-compatibility/2006" xmlns:a14="http://schemas.microsoft.com/office/drawing/2010/main">
        <mc:Choice Requires="a14">
          <p:sp>
            <p:nvSpPr>
              <p:cNvPr id="51" name="TextBox 60"/>
              <p:cNvSpPr txBox="1"/>
              <p:nvPr/>
            </p:nvSpPr>
            <p:spPr>
              <a:xfrm>
                <a:off x="4762411" y="1616444"/>
                <a:ext cx="3919231" cy="2899192"/>
              </a:xfrm>
              <a:prstGeom prst="rect">
                <a:avLst/>
              </a:prstGeom>
              <a:noFill/>
            </p:spPr>
            <p:txBody>
              <a:bodyPr wrap="square" rtlCol="0">
                <a:spAutoFit/>
              </a:bodyPr>
              <a:lstStyle/>
              <a:p>
                <a:pPr>
                  <a:spcBef>
                    <a:spcPts val="600"/>
                  </a:spcBef>
                  <a:spcAft>
                    <a:spcPts val="600"/>
                  </a:spcAft>
                </a:pPr>
                <a14:m>
                  <m:oMathPara xmlns:m="http://schemas.openxmlformats.org/officeDocument/2006/math">
                    <m:oMathParaPr>
                      <m:jc m:val="left"/>
                    </m:oMathParaPr>
                    <m:oMath xmlns:m="http://schemas.openxmlformats.org/officeDocument/2006/math">
                      <m:r>
                        <a:rPr lang="en-US" altLang="zh-CN" sz="2800" i="1" dirty="0" smtClean="0">
                          <a:solidFill>
                            <a:schemeClr val="tx1"/>
                          </a:solidFill>
                          <a:latin typeface="Cambria Math"/>
                        </a:rPr>
                        <m:t>𝑍</m:t>
                      </m:r>
                      <m:r>
                        <a:rPr lang="en-US" altLang="zh-CN" sz="2800" i="1" dirty="0" smtClean="0">
                          <a:solidFill>
                            <a:schemeClr val="tx1"/>
                          </a:solidFill>
                          <a:latin typeface="Cambria Math"/>
                        </a:rPr>
                        <m:t>=</m:t>
                      </m:r>
                      <m:r>
                        <m:rPr>
                          <m:sty m:val="p"/>
                        </m:rPr>
                        <a:rPr lang="en-US" altLang="zh-CN" sz="2800" dirty="0">
                          <a:solidFill>
                            <a:schemeClr val="tx1"/>
                          </a:solidFill>
                          <a:latin typeface="Cambria Math"/>
                        </a:rPr>
                        <m:t>Tr</m:t>
                      </m:r>
                      <m:r>
                        <a:rPr lang="en-US" altLang="zh-CN" sz="2800" i="1" dirty="0">
                          <a:solidFill>
                            <a:schemeClr val="tx1"/>
                          </a:solidFill>
                          <a:latin typeface="Cambria Math"/>
                        </a:rPr>
                        <m:t> </m:t>
                      </m:r>
                      <m:r>
                        <m:rPr>
                          <m:sty m:val="p"/>
                        </m:rPr>
                        <a:rPr lang="en-US" altLang="zh-CN" sz="2800" dirty="0">
                          <a:solidFill>
                            <a:schemeClr val="tx1"/>
                          </a:solidFill>
                          <a:latin typeface="Cambria Math"/>
                        </a:rPr>
                        <m:t>exp</m:t>
                      </m:r>
                      <m:d>
                        <m:dPr>
                          <m:ctrlPr>
                            <a:rPr lang="en-US" altLang="zh-CN" sz="2800" i="1" dirty="0">
                              <a:solidFill>
                                <a:schemeClr val="tx1"/>
                              </a:solidFill>
                              <a:latin typeface="Cambria Math" panose="02040503050406030204" pitchFamily="18" charset="0"/>
                            </a:rPr>
                          </m:ctrlPr>
                        </m:dPr>
                        <m:e>
                          <m:r>
                            <a:rPr lang="en-US" altLang="zh-CN" sz="2800" dirty="0">
                              <a:solidFill>
                                <a:schemeClr val="tx1"/>
                              </a:solidFill>
                              <a:latin typeface="Cambria Math"/>
                            </a:rPr>
                            <m:t>−</m:t>
                          </m:r>
                          <m:r>
                            <m:rPr>
                              <m:nor/>
                            </m:rPr>
                            <a:rPr lang="en-US" altLang="zh-CN" sz="2800" i="1" dirty="0">
                              <a:solidFill>
                                <a:schemeClr val="tx1"/>
                              </a:solidFill>
                              <a:latin typeface="Times New Roman" pitchFamily="18" charset="0"/>
                              <a:cs typeface="Times New Roman" pitchFamily="18" charset="0"/>
                              <a:sym typeface="Symbol"/>
                            </a:rPr>
                            <m:t></m:t>
                          </m:r>
                          <m:r>
                            <a:rPr lang="en-US" altLang="zh-CN" sz="2800" i="1" dirty="0">
                              <a:solidFill>
                                <a:schemeClr val="tx1"/>
                              </a:solidFill>
                              <a:latin typeface="Cambria Math"/>
                              <a:sym typeface="Symbol"/>
                            </a:rPr>
                            <m:t>𝐻</m:t>
                          </m:r>
                        </m:e>
                      </m:d>
                    </m:oMath>
                  </m:oMathPara>
                </a14:m>
                <a:endParaRPr lang="en-US" altLang="zh-CN" sz="2800" i="1" dirty="0">
                  <a:solidFill>
                    <a:schemeClr val="tx1"/>
                  </a:solidFill>
                  <a:latin typeface="Times New Roman" pitchFamily="18" charset="0"/>
                  <a:cs typeface="Times New Roman" pitchFamily="18" charset="0"/>
                </a:endParaRPr>
              </a:p>
              <a:p>
                <a:pPr>
                  <a:spcBef>
                    <a:spcPts val="600"/>
                  </a:spcBef>
                  <a:spcAft>
                    <a:spcPts val="600"/>
                  </a:spcAft>
                </a:pPr>
                <a14:m>
                  <m:oMathPara xmlns:m="http://schemas.openxmlformats.org/officeDocument/2006/math">
                    <m:oMathParaPr>
                      <m:jc m:val="left"/>
                    </m:oMathParaPr>
                    <m:oMath xmlns:m="http://schemas.openxmlformats.org/officeDocument/2006/math">
                      <m:r>
                        <a:rPr lang="en-US" altLang="zh-CN" sz="2800" dirty="0">
                          <a:solidFill>
                            <a:schemeClr val="tx1"/>
                          </a:solidFill>
                          <a:latin typeface="Cambria Math"/>
                        </a:rPr>
                        <m:t>    =</m:t>
                      </m:r>
                      <m:r>
                        <m:rPr>
                          <m:sty m:val="p"/>
                        </m:rPr>
                        <a:rPr lang="en-US" altLang="zh-CN" sz="2800" dirty="0">
                          <a:solidFill>
                            <a:schemeClr val="tx1"/>
                          </a:solidFill>
                          <a:latin typeface="Cambria Math"/>
                        </a:rPr>
                        <m:t>Tr</m:t>
                      </m:r>
                      <m:r>
                        <a:rPr lang="en-US" altLang="zh-CN" sz="2800" dirty="0">
                          <a:solidFill>
                            <a:schemeClr val="tx1"/>
                          </a:solidFill>
                          <a:latin typeface="Cambria Math"/>
                        </a:rPr>
                        <m:t> </m:t>
                      </m:r>
                      <m:nary>
                        <m:naryPr>
                          <m:chr m:val="∏"/>
                          <m:supHide m:val="on"/>
                          <m:ctrlPr>
                            <a:rPr lang="en-US" altLang="zh-CN" sz="2800" i="1" dirty="0">
                              <a:solidFill>
                                <a:schemeClr val="tx1"/>
                              </a:solidFill>
                              <a:latin typeface="Cambria Math" panose="02040503050406030204" pitchFamily="18" charset="0"/>
                            </a:rPr>
                          </m:ctrlPr>
                        </m:naryPr>
                        <m:sub>
                          <m:r>
                            <a:rPr lang="en-US" altLang="zh-CN" sz="2800" i="1" dirty="0">
                              <a:solidFill>
                                <a:schemeClr val="tx1"/>
                              </a:solidFill>
                              <a:latin typeface="Cambria Math"/>
                              <a:ea typeface="Cambria Math"/>
                              <a:sym typeface="Symbol"/>
                            </a:rPr>
                            <m:t>∎</m:t>
                          </m:r>
                        </m:sub>
                        <m:sup/>
                        <m:e>
                          <m:r>
                            <m:rPr>
                              <m:sty m:val="p"/>
                            </m:rPr>
                            <a:rPr lang="en-US" altLang="zh-CN" sz="2800" dirty="0">
                              <a:solidFill>
                                <a:schemeClr val="tx1"/>
                              </a:solidFill>
                              <a:latin typeface="Cambria Math"/>
                            </a:rPr>
                            <m:t>exp</m:t>
                          </m:r>
                          <m:d>
                            <m:dPr>
                              <m:ctrlPr>
                                <a:rPr lang="en-US" altLang="zh-CN" sz="2800" i="1" dirty="0">
                                  <a:solidFill>
                                    <a:schemeClr val="tx1"/>
                                  </a:solidFill>
                                  <a:latin typeface="Cambria Math" panose="02040503050406030204" pitchFamily="18" charset="0"/>
                                </a:rPr>
                              </m:ctrlPr>
                            </m:dPr>
                            <m:e>
                              <m:r>
                                <a:rPr lang="en-US" altLang="zh-CN" sz="2800" dirty="0">
                                  <a:solidFill>
                                    <a:schemeClr val="tx1"/>
                                  </a:solidFill>
                                  <a:latin typeface="Cambria Math"/>
                                </a:rPr>
                                <m:t>−</m:t>
                              </m:r>
                              <m:r>
                                <m:rPr>
                                  <m:nor/>
                                </m:rPr>
                                <a:rPr lang="en-US" altLang="zh-CN" sz="2800" i="1" dirty="0">
                                  <a:solidFill>
                                    <a:schemeClr val="tx1"/>
                                  </a:solidFill>
                                  <a:latin typeface="Times New Roman" pitchFamily="18" charset="0"/>
                                  <a:cs typeface="Times New Roman" pitchFamily="18" charset="0"/>
                                  <a:sym typeface="Symbol"/>
                                </a:rPr>
                                <m:t></m:t>
                              </m:r>
                              <m:sSub>
                                <m:sSubPr>
                                  <m:ctrlPr>
                                    <a:rPr lang="en-US" altLang="zh-CN" sz="2800" i="1" dirty="0">
                                      <a:solidFill>
                                        <a:schemeClr val="tx1"/>
                                      </a:solidFill>
                                      <a:latin typeface="Cambria Math" panose="02040503050406030204" pitchFamily="18" charset="0"/>
                                      <a:sym typeface="Symbol"/>
                                    </a:rPr>
                                  </m:ctrlPr>
                                </m:sSubPr>
                                <m:e>
                                  <m:r>
                                    <a:rPr lang="en-US" altLang="zh-CN" sz="2800" i="1" dirty="0">
                                      <a:solidFill>
                                        <a:schemeClr val="tx1"/>
                                      </a:solidFill>
                                      <a:latin typeface="Cambria Math"/>
                                      <a:sym typeface="Symbol"/>
                                    </a:rPr>
                                    <m:t>𝐻</m:t>
                                  </m:r>
                                </m:e>
                                <m:sub>
                                  <m:r>
                                    <a:rPr lang="en-US" altLang="zh-CN" sz="2800" i="1" dirty="0">
                                      <a:solidFill>
                                        <a:schemeClr val="tx1"/>
                                      </a:solidFill>
                                      <a:latin typeface="Cambria Math"/>
                                      <a:ea typeface="Cambria Math"/>
                                      <a:sym typeface="Symbol"/>
                                    </a:rPr>
                                    <m:t>∎</m:t>
                                  </m:r>
                                </m:sub>
                              </m:sSub>
                            </m:e>
                          </m:d>
                        </m:e>
                      </m:nary>
                    </m:oMath>
                  </m:oMathPara>
                </a14:m>
                <a:endParaRPr lang="en-US" altLang="zh-CN" sz="2800" i="1" dirty="0">
                  <a:solidFill>
                    <a:schemeClr val="tx1"/>
                  </a:solidFill>
                  <a:latin typeface="Times New Roman" pitchFamily="18" charset="0"/>
                  <a:ea typeface="Cambria Math"/>
                  <a:cs typeface="Times New Roman" pitchFamily="18" charset="0"/>
                  <a:sym typeface="Symbol"/>
                </a:endParaRPr>
              </a:p>
              <a:p>
                <a:pPr>
                  <a:spcBef>
                    <a:spcPts val="600"/>
                  </a:spcBef>
                  <a:spcAft>
                    <a:spcPts val="600"/>
                  </a:spcAft>
                </a:pPr>
                <a14:m>
                  <m:oMathPara xmlns:m="http://schemas.openxmlformats.org/officeDocument/2006/math">
                    <m:oMathParaPr>
                      <m:jc m:val="left"/>
                    </m:oMathParaPr>
                    <m:oMath xmlns:m="http://schemas.openxmlformats.org/officeDocument/2006/math">
                      <m:r>
                        <a:rPr lang="en-US" altLang="zh-CN" sz="2800" dirty="0">
                          <a:solidFill>
                            <a:schemeClr val="tx1"/>
                          </a:solidFill>
                          <a:latin typeface="Cambria Math"/>
                        </a:rPr>
                        <m:t>    =</m:t>
                      </m:r>
                      <m:r>
                        <m:rPr>
                          <m:sty m:val="p"/>
                        </m:rPr>
                        <a:rPr lang="en-US" altLang="zh-CN" sz="2800" dirty="0">
                          <a:solidFill>
                            <a:schemeClr val="tx1"/>
                          </a:solidFill>
                          <a:latin typeface="Cambria Math"/>
                        </a:rPr>
                        <m:t>Tr</m:t>
                      </m:r>
                      <m:r>
                        <a:rPr lang="en-US" altLang="zh-CN" sz="2800" dirty="0">
                          <a:solidFill>
                            <a:schemeClr val="tx1"/>
                          </a:solidFill>
                          <a:latin typeface="Cambria Math"/>
                        </a:rPr>
                        <m:t> </m:t>
                      </m:r>
                      <m:nary>
                        <m:naryPr>
                          <m:chr m:val="∏"/>
                          <m:supHide m:val="on"/>
                          <m:ctrlPr>
                            <a:rPr lang="en-US" altLang="zh-CN" sz="2800" i="1" dirty="0">
                              <a:solidFill>
                                <a:schemeClr val="tx1"/>
                              </a:solidFill>
                              <a:latin typeface="Cambria Math" panose="02040503050406030204" pitchFamily="18" charset="0"/>
                            </a:rPr>
                          </m:ctrlPr>
                        </m:naryPr>
                        <m:sub>
                          <m:r>
                            <a:rPr lang="en-US" altLang="zh-CN" sz="2800" i="1" dirty="0">
                              <a:solidFill>
                                <a:schemeClr val="tx1"/>
                              </a:solidFill>
                              <a:latin typeface="Cambria Math"/>
                            </a:rPr>
                            <m:t>{</m:t>
                          </m:r>
                          <m:r>
                            <a:rPr lang="en-US" altLang="zh-CN" sz="2800" i="1" dirty="0">
                              <a:solidFill>
                                <a:schemeClr val="tx1"/>
                              </a:solidFill>
                              <a:latin typeface="Cambria Math"/>
                            </a:rPr>
                            <m:t>𝑆</m:t>
                          </m:r>
                          <m:r>
                            <a:rPr lang="en-US" altLang="zh-CN" sz="2800" i="1" dirty="0">
                              <a:solidFill>
                                <a:schemeClr val="tx1"/>
                              </a:solidFill>
                              <a:latin typeface="Cambria Math"/>
                            </a:rPr>
                            <m:t>}</m:t>
                          </m:r>
                        </m:sub>
                        <m:sup/>
                        <m:e>
                          <m:sSub>
                            <m:sSubPr>
                              <m:ctrlPr>
                                <a:rPr lang="en-US" altLang="zh-CN" sz="2800" i="1" dirty="0">
                                  <a:solidFill>
                                    <a:schemeClr val="tx1"/>
                                  </a:solidFill>
                                  <a:latin typeface="Cambria Math" panose="02040503050406030204" pitchFamily="18" charset="0"/>
                                  <a:ea typeface="Cambria Math"/>
                                  <a:sym typeface="Symbol"/>
                                </a:rPr>
                              </m:ctrlPr>
                            </m:sSubPr>
                            <m:e>
                              <m:r>
                                <a:rPr lang="en-US" altLang="zh-CN" sz="2800" i="1" dirty="0">
                                  <a:solidFill>
                                    <a:schemeClr val="tx1"/>
                                  </a:solidFill>
                                  <a:latin typeface="Cambria Math"/>
                                  <a:ea typeface="Cambria Math"/>
                                  <a:sym typeface="Symbol"/>
                                </a:rPr>
                                <m:t>𝑇</m:t>
                              </m:r>
                            </m:e>
                            <m:sub>
                              <m:sSub>
                                <m:sSubPr>
                                  <m:ctrlPr>
                                    <a:rPr lang="en-US" altLang="zh-CN" sz="2800" i="1" dirty="0">
                                      <a:solidFill>
                                        <a:schemeClr val="tx1"/>
                                      </a:solidFill>
                                      <a:latin typeface="Cambria Math" panose="02040503050406030204" pitchFamily="18" charset="0"/>
                                      <a:ea typeface="Cambria Math"/>
                                      <a:sym typeface="Symbol"/>
                                    </a:rPr>
                                  </m:ctrlPr>
                                </m:sSubPr>
                                <m:e>
                                  <m:r>
                                    <a:rPr lang="en-US" altLang="zh-CN" sz="2800" i="1" dirty="0">
                                      <a:solidFill>
                                        <a:schemeClr val="tx1"/>
                                      </a:solidFill>
                                      <a:latin typeface="Cambria Math"/>
                                      <a:ea typeface="Cambria Math"/>
                                      <a:sym typeface="Symbol"/>
                                    </a:rPr>
                                    <m:t>𝑆</m:t>
                                  </m:r>
                                </m:e>
                                <m:sub>
                                  <m:r>
                                    <a:rPr lang="en-US" altLang="zh-CN" sz="2800" i="1" dirty="0">
                                      <a:solidFill>
                                        <a:schemeClr val="tx1"/>
                                      </a:solidFill>
                                      <a:latin typeface="Cambria Math"/>
                                      <a:ea typeface="Cambria Math"/>
                                      <a:sym typeface="Symbol"/>
                                    </a:rPr>
                                    <m:t>𝑖</m:t>
                                  </m:r>
                                </m:sub>
                              </m:sSub>
                              <m:sSub>
                                <m:sSubPr>
                                  <m:ctrlPr>
                                    <a:rPr lang="en-US" altLang="zh-CN" sz="2800" i="1" dirty="0">
                                      <a:solidFill>
                                        <a:schemeClr val="tx1"/>
                                      </a:solidFill>
                                      <a:latin typeface="Cambria Math" panose="02040503050406030204" pitchFamily="18" charset="0"/>
                                      <a:ea typeface="Cambria Math"/>
                                      <a:sym typeface="Symbol"/>
                                    </a:rPr>
                                  </m:ctrlPr>
                                </m:sSubPr>
                                <m:e>
                                  <m:r>
                                    <a:rPr lang="en-US" altLang="zh-CN" sz="2800" i="1" dirty="0">
                                      <a:solidFill>
                                        <a:schemeClr val="tx1"/>
                                      </a:solidFill>
                                      <a:latin typeface="Cambria Math"/>
                                      <a:ea typeface="Cambria Math"/>
                                      <a:sym typeface="Symbol"/>
                                    </a:rPr>
                                    <m:t>𝑆</m:t>
                                  </m:r>
                                </m:e>
                                <m:sub>
                                  <m:r>
                                    <a:rPr lang="en-US" altLang="zh-CN" sz="2800" i="1" dirty="0">
                                      <a:solidFill>
                                        <a:schemeClr val="tx1"/>
                                      </a:solidFill>
                                      <a:latin typeface="Cambria Math"/>
                                      <a:ea typeface="Cambria Math"/>
                                      <a:sym typeface="Symbol"/>
                                    </a:rPr>
                                    <m:t>𝑗</m:t>
                                  </m:r>
                                </m:sub>
                              </m:sSub>
                              <m:sSub>
                                <m:sSubPr>
                                  <m:ctrlPr>
                                    <a:rPr lang="en-US" altLang="zh-CN" sz="2800" i="1" dirty="0">
                                      <a:solidFill>
                                        <a:schemeClr val="tx1"/>
                                      </a:solidFill>
                                      <a:latin typeface="Cambria Math" panose="02040503050406030204" pitchFamily="18" charset="0"/>
                                      <a:ea typeface="Cambria Math"/>
                                      <a:sym typeface="Symbol"/>
                                    </a:rPr>
                                  </m:ctrlPr>
                                </m:sSubPr>
                                <m:e>
                                  <m:r>
                                    <a:rPr lang="en-US" altLang="zh-CN" sz="2800" i="1" dirty="0">
                                      <a:solidFill>
                                        <a:schemeClr val="tx1"/>
                                      </a:solidFill>
                                      <a:latin typeface="Cambria Math"/>
                                      <a:ea typeface="Cambria Math"/>
                                      <a:sym typeface="Symbol"/>
                                    </a:rPr>
                                    <m:t>𝑆</m:t>
                                  </m:r>
                                </m:e>
                                <m:sub>
                                  <m:r>
                                    <a:rPr lang="en-US" altLang="zh-CN" sz="2800" i="1" dirty="0">
                                      <a:solidFill>
                                        <a:schemeClr val="tx1"/>
                                      </a:solidFill>
                                      <a:latin typeface="Cambria Math"/>
                                      <a:ea typeface="Cambria Math"/>
                                      <a:sym typeface="Symbol"/>
                                    </a:rPr>
                                    <m:t>𝑘</m:t>
                                  </m:r>
                                </m:sub>
                              </m:sSub>
                              <m:sSub>
                                <m:sSubPr>
                                  <m:ctrlPr>
                                    <a:rPr lang="en-US" altLang="zh-CN" sz="2800" i="1" dirty="0">
                                      <a:solidFill>
                                        <a:schemeClr val="tx1"/>
                                      </a:solidFill>
                                      <a:latin typeface="Cambria Math" panose="02040503050406030204" pitchFamily="18" charset="0"/>
                                      <a:ea typeface="Cambria Math"/>
                                      <a:sym typeface="Symbol"/>
                                    </a:rPr>
                                  </m:ctrlPr>
                                </m:sSubPr>
                                <m:e>
                                  <m:r>
                                    <a:rPr lang="en-US" altLang="zh-CN" sz="2800" i="1" dirty="0">
                                      <a:solidFill>
                                        <a:schemeClr val="tx1"/>
                                      </a:solidFill>
                                      <a:latin typeface="Cambria Math"/>
                                      <a:ea typeface="Cambria Math"/>
                                      <a:sym typeface="Symbol"/>
                                    </a:rPr>
                                    <m:t>𝑆</m:t>
                                  </m:r>
                                </m:e>
                                <m:sub>
                                  <m:r>
                                    <a:rPr lang="en-US" altLang="zh-CN" sz="2800" i="1" dirty="0">
                                      <a:solidFill>
                                        <a:schemeClr val="tx1"/>
                                      </a:solidFill>
                                      <a:latin typeface="Cambria Math"/>
                                      <a:ea typeface="Cambria Math"/>
                                      <a:sym typeface="Symbol"/>
                                    </a:rPr>
                                    <m:t>𝑙</m:t>
                                  </m:r>
                                </m:sub>
                              </m:sSub>
                            </m:sub>
                          </m:sSub>
                        </m:e>
                      </m:nary>
                    </m:oMath>
                  </m:oMathPara>
                </a14:m>
                <a:endParaRPr lang="en-US" altLang="zh-CN" sz="2800" i="1" dirty="0">
                  <a:solidFill>
                    <a:schemeClr val="tx1"/>
                  </a:solidFill>
                  <a:latin typeface="Times New Roman" pitchFamily="18" charset="0"/>
                  <a:cs typeface="Times New Roman" pitchFamily="18" charset="0"/>
                </a:endParaRPr>
              </a:p>
            </p:txBody>
          </p:sp>
        </mc:Choice>
        <mc:Fallback xmlns="">
          <p:sp>
            <p:nvSpPr>
              <p:cNvPr id="51" name="TextBox 60"/>
              <p:cNvSpPr txBox="1">
                <a:spLocks noRot="1" noChangeAspect="1" noMove="1" noResize="1" noEditPoints="1" noAdjustHandles="1" noChangeArrowheads="1" noChangeShapeType="1" noTextEdit="1"/>
              </p:cNvSpPr>
              <p:nvPr/>
            </p:nvSpPr>
            <p:spPr>
              <a:xfrm>
                <a:off x="4762411" y="1616444"/>
                <a:ext cx="3919231" cy="2899192"/>
              </a:xfrm>
              <a:prstGeom prst="rect">
                <a:avLst/>
              </a:prstGeom>
              <a:blipFill>
                <a:blip r:embed="rId3"/>
                <a:stretch>
                  <a:fillRect/>
                </a:stretch>
              </a:blipFill>
            </p:spPr>
            <p:txBody>
              <a:bodyPr/>
              <a:lstStyle/>
              <a:p>
                <a:r>
                  <a:rPr lang="zh-CN" altLang="en-US">
                    <a:noFill/>
                  </a:rPr>
                  <a:t> </a:t>
                </a:r>
              </a:p>
            </p:txBody>
          </p:sp>
        </mc:Fallback>
      </mc:AlternateContent>
      <p:grpSp>
        <p:nvGrpSpPr>
          <p:cNvPr id="2" name="组合 1">
            <a:extLst>
              <a:ext uri="{FF2B5EF4-FFF2-40B4-BE49-F238E27FC236}">
                <a16:creationId xmlns:a16="http://schemas.microsoft.com/office/drawing/2014/main" id="{597CABA1-45AC-4DC0-9333-5BF1F9CECF65}"/>
              </a:ext>
            </a:extLst>
          </p:cNvPr>
          <p:cNvGrpSpPr/>
          <p:nvPr/>
        </p:nvGrpSpPr>
        <p:grpSpPr>
          <a:xfrm>
            <a:off x="5081145" y="4646504"/>
            <a:ext cx="6627094" cy="1489849"/>
            <a:chOff x="5224366" y="4881779"/>
            <a:chExt cx="6627094" cy="1489849"/>
          </a:xfrm>
        </p:grpSpPr>
        <p:grpSp>
          <p:nvGrpSpPr>
            <p:cNvPr id="53" name="组合 52"/>
            <p:cNvGrpSpPr/>
            <p:nvPr/>
          </p:nvGrpSpPr>
          <p:grpSpPr>
            <a:xfrm>
              <a:off x="5224366" y="4881779"/>
              <a:ext cx="1877467" cy="1489849"/>
              <a:chOff x="286221" y="4311645"/>
              <a:chExt cx="1877467" cy="1489849"/>
            </a:xfrm>
          </p:grpSpPr>
          <p:sp>
            <p:nvSpPr>
              <p:cNvPr id="56" name="矩形 55"/>
              <p:cNvSpPr/>
              <p:nvPr/>
            </p:nvSpPr>
            <p:spPr>
              <a:xfrm>
                <a:off x="943431" y="4850706"/>
                <a:ext cx="540000" cy="540000"/>
              </a:xfrm>
              <a:prstGeom prst="rect">
                <a:avLst/>
              </a:prstGeom>
              <a:solidFill>
                <a:srgbClr val="00B050"/>
              </a:solidFill>
              <a:ln w="19050">
                <a:solidFill>
                  <a:schemeClr val="tx1"/>
                </a:solidFill>
              </a:ln>
            </p:spPr>
            <p:txBody>
              <a:bodyPr rtlCol="0" anchor="ctr"/>
              <a:lstStyle/>
              <a:p>
                <a:pPr algn="ctr"/>
                <a:endParaRPr lang="zh-CN" altLang="en-US" dirty="0">
                  <a:noFill/>
                </a:endParaRPr>
              </a:p>
            </p:txBody>
          </p:sp>
          <p:sp>
            <p:nvSpPr>
              <p:cNvPr id="57" name="椭圆 56"/>
              <p:cNvSpPr/>
              <p:nvPr/>
            </p:nvSpPr>
            <p:spPr>
              <a:xfrm>
                <a:off x="871815" y="4778698"/>
                <a:ext cx="144000" cy="144000"/>
              </a:xfrm>
              <a:prstGeom prst="ellipse">
                <a:avLst/>
              </a:prstGeom>
              <a:solidFill>
                <a:schemeClr val="tx1"/>
              </a:solidFill>
            </p:spPr>
            <p:txBody>
              <a:bodyPr rtlCol="0" anchor="ctr"/>
              <a:lstStyle/>
              <a:p>
                <a:pPr algn="ctr"/>
                <a:endParaRPr lang="zh-CN" altLang="en-US">
                  <a:noFill/>
                </a:endParaRPr>
              </a:p>
            </p:txBody>
          </p:sp>
          <p:sp>
            <p:nvSpPr>
              <p:cNvPr id="58" name="椭圆 57"/>
              <p:cNvSpPr/>
              <p:nvPr/>
            </p:nvSpPr>
            <p:spPr>
              <a:xfrm>
                <a:off x="1411439" y="4778698"/>
                <a:ext cx="144000" cy="144000"/>
              </a:xfrm>
              <a:prstGeom prst="ellipse">
                <a:avLst/>
              </a:prstGeom>
              <a:solidFill>
                <a:schemeClr val="tx1"/>
              </a:solidFill>
            </p:spPr>
            <p:txBody>
              <a:bodyPr rtlCol="0" anchor="ctr"/>
              <a:lstStyle/>
              <a:p>
                <a:pPr algn="ctr"/>
                <a:endParaRPr lang="zh-CN" altLang="en-US">
                  <a:noFill/>
                </a:endParaRPr>
              </a:p>
            </p:txBody>
          </p:sp>
          <p:sp>
            <p:nvSpPr>
              <p:cNvPr id="59" name="椭圆 58"/>
              <p:cNvSpPr/>
              <p:nvPr/>
            </p:nvSpPr>
            <p:spPr>
              <a:xfrm>
                <a:off x="871815" y="5309602"/>
                <a:ext cx="144000" cy="144000"/>
              </a:xfrm>
              <a:prstGeom prst="ellipse">
                <a:avLst/>
              </a:prstGeom>
              <a:solidFill>
                <a:schemeClr val="tx1"/>
              </a:solidFill>
            </p:spPr>
            <p:txBody>
              <a:bodyPr rtlCol="0" anchor="ctr"/>
              <a:lstStyle/>
              <a:p>
                <a:pPr algn="ctr"/>
                <a:endParaRPr lang="zh-CN" altLang="en-US">
                  <a:noFill/>
                </a:endParaRPr>
              </a:p>
            </p:txBody>
          </p:sp>
          <p:sp>
            <p:nvSpPr>
              <p:cNvPr id="60" name="椭圆 59"/>
              <p:cNvSpPr/>
              <p:nvPr/>
            </p:nvSpPr>
            <p:spPr>
              <a:xfrm>
                <a:off x="1411815" y="5309602"/>
                <a:ext cx="144000" cy="144000"/>
              </a:xfrm>
              <a:prstGeom prst="ellipse">
                <a:avLst/>
              </a:prstGeom>
              <a:solidFill>
                <a:schemeClr val="tx1"/>
              </a:solidFill>
            </p:spPr>
            <p:txBody>
              <a:bodyPr rtlCol="0" anchor="ctr"/>
              <a:lstStyle/>
              <a:p>
                <a:pPr algn="ctr"/>
                <a:endParaRPr lang="zh-CN" altLang="en-US">
                  <a:noFill/>
                </a:endParaRPr>
              </a:p>
            </p:txBody>
          </p:sp>
          <mc:AlternateContent xmlns:mc="http://schemas.openxmlformats.org/markup-compatibility/2006" xmlns:a14="http://schemas.microsoft.com/office/drawing/2010/main">
            <mc:Choice Requires="a14">
              <p:sp>
                <p:nvSpPr>
                  <p:cNvPr id="61" name="TextBox 67"/>
                  <p:cNvSpPr txBox="1"/>
                  <p:nvPr/>
                </p:nvSpPr>
                <p:spPr>
                  <a:xfrm>
                    <a:off x="1371874" y="4345940"/>
                    <a:ext cx="664092" cy="5579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𝑆</m:t>
                              </m:r>
                            </m:e>
                            <m:sub>
                              <m:r>
                                <a:rPr lang="en-US" altLang="zh-CN" sz="2800" i="1">
                                  <a:latin typeface="Cambria Math"/>
                                  <a:sym typeface="Symbol"/>
                                </a:rPr>
                                <m:t>𝑗</m:t>
                              </m:r>
                            </m:sub>
                          </m:sSub>
                        </m:oMath>
                      </m:oMathPara>
                    </a14:m>
                    <a:endParaRPr lang="zh-CN" altLang="en-US" sz="2800" dirty="0"/>
                  </a:p>
                </p:txBody>
              </p:sp>
            </mc:Choice>
            <mc:Fallback xmlns="">
              <p:sp>
                <p:nvSpPr>
                  <p:cNvPr id="61" name="TextBox 67"/>
                  <p:cNvSpPr txBox="1">
                    <a:spLocks noRot="1" noChangeAspect="1" noMove="1" noResize="1" noEditPoints="1" noAdjustHandles="1" noChangeArrowheads="1" noChangeShapeType="1" noTextEdit="1"/>
                  </p:cNvSpPr>
                  <p:nvPr/>
                </p:nvSpPr>
                <p:spPr>
                  <a:xfrm>
                    <a:off x="1371874" y="4345940"/>
                    <a:ext cx="664092" cy="55791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TextBox 68"/>
                  <p:cNvSpPr txBox="1"/>
                  <p:nvPr/>
                </p:nvSpPr>
                <p:spPr>
                  <a:xfrm>
                    <a:off x="294500" y="4311645"/>
                    <a:ext cx="66396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𝑆</m:t>
                              </m:r>
                            </m:e>
                            <m:sub>
                              <m:r>
                                <a:rPr lang="en-US" altLang="zh-CN" sz="2800" i="1">
                                  <a:latin typeface="Cambria Math"/>
                                  <a:sym typeface="Symbol"/>
                                </a:rPr>
                                <m:t>𝑖</m:t>
                              </m:r>
                            </m:sub>
                          </m:sSub>
                        </m:oMath>
                      </m:oMathPara>
                    </a14:m>
                    <a:endParaRPr lang="zh-CN" altLang="en-US" sz="2800" dirty="0"/>
                  </a:p>
                </p:txBody>
              </p:sp>
            </mc:Choice>
            <mc:Fallback xmlns="">
              <p:sp>
                <p:nvSpPr>
                  <p:cNvPr id="62" name="TextBox 68"/>
                  <p:cNvSpPr txBox="1">
                    <a:spLocks noRot="1" noChangeAspect="1" noMove="1" noResize="1" noEditPoints="1" noAdjustHandles="1" noChangeArrowheads="1" noChangeShapeType="1" noTextEdit="1"/>
                  </p:cNvSpPr>
                  <p:nvPr/>
                </p:nvSpPr>
                <p:spPr>
                  <a:xfrm>
                    <a:off x="294500" y="4311645"/>
                    <a:ext cx="663964" cy="52322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TextBox 69"/>
                  <p:cNvSpPr txBox="1"/>
                  <p:nvPr/>
                </p:nvSpPr>
                <p:spPr>
                  <a:xfrm>
                    <a:off x="1433616" y="5278274"/>
                    <a:ext cx="73007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𝑆</m:t>
                              </m:r>
                            </m:e>
                            <m:sub>
                              <m:r>
                                <a:rPr lang="en-US" altLang="zh-CN" sz="2800" i="1">
                                  <a:latin typeface="Cambria Math"/>
                                  <a:sym typeface="Symbol"/>
                                </a:rPr>
                                <m:t>𝑘</m:t>
                              </m:r>
                            </m:sub>
                          </m:sSub>
                        </m:oMath>
                      </m:oMathPara>
                    </a14:m>
                    <a:endParaRPr lang="zh-CN" altLang="en-US" sz="2800" dirty="0"/>
                  </a:p>
                </p:txBody>
              </p:sp>
            </mc:Choice>
            <mc:Fallback xmlns="">
              <p:sp>
                <p:nvSpPr>
                  <p:cNvPr id="63" name="TextBox 69"/>
                  <p:cNvSpPr txBox="1">
                    <a:spLocks noRot="1" noChangeAspect="1" noMove="1" noResize="1" noEditPoints="1" noAdjustHandles="1" noChangeArrowheads="1" noChangeShapeType="1" noTextEdit="1"/>
                  </p:cNvSpPr>
                  <p:nvPr/>
                </p:nvSpPr>
                <p:spPr>
                  <a:xfrm>
                    <a:off x="1433616" y="5278274"/>
                    <a:ext cx="730072" cy="523220"/>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TextBox 70"/>
                  <p:cNvSpPr txBox="1"/>
                  <p:nvPr/>
                </p:nvSpPr>
                <p:spPr>
                  <a:xfrm>
                    <a:off x="286221" y="5263835"/>
                    <a:ext cx="66556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sz="2800" i="1">
                              <a:latin typeface="Cambria Math"/>
                              <a:sym typeface="Symbol"/>
                            </a:rPr>
                            <m:t></m:t>
                          </m:r>
                          <m:sSub>
                            <m:sSubPr>
                              <m:ctrlPr>
                                <a:rPr lang="en-US" altLang="zh-CN" sz="2800" i="1">
                                  <a:latin typeface="Cambria Math" panose="02040503050406030204" pitchFamily="18" charset="0"/>
                                  <a:sym typeface="Symbol"/>
                                </a:rPr>
                              </m:ctrlPr>
                            </m:sSubPr>
                            <m:e>
                              <m:r>
                                <a:rPr lang="en-US" altLang="zh-CN" sz="2800" i="1">
                                  <a:latin typeface="Cambria Math"/>
                                  <a:sym typeface="Symbol"/>
                                </a:rPr>
                                <m:t>𝑆</m:t>
                              </m:r>
                            </m:e>
                            <m:sub>
                              <m:r>
                                <a:rPr lang="en-US" altLang="zh-CN" sz="2800" i="1">
                                  <a:latin typeface="Cambria Math"/>
                                  <a:sym typeface="Symbol"/>
                                </a:rPr>
                                <m:t>𝑙</m:t>
                              </m:r>
                            </m:sub>
                          </m:sSub>
                        </m:oMath>
                      </m:oMathPara>
                    </a14:m>
                    <a:endParaRPr lang="zh-CN" altLang="en-US" sz="2800" dirty="0"/>
                  </a:p>
                </p:txBody>
              </p:sp>
            </mc:Choice>
            <mc:Fallback xmlns="">
              <p:sp>
                <p:nvSpPr>
                  <p:cNvPr id="64" name="TextBox 70"/>
                  <p:cNvSpPr txBox="1">
                    <a:spLocks noRot="1" noChangeAspect="1" noMove="1" noResize="1" noEditPoints="1" noAdjustHandles="1" noChangeArrowheads="1" noChangeShapeType="1" noTextEdit="1"/>
                  </p:cNvSpPr>
                  <p:nvPr/>
                </p:nvSpPr>
                <p:spPr>
                  <a:xfrm>
                    <a:off x="286221" y="5263835"/>
                    <a:ext cx="665567" cy="523220"/>
                  </a:xfrm>
                  <a:prstGeom prst="rect">
                    <a:avLst/>
                  </a:prstGeom>
                  <a:blipFill>
                    <a:blip r:embed="rId7"/>
                    <a:stretch>
                      <a:fillRect/>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54" name="矩形 53"/>
                <p:cNvSpPr/>
                <p:nvPr/>
              </p:nvSpPr>
              <p:spPr>
                <a:xfrm>
                  <a:off x="6976936" y="5368097"/>
                  <a:ext cx="4874524" cy="6822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3200" i="1" dirty="0" smtClean="0">
                                <a:solidFill>
                                  <a:schemeClr val="tx1"/>
                                </a:solidFill>
                                <a:latin typeface="Cambria Math" panose="02040503050406030204" pitchFamily="18" charset="0"/>
                                <a:ea typeface="Cambria Math"/>
                                <a:sym typeface="Symbol"/>
                              </a:rPr>
                            </m:ctrlPr>
                          </m:sSubPr>
                          <m:e>
                            <m:r>
                              <a:rPr lang="en-US" altLang="zh-CN" sz="3200" i="1" dirty="0">
                                <a:solidFill>
                                  <a:schemeClr val="tx1"/>
                                </a:solidFill>
                                <a:latin typeface="Cambria Math"/>
                                <a:ea typeface="Cambria Math"/>
                                <a:sym typeface="Symbol"/>
                              </a:rPr>
                              <m:t>= </m:t>
                            </m:r>
                            <m:r>
                              <a:rPr lang="en-US" altLang="zh-CN" sz="3200" i="1" dirty="0" smtClean="0">
                                <a:solidFill>
                                  <a:srgbClr val="FF0000"/>
                                </a:solidFill>
                                <a:latin typeface="Cambria Math"/>
                                <a:ea typeface="Cambria Math"/>
                                <a:sym typeface="Symbol"/>
                              </a:rPr>
                              <m:t>𝑇</m:t>
                            </m:r>
                          </m:e>
                          <m:sub>
                            <m:sSub>
                              <m:sSubPr>
                                <m:ctrlPr>
                                  <a:rPr lang="en-US" altLang="zh-CN" sz="3200" i="1" dirty="0">
                                    <a:solidFill>
                                      <a:schemeClr val="tx1"/>
                                    </a:solidFill>
                                    <a:latin typeface="Cambria Math" panose="02040503050406030204" pitchFamily="18" charset="0"/>
                                    <a:ea typeface="Cambria Math"/>
                                    <a:sym typeface="Symbol"/>
                                  </a:rPr>
                                </m:ctrlPr>
                              </m:sSubPr>
                              <m:e>
                                <m:r>
                                  <a:rPr lang="en-US" altLang="zh-CN" sz="3200" i="1" dirty="0">
                                    <a:solidFill>
                                      <a:schemeClr val="tx1"/>
                                    </a:solidFill>
                                    <a:latin typeface="Cambria Math"/>
                                    <a:ea typeface="Cambria Math"/>
                                    <a:sym typeface="Symbol"/>
                                  </a:rPr>
                                  <m:t>𝑆</m:t>
                                </m:r>
                              </m:e>
                              <m:sub>
                                <m:r>
                                  <a:rPr lang="en-US" altLang="zh-CN" sz="3200" i="1" dirty="0">
                                    <a:solidFill>
                                      <a:schemeClr val="tx1"/>
                                    </a:solidFill>
                                    <a:latin typeface="Cambria Math"/>
                                    <a:ea typeface="Cambria Math"/>
                                    <a:sym typeface="Symbol"/>
                                  </a:rPr>
                                  <m:t>𝑖</m:t>
                                </m:r>
                              </m:sub>
                            </m:sSub>
                            <m:sSub>
                              <m:sSubPr>
                                <m:ctrlPr>
                                  <a:rPr lang="en-US" altLang="zh-CN" sz="3200" i="1" dirty="0">
                                    <a:solidFill>
                                      <a:schemeClr val="tx1"/>
                                    </a:solidFill>
                                    <a:latin typeface="Cambria Math" panose="02040503050406030204" pitchFamily="18" charset="0"/>
                                    <a:ea typeface="Cambria Math"/>
                                    <a:sym typeface="Symbol"/>
                                  </a:rPr>
                                </m:ctrlPr>
                              </m:sSubPr>
                              <m:e>
                                <m:r>
                                  <a:rPr lang="en-US" altLang="zh-CN" sz="3200" i="1" dirty="0">
                                    <a:solidFill>
                                      <a:schemeClr val="tx1"/>
                                    </a:solidFill>
                                    <a:latin typeface="Cambria Math"/>
                                    <a:ea typeface="Cambria Math"/>
                                    <a:sym typeface="Symbol"/>
                                  </a:rPr>
                                  <m:t>𝑆</m:t>
                                </m:r>
                              </m:e>
                              <m:sub>
                                <m:r>
                                  <a:rPr lang="en-US" altLang="zh-CN" sz="3200" i="1" dirty="0">
                                    <a:solidFill>
                                      <a:schemeClr val="tx1"/>
                                    </a:solidFill>
                                    <a:latin typeface="Cambria Math"/>
                                    <a:ea typeface="Cambria Math"/>
                                    <a:sym typeface="Symbol"/>
                                  </a:rPr>
                                  <m:t>𝑗</m:t>
                                </m:r>
                              </m:sub>
                            </m:sSub>
                            <m:sSub>
                              <m:sSubPr>
                                <m:ctrlPr>
                                  <a:rPr lang="en-US" altLang="zh-CN" sz="3200" i="1" dirty="0">
                                    <a:solidFill>
                                      <a:schemeClr val="tx1"/>
                                    </a:solidFill>
                                    <a:latin typeface="Cambria Math" panose="02040503050406030204" pitchFamily="18" charset="0"/>
                                    <a:ea typeface="Cambria Math"/>
                                    <a:sym typeface="Symbol"/>
                                  </a:rPr>
                                </m:ctrlPr>
                              </m:sSubPr>
                              <m:e>
                                <m:r>
                                  <a:rPr lang="en-US" altLang="zh-CN" sz="3200" i="1" dirty="0">
                                    <a:solidFill>
                                      <a:schemeClr val="tx1"/>
                                    </a:solidFill>
                                    <a:latin typeface="Cambria Math"/>
                                    <a:ea typeface="Cambria Math"/>
                                    <a:sym typeface="Symbol"/>
                                  </a:rPr>
                                  <m:t>𝑆</m:t>
                                </m:r>
                              </m:e>
                              <m:sub>
                                <m:r>
                                  <a:rPr lang="en-US" altLang="zh-CN" sz="3200" i="1" dirty="0">
                                    <a:solidFill>
                                      <a:schemeClr val="tx1"/>
                                    </a:solidFill>
                                    <a:latin typeface="Cambria Math"/>
                                    <a:ea typeface="Cambria Math"/>
                                    <a:sym typeface="Symbol"/>
                                  </a:rPr>
                                  <m:t>𝑘</m:t>
                                </m:r>
                              </m:sub>
                            </m:sSub>
                            <m:sSub>
                              <m:sSubPr>
                                <m:ctrlPr>
                                  <a:rPr lang="en-US" altLang="zh-CN" sz="3200" i="1" dirty="0">
                                    <a:solidFill>
                                      <a:schemeClr val="tx1"/>
                                    </a:solidFill>
                                    <a:latin typeface="Cambria Math" panose="02040503050406030204" pitchFamily="18" charset="0"/>
                                    <a:ea typeface="Cambria Math"/>
                                    <a:sym typeface="Symbol"/>
                                  </a:rPr>
                                </m:ctrlPr>
                              </m:sSubPr>
                              <m:e>
                                <m:r>
                                  <a:rPr lang="en-US" altLang="zh-CN" sz="3200" i="1" dirty="0">
                                    <a:solidFill>
                                      <a:schemeClr val="tx1"/>
                                    </a:solidFill>
                                    <a:latin typeface="Cambria Math"/>
                                    <a:ea typeface="Cambria Math"/>
                                    <a:sym typeface="Symbol"/>
                                  </a:rPr>
                                  <m:t>𝑆</m:t>
                                </m:r>
                              </m:e>
                              <m:sub>
                                <m:r>
                                  <a:rPr lang="en-US" altLang="zh-CN" sz="3200" i="1" dirty="0">
                                    <a:solidFill>
                                      <a:schemeClr val="tx1"/>
                                    </a:solidFill>
                                    <a:latin typeface="Cambria Math"/>
                                    <a:ea typeface="Cambria Math"/>
                                    <a:sym typeface="Symbol"/>
                                  </a:rPr>
                                  <m:t>𝑙</m:t>
                                </m:r>
                              </m:sub>
                            </m:sSub>
                          </m:sub>
                        </m:sSub>
                        <m:r>
                          <a:rPr lang="en-US" altLang="zh-CN" sz="3200" i="1" dirty="0">
                            <a:solidFill>
                              <a:schemeClr val="tx1"/>
                            </a:solidFill>
                            <a:latin typeface="Cambria Math"/>
                            <a:ea typeface="Cambria Math"/>
                            <a:sym typeface="Symbol"/>
                          </a:rPr>
                          <m:t>=</m:t>
                        </m:r>
                        <m:r>
                          <m:rPr>
                            <m:nor/>
                          </m:rPr>
                          <a:rPr lang="en-US" altLang="zh-CN" sz="3200" dirty="0">
                            <a:solidFill>
                              <a:schemeClr val="tx1"/>
                            </a:solidFill>
                            <a:latin typeface="Cambria Math"/>
                            <a:ea typeface="Cambria Math"/>
                            <a:sym typeface="Symbol"/>
                          </a:rPr>
                          <m:t>exp</m:t>
                        </m:r>
                        <m:d>
                          <m:dPr>
                            <m:ctrlPr>
                              <a:rPr lang="en-US" altLang="zh-CN" sz="3200" i="1" dirty="0">
                                <a:solidFill>
                                  <a:schemeClr val="tx1"/>
                                </a:solidFill>
                                <a:latin typeface="Cambria Math" panose="02040503050406030204" pitchFamily="18" charset="0"/>
                                <a:ea typeface="Cambria Math"/>
                                <a:sym typeface="Symbol"/>
                              </a:rPr>
                            </m:ctrlPr>
                          </m:dPr>
                          <m:e>
                            <m:r>
                              <m:rPr>
                                <m:nor/>
                              </m:rPr>
                              <a:rPr lang="en-US" altLang="zh-CN" sz="3200" i="1" dirty="0">
                                <a:solidFill>
                                  <a:schemeClr val="tx1"/>
                                </a:solidFill>
                                <a:latin typeface="Cambria Math"/>
                                <a:ea typeface="Cambria Math"/>
                                <a:sym typeface="Symbol"/>
                              </a:rPr>
                              <m:t>−</m:t>
                            </m:r>
                            <m:r>
                              <m:rPr>
                                <m:nor/>
                              </m:rPr>
                              <a:rPr lang="en-US" altLang="zh-CN" sz="3200" i="1" dirty="0">
                                <a:solidFill>
                                  <a:schemeClr val="tx1"/>
                                </a:solidFill>
                                <a:latin typeface="Cambria Math"/>
                                <a:sym typeface="Symbol"/>
                              </a:rPr>
                              <m:t></m:t>
                            </m:r>
                            <m:sSub>
                              <m:sSubPr>
                                <m:ctrlPr>
                                  <a:rPr lang="en-US" altLang="zh-CN" sz="3200" i="1" dirty="0">
                                    <a:solidFill>
                                      <a:schemeClr val="tx1"/>
                                    </a:solidFill>
                                    <a:latin typeface="Cambria Math" panose="02040503050406030204" pitchFamily="18" charset="0"/>
                                    <a:sym typeface="Symbol"/>
                                  </a:rPr>
                                </m:ctrlPr>
                              </m:sSubPr>
                              <m:e>
                                <m:r>
                                  <a:rPr lang="en-US" altLang="zh-CN" sz="3200" i="1" dirty="0">
                                    <a:solidFill>
                                      <a:schemeClr val="tx1"/>
                                    </a:solidFill>
                                    <a:latin typeface="Cambria Math"/>
                                    <a:sym typeface="Symbol"/>
                                  </a:rPr>
                                  <m:t>𝐻</m:t>
                                </m:r>
                              </m:e>
                              <m:sub>
                                <m:r>
                                  <a:rPr lang="en-US" altLang="zh-CN" sz="3200" i="1" dirty="0">
                                    <a:solidFill>
                                      <a:schemeClr val="tx1"/>
                                    </a:solidFill>
                                    <a:latin typeface="Cambria Math"/>
                                    <a:ea typeface="Cambria Math"/>
                                    <a:sym typeface="Symbol"/>
                                  </a:rPr>
                                  <m:t>∎</m:t>
                                </m:r>
                              </m:sub>
                            </m:sSub>
                          </m:e>
                        </m:d>
                      </m:oMath>
                    </m:oMathPara>
                  </a14:m>
                  <a:endParaRPr lang="zh-CN" altLang="en-US" sz="3200" dirty="0">
                    <a:solidFill>
                      <a:schemeClr val="tx1"/>
                    </a:solidFill>
                  </a:endParaRPr>
                </a:p>
              </p:txBody>
            </p:sp>
          </mc:Choice>
          <mc:Fallback xmlns="">
            <p:sp>
              <p:nvSpPr>
                <p:cNvPr id="54" name="矩形 53"/>
                <p:cNvSpPr>
                  <a:spLocks noRot="1" noChangeAspect="1" noMove="1" noResize="1" noEditPoints="1" noAdjustHandles="1" noChangeArrowheads="1" noChangeShapeType="1" noTextEdit="1"/>
                </p:cNvSpPr>
                <p:nvPr/>
              </p:nvSpPr>
              <p:spPr>
                <a:xfrm>
                  <a:off x="6976936" y="5368097"/>
                  <a:ext cx="4874524" cy="682238"/>
                </a:xfrm>
                <a:prstGeom prst="rect">
                  <a:avLst/>
                </a:prstGeom>
                <a:blipFill>
                  <a:blip r:embed="rId8"/>
                  <a:stretch>
                    <a:fillRect/>
                  </a:stretch>
                </a:blipFill>
              </p:spPr>
              <p:txBody>
                <a:bodyPr/>
                <a:lstStyle/>
                <a:p>
                  <a:r>
                    <a:rPr lang="zh-CN" altLang="en-US">
                      <a:noFill/>
                    </a:rPr>
                    <a:t> </a:t>
                  </a:r>
                </a:p>
              </p:txBody>
            </p:sp>
          </mc:Fallback>
        </mc:AlternateContent>
      </p:grpSp>
      <p:sp>
        <p:nvSpPr>
          <p:cNvPr id="3" name="圆角矩形 2"/>
          <p:cNvSpPr/>
          <p:nvPr/>
        </p:nvSpPr>
        <p:spPr>
          <a:xfrm>
            <a:off x="4454197" y="1233054"/>
            <a:ext cx="7545055" cy="499924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6" name="文本框 65"/>
              <p:cNvSpPr txBox="1"/>
              <p:nvPr/>
            </p:nvSpPr>
            <p:spPr>
              <a:xfrm>
                <a:off x="1078838" y="1309902"/>
                <a:ext cx="2695102" cy="1094659"/>
              </a:xfrm>
              <a:prstGeom prst="rect">
                <a:avLst/>
              </a:prstGeom>
              <a:noFill/>
              <a:ln w="28575">
                <a:solidFill>
                  <a:srgbClr val="00B05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𝐻</m:t>
                      </m:r>
                      <m:r>
                        <a:rPr lang="en-US" altLang="zh-CN" sz="2800" b="0" i="1" smtClean="0">
                          <a:latin typeface="Cambria Math" panose="02040503050406030204" pitchFamily="18" charset="0"/>
                        </a:rPr>
                        <m:t>=−</m:t>
                      </m:r>
                      <m:nary>
                        <m:naryPr>
                          <m:chr m:val="∑"/>
                          <m:supHide m:val="on"/>
                          <m:ctrlPr>
                            <a:rPr lang="en-US" altLang="zh-CN" sz="2800" i="1" smtClean="0">
                              <a:latin typeface="Cambria Math" panose="02040503050406030204" pitchFamily="18" charset="0"/>
                            </a:rPr>
                          </m:ctrlPr>
                        </m:naryPr>
                        <m:sub>
                          <m:d>
                            <m:dPr>
                              <m:begChr m:val="⟨"/>
                              <m:endChr m:val="⟩"/>
                              <m:ctrlPr>
                                <a:rPr lang="en-US" altLang="zh-CN" sz="2800" i="1" smtClean="0">
                                  <a:latin typeface="Cambria Math" panose="02040503050406030204" pitchFamily="18" charset="0"/>
                                </a:rPr>
                              </m:ctrlPr>
                            </m:dPr>
                            <m:e>
                              <m:r>
                                <a:rPr lang="en-US" altLang="zh-CN" sz="2800" b="0" i="1" smtClean="0">
                                  <a:latin typeface="Cambria Math" panose="02040503050406030204" pitchFamily="18" charset="0"/>
                                </a:rPr>
                                <m:t>𝑖𝑗</m:t>
                              </m:r>
                            </m:e>
                          </m:d>
                        </m:sub>
                        <m:sup/>
                        <m:e>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𝑆</m:t>
                              </m:r>
                            </m:e>
                            <m:sub>
                              <m:r>
                                <a:rPr lang="en-US" altLang="zh-CN" sz="2800" b="0" i="1" smtClean="0">
                                  <a:latin typeface="Cambria Math" panose="02040503050406030204" pitchFamily="18" charset="0"/>
                                </a:rPr>
                                <m:t>𝑖</m:t>
                              </m:r>
                            </m:sub>
                          </m:sSub>
                          <m:r>
                            <a:rPr lang="en-US" altLang="zh-CN" sz="2800" b="0" i="1" smtClean="0">
                              <a:latin typeface="Cambria Math" panose="02040503050406030204" pitchFamily="18" charset="0"/>
                            </a:rPr>
                            <m:t> </m:t>
                          </m:r>
                          <m:sSub>
                            <m:sSubPr>
                              <m:ctrlPr>
                                <a:rPr lang="en-US" altLang="zh-CN" sz="2800" i="1" smtClean="0">
                                  <a:latin typeface="Cambria Math" panose="02040503050406030204" pitchFamily="18" charset="0"/>
                                  <a:ea typeface="Cambria Math" panose="02040503050406030204" pitchFamily="18" charset="0"/>
                                </a:rPr>
                              </m:ctrlPr>
                            </m:sSubPr>
                            <m:e>
                              <m:r>
                                <a:rPr lang="en-US" altLang="zh-CN" sz="2800" b="0" i="1" smtClean="0">
                                  <a:latin typeface="Cambria Math" panose="02040503050406030204" pitchFamily="18" charset="0"/>
                                  <a:ea typeface="Cambria Math" panose="02040503050406030204" pitchFamily="18" charset="0"/>
                                </a:rPr>
                                <m:t>𝑆</m:t>
                              </m:r>
                            </m:e>
                            <m:sub>
                              <m:r>
                                <a:rPr lang="en-US" altLang="zh-CN" sz="2800" b="0" i="1" smtClean="0">
                                  <a:latin typeface="Cambria Math" panose="02040503050406030204" pitchFamily="18" charset="0"/>
                                  <a:ea typeface="Cambria Math" panose="02040503050406030204" pitchFamily="18" charset="0"/>
                                </a:rPr>
                                <m:t>𝑗</m:t>
                              </m:r>
                            </m:sub>
                          </m:sSub>
                        </m:e>
                      </m:nary>
                    </m:oMath>
                  </m:oMathPara>
                </a14:m>
                <a:endParaRPr lang="zh-CN" altLang="en-US" sz="2800" dirty="0"/>
              </a:p>
            </p:txBody>
          </p:sp>
        </mc:Choice>
        <mc:Fallback xmlns="">
          <p:sp>
            <p:nvSpPr>
              <p:cNvPr id="66" name="文本框 65"/>
              <p:cNvSpPr txBox="1">
                <a:spLocks noRot="1" noChangeAspect="1" noMove="1" noResize="1" noEditPoints="1" noAdjustHandles="1" noChangeArrowheads="1" noChangeShapeType="1" noTextEdit="1"/>
              </p:cNvSpPr>
              <p:nvPr/>
            </p:nvSpPr>
            <p:spPr>
              <a:xfrm>
                <a:off x="1078838" y="1309902"/>
                <a:ext cx="2695102" cy="1094659"/>
              </a:xfrm>
              <a:prstGeom prst="rect">
                <a:avLst/>
              </a:prstGeom>
              <a:blipFill>
                <a:blip r:embed="rId9"/>
                <a:stretch>
                  <a:fillRect/>
                </a:stretch>
              </a:blipFill>
              <a:ln w="28575">
                <a:solidFill>
                  <a:srgbClr val="00B050"/>
                </a:solidFill>
              </a:ln>
            </p:spPr>
            <p:txBody>
              <a:bodyPr/>
              <a:lstStyle/>
              <a:p>
                <a:r>
                  <a:rPr lang="zh-CN" altLang="en-US">
                    <a:noFill/>
                  </a:rPr>
                  <a:t> </a:t>
                </a:r>
              </a:p>
            </p:txBody>
          </p:sp>
        </mc:Fallback>
      </mc:AlternateContent>
      <p:sp>
        <p:nvSpPr>
          <p:cNvPr id="65" name="矩形 10">
            <a:extLst>
              <a:ext uri="{FF2B5EF4-FFF2-40B4-BE49-F238E27FC236}">
                <a16:creationId xmlns:a16="http://schemas.microsoft.com/office/drawing/2014/main" id="{43FADBD3-C106-7E45-B2C0-46A3293A34F3}"/>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Faithful Representation of</a:t>
            </a:r>
            <a:r>
              <a:rPr lang="zh-CN" altLang="en-US" sz="3600" dirty="0">
                <a:latin typeface="Arial" panose="020B0604020202020204" pitchFamily="34" charset="0"/>
                <a:ea typeface="黑体" panose="02010609060101010101" pitchFamily="49" charset="-122"/>
                <a:cs typeface="Arial" panose="020B0604020202020204" pitchFamily="34" charset="0"/>
              </a:rPr>
              <a:t> </a:t>
            </a:r>
            <a:r>
              <a:rPr lang="en-US" altLang="zh-CN" sz="3600" dirty="0">
                <a:latin typeface="Arial" panose="020B0604020202020204" pitchFamily="34" charset="0"/>
                <a:cs typeface="Arial" panose="020B0604020202020204" pitchFamily="34" charset="0"/>
              </a:rPr>
              <a:t>Partition Function</a:t>
            </a:r>
            <a:endParaRPr lang="zh-CN" altLang="en-US" sz="3600" dirty="0">
              <a:latin typeface="Arial" panose="020B0604020202020204" pitchFamily="34" charset="0"/>
              <a:cs typeface="Arial" panose="020B0604020202020204" pitchFamily="34" charset="0"/>
            </a:endParaRPr>
          </a:p>
        </p:txBody>
      </p:sp>
      <p:sp>
        <p:nvSpPr>
          <p:cNvPr id="4" name="文本框 3"/>
          <p:cNvSpPr txBox="1"/>
          <p:nvPr/>
        </p:nvSpPr>
        <p:spPr>
          <a:xfrm>
            <a:off x="104392" y="839831"/>
            <a:ext cx="2175164" cy="461665"/>
          </a:xfrm>
          <a:prstGeom prst="rect">
            <a:avLst/>
          </a:prstGeom>
          <a:noFill/>
        </p:spPr>
        <p:txBody>
          <a:bodyPr wrap="square" rtlCol="0">
            <a:spAutoFit/>
          </a:bodyPr>
          <a:lstStyle/>
          <a:p>
            <a:r>
              <a:rPr lang="en-US" altLang="zh-CN" sz="2400" b="1" dirty="0" err="1">
                <a:latin typeface="Times New Roman" panose="02020603050405020304" pitchFamily="18" charset="0"/>
                <a:cs typeface="Times New Roman" panose="02020603050405020304" pitchFamily="18" charset="0"/>
              </a:rPr>
              <a:t>Ising</a:t>
            </a:r>
            <a:r>
              <a:rPr lang="en-US" altLang="zh-CN" sz="2400" b="1" dirty="0">
                <a:latin typeface="Times New Roman" panose="02020603050405020304" pitchFamily="18" charset="0"/>
                <a:cs typeface="Times New Roman" panose="02020603050405020304" pitchFamily="18" charset="0"/>
              </a:rPr>
              <a:t> model</a:t>
            </a:r>
            <a:endParaRPr lang="zh-CN" altLang="en-US" sz="2400" b="1" dirty="0">
              <a:latin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5624945" y="5070763"/>
            <a:ext cx="746199" cy="745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5618015" y="5070762"/>
            <a:ext cx="746199" cy="745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932037" y="5377803"/>
            <a:ext cx="144000" cy="14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Picture 18" descr="lars1">
            <a:extLst>
              <a:ext uri="{FF2B5EF4-FFF2-40B4-BE49-F238E27FC236}">
                <a16:creationId xmlns:a16="http://schemas.microsoft.com/office/drawing/2014/main" id="{17C02A51-360D-59D5-9487-F64B3B0DCF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345" y="5594918"/>
            <a:ext cx="993509" cy="1024145"/>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19">
            <a:extLst>
              <a:ext uri="{FF2B5EF4-FFF2-40B4-BE49-F238E27FC236}">
                <a16:creationId xmlns:a16="http://schemas.microsoft.com/office/drawing/2014/main" id="{DDFC0A91-8CB3-E5F1-730A-3A02C4EDBA61}"/>
              </a:ext>
            </a:extLst>
          </p:cNvPr>
          <p:cNvSpPr>
            <a:spLocks noChangeArrowheads="1"/>
          </p:cNvSpPr>
          <p:nvPr/>
        </p:nvSpPr>
        <p:spPr bwMode="auto">
          <a:xfrm>
            <a:off x="1317597" y="6288199"/>
            <a:ext cx="15911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zh-CN" b="1" dirty="0">
                <a:latin typeface="Times New Roman" panose="02020603050405020304" pitchFamily="18" charset="0"/>
                <a:cs typeface="Times New Roman" panose="02020603050405020304" pitchFamily="18" charset="0"/>
              </a:rPr>
              <a:t>Lars Onsager </a:t>
            </a:r>
          </a:p>
        </p:txBody>
      </p:sp>
    </p:spTree>
    <p:extLst>
      <p:ext uri="{BB962C8B-B14F-4D97-AF65-F5344CB8AC3E}">
        <p14:creationId xmlns:p14="http://schemas.microsoft.com/office/powerpoint/2010/main" val="309709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91451" y="1905506"/>
            <a:ext cx="9676943" cy="3046988"/>
          </a:xfrm>
          <a:prstGeom prst="rect">
            <a:avLst/>
          </a:prstGeom>
          <a:noFill/>
        </p:spPr>
        <p:txBody>
          <a:bodyPr wrap="square" rtlCol="0">
            <a:spAutoFit/>
          </a:bodyPr>
          <a:lstStyle/>
          <a:p>
            <a:pPr marL="625475" indent="-625475">
              <a:buFont typeface="+mj-lt"/>
              <a:buAutoNum type="arabicPeriod"/>
            </a:pPr>
            <a:r>
              <a:rPr lang="en-US" altLang="zh-CN" sz="3200" b="1" dirty="0">
                <a:latin typeface="Times New Roman" pitchFamily="18" charset="0"/>
                <a:cs typeface="Times New Roman" pitchFamily="18" charset="0"/>
              </a:rPr>
              <a:t>General introduction to the theory of tensor network renormalization group</a:t>
            </a:r>
          </a:p>
          <a:p>
            <a:pPr marL="625475" indent="-625475">
              <a:buFont typeface="+mj-lt"/>
              <a:buAutoNum type="arabicPeriod"/>
            </a:pPr>
            <a:endParaRPr lang="en-US" altLang="zh-CN" sz="3200" b="1" dirty="0">
              <a:latin typeface="Times New Roman" pitchFamily="18" charset="0"/>
              <a:cs typeface="Times New Roman" pitchFamily="18" charset="0"/>
            </a:endParaRPr>
          </a:p>
          <a:p>
            <a:pPr marL="625475" indent="-625475">
              <a:buFont typeface="+mj-lt"/>
              <a:buAutoNum type="arabicPeriod"/>
            </a:pPr>
            <a:endParaRPr lang="en-US" altLang="zh-CN" sz="3200" b="1" dirty="0">
              <a:latin typeface="Times New Roman" pitchFamily="18" charset="0"/>
              <a:cs typeface="Times New Roman" pitchFamily="18" charset="0"/>
            </a:endParaRPr>
          </a:p>
          <a:p>
            <a:pPr marL="625475" indent="-625475">
              <a:buFont typeface="+mj-lt"/>
              <a:buAutoNum type="arabicPeriod"/>
            </a:pPr>
            <a:r>
              <a:rPr lang="en-US" altLang="zh-CN" sz="3200" b="1" dirty="0">
                <a:latin typeface="Times New Roman" pitchFamily="18" charset="0"/>
                <a:cs typeface="Times New Roman" pitchFamily="18" charset="0"/>
              </a:rPr>
              <a:t>Tensor-network renormalization of low-energy excited states</a:t>
            </a:r>
            <a:endParaRPr lang="zh-CN" altLang="en-US" sz="3200" b="1" dirty="0">
              <a:latin typeface="Times New Roman" pitchFamily="18" charset="0"/>
              <a:cs typeface="Times New Roman" pitchFamily="18" charset="0"/>
            </a:endParaRPr>
          </a:p>
        </p:txBody>
      </p:sp>
      <p:sp>
        <p:nvSpPr>
          <p:cNvPr id="42" name="标题 1">
            <a:extLst>
              <a:ext uri="{FF2B5EF4-FFF2-40B4-BE49-F238E27FC236}">
                <a16:creationId xmlns:a16="http://schemas.microsoft.com/office/drawing/2014/main" id="{C493BB33-F583-4DF7-BD9A-D58A972F1B52}"/>
              </a:ext>
            </a:extLst>
          </p:cNvPr>
          <p:cNvSpPr>
            <a:spLocks noGrp="1"/>
          </p:cNvSpPr>
          <p:nvPr>
            <p:ph type="title"/>
          </p:nvPr>
        </p:nvSpPr>
        <p:spPr>
          <a:xfrm>
            <a:off x="0" y="150317"/>
            <a:ext cx="12192000" cy="726828"/>
          </a:xfrm>
        </p:spPr>
        <p:txBody>
          <a:bodyPr>
            <a:normAutofit/>
          </a:bodyPr>
          <a:lstStyle/>
          <a:p>
            <a:pPr algn="ctr"/>
            <a:r>
              <a:rPr lang="en-US" altLang="zh-CN" sz="3600" dirty="0">
                <a:solidFill>
                  <a:schemeClr val="tx1"/>
                </a:solidFill>
                <a:effectLst/>
                <a:latin typeface="Arial" panose="020B0604020202020204" pitchFamily="34" charset="0"/>
                <a:ea typeface="黑体" panose="02010609060101010101" pitchFamily="49" charset="-122"/>
                <a:cs typeface="Arial" panose="020B0604020202020204" pitchFamily="34" charset="0"/>
              </a:rPr>
              <a:t>Basic Idea of Renormalization Group</a:t>
            </a:r>
            <a:endParaRPr lang="zh-CN" altLang="en-US" sz="3600" dirty="0">
              <a:solidFill>
                <a:schemeClr val="tx1"/>
              </a:solidFill>
              <a:effectLst/>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4726B389-81B4-4925-A0F2-330A1EC106AC}"/>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Outline</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56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429" y="4770462"/>
            <a:ext cx="3428538" cy="129190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218" y="2160985"/>
            <a:ext cx="5956587" cy="877711"/>
          </a:xfrm>
          <a:prstGeom prst="rect">
            <a:avLst/>
          </a:prstGeom>
          <a:solidFill>
            <a:srgbClr val="2D2DFD"/>
          </a:solidFill>
          <a:ln w="38100">
            <a:noFill/>
          </a:ln>
          <a:effectLst/>
        </p:spPr>
      </p:pic>
      <p:sp>
        <p:nvSpPr>
          <p:cNvPr id="11" name="矩形 10">
            <a:extLst>
              <a:ext uri="{FF2B5EF4-FFF2-40B4-BE49-F238E27FC236}">
                <a16:creationId xmlns:a16="http://schemas.microsoft.com/office/drawing/2014/main" id="{A0F21439-E987-4846-B472-9FEFA3C71378}"/>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cs typeface="Arial" panose="020B0604020202020204" pitchFamily="34" charset="0"/>
              </a:rPr>
              <a:t>What are tensor network states?</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510A1D5B-09DC-4F57-BE1A-6640E0E4355D}"/>
              </a:ext>
            </a:extLst>
          </p:cNvPr>
          <p:cNvSpPr txBox="1"/>
          <p:nvPr/>
        </p:nvSpPr>
        <p:spPr>
          <a:xfrm>
            <a:off x="940072" y="4274568"/>
            <a:ext cx="10189204" cy="830997"/>
          </a:xfrm>
          <a:prstGeom prst="rect">
            <a:avLst/>
          </a:prstGeom>
          <a:noFill/>
        </p:spPr>
        <p:txBody>
          <a:bodyPr wrap="square">
            <a:spAutoFit/>
          </a:bodyPr>
          <a:lstStyle/>
          <a:p>
            <a:pPr algn="ctr"/>
            <a:r>
              <a:rPr lang="en-US" altLang="zh-CN" sz="2400" b="1" dirty="0">
                <a:solidFill>
                  <a:schemeClr val="tx1"/>
                </a:solidFill>
                <a:latin typeface="Times New Roman" pitchFamily="18" charset="0"/>
                <a:ea typeface="Arial Unicode MS" pitchFamily="34" charset="-122"/>
                <a:cs typeface="Times New Roman" pitchFamily="18" charset="0"/>
              </a:rPr>
              <a:t>Faithful representation of partition functions of classical/quantum models</a:t>
            </a:r>
          </a:p>
          <a:p>
            <a:pPr algn="ctr"/>
            <a:endParaRPr lang="en-US" altLang="zh-CN" sz="2400" b="1" dirty="0">
              <a:solidFill>
                <a:schemeClr val="tx1"/>
              </a:solidFill>
              <a:latin typeface="Times New Roman" pitchFamily="18" charset="0"/>
              <a:ea typeface="Arial Unicode MS" pitchFamily="34" charset="-122"/>
              <a:cs typeface="Times New Roman" pitchFamily="18" charset="0"/>
            </a:endParaRPr>
          </a:p>
        </p:txBody>
      </p:sp>
      <p:sp>
        <p:nvSpPr>
          <p:cNvPr id="12" name="文本框 11">
            <a:extLst>
              <a:ext uri="{FF2B5EF4-FFF2-40B4-BE49-F238E27FC236}">
                <a16:creationId xmlns:a16="http://schemas.microsoft.com/office/drawing/2014/main" id="{76E27053-E124-48E7-849D-36099DD49737}"/>
              </a:ext>
            </a:extLst>
          </p:cNvPr>
          <p:cNvSpPr txBox="1"/>
          <p:nvPr/>
        </p:nvSpPr>
        <p:spPr>
          <a:xfrm>
            <a:off x="940071" y="1486194"/>
            <a:ext cx="10189204" cy="830997"/>
          </a:xfrm>
          <a:prstGeom prst="rect">
            <a:avLst/>
          </a:prstGeom>
          <a:noFill/>
        </p:spPr>
        <p:txBody>
          <a:bodyPr wrap="square">
            <a:spAutoFit/>
          </a:bodyPr>
          <a:lstStyle/>
          <a:p>
            <a:pPr marL="174625" algn="ctr"/>
            <a:r>
              <a:rPr lang="en-US" altLang="zh-CN" sz="2400" b="1" dirty="0">
                <a:solidFill>
                  <a:schemeClr val="tx1"/>
                </a:solidFill>
                <a:latin typeface="Times New Roman" pitchFamily="18" charset="0"/>
                <a:ea typeface="Arial Unicode MS" pitchFamily="34" charset="-122"/>
                <a:cs typeface="Times New Roman" pitchFamily="18" charset="0"/>
              </a:rPr>
              <a:t>Variational wavefunctions of ground states of quantum lattice models</a:t>
            </a:r>
          </a:p>
          <a:p>
            <a:pPr>
              <a:spcAft>
                <a:spcPts val="2400"/>
              </a:spcAft>
            </a:pPr>
            <a:endParaRPr lang="en-US" altLang="zh-CN" sz="2400" b="1" dirty="0">
              <a:solidFill>
                <a:schemeClr val="tx1"/>
              </a:solidFill>
              <a:latin typeface="Times New Roman" pitchFamily="18" charset="0"/>
              <a:ea typeface="Arial Unicode MS" pitchFamily="34" charset="-122"/>
              <a:cs typeface="Times New Roman" pitchFamily="18" charset="0"/>
            </a:endParaRPr>
          </a:p>
        </p:txBody>
      </p:sp>
      <p:sp>
        <p:nvSpPr>
          <p:cNvPr id="14" name="矩形: 圆角 13">
            <a:extLst>
              <a:ext uri="{FF2B5EF4-FFF2-40B4-BE49-F238E27FC236}">
                <a16:creationId xmlns:a16="http://schemas.microsoft.com/office/drawing/2014/main" id="{7DC732E8-FB02-414B-B711-4CD598BC745A}"/>
              </a:ext>
            </a:extLst>
          </p:cNvPr>
          <p:cNvSpPr/>
          <p:nvPr/>
        </p:nvSpPr>
        <p:spPr>
          <a:xfrm>
            <a:off x="940071" y="4003799"/>
            <a:ext cx="10189204" cy="205856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C8BACECE-7D61-4FFD-8D16-0519C134CB61}"/>
              </a:ext>
            </a:extLst>
          </p:cNvPr>
          <p:cNvSpPr/>
          <p:nvPr/>
        </p:nvSpPr>
        <p:spPr>
          <a:xfrm>
            <a:off x="940071" y="1239423"/>
            <a:ext cx="10189204" cy="205856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6315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05573" y="2156114"/>
            <a:ext cx="7186842" cy="3673121"/>
          </a:xfrm>
          <a:prstGeom prst="rect">
            <a:avLst/>
          </a:prstGeom>
          <a:noFill/>
        </p:spPr>
        <p:txBody>
          <a:bodyPr wrap="square" rtlCol="0">
            <a:spAutoFit/>
          </a:bodyPr>
          <a:lstStyle/>
          <a:p>
            <a:pPr marL="800100" lvl="1" indent="-342900">
              <a:lnSpc>
                <a:spcPct val="20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Ground state, low energy excited states</a:t>
            </a:r>
          </a:p>
          <a:p>
            <a:pPr marL="800100" lvl="1" indent="-342900">
              <a:lnSpc>
                <a:spcPct val="20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Static correlation functions</a:t>
            </a:r>
          </a:p>
          <a:p>
            <a:pPr marL="800100" lvl="1" indent="-342900">
              <a:lnSpc>
                <a:spcPct val="20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Dynamic correlation functions</a:t>
            </a:r>
          </a:p>
          <a:p>
            <a:pPr marL="800100" lvl="1" indent="-342900">
              <a:lnSpc>
                <a:spcPct val="20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Thermodynamic properties</a:t>
            </a:r>
          </a:p>
          <a:p>
            <a:pPr marL="800100" lvl="1" indent="-342900">
              <a:lnSpc>
                <a:spcPct val="20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Non-equilibrium or time-dependent properties  </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26BA133C-B9FD-4BFA-8B44-3CCFF2A3C300}"/>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Arial" panose="020B0604020202020204" pitchFamily="34" charset="0"/>
                <a:ea typeface="Arial Unicode MS" pitchFamily="34" charset="-122"/>
                <a:cs typeface="Arial" panose="020B0604020202020204" pitchFamily="34" charset="0"/>
              </a:rPr>
              <a:t>What can tensor-network renormalization do?</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7A27E4B-17F9-4F14-B05D-0EA6365F557A}"/>
              </a:ext>
            </a:extLst>
          </p:cNvPr>
          <p:cNvSpPr txBox="1"/>
          <p:nvPr/>
        </p:nvSpPr>
        <p:spPr>
          <a:xfrm>
            <a:off x="1512183" y="1342083"/>
            <a:ext cx="9548634" cy="461665"/>
          </a:xfrm>
          <a:prstGeom prst="rect">
            <a:avLst/>
          </a:prstGeom>
          <a:noFill/>
        </p:spPr>
        <p:txBody>
          <a:bodyPr wrap="square">
            <a:spAutoFit/>
          </a:bodyPr>
          <a:lstStyle/>
          <a:p>
            <a:r>
              <a:rPr lang="en-US" altLang="zh-CN" sz="2400" b="1" dirty="0">
                <a:latin typeface="Times New Roman" panose="02020603050405020304" pitchFamily="18" charset="0"/>
                <a:ea typeface="Arial Unicode MS" pitchFamily="34" charset="-122"/>
                <a:cs typeface="Times New Roman" panose="02020603050405020304" pitchFamily="18" charset="0"/>
              </a:rPr>
              <a:t>Study nearly all physical quantities of quantum many-body</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10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417395" y="964854"/>
            <a:ext cx="10950694" cy="174195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0000FF"/>
                </a:solidFill>
                <a:latin typeface="Times New Roman" panose="02020603050405020304" pitchFamily="18" charset="0"/>
                <a:cs typeface="Times New Roman" panose="02020603050405020304" pitchFamily="18" charset="0"/>
              </a:rPr>
              <a:t>Interacting fermions:</a:t>
            </a:r>
          </a:p>
          <a:p>
            <a:pPr marL="901700" lvl="1" indent="-444500">
              <a:lnSpc>
                <a:spcPct val="150000"/>
              </a:lnSpc>
              <a:buFont typeface="Wingdings" panose="05000000000000000000" pitchFamily="2" charset="2"/>
              <a:buChar char="Ø"/>
            </a:pPr>
            <a:r>
              <a:rPr lang="en-US" altLang="zh-CN" sz="2400" b="1" dirty="0">
                <a:solidFill>
                  <a:schemeClr val="tx1"/>
                </a:solidFill>
                <a:latin typeface="Times New Roman" panose="02020603050405020304" pitchFamily="18" charset="0"/>
                <a:cs typeface="Times New Roman" panose="02020603050405020304" pitchFamily="18" charset="0"/>
              </a:rPr>
              <a:t>Condensed matter physics, quantum chemistry, nuclear physics</a:t>
            </a:r>
          </a:p>
          <a:p>
            <a:pPr marL="901700" lvl="1" indent="-444500">
              <a:lnSpc>
                <a:spcPct val="150000"/>
              </a:lnSpc>
              <a:buFont typeface="Wingdings" panose="05000000000000000000" pitchFamily="2" charset="2"/>
              <a:buChar char="Ø"/>
            </a:pPr>
            <a:r>
              <a:rPr lang="en-US" altLang="zh-CN" sz="2400" b="1" dirty="0">
                <a:solidFill>
                  <a:schemeClr val="tx1"/>
                </a:solidFill>
                <a:latin typeface="Times New Roman" panose="02020603050405020304" pitchFamily="18" charset="0"/>
                <a:cs typeface="Times New Roman" panose="02020603050405020304" pitchFamily="18" charset="0"/>
              </a:rPr>
              <a:t>High-Tc superconductivity: Hubbard, t-J, Kondo lattice models ……</a:t>
            </a:r>
          </a:p>
        </p:txBody>
      </p:sp>
      <p:sp>
        <p:nvSpPr>
          <p:cNvPr id="7" name="矩形 6">
            <a:extLst>
              <a:ext uri="{FF2B5EF4-FFF2-40B4-BE49-F238E27FC236}">
                <a16:creationId xmlns:a16="http://schemas.microsoft.com/office/drawing/2014/main" id="{26BA133C-B9FD-4BFA-8B44-3CCFF2A3C300}"/>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Arial Unicode MS" pitchFamily="34" charset="-122"/>
                <a:cs typeface="Arial" panose="020B0604020202020204" pitchFamily="34" charset="0"/>
              </a:rPr>
              <a:t>Fields of Applications</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2" name="圆角矩形 5">
            <a:extLst>
              <a:ext uri="{FF2B5EF4-FFF2-40B4-BE49-F238E27FC236}">
                <a16:creationId xmlns:a16="http://schemas.microsoft.com/office/drawing/2014/main" id="{0725760C-DED5-4E16-FC7D-9DF5D28B1165}"/>
              </a:ext>
            </a:extLst>
          </p:cNvPr>
          <p:cNvSpPr/>
          <p:nvPr/>
        </p:nvSpPr>
        <p:spPr>
          <a:xfrm>
            <a:off x="1031545" y="2937841"/>
            <a:ext cx="10950694" cy="174195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0000FF"/>
                </a:solidFill>
                <a:latin typeface="Times New Roman" panose="02020603050405020304" pitchFamily="18" charset="0"/>
                <a:cs typeface="Times New Roman" panose="02020603050405020304" pitchFamily="18" charset="0"/>
              </a:rPr>
              <a:t>Low-dimensional interacting boson and quantum spin systems:</a:t>
            </a:r>
          </a:p>
          <a:p>
            <a:pPr marL="901700" lvl="1" indent="-444500">
              <a:lnSpc>
                <a:spcPct val="150000"/>
              </a:lnSpc>
              <a:buFont typeface="Wingdings" panose="05000000000000000000" pitchFamily="2" charset="2"/>
              <a:buChar char="Ø"/>
            </a:pPr>
            <a:r>
              <a:rPr lang="en-US" altLang="zh-CN" sz="2400" b="1" dirty="0">
                <a:solidFill>
                  <a:schemeClr val="tx1"/>
                </a:solidFill>
                <a:latin typeface="Times New Roman" panose="02020603050405020304" pitchFamily="18" charset="0"/>
                <a:cs typeface="Times New Roman" panose="02020603050405020304" pitchFamily="18" charset="0"/>
              </a:rPr>
              <a:t>Magnetic ordered/spin liquid systems, Heisenberg interactions</a:t>
            </a:r>
          </a:p>
          <a:p>
            <a:pPr marL="901700" lvl="1" indent="-444500">
              <a:lnSpc>
                <a:spcPct val="150000"/>
              </a:lnSpc>
              <a:buFont typeface="Wingdings" panose="05000000000000000000" pitchFamily="2" charset="2"/>
              <a:buChar char="Ø"/>
            </a:pPr>
            <a:r>
              <a:rPr lang="en-US" altLang="zh-CN" sz="2400" b="1" dirty="0">
                <a:solidFill>
                  <a:schemeClr val="tx1"/>
                </a:solidFill>
                <a:latin typeface="Times New Roman" panose="02020603050405020304" pitchFamily="18" charset="0"/>
                <a:cs typeface="Times New Roman" panose="02020603050405020304" pitchFamily="18" charset="0"/>
              </a:rPr>
              <a:t>Interacting bosons</a:t>
            </a:r>
          </a:p>
        </p:txBody>
      </p:sp>
      <p:sp>
        <p:nvSpPr>
          <p:cNvPr id="3" name="圆角矩形 5">
            <a:extLst>
              <a:ext uri="{FF2B5EF4-FFF2-40B4-BE49-F238E27FC236}">
                <a16:creationId xmlns:a16="http://schemas.microsoft.com/office/drawing/2014/main" id="{32BE8FC3-BACB-883F-39E0-8202DB317310}"/>
              </a:ext>
            </a:extLst>
          </p:cNvPr>
          <p:cNvSpPr/>
          <p:nvPr/>
        </p:nvSpPr>
        <p:spPr>
          <a:xfrm>
            <a:off x="347697" y="4873703"/>
            <a:ext cx="10950694" cy="174195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0000FF"/>
                </a:solidFill>
                <a:latin typeface="Times New Roman" panose="02020603050405020304" pitchFamily="18" charset="0"/>
                <a:cs typeface="Times New Roman" panose="02020603050405020304" pitchFamily="18" charset="0"/>
              </a:rPr>
              <a:t>Low-dimensional classical statistical models/Machine learning:</a:t>
            </a:r>
          </a:p>
          <a:p>
            <a:pPr marL="901700" lvl="1" indent="-444500">
              <a:lnSpc>
                <a:spcPct val="150000"/>
              </a:lnSpc>
              <a:buFont typeface="Wingdings" panose="05000000000000000000" pitchFamily="2" charset="2"/>
              <a:buChar char="Ø"/>
            </a:pPr>
            <a:r>
              <a:rPr lang="en-US" altLang="zh-CN" sz="2400" b="1" dirty="0">
                <a:solidFill>
                  <a:schemeClr val="tx1"/>
                </a:solidFill>
                <a:latin typeface="Times New Roman" panose="02020603050405020304" pitchFamily="18" charset="0"/>
                <a:cs typeface="Times New Roman" panose="02020603050405020304" pitchFamily="18" charset="0"/>
              </a:rPr>
              <a:t>Fundamental models of statistical physics </a:t>
            </a:r>
          </a:p>
          <a:p>
            <a:pPr marL="901700" lvl="1" indent="-444500">
              <a:lnSpc>
                <a:spcPct val="150000"/>
              </a:lnSpc>
              <a:buFont typeface="Wingdings" panose="05000000000000000000" pitchFamily="2" charset="2"/>
              <a:buChar char="Ø"/>
            </a:pPr>
            <a:r>
              <a:rPr lang="en-US" altLang="zh-CN" sz="2400" b="1" dirty="0">
                <a:solidFill>
                  <a:schemeClr val="tx1"/>
                </a:solidFill>
                <a:latin typeface="Times New Roman" panose="02020603050405020304" pitchFamily="18" charset="0"/>
                <a:cs typeface="Times New Roman" panose="02020603050405020304" pitchFamily="18" charset="0"/>
              </a:rPr>
              <a:t>Machine learning</a:t>
            </a:r>
          </a:p>
        </p:txBody>
      </p:sp>
    </p:spTree>
    <p:extLst>
      <p:ext uri="{BB962C8B-B14F-4D97-AF65-F5344CB8AC3E}">
        <p14:creationId xmlns:p14="http://schemas.microsoft.com/office/powerpoint/2010/main" val="163252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563450" y="1447766"/>
            <a:ext cx="2650267" cy="2310771"/>
            <a:chOff x="563450" y="1279090"/>
            <a:chExt cx="2650267" cy="2310771"/>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1454"/>
            <a:stretch/>
          </p:blipFill>
          <p:spPr bwMode="auto">
            <a:xfrm>
              <a:off x="898110" y="1279090"/>
              <a:ext cx="2315607" cy="231077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3"/>
            <p:cNvSpPr txBox="1"/>
            <p:nvPr/>
          </p:nvSpPr>
          <p:spPr>
            <a:xfrm>
              <a:off x="563450" y="1498434"/>
              <a:ext cx="512914" cy="523220"/>
            </a:xfrm>
            <a:prstGeom prst="rect">
              <a:avLst/>
            </a:prstGeom>
            <a:noFill/>
            <a:ln>
              <a:noFill/>
            </a:ln>
          </p:spPr>
          <p:txBody>
            <a:bodyPr wrap="square" rtlCol="0">
              <a:spAutoFit/>
            </a:bodyPr>
            <a:lstStyle/>
            <a:p>
              <a:r>
                <a:rPr lang="en-GB" altLang="zh-CN" sz="2800" b="1" i="1" dirty="0">
                  <a:latin typeface="Times New Roman" panose="02020603050405020304" pitchFamily="18" charset="0"/>
                  <a:cs typeface="Times New Roman" panose="02020603050405020304" pitchFamily="18" charset="0"/>
                </a:rPr>
                <a:t>D</a:t>
              </a:r>
              <a:endParaRPr lang="zh-CN" altLang="en-US" sz="2800" b="1" i="1" dirty="0">
                <a:latin typeface="Times New Roman" panose="02020603050405020304" pitchFamily="18" charset="0"/>
                <a:cs typeface="Times New Roman" panose="02020603050405020304" pitchFamily="18" charset="0"/>
              </a:endParaRPr>
            </a:p>
          </p:txBody>
        </p:sp>
      </p:grpSp>
      <p:sp>
        <p:nvSpPr>
          <p:cNvPr id="10" name="矩形 9">
            <a:extLst>
              <a:ext uri="{FF2B5EF4-FFF2-40B4-BE49-F238E27FC236}">
                <a16:creationId xmlns:a16="http://schemas.microsoft.com/office/drawing/2014/main" id="{2C043632-C2E8-49D2-B20B-476BB7B09CFF}"/>
              </a:ext>
            </a:extLst>
          </p:cNvPr>
          <p:cNvSpPr/>
          <p:nvPr/>
        </p:nvSpPr>
        <p:spPr>
          <a:xfrm>
            <a:off x="7266857" y="885972"/>
            <a:ext cx="4713855" cy="553998"/>
          </a:xfrm>
          <a:prstGeom prst="rect">
            <a:avLst/>
          </a:prstGeom>
        </p:spPr>
        <p:txBody>
          <a:bodyPr wrap="none">
            <a:spAutoFit/>
          </a:bodyPr>
          <a:lstStyle/>
          <a:p>
            <a:pPr marL="457200" lvl="3">
              <a:lnSpc>
                <a:spcPct val="150000"/>
              </a:lnSpc>
            </a:pPr>
            <a:r>
              <a:rPr lang="en-GB" altLang="zh-CN" sz="2000" dirty="0">
                <a:solidFill>
                  <a:srgbClr val="3333FF"/>
                </a:solidFill>
                <a:latin typeface="Times New Roman" pitchFamily="18" charset="0"/>
                <a:ea typeface="华文中宋" pitchFamily="2" charset="-122"/>
                <a:cs typeface="Times New Roman" pitchFamily="18" charset="0"/>
              </a:rPr>
              <a:t>Z. Y. Xie et al, </a:t>
            </a:r>
            <a:r>
              <a:rPr lang="en-US" altLang="zh-CN" sz="2000" dirty="0">
                <a:solidFill>
                  <a:srgbClr val="3333FF"/>
                </a:solidFill>
                <a:latin typeface="Times New Roman" pitchFamily="18" charset="0"/>
                <a:cs typeface="Times New Roman" pitchFamily="18" charset="0"/>
              </a:rPr>
              <a:t>PRB </a:t>
            </a:r>
            <a:r>
              <a:rPr lang="en-US" altLang="zh-CN" sz="2000" b="1" dirty="0">
                <a:solidFill>
                  <a:srgbClr val="3333FF"/>
                </a:solidFill>
                <a:latin typeface="Times New Roman" pitchFamily="18" charset="0"/>
                <a:cs typeface="Times New Roman" pitchFamily="18" charset="0"/>
              </a:rPr>
              <a:t>86</a:t>
            </a:r>
            <a:r>
              <a:rPr lang="en-US" altLang="zh-CN" sz="2000" dirty="0">
                <a:solidFill>
                  <a:srgbClr val="3333FF"/>
                </a:solidFill>
                <a:latin typeface="Times New Roman" pitchFamily="18" charset="0"/>
                <a:cs typeface="Times New Roman" pitchFamily="18" charset="0"/>
              </a:rPr>
              <a:t>, 045139 (2012) </a:t>
            </a:r>
          </a:p>
        </p:txBody>
      </p:sp>
      <p:grpSp>
        <p:nvGrpSpPr>
          <p:cNvPr id="35" name="组合 34"/>
          <p:cNvGrpSpPr/>
          <p:nvPr/>
        </p:nvGrpSpPr>
        <p:grpSpPr>
          <a:xfrm>
            <a:off x="563450" y="4118559"/>
            <a:ext cx="10981679" cy="2305272"/>
            <a:chOff x="563450" y="3792801"/>
            <a:chExt cx="10981679" cy="2346613"/>
          </a:xfrm>
        </p:grpSpPr>
        <p:grpSp>
          <p:nvGrpSpPr>
            <p:cNvPr id="11" name="组合 10">
              <a:extLst>
                <a:ext uri="{FF2B5EF4-FFF2-40B4-BE49-F238E27FC236}">
                  <a16:creationId xmlns:a16="http://schemas.microsoft.com/office/drawing/2014/main" id="{07E91C3C-6AC3-4BB8-962E-35357E01A532}"/>
                </a:ext>
              </a:extLst>
            </p:cNvPr>
            <p:cNvGrpSpPr/>
            <p:nvPr/>
          </p:nvGrpSpPr>
          <p:grpSpPr>
            <a:xfrm>
              <a:off x="692457" y="3949326"/>
              <a:ext cx="10795247" cy="2059929"/>
              <a:chOff x="1790673" y="1196753"/>
              <a:chExt cx="8667234" cy="2059929"/>
            </a:xfrm>
          </p:grpSpPr>
          <p:grpSp>
            <p:nvGrpSpPr>
              <p:cNvPr id="12" name="组合 11"/>
              <p:cNvGrpSpPr/>
              <p:nvPr/>
            </p:nvGrpSpPr>
            <p:grpSpPr>
              <a:xfrm>
                <a:off x="1790673" y="1196753"/>
                <a:ext cx="2038511" cy="2059929"/>
                <a:chOff x="831420" y="1628800"/>
                <a:chExt cx="2038511" cy="2059929"/>
              </a:xfrm>
            </p:grpSpPr>
            <p:pic>
              <p:nvPicPr>
                <p:cNvPr id="19"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4223"/>
                <a:stretch/>
              </p:blipFill>
              <p:spPr bwMode="auto">
                <a:xfrm>
                  <a:off x="831420" y="1628800"/>
                  <a:ext cx="2038511" cy="2059929"/>
                </a:xfrm>
                <a:prstGeom prst="rect">
                  <a:avLst/>
                </a:prstGeom>
                <a:noFill/>
                <a:ln w="28575">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nvSpPr>
              <p:spPr>
                <a:xfrm>
                  <a:off x="1979712" y="1916832"/>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088452" y="2780928"/>
                  <a:ext cx="18002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951200" y="2924369"/>
                  <a:ext cx="252028" cy="198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6066"/>
              <a:stretch/>
            </p:blipFill>
            <p:spPr bwMode="auto">
              <a:xfrm>
                <a:off x="8761524" y="1268760"/>
                <a:ext cx="1696383" cy="1941126"/>
              </a:xfrm>
              <a:prstGeom prst="rect">
                <a:avLst/>
              </a:prstGeom>
              <a:noFill/>
              <a:ln w="28575">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箭头连接符 14"/>
              <p:cNvCxnSpPr/>
              <p:nvPr/>
            </p:nvCxnSpPr>
            <p:spPr>
              <a:xfrm>
                <a:off x="4799856" y="2204863"/>
                <a:ext cx="2808312"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179422" y="1268760"/>
                <a:ext cx="3901947" cy="1723549"/>
              </a:xfrm>
              <a:prstGeom prst="rect">
                <a:avLst/>
              </a:prstGeom>
            </p:spPr>
            <p:txBody>
              <a:bodyPr wrap="square">
                <a:spAutoFit/>
              </a:bodyPr>
              <a:lstStyle/>
              <a:p>
                <a:pPr algn="ctr"/>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rPr>
                  <a:t>Higher-order singular value decomposition (HOSVD)</a:t>
                </a:r>
                <a:endParaRPr lang="en-US" altLang="zh-CN" b="1" dirty="0">
                  <a:latin typeface="Times New Roman" panose="02020603050405020304" pitchFamily="18" charset="0"/>
                  <a:ea typeface="Arial Unicode MS" panose="020B0604020202020204" pitchFamily="34" charset="-122"/>
                  <a:cs typeface="Times New Roman" panose="02020603050405020304" pitchFamily="18" charset="0"/>
                </a:endParaRPr>
              </a:p>
              <a:p>
                <a:pPr algn="ctr">
                  <a:spcBef>
                    <a:spcPts val="1200"/>
                  </a:spcBef>
                </a:pPr>
                <a:r>
                  <a:rPr lang="en-US" altLang="zh-CN" sz="2400" b="1" dirty="0">
                    <a:latin typeface="Times New Roman" panose="02020603050405020304" pitchFamily="18" charset="0"/>
                    <a:ea typeface="Arial Unicode MS" panose="020B0604020202020204" pitchFamily="34" charset="-122"/>
                    <a:cs typeface="Times New Roman" panose="02020603050405020304" pitchFamily="18" charset="0"/>
                  </a:rPr>
                  <a:t>Truncation: </a:t>
                </a:r>
              </a:p>
              <a:p>
                <a:pPr algn="ctr"/>
                <a:r>
                  <a:rPr lang="en-US" altLang="zh-CN" sz="2400" b="1" dirty="0">
                    <a:latin typeface="Times New Roman" panose="02020603050405020304" pitchFamily="18" charset="0"/>
                    <a:ea typeface="Arial Unicode MS" panose="020B0604020202020204" pitchFamily="34" charset="-122"/>
                    <a:cs typeface="Times New Roman" panose="02020603050405020304" pitchFamily="18" charset="0"/>
                  </a:rPr>
                  <a:t>Lower-rank approximation</a:t>
                </a:r>
                <a:endParaRPr lang="zh-CN" altLang="en-US" sz="2400"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 name="文本框 16"/>
              <p:cNvSpPr txBox="1"/>
              <p:nvPr/>
            </p:nvSpPr>
            <p:spPr>
              <a:xfrm>
                <a:off x="9451272" y="1268760"/>
                <a:ext cx="300082"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y</a:t>
                </a:r>
                <a:endParaRPr lang="zh-CN" altLang="en-US" dirty="0">
                  <a:latin typeface="Times New Roman" panose="02020603050405020304" pitchFamily="18" charset="0"/>
                  <a:cs typeface="Times New Roman" panose="02020603050405020304" pitchFamily="18" charset="0"/>
                </a:endParaRPr>
              </a:p>
            </p:txBody>
          </p:sp>
        </p:grpSp>
        <p:sp>
          <p:nvSpPr>
            <p:cNvPr id="23" name="矩形 22"/>
            <p:cNvSpPr/>
            <p:nvPr/>
          </p:nvSpPr>
          <p:spPr>
            <a:xfrm>
              <a:off x="563450" y="3792801"/>
              <a:ext cx="10981679" cy="23466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860"/>
          <a:stretch/>
        </p:blipFill>
        <p:spPr bwMode="auto">
          <a:xfrm>
            <a:off x="8908831" y="1462829"/>
            <a:ext cx="2526083" cy="231077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组合 28"/>
          <p:cNvGrpSpPr/>
          <p:nvPr/>
        </p:nvGrpSpPr>
        <p:grpSpPr>
          <a:xfrm>
            <a:off x="4522365" y="1423373"/>
            <a:ext cx="2895350" cy="2310771"/>
            <a:chOff x="4389199" y="1254697"/>
            <a:chExt cx="2895350" cy="2310771"/>
          </a:xfrm>
        </p:grpSpPr>
        <p:grpSp>
          <p:nvGrpSpPr>
            <p:cNvPr id="27" name="组合 26"/>
            <p:cNvGrpSpPr/>
            <p:nvPr/>
          </p:nvGrpSpPr>
          <p:grpSpPr>
            <a:xfrm>
              <a:off x="4900409" y="1254697"/>
              <a:ext cx="2384140" cy="2310771"/>
              <a:chOff x="4900409" y="1254697"/>
              <a:chExt cx="2384140" cy="2310771"/>
            </a:xfrm>
          </p:grpSpPr>
          <p:sp>
            <p:nvSpPr>
              <p:cNvPr id="9" name="TextBox 25"/>
              <p:cNvSpPr txBox="1"/>
              <p:nvPr/>
            </p:nvSpPr>
            <p:spPr>
              <a:xfrm>
                <a:off x="6632581" y="1821599"/>
                <a:ext cx="285752" cy="400110"/>
              </a:xfrm>
              <a:prstGeom prst="rect">
                <a:avLst/>
              </a:prstGeom>
              <a:noFill/>
              <a:ln>
                <a:noFill/>
              </a:ln>
            </p:spPr>
            <p:txBody>
              <a:bodyPr wrap="square" rtlCol="0">
                <a:spAutoFit/>
              </a:bodyPr>
              <a:lstStyle/>
              <a:p>
                <a:r>
                  <a:rPr lang="en-GB" altLang="zh-CN" sz="2000" i="1" dirty="0"/>
                  <a:t>D</a:t>
                </a:r>
                <a:endParaRPr lang="zh-CN" altLang="en-US" sz="2000" i="1" dirty="0"/>
              </a:p>
            </p:txBody>
          </p:sp>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25" r="36074"/>
              <a:stretch/>
            </p:blipFill>
            <p:spPr bwMode="auto">
              <a:xfrm>
                <a:off x="4900409" y="1254697"/>
                <a:ext cx="2352584" cy="231077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7080363" y="2379096"/>
                <a:ext cx="204186" cy="137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24"/>
            <p:cNvSpPr txBox="1"/>
            <p:nvPr/>
          </p:nvSpPr>
          <p:spPr>
            <a:xfrm>
              <a:off x="4389199" y="1901154"/>
              <a:ext cx="897599" cy="523220"/>
            </a:xfrm>
            <a:prstGeom prst="rect">
              <a:avLst/>
            </a:prstGeom>
            <a:noFill/>
            <a:ln>
              <a:noFill/>
            </a:ln>
          </p:spPr>
          <p:txBody>
            <a:bodyPr wrap="square" rtlCol="0">
              <a:spAutoFit/>
            </a:bodyPr>
            <a:lstStyle/>
            <a:p>
              <a:r>
                <a:rPr lang="en-GB" altLang="zh-CN" sz="2800" b="1" i="1" dirty="0">
                  <a:latin typeface="Times New Roman" panose="02020603050405020304" pitchFamily="18" charset="0"/>
                  <a:cs typeface="Times New Roman" panose="02020603050405020304" pitchFamily="18" charset="0"/>
                </a:rPr>
                <a:t>D</a:t>
              </a:r>
              <a:r>
                <a:rPr lang="en-GB" altLang="zh-CN" sz="2800" b="1" i="1" baseline="30000" dirty="0">
                  <a:latin typeface="Times New Roman" panose="02020603050405020304" pitchFamily="18" charset="0"/>
                  <a:cs typeface="Times New Roman" panose="02020603050405020304" pitchFamily="18" charset="0"/>
                </a:rPr>
                <a:t>2</a:t>
              </a:r>
              <a:endParaRPr lang="zh-CN" altLang="en-US" sz="2800" b="1" i="1" dirty="0">
                <a:latin typeface="Times New Roman" panose="02020603050405020304" pitchFamily="18" charset="0"/>
                <a:cs typeface="Times New Roman" panose="02020603050405020304" pitchFamily="18" charset="0"/>
              </a:endParaRPr>
            </a:p>
          </p:txBody>
        </p:sp>
      </p:grpSp>
      <p:cxnSp>
        <p:nvCxnSpPr>
          <p:cNvPr id="31" name="直接箭头连接符 30"/>
          <p:cNvCxnSpPr/>
          <p:nvPr/>
        </p:nvCxnSpPr>
        <p:spPr>
          <a:xfrm>
            <a:off x="3667701" y="2645546"/>
            <a:ext cx="9458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7779551" y="2655903"/>
            <a:ext cx="9458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C84169C0-D3D4-454A-9296-848868DDF97C}"/>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Example: Tensor renormalization through HOSVD</a:t>
            </a:r>
            <a:endParaRPr lang="zh-CN" alt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069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35885" y="1619305"/>
            <a:ext cx="4574646" cy="3463368"/>
          </a:xfrm>
          <a:prstGeom prst="rect">
            <a:avLst/>
          </a:prstGeom>
          <a:noFill/>
          <a:ln w="9525">
            <a:noFill/>
            <a:miter lim="800000"/>
            <a:headEnd/>
            <a:tailEnd/>
          </a:ln>
          <a:effectLst/>
        </p:spPr>
      </p:pic>
      <p:sp>
        <p:nvSpPr>
          <p:cNvPr id="6" name="矩形 5"/>
          <p:cNvSpPr/>
          <p:nvPr/>
        </p:nvSpPr>
        <p:spPr>
          <a:xfrm>
            <a:off x="3977067" y="5419158"/>
            <a:ext cx="4070538" cy="400110"/>
          </a:xfrm>
          <a:prstGeom prst="rect">
            <a:avLst/>
          </a:prstGeom>
        </p:spPr>
        <p:txBody>
          <a:bodyPr wrap="none">
            <a:spAutoFit/>
          </a:bodyPr>
          <a:lstStyle/>
          <a:p>
            <a:r>
              <a:rPr lang="en-US" altLang="zh-CN" sz="2000" b="1" dirty="0">
                <a:solidFill>
                  <a:srgbClr val="2B30FF"/>
                </a:solidFill>
                <a:latin typeface="Times New Roman" pitchFamily="18" charset="0"/>
                <a:ea typeface="Arial Unicode MS" pitchFamily="34" charset="-122"/>
                <a:cs typeface="Times New Roman" pitchFamily="18" charset="0"/>
              </a:rPr>
              <a:t>Relative difference is less than 10</a:t>
            </a:r>
            <a:r>
              <a:rPr lang="en-US" altLang="zh-CN" sz="2000" b="1" baseline="30000" dirty="0">
                <a:solidFill>
                  <a:srgbClr val="2B30FF"/>
                </a:solidFill>
                <a:latin typeface="Times New Roman" pitchFamily="18" charset="0"/>
                <a:ea typeface="Arial Unicode MS" pitchFamily="34" charset="-122"/>
                <a:cs typeface="Times New Roman" pitchFamily="18" charset="0"/>
              </a:rPr>
              <a:t>-5</a:t>
            </a:r>
            <a:endParaRPr lang="zh-CN" altLang="en-US" sz="2000" b="1" dirty="0">
              <a:solidFill>
                <a:srgbClr val="2B30FF"/>
              </a:solidFill>
              <a:latin typeface="Times New Roman" pitchFamily="18" charset="0"/>
              <a:ea typeface="Arial Unicode MS" pitchFamily="34" charset="-122"/>
              <a:cs typeface="Times New Roman" pitchFamily="18" charset="0"/>
            </a:endParaRPr>
          </a:p>
        </p:txBody>
      </p:sp>
      <p:sp>
        <p:nvSpPr>
          <p:cNvPr id="7" name="矩形 6"/>
          <p:cNvSpPr/>
          <p:nvPr/>
        </p:nvSpPr>
        <p:spPr>
          <a:xfrm>
            <a:off x="277662" y="5772273"/>
            <a:ext cx="6984776" cy="786754"/>
          </a:xfrm>
          <a:prstGeom prst="rect">
            <a:avLst/>
          </a:prstGeom>
        </p:spPr>
        <p:txBody>
          <a:bodyPr wrap="square">
            <a:spAutoFit/>
          </a:bodyPr>
          <a:lstStyle/>
          <a:p>
            <a:pPr>
              <a:lnSpc>
                <a:spcPct val="150000"/>
              </a:lnSpc>
            </a:pPr>
            <a:r>
              <a:rPr lang="en-US" altLang="zh-CN" sz="1600" b="1" dirty="0">
                <a:latin typeface="Times New Roman" pitchFamily="18" charset="0"/>
                <a:ea typeface="华文楷体"/>
                <a:cs typeface="Times New Roman" pitchFamily="18" charset="0"/>
              </a:rPr>
              <a:t>MC data: </a:t>
            </a:r>
          </a:p>
          <a:p>
            <a:pPr>
              <a:lnSpc>
                <a:spcPct val="150000"/>
              </a:lnSpc>
            </a:pPr>
            <a:r>
              <a:rPr lang="en-US" altLang="zh-CN" sz="1600" b="1" dirty="0">
                <a:latin typeface="Times New Roman" pitchFamily="18" charset="0"/>
                <a:ea typeface="华文楷体"/>
                <a:cs typeface="Times New Roman" pitchFamily="18" charset="0"/>
              </a:rPr>
              <a:t>A. L. </a:t>
            </a:r>
            <a:r>
              <a:rPr lang="en-US" altLang="zh-CN" sz="1600" b="1" dirty="0" err="1">
                <a:latin typeface="Times New Roman" pitchFamily="18" charset="0"/>
                <a:ea typeface="华文楷体"/>
                <a:cs typeface="Times New Roman" pitchFamily="18" charset="0"/>
              </a:rPr>
              <a:t>Talapov</a:t>
            </a:r>
            <a:r>
              <a:rPr lang="en-US" altLang="zh-CN" sz="1600" b="1" dirty="0">
                <a:latin typeface="Times New Roman" pitchFamily="18" charset="0"/>
                <a:ea typeface="华文楷体"/>
                <a:cs typeface="Times New Roman" pitchFamily="18" charset="0"/>
              </a:rPr>
              <a:t>, H. W. J. </a:t>
            </a:r>
            <a:r>
              <a:rPr lang="en-US" altLang="zh-CN" sz="1600" b="1" dirty="0" err="1">
                <a:latin typeface="Times New Roman" pitchFamily="18" charset="0"/>
                <a:ea typeface="华文楷体"/>
                <a:cs typeface="Times New Roman" pitchFamily="18" charset="0"/>
              </a:rPr>
              <a:t>Blote</a:t>
            </a:r>
            <a:r>
              <a:rPr lang="en-US" altLang="zh-CN" sz="1600" b="1" dirty="0">
                <a:latin typeface="Times New Roman" pitchFamily="18" charset="0"/>
                <a:ea typeface="华文楷体"/>
                <a:cs typeface="Times New Roman" pitchFamily="18" charset="0"/>
              </a:rPr>
              <a:t>, J. Phys. A: Math. Gen. 29, 5727 (1996)</a:t>
            </a:r>
          </a:p>
        </p:txBody>
      </p:sp>
      <p:sp>
        <p:nvSpPr>
          <p:cNvPr id="8" name="矩形 7"/>
          <p:cNvSpPr/>
          <p:nvPr/>
        </p:nvSpPr>
        <p:spPr>
          <a:xfrm>
            <a:off x="10878591" y="4973711"/>
            <a:ext cx="1008609" cy="523220"/>
          </a:xfrm>
          <a:prstGeom prst="rect">
            <a:avLst/>
          </a:prstGeom>
        </p:spPr>
        <p:txBody>
          <a:bodyPr wrap="none">
            <a:spAutoFit/>
          </a:bodyPr>
          <a:lstStyle/>
          <a:p>
            <a:r>
              <a:rPr lang="en-US" altLang="zh-CN" sz="2800" b="1" i="1" dirty="0">
                <a:solidFill>
                  <a:srgbClr val="2B30FF"/>
                </a:solidFill>
                <a:latin typeface="Times New Roman" pitchFamily="18" charset="0"/>
                <a:cs typeface="Times New Roman" pitchFamily="18" charset="0"/>
              </a:rPr>
              <a:t>D=14</a:t>
            </a:r>
            <a:endParaRPr lang="zh-CN" altLang="en-US" sz="2800" i="1" dirty="0"/>
          </a:p>
        </p:txBody>
      </p:sp>
      <p:pic>
        <p:nvPicPr>
          <p:cNvPr id="9" name="图片 8" descr="HOTRGEnergy.eps"/>
          <p:cNvPicPr>
            <a:picLocks noChangeAspect="1"/>
          </p:cNvPicPr>
          <p:nvPr/>
        </p:nvPicPr>
        <p:blipFill>
          <a:blip r:embed="rId3"/>
          <a:stretch>
            <a:fillRect/>
          </a:stretch>
        </p:blipFill>
        <p:spPr>
          <a:xfrm>
            <a:off x="6188722" y="1229308"/>
            <a:ext cx="5698478" cy="4146169"/>
          </a:xfrm>
          <a:prstGeom prst="rect">
            <a:avLst/>
          </a:prstGeom>
        </p:spPr>
      </p:pic>
      <p:sp>
        <p:nvSpPr>
          <p:cNvPr id="10" name="矩形 9"/>
          <p:cNvSpPr/>
          <p:nvPr/>
        </p:nvSpPr>
        <p:spPr>
          <a:xfrm>
            <a:off x="6096000" y="6141605"/>
            <a:ext cx="6096000" cy="417422"/>
          </a:xfrm>
          <a:prstGeom prst="rect">
            <a:avLst/>
          </a:prstGeom>
        </p:spPr>
        <p:txBody>
          <a:bodyPr>
            <a:spAutoFit/>
          </a:bodyPr>
          <a:lstStyle/>
          <a:p>
            <a:pPr algn="r">
              <a:lnSpc>
                <a:spcPct val="150000"/>
              </a:lnSpc>
            </a:pPr>
            <a:r>
              <a:rPr lang="en-US" altLang="zh-CN" sz="1600" b="1" dirty="0">
                <a:latin typeface="Times New Roman" pitchFamily="18" charset="0"/>
                <a:ea typeface="华文楷体"/>
                <a:cs typeface="Times New Roman" pitchFamily="18" charset="0"/>
              </a:rPr>
              <a:t>X. M. Feng, and H. W. J. </a:t>
            </a:r>
            <a:r>
              <a:rPr lang="en-US" altLang="zh-CN" sz="1600" b="1" dirty="0" err="1">
                <a:latin typeface="Times New Roman" pitchFamily="18" charset="0"/>
                <a:ea typeface="华文楷体"/>
                <a:cs typeface="Times New Roman" pitchFamily="18" charset="0"/>
              </a:rPr>
              <a:t>Blote</a:t>
            </a:r>
            <a:r>
              <a:rPr lang="en-US" altLang="zh-CN" sz="1600" b="1" dirty="0">
                <a:latin typeface="Times New Roman" pitchFamily="18" charset="0"/>
                <a:ea typeface="华文楷体"/>
                <a:cs typeface="Times New Roman" pitchFamily="18" charset="0"/>
              </a:rPr>
              <a:t>, Phys. Rev. E 81, 031103 (2010</a:t>
            </a:r>
            <a:r>
              <a:rPr lang="en-US" altLang="zh-CN" sz="1600" b="1" dirty="0">
                <a:solidFill>
                  <a:srgbClr val="2B30FF"/>
                </a:solidFill>
                <a:latin typeface="Times New Roman" pitchFamily="18" charset="0"/>
                <a:ea typeface="华文楷体"/>
                <a:cs typeface="Times New Roman" pitchFamily="18" charset="0"/>
              </a:rPr>
              <a:t>)</a:t>
            </a:r>
            <a:endParaRPr lang="zh-CN" altLang="en-US" sz="1600" b="1" dirty="0">
              <a:solidFill>
                <a:srgbClr val="2B30FF"/>
              </a:solidFill>
              <a:latin typeface="Times New Roman" pitchFamily="18" charset="0"/>
              <a:ea typeface="华文楷体"/>
              <a:cs typeface="Times New Roman" pitchFamily="18" charset="0"/>
            </a:endParaRPr>
          </a:p>
        </p:txBody>
      </p:sp>
      <p:sp>
        <p:nvSpPr>
          <p:cNvPr id="11" name="矩形 10"/>
          <p:cNvSpPr/>
          <p:nvPr/>
        </p:nvSpPr>
        <p:spPr>
          <a:xfrm>
            <a:off x="7750738" y="1003981"/>
            <a:ext cx="4243470" cy="461665"/>
          </a:xfrm>
          <a:prstGeom prst="rect">
            <a:avLst/>
          </a:prstGeom>
        </p:spPr>
        <p:txBody>
          <a:bodyPr wrap="none">
            <a:spAutoFit/>
          </a:bodyPr>
          <a:lstStyle/>
          <a:p>
            <a:pPr algn="r"/>
            <a:r>
              <a:rPr lang="en-US" altLang="zh-CN" sz="2400" dirty="0" err="1">
                <a:solidFill>
                  <a:srgbClr val="2D2DFD"/>
                </a:solidFill>
                <a:latin typeface="Times New Roman" pitchFamily="18" charset="0"/>
                <a:ea typeface="黑体" pitchFamily="2" charset="-122"/>
                <a:cs typeface="Times New Roman" pitchFamily="18" charset="0"/>
              </a:rPr>
              <a:t>Xie</a:t>
            </a:r>
            <a:r>
              <a:rPr lang="en-US" altLang="zh-CN" sz="2400" dirty="0">
                <a:solidFill>
                  <a:srgbClr val="2D2DFD"/>
                </a:solidFill>
                <a:latin typeface="Times New Roman" pitchFamily="18" charset="0"/>
                <a:ea typeface="黑体" pitchFamily="2" charset="-122"/>
                <a:cs typeface="Times New Roman" pitchFamily="18" charset="0"/>
              </a:rPr>
              <a:t> et al, PRB </a:t>
            </a:r>
            <a:r>
              <a:rPr lang="en-US" altLang="zh-CN" sz="2400" dirty="0">
                <a:solidFill>
                  <a:srgbClr val="2D2DFD"/>
                </a:solidFill>
                <a:latin typeface="Times New Roman" pitchFamily="18" charset="0"/>
                <a:cs typeface="Times New Roman" pitchFamily="18" charset="0"/>
              </a:rPr>
              <a:t>86,045139 (2012)</a:t>
            </a:r>
            <a:endParaRPr lang="en-US" altLang="zh-CN" sz="2400" b="1" dirty="0">
              <a:solidFill>
                <a:srgbClr val="2D2DFD"/>
              </a:solidFill>
            </a:endParaRPr>
          </a:p>
        </p:txBody>
      </p:sp>
      <p:sp>
        <p:nvSpPr>
          <p:cNvPr id="12" name="矩形 11">
            <a:extLst>
              <a:ext uri="{FF2B5EF4-FFF2-40B4-BE49-F238E27FC236}">
                <a16:creationId xmlns:a16="http://schemas.microsoft.com/office/drawing/2014/main" id="{C9CA95EE-976C-47F8-9DC1-60CAF7DA673F}"/>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Results for the 3D </a:t>
            </a:r>
            <a:r>
              <a:rPr lang="en-US" altLang="zh-CN" sz="3600" dirty="0" err="1">
                <a:solidFill>
                  <a:schemeClr val="bg1"/>
                </a:solidFill>
                <a:latin typeface="Arial" panose="020B0604020202020204" pitchFamily="34" charset="0"/>
                <a:ea typeface="黑体" panose="02010609060101010101" pitchFamily="49" charset="-122"/>
                <a:cs typeface="Arial" panose="020B0604020202020204" pitchFamily="34" charset="0"/>
              </a:rPr>
              <a:t>Ising</a:t>
            </a: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 model</a:t>
            </a:r>
            <a:endParaRPr lang="zh-CN" alt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40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491451" y="1905506"/>
            <a:ext cx="9676943" cy="3046988"/>
          </a:xfrm>
          <a:prstGeom prst="rect">
            <a:avLst/>
          </a:prstGeom>
          <a:noFill/>
        </p:spPr>
        <p:txBody>
          <a:bodyPr wrap="square" rtlCol="0">
            <a:spAutoFit/>
          </a:bodyPr>
          <a:lstStyle/>
          <a:p>
            <a:pPr marL="625475" indent="-625475">
              <a:buFont typeface="+mj-lt"/>
              <a:buAutoNum type="arabicPeriod"/>
            </a:pPr>
            <a:r>
              <a:rPr lang="en-US" altLang="zh-CN" sz="3200" b="1" dirty="0">
                <a:solidFill>
                  <a:schemeClr val="tx1">
                    <a:lumMod val="50000"/>
                    <a:lumOff val="50000"/>
                  </a:schemeClr>
                </a:solidFill>
                <a:latin typeface="Times New Roman" pitchFamily="18" charset="0"/>
                <a:cs typeface="Times New Roman" pitchFamily="18" charset="0"/>
              </a:rPr>
              <a:t>General introduction to the theory of tensor network renormalization group</a:t>
            </a:r>
          </a:p>
          <a:p>
            <a:pPr marL="625475" indent="-625475">
              <a:buFont typeface="+mj-lt"/>
              <a:buAutoNum type="arabicPeriod"/>
            </a:pPr>
            <a:endParaRPr lang="en-US" altLang="zh-CN" sz="3200" b="1" dirty="0">
              <a:latin typeface="Times New Roman" pitchFamily="18" charset="0"/>
              <a:cs typeface="Times New Roman" pitchFamily="18" charset="0"/>
            </a:endParaRPr>
          </a:p>
          <a:p>
            <a:pPr marL="625475" indent="-625475">
              <a:buFont typeface="+mj-lt"/>
              <a:buAutoNum type="arabicPeriod"/>
            </a:pPr>
            <a:endParaRPr lang="en-US" altLang="zh-CN" sz="3200" b="1" dirty="0">
              <a:latin typeface="Times New Roman" pitchFamily="18" charset="0"/>
              <a:cs typeface="Times New Roman" pitchFamily="18" charset="0"/>
            </a:endParaRPr>
          </a:p>
          <a:p>
            <a:pPr marL="625475" indent="-625475">
              <a:buFont typeface="+mj-lt"/>
              <a:buAutoNum type="arabicPeriod"/>
            </a:pPr>
            <a:r>
              <a:rPr lang="en-US" altLang="zh-CN" sz="3200" b="1" dirty="0">
                <a:latin typeface="Times New Roman" pitchFamily="18" charset="0"/>
                <a:cs typeface="Times New Roman" pitchFamily="18" charset="0"/>
              </a:rPr>
              <a:t>Tensor-network renormalization of low-energy excited states</a:t>
            </a:r>
            <a:endParaRPr lang="zh-CN" altLang="en-US" sz="3200" b="1" dirty="0">
              <a:latin typeface="Times New Roman" pitchFamily="18" charset="0"/>
              <a:cs typeface="Times New Roman" pitchFamily="18" charset="0"/>
            </a:endParaRPr>
          </a:p>
        </p:txBody>
      </p:sp>
      <p:sp>
        <p:nvSpPr>
          <p:cNvPr id="42" name="标题 1">
            <a:extLst>
              <a:ext uri="{FF2B5EF4-FFF2-40B4-BE49-F238E27FC236}">
                <a16:creationId xmlns:a16="http://schemas.microsoft.com/office/drawing/2014/main" id="{C493BB33-F583-4DF7-BD9A-D58A972F1B52}"/>
              </a:ext>
            </a:extLst>
          </p:cNvPr>
          <p:cNvSpPr>
            <a:spLocks noGrp="1"/>
          </p:cNvSpPr>
          <p:nvPr>
            <p:ph type="title"/>
          </p:nvPr>
        </p:nvSpPr>
        <p:spPr>
          <a:xfrm>
            <a:off x="0" y="150317"/>
            <a:ext cx="12192000" cy="726828"/>
          </a:xfrm>
        </p:spPr>
        <p:txBody>
          <a:bodyPr>
            <a:normAutofit/>
          </a:bodyPr>
          <a:lstStyle/>
          <a:p>
            <a:pPr algn="ctr"/>
            <a:r>
              <a:rPr lang="en-US" altLang="zh-CN" sz="3600" dirty="0">
                <a:solidFill>
                  <a:schemeClr val="tx1"/>
                </a:solidFill>
                <a:effectLst/>
                <a:latin typeface="Arial" panose="020B0604020202020204" pitchFamily="34" charset="0"/>
                <a:ea typeface="黑体" panose="02010609060101010101" pitchFamily="49" charset="-122"/>
                <a:cs typeface="Arial" panose="020B0604020202020204" pitchFamily="34" charset="0"/>
              </a:rPr>
              <a:t>Basic Idea of Renormalization Group</a:t>
            </a:r>
            <a:endParaRPr lang="zh-CN" altLang="en-US" sz="3600" dirty="0">
              <a:solidFill>
                <a:schemeClr val="tx1"/>
              </a:solidFill>
              <a:effectLst/>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4726B389-81B4-4925-A0F2-330A1EC106AC}"/>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Outline</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76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
          <p:cNvSpPr txBox="1"/>
          <p:nvPr/>
        </p:nvSpPr>
        <p:spPr>
          <a:xfrm>
            <a:off x="4845844" y="2211549"/>
            <a:ext cx="79749" cy="450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defTabSz="642937">
              <a:lnSpc>
                <a:spcPts val="3800"/>
              </a:lnSpc>
              <a:defRPr sz="1600" b="0">
                <a:latin typeface="Times"/>
                <a:ea typeface="Times"/>
                <a:cs typeface="Times"/>
                <a:sym typeface="Times"/>
              </a:defRPr>
            </a:lvl1pPr>
          </a:lstStyle>
          <a:p>
            <a:r>
              <a:rPr sz="800"/>
              <a:t> </a:t>
            </a:r>
          </a:p>
        </p:txBody>
      </p:sp>
      <p:sp>
        <p:nvSpPr>
          <p:cNvPr id="159" name="2D Metal-Insulator transition"/>
          <p:cNvSpPr txBox="1"/>
          <p:nvPr/>
        </p:nvSpPr>
        <p:spPr>
          <a:xfrm>
            <a:off x="8430247" y="764933"/>
            <a:ext cx="54166" cy="8293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l" defTabSz="457200">
              <a:lnSpc>
                <a:spcPts val="7100"/>
              </a:lnSpc>
              <a:spcBef>
                <a:spcPts val="1200"/>
              </a:spcBef>
              <a:defRPr sz="4800" b="0">
                <a:latin typeface="Times"/>
                <a:ea typeface="Times"/>
                <a:cs typeface="Times"/>
                <a:sym typeface="Times"/>
              </a:defRPr>
            </a:lvl1pPr>
          </a:lstStyle>
          <a:p>
            <a:endParaRPr sz="2400" dirty="0"/>
          </a:p>
        </p:txBody>
      </p:sp>
      <p:pic>
        <p:nvPicPr>
          <p:cNvPr id="15" name="图片 14">
            <a:extLst>
              <a:ext uri="{FF2B5EF4-FFF2-40B4-BE49-F238E27FC236}">
                <a16:creationId xmlns:a16="http://schemas.microsoft.com/office/drawing/2014/main" id="{64CAAD61-21D8-3801-8B0B-40D4115B360B}"/>
              </a:ext>
            </a:extLst>
          </p:cNvPr>
          <p:cNvPicPr>
            <a:picLocks noChangeAspect="1"/>
          </p:cNvPicPr>
          <p:nvPr/>
        </p:nvPicPr>
        <p:blipFill>
          <a:blip r:embed="rId2"/>
          <a:stretch>
            <a:fillRect/>
          </a:stretch>
        </p:blipFill>
        <p:spPr>
          <a:xfrm>
            <a:off x="7340108" y="2998749"/>
            <a:ext cx="4137620" cy="2907081"/>
          </a:xfrm>
          <a:prstGeom prst="rect">
            <a:avLst/>
          </a:prstGeom>
        </p:spPr>
      </p:pic>
      <p:sp>
        <p:nvSpPr>
          <p:cNvPr id="17" name="文本框 16">
            <a:extLst>
              <a:ext uri="{FF2B5EF4-FFF2-40B4-BE49-F238E27FC236}">
                <a16:creationId xmlns:a16="http://schemas.microsoft.com/office/drawing/2014/main" id="{9F413ACD-232A-F203-36B3-6FFE02CAC34E}"/>
              </a:ext>
            </a:extLst>
          </p:cNvPr>
          <p:cNvSpPr txBox="1"/>
          <p:nvPr/>
        </p:nvSpPr>
        <p:spPr>
          <a:xfrm>
            <a:off x="7458121" y="5980436"/>
            <a:ext cx="3907810" cy="395749"/>
          </a:xfrm>
          <a:prstGeom prst="rect">
            <a:avLst/>
          </a:prstGeom>
          <a:noFill/>
        </p:spPr>
        <p:txBody>
          <a:bodyPr wrap="square">
            <a:spAutoFit/>
          </a:bodyPr>
          <a:lstStyle/>
          <a:p>
            <a:pPr algn="ctr">
              <a:lnSpc>
                <a:spcPct val="120000"/>
              </a:lnSpc>
            </a:pPr>
            <a:r>
              <a:rPr lang="en-US" altLang="zh-CN" dirty="0">
                <a:latin typeface="Times New Roman" panose="02020603050405020304" pitchFamily="18" charset="0"/>
                <a:cs typeface="Times New Roman" panose="02020603050405020304" pitchFamily="18" charset="0"/>
              </a:rPr>
              <a:t>S. R. White, PRL </a:t>
            </a:r>
            <a:r>
              <a:rPr lang="en-US" altLang="zh-CN" b="1" dirty="0">
                <a:latin typeface="Times New Roman" panose="02020603050405020304" pitchFamily="18" charset="0"/>
                <a:cs typeface="Times New Roman" panose="02020603050405020304" pitchFamily="18" charset="0"/>
              </a:rPr>
              <a:t>69</a:t>
            </a:r>
            <a:r>
              <a:rPr lang="en-US" altLang="zh-CN" dirty="0">
                <a:latin typeface="Times New Roman" panose="02020603050405020304" pitchFamily="18" charset="0"/>
                <a:cs typeface="Times New Roman" panose="02020603050405020304" pitchFamily="18" charset="0"/>
              </a:rPr>
              <a:t>, 2863 (1992)</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B241EEE-1D21-5818-302E-3E2C5CBB2D09}"/>
                  </a:ext>
                </a:extLst>
              </p:cNvPr>
              <p:cNvSpPr txBox="1"/>
              <p:nvPr/>
            </p:nvSpPr>
            <p:spPr>
              <a:xfrm>
                <a:off x="1169516" y="2211549"/>
                <a:ext cx="5782794" cy="4292778"/>
              </a:xfrm>
              <a:prstGeom prst="rect">
                <a:avLst/>
              </a:prstGeom>
              <a:noFill/>
              <a:ln w="19050">
                <a:noFill/>
              </a:ln>
            </p:spPr>
            <p:txBody>
              <a:bodyPr wrap="square">
                <a:spAutoFit/>
              </a:bodyPr>
              <a:lstStyle/>
              <a:p>
                <a:pPr algn="ctr">
                  <a:lnSpc>
                    <a:spcPct val="150000"/>
                  </a:lnSpc>
                </a:pPr>
                <a:r>
                  <a:rPr lang="en-US" altLang="zh-CN" sz="2400" b="1" dirty="0">
                    <a:latin typeface="Times New Roman" panose="02020603050405020304" pitchFamily="18" charset="0"/>
                    <a:cs typeface="Times New Roman" panose="02020603050405020304" pitchFamily="18" charset="0"/>
                  </a:rPr>
                  <a:t>Haldane conjecture</a:t>
                </a:r>
              </a:p>
              <a:p>
                <a:pPr algn="ct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𝐻</m:t>
                      </m:r>
                      <m:r>
                        <a:rPr lang="en-US" altLang="zh-CN" sz="2400" b="0" i="1" smtClean="0">
                          <a:latin typeface="Cambria Math" panose="02040503050406030204" pitchFamily="18" charset="0"/>
                        </a:rPr>
                        <m:t>=</m:t>
                      </m:r>
                      <m:nary>
                        <m:naryPr>
                          <m:chr m:val="∑"/>
                          <m:supHide m:val="on"/>
                          <m:ctrlPr>
                            <a:rPr lang="en-US" altLang="zh-CN" sz="2400" b="0" i="1" smtClean="0">
                              <a:latin typeface="Cambria Math" panose="02040503050406030204" pitchFamily="18" charset="0"/>
                            </a:rPr>
                          </m:ctrlPr>
                        </m:naryPr>
                        <m:sub>
                          <m:r>
                            <m:rPr>
                              <m:brk m:alnAt="7"/>
                            </m:rPr>
                            <a:rPr lang="en-US" altLang="zh-CN" sz="2400" b="0" i="1" smtClean="0">
                              <a:latin typeface="Cambria Math" panose="02040503050406030204" pitchFamily="18" charset="0"/>
                            </a:rPr>
                            <m:t>𝑖</m:t>
                          </m:r>
                        </m:sub>
                        <m:sup/>
                        <m:e>
                          <m:sSub>
                            <m:sSubPr>
                              <m:ctrlPr>
                                <a:rPr lang="en-US" altLang="zh-CN" sz="2400" b="0" i="1" smtClean="0">
                                  <a:latin typeface="Cambria Math" panose="02040503050406030204" pitchFamily="18" charset="0"/>
                                </a:rPr>
                              </m:ctrlPr>
                            </m:sSubPr>
                            <m:e>
                              <m:r>
                                <a:rPr lang="en-US" altLang="zh-CN" sz="2400" b="1" i="0" smtClean="0">
                                  <a:latin typeface="Cambria Math" panose="02040503050406030204" pitchFamily="18" charset="0"/>
                                </a:rPr>
                                <m:t>𝐒</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1" i="0">
                                  <a:latin typeface="Cambria Math" panose="02040503050406030204" pitchFamily="18" charset="0"/>
                                </a:rPr>
                                <m:t>𝐒</m:t>
                              </m:r>
                            </m:e>
                            <m:sub>
                              <m:r>
                                <a:rPr lang="en-US" altLang="zh-CN" sz="2400" i="1">
                                  <a:latin typeface="Cambria Math" panose="02040503050406030204" pitchFamily="18" charset="0"/>
                                </a:rPr>
                                <m:t>𝑖</m:t>
                              </m:r>
                              <m:r>
                                <a:rPr lang="en-US" altLang="zh-CN" sz="2400" b="0" i="1" smtClean="0">
                                  <a:latin typeface="Cambria Math" panose="02040503050406030204" pitchFamily="18" charset="0"/>
                                </a:rPr>
                                <m:t>+1</m:t>
                              </m:r>
                            </m:sub>
                          </m:sSub>
                        </m:e>
                      </m:nary>
                    </m:oMath>
                  </m:oMathPara>
                </a14:m>
                <a:endParaRPr lang="en-US" altLang="zh-CN" sz="2400" dirty="0">
                  <a:latin typeface="Times New Roman" panose="02020603050405020304" pitchFamily="18" charset="0"/>
                  <a:cs typeface="Times New Roman" panose="02020603050405020304" pitchFamily="18" charset="0"/>
                </a:endParaRPr>
              </a:p>
              <a:p>
                <a:pPr>
                  <a:lnSpc>
                    <a:spcPct val="150000"/>
                  </a:lnSpc>
                </a:pPr>
                <a:r>
                  <a:rPr lang="en-US" altLang="zh-CN" sz="2400" b="1" dirty="0">
                    <a:solidFill>
                      <a:srgbClr val="0000FF"/>
                    </a:solidFill>
                    <a:latin typeface="Times New Roman" panose="02020603050405020304" pitchFamily="18" charset="0"/>
                    <a:cs typeface="Times New Roman" panose="02020603050405020304" pitchFamily="18" charset="0"/>
                  </a:rPr>
                  <a:t>The ground state of the antiferromagnetic Heisenberg chain is gapless if S is a half-integer and gapped if S is an integer</a:t>
                </a:r>
              </a:p>
              <a:p>
                <a:pPr algn="ctr"/>
                <a:endParaRPr lang="en-US" altLang="zh-CN" sz="2400" b="1" dirty="0">
                  <a:solidFill>
                    <a:srgbClr val="1D4999"/>
                  </a:solidFill>
                  <a:latin typeface="Times New Roman" panose="02020603050405020304" pitchFamily="18" charset="0"/>
                  <a:cs typeface="Times New Roman" panose="02020603050405020304" pitchFamily="18" charset="0"/>
                </a:endParaRPr>
              </a:p>
              <a:p>
                <a:pPr algn="ctr">
                  <a:lnSpc>
                    <a:spcPct val="150000"/>
                  </a:lnSpc>
                </a:pPr>
                <a:r>
                  <a:rPr lang="en-US" altLang="zh-CN" dirty="0">
                    <a:latin typeface="Times New Roman" panose="02020603050405020304" pitchFamily="18" charset="0"/>
                    <a:cs typeface="Times New Roman" panose="02020603050405020304" pitchFamily="18" charset="0"/>
                  </a:rPr>
                  <a:t>F. D. M. Haldane, Phys Lett A </a:t>
                </a:r>
                <a:r>
                  <a:rPr lang="en-US" altLang="zh-CN" b="1" dirty="0">
                    <a:latin typeface="Times New Roman" panose="02020603050405020304" pitchFamily="18" charset="0"/>
                    <a:cs typeface="Times New Roman" panose="02020603050405020304" pitchFamily="18" charset="0"/>
                  </a:rPr>
                  <a:t>93</a:t>
                </a:r>
                <a:r>
                  <a:rPr lang="en-US" altLang="zh-CN" dirty="0">
                    <a:latin typeface="Times New Roman" panose="02020603050405020304" pitchFamily="18" charset="0"/>
                    <a:cs typeface="Times New Roman" panose="02020603050405020304" pitchFamily="18" charset="0"/>
                  </a:rPr>
                  <a:t>, 464 (1983)</a:t>
                </a:r>
              </a:p>
              <a:p>
                <a:pPr algn="ctr">
                  <a:lnSpc>
                    <a:spcPct val="120000"/>
                  </a:lnSpc>
                </a:pPr>
                <a:r>
                  <a:rPr lang="en-US" altLang="zh-CN" dirty="0">
                    <a:latin typeface="Times New Roman" panose="02020603050405020304" pitchFamily="18" charset="0"/>
                    <a:cs typeface="Times New Roman" panose="02020603050405020304" pitchFamily="18" charset="0"/>
                  </a:rPr>
                  <a:t>F. D. M. Haldane, PRL </a:t>
                </a:r>
                <a:r>
                  <a:rPr lang="en-US" altLang="zh-CN" b="1" dirty="0">
                    <a:latin typeface="Times New Roman" panose="02020603050405020304" pitchFamily="18" charset="0"/>
                    <a:cs typeface="Times New Roman" panose="02020603050405020304" pitchFamily="18" charset="0"/>
                  </a:rPr>
                  <a:t>50</a:t>
                </a:r>
                <a:r>
                  <a:rPr lang="en-US" altLang="zh-CN" dirty="0">
                    <a:latin typeface="Times New Roman" panose="02020603050405020304" pitchFamily="18" charset="0"/>
                    <a:cs typeface="Times New Roman" panose="02020603050405020304" pitchFamily="18" charset="0"/>
                  </a:rPr>
                  <a:t>, 1153 (1983)</a:t>
                </a:r>
              </a:p>
            </p:txBody>
          </p:sp>
        </mc:Choice>
        <mc:Fallback xmlns="">
          <p:sp>
            <p:nvSpPr>
              <p:cNvPr id="8" name="文本框 7">
                <a:extLst>
                  <a:ext uri="{FF2B5EF4-FFF2-40B4-BE49-F238E27FC236}">
                    <a16:creationId xmlns:a16="http://schemas.microsoft.com/office/drawing/2014/main" id="{CB241EEE-1D21-5818-302E-3E2C5CBB2D09}"/>
                  </a:ext>
                </a:extLst>
              </p:cNvPr>
              <p:cNvSpPr txBox="1">
                <a:spLocks noRot="1" noChangeAspect="1" noMove="1" noResize="1" noEditPoints="1" noAdjustHandles="1" noChangeArrowheads="1" noChangeShapeType="1" noTextEdit="1"/>
              </p:cNvSpPr>
              <p:nvPr/>
            </p:nvSpPr>
            <p:spPr>
              <a:xfrm>
                <a:off x="1169516" y="2211549"/>
                <a:ext cx="5782794" cy="4292778"/>
              </a:xfrm>
              <a:prstGeom prst="rect">
                <a:avLst/>
              </a:prstGeom>
              <a:blipFill>
                <a:blip r:embed="rId3"/>
                <a:stretch>
                  <a:fillRect l="-1688" r="-316" b="-1420"/>
                </a:stretch>
              </a:blipFill>
              <a:ln w="19050">
                <a:noFill/>
              </a:ln>
            </p:spPr>
            <p:txBody>
              <a:bodyPr/>
              <a:lstStyle/>
              <a:p>
                <a:r>
                  <a:rPr lang="zh-CN" altLang="en-US">
                    <a:noFill/>
                  </a:rPr>
                  <a:t> </a:t>
                </a:r>
              </a:p>
            </p:txBody>
          </p:sp>
        </mc:Fallback>
      </mc:AlternateContent>
      <p:sp>
        <p:nvSpPr>
          <p:cNvPr id="2" name="矩形 3">
            <a:extLst>
              <a:ext uri="{FF2B5EF4-FFF2-40B4-BE49-F238E27FC236}">
                <a16:creationId xmlns:a16="http://schemas.microsoft.com/office/drawing/2014/main" id="{614323E1-CC6F-AC17-BD02-E093AB4E3E6C}"/>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Determination of low-energy eigenstates</a:t>
            </a:r>
            <a:endParaRPr lang="zh-CN" altLang="en-US" sz="3600"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07DC5930-F7FD-8AEA-B353-D5E7A2FD9F0E}"/>
              </a:ext>
            </a:extLst>
          </p:cNvPr>
          <p:cNvSpPr txBox="1"/>
          <p:nvPr/>
        </p:nvSpPr>
        <p:spPr>
          <a:xfrm>
            <a:off x="7455013" y="2359179"/>
            <a:ext cx="3907810" cy="496867"/>
          </a:xfrm>
          <a:prstGeom prst="rect">
            <a:avLst/>
          </a:prstGeom>
          <a:noFill/>
        </p:spPr>
        <p:txBody>
          <a:bodyPr wrap="square">
            <a:spAutoFit/>
          </a:bodyPr>
          <a:lstStyle/>
          <a:p>
            <a:pPr algn="ctr">
              <a:lnSpc>
                <a:spcPct val="120000"/>
              </a:lnSpc>
            </a:pPr>
            <a:r>
              <a:rPr lang="en-US" altLang="zh-CN" sz="2400" b="1" dirty="0">
                <a:latin typeface="Times New Roman" panose="02020603050405020304" pitchFamily="18" charset="0"/>
                <a:cs typeface="Times New Roman" panose="02020603050405020304" pitchFamily="18" charset="0"/>
              </a:rPr>
              <a:t>S=1 Haldane gap</a:t>
            </a:r>
            <a:endParaRPr lang="zh-CN" altLang="en-US" sz="2400"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D14BCF6-E12E-409E-B5D6-579D1D0E2B8B}"/>
              </a:ext>
            </a:extLst>
          </p:cNvPr>
          <p:cNvSpPr txBox="1"/>
          <p:nvPr/>
        </p:nvSpPr>
        <p:spPr>
          <a:xfrm>
            <a:off x="1957879" y="916759"/>
            <a:ext cx="7655546" cy="1133965"/>
          </a:xfrm>
          <a:prstGeom prst="rect">
            <a:avLst/>
          </a:prstGeom>
          <a:noFill/>
        </p:spPr>
        <p:txBody>
          <a:bodyPr wrap="square">
            <a:spAutoFit/>
          </a:bodyPr>
          <a:lstStyle/>
          <a:p>
            <a:pPr algn="ctr">
              <a:lnSpc>
                <a:spcPct val="150000"/>
              </a:lnSpc>
            </a:pPr>
            <a:r>
              <a:rPr lang="en-US" altLang="zh-CN" sz="2400" b="1" dirty="0">
                <a:solidFill>
                  <a:srgbClr val="0000FF"/>
                </a:solidFill>
                <a:latin typeface="Times New Roman" panose="02020603050405020304" pitchFamily="18" charset="0"/>
                <a:cs typeface="Times New Roman" panose="02020603050405020304" pitchFamily="18" charset="0"/>
              </a:rPr>
              <a:t>Accurate determination of low-energy excited states has long been an important but challenging problem</a:t>
            </a:r>
          </a:p>
        </p:txBody>
      </p:sp>
      <p:sp>
        <p:nvSpPr>
          <p:cNvPr id="5" name="矩形: 圆角 4">
            <a:extLst>
              <a:ext uri="{FF2B5EF4-FFF2-40B4-BE49-F238E27FC236}">
                <a16:creationId xmlns:a16="http://schemas.microsoft.com/office/drawing/2014/main" id="{D9EB647D-FF2A-4D31-9C3A-E441B39E29B4}"/>
              </a:ext>
            </a:extLst>
          </p:cNvPr>
          <p:cNvSpPr/>
          <p:nvPr/>
        </p:nvSpPr>
        <p:spPr>
          <a:xfrm>
            <a:off x="498764" y="2188298"/>
            <a:ext cx="11295529" cy="44276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Perimeter Institute researcher Duncan Haldane shares Nobel Prize in ...">
            <a:extLst>
              <a:ext uri="{FF2B5EF4-FFF2-40B4-BE49-F238E27FC236}">
                <a16:creationId xmlns:a16="http://schemas.microsoft.com/office/drawing/2014/main" id="{FD9AE830-B081-4EAA-BF9D-880B92BDBF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97" r="15999"/>
          <a:stretch/>
        </p:blipFill>
        <p:spPr bwMode="auto">
          <a:xfrm>
            <a:off x="969033" y="2457606"/>
            <a:ext cx="1132729" cy="108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9881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
          <p:cNvSpPr txBox="1"/>
          <p:nvPr/>
        </p:nvSpPr>
        <p:spPr>
          <a:xfrm>
            <a:off x="4845844" y="1967057"/>
            <a:ext cx="79749" cy="450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defTabSz="642937">
              <a:lnSpc>
                <a:spcPts val="3800"/>
              </a:lnSpc>
              <a:defRPr sz="1600" b="0">
                <a:latin typeface="Times"/>
                <a:ea typeface="Times"/>
                <a:cs typeface="Times"/>
                <a:sym typeface="Times"/>
              </a:defRPr>
            </a:lvl1pPr>
          </a:lstStyle>
          <a:p>
            <a:r>
              <a:rPr sz="800"/>
              <a:t> </a:t>
            </a:r>
          </a:p>
        </p:txBody>
      </p:sp>
      <p:sp>
        <p:nvSpPr>
          <p:cNvPr id="159" name="2D Metal-Insulator transition"/>
          <p:cNvSpPr txBox="1"/>
          <p:nvPr/>
        </p:nvSpPr>
        <p:spPr>
          <a:xfrm>
            <a:off x="8430247" y="764933"/>
            <a:ext cx="54166" cy="8293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l" defTabSz="457200">
              <a:lnSpc>
                <a:spcPts val="7100"/>
              </a:lnSpc>
              <a:spcBef>
                <a:spcPts val="1200"/>
              </a:spcBef>
              <a:defRPr sz="4800" b="0">
                <a:latin typeface="Times"/>
                <a:ea typeface="Times"/>
                <a:cs typeface="Times"/>
                <a:sym typeface="Times"/>
              </a:defRPr>
            </a:lvl1pPr>
          </a:lstStyle>
          <a:p>
            <a:endParaRPr sz="2400" dirty="0"/>
          </a:p>
        </p:txBody>
      </p:sp>
      <p:sp>
        <p:nvSpPr>
          <p:cNvPr id="2" name="文本框 1">
            <a:extLst>
              <a:ext uri="{FF2B5EF4-FFF2-40B4-BE49-F238E27FC236}">
                <a16:creationId xmlns:a16="http://schemas.microsoft.com/office/drawing/2014/main" id="{7D9F9549-1830-40A4-4C71-1D1628EFE6F0}"/>
              </a:ext>
            </a:extLst>
          </p:cNvPr>
          <p:cNvSpPr txBox="1"/>
          <p:nvPr/>
        </p:nvSpPr>
        <p:spPr>
          <a:xfrm>
            <a:off x="957866" y="3807573"/>
            <a:ext cx="4566562" cy="1200329"/>
          </a:xfrm>
          <a:prstGeom prst="rect">
            <a:avLst/>
          </a:prstGeom>
          <a:noFill/>
        </p:spPr>
        <p:txBody>
          <a:bodyPr wrap="square">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The phase boundaries are determined by the crossing points in the energies of different spins</a:t>
            </a:r>
          </a:p>
        </p:txBody>
      </p:sp>
      <p:pic>
        <p:nvPicPr>
          <p:cNvPr id="6" name="图片 5">
            <a:extLst>
              <a:ext uri="{FF2B5EF4-FFF2-40B4-BE49-F238E27FC236}">
                <a16:creationId xmlns:a16="http://schemas.microsoft.com/office/drawing/2014/main" id="{8EB41ED0-8B7A-6299-ED8C-AEF903E3F935}"/>
              </a:ext>
            </a:extLst>
          </p:cNvPr>
          <p:cNvPicPr>
            <a:picLocks noChangeAspect="1"/>
          </p:cNvPicPr>
          <p:nvPr/>
        </p:nvPicPr>
        <p:blipFill rotWithShape="1">
          <a:blip r:embed="rId2"/>
          <a:srcRect l="2498"/>
          <a:stretch/>
        </p:blipFill>
        <p:spPr>
          <a:xfrm>
            <a:off x="6170826" y="1937739"/>
            <a:ext cx="4977633" cy="3848067"/>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DC720B3-AD19-27B1-8B94-1580C12F8310}"/>
                  </a:ext>
                </a:extLst>
              </p:cNvPr>
              <p:cNvSpPr txBox="1"/>
              <p:nvPr/>
            </p:nvSpPr>
            <p:spPr>
              <a:xfrm>
                <a:off x="608554" y="1958553"/>
                <a:ext cx="4623455" cy="11628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𝐻</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𝐽</m:t>
                          </m:r>
                        </m:e>
                        <m:sub>
                          <m:r>
                            <a:rPr lang="en-US" altLang="zh-CN" sz="2800" b="0" i="1" smtClean="0">
                              <a:latin typeface="Cambria Math" panose="02040503050406030204" pitchFamily="18" charset="0"/>
                            </a:rPr>
                            <m:t>1</m:t>
                          </m:r>
                        </m:sub>
                      </m:sSub>
                      <m:nary>
                        <m:naryPr>
                          <m:chr m:val="∑"/>
                          <m:supHide m:val="on"/>
                          <m:ctrlPr>
                            <a:rPr lang="en-US" altLang="zh-CN" sz="2800" b="0" i="1" smtClean="0">
                              <a:latin typeface="Cambria Math" panose="02040503050406030204" pitchFamily="18" charset="0"/>
                            </a:rPr>
                          </m:ctrlPr>
                        </m:naryPr>
                        <m:sub>
                          <m:d>
                            <m:dPr>
                              <m:begChr m:val="⟨"/>
                              <m:endChr m:val="⟩"/>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𝑖𝑗</m:t>
                              </m:r>
                            </m:e>
                          </m:d>
                        </m:sub>
                        <m:sup/>
                        <m:e>
                          <m:sSub>
                            <m:sSubPr>
                              <m:ctrlPr>
                                <a:rPr lang="en-US" altLang="zh-CN" sz="2800" b="0" i="1" smtClean="0">
                                  <a:latin typeface="Cambria Math" panose="02040503050406030204" pitchFamily="18" charset="0"/>
                                </a:rPr>
                              </m:ctrlPr>
                            </m:sSubPr>
                            <m:e>
                              <m:r>
                                <a:rPr lang="en-US" altLang="zh-CN" sz="2800" b="1" i="0" smtClean="0">
                                  <a:latin typeface="Cambria Math" panose="02040503050406030204" pitchFamily="18" charset="0"/>
                                </a:rPr>
                                <m:t>𝐒</m:t>
                              </m:r>
                            </m:e>
                            <m:sub>
                              <m:r>
                                <a:rPr lang="en-US" altLang="zh-CN" sz="2800" b="0" i="1" smtClean="0">
                                  <a:latin typeface="Cambria Math" panose="02040503050406030204" pitchFamily="18" charset="0"/>
                                </a:rPr>
                                <m:t>𝑖</m:t>
                              </m:r>
                            </m:sub>
                          </m:sSub>
                          <m:sSub>
                            <m:sSubPr>
                              <m:ctrlPr>
                                <a:rPr lang="en-US" altLang="zh-CN" sz="2800" b="0" i="1" smtClean="0">
                                  <a:latin typeface="Cambria Math" panose="02040503050406030204" pitchFamily="18" charset="0"/>
                                </a:rPr>
                              </m:ctrlPr>
                            </m:sSubPr>
                            <m:e>
                              <m:r>
                                <a:rPr lang="en-US" altLang="zh-CN" sz="2800" b="1" i="0" smtClean="0">
                                  <a:latin typeface="Cambria Math" panose="02040503050406030204" pitchFamily="18" charset="0"/>
                                </a:rPr>
                                <m:t>𝐒</m:t>
                              </m:r>
                            </m:e>
                            <m:sub>
                              <m:r>
                                <a:rPr lang="en-US" altLang="zh-CN" sz="2800" b="0" i="1" smtClean="0">
                                  <a:latin typeface="Cambria Math" panose="02040503050406030204" pitchFamily="18" charset="0"/>
                                </a:rPr>
                                <m:t>𝑗</m:t>
                              </m:r>
                            </m:sub>
                          </m:sSub>
                        </m:e>
                      </m:nary>
                      <m:r>
                        <a:rPr lang="en-US" altLang="zh-CN" sz="2800" b="0" i="1" smtClean="0">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𝐽</m:t>
                          </m:r>
                        </m:e>
                        <m:sub>
                          <m:r>
                            <a:rPr lang="en-US" altLang="zh-CN" sz="2800" b="0" i="1" smtClean="0">
                              <a:latin typeface="Cambria Math" panose="02040503050406030204" pitchFamily="18" charset="0"/>
                            </a:rPr>
                            <m:t>2</m:t>
                          </m:r>
                        </m:sub>
                      </m:sSub>
                      <m:nary>
                        <m:naryPr>
                          <m:chr m:val="∑"/>
                          <m:supHide m:val="on"/>
                          <m:ctrlPr>
                            <a:rPr lang="en-US" altLang="zh-CN" sz="2800" i="1" smtClean="0">
                              <a:latin typeface="Cambria Math" panose="02040503050406030204" pitchFamily="18" charset="0"/>
                            </a:rPr>
                          </m:ctrlPr>
                        </m:naryPr>
                        <m:sub>
                          <m:d>
                            <m:dPr>
                              <m:begChr m:val="⟨"/>
                              <m:endChr m:val="⟩"/>
                              <m:ctrlPr>
                                <a:rPr lang="en-US" altLang="zh-CN" sz="2800" i="1" smtClean="0">
                                  <a:latin typeface="Cambria Math" panose="02040503050406030204" pitchFamily="18" charset="0"/>
                                </a:rPr>
                              </m:ctrlPr>
                            </m:dPr>
                            <m:e>
                              <m:d>
                                <m:dPr>
                                  <m:begChr m:val="⟨"/>
                                  <m:endChr m:val="⟩"/>
                                  <m:ctrlPr>
                                    <a:rPr lang="en-US" altLang="zh-CN" sz="2800" i="1" smtClean="0">
                                      <a:latin typeface="Cambria Math" panose="02040503050406030204" pitchFamily="18" charset="0"/>
                                    </a:rPr>
                                  </m:ctrlPr>
                                </m:dPr>
                                <m:e>
                                  <m:r>
                                    <a:rPr lang="en-US" altLang="zh-CN" sz="2800" b="0" i="1" smtClean="0">
                                      <a:latin typeface="Cambria Math" panose="02040503050406030204" pitchFamily="18" charset="0"/>
                                    </a:rPr>
                                    <m:t>𝑖𝑗</m:t>
                                  </m:r>
                                </m:e>
                              </m:d>
                            </m:e>
                          </m:d>
                        </m:sub>
                        <m:sup/>
                        <m:e>
                          <m:sSub>
                            <m:sSubPr>
                              <m:ctrlPr>
                                <a:rPr lang="en-US" altLang="zh-CN" sz="2800" i="1">
                                  <a:latin typeface="Cambria Math" panose="02040503050406030204" pitchFamily="18" charset="0"/>
                                </a:rPr>
                              </m:ctrlPr>
                            </m:sSubPr>
                            <m:e>
                              <m:r>
                                <a:rPr lang="en-US" altLang="zh-CN" sz="2800" b="1">
                                  <a:latin typeface="Cambria Math" panose="02040503050406030204" pitchFamily="18" charset="0"/>
                                </a:rPr>
                                <m:t>𝐒</m:t>
                              </m:r>
                            </m:e>
                            <m:sub>
                              <m:r>
                                <a:rPr lang="en-US" altLang="zh-CN" sz="2800" i="1">
                                  <a:latin typeface="Cambria Math" panose="02040503050406030204" pitchFamily="18" charset="0"/>
                                </a:rPr>
                                <m:t>𝑖</m:t>
                              </m:r>
                            </m:sub>
                          </m:sSub>
                          <m:sSub>
                            <m:sSubPr>
                              <m:ctrlPr>
                                <a:rPr lang="en-US" altLang="zh-CN" sz="2800" i="1">
                                  <a:latin typeface="Cambria Math" panose="02040503050406030204" pitchFamily="18" charset="0"/>
                                </a:rPr>
                              </m:ctrlPr>
                            </m:sSubPr>
                            <m:e>
                              <m:r>
                                <a:rPr lang="en-US" altLang="zh-CN" sz="2800" b="1">
                                  <a:latin typeface="Cambria Math" panose="02040503050406030204" pitchFamily="18" charset="0"/>
                                </a:rPr>
                                <m:t>𝐒</m:t>
                              </m:r>
                            </m:e>
                            <m:sub>
                              <m:r>
                                <a:rPr lang="en-US" altLang="zh-CN" sz="2800" i="1">
                                  <a:latin typeface="Cambria Math" panose="02040503050406030204" pitchFamily="18" charset="0"/>
                                </a:rPr>
                                <m:t>𝑗</m:t>
                              </m:r>
                            </m:sub>
                          </m:sSub>
                        </m:e>
                      </m:nary>
                    </m:oMath>
                  </m:oMathPara>
                </a14:m>
                <a:endParaRPr lang="zh-CN" altLang="en-US" sz="2800" dirty="0"/>
              </a:p>
            </p:txBody>
          </p:sp>
        </mc:Choice>
        <mc:Fallback xmlns="">
          <p:sp>
            <p:nvSpPr>
              <p:cNvPr id="14" name="文本框 13">
                <a:extLst>
                  <a:ext uri="{FF2B5EF4-FFF2-40B4-BE49-F238E27FC236}">
                    <a16:creationId xmlns:a16="http://schemas.microsoft.com/office/drawing/2014/main" id="{6DC720B3-AD19-27B1-8B94-1580C12F8310}"/>
                  </a:ext>
                </a:extLst>
              </p:cNvPr>
              <p:cNvSpPr txBox="1">
                <a:spLocks noRot="1" noChangeAspect="1" noMove="1" noResize="1" noEditPoints="1" noAdjustHandles="1" noChangeArrowheads="1" noChangeShapeType="1" noTextEdit="1"/>
              </p:cNvSpPr>
              <p:nvPr/>
            </p:nvSpPr>
            <p:spPr>
              <a:xfrm>
                <a:off x="608554" y="1958553"/>
                <a:ext cx="4623455" cy="1162819"/>
              </a:xfrm>
              <a:prstGeom prst="rect">
                <a:avLst/>
              </a:prstGeom>
              <a:blipFill>
                <a:blip r:embed="rId3"/>
                <a:stretch>
                  <a:fillRect/>
                </a:stretch>
              </a:blipFill>
            </p:spPr>
            <p:txBody>
              <a:bodyPr/>
              <a:lstStyle/>
              <a:p>
                <a:r>
                  <a:rPr lang="zh-CN" altLang="en-US">
                    <a:noFill/>
                  </a:rPr>
                  <a:t> </a:t>
                </a:r>
              </a:p>
            </p:txBody>
          </p:sp>
        </mc:Fallback>
      </mc:AlternateContent>
      <p:sp>
        <p:nvSpPr>
          <p:cNvPr id="3" name="矩形 3">
            <a:extLst>
              <a:ext uri="{FF2B5EF4-FFF2-40B4-BE49-F238E27FC236}">
                <a16:creationId xmlns:a16="http://schemas.microsoft.com/office/drawing/2014/main" id="{3CD6FFFC-0A8F-ABA6-C157-A444BCB47BF5}"/>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Phase diagram of the J</a:t>
            </a:r>
            <a:r>
              <a:rPr lang="en-US" altLang="zh-CN" sz="3600" baseline="-25000" dirty="0">
                <a:latin typeface="Arial" panose="020B0604020202020204" pitchFamily="34" charset="0"/>
                <a:cs typeface="Arial" panose="020B0604020202020204" pitchFamily="34" charset="0"/>
              </a:rPr>
              <a:t>1</a:t>
            </a:r>
            <a:r>
              <a:rPr lang="en-US" altLang="zh-CN" sz="3600" dirty="0">
                <a:latin typeface="Arial" panose="020B0604020202020204" pitchFamily="34" charset="0"/>
                <a:cs typeface="Arial" panose="020B0604020202020204" pitchFamily="34" charset="0"/>
              </a:rPr>
              <a:t>-J</a:t>
            </a:r>
            <a:r>
              <a:rPr lang="en-US" altLang="zh-CN" sz="3600" baseline="-25000" dirty="0">
                <a:latin typeface="Arial" panose="020B0604020202020204" pitchFamily="34" charset="0"/>
                <a:cs typeface="Arial" panose="020B0604020202020204" pitchFamily="34" charset="0"/>
              </a:rPr>
              <a:t>2</a:t>
            </a:r>
            <a:r>
              <a:rPr lang="en-US" altLang="zh-CN" sz="3600" dirty="0">
                <a:latin typeface="Arial" panose="020B0604020202020204" pitchFamily="34" charset="0"/>
                <a:cs typeface="Arial" panose="020B0604020202020204" pitchFamily="34" charset="0"/>
              </a:rPr>
              <a:t> Heisenberg model</a:t>
            </a:r>
            <a:endParaRPr lang="zh-CN" altLang="en-US" sz="36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E0510238-7CC1-4E2F-9D86-5D3FF0E36A50}"/>
              </a:ext>
            </a:extLst>
          </p:cNvPr>
          <p:cNvSpPr txBox="1"/>
          <p:nvPr/>
        </p:nvSpPr>
        <p:spPr>
          <a:xfrm>
            <a:off x="694356" y="5547408"/>
            <a:ext cx="5367415" cy="369332"/>
          </a:xfrm>
          <a:prstGeom prst="rect">
            <a:avLst/>
          </a:prstGeom>
          <a:noFill/>
        </p:spPr>
        <p:txBody>
          <a:bodyPr wrap="square">
            <a:spAutoFit/>
          </a:bodyPr>
          <a:lstStyle/>
          <a:p>
            <a:pPr algn="ctr"/>
            <a:r>
              <a:rPr lang="en-US" altLang="zh-CN" b="0" i="0" dirty="0">
                <a:solidFill>
                  <a:srgbClr val="0000FF"/>
                </a:solidFill>
                <a:effectLst/>
                <a:latin typeface="Times New Roman" panose="02020603050405020304" pitchFamily="18" charset="0"/>
                <a:cs typeface="Times New Roman" panose="02020603050405020304" pitchFamily="18" charset="0"/>
              </a:rPr>
              <a:t>L. Wang and A. W. Sandvik, PRL </a:t>
            </a:r>
            <a:r>
              <a:rPr lang="en-US" altLang="zh-CN" b="1" i="0" dirty="0">
                <a:solidFill>
                  <a:srgbClr val="0000FF"/>
                </a:solidFill>
                <a:effectLst/>
                <a:latin typeface="Times New Roman" panose="02020603050405020304" pitchFamily="18" charset="0"/>
                <a:cs typeface="Times New Roman" panose="02020603050405020304" pitchFamily="18" charset="0"/>
              </a:rPr>
              <a:t>121</a:t>
            </a:r>
            <a:r>
              <a:rPr lang="en-US" altLang="zh-CN" b="0" i="0" dirty="0">
                <a:solidFill>
                  <a:srgbClr val="0000FF"/>
                </a:solidFill>
                <a:effectLst/>
                <a:latin typeface="Times New Roman" panose="02020603050405020304" pitchFamily="18" charset="0"/>
                <a:cs typeface="Times New Roman" panose="02020603050405020304" pitchFamily="18" charset="0"/>
              </a:rPr>
              <a:t>, 107202 (2018)</a:t>
            </a:r>
          </a:p>
        </p:txBody>
      </p:sp>
    </p:spTree>
    <p:extLst>
      <p:ext uri="{BB962C8B-B14F-4D97-AF65-F5344CB8AC3E}">
        <p14:creationId xmlns:p14="http://schemas.microsoft.com/office/powerpoint/2010/main" val="356201108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a:extLst>
              <a:ext uri="{FF2B5EF4-FFF2-40B4-BE49-F238E27FC236}">
                <a16:creationId xmlns:a16="http://schemas.microsoft.com/office/drawing/2014/main" id="{02743188-2483-844E-9B6F-E94F1F67F0D2}"/>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Existing methods for determining low-energy eigenstates</a:t>
            </a:r>
            <a:endParaRPr lang="zh-CN" altLang="en-US" sz="3600" dirty="0">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621ABB81-A2B4-4DE7-9D00-612AEDA8CAB7}"/>
              </a:ext>
            </a:extLst>
          </p:cNvPr>
          <p:cNvSpPr txBox="1"/>
          <p:nvPr/>
        </p:nvSpPr>
        <p:spPr>
          <a:xfrm>
            <a:off x="1203659" y="1164729"/>
            <a:ext cx="9495310" cy="523220"/>
          </a:xfrm>
          <a:prstGeom prst="rect">
            <a:avLst/>
          </a:prstGeom>
          <a:noFill/>
          <a:ln w="12700">
            <a:noFill/>
          </a:ln>
        </p:spPr>
        <p:txBody>
          <a:bodyPr wrap="square">
            <a:spAutoFit/>
          </a:bodyPr>
          <a:lstStyle/>
          <a:p>
            <a:pPr marL="514350" indent="-514350">
              <a:buFontTx/>
              <a:buAutoNum type="arabicPeriod"/>
            </a:pPr>
            <a:r>
              <a:rPr lang="en-US" altLang="zh-CN" sz="2800" b="1" dirty="0">
                <a:latin typeface="Times New Roman" panose="02020603050405020304" pitchFamily="18" charset="0"/>
                <a:cs typeface="Times New Roman" panose="02020603050405020304" pitchFamily="18" charset="0"/>
              </a:rPr>
              <a:t>Effective Hamiltonian approach: Add a penalty term </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A807C83-0281-4BCA-BD5A-CC0A80C029BC}"/>
                  </a:ext>
                </a:extLst>
              </p:cNvPr>
              <p:cNvSpPr txBox="1"/>
              <p:nvPr/>
            </p:nvSpPr>
            <p:spPr>
              <a:xfrm>
                <a:off x="1271359" y="2070150"/>
                <a:ext cx="6630622" cy="4154984"/>
              </a:xfrm>
              <a:prstGeom prst="rect">
                <a:avLst/>
              </a:prstGeom>
              <a:noFill/>
              <a:ln w="19050">
                <a:solidFill>
                  <a:srgbClr val="00B050"/>
                </a:solidFill>
              </a:ln>
            </p:spPr>
            <p:txBody>
              <a:bodyPr wrap="square">
                <a:spAutoFit/>
              </a:bodyPr>
              <a:lstStyle/>
              <a:p>
                <a:pPr marL="342900" indent="-342900">
                  <a:spcAft>
                    <a:spcPts val="1200"/>
                  </a:spcAft>
                  <a:buFont typeface="Wingdings" panose="05000000000000000000" pitchFamily="2" charset="2"/>
                  <a:buChar char="ü"/>
                  <a:tabLst/>
                </a:pPr>
                <a:r>
                  <a:rPr lang="en-US" altLang="zh-CN" sz="2400" b="1" dirty="0">
                    <a:effectLst/>
                    <a:latin typeface="Times New Roman" panose="02020603050405020304" pitchFamily="18" charset="0"/>
                    <a:cs typeface="Times New Roman" panose="02020603050405020304" pitchFamily="18" charset="0"/>
                  </a:rPr>
                  <a:t>Find the ground</a:t>
                </a:r>
                <a:r>
                  <a:rPr lang="en-US" altLang="zh-CN" sz="2400" b="1" baseline="0" dirty="0">
                    <a:effectLst/>
                    <a:latin typeface="Times New Roman" panose="02020603050405020304" pitchFamily="18" charset="0"/>
                    <a:cs typeface="Times New Roman" panose="02020603050405020304" pitchFamily="18" charset="0"/>
                  </a:rPr>
                  <a:t> state wave function</a:t>
                </a:r>
              </a:p>
              <a:p>
                <a:pPr>
                  <a:spcAft>
                    <a:spcPts val="1200"/>
                  </a:spcAft>
                </a:pPr>
                <a14:m>
                  <m:oMathPara xmlns:m="http://schemas.openxmlformats.org/officeDocument/2006/math">
                    <m:oMathParaPr>
                      <m:jc m:val="center"/>
                    </m:oMathParaPr>
                    <m:oMath xmlns:m="http://schemas.openxmlformats.org/officeDocument/2006/math">
                      <m:r>
                        <a:rPr lang="en-US" altLang="zh-CN" sz="2400" b="0" i="1" smtClean="0">
                          <a:solidFill>
                            <a:schemeClr val="tx1"/>
                          </a:solidFill>
                          <a:effectLst/>
                          <a:latin typeface="Cambria Math" panose="02040503050406030204" pitchFamily="18" charset="0"/>
                        </a:rPr>
                        <m:t>𝐻</m:t>
                      </m:r>
                      <m:d>
                        <m:dPr>
                          <m:begChr m:val="|"/>
                          <m:endChr m:val=""/>
                          <m:ctrlPr>
                            <a:rPr lang="en-US" altLang="zh-CN" sz="2400" i="1" smtClean="0">
                              <a:solidFill>
                                <a:schemeClr val="tx1"/>
                              </a:solidFill>
                              <a:latin typeface="Cambria Math" panose="02040503050406030204" pitchFamily="18" charset="0"/>
                            </a:rPr>
                          </m:ctrlPr>
                        </m:dPr>
                        <m:e>
                          <m:d>
                            <m:dPr>
                              <m:begChr m:val=""/>
                              <m:endChr m:val="⟩"/>
                              <m:ctrlPr>
                                <a:rPr lang="en-US" altLang="zh-CN" sz="2400" i="1">
                                  <a:solidFill>
                                    <a:schemeClr val="tx1"/>
                                  </a:solidFill>
                                  <a:latin typeface="Cambria Math" panose="02040503050406030204" pitchFamily="18" charset="0"/>
                                </a:rPr>
                              </m:ctrlPr>
                            </m:dPr>
                            <m:e>
                              <m:sSub>
                                <m:sSubPr>
                                  <m:ctrlPr>
                                    <a:rPr lang="en-US" altLang="zh-CN" sz="2400" i="1">
                                      <a:solidFill>
                                        <a:schemeClr val="tx1"/>
                                      </a:solidFill>
                                      <a:latin typeface="Cambria Math" panose="02040503050406030204" pitchFamily="18" charset="0"/>
                                    </a:rPr>
                                  </m:ctrlPr>
                                </m:sSubPr>
                                <m:e>
                                  <m:r>
                                    <a:rPr lang="zh-CN" altLang="en-US"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0</m:t>
                                  </m:r>
                                </m:sub>
                              </m:sSub>
                            </m:e>
                          </m:d>
                        </m:e>
                      </m:d>
                      <m:r>
                        <a:rPr lang="en-US" altLang="zh-CN" sz="2400" b="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𝐸</m:t>
                          </m:r>
                        </m:e>
                        <m:sub>
                          <m:r>
                            <a:rPr lang="en-US" altLang="zh-CN" sz="2400" b="0" i="1" smtClean="0">
                              <a:solidFill>
                                <a:schemeClr val="tx1"/>
                              </a:solidFill>
                              <a:latin typeface="Cambria Math" panose="02040503050406030204" pitchFamily="18" charset="0"/>
                            </a:rPr>
                            <m:t>0</m:t>
                          </m:r>
                        </m:sub>
                      </m:sSub>
                      <m:r>
                        <a:rPr lang="en-US" altLang="zh-CN" sz="2400" b="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0</m:t>
                          </m:r>
                        </m:sub>
                      </m:sSub>
                      <m:r>
                        <a:rPr lang="en-US" altLang="zh-CN" sz="2400" b="0" i="1" smtClean="0">
                          <a:solidFill>
                            <a:schemeClr val="tx1"/>
                          </a:solidFill>
                          <a:latin typeface="Cambria Math" panose="02040503050406030204" pitchFamily="18" charset="0"/>
                        </a:rPr>
                        <m:t>⟩</m:t>
                      </m:r>
                    </m:oMath>
                  </m:oMathPara>
                </a14:m>
                <a:endParaRPr lang="en-US" altLang="zh-CN" sz="2400" i="1" dirty="0">
                  <a:solidFill>
                    <a:schemeClr val="tx1"/>
                  </a:solidFill>
                  <a:latin typeface="Times New Roman" panose="02020603050405020304" pitchFamily="18" charset="0"/>
                  <a:cs typeface="Times New Roman" panose="02020603050405020304" pitchFamily="18" charset="0"/>
                </a:endParaRPr>
              </a:p>
              <a:p>
                <a:pPr marL="342900" indent="-342900">
                  <a:spcAft>
                    <a:spcPts val="1200"/>
                  </a:spcAft>
                  <a:buFont typeface="Wingdings" panose="05000000000000000000" pitchFamily="2" charset="2"/>
                  <a:buChar char="ü"/>
                </a:pPr>
                <a:r>
                  <a:rPr lang="en-US" altLang="zh-CN" sz="2400" b="1" dirty="0">
                    <a:solidFill>
                      <a:schemeClr val="tx1"/>
                    </a:solidFill>
                    <a:effectLst/>
                    <a:latin typeface="Times New Roman" panose="02020603050405020304" pitchFamily="18" charset="0"/>
                    <a:cs typeface="Times New Roman" panose="02020603050405020304" pitchFamily="18" charset="0"/>
                  </a:rPr>
                  <a:t>Define a</a:t>
                </a:r>
                <a:r>
                  <a:rPr lang="en-US" altLang="zh-CN" sz="2400" b="1" dirty="0">
                    <a:solidFill>
                      <a:schemeClr val="tx1"/>
                    </a:solidFill>
                    <a:latin typeface="Times New Roman" panose="02020603050405020304" pitchFamily="18" charset="0"/>
                    <a:cs typeface="Times New Roman" panose="02020603050405020304" pitchFamily="18" charset="0"/>
                  </a:rPr>
                  <a:t>n effective</a:t>
                </a:r>
                <a:r>
                  <a:rPr lang="en-US" altLang="zh-CN" sz="2400" b="1" baseline="0" dirty="0">
                    <a:solidFill>
                      <a:schemeClr val="tx1"/>
                    </a:solidFill>
                    <a:effectLst/>
                    <a:latin typeface="Times New Roman" panose="02020603050405020304" pitchFamily="18" charset="0"/>
                    <a:cs typeface="Times New Roman" panose="02020603050405020304" pitchFamily="18" charset="0"/>
                  </a:rPr>
                  <a:t> Hamiltonian by adding a penalty term to </a:t>
                </a:r>
                <a14:m>
                  <m:oMath xmlns:m="http://schemas.openxmlformats.org/officeDocument/2006/math">
                    <m:r>
                      <a:rPr lang="en-US" altLang="zh-CN" sz="2400" b="0" i="1" baseline="0" dirty="0" smtClean="0">
                        <a:solidFill>
                          <a:schemeClr val="tx1"/>
                        </a:solidFill>
                        <a:effectLst/>
                        <a:latin typeface="Cambria Math" panose="02040503050406030204" pitchFamily="18" charset="0"/>
                        <a:cs typeface="Times New Roman" panose="02020603050405020304" pitchFamily="18" charset="0"/>
                      </a:rPr>
                      <m:t>𝐻</m:t>
                    </m:r>
                  </m:oMath>
                </a14:m>
                <a:endParaRPr lang="en-US" altLang="zh-CN" sz="2400" i="1" baseline="0" dirty="0">
                  <a:solidFill>
                    <a:schemeClr val="tx1"/>
                  </a:solidFill>
                  <a:effectLst/>
                  <a:latin typeface="Times New Roman" panose="02020603050405020304" pitchFamily="18" charset="0"/>
                  <a:cs typeface="Times New Roman" panose="02020603050405020304" pitchFamily="18" charset="0"/>
                </a:endParaRPr>
              </a:p>
              <a:p>
                <a:pPr>
                  <a:spcAft>
                    <a:spcPts val="1200"/>
                  </a:spcAft>
                </a:pPr>
                <a14:m>
                  <m:oMathPara xmlns:m="http://schemas.openxmlformats.org/officeDocument/2006/math">
                    <m:oMathParaPr>
                      <m:jc m:val="centerGroup"/>
                    </m:oMathParaPr>
                    <m:oMath xmlns:m="http://schemas.openxmlformats.org/officeDocument/2006/math">
                      <m:sSub>
                        <m:sSubPr>
                          <m:ctrlPr>
                            <a:rPr lang="en-US" altLang="zh-CN" sz="2400" i="1" smtClean="0">
                              <a:solidFill>
                                <a:srgbClr val="C00000"/>
                              </a:solidFill>
                              <a:effectLst/>
                              <a:latin typeface="Cambria Math" panose="02040503050406030204" pitchFamily="18" charset="0"/>
                            </a:rPr>
                          </m:ctrlPr>
                        </m:sSubPr>
                        <m:e>
                          <m:r>
                            <a:rPr lang="en-US" altLang="zh-CN" sz="2400" b="0" i="1" smtClean="0">
                              <a:solidFill>
                                <a:srgbClr val="C00000"/>
                              </a:solidFill>
                              <a:effectLst/>
                              <a:latin typeface="Cambria Math" panose="02040503050406030204" pitchFamily="18" charset="0"/>
                            </a:rPr>
                            <m:t>𝐻</m:t>
                          </m:r>
                        </m:e>
                        <m:sub>
                          <m:r>
                            <a:rPr lang="en-US" altLang="zh-CN" sz="2400" b="0" i="1" smtClean="0">
                              <a:solidFill>
                                <a:srgbClr val="C00000"/>
                              </a:solidFill>
                              <a:effectLst/>
                              <a:latin typeface="Cambria Math" panose="02040503050406030204" pitchFamily="18" charset="0"/>
                            </a:rPr>
                            <m:t>1</m:t>
                          </m:r>
                        </m:sub>
                      </m:sSub>
                      <m:r>
                        <a:rPr lang="en-US" altLang="zh-CN" sz="2400" b="0" i="1" smtClean="0">
                          <a:solidFill>
                            <a:srgbClr val="C00000"/>
                          </a:solidFill>
                          <a:effectLst/>
                          <a:latin typeface="Cambria Math" panose="02040503050406030204" pitchFamily="18" charset="0"/>
                        </a:rPr>
                        <m:t>=</m:t>
                      </m:r>
                      <m:sSub>
                        <m:sSubPr>
                          <m:ctrlPr>
                            <a:rPr lang="en-US" altLang="zh-CN" sz="2400" i="1" smtClean="0">
                              <a:solidFill>
                                <a:srgbClr val="C00000"/>
                              </a:solidFill>
                              <a:effectLst/>
                              <a:latin typeface="Cambria Math" panose="02040503050406030204" pitchFamily="18" charset="0"/>
                            </a:rPr>
                          </m:ctrlPr>
                        </m:sSubPr>
                        <m:e>
                          <m:r>
                            <a:rPr lang="en-US" altLang="zh-CN" sz="2400" b="0" i="1" smtClean="0">
                              <a:solidFill>
                                <a:srgbClr val="C00000"/>
                              </a:solidFill>
                              <a:effectLst/>
                              <a:latin typeface="Cambria Math" panose="02040503050406030204" pitchFamily="18" charset="0"/>
                            </a:rPr>
                            <m:t>𝐻</m:t>
                          </m:r>
                        </m:e>
                        <m:sub>
                          <m:r>
                            <a:rPr lang="en-US" altLang="zh-CN" sz="2400" b="0" i="1" smtClean="0">
                              <a:solidFill>
                                <a:srgbClr val="C00000"/>
                              </a:solidFill>
                              <a:effectLst/>
                              <a:latin typeface="Cambria Math" panose="02040503050406030204" pitchFamily="18" charset="0"/>
                            </a:rPr>
                            <m:t>0</m:t>
                          </m:r>
                        </m:sub>
                      </m:sSub>
                      <m:r>
                        <a:rPr lang="en-US" altLang="zh-CN" sz="2400" b="0" i="1" smtClean="0">
                          <a:solidFill>
                            <a:srgbClr val="C00000"/>
                          </a:solidFill>
                          <a:effectLst/>
                          <a:latin typeface="Cambria Math" panose="02040503050406030204" pitchFamily="18" charset="0"/>
                        </a:rPr>
                        <m:t>+</m:t>
                      </m:r>
                      <m:r>
                        <a:rPr lang="en-US" altLang="zh-CN" sz="2400" i="1" smtClean="0">
                          <a:solidFill>
                            <a:srgbClr val="C00000"/>
                          </a:solidFill>
                          <a:effectLst/>
                          <a:latin typeface="Cambria Math" panose="02040503050406030204" pitchFamily="18" charset="0"/>
                        </a:rPr>
                        <m:t>𝜆</m:t>
                      </m:r>
                      <m:d>
                        <m:dPr>
                          <m:begChr m:val="|"/>
                          <m:endChr m:val=""/>
                          <m:ctrlPr>
                            <a:rPr lang="en-US" altLang="zh-CN" sz="2400" i="1" smtClean="0">
                              <a:solidFill>
                                <a:srgbClr val="C00000"/>
                              </a:solidFill>
                              <a:effectLst/>
                              <a:latin typeface="Cambria Math" panose="02040503050406030204" pitchFamily="18" charset="0"/>
                            </a:rPr>
                          </m:ctrlPr>
                        </m:dPr>
                        <m:e>
                          <m:d>
                            <m:dPr>
                              <m:begChr m:val=""/>
                              <m:endChr m:val="⟩"/>
                              <m:ctrlPr>
                                <a:rPr lang="en-US" altLang="zh-CN" sz="2400" i="1" smtClean="0">
                                  <a:solidFill>
                                    <a:srgbClr val="C00000"/>
                                  </a:solidFill>
                                  <a:effectLst/>
                                  <a:latin typeface="Cambria Math" panose="02040503050406030204" pitchFamily="18" charset="0"/>
                                </a:rPr>
                              </m:ctrlPr>
                            </m:dPr>
                            <m:e>
                              <m:sSub>
                                <m:sSubPr>
                                  <m:ctrlPr>
                                    <a:rPr lang="en-US" altLang="zh-CN" sz="2400" i="1" smtClean="0">
                                      <a:solidFill>
                                        <a:srgbClr val="C00000"/>
                                      </a:solidFill>
                                      <a:effectLst/>
                                      <a:latin typeface="Cambria Math" panose="02040503050406030204" pitchFamily="18" charset="0"/>
                                    </a:rPr>
                                  </m:ctrlPr>
                                </m:sSubPr>
                                <m:e>
                                  <m:r>
                                    <a:rPr lang="zh-CN" altLang="en-US" sz="2400" b="0" i="1" smtClean="0">
                                      <a:solidFill>
                                        <a:srgbClr val="C00000"/>
                                      </a:solidFill>
                                      <a:effectLst/>
                                      <a:latin typeface="Cambria Math" panose="02040503050406030204" pitchFamily="18" charset="0"/>
                                    </a:rPr>
                                    <m:t>𝜓</m:t>
                                  </m:r>
                                </m:e>
                                <m:sub>
                                  <m:r>
                                    <a:rPr lang="en-US" altLang="zh-CN" sz="2400" b="0" i="1" smtClean="0">
                                      <a:solidFill>
                                        <a:srgbClr val="C00000"/>
                                      </a:solidFill>
                                      <a:effectLst/>
                                      <a:latin typeface="Cambria Math" panose="02040503050406030204" pitchFamily="18" charset="0"/>
                                    </a:rPr>
                                    <m:t>0</m:t>
                                  </m:r>
                                </m:sub>
                              </m:sSub>
                            </m:e>
                          </m:d>
                        </m:e>
                      </m:d>
                      <m:d>
                        <m:dPr>
                          <m:begChr m:val="⟨"/>
                          <m:endChr m:val=""/>
                          <m:ctrlPr>
                            <a:rPr lang="en-US" altLang="zh-CN" sz="2400" i="1" smtClean="0">
                              <a:solidFill>
                                <a:srgbClr val="C00000"/>
                              </a:solidFill>
                              <a:effectLst/>
                              <a:latin typeface="Cambria Math" panose="02040503050406030204" pitchFamily="18" charset="0"/>
                            </a:rPr>
                          </m:ctrlPr>
                        </m:dPr>
                        <m:e>
                          <m:d>
                            <m:dPr>
                              <m:begChr m:val=""/>
                              <m:endChr m:val="|"/>
                              <m:ctrlPr>
                                <a:rPr lang="en-US" altLang="zh-CN" sz="2400" i="1" smtClean="0">
                                  <a:solidFill>
                                    <a:srgbClr val="C00000"/>
                                  </a:solidFill>
                                  <a:effectLst/>
                                  <a:latin typeface="Cambria Math" panose="02040503050406030204" pitchFamily="18" charset="0"/>
                                </a:rPr>
                              </m:ctrlPr>
                            </m:dPr>
                            <m:e>
                              <m:sSub>
                                <m:sSubPr>
                                  <m:ctrlPr>
                                    <a:rPr lang="en-US" altLang="zh-CN" sz="2400" i="1">
                                      <a:solidFill>
                                        <a:srgbClr val="C00000"/>
                                      </a:solidFill>
                                      <a:latin typeface="Cambria Math" panose="02040503050406030204" pitchFamily="18" charset="0"/>
                                    </a:rPr>
                                  </m:ctrlPr>
                                </m:sSubPr>
                                <m:e>
                                  <m:r>
                                    <a:rPr lang="zh-CN" altLang="en-US" sz="2400" b="0" i="1" smtClean="0">
                                      <a:solidFill>
                                        <a:srgbClr val="C00000"/>
                                      </a:solidFill>
                                      <a:latin typeface="Cambria Math" panose="02040503050406030204" pitchFamily="18" charset="0"/>
                                    </a:rPr>
                                    <m:t>𝜓</m:t>
                                  </m:r>
                                </m:e>
                                <m:sub>
                                  <m:r>
                                    <a:rPr lang="en-US" altLang="zh-CN" sz="2400" b="0" i="1" smtClean="0">
                                      <a:solidFill>
                                        <a:srgbClr val="C00000"/>
                                      </a:solidFill>
                                      <a:latin typeface="Cambria Math" panose="02040503050406030204" pitchFamily="18" charset="0"/>
                                    </a:rPr>
                                    <m:t>0</m:t>
                                  </m:r>
                                </m:sub>
                              </m:sSub>
                            </m:e>
                          </m:d>
                        </m:e>
                      </m:d>
                    </m:oMath>
                  </m:oMathPara>
                </a14:m>
                <a:endParaRPr lang="en-US" altLang="zh-CN" sz="2400" i="1" dirty="0">
                  <a:solidFill>
                    <a:schemeClr val="tx1"/>
                  </a:solidFill>
                  <a:latin typeface="Times New Roman" panose="02020603050405020304" pitchFamily="18" charset="0"/>
                  <a:cs typeface="Times New Roman" panose="02020603050405020304" pitchFamily="18" charset="0"/>
                </a:endParaRPr>
              </a:p>
              <a:p>
                <a:pPr marL="342900" indent="-342900">
                  <a:spcAft>
                    <a:spcPts val="1200"/>
                  </a:spcAft>
                  <a:buFont typeface="Wingdings" panose="05000000000000000000" pitchFamily="2" charset="2"/>
                  <a:buChar char="ü"/>
                </a:pPr>
                <a:r>
                  <a:rPr lang="en-US" altLang="zh-CN" sz="2400" b="1" dirty="0">
                    <a:solidFill>
                      <a:schemeClr val="tx1"/>
                    </a:solidFill>
                    <a:latin typeface="Times New Roman" panose="02020603050405020304" pitchFamily="18" charset="0"/>
                    <a:cs typeface="Times New Roman" panose="02020603050405020304" pitchFamily="18" charset="0"/>
                  </a:rPr>
                  <a:t>Diagonalize </a:t>
                </a:r>
                <a14:m>
                  <m:oMath xmlns:m="http://schemas.openxmlformats.org/officeDocument/2006/math">
                    <m:sSub>
                      <m:sSubPr>
                        <m:ctrlPr>
                          <a:rPr lang="en-US" altLang="zh-CN" sz="2400" i="1" smtClean="0">
                            <a:solidFill>
                              <a:schemeClr val="tx1"/>
                            </a:solidFill>
                            <a:effectLst/>
                            <a:latin typeface="Cambria Math" panose="02040503050406030204" pitchFamily="18" charset="0"/>
                          </a:rPr>
                        </m:ctrlPr>
                      </m:sSubPr>
                      <m:e>
                        <m:r>
                          <a:rPr lang="en-US" altLang="zh-CN" sz="2400" b="0" i="1" smtClean="0">
                            <a:solidFill>
                              <a:schemeClr val="tx1"/>
                            </a:solidFill>
                            <a:effectLst/>
                            <a:latin typeface="Cambria Math" panose="02040503050406030204" pitchFamily="18" charset="0"/>
                          </a:rPr>
                          <m:t>𝐻</m:t>
                        </m:r>
                      </m:e>
                      <m:sub>
                        <m:r>
                          <a:rPr lang="en-US" altLang="zh-CN" sz="2400" b="0" i="1" smtClean="0">
                            <a:solidFill>
                              <a:schemeClr val="tx1"/>
                            </a:solidFill>
                            <a:effectLst/>
                            <a:latin typeface="Cambria Math" panose="02040503050406030204" pitchFamily="18" charset="0"/>
                          </a:rPr>
                          <m:t>1</m:t>
                        </m:r>
                      </m:sub>
                    </m:sSub>
                  </m:oMath>
                </a14:m>
                <a:r>
                  <a:rPr lang="en-US" altLang="zh-CN" sz="2400" b="1" dirty="0">
                    <a:solidFill>
                      <a:schemeClr val="tx1"/>
                    </a:solidFill>
                    <a:latin typeface="Times New Roman" panose="02020603050405020304" pitchFamily="18" charset="0"/>
                    <a:cs typeface="Times New Roman" panose="02020603050405020304" pitchFamily="18" charset="0"/>
                  </a:rPr>
                  <a:t> to find the first excited state</a:t>
                </a: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effectLst/>
                              <a:latin typeface="Cambria Math" panose="02040503050406030204" pitchFamily="18" charset="0"/>
                            </a:rPr>
                          </m:ctrlPr>
                        </m:sSubPr>
                        <m:e>
                          <m:r>
                            <a:rPr lang="en-US" altLang="zh-CN" sz="2400" b="0" i="1" smtClean="0">
                              <a:solidFill>
                                <a:schemeClr val="tx1"/>
                              </a:solidFill>
                              <a:effectLst/>
                              <a:latin typeface="Cambria Math" panose="02040503050406030204" pitchFamily="18" charset="0"/>
                            </a:rPr>
                            <m:t>𝐻</m:t>
                          </m:r>
                        </m:e>
                        <m:sub>
                          <m:r>
                            <a:rPr lang="en-US" altLang="zh-CN" sz="2400" b="0" i="1" smtClean="0">
                              <a:solidFill>
                                <a:schemeClr val="tx1"/>
                              </a:solidFill>
                              <a:effectLst/>
                              <a:latin typeface="Cambria Math" panose="02040503050406030204" pitchFamily="18" charset="0"/>
                            </a:rPr>
                            <m:t>1</m:t>
                          </m:r>
                        </m:sub>
                      </m:sSub>
                      <m:d>
                        <m:dPr>
                          <m:begChr m:val="|"/>
                          <m:endChr m:val=""/>
                          <m:ctrlPr>
                            <a:rPr lang="en-US" altLang="zh-CN" sz="2400" i="1" smtClean="0">
                              <a:solidFill>
                                <a:schemeClr val="tx1"/>
                              </a:solidFill>
                              <a:latin typeface="Cambria Math" panose="02040503050406030204" pitchFamily="18" charset="0"/>
                            </a:rPr>
                          </m:ctrlPr>
                        </m:dPr>
                        <m:e>
                          <m:d>
                            <m:dPr>
                              <m:begChr m:val=""/>
                              <m:endChr m:val="⟩"/>
                              <m:ctrlPr>
                                <a:rPr lang="en-US" altLang="zh-CN" sz="2400" i="1">
                                  <a:solidFill>
                                    <a:schemeClr val="tx1"/>
                                  </a:solidFill>
                                  <a:latin typeface="Cambria Math" panose="02040503050406030204" pitchFamily="18" charset="0"/>
                                </a:rPr>
                              </m:ctrlPr>
                            </m:dPr>
                            <m:e>
                              <m:sSub>
                                <m:sSubPr>
                                  <m:ctrlPr>
                                    <a:rPr lang="en-US" altLang="zh-CN" sz="2400" i="1">
                                      <a:solidFill>
                                        <a:schemeClr val="tx1"/>
                                      </a:solidFill>
                                      <a:latin typeface="Cambria Math" panose="02040503050406030204" pitchFamily="18" charset="0"/>
                                    </a:rPr>
                                  </m:ctrlPr>
                                </m:sSubPr>
                                <m:e>
                                  <m:r>
                                    <a:rPr lang="zh-CN" altLang="en-US"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1</m:t>
                                  </m:r>
                                </m:sub>
                              </m:sSub>
                            </m:e>
                          </m:d>
                        </m:e>
                      </m:d>
                      <m:r>
                        <a:rPr lang="en-US" altLang="zh-CN" sz="2400" b="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𝐸</m:t>
                          </m:r>
                        </m:e>
                        <m:sub>
                          <m:r>
                            <a:rPr lang="en-US" altLang="zh-CN" sz="2400" b="0" i="1" smtClean="0">
                              <a:solidFill>
                                <a:schemeClr val="tx1"/>
                              </a:solidFill>
                              <a:latin typeface="Cambria Math" panose="02040503050406030204" pitchFamily="18" charset="0"/>
                            </a:rPr>
                            <m:t>1</m:t>
                          </m:r>
                        </m:sub>
                      </m:sSub>
                      <m:d>
                        <m:dPr>
                          <m:begChr m:val="|"/>
                          <m:endChr m:val="⟩"/>
                          <m:ctrlPr>
                            <a:rPr lang="en-US" altLang="zh-CN" sz="2400" b="0" i="1" smtClean="0">
                              <a:solidFill>
                                <a:schemeClr val="tx1"/>
                              </a:solidFill>
                              <a:latin typeface="Cambria Math" panose="02040503050406030204" pitchFamily="18" charset="0"/>
                            </a:rPr>
                          </m:ctrlPr>
                        </m:dPr>
                        <m:e>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1</m:t>
                              </m:r>
                            </m:sub>
                          </m:sSub>
                        </m:e>
                      </m:d>
                    </m:oMath>
                  </m:oMathPara>
                </a14:m>
                <a:endParaRPr lang="en-US" altLang="zh-CN" sz="2400" b="0" dirty="0">
                  <a:solidFill>
                    <a:schemeClr val="tx1"/>
                  </a:solidFill>
                  <a:latin typeface="Times New Roman" panose="02020603050405020304" pitchFamily="18" charset="0"/>
                </a:endParaRPr>
              </a:p>
              <a:p>
                <a:pPr marL="342900" indent="-342900">
                  <a:spcAft>
                    <a:spcPts val="1200"/>
                  </a:spcAft>
                  <a:buFont typeface="Wingdings" panose="05000000000000000000" pitchFamily="2" charset="2"/>
                  <a:buChar char="ü"/>
                </a:pPr>
                <a:r>
                  <a:rPr lang="en-US" altLang="zh-CN" sz="2400" b="1" dirty="0">
                    <a:latin typeface="Times New Roman" panose="02020603050405020304" pitchFamily="18" charset="0"/>
                    <a:cs typeface="Times New Roman" panose="02020603050405020304" pitchFamily="18" charset="0"/>
                  </a:rPr>
                  <a:t>Similarly, find higher excited eigenstates</a:t>
                </a:r>
                <a:endParaRPr lang="en-US" altLang="zh-CN" sz="2400" b="0" dirty="0">
                  <a:latin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CA807C83-0281-4BCA-BD5A-CC0A80C029BC}"/>
                  </a:ext>
                </a:extLst>
              </p:cNvPr>
              <p:cNvSpPr txBox="1">
                <a:spLocks noRot="1" noChangeAspect="1" noMove="1" noResize="1" noEditPoints="1" noAdjustHandles="1" noChangeArrowheads="1" noChangeShapeType="1" noTextEdit="1"/>
              </p:cNvSpPr>
              <p:nvPr/>
            </p:nvSpPr>
            <p:spPr>
              <a:xfrm>
                <a:off x="1271359" y="2070150"/>
                <a:ext cx="6630622" cy="4154984"/>
              </a:xfrm>
              <a:prstGeom prst="rect">
                <a:avLst/>
              </a:prstGeom>
              <a:blipFill>
                <a:blip r:embed="rId3"/>
                <a:stretch>
                  <a:fillRect l="-1193" t="-1023" b="-2193"/>
                </a:stretch>
              </a:blipFill>
              <a:ln w="19050">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3278AC2-3BA4-4725-8FAD-8DA61E97C359}"/>
                  </a:ext>
                </a:extLst>
              </p:cNvPr>
              <p:cNvSpPr txBox="1"/>
              <p:nvPr/>
            </p:nvSpPr>
            <p:spPr>
              <a:xfrm>
                <a:off x="8141584" y="2829626"/>
                <a:ext cx="3794514" cy="2241960"/>
              </a:xfrm>
              <a:prstGeom prst="rect">
                <a:avLst/>
              </a:prstGeom>
              <a:noFill/>
            </p:spPr>
            <p:txBody>
              <a:bodyPr wrap="square">
                <a:spAutoFit/>
              </a:bodyPr>
              <a:lstStyle/>
              <a:p>
                <a:pPr>
                  <a:lnSpc>
                    <a:spcPct val="150000"/>
                  </a:lnSpc>
                  <a:spcAft>
                    <a:spcPts val="1200"/>
                  </a:spcAft>
                </a:pPr>
                <a:r>
                  <a:rPr lang="en-US" altLang="zh-CN" sz="2400" b="1" dirty="0">
                    <a:latin typeface="Times New Roman" panose="02020603050405020304" pitchFamily="18" charset="0"/>
                    <a:cs typeface="Times New Roman" panose="02020603050405020304" pitchFamily="18" charset="0"/>
                  </a:rPr>
                  <a:t>However, the error in determining </a:t>
                </a:r>
                <a14:m>
                  <m:oMath xmlns:m="http://schemas.openxmlformats.org/officeDocument/2006/math">
                    <m:r>
                      <a:rPr lang="en-US" altLang="zh-CN" sz="2400" b="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0</m:t>
                        </m:r>
                      </m:sub>
                    </m:sSub>
                    <m:r>
                      <a:rPr lang="en-US" altLang="zh-CN" sz="2400" b="0" i="1" smtClean="0">
                        <a:solidFill>
                          <a:schemeClr val="tx1"/>
                        </a:solidFill>
                        <a:latin typeface="Cambria Math" panose="02040503050406030204" pitchFamily="18" charset="0"/>
                      </a:rPr>
                      <m:t>⟩</m:t>
                    </m:r>
                  </m:oMath>
                </a14:m>
                <a:r>
                  <a:rPr lang="en-US" altLang="zh-CN" sz="2400"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𝜓</m:t>
                            </m:r>
                          </m:e>
                          <m:sub>
                            <m:r>
                              <a:rPr lang="en-US" altLang="zh-CN" sz="2400" i="1">
                                <a:latin typeface="Cambria Math" panose="02040503050406030204" pitchFamily="18" charset="0"/>
                              </a:rPr>
                              <m:t>1</m:t>
                            </m:r>
                          </m:sub>
                        </m:sSub>
                      </m:e>
                    </m:d>
                  </m:oMath>
                </a14:m>
                <a:r>
                  <a:rPr lang="en-US" altLang="zh-CN" sz="2400" i="1" dirty="0">
                    <a:solidFill>
                      <a:schemeClr val="tx1"/>
                    </a:solidFill>
                    <a:latin typeface="Times New Roman" panose="02020603050405020304" pitchFamily="18" charset="0"/>
                    <a:cs typeface="Times New Roman" panose="02020603050405020304" pitchFamily="18" charset="0"/>
                  </a:rPr>
                  <a:t> ,… </a:t>
                </a:r>
                <a:r>
                  <a:rPr lang="en-US" altLang="zh-CN" sz="2400" b="1" dirty="0">
                    <a:latin typeface="Times New Roman" panose="02020603050405020304" pitchFamily="18" charset="0"/>
                    <a:cs typeface="Times New Roman" panose="02020603050405020304" pitchFamily="18" charset="0"/>
                  </a:rPr>
                  <a:t>grows very quickly with the  iteration</a:t>
                </a:r>
                <a:r>
                  <a:rPr lang="en-US" altLang="zh-CN" sz="2400" i="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6" name="文本框 5">
                <a:extLst>
                  <a:ext uri="{FF2B5EF4-FFF2-40B4-BE49-F238E27FC236}">
                    <a16:creationId xmlns:a16="http://schemas.microsoft.com/office/drawing/2014/main" id="{93278AC2-3BA4-4725-8FAD-8DA61E97C359}"/>
                  </a:ext>
                </a:extLst>
              </p:cNvPr>
              <p:cNvSpPr txBox="1">
                <a:spLocks noRot="1" noChangeAspect="1" noMove="1" noResize="1" noEditPoints="1" noAdjustHandles="1" noChangeArrowheads="1" noChangeShapeType="1" noTextEdit="1"/>
              </p:cNvSpPr>
              <p:nvPr/>
            </p:nvSpPr>
            <p:spPr>
              <a:xfrm>
                <a:off x="8141584" y="2829626"/>
                <a:ext cx="3794514" cy="2241960"/>
              </a:xfrm>
              <a:prstGeom prst="rect">
                <a:avLst/>
              </a:prstGeom>
              <a:blipFill>
                <a:blip r:embed="rId4"/>
                <a:stretch>
                  <a:fillRect l="-2572" r="-6270" b="-54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4514049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21ABB81-A2B4-4DE7-9D00-612AEDA8CAB7}"/>
              </a:ext>
            </a:extLst>
          </p:cNvPr>
          <p:cNvSpPr txBox="1"/>
          <p:nvPr/>
        </p:nvSpPr>
        <p:spPr>
          <a:xfrm>
            <a:off x="1203659" y="1164729"/>
            <a:ext cx="9495310" cy="523220"/>
          </a:xfrm>
          <a:prstGeom prst="rect">
            <a:avLst/>
          </a:prstGeom>
          <a:noFill/>
          <a:ln w="12700">
            <a:noFill/>
          </a:ln>
        </p:spPr>
        <p:txBody>
          <a:bodyPr wrap="square">
            <a:spAutoFit/>
          </a:bodyPr>
          <a:lstStyle/>
          <a:p>
            <a:pPr marL="514350" indent="-514350">
              <a:buFont typeface="+mj-lt"/>
              <a:buAutoNum type="arabicPeriod" startAt="2"/>
            </a:pPr>
            <a:r>
              <a:rPr lang="en-US" altLang="zh-CN" sz="2800" b="1" dirty="0">
                <a:latin typeface="Times New Roman" panose="02020603050405020304" pitchFamily="18" charset="0"/>
                <a:cs typeface="Times New Roman" panose="02020603050405020304" pitchFamily="18" charset="0"/>
              </a:rPr>
              <a:t>Multi-target DMRG</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23FB702-DA3A-4618-8B2A-6BFD8BDD29F7}"/>
                  </a:ext>
                </a:extLst>
              </p:cNvPr>
              <p:cNvSpPr txBox="1"/>
              <p:nvPr/>
            </p:nvSpPr>
            <p:spPr>
              <a:xfrm>
                <a:off x="1345265" y="2021252"/>
                <a:ext cx="7246183" cy="4048096"/>
              </a:xfrm>
              <a:prstGeom prst="rect">
                <a:avLst/>
              </a:prstGeom>
              <a:noFill/>
              <a:ln w="19050">
                <a:solidFill>
                  <a:srgbClr val="00B050"/>
                </a:solidFill>
              </a:ln>
            </p:spPr>
            <p:txBody>
              <a:bodyPr wrap="square">
                <a:spAutoFit/>
              </a:bodyPr>
              <a:lstStyle/>
              <a:p>
                <a:pPr>
                  <a:spcAft>
                    <a:spcPts val="1200"/>
                  </a:spcAft>
                  <a:tabLst/>
                </a:pPr>
                <a:r>
                  <a:rPr lang="en-US" altLang="zh-CN" sz="2400" b="1" dirty="0">
                    <a:solidFill>
                      <a:srgbClr val="0000FF"/>
                    </a:solidFill>
                    <a:effectLst/>
                    <a:latin typeface="Times New Roman" panose="02020603050405020304" pitchFamily="18" charset="0"/>
                    <a:cs typeface="Times New Roman" panose="02020603050405020304" pitchFamily="18" charset="0"/>
                  </a:rPr>
                  <a:t>In addition to diagonalize the Hamiltonian to find the ground</a:t>
                </a:r>
                <a:r>
                  <a:rPr lang="en-US" altLang="zh-CN" sz="2400" b="1" baseline="0" dirty="0">
                    <a:solidFill>
                      <a:srgbClr val="0000FF"/>
                    </a:solidFill>
                    <a:effectLst/>
                    <a:latin typeface="Times New Roman" panose="02020603050405020304" pitchFamily="18" charset="0"/>
                    <a:cs typeface="Times New Roman" panose="02020603050405020304" pitchFamily="18" charset="0"/>
                  </a:rPr>
                  <a:t> state </a:t>
                </a:r>
              </a:p>
              <a:p>
                <a:pPr>
                  <a:spcAft>
                    <a:spcPts val="1200"/>
                  </a:spcAft>
                </a:pPr>
                <a14:m>
                  <m:oMathPara xmlns:m="http://schemas.openxmlformats.org/officeDocument/2006/math">
                    <m:oMathParaPr>
                      <m:jc m:val="left"/>
                    </m:oMathParaPr>
                    <m:oMath xmlns:m="http://schemas.openxmlformats.org/officeDocument/2006/math">
                      <m:r>
                        <a:rPr lang="en-US" altLang="zh-CN" sz="2400" b="0" i="1" smtClean="0">
                          <a:solidFill>
                            <a:schemeClr val="tx1"/>
                          </a:solidFill>
                          <a:effectLst/>
                          <a:latin typeface="Cambria Math" panose="02040503050406030204" pitchFamily="18" charset="0"/>
                        </a:rPr>
                        <m:t>                      </m:t>
                      </m:r>
                      <m:r>
                        <a:rPr lang="en-US" altLang="zh-CN" sz="2400" b="0" i="1" smtClean="0">
                          <a:solidFill>
                            <a:schemeClr val="tx1"/>
                          </a:solidFill>
                          <a:effectLst/>
                          <a:latin typeface="Cambria Math" panose="02040503050406030204" pitchFamily="18" charset="0"/>
                        </a:rPr>
                        <m:t>𝐻</m:t>
                      </m:r>
                      <m:d>
                        <m:dPr>
                          <m:begChr m:val="|"/>
                          <m:endChr m:val=""/>
                          <m:ctrlPr>
                            <a:rPr lang="en-US" altLang="zh-CN" sz="2400" i="1" smtClean="0">
                              <a:solidFill>
                                <a:schemeClr val="tx1"/>
                              </a:solidFill>
                              <a:latin typeface="Cambria Math" panose="02040503050406030204" pitchFamily="18" charset="0"/>
                            </a:rPr>
                          </m:ctrlPr>
                        </m:dPr>
                        <m:e>
                          <m:d>
                            <m:dPr>
                              <m:begChr m:val=""/>
                              <m:endChr m:val="⟩"/>
                              <m:ctrlPr>
                                <a:rPr lang="en-US" altLang="zh-CN" sz="2400" i="1">
                                  <a:solidFill>
                                    <a:schemeClr val="tx1"/>
                                  </a:solidFill>
                                  <a:latin typeface="Cambria Math" panose="02040503050406030204" pitchFamily="18" charset="0"/>
                                </a:rPr>
                              </m:ctrlPr>
                            </m:dPr>
                            <m:e>
                              <m:sSub>
                                <m:sSubPr>
                                  <m:ctrlPr>
                                    <a:rPr lang="en-US" altLang="zh-CN" sz="2400" i="1">
                                      <a:solidFill>
                                        <a:schemeClr val="tx1"/>
                                      </a:solidFill>
                                      <a:latin typeface="Cambria Math" panose="02040503050406030204" pitchFamily="18" charset="0"/>
                                    </a:rPr>
                                  </m:ctrlPr>
                                </m:sSubPr>
                                <m:e>
                                  <m:r>
                                    <a:rPr lang="zh-CN" altLang="en-US"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0</m:t>
                                  </m:r>
                                </m:sub>
                              </m:sSub>
                            </m:e>
                          </m:d>
                        </m:e>
                      </m:d>
                      <m:r>
                        <a:rPr lang="en-US" altLang="zh-CN" sz="2400" b="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𝐸</m:t>
                          </m:r>
                        </m:e>
                        <m:sub>
                          <m:r>
                            <a:rPr lang="en-US" altLang="zh-CN" sz="2400" b="0" i="1" smtClean="0">
                              <a:solidFill>
                                <a:schemeClr val="tx1"/>
                              </a:solidFill>
                              <a:latin typeface="Cambria Math" panose="02040503050406030204" pitchFamily="18" charset="0"/>
                            </a:rPr>
                            <m:t>0</m:t>
                          </m:r>
                        </m:sub>
                      </m:sSub>
                      <m:r>
                        <a:rPr lang="en-US" altLang="zh-CN" sz="2400" b="0" i="1" smtClean="0">
                          <a:solidFill>
                            <a:schemeClr val="tx1"/>
                          </a:solidFill>
                          <a:latin typeface="Cambria Math" panose="02040503050406030204" pitchFamily="18" charset="0"/>
                        </a:rPr>
                        <m:t>|</m:t>
                      </m:r>
                      <m:sSub>
                        <m:sSubPr>
                          <m:ctrlPr>
                            <a:rPr lang="en-US" altLang="zh-CN" sz="2400" i="1" smtClean="0">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𝜓</m:t>
                          </m:r>
                        </m:e>
                        <m:sub>
                          <m:r>
                            <a:rPr lang="en-US" altLang="zh-CN" sz="2400" b="0" i="1" smtClean="0">
                              <a:solidFill>
                                <a:schemeClr val="tx1"/>
                              </a:solidFill>
                              <a:latin typeface="Cambria Math" panose="02040503050406030204" pitchFamily="18" charset="0"/>
                            </a:rPr>
                            <m:t>0</m:t>
                          </m:r>
                        </m:sub>
                      </m:sSub>
                      <m:r>
                        <a:rPr lang="en-US" altLang="zh-CN" sz="2400" b="0" i="1" smtClean="0">
                          <a:solidFill>
                            <a:schemeClr val="tx1"/>
                          </a:solidFill>
                          <a:latin typeface="Cambria Math" panose="02040503050406030204" pitchFamily="18" charset="0"/>
                        </a:rPr>
                        <m:t>⟩</m:t>
                      </m:r>
                    </m:oMath>
                  </m:oMathPara>
                </a14:m>
                <a:endParaRPr lang="en-US" altLang="zh-CN" sz="2400" i="1" dirty="0">
                  <a:solidFill>
                    <a:schemeClr val="tx1"/>
                  </a:solidFill>
                  <a:latin typeface="Times New Roman" panose="02020603050405020304" pitchFamily="18" charset="0"/>
                  <a:cs typeface="Times New Roman" panose="02020603050405020304" pitchFamily="18" charset="0"/>
                </a:endParaRPr>
              </a:p>
              <a:p>
                <a:pPr>
                  <a:spcAft>
                    <a:spcPts val="1200"/>
                  </a:spcAft>
                </a:pPr>
                <a:r>
                  <a:rPr lang="en-US" altLang="zh-CN" sz="2400" b="1" dirty="0">
                    <a:solidFill>
                      <a:srgbClr val="0000FF"/>
                    </a:solidFill>
                    <a:effectLst/>
                    <a:latin typeface="Times New Roman" panose="02020603050405020304" pitchFamily="18" charset="0"/>
                    <a:cs typeface="Times New Roman" panose="02020603050405020304" pitchFamily="18" charset="0"/>
                  </a:rPr>
                  <a:t>DMRG can also solve </a:t>
                </a:r>
                <a:r>
                  <a:rPr lang="en-US" altLang="zh-CN" sz="2400" b="1" dirty="0">
                    <a:solidFill>
                      <a:srgbClr val="0000FF"/>
                    </a:solidFill>
                    <a:latin typeface="Times New Roman" panose="02020603050405020304" pitchFamily="18" charset="0"/>
                    <a:cs typeface="Times New Roman" panose="02020603050405020304" pitchFamily="18" charset="0"/>
                  </a:rPr>
                  <a:t>multiple low-energy eigenstates simultaneously</a:t>
                </a:r>
                <a:endParaRPr lang="en-US" altLang="zh-CN" sz="2400" i="1" baseline="0" dirty="0">
                  <a:solidFill>
                    <a:srgbClr val="0000FF"/>
                  </a:solidFill>
                  <a:effectLst/>
                  <a:latin typeface="Times New Roman" panose="02020603050405020304" pitchFamily="18" charset="0"/>
                  <a:cs typeface="Times New Roman" panose="02020603050405020304" pitchFamily="18" charset="0"/>
                </a:endParaRPr>
              </a:p>
              <a:p>
                <a:pPr>
                  <a:spcAft>
                    <a:spcPts val="1200"/>
                  </a:spcAft>
                </a:pPr>
                <a:r>
                  <a:rPr lang="en-US" altLang="zh-CN" sz="2400" dirty="0"/>
                  <a:t>                 </a:t>
                </a:r>
                <a14:m>
                  <m:oMath xmlns:m="http://schemas.openxmlformats.org/officeDocument/2006/math">
                    <m:r>
                      <a:rPr lang="en-US" altLang="zh-CN" sz="2400" i="1" smtClean="0">
                        <a:solidFill>
                          <a:schemeClr val="tx1"/>
                        </a:solidFill>
                        <a:effectLst/>
                        <a:latin typeface="Cambria Math" panose="02040503050406030204" pitchFamily="18" charset="0"/>
                      </a:rPr>
                      <m:t>𝐻</m:t>
                    </m:r>
                    <m:r>
                      <a:rPr lang="en-US" altLang="zh-CN" sz="2400" b="0" i="1" smtClean="0">
                        <a:solidFill>
                          <a:schemeClr val="tx1"/>
                        </a:solidFill>
                        <a:effectLst/>
                        <a:latin typeface="Cambria Math" panose="02040503050406030204" pitchFamily="18" charset="0"/>
                      </a:rPr>
                      <m:t>|</m:t>
                    </m:r>
                    <m:sSub>
                      <m:sSubPr>
                        <m:ctrlPr>
                          <a:rPr lang="en-US" altLang="zh-CN" sz="2400" b="0" i="1" smtClean="0">
                            <a:solidFill>
                              <a:schemeClr val="tx1"/>
                            </a:solidFill>
                            <a:effectLst/>
                            <a:latin typeface="Cambria Math" panose="02040503050406030204" pitchFamily="18" charset="0"/>
                          </a:rPr>
                        </m:ctrlPr>
                      </m:sSubPr>
                      <m:e>
                        <m:r>
                          <a:rPr lang="en-US" altLang="zh-CN" sz="2400" b="0" i="1" smtClean="0">
                            <a:solidFill>
                              <a:schemeClr val="tx1"/>
                            </a:solidFill>
                            <a:effectLst/>
                            <a:latin typeface="Cambria Math" panose="02040503050406030204" pitchFamily="18" charset="0"/>
                          </a:rPr>
                          <m:t>𝜓</m:t>
                        </m:r>
                      </m:e>
                      <m:sub>
                        <m:r>
                          <a:rPr lang="en-US" altLang="zh-CN" sz="2400" b="0" i="1" smtClean="0">
                            <a:solidFill>
                              <a:schemeClr val="tx1"/>
                            </a:solidFill>
                            <a:effectLst/>
                            <a:latin typeface="Cambria Math" panose="02040503050406030204" pitchFamily="18" charset="0"/>
                          </a:rPr>
                          <m:t>𝑚</m:t>
                        </m:r>
                      </m:sub>
                    </m:sSub>
                    <m:r>
                      <a:rPr lang="en-US" altLang="zh-CN" sz="2400" b="0" i="1" smtClean="0">
                        <a:solidFill>
                          <a:schemeClr val="tx1"/>
                        </a:solidFill>
                        <a:effectLst/>
                        <a:latin typeface="Cambria Math" panose="02040503050406030204" pitchFamily="18" charset="0"/>
                      </a:rPr>
                      <m:t>⟩=</m:t>
                    </m:r>
                    <m:sSub>
                      <m:sSubPr>
                        <m:ctrlPr>
                          <a:rPr lang="en-US" altLang="zh-CN" sz="2400" b="0" i="1" smtClean="0">
                            <a:solidFill>
                              <a:schemeClr val="tx1"/>
                            </a:solidFill>
                            <a:effectLst/>
                            <a:latin typeface="Cambria Math" panose="02040503050406030204" pitchFamily="18" charset="0"/>
                          </a:rPr>
                        </m:ctrlPr>
                      </m:sSubPr>
                      <m:e>
                        <m:r>
                          <a:rPr lang="en-US" altLang="zh-CN" sz="2400" b="0" i="1" smtClean="0">
                            <a:solidFill>
                              <a:schemeClr val="tx1"/>
                            </a:solidFill>
                            <a:effectLst/>
                            <a:latin typeface="Cambria Math" panose="02040503050406030204" pitchFamily="18" charset="0"/>
                          </a:rPr>
                          <m:t>𝐸</m:t>
                        </m:r>
                      </m:e>
                      <m:sub>
                        <m:r>
                          <a:rPr lang="en-US" altLang="zh-CN" sz="2400" b="0" i="1" smtClean="0">
                            <a:solidFill>
                              <a:schemeClr val="tx1"/>
                            </a:solidFill>
                            <a:effectLst/>
                            <a:latin typeface="Cambria Math" panose="02040503050406030204" pitchFamily="18" charset="0"/>
                          </a:rPr>
                          <m:t>𝑚</m:t>
                        </m:r>
                      </m:sub>
                    </m:sSub>
                    <m:r>
                      <a:rPr lang="en-US" altLang="zh-CN" sz="2400" b="0" i="1" smtClean="0">
                        <a:solidFill>
                          <a:schemeClr val="tx1"/>
                        </a:solidFill>
                        <a:effectLst/>
                        <a:latin typeface="Cambria Math" panose="02040503050406030204" pitchFamily="18" charset="0"/>
                      </a:rPr>
                      <m:t>|</m:t>
                    </m:r>
                    <m:sSub>
                      <m:sSubPr>
                        <m:ctrlPr>
                          <a:rPr lang="en-US" altLang="zh-CN" sz="2400" b="0" i="1" smtClean="0">
                            <a:solidFill>
                              <a:schemeClr val="tx1"/>
                            </a:solidFill>
                            <a:effectLst/>
                            <a:latin typeface="Cambria Math" panose="02040503050406030204" pitchFamily="18" charset="0"/>
                          </a:rPr>
                        </m:ctrlPr>
                      </m:sSubPr>
                      <m:e>
                        <m:r>
                          <a:rPr lang="en-US" altLang="zh-CN" sz="2400" b="0" i="1" smtClean="0">
                            <a:solidFill>
                              <a:schemeClr val="tx1"/>
                            </a:solidFill>
                            <a:effectLst/>
                            <a:latin typeface="Cambria Math" panose="02040503050406030204" pitchFamily="18" charset="0"/>
                          </a:rPr>
                          <m:t>𝜓</m:t>
                        </m:r>
                      </m:e>
                      <m:sub>
                        <m:r>
                          <a:rPr lang="en-US" altLang="zh-CN" sz="2400" b="0" i="1" smtClean="0">
                            <a:solidFill>
                              <a:schemeClr val="tx1"/>
                            </a:solidFill>
                            <a:effectLst/>
                            <a:latin typeface="Cambria Math" panose="02040503050406030204" pitchFamily="18" charset="0"/>
                          </a:rPr>
                          <m:t>𝑚</m:t>
                        </m:r>
                      </m:sub>
                    </m:sSub>
                    <m:r>
                      <a:rPr lang="en-US" altLang="zh-CN" sz="2400" b="0" i="1" smtClean="0">
                        <a:solidFill>
                          <a:schemeClr val="tx1"/>
                        </a:solidFill>
                        <a:effectLst/>
                        <a:latin typeface="Cambria Math" panose="02040503050406030204" pitchFamily="18" charset="0"/>
                      </a:rPr>
                      <m:t>⟩</m:t>
                    </m:r>
                  </m:oMath>
                </a14:m>
                <a:r>
                  <a:rPr lang="en-US" altLang="zh-CN" sz="24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d>
                      <m:dPr>
                        <m:ctrlPr>
                          <a:rPr lang="en-US" altLang="zh-CN" sz="2400" b="1" i="1" smtClean="0">
                            <a:latin typeface="Cambria Math" panose="02040503050406030204" pitchFamily="18" charset="0"/>
                          </a:rPr>
                        </m:ctrlPr>
                      </m:dPr>
                      <m:e>
                        <m:r>
                          <a:rPr lang="en-US" altLang="zh-CN" sz="2400" b="0" i="1" smtClean="0">
                            <a:latin typeface="Cambria Math" panose="02040503050406030204" pitchFamily="18" charset="0"/>
                          </a:rPr>
                          <m:t>𝑚</m:t>
                        </m:r>
                        <m:r>
                          <a:rPr lang="en-US" altLang="zh-CN" sz="2400" b="0" i="1" smtClean="0">
                            <a:latin typeface="Cambria Math" panose="02040503050406030204" pitchFamily="18" charset="0"/>
                          </a:rPr>
                          <m:t>=1,  …, </m:t>
                        </m:r>
                        <m:r>
                          <a:rPr lang="en-US" altLang="zh-CN" sz="2400" b="0" i="1" smtClean="0">
                            <a:latin typeface="Cambria Math" panose="02040503050406030204" pitchFamily="18" charset="0"/>
                          </a:rPr>
                          <m:t>𝑀</m:t>
                        </m:r>
                      </m:e>
                    </m:d>
                  </m:oMath>
                </a14:m>
                <a:endParaRPr lang="en-US" altLang="zh-CN" sz="2400" b="0" i="1" dirty="0">
                  <a:latin typeface="Cambria Math" panose="02040503050406030204" pitchFamily="18" charset="0"/>
                </a:endParaRPr>
              </a:p>
              <a:p>
                <a:pPr>
                  <a:spcAft>
                    <a:spcPts val="1200"/>
                  </a:spcAft>
                </a:pPr>
                <a:r>
                  <a:rPr lang="en-US" altLang="zh-CN" sz="2400" b="0" dirty="0">
                    <a:solidFill>
                      <a:schemeClr val="tx1"/>
                    </a:solidFill>
                    <a:effectLst/>
                  </a:rPr>
                  <a:t>              </a:t>
                </a:r>
                <a14:m>
                  <m:oMath xmlns:m="http://schemas.openxmlformats.org/officeDocument/2006/math">
                    <m:r>
                      <a:rPr lang="en-US" altLang="zh-CN" sz="2400" b="0" i="1" smtClean="0">
                        <a:solidFill>
                          <a:schemeClr val="tx1"/>
                        </a:solidFill>
                        <a:effectLst/>
                        <a:latin typeface="Cambria Math" panose="02040503050406030204" pitchFamily="18" charset="0"/>
                      </a:rPr>
                      <m:t>⟨</m:t>
                    </m:r>
                    <m:sSub>
                      <m:sSubPr>
                        <m:ctrlPr>
                          <a:rPr lang="en-US" altLang="zh-CN" sz="2400" i="1" smtClean="0">
                            <a:solidFill>
                              <a:schemeClr val="tx1"/>
                            </a:solidFill>
                            <a:effectLst/>
                            <a:latin typeface="Cambria Math" panose="02040503050406030204" pitchFamily="18" charset="0"/>
                          </a:rPr>
                        </m:ctrlPr>
                      </m:sSubPr>
                      <m:e>
                        <m:r>
                          <a:rPr lang="en-US" altLang="zh-CN" sz="2400" i="1" smtClean="0">
                            <a:solidFill>
                              <a:schemeClr val="tx1"/>
                            </a:solidFill>
                            <a:effectLst/>
                            <a:latin typeface="Cambria Math" panose="02040503050406030204" pitchFamily="18" charset="0"/>
                          </a:rPr>
                          <m:t>𝜓</m:t>
                        </m:r>
                      </m:e>
                      <m:sub>
                        <m:r>
                          <a:rPr lang="en-US" altLang="zh-CN" sz="2400" b="0" i="1" smtClean="0">
                            <a:solidFill>
                              <a:schemeClr val="tx1"/>
                            </a:solidFill>
                            <a:effectLst/>
                            <a:latin typeface="Cambria Math" panose="02040503050406030204" pitchFamily="18" charset="0"/>
                          </a:rPr>
                          <m:t>𝑚</m:t>
                        </m:r>
                      </m:sub>
                    </m:sSub>
                    <m:r>
                      <a:rPr lang="en-US" altLang="zh-CN" sz="2400" b="0" i="1" smtClean="0">
                        <a:solidFill>
                          <a:schemeClr val="tx1"/>
                        </a:solidFill>
                        <a:effectLst/>
                        <a:latin typeface="Cambria Math" panose="02040503050406030204" pitchFamily="18" charset="0"/>
                      </a:rPr>
                      <m:t>|</m:t>
                    </m:r>
                    <m:sSub>
                      <m:sSubPr>
                        <m:ctrlPr>
                          <a:rPr lang="en-US" altLang="zh-CN" sz="2400" b="0" i="1" smtClean="0">
                            <a:solidFill>
                              <a:schemeClr val="tx1"/>
                            </a:solidFill>
                            <a:effectLst/>
                            <a:latin typeface="Cambria Math" panose="02040503050406030204" pitchFamily="18" charset="0"/>
                          </a:rPr>
                        </m:ctrlPr>
                      </m:sSubPr>
                      <m:e>
                        <m:r>
                          <a:rPr lang="en-US" altLang="zh-CN" sz="2400" b="0" i="1" smtClean="0">
                            <a:solidFill>
                              <a:schemeClr val="tx1"/>
                            </a:solidFill>
                            <a:effectLst/>
                            <a:latin typeface="Cambria Math" panose="02040503050406030204" pitchFamily="18" charset="0"/>
                          </a:rPr>
                          <m:t>𝜓</m:t>
                        </m:r>
                      </m:e>
                      <m:sub>
                        <m:r>
                          <a:rPr lang="en-US" altLang="zh-CN" sz="2400" b="0" i="1" smtClean="0">
                            <a:solidFill>
                              <a:schemeClr val="tx1"/>
                            </a:solidFill>
                            <a:effectLst/>
                            <a:latin typeface="Cambria Math" panose="02040503050406030204" pitchFamily="18" charset="0"/>
                          </a:rPr>
                          <m:t>𝑛</m:t>
                        </m:r>
                      </m:sub>
                    </m:sSub>
                    <m:r>
                      <a:rPr lang="en-US" altLang="zh-CN" sz="2400" b="0" i="1" smtClean="0">
                        <a:solidFill>
                          <a:schemeClr val="tx1"/>
                        </a:solidFill>
                        <a:effectLst/>
                        <a:latin typeface="Cambria Math" panose="02040503050406030204" pitchFamily="18" charset="0"/>
                      </a:rPr>
                      <m:t>⟩</m:t>
                    </m:r>
                    <m:r>
                      <a:rPr lang="en-US" altLang="zh-CN" sz="2400" b="0" i="1" smtClean="0">
                        <a:solidFill>
                          <a:schemeClr val="tx1"/>
                        </a:solidFill>
                        <a:latin typeface="Cambria Math" panose="02040503050406030204" pitchFamily="18" charset="0"/>
                      </a:rPr>
                      <m:t>=</m:t>
                    </m:r>
                    <m:sSub>
                      <m:sSubPr>
                        <m:ctrlPr>
                          <a:rPr lang="en-US" altLang="zh-CN" sz="2400" b="0" i="1" smtClean="0">
                            <a:solidFill>
                              <a:schemeClr val="tx1"/>
                            </a:solidFill>
                            <a:effectLst/>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𝛿</m:t>
                        </m:r>
                      </m:e>
                      <m:sub>
                        <m:r>
                          <a:rPr lang="en-US" altLang="zh-CN" sz="2400" b="0" i="1" smtClean="0">
                            <a:solidFill>
                              <a:schemeClr val="tx1"/>
                            </a:solidFill>
                            <a:latin typeface="Cambria Math" panose="02040503050406030204" pitchFamily="18" charset="0"/>
                          </a:rPr>
                          <m:t>𝑚</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𝑛</m:t>
                        </m:r>
                      </m:sub>
                    </m:sSub>
                  </m:oMath>
                </a14:m>
                <a:endParaRPr lang="en-US" altLang="zh-CN" sz="2400" i="1" dirty="0">
                  <a:latin typeface="Times New Roman" panose="02020603050405020304" pitchFamily="18" charset="0"/>
                  <a:cs typeface="Times New Roman" panose="02020603050405020304" pitchFamily="18" charset="0"/>
                </a:endParaRPr>
              </a:p>
              <a:p>
                <a:pPr algn="ctr">
                  <a:spcBef>
                    <a:spcPts val="2400"/>
                  </a:spcBef>
                </a:pPr>
                <a:r>
                  <a:rPr lang="en-US" altLang="zh-CN" dirty="0">
                    <a:solidFill>
                      <a:srgbClr val="0000FF"/>
                    </a:solidFill>
                    <a:latin typeface="Times New Roman" panose="02020603050405020304" pitchFamily="18" charset="0"/>
                    <a:cs typeface="Times New Roman" panose="02020603050405020304" pitchFamily="18" charset="0"/>
                  </a:rPr>
                  <a:t>S. R. White, PRB </a:t>
                </a:r>
                <a:r>
                  <a:rPr lang="en-US" altLang="zh-CN" b="1" dirty="0">
                    <a:solidFill>
                      <a:srgbClr val="0000FF"/>
                    </a:solidFill>
                    <a:latin typeface="Times New Roman" panose="02020603050405020304" pitchFamily="18" charset="0"/>
                    <a:cs typeface="Times New Roman" panose="02020603050405020304" pitchFamily="18" charset="0"/>
                  </a:rPr>
                  <a:t>48</a:t>
                </a:r>
                <a:r>
                  <a:rPr lang="en-US" altLang="zh-CN" dirty="0">
                    <a:solidFill>
                      <a:srgbClr val="0000FF"/>
                    </a:solidFill>
                    <a:latin typeface="Times New Roman" panose="02020603050405020304" pitchFamily="18" charset="0"/>
                    <a:cs typeface="Times New Roman" panose="02020603050405020304" pitchFamily="18" charset="0"/>
                  </a:rPr>
                  <a:t>, 10345 (1993)</a:t>
                </a:r>
              </a:p>
            </p:txBody>
          </p:sp>
        </mc:Choice>
        <mc:Fallback xmlns="">
          <p:sp>
            <p:nvSpPr>
              <p:cNvPr id="4" name="文本框 3">
                <a:extLst>
                  <a:ext uri="{FF2B5EF4-FFF2-40B4-BE49-F238E27FC236}">
                    <a16:creationId xmlns:a16="http://schemas.microsoft.com/office/drawing/2014/main" id="{D23FB702-DA3A-4618-8B2A-6BFD8BDD29F7}"/>
                  </a:ext>
                </a:extLst>
              </p:cNvPr>
              <p:cNvSpPr txBox="1">
                <a:spLocks noRot="1" noChangeAspect="1" noMove="1" noResize="1" noEditPoints="1" noAdjustHandles="1" noChangeArrowheads="1" noChangeShapeType="1" noTextEdit="1"/>
              </p:cNvSpPr>
              <p:nvPr/>
            </p:nvSpPr>
            <p:spPr>
              <a:xfrm>
                <a:off x="1345265" y="2021252"/>
                <a:ext cx="7246183" cy="4048096"/>
              </a:xfrm>
              <a:prstGeom prst="rect">
                <a:avLst/>
              </a:prstGeom>
              <a:blipFill>
                <a:blip r:embed="rId3"/>
                <a:stretch>
                  <a:fillRect l="-1259" t="-1049" r="-756" b="-1199"/>
                </a:stretch>
              </a:blipFill>
              <a:ln w="19050">
                <a:solidFill>
                  <a:srgbClr val="00B050"/>
                </a:solidFill>
              </a:ln>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6C6B03FF-94EE-4B6B-8A55-1E5FADD5C5EF}"/>
              </a:ext>
            </a:extLst>
          </p:cNvPr>
          <p:cNvSpPr txBox="1"/>
          <p:nvPr/>
        </p:nvSpPr>
        <p:spPr>
          <a:xfrm>
            <a:off x="8733253" y="2724425"/>
            <a:ext cx="3149057" cy="2345322"/>
          </a:xfrm>
          <a:prstGeom prst="rect">
            <a:avLst/>
          </a:prstGeom>
          <a:noFill/>
        </p:spPr>
        <p:txBody>
          <a:bodyPr wrap="square">
            <a:spAutoFit/>
          </a:bodyPr>
          <a:lstStyle/>
          <a:p>
            <a:pPr>
              <a:lnSpc>
                <a:spcPct val="150000"/>
              </a:lnSpc>
              <a:spcAft>
                <a:spcPts val="1200"/>
              </a:spcAft>
            </a:pPr>
            <a:r>
              <a:rPr lang="en-US" altLang="zh-CN" sz="2000" b="1" dirty="0">
                <a:latin typeface="Times New Roman" panose="02020603050405020304" pitchFamily="18" charset="0"/>
                <a:cs typeface="Times New Roman" panose="02020603050405020304" pitchFamily="18" charset="0"/>
              </a:rPr>
              <a:t>This is a commonly used approach, but the accuracy of the excited eigenstates is still poor in comparison with the ground state</a:t>
            </a:r>
          </a:p>
        </p:txBody>
      </p:sp>
      <p:sp>
        <p:nvSpPr>
          <p:cNvPr id="8" name="矩形 3">
            <a:extLst>
              <a:ext uri="{FF2B5EF4-FFF2-40B4-BE49-F238E27FC236}">
                <a16:creationId xmlns:a16="http://schemas.microsoft.com/office/drawing/2014/main" id="{66EFFBED-21EE-438B-AA17-E64D714ED844}"/>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Existing methods for determining low-energy eigenstates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3598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4" y="5731736"/>
            <a:ext cx="1827715" cy="11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6" name="Picture 4" descr="PE0767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47032">
            <a:off x="328676" y="5387761"/>
            <a:ext cx="809836" cy="811714"/>
          </a:xfrm>
          <a:prstGeom prst="rect">
            <a:avLst/>
          </a:prstGeom>
          <a:noFill/>
          <a:extLst>
            <a:ext uri="{909E8E84-426E-40DD-AFC4-6F175D3DCCD1}">
              <a14:hiddenFill xmlns:a14="http://schemas.microsoft.com/office/drawing/2010/main">
                <a:solidFill>
                  <a:srgbClr val="FFFFFF"/>
                </a:solidFill>
              </a14:hiddenFill>
            </a:ext>
          </a:extLst>
        </p:spPr>
      </p:pic>
      <p:sp>
        <p:nvSpPr>
          <p:cNvPr id="161798" name="Line 6"/>
          <p:cNvSpPr>
            <a:spLocks noChangeShapeType="1"/>
          </p:cNvSpPr>
          <p:nvPr/>
        </p:nvSpPr>
        <p:spPr bwMode="auto">
          <a:xfrm flipV="1">
            <a:off x="7599362" y="1168749"/>
            <a:ext cx="1819845" cy="2"/>
          </a:xfrm>
          <a:prstGeom prst="line">
            <a:avLst/>
          </a:prstGeom>
          <a:noFill/>
          <a:ln w="76200" cmpd="thinThick">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1799" name="Line 7"/>
          <p:cNvSpPr>
            <a:spLocks noChangeShapeType="1"/>
          </p:cNvSpPr>
          <p:nvPr/>
        </p:nvSpPr>
        <p:spPr bwMode="auto">
          <a:xfrm>
            <a:off x="8543924" y="1213141"/>
            <a:ext cx="1818554" cy="1627714"/>
          </a:xfrm>
          <a:prstGeom prst="line">
            <a:avLst/>
          </a:prstGeom>
          <a:noFill/>
          <a:ln w="38100">
            <a:solidFill>
              <a:srgbClr val="00B0F0"/>
            </a:solidFill>
            <a:round/>
            <a:headEnd/>
            <a:tailEnd/>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sp>
        <p:nvSpPr>
          <p:cNvPr id="161801" name="Line 9"/>
          <p:cNvSpPr>
            <a:spLocks noChangeShapeType="1"/>
          </p:cNvSpPr>
          <p:nvPr/>
        </p:nvSpPr>
        <p:spPr bwMode="auto">
          <a:xfrm flipV="1">
            <a:off x="1176121" y="1213141"/>
            <a:ext cx="7367803" cy="4190339"/>
          </a:xfrm>
          <a:prstGeom prst="line">
            <a:avLst/>
          </a:prstGeom>
          <a:noFill/>
          <a:ln w="38100">
            <a:solidFill>
              <a:srgbClr val="00B0F0"/>
            </a:solidFill>
            <a:round/>
            <a:headEnd/>
            <a:tailEnd/>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zh-CN" altLang="en-US"/>
          </a:p>
        </p:txBody>
      </p:sp>
      <p:grpSp>
        <p:nvGrpSpPr>
          <p:cNvPr id="5" name="组合 4"/>
          <p:cNvGrpSpPr/>
          <p:nvPr/>
        </p:nvGrpSpPr>
        <p:grpSpPr>
          <a:xfrm>
            <a:off x="5859262" y="2024873"/>
            <a:ext cx="5058778" cy="4703869"/>
            <a:chOff x="5859262" y="1794047"/>
            <a:chExt cx="5058778" cy="4703869"/>
          </a:xfrm>
        </p:grpSpPr>
        <p:pic>
          <p:nvPicPr>
            <p:cNvPr id="161795" name="Picture 3" descr="br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5601" y="1794047"/>
              <a:ext cx="1327366" cy="374560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5859262" y="5666919"/>
              <a:ext cx="5058778" cy="830997"/>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Exponential Wall </a:t>
              </a:r>
            </a:p>
            <a:p>
              <a:pPr algn="ctr"/>
              <a:r>
                <a:rPr lang="en-US" altLang="zh-CN" sz="2000" b="1" i="1" dirty="0">
                  <a:solidFill>
                    <a:srgbClr val="0000FF"/>
                  </a:solidFill>
                  <a:latin typeface="Times New Roman" panose="02020603050405020304" pitchFamily="18" charset="0"/>
                  <a:cs typeface="Times New Roman" panose="02020603050405020304" pitchFamily="18" charset="0"/>
                </a:rPr>
                <a:t>cost </a:t>
              </a:r>
              <a:r>
                <a:rPr lang="en-US" altLang="zh-CN" sz="2000" b="1" dirty="0">
                  <a:solidFill>
                    <a:srgbClr val="0000FF"/>
                  </a:solidFill>
                  <a:latin typeface="Times New Roman" panose="02020603050405020304" pitchFamily="18" charset="0"/>
                  <a:cs typeface="Times New Roman" panose="02020603050405020304" pitchFamily="18" charset="0"/>
                </a:rPr>
                <a:t>grows exponentially with the system size</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grpSp>
      <p:sp>
        <p:nvSpPr>
          <p:cNvPr id="15" name="文本框 14"/>
          <p:cNvSpPr txBox="1"/>
          <p:nvPr/>
        </p:nvSpPr>
        <p:spPr>
          <a:xfrm rot="19831330">
            <a:off x="1681761" y="3590806"/>
            <a:ext cx="5824373"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Polynomial cost </a:t>
            </a:r>
          </a:p>
        </p:txBody>
      </p:sp>
      <p:sp>
        <p:nvSpPr>
          <p:cNvPr id="16" name="文本框 15"/>
          <p:cNvSpPr txBox="1"/>
          <p:nvPr/>
        </p:nvSpPr>
        <p:spPr>
          <a:xfrm>
            <a:off x="9402052" y="870914"/>
            <a:ext cx="2680464" cy="954107"/>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Tensor-network </a:t>
            </a:r>
          </a:p>
          <a:p>
            <a:r>
              <a:rPr lang="en-US" altLang="zh-CN" sz="2800" b="1" dirty="0">
                <a:latin typeface="Times New Roman" panose="02020603050405020304" pitchFamily="18" charset="0"/>
                <a:cs typeface="Times New Roman" panose="02020603050405020304" pitchFamily="18" charset="0"/>
              </a:rPr>
              <a:t>renormalization</a:t>
            </a:r>
          </a:p>
        </p:txBody>
      </p:sp>
      <p:grpSp>
        <p:nvGrpSpPr>
          <p:cNvPr id="6" name="组合 5"/>
          <p:cNvGrpSpPr/>
          <p:nvPr/>
        </p:nvGrpSpPr>
        <p:grpSpPr>
          <a:xfrm>
            <a:off x="9453201" y="2608135"/>
            <a:ext cx="2654289" cy="2891476"/>
            <a:chOff x="9453201" y="2608135"/>
            <a:chExt cx="2654289" cy="2891476"/>
          </a:xfrm>
        </p:grpSpPr>
        <p:pic>
          <p:nvPicPr>
            <p:cNvPr id="161797" name="Picture 5" descr="PE01616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3319" y="2608135"/>
              <a:ext cx="1209010" cy="11352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40"/>
                <p:cNvSpPr txBox="1"/>
                <p:nvPr/>
              </p:nvSpPr>
              <p:spPr>
                <a:xfrm>
                  <a:off x="9453201" y="3771647"/>
                  <a:ext cx="2654289" cy="1312347"/>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2800" b="1" dirty="0" smtClean="0">
                            <a:solidFill>
                              <a:schemeClr val="tx1"/>
                            </a:solidFill>
                          </a:rPr>
                          <m:t>|</m:t>
                        </m:r>
                        <m:d>
                          <m:dPr>
                            <m:begChr m:val=""/>
                            <m:endChr m:val="⟩"/>
                            <m:ctrlPr>
                              <a:rPr lang="pt-BR" altLang="zh-CN" sz="2800" b="1" i="1">
                                <a:solidFill>
                                  <a:schemeClr val="tx1"/>
                                </a:solidFill>
                                <a:latin typeface="Cambria Math" panose="02040503050406030204" pitchFamily="18" charset="0"/>
                              </a:rPr>
                            </m:ctrlPr>
                          </m:dPr>
                          <m:e>
                            <m:r>
                              <a:rPr lang="pt-BR" altLang="zh-CN" sz="2800" b="1" i="1">
                                <a:solidFill>
                                  <a:schemeClr val="tx1"/>
                                </a:solidFill>
                                <a:latin typeface="Cambria Math"/>
                                <a:sym typeface="Symbol"/>
                              </a:rPr>
                              <m:t></m:t>
                            </m:r>
                          </m:e>
                        </m:d>
                        <m:r>
                          <a:rPr lang="pt-BR" altLang="zh-CN" sz="2800" b="1" i="1" smtClean="0">
                            <a:solidFill>
                              <a:schemeClr val="tx1"/>
                            </a:solidFill>
                            <a:latin typeface="Cambria Math"/>
                          </a:rPr>
                          <m:t>=</m:t>
                        </m:r>
                        <m:nary>
                          <m:naryPr>
                            <m:chr m:val="∑"/>
                            <m:ctrlPr>
                              <a:rPr lang="pt-BR" altLang="zh-CN" sz="2800" b="1" i="1">
                                <a:latin typeface="Cambria Math" panose="02040503050406030204" pitchFamily="18" charset="0"/>
                              </a:rPr>
                            </m:ctrlPr>
                          </m:naryPr>
                          <m:sub>
                            <m:r>
                              <a:rPr lang="en-US" altLang="zh-CN" sz="2800" b="1" i="1" smtClean="0">
                                <a:latin typeface="Cambria Math" panose="02040503050406030204" pitchFamily="18" charset="0"/>
                              </a:rPr>
                              <m:t>𝒊</m:t>
                            </m:r>
                            <m:r>
                              <a:rPr lang="pt-BR" altLang="zh-CN" sz="2800" b="1" i="1">
                                <a:latin typeface="Cambria Math"/>
                              </a:rPr>
                              <m:t>=</m:t>
                            </m:r>
                            <m:r>
                              <a:rPr lang="en-US" altLang="zh-CN" sz="2800" b="1" i="1">
                                <a:latin typeface="Cambria Math"/>
                              </a:rPr>
                              <m:t>𝟏</m:t>
                            </m:r>
                          </m:sub>
                          <m:sup>
                            <m:r>
                              <a:rPr lang="en-US" altLang="zh-CN" sz="2800" b="1" i="1" smtClean="0">
                                <a:latin typeface="Cambria Math" panose="02040503050406030204" pitchFamily="18" charset="0"/>
                              </a:rPr>
                              <m:t>𝑵</m:t>
                            </m:r>
                          </m:sup>
                          <m:e>
                            <m:sSub>
                              <m:sSubPr>
                                <m:ctrlPr>
                                  <a:rPr lang="en-US" altLang="zh-CN" sz="2800" b="1" i="1">
                                    <a:latin typeface="Cambria Math" panose="02040503050406030204" pitchFamily="18" charset="0"/>
                                  </a:rPr>
                                </m:ctrlPr>
                              </m:sSubPr>
                              <m:e>
                                <m:r>
                                  <a:rPr lang="en-US" altLang="zh-CN" sz="2800" b="1" i="1" smtClean="0">
                                    <a:latin typeface="Cambria Math" panose="02040503050406030204" pitchFamily="18" charset="0"/>
                                  </a:rPr>
                                  <m:t>𝒂</m:t>
                                </m:r>
                              </m:e>
                              <m:sub>
                                <m:r>
                                  <a:rPr lang="en-US" altLang="zh-CN" sz="2800" b="1" i="1" smtClean="0">
                                    <a:latin typeface="Cambria Math" panose="02040503050406030204" pitchFamily="18" charset="0"/>
                                  </a:rPr>
                                  <m:t>𝒊</m:t>
                                </m:r>
                              </m:sub>
                            </m:sSub>
                            <m:r>
                              <m:rPr>
                                <m:nor/>
                              </m:rPr>
                              <a:rPr lang="en-US" altLang="zh-CN" sz="2800" b="1">
                                <a:latin typeface="Cambria Math"/>
                              </a:rPr>
                              <m:t> </m:t>
                            </m:r>
                            <m:r>
                              <m:rPr>
                                <m:nor/>
                              </m:rPr>
                              <a:rPr lang="en-US" altLang="zh-CN" sz="2800" b="1" dirty="0"/>
                              <m:t>|</m:t>
                            </m:r>
                            <m:d>
                              <m:dPr>
                                <m:begChr m:val=""/>
                                <m:endChr m:val="⟩"/>
                                <m:ctrlPr>
                                  <a:rPr lang="pt-BR" altLang="zh-CN" sz="2800" b="1" i="1">
                                    <a:latin typeface="Cambria Math" panose="02040503050406030204" pitchFamily="18" charset="0"/>
                                  </a:rPr>
                                </m:ctrlPr>
                              </m:dPr>
                              <m:e>
                                <m:r>
                                  <a:rPr lang="en-US" altLang="zh-CN" sz="2800" b="1" i="1" smtClean="0">
                                    <a:latin typeface="Cambria Math" panose="02040503050406030204" pitchFamily="18" charset="0"/>
                                  </a:rPr>
                                  <m:t>𝒊</m:t>
                                </m:r>
                              </m:e>
                            </m:d>
                          </m:e>
                        </m:nary>
                      </m:oMath>
                    </m:oMathPara>
                  </a14:m>
                  <a:endParaRPr lang="zh-CN" altLang="en-US" sz="2800" b="1" dirty="0">
                    <a:solidFill>
                      <a:schemeClr val="tx1"/>
                    </a:solidFill>
                  </a:endParaRPr>
                </a:p>
              </p:txBody>
            </p:sp>
          </mc:Choice>
          <mc:Fallback xmlns="">
            <p:sp>
              <p:nvSpPr>
                <p:cNvPr id="20" name="TextBox 40"/>
                <p:cNvSpPr txBox="1">
                  <a:spLocks noRot="1" noChangeAspect="1" noMove="1" noResize="1" noEditPoints="1" noAdjustHandles="1" noChangeArrowheads="1" noChangeShapeType="1" noTextEdit="1"/>
                </p:cNvSpPr>
                <p:nvPr/>
              </p:nvSpPr>
              <p:spPr>
                <a:xfrm>
                  <a:off x="9453201" y="3771647"/>
                  <a:ext cx="2654289" cy="1312347"/>
                </a:xfrm>
                <a:prstGeom prst="rect">
                  <a:avLst/>
                </a:prstGeom>
                <a:blipFill>
                  <a:blip r:embed="rId6"/>
                  <a:stretch>
                    <a:fillRect/>
                  </a:stretch>
                </a:blipFill>
                <a:ln w="28575">
                  <a:noFill/>
                </a:ln>
              </p:spPr>
              <p:txBody>
                <a:bodyPr/>
                <a:lstStyle/>
                <a:p>
                  <a:r>
                    <a:rPr lang="zh-CN" altLang="en-US">
                      <a:noFill/>
                    </a:rPr>
                    <a:t> </a:t>
                  </a:r>
                </a:p>
              </p:txBody>
            </p:sp>
          </mc:Fallback>
        </mc:AlternateContent>
        <p:sp>
          <p:nvSpPr>
            <p:cNvPr id="2" name="文本框 1"/>
            <p:cNvSpPr txBox="1"/>
            <p:nvPr/>
          </p:nvSpPr>
          <p:spPr>
            <a:xfrm>
              <a:off x="9809101" y="5130279"/>
              <a:ext cx="2185214"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Many Body Systems</a:t>
              </a:r>
              <a:endParaRPr lang="zh-CN" altLang="en-US" b="1" dirty="0">
                <a:latin typeface="Times New Roman" panose="02020603050405020304" pitchFamily="18" charset="0"/>
                <a:cs typeface="Times New Roman" panose="02020603050405020304" pitchFamily="18" charset="0"/>
              </a:endParaRPr>
            </a:p>
          </p:txBody>
        </p:sp>
      </p:grpSp>
      <p:sp>
        <p:nvSpPr>
          <p:cNvPr id="7" name="文本框 6"/>
          <p:cNvSpPr txBox="1"/>
          <p:nvPr/>
        </p:nvSpPr>
        <p:spPr>
          <a:xfrm>
            <a:off x="547078" y="1103412"/>
            <a:ext cx="6850009" cy="523220"/>
          </a:xfrm>
          <a:prstGeom prst="rect">
            <a:avLst/>
          </a:prstGeom>
          <a:noFill/>
        </p:spPr>
        <p:txBody>
          <a:bodyPr wrap="square" rtlCol="0">
            <a:spAutoFit/>
          </a:bodyPr>
          <a:lstStyle/>
          <a:p>
            <a:r>
              <a:rPr lang="en-US" altLang="zh-CN" sz="2800" b="1" dirty="0">
                <a:solidFill>
                  <a:srgbClr val="0000FF"/>
                </a:solidFill>
                <a:latin typeface="Times New Roman" panose="02020603050405020304" pitchFamily="18" charset="0"/>
                <a:cs typeface="Times New Roman" panose="02020603050405020304" pitchFamily="18" charset="0"/>
              </a:rPr>
              <a:t>Combat the exponential growing problem</a:t>
            </a:r>
          </a:p>
        </p:txBody>
      </p:sp>
      <p:sp>
        <p:nvSpPr>
          <p:cNvPr id="9" name="矩形 10">
            <a:extLst>
              <a:ext uri="{FF2B5EF4-FFF2-40B4-BE49-F238E27FC236}">
                <a16:creationId xmlns:a16="http://schemas.microsoft.com/office/drawing/2014/main" id="{24AFB6CE-0B53-DF94-BEE7-9A2A551B2D41}"/>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Arial" panose="020B0604020202020204" pitchFamily="34" charset="0"/>
                <a:ea typeface="黑体" panose="02010609060101010101" pitchFamily="49" charset="-122"/>
                <a:cs typeface="Arial" panose="020B0604020202020204" pitchFamily="34" charset="0"/>
              </a:rPr>
              <a:t>What is density-matrix and tensor-network renormalization for?</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793109FD-9882-2CF3-6095-2419990E8CC0}"/>
              </a:ext>
            </a:extLst>
          </p:cNvPr>
          <p:cNvSpPr txBox="1"/>
          <p:nvPr/>
        </p:nvSpPr>
        <p:spPr>
          <a:xfrm>
            <a:off x="591062" y="1878690"/>
            <a:ext cx="4654224" cy="1200329"/>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In the study of </a:t>
            </a:r>
            <a:r>
              <a:rPr lang="en-US" altLang="zh-CN" sz="1800" b="1" dirty="0">
                <a:latin typeface="Times New Roman" panose="02020603050405020304" pitchFamily="18" charset="0"/>
                <a:cs typeface="Times New Roman" panose="02020603050405020304" pitchFamily="18" charset="0"/>
              </a:rPr>
              <a:t>quantum many-body </a:t>
            </a:r>
            <a:r>
              <a:rPr lang="en-US" altLang="zh-CN" b="1" dirty="0">
                <a:latin typeface="Times New Roman" panose="02020603050405020304" pitchFamily="18" charset="0"/>
                <a:cs typeface="Times New Roman" panose="02020603050405020304" pitchFamily="18" charset="0"/>
              </a:rPr>
              <a:t>problems i</a:t>
            </a:r>
            <a:r>
              <a:rPr lang="en-US" altLang="zh-CN" sz="1800" b="1" dirty="0">
                <a:latin typeface="Times New Roman" panose="02020603050405020304" pitchFamily="18" charset="0"/>
                <a:cs typeface="Times New Roman" panose="02020603050405020304" pitchFamily="18" charset="0"/>
              </a:rPr>
              <a:t>n physics, quantum chemistry, quantum information, </a:t>
            </a:r>
            <a:r>
              <a:rPr lang="en-US" altLang="zh-CN" b="1" dirty="0">
                <a:latin typeface="Times New Roman" panose="02020603050405020304" pitchFamily="18" charset="0"/>
                <a:cs typeface="Times New Roman" panose="02020603050405020304" pitchFamily="18" charset="0"/>
              </a:rPr>
              <a:t>we often meet the exponential growing problem</a:t>
            </a:r>
            <a:endParaRPr lang="en-US" altLang="zh-CN"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93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1"/>
                                        </p:tgtEl>
                                        <p:attrNameLst>
                                          <p:attrName>style.visibility</p:attrName>
                                        </p:attrNameLst>
                                      </p:cBhvr>
                                      <p:to>
                                        <p:strVal val="visible"/>
                                      </p:to>
                                    </p:set>
                                    <p:animEffect transition="in" filter="fade">
                                      <p:cBhvr>
                                        <p:cTn id="13" dur="1500"/>
                                        <p:tgtEl>
                                          <p:spTgt spid="1618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1798"/>
                                        </p:tgtEl>
                                        <p:attrNameLst>
                                          <p:attrName>style.visibility</p:attrName>
                                        </p:attrNameLst>
                                      </p:cBhvr>
                                      <p:to>
                                        <p:strVal val="visible"/>
                                      </p:to>
                                    </p:set>
                                    <p:animEffect transition="in" filter="fade">
                                      <p:cBhvr>
                                        <p:cTn id="16" dur="1500"/>
                                        <p:tgtEl>
                                          <p:spTgt spid="16179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1799"/>
                                        </p:tgtEl>
                                        <p:attrNameLst>
                                          <p:attrName>style.visibility</p:attrName>
                                        </p:attrNameLst>
                                      </p:cBhvr>
                                      <p:to>
                                        <p:strVal val="visible"/>
                                      </p:to>
                                    </p:set>
                                    <p:animEffect transition="in" filter="fade">
                                      <p:cBhvr>
                                        <p:cTn id="19" dur="1500"/>
                                        <p:tgtEl>
                                          <p:spTgt spid="16179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500"/>
                                        <p:tgtEl>
                                          <p:spTgt spid="16"/>
                                        </p:tgtEl>
                                      </p:cBhvr>
                                    </p:animEffect>
                                  </p:childTnLst>
                                </p:cTn>
                              </p:par>
                              <p:par>
                                <p:cTn id="26" presetID="1"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nimBg="1"/>
      <p:bldP spid="161801" grpId="0" animBg="1"/>
      <p:bldP spid="15" grpId="0"/>
      <p:bldP spid="1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047D040-13AF-496F-BB49-124C68DB9C87}"/>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Methods based on the multi-target MPS wave functions</a:t>
            </a:r>
            <a:endParaRPr lang="zh-CN" altLang="en-US" sz="3600"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7FEA27B0-CF82-D368-6F3D-A5AD737BFC3F}"/>
              </a:ext>
            </a:extLst>
          </p:cNvPr>
          <p:cNvSpPr txBox="1"/>
          <p:nvPr/>
        </p:nvSpPr>
        <p:spPr>
          <a:xfrm>
            <a:off x="1264734" y="1694695"/>
            <a:ext cx="9654654" cy="2546338"/>
          </a:xfrm>
          <a:prstGeom prst="rect">
            <a:avLst/>
          </a:prstGeom>
          <a:noFill/>
        </p:spPr>
        <p:txBody>
          <a:bodyPr wrap="square">
            <a:spAutoFit/>
          </a:bodyPr>
          <a:lstStyle/>
          <a:p>
            <a:pPr marL="627063" lvl="1" indent="-627063">
              <a:lnSpc>
                <a:spcPct val="200000"/>
              </a:lnSpc>
              <a:buFont typeface="+mj-lt"/>
              <a:buAutoNum type="arabicPeriod"/>
            </a:pPr>
            <a:r>
              <a:rPr lang="en-US" altLang="zh-CN" sz="2800" b="1" dirty="0">
                <a:latin typeface="Times New Roman" panose="02020603050405020304" pitchFamily="18" charset="0"/>
                <a:cs typeface="Times New Roman" panose="02020603050405020304" pitchFamily="18" charset="0"/>
              </a:rPr>
              <a:t>Multi-target MPS representation of multiple eigenstates </a:t>
            </a:r>
          </a:p>
          <a:p>
            <a:pPr marL="627063" lvl="1" indent="-627063">
              <a:lnSpc>
                <a:spcPct val="200000"/>
              </a:lnSpc>
              <a:buFont typeface="+mj-lt"/>
              <a:buAutoNum type="arabicPeriod"/>
            </a:pPr>
            <a:r>
              <a:rPr lang="en-US" altLang="zh-CN" sz="2800" b="1" dirty="0">
                <a:latin typeface="Times New Roman" panose="02020603050405020304" pitchFamily="18" charset="0"/>
                <a:cs typeface="Times New Roman" panose="02020603050405020304" pitchFamily="18" charset="0"/>
              </a:rPr>
              <a:t>Multi-target update method (</a:t>
            </a:r>
            <a:r>
              <a:rPr lang="en-US" altLang="zh-CN" sz="2800" b="1" dirty="0">
                <a:solidFill>
                  <a:srgbClr val="FF0000"/>
                </a:solidFill>
                <a:latin typeface="Times New Roman" panose="02020603050405020304" pitchFamily="18" charset="0"/>
                <a:cs typeface="Times New Roman" panose="02020603050405020304" pitchFamily="18" charset="0"/>
              </a:rPr>
              <a:t>MTU</a:t>
            </a:r>
            <a:r>
              <a:rPr lang="en-US" altLang="zh-CN" sz="2800" b="1" dirty="0">
                <a:latin typeface="Times New Roman" panose="02020603050405020304" pitchFamily="18" charset="0"/>
                <a:cs typeface="Times New Roman" panose="02020603050405020304" pitchFamily="18" charset="0"/>
              </a:rPr>
              <a:t>)</a:t>
            </a:r>
          </a:p>
          <a:p>
            <a:pPr marL="627063" lvl="1" indent="-627063">
              <a:lnSpc>
                <a:spcPct val="200000"/>
              </a:lnSpc>
              <a:buFont typeface="+mj-lt"/>
              <a:buAutoNum type="arabicPeriod"/>
            </a:pPr>
            <a:r>
              <a:rPr lang="en-US" altLang="zh-CN" sz="2800" b="1" dirty="0">
                <a:latin typeface="Times New Roman" panose="02020603050405020304" pitchFamily="18" charset="0"/>
                <a:cs typeface="Times New Roman" panose="02020603050405020304" pitchFamily="18" charset="0"/>
              </a:rPr>
              <a:t>Variational Riemannian optimization method (</a:t>
            </a:r>
            <a:r>
              <a:rPr lang="en-US" altLang="zh-CN" sz="2800" b="1" dirty="0">
                <a:solidFill>
                  <a:srgbClr val="FF0000"/>
                </a:solidFill>
                <a:latin typeface="Times New Roman" panose="02020603050405020304" pitchFamily="18" charset="0"/>
                <a:cs typeface="Times New Roman" panose="02020603050405020304" pitchFamily="18" charset="0"/>
              </a:rPr>
              <a:t>VRO</a:t>
            </a:r>
            <a:r>
              <a:rPr lang="en-US" altLang="zh-CN" sz="2800" b="1" dirty="0">
                <a:latin typeface="Times New Roman" panose="02020603050405020304" pitchFamily="18" charset="0"/>
                <a:cs typeface="Times New Roman" panose="02020603050405020304" pitchFamily="18" charset="0"/>
              </a:rPr>
              <a:t>)</a:t>
            </a:r>
          </a:p>
        </p:txBody>
      </p:sp>
      <p:sp>
        <p:nvSpPr>
          <p:cNvPr id="2" name="矩形 1"/>
          <p:cNvSpPr/>
          <p:nvPr/>
        </p:nvSpPr>
        <p:spPr>
          <a:xfrm>
            <a:off x="1930765" y="5581144"/>
            <a:ext cx="7995821" cy="507831"/>
          </a:xfrm>
          <a:prstGeom prst="rect">
            <a:avLst/>
          </a:prstGeom>
        </p:spPr>
        <p:txBody>
          <a:bodyPr wrap="square">
            <a:spAutoFit/>
          </a:bodyPr>
          <a:lstStyle/>
          <a:p>
            <a:pPr marL="0" lvl="1" algn="r">
              <a:lnSpc>
                <a:spcPct val="150000"/>
              </a:lnSpc>
              <a:spcAft>
                <a:spcPts val="600"/>
              </a:spcAft>
            </a:pPr>
            <a:r>
              <a:rPr lang="en-US" altLang="zh-CN" dirty="0">
                <a:latin typeface="Times New Roman" panose="02020603050405020304" pitchFamily="18" charset="0"/>
                <a:cs typeface="Times New Roman" panose="02020603050405020304" pitchFamily="18" charset="0"/>
              </a:rPr>
              <a:t>X. Li, Z. Zhou, G. Xu, R. Chi, Y. </a:t>
            </a:r>
            <a:r>
              <a:rPr lang="en-US" altLang="zh-CN" dirty="0" err="1">
                <a:latin typeface="Times New Roman" panose="02020603050405020304" pitchFamily="18" charset="0"/>
                <a:cs typeface="Times New Roman" panose="02020603050405020304" pitchFamily="18" charset="0"/>
              </a:rPr>
              <a:t>Guo</a:t>
            </a:r>
            <a:r>
              <a:rPr lang="en-US" altLang="zh-CN" dirty="0">
                <a:latin typeface="Times New Roman" panose="02020603050405020304" pitchFamily="18" charset="0"/>
                <a:cs typeface="Times New Roman" panose="02020603050405020304" pitchFamily="18" charset="0"/>
              </a:rPr>
              <a:t>, T. Liu, H. Liao, T. Xiang, arXiv:2305.15868</a:t>
            </a:r>
            <a:endParaRPr lang="en-US" altLang="zh-CN"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318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3">
            <a:extLst>
              <a:ext uri="{FF2B5EF4-FFF2-40B4-BE49-F238E27FC236}">
                <a16:creationId xmlns:a16="http://schemas.microsoft.com/office/drawing/2014/main" id="{D41F77E1-C9E6-4D32-BA24-5ABAB23762C0}"/>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MPS representation of the ground state</a:t>
            </a:r>
            <a:endParaRPr lang="zh-CN" altLang="en-US" sz="3600"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9CD8EB58-DB4F-2E34-B4D4-37C453411660}"/>
              </a:ext>
            </a:extLst>
          </p:cNvPr>
          <p:cNvPicPr>
            <a:picLocks noChangeAspect="1"/>
          </p:cNvPicPr>
          <p:nvPr/>
        </p:nvPicPr>
        <p:blipFill>
          <a:blip r:embed="rId2"/>
          <a:stretch>
            <a:fillRect/>
          </a:stretch>
        </p:blipFill>
        <p:spPr>
          <a:xfrm>
            <a:off x="1768240" y="1217779"/>
            <a:ext cx="5606542" cy="1398041"/>
          </a:xfrm>
          <a:prstGeom prst="rect">
            <a:avLst/>
          </a:prstGeom>
          <a:ln w="19050">
            <a:solidFill>
              <a:srgbClr val="00B050"/>
            </a:solidFill>
          </a:ln>
        </p:spPr>
      </p:pic>
      <p:pic>
        <p:nvPicPr>
          <p:cNvPr id="12" name="图片 11">
            <a:extLst>
              <a:ext uri="{FF2B5EF4-FFF2-40B4-BE49-F238E27FC236}">
                <a16:creationId xmlns:a16="http://schemas.microsoft.com/office/drawing/2014/main" id="{0BAA91D6-3840-346E-5FC3-FAB10753685D}"/>
              </a:ext>
            </a:extLst>
          </p:cNvPr>
          <p:cNvPicPr>
            <a:picLocks noChangeAspect="1"/>
          </p:cNvPicPr>
          <p:nvPr/>
        </p:nvPicPr>
        <p:blipFill>
          <a:blip r:embed="rId3"/>
          <a:stretch>
            <a:fillRect/>
          </a:stretch>
        </p:blipFill>
        <p:spPr>
          <a:xfrm>
            <a:off x="1018155" y="4189416"/>
            <a:ext cx="4536000" cy="1311303"/>
          </a:xfrm>
          <a:prstGeom prst="rect">
            <a:avLst/>
          </a:prstGeom>
        </p:spPr>
      </p:pic>
      <p:sp>
        <p:nvSpPr>
          <p:cNvPr id="13" name="文本框 12">
            <a:extLst>
              <a:ext uri="{FF2B5EF4-FFF2-40B4-BE49-F238E27FC236}">
                <a16:creationId xmlns:a16="http://schemas.microsoft.com/office/drawing/2014/main" id="{D7E5EE2B-4D2C-66B1-1292-8A1576341492}"/>
              </a:ext>
            </a:extLst>
          </p:cNvPr>
          <p:cNvSpPr txBox="1"/>
          <p:nvPr/>
        </p:nvSpPr>
        <p:spPr>
          <a:xfrm>
            <a:off x="1355679" y="5824026"/>
            <a:ext cx="3989694"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L</a:t>
            </a:r>
            <a:r>
              <a:rPr lang="en-US" altLang="zh-CN" sz="2400" b="1" dirty="0">
                <a:solidFill>
                  <a:schemeClr val="tx1"/>
                </a:solidFill>
                <a:latin typeface="Times New Roman" panose="02020603050405020304" pitchFamily="18" charset="0"/>
                <a:cs typeface="Times New Roman" panose="02020603050405020304" pitchFamily="18" charset="0"/>
              </a:rPr>
              <a:t>eft </a:t>
            </a:r>
            <a:r>
              <a:rPr lang="en-US" altLang="zh-CN" sz="2400" b="1" dirty="0">
                <a:latin typeface="Times New Roman" panose="02020603050405020304" pitchFamily="18" charset="0"/>
                <a:cs typeface="Times New Roman" panose="02020603050405020304" pitchFamily="18" charset="0"/>
              </a:rPr>
              <a:t>canonical tensor/matrix</a:t>
            </a:r>
            <a:endParaRPr lang="zh-CN" altLang="en-US" sz="2400" dirty="0"/>
          </a:p>
        </p:txBody>
      </p:sp>
      <p:pic>
        <p:nvPicPr>
          <p:cNvPr id="17" name="图片 16">
            <a:extLst>
              <a:ext uri="{FF2B5EF4-FFF2-40B4-BE49-F238E27FC236}">
                <a16:creationId xmlns:a16="http://schemas.microsoft.com/office/drawing/2014/main" id="{3F2EBAB2-8B01-B823-8C80-EB824B2BEE40}"/>
              </a:ext>
            </a:extLst>
          </p:cNvPr>
          <p:cNvPicPr>
            <a:picLocks noChangeAspect="1"/>
          </p:cNvPicPr>
          <p:nvPr/>
        </p:nvPicPr>
        <p:blipFill>
          <a:blip r:embed="rId4"/>
          <a:stretch>
            <a:fillRect/>
          </a:stretch>
        </p:blipFill>
        <p:spPr>
          <a:xfrm>
            <a:off x="6637845" y="4184989"/>
            <a:ext cx="4536000" cy="1315730"/>
          </a:xfrm>
          <a:prstGeom prst="rect">
            <a:avLst/>
          </a:prstGeom>
        </p:spPr>
      </p:pic>
      <p:sp>
        <p:nvSpPr>
          <p:cNvPr id="18" name="文本框 17">
            <a:extLst>
              <a:ext uri="{FF2B5EF4-FFF2-40B4-BE49-F238E27FC236}">
                <a16:creationId xmlns:a16="http://schemas.microsoft.com/office/drawing/2014/main" id="{697D0799-AC72-8695-98B1-1850ACD7ACC2}"/>
              </a:ext>
            </a:extLst>
          </p:cNvPr>
          <p:cNvSpPr txBox="1"/>
          <p:nvPr/>
        </p:nvSpPr>
        <p:spPr>
          <a:xfrm>
            <a:off x="6949096" y="5824026"/>
            <a:ext cx="4273916"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Right</a:t>
            </a:r>
            <a:r>
              <a:rPr lang="en-US" altLang="zh-CN" sz="2400" b="1" dirty="0">
                <a:solidFill>
                  <a:schemeClr val="tx1"/>
                </a:solidFill>
                <a:latin typeface="Times New Roman" panose="02020603050405020304" pitchFamily="18" charset="0"/>
                <a:cs typeface="Times New Roman" panose="02020603050405020304" pitchFamily="18" charset="0"/>
              </a:rPr>
              <a:t> canonical tensor matrix</a:t>
            </a:r>
            <a:endParaRPr lang="zh-CN" altLang="en-US" sz="2400" dirty="0"/>
          </a:p>
        </p:txBody>
      </p:sp>
      <p:sp>
        <p:nvSpPr>
          <p:cNvPr id="21" name="矩形: 圆角 20">
            <a:extLst>
              <a:ext uri="{FF2B5EF4-FFF2-40B4-BE49-F238E27FC236}">
                <a16:creationId xmlns:a16="http://schemas.microsoft.com/office/drawing/2014/main" id="{FDA15CD0-9998-21B0-2DA5-50A817B11F98}"/>
              </a:ext>
            </a:extLst>
          </p:cNvPr>
          <p:cNvSpPr/>
          <p:nvPr/>
        </p:nvSpPr>
        <p:spPr>
          <a:xfrm>
            <a:off x="682388" y="4039734"/>
            <a:ext cx="5240740" cy="245887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7E59E4E6-7380-CFD1-8A49-9995EE9DBCB2}"/>
              </a:ext>
            </a:extLst>
          </p:cNvPr>
          <p:cNvSpPr/>
          <p:nvPr/>
        </p:nvSpPr>
        <p:spPr>
          <a:xfrm>
            <a:off x="6266642" y="4046558"/>
            <a:ext cx="5240740" cy="245887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F4D4E4D1-9E32-9308-71E1-2BA42951B063}"/>
              </a:ext>
            </a:extLst>
          </p:cNvPr>
          <p:cNvCxnSpPr>
            <a:cxnSpLocks/>
          </p:cNvCxnSpPr>
          <p:nvPr/>
        </p:nvCxnSpPr>
        <p:spPr>
          <a:xfrm flipV="1">
            <a:off x="5022371" y="2274627"/>
            <a:ext cx="0" cy="95079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CAE617C8-3C44-1750-A410-350A7EDA3FEF}"/>
              </a:ext>
            </a:extLst>
          </p:cNvPr>
          <p:cNvSpPr txBox="1"/>
          <p:nvPr/>
        </p:nvSpPr>
        <p:spPr>
          <a:xfrm>
            <a:off x="3998787" y="3211003"/>
            <a:ext cx="7774681"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Bond matrix                                  entanglement entropy </a:t>
            </a:r>
            <a:endParaRPr lang="zh-CN" altLang="en-US" sz="2400" dirty="0"/>
          </a:p>
        </p:txBody>
      </p:sp>
      <p:pic>
        <p:nvPicPr>
          <p:cNvPr id="28" name="图片 27">
            <a:extLst>
              <a:ext uri="{FF2B5EF4-FFF2-40B4-BE49-F238E27FC236}">
                <a16:creationId xmlns:a16="http://schemas.microsoft.com/office/drawing/2014/main" id="{E0F985C2-E3A6-CAC4-90CB-51323829C3DD}"/>
              </a:ext>
            </a:extLst>
          </p:cNvPr>
          <p:cNvPicPr>
            <a:picLocks noChangeAspect="1"/>
          </p:cNvPicPr>
          <p:nvPr/>
        </p:nvPicPr>
        <p:blipFill>
          <a:blip r:embed="rId5"/>
          <a:stretch>
            <a:fillRect/>
          </a:stretch>
        </p:blipFill>
        <p:spPr>
          <a:xfrm>
            <a:off x="8238539" y="2541465"/>
            <a:ext cx="3161892" cy="539953"/>
          </a:xfrm>
          <a:prstGeom prst="rect">
            <a:avLst/>
          </a:prstGeom>
        </p:spPr>
      </p:pic>
      <p:sp>
        <p:nvSpPr>
          <p:cNvPr id="29" name="矩形: 圆角 28">
            <a:extLst>
              <a:ext uri="{FF2B5EF4-FFF2-40B4-BE49-F238E27FC236}">
                <a16:creationId xmlns:a16="http://schemas.microsoft.com/office/drawing/2014/main" id="{F83AA8A8-F02E-954D-6B37-01EB128BA51B}"/>
              </a:ext>
            </a:extLst>
          </p:cNvPr>
          <p:cNvSpPr/>
          <p:nvPr/>
        </p:nvSpPr>
        <p:spPr>
          <a:xfrm>
            <a:off x="8097672" y="2460311"/>
            <a:ext cx="3505564" cy="131573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箭头连接符 29">
            <a:extLst>
              <a:ext uri="{FF2B5EF4-FFF2-40B4-BE49-F238E27FC236}">
                <a16:creationId xmlns:a16="http://schemas.microsoft.com/office/drawing/2014/main" id="{7121ED77-70FD-1E7D-4CD0-5ED508C346BE}"/>
              </a:ext>
            </a:extLst>
          </p:cNvPr>
          <p:cNvCxnSpPr>
            <a:cxnSpLocks/>
          </p:cNvCxnSpPr>
          <p:nvPr/>
        </p:nvCxnSpPr>
        <p:spPr>
          <a:xfrm>
            <a:off x="5923128" y="3431275"/>
            <a:ext cx="198802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587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a:extLst>
              <a:ext uri="{FF2B5EF4-FFF2-40B4-BE49-F238E27FC236}">
                <a16:creationId xmlns:a16="http://schemas.microsoft.com/office/drawing/2014/main" id="{02743188-2483-844E-9B6F-E94F1F67F0D2}"/>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Isometric Transformation Matrices</a:t>
            </a:r>
            <a:endParaRPr lang="zh-CN" altLang="en-US" sz="3600" dirty="0">
              <a:latin typeface="Arial" panose="020B0604020202020204" pitchFamily="34" charset="0"/>
              <a:cs typeface="Arial" panose="020B0604020202020204" pitchFamily="34" charset="0"/>
            </a:endParaRPr>
          </a:p>
        </p:txBody>
      </p:sp>
      <p:grpSp>
        <p:nvGrpSpPr>
          <p:cNvPr id="27" name="组合 26">
            <a:extLst>
              <a:ext uri="{FF2B5EF4-FFF2-40B4-BE49-F238E27FC236}">
                <a16:creationId xmlns:a16="http://schemas.microsoft.com/office/drawing/2014/main" id="{C5EA68C8-CA9B-AEE6-AC6E-0C1CF6C751C9}"/>
              </a:ext>
            </a:extLst>
          </p:cNvPr>
          <p:cNvGrpSpPr/>
          <p:nvPr/>
        </p:nvGrpSpPr>
        <p:grpSpPr>
          <a:xfrm>
            <a:off x="946250" y="1178257"/>
            <a:ext cx="10349553" cy="2329218"/>
            <a:chOff x="509516" y="1178257"/>
            <a:chExt cx="10349553" cy="2329218"/>
          </a:xfrm>
        </p:grpSpPr>
        <p:pic>
          <p:nvPicPr>
            <p:cNvPr id="14" name="图片 13">
              <a:extLst>
                <a:ext uri="{FF2B5EF4-FFF2-40B4-BE49-F238E27FC236}">
                  <a16:creationId xmlns:a16="http://schemas.microsoft.com/office/drawing/2014/main" id="{E6DEAE45-6980-AF79-B622-612A56A44376}"/>
                </a:ext>
              </a:extLst>
            </p:cNvPr>
            <p:cNvPicPr>
              <a:picLocks noChangeAspect="1"/>
            </p:cNvPicPr>
            <p:nvPr/>
          </p:nvPicPr>
          <p:blipFill>
            <a:blip r:embed="rId3"/>
            <a:stretch>
              <a:fillRect/>
            </a:stretch>
          </p:blipFill>
          <p:spPr>
            <a:xfrm>
              <a:off x="1893745" y="1578148"/>
              <a:ext cx="4536000" cy="1311303"/>
            </a:xfrm>
            <a:prstGeom prst="rect">
              <a:avLst/>
            </a:prstGeom>
          </p:spPr>
        </p:pic>
        <p:sp>
          <p:nvSpPr>
            <p:cNvPr id="18" name="文本框 17">
              <a:extLst>
                <a:ext uri="{FF2B5EF4-FFF2-40B4-BE49-F238E27FC236}">
                  <a16:creationId xmlns:a16="http://schemas.microsoft.com/office/drawing/2014/main" id="{455AD626-9B9E-0D37-7053-C01EB4210E4E}"/>
                </a:ext>
              </a:extLst>
            </p:cNvPr>
            <p:cNvSpPr txBox="1"/>
            <p:nvPr/>
          </p:nvSpPr>
          <p:spPr>
            <a:xfrm>
              <a:off x="683374" y="1379409"/>
              <a:ext cx="2671550"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L</a:t>
              </a:r>
              <a:r>
                <a:rPr lang="en-US" altLang="zh-CN" sz="2400" b="1" dirty="0">
                  <a:solidFill>
                    <a:schemeClr val="tx1"/>
                  </a:solidFill>
                  <a:latin typeface="Times New Roman" panose="02020603050405020304" pitchFamily="18" charset="0"/>
                  <a:cs typeface="Times New Roman" panose="02020603050405020304" pitchFamily="18" charset="0"/>
                </a:rPr>
                <a:t>eft isometric</a:t>
              </a:r>
              <a:endParaRPr lang="zh-CN" altLang="en-US" sz="2400" dirty="0"/>
            </a:p>
          </p:txBody>
        </p:sp>
        <p:pic>
          <p:nvPicPr>
            <p:cNvPr id="23" name="图片 22">
              <a:extLst>
                <a:ext uri="{FF2B5EF4-FFF2-40B4-BE49-F238E27FC236}">
                  <a16:creationId xmlns:a16="http://schemas.microsoft.com/office/drawing/2014/main" id="{EF7F3684-445A-D4DB-50F7-E7379711ECC1}"/>
                </a:ext>
              </a:extLst>
            </p:cNvPr>
            <p:cNvPicPr>
              <a:picLocks noChangeAspect="1"/>
            </p:cNvPicPr>
            <p:nvPr/>
          </p:nvPicPr>
          <p:blipFill>
            <a:blip r:embed="rId4"/>
            <a:stretch>
              <a:fillRect/>
            </a:stretch>
          </p:blipFill>
          <p:spPr>
            <a:xfrm>
              <a:off x="7640116" y="1642289"/>
              <a:ext cx="2658139" cy="1590274"/>
            </a:xfrm>
            <a:prstGeom prst="rect">
              <a:avLst/>
            </a:prstGeom>
          </p:spPr>
        </p:pic>
        <p:sp>
          <p:nvSpPr>
            <p:cNvPr id="24" name="矩形: 圆角 23">
              <a:extLst>
                <a:ext uri="{FF2B5EF4-FFF2-40B4-BE49-F238E27FC236}">
                  <a16:creationId xmlns:a16="http://schemas.microsoft.com/office/drawing/2014/main" id="{B6F3CFC2-49BF-52C5-13C1-A1B1780971EE}"/>
                </a:ext>
              </a:extLst>
            </p:cNvPr>
            <p:cNvSpPr/>
            <p:nvPr/>
          </p:nvSpPr>
          <p:spPr>
            <a:xfrm>
              <a:off x="509516" y="1178257"/>
              <a:ext cx="10349553" cy="2329218"/>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id="{686A0168-B4B1-B1BB-E1C6-CF0E24061A58}"/>
              </a:ext>
            </a:extLst>
          </p:cNvPr>
          <p:cNvGrpSpPr/>
          <p:nvPr/>
        </p:nvGrpSpPr>
        <p:grpSpPr>
          <a:xfrm>
            <a:off x="953074" y="3982885"/>
            <a:ext cx="10349553" cy="2329218"/>
            <a:chOff x="516340" y="3864607"/>
            <a:chExt cx="10349553" cy="2329218"/>
          </a:xfrm>
        </p:grpSpPr>
        <p:pic>
          <p:nvPicPr>
            <p:cNvPr id="16" name="图片 15">
              <a:extLst>
                <a:ext uri="{FF2B5EF4-FFF2-40B4-BE49-F238E27FC236}">
                  <a16:creationId xmlns:a16="http://schemas.microsoft.com/office/drawing/2014/main" id="{F0C6AA57-7C94-0ED7-255D-7C85C4445851}"/>
                </a:ext>
              </a:extLst>
            </p:cNvPr>
            <p:cNvPicPr>
              <a:picLocks noChangeAspect="1"/>
            </p:cNvPicPr>
            <p:nvPr/>
          </p:nvPicPr>
          <p:blipFill>
            <a:blip r:embed="rId5"/>
            <a:stretch>
              <a:fillRect/>
            </a:stretch>
          </p:blipFill>
          <p:spPr>
            <a:xfrm>
              <a:off x="1826820" y="4268796"/>
              <a:ext cx="4536000" cy="1315730"/>
            </a:xfrm>
            <a:prstGeom prst="rect">
              <a:avLst/>
            </a:prstGeom>
          </p:spPr>
        </p:pic>
        <p:sp>
          <p:nvSpPr>
            <p:cNvPr id="19" name="文本框 18">
              <a:extLst>
                <a:ext uri="{FF2B5EF4-FFF2-40B4-BE49-F238E27FC236}">
                  <a16:creationId xmlns:a16="http://schemas.microsoft.com/office/drawing/2014/main" id="{CECC71BC-42C3-7D0A-15AC-60D07C03C50B}"/>
                </a:ext>
              </a:extLst>
            </p:cNvPr>
            <p:cNvSpPr txBox="1"/>
            <p:nvPr/>
          </p:nvSpPr>
          <p:spPr>
            <a:xfrm>
              <a:off x="683374" y="3909444"/>
              <a:ext cx="2671550"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Right</a:t>
              </a:r>
              <a:r>
                <a:rPr lang="en-US" altLang="zh-CN" sz="2400" b="1" dirty="0">
                  <a:solidFill>
                    <a:schemeClr val="tx1"/>
                  </a:solidFill>
                  <a:latin typeface="Times New Roman" panose="02020603050405020304" pitchFamily="18" charset="0"/>
                  <a:cs typeface="Times New Roman" panose="02020603050405020304" pitchFamily="18" charset="0"/>
                </a:rPr>
                <a:t> isometric</a:t>
              </a:r>
              <a:endParaRPr lang="zh-CN" altLang="en-US" sz="2400" dirty="0"/>
            </a:p>
          </p:txBody>
        </p:sp>
        <p:pic>
          <p:nvPicPr>
            <p:cNvPr id="21" name="图片 20">
              <a:extLst>
                <a:ext uri="{FF2B5EF4-FFF2-40B4-BE49-F238E27FC236}">
                  <a16:creationId xmlns:a16="http://schemas.microsoft.com/office/drawing/2014/main" id="{603AEF0F-1B53-F487-C5DE-3B0EFBCE596E}"/>
                </a:ext>
              </a:extLst>
            </p:cNvPr>
            <p:cNvPicPr>
              <a:picLocks noChangeAspect="1"/>
            </p:cNvPicPr>
            <p:nvPr/>
          </p:nvPicPr>
          <p:blipFill>
            <a:blip r:embed="rId6"/>
            <a:stretch>
              <a:fillRect/>
            </a:stretch>
          </p:blipFill>
          <p:spPr>
            <a:xfrm>
              <a:off x="7640116" y="4420574"/>
              <a:ext cx="2556507" cy="1584886"/>
            </a:xfrm>
            <a:prstGeom prst="rect">
              <a:avLst/>
            </a:prstGeom>
          </p:spPr>
        </p:pic>
        <p:sp>
          <p:nvSpPr>
            <p:cNvPr id="25" name="矩形: 圆角 24">
              <a:extLst>
                <a:ext uri="{FF2B5EF4-FFF2-40B4-BE49-F238E27FC236}">
                  <a16:creationId xmlns:a16="http://schemas.microsoft.com/office/drawing/2014/main" id="{E250DC2D-83B1-5E05-12E6-E701750B52D8}"/>
                </a:ext>
              </a:extLst>
            </p:cNvPr>
            <p:cNvSpPr/>
            <p:nvPr/>
          </p:nvSpPr>
          <p:spPr>
            <a:xfrm>
              <a:off x="516340" y="3864607"/>
              <a:ext cx="10349553" cy="2329218"/>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8471497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3">
            <a:extLst>
              <a:ext uri="{FF2B5EF4-FFF2-40B4-BE49-F238E27FC236}">
                <a16:creationId xmlns:a16="http://schemas.microsoft.com/office/drawing/2014/main" id="{D41F77E1-C9E6-4D32-BA24-5ABAB23762C0}"/>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MPS representation of multi-target </a:t>
            </a:r>
            <a:r>
              <a:rPr lang="en-US" sz="3600" dirty="0">
                <a:latin typeface="Arial" panose="020B0604020202020204" pitchFamily="34" charset="0"/>
                <a:cs typeface="Arial" panose="020B0604020202020204" pitchFamily="34" charset="0"/>
              </a:rPr>
              <a:t>MPS eigenstates</a:t>
            </a:r>
            <a:endParaRPr lang="zh-CN" altLang="en-US" sz="3600" dirty="0">
              <a:latin typeface="Arial" panose="020B0604020202020204" pitchFamily="34" charset="0"/>
              <a:cs typeface="Arial" panose="020B0604020202020204" pitchFamily="34" charset="0"/>
            </a:endParaRPr>
          </a:p>
        </p:txBody>
      </p:sp>
      <p:pic>
        <p:nvPicPr>
          <p:cNvPr id="51" name="图片 50">
            <a:extLst>
              <a:ext uri="{FF2B5EF4-FFF2-40B4-BE49-F238E27FC236}">
                <a16:creationId xmlns:a16="http://schemas.microsoft.com/office/drawing/2014/main" id="{558BC2EE-AA22-4D4C-9689-A1538CFC6A2A}"/>
              </a:ext>
            </a:extLst>
          </p:cNvPr>
          <p:cNvPicPr>
            <a:picLocks noChangeAspect="1"/>
          </p:cNvPicPr>
          <p:nvPr/>
        </p:nvPicPr>
        <p:blipFill>
          <a:blip r:embed="rId2"/>
          <a:stretch>
            <a:fillRect/>
          </a:stretch>
        </p:blipFill>
        <p:spPr>
          <a:xfrm>
            <a:off x="3019290" y="1755240"/>
            <a:ext cx="5994541" cy="1701054"/>
          </a:xfrm>
          <a:prstGeom prst="rect">
            <a:avLst/>
          </a:prstGeom>
          <a:ln w="19050">
            <a:noFill/>
          </a:ln>
        </p:spPr>
      </p:pic>
      <p:sp>
        <p:nvSpPr>
          <p:cNvPr id="6" name="文本框 5">
            <a:extLst>
              <a:ext uri="{FF2B5EF4-FFF2-40B4-BE49-F238E27FC236}">
                <a16:creationId xmlns:a16="http://schemas.microsoft.com/office/drawing/2014/main" id="{BC6FEB6A-0E21-07A4-551F-CB5C05E5BF82}"/>
              </a:ext>
            </a:extLst>
          </p:cNvPr>
          <p:cNvSpPr txBox="1"/>
          <p:nvPr/>
        </p:nvSpPr>
        <p:spPr>
          <a:xfrm>
            <a:off x="1022445" y="1084503"/>
            <a:ext cx="9395346" cy="523220"/>
          </a:xfrm>
          <a:prstGeom prst="rect">
            <a:avLst/>
          </a:prstGeom>
          <a:noFill/>
        </p:spPr>
        <p:txBody>
          <a:bodyPr wrap="square">
            <a:spAutoFit/>
          </a:bodyPr>
          <a:lstStyle/>
          <a:p>
            <a:pPr>
              <a:spcBef>
                <a:spcPts val="2400"/>
              </a:spcBef>
            </a:pPr>
            <a:r>
              <a:rPr lang="en-US" altLang="zh-CN" sz="2800" b="1" dirty="0">
                <a:solidFill>
                  <a:srgbClr val="C00000"/>
                </a:solidFill>
                <a:latin typeface="Times New Roman" panose="02020603050405020304" pitchFamily="18" charset="0"/>
                <a:cs typeface="Times New Roman" panose="02020603050405020304" pitchFamily="18" charset="0"/>
              </a:rPr>
              <a:t>Multi-target MPS</a:t>
            </a:r>
          </a:p>
        </p:txBody>
      </p:sp>
      <p:pic>
        <p:nvPicPr>
          <p:cNvPr id="4" name="图片 3">
            <a:extLst>
              <a:ext uri="{FF2B5EF4-FFF2-40B4-BE49-F238E27FC236}">
                <a16:creationId xmlns:a16="http://schemas.microsoft.com/office/drawing/2014/main" id="{D95BA09D-57B9-857E-2B07-AD67DCEF91C6}"/>
              </a:ext>
            </a:extLst>
          </p:cNvPr>
          <p:cNvPicPr>
            <a:picLocks noChangeAspect="1"/>
          </p:cNvPicPr>
          <p:nvPr/>
        </p:nvPicPr>
        <p:blipFill>
          <a:blip r:embed="rId3"/>
          <a:stretch>
            <a:fillRect/>
          </a:stretch>
        </p:blipFill>
        <p:spPr>
          <a:xfrm>
            <a:off x="1726265" y="4268596"/>
            <a:ext cx="4369735" cy="2015540"/>
          </a:xfrm>
          <a:prstGeom prst="rect">
            <a:avLst/>
          </a:prstGeom>
        </p:spPr>
      </p:pic>
      <p:sp>
        <p:nvSpPr>
          <p:cNvPr id="11" name="矩形: 圆角 10">
            <a:extLst>
              <a:ext uri="{FF2B5EF4-FFF2-40B4-BE49-F238E27FC236}">
                <a16:creationId xmlns:a16="http://schemas.microsoft.com/office/drawing/2014/main" id="{79C297A0-0F30-8283-8A23-2DDE25F8CF7C}"/>
              </a:ext>
            </a:extLst>
          </p:cNvPr>
          <p:cNvSpPr/>
          <p:nvPr/>
        </p:nvSpPr>
        <p:spPr>
          <a:xfrm>
            <a:off x="608407" y="1084503"/>
            <a:ext cx="10710135" cy="248967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31C4EEA3-2E6F-D5F6-7185-67359FB1C807}"/>
              </a:ext>
            </a:extLst>
          </p:cNvPr>
          <p:cNvSpPr txBox="1"/>
          <p:nvPr/>
        </p:nvSpPr>
        <p:spPr>
          <a:xfrm>
            <a:off x="4964761" y="6016130"/>
            <a:ext cx="3765595" cy="461665"/>
          </a:xfrm>
          <a:prstGeom prst="rect">
            <a:avLst/>
          </a:prstGeom>
          <a:noFill/>
        </p:spPr>
        <p:txBody>
          <a:bodyPr wrap="square" rtlCol="0">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Orthonormal condition:</a:t>
            </a:r>
          </a:p>
        </p:txBody>
      </p:sp>
      <p:cxnSp>
        <p:nvCxnSpPr>
          <p:cNvPr id="12" name="直接箭头连接符 11">
            <a:extLst>
              <a:ext uri="{FF2B5EF4-FFF2-40B4-BE49-F238E27FC236}">
                <a16:creationId xmlns:a16="http://schemas.microsoft.com/office/drawing/2014/main" id="{F8891489-2A9A-265B-59B3-5BEED6689155}"/>
              </a:ext>
            </a:extLst>
          </p:cNvPr>
          <p:cNvCxnSpPr>
            <a:cxnSpLocks/>
          </p:cNvCxnSpPr>
          <p:nvPr/>
        </p:nvCxnSpPr>
        <p:spPr>
          <a:xfrm flipH="1" flipV="1">
            <a:off x="6700911" y="3193366"/>
            <a:ext cx="1176997" cy="114573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EA18CDA1-E535-50F3-859A-04DDD7434254}"/>
              </a:ext>
            </a:extLst>
          </p:cNvPr>
          <p:cNvSpPr txBox="1"/>
          <p:nvPr/>
        </p:nvSpPr>
        <p:spPr>
          <a:xfrm>
            <a:off x="7124124" y="4339096"/>
            <a:ext cx="4799470" cy="461665"/>
          </a:xfrm>
          <a:prstGeom prst="rect">
            <a:avLst/>
          </a:prstGeom>
          <a:noFill/>
        </p:spPr>
        <p:txBody>
          <a:bodyPr wrap="square">
            <a:spAutoFit/>
          </a:bodyPr>
          <a:lstStyle/>
          <a:p>
            <a:r>
              <a:rPr lang="en-US" altLang="zh-CN" sz="2400" b="1" dirty="0">
                <a:solidFill>
                  <a:srgbClr val="0000FF"/>
                </a:solidFill>
                <a:latin typeface="Times New Roman" panose="02020603050405020304" pitchFamily="18" charset="0"/>
                <a:cs typeface="Times New Roman" panose="02020603050405020304" pitchFamily="18" charset="0"/>
              </a:rPr>
              <a:t>Bond tensor / multiple bond matrix                                  </a:t>
            </a:r>
            <a:endParaRPr lang="zh-CN" altLang="en-US" sz="2400" dirty="0">
              <a:solidFill>
                <a:srgbClr val="0000FF"/>
              </a:solidFill>
            </a:endParaRPr>
          </a:p>
        </p:txBody>
      </p:sp>
    </p:spTree>
    <p:extLst>
      <p:ext uri="{BB962C8B-B14F-4D97-AF65-F5344CB8AC3E}">
        <p14:creationId xmlns:p14="http://schemas.microsoft.com/office/powerpoint/2010/main" val="877020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3">
            <a:extLst>
              <a:ext uri="{FF2B5EF4-FFF2-40B4-BE49-F238E27FC236}">
                <a16:creationId xmlns:a16="http://schemas.microsoft.com/office/drawing/2014/main" id="{D41F77E1-C9E6-4D32-BA24-5ABAB23762C0}"/>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Comparison between MPS and</a:t>
            </a:r>
            <a:r>
              <a:rPr lang="zh-CN" altLang="en-US" sz="3600" dirty="0">
                <a:latin typeface="Arial" panose="020B0604020202020204" pitchFamily="34" charset="0"/>
                <a:cs typeface="Arial" panose="020B0604020202020204" pitchFamily="34" charset="0"/>
              </a:rPr>
              <a:t> </a:t>
            </a:r>
            <a:r>
              <a:rPr lang="en-US" altLang="zh-CN" sz="3600" dirty="0">
                <a:latin typeface="Arial" panose="020B0604020202020204" pitchFamily="34" charset="0"/>
                <a:cs typeface="Arial" panose="020B0604020202020204" pitchFamily="34" charset="0"/>
              </a:rPr>
              <a:t>multi-target </a:t>
            </a:r>
            <a:r>
              <a:rPr lang="en-US" sz="3600" dirty="0">
                <a:latin typeface="Arial" panose="020B0604020202020204" pitchFamily="34" charset="0"/>
                <a:cs typeface="Arial" panose="020B0604020202020204" pitchFamily="34" charset="0"/>
              </a:rPr>
              <a:t>MPS</a:t>
            </a:r>
            <a:endParaRPr lang="zh-CN" altLang="en-US" sz="3600" dirty="0">
              <a:latin typeface="Arial" panose="020B0604020202020204" pitchFamily="34" charset="0"/>
              <a:cs typeface="Arial" panose="020B0604020202020204" pitchFamily="34" charset="0"/>
            </a:endParaRPr>
          </a:p>
        </p:txBody>
      </p:sp>
      <p:grpSp>
        <p:nvGrpSpPr>
          <p:cNvPr id="10" name="组合 9">
            <a:extLst>
              <a:ext uri="{FF2B5EF4-FFF2-40B4-BE49-F238E27FC236}">
                <a16:creationId xmlns:a16="http://schemas.microsoft.com/office/drawing/2014/main" id="{3A173A43-1A52-B3EB-7A4E-141B56F789EA}"/>
              </a:ext>
            </a:extLst>
          </p:cNvPr>
          <p:cNvGrpSpPr/>
          <p:nvPr/>
        </p:nvGrpSpPr>
        <p:grpSpPr>
          <a:xfrm>
            <a:off x="709685" y="1084507"/>
            <a:ext cx="10373434" cy="2371791"/>
            <a:chOff x="709685" y="1125448"/>
            <a:chExt cx="10373434" cy="2371791"/>
          </a:xfrm>
        </p:grpSpPr>
        <p:pic>
          <p:nvPicPr>
            <p:cNvPr id="3" name="图片 2">
              <a:extLst>
                <a:ext uri="{FF2B5EF4-FFF2-40B4-BE49-F238E27FC236}">
                  <a16:creationId xmlns:a16="http://schemas.microsoft.com/office/drawing/2014/main" id="{9CD8EB58-DB4F-2E34-B4D4-37C453411660}"/>
                </a:ext>
              </a:extLst>
            </p:cNvPr>
            <p:cNvPicPr>
              <a:picLocks noChangeAspect="1"/>
            </p:cNvPicPr>
            <p:nvPr/>
          </p:nvPicPr>
          <p:blipFill>
            <a:blip r:embed="rId2"/>
            <a:stretch>
              <a:fillRect/>
            </a:stretch>
          </p:blipFill>
          <p:spPr>
            <a:xfrm>
              <a:off x="2946501" y="1950209"/>
              <a:ext cx="5606542" cy="1398041"/>
            </a:xfrm>
            <a:prstGeom prst="rect">
              <a:avLst/>
            </a:prstGeom>
          </p:spPr>
        </p:pic>
        <p:sp>
          <p:nvSpPr>
            <p:cNvPr id="5" name="文本框 4">
              <a:extLst>
                <a:ext uri="{FF2B5EF4-FFF2-40B4-BE49-F238E27FC236}">
                  <a16:creationId xmlns:a16="http://schemas.microsoft.com/office/drawing/2014/main" id="{3A667C69-10B1-0F57-AF6B-0CF1995F5B74}"/>
                </a:ext>
              </a:extLst>
            </p:cNvPr>
            <p:cNvSpPr txBox="1"/>
            <p:nvPr/>
          </p:nvSpPr>
          <p:spPr>
            <a:xfrm>
              <a:off x="1108881" y="1278936"/>
              <a:ext cx="6102824" cy="461665"/>
            </a:xfrm>
            <a:prstGeom prst="rect">
              <a:avLst/>
            </a:prstGeom>
            <a:noFill/>
          </p:spPr>
          <p:txBody>
            <a:bodyPr wrap="square">
              <a:spAutoFit/>
            </a:bodyPr>
            <a:lstStyle/>
            <a:p>
              <a:pPr>
                <a:spcBef>
                  <a:spcPts val="2400"/>
                </a:spcBef>
              </a:pPr>
              <a:r>
                <a:rPr lang="en-US" altLang="zh-CN" sz="2400" b="1" dirty="0">
                  <a:latin typeface="Times New Roman" panose="02020603050405020304" pitchFamily="18" charset="0"/>
                  <a:cs typeface="Times New Roman" panose="02020603050405020304" pitchFamily="18" charset="0"/>
                </a:rPr>
                <a:t>Ground state wave function: MPS</a:t>
              </a:r>
            </a:p>
          </p:txBody>
        </p:sp>
        <p:sp>
          <p:nvSpPr>
            <p:cNvPr id="7" name="矩形: 圆角 6">
              <a:extLst>
                <a:ext uri="{FF2B5EF4-FFF2-40B4-BE49-F238E27FC236}">
                  <a16:creationId xmlns:a16="http://schemas.microsoft.com/office/drawing/2014/main" id="{00568656-5B11-AAE6-B1F0-860493A96875}"/>
                </a:ext>
              </a:extLst>
            </p:cNvPr>
            <p:cNvSpPr/>
            <p:nvPr/>
          </p:nvSpPr>
          <p:spPr>
            <a:xfrm>
              <a:off x="709685" y="1125448"/>
              <a:ext cx="10373434" cy="237179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35D80C20-4636-F85D-4987-0D6368A9C917}"/>
              </a:ext>
            </a:extLst>
          </p:cNvPr>
          <p:cNvGrpSpPr/>
          <p:nvPr/>
        </p:nvGrpSpPr>
        <p:grpSpPr>
          <a:xfrm>
            <a:off x="709685" y="3791753"/>
            <a:ext cx="10373434" cy="2590850"/>
            <a:chOff x="709685" y="3650727"/>
            <a:chExt cx="10373434" cy="2590850"/>
          </a:xfrm>
        </p:grpSpPr>
        <p:pic>
          <p:nvPicPr>
            <p:cNvPr id="51" name="图片 50">
              <a:extLst>
                <a:ext uri="{FF2B5EF4-FFF2-40B4-BE49-F238E27FC236}">
                  <a16:creationId xmlns:a16="http://schemas.microsoft.com/office/drawing/2014/main" id="{558BC2EE-AA22-4D4C-9689-A1538CFC6A2A}"/>
                </a:ext>
              </a:extLst>
            </p:cNvPr>
            <p:cNvPicPr>
              <a:picLocks noChangeAspect="1"/>
            </p:cNvPicPr>
            <p:nvPr/>
          </p:nvPicPr>
          <p:blipFill>
            <a:blip r:embed="rId3"/>
            <a:stretch>
              <a:fillRect/>
            </a:stretch>
          </p:blipFill>
          <p:spPr>
            <a:xfrm>
              <a:off x="2841868" y="4413094"/>
              <a:ext cx="5994541" cy="1701054"/>
            </a:xfrm>
            <a:prstGeom prst="rect">
              <a:avLst/>
            </a:prstGeom>
            <a:ln w="9525">
              <a:noFill/>
            </a:ln>
          </p:spPr>
        </p:pic>
        <p:sp>
          <p:nvSpPr>
            <p:cNvPr id="6" name="文本框 5">
              <a:extLst>
                <a:ext uri="{FF2B5EF4-FFF2-40B4-BE49-F238E27FC236}">
                  <a16:creationId xmlns:a16="http://schemas.microsoft.com/office/drawing/2014/main" id="{BC6FEB6A-0E21-07A4-551F-CB5C05E5BF82}"/>
                </a:ext>
              </a:extLst>
            </p:cNvPr>
            <p:cNvSpPr txBox="1"/>
            <p:nvPr/>
          </p:nvSpPr>
          <p:spPr>
            <a:xfrm>
              <a:off x="1108881" y="3742357"/>
              <a:ext cx="9395346" cy="461665"/>
            </a:xfrm>
            <a:prstGeom prst="rect">
              <a:avLst/>
            </a:prstGeom>
            <a:noFill/>
          </p:spPr>
          <p:txBody>
            <a:bodyPr wrap="square">
              <a:spAutoFit/>
            </a:bodyPr>
            <a:lstStyle/>
            <a:p>
              <a:pPr>
                <a:spcBef>
                  <a:spcPts val="2400"/>
                </a:spcBef>
              </a:pPr>
              <a:r>
                <a:rPr lang="en-US" altLang="zh-CN" sz="2400" b="1" dirty="0">
                  <a:latin typeface="Times New Roman" panose="02020603050405020304" pitchFamily="18" charset="0"/>
                  <a:cs typeface="Times New Roman" panose="02020603050405020304" pitchFamily="18" charset="0"/>
                </a:rPr>
                <a:t>Wave functions of multi-target DMRG eigenstates</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Multi-target MPS</a:t>
              </a:r>
            </a:p>
          </p:txBody>
        </p:sp>
        <p:sp>
          <p:nvSpPr>
            <p:cNvPr id="8" name="矩形: 圆角 7">
              <a:extLst>
                <a:ext uri="{FF2B5EF4-FFF2-40B4-BE49-F238E27FC236}">
                  <a16:creationId xmlns:a16="http://schemas.microsoft.com/office/drawing/2014/main" id="{686E8BBD-05F0-6D0F-2E5B-ECE0B226A0FA}"/>
                </a:ext>
              </a:extLst>
            </p:cNvPr>
            <p:cNvSpPr/>
            <p:nvPr/>
          </p:nvSpPr>
          <p:spPr>
            <a:xfrm>
              <a:off x="709685" y="3650727"/>
              <a:ext cx="10373434" cy="25908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548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047D040-13AF-496F-BB49-124C68DB9C87}"/>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Methods based on the multi-target MPS wave functions</a:t>
            </a:r>
            <a:endParaRPr lang="zh-CN" altLang="en-US" sz="3600"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7FEA27B0-CF82-D368-6F3D-A5AD737BFC3F}"/>
              </a:ext>
            </a:extLst>
          </p:cNvPr>
          <p:cNvSpPr txBox="1"/>
          <p:nvPr/>
        </p:nvSpPr>
        <p:spPr>
          <a:xfrm>
            <a:off x="1264734" y="1694695"/>
            <a:ext cx="9654654" cy="2546338"/>
          </a:xfrm>
          <a:prstGeom prst="rect">
            <a:avLst/>
          </a:prstGeom>
          <a:noFill/>
        </p:spPr>
        <p:txBody>
          <a:bodyPr wrap="square">
            <a:spAutoFit/>
          </a:bodyPr>
          <a:lstStyle/>
          <a:p>
            <a:pPr marL="627063" lvl="1" indent="-627063">
              <a:lnSpc>
                <a:spcPct val="200000"/>
              </a:lnSpc>
              <a:buFont typeface="+mj-lt"/>
              <a:buAutoNum type="arabicPeriod"/>
            </a:pPr>
            <a:r>
              <a:rPr lang="en-US" altLang="zh-CN" sz="2800" b="1" dirty="0">
                <a:solidFill>
                  <a:schemeClr val="tx1">
                    <a:lumMod val="50000"/>
                    <a:lumOff val="50000"/>
                  </a:schemeClr>
                </a:solidFill>
                <a:latin typeface="Times New Roman" panose="02020603050405020304" pitchFamily="18" charset="0"/>
                <a:cs typeface="Times New Roman" panose="02020603050405020304" pitchFamily="18" charset="0"/>
              </a:rPr>
              <a:t>Multi-target MPS representation of multiple eigenstates </a:t>
            </a:r>
          </a:p>
          <a:p>
            <a:pPr marL="627063" lvl="1" indent="-627063">
              <a:lnSpc>
                <a:spcPct val="200000"/>
              </a:lnSpc>
              <a:buFont typeface="+mj-lt"/>
              <a:buAutoNum type="arabicPeriod"/>
            </a:pPr>
            <a:r>
              <a:rPr lang="en-US" altLang="zh-CN" sz="2800" b="1" dirty="0">
                <a:latin typeface="Times New Roman" panose="02020603050405020304" pitchFamily="18" charset="0"/>
                <a:cs typeface="Times New Roman" panose="02020603050405020304" pitchFamily="18" charset="0"/>
              </a:rPr>
              <a:t>Multi-target update method (</a:t>
            </a:r>
            <a:r>
              <a:rPr lang="en-US" altLang="zh-CN" sz="2800" b="1" dirty="0">
                <a:solidFill>
                  <a:srgbClr val="FF0000"/>
                </a:solidFill>
                <a:latin typeface="Times New Roman" panose="02020603050405020304" pitchFamily="18" charset="0"/>
                <a:cs typeface="Times New Roman" panose="02020603050405020304" pitchFamily="18" charset="0"/>
              </a:rPr>
              <a:t>MTU</a:t>
            </a:r>
            <a:r>
              <a:rPr lang="en-US" altLang="zh-CN" sz="2800" b="1" dirty="0">
                <a:latin typeface="Times New Roman" panose="02020603050405020304" pitchFamily="18" charset="0"/>
                <a:cs typeface="Times New Roman" panose="02020603050405020304" pitchFamily="18" charset="0"/>
              </a:rPr>
              <a:t>)</a:t>
            </a:r>
          </a:p>
          <a:p>
            <a:pPr marL="627063" lvl="1" indent="-627063">
              <a:lnSpc>
                <a:spcPct val="200000"/>
              </a:lnSpc>
              <a:buFont typeface="+mj-lt"/>
              <a:buAutoNum type="arabicPeriod"/>
            </a:pPr>
            <a:r>
              <a:rPr lang="en-US" altLang="zh-CN" sz="2800" b="1" dirty="0">
                <a:solidFill>
                  <a:schemeClr val="tx1">
                    <a:lumMod val="50000"/>
                    <a:lumOff val="50000"/>
                  </a:schemeClr>
                </a:solidFill>
                <a:latin typeface="Times New Roman" panose="02020603050405020304" pitchFamily="18" charset="0"/>
                <a:cs typeface="Times New Roman" panose="02020603050405020304" pitchFamily="18" charset="0"/>
              </a:rPr>
              <a:t>Variational Riemannian optimization method (VRO)</a:t>
            </a:r>
          </a:p>
        </p:txBody>
      </p:sp>
      <p:sp>
        <p:nvSpPr>
          <p:cNvPr id="2" name="矩形 1"/>
          <p:cNvSpPr/>
          <p:nvPr/>
        </p:nvSpPr>
        <p:spPr>
          <a:xfrm>
            <a:off x="1930765" y="5581144"/>
            <a:ext cx="7995821" cy="507831"/>
          </a:xfrm>
          <a:prstGeom prst="rect">
            <a:avLst/>
          </a:prstGeom>
        </p:spPr>
        <p:txBody>
          <a:bodyPr wrap="square">
            <a:spAutoFit/>
          </a:bodyPr>
          <a:lstStyle/>
          <a:p>
            <a:pPr marL="0" lvl="1" algn="r">
              <a:lnSpc>
                <a:spcPct val="150000"/>
              </a:lnSpc>
              <a:spcAft>
                <a:spcPts val="600"/>
              </a:spcAft>
            </a:pPr>
            <a:r>
              <a:rPr lang="en-US" altLang="zh-CN" dirty="0">
                <a:latin typeface="Times New Roman" panose="02020603050405020304" pitchFamily="18" charset="0"/>
                <a:cs typeface="Times New Roman" panose="02020603050405020304" pitchFamily="18" charset="0"/>
              </a:rPr>
              <a:t>X. Li, Z. Zhou, G. Xu, R. Chi, Y. </a:t>
            </a:r>
            <a:r>
              <a:rPr lang="en-US" altLang="zh-CN" dirty="0" err="1">
                <a:latin typeface="Times New Roman" panose="02020603050405020304" pitchFamily="18" charset="0"/>
                <a:cs typeface="Times New Roman" panose="02020603050405020304" pitchFamily="18" charset="0"/>
              </a:rPr>
              <a:t>Guo</a:t>
            </a:r>
            <a:r>
              <a:rPr lang="en-US" altLang="zh-CN" dirty="0">
                <a:latin typeface="Times New Roman" panose="02020603050405020304" pitchFamily="18" charset="0"/>
                <a:cs typeface="Times New Roman" panose="02020603050405020304" pitchFamily="18" charset="0"/>
              </a:rPr>
              <a:t>, T. Liu, H. Liao, T. Xiang, arXiv:2305.15868</a:t>
            </a:r>
            <a:endParaRPr lang="en-US" altLang="zh-CN"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941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047D040-13AF-496F-BB49-124C68DB9C87}"/>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Update method for evaluating the ground state</a:t>
            </a:r>
            <a:endParaRPr lang="zh-CN" altLang="en-US" sz="3600"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2E8E5705-4878-3B07-D46D-BEF132D97FD6}"/>
              </a:ext>
            </a:extLst>
          </p:cNvPr>
          <p:cNvPicPr>
            <a:picLocks noChangeAspect="1"/>
          </p:cNvPicPr>
          <p:nvPr/>
        </p:nvPicPr>
        <p:blipFill>
          <a:blip r:embed="rId2"/>
          <a:stretch>
            <a:fillRect/>
          </a:stretch>
        </p:blipFill>
        <p:spPr>
          <a:xfrm>
            <a:off x="1214872" y="1929762"/>
            <a:ext cx="2987899" cy="1027090"/>
          </a:xfrm>
          <a:prstGeom prst="rect">
            <a:avLst/>
          </a:prstGeom>
        </p:spPr>
      </p:pic>
      <p:pic>
        <p:nvPicPr>
          <p:cNvPr id="7" name="图片 6">
            <a:extLst>
              <a:ext uri="{FF2B5EF4-FFF2-40B4-BE49-F238E27FC236}">
                <a16:creationId xmlns:a16="http://schemas.microsoft.com/office/drawing/2014/main" id="{0D4EC6AC-D22B-259C-B94E-614762DFFF19}"/>
              </a:ext>
            </a:extLst>
          </p:cNvPr>
          <p:cNvPicPr>
            <a:picLocks noChangeAspect="1"/>
          </p:cNvPicPr>
          <p:nvPr/>
        </p:nvPicPr>
        <p:blipFill>
          <a:blip r:embed="rId3"/>
          <a:stretch>
            <a:fillRect/>
          </a:stretch>
        </p:blipFill>
        <p:spPr>
          <a:xfrm>
            <a:off x="5918461" y="2414163"/>
            <a:ext cx="5113521" cy="1014837"/>
          </a:xfrm>
          <a:prstGeom prst="rect">
            <a:avLst/>
          </a:prstGeom>
        </p:spPr>
      </p:pic>
      <p:sp>
        <p:nvSpPr>
          <p:cNvPr id="10" name="文本框 9">
            <a:extLst>
              <a:ext uri="{FF2B5EF4-FFF2-40B4-BE49-F238E27FC236}">
                <a16:creationId xmlns:a16="http://schemas.microsoft.com/office/drawing/2014/main" id="{8E7C2BE0-787C-295B-6EDB-15AE741C12B0}"/>
              </a:ext>
            </a:extLst>
          </p:cNvPr>
          <p:cNvSpPr txBox="1"/>
          <p:nvPr/>
        </p:nvSpPr>
        <p:spPr>
          <a:xfrm>
            <a:off x="5462029" y="1256454"/>
            <a:ext cx="6102213" cy="830997"/>
          </a:xfrm>
          <a:prstGeom prst="rect">
            <a:avLst/>
          </a:prstGeom>
          <a:noFill/>
        </p:spPr>
        <p:txBody>
          <a:bodyPr wrap="square">
            <a:spAutoFit/>
          </a:bodyPr>
          <a:lstStyle/>
          <a:p>
            <a:r>
              <a:rPr lang="en-US" altLang="zh-CN" sz="2400" b="1" dirty="0">
                <a:solidFill>
                  <a:srgbClr val="0000CC"/>
                </a:solidFill>
                <a:latin typeface="Times New Roman" panose="02020603050405020304" pitchFamily="18" charset="0"/>
                <a:cs typeface="Times New Roman" panose="02020603050405020304" pitchFamily="18" charset="0"/>
              </a:rPr>
              <a:t>Filter out the ground state by cooling the system to zero temperature </a:t>
            </a:r>
            <a:endParaRPr lang="zh-CN" altLang="en-US" sz="2400" dirty="0"/>
          </a:p>
        </p:txBody>
      </p:sp>
      <p:sp>
        <p:nvSpPr>
          <p:cNvPr id="11" name="矩形: 圆角 10">
            <a:extLst>
              <a:ext uri="{FF2B5EF4-FFF2-40B4-BE49-F238E27FC236}">
                <a16:creationId xmlns:a16="http://schemas.microsoft.com/office/drawing/2014/main" id="{F8F124EB-318F-7F8C-3548-77F472557600}"/>
              </a:ext>
            </a:extLst>
          </p:cNvPr>
          <p:cNvSpPr/>
          <p:nvPr/>
        </p:nvSpPr>
        <p:spPr>
          <a:xfrm>
            <a:off x="5239923" y="1087321"/>
            <a:ext cx="6360713" cy="264633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22B958BC-A1D9-F072-6E34-48D0DD779FDD}"/>
              </a:ext>
            </a:extLst>
          </p:cNvPr>
          <p:cNvGrpSpPr/>
          <p:nvPr/>
        </p:nvGrpSpPr>
        <p:grpSpPr>
          <a:xfrm>
            <a:off x="451791" y="4094428"/>
            <a:ext cx="9128937" cy="2328912"/>
            <a:chOff x="1757430" y="4062790"/>
            <a:chExt cx="9128937" cy="2328912"/>
          </a:xfrm>
        </p:grpSpPr>
        <p:sp>
          <p:nvSpPr>
            <p:cNvPr id="17" name="矩形 16">
              <a:extLst>
                <a:ext uri="{FF2B5EF4-FFF2-40B4-BE49-F238E27FC236}">
                  <a16:creationId xmlns:a16="http://schemas.microsoft.com/office/drawing/2014/main" id="{BB5F70B2-AFA7-4689-B84C-82DEA2CE56A6}"/>
                </a:ext>
              </a:extLst>
            </p:cNvPr>
            <p:cNvSpPr/>
            <p:nvPr/>
          </p:nvSpPr>
          <p:spPr>
            <a:xfrm>
              <a:off x="3237071" y="5084597"/>
              <a:ext cx="282449" cy="523220"/>
            </a:xfrm>
            <a:prstGeom prst="rect">
              <a:avLst/>
            </a:prstGeom>
            <a:noFill/>
            <a:ln w="28575">
              <a:noFill/>
            </a:ln>
          </p:spPr>
          <p:txBody>
            <a:bodyPr wrap="none">
              <a:spAutoFit/>
            </a:bodyPr>
            <a:lstStyle/>
            <a:p>
              <a:pPr algn="ctr"/>
              <a:r>
                <a:rPr lang="en-US" altLang="zh-CN" sz="2800" dirty="0">
                  <a:solidFill>
                    <a:schemeClr val="tx1"/>
                  </a:solidFill>
                </a:rPr>
                <a:t> </a:t>
              </a:r>
              <a:endParaRPr lang="en-US" altLang="zh-CN" sz="2800" i="1" dirty="0">
                <a:solidFill>
                  <a:schemeClr val="tx1"/>
                </a:solidFill>
                <a:latin typeface="Cambria Math" panose="02040503050406030204" pitchFamily="18" charset="0"/>
              </a:endParaRPr>
            </a:p>
          </p:txBody>
        </p:sp>
        <p:sp>
          <p:nvSpPr>
            <p:cNvPr id="9" name="文本框 8">
              <a:extLst>
                <a:ext uri="{FF2B5EF4-FFF2-40B4-BE49-F238E27FC236}">
                  <a16:creationId xmlns:a16="http://schemas.microsoft.com/office/drawing/2014/main" id="{B3D397E4-EDA2-41E2-07F8-BD11CA51F691}"/>
                </a:ext>
              </a:extLst>
            </p:cNvPr>
            <p:cNvSpPr txBox="1"/>
            <p:nvPr/>
          </p:nvSpPr>
          <p:spPr>
            <a:xfrm>
              <a:off x="3704992" y="5827928"/>
              <a:ext cx="4131468"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Trotter-Suzuki decomposition</a:t>
              </a:r>
              <a:endParaRPr lang="zh-CN" altLang="en-US" sz="2400" dirty="0"/>
            </a:p>
          </p:txBody>
        </p:sp>
        <p:sp>
          <p:nvSpPr>
            <p:cNvPr id="13" name="矩形: 圆角 12">
              <a:extLst>
                <a:ext uri="{FF2B5EF4-FFF2-40B4-BE49-F238E27FC236}">
                  <a16:creationId xmlns:a16="http://schemas.microsoft.com/office/drawing/2014/main" id="{3DFD115E-F530-25E6-0429-84E085EFD73A}"/>
                </a:ext>
              </a:extLst>
            </p:cNvPr>
            <p:cNvSpPr/>
            <p:nvPr/>
          </p:nvSpPr>
          <p:spPr>
            <a:xfrm>
              <a:off x="1757430" y="4062790"/>
              <a:ext cx="9128937" cy="232891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C45485E-D23C-F8B8-03AC-5E9C536DC92D}"/>
                </a:ext>
              </a:extLst>
            </p:cNvPr>
            <p:cNvSpPr txBox="1"/>
            <p:nvPr/>
          </p:nvSpPr>
          <p:spPr>
            <a:xfrm>
              <a:off x="2081659" y="4163680"/>
              <a:ext cx="6038759" cy="461665"/>
            </a:xfrm>
            <a:prstGeom prst="rect">
              <a:avLst/>
            </a:prstGeom>
            <a:noFill/>
          </p:spPr>
          <p:txBody>
            <a:bodyPr wrap="square">
              <a:spAutoFit/>
            </a:bodyPr>
            <a:lstStyle/>
            <a:p>
              <a:r>
                <a:rPr lang="en-US" altLang="zh-CN" sz="2400" b="1" dirty="0">
                  <a:solidFill>
                    <a:srgbClr val="0000CC"/>
                  </a:solidFill>
                  <a:latin typeface="Times New Roman" panose="02020603050405020304" pitchFamily="18" charset="0"/>
                  <a:cs typeface="Times New Roman" panose="02020603050405020304" pitchFamily="18" charset="0"/>
                </a:rPr>
                <a:t>Cooling down temperature in small steps</a:t>
              </a:r>
              <a:endParaRPr lang="zh-CN" altLang="en-US" sz="2400" dirty="0"/>
            </a:p>
          </p:txBody>
        </p:sp>
        <p:pic>
          <p:nvPicPr>
            <p:cNvPr id="15" name="图片 14">
              <a:extLst>
                <a:ext uri="{FF2B5EF4-FFF2-40B4-BE49-F238E27FC236}">
                  <a16:creationId xmlns:a16="http://schemas.microsoft.com/office/drawing/2014/main" id="{90DF27DF-BA8A-69A3-236E-E48F5CDF8FCE}"/>
                </a:ext>
              </a:extLst>
            </p:cNvPr>
            <p:cNvPicPr>
              <a:picLocks noChangeAspect="1"/>
            </p:cNvPicPr>
            <p:nvPr/>
          </p:nvPicPr>
          <p:blipFill>
            <a:blip r:embed="rId4"/>
            <a:stretch>
              <a:fillRect/>
            </a:stretch>
          </p:blipFill>
          <p:spPr>
            <a:xfrm>
              <a:off x="3225933" y="4729592"/>
              <a:ext cx="7259585" cy="1098336"/>
            </a:xfrm>
            <a:prstGeom prst="rect">
              <a:avLst/>
            </a:prstGeom>
          </p:spPr>
        </p:pic>
      </p:grpSp>
      <p:sp>
        <p:nvSpPr>
          <p:cNvPr id="19" name="文本框 18">
            <a:extLst>
              <a:ext uri="{FF2B5EF4-FFF2-40B4-BE49-F238E27FC236}">
                <a16:creationId xmlns:a16="http://schemas.microsoft.com/office/drawing/2014/main" id="{3577D626-A64B-7171-BC4B-642551797F1B}"/>
              </a:ext>
            </a:extLst>
          </p:cNvPr>
          <p:cNvSpPr txBox="1"/>
          <p:nvPr/>
        </p:nvSpPr>
        <p:spPr>
          <a:xfrm>
            <a:off x="9958134" y="4261562"/>
            <a:ext cx="1782075" cy="830997"/>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arbitrary initial state</a:t>
            </a:r>
            <a:endParaRPr lang="zh-CN" altLang="en-US" sz="2400" dirty="0"/>
          </a:p>
        </p:txBody>
      </p:sp>
      <p:cxnSp>
        <p:nvCxnSpPr>
          <p:cNvPr id="20" name="直接箭头连接符 19">
            <a:extLst>
              <a:ext uri="{FF2B5EF4-FFF2-40B4-BE49-F238E27FC236}">
                <a16:creationId xmlns:a16="http://schemas.microsoft.com/office/drawing/2014/main" id="{FE600A69-6482-E683-FC23-7EF453FBCD24}"/>
              </a:ext>
            </a:extLst>
          </p:cNvPr>
          <p:cNvCxnSpPr>
            <a:cxnSpLocks/>
          </p:cNvCxnSpPr>
          <p:nvPr/>
        </p:nvCxnSpPr>
        <p:spPr>
          <a:xfrm flipV="1">
            <a:off x="10508771" y="3310768"/>
            <a:ext cx="0" cy="95079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248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8DE2BB8-BDA6-411D-9F0E-654E488AC908}"/>
              </a:ext>
            </a:extLst>
          </p:cNvPr>
          <p:cNvPicPr>
            <a:picLocks noChangeAspect="1"/>
          </p:cNvPicPr>
          <p:nvPr/>
        </p:nvPicPr>
        <p:blipFill>
          <a:blip r:embed="rId2"/>
          <a:stretch>
            <a:fillRect/>
          </a:stretch>
        </p:blipFill>
        <p:spPr>
          <a:xfrm>
            <a:off x="5667447" y="3616928"/>
            <a:ext cx="5804121" cy="1136078"/>
          </a:xfrm>
          <a:prstGeom prst="rect">
            <a:avLst/>
          </a:prstGeom>
        </p:spPr>
      </p:pic>
      <p:sp>
        <p:nvSpPr>
          <p:cNvPr id="14" name="矩形 13">
            <a:extLst>
              <a:ext uri="{FF2B5EF4-FFF2-40B4-BE49-F238E27FC236}">
                <a16:creationId xmlns:a16="http://schemas.microsoft.com/office/drawing/2014/main" id="{C6503CB9-87C5-85DB-1ADC-1F7827F69F98}"/>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One step of update</a:t>
            </a:r>
            <a:endParaRPr lang="zh-CN" altLang="en-US" sz="36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15C653F6-EB83-3EBC-7793-F9B5FD5DF271}"/>
              </a:ext>
            </a:extLst>
          </p:cNvPr>
          <p:cNvPicPr>
            <a:picLocks noChangeAspect="1"/>
          </p:cNvPicPr>
          <p:nvPr/>
        </p:nvPicPr>
        <p:blipFill>
          <a:blip r:embed="rId3"/>
          <a:stretch>
            <a:fillRect/>
          </a:stretch>
        </p:blipFill>
        <p:spPr>
          <a:xfrm>
            <a:off x="2074370" y="1160769"/>
            <a:ext cx="7331008" cy="1494198"/>
          </a:xfrm>
          <a:prstGeom prst="rect">
            <a:avLst/>
          </a:prstGeom>
          <a:ln w="12700">
            <a:solidFill>
              <a:srgbClr val="00B050"/>
            </a:solidFill>
          </a:ln>
        </p:spPr>
      </p:pic>
      <p:pic>
        <p:nvPicPr>
          <p:cNvPr id="15" name="图片 14">
            <a:extLst>
              <a:ext uri="{FF2B5EF4-FFF2-40B4-BE49-F238E27FC236}">
                <a16:creationId xmlns:a16="http://schemas.microsoft.com/office/drawing/2014/main" id="{337F7948-E7BA-46D6-83FF-57A4B46DF322}"/>
              </a:ext>
            </a:extLst>
          </p:cNvPr>
          <p:cNvPicPr>
            <a:picLocks noChangeAspect="1"/>
          </p:cNvPicPr>
          <p:nvPr/>
        </p:nvPicPr>
        <p:blipFill>
          <a:blip r:embed="rId4"/>
          <a:stretch>
            <a:fillRect/>
          </a:stretch>
        </p:blipFill>
        <p:spPr>
          <a:xfrm>
            <a:off x="2898935" y="5175544"/>
            <a:ext cx="5681878" cy="1334380"/>
          </a:xfrm>
          <a:prstGeom prst="rect">
            <a:avLst/>
          </a:prstGeom>
          <a:ln w="12700">
            <a:solidFill>
              <a:srgbClr val="00B050"/>
            </a:solidFill>
          </a:ln>
        </p:spPr>
      </p:pic>
      <p:pic>
        <p:nvPicPr>
          <p:cNvPr id="8" name="图片 7">
            <a:extLst>
              <a:ext uri="{FF2B5EF4-FFF2-40B4-BE49-F238E27FC236}">
                <a16:creationId xmlns:a16="http://schemas.microsoft.com/office/drawing/2014/main" id="{56560F40-2D5A-D976-D1CC-7DA72C28BBFA}"/>
              </a:ext>
            </a:extLst>
          </p:cNvPr>
          <p:cNvPicPr>
            <a:picLocks noChangeAspect="1"/>
          </p:cNvPicPr>
          <p:nvPr/>
        </p:nvPicPr>
        <p:blipFill>
          <a:blip r:embed="rId5"/>
          <a:stretch>
            <a:fillRect/>
          </a:stretch>
        </p:blipFill>
        <p:spPr>
          <a:xfrm>
            <a:off x="672093" y="3046196"/>
            <a:ext cx="4868214" cy="1728989"/>
          </a:xfrm>
          <a:prstGeom prst="rect">
            <a:avLst/>
          </a:prstGeom>
        </p:spPr>
      </p:pic>
      <p:sp>
        <p:nvSpPr>
          <p:cNvPr id="18" name="矩形 17">
            <a:extLst>
              <a:ext uri="{FF2B5EF4-FFF2-40B4-BE49-F238E27FC236}">
                <a16:creationId xmlns:a16="http://schemas.microsoft.com/office/drawing/2014/main" id="{01829824-BCDE-9D55-3DB3-B26E5748F682}"/>
              </a:ext>
            </a:extLst>
          </p:cNvPr>
          <p:cNvSpPr/>
          <p:nvPr/>
        </p:nvSpPr>
        <p:spPr>
          <a:xfrm>
            <a:off x="577755" y="2984310"/>
            <a:ext cx="10942152" cy="1910687"/>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4D83A08C-E2B5-5F29-BD14-2DA0491D93C4}"/>
              </a:ext>
            </a:extLst>
          </p:cNvPr>
          <p:cNvSpPr txBox="1"/>
          <p:nvPr/>
        </p:nvSpPr>
        <p:spPr>
          <a:xfrm>
            <a:off x="5481276" y="4172090"/>
            <a:ext cx="646821" cy="369332"/>
          </a:xfrm>
          <a:prstGeom prst="rect">
            <a:avLst/>
          </a:prstGeom>
          <a:noFill/>
        </p:spPr>
        <p:txBody>
          <a:bodyPr wrap="square">
            <a:spAutoFit/>
          </a:bodyPr>
          <a:lstStyle/>
          <a:p>
            <a:r>
              <a:rPr lang="en-US" altLang="zh-CN" b="1" dirty="0">
                <a:solidFill>
                  <a:srgbClr val="0000CC"/>
                </a:solidFill>
                <a:latin typeface="Times New Roman" panose="02020603050405020304" pitchFamily="18" charset="0"/>
                <a:cs typeface="Times New Roman" panose="02020603050405020304" pitchFamily="18" charset="0"/>
              </a:rPr>
              <a:t>SVD</a:t>
            </a:r>
            <a:endParaRPr lang="zh-CN" altLang="en-US" dirty="0"/>
          </a:p>
        </p:txBody>
      </p:sp>
      <p:sp>
        <p:nvSpPr>
          <p:cNvPr id="21" name="文本框 20">
            <a:extLst>
              <a:ext uri="{FF2B5EF4-FFF2-40B4-BE49-F238E27FC236}">
                <a16:creationId xmlns:a16="http://schemas.microsoft.com/office/drawing/2014/main" id="{A76F25C0-2A8B-23B7-D65F-A86D3D9B4B1F}"/>
              </a:ext>
            </a:extLst>
          </p:cNvPr>
          <p:cNvSpPr txBox="1"/>
          <p:nvPr/>
        </p:nvSpPr>
        <p:spPr>
          <a:xfrm>
            <a:off x="7926519" y="4174365"/>
            <a:ext cx="646821" cy="369332"/>
          </a:xfrm>
          <a:prstGeom prst="rect">
            <a:avLst/>
          </a:prstGeom>
          <a:noFill/>
        </p:spPr>
        <p:txBody>
          <a:bodyPr wrap="square">
            <a:spAutoFit/>
          </a:bodyPr>
          <a:lstStyle/>
          <a:p>
            <a:r>
              <a:rPr lang="en-US" altLang="zh-CN" b="1" dirty="0">
                <a:solidFill>
                  <a:srgbClr val="0000CC"/>
                </a:solidFill>
                <a:latin typeface="Times New Roman" panose="02020603050405020304" pitchFamily="18" charset="0"/>
                <a:cs typeface="Times New Roman" panose="02020603050405020304" pitchFamily="18" charset="0"/>
              </a:rPr>
              <a:t>SVD</a:t>
            </a:r>
            <a:endParaRPr lang="zh-CN" altLang="en-US" dirty="0"/>
          </a:p>
        </p:txBody>
      </p:sp>
    </p:spTree>
    <p:extLst>
      <p:ext uri="{BB962C8B-B14F-4D97-AF65-F5344CB8AC3E}">
        <p14:creationId xmlns:p14="http://schemas.microsoft.com/office/powerpoint/2010/main" val="40494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6503CB9-87C5-85DB-1ADC-1F7827F69F98}"/>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Multi-target update (MTU)</a:t>
            </a:r>
            <a:endParaRPr lang="zh-CN" altLang="en-US" sz="3600"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9E439776-DBB0-4481-8866-D2949BFFBD41}"/>
              </a:ext>
            </a:extLst>
          </p:cNvPr>
          <p:cNvPicPr>
            <a:picLocks noChangeAspect="1"/>
          </p:cNvPicPr>
          <p:nvPr/>
        </p:nvPicPr>
        <p:blipFill>
          <a:blip r:embed="rId2"/>
          <a:stretch>
            <a:fillRect/>
          </a:stretch>
        </p:blipFill>
        <p:spPr>
          <a:xfrm>
            <a:off x="2567167" y="1167872"/>
            <a:ext cx="6395910" cy="1317801"/>
          </a:xfrm>
          <a:prstGeom prst="rect">
            <a:avLst/>
          </a:prstGeom>
          <a:ln w="12700">
            <a:solidFill>
              <a:srgbClr val="00B050"/>
            </a:solidFill>
          </a:ln>
        </p:spPr>
      </p:pic>
      <p:sp>
        <p:nvSpPr>
          <p:cNvPr id="12" name="椭圆 11">
            <a:extLst>
              <a:ext uri="{FF2B5EF4-FFF2-40B4-BE49-F238E27FC236}">
                <a16:creationId xmlns:a16="http://schemas.microsoft.com/office/drawing/2014/main" id="{A2733BF8-739C-46B4-A31B-CFF6CA0CD2C1}"/>
              </a:ext>
            </a:extLst>
          </p:cNvPr>
          <p:cNvSpPr/>
          <p:nvPr/>
        </p:nvSpPr>
        <p:spPr>
          <a:xfrm>
            <a:off x="6391020" y="1952771"/>
            <a:ext cx="415636" cy="5867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E90B350A-91F0-4F44-A333-37BED17DCE1B}"/>
              </a:ext>
            </a:extLst>
          </p:cNvPr>
          <p:cNvGrpSpPr/>
          <p:nvPr/>
        </p:nvGrpSpPr>
        <p:grpSpPr>
          <a:xfrm>
            <a:off x="577755" y="2696532"/>
            <a:ext cx="10942152" cy="1910687"/>
            <a:chOff x="577755" y="2852282"/>
            <a:chExt cx="10942152" cy="1910687"/>
          </a:xfrm>
        </p:grpSpPr>
        <p:pic>
          <p:nvPicPr>
            <p:cNvPr id="5" name="图片 4">
              <a:extLst>
                <a:ext uri="{FF2B5EF4-FFF2-40B4-BE49-F238E27FC236}">
                  <a16:creationId xmlns:a16="http://schemas.microsoft.com/office/drawing/2014/main" id="{8678732D-B296-407D-A305-8978DAB682B7}"/>
                </a:ext>
              </a:extLst>
            </p:cNvPr>
            <p:cNvPicPr>
              <a:picLocks noChangeAspect="1"/>
            </p:cNvPicPr>
            <p:nvPr/>
          </p:nvPicPr>
          <p:blipFill>
            <a:blip r:embed="rId3"/>
            <a:stretch>
              <a:fillRect/>
            </a:stretch>
          </p:blipFill>
          <p:spPr>
            <a:xfrm>
              <a:off x="1036646" y="2933639"/>
              <a:ext cx="4263940" cy="1553000"/>
            </a:xfrm>
            <a:prstGeom prst="rect">
              <a:avLst/>
            </a:prstGeom>
          </p:spPr>
        </p:pic>
        <p:pic>
          <p:nvPicPr>
            <p:cNvPr id="7" name="图片 6">
              <a:extLst>
                <a:ext uri="{FF2B5EF4-FFF2-40B4-BE49-F238E27FC236}">
                  <a16:creationId xmlns:a16="http://schemas.microsoft.com/office/drawing/2014/main" id="{54CF3DE9-70EA-4B80-BFD3-1C390A4EE122}"/>
                </a:ext>
              </a:extLst>
            </p:cNvPr>
            <p:cNvPicPr>
              <a:picLocks noChangeAspect="1"/>
            </p:cNvPicPr>
            <p:nvPr/>
          </p:nvPicPr>
          <p:blipFill>
            <a:blip r:embed="rId4"/>
            <a:stretch>
              <a:fillRect/>
            </a:stretch>
          </p:blipFill>
          <p:spPr>
            <a:xfrm>
              <a:off x="5564060" y="3309230"/>
              <a:ext cx="5746138" cy="1275644"/>
            </a:xfrm>
            <a:prstGeom prst="rect">
              <a:avLst/>
            </a:prstGeom>
          </p:spPr>
        </p:pic>
        <p:sp>
          <p:nvSpPr>
            <p:cNvPr id="9" name="文本框 8">
              <a:extLst>
                <a:ext uri="{FF2B5EF4-FFF2-40B4-BE49-F238E27FC236}">
                  <a16:creationId xmlns:a16="http://schemas.microsoft.com/office/drawing/2014/main" id="{3D84F8B0-A9AC-4177-A5BF-ED757FC944AA}"/>
                </a:ext>
              </a:extLst>
            </p:cNvPr>
            <p:cNvSpPr txBox="1"/>
            <p:nvPr/>
          </p:nvSpPr>
          <p:spPr>
            <a:xfrm>
              <a:off x="5466606" y="3971604"/>
              <a:ext cx="646821" cy="369332"/>
            </a:xfrm>
            <a:prstGeom prst="rect">
              <a:avLst/>
            </a:prstGeom>
            <a:noFill/>
          </p:spPr>
          <p:txBody>
            <a:bodyPr wrap="square">
              <a:spAutoFit/>
            </a:bodyPr>
            <a:lstStyle/>
            <a:p>
              <a:r>
                <a:rPr lang="en-US" altLang="zh-CN" b="1" dirty="0">
                  <a:solidFill>
                    <a:srgbClr val="0000CC"/>
                  </a:solidFill>
                  <a:latin typeface="Times New Roman" panose="02020603050405020304" pitchFamily="18" charset="0"/>
                  <a:cs typeface="Times New Roman" panose="02020603050405020304" pitchFamily="18" charset="0"/>
                </a:rPr>
                <a:t>SVD</a:t>
              </a:r>
              <a:endParaRPr lang="zh-CN" altLang="en-US" dirty="0"/>
            </a:p>
          </p:txBody>
        </p:sp>
        <p:sp>
          <p:nvSpPr>
            <p:cNvPr id="10" name="文本框 9">
              <a:extLst>
                <a:ext uri="{FF2B5EF4-FFF2-40B4-BE49-F238E27FC236}">
                  <a16:creationId xmlns:a16="http://schemas.microsoft.com/office/drawing/2014/main" id="{838219CB-9724-42E5-A330-5B1FB4EE1305}"/>
                </a:ext>
              </a:extLst>
            </p:cNvPr>
            <p:cNvSpPr txBox="1"/>
            <p:nvPr/>
          </p:nvSpPr>
          <p:spPr>
            <a:xfrm>
              <a:off x="7911849" y="3973879"/>
              <a:ext cx="646821" cy="369332"/>
            </a:xfrm>
            <a:prstGeom prst="rect">
              <a:avLst/>
            </a:prstGeom>
            <a:noFill/>
          </p:spPr>
          <p:txBody>
            <a:bodyPr wrap="square">
              <a:spAutoFit/>
            </a:bodyPr>
            <a:lstStyle/>
            <a:p>
              <a:r>
                <a:rPr lang="en-US" altLang="zh-CN" b="1" dirty="0">
                  <a:solidFill>
                    <a:srgbClr val="0000CC"/>
                  </a:solidFill>
                  <a:latin typeface="Times New Roman" panose="02020603050405020304" pitchFamily="18" charset="0"/>
                  <a:cs typeface="Times New Roman" panose="02020603050405020304" pitchFamily="18" charset="0"/>
                </a:rPr>
                <a:t>SVD</a:t>
              </a:r>
              <a:endParaRPr lang="zh-CN" altLang="en-US" dirty="0"/>
            </a:p>
          </p:txBody>
        </p:sp>
        <p:sp>
          <p:nvSpPr>
            <p:cNvPr id="13" name="矩形 12">
              <a:extLst>
                <a:ext uri="{FF2B5EF4-FFF2-40B4-BE49-F238E27FC236}">
                  <a16:creationId xmlns:a16="http://schemas.microsoft.com/office/drawing/2014/main" id="{1361C646-A2CD-4D7D-A684-044247A1C5AB}"/>
                </a:ext>
              </a:extLst>
            </p:cNvPr>
            <p:cNvSpPr/>
            <p:nvPr/>
          </p:nvSpPr>
          <p:spPr>
            <a:xfrm>
              <a:off x="577755" y="2852282"/>
              <a:ext cx="10942152" cy="1910687"/>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96866145-0222-4360-88E3-DAFD8B43F796}"/>
                </a:ext>
              </a:extLst>
            </p:cNvPr>
            <p:cNvSpPr/>
            <p:nvPr/>
          </p:nvSpPr>
          <p:spPr>
            <a:xfrm>
              <a:off x="3877076" y="4083163"/>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4A0F4134-6DAB-40CC-8BC8-11764B6626F4}"/>
                </a:ext>
              </a:extLst>
            </p:cNvPr>
            <p:cNvSpPr/>
            <p:nvPr/>
          </p:nvSpPr>
          <p:spPr>
            <a:xfrm>
              <a:off x="7240112" y="4095688"/>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AA2AD478-407E-4916-9EEE-3C07A60F9362}"/>
                </a:ext>
              </a:extLst>
            </p:cNvPr>
            <p:cNvSpPr/>
            <p:nvPr/>
          </p:nvSpPr>
          <p:spPr>
            <a:xfrm>
              <a:off x="10546459" y="4083163"/>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D050B9A6-31CE-4347-82B9-177B134B2FB8}"/>
              </a:ext>
            </a:extLst>
          </p:cNvPr>
          <p:cNvGrpSpPr/>
          <p:nvPr/>
        </p:nvGrpSpPr>
        <p:grpSpPr>
          <a:xfrm>
            <a:off x="1955578" y="5091498"/>
            <a:ext cx="5101572" cy="1421987"/>
            <a:chOff x="1262242" y="4875018"/>
            <a:chExt cx="5101572" cy="1421987"/>
          </a:xfrm>
        </p:grpSpPr>
        <p:pic>
          <p:nvPicPr>
            <p:cNvPr id="26" name="图片 25">
              <a:extLst>
                <a:ext uri="{FF2B5EF4-FFF2-40B4-BE49-F238E27FC236}">
                  <a16:creationId xmlns:a16="http://schemas.microsoft.com/office/drawing/2014/main" id="{4C91B554-C731-405B-8E88-4D3D032037BE}"/>
                </a:ext>
              </a:extLst>
            </p:cNvPr>
            <p:cNvPicPr>
              <a:picLocks noChangeAspect="1"/>
            </p:cNvPicPr>
            <p:nvPr/>
          </p:nvPicPr>
          <p:blipFill>
            <a:blip r:embed="rId5"/>
            <a:stretch>
              <a:fillRect/>
            </a:stretch>
          </p:blipFill>
          <p:spPr>
            <a:xfrm>
              <a:off x="1262242" y="4875018"/>
              <a:ext cx="5101572" cy="1314767"/>
            </a:xfrm>
            <a:prstGeom prst="rect">
              <a:avLst/>
            </a:prstGeom>
            <a:ln w="12700">
              <a:solidFill>
                <a:srgbClr val="00B050"/>
              </a:solidFill>
            </a:ln>
          </p:spPr>
        </p:pic>
        <p:sp>
          <p:nvSpPr>
            <p:cNvPr id="16" name="椭圆 15">
              <a:extLst>
                <a:ext uri="{FF2B5EF4-FFF2-40B4-BE49-F238E27FC236}">
                  <a16:creationId xmlns:a16="http://schemas.microsoft.com/office/drawing/2014/main" id="{AA089C37-2409-421D-BC53-BA317BCAA07B}"/>
                </a:ext>
              </a:extLst>
            </p:cNvPr>
            <p:cNvSpPr/>
            <p:nvPr/>
          </p:nvSpPr>
          <p:spPr>
            <a:xfrm>
              <a:off x="3982213" y="5710224"/>
              <a:ext cx="415636" cy="5867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621BAEE9-E74B-44D5-8351-0986A4B08BFA}"/>
              </a:ext>
            </a:extLst>
          </p:cNvPr>
          <p:cNvPicPr>
            <a:picLocks noChangeAspect="1"/>
          </p:cNvPicPr>
          <p:nvPr/>
        </p:nvPicPr>
        <p:blipFill>
          <a:blip r:embed="rId6"/>
          <a:stretch>
            <a:fillRect/>
          </a:stretch>
        </p:blipFill>
        <p:spPr>
          <a:xfrm>
            <a:off x="8140673" y="4924916"/>
            <a:ext cx="2181767" cy="1647930"/>
          </a:xfrm>
          <a:prstGeom prst="rect">
            <a:avLst/>
          </a:prstGeom>
          <a:ln w="12700">
            <a:solidFill>
              <a:srgbClr val="00B050"/>
            </a:solidFill>
          </a:ln>
        </p:spPr>
      </p:pic>
    </p:spTree>
    <p:extLst>
      <p:ext uri="{BB962C8B-B14F-4D97-AF65-F5344CB8AC3E}">
        <p14:creationId xmlns:p14="http://schemas.microsoft.com/office/powerpoint/2010/main" val="2136940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2D Metal-Insulator transition"/>
          <p:cNvSpPr txBox="1"/>
          <p:nvPr/>
        </p:nvSpPr>
        <p:spPr>
          <a:xfrm>
            <a:off x="8430247" y="764933"/>
            <a:ext cx="54166" cy="8293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l" defTabSz="457200">
              <a:lnSpc>
                <a:spcPts val="7100"/>
              </a:lnSpc>
              <a:spcBef>
                <a:spcPts val="1200"/>
              </a:spcBef>
              <a:defRPr sz="4800" b="0">
                <a:latin typeface="Times"/>
                <a:ea typeface="Times"/>
                <a:cs typeface="Times"/>
                <a:sym typeface="Times"/>
              </a:defRPr>
            </a:lvl1pPr>
          </a:lstStyle>
          <a:p>
            <a:endParaRPr sz="2400" dirty="0"/>
          </a:p>
        </p:txBody>
      </p:sp>
      <p:sp>
        <p:nvSpPr>
          <p:cNvPr id="3" name="矩形 3">
            <a:extLst>
              <a:ext uri="{FF2B5EF4-FFF2-40B4-BE49-F238E27FC236}">
                <a16:creationId xmlns:a16="http://schemas.microsoft.com/office/drawing/2014/main" id="{AD4CB0DF-26E3-5652-1730-20591C85049A}"/>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Re-orthonormalizing the canonical center tensor</a:t>
            </a:r>
            <a:endParaRPr lang="zh-CN" altLang="en-US" sz="3600"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80C69BB4-5727-4C4E-A15A-C2F4C208CDBC}"/>
              </a:ext>
            </a:extLst>
          </p:cNvPr>
          <p:cNvPicPr>
            <a:picLocks noChangeAspect="1"/>
          </p:cNvPicPr>
          <p:nvPr/>
        </p:nvPicPr>
        <p:blipFill>
          <a:blip r:embed="rId2"/>
          <a:stretch>
            <a:fillRect/>
          </a:stretch>
        </p:blipFill>
        <p:spPr>
          <a:xfrm>
            <a:off x="5600230" y="1549606"/>
            <a:ext cx="3920583" cy="1918011"/>
          </a:xfrm>
          <a:prstGeom prst="rect">
            <a:avLst/>
          </a:prstGeom>
        </p:spPr>
      </p:pic>
      <p:pic>
        <p:nvPicPr>
          <p:cNvPr id="17" name="图片 16">
            <a:extLst>
              <a:ext uri="{FF2B5EF4-FFF2-40B4-BE49-F238E27FC236}">
                <a16:creationId xmlns:a16="http://schemas.microsoft.com/office/drawing/2014/main" id="{F39904E9-50D5-43CE-A04C-D0F6554591FE}"/>
              </a:ext>
            </a:extLst>
          </p:cNvPr>
          <p:cNvPicPr>
            <a:picLocks noChangeAspect="1"/>
          </p:cNvPicPr>
          <p:nvPr/>
        </p:nvPicPr>
        <p:blipFill>
          <a:blip r:embed="rId3"/>
          <a:stretch>
            <a:fillRect/>
          </a:stretch>
        </p:blipFill>
        <p:spPr>
          <a:xfrm>
            <a:off x="1468567" y="1679299"/>
            <a:ext cx="2181767" cy="1647930"/>
          </a:xfrm>
          <a:prstGeom prst="rect">
            <a:avLst/>
          </a:prstGeom>
          <a:ln w="12700">
            <a:solidFill>
              <a:srgbClr val="00B050"/>
            </a:solidFill>
          </a:ln>
        </p:spPr>
      </p:pic>
      <p:pic>
        <p:nvPicPr>
          <p:cNvPr id="13" name="图片 12">
            <a:extLst>
              <a:ext uri="{FF2B5EF4-FFF2-40B4-BE49-F238E27FC236}">
                <a16:creationId xmlns:a16="http://schemas.microsoft.com/office/drawing/2014/main" id="{52C752FA-E296-4145-A010-C5494F4E1F63}"/>
              </a:ext>
            </a:extLst>
          </p:cNvPr>
          <p:cNvPicPr>
            <a:picLocks noChangeAspect="1"/>
          </p:cNvPicPr>
          <p:nvPr/>
        </p:nvPicPr>
        <p:blipFill>
          <a:blip r:embed="rId4"/>
          <a:stretch>
            <a:fillRect/>
          </a:stretch>
        </p:blipFill>
        <p:spPr>
          <a:xfrm>
            <a:off x="5403516" y="4619228"/>
            <a:ext cx="5152277" cy="953761"/>
          </a:xfrm>
          <a:prstGeom prst="rect">
            <a:avLst/>
          </a:prstGeom>
        </p:spPr>
      </p:pic>
      <p:pic>
        <p:nvPicPr>
          <p:cNvPr id="18" name="图片 17">
            <a:extLst>
              <a:ext uri="{FF2B5EF4-FFF2-40B4-BE49-F238E27FC236}">
                <a16:creationId xmlns:a16="http://schemas.microsoft.com/office/drawing/2014/main" id="{8D4400E4-98A1-47BA-9B26-4142FE39AA6A}"/>
              </a:ext>
            </a:extLst>
          </p:cNvPr>
          <p:cNvPicPr>
            <a:picLocks noChangeAspect="1"/>
          </p:cNvPicPr>
          <p:nvPr/>
        </p:nvPicPr>
        <p:blipFill>
          <a:blip r:embed="rId5"/>
          <a:stretch>
            <a:fillRect/>
          </a:stretch>
        </p:blipFill>
        <p:spPr>
          <a:xfrm>
            <a:off x="1541798" y="4175102"/>
            <a:ext cx="2075612" cy="1646953"/>
          </a:xfrm>
          <a:prstGeom prst="rect">
            <a:avLst/>
          </a:prstGeom>
          <a:ln w="12700">
            <a:solidFill>
              <a:srgbClr val="00B050"/>
            </a:solidFill>
          </a:ln>
        </p:spPr>
      </p:pic>
    </p:spTree>
    <p:extLst>
      <p:ext uri="{BB962C8B-B14F-4D97-AF65-F5344CB8AC3E}">
        <p14:creationId xmlns:p14="http://schemas.microsoft.com/office/powerpoint/2010/main" val="1004626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photos.aip.org/history/Thumbnails/stueckelberg_ernst_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544" y="1212646"/>
            <a:ext cx="85677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4"/>
          <p:cNvSpPr txBox="1">
            <a:spLocks noChangeArrowheads="1"/>
          </p:cNvSpPr>
          <p:nvPr/>
        </p:nvSpPr>
        <p:spPr bwMode="auto">
          <a:xfrm>
            <a:off x="87704" y="2292646"/>
            <a:ext cx="1479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err="1">
                <a:latin typeface="Times New Roman" pitchFamily="18" charset="0"/>
                <a:cs typeface="Times New Roman" pitchFamily="18" charset="0"/>
              </a:rPr>
              <a:t>Stueckelberg</a:t>
            </a:r>
            <a:endParaRPr lang="zh-CN" altLang="en-US" sz="1600" b="1" dirty="0">
              <a:latin typeface="Times New Roman" pitchFamily="18" charset="0"/>
              <a:cs typeface="Times New Roman" pitchFamily="18" charset="0"/>
            </a:endParaRPr>
          </a:p>
        </p:txBody>
      </p:sp>
      <p:sp>
        <p:nvSpPr>
          <p:cNvPr id="5" name="矩形 10">
            <a:extLst>
              <a:ext uri="{FF2B5EF4-FFF2-40B4-BE49-F238E27FC236}">
                <a16:creationId xmlns:a16="http://schemas.microsoft.com/office/drawing/2014/main" id="{23E21648-C081-CFAF-EE93-D426FEB570E0}"/>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Brief History of Renormalization Group</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E136437A-DADA-4589-A479-6F3208681697}"/>
              </a:ext>
            </a:extLst>
          </p:cNvPr>
          <p:cNvSpPr txBox="1"/>
          <p:nvPr/>
        </p:nvSpPr>
        <p:spPr>
          <a:xfrm>
            <a:off x="1986526" y="3505223"/>
            <a:ext cx="8711293" cy="2345322"/>
          </a:xfrm>
          <a:prstGeom prst="rect">
            <a:avLst/>
          </a:prstGeom>
          <a:noFill/>
          <a:ln w="19050">
            <a:solidFill>
              <a:srgbClr val="00B050"/>
            </a:solidFill>
          </a:ln>
        </p:spPr>
        <p:txBody>
          <a:bodyPr wrap="square">
            <a:spAutoFit/>
          </a:bodyPr>
          <a:lstStyle/>
          <a:p>
            <a:pPr>
              <a:lnSpc>
                <a:spcPct val="150000"/>
              </a:lnSpc>
            </a:pPr>
            <a:r>
              <a:rPr lang="en-US" altLang="zh-CN" sz="2000" b="1" i="0" dirty="0">
                <a:solidFill>
                  <a:srgbClr val="0000FF"/>
                </a:solidFill>
                <a:effectLst/>
                <a:latin typeface="Times New Roman" panose="02020603050405020304" pitchFamily="18" charset="0"/>
                <a:cs typeface="Times New Roman" panose="02020603050405020304" pitchFamily="18" charset="0"/>
              </a:rPr>
              <a:t>According to </a:t>
            </a:r>
            <a:r>
              <a:rPr lang="en-US" altLang="zh-CN" sz="2000" b="1" dirty="0">
                <a:solidFill>
                  <a:srgbClr val="0000FF"/>
                </a:solidFill>
                <a:latin typeface="Times New Roman" panose="02020603050405020304" pitchFamily="18" charset="0"/>
                <a:cs typeface="Times New Roman" panose="02020603050405020304" pitchFamily="18" charset="0"/>
              </a:rPr>
              <a:t>https://en.Wikipedia.org/wiki/Ernst_Stueckelberg:</a:t>
            </a:r>
            <a:endParaRPr lang="en-US" altLang="zh-CN" sz="2000" b="1" i="0" dirty="0">
              <a:solidFill>
                <a:srgbClr val="0000FF"/>
              </a:solidFill>
              <a:effectLst/>
              <a:latin typeface="Times New Roman" panose="02020603050405020304" pitchFamily="18" charset="0"/>
              <a:cs typeface="Times New Roman" panose="02020603050405020304" pitchFamily="18" charset="0"/>
            </a:endParaRPr>
          </a:p>
          <a:p>
            <a:pPr>
              <a:lnSpc>
                <a:spcPct val="150000"/>
              </a:lnSpc>
            </a:pPr>
            <a:endParaRPr lang="en-US" altLang="zh-CN" sz="2000" b="1" i="0" dirty="0">
              <a:effectLst/>
              <a:latin typeface="Times New Roman" panose="02020603050405020304" pitchFamily="18" charset="0"/>
              <a:cs typeface="Times New Roman" panose="02020603050405020304" pitchFamily="18" charset="0"/>
            </a:endParaRPr>
          </a:p>
          <a:p>
            <a:pPr>
              <a:lnSpc>
                <a:spcPct val="150000"/>
              </a:lnSpc>
            </a:pPr>
            <a:r>
              <a:rPr lang="en-US" altLang="zh-CN" sz="2000" b="1" i="0" dirty="0">
                <a:effectLst/>
                <a:latin typeface="Times New Roman" panose="02020603050405020304" pitchFamily="18" charset="0"/>
                <a:cs typeface="Times New Roman" panose="02020603050405020304" pitchFamily="18" charset="0"/>
              </a:rPr>
              <a:t>“In 1943 he came up with a </a:t>
            </a:r>
            <a:r>
              <a:rPr lang="en-US" altLang="zh-CN" sz="2000" b="1" i="0" u="none" strike="noStrike" dirty="0">
                <a:effectLst/>
                <a:latin typeface="Times New Roman" panose="02020603050405020304" pitchFamily="18" charset="0"/>
                <a:cs typeface="Times New Roman" panose="02020603050405020304" pitchFamily="18" charset="0"/>
              </a:rPr>
              <a:t>renormalization</a:t>
            </a:r>
            <a:r>
              <a:rPr lang="en-US" altLang="zh-CN" sz="2000" b="1" i="0" dirty="0">
                <a:effectLst/>
                <a:latin typeface="Times New Roman" panose="02020603050405020304" pitchFamily="18" charset="0"/>
                <a:cs typeface="Times New Roman" panose="02020603050405020304" pitchFamily="18" charset="0"/>
              </a:rPr>
              <a:t> program to attack the problems of infinities in </a:t>
            </a:r>
            <a:r>
              <a:rPr lang="en-US" altLang="zh-CN" sz="2000" b="1" i="0" u="none" strike="noStrike" dirty="0">
                <a:effectLst/>
                <a:latin typeface="Times New Roman" panose="02020603050405020304" pitchFamily="18" charset="0"/>
                <a:cs typeface="Times New Roman" panose="02020603050405020304" pitchFamily="18" charset="0"/>
              </a:rPr>
              <a:t>quantum electrodynamics</a:t>
            </a:r>
            <a:r>
              <a:rPr lang="en-US" altLang="zh-CN" sz="2000" b="1" i="0" dirty="0">
                <a:effectLst/>
                <a:latin typeface="Times New Roman" panose="02020603050405020304" pitchFamily="18" charset="0"/>
                <a:cs typeface="Times New Roman" panose="02020603050405020304" pitchFamily="18" charset="0"/>
              </a:rPr>
              <a:t> (QED), but his paper was rejected by the </a:t>
            </a:r>
            <a:r>
              <a:rPr lang="en-US" altLang="zh-CN" sz="2000" b="1" u="none" strike="noStrike" dirty="0">
                <a:effectLst/>
                <a:latin typeface="Times New Roman" panose="02020603050405020304" pitchFamily="18" charset="0"/>
                <a:cs typeface="Times New Roman" panose="02020603050405020304" pitchFamily="18" charset="0"/>
              </a:rPr>
              <a:t>Physical Review</a:t>
            </a:r>
            <a:r>
              <a:rPr lang="en-US" altLang="zh-CN" sz="2000" b="1" i="0" dirty="0">
                <a:effectLst/>
                <a:latin typeface="Times New Roman" panose="02020603050405020304" pitchFamily="18" charset="0"/>
                <a:cs typeface="Times New Roman" panose="02020603050405020304" pitchFamily="18" charset="0"/>
              </a:rPr>
              <a:t>.”</a:t>
            </a:r>
            <a:endParaRPr lang="en-US" altLang="zh-CN" sz="2000" b="1" i="0" baseline="30000" dirty="0">
              <a:effectLst/>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D4EF028A-9734-4377-B6C0-FC5EA7BC84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691" y="1179754"/>
            <a:ext cx="839573" cy="108000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4">
            <a:extLst>
              <a:ext uri="{FF2B5EF4-FFF2-40B4-BE49-F238E27FC236}">
                <a16:creationId xmlns:a16="http://schemas.microsoft.com/office/drawing/2014/main" id="{6C2AF1BD-28E6-4274-840C-36D0516B1AA2}"/>
              </a:ext>
            </a:extLst>
          </p:cNvPr>
          <p:cNvSpPr txBox="1">
            <a:spLocks noChangeArrowheads="1"/>
          </p:cNvSpPr>
          <p:nvPr/>
        </p:nvSpPr>
        <p:spPr bwMode="auto">
          <a:xfrm>
            <a:off x="1592966" y="2292646"/>
            <a:ext cx="12306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b="1" dirty="0" err="1">
                <a:latin typeface="Times New Roman" pitchFamily="18" charset="0"/>
                <a:cs typeface="Times New Roman" pitchFamily="18" charset="0"/>
              </a:rPr>
              <a:t>Petermann</a:t>
            </a:r>
            <a:endParaRPr lang="zh-CN" altLang="en-US" sz="1600" b="1" dirty="0">
              <a:latin typeface="Times New Roman" pitchFamily="18" charset="0"/>
              <a:cs typeface="Times New Roman" pitchFamily="18" charset="0"/>
            </a:endParaRPr>
          </a:p>
        </p:txBody>
      </p:sp>
      <p:sp>
        <p:nvSpPr>
          <p:cNvPr id="40" name="文本框 39">
            <a:extLst>
              <a:ext uri="{FF2B5EF4-FFF2-40B4-BE49-F238E27FC236}">
                <a16:creationId xmlns:a16="http://schemas.microsoft.com/office/drawing/2014/main" id="{35CF9E85-559D-404A-BFAB-CA34242F3170}"/>
              </a:ext>
            </a:extLst>
          </p:cNvPr>
          <p:cNvSpPr txBox="1"/>
          <p:nvPr/>
        </p:nvSpPr>
        <p:spPr>
          <a:xfrm>
            <a:off x="3565032" y="1081872"/>
            <a:ext cx="7990573" cy="1796902"/>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US" altLang="zh-CN" sz="2000" b="1" dirty="0">
                <a:latin typeface="Times New Roman" panose="02020603050405020304" pitchFamily="18" charset="0"/>
                <a:cs typeface="Times New Roman" pitchFamily="18" charset="0"/>
              </a:rPr>
              <a:t>Renormalization group (RG) is one of the most important concepts first anticipated by </a:t>
            </a:r>
            <a:r>
              <a:rPr lang="en-US" altLang="zh-CN" sz="2000" b="1" dirty="0" err="1">
                <a:latin typeface="Times New Roman" panose="02020603050405020304" pitchFamily="18" charset="0"/>
                <a:cs typeface="Times New Roman" pitchFamily="18" charset="0"/>
              </a:rPr>
              <a:t>Stueckelberg</a:t>
            </a:r>
            <a:r>
              <a:rPr lang="en-US" altLang="zh-CN" sz="2000" b="1" dirty="0">
                <a:latin typeface="Times New Roman" panose="02020603050405020304" pitchFamily="18" charset="0"/>
                <a:cs typeface="Times New Roman" pitchFamily="18" charset="0"/>
              </a:rPr>
              <a:t> and </a:t>
            </a:r>
            <a:r>
              <a:rPr lang="en-US" altLang="zh-CN" sz="2000" b="1" dirty="0" err="1">
                <a:latin typeface="Times New Roman" panose="02020603050405020304" pitchFamily="18" charset="0"/>
                <a:cs typeface="Times New Roman" pitchFamily="18" charset="0"/>
              </a:rPr>
              <a:t>Petermann</a:t>
            </a:r>
            <a:r>
              <a:rPr lang="en-US" altLang="zh-CN" sz="2000" b="1" dirty="0">
                <a:latin typeface="Times New Roman" panose="02020603050405020304" pitchFamily="18" charset="0"/>
                <a:cs typeface="Times New Roman" pitchFamily="18" charset="0"/>
              </a:rPr>
              <a:t> in 1951.</a:t>
            </a:r>
          </a:p>
          <a:p>
            <a:pPr algn="r">
              <a:lnSpc>
                <a:spcPct val="150000"/>
              </a:lnSpc>
            </a:pPr>
            <a:r>
              <a:rPr lang="en-US" altLang="zh-CN" b="0" i="0" u="none" strike="noStrike" baseline="0" dirty="0">
                <a:latin typeface="Times New Roman" panose="02020603050405020304" pitchFamily="18" charset="0"/>
                <a:cs typeface="Times New Roman" panose="02020603050405020304" pitchFamily="18" charset="0"/>
              </a:rPr>
              <a:t>			</a:t>
            </a:r>
            <a:r>
              <a:rPr lang="en-US" altLang="zh-CN" b="0" i="0" u="none" strike="noStrike" baseline="0" dirty="0" err="1">
                <a:latin typeface="Times New Roman" panose="02020603050405020304" pitchFamily="18" charset="0"/>
                <a:cs typeface="Times New Roman" panose="02020603050405020304" pitchFamily="18" charset="0"/>
              </a:rPr>
              <a:t>Stueckelberg</a:t>
            </a:r>
            <a:r>
              <a:rPr lang="en-US" altLang="zh-CN" b="0" i="0" u="none" strike="noStrike" baseline="0" dirty="0">
                <a:latin typeface="Times New Roman" panose="02020603050405020304" pitchFamily="18" charset="0"/>
                <a:cs typeface="Times New Roman" panose="02020603050405020304" pitchFamily="18" charset="0"/>
              </a:rPr>
              <a:t> and Peterman. The normalization group in quantum</a:t>
            </a:r>
            <a:r>
              <a:rPr lang="en-US" altLang="zh-CN" dirty="0">
                <a:latin typeface="Times New Roman" panose="02020603050405020304" pitchFamily="18" charset="0"/>
                <a:cs typeface="Times New Roman" panose="02020603050405020304" pitchFamily="18" charset="0"/>
              </a:rPr>
              <a:t> </a:t>
            </a:r>
            <a:r>
              <a:rPr lang="en-US" altLang="zh-CN" b="0" i="0" u="none" strike="noStrike" baseline="0" dirty="0">
                <a:latin typeface="Times New Roman" panose="02020603050405020304" pitchFamily="18" charset="0"/>
                <a:cs typeface="Times New Roman" panose="02020603050405020304" pitchFamily="18" charset="0"/>
              </a:rPr>
              <a:t>theory. </a:t>
            </a:r>
            <a:r>
              <a:rPr lang="en-US" altLang="zh-CN" b="0" i="0" u="none" strike="noStrike" baseline="0" dirty="0" err="1">
                <a:latin typeface="Times New Roman" panose="02020603050405020304" pitchFamily="18" charset="0"/>
                <a:cs typeface="Times New Roman" panose="02020603050405020304" pitchFamily="18" charset="0"/>
              </a:rPr>
              <a:t>Helv</a:t>
            </a:r>
            <a:r>
              <a:rPr lang="en-US" altLang="zh-CN" b="0" i="0" u="none" strike="noStrike" baseline="0" dirty="0">
                <a:latin typeface="Times New Roman" panose="02020603050405020304" pitchFamily="18" charset="0"/>
                <a:cs typeface="Times New Roman" panose="02020603050405020304" pitchFamily="18" charset="0"/>
              </a:rPr>
              <a:t>. Phys. Acta. </a:t>
            </a:r>
            <a:r>
              <a:rPr lang="en-US" altLang="zh-CN" b="1" i="0" u="none" strike="noStrike" baseline="0" dirty="0">
                <a:latin typeface="Times New Roman" panose="02020603050405020304" pitchFamily="18" charset="0"/>
                <a:cs typeface="Times New Roman" panose="02020603050405020304" pitchFamily="18" charset="0"/>
              </a:rPr>
              <a:t>24</a:t>
            </a:r>
            <a:r>
              <a:rPr lang="en-US" altLang="zh-CN" b="0" i="0" u="none" strike="noStrike" baseline="0" dirty="0">
                <a:latin typeface="Times New Roman" panose="02020603050405020304" pitchFamily="18" charset="0"/>
                <a:cs typeface="Times New Roman" panose="02020603050405020304" pitchFamily="18" charset="0"/>
              </a:rPr>
              <a:t>:317, 1951</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978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047D040-13AF-496F-BB49-124C68DB9C87}"/>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Methods based on the multi-target MPS wave functions</a:t>
            </a:r>
            <a:endParaRPr lang="zh-CN" altLang="en-US" sz="3600"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7FEA27B0-CF82-D368-6F3D-A5AD737BFC3F}"/>
              </a:ext>
            </a:extLst>
          </p:cNvPr>
          <p:cNvSpPr txBox="1"/>
          <p:nvPr/>
        </p:nvSpPr>
        <p:spPr>
          <a:xfrm>
            <a:off x="1264734" y="1694695"/>
            <a:ext cx="9654654" cy="2546338"/>
          </a:xfrm>
          <a:prstGeom prst="rect">
            <a:avLst/>
          </a:prstGeom>
          <a:noFill/>
        </p:spPr>
        <p:txBody>
          <a:bodyPr wrap="square">
            <a:spAutoFit/>
          </a:bodyPr>
          <a:lstStyle/>
          <a:p>
            <a:pPr marL="627063" lvl="1" indent="-627063">
              <a:lnSpc>
                <a:spcPct val="200000"/>
              </a:lnSpc>
              <a:buFont typeface="+mj-lt"/>
              <a:buAutoNum type="arabicPeriod"/>
            </a:pPr>
            <a:r>
              <a:rPr lang="en-US" altLang="zh-CN" sz="2800" b="1" dirty="0">
                <a:solidFill>
                  <a:schemeClr val="tx1">
                    <a:lumMod val="50000"/>
                    <a:lumOff val="50000"/>
                  </a:schemeClr>
                </a:solidFill>
                <a:latin typeface="Times New Roman" panose="02020603050405020304" pitchFamily="18" charset="0"/>
                <a:cs typeface="Times New Roman" panose="02020603050405020304" pitchFamily="18" charset="0"/>
              </a:rPr>
              <a:t>Multi-target MPS representation of multiple eigenstates </a:t>
            </a:r>
          </a:p>
          <a:p>
            <a:pPr marL="627063" lvl="1" indent="-627063">
              <a:lnSpc>
                <a:spcPct val="200000"/>
              </a:lnSpc>
              <a:buFont typeface="+mj-lt"/>
              <a:buAutoNum type="arabicPeriod"/>
            </a:pPr>
            <a:r>
              <a:rPr lang="en-US" altLang="zh-CN" sz="2800" b="1" dirty="0">
                <a:solidFill>
                  <a:schemeClr val="tx1">
                    <a:lumMod val="50000"/>
                    <a:lumOff val="50000"/>
                  </a:schemeClr>
                </a:solidFill>
                <a:latin typeface="Times New Roman" panose="02020603050405020304" pitchFamily="18" charset="0"/>
                <a:cs typeface="Times New Roman" panose="02020603050405020304" pitchFamily="18" charset="0"/>
              </a:rPr>
              <a:t>Multi-target update method (MTU)</a:t>
            </a:r>
          </a:p>
          <a:p>
            <a:pPr marL="627063" lvl="1" indent="-627063">
              <a:lnSpc>
                <a:spcPct val="200000"/>
              </a:lnSpc>
              <a:buFont typeface="+mj-lt"/>
              <a:buAutoNum type="arabicPeriod"/>
            </a:pPr>
            <a:r>
              <a:rPr lang="en-US" altLang="zh-CN" sz="2800" b="1" dirty="0">
                <a:latin typeface="Times New Roman" panose="02020603050405020304" pitchFamily="18" charset="0"/>
                <a:cs typeface="Times New Roman" panose="02020603050405020304" pitchFamily="18" charset="0"/>
              </a:rPr>
              <a:t>Variational Riemannian optimization method (</a:t>
            </a:r>
            <a:r>
              <a:rPr lang="en-US" altLang="zh-CN" sz="2800" b="1" dirty="0">
                <a:solidFill>
                  <a:srgbClr val="FF0000"/>
                </a:solidFill>
                <a:latin typeface="Times New Roman" panose="02020603050405020304" pitchFamily="18" charset="0"/>
                <a:cs typeface="Times New Roman" panose="02020603050405020304" pitchFamily="18" charset="0"/>
              </a:rPr>
              <a:t>VRO</a:t>
            </a:r>
            <a:r>
              <a:rPr lang="en-US" altLang="zh-CN" sz="2800" b="1" dirty="0">
                <a:latin typeface="Times New Roman" panose="02020603050405020304" pitchFamily="18" charset="0"/>
                <a:cs typeface="Times New Roman" panose="02020603050405020304" pitchFamily="18" charset="0"/>
              </a:rPr>
              <a:t>)</a:t>
            </a:r>
          </a:p>
        </p:txBody>
      </p:sp>
      <p:sp>
        <p:nvSpPr>
          <p:cNvPr id="2" name="矩形 1"/>
          <p:cNvSpPr/>
          <p:nvPr/>
        </p:nvSpPr>
        <p:spPr>
          <a:xfrm>
            <a:off x="1930765" y="5581144"/>
            <a:ext cx="7995821" cy="507831"/>
          </a:xfrm>
          <a:prstGeom prst="rect">
            <a:avLst/>
          </a:prstGeom>
        </p:spPr>
        <p:txBody>
          <a:bodyPr wrap="square">
            <a:spAutoFit/>
          </a:bodyPr>
          <a:lstStyle/>
          <a:p>
            <a:pPr marL="0" lvl="1" algn="r">
              <a:lnSpc>
                <a:spcPct val="150000"/>
              </a:lnSpc>
              <a:spcAft>
                <a:spcPts val="600"/>
              </a:spcAft>
            </a:pPr>
            <a:r>
              <a:rPr lang="en-US" altLang="zh-CN" dirty="0">
                <a:latin typeface="Times New Roman" panose="02020603050405020304" pitchFamily="18" charset="0"/>
                <a:cs typeface="Times New Roman" panose="02020603050405020304" pitchFamily="18" charset="0"/>
              </a:rPr>
              <a:t>X. Li, Z. Zhou, G. Xu, R. Chi, Y. </a:t>
            </a:r>
            <a:r>
              <a:rPr lang="en-US" altLang="zh-CN" dirty="0" err="1">
                <a:latin typeface="Times New Roman" panose="02020603050405020304" pitchFamily="18" charset="0"/>
                <a:cs typeface="Times New Roman" panose="02020603050405020304" pitchFamily="18" charset="0"/>
              </a:rPr>
              <a:t>Guo</a:t>
            </a:r>
            <a:r>
              <a:rPr lang="en-US" altLang="zh-CN" dirty="0">
                <a:latin typeface="Times New Roman" panose="02020603050405020304" pitchFamily="18" charset="0"/>
                <a:cs typeface="Times New Roman" panose="02020603050405020304" pitchFamily="18" charset="0"/>
              </a:rPr>
              <a:t>, T. Liu, H. Liao, T. Xiang, arXiv:2305.15868</a:t>
            </a:r>
            <a:endParaRPr lang="en-US" altLang="zh-CN"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084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
            <a:extLst>
              <a:ext uri="{FF2B5EF4-FFF2-40B4-BE49-F238E27FC236}">
                <a16:creationId xmlns:a16="http://schemas.microsoft.com/office/drawing/2014/main" id="{02743188-2483-844E-9B6F-E94F1F67F0D2}"/>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Variational Principle</a:t>
            </a:r>
            <a:endParaRPr lang="zh-CN" alt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781555FD-8B2D-4D33-A2F4-82A36F6A49CF}"/>
                  </a:ext>
                </a:extLst>
              </p:cNvPr>
              <p:cNvSpPr txBox="1"/>
              <p:nvPr/>
            </p:nvSpPr>
            <p:spPr>
              <a:xfrm>
                <a:off x="944553" y="1124662"/>
                <a:ext cx="6967206" cy="1200329"/>
              </a:xfrm>
              <a:prstGeom prst="rect">
                <a:avLst/>
              </a:prstGeom>
              <a:noFill/>
              <a:ln w="28575">
                <a:noFill/>
              </a:ln>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The energy expectation value of an arbitrary quantum state </a:t>
                </a:r>
                <a14:m>
                  <m:oMath xmlns:m="http://schemas.openxmlformats.org/officeDocument/2006/math">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𝝍</m:t>
                    </m:r>
                    <m:r>
                      <a:rPr lang="en-US" altLang="zh-CN" sz="2400" b="1" i="1" smtClean="0">
                        <a:latin typeface="Cambria Math" panose="02040503050406030204" pitchFamily="18" charset="0"/>
                      </a:rPr>
                      <m:t>⟩ </m:t>
                    </m:r>
                  </m:oMath>
                </a14:m>
                <a:r>
                  <a:rPr lang="en-US" altLang="zh-CN" sz="2400" b="1" dirty="0">
                    <a:latin typeface="Times New Roman" panose="02020603050405020304" pitchFamily="18" charset="0"/>
                    <a:cs typeface="Times New Roman" panose="02020603050405020304" pitchFamily="18" charset="0"/>
                  </a:rPr>
                  <a:t> is not lower than the ground state energy </a:t>
                </a:r>
                <a14:m>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𝑬</m:t>
                        </m:r>
                      </m:e>
                      <m:sub>
                        <m:r>
                          <a:rPr lang="en-US" altLang="zh-CN" sz="2400" b="1" i="1" smtClean="0">
                            <a:latin typeface="Cambria Math" panose="02040503050406030204" pitchFamily="18" charset="0"/>
                          </a:rPr>
                          <m:t>𝟎</m:t>
                        </m:r>
                      </m:sub>
                    </m:sSub>
                  </m:oMath>
                </a14:m>
                <a:endParaRPr lang="en-US" altLang="zh-CN" b="1" dirty="0">
                  <a:latin typeface="Times New Roman" panose="02020603050405020304" pitchFamily="18" charset="0"/>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781555FD-8B2D-4D33-A2F4-82A36F6A49CF}"/>
                  </a:ext>
                </a:extLst>
              </p:cNvPr>
              <p:cNvSpPr txBox="1">
                <a:spLocks noRot="1" noChangeAspect="1" noMove="1" noResize="1" noEditPoints="1" noAdjustHandles="1" noChangeArrowheads="1" noChangeShapeType="1" noTextEdit="1"/>
              </p:cNvSpPr>
              <p:nvPr/>
            </p:nvSpPr>
            <p:spPr>
              <a:xfrm>
                <a:off x="944553" y="1124662"/>
                <a:ext cx="6967206" cy="1200329"/>
              </a:xfrm>
              <a:prstGeom prst="rect">
                <a:avLst/>
              </a:prstGeom>
              <a:blipFill>
                <a:blip r:embed="rId3"/>
                <a:stretch>
                  <a:fillRect l="-1400" t="-4061" b="-10660"/>
                </a:stretch>
              </a:blipFill>
              <a:ln w="2857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D30B4EA-6BC0-45A4-B95A-F33C699A357C}"/>
                  </a:ext>
                </a:extLst>
              </p:cNvPr>
              <p:cNvSpPr txBox="1"/>
              <p:nvPr/>
            </p:nvSpPr>
            <p:spPr>
              <a:xfrm>
                <a:off x="8547439" y="1309175"/>
                <a:ext cx="2263996" cy="872996"/>
              </a:xfrm>
              <a:prstGeom prst="rect">
                <a:avLst/>
              </a:prstGeom>
              <a:noFill/>
            </p:spPr>
            <p:txBody>
              <a:bodyPr wrap="square">
                <a:spAutoFit/>
              </a:bodyPr>
              <a:lstStyle/>
              <a:p>
                <a:pPr algn="ctr"/>
                <a14:m>
                  <m:oMath xmlns:m="http://schemas.openxmlformats.org/officeDocument/2006/math">
                    <m:f>
                      <m:fPr>
                        <m:ctrlPr>
                          <a:rPr lang="en-US" altLang="zh-CN" sz="3200" i="1" smtClean="0">
                            <a:solidFill>
                              <a:srgbClr val="0000FF"/>
                            </a:solidFill>
                            <a:latin typeface="Cambria Math" panose="02040503050406030204" pitchFamily="18" charset="0"/>
                          </a:rPr>
                        </m:ctrlPr>
                      </m:fPr>
                      <m:num>
                        <m:r>
                          <a:rPr lang="en-US" altLang="zh-CN" sz="3200" b="0" i="1" smtClean="0">
                            <a:solidFill>
                              <a:srgbClr val="0000FF"/>
                            </a:solidFill>
                            <a:latin typeface="Cambria Math" panose="02040503050406030204" pitchFamily="18" charset="0"/>
                          </a:rPr>
                          <m:t>⟨</m:t>
                        </m:r>
                        <m:r>
                          <a:rPr lang="en-US" altLang="zh-CN" sz="3200" b="0" i="1" smtClean="0">
                            <a:solidFill>
                              <a:srgbClr val="0000FF"/>
                            </a:solidFill>
                            <a:latin typeface="Cambria Math" panose="02040503050406030204" pitchFamily="18" charset="0"/>
                          </a:rPr>
                          <m:t>𝜓</m:t>
                        </m:r>
                        <m:r>
                          <a:rPr lang="en-US" altLang="zh-CN" sz="3200" b="0" i="1" smtClean="0">
                            <a:solidFill>
                              <a:srgbClr val="0000FF"/>
                            </a:solidFill>
                            <a:latin typeface="Cambria Math" panose="02040503050406030204" pitchFamily="18" charset="0"/>
                          </a:rPr>
                          <m:t>|</m:t>
                        </m:r>
                        <m:r>
                          <a:rPr lang="en-US" altLang="zh-CN" sz="3200" b="0" i="1" smtClean="0">
                            <a:solidFill>
                              <a:srgbClr val="0000FF"/>
                            </a:solidFill>
                            <a:latin typeface="Cambria Math" panose="02040503050406030204" pitchFamily="18" charset="0"/>
                          </a:rPr>
                          <m:t>𝐻</m:t>
                        </m:r>
                        <m:r>
                          <a:rPr lang="en-US" altLang="zh-CN" sz="3200" b="0" i="1" smtClean="0">
                            <a:solidFill>
                              <a:srgbClr val="0000FF"/>
                            </a:solidFill>
                            <a:latin typeface="Cambria Math" panose="02040503050406030204" pitchFamily="18" charset="0"/>
                          </a:rPr>
                          <m:t>|</m:t>
                        </m:r>
                        <m:r>
                          <a:rPr lang="en-US" altLang="zh-CN" sz="3200" b="0" i="1" smtClean="0">
                            <a:solidFill>
                              <a:srgbClr val="0000FF"/>
                            </a:solidFill>
                            <a:latin typeface="Cambria Math" panose="02040503050406030204" pitchFamily="18" charset="0"/>
                          </a:rPr>
                          <m:t>𝜓</m:t>
                        </m:r>
                        <m:r>
                          <a:rPr lang="en-US" altLang="zh-CN" sz="3200" b="0" i="1" smtClean="0">
                            <a:solidFill>
                              <a:srgbClr val="0000FF"/>
                            </a:solidFill>
                            <a:latin typeface="Cambria Math" panose="02040503050406030204" pitchFamily="18" charset="0"/>
                          </a:rPr>
                          <m:t>⟩</m:t>
                        </m:r>
                      </m:num>
                      <m:den>
                        <m:r>
                          <a:rPr lang="en-US" altLang="zh-CN" sz="3200" b="0" i="1" smtClean="0">
                            <a:solidFill>
                              <a:srgbClr val="0000FF"/>
                            </a:solidFill>
                            <a:latin typeface="Cambria Math" panose="02040503050406030204" pitchFamily="18" charset="0"/>
                          </a:rPr>
                          <m:t>⟨</m:t>
                        </m:r>
                        <m:r>
                          <a:rPr lang="en-US" altLang="zh-CN" sz="3200" b="0" i="1" smtClean="0">
                            <a:solidFill>
                              <a:srgbClr val="0000FF"/>
                            </a:solidFill>
                            <a:latin typeface="Cambria Math" panose="02040503050406030204" pitchFamily="18" charset="0"/>
                          </a:rPr>
                          <m:t>𝜓</m:t>
                        </m:r>
                        <m:r>
                          <a:rPr lang="en-US" altLang="zh-CN" sz="3200" b="0" i="1" smtClean="0">
                            <a:solidFill>
                              <a:srgbClr val="0000FF"/>
                            </a:solidFill>
                            <a:latin typeface="Cambria Math" panose="02040503050406030204" pitchFamily="18" charset="0"/>
                          </a:rPr>
                          <m:t>|</m:t>
                        </m:r>
                        <m:r>
                          <a:rPr lang="en-US" altLang="zh-CN" sz="3200" b="0" i="1" smtClean="0">
                            <a:solidFill>
                              <a:srgbClr val="0000FF"/>
                            </a:solidFill>
                            <a:latin typeface="Cambria Math" panose="02040503050406030204" pitchFamily="18" charset="0"/>
                          </a:rPr>
                          <m:t>𝜓</m:t>
                        </m:r>
                        <m:r>
                          <a:rPr lang="en-US" altLang="zh-CN" sz="3200" b="0" i="1" smtClean="0">
                            <a:solidFill>
                              <a:srgbClr val="0000FF"/>
                            </a:solidFill>
                            <a:latin typeface="Cambria Math" panose="02040503050406030204" pitchFamily="18" charset="0"/>
                          </a:rPr>
                          <m:t>⟩</m:t>
                        </m:r>
                      </m:den>
                    </m:f>
                    <m:r>
                      <a:rPr lang="en-US" altLang="zh-CN" sz="3200" b="0" i="1" smtClean="0">
                        <a:solidFill>
                          <a:srgbClr val="0000FF"/>
                        </a:solidFill>
                        <a:latin typeface="Cambria Math" panose="02040503050406030204" pitchFamily="18" charset="0"/>
                      </a:rPr>
                      <m:t>≥</m:t>
                    </m:r>
                    <m:sSub>
                      <m:sSubPr>
                        <m:ctrlPr>
                          <a:rPr lang="en-US" altLang="zh-CN" sz="3200" i="1" smtClean="0">
                            <a:solidFill>
                              <a:srgbClr val="0000FF"/>
                            </a:solidFill>
                            <a:latin typeface="Cambria Math" panose="02040503050406030204" pitchFamily="18" charset="0"/>
                          </a:rPr>
                        </m:ctrlPr>
                      </m:sSubPr>
                      <m:e>
                        <m:r>
                          <a:rPr lang="en-US" altLang="zh-CN" sz="3200" b="0" i="1" smtClean="0">
                            <a:solidFill>
                              <a:srgbClr val="0000FF"/>
                            </a:solidFill>
                            <a:latin typeface="Cambria Math" panose="02040503050406030204" pitchFamily="18" charset="0"/>
                          </a:rPr>
                          <m:t>𝐸</m:t>
                        </m:r>
                      </m:e>
                      <m:sub>
                        <m:r>
                          <a:rPr lang="en-US" altLang="zh-CN" sz="3200" b="0" i="1" smtClean="0">
                            <a:solidFill>
                              <a:srgbClr val="0000FF"/>
                            </a:solidFill>
                            <a:latin typeface="Cambria Math" panose="02040503050406030204" pitchFamily="18" charset="0"/>
                          </a:rPr>
                          <m:t>0</m:t>
                        </m:r>
                      </m:sub>
                    </m:sSub>
                  </m:oMath>
                </a14:m>
                <a:r>
                  <a:rPr lang="en-US" altLang="zh-CN" sz="3200" dirty="0">
                    <a:solidFill>
                      <a:srgbClr val="0000FF"/>
                    </a:solidFill>
                    <a:latin typeface="Times New Roman" panose="02020603050405020304" pitchFamily="18" charset="0"/>
                    <a:cs typeface="Times New Roman" panose="02020603050405020304" pitchFamily="18" charset="0"/>
                  </a:rPr>
                  <a:t> </a:t>
                </a:r>
                <a:endParaRPr lang="zh-CN" altLang="en-US" sz="3200"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3D30B4EA-6BC0-45A4-B95A-F33C699A357C}"/>
                  </a:ext>
                </a:extLst>
              </p:cNvPr>
              <p:cNvSpPr txBox="1">
                <a:spLocks noRot="1" noChangeAspect="1" noMove="1" noResize="1" noEditPoints="1" noAdjustHandles="1" noChangeArrowheads="1" noChangeShapeType="1" noTextEdit="1"/>
              </p:cNvSpPr>
              <p:nvPr/>
            </p:nvSpPr>
            <p:spPr>
              <a:xfrm>
                <a:off x="8547439" y="1309175"/>
                <a:ext cx="2263996" cy="872996"/>
              </a:xfrm>
              <a:prstGeom prst="rect">
                <a:avLst/>
              </a:prstGeom>
              <a:blipFill>
                <a:blip r:embed="rId4"/>
                <a:stretch>
                  <a:fillRect/>
                </a:stretch>
              </a:blipFill>
            </p:spPr>
            <p:txBody>
              <a:bodyPr/>
              <a:lstStyle/>
              <a:p>
                <a:r>
                  <a:rPr lang="zh-CN" altLang="en-US">
                    <a:noFill/>
                  </a:rPr>
                  <a:t> </a:t>
                </a:r>
              </a:p>
            </p:txBody>
          </p:sp>
        </mc:Fallback>
      </mc:AlternateContent>
      <p:sp>
        <p:nvSpPr>
          <p:cNvPr id="4" name="矩形: 圆角 3">
            <a:extLst>
              <a:ext uri="{FF2B5EF4-FFF2-40B4-BE49-F238E27FC236}">
                <a16:creationId xmlns:a16="http://schemas.microsoft.com/office/drawing/2014/main" id="{E23162CE-4C93-4618-B3B3-E3E8FE056DE9}"/>
              </a:ext>
            </a:extLst>
          </p:cNvPr>
          <p:cNvSpPr/>
          <p:nvPr/>
        </p:nvSpPr>
        <p:spPr>
          <a:xfrm>
            <a:off x="479205" y="1046426"/>
            <a:ext cx="11261300" cy="1398494"/>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19A37E1C-1481-484A-B8D6-3496DD315B46}"/>
              </a:ext>
            </a:extLst>
          </p:cNvPr>
          <p:cNvGrpSpPr/>
          <p:nvPr/>
        </p:nvGrpSpPr>
        <p:grpSpPr>
          <a:xfrm>
            <a:off x="465350" y="2618880"/>
            <a:ext cx="11261300" cy="4070421"/>
            <a:chOff x="465350" y="2618880"/>
            <a:chExt cx="11261300" cy="4070421"/>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3D5420A-53AB-4B26-AB20-3555308F54DB}"/>
                    </a:ext>
                  </a:extLst>
                </p:cNvPr>
                <p:cNvSpPr txBox="1"/>
                <p:nvPr/>
              </p:nvSpPr>
              <p:spPr>
                <a:xfrm>
                  <a:off x="944553" y="3152770"/>
                  <a:ext cx="6359239" cy="2828210"/>
                </a:xfrm>
                <a:prstGeom prst="rect">
                  <a:avLst/>
                </a:prstGeom>
                <a:noFill/>
                <a:ln w="28575">
                  <a:noFill/>
                </a:ln>
              </p:spPr>
              <p:txBody>
                <a:bodyPr wrap="square" rtlCol="0">
                  <a:spAutoFit/>
                </a:bodyPr>
                <a:lstStyle/>
                <a:p>
                  <a:pPr>
                    <a:lnSpc>
                      <a:spcPct val="150000"/>
                    </a:lnSpc>
                  </a:pPr>
                  <a:r>
                    <a:rPr lang="en-US" altLang="zh-CN" sz="2400" b="1" dirty="0">
                      <a:latin typeface="Times New Roman" panose="02020603050405020304" pitchFamily="18" charset="0"/>
                      <a:cs typeface="Times New Roman" panose="02020603050405020304" pitchFamily="18" charset="0"/>
                    </a:rPr>
                    <a:t>For </a:t>
                  </a:r>
                  <a14:m>
                    <m:oMath xmlns:m="http://schemas.openxmlformats.org/officeDocument/2006/math">
                      <m:r>
                        <a:rPr lang="en-US" altLang="zh-CN" sz="2400" b="1" i="1" dirty="0" smtClean="0">
                          <a:latin typeface="Cambria Math" panose="02040503050406030204" pitchFamily="18" charset="0"/>
                          <a:cs typeface="Times New Roman" panose="02020603050405020304" pitchFamily="18" charset="0"/>
                        </a:rPr>
                        <m:t>𝑴</m:t>
                      </m:r>
                    </m:oMath>
                  </a14:m>
                  <a:r>
                    <a:rPr lang="en-US" altLang="zh-CN" sz="2400" b="1" dirty="0">
                      <a:latin typeface="Times New Roman" panose="02020603050405020304" pitchFamily="18" charset="0"/>
                      <a:cs typeface="Times New Roman" panose="02020603050405020304" pitchFamily="18" charset="0"/>
                    </a:rPr>
                    <a:t> orthonormal basis states </a:t>
                  </a:r>
                  <a14:m>
                    <m:oMath xmlns:m="http://schemas.openxmlformats.org/officeDocument/2006/math">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𝝍</m:t>
                          </m:r>
                        </m:e>
                        <m:sub>
                          <m:r>
                            <a:rPr lang="en-US" altLang="zh-CN" sz="2400" b="1" i="0" smtClean="0">
                              <a:latin typeface="Cambria Math" panose="02040503050406030204" pitchFamily="18" charset="0"/>
                            </a:rPr>
                            <m:t>𝐦</m:t>
                          </m:r>
                        </m:sub>
                      </m:sSub>
                      <m:r>
                        <a:rPr lang="en-US" altLang="zh-CN" sz="2400" b="1" i="1" smtClean="0">
                          <a:latin typeface="Cambria Math" panose="02040503050406030204" pitchFamily="18" charset="0"/>
                        </a:rPr>
                        <m:t>⟩</m:t>
                      </m:r>
                    </m:oMath>
                  </a14:m>
                  <a:r>
                    <a:rPr lang="en-US" altLang="zh-CN" sz="2400" b="1" dirty="0">
                      <a:latin typeface="Times New Roman" panose="02020603050405020304" pitchFamily="18" charset="0"/>
                      <a:cs typeface="Times New Roman" panose="02020603050405020304" pitchFamily="18" charset="0"/>
                    </a:rPr>
                    <a:t>, </a:t>
                  </a:r>
                </a:p>
                <a:p>
                  <a:pPr>
                    <a:lnSpc>
                      <a:spcPct val="150000"/>
                    </a:lnSpc>
                  </a:pPr>
                  <a14:m>
                    <m:oMathPara xmlns:m="http://schemas.openxmlformats.org/officeDocument/2006/math">
                      <m:oMathParaPr>
                        <m:jc m:val="centerGroup"/>
                      </m:oMathParaPr>
                      <m:oMath xmlns:m="http://schemas.openxmlformats.org/officeDocument/2006/math">
                        <m:d>
                          <m:dPr>
                            <m:begChr m:val="⟨"/>
                            <m:endChr m:val="⟩"/>
                            <m:ctrlPr>
                              <a:rPr lang="en-US" altLang="zh-CN" sz="2400" i="1" smtClean="0">
                                <a:solidFill>
                                  <a:srgbClr val="0000FF"/>
                                </a:solidFill>
                                <a:latin typeface="Cambria Math" panose="02040503050406030204" pitchFamily="18" charset="0"/>
                              </a:rPr>
                            </m:ctrlPr>
                          </m:dPr>
                          <m:e>
                            <m:sSub>
                              <m:sSubPr>
                                <m:ctrlPr>
                                  <a:rPr lang="en-US" altLang="zh-CN" sz="2400" i="1" smtClean="0">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𝜓</m:t>
                                </m:r>
                              </m:e>
                              <m:sub>
                                <m:r>
                                  <a:rPr lang="en-US" altLang="zh-CN" sz="2400" b="0" i="1" smtClean="0">
                                    <a:solidFill>
                                      <a:srgbClr val="0000FF"/>
                                    </a:solidFill>
                                    <a:latin typeface="Cambria Math" panose="02040503050406030204" pitchFamily="18" charset="0"/>
                                  </a:rPr>
                                  <m:t>𝑛</m:t>
                                </m:r>
                              </m:sub>
                            </m:sSub>
                          </m:e>
                          <m:e>
                            <m:sSub>
                              <m:sSubPr>
                                <m:ctrlPr>
                                  <a:rPr lang="en-US" altLang="zh-CN" sz="2400" i="1" smtClean="0">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𝜓</m:t>
                                </m:r>
                              </m:e>
                              <m:sub>
                                <m:r>
                                  <a:rPr lang="en-US" altLang="zh-CN" sz="2400" b="0" i="1" smtClean="0">
                                    <a:solidFill>
                                      <a:srgbClr val="0000FF"/>
                                    </a:solidFill>
                                    <a:latin typeface="Cambria Math" panose="02040503050406030204" pitchFamily="18" charset="0"/>
                                  </a:rPr>
                                  <m:t>𝑚</m:t>
                                </m:r>
                              </m:sub>
                            </m:sSub>
                          </m:e>
                        </m:d>
                        <m:r>
                          <a:rPr lang="en-US" altLang="zh-CN" sz="2400" b="0" i="1" smtClean="0">
                            <a:solidFill>
                              <a:srgbClr val="0000FF"/>
                            </a:solidFill>
                            <a:latin typeface="Cambria Math" panose="02040503050406030204" pitchFamily="18" charset="0"/>
                          </a:rPr>
                          <m:t>=</m:t>
                        </m:r>
                        <m:sSub>
                          <m:sSubPr>
                            <m:ctrlPr>
                              <a:rPr lang="en-US" altLang="zh-CN" sz="2400" i="1" smtClean="0">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𝛿</m:t>
                            </m:r>
                          </m:e>
                          <m:sub>
                            <m:r>
                              <a:rPr lang="en-US" altLang="zh-CN" sz="2400" b="0" i="1" smtClean="0">
                                <a:solidFill>
                                  <a:srgbClr val="0000FF"/>
                                </a:solidFill>
                                <a:latin typeface="Cambria Math" panose="02040503050406030204" pitchFamily="18" charset="0"/>
                              </a:rPr>
                              <m:t>𝑛</m:t>
                            </m:r>
                            <m:r>
                              <a:rPr lang="en-US" altLang="zh-CN" sz="2400" b="0" i="1" smtClean="0">
                                <a:solidFill>
                                  <a:srgbClr val="0000FF"/>
                                </a:solidFill>
                                <a:latin typeface="Cambria Math" panose="02040503050406030204" pitchFamily="18" charset="0"/>
                              </a:rPr>
                              <m:t>,</m:t>
                            </m:r>
                            <m:r>
                              <a:rPr lang="en-US" altLang="zh-CN" sz="2400" b="0" i="1" smtClean="0">
                                <a:solidFill>
                                  <a:srgbClr val="0000FF"/>
                                </a:solidFill>
                                <a:latin typeface="Cambria Math" panose="02040503050406030204" pitchFamily="18" charset="0"/>
                              </a:rPr>
                              <m:t>𝑚</m:t>
                            </m:r>
                          </m:sub>
                        </m:sSub>
                      </m:oMath>
                    </m:oMathPara>
                  </a14:m>
                  <a:endParaRPr lang="en-US" altLang="zh-CN" sz="2400"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altLang="zh-CN" sz="2400" b="1" dirty="0">
                      <a:latin typeface="Times New Roman" panose="02020603050405020304" pitchFamily="18" charset="0"/>
                      <a:cs typeface="Times New Roman" panose="02020603050405020304" pitchFamily="18" charset="0"/>
                    </a:rPr>
                    <a:t>the sum of their energy expectation values is always high than or equal to the sum of the first </a:t>
                  </a:r>
                  <a14:m>
                    <m:oMath xmlns:m="http://schemas.openxmlformats.org/officeDocument/2006/math">
                      <m:r>
                        <a:rPr lang="en-US" altLang="zh-CN" sz="2400" b="1" i="1" dirty="0">
                          <a:latin typeface="Cambria Math" panose="02040503050406030204" pitchFamily="18" charset="0"/>
                          <a:cs typeface="Times New Roman" panose="02020603050405020304" pitchFamily="18" charset="0"/>
                        </a:rPr>
                        <m:t>𝑴</m:t>
                      </m:r>
                    </m:oMath>
                  </a14:m>
                  <a:r>
                    <a:rPr lang="en-US" altLang="zh-CN" sz="2400" b="1" dirty="0">
                      <a:latin typeface="Times New Roman" panose="02020603050405020304" pitchFamily="18" charset="0"/>
                      <a:cs typeface="Times New Roman" panose="02020603050405020304" pitchFamily="18" charset="0"/>
                    </a:rPr>
                    <a:t> </a:t>
                  </a:r>
                  <a:r>
                    <a:rPr lang="en-US" altLang="zh-CN" sz="2400" b="1" dirty="0" err="1">
                      <a:latin typeface="Times New Roman" panose="02020603050405020304" pitchFamily="18" charset="0"/>
                      <a:cs typeface="Times New Roman" panose="02020603050405020304" pitchFamily="18" charset="0"/>
                    </a:rPr>
                    <a:t>eigenenergies</a:t>
                  </a:r>
                  <a:r>
                    <a:rPr lang="en-US" altLang="zh-CN" sz="2400" b="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𝑬</m:t>
                          </m:r>
                        </m:e>
                        <m:sub>
                          <m:r>
                            <a:rPr lang="en-US" altLang="zh-CN" sz="2400" b="1" i="1" smtClean="0">
                              <a:latin typeface="Cambria Math" panose="02040503050406030204" pitchFamily="18" charset="0"/>
                            </a:rPr>
                            <m:t>𝒎</m:t>
                          </m:r>
                        </m:sub>
                      </m:sSub>
                    </m:oMath>
                  </a14:m>
                  <a:endParaRPr lang="en-US" altLang="zh-CN" b="1" dirty="0"/>
                </a:p>
              </p:txBody>
            </p:sp>
          </mc:Choice>
          <mc:Fallback xmlns="">
            <p:sp>
              <p:nvSpPr>
                <p:cNvPr id="7" name="文本框 6">
                  <a:extLst>
                    <a:ext uri="{FF2B5EF4-FFF2-40B4-BE49-F238E27FC236}">
                      <a16:creationId xmlns:a16="http://schemas.microsoft.com/office/drawing/2014/main" id="{93D5420A-53AB-4B26-AB20-3555308F54DB}"/>
                    </a:ext>
                  </a:extLst>
                </p:cNvPr>
                <p:cNvSpPr txBox="1">
                  <a:spLocks noRot="1" noChangeAspect="1" noMove="1" noResize="1" noEditPoints="1" noAdjustHandles="1" noChangeArrowheads="1" noChangeShapeType="1" noTextEdit="1"/>
                </p:cNvSpPr>
                <p:nvPr/>
              </p:nvSpPr>
              <p:spPr>
                <a:xfrm>
                  <a:off x="944553" y="3152770"/>
                  <a:ext cx="6359239" cy="2828210"/>
                </a:xfrm>
                <a:prstGeom prst="rect">
                  <a:avLst/>
                </a:prstGeom>
                <a:blipFill>
                  <a:blip r:embed="rId5"/>
                  <a:stretch>
                    <a:fillRect l="-1534" b="-3664"/>
                  </a:stretch>
                </a:blipFill>
                <a:ln w="2857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5AE517EB-3DEC-4EE4-B7EC-CF3D7AEAE613}"/>
                    </a:ext>
                  </a:extLst>
                </p:cNvPr>
                <p:cNvSpPr txBox="1"/>
                <p:nvPr/>
              </p:nvSpPr>
              <p:spPr>
                <a:xfrm>
                  <a:off x="7669715" y="4020676"/>
                  <a:ext cx="3990109" cy="11378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CN" sz="2800" i="1" smtClean="0">
                                <a:solidFill>
                                  <a:srgbClr val="0000FF"/>
                                </a:solidFill>
                                <a:latin typeface="Cambria Math" panose="02040503050406030204" pitchFamily="18" charset="0"/>
                              </a:rPr>
                            </m:ctrlPr>
                          </m:naryPr>
                          <m:sub>
                            <m:r>
                              <m:rPr>
                                <m:brk m:alnAt="7"/>
                              </m:rPr>
                              <a:rPr lang="en-US" altLang="zh-CN" sz="2800" b="0" i="1" smtClean="0">
                                <a:solidFill>
                                  <a:srgbClr val="0000FF"/>
                                </a:solidFill>
                                <a:latin typeface="Cambria Math" panose="02040503050406030204" pitchFamily="18" charset="0"/>
                              </a:rPr>
                              <m:t>𝑚</m:t>
                            </m:r>
                          </m:sub>
                          <m:sup/>
                          <m:e>
                            <m:r>
                              <a:rPr lang="en-US" altLang="zh-CN" sz="2800" b="0" i="1">
                                <a:solidFill>
                                  <a:srgbClr val="0000FF"/>
                                </a:solidFill>
                                <a:latin typeface="Cambria Math" panose="02040503050406030204" pitchFamily="18" charset="0"/>
                              </a:rPr>
                              <m:t>⟨</m:t>
                            </m:r>
                            <m:sSub>
                              <m:sSubPr>
                                <m:ctrlPr>
                                  <a:rPr lang="en-US" altLang="zh-CN" sz="2800" i="1">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𝜓</m:t>
                                </m:r>
                              </m:e>
                              <m:sub>
                                <m:r>
                                  <a:rPr lang="en-US" altLang="zh-CN" sz="2800" b="0" i="1">
                                    <a:solidFill>
                                      <a:srgbClr val="0000FF"/>
                                    </a:solidFill>
                                    <a:latin typeface="Cambria Math" panose="02040503050406030204" pitchFamily="18" charset="0"/>
                                  </a:rPr>
                                  <m:t>𝑚</m:t>
                                </m:r>
                              </m:sub>
                            </m:sSub>
                            <m:d>
                              <m:dPr>
                                <m:begChr m:val="|"/>
                                <m:endChr m:val="|"/>
                                <m:ctrlPr>
                                  <a:rPr lang="en-US" altLang="zh-CN" sz="2800" i="1">
                                    <a:solidFill>
                                      <a:srgbClr val="0000FF"/>
                                    </a:solidFill>
                                    <a:latin typeface="Cambria Math" panose="02040503050406030204" pitchFamily="18" charset="0"/>
                                  </a:rPr>
                                </m:ctrlPr>
                              </m:dPr>
                              <m:e>
                                <m:r>
                                  <a:rPr lang="en-US" altLang="zh-CN" sz="2800" b="0" i="1">
                                    <a:solidFill>
                                      <a:srgbClr val="0000FF"/>
                                    </a:solidFill>
                                    <a:latin typeface="Cambria Math" panose="02040503050406030204" pitchFamily="18" charset="0"/>
                                  </a:rPr>
                                  <m:t>𝐻</m:t>
                                </m:r>
                              </m:e>
                            </m:d>
                            <m:sSub>
                              <m:sSubPr>
                                <m:ctrlPr>
                                  <a:rPr lang="en-US" altLang="zh-CN" sz="2800" i="1">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𝜓</m:t>
                                </m:r>
                              </m:e>
                              <m:sub>
                                <m:r>
                                  <a:rPr lang="en-US" altLang="zh-CN" sz="2800" b="0" i="1">
                                    <a:solidFill>
                                      <a:srgbClr val="0000FF"/>
                                    </a:solidFill>
                                    <a:latin typeface="Cambria Math" panose="02040503050406030204" pitchFamily="18" charset="0"/>
                                  </a:rPr>
                                  <m:t>𝑚</m:t>
                                </m:r>
                              </m:sub>
                            </m:sSub>
                            <m:r>
                              <a:rPr lang="en-US" altLang="zh-CN" sz="2800" b="0" i="1" smtClean="0">
                                <a:solidFill>
                                  <a:srgbClr val="0000FF"/>
                                </a:solidFill>
                                <a:latin typeface="Cambria Math" panose="02040503050406030204" pitchFamily="18" charset="0"/>
                              </a:rPr>
                              <m:t>⟩</m:t>
                            </m:r>
                          </m:e>
                        </m:nary>
                        <m:r>
                          <a:rPr lang="en-US" altLang="zh-CN" sz="2800" b="0" i="1" smtClean="0">
                            <a:solidFill>
                              <a:srgbClr val="0000FF"/>
                            </a:solidFill>
                            <a:latin typeface="Cambria Math" panose="02040503050406030204" pitchFamily="18" charset="0"/>
                          </a:rPr>
                          <m:t>≥</m:t>
                        </m:r>
                        <m:nary>
                          <m:naryPr>
                            <m:chr m:val="∑"/>
                            <m:supHide m:val="on"/>
                            <m:ctrlPr>
                              <a:rPr lang="en-US" altLang="zh-CN" sz="2800" i="1" smtClean="0">
                                <a:solidFill>
                                  <a:srgbClr val="0000FF"/>
                                </a:solidFill>
                                <a:latin typeface="Cambria Math" panose="02040503050406030204" pitchFamily="18" charset="0"/>
                              </a:rPr>
                            </m:ctrlPr>
                          </m:naryPr>
                          <m:sub>
                            <m:r>
                              <m:rPr>
                                <m:brk m:alnAt="7"/>
                              </m:rPr>
                              <a:rPr lang="en-US" altLang="zh-CN" sz="2800" b="0" i="1" smtClean="0">
                                <a:solidFill>
                                  <a:srgbClr val="0000FF"/>
                                </a:solidFill>
                                <a:latin typeface="Cambria Math" panose="02040503050406030204" pitchFamily="18" charset="0"/>
                              </a:rPr>
                              <m:t>𝑚</m:t>
                            </m:r>
                          </m:sub>
                          <m:sup/>
                          <m:e>
                            <m:sSub>
                              <m:sSubPr>
                                <m:ctrlPr>
                                  <a:rPr lang="en-US" altLang="zh-CN" sz="2800" i="1">
                                    <a:solidFill>
                                      <a:srgbClr val="0000FF"/>
                                    </a:solidFill>
                                    <a:latin typeface="Cambria Math" panose="02040503050406030204" pitchFamily="18" charset="0"/>
                                  </a:rPr>
                                </m:ctrlPr>
                              </m:sSubPr>
                              <m:e>
                                <m:r>
                                  <a:rPr lang="en-US" altLang="zh-CN" sz="2800" b="0" i="1">
                                    <a:solidFill>
                                      <a:srgbClr val="0000FF"/>
                                    </a:solidFill>
                                    <a:latin typeface="Cambria Math" panose="02040503050406030204" pitchFamily="18" charset="0"/>
                                  </a:rPr>
                                  <m:t>𝐸</m:t>
                                </m:r>
                              </m:e>
                              <m:sub>
                                <m:r>
                                  <a:rPr lang="en-US" altLang="zh-CN" sz="2800" b="0" i="1" smtClean="0">
                                    <a:solidFill>
                                      <a:srgbClr val="0000FF"/>
                                    </a:solidFill>
                                    <a:latin typeface="Cambria Math" panose="02040503050406030204" pitchFamily="18" charset="0"/>
                                  </a:rPr>
                                  <m:t>𝑚</m:t>
                                </m:r>
                              </m:sub>
                            </m:sSub>
                          </m:e>
                        </m:nary>
                      </m:oMath>
                    </m:oMathPara>
                  </a14:m>
                  <a:endParaRPr lang="zh-CN" altLang="en-US" sz="2800" dirty="0"/>
                </a:p>
              </p:txBody>
            </p:sp>
          </mc:Choice>
          <mc:Fallback xmlns="">
            <p:sp>
              <p:nvSpPr>
                <p:cNvPr id="10" name="文本框 9">
                  <a:extLst>
                    <a:ext uri="{FF2B5EF4-FFF2-40B4-BE49-F238E27FC236}">
                      <a16:creationId xmlns:a16="http://schemas.microsoft.com/office/drawing/2014/main" id="{5AE517EB-3DEC-4EE4-B7EC-CF3D7AEAE613}"/>
                    </a:ext>
                  </a:extLst>
                </p:cNvPr>
                <p:cNvSpPr txBox="1">
                  <a:spLocks noRot="1" noChangeAspect="1" noMove="1" noResize="1" noEditPoints="1" noAdjustHandles="1" noChangeArrowheads="1" noChangeShapeType="1" noTextEdit="1"/>
                </p:cNvSpPr>
                <p:nvPr/>
              </p:nvSpPr>
              <p:spPr>
                <a:xfrm>
                  <a:off x="7669715" y="4020676"/>
                  <a:ext cx="3990109" cy="1137876"/>
                </a:xfrm>
                <a:prstGeom prst="rect">
                  <a:avLst/>
                </a:prstGeom>
                <a:blipFill>
                  <a:blip r:embed="rId6"/>
                  <a:stretch>
                    <a:fillRect/>
                  </a:stretch>
                </a:blipFill>
              </p:spPr>
              <p:txBody>
                <a:bodyPr/>
                <a:lstStyle/>
                <a:p>
                  <a:r>
                    <a:rPr lang="zh-CN" altLang="en-US">
                      <a:noFill/>
                    </a:rPr>
                    <a:t> </a:t>
                  </a:r>
                </a:p>
              </p:txBody>
            </p:sp>
          </mc:Fallback>
        </mc:AlternateContent>
        <p:sp>
          <p:nvSpPr>
            <p:cNvPr id="11" name="矩形: 圆角 10">
              <a:extLst>
                <a:ext uri="{FF2B5EF4-FFF2-40B4-BE49-F238E27FC236}">
                  <a16:creationId xmlns:a16="http://schemas.microsoft.com/office/drawing/2014/main" id="{860666CF-CE4F-40A8-B2DE-D77B563F09F8}"/>
                </a:ext>
              </a:extLst>
            </p:cNvPr>
            <p:cNvSpPr/>
            <p:nvPr/>
          </p:nvSpPr>
          <p:spPr>
            <a:xfrm>
              <a:off x="465350" y="2618880"/>
              <a:ext cx="11261300" cy="4070421"/>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DB5D9D38-7798-46E6-8BB4-60381298C54F}"/>
                </a:ext>
              </a:extLst>
            </p:cNvPr>
            <p:cNvSpPr txBox="1"/>
            <p:nvPr/>
          </p:nvSpPr>
          <p:spPr>
            <a:xfrm>
              <a:off x="3044740" y="2659920"/>
              <a:ext cx="6102520" cy="523220"/>
            </a:xfrm>
            <a:prstGeom prst="rect">
              <a:avLst/>
            </a:prstGeom>
            <a:noFill/>
          </p:spPr>
          <p:txBody>
            <a:bodyPr wrap="square">
              <a:spAutoFit/>
            </a:bodyPr>
            <a:lstStyle/>
            <a:p>
              <a:pPr algn="ctr"/>
              <a:r>
                <a:rPr lang="en-US" altLang="zh-CN" sz="2800" b="1" dirty="0">
                  <a:solidFill>
                    <a:srgbClr val="0000FF"/>
                  </a:solidFill>
                  <a:latin typeface="Times New Roman" panose="02020603050405020304" pitchFamily="18" charset="0"/>
                  <a:cs typeface="Times New Roman" panose="02020603050405020304" pitchFamily="18" charset="0"/>
                </a:rPr>
                <a:t>Generalized Variational Principle</a:t>
              </a:r>
              <a:endParaRPr lang="zh-CN" altLang="en-US" sz="2800" b="1" dirty="0">
                <a:solidFill>
                  <a:srgbClr val="0000FF"/>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9C0F7AE7-7024-4074-BA63-BBBE08790D97}"/>
                </a:ext>
              </a:extLst>
            </p:cNvPr>
            <p:cNvSpPr txBox="1"/>
            <p:nvPr/>
          </p:nvSpPr>
          <p:spPr>
            <a:xfrm>
              <a:off x="2680039" y="6208854"/>
              <a:ext cx="7090267" cy="369332"/>
            </a:xfrm>
            <a:prstGeom prst="rect">
              <a:avLst/>
            </a:prstGeom>
            <a:noFill/>
          </p:spPr>
          <p:txBody>
            <a:bodyPr wrap="square">
              <a:spAutoFit/>
            </a:bodyPr>
            <a:lstStyle/>
            <a:p>
              <a:pPr algn="ctr"/>
              <a:r>
                <a:rPr lang="en-US" altLang="zh-CN" b="0" i="0" dirty="0">
                  <a:effectLst/>
                  <a:latin typeface="Times New Roman" panose="02020603050405020304" pitchFamily="18" charset="0"/>
                  <a:cs typeface="Times New Roman" panose="02020603050405020304" pitchFamily="18" charset="0"/>
                </a:rPr>
                <a:t>E. K. U. Gross, L. N. Oliveira, and W. Kohn, PRA </a:t>
              </a:r>
              <a:r>
                <a:rPr lang="en-US" altLang="zh-CN" b="1" i="0" dirty="0">
                  <a:effectLst/>
                  <a:latin typeface="Times New Roman" panose="02020603050405020304" pitchFamily="18" charset="0"/>
                  <a:cs typeface="Times New Roman" panose="02020603050405020304" pitchFamily="18" charset="0"/>
                </a:rPr>
                <a:t>37</a:t>
              </a:r>
              <a:r>
                <a:rPr lang="en-US" altLang="zh-CN" b="0" i="0" dirty="0">
                  <a:effectLst/>
                  <a:latin typeface="Times New Roman" panose="02020603050405020304" pitchFamily="18" charset="0"/>
                  <a:cs typeface="Times New Roman" panose="02020603050405020304" pitchFamily="18" charset="0"/>
                </a:rPr>
                <a:t>, 2805 (1988)</a:t>
              </a:r>
              <a:endParaRPr lang="zh-CN" alt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753114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
          <p:cNvSpPr txBox="1"/>
          <p:nvPr/>
        </p:nvSpPr>
        <p:spPr>
          <a:xfrm>
            <a:off x="4845844" y="1967057"/>
            <a:ext cx="79749" cy="450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defTabSz="642937">
              <a:lnSpc>
                <a:spcPts val="3800"/>
              </a:lnSpc>
              <a:defRPr sz="1600" b="0">
                <a:latin typeface="Times"/>
                <a:ea typeface="Times"/>
                <a:cs typeface="Times"/>
                <a:sym typeface="Times"/>
              </a:defRPr>
            </a:lvl1pPr>
          </a:lstStyle>
          <a:p>
            <a:r>
              <a:rPr sz="800"/>
              <a:t> </a:t>
            </a:r>
          </a:p>
        </p:txBody>
      </p:sp>
      <p:sp>
        <p:nvSpPr>
          <p:cNvPr id="159" name="2D Metal-Insulator transition"/>
          <p:cNvSpPr txBox="1"/>
          <p:nvPr/>
        </p:nvSpPr>
        <p:spPr>
          <a:xfrm>
            <a:off x="8430247" y="764933"/>
            <a:ext cx="54166" cy="8293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l" defTabSz="457200">
              <a:lnSpc>
                <a:spcPts val="7100"/>
              </a:lnSpc>
              <a:spcBef>
                <a:spcPts val="1200"/>
              </a:spcBef>
              <a:defRPr sz="4800" b="0">
                <a:latin typeface="Times"/>
                <a:ea typeface="Times"/>
                <a:cs typeface="Times"/>
                <a:sym typeface="Times"/>
              </a:defRPr>
            </a:lvl1pPr>
          </a:lstStyle>
          <a:p>
            <a:endParaRPr sz="2400" dirty="0"/>
          </a:p>
        </p:txBody>
      </p:sp>
      <p:sp>
        <p:nvSpPr>
          <p:cNvPr id="2" name="矩形 3">
            <a:extLst>
              <a:ext uri="{FF2B5EF4-FFF2-40B4-BE49-F238E27FC236}">
                <a16:creationId xmlns:a16="http://schemas.microsoft.com/office/drawing/2014/main" id="{9D05682C-4B9F-3C4A-5609-99182D215352}"/>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Grassmann</a:t>
            </a:r>
            <a:r>
              <a:rPr lang="en-US" sz="3600" dirty="0">
                <a:latin typeface="Arial" panose="020B0604020202020204" pitchFamily="34" charset="0"/>
                <a:cs typeface="Arial" panose="020B0604020202020204" pitchFamily="34" charset="0"/>
              </a:rPr>
              <a:t> manifold</a:t>
            </a:r>
            <a:endParaRPr lang="zh-CN" altLang="en-US" sz="3600"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B0221992-A8FC-414B-883C-929CE40B7989}"/>
              </a:ext>
            </a:extLst>
          </p:cNvPr>
          <p:cNvPicPr>
            <a:picLocks noChangeAspect="1"/>
          </p:cNvPicPr>
          <p:nvPr/>
        </p:nvPicPr>
        <p:blipFill>
          <a:blip r:embed="rId2"/>
          <a:stretch>
            <a:fillRect/>
          </a:stretch>
        </p:blipFill>
        <p:spPr>
          <a:xfrm>
            <a:off x="760003" y="1037767"/>
            <a:ext cx="4450256" cy="1262836"/>
          </a:xfrm>
          <a:prstGeom prst="rect">
            <a:avLst/>
          </a:prstGeom>
          <a:ln w="9525">
            <a:solidFill>
              <a:srgbClr val="C00000"/>
            </a:solidFill>
          </a:ln>
        </p:spPr>
      </p:pic>
      <p:grpSp>
        <p:nvGrpSpPr>
          <p:cNvPr id="12" name="组合 11">
            <a:extLst>
              <a:ext uri="{FF2B5EF4-FFF2-40B4-BE49-F238E27FC236}">
                <a16:creationId xmlns:a16="http://schemas.microsoft.com/office/drawing/2014/main" id="{01BD54B8-B84B-4A68-ABD5-3E8C4A59B07B}"/>
              </a:ext>
            </a:extLst>
          </p:cNvPr>
          <p:cNvGrpSpPr/>
          <p:nvPr/>
        </p:nvGrpSpPr>
        <p:grpSpPr>
          <a:xfrm>
            <a:off x="234463" y="2521676"/>
            <a:ext cx="5796225" cy="4115940"/>
            <a:chOff x="6241700" y="1647930"/>
            <a:chExt cx="5796225" cy="4115940"/>
          </a:xfrm>
        </p:grpSpPr>
        <p:pic>
          <p:nvPicPr>
            <p:cNvPr id="7" name="图片 6">
              <a:extLst>
                <a:ext uri="{FF2B5EF4-FFF2-40B4-BE49-F238E27FC236}">
                  <a16:creationId xmlns:a16="http://schemas.microsoft.com/office/drawing/2014/main" id="{A1783337-BB2D-4E53-94F2-0EA087176446}"/>
                </a:ext>
              </a:extLst>
            </p:cNvPr>
            <p:cNvPicPr>
              <a:picLocks noChangeAspect="1"/>
            </p:cNvPicPr>
            <p:nvPr/>
          </p:nvPicPr>
          <p:blipFill>
            <a:blip r:embed="rId3"/>
            <a:stretch>
              <a:fillRect/>
            </a:stretch>
          </p:blipFill>
          <p:spPr>
            <a:xfrm>
              <a:off x="9355534" y="2312799"/>
              <a:ext cx="2444751" cy="1939857"/>
            </a:xfrm>
            <a:prstGeom prst="rect">
              <a:avLst/>
            </a:prstGeom>
            <a:ln w="12700">
              <a:noFill/>
            </a:ln>
          </p:spPr>
        </p:pic>
        <p:pic>
          <p:nvPicPr>
            <p:cNvPr id="8" name="图片 7">
              <a:extLst>
                <a:ext uri="{FF2B5EF4-FFF2-40B4-BE49-F238E27FC236}">
                  <a16:creationId xmlns:a16="http://schemas.microsoft.com/office/drawing/2014/main" id="{B855BB27-B96C-49EE-8934-95C2D17860EE}"/>
                </a:ext>
              </a:extLst>
            </p:cNvPr>
            <p:cNvPicPr>
              <a:picLocks noChangeAspect="1"/>
            </p:cNvPicPr>
            <p:nvPr/>
          </p:nvPicPr>
          <p:blipFill>
            <a:blip r:embed="rId4"/>
            <a:stretch>
              <a:fillRect/>
            </a:stretch>
          </p:blipFill>
          <p:spPr>
            <a:xfrm>
              <a:off x="6656241" y="1854035"/>
              <a:ext cx="1951686" cy="1167627"/>
            </a:xfrm>
            <a:prstGeom prst="rect">
              <a:avLst/>
            </a:prstGeom>
          </p:spPr>
        </p:pic>
        <p:pic>
          <p:nvPicPr>
            <p:cNvPr id="9" name="图片 8">
              <a:extLst>
                <a:ext uri="{FF2B5EF4-FFF2-40B4-BE49-F238E27FC236}">
                  <a16:creationId xmlns:a16="http://schemas.microsoft.com/office/drawing/2014/main" id="{303CD463-D3E2-4D1B-B1EA-32FF611AAE5D}"/>
                </a:ext>
              </a:extLst>
            </p:cNvPr>
            <p:cNvPicPr>
              <a:picLocks noChangeAspect="1"/>
            </p:cNvPicPr>
            <p:nvPr/>
          </p:nvPicPr>
          <p:blipFill>
            <a:blip r:embed="rId5"/>
            <a:stretch>
              <a:fillRect/>
            </a:stretch>
          </p:blipFill>
          <p:spPr>
            <a:xfrm>
              <a:off x="6814135" y="3489025"/>
              <a:ext cx="2026938" cy="1256584"/>
            </a:xfrm>
            <a:prstGeom prst="rect">
              <a:avLst/>
            </a:prstGeom>
          </p:spPr>
        </p:pic>
        <p:sp>
          <p:nvSpPr>
            <p:cNvPr id="3" name="矩形: 圆角 2">
              <a:extLst>
                <a:ext uri="{FF2B5EF4-FFF2-40B4-BE49-F238E27FC236}">
                  <a16:creationId xmlns:a16="http://schemas.microsoft.com/office/drawing/2014/main" id="{022EE9F0-2720-4320-9E84-3202C3CA1B50}"/>
                </a:ext>
              </a:extLst>
            </p:cNvPr>
            <p:cNvSpPr/>
            <p:nvPr/>
          </p:nvSpPr>
          <p:spPr>
            <a:xfrm>
              <a:off x="6241700" y="1647930"/>
              <a:ext cx="5796225" cy="411594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D4E1BC8-9A35-4EF8-87B6-ECF7EDDBB697}"/>
                </a:ext>
              </a:extLst>
            </p:cNvPr>
            <p:cNvSpPr txBox="1"/>
            <p:nvPr/>
          </p:nvSpPr>
          <p:spPr>
            <a:xfrm>
              <a:off x="6585171" y="5043481"/>
              <a:ext cx="5200812" cy="461665"/>
            </a:xfrm>
            <a:prstGeom prst="rect">
              <a:avLst/>
            </a:prstGeom>
            <a:noFill/>
          </p:spPr>
          <p:txBody>
            <a:bodyPr wrap="square">
              <a:spAutoFit/>
            </a:bodyPr>
            <a:lstStyle/>
            <a:p>
              <a:pPr algn="ctr"/>
              <a:r>
                <a:rPr lang="en-US" altLang="zh-CN" sz="2400" i="1" dirty="0">
                  <a:solidFill>
                    <a:srgbClr val="0000FF"/>
                  </a:solidFill>
                  <a:latin typeface="Times New Roman" panose="02020603050405020304" pitchFamily="18" charset="0"/>
                  <a:cs typeface="Times New Roman" panose="02020603050405020304" pitchFamily="18" charset="0"/>
                </a:rPr>
                <a:t>W </a:t>
              </a:r>
              <a:r>
                <a:rPr lang="en-US" altLang="zh-CN" sz="2400" dirty="0">
                  <a:solidFill>
                    <a:srgbClr val="0000FF"/>
                  </a:solidFill>
                  <a:latin typeface="Times New Roman" panose="02020603050405020304" pitchFamily="18" charset="0"/>
                  <a:cs typeface="Times New Roman" panose="02020603050405020304" pitchFamily="18" charset="0"/>
                </a:rPr>
                <a:t>= (</a:t>
              </a:r>
              <a:r>
                <a:rPr lang="en-US" altLang="zh-CN" sz="2400" i="1" dirty="0">
                  <a:solidFill>
                    <a:srgbClr val="0000FF"/>
                  </a:solidFill>
                  <a:latin typeface="Times New Roman" panose="02020603050405020304" pitchFamily="18" charset="0"/>
                  <a:cs typeface="Times New Roman" panose="02020603050405020304" pitchFamily="18" charset="0"/>
                </a:rPr>
                <a:t>A, B, C</a:t>
              </a:r>
              <a:r>
                <a:rPr lang="en-US" altLang="zh-CN" sz="2400" dirty="0">
                  <a:solidFill>
                    <a:srgbClr val="0000FF"/>
                  </a:solidFill>
                  <a:latin typeface="Times New Roman" panose="02020603050405020304" pitchFamily="18" charset="0"/>
                  <a:cs typeface="Times New Roman" panose="02020603050405020304" pitchFamily="18" charset="0"/>
                </a:rPr>
                <a:t>) </a:t>
              </a:r>
              <a:r>
                <a:rPr lang="en-US" altLang="zh-CN" sz="2400" b="1" dirty="0">
                  <a:solidFill>
                    <a:srgbClr val="0000FF"/>
                  </a:solidFill>
                  <a:latin typeface="Times New Roman" panose="02020603050405020304" pitchFamily="18" charset="0"/>
                  <a:cs typeface="Times New Roman" panose="02020603050405020304" pitchFamily="18" charset="0"/>
                </a:rPr>
                <a:t>are isometric matrices</a:t>
              </a:r>
              <a:endParaRPr lang="zh-CN" altLang="en-US" sz="2400" b="1"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5566A8BC-04B5-4136-94CF-1442FFD8B9EA}"/>
                  </a:ext>
                </a:extLst>
              </p:cNvPr>
              <p:cNvSpPr txBox="1"/>
              <p:nvPr/>
            </p:nvSpPr>
            <p:spPr>
              <a:xfrm>
                <a:off x="6902751" y="1531612"/>
                <a:ext cx="4334799" cy="1655133"/>
              </a:xfrm>
              <a:prstGeom prst="rect">
                <a:avLst/>
              </a:prstGeom>
              <a:noFill/>
            </p:spPr>
            <p:txBody>
              <a:bodyPr wrap="square">
                <a:spAutoFit/>
              </a:bodyPr>
              <a:lstStyle/>
              <a:p>
                <a:pPr algn="ctr">
                  <a:lnSpc>
                    <a:spcPct val="150000"/>
                  </a:lnSpc>
                </a:pPr>
                <a:r>
                  <a:rPr lang="en-US" altLang="zh-CN" sz="2400" b="1" dirty="0" err="1">
                    <a:latin typeface="Times New Roman" panose="02020603050405020304" pitchFamily="18" charset="0"/>
                    <a:cs typeface="Times New Roman" panose="02020603050405020304" pitchFamily="18" charset="0"/>
                  </a:rPr>
                  <a:t>Stiefel</a:t>
                </a:r>
                <a:r>
                  <a:rPr lang="en-US" altLang="zh-CN" sz="2400" b="1" dirty="0">
                    <a:latin typeface="Times New Roman" panose="02020603050405020304" pitchFamily="18" charset="0"/>
                    <a:cs typeface="Times New Roman" panose="02020603050405020304" pitchFamily="18" charset="0"/>
                  </a:rPr>
                  <a:t> manifold</a:t>
                </a:r>
              </a:p>
              <a:p>
                <a:pPr algn="ctr">
                  <a:lnSpc>
                    <a:spcPct val="150000"/>
                  </a:lnSpc>
                </a:pPr>
                <a:r>
                  <a:rPr lang="en-US" altLang="zh-CN" sz="2000" b="1" dirty="0">
                    <a:solidFill>
                      <a:srgbClr val="0000FF"/>
                    </a:solidFill>
                    <a:latin typeface="Times New Roman" panose="02020603050405020304" pitchFamily="18" charset="0"/>
                    <a:cs typeface="Times New Roman" panose="02020603050405020304" pitchFamily="18" charset="0"/>
                  </a:rPr>
                  <a:t>collection of isometric matrices</a:t>
                </a:r>
              </a:p>
              <a:p>
                <a:pPr algn="ctr">
                  <a:lnSpc>
                    <a:spcPct val="150000"/>
                  </a:lnSpc>
                </a:pPr>
                <a:r>
                  <a:rPr lang="en-US" altLang="zh-CN" sz="2400" b="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400" i="1" dirty="0" smtClean="0">
                            <a:solidFill>
                              <a:srgbClr val="0000FF"/>
                            </a:solidFill>
                            <a:latin typeface="Cambria Math" panose="02040503050406030204" pitchFamily="18" charset="0"/>
                            <a:cs typeface="Times New Roman" panose="02020603050405020304" pitchFamily="18" charset="0"/>
                          </a:rPr>
                        </m:ctrlPr>
                      </m:sSubPr>
                      <m:e>
                        <m:r>
                          <a:rPr lang="en-US" altLang="zh-CN" sz="2400" b="0" i="1" dirty="0" smtClean="0">
                            <a:solidFill>
                              <a:srgbClr val="0000FF"/>
                            </a:solidFill>
                            <a:latin typeface="Cambria Math" panose="02040503050406030204" pitchFamily="18" charset="0"/>
                            <a:cs typeface="Times New Roman" panose="02020603050405020304" pitchFamily="18" charset="0"/>
                          </a:rPr>
                          <m:t>𝑊</m:t>
                        </m:r>
                      </m:e>
                      <m:sub>
                        <m:r>
                          <a:rPr lang="en-US" altLang="zh-CN" sz="2400" b="0" i="1" dirty="0" smtClean="0">
                            <a:solidFill>
                              <a:srgbClr val="0000FF"/>
                            </a:solidFill>
                            <a:latin typeface="Cambria Math" panose="02040503050406030204" pitchFamily="18" charset="0"/>
                            <a:cs typeface="Times New Roman" panose="02020603050405020304" pitchFamily="18" charset="0"/>
                          </a:rPr>
                          <m:t>𝑛</m:t>
                        </m:r>
                        <m:r>
                          <a:rPr lang="en-US" altLang="zh-CN" sz="2400" b="0" i="1" dirty="0" smtClean="0">
                            <a:solidFill>
                              <a:srgbClr val="0000FF"/>
                            </a:solidFill>
                            <a:latin typeface="Cambria Math" panose="02040503050406030204" pitchFamily="18" charset="0"/>
                            <a:cs typeface="Times New Roman" panose="02020603050405020304" pitchFamily="18" charset="0"/>
                          </a:rPr>
                          <m:t>×</m:t>
                        </m:r>
                        <m:r>
                          <a:rPr lang="en-US" altLang="zh-CN" sz="2400" b="0" i="1" dirty="0" smtClean="0">
                            <a:solidFill>
                              <a:srgbClr val="0000FF"/>
                            </a:solidFill>
                            <a:latin typeface="Cambria Math" panose="02040503050406030204" pitchFamily="18" charset="0"/>
                            <a:cs typeface="Times New Roman" panose="02020603050405020304" pitchFamily="18" charset="0"/>
                          </a:rPr>
                          <m:t>𝑝</m:t>
                        </m:r>
                      </m:sub>
                    </m:sSub>
                    <m:r>
                      <a:rPr lang="en-US" altLang="zh-CN" sz="2400" b="0" i="1"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St</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n</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p</m:t>
                    </m:r>
                    <m:r>
                      <a:rPr lang="en-US" altLang="zh-CN" sz="2400" b="0" i="0" dirty="0" smtClean="0">
                        <a:solidFill>
                          <a:srgbClr val="0000FF"/>
                        </a:solidFill>
                        <a:latin typeface="Cambria Math" panose="02040503050406030204" pitchFamily="18" charset="0"/>
                        <a:cs typeface="Times New Roman" panose="02020603050405020304" pitchFamily="18" charset="0"/>
                      </a:rPr>
                      <m:t>)</m:t>
                    </m:r>
                  </m:oMath>
                </a14:m>
                <a:r>
                  <a:rPr lang="zh-CN" altLang="en-US" sz="2400" dirty="0">
                    <a:solidFill>
                      <a:srgbClr val="0000FF"/>
                    </a:solidFill>
                    <a:latin typeface="Times New Roman" panose="02020603050405020304" pitchFamily="18" charset="0"/>
                    <a:cs typeface="Times New Roman" panose="02020603050405020304" pitchFamily="18" charset="0"/>
                  </a:rPr>
                  <a:t> </a:t>
                </a:r>
                <a:endParaRPr lang="zh-CN" altLang="en-US" sz="2400" dirty="0"/>
              </a:p>
            </p:txBody>
          </p:sp>
        </mc:Choice>
        <mc:Fallback xmlns="">
          <p:sp>
            <p:nvSpPr>
              <p:cNvPr id="13" name="文本框 12">
                <a:extLst>
                  <a:ext uri="{FF2B5EF4-FFF2-40B4-BE49-F238E27FC236}">
                    <a16:creationId xmlns:a16="http://schemas.microsoft.com/office/drawing/2014/main" id="{5566A8BC-04B5-4136-94CF-1442FFD8B9EA}"/>
                  </a:ext>
                </a:extLst>
              </p:cNvPr>
              <p:cNvSpPr txBox="1">
                <a:spLocks noRot="1" noChangeAspect="1" noMove="1" noResize="1" noEditPoints="1" noAdjustHandles="1" noChangeArrowheads="1" noChangeShapeType="1" noTextEdit="1"/>
              </p:cNvSpPr>
              <p:nvPr/>
            </p:nvSpPr>
            <p:spPr>
              <a:xfrm>
                <a:off x="6902751" y="1531612"/>
                <a:ext cx="4334799" cy="1655133"/>
              </a:xfrm>
              <a:prstGeom prst="rect">
                <a:avLst/>
              </a:prstGeom>
              <a:blipFill>
                <a:blip r:embed="rId6"/>
                <a:stretch>
                  <a:fillRect b="-25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4744096-4295-4935-B7C1-06C7686D3B05}"/>
                  </a:ext>
                </a:extLst>
              </p:cNvPr>
              <p:cNvSpPr txBox="1"/>
              <p:nvPr/>
            </p:nvSpPr>
            <p:spPr>
              <a:xfrm>
                <a:off x="6439535" y="4082157"/>
                <a:ext cx="5409973" cy="1690656"/>
              </a:xfrm>
              <a:prstGeom prst="rect">
                <a:avLst/>
              </a:prstGeom>
              <a:noFill/>
            </p:spPr>
            <p:txBody>
              <a:bodyPr wrap="square">
                <a:spAutoFit/>
              </a:bodyPr>
              <a:lstStyle/>
              <a:p>
                <a:pPr algn="ctr">
                  <a:lnSpc>
                    <a:spcPct val="150000"/>
                  </a:lnSpc>
                </a:pPr>
                <a:r>
                  <a:rPr lang="en-US" altLang="zh-CN" sz="2400" b="1" dirty="0">
                    <a:latin typeface="Times New Roman" panose="02020603050405020304" pitchFamily="18" charset="0"/>
                    <a:cs typeface="Times New Roman" panose="02020603050405020304" pitchFamily="18" charset="0"/>
                  </a:rPr>
                  <a:t>Grassman manifold </a:t>
                </a:r>
              </a:p>
              <a:p>
                <a:pPr algn="ctr">
                  <a:lnSpc>
                    <a:spcPct val="150000"/>
                  </a:lnSpc>
                </a:pPr>
                <a:r>
                  <a:rPr lang="en-US" altLang="zh-CN" sz="2000" b="1" dirty="0">
                    <a:solidFill>
                      <a:srgbClr val="0000FF"/>
                    </a:solidFill>
                    <a:latin typeface="Times New Roman" panose="02020603050405020304" pitchFamily="18" charset="0"/>
                    <a:cs typeface="Times New Roman" panose="02020603050405020304" pitchFamily="18" charset="0"/>
                  </a:rPr>
                  <a:t>Remove the gauge redundancy in </a:t>
                </a:r>
                <a14:m>
                  <m:oMath xmlns:m="http://schemas.openxmlformats.org/officeDocument/2006/math">
                    <m:sSub>
                      <m:sSubPr>
                        <m:ctrlPr>
                          <a:rPr lang="en-US" altLang="zh-CN" sz="2000" i="1" dirty="0" smtClean="0">
                            <a:solidFill>
                              <a:srgbClr val="0000FF"/>
                            </a:solidFill>
                            <a:latin typeface="Cambria Math" panose="02040503050406030204" pitchFamily="18" charset="0"/>
                            <a:cs typeface="Times New Roman" panose="02020603050405020304" pitchFamily="18" charset="0"/>
                          </a:rPr>
                        </m:ctrlPr>
                      </m:sSubPr>
                      <m:e>
                        <m:r>
                          <a:rPr lang="en-US" altLang="zh-CN" sz="2000" b="0" i="1" dirty="0" smtClean="0">
                            <a:solidFill>
                              <a:srgbClr val="0000FF"/>
                            </a:solidFill>
                            <a:latin typeface="Cambria Math" panose="02040503050406030204" pitchFamily="18" charset="0"/>
                            <a:cs typeface="Times New Roman" panose="02020603050405020304" pitchFamily="18" charset="0"/>
                          </a:rPr>
                          <m:t>𝑊</m:t>
                        </m:r>
                      </m:e>
                      <m:sub>
                        <m:r>
                          <a:rPr lang="en-US" altLang="zh-CN" sz="2000" b="0" i="1" dirty="0" smtClean="0">
                            <a:solidFill>
                              <a:srgbClr val="0000FF"/>
                            </a:solidFill>
                            <a:latin typeface="Cambria Math" panose="02040503050406030204" pitchFamily="18" charset="0"/>
                            <a:cs typeface="Times New Roman" panose="02020603050405020304" pitchFamily="18" charset="0"/>
                          </a:rPr>
                          <m:t>𝑛</m:t>
                        </m:r>
                        <m:r>
                          <a:rPr lang="en-US" altLang="zh-CN" sz="2000" b="0" i="1" dirty="0" smtClean="0">
                            <a:solidFill>
                              <a:srgbClr val="0000FF"/>
                            </a:solidFill>
                            <a:latin typeface="Cambria Math" panose="02040503050406030204" pitchFamily="18" charset="0"/>
                            <a:cs typeface="Times New Roman" panose="02020603050405020304" pitchFamily="18" charset="0"/>
                          </a:rPr>
                          <m:t>×</m:t>
                        </m:r>
                        <m:r>
                          <a:rPr lang="en-US" altLang="zh-CN" sz="2000" b="0" i="1" dirty="0" smtClean="0">
                            <a:solidFill>
                              <a:srgbClr val="0000FF"/>
                            </a:solidFill>
                            <a:latin typeface="Cambria Math" panose="02040503050406030204" pitchFamily="18" charset="0"/>
                            <a:cs typeface="Times New Roman" panose="02020603050405020304" pitchFamily="18" charset="0"/>
                          </a:rPr>
                          <m:t>𝑝</m:t>
                        </m:r>
                      </m:sub>
                    </m:sSub>
                  </m:oMath>
                </a14:m>
                <a:endParaRPr lang="en-US" altLang="zh-CN" sz="20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400" i="1" dirty="0" smtClean="0">
                            <a:solidFill>
                              <a:srgbClr val="0000FF"/>
                            </a:solidFill>
                            <a:latin typeface="Cambria Math" panose="02040503050406030204" pitchFamily="18" charset="0"/>
                            <a:cs typeface="Times New Roman" panose="02020603050405020304" pitchFamily="18" charset="0"/>
                          </a:rPr>
                        </m:ctrlPr>
                      </m:sSubPr>
                      <m:e>
                        <m:r>
                          <a:rPr lang="en-US" altLang="zh-CN" sz="2400" b="0" i="1" dirty="0" smtClean="0">
                            <a:solidFill>
                              <a:srgbClr val="0000FF"/>
                            </a:solidFill>
                            <a:latin typeface="Cambria Math" panose="02040503050406030204" pitchFamily="18" charset="0"/>
                            <a:cs typeface="Times New Roman" panose="02020603050405020304" pitchFamily="18" charset="0"/>
                          </a:rPr>
                          <m:t>𝑊</m:t>
                        </m:r>
                      </m:e>
                      <m:sub>
                        <m:r>
                          <a:rPr lang="en-US" altLang="zh-CN" sz="2400" b="0" i="1" dirty="0" smtClean="0">
                            <a:solidFill>
                              <a:srgbClr val="0000FF"/>
                            </a:solidFill>
                            <a:latin typeface="Cambria Math" panose="02040503050406030204" pitchFamily="18" charset="0"/>
                            <a:cs typeface="Times New Roman" panose="02020603050405020304" pitchFamily="18" charset="0"/>
                          </a:rPr>
                          <m:t>𝑛</m:t>
                        </m:r>
                        <m:r>
                          <a:rPr lang="en-US" altLang="zh-CN" sz="2400" b="0" i="1" dirty="0" smtClean="0">
                            <a:solidFill>
                              <a:srgbClr val="0000FF"/>
                            </a:solidFill>
                            <a:latin typeface="Cambria Math" panose="02040503050406030204" pitchFamily="18" charset="0"/>
                            <a:cs typeface="Times New Roman" panose="02020603050405020304" pitchFamily="18" charset="0"/>
                          </a:rPr>
                          <m:t>×</m:t>
                        </m:r>
                        <m:r>
                          <a:rPr lang="en-US" altLang="zh-CN" sz="2400" b="0" i="1" dirty="0" smtClean="0">
                            <a:solidFill>
                              <a:srgbClr val="0000FF"/>
                            </a:solidFill>
                            <a:latin typeface="Cambria Math" panose="02040503050406030204" pitchFamily="18" charset="0"/>
                            <a:cs typeface="Times New Roman" panose="02020603050405020304" pitchFamily="18" charset="0"/>
                          </a:rPr>
                          <m:t>𝑝</m:t>
                        </m:r>
                      </m:sub>
                    </m:sSub>
                    <m:r>
                      <a:rPr lang="en-US" altLang="zh-CN" sz="2400" b="0" i="1"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Gr</m:t>
                    </m:r>
                    <m:d>
                      <m:dPr>
                        <m:ctrlPr>
                          <a:rPr lang="en-US" altLang="zh-CN" sz="2400" b="0" i="1" dirty="0" smtClean="0">
                            <a:solidFill>
                              <a:srgbClr val="0000FF"/>
                            </a:solidFill>
                            <a:latin typeface="Cambria Math" panose="02040503050406030204" pitchFamily="18" charset="0"/>
                            <a:cs typeface="Times New Roman" panose="02020603050405020304" pitchFamily="18" charset="0"/>
                          </a:rPr>
                        </m:ctrlPr>
                      </m:dPr>
                      <m:e>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n</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p</m:t>
                        </m:r>
                      </m:e>
                    </m:d>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St</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n</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p</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U</m:t>
                    </m:r>
                    <m:r>
                      <a:rPr lang="en-US" altLang="zh-CN" sz="2400" b="0" i="0" dirty="0" smtClean="0">
                        <a:solidFill>
                          <a:srgbClr val="0000FF"/>
                        </a:solidFill>
                        <a:latin typeface="Cambria Math" panose="02040503050406030204" pitchFamily="18" charset="0"/>
                        <a:cs typeface="Times New Roman" panose="02020603050405020304" pitchFamily="18" charset="0"/>
                      </a:rPr>
                      <m:t>(</m:t>
                    </m:r>
                    <m:r>
                      <m:rPr>
                        <m:sty m:val="p"/>
                      </m:rPr>
                      <a:rPr lang="en-US" altLang="zh-CN" sz="2400" b="0" i="0" dirty="0" smtClean="0">
                        <a:solidFill>
                          <a:srgbClr val="0000FF"/>
                        </a:solidFill>
                        <a:latin typeface="Cambria Math" panose="02040503050406030204" pitchFamily="18" charset="0"/>
                        <a:cs typeface="Times New Roman" panose="02020603050405020304" pitchFamily="18" charset="0"/>
                      </a:rPr>
                      <m:t>p</m:t>
                    </m:r>
                    <m:r>
                      <a:rPr lang="en-US" altLang="zh-CN" sz="2400" b="0" i="0" dirty="0" smtClean="0">
                        <a:solidFill>
                          <a:srgbClr val="0000FF"/>
                        </a:solidFill>
                        <a:latin typeface="Cambria Math" panose="02040503050406030204" pitchFamily="18" charset="0"/>
                        <a:cs typeface="Times New Roman" panose="02020603050405020304" pitchFamily="18" charset="0"/>
                      </a:rPr>
                      <m:t>)</m:t>
                    </m:r>
                  </m:oMath>
                </a14:m>
                <a:r>
                  <a:rPr lang="zh-CN" altLang="en-US" sz="2400" dirty="0">
                    <a:solidFill>
                      <a:srgbClr val="0000FF"/>
                    </a:solidFill>
                    <a:latin typeface="Times New Roman" panose="02020603050405020304" pitchFamily="18" charset="0"/>
                    <a:cs typeface="Times New Roman" panose="02020603050405020304" pitchFamily="18" charset="0"/>
                  </a:rPr>
                  <a:t> </a:t>
                </a:r>
                <a:endParaRPr lang="zh-CN" altLang="en-US" sz="2400" dirty="0"/>
              </a:p>
            </p:txBody>
          </p:sp>
        </mc:Choice>
        <mc:Fallback xmlns="">
          <p:sp>
            <p:nvSpPr>
              <p:cNvPr id="16" name="文本框 15">
                <a:extLst>
                  <a:ext uri="{FF2B5EF4-FFF2-40B4-BE49-F238E27FC236}">
                    <a16:creationId xmlns:a16="http://schemas.microsoft.com/office/drawing/2014/main" id="{84744096-4295-4935-B7C1-06C7686D3B05}"/>
                  </a:ext>
                </a:extLst>
              </p:cNvPr>
              <p:cNvSpPr txBox="1">
                <a:spLocks noRot="1" noChangeAspect="1" noMove="1" noResize="1" noEditPoints="1" noAdjustHandles="1" noChangeArrowheads="1" noChangeShapeType="1" noTextEdit="1"/>
              </p:cNvSpPr>
              <p:nvPr/>
            </p:nvSpPr>
            <p:spPr>
              <a:xfrm>
                <a:off x="6439535" y="4082157"/>
                <a:ext cx="5409973" cy="1690656"/>
              </a:xfrm>
              <a:prstGeom prst="rect">
                <a:avLst/>
              </a:prstGeom>
              <a:blipFill>
                <a:blip r:embed="rId7"/>
                <a:stretch>
                  <a:fillRect b="-2888"/>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AA3218AB-66AD-4CAB-AA57-491580B7243B}"/>
              </a:ext>
            </a:extLst>
          </p:cNvPr>
          <p:cNvSpPr/>
          <p:nvPr/>
        </p:nvSpPr>
        <p:spPr>
          <a:xfrm>
            <a:off x="6778296" y="3968643"/>
            <a:ext cx="4706970" cy="212442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BC9AA0E6-F2B3-4AEC-8821-2EA33B55572C}"/>
              </a:ext>
            </a:extLst>
          </p:cNvPr>
          <p:cNvSpPr/>
          <p:nvPr/>
        </p:nvSpPr>
        <p:spPr>
          <a:xfrm>
            <a:off x="6791036" y="1453270"/>
            <a:ext cx="4706970" cy="205360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9633150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2D Metal-Insulator transition"/>
          <p:cNvSpPr txBox="1"/>
          <p:nvPr/>
        </p:nvSpPr>
        <p:spPr>
          <a:xfrm>
            <a:off x="8430247" y="764933"/>
            <a:ext cx="54166" cy="8293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l" defTabSz="457200">
              <a:lnSpc>
                <a:spcPts val="7100"/>
              </a:lnSpc>
              <a:spcBef>
                <a:spcPts val="1200"/>
              </a:spcBef>
              <a:defRPr sz="4800" b="0">
                <a:latin typeface="Times"/>
                <a:ea typeface="Times"/>
                <a:cs typeface="Times"/>
                <a:sym typeface="Times"/>
              </a:defRPr>
            </a:lvl1pPr>
          </a:lstStyle>
          <a:p>
            <a:endParaRPr sz="2400" dirty="0"/>
          </a:p>
        </p:txBody>
      </p:sp>
      <p:sp>
        <p:nvSpPr>
          <p:cNvPr id="16" name="文本框 15">
            <a:extLst>
              <a:ext uri="{FF2B5EF4-FFF2-40B4-BE49-F238E27FC236}">
                <a16:creationId xmlns:a16="http://schemas.microsoft.com/office/drawing/2014/main" id="{2DB8C634-72DB-AB37-B902-286AA4EFCAA7}"/>
              </a:ext>
            </a:extLst>
          </p:cNvPr>
          <p:cNvSpPr txBox="1"/>
          <p:nvPr/>
        </p:nvSpPr>
        <p:spPr>
          <a:xfrm>
            <a:off x="3969099" y="5098979"/>
            <a:ext cx="7209320" cy="1012072"/>
          </a:xfrm>
          <a:prstGeom prst="rect">
            <a:avLst/>
          </a:prstGeom>
          <a:noFill/>
        </p:spPr>
        <p:txBody>
          <a:bodyPr wrap="square">
            <a:spAutoFit/>
          </a:bodyPr>
          <a:lstStyle/>
          <a:p>
            <a:pPr algn="r"/>
            <a:r>
              <a:rPr lang="en-US" altLang="zh-CN" dirty="0">
                <a:latin typeface="Times New Roman" panose="02020603050405020304" pitchFamily="18" charset="0"/>
                <a:cs typeface="Times New Roman" panose="02020603050405020304" pitchFamily="18" charset="0"/>
              </a:rPr>
              <a:t>P.-A. </a:t>
            </a:r>
            <a:r>
              <a:rPr lang="en-US" altLang="zh-CN" dirty="0" err="1">
                <a:latin typeface="Times New Roman" panose="02020603050405020304" pitchFamily="18" charset="0"/>
                <a:cs typeface="Times New Roman" panose="02020603050405020304" pitchFamily="18" charset="0"/>
              </a:rPr>
              <a:t>Absil</a:t>
            </a:r>
            <a:r>
              <a:rPr lang="en-US" altLang="zh-CN" dirty="0">
                <a:latin typeface="Times New Roman" panose="02020603050405020304" pitchFamily="18" charset="0"/>
                <a:cs typeface="Times New Roman" panose="02020603050405020304" pitchFamily="18" charset="0"/>
              </a:rPr>
              <a:t>, R. Mahony, and R. </a:t>
            </a:r>
            <a:r>
              <a:rPr lang="en-US" altLang="zh-CN" dirty="0" err="1">
                <a:latin typeface="Times New Roman" panose="02020603050405020304" pitchFamily="18" charset="0"/>
                <a:cs typeface="Times New Roman" panose="02020603050405020304" pitchFamily="18" charset="0"/>
              </a:rPr>
              <a:t>Sepulchre</a:t>
            </a:r>
            <a:r>
              <a:rPr lang="en-US" altLang="zh-CN" dirty="0">
                <a:latin typeface="Times New Roman" panose="02020603050405020304" pitchFamily="18" charset="0"/>
                <a:cs typeface="Times New Roman" panose="02020603050405020304" pitchFamily="18" charset="0"/>
              </a:rPr>
              <a:t>, Optimization algorithms on matrix manifolds (Princeton University Press, 2008)</a:t>
            </a:r>
          </a:p>
          <a:p>
            <a:pPr algn="r">
              <a:lnSpc>
                <a:spcPct val="150000"/>
              </a:lnSpc>
            </a:pPr>
            <a:r>
              <a:rPr lang="en-US" altLang="zh-CN" dirty="0">
                <a:latin typeface="Times New Roman" panose="02020603050405020304" pitchFamily="18" charset="0"/>
                <a:cs typeface="Times New Roman" panose="02020603050405020304" pitchFamily="18" charset="0"/>
              </a:rPr>
              <a:t>H. Sato, Riemannian optimization and its applications (Springer, 2021)</a:t>
            </a:r>
          </a:p>
        </p:txBody>
      </p:sp>
      <p:grpSp>
        <p:nvGrpSpPr>
          <p:cNvPr id="13" name="组合 12">
            <a:extLst>
              <a:ext uri="{FF2B5EF4-FFF2-40B4-BE49-F238E27FC236}">
                <a16:creationId xmlns:a16="http://schemas.microsoft.com/office/drawing/2014/main" id="{210E1EDD-FA8F-638D-0E9C-2A23312424FB}"/>
              </a:ext>
            </a:extLst>
          </p:cNvPr>
          <p:cNvGrpSpPr/>
          <p:nvPr/>
        </p:nvGrpSpPr>
        <p:grpSpPr>
          <a:xfrm>
            <a:off x="316522" y="4486759"/>
            <a:ext cx="2733152" cy="2185802"/>
            <a:chOff x="7731487" y="1878283"/>
            <a:chExt cx="4079900" cy="3282052"/>
          </a:xfrm>
        </p:grpSpPr>
        <p:pic>
          <p:nvPicPr>
            <p:cNvPr id="14" name="图片 13">
              <a:extLst>
                <a:ext uri="{FF2B5EF4-FFF2-40B4-BE49-F238E27FC236}">
                  <a16:creationId xmlns:a16="http://schemas.microsoft.com/office/drawing/2014/main" id="{F9D020A3-A210-5C61-2111-5B87E9606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1487" y="1878283"/>
              <a:ext cx="4079900" cy="3282052"/>
            </a:xfrm>
            <a:prstGeom prst="rect">
              <a:avLst/>
            </a:prstGeom>
          </p:spPr>
        </p:pic>
        <p:sp>
          <p:nvSpPr>
            <p:cNvPr id="15" name="文本框 14">
              <a:extLst>
                <a:ext uri="{FF2B5EF4-FFF2-40B4-BE49-F238E27FC236}">
                  <a16:creationId xmlns:a16="http://schemas.microsoft.com/office/drawing/2014/main" id="{F305CF69-3797-C85B-1AB4-73BF6903BE05}"/>
                </a:ext>
              </a:extLst>
            </p:cNvPr>
            <p:cNvSpPr txBox="1"/>
            <p:nvPr/>
          </p:nvSpPr>
          <p:spPr>
            <a:xfrm>
              <a:off x="7745663" y="3062179"/>
              <a:ext cx="505201" cy="453655"/>
            </a:xfrm>
            <a:prstGeom prst="rect">
              <a:avLst/>
            </a:prstGeom>
            <a:solidFill>
              <a:schemeClr val="bg1"/>
            </a:solidFill>
          </p:spPr>
          <p:txBody>
            <a:bodyPr wrap="square" rtlCol="0">
              <a:spAutoFit/>
            </a:bodyPr>
            <a:lstStyle/>
            <a:p>
              <a:endParaRPr lang="zh-CN" altLang="en-US" dirty="0"/>
            </a:p>
          </p:txBody>
        </p:sp>
        <p:sp>
          <p:nvSpPr>
            <p:cNvPr id="17" name="文本框 16">
              <a:extLst>
                <a:ext uri="{FF2B5EF4-FFF2-40B4-BE49-F238E27FC236}">
                  <a16:creationId xmlns:a16="http://schemas.microsoft.com/office/drawing/2014/main" id="{B831CCBE-C3FB-DA52-E376-05C1CEAB4EAC}"/>
                </a:ext>
              </a:extLst>
            </p:cNvPr>
            <p:cNvSpPr txBox="1"/>
            <p:nvPr/>
          </p:nvSpPr>
          <p:spPr>
            <a:xfrm>
              <a:off x="10079667" y="4703137"/>
              <a:ext cx="505201" cy="453655"/>
            </a:xfrm>
            <a:prstGeom prst="rect">
              <a:avLst/>
            </a:prstGeom>
            <a:solidFill>
              <a:schemeClr val="bg1"/>
            </a:solidFill>
          </p:spPr>
          <p:txBody>
            <a:bodyPr wrap="square" rtlCol="0">
              <a:spAutoFit/>
            </a:bodyPr>
            <a:lstStyle/>
            <a:p>
              <a:endParaRPr lang="zh-CN" altLang="en-US" dirty="0"/>
            </a:p>
          </p:txBody>
        </p:sp>
      </p:grpSp>
      <p:sp>
        <p:nvSpPr>
          <p:cNvPr id="2" name="矩形 3">
            <a:extLst>
              <a:ext uri="{FF2B5EF4-FFF2-40B4-BE49-F238E27FC236}">
                <a16:creationId xmlns:a16="http://schemas.microsoft.com/office/drawing/2014/main" id="{CCFDB748-CA04-D990-F56C-20CE6E9DA350}"/>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Riemannian Optimization</a:t>
            </a:r>
            <a:endParaRPr lang="zh-CN" altLang="en-US" sz="3600" dirty="0">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C768D8AC-682B-4433-818E-A12B980849F2}"/>
              </a:ext>
            </a:extLst>
          </p:cNvPr>
          <p:cNvGrpSpPr/>
          <p:nvPr/>
        </p:nvGrpSpPr>
        <p:grpSpPr>
          <a:xfrm>
            <a:off x="1332244" y="1179589"/>
            <a:ext cx="9527512" cy="3039835"/>
            <a:chOff x="1485481" y="1190522"/>
            <a:chExt cx="9527512" cy="3039835"/>
          </a:xfrm>
        </p:grpSpPr>
        <p:sp>
          <p:nvSpPr>
            <p:cNvPr id="150" name="Text"/>
            <p:cNvSpPr txBox="1"/>
            <p:nvPr/>
          </p:nvSpPr>
          <p:spPr>
            <a:xfrm>
              <a:off x="5627497" y="1877387"/>
              <a:ext cx="80279" cy="450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defTabSz="642937">
                <a:lnSpc>
                  <a:spcPts val="3800"/>
                </a:lnSpc>
                <a:defRPr sz="1600" b="0">
                  <a:latin typeface="Times"/>
                  <a:ea typeface="Times"/>
                  <a:cs typeface="Times"/>
                  <a:sym typeface="Times"/>
                </a:defRPr>
              </a:lvl1pPr>
            </a:lstStyle>
            <a:p>
              <a:r>
                <a:rPr sz="800"/>
                <a:t> </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11D5D37-A7B3-45DB-9D27-C85FD1F6E62B}"/>
                    </a:ext>
                  </a:extLst>
                </p:cNvPr>
                <p:cNvSpPr txBox="1"/>
                <p:nvPr/>
              </p:nvSpPr>
              <p:spPr>
                <a:xfrm>
                  <a:off x="5083786" y="1190522"/>
                  <a:ext cx="4405115" cy="11378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0000FF"/>
                            </a:solidFill>
                            <a:latin typeface="Cambria Math" panose="02040503050406030204" pitchFamily="18" charset="0"/>
                          </a:rPr>
                          <m:t>𝑓</m:t>
                        </m:r>
                        <m:d>
                          <m:dPr>
                            <m:ctrlPr>
                              <a:rPr lang="en-US" altLang="zh-CN" sz="2800" b="0" i="1" smtClean="0">
                                <a:solidFill>
                                  <a:srgbClr val="0000FF"/>
                                </a:solidFill>
                                <a:latin typeface="Cambria Math" panose="02040503050406030204" pitchFamily="18" charset="0"/>
                              </a:rPr>
                            </m:ctrlPr>
                          </m:dPr>
                          <m:e>
                            <m:r>
                              <a:rPr lang="en-US" altLang="zh-CN" sz="2800" b="0" i="1" smtClean="0">
                                <a:solidFill>
                                  <a:srgbClr val="0000FF"/>
                                </a:solidFill>
                                <a:latin typeface="Cambria Math" panose="02040503050406030204" pitchFamily="18" charset="0"/>
                              </a:rPr>
                              <m:t>𝐴</m:t>
                            </m:r>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𝐵</m:t>
                            </m:r>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𝐶</m:t>
                            </m:r>
                          </m:e>
                        </m:d>
                        <m:r>
                          <a:rPr lang="en-US" altLang="zh-CN" sz="2800" b="0" i="1" smtClean="0">
                            <a:solidFill>
                              <a:srgbClr val="0000FF"/>
                            </a:solidFill>
                            <a:latin typeface="Cambria Math" panose="02040503050406030204" pitchFamily="18" charset="0"/>
                          </a:rPr>
                          <m:t>=</m:t>
                        </m:r>
                        <m:nary>
                          <m:naryPr>
                            <m:chr m:val="∑"/>
                            <m:supHide m:val="on"/>
                            <m:ctrlPr>
                              <a:rPr lang="en-US" altLang="zh-CN" sz="2800" i="1" smtClean="0">
                                <a:solidFill>
                                  <a:srgbClr val="0000FF"/>
                                </a:solidFill>
                                <a:latin typeface="Cambria Math" panose="02040503050406030204" pitchFamily="18" charset="0"/>
                              </a:rPr>
                            </m:ctrlPr>
                          </m:naryPr>
                          <m:sub>
                            <m:r>
                              <m:rPr>
                                <m:brk m:alnAt="7"/>
                              </m:rPr>
                              <a:rPr lang="en-US" altLang="zh-CN" sz="2800" b="0" i="1" smtClean="0">
                                <a:solidFill>
                                  <a:srgbClr val="0000FF"/>
                                </a:solidFill>
                                <a:latin typeface="Cambria Math" panose="02040503050406030204" pitchFamily="18" charset="0"/>
                              </a:rPr>
                              <m:t>𝑚</m:t>
                            </m:r>
                          </m:sub>
                          <m:sup/>
                          <m:e>
                            <m:r>
                              <a:rPr lang="en-US" altLang="zh-CN" sz="2800" b="0" i="1">
                                <a:solidFill>
                                  <a:srgbClr val="0000FF"/>
                                </a:solidFill>
                                <a:latin typeface="Cambria Math" panose="02040503050406030204" pitchFamily="18" charset="0"/>
                              </a:rPr>
                              <m:t>⟨</m:t>
                            </m:r>
                            <m:sSub>
                              <m:sSubPr>
                                <m:ctrlPr>
                                  <a:rPr lang="en-US" altLang="zh-CN" sz="2800" i="1">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𝜓</m:t>
                                </m:r>
                              </m:e>
                              <m:sub>
                                <m:r>
                                  <a:rPr lang="en-US" altLang="zh-CN" sz="2800" b="0" i="1">
                                    <a:solidFill>
                                      <a:srgbClr val="0000FF"/>
                                    </a:solidFill>
                                    <a:latin typeface="Cambria Math" panose="02040503050406030204" pitchFamily="18" charset="0"/>
                                  </a:rPr>
                                  <m:t>𝑚</m:t>
                                </m:r>
                              </m:sub>
                            </m:sSub>
                            <m:d>
                              <m:dPr>
                                <m:begChr m:val="|"/>
                                <m:endChr m:val="|"/>
                                <m:ctrlPr>
                                  <a:rPr lang="en-US" altLang="zh-CN" sz="2800" i="1">
                                    <a:solidFill>
                                      <a:srgbClr val="0000FF"/>
                                    </a:solidFill>
                                    <a:latin typeface="Cambria Math" panose="02040503050406030204" pitchFamily="18" charset="0"/>
                                  </a:rPr>
                                </m:ctrlPr>
                              </m:dPr>
                              <m:e>
                                <m:r>
                                  <a:rPr lang="en-US" altLang="zh-CN" sz="2800" b="0" i="1">
                                    <a:solidFill>
                                      <a:srgbClr val="0000FF"/>
                                    </a:solidFill>
                                    <a:latin typeface="Cambria Math" panose="02040503050406030204" pitchFamily="18" charset="0"/>
                                  </a:rPr>
                                  <m:t>𝐻</m:t>
                                </m:r>
                              </m:e>
                            </m:d>
                            <m:sSub>
                              <m:sSubPr>
                                <m:ctrlPr>
                                  <a:rPr lang="en-US" altLang="zh-CN" sz="2800" i="1">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𝜓</m:t>
                                </m:r>
                              </m:e>
                              <m:sub>
                                <m:r>
                                  <a:rPr lang="en-US" altLang="zh-CN" sz="2800" b="0" i="1">
                                    <a:solidFill>
                                      <a:srgbClr val="0000FF"/>
                                    </a:solidFill>
                                    <a:latin typeface="Cambria Math" panose="02040503050406030204" pitchFamily="18" charset="0"/>
                                  </a:rPr>
                                  <m:t>𝑚</m:t>
                                </m:r>
                              </m:sub>
                            </m:sSub>
                            <m:r>
                              <a:rPr lang="en-US" altLang="zh-CN" sz="2800" b="0" i="1" smtClean="0">
                                <a:solidFill>
                                  <a:srgbClr val="0000FF"/>
                                </a:solidFill>
                                <a:latin typeface="Cambria Math" panose="02040503050406030204" pitchFamily="18" charset="0"/>
                              </a:rPr>
                              <m:t>⟩</m:t>
                            </m:r>
                          </m:e>
                        </m:nary>
                      </m:oMath>
                    </m:oMathPara>
                  </a14:m>
                  <a:endParaRPr lang="zh-CN" altLang="en-US" sz="2800" dirty="0"/>
                </a:p>
              </p:txBody>
            </p:sp>
          </mc:Choice>
          <mc:Fallback xmlns="">
            <p:sp>
              <p:nvSpPr>
                <p:cNvPr id="11" name="文本框 10">
                  <a:extLst>
                    <a:ext uri="{FF2B5EF4-FFF2-40B4-BE49-F238E27FC236}">
                      <a16:creationId xmlns:a16="http://schemas.microsoft.com/office/drawing/2014/main" id="{611D5D37-A7B3-45DB-9D27-C85FD1F6E62B}"/>
                    </a:ext>
                  </a:extLst>
                </p:cNvPr>
                <p:cNvSpPr txBox="1">
                  <a:spLocks noRot="1" noChangeAspect="1" noMove="1" noResize="1" noEditPoints="1" noAdjustHandles="1" noChangeArrowheads="1" noChangeShapeType="1" noTextEdit="1"/>
                </p:cNvSpPr>
                <p:nvPr/>
              </p:nvSpPr>
              <p:spPr>
                <a:xfrm>
                  <a:off x="5083786" y="1190522"/>
                  <a:ext cx="4405115" cy="1137876"/>
                </a:xfrm>
                <a:prstGeom prst="rect">
                  <a:avLst/>
                </a:prstGeom>
                <a:blipFill>
                  <a:blip r:embed="rId3"/>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B469D9D1-35B4-40D5-967C-A2BA37A33003}"/>
                </a:ext>
              </a:extLst>
            </p:cNvPr>
            <p:cNvSpPr txBox="1"/>
            <p:nvPr/>
          </p:nvSpPr>
          <p:spPr>
            <a:xfrm>
              <a:off x="2246508" y="1369649"/>
              <a:ext cx="2477872" cy="579967"/>
            </a:xfrm>
            <a:prstGeom prst="rect">
              <a:avLst/>
            </a:prstGeom>
            <a:noFill/>
          </p:spPr>
          <p:txBody>
            <a:bodyPr wrap="square">
              <a:spAutoFit/>
            </a:bodyPr>
            <a:lstStyle/>
            <a:p>
              <a:pPr>
                <a:lnSpc>
                  <a:spcPct val="150000"/>
                </a:lnSpc>
              </a:pPr>
              <a:r>
                <a:rPr lang="en-US" altLang="zh-CN" sz="2400" b="1" dirty="0">
                  <a:latin typeface="Times New Roman" panose="02020603050405020304" pitchFamily="18" charset="0"/>
                  <a:cs typeface="Times New Roman" panose="02020603050405020304" pitchFamily="18" charset="0"/>
                </a:rPr>
                <a:t>Cost function:</a:t>
              </a:r>
            </a:p>
          </p:txBody>
        </p:sp>
        <p:sp>
          <p:nvSpPr>
            <p:cNvPr id="4" name="矩形: 圆角 3">
              <a:extLst>
                <a:ext uri="{FF2B5EF4-FFF2-40B4-BE49-F238E27FC236}">
                  <a16:creationId xmlns:a16="http://schemas.microsoft.com/office/drawing/2014/main" id="{5C39FA48-7E6F-4395-AE8B-1C378374C3AC}"/>
                </a:ext>
              </a:extLst>
            </p:cNvPr>
            <p:cNvSpPr/>
            <p:nvPr/>
          </p:nvSpPr>
          <p:spPr>
            <a:xfrm>
              <a:off x="1485481" y="1190523"/>
              <a:ext cx="9527512" cy="303983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397E6659-0715-4B4A-BBEE-F8B80A9FBC27}"/>
                </a:ext>
              </a:extLst>
            </p:cNvPr>
            <p:cNvSpPr txBox="1"/>
            <p:nvPr/>
          </p:nvSpPr>
          <p:spPr>
            <a:xfrm>
              <a:off x="2074059" y="2829171"/>
              <a:ext cx="8632460" cy="1133965"/>
            </a:xfrm>
            <a:prstGeom prst="rect">
              <a:avLst/>
            </a:prstGeom>
            <a:noFill/>
          </p:spPr>
          <p:txBody>
            <a:bodyPr wrap="square">
              <a:spAutoFit/>
            </a:bodyPr>
            <a:lstStyle/>
            <a:p>
              <a:pPr algn="ctr">
                <a:lnSpc>
                  <a:spcPct val="150000"/>
                </a:lnSpc>
              </a:pPr>
              <a:r>
                <a:rPr lang="en-US" altLang="zh-CN" sz="2400" b="1" dirty="0">
                  <a:latin typeface="Times New Roman" panose="02020603050405020304" pitchFamily="18" charset="0"/>
                  <a:cs typeface="Times New Roman" panose="02020603050405020304" pitchFamily="18" charset="0"/>
                </a:rPr>
                <a:t>Optimizing the variational tensors </a:t>
              </a:r>
              <a:r>
                <a:rPr lang="en-US" altLang="zh-CN" sz="2400" b="1" dirty="0">
                  <a:solidFill>
                    <a:srgbClr val="0000FF"/>
                  </a:solidFill>
                  <a:latin typeface="Times New Roman" panose="02020603050405020304" pitchFamily="18" charset="0"/>
                  <a:cs typeface="Times New Roman" panose="02020603050405020304" pitchFamily="18" charset="0"/>
                </a:rPr>
                <a:t>(</a:t>
              </a:r>
              <a:r>
                <a:rPr lang="en-US" altLang="zh-CN" sz="2400" i="1" dirty="0">
                  <a:solidFill>
                    <a:srgbClr val="0000FF"/>
                  </a:solidFill>
                  <a:latin typeface="Times New Roman" panose="02020603050405020304" pitchFamily="18" charset="0"/>
                  <a:cs typeface="Times New Roman" panose="02020603050405020304" pitchFamily="18" charset="0"/>
                </a:rPr>
                <a:t>A, B, C</a:t>
              </a:r>
              <a:r>
                <a:rPr lang="en-US" altLang="zh-CN" sz="2400" b="1" dirty="0">
                  <a:solidFill>
                    <a:srgbClr val="0000FF"/>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by minimizing the cost function within the </a:t>
              </a:r>
              <a:r>
                <a:rPr lang="en-US" altLang="zh-CN" sz="2400" b="1" dirty="0" err="1">
                  <a:latin typeface="Times New Roman" panose="02020603050405020304" pitchFamily="18" charset="0"/>
                  <a:cs typeface="Times New Roman" panose="02020603050405020304" pitchFamily="18" charset="0"/>
                </a:rPr>
                <a:t>Grassmann</a:t>
              </a:r>
              <a:r>
                <a:rPr lang="en-US" altLang="zh-CN" sz="2400" b="1" dirty="0">
                  <a:latin typeface="Times New Roman" panose="02020603050405020304" pitchFamily="18" charset="0"/>
                  <a:cs typeface="Times New Roman" panose="02020603050405020304" pitchFamily="18" charset="0"/>
                </a:rPr>
                <a:t> manifold </a:t>
              </a:r>
            </a:p>
          </p:txBody>
        </p:sp>
      </p:grpSp>
    </p:spTree>
    <p:extLst>
      <p:ext uri="{BB962C8B-B14F-4D97-AF65-F5344CB8AC3E}">
        <p14:creationId xmlns:p14="http://schemas.microsoft.com/office/powerpoint/2010/main" val="188835991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2D Metal-Insulator transition"/>
          <p:cNvSpPr txBox="1"/>
          <p:nvPr/>
        </p:nvSpPr>
        <p:spPr>
          <a:xfrm>
            <a:off x="8430247" y="764933"/>
            <a:ext cx="54166" cy="8293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l" defTabSz="457200">
              <a:lnSpc>
                <a:spcPts val="7100"/>
              </a:lnSpc>
              <a:spcBef>
                <a:spcPts val="1200"/>
              </a:spcBef>
              <a:defRPr sz="4800" b="0">
                <a:latin typeface="Times"/>
                <a:ea typeface="Times"/>
                <a:cs typeface="Times"/>
                <a:sym typeface="Times"/>
              </a:defRPr>
            </a:lvl1pPr>
          </a:lstStyle>
          <a:p>
            <a:endParaRPr sz="2400" dirty="0"/>
          </a:p>
        </p:txBody>
      </p:sp>
      <p:sp>
        <p:nvSpPr>
          <p:cNvPr id="2" name="矩形 3">
            <a:extLst>
              <a:ext uri="{FF2B5EF4-FFF2-40B4-BE49-F238E27FC236}">
                <a16:creationId xmlns:a16="http://schemas.microsoft.com/office/drawing/2014/main" id="{CCFDB748-CA04-D990-F56C-20CE6E9DA350}"/>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Find the energy eigenstates and eigenvalues</a:t>
            </a:r>
            <a:endParaRPr lang="zh-CN" altLang="en-US" sz="3600" dirty="0">
              <a:latin typeface="Arial" panose="020B0604020202020204" pitchFamily="34" charset="0"/>
              <a:cs typeface="Arial" panose="020B0604020202020204" pitchFamily="34" charset="0"/>
            </a:endParaRPr>
          </a:p>
        </p:txBody>
      </p:sp>
      <p:sp>
        <p:nvSpPr>
          <p:cNvPr id="150" name="Text"/>
          <p:cNvSpPr txBox="1"/>
          <p:nvPr/>
        </p:nvSpPr>
        <p:spPr>
          <a:xfrm>
            <a:off x="5474260" y="1866454"/>
            <a:ext cx="80279" cy="4503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l" defTabSz="642937">
              <a:lnSpc>
                <a:spcPts val="3800"/>
              </a:lnSpc>
              <a:defRPr sz="1600" b="0">
                <a:latin typeface="Times"/>
                <a:ea typeface="Times"/>
                <a:cs typeface="Times"/>
                <a:sym typeface="Times"/>
              </a:defRPr>
            </a:lvl1pPr>
          </a:lstStyle>
          <a:p>
            <a:r>
              <a:rPr sz="800"/>
              <a:t> </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11D5D37-A7B3-45DB-9D27-C85FD1F6E62B}"/>
                  </a:ext>
                </a:extLst>
              </p:cNvPr>
              <p:cNvSpPr txBox="1"/>
              <p:nvPr/>
            </p:nvSpPr>
            <p:spPr>
              <a:xfrm>
                <a:off x="4146582" y="3260619"/>
                <a:ext cx="3320203" cy="542136"/>
              </a:xfrm>
              <a:prstGeom prst="rect">
                <a:avLst/>
              </a:prstGeom>
              <a:noFill/>
              <a:ln>
                <a:solidFill>
                  <a:srgbClr val="00B05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solidFill>
                                <a:srgbClr val="0000FF"/>
                              </a:solidFill>
                              <a:latin typeface="Cambria Math" panose="02040503050406030204" pitchFamily="18" charset="0"/>
                            </a:rPr>
                          </m:ctrlPr>
                        </m:sSubPr>
                        <m:e>
                          <m:r>
                            <a:rPr lang="en-US" altLang="zh-CN" sz="2800" b="0" i="1" smtClean="0">
                              <a:solidFill>
                                <a:srgbClr val="0000FF"/>
                              </a:solidFill>
                              <a:latin typeface="Cambria Math" panose="02040503050406030204" pitchFamily="18" charset="0"/>
                            </a:rPr>
                            <m:t>𝐻</m:t>
                          </m:r>
                        </m:e>
                        <m:sub>
                          <m:r>
                            <a:rPr lang="en-US" altLang="zh-CN" sz="2800" b="0" i="1" smtClean="0">
                              <a:solidFill>
                                <a:srgbClr val="0000FF"/>
                              </a:solidFill>
                              <a:latin typeface="Cambria Math" panose="02040503050406030204" pitchFamily="18" charset="0"/>
                            </a:rPr>
                            <m:t>𝑛</m:t>
                          </m:r>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𝑚</m:t>
                          </m:r>
                        </m:sub>
                      </m:sSub>
                      <m:r>
                        <a:rPr lang="en-US" altLang="zh-CN" sz="2800" b="0" i="1" smtClean="0">
                          <a:solidFill>
                            <a:srgbClr val="0000FF"/>
                          </a:solidFill>
                          <a:latin typeface="Cambria Math" panose="02040503050406030204" pitchFamily="18" charset="0"/>
                        </a:rPr>
                        <m:t>=</m:t>
                      </m:r>
                      <m:r>
                        <a:rPr lang="en-US" altLang="zh-CN" sz="2800" i="1" smtClean="0">
                          <a:solidFill>
                            <a:srgbClr val="0000FF"/>
                          </a:solidFill>
                          <a:latin typeface="Cambria Math" panose="02040503050406030204" pitchFamily="18" charset="0"/>
                        </a:rPr>
                        <m:t>⟨</m:t>
                      </m:r>
                      <m:sSub>
                        <m:sSubPr>
                          <m:ctrlPr>
                            <a:rPr lang="en-US" altLang="zh-CN" sz="2800" i="1">
                              <a:solidFill>
                                <a:srgbClr val="0000FF"/>
                              </a:solidFill>
                              <a:latin typeface="Cambria Math" panose="02040503050406030204" pitchFamily="18" charset="0"/>
                            </a:rPr>
                          </m:ctrlPr>
                        </m:sSubPr>
                        <m:e>
                          <m:r>
                            <a:rPr lang="en-US" altLang="zh-CN" sz="2800" i="1">
                              <a:solidFill>
                                <a:srgbClr val="0000FF"/>
                              </a:solidFill>
                              <a:latin typeface="Cambria Math" panose="02040503050406030204" pitchFamily="18" charset="0"/>
                            </a:rPr>
                            <m:t>𝜓</m:t>
                          </m:r>
                        </m:e>
                        <m:sub>
                          <m:r>
                            <a:rPr lang="en-US" altLang="zh-CN" sz="2800" b="0" i="1" smtClean="0">
                              <a:solidFill>
                                <a:srgbClr val="0000FF"/>
                              </a:solidFill>
                              <a:latin typeface="Cambria Math" panose="02040503050406030204" pitchFamily="18" charset="0"/>
                            </a:rPr>
                            <m:t>𝑛</m:t>
                          </m:r>
                        </m:sub>
                      </m:sSub>
                      <m:d>
                        <m:dPr>
                          <m:begChr m:val="|"/>
                          <m:endChr m:val="|"/>
                          <m:ctrlPr>
                            <a:rPr lang="en-US" altLang="zh-CN" sz="2800" i="1">
                              <a:solidFill>
                                <a:srgbClr val="0000FF"/>
                              </a:solidFill>
                              <a:latin typeface="Cambria Math" panose="02040503050406030204" pitchFamily="18" charset="0"/>
                            </a:rPr>
                          </m:ctrlPr>
                        </m:dPr>
                        <m:e>
                          <m:r>
                            <a:rPr lang="en-US" altLang="zh-CN" sz="2800" i="1">
                              <a:solidFill>
                                <a:srgbClr val="0000FF"/>
                              </a:solidFill>
                              <a:latin typeface="Cambria Math" panose="02040503050406030204" pitchFamily="18" charset="0"/>
                            </a:rPr>
                            <m:t>𝐻</m:t>
                          </m:r>
                        </m:e>
                      </m:d>
                      <m:sSub>
                        <m:sSubPr>
                          <m:ctrlPr>
                            <a:rPr lang="en-US" altLang="zh-CN" sz="2800" i="1">
                              <a:solidFill>
                                <a:srgbClr val="0000FF"/>
                              </a:solidFill>
                              <a:latin typeface="Cambria Math" panose="02040503050406030204" pitchFamily="18" charset="0"/>
                            </a:rPr>
                          </m:ctrlPr>
                        </m:sSubPr>
                        <m:e>
                          <m:r>
                            <a:rPr lang="en-US" altLang="zh-CN" sz="2800" i="1">
                              <a:solidFill>
                                <a:srgbClr val="0000FF"/>
                              </a:solidFill>
                              <a:latin typeface="Cambria Math" panose="02040503050406030204" pitchFamily="18" charset="0"/>
                            </a:rPr>
                            <m:t>𝜓</m:t>
                          </m:r>
                        </m:e>
                        <m:sub>
                          <m:r>
                            <a:rPr lang="en-US" altLang="zh-CN" sz="2800" i="1">
                              <a:solidFill>
                                <a:srgbClr val="0000FF"/>
                              </a:solidFill>
                              <a:latin typeface="Cambria Math" panose="02040503050406030204" pitchFamily="18" charset="0"/>
                            </a:rPr>
                            <m:t>𝑚</m:t>
                          </m:r>
                        </m:sub>
                      </m:sSub>
                      <m:r>
                        <a:rPr lang="en-US" altLang="zh-CN" sz="2800" b="0" i="1" smtClean="0">
                          <a:solidFill>
                            <a:srgbClr val="0000FF"/>
                          </a:solidFill>
                          <a:latin typeface="Cambria Math" panose="02040503050406030204" pitchFamily="18" charset="0"/>
                        </a:rPr>
                        <m:t>⟩</m:t>
                      </m:r>
                    </m:oMath>
                  </m:oMathPara>
                </a14:m>
                <a:endParaRPr lang="zh-CN" altLang="en-US" sz="2800" dirty="0"/>
              </a:p>
            </p:txBody>
          </p:sp>
        </mc:Choice>
        <mc:Fallback xmlns="">
          <p:sp>
            <p:nvSpPr>
              <p:cNvPr id="11" name="文本框 10">
                <a:extLst>
                  <a:ext uri="{FF2B5EF4-FFF2-40B4-BE49-F238E27FC236}">
                    <a16:creationId xmlns:a16="http://schemas.microsoft.com/office/drawing/2014/main" id="{611D5D37-A7B3-45DB-9D27-C85FD1F6E62B}"/>
                  </a:ext>
                </a:extLst>
              </p:cNvPr>
              <p:cNvSpPr txBox="1">
                <a:spLocks noRot="1" noChangeAspect="1" noMove="1" noResize="1" noEditPoints="1" noAdjustHandles="1" noChangeArrowheads="1" noChangeShapeType="1" noTextEdit="1"/>
              </p:cNvSpPr>
              <p:nvPr/>
            </p:nvSpPr>
            <p:spPr>
              <a:xfrm>
                <a:off x="4146582" y="3260619"/>
                <a:ext cx="3320203" cy="542136"/>
              </a:xfrm>
              <a:prstGeom prst="rect">
                <a:avLst/>
              </a:prstGeom>
              <a:blipFill>
                <a:blip r:embed="rId2"/>
                <a:stretch>
                  <a:fillRect/>
                </a:stretch>
              </a:blipFill>
              <a:ln>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397E6659-0715-4B4A-BBEE-F8B80A9FBC27}"/>
                  </a:ext>
                </a:extLst>
              </p:cNvPr>
              <p:cNvSpPr txBox="1"/>
              <p:nvPr/>
            </p:nvSpPr>
            <p:spPr>
              <a:xfrm>
                <a:off x="1238309" y="1329830"/>
                <a:ext cx="8632460" cy="1133965"/>
              </a:xfrm>
              <a:prstGeom prst="rect">
                <a:avLst/>
              </a:prstGeom>
              <a:noFill/>
            </p:spPr>
            <p:txBody>
              <a:bodyPr wrap="square">
                <a:spAutoFit/>
              </a:bodyPr>
              <a:lstStyle/>
              <a:p>
                <a:pPr algn="ctr">
                  <a:lnSpc>
                    <a:spcPct val="150000"/>
                  </a:lnSpc>
                </a:pPr>
                <a:r>
                  <a:rPr lang="en-US" altLang="zh-CN" sz="2400" b="1" dirty="0">
                    <a:latin typeface="Times New Roman" panose="02020603050405020304" pitchFamily="18" charset="0"/>
                    <a:cs typeface="Times New Roman" panose="02020603050405020304" pitchFamily="18" charset="0"/>
                  </a:rPr>
                  <a:t>The </a:t>
                </a:r>
                <a14:m>
                  <m:oMath xmlns:m="http://schemas.openxmlformats.org/officeDocument/2006/math">
                    <m:r>
                      <a:rPr lang="en-US" altLang="zh-CN" sz="2400" i="1" dirty="0" smtClean="0">
                        <a:solidFill>
                          <a:srgbClr val="0000FF"/>
                        </a:solidFill>
                        <a:latin typeface="Cambria Math" panose="02040503050406030204" pitchFamily="18" charset="0"/>
                        <a:cs typeface="Times New Roman" panose="02020603050405020304" pitchFamily="18" charset="0"/>
                      </a:rPr>
                      <m:t>𝑀</m:t>
                    </m:r>
                  </m:oMath>
                </a14:m>
                <a:r>
                  <a:rPr lang="en-US" altLang="zh-CN" sz="2400" b="1" dirty="0">
                    <a:latin typeface="Times New Roman" panose="02020603050405020304" pitchFamily="18" charset="0"/>
                    <a:cs typeface="Times New Roman" panose="02020603050405020304" pitchFamily="18" charset="0"/>
                  </a:rPr>
                  <a:t> basis states, </a:t>
                </a:r>
                <a:r>
                  <a:rPr lang="en-US" altLang="zh-CN" sz="2400" dirty="0">
                    <a:solidFill>
                      <a:srgbClr val="0000FF"/>
                    </a:solidFill>
                  </a:rPr>
                  <a:t>|</a:t>
                </a:r>
                <a14:m>
                  <m:oMath xmlns:m="http://schemas.openxmlformats.org/officeDocument/2006/math">
                    <m:sSub>
                      <m:sSubPr>
                        <m:ctrlPr>
                          <a:rPr lang="en-US" altLang="zh-CN" sz="2400" i="1">
                            <a:solidFill>
                              <a:srgbClr val="0000FF"/>
                            </a:solidFill>
                            <a:latin typeface="Cambria Math" panose="02040503050406030204" pitchFamily="18" charset="0"/>
                          </a:rPr>
                        </m:ctrlPr>
                      </m:sSubPr>
                      <m:e>
                        <m:r>
                          <a:rPr lang="en-US" altLang="zh-CN" sz="2400" b="0" i="1" smtClean="0">
                            <a:solidFill>
                              <a:srgbClr val="0000FF"/>
                            </a:solidFill>
                            <a:latin typeface="Cambria Math" panose="02040503050406030204" pitchFamily="18" charset="0"/>
                          </a:rPr>
                          <m:t>𝜓</m:t>
                        </m:r>
                      </m:e>
                      <m:sub>
                        <m:r>
                          <a:rPr lang="en-US" altLang="zh-CN" sz="2400" b="0" i="1">
                            <a:solidFill>
                              <a:srgbClr val="0000FF"/>
                            </a:solidFill>
                            <a:latin typeface="Cambria Math" panose="02040503050406030204" pitchFamily="18" charset="0"/>
                          </a:rPr>
                          <m:t>𝑚</m:t>
                        </m:r>
                      </m:sub>
                    </m:sSub>
                    <m:r>
                      <a:rPr lang="en-US" altLang="zh-CN" sz="2400" b="0" i="1" smtClean="0">
                        <a:solidFill>
                          <a:srgbClr val="0000FF"/>
                        </a:solidFill>
                        <a:latin typeface="Cambria Math" panose="02040503050406030204" pitchFamily="18" charset="0"/>
                      </a:rPr>
                      <m:t>⟩ </m:t>
                    </m:r>
                    <m:d>
                      <m:dPr>
                        <m:ctrlPr>
                          <a:rPr lang="en-US" altLang="zh-CN" sz="2400" b="0" i="1" smtClean="0">
                            <a:solidFill>
                              <a:srgbClr val="0000FF"/>
                            </a:solidFill>
                            <a:latin typeface="Cambria Math" panose="02040503050406030204" pitchFamily="18" charset="0"/>
                          </a:rPr>
                        </m:ctrlPr>
                      </m:dPr>
                      <m:e>
                        <m:r>
                          <a:rPr lang="en-US" altLang="zh-CN" sz="2400" b="0" i="1" smtClean="0">
                            <a:solidFill>
                              <a:srgbClr val="0000FF"/>
                            </a:solidFill>
                            <a:latin typeface="Cambria Math" panose="02040503050406030204" pitchFamily="18" charset="0"/>
                          </a:rPr>
                          <m:t>𝑚</m:t>
                        </m:r>
                        <m:r>
                          <a:rPr lang="en-US" altLang="zh-CN" sz="2400" b="0" i="1" smtClean="0">
                            <a:solidFill>
                              <a:srgbClr val="0000FF"/>
                            </a:solidFill>
                            <a:latin typeface="Cambria Math" panose="02040503050406030204" pitchFamily="18" charset="0"/>
                          </a:rPr>
                          <m:t>=0,…,</m:t>
                        </m:r>
                        <m:r>
                          <a:rPr lang="en-US" altLang="zh-CN" sz="2400" b="0" i="1" smtClean="0">
                            <a:solidFill>
                              <a:srgbClr val="0000FF"/>
                            </a:solidFill>
                            <a:latin typeface="Cambria Math" panose="02040503050406030204" pitchFamily="18" charset="0"/>
                          </a:rPr>
                          <m:t>𝑀</m:t>
                        </m:r>
                        <m:r>
                          <a:rPr lang="en-US" altLang="zh-CN" sz="2400" b="0" i="1" smtClean="0">
                            <a:solidFill>
                              <a:srgbClr val="0000FF"/>
                            </a:solidFill>
                            <a:latin typeface="Cambria Math" panose="02040503050406030204" pitchFamily="18" charset="0"/>
                          </a:rPr>
                          <m:t>−1</m:t>
                        </m:r>
                      </m:e>
                    </m:d>
                  </m:oMath>
                </a14:m>
                <a:r>
                  <a:rPr lang="en-US" altLang="zh-CN" sz="2400" b="1" dirty="0">
                    <a:latin typeface="Times New Roman" panose="02020603050405020304" pitchFamily="18" charset="0"/>
                    <a:cs typeface="Times New Roman" panose="02020603050405020304" pitchFamily="18" charset="0"/>
                  </a:rPr>
                  <a:t>, optimized with either MTU or VRO are not the energy eigenstates</a:t>
                </a:r>
              </a:p>
            </p:txBody>
          </p:sp>
        </mc:Choice>
        <mc:Fallback xmlns="">
          <p:sp>
            <p:nvSpPr>
              <p:cNvPr id="19" name="文本框 18">
                <a:extLst>
                  <a:ext uri="{FF2B5EF4-FFF2-40B4-BE49-F238E27FC236}">
                    <a16:creationId xmlns:a16="http://schemas.microsoft.com/office/drawing/2014/main" id="{397E6659-0715-4B4A-BBEE-F8B80A9FBC27}"/>
                  </a:ext>
                </a:extLst>
              </p:cNvPr>
              <p:cNvSpPr txBox="1">
                <a:spLocks noRot="1" noChangeAspect="1" noMove="1" noResize="1" noEditPoints="1" noAdjustHandles="1" noChangeArrowheads="1" noChangeShapeType="1" noTextEdit="1"/>
              </p:cNvSpPr>
              <p:nvPr/>
            </p:nvSpPr>
            <p:spPr>
              <a:xfrm>
                <a:off x="1238309" y="1329830"/>
                <a:ext cx="8632460" cy="1133965"/>
              </a:xfrm>
              <a:prstGeom prst="rect">
                <a:avLst/>
              </a:prstGeom>
              <a:blipFill>
                <a:blip r:embed="rId3"/>
                <a:stretch>
                  <a:fillRect b="-118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1D7E3247-AE22-412E-8F4B-5A1BB4024237}"/>
                  </a:ext>
                </a:extLst>
              </p:cNvPr>
              <p:cNvSpPr txBox="1"/>
              <p:nvPr/>
            </p:nvSpPr>
            <p:spPr>
              <a:xfrm>
                <a:off x="2037367" y="4467310"/>
                <a:ext cx="8117265" cy="1133965"/>
              </a:xfrm>
              <a:prstGeom prst="rect">
                <a:avLst/>
              </a:prstGeom>
              <a:noFill/>
            </p:spPr>
            <p:txBody>
              <a:bodyPr wrap="square">
                <a:spAutoFit/>
              </a:bodyPr>
              <a:lstStyle/>
              <a:p>
                <a:pPr algn="ctr">
                  <a:lnSpc>
                    <a:spcPct val="150000"/>
                  </a:lnSpc>
                </a:pPr>
                <a:r>
                  <a:rPr lang="en-US" altLang="zh-CN" sz="2400" b="1" dirty="0">
                    <a:latin typeface="Times New Roman" panose="02020603050405020304" pitchFamily="18" charset="0"/>
                    <a:cs typeface="Times New Roman" panose="02020603050405020304" pitchFamily="18" charset="0"/>
                  </a:rPr>
                  <a:t>Diagonalize the Hamiltonian matrix, we find the first </a:t>
                </a:r>
                <a14:m>
                  <m:oMath xmlns:m="http://schemas.openxmlformats.org/officeDocument/2006/math">
                    <m:r>
                      <a:rPr lang="en-US" altLang="zh-CN" sz="2400" i="1" dirty="0">
                        <a:solidFill>
                          <a:srgbClr val="0000FF"/>
                        </a:solidFill>
                        <a:latin typeface="Cambria Math" panose="02040503050406030204" pitchFamily="18" charset="0"/>
                        <a:cs typeface="Times New Roman" panose="02020603050405020304" pitchFamily="18" charset="0"/>
                      </a:rPr>
                      <m:t>𝑀</m:t>
                    </m:r>
                  </m:oMath>
                </a14:m>
                <a:r>
                  <a:rPr lang="en-US" altLang="zh-CN" sz="2400" b="1" dirty="0">
                    <a:latin typeface="Times New Roman" panose="02020603050405020304" pitchFamily="18" charset="0"/>
                    <a:cs typeface="Times New Roman" panose="02020603050405020304" pitchFamily="18" charset="0"/>
                  </a:rPr>
                  <a:t> </a:t>
                </a:r>
                <a:r>
                  <a:rPr lang="en-US" altLang="zh-CN" sz="2400" b="1" dirty="0" err="1">
                    <a:latin typeface="Times New Roman" panose="02020603050405020304" pitchFamily="18" charset="0"/>
                    <a:cs typeface="Times New Roman" panose="02020603050405020304" pitchFamily="18" charset="0"/>
                  </a:rPr>
                  <a:t>eigenenergies</a:t>
                </a:r>
                <a:r>
                  <a:rPr lang="en-US" altLang="zh-CN" sz="2400" b="1" dirty="0">
                    <a:latin typeface="Times New Roman" panose="02020603050405020304" pitchFamily="18" charset="0"/>
                    <a:cs typeface="Times New Roman" panose="02020603050405020304" pitchFamily="18" charset="0"/>
                  </a:rPr>
                  <a:t> and the corresponding eigenstates</a:t>
                </a:r>
              </a:p>
            </p:txBody>
          </p:sp>
        </mc:Choice>
        <mc:Fallback xmlns="">
          <p:sp>
            <p:nvSpPr>
              <p:cNvPr id="20" name="文本框 19">
                <a:extLst>
                  <a:ext uri="{FF2B5EF4-FFF2-40B4-BE49-F238E27FC236}">
                    <a16:creationId xmlns:a16="http://schemas.microsoft.com/office/drawing/2014/main" id="{1D7E3247-AE22-412E-8F4B-5A1BB4024237}"/>
                  </a:ext>
                </a:extLst>
              </p:cNvPr>
              <p:cNvSpPr txBox="1">
                <a:spLocks noRot="1" noChangeAspect="1" noMove="1" noResize="1" noEditPoints="1" noAdjustHandles="1" noChangeArrowheads="1" noChangeShapeType="1" noTextEdit="1"/>
              </p:cNvSpPr>
              <p:nvPr/>
            </p:nvSpPr>
            <p:spPr>
              <a:xfrm>
                <a:off x="2037367" y="4467310"/>
                <a:ext cx="8117265" cy="1133965"/>
              </a:xfrm>
              <a:prstGeom prst="rect">
                <a:avLst/>
              </a:prstGeom>
              <a:blipFill>
                <a:blip r:embed="rId4"/>
                <a:stretch>
                  <a:fillRect b="-118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359943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63EA4EB-1A70-6F3E-C4AB-656018AFFC8C}"/>
              </a:ext>
            </a:extLst>
          </p:cNvPr>
          <p:cNvPicPr>
            <a:picLocks noChangeAspect="1"/>
          </p:cNvPicPr>
          <p:nvPr/>
        </p:nvPicPr>
        <p:blipFill>
          <a:blip r:embed="rId3"/>
          <a:stretch>
            <a:fillRect/>
          </a:stretch>
        </p:blipFill>
        <p:spPr>
          <a:xfrm>
            <a:off x="390468" y="986364"/>
            <a:ext cx="6977064" cy="5061563"/>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1F9C8469-3807-FCC2-91EB-9FB6BEFB5877}"/>
                  </a:ext>
                </a:extLst>
              </p:cNvPr>
              <p:cNvSpPr txBox="1"/>
              <p:nvPr/>
            </p:nvSpPr>
            <p:spPr>
              <a:xfrm>
                <a:off x="1736041" y="6090398"/>
                <a:ext cx="428591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𝐿</m:t>
                      </m:r>
                      <m:r>
                        <a:rPr lang="en-US" altLang="zh-CN" sz="2400" b="0" i="1" smtClean="0">
                          <a:latin typeface="Cambria Math" panose="02040503050406030204" pitchFamily="18" charset="0"/>
                        </a:rPr>
                        <m:t>=100</m:t>
                      </m:r>
                      <m:r>
                        <a:rPr lang="zh-CN" altLang="en-US" sz="2400" i="1">
                          <a:latin typeface="Cambria Math" panose="02040503050406030204" pitchFamily="18" charset="0"/>
                        </a:rPr>
                        <m:t>，</m:t>
                      </m:r>
                      <m:r>
                        <a:rPr lang="en-US" altLang="zh-CN" sz="2400" b="0" i="1" smtClean="0">
                          <a:latin typeface="Cambria Math" panose="02040503050406030204" pitchFamily="18" charset="0"/>
                        </a:rPr>
                        <m:t>𝐷</m:t>
                      </m:r>
                      <m:r>
                        <a:rPr lang="en-US" altLang="zh-CN" sz="2400" b="0" i="1" smtClean="0">
                          <a:latin typeface="Cambria Math" panose="02040503050406030204" pitchFamily="18" charset="0"/>
                        </a:rPr>
                        <m:t>=200</m:t>
                      </m:r>
                      <m:r>
                        <a:rPr lang="zh-CN" altLang="en-US" sz="2400" i="1">
                          <a:latin typeface="Cambria Math" panose="02040503050406030204" pitchFamily="18" charset="0"/>
                        </a:rPr>
                        <m:t>，</m:t>
                      </m:r>
                      <m:r>
                        <a:rPr lang="en-US" altLang="zh-CN" sz="2400" b="0" i="1" smtClean="0">
                          <a:latin typeface="Cambria Math" panose="02040503050406030204" pitchFamily="18" charset="0"/>
                        </a:rPr>
                        <m:t>𝑀</m:t>
                      </m:r>
                      <m:r>
                        <a:rPr lang="en-US" altLang="zh-CN" sz="2400" b="0" i="1" smtClean="0">
                          <a:latin typeface="Cambria Math" panose="02040503050406030204" pitchFamily="18" charset="0"/>
                        </a:rPr>
                        <m:t>=30</m:t>
                      </m:r>
                    </m:oMath>
                  </m:oMathPara>
                </a14:m>
                <a:endParaRPr lang="zh-CN" altLang="en-US" sz="2400" dirty="0"/>
              </a:p>
            </p:txBody>
          </p:sp>
        </mc:Choice>
        <mc:Fallback xmlns="">
          <p:sp>
            <p:nvSpPr>
              <p:cNvPr id="8" name="文本框 7">
                <a:extLst>
                  <a:ext uri="{FF2B5EF4-FFF2-40B4-BE49-F238E27FC236}">
                    <a16:creationId xmlns:a16="http://schemas.microsoft.com/office/drawing/2014/main" id="{1F9C8469-3807-FCC2-91EB-9FB6BEFB5877}"/>
                  </a:ext>
                </a:extLst>
              </p:cNvPr>
              <p:cNvSpPr txBox="1">
                <a:spLocks noRot="1" noChangeAspect="1" noMove="1" noResize="1" noEditPoints="1" noAdjustHandles="1" noChangeArrowheads="1" noChangeShapeType="1" noTextEdit="1"/>
              </p:cNvSpPr>
              <p:nvPr/>
            </p:nvSpPr>
            <p:spPr>
              <a:xfrm>
                <a:off x="1736041" y="6090398"/>
                <a:ext cx="4285917" cy="461665"/>
              </a:xfrm>
              <a:prstGeom prst="rect">
                <a:avLst/>
              </a:prstGeom>
              <a:blipFill>
                <a:blip r:embed="rId4"/>
                <a:stretch>
                  <a:fillRect/>
                </a:stretch>
              </a:blipFill>
            </p:spPr>
            <p:txBody>
              <a:bodyPr/>
              <a:lstStyle/>
              <a:p>
                <a:r>
                  <a:rPr lang="zh-CN" altLang="en-US">
                    <a:noFill/>
                  </a:rPr>
                  <a:t> </a:t>
                </a:r>
              </a:p>
            </p:txBody>
          </p:sp>
        </mc:Fallback>
      </mc:AlternateContent>
      <p:sp>
        <p:nvSpPr>
          <p:cNvPr id="2" name="矩形 3">
            <a:extLst>
              <a:ext uri="{FF2B5EF4-FFF2-40B4-BE49-F238E27FC236}">
                <a16:creationId xmlns:a16="http://schemas.microsoft.com/office/drawing/2014/main" id="{177D06A8-D7FE-C5FD-0CF9-D0CE1CD921C8}"/>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Results for the transverse-field </a:t>
            </a:r>
            <a:r>
              <a:rPr lang="en-US" sz="3600" dirty="0" err="1">
                <a:latin typeface="Arial" panose="020B0604020202020204" pitchFamily="34" charset="0"/>
                <a:cs typeface="Arial" panose="020B0604020202020204" pitchFamily="34" charset="0"/>
              </a:rPr>
              <a:t>Ising</a:t>
            </a:r>
            <a:r>
              <a:rPr lang="en-US" sz="3600" dirty="0">
                <a:latin typeface="Arial" panose="020B0604020202020204" pitchFamily="34" charset="0"/>
                <a:cs typeface="Arial" panose="020B0604020202020204" pitchFamily="34" charset="0"/>
              </a:rPr>
              <a:t> chain</a:t>
            </a:r>
            <a:endParaRPr lang="zh-CN" altLang="en-US" sz="3600" dirty="0">
              <a:latin typeface="Arial" panose="020B0604020202020204" pitchFamily="34" charset="0"/>
              <a:cs typeface="Arial" panose="020B0604020202020204" pitchFamily="34" charset="0"/>
            </a:endParaRPr>
          </a:p>
        </p:txBody>
      </p:sp>
      <p:grpSp>
        <p:nvGrpSpPr>
          <p:cNvPr id="11" name="组合 10">
            <a:extLst>
              <a:ext uri="{FF2B5EF4-FFF2-40B4-BE49-F238E27FC236}">
                <a16:creationId xmlns:a16="http://schemas.microsoft.com/office/drawing/2014/main" id="{6876B50A-39DB-42F0-8F74-1002AA2B9EA4}"/>
              </a:ext>
            </a:extLst>
          </p:cNvPr>
          <p:cNvGrpSpPr/>
          <p:nvPr/>
        </p:nvGrpSpPr>
        <p:grpSpPr>
          <a:xfrm>
            <a:off x="7367532" y="2107521"/>
            <a:ext cx="4630678" cy="2195538"/>
            <a:chOff x="7367532" y="2107521"/>
            <a:chExt cx="4630678" cy="2195538"/>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4A7C7559-B15B-41A0-BD4D-FA01173AB6E3}"/>
                    </a:ext>
                  </a:extLst>
                </p:cNvPr>
                <p:cNvSpPr txBox="1"/>
                <p:nvPr/>
              </p:nvSpPr>
              <p:spPr>
                <a:xfrm>
                  <a:off x="7641363" y="2859651"/>
                  <a:ext cx="4161254" cy="1137876"/>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0000FF"/>
                            </a:solidFill>
                            <a:latin typeface="Cambria Math" panose="02040503050406030204" pitchFamily="18" charset="0"/>
                          </a:rPr>
                          <m:t>𝐻</m:t>
                        </m:r>
                        <m:r>
                          <a:rPr lang="en-US" altLang="zh-CN" sz="2800" b="0" i="1" smtClean="0">
                            <a:solidFill>
                              <a:srgbClr val="0000FF"/>
                            </a:solidFill>
                            <a:latin typeface="Cambria Math" panose="02040503050406030204" pitchFamily="18" charset="0"/>
                          </a:rPr>
                          <m:t>=</m:t>
                        </m:r>
                        <m:nary>
                          <m:naryPr>
                            <m:chr m:val="∑"/>
                            <m:supHide m:val="on"/>
                            <m:ctrlPr>
                              <a:rPr lang="en-US" altLang="zh-CN" sz="2800" b="0" i="1" smtClean="0">
                                <a:solidFill>
                                  <a:srgbClr val="0000FF"/>
                                </a:solidFill>
                                <a:latin typeface="Cambria Math" panose="02040503050406030204" pitchFamily="18" charset="0"/>
                              </a:rPr>
                            </m:ctrlPr>
                          </m:naryPr>
                          <m:sub>
                            <m:r>
                              <m:rPr>
                                <m:brk m:alnAt="7"/>
                              </m:rPr>
                              <a:rPr lang="en-US" altLang="zh-CN" sz="2800" b="0" i="1" smtClean="0">
                                <a:solidFill>
                                  <a:srgbClr val="0000FF"/>
                                </a:solidFill>
                                <a:latin typeface="Cambria Math" panose="02040503050406030204" pitchFamily="18" charset="0"/>
                              </a:rPr>
                              <m:t>𝑖</m:t>
                            </m:r>
                          </m:sub>
                          <m:sup/>
                          <m:e>
                            <m:r>
                              <a:rPr lang="en-US" altLang="zh-CN" sz="2800" b="0" i="1" smtClean="0">
                                <a:solidFill>
                                  <a:srgbClr val="0000FF"/>
                                </a:solidFill>
                                <a:latin typeface="Cambria Math" panose="02040503050406030204" pitchFamily="18" charset="0"/>
                              </a:rPr>
                              <m:t>(−</m:t>
                            </m:r>
                            <m:sSubSup>
                              <m:sSubSupPr>
                                <m:ctrlPr>
                                  <a:rPr lang="en-US" altLang="zh-CN" sz="2800" b="0" i="1" smtClean="0">
                                    <a:solidFill>
                                      <a:srgbClr val="0000FF"/>
                                    </a:solidFill>
                                    <a:latin typeface="Cambria Math" panose="02040503050406030204" pitchFamily="18" charset="0"/>
                                  </a:rPr>
                                </m:ctrlPr>
                              </m:sSubSupPr>
                              <m:e>
                                <m:r>
                                  <a:rPr lang="en-US" altLang="zh-CN" sz="2800" b="0" i="1" smtClean="0">
                                    <a:solidFill>
                                      <a:srgbClr val="0000FF"/>
                                    </a:solidFill>
                                    <a:latin typeface="Cambria Math" panose="02040503050406030204" pitchFamily="18" charset="0"/>
                                  </a:rPr>
                                  <m:t>𝑆</m:t>
                                </m:r>
                              </m:e>
                              <m:sub>
                                <m:r>
                                  <a:rPr lang="en-US" altLang="zh-CN" sz="2800" b="0" i="1" smtClean="0">
                                    <a:solidFill>
                                      <a:srgbClr val="0000FF"/>
                                    </a:solidFill>
                                    <a:latin typeface="Cambria Math" panose="02040503050406030204" pitchFamily="18" charset="0"/>
                                  </a:rPr>
                                  <m:t>𝑖</m:t>
                                </m:r>
                              </m:sub>
                              <m:sup>
                                <m:r>
                                  <a:rPr lang="en-US" altLang="zh-CN" sz="2800" b="0" i="1" smtClean="0">
                                    <a:solidFill>
                                      <a:srgbClr val="0000FF"/>
                                    </a:solidFill>
                                    <a:latin typeface="Cambria Math" panose="02040503050406030204" pitchFamily="18" charset="0"/>
                                  </a:rPr>
                                  <m:t>𝑧</m:t>
                                </m:r>
                              </m:sup>
                            </m:sSubSup>
                          </m:e>
                        </m:nary>
                        <m:sSubSup>
                          <m:sSubSupPr>
                            <m:ctrlPr>
                              <a:rPr lang="en-US" altLang="zh-CN" sz="2800" b="0" i="1" smtClean="0">
                                <a:solidFill>
                                  <a:srgbClr val="0000FF"/>
                                </a:solidFill>
                                <a:latin typeface="Cambria Math" panose="02040503050406030204" pitchFamily="18" charset="0"/>
                              </a:rPr>
                            </m:ctrlPr>
                          </m:sSubSupPr>
                          <m:e>
                            <m:r>
                              <a:rPr lang="en-US" altLang="zh-CN" sz="2800" b="0" i="1" smtClean="0">
                                <a:solidFill>
                                  <a:srgbClr val="0000FF"/>
                                </a:solidFill>
                                <a:latin typeface="Cambria Math" panose="02040503050406030204" pitchFamily="18" charset="0"/>
                              </a:rPr>
                              <m:t>𝑆</m:t>
                            </m:r>
                          </m:e>
                          <m:sub>
                            <m:r>
                              <a:rPr lang="en-US" altLang="zh-CN" sz="2800" b="0" i="1" smtClean="0">
                                <a:solidFill>
                                  <a:srgbClr val="0000FF"/>
                                </a:solidFill>
                                <a:latin typeface="Cambria Math" panose="02040503050406030204" pitchFamily="18" charset="0"/>
                              </a:rPr>
                              <m:t>𝑖</m:t>
                            </m:r>
                            <m:r>
                              <a:rPr lang="en-US" altLang="zh-CN" sz="2800" b="0" i="1" smtClean="0">
                                <a:solidFill>
                                  <a:srgbClr val="0000FF"/>
                                </a:solidFill>
                                <a:latin typeface="Cambria Math" panose="02040503050406030204" pitchFamily="18" charset="0"/>
                              </a:rPr>
                              <m:t>+1</m:t>
                            </m:r>
                          </m:sub>
                          <m:sup>
                            <m:r>
                              <a:rPr lang="en-US" altLang="zh-CN" sz="2800" b="0" i="1" smtClean="0">
                                <a:solidFill>
                                  <a:srgbClr val="0000FF"/>
                                </a:solidFill>
                                <a:latin typeface="Cambria Math" panose="02040503050406030204" pitchFamily="18" charset="0"/>
                              </a:rPr>
                              <m:t>𝑧</m:t>
                            </m:r>
                          </m:sup>
                        </m:sSubSup>
                        <m:r>
                          <a:rPr lang="en-US" altLang="zh-CN" sz="2800" b="0" i="1" smtClean="0">
                            <a:solidFill>
                              <a:srgbClr val="0000FF"/>
                            </a:solidFill>
                            <a:latin typeface="Cambria Math" panose="02040503050406030204" pitchFamily="18" charset="0"/>
                          </a:rPr>
                          <m:t>+</m:t>
                        </m:r>
                        <m:r>
                          <a:rPr lang="en-US" altLang="zh-CN" sz="2800" b="0" i="1" smtClean="0">
                            <a:solidFill>
                              <a:srgbClr val="0000FF"/>
                            </a:solidFill>
                            <a:latin typeface="Cambria Math" panose="02040503050406030204" pitchFamily="18" charset="0"/>
                          </a:rPr>
                          <m:t>h</m:t>
                        </m:r>
                        <m:sSubSup>
                          <m:sSubSupPr>
                            <m:ctrlPr>
                              <a:rPr lang="en-US" altLang="zh-CN" sz="2800" b="0" i="1" smtClean="0">
                                <a:solidFill>
                                  <a:srgbClr val="0000FF"/>
                                </a:solidFill>
                                <a:latin typeface="Cambria Math" panose="02040503050406030204" pitchFamily="18" charset="0"/>
                              </a:rPr>
                            </m:ctrlPr>
                          </m:sSubSupPr>
                          <m:e>
                            <m:r>
                              <a:rPr lang="en-US" altLang="zh-CN" sz="2800" b="0" i="1" smtClean="0">
                                <a:solidFill>
                                  <a:srgbClr val="0000FF"/>
                                </a:solidFill>
                                <a:latin typeface="Cambria Math" panose="02040503050406030204" pitchFamily="18" charset="0"/>
                              </a:rPr>
                              <m:t>𝑆</m:t>
                            </m:r>
                          </m:e>
                          <m:sub>
                            <m:r>
                              <a:rPr lang="en-US" altLang="zh-CN" sz="2800" b="0" i="1" smtClean="0">
                                <a:solidFill>
                                  <a:srgbClr val="0000FF"/>
                                </a:solidFill>
                                <a:latin typeface="Cambria Math" panose="02040503050406030204" pitchFamily="18" charset="0"/>
                              </a:rPr>
                              <m:t>𝑖</m:t>
                            </m:r>
                          </m:sub>
                          <m:sup>
                            <m:r>
                              <a:rPr lang="en-US" altLang="zh-CN" sz="2800" b="0" i="1" smtClean="0">
                                <a:solidFill>
                                  <a:srgbClr val="0000FF"/>
                                </a:solidFill>
                                <a:latin typeface="Cambria Math" panose="02040503050406030204" pitchFamily="18" charset="0"/>
                              </a:rPr>
                              <m:t>𝑥</m:t>
                            </m:r>
                          </m:sup>
                        </m:sSubSup>
                        <m:r>
                          <a:rPr lang="en-US" altLang="zh-CN" sz="2800" b="0" i="1" smtClean="0">
                            <a:solidFill>
                              <a:srgbClr val="0000FF"/>
                            </a:solidFill>
                            <a:latin typeface="Cambria Math" panose="02040503050406030204" pitchFamily="18" charset="0"/>
                          </a:rPr>
                          <m:t>)</m:t>
                        </m:r>
                      </m:oMath>
                    </m:oMathPara>
                  </a14:m>
                  <a:endParaRPr lang="zh-CN" altLang="en-US" sz="2800" dirty="0"/>
                </a:p>
              </p:txBody>
            </p:sp>
          </mc:Choice>
          <mc:Fallback xmlns="">
            <p:sp>
              <p:nvSpPr>
                <p:cNvPr id="9" name="文本框 8">
                  <a:extLst>
                    <a:ext uri="{FF2B5EF4-FFF2-40B4-BE49-F238E27FC236}">
                      <a16:creationId xmlns:a16="http://schemas.microsoft.com/office/drawing/2014/main" id="{4A7C7559-B15B-41A0-BD4D-FA01173AB6E3}"/>
                    </a:ext>
                  </a:extLst>
                </p:cNvPr>
                <p:cNvSpPr txBox="1">
                  <a:spLocks noRot="1" noChangeAspect="1" noMove="1" noResize="1" noEditPoints="1" noAdjustHandles="1" noChangeArrowheads="1" noChangeShapeType="1" noTextEdit="1"/>
                </p:cNvSpPr>
                <p:nvPr/>
              </p:nvSpPr>
              <p:spPr>
                <a:xfrm>
                  <a:off x="7641363" y="2859651"/>
                  <a:ext cx="4161254" cy="1137876"/>
                </a:xfrm>
                <a:prstGeom prst="rect">
                  <a:avLst/>
                </a:prstGeom>
                <a:blipFill>
                  <a:blip r:embed="rId5"/>
                  <a:stretch>
                    <a:fillRect/>
                  </a:stretch>
                </a:blipFill>
                <a:ln>
                  <a:noFill/>
                </a:ln>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23A7A114-6920-4B0D-A016-DAC8C6358024}"/>
                </a:ext>
              </a:extLst>
            </p:cNvPr>
            <p:cNvSpPr txBox="1"/>
            <p:nvPr/>
          </p:nvSpPr>
          <p:spPr>
            <a:xfrm>
              <a:off x="7572905" y="2201575"/>
              <a:ext cx="4219931" cy="461665"/>
            </a:xfrm>
            <a:prstGeom prst="rect">
              <a:avLst/>
            </a:prstGeom>
            <a:noFill/>
          </p:spPr>
          <p:txBody>
            <a:bodyPr wrap="square">
              <a:spAutoFit/>
            </a:bodyPr>
            <a:lstStyle/>
            <a:p>
              <a:pPr algn="ctr"/>
              <a:r>
                <a:rPr lang="en-US" altLang="zh-CN" sz="2400" b="1" dirty="0">
                  <a:latin typeface="Times New Roman" panose="02020603050405020304" pitchFamily="18" charset="0"/>
                  <a:cs typeface="Times New Roman" panose="02020603050405020304" pitchFamily="18" charset="0"/>
                </a:rPr>
                <a:t>Transverse-field </a:t>
              </a:r>
              <a:r>
                <a:rPr lang="en-US" altLang="zh-CN" sz="2400" b="1" dirty="0" err="1">
                  <a:latin typeface="Times New Roman" panose="02020603050405020304" pitchFamily="18" charset="0"/>
                  <a:cs typeface="Times New Roman" panose="02020603050405020304" pitchFamily="18" charset="0"/>
                </a:rPr>
                <a:t>Ising</a:t>
              </a:r>
              <a:r>
                <a:rPr lang="en-US" altLang="zh-CN" sz="2400" b="1" dirty="0">
                  <a:latin typeface="Times New Roman" panose="02020603050405020304" pitchFamily="18" charset="0"/>
                  <a:cs typeface="Times New Roman" panose="02020603050405020304" pitchFamily="18" charset="0"/>
                </a:rPr>
                <a:t> model </a:t>
              </a:r>
              <a:endParaRPr lang="zh-CN" altLang="en-US" sz="2400" b="1" dirty="0">
                <a:latin typeface="Times New Roman" panose="02020603050405020304" pitchFamily="18" charset="0"/>
                <a:cs typeface="Times New Roman" panose="02020603050405020304" pitchFamily="18" charset="0"/>
              </a:endParaRPr>
            </a:p>
          </p:txBody>
        </p:sp>
        <p:sp>
          <p:nvSpPr>
            <p:cNvPr id="7" name="矩形: 圆角 6">
              <a:extLst>
                <a:ext uri="{FF2B5EF4-FFF2-40B4-BE49-F238E27FC236}">
                  <a16:creationId xmlns:a16="http://schemas.microsoft.com/office/drawing/2014/main" id="{BDC63FA8-0B96-495C-89E4-73B9B2AE2F8A}"/>
                </a:ext>
              </a:extLst>
            </p:cNvPr>
            <p:cNvSpPr/>
            <p:nvPr/>
          </p:nvSpPr>
          <p:spPr>
            <a:xfrm>
              <a:off x="7367532" y="2107521"/>
              <a:ext cx="4630678" cy="219553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66066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13">
            <a:extLst>
              <a:ext uri="{FF2B5EF4-FFF2-40B4-BE49-F238E27FC236}">
                <a16:creationId xmlns:a16="http://schemas.microsoft.com/office/drawing/2014/main" id="{38E0EC30-B2F4-5F48-8E18-0D8E0A7616DA}"/>
              </a:ext>
            </a:extLst>
          </p:cNvPr>
          <p:cNvSpPr txBox="1"/>
          <p:nvPr/>
        </p:nvSpPr>
        <p:spPr>
          <a:xfrm>
            <a:off x="7813055" y="6224164"/>
            <a:ext cx="4204952" cy="369332"/>
          </a:xfrm>
          <a:prstGeom prst="rect">
            <a:avLst/>
          </a:prstGeom>
          <a:noFill/>
        </p:spPr>
        <p:txBody>
          <a:bodyPr wrap="square">
            <a:spAutoFit/>
          </a:bodyPr>
          <a:lstStyle/>
          <a:p>
            <a:pPr algn="ctr"/>
            <a:r>
              <a:rPr lang="en-US" altLang="zh-CN" i="0" dirty="0">
                <a:solidFill>
                  <a:srgbClr val="0000FF"/>
                </a:solidFill>
                <a:effectLst/>
                <a:latin typeface="Times New Roman" panose="02020603050405020304" pitchFamily="18" charset="0"/>
                <a:cs typeface="Times New Roman" panose="02020603050405020304" pitchFamily="18" charset="0"/>
              </a:rPr>
              <a:t>N. </a:t>
            </a:r>
            <a:r>
              <a:rPr lang="en-US" altLang="zh-CN" i="0" dirty="0" err="1">
                <a:solidFill>
                  <a:srgbClr val="0000FF"/>
                </a:solidFill>
                <a:effectLst/>
                <a:latin typeface="Times New Roman" panose="02020603050405020304" pitchFamily="18" charset="0"/>
                <a:cs typeface="Times New Roman" panose="02020603050405020304" pitchFamily="18" charset="0"/>
              </a:rPr>
              <a:t>Chepiga</a:t>
            </a:r>
            <a:r>
              <a:rPr lang="en-US" altLang="zh-CN" i="0" dirty="0">
                <a:solidFill>
                  <a:srgbClr val="0000FF"/>
                </a:solidFill>
                <a:effectLst/>
                <a:latin typeface="Times New Roman" panose="02020603050405020304" pitchFamily="18" charset="0"/>
                <a:cs typeface="Times New Roman" panose="02020603050405020304" pitchFamily="18" charset="0"/>
              </a:rPr>
              <a:t>, </a:t>
            </a:r>
            <a:r>
              <a:rPr lang="en-US" altLang="zh-CN" i="1" dirty="0">
                <a:solidFill>
                  <a:srgbClr val="0000FF"/>
                </a:solidFill>
                <a:effectLst/>
                <a:latin typeface="Times New Roman" panose="02020603050405020304" pitchFamily="18" charset="0"/>
                <a:cs typeface="Times New Roman" panose="02020603050405020304" pitchFamily="18" charset="0"/>
              </a:rPr>
              <a:t>et al</a:t>
            </a:r>
            <a:r>
              <a:rPr lang="en-US" altLang="zh-CN" i="0" dirty="0">
                <a:solidFill>
                  <a:srgbClr val="0000FF"/>
                </a:solidFill>
                <a:effectLst/>
                <a:latin typeface="Times New Roman" panose="02020603050405020304" pitchFamily="18" charset="0"/>
                <a:cs typeface="Times New Roman" panose="02020603050405020304" pitchFamily="18" charset="0"/>
              </a:rPr>
              <a:t>. PRB </a:t>
            </a:r>
            <a:r>
              <a:rPr lang="en-US" altLang="zh-CN" b="1" i="0" dirty="0">
                <a:solidFill>
                  <a:srgbClr val="0000FF"/>
                </a:solidFill>
                <a:effectLst/>
                <a:latin typeface="Times New Roman" panose="02020603050405020304" pitchFamily="18" charset="0"/>
                <a:cs typeface="Times New Roman" panose="02020603050405020304" pitchFamily="18" charset="0"/>
              </a:rPr>
              <a:t>96</a:t>
            </a:r>
            <a:r>
              <a:rPr lang="en-US" altLang="zh-CN" i="0" dirty="0">
                <a:solidFill>
                  <a:srgbClr val="0000FF"/>
                </a:solidFill>
                <a:effectLst/>
                <a:latin typeface="Times New Roman" panose="02020603050405020304" pitchFamily="18" charset="0"/>
                <a:cs typeface="Times New Roman" panose="02020603050405020304" pitchFamily="18" charset="0"/>
              </a:rPr>
              <a:t>, 054425 (2017)</a:t>
            </a:r>
            <a:endParaRPr lang="zh-CN" altLang="en-US" dirty="0">
              <a:solidFill>
                <a:srgbClr val="0000FF"/>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B63EA4EB-1A70-6F3E-C4AB-656018AFFC8C}"/>
              </a:ext>
            </a:extLst>
          </p:cNvPr>
          <p:cNvPicPr>
            <a:picLocks noChangeAspect="1"/>
          </p:cNvPicPr>
          <p:nvPr/>
        </p:nvPicPr>
        <p:blipFill>
          <a:blip r:embed="rId3"/>
          <a:stretch>
            <a:fillRect/>
          </a:stretch>
        </p:blipFill>
        <p:spPr>
          <a:xfrm>
            <a:off x="390468" y="986364"/>
            <a:ext cx="6977064" cy="5061563"/>
          </a:xfrm>
          <a:prstGeom prst="rect">
            <a:avLst/>
          </a:prstGeom>
        </p:spPr>
      </p:pic>
      <p:pic>
        <p:nvPicPr>
          <p:cNvPr id="5" name="图片 4">
            <a:extLst>
              <a:ext uri="{FF2B5EF4-FFF2-40B4-BE49-F238E27FC236}">
                <a16:creationId xmlns:a16="http://schemas.microsoft.com/office/drawing/2014/main" id="{98FF73EA-C808-E219-759B-A31E9195159C}"/>
              </a:ext>
            </a:extLst>
          </p:cNvPr>
          <p:cNvPicPr>
            <a:picLocks noChangeAspect="1"/>
          </p:cNvPicPr>
          <p:nvPr/>
        </p:nvPicPr>
        <p:blipFill>
          <a:blip r:embed="rId4"/>
          <a:stretch>
            <a:fillRect/>
          </a:stretch>
        </p:blipFill>
        <p:spPr>
          <a:xfrm>
            <a:off x="7562190" y="845602"/>
            <a:ext cx="4204952" cy="5321786"/>
          </a:xfrm>
          <a:prstGeom prst="rect">
            <a:avLst/>
          </a:prstGeom>
        </p:spPr>
      </p:pic>
      <p:sp>
        <p:nvSpPr>
          <p:cNvPr id="2" name="矩形 3">
            <a:extLst>
              <a:ext uri="{FF2B5EF4-FFF2-40B4-BE49-F238E27FC236}">
                <a16:creationId xmlns:a16="http://schemas.microsoft.com/office/drawing/2014/main" id="{177D06A8-D7FE-C5FD-0CF9-D0CE1CD921C8}"/>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Comparison with the conventional DMRG results</a:t>
            </a:r>
            <a:endParaRPr lang="zh-CN" alt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4FBC4BC7-55A3-4FA2-9CA1-5BEC1312B6BD}"/>
                  </a:ext>
                </a:extLst>
              </p:cNvPr>
              <p:cNvSpPr txBox="1"/>
              <p:nvPr/>
            </p:nvSpPr>
            <p:spPr>
              <a:xfrm>
                <a:off x="1736041" y="6090398"/>
                <a:ext cx="428591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𝐿</m:t>
                      </m:r>
                      <m:r>
                        <a:rPr lang="en-US" altLang="zh-CN" sz="2400" b="0" i="1" smtClean="0">
                          <a:latin typeface="Cambria Math" panose="02040503050406030204" pitchFamily="18" charset="0"/>
                        </a:rPr>
                        <m:t>=100</m:t>
                      </m:r>
                      <m:r>
                        <a:rPr lang="zh-CN" altLang="en-US" sz="2400" i="1">
                          <a:latin typeface="Cambria Math" panose="02040503050406030204" pitchFamily="18" charset="0"/>
                        </a:rPr>
                        <m:t>，</m:t>
                      </m:r>
                      <m:r>
                        <a:rPr lang="en-US" altLang="zh-CN" sz="2400" b="0" i="1" smtClean="0">
                          <a:latin typeface="Cambria Math" panose="02040503050406030204" pitchFamily="18" charset="0"/>
                        </a:rPr>
                        <m:t>𝐷</m:t>
                      </m:r>
                      <m:r>
                        <a:rPr lang="en-US" altLang="zh-CN" sz="2400" b="0" i="1" smtClean="0">
                          <a:latin typeface="Cambria Math" panose="02040503050406030204" pitchFamily="18" charset="0"/>
                        </a:rPr>
                        <m:t>=200</m:t>
                      </m:r>
                      <m:r>
                        <a:rPr lang="zh-CN" altLang="en-US" sz="2400" i="1">
                          <a:latin typeface="Cambria Math" panose="02040503050406030204" pitchFamily="18" charset="0"/>
                        </a:rPr>
                        <m:t>，</m:t>
                      </m:r>
                      <m:r>
                        <a:rPr lang="en-US" altLang="zh-CN" sz="2400" b="0" i="1" smtClean="0">
                          <a:latin typeface="Cambria Math" panose="02040503050406030204" pitchFamily="18" charset="0"/>
                        </a:rPr>
                        <m:t>𝑀</m:t>
                      </m:r>
                      <m:r>
                        <a:rPr lang="en-US" altLang="zh-CN" sz="2400" b="0" i="1" smtClean="0">
                          <a:latin typeface="Cambria Math" panose="02040503050406030204" pitchFamily="18" charset="0"/>
                        </a:rPr>
                        <m:t>=30</m:t>
                      </m:r>
                    </m:oMath>
                  </m:oMathPara>
                </a14:m>
                <a:endParaRPr lang="zh-CN" altLang="en-US" sz="2400" dirty="0"/>
              </a:p>
            </p:txBody>
          </p:sp>
        </mc:Choice>
        <mc:Fallback xmlns="">
          <p:sp>
            <p:nvSpPr>
              <p:cNvPr id="9" name="文本框 8">
                <a:extLst>
                  <a:ext uri="{FF2B5EF4-FFF2-40B4-BE49-F238E27FC236}">
                    <a16:creationId xmlns:a16="http://schemas.microsoft.com/office/drawing/2014/main" id="{4FBC4BC7-55A3-4FA2-9CA1-5BEC1312B6BD}"/>
                  </a:ext>
                </a:extLst>
              </p:cNvPr>
              <p:cNvSpPr txBox="1">
                <a:spLocks noRot="1" noChangeAspect="1" noMove="1" noResize="1" noEditPoints="1" noAdjustHandles="1" noChangeArrowheads="1" noChangeShapeType="1" noTextEdit="1"/>
              </p:cNvSpPr>
              <p:nvPr/>
            </p:nvSpPr>
            <p:spPr>
              <a:xfrm>
                <a:off x="1736041" y="6090398"/>
                <a:ext cx="4285917" cy="461665"/>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9489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B1568FA8-37D2-E3C8-6666-AAE999B57236}"/>
              </a:ext>
            </a:extLst>
          </p:cNvPr>
          <p:cNvSpPr txBox="1"/>
          <p:nvPr/>
        </p:nvSpPr>
        <p:spPr>
          <a:xfrm>
            <a:off x="5561284" y="2289535"/>
            <a:ext cx="5992635" cy="2795958"/>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The errors at the critical point are higher than in the non-critical phases.</a:t>
            </a:r>
          </a:p>
          <a:p>
            <a:pPr marL="342900" indent="-342900">
              <a:lnSpc>
                <a:spcPct val="150000"/>
              </a:lnSpc>
              <a:buFont typeface="Wingdings" panose="05000000000000000000" pitchFamily="2" charset="2"/>
              <a:buChar char="ü"/>
            </a:pPr>
            <a:r>
              <a:rPr lang="en-US" altLang="zh-CN" sz="2400" b="1" dirty="0">
                <a:solidFill>
                  <a:srgbClr val="0000FF"/>
                </a:solidFill>
                <a:latin typeface="Times New Roman" panose="02020603050405020304" pitchFamily="18" charset="0"/>
                <a:cs typeface="Times New Roman" panose="02020603050405020304" pitchFamily="18" charset="0"/>
              </a:rPr>
              <a:t>VRO has</a:t>
            </a:r>
            <a:r>
              <a:rPr lang="zh-CN" altLang="en-US" sz="2400" b="1" dirty="0">
                <a:solidFill>
                  <a:srgbClr val="0000FF"/>
                </a:solidFill>
                <a:latin typeface="Times New Roman" panose="02020603050405020304" pitchFamily="18" charset="0"/>
                <a:cs typeface="Times New Roman" panose="02020603050405020304" pitchFamily="18" charset="0"/>
              </a:rPr>
              <a:t> </a:t>
            </a:r>
            <a:r>
              <a:rPr lang="en-US" altLang="zh-CN" sz="2400" b="1" dirty="0">
                <a:solidFill>
                  <a:srgbClr val="0000FF"/>
                </a:solidFill>
                <a:latin typeface="Times New Roman" panose="02020603050405020304" pitchFamily="18" charset="0"/>
                <a:cs typeface="Times New Roman" panose="02020603050405020304" pitchFamily="18" charset="0"/>
              </a:rPr>
              <a:t>no</a:t>
            </a:r>
            <a:r>
              <a:rPr lang="zh-CN" altLang="en-US" sz="2400" b="1" dirty="0">
                <a:solidFill>
                  <a:srgbClr val="0000FF"/>
                </a:solidFill>
                <a:latin typeface="Times New Roman" panose="02020603050405020304" pitchFamily="18" charset="0"/>
                <a:cs typeface="Times New Roman" panose="02020603050405020304" pitchFamily="18" charset="0"/>
              </a:rPr>
              <a:t> </a:t>
            </a:r>
            <a:r>
              <a:rPr lang="en-US" altLang="zh-CN" sz="2400" b="1" dirty="0">
                <a:solidFill>
                  <a:srgbClr val="0000FF"/>
                </a:solidFill>
                <a:latin typeface="Times New Roman" panose="02020603050405020304" pitchFamily="18" charset="0"/>
                <a:cs typeface="Times New Roman" panose="02020603050405020304" pitchFamily="18" charset="0"/>
              </a:rPr>
              <a:t>truncation</a:t>
            </a:r>
            <a:r>
              <a:rPr lang="zh-CN" altLang="en-US" sz="2400" b="1" dirty="0">
                <a:solidFill>
                  <a:srgbClr val="0000FF"/>
                </a:solidFill>
                <a:latin typeface="Times New Roman" panose="02020603050405020304" pitchFamily="18" charset="0"/>
                <a:cs typeface="Times New Roman" panose="02020603050405020304" pitchFamily="18" charset="0"/>
              </a:rPr>
              <a:t> </a:t>
            </a:r>
            <a:r>
              <a:rPr lang="en-US" altLang="zh-CN" sz="2400" b="1" dirty="0">
                <a:solidFill>
                  <a:srgbClr val="0000FF"/>
                </a:solidFill>
                <a:latin typeface="Times New Roman" panose="02020603050405020304" pitchFamily="18" charset="0"/>
                <a:cs typeface="Times New Roman" panose="02020603050405020304" pitchFamily="18" charset="0"/>
              </a:rPr>
              <a:t>errors, </a:t>
            </a:r>
            <a:r>
              <a:rPr lang="en-US" sz="2400" b="1" dirty="0">
                <a:solidFill>
                  <a:srgbClr val="0000FF"/>
                </a:solidFill>
                <a:latin typeface="Times New Roman" panose="02020603050405020304" pitchFamily="18" charset="0"/>
                <a:cs typeface="Times New Roman" panose="02020603050405020304" pitchFamily="18" charset="0"/>
              </a:rPr>
              <a:t>improving the accuracy by 2 ~ 3 orders of magnitude compared with MTU</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58D88CA-DC6B-C0EC-B196-09C5EEC65915}"/>
                  </a:ext>
                </a:extLst>
              </p:cNvPr>
              <p:cNvSpPr txBox="1"/>
              <p:nvPr/>
            </p:nvSpPr>
            <p:spPr>
              <a:xfrm>
                <a:off x="6912966" y="960316"/>
                <a:ext cx="3771622" cy="1200329"/>
              </a:xfrm>
              <a:prstGeom prst="rect">
                <a:avLst/>
              </a:prstGeom>
              <a:noFill/>
            </p:spPr>
            <p:txBody>
              <a:bodyPr wrap="square">
                <a:spAutoFit/>
              </a:bodyPr>
              <a:lstStyle/>
              <a:p>
                <a:pPr>
                  <a:lnSpc>
                    <a:spcPct val="150000"/>
                  </a:lnSpc>
                </a:pPr>
                <a:r>
                  <a:rPr lang="en-US" altLang="zh-CN" sz="2400" b="1" dirty="0">
                    <a:latin typeface="Times New Roman" panose="02020603050405020304" pitchFamily="18" charset="0"/>
                    <a:cs typeface="Times New Roman" panose="02020603050405020304" pitchFamily="18" charset="0"/>
                  </a:rPr>
                  <a:t>Energy Levels Errors:</a:t>
                </a:r>
                <a:r>
                  <a:rPr lang="en-US" altLang="zh-CN" sz="2400" dirty="0">
                    <a:latin typeface="Times New Roman" panose="02020603050405020304" pitchFamily="18" charset="0"/>
                    <a:cs typeface="Times New Roman" panose="02020603050405020304" pitchFamily="18" charset="0"/>
                  </a:rPr>
                  <a:t> </a:t>
                </a:r>
              </a:p>
              <a:p>
                <a:pPr>
                  <a:lnSpc>
                    <a:spcPct val="150000"/>
                  </a:lnSpc>
                </a:pPr>
                <a14:m>
                  <m:oMathPara xmlns:m="http://schemas.openxmlformats.org/officeDocument/2006/math">
                    <m:oMathParaPr>
                      <m:jc m:val="centerGroup"/>
                    </m:oMathParaPr>
                    <m:oMath xmlns:m="http://schemas.openxmlformats.org/officeDocument/2006/math">
                      <m:r>
                        <a:rPr lang="zh-CN" altLang="en-US" sz="2400" i="1" smtClean="0">
                          <a:latin typeface="Cambria Math" panose="02040503050406030204" pitchFamily="18" charset="0"/>
                        </a:rPr>
                        <m:t>𝛿</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𝑚</m:t>
                          </m:r>
                        </m:sub>
                      </m:sSub>
                      <m:r>
                        <a:rPr lang="zh-CN" altLang="en-US" sz="2400" i="1">
                          <a:latin typeface="Cambria Math" panose="02040503050406030204" pitchFamily="18" charset="0"/>
                        </a:rPr>
                        <m:t>=</m:t>
                      </m:r>
                      <m:d>
                        <m:dPr>
                          <m:begChr m:val="|"/>
                          <m:endChr m:val="|"/>
                          <m:ctrlPr>
                            <a:rPr lang="en-US" altLang="zh-CN" sz="2400" i="1" smtClean="0">
                              <a:latin typeface="Cambria Math" panose="02040503050406030204" pitchFamily="18" charset="0"/>
                            </a:rPr>
                          </m:ctrlPr>
                        </m:dPr>
                        <m:e>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𝐸</m:t>
                              </m:r>
                            </m:e>
                            <m:sub>
                              <m:r>
                                <a:rPr lang="en-US" altLang="zh-CN" sz="2400" i="1">
                                  <a:latin typeface="Cambria Math" panose="02040503050406030204" pitchFamily="18" charset="0"/>
                                </a:rPr>
                                <m:t>𝑚</m:t>
                              </m:r>
                            </m:sub>
                            <m:sup>
                              <m:r>
                                <a:rPr lang="en-US" altLang="zh-CN" sz="2400" i="1">
                                  <a:latin typeface="Cambria Math" panose="02040503050406030204" pitchFamily="18" charset="0"/>
                                </a:rPr>
                                <m:t>𝑒𝑥</m:t>
                              </m:r>
                            </m:sup>
                          </m:sSubSup>
                          <m:r>
                            <a:rPr lang="en-US" altLang="zh-CN" sz="2400" b="0" i="1" smtClean="0">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𝑚</m:t>
                              </m:r>
                            </m:sub>
                          </m:sSub>
                        </m:e>
                      </m:d>
                    </m:oMath>
                  </m:oMathPara>
                </a14:m>
                <a:endParaRPr lang="en-US" altLang="zh-CN" sz="2400" b="0" i="1" dirty="0">
                  <a:latin typeface="Cambria Math" panose="02040503050406030204" pitchFamily="18" charset="0"/>
                </a:endParaRPr>
              </a:p>
            </p:txBody>
          </p:sp>
        </mc:Choice>
        <mc:Fallback xmlns="">
          <p:sp>
            <p:nvSpPr>
              <p:cNvPr id="9" name="文本框 8">
                <a:extLst>
                  <a:ext uri="{FF2B5EF4-FFF2-40B4-BE49-F238E27FC236}">
                    <a16:creationId xmlns:a16="http://schemas.microsoft.com/office/drawing/2014/main" id="{658D88CA-DC6B-C0EC-B196-09C5EEC65915}"/>
                  </a:ext>
                </a:extLst>
              </p:cNvPr>
              <p:cNvSpPr txBox="1">
                <a:spLocks noRot="1" noChangeAspect="1" noMove="1" noResize="1" noEditPoints="1" noAdjustHandles="1" noChangeArrowheads="1" noChangeShapeType="1" noTextEdit="1"/>
              </p:cNvSpPr>
              <p:nvPr/>
            </p:nvSpPr>
            <p:spPr>
              <a:xfrm>
                <a:off x="6912966" y="960316"/>
                <a:ext cx="3771622" cy="1200329"/>
              </a:xfrm>
              <a:prstGeom prst="rect">
                <a:avLst/>
              </a:prstGeom>
              <a:blipFill>
                <a:blip r:embed="rId3"/>
                <a:stretch>
                  <a:fillRect l="-24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AA0D1DC-2DD8-457F-C728-1C5B1C683781}"/>
                  </a:ext>
                </a:extLst>
              </p:cNvPr>
              <p:cNvSpPr txBox="1"/>
              <p:nvPr/>
            </p:nvSpPr>
            <p:spPr>
              <a:xfrm>
                <a:off x="4793882" y="5666851"/>
                <a:ext cx="435061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𝐿</m:t>
                      </m:r>
                      <m:r>
                        <a:rPr lang="en-US" altLang="zh-CN" sz="2400" b="0" i="1" smtClean="0">
                          <a:latin typeface="Cambria Math" panose="02040503050406030204" pitchFamily="18" charset="0"/>
                        </a:rPr>
                        <m:t>=100</m:t>
                      </m:r>
                      <m:r>
                        <a:rPr lang="zh-CN" altLang="en-US" sz="2400" i="1">
                          <a:latin typeface="Cambria Math" panose="02040503050406030204" pitchFamily="18" charset="0"/>
                        </a:rPr>
                        <m:t>，</m:t>
                      </m:r>
                      <m:r>
                        <a:rPr lang="en-US" altLang="zh-CN" sz="2400" b="0" i="1" smtClean="0">
                          <a:latin typeface="Cambria Math" panose="02040503050406030204" pitchFamily="18" charset="0"/>
                        </a:rPr>
                        <m:t>𝐷</m:t>
                      </m:r>
                      <m:r>
                        <a:rPr lang="en-US" altLang="zh-CN" sz="2400" b="0" i="1" smtClean="0">
                          <a:latin typeface="Cambria Math" panose="02040503050406030204" pitchFamily="18" charset="0"/>
                        </a:rPr>
                        <m:t>=200</m:t>
                      </m:r>
                      <m:r>
                        <a:rPr lang="zh-CN" altLang="en-US" sz="2400" i="1">
                          <a:latin typeface="Cambria Math" panose="02040503050406030204" pitchFamily="18" charset="0"/>
                        </a:rPr>
                        <m:t>，</m:t>
                      </m:r>
                      <m:r>
                        <a:rPr lang="en-US" altLang="zh-CN" sz="2400" b="0" i="1" smtClean="0">
                          <a:latin typeface="Cambria Math" panose="02040503050406030204" pitchFamily="18" charset="0"/>
                        </a:rPr>
                        <m:t>𝑀</m:t>
                      </m:r>
                      <m:r>
                        <a:rPr lang="en-US" altLang="zh-CN" sz="2400" b="0" i="1" smtClean="0">
                          <a:latin typeface="Cambria Math" panose="02040503050406030204" pitchFamily="18" charset="0"/>
                        </a:rPr>
                        <m:t>=30</m:t>
                      </m:r>
                    </m:oMath>
                  </m:oMathPara>
                </a14:m>
                <a:endParaRPr lang="zh-CN" altLang="en-US" sz="2400" dirty="0"/>
              </a:p>
            </p:txBody>
          </p:sp>
        </mc:Choice>
        <mc:Fallback xmlns="">
          <p:sp>
            <p:nvSpPr>
              <p:cNvPr id="12" name="文本框 11">
                <a:extLst>
                  <a:ext uri="{FF2B5EF4-FFF2-40B4-BE49-F238E27FC236}">
                    <a16:creationId xmlns:a16="http://schemas.microsoft.com/office/drawing/2014/main" id="{3AA0D1DC-2DD8-457F-C728-1C5B1C683781}"/>
                  </a:ext>
                </a:extLst>
              </p:cNvPr>
              <p:cNvSpPr txBox="1">
                <a:spLocks noRot="1" noChangeAspect="1" noMove="1" noResize="1" noEditPoints="1" noAdjustHandles="1" noChangeArrowheads="1" noChangeShapeType="1" noTextEdit="1"/>
              </p:cNvSpPr>
              <p:nvPr/>
            </p:nvSpPr>
            <p:spPr>
              <a:xfrm>
                <a:off x="4793882" y="5666851"/>
                <a:ext cx="4350611" cy="461665"/>
              </a:xfrm>
              <a:prstGeom prst="rect">
                <a:avLst/>
              </a:prstGeom>
              <a:blipFill>
                <a:blip r:embed="rId4"/>
                <a:stretch>
                  <a:fillRect/>
                </a:stretch>
              </a:blipFill>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9AE581A0-0F79-0C58-9E06-4120D6891391}"/>
              </a:ext>
            </a:extLst>
          </p:cNvPr>
          <p:cNvPicPr>
            <a:picLocks noChangeAspect="1"/>
          </p:cNvPicPr>
          <p:nvPr/>
        </p:nvPicPr>
        <p:blipFill>
          <a:blip r:embed="rId5"/>
          <a:stretch>
            <a:fillRect/>
          </a:stretch>
        </p:blipFill>
        <p:spPr>
          <a:xfrm>
            <a:off x="598962" y="1097406"/>
            <a:ext cx="4447818" cy="5546311"/>
          </a:xfrm>
          <a:prstGeom prst="rect">
            <a:avLst/>
          </a:prstGeom>
        </p:spPr>
      </p:pic>
      <p:sp>
        <p:nvSpPr>
          <p:cNvPr id="7" name="矩形 3">
            <a:extLst>
              <a:ext uri="{FF2B5EF4-FFF2-40B4-BE49-F238E27FC236}">
                <a16:creationId xmlns:a16="http://schemas.microsoft.com/office/drawing/2014/main" id="{3C8D6595-53A2-4E6E-A321-C0456BCDFE6B}"/>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Errors of MTU versus V</a:t>
            </a:r>
            <a:r>
              <a:rPr lang="en-US" altLang="zh-CN" sz="3600" dirty="0">
                <a:latin typeface="Arial" panose="020B0604020202020204" pitchFamily="34" charset="0"/>
                <a:cs typeface="Arial" panose="020B0604020202020204" pitchFamily="34" charset="0"/>
              </a:rPr>
              <a:t>RO</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642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F4EA267-116C-4C76-5C54-E1E498E657DD}"/>
              </a:ext>
            </a:extLst>
          </p:cNvPr>
          <p:cNvPicPr>
            <a:picLocks noChangeAspect="1"/>
          </p:cNvPicPr>
          <p:nvPr/>
        </p:nvPicPr>
        <p:blipFill>
          <a:blip r:embed="rId3"/>
          <a:stretch>
            <a:fillRect/>
          </a:stretch>
        </p:blipFill>
        <p:spPr>
          <a:xfrm>
            <a:off x="999760" y="2032104"/>
            <a:ext cx="4751578" cy="3948170"/>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E109D60-C0DF-5571-1D0B-847B00B4900E}"/>
                  </a:ext>
                </a:extLst>
              </p:cNvPr>
              <p:cNvSpPr txBox="1"/>
              <p:nvPr/>
            </p:nvSpPr>
            <p:spPr>
              <a:xfrm>
                <a:off x="704579" y="930196"/>
                <a:ext cx="5091767" cy="10445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200" i="1" smtClean="0">
                          <a:latin typeface="Cambria Math" panose="02040503050406030204" pitchFamily="18" charset="0"/>
                        </a:rPr>
                        <m:t>𝛿</m:t>
                      </m:r>
                      <m:r>
                        <a:rPr lang="en-US" altLang="zh-CN" sz="2200" b="0" i="1" smtClean="0">
                          <a:latin typeface="Cambria Math" panose="02040503050406030204" pitchFamily="18" charset="0"/>
                        </a:rPr>
                        <m:t>𝑓</m:t>
                      </m:r>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𝑓</m:t>
                      </m:r>
                      <m:r>
                        <a:rPr lang="en-US" altLang="zh-CN" sz="2200" b="0" i="1" smtClean="0">
                          <a:latin typeface="Cambria Math" panose="02040503050406030204" pitchFamily="18" charset="0"/>
                        </a:rPr>
                        <m:t>−</m:t>
                      </m:r>
                      <m:sSup>
                        <m:sSupPr>
                          <m:ctrlPr>
                            <a:rPr lang="en-US" altLang="zh-CN" sz="2200" b="0" i="1" smtClean="0">
                              <a:latin typeface="Cambria Math" panose="02040503050406030204" pitchFamily="18" charset="0"/>
                            </a:rPr>
                          </m:ctrlPr>
                        </m:sSupPr>
                        <m:e>
                          <m:r>
                            <a:rPr lang="en-US" altLang="zh-CN" sz="2200" b="0" i="1" smtClean="0">
                              <a:latin typeface="Cambria Math" panose="02040503050406030204" pitchFamily="18" charset="0"/>
                            </a:rPr>
                            <m:t>𝑓</m:t>
                          </m:r>
                        </m:e>
                        <m:sup>
                          <m:r>
                            <m:rPr>
                              <m:sty m:val="p"/>
                            </m:rPr>
                            <a:rPr lang="en-US" altLang="zh-CN" sz="2200" b="0" i="0" smtClean="0">
                              <a:latin typeface="Cambria Math" panose="02040503050406030204" pitchFamily="18" charset="0"/>
                            </a:rPr>
                            <m:t>ex</m:t>
                          </m:r>
                        </m:sup>
                      </m:sSup>
                      <m:r>
                        <a:rPr lang="en-US" altLang="zh-CN" sz="2200" b="0" i="1" smtClean="0">
                          <a:latin typeface="Cambria Math" panose="02040503050406030204" pitchFamily="18" charset="0"/>
                        </a:rPr>
                        <m:t>=</m:t>
                      </m:r>
                      <m:nary>
                        <m:naryPr>
                          <m:chr m:val="∑"/>
                          <m:ctrlPr>
                            <a:rPr lang="en-US" altLang="zh-CN" sz="2200" b="0" i="1" smtClean="0">
                              <a:latin typeface="Cambria Math" panose="02040503050406030204" pitchFamily="18" charset="0"/>
                            </a:rPr>
                          </m:ctrlPr>
                        </m:naryPr>
                        <m:sub>
                          <m:r>
                            <m:rPr>
                              <m:brk m:alnAt="23"/>
                            </m:rPr>
                            <a:rPr lang="en-US" altLang="zh-CN" sz="2200" b="0" i="1" smtClean="0">
                              <a:latin typeface="Cambria Math" panose="02040503050406030204" pitchFamily="18" charset="0"/>
                            </a:rPr>
                            <m:t>𝑚</m:t>
                          </m:r>
                          <m:r>
                            <a:rPr lang="en-US" altLang="zh-CN" sz="2200" b="0" i="1" smtClean="0">
                              <a:latin typeface="Cambria Math" panose="02040503050406030204" pitchFamily="18" charset="0"/>
                            </a:rPr>
                            <m:t>=0</m:t>
                          </m:r>
                        </m:sub>
                        <m:sup>
                          <m:r>
                            <a:rPr lang="en-US" altLang="zh-CN" sz="2200" b="0" i="1" smtClean="0">
                              <a:latin typeface="Cambria Math" panose="02040503050406030204" pitchFamily="18" charset="0"/>
                            </a:rPr>
                            <m:t>𝑀</m:t>
                          </m:r>
                          <m:r>
                            <a:rPr lang="en-US" altLang="zh-CN" sz="2200" b="0" i="1" smtClean="0">
                              <a:latin typeface="Cambria Math" panose="02040503050406030204" pitchFamily="18" charset="0"/>
                            </a:rPr>
                            <m:t>−1</m:t>
                          </m:r>
                        </m:sup>
                        <m:e>
                          <m:d>
                            <m:dPr>
                              <m:begChr m:val="|"/>
                              <m:endChr m:val="|"/>
                              <m:ctrlPr>
                                <a:rPr lang="en-US" altLang="zh-CN" sz="2200" i="1">
                                  <a:latin typeface="Cambria Math" panose="02040503050406030204" pitchFamily="18" charset="0"/>
                                </a:rPr>
                              </m:ctrlPr>
                            </m:dPr>
                            <m:e>
                              <m:sSubSup>
                                <m:sSubSupPr>
                                  <m:ctrlPr>
                                    <a:rPr lang="en-US" altLang="zh-CN" sz="2200" i="1">
                                      <a:latin typeface="Cambria Math" panose="02040503050406030204" pitchFamily="18" charset="0"/>
                                    </a:rPr>
                                  </m:ctrlPr>
                                </m:sSubSupPr>
                                <m:e>
                                  <m:r>
                                    <m:rPr>
                                      <m:sty m:val="p"/>
                                    </m:rPr>
                                    <a:rPr lang="en-US" altLang="zh-CN" sz="2200">
                                      <a:latin typeface="Cambria Math" panose="02040503050406030204" pitchFamily="18" charset="0"/>
                                    </a:rPr>
                                    <m:t>E</m:t>
                                  </m:r>
                                </m:e>
                                <m:sub>
                                  <m:r>
                                    <a:rPr lang="en-US" altLang="zh-CN" sz="2200" i="1">
                                      <a:latin typeface="Cambria Math" panose="02040503050406030204" pitchFamily="18" charset="0"/>
                                    </a:rPr>
                                    <m:t>𝑚</m:t>
                                  </m:r>
                                </m:sub>
                                <m:sup>
                                  <m:r>
                                    <m:rPr>
                                      <m:sty m:val="p"/>
                                    </m:rPr>
                                    <a:rPr lang="en-US" altLang="zh-CN" sz="2200">
                                      <a:latin typeface="Cambria Math" panose="02040503050406030204" pitchFamily="18" charset="0"/>
                                    </a:rPr>
                                    <m:t>ex</m:t>
                                  </m:r>
                                </m:sup>
                              </m:sSubSup>
                              <m:r>
                                <a:rPr lang="en-US" altLang="zh-CN" sz="2200" i="1">
                                  <a:latin typeface="Cambria Math" panose="02040503050406030204" pitchFamily="18" charset="0"/>
                                </a:rPr>
                                <m:t>−</m:t>
                              </m:r>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𝐸</m:t>
                                  </m:r>
                                </m:e>
                                <m:sub>
                                  <m:r>
                                    <a:rPr lang="en-US" altLang="zh-CN" sz="2200" i="1">
                                      <a:latin typeface="Cambria Math" panose="02040503050406030204" pitchFamily="18" charset="0"/>
                                    </a:rPr>
                                    <m:t>𝑚</m:t>
                                  </m:r>
                                </m:sub>
                              </m:sSub>
                            </m:e>
                          </m:d>
                        </m:e>
                      </m:nary>
                    </m:oMath>
                  </m:oMathPara>
                </a14:m>
                <a:endParaRPr lang="zh-CN" altLang="en-US" sz="2200" dirty="0"/>
              </a:p>
            </p:txBody>
          </p:sp>
        </mc:Choice>
        <mc:Fallback xmlns="">
          <p:sp>
            <p:nvSpPr>
              <p:cNvPr id="15" name="文本框 14">
                <a:extLst>
                  <a:ext uri="{FF2B5EF4-FFF2-40B4-BE49-F238E27FC236}">
                    <a16:creationId xmlns:a16="http://schemas.microsoft.com/office/drawing/2014/main" id="{0E109D60-C0DF-5571-1D0B-847B00B4900E}"/>
                  </a:ext>
                </a:extLst>
              </p:cNvPr>
              <p:cNvSpPr txBox="1">
                <a:spLocks noRot="1" noChangeAspect="1" noMove="1" noResize="1" noEditPoints="1" noAdjustHandles="1" noChangeArrowheads="1" noChangeShapeType="1" noTextEdit="1"/>
              </p:cNvSpPr>
              <p:nvPr/>
            </p:nvSpPr>
            <p:spPr>
              <a:xfrm>
                <a:off x="704579" y="930196"/>
                <a:ext cx="5091767" cy="1044581"/>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7C45E1B-8FCC-E0B7-84A4-202BA0AEF6F5}"/>
                  </a:ext>
                </a:extLst>
              </p:cNvPr>
              <p:cNvSpPr txBox="1"/>
              <p:nvPr/>
            </p:nvSpPr>
            <p:spPr>
              <a:xfrm>
                <a:off x="2191813" y="6075018"/>
                <a:ext cx="29903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𝐿</m:t>
                      </m:r>
                      <m:r>
                        <a:rPr lang="en-US" altLang="zh-CN" sz="2400" b="0" i="1" smtClean="0">
                          <a:latin typeface="Cambria Math" panose="02040503050406030204" pitchFamily="18" charset="0"/>
                        </a:rPr>
                        <m:t>=100</m:t>
                      </m:r>
                      <m:r>
                        <a:rPr lang="zh-CN" altLang="en-US" sz="2400" i="0">
                          <a:latin typeface="Cambria Math" panose="02040503050406030204" pitchFamily="18" charset="0"/>
                        </a:rPr>
                        <m:t>，</m:t>
                      </m:r>
                      <m:r>
                        <a:rPr lang="en-US" altLang="zh-CN" sz="2400" b="0" i="1" smtClean="0">
                          <a:latin typeface="Cambria Math" panose="02040503050406030204" pitchFamily="18" charset="0"/>
                        </a:rPr>
                        <m:t>𝑀</m:t>
                      </m:r>
                      <m:r>
                        <a:rPr lang="en-US" altLang="zh-CN" sz="2400" b="0" i="1" smtClean="0">
                          <a:latin typeface="Cambria Math" panose="02040503050406030204" pitchFamily="18" charset="0"/>
                        </a:rPr>
                        <m:t>=30</m:t>
                      </m:r>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C7C45E1B-8FCC-E0B7-84A4-202BA0AEF6F5}"/>
                  </a:ext>
                </a:extLst>
              </p:cNvPr>
              <p:cNvSpPr txBox="1">
                <a:spLocks noRot="1" noChangeAspect="1" noMove="1" noResize="1" noEditPoints="1" noAdjustHandles="1" noChangeArrowheads="1" noChangeShapeType="1" noTextEdit="1"/>
              </p:cNvSpPr>
              <p:nvPr/>
            </p:nvSpPr>
            <p:spPr>
              <a:xfrm>
                <a:off x="2191813" y="6075018"/>
                <a:ext cx="2990304" cy="461665"/>
              </a:xfrm>
              <a:prstGeom prst="rect">
                <a:avLst/>
              </a:prstGeom>
              <a:blipFill>
                <a:blip r:embed="rId5"/>
                <a:stretch>
                  <a:fillRect/>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43546AE7-D3C2-0646-1920-9B7DE56D4AED}"/>
              </a:ext>
            </a:extLst>
          </p:cNvPr>
          <p:cNvPicPr>
            <a:picLocks noChangeAspect="1"/>
          </p:cNvPicPr>
          <p:nvPr/>
        </p:nvPicPr>
        <p:blipFill>
          <a:blip r:embed="rId6"/>
          <a:stretch>
            <a:fillRect/>
          </a:stretch>
        </p:blipFill>
        <p:spPr>
          <a:xfrm>
            <a:off x="6498100" y="2032103"/>
            <a:ext cx="4759561" cy="3948169"/>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DD630373-C15A-0228-70AF-C40715EF5391}"/>
                  </a:ext>
                </a:extLst>
              </p:cNvPr>
              <p:cNvSpPr txBox="1"/>
              <p:nvPr/>
            </p:nvSpPr>
            <p:spPr>
              <a:xfrm>
                <a:off x="7677408" y="1285639"/>
                <a:ext cx="2372316" cy="409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200" i="1" smtClean="0">
                          <a:latin typeface="Cambria Math" panose="02040503050406030204" pitchFamily="18" charset="0"/>
                        </a:rPr>
                        <m:t>𝜎</m:t>
                      </m:r>
                      <m:r>
                        <a:rPr lang="en-US" altLang="zh-CN" sz="2200" b="0" i="1" smtClean="0">
                          <a:latin typeface="Cambria Math" panose="02040503050406030204" pitchFamily="18" charset="0"/>
                        </a:rPr>
                        <m:t>=</m:t>
                      </m:r>
                      <m:rad>
                        <m:radPr>
                          <m:degHide m:val="on"/>
                          <m:ctrlPr>
                            <a:rPr lang="en-US" altLang="zh-CN" sz="2200" b="0" i="1" smtClean="0">
                              <a:latin typeface="Cambria Math" panose="02040503050406030204" pitchFamily="18" charset="0"/>
                            </a:rPr>
                          </m:ctrlPr>
                        </m:radPr>
                        <m:deg/>
                        <m:e>
                          <m:d>
                            <m:dPr>
                              <m:begChr m:val="⟨"/>
                              <m:endChr m:val="⟩"/>
                              <m:ctrlPr>
                                <a:rPr lang="en-US" altLang="zh-CN" sz="2200" i="1">
                                  <a:latin typeface="Cambria Math" panose="02040503050406030204" pitchFamily="18" charset="0"/>
                                </a:rPr>
                              </m:ctrlPr>
                            </m:dPr>
                            <m:e>
                              <m:sSup>
                                <m:sSupPr>
                                  <m:ctrlPr>
                                    <a:rPr lang="en-US" altLang="zh-CN" sz="2200" i="1">
                                      <a:latin typeface="Cambria Math" panose="02040503050406030204" pitchFamily="18" charset="0"/>
                                    </a:rPr>
                                  </m:ctrlPr>
                                </m:sSupPr>
                                <m:e>
                                  <m:r>
                                    <a:rPr lang="en-US" altLang="zh-CN" sz="2200" i="1">
                                      <a:latin typeface="Cambria Math" panose="02040503050406030204" pitchFamily="18" charset="0"/>
                                    </a:rPr>
                                    <m:t>𝐻</m:t>
                                  </m:r>
                                </m:e>
                                <m:sup>
                                  <m:r>
                                    <a:rPr lang="en-US" altLang="zh-CN" sz="2200" i="1">
                                      <a:latin typeface="Cambria Math" panose="02040503050406030204" pitchFamily="18" charset="0"/>
                                    </a:rPr>
                                    <m:t>2</m:t>
                                  </m:r>
                                </m:sup>
                              </m:sSup>
                            </m:e>
                          </m:d>
                          <m:r>
                            <a:rPr lang="en-US" altLang="zh-CN" sz="2200" i="1">
                              <a:latin typeface="Cambria Math" panose="02040503050406030204" pitchFamily="18" charset="0"/>
                            </a:rPr>
                            <m:t> − </m:t>
                          </m:r>
                          <m:sSup>
                            <m:sSupPr>
                              <m:ctrlPr>
                                <a:rPr lang="en-US" altLang="zh-CN" sz="2200" i="1">
                                  <a:latin typeface="Cambria Math" panose="02040503050406030204" pitchFamily="18" charset="0"/>
                                </a:rPr>
                              </m:ctrlPr>
                            </m:sSupPr>
                            <m:e>
                              <m:d>
                                <m:dPr>
                                  <m:begChr m:val="⟨"/>
                                  <m:endChr m:val="⟩"/>
                                  <m:ctrlPr>
                                    <a:rPr lang="en-US" altLang="zh-CN" sz="2200" i="1">
                                      <a:latin typeface="Cambria Math" panose="02040503050406030204" pitchFamily="18" charset="0"/>
                                    </a:rPr>
                                  </m:ctrlPr>
                                </m:dPr>
                                <m:e>
                                  <m:r>
                                    <a:rPr lang="en-US" altLang="zh-CN" sz="2200" i="1">
                                      <a:latin typeface="Cambria Math" panose="02040503050406030204" pitchFamily="18" charset="0"/>
                                    </a:rPr>
                                    <m:t>𝐻</m:t>
                                  </m:r>
                                </m:e>
                              </m:d>
                            </m:e>
                            <m:sup>
                              <m:r>
                                <a:rPr lang="en-US" altLang="zh-CN" sz="2200" i="1">
                                  <a:latin typeface="Cambria Math" panose="02040503050406030204" pitchFamily="18" charset="0"/>
                                </a:rPr>
                                <m:t>2</m:t>
                              </m:r>
                            </m:sup>
                          </m:sSup>
                        </m:e>
                      </m:rad>
                    </m:oMath>
                  </m:oMathPara>
                </a14:m>
                <a:endParaRPr lang="zh-CN" altLang="en-US" sz="2200" dirty="0"/>
              </a:p>
            </p:txBody>
          </p:sp>
        </mc:Choice>
        <mc:Fallback xmlns="">
          <p:sp>
            <p:nvSpPr>
              <p:cNvPr id="3" name="文本框 2">
                <a:extLst>
                  <a:ext uri="{FF2B5EF4-FFF2-40B4-BE49-F238E27FC236}">
                    <a16:creationId xmlns:a16="http://schemas.microsoft.com/office/drawing/2014/main" id="{DD630373-C15A-0228-70AF-C40715EF5391}"/>
                  </a:ext>
                </a:extLst>
              </p:cNvPr>
              <p:cNvSpPr txBox="1">
                <a:spLocks noRot="1" noChangeAspect="1" noMove="1" noResize="1" noEditPoints="1" noAdjustHandles="1" noChangeArrowheads="1" noChangeShapeType="1" noTextEdit="1"/>
              </p:cNvSpPr>
              <p:nvPr/>
            </p:nvSpPr>
            <p:spPr>
              <a:xfrm>
                <a:off x="7677408" y="1285639"/>
                <a:ext cx="2372316" cy="409984"/>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E4DD70D-8098-B57B-A691-684033681A4A}"/>
                  </a:ext>
                </a:extLst>
              </p:cNvPr>
              <p:cNvSpPr txBox="1"/>
              <p:nvPr/>
            </p:nvSpPr>
            <p:spPr>
              <a:xfrm>
                <a:off x="6899564" y="6044646"/>
                <a:ext cx="453777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𝐿</m:t>
                      </m:r>
                      <m:r>
                        <a:rPr lang="en-US" altLang="zh-CN" sz="2400" b="0" i="1" smtClean="0">
                          <a:latin typeface="Cambria Math" panose="02040503050406030204" pitchFamily="18" charset="0"/>
                        </a:rPr>
                        <m:t>=100</m:t>
                      </m:r>
                      <m:r>
                        <a:rPr lang="zh-CN" altLang="en-US" sz="2400" i="1">
                          <a:latin typeface="Cambria Math" panose="02040503050406030204" pitchFamily="18" charset="0"/>
                        </a:rPr>
                        <m:t>，</m:t>
                      </m:r>
                      <m:r>
                        <a:rPr lang="en-US" altLang="zh-CN" sz="2400" b="0" i="1" smtClean="0">
                          <a:latin typeface="Cambria Math" panose="02040503050406030204" pitchFamily="18" charset="0"/>
                        </a:rPr>
                        <m:t>𝐷</m:t>
                      </m:r>
                      <m:r>
                        <a:rPr lang="en-US" altLang="zh-CN" sz="2400" b="0" i="1" smtClean="0">
                          <a:latin typeface="Cambria Math" panose="02040503050406030204" pitchFamily="18" charset="0"/>
                        </a:rPr>
                        <m:t>=200</m:t>
                      </m:r>
                      <m:r>
                        <a:rPr lang="zh-CN" altLang="en-US" sz="2400" i="1">
                          <a:latin typeface="Cambria Math" panose="02040503050406030204" pitchFamily="18" charset="0"/>
                        </a:rPr>
                        <m:t>，</m:t>
                      </m:r>
                      <m:r>
                        <a:rPr lang="en-US" altLang="zh-CN" sz="2400" b="0" i="1" smtClean="0">
                          <a:latin typeface="Cambria Math" panose="02040503050406030204" pitchFamily="18" charset="0"/>
                        </a:rPr>
                        <m:t>𝑀</m:t>
                      </m:r>
                      <m:r>
                        <a:rPr lang="en-US" altLang="zh-CN" sz="2400" b="0" i="1" smtClean="0">
                          <a:latin typeface="Cambria Math" panose="02040503050406030204" pitchFamily="18" charset="0"/>
                        </a:rPr>
                        <m:t>=30</m:t>
                      </m:r>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6E4DD70D-8098-B57B-A691-684033681A4A}"/>
                  </a:ext>
                </a:extLst>
              </p:cNvPr>
              <p:cNvSpPr txBox="1">
                <a:spLocks noRot="1" noChangeAspect="1" noMove="1" noResize="1" noEditPoints="1" noAdjustHandles="1" noChangeArrowheads="1" noChangeShapeType="1" noTextEdit="1"/>
              </p:cNvSpPr>
              <p:nvPr/>
            </p:nvSpPr>
            <p:spPr>
              <a:xfrm>
                <a:off x="6899564" y="6044646"/>
                <a:ext cx="4537772" cy="461665"/>
              </a:xfrm>
              <a:prstGeom prst="rect">
                <a:avLst/>
              </a:prstGeom>
              <a:blipFill>
                <a:blip r:embed="rId8"/>
                <a:stretch>
                  <a:fillRect/>
                </a:stretch>
              </a:blipFill>
            </p:spPr>
            <p:txBody>
              <a:bodyPr/>
              <a:lstStyle/>
              <a:p>
                <a:r>
                  <a:rPr lang="zh-CN" altLang="en-US">
                    <a:noFill/>
                  </a:rPr>
                  <a:t> </a:t>
                </a:r>
              </a:p>
            </p:txBody>
          </p:sp>
        </mc:Fallback>
      </mc:AlternateContent>
      <p:sp>
        <p:nvSpPr>
          <p:cNvPr id="10" name="矩形 3">
            <a:extLst>
              <a:ext uri="{FF2B5EF4-FFF2-40B4-BE49-F238E27FC236}">
                <a16:creationId xmlns:a16="http://schemas.microsoft.com/office/drawing/2014/main" id="{F2E4BBD9-BF60-447A-AE05-6C685CBC9576}"/>
              </a:ext>
            </a:extLst>
          </p:cNvPr>
          <p:cNvSpPr/>
          <p:nvPr/>
        </p:nvSpPr>
        <p:spPr>
          <a:xfrm>
            <a:off x="0" y="0"/>
            <a:ext cx="12192000" cy="831426"/>
          </a:xfrm>
          <a:prstGeom prst="rect">
            <a:avLst/>
          </a:prstGeom>
          <a:solidFill>
            <a:srgbClr val="00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cs typeface="Arial" panose="020B0604020202020204" pitchFamily="34" charset="0"/>
              </a:rPr>
              <a:t>Error in the cost function and variance in energy</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61278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654279" y="1124014"/>
            <a:ext cx="9010184" cy="3349956"/>
          </a:xfrm>
          <a:prstGeom prst="rect">
            <a:avLst/>
          </a:prstGeom>
          <a:noFill/>
        </p:spPr>
        <p:txBody>
          <a:bodyPr wrap="square" rtlCol="0">
            <a:spAutoFit/>
          </a:bodyPr>
          <a:lstStyle/>
          <a:p>
            <a:pPr marL="449263" indent="-449263">
              <a:lnSpc>
                <a:spcPct val="150000"/>
              </a:lnSpc>
              <a:buFont typeface="Wingdings" panose="05000000000000000000" pitchFamily="2" charset="2"/>
              <a:buChar char="ü"/>
            </a:pPr>
            <a:r>
              <a:rPr lang="en-US" altLang="zh-CN" sz="2400" b="1" dirty="0">
                <a:latin typeface="Times New Roman" pitchFamily="18" charset="0"/>
                <a:cs typeface="Times New Roman" pitchFamily="18" charset="0"/>
              </a:rPr>
              <a:t>Tensor-network renormalization provides a powerful tool for attacking strongly correlated quantum systems</a:t>
            </a:r>
          </a:p>
          <a:p>
            <a:pPr marL="449263" indent="-449263">
              <a:lnSpc>
                <a:spcPct val="150000"/>
              </a:lnSpc>
              <a:buFont typeface="Wingdings" panose="05000000000000000000" pitchFamily="2" charset="2"/>
              <a:buChar char="ü"/>
            </a:pPr>
            <a:r>
              <a:rPr lang="en-US" altLang="zh-CN" sz="2400" b="1" dirty="0">
                <a:solidFill>
                  <a:srgbClr val="0000FF"/>
                </a:solidFill>
                <a:latin typeface="Times New Roman" pitchFamily="18" charset="0"/>
                <a:cs typeface="Times New Roman" pitchFamily="18" charset="0"/>
              </a:rPr>
              <a:t>Multi-target MPS presents a natural parametrization of multiple orthonormal basis states</a:t>
            </a:r>
          </a:p>
          <a:p>
            <a:pPr marL="449263" indent="-449263">
              <a:lnSpc>
                <a:spcPct val="150000"/>
              </a:lnSpc>
              <a:buFont typeface="Wingdings" panose="05000000000000000000" pitchFamily="2" charset="2"/>
              <a:buChar char="ü"/>
            </a:pPr>
            <a:r>
              <a:rPr lang="en-US" altLang="zh-CN" sz="2400" b="1" dirty="0">
                <a:latin typeface="Times New Roman" pitchFamily="18" charset="0"/>
                <a:cs typeface="Times New Roman" pitchFamily="18" charset="0"/>
              </a:rPr>
              <a:t>MTU and VRO are two efficient and accurate methods for evaluating low-energy </a:t>
            </a:r>
            <a:r>
              <a:rPr lang="en-US" altLang="zh-CN" sz="2400" b="1" dirty="0" err="1">
                <a:latin typeface="Times New Roman" panose="02020603050405020304" pitchFamily="18" charset="0"/>
                <a:cs typeface="Times New Roman" panose="02020603050405020304" pitchFamily="18" charset="0"/>
              </a:rPr>
              <a:t>eigenspectra</a:t>
            </a:r>
            <a:endParaRPr lang="en-US" altLang="zh-CN" sz="2400" b="1" dirty="0">
              <a:latin typeface="Times New Roman" panose="02020603050405020304" pitchFamily="18" charset="0"/>
              <a:cs typeface="Times New Roman" panose="02020603050405020304" pitchFamily="18" charset="0"/>
            </a:endParaRPr>
          </a:p>
        </p:txBody>
      </p:sp>
      <p:sp>
        <p:nvSpPr>
          <p:cNvPr id="42" name="标题 1">
            <a:extLst>
              <a:ext uri="{FF2B5EF4-FFF2-40B4-BE49-F238E27FC236}">
                <a16:creationId xmlns:a16="http://schemas.microsoft.com/office/drawing/2014/main" id="{C493BB33-F583-4DF7-BD9A-D58A972F1B52}"/>
              </a:ext>
            </a:extLst>
          </p:cNvPr>
          <p:cNvSpPr>
            <a:spLocks noGrp="1"/>
          </p:cNvSpPr>
          <p:nvPr>
            <p:ph type="title"/>
          </p:nvPr>
        </p:nvSpPr>
        <p:spPr>
          <a:xfrm>
            <a:off x="0" y="150317"/>
            <a:ext cx="12192000" cy="726828"/>
          </a:xfrm>
        </p:spPr>
        <p:txBody>
          <a:bodyPr>
            <a:normAutofit/>
          </a:bodyPr>
          <a:lstStyle/>
          <a:p>
            <a:pPr algn="ctr"/>
            <a:r>
              <a:rPr lang="en-US" altLang="zh-CN" sz="3600" dirty="0">
                <a:solidFill>
                  <a:schemeClr val="tx1"/>
                </a:solidFill>
                <a:effectLst/>
                <a:latin typeface="Arial" panose="020B0604020202020204" pitchFamily="34" charset="0"/>
                <a:ea typeface="黑体" panose="02010609060101010101" pitchFamily="49" charset="-122"/>
                <a:cs typeface="Arial" panose="020B0604020202020204" pitchFamily="34" charset="0"/>
              </a:rPr>
              <a:t>Basic Idea of Renormalization Group</a:t>
            </a:r>
            <a:endParaRPr lang="zh-CN" altLang="en-US" sz="3600" dirty="0">
              <a:solidFill>
                <a:schemeClr val="tx1"/>
              </a:solidFill>
              <a:effectLst/>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4726B389-81B4-4925-A0F2-330A1EC106AC}"/>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Summary</a:t>
            </a:r>
            <a:endParaRPr lang="zh-CN" altLang="en-US" sz="3600" dirty="0">
              <a:latin typeface="Arial" panose="020B0604020202020204" pitchFamily="34" charset="0"/>
              <a:cs typeface="Arial" panose="020B0604020202020204" pitchFamily="34" charset="0"/>
            </a:endParaRPr>
          </a:p>
        </p:txBody>
      </p:sp>
      <p:grpSp>
        <p:nvGrpSpPr>
          <p:cNvPr id="5" name="组合 4">
            <a:extLst>
              <a:ext uri="{FF2B5EF4-FFF2-40B4-BE49-F238E27FC236}">
                <a16:creationId xmlns:a16="http://schemas.microsoft.com/office/drawing/2014/main" id="{2C5DEBA4-F1E7-4699-A7F9-7C52C2B4926F}"/>
              </a:ext>
            </a:extLst>
          </p:cNvPr>
          <p:cNvGrpSpPr/>
          <p:nvPr/>
        </p:nvGrpSpPr>
        <p:grpSpPr>
          <a:xfrm>
            <a:off x="2125055" y="5123106"/>
            <a:ext cx="7934011" cy="1435413"/>
            <a:chOff x="2605546" y="5162485"/>
            <a:chExt cx="7934011" cy="1435413"/>
          </a:xfrm>
        </p:grpSpPr>
        <p:pic>
          <p:nvPicPr>
            <p:cNvPr id="6" name="图片 5">
              <a:extLst>
                <a:ext uri="{FF2B5EF4-FFF2-40B4-BE49-F238E27FC236}">
                  <a16:creationId xmlns:a16="http://schemas.microsoft.com/office/drawing/2014/main" id="{C8F89CAA-20BA-4C88-A5D9-E4FB79884A19}"/>
                </a:ext>
              </a:extLst>
            </p:cNvPr>
            <p:cNvPicPr>
              <a:picLocks noChangeAspect="1"/>
            </p:cNvPicPr>
            <p:nvPr/>
          </p:nvPicPr>
          <p:blipFill>
            <a:blip r:embed="rId2"/>
            <a:stretch>
              <a:fillRect/>
            </a:stretch>
          </p:blipFill>
          <p:spPr>
            <a:xfrm>
              <a:off x="9632484" y="5162485"/>
              <a:ext cx="898523" cy="1044000"/>
            </a:xfrm>
            <a:prstGeom prst="rect">
              <a:avLst/>
            </a:prstGeom>
          </p:spPr>
        </p:pic>
        <p:pic>
          <p:nvPicPr>
            <p:cNvPr id="7" name="图片 6">
              <a:extLst>
                <a:ext uri="{FF2B5EF4-FFF2-40B4-BE49-F238E27FC236}">
                  <a16:creationId xmlns:a16="http://schemas.microsoft.com/office/drawing/2014/main" id="{9142BB5F-9EA0-4DB2-868D-E3F9E2600A39}"/>
                </a:ext>
              </a:extLst>
            </p:cNvPr>
            <p:cNvPicPr>
              <a:picLocks noChangeAspect="1"/>
            </p:cNvPicPr>
            <p:nvPr/>
          </p:nvPicPr>
          <p:blipFill>
            <a:blip r:embed="rId3"/>
            <a:stretch>
              <a:fillRect/>
            </a:stretch>
          </p:blipFill>
          <p:spPr>
            <a:xfrm>
              <a:off x="8661515" y="5168558"/>
              <a:ext cx="696000" cy="1044000"/>
            </a:xfrm>
            <a:prstGeom prst="rect">
              <a:avLst/>
            </a:prstGeom>
          </p:spPr>
        </p:pic>
        <p:pic>
          <p:nvPicPr>
            <p:cNvPr id="8" name="图片 7">
              <a:extLst>
                <a:ext uri="{FF2B5EF4-FFF2-40B4-BE49-F238E27FC236}">
                  <a16:creationId xmlns:a16="http://schemas.microsoft.com/office/drawing/2014/main" id="{E59D4BFE-24AF-4432-9B57-C2070FC183A1}"/>
                </a:ext>
              </a:extLst>
            </p:cNvPr>
            <p:cNvPicPr>
              <a:picLocks noChangeAspect="1"/>
            </p:cNvPicPr>
            <p:nvPr/>
          </p:nvPicPr>
          <p:blipFill rotWithShape="1">
            <a:blip r:embed="rId4"/>
            <a:srcRect r="38112"/>
            <a:stretch/>
          </p:blipFill>
          <p:spPr>
            <a:xfrm>
              <a:off x="7436212" y="5162485"/>
              <a:ext cx="861490" cy="1044000"/>
            </a:xfrm>
            <a:prstGeom prst="rect">
              <a:avLst/>
            </a:prstGeom>
          </p:spPr>
        </p:pic>
        <p:pic>
          <p:nvPicPr>
            <p:cNvPr id="9" name="图片 8">
              <a:extLst>
                <a:ext uri="{FF2B5EF4-FFF2-40B4-BE49-F238E27FC236}">
                  <a16:creationId xmlns:a16="http://schemas.microsoft.com/office/drawing/2014/main" id="{4EA4EA13-8FB6-4A5D-9EAF-781DF907DCEF}"/>
                </a:ext>
              </a:extLst>
            </p:cNvPr>
            <p:cNvPicPr>
              <a:picLocks noChangeAspect="1"/>
            </p:cNvPicPr>
            <p:nvPr/>
          </p:nvPicPr>
          <p:blipFill>
            <a:blip r:embed="rId5"/>
            <a:stretch>
              <a:fillRect/>
            </a:stretch>
          </p:blipFill>
          <p:spPr>
            <a:xfrm>
              <a:off x="2605546" y="5162485"/>
              <a:ext cx="784089" cy="1044000"/>
            </a:xfrm>
            <a:prstGeom prst="rect">
              <a:avLst/>
            </a:prstGeom>
          </p:spPr>
        </p:pic>
        <p:pic>
          <p:nvPicPr>
            <p:cNvPr id="10" name="图片 9">
              <a:extLst>
                <a:ext uri="{FF2B5EF4-FFF2-40B4-BE49-F238E27FC236}">
                  <a16:creationId xmlns:a16="http://schemas.microsoft.com/office/drawing/2014/main" id="{F10F0104-02A8-4A6E-BD5C-AB89D6806A21}"/>
                </a:ext>
              </a:extLst>
            </p:cNvPr>
            <p:cNvPicPr>
              <a:picLocks noChangeAspect="1"/>
            </p:cNvPicPr>
            <p:nvPr/>
          </p:nvPicPr>
          <p:blipFill rotWithShape="1">
            <a:blip r:embed="rId6"/>
            <a:srcRect l="18059" t="17646" r="19459" b="9628"/>
            <a:stretch/>
          </p:blipFill>
          <p:spPr>
            <a:xfrm>
              <a:off x="3699397" y="5184566"/>
              <a:ext cx="950645" cy="1044000"/>
            </a:xfrm>
            <a:prstGeom prst="rect">
              <a:avLst/>
            </a:prstGeom>
          </p:spPr>
        </p:pic>
        <p:pic>
          <p:nvPicPr>
            <p:cNvPr id="11" name="图片 10">
              <a:extLst>
                <a:ext uri="{FF2B5EF4-FFF2-40B4-BE49-F238E27FC236}">
                  <a16:creationId xmlns:a16="http://schemas.microsoft.com/office/drawing/2014/main" id="{009CEE55-AF87-4FD7-8B5F-BCFF69FF3DD3}"/>
                </a:ext>
              </a:extLst>
            </p:cNvPr>
            <p:cNvPicPr>
              <a:picLocks noChangeAspect="1"/>
            </p:cNvPicPr>
            <p:nvPr/>
          </p:nvPicPr>
          <p:blipFill>
            <a:blip r:embed="rId7"/>
            <a:stretch>
              <a:fillRect/>
            </a:stretch>
          </p:blipFill>
          <p:spPr>
            <a:xfrm>
              <a:off x="6347295" y="5184566"/>
              <a:ext cx="765298" cy="1044000"/>
            </a:xfrm>
            <a:prstGeom prst="rect">
              <a:avLst/>
            </a:prstGeom>
          </p:spPr>
        </p:pic>
        <p:pic>
          <p:nvPicPr>
            <p:cNvPr id="12" name="图片 11">
              <a:extLst>
                <a:ext uri="{FF2B5EF4-FFF2-40B4-BE49-F238E27FC236}">
                  <a16:creationId xmlns:a16="http://schemas.microsoft.com/office/drawing/2014/main" id="{162BA57A-A820-49A1-9FD8-27E5C7DD5B4B}"/>
                </a:ext>
              </a:extLst>
            </p:cNvPr>
            <p:cNvPicPr>
              <a:picLocks noChangeAspect="1"/>
            </p:cNvPicPr>
            <p:nvPr/>
          </p:nvPicPr>
          <p:blipFill rotWithShape="1">
            <a:blip r:embed="rId8"/>
            <a:srcRect r="23340"/>
            <a:stretch/>
          </p:blipFill>
          <p:spPr>
            <a:xfrm>
              <a:off x="4984924" y="5184566"/>
              <a:ext cx="1067111" cy="1044000"/>
            </a:xfrm>
            <a:prstGeom prst="rect">
              <a:avLst/>
            </a:prstGeom>
          </p:spPr>
        </p:pic>
        <p:sp>
          <p:nvSpPr>
            <p:cNvPr id="13" name="矩形 12">
              <a:extLst>
                <a:ext uri="{FF2B5EF4-FFF2-40B4-BE49-F238E27FC236}">
                  <a16:creationId xmlns:a16="http://schemas.microsoft.com/office/drawing/2014/main" id="{6136E3BD-40A7-4001-9B68-7D57F060DEC1}"/>
                </a:ext>
              </a:extLst>
            </p:cNvPr>
            <p:cNvSpPr/>
            <p:nvPr/>
          </p:nvSpPr>
          <p:spPr>
            <a:xfrm>
              <a:off x="2649577" y="6228566"/>
              <a:ext cx="7889980"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X. Li          Z. Zhou           G. Xu            R. Chi         Y. </a:t>
              </a:r>
              <a:r>
                <a:rPr lang="en-US" altLang="zh-CN" dirty="0" err="1">
                  <a:latin typeface="Times New Roman" panose="02020603050405020304" pitchFamily="18" charset="0"/>
                  <a:cs typeface="Times New Roman" panose="02020603050405020304" pitchFamily="18" charset="0"/>
                </a:rPr>
                <a:t>Guo</a:t>
              </a:r>
              <a:r>
                <a:rPr lang="en-US" altLang="zh-CN" dirty="0">
                  <a:latin typeface="Times New Roman" panose="02020603050405020304" pitchFamily="18" charset="0"/>
                  <a:cs typeface="Times New Roman" panose="02020603050405020304" pitchFamily="18" charset="0"/>
                </a:rPr>
                <a:t>          T. Liu       H. Liao</a:t>
              </a:r>
              <a:endParaRPr lang="zh-CN" altLang="en-US" dirty="0"/>
            </a:p>
          </p:txBody>
        </p:sp>
      </p:grpSp>
    </p:spTree>
    <p:extLst>
      <p:ext uri="{BB962C8B-B14F-4D97-AF65-F5344CB8AC3E}">
        <p14:creationId xmlns:p14="http://schemas.microsoft.com/office/powerpoint/2010/main" val="314965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4"/>
          <p:cNvSpPr txBox="1">
            <a:spLocks noChangeArrowheads="1"/>
          </p:cNvSpPr>
          <p:nvPr/>
        </p:nvSpPr>
        <p:spPr bwMode="auto">
          <a:xfrm>
            <a:off x="87704" y="2292646"/>
            <a:ext cx="1479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a:latin typeface="Times New Roman" pitchFamily="18" charset="0"/>
                <a:cs typeface="Times New Roman" pitchFamily="18" charset="0"/>
              </a:rPr>
              <a:t>Gell-Mann</a:t>
            </a:r>
            <a:endParaRPr lang="zh-CN" altLang="en-US" sz="1600" b="1" dirty="0">
              <a:latin typeface="Times New Roman" pitchFamily="18" charset="0"/>
              <a:cs typeface="Times New Roman" pitchFamily="18" charset="0"/>
            </a:endParaRPr>
          </a:p>
        </p:txBody>
      </p:sp>
      <p:sp>
        <p:nvSpPr>
          <p:cNvPr id="5" name="矩形 10">
            <a:extLst>
              <a:ext uri="{FF2B5EF4-FFF2-40B4-BE49-F238E27FC236}">
                <a16:creationId xmlns:a16="http://schemas.microsoft.com/office/drawing/2014/main" id="{23E21648-C081-CFAF-EE93-D426FEB570E0}"/>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Brief History of Renormalization Group</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57" name="TextBox 4">
            <a:extLst>
              <a:ext uri="{FF2B5EF4-FFF2-40B4-BE49-F238E27FC236}">
                <a16:creationId xmlns:a16="http://schemas.microsoft.com/office/drawing/2014/main" id="{6C2AF1BD-28E6-4274-840C-36D0516B1AA2}"/>
              </a:ext>
            </a:extLst>
          </p:cNvPr>
          <p:cNvSpPr txBox="1">
            <a:spLocks noChangeArrowheads="1"/>
          </p:cNvSpPr>
          <p:nvPr/>
        </p:nvSpPr>
        <p:spPr bwMode="auto">
          <a:xfrm>
            <a:off x="1592966" y="2292646"/>
            <a:ext cx="1070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a:latin typeface="Times New Roman" pitchFamily="18" charset="0"/>
                <a:cs typeface="Times New Roman" pitchFamily="18" charset="0"/>
              </a:rPr>
              <a:t>Low</a:t>
            </a:r>
            <a:endParaRPr lang="zh-CN" altLang="en-US" sz="1600" b="1" dirty="0">
              <a:latin typeface="Times New Roman" pitchFamily="18" charset="0"/>
              <a:cs typeface="Times New Roman" pitchFamily="18" charset="0"/>
            </a:endParaRPr>
          </a:p>
        </p:txBody>
      </p:sp>
      <p:sp>
        <p:nvSpPr>
          <p:cNvPr id="40" name="文本框 39">
            <a:extLst>
              <a:ext uri="{FF2B5EF4-FFF2-40B4-BE49-F238E27FC236}">
                <a16:creationId xmlns:a16="http://schemas.microsoft.com/office/drawing/2014/main" id="{35CF9E85-559D-404A-BFAB-CA34242F3170}"/>
              </a:ext>
            </a:extLst>
          </p:cNvPr>
          <p:cNvSpPr txBox="1"/>
          <p:nvPr/>
        </p:nvSpPr>
        <p:spPr>
          <a:xfrm>
            <a:off x="3565032" y="1081872"/>
            <a:ext cx="7990573" cy="707886"/>
          </a:xfrm>
          <a:prstGeom prst="rect">
            <a:avLst/>
          </a:prstGeom>
          <a:noFill/>
        </p:spPr>
        <p:txBody>
          <a:bodyPr wrap="square">
            <a:spAutoFit/>
          </a:bodyPr>
          <a:lstStyle/>
          <a:p>
            <a:pPr marL="342900" indent="-342900">
              <a:buFont typeface="Wingdings" panose="05000000000000000000" pitchFamily="2" charset="2"/>
              <a:buChar char="ü"/>
            </a:pPr>
            <a:r>
              <a:rPr lang="en-US" altLang="zh-CN" sz="2000" b="1" i="0" u="none" strike="noStrike" baseline="0" dirty="0">
                <a:latin typeface="Times New Roman" panose="02020603050405020304" pitchFamily="18" charset="0"/>
                <a:cs typeface="Times New Roman" panose="02020603050405020304" pitchFamily="18" charset="0"/>
              </a:rPr>
              <a:t>The modern RG  flow equations was introduced by Gell-Mann and Low in 1954 and reformulated by Callan and </a:t>
            </a:r>
            <a:r>
              <a:rPr lang="en-US" altLang="zh-CN" sz="2000" b="1" i="0" u="none" strike="noStrike" baseline="0" dirty="0" err="1">
                <a:latin typeface="Times New Roman" panose="02020603050405020304" pitchFamily="18" charset="0"/>
                <a:cs typeface="Times New Roman" panose="02020603050405020304" pitchFamily="18" charset="0"/>
              </a:rPr>
              <a:t>Symanzik</a:t>
            </a:r>
            <a:r>
              <a:rPr lang="en-US" altLang="zh-CN" sz="2000" b="1" i="0" u="none" strike="noStrike" baseline="0" dirty="0">
                <a:latin typeface="Times New Roman" panose="02020603050405020304" pitchFamily="18" charset="0"/>
                <a:cs typeface="Times New Roman" panose="02020603050405020304" pitchFamily="18" charset="0"/>
              </a:rPr>
              <a:t> in 1970</a:t>
            </a:r>
            <a:endParaRPr lang="en-US" altLang="zh-CN" sz="2000" b="1" dirty="0">
              <a:latin typeface="Times New Roman" panose="02020603050405020304" pitchFamily="18" charset="0"/>
              <a:cs typeface="Times New Roman" pitchFamily="18" charset="0"/>
            </a:endParaRPr>
          </a:p>
        </p:txBody>
      </p:sp>
      <p:pic>
        <p:nvPicPr>
          <p:cNvPr id="11" name="Picture 2" descr="http://www.nndb.com/people/310/000023241/gell-mann-sized.jpg">
            <a:extLst>
              <a:ext uri="{FF2B5EF4-FFF2-40B4-BE49-F238E27FC236}">
                <a16:creationId xmlns:a16="http://schemas.microsoft.com/office/drawing/2014/main" id="{8F9B2403-7D18-4FE2-A9A3-58D2757EDD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216" y="1182071"/>
            <a:ext cx="91659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Francis E. Low">
            <a:extLst>
              <a:ext uri="{FF2B5EF4-FFF2-40B4-BE49-F238E27FC236}">
                <a16:creationId xmlns:a16="http://schemas.microsoft.com/office/drawing/2014/main" id="{45F0C1D4-6152-4862-918A-E2E664F772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691" y="1179754"/>
            <a:ext cx="81162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59A2299D-5CA7-43E3-82DF-E679C2BA9944}"/>
              </a:ext>
            </a:extLst>
          </p:cNvPr>
          <p:cNvSpPr/>
          <p:nvPr/>
        </p:nvSpPr>
        <p:spPr>
          <a:xfrm>
            <a:off x="1886056" y="3605299"/>
            <a:ext cx="428628" cy="2428892"/>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a:gradFill>
              <a:gsLst>
                <a:gs pos="0">
                  <a:srgbClr val="000082"/>
                </a:gs>
                <a:gs pos="30000">
                  <a:srgbClr val="66008F"/>
                </a:gs>
                <a:gs pos="64999">
                  <a:srgbClr val="BA0066"/>
                </a:gs>
                <a:gs pos="89999">
                  <a:srgbClr val="FF0000"/>
                </a:gs>
                <a:gs pos="100000">
                  <a:srgbClr val="FF82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cxnSp>
        <p:nvCxnSpPr>
          <p:cNvPr id="14" name="直接箭头连接符 13">
            <a:extLst>
              <a:ext uri="{FF2B5EF4-FFF2-40B4-BE49-F238E27FC236}">
                <a16:creationId xmlns:a16="http://schemas.microsoft.com/office/drawing/2014/main" id="{45C22DE0-1718-41AB-A03D-677DFB28A4EF}"/>
              </a:ext>
            </a:extLst>
          </p:cNvPr>
          <p:cNvCxnSpPr/>
          <p:nvPr/>
        </p:nvCxnSpPr>
        <p:spPr>
          <a:xfrm rot="5400000" flipH="1" flipV="1">
            <a:off x="349866" y="4784828"/>
            <a:ext cx="278606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51613AA4-36CD-4EC3-8D61-4F74E736F2D6}"/>
              </a:ext>
            </a:extLst>
          </p:cNvPr>
          <p:cNvSpPr txBox="1">
            <a:spLocks noChangeArrowheads="1"/>
          </p:cNvSpPr>
          <p:nvPr/>
        </p:nvSpPr>
        <p:spPr bwMode="auto">
          <a:xfrm rot="-5400000">
            <a:off x="725787" y="4430349"/>
            <a:ext cx="1316038" cy="523220"/>
          </a:xfrm>
          <a:prstGeom prst="rect">
            <a:avLst/>
          </a:prstGeom>
          <a:noFill/>
          <a:ln w="9525">
            <a:noFill/>
            <a:miter lim="800000"/>
            <a:headEnd/>
            <a:tailEnd/>
          </a:ln>
        </p:spPr>
        <p:txBody>
          <a:bodyPr>
            <a:spAutoFit/>
          </a:bodyPr>
          <a:lstStyle/>
          <a:p>
            <a:pPr algn="ctr"/>
            <a:r>
              <a:rPr lang="en-US" altLang="zh-CN" sz="2800" b="1" dirty="0">
                <a:solidFill>
                  <a:srgbClr val="2D32FD"/>
                </a:solidFill>
                <a:latin typeface="Times New Roman" panose="02020603050405020304" pitchFamily="18" charset="0"/>
                <a:cs typeface="Times New Roman" panose="02020603050405020304" pitchFamily="18" charset="0"/>
              </a:rPr>
              <a:t>Energy</a:t>
            </a:r>
            <a:endParaRPr lang="zh-CN" altLang="en-US" sz="2800" b="1" dirty="0">
              <a:solidFill>
                <a:srgbClr val="2D32FD"/>
              </a:solidFill>
              <a:latin typeface="Times New Roman" panose="02020603050405020304" pitchFamily="18" charset="0"/>
              <a:cs typeface="Times New Roman" panose="02020603050405020304" pitchFamily="18" charset="0"/>
            </a:endParaRPr>
          </a:p>
        </p:txBody>
      </p:sp>
      <p:sp>
        <p:nvSpPr>
          <p:cNvPr id="16" name="TextBox 12">
            <a:extLst>
              <a:ext uri="{FF2B5EF4-FFF2-40B4-BE49-F238E27FC236}">
                <a16:creationId xmlns:a16="http://schemas.microsoft.com/office/drawing/2014/main" id="{F5330C72-582B-440D-A7D5-E6A178A05292}"/>
              </a:ext>
            </a:extLst>
          </p:cNvPr>
          <p:cNvSpPr txBox="1">
            <a:spLocks noChangeArrowheads="1"/>
          </p:cNvSpPr>
          <p:nvPr/>
        </p:nvSpPr>
        <p:spPr bwMode="auto">
          <a:xfrm>
            <a:off x="8331815" y="5703163"/>
            <a:ext cx="2552722" cy="523220"/>
          </a:xfrm>
          <a:prstGeom prst="rect">
            <a:avLst/>
          </a:prstGeom>
          <a:noFill/>
          <a:ln w="9525">
            <a:noFill/>
            <a:miter lim="800000"/>
            <a:headEnd/>
            <a:tailEnd/>
          </a:ln>
        </p:spPr>
        <p:txBody>
          <a:bodyPr wrap="square">
            <a:spAutoFit/>
          </a:bodyPr>
          <a:lstStyle/>
          <a:p>
            <a:r>
              <a:rPr lang="en-GB" altLang="zh-CN" sz="2800" b="1" dirty="0">
                <a:solidFill>
                  <a:srgbClr val="2D32FD"/>
                </a:solidFill>
                <a:latin typeface="Times New Roman" panose="02020603050405020304" pitchFamily="18" charset="0"/>
                <a:ea typeface="Arial Unicode MS" pitchFamily="34" charset="-122"/>
                <a:cs typeface="Times New Roman" panose="02020603050405020304" pitchFamily="18" charset="0"/>
              </a:rPr>
              <a:t>RG iteration</a:t>
            </a:r>
            <a:endParaRPr lang="zh-CN" altLang="en-US" sz="2800" b="1" dirty="0">
              <a:solidFill>
                <a:srgbClr val="2D32FD"/>
              </a:solidFill>
              <a:latin typeface="Times New Roman" panose="02020603050405020304" pitchFamily="18" charset="0"/>
              <a:ea typeface="Arial Unicode MS" pitchFamily="34" charset="-122"/>
              <a:cs typeface="Times New Roman" panose="02020603050405020304" pitchFamily="18" charset="0"/>
            </a:endParaRPr>
          </a:p>
        </p:txBody>
      </p:sp>
      <p:cxnSp>
        <p:nvCxnSpPr>
          <p:cNvPr id="17" name="直接箭头连接符 16">
            <a:extLst>
              <a:ext uri="{FF2B5EF4-FFF2-40B4-BE49-F238E27FC236}">
                <a16:creationId xmlns:a16="http://schemas.microsoft.com/office/drawing/2014/main" id="{3A9F57C5-C6FC-407C-BFCC-65B826F1A335}"/>
              </a:ext>
            </a:extLst>
          </p:cNvPr>
          <p:cNvCxnSpPr/>
          <p:nvPr/>
        </p:nvCxnSpPr>
        <p:spPr>
          <a:xfrm>
            <a:off x="1743691" y="6177065"/>
            <a:ext cx="62150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08BE4AE-F2E3-4ADD-A10E-43C5AF896ACA}"/>
              </a:ext>
            </a:extLst>
          </p:cNvPr>
          <p:cNvSpPr txBox="1">
            <a:spLocks noChangeArrowheads="1"/>
          </p:cNvSpPr>
          <p:nvPr/>
        </p:nvSpPr>
        <p:spPr bwMode="auto">
          <a:xfrm>
            <a:off x="1886566" y="3248129"/>
            <a:ext cx="785812" cy="400110"/>
          </a:xfrm>
          <a:prstGeom prst="rect">
            <a:avLst/>
          </a:prstGeom>
          <a:noFill/>
          <a:ln w="9525">
            <a:noFill/>
            <a:miter lim="800000"/>
            <a:headEnd/>
            <a:tailEnd/>
          </a:ln>
        </p:spPr>
        <p:txBody>
          <a:bodyPr>
            <a:spAutoFit/>
          </a:bodyPr>
          <a:lstStyle/>
          <a:p>
            <a:r>
              <a:rPr lang="en-US" altLang="zh-CN" sz="2000" b="1" i="1">
                <a:solidFill>
                  <a:srgbClr val="2D32FD"/>
                </a:solidFill>
                <a:latin typeface="Times New Roman" panose="02020603050405020304" pitchFamily="18" charset="0"/>
                <a:cs typeface="Times New Roman" panose="02020603050405020304" pitchFamily="18" charset="0"/>
              </a:rPr>
              <a:t>H</a:t>
            </a:r>
            <a:r>
              <a:rPr lang="en-US" altLang="zh-CN" sz="2000" b="1" i="1" baseline="-25000">
                <a:solidFill>
                  <a:srgbClr val="2D32FD"/>
                </a:solidFill>
                <a:latin typeface="Times New Roman" panose="02020603050405020304" pitchFamily="18" charset="0"/>
                <a:cs typeface="Times New Roman" panose="02020603050405020304" pitchFamily="18" charset="0"/>
              </a:rPr>
              <a:t>0</a:t>
            </a:r>
            <a:endParaRPr lang="zh-CN" altLang="en-US" sz="2000" b="1" i="1">
              <a:solidFill>
                <a:srgbClr val="2D32FD"/>
              </a:solidFill>
              <a:latin typeface="Times New Roman" panose="02020603050405020304" pitchFamily="18" charset="0"/>
              <a:cs typeface="Times New Roman" panose="02020603050405020304" pitchFamily="18" charset="0"/>
            </a:endParaRPr>
          </a:p>
        </p:txBody>
      </p:sp>
      <p:grpSp>
        <p:nvGrpSpPr>
          <p:cNvPr id="19" name="组合 28">
            <a:extLst>
              <a:ext uri="{FF2B5EF4-FFF2-40B4-BE49-F238E27FC236}">
                <a16:creationId xmlns:a16="http://schemas.microsoft.com/office/drawing/2014/main" id="{D8D4ABAE-3D25-474A-B210-161D16F4CDE8}"/>
              </a:ext>
            </a:extLst>
          </p:cNvPr>
          <p:cNvGrpSpPr>
            <a:grpSpLocks/>
          </p:cNvGrpSpPr>
          <p:nvPr/>
        </p:nvGrpSpPr>
        <p:grpSpPr bwMode="auto">
          <a:xfrm>
            <a:off x="3243878" y="3533878"/>
            <a:ext cx="928688" cy="2500312"/>
            <a:chOff x="2857488" y="1071546"/>
            <a:chExt cx="928694" cy="2500330"/>
          </a:xfrm>
        </p:grpSpPr>
        <p:grpSp>
          <p:nvGrpSpPr>
            <p:cNvPr id="20" name="组合 19">
              <a:extLst>
                <a:ext uri="{FF2B5EF4-FFF2-40B4-BE49-F238E27FC236}">
                  <a16:creationId xmlns:a16="http://schemas.microsoft.com/office/drawing/2014/main" id="{DD81D183-38E8-4CEE-BC4F-111280366910}"/>
                </a:ext>
              </a:extLst>
            </p:cNvPr>
            <p:cNvGrpSpPr>
              <a:grpSpLocks/>
            </p:cNvGrpSpPr>
            <p:nvPr/>
          </p:nvGrpSpPr>
          <p:grpSpPr bwMode="auto">
            <a:xfrm>
              <a:off x="2857488" y="1071546"/>
              <a:ext cx="785818" cy="2500330"/>
              <a:chOff x="2857488" y="1071546"/>
              <a:chExt cx="785818" cy="2500330"/>
            </a:xfrm>
          </p:grpSpPr>
          <p:sp>
            <p:nvSpPr>
              <p:cNvPr id="22" name="矩形 21">
                <a:extLst>
                  <a:ext uri="{FF2B5EF4-FFF2-40B4-BE49-F238E27FC236}">
                    <a16:creationId xmlns:a16="http://schemas.microsoft.com/office/drawing/2014/main" id="{768115F0-38EC-4E40-9106-7772019C0F1E}"/>
                  </a:ext>
                </a:extLst>
              </p:cNvPr>
              <p:cNvSpPr/>
              <p:nvPr/>
            </p:nvSpPr>
            <p:spPr>
              <a:xfrm>
                <a:off x="3000364" y="1142984"/>
                <a:ext cx="428628" cy="2428892"/>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a:gradFill>
                  <a:gsLst>
                    <a:gs pos="0">
                      <a:srgbClr val="000082"/>
                    </a:gs>
                    <a:gs pos="30000">
                      <a:srgbClr val="66008F"/>
                    </a:gs>
                    <a:gs pos="64999">
                      <a:srgbClr val="BA0066"/>
                    </a:gs>
                    <a:gs pos="89999">
                      <a:srgbClr val="FF0000"/>
                    </a:gs>
                    <a:gs pos="100000">
                      <a:srgbClr val="FF82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E0E8D625-8FB1-47D5-80EB-3D86EBB7E5E5}"/>
                  </a:ext>
                </a:extLst>
              </p:cNvPr>
              <p:cNvSpPr/>
              <p:nvPr/>
            </p:nvSpPr>
            <p:spPr>
              <a:xfrm>
                <a:off x="2857488" y="1071546"/>
                <a:ext cx="785818"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B0846D21-001B-4B0D-8B69-2D22872DD6A9}"/>
                </a:ext>
              </a:extLst>
            </p:cNvPr>
            <p:cNvSpPr txBox="1">
              <a:spLocks noChangeArrowheads="1"/>
            </p:cNvSpPr>
            <p:nvPr/>
          </p:nvSpPr>
          <p:spPr bwMode="auto">
            <a:xfrm>
              <a:off x="3000364" y="1071546"/>
              <a:ext cx="785818" cy="400113"/>
            </a:xfrm>
            <a:prstGeom prst="rect">
              <a:avLst/>
            </a:prstGeom>
            <a:noFill/>
            <a:ln w="9525">
              <a:noFill/>
              <a:miter lim="800000"/>
              <a:headEnd/>
              <a:tailEnd/>
            </a:ln>
          </p:spPr>
          <p:txBody>
            <a:bodyPr>
              <a:spAutoFit/>
            </a:bodyPr>
            <a:lstStyle/>
            <a:p>
              <a:r>
                <a:rPr lang="en-US" altLang="zh-CN" sz="2000" b="1" i="1">
                  <a:solidFill>
                    <a:srgbClr val="2D32FD"/>
                  </a:solidFill>
                  <a:latin typeface="Times New Roman" panose="02020603050405020304" pitchFamily="18" charset="0"/>
                  <a:cs typeface="Times New Roman" panose="02020603050405020304" pitchFamily="18" charset="0"/>
                </a:rPr>
                <a:t>H</a:t>
              </a:r>
              <a:r>
                <a:rPr lang="en-US" altLang="zh-CN" sz="2000" b="1" i="1" baseline="-25000">
                  <a:solidFill>
                    <a:srgbClr val="2D32FD"/>
                  </a:solidFill>
                  <a:latin typeface="Times New Roman" panose="02020603050405020304" pitchFamily="18" charset="0"/>
                  <a:cs typeface="Times New Roman" panose="02020603050405020304" pitchFamily="18" charset="0"/>
                </a:rPr>
                <a:t>1</a:t>
              </a:r>
              <a:endParaRPr lang="zh-CN" altLang="en-US" sz="2000" b="1" i="1">
                <a:solidFill>
                  <a:srgbClr val="2D32FD"/>
                </a:solidFill>
                <a:latin typeface="Times New Roman" panose="02020603050405020304" pitchFamily="18" charset="0"/>
                <a:cs typeface="Times New Roman" panose="02020603050405020304" pitchFamily="18" charset="0"/>
              </a:endParaRPr>
            </a:p>
          </p:txBody>
        </p:sp>
      </p:grpSp>
      <p:grpSp>
        <p:nvGrpSpPr>
          <p:cNvPr id="24" name="组合 27">
            <a:extLst>
              <a:ext uri="{FF2B5EF4-FFF2-40B4-BE49-F238E27FC236}">
                <a16:creationId xmlns:a16="http://schemas.microsoft.com/office/drawing/2014/main" id="{F581395A-CE69-45DD-BEE4-097724DE175E}"/>
              </a:ext>
            </a:extLst>
          </p:cNvPr>
          <p:cNvGrpSpPr>
            <a:grpSpLocks/>
          </p:cNvGrpSpPr>
          <p:nvPr/>
        </p:nvGrpSpPr>
        <p:grpSpPr bwMode="auto">
          <a:xfrm>
            <a:off x="4672628" y="3533878"/>
            <a:ext cx="928688" cy="2500312"/>
            <a:chOff x="4714876" y="1071546"/>
            <a:chExt cx="928694" cy="2500330"/>
          </a:xfrm>
        </p:grpSpPr>
        <p:sp>
          <p:nvSpPr>
            <p:cNvPr id="25" name="矩形 24">
              <a:extLst>
                <a:ext uri="{FF2B5EF4-FFF2-40B4-BE49-F238E27FC236}">
                  <a16:creationId xmlns:a16="http://schemas.microsoft.com/office/drawing/2014/main" id="{DBAF0BAD-4B69-4C1B-B589-6C4EC9A97745}"/>
                </a:ext>
              </a:extLst>
            </p:cNvPr>
            <p:cNvSpPr/>
            <p:nvPr/>
          </p:nvSpPr>
          <p:spPr>
            <a:xfrm>
              <a:off x="4857752" y="1142984"/>
              <a:ext cx="428628" cy="2428892"/>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a:gradFill>
                <a:gsLst>
                  <a:gs pos="0">
                    <a:srgbClr val="000082"/>
                  </a:gs>
                  <a:gs pos="30000">
                    <a:srgbClr val="66008F"/>
                  </a:gs>
                  <a:gs pos="64999">
                    <a:srgbClr val="BA0066"/>
                  </a:gs>
                  <a:gs pos="89999">
                    <a:srgbClr val="FF0000"/>
                  </a:gs>
                  <a:gs pos="100000">
                    <a:srgbClr val="FF82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4E95B04C-476D-4302-A760-521C4D9A8300}"/>
                </a:ext>
              </a:extLst>
            </p:cNvPr>
            <p:cNvSpPr/>
            <p:nvPr/>
          </p:nvSpPr>
          <p:spPr>
            <a:xfrm>
              <a:off x="4714876" y="1071546"/>
              <a:ext cx="714380" cy="71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27" name="TextBox 21">
              <a:extLst>
                <a:ext uri="{FF2B5EF4-FFF2-40B4-BE49-F238E27FC236}">
                  <a16:creationId xmlns:a16="http://schemas.microsoft.com/office/drawing/2014/main" id="{57D9D731-3C18-4204-B087-57141AB45861}"/>
                </a:ext>
              </a:extLst>
            </p:cNvPr>
            <p:cNvSpPr txBox="1">
              <a:spLocks noChangeArrowheads="1"/>
            </p:cNvSpPr>
            <p:nvPr/>
          </p:nvSpPr>
          <p:spPr bwMode="auto">
            <a:xfrm>
              <a:off x="4857752" y="1416594"/>
              <a:ext cx="785818" cy="400113"/>
            </a:xfrm>
            <a:prstGeom prst="rect">
              <a:avLst/>
            </a:prstGeom>
            <a:noFill/>
            <a:ln w="9525">
              <a:noFill/>
              <a:miter lim="800000"/>
              <a:headEnd/>
              <a:tailEnd/>
            </a:ln>
          </p:spPr>
          <p:txBody>
            <a:bodyPr>
              <a:spAutoFit/>
            </a:bodyPr>
            <a:lstStyle/>
            <a:p>
              <a:r>
                <a:rPr lang="en-US" altLang="zh-CN" sz="2000" b="1" i="1">
                  <a:solidFill>
                    <a:srgbClr val="2D32FD"/>
                  </a:solidFill>
                  <a:latin typeface="Times New Roman" panose="02020603050405020304" pitchFamily="18" charset="0"/>
                  <a:cs typeface="Times New Roman" panose="02020603050405020304" pitchFamily="18" charset="0"/>
                </a:rPr>
                <a:t>H</a:t>
              </a:r>
              <a:r>
                <a:rPr lang="en-US" altLang="zh-CN" sz="2000" b="1" i="1" baseline="-25000">
                  <a:solidFill>
                    <a:srgbClr val="2D32FD"/>
                  </a:solidFill>
                  <a:latin typeface="Times New Roman" panose="02020603050405020304" pitchFamily="18" charset="0"/>
                  <a:cs typeface="Times New Roman" panose="02020603050405020304" pitchFamily="18" charset="0"/>
                </a:rPr>
                <a:t>2</a:t>
              </a:r>
              <a:endParaRPr lang="zh-CN" altLang="en-US" sz="2000" b="1" i="1">
                <a:solidFill>
                  <a:srgbClr val="2D32FD"/>
                </a:solidFill>
                <a:latin typeface="Times New Roman" panose="02020603050405020304" pitchFamily="18" charset="0"/>
                <a:cs typeface="Times New Roman" panose="02020603050405020304" pitchFamily="18" charset="0"/>
              </a:endParaRPr>
            </a:p>
          </p:txBody>
        </p:sp>
      </p:grpSp>
      <p:sp>
        <p:nvSpPr>
          <p:cNvPr id="28" name="矩形 27">
            <a:extLst>
              <a:ext uri="{FF2B5EF4-FFF2-40B4-BE49-F238E27FC236}">
                <a16:creationId xmlns:a16="http://schemas.microsoft.com/office/drawing/2014/main" id="{D276D22B-5A06-48CE-8D52-4153EA66071E}"/>
              </a:ext>
            </a:extLst>
          </p:cNvPr>
          <p:cNvSpPr/>
          <p:nvPr/>
        </p:nvSpPr>
        <p:spPr>
          <a:xfrm>
            <a:off x="7228516" y="3605299"/>
            <a:ext cx="428628" cy="2428892"/>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a:gradFill>
              <a:gsLst>
                <a:gs pos="0">
                  <a:srgbClr val="000082"/>
                </a:gs>
                <a:gs pos="30000">
                  <a:srgbClr val="66008F"/>
                </a:gs>
                <a:gs pos="64999">
                  <a:srgbClr val="BA0066"/>
                </a:gs>
                <a:gs pos="89999">
                  <a:srgbClr val="FF0000"/>
                </a:gs>
                <a:gs pos="100000">
                  <a:srgbClr val="FF82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BC607AA4-9A80-4D36-9D7B-F84862866250}"/>
              </a:ext>
            </a:extLst>
          </p:cNvPr>
          <p:cNvSpPr/>
          <p:nvPr/>
        </p:nvSpPr>
        <p:spPr>
          <a:xfrm>
            <a:off x="7101503" y="3533878"/>
            <a:ext cx="571500" cy="200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30" name="TextBox 25">
            <a:extLst>
              <a:ext uri="{FF2B5EF4-FFF2-40B4-BE49-F238E27FC236}">
                <a16:creationId xmlns:a16="http://schemas.microsoft.com/office/drawing/2014/main" id="{1E242A71-3510-485C-9D37-5EF57F80192A}"/>
              </a:ext>
            </a:extLst>
          </p:cNvPr>
          <p:cNvSpPr txBox="1">
            <a:spLocks noChangeArrowheads="1"/>
          </p:cNvSpPr>
          <p:nvPr/>
        </p:nvSpPr>
        <p:spPr bwMode="auto">
          <a:xfrm>
            <a:off x="7172941" y="5164240"/>
            <a:ext cx="785812" cy="400110"/>
          </a:xfrm>
          <a:prstGeom prst="rect">
            <a:avLst/>
          </a:prstGeom>
          <a:noFill/>
          <a:ln w="9525">
            <a:noFill/>
            <a:miter lim="800000"/>
            <a:headEnd/>
            <a:tailEnd/>
          </a:ln>
        </p:spPr>
        <p:txBody>
          <a:bodyPr>
            <a:spAutoFit/>
          </a:bodyPr>
          <a:lstStyle/>
          <a:p>
            <a:r>
              <a:rPr lang="en-US" altLang="zh-CN" sz="2000" b="1" i="1">
                <a:solidFill>
                  <a:srgbClr val="2D32FD"/>
                </a:solidFill>
                <a:latin typeface="Times New Roman" panose="02020603050405020304" pitchFamily="18" charset="0"/>
                <a:cs typeface="Times New Roman" panose="02020603050405020304" pitchFamily="18" charset="0"/>
              </a:rPr>
              <a:t>H</a:t>
            </a:r>
            <a:r>
              <a:rPr lang="en-US" altLang="zh-CN" sz="2000" b="1" i="1" baseline="-25000">
                <a:solidFill>
                  <a:srgbClr val="2D32FD"/>
                </a:solidFill>
                <a:latin typeface="Times New Roman" panose="02020603050405020304" pitchFamily="18" charset="0"/>
                <a:cs typeface="Times New Roman" panose="02020603050405020304" pitchFamily="18" charset="0"/>
              </a:rPr>
              <a:t>eff</a:t>
            </a:r>
            <a:endParaRPr lang="zh-CN" altLang="en-US" sz="2000" b="1" i="1">
              <a:solidFill>
                <a:srgbClr val="2D32FD"/>
              </a:solidFill>
              <a:latin typeface="Times New Roman" panose="02020603050405020304" pitchFamily="18" charset="0"/>
              <a:cs typeface="Times New Roman" panose="02020603050405020304" pitchFamily="18" charset="0"/>
            </a:endParaRPr>
          </a:p>
        </p:txBody>
      </p:sp>
      <p:sp>
        <p:nvSpPr>
          <p:cNvPr id="31" name="右大括号 30">
            <a:extLst>
              <a:ext uri="{FF2B5EF4-FFF2-40B4-BE49-F238E27FC236}">
                <a16:creationId xmlns:a16="http://schemas.microsoft.com/office/drawing/2014/main" id="{C42E27BD-F341-46A8-9D9D-78AEE8B5F4BC}"/>
              </a:ext>
            </a:extLst>
          </p:cNvPr>
          <p:cNvSpPr/>
          <p:nvPr/>
        </p:nvSpPr>
        <p:spPr>
          <a:xfrm>
            <a:off x="2412028" y="3605315"/>
            <a:ext cx="46038" cy="28575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32" name="右大括号 31">
            <a:extLst>
              <a:ext uri="{FF2B5EF4-FFF2-40B4-BE49-F238E27FC236}">
                <a16:creationId xmlns:a16="http://schemas.microsoft.com/office/drawing/2014/main" id="{CB7C9127-5692-483A-A420-6B12607BEDE4}"/>
              </a:ext>
            </a:extLst>
          </p:cNvPr>
          <p:cNvSpPr/>
          <p:nvPr/>
        </p:nvSpPr>
        <p:spPr>
          <a:xfrm>
            <a:off x="3886817" y="3891065"/>
            <a:ext cx="71437" cy="28575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33" name="右大括号 32">
            <a:extLst>
              <a:ext uri="{FF2B5EF4-FFF2-40B4-BE49-F238E27FC236}">
                <a16:creationId xmlns:a16="http://schemas.microsoft.com/office/drawing/2014/main" id="{1A9ACAD4-D9CC-4815-82D1-26EA7718ECE2}"/>
              </a:ext>
            </a:extLst>
          </p:cNvPr>
          <p:cNvSpPr/>
          <p:nvPr/>
        </p:nvSpPr>
        <p:spPr>
          <a:xfrm>
            <a:off x="5315567" y="4248254"/>
            <a:ext cx="71437" cy="357187"/>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sp>
        <p:nvSpPr>
          <p:cNvPr id="34" name="TextBox 32">
            <a:extLst>
              <a:ext uri="{FF2B5EF4-FFF2-40B4-BE49-F238E27FC236}">
                <a16:creationId xmlns:a16="http://schemas.microsoft.com/office/drawing/2014/main" id="{38FC3BD7-170E-4495-B921-43FA37137B08}"/>
              </a:ext>
            </a:extLst>
          </p:cNvPr>
          <p:cNvSpPr txBox="1">
            <a:spLocks noChangeArrowheads="1"/>
          </p:cNvSpPr>
          <p:nvPr/>
        </p:nvSpPr>
        <p:spPr bwMode="auto">
          <a:xfrm>
            <a:off x="5656879" y="5000728"/>
            <a:ext cx="1285875" cy="400110"/>
          </a:xfrm>
          <a:prstGeom prst="rect">
            <a:avLst/>
          </a:prstGeom>
          <a:noFill/>
          <a:ln w="9525">
            <a:noFill/>
            <a:miter lim="800000"/>
            <a:headEnd/>
            <a:tailEnd/>
          </a:ln>
        </p:spPr>
        <p:txBody>
          <a:bodyPr>
            <a:spAutoFit/>
          </a:bodyPr>
          <a:lstStyle/>
          <a:p>
            <a:r>
              <a:rPr lang="en-US" altLang="zh-CN" sz="2000" b="1">
                <a:solidFill>
                  <a:srgbClr val="FF0000"/>
                </a:solidFill>
                <a:latin typeface="Times New Roman" panose="02020603050405020304" pitchFamily="18" charset="0"/>
                <a:cs typeface="Times New Roman" panose="02020603050405020304" pitchFamily="18" charset="0"/>
              </a:rPr>
              <a:t>••• •••</a:t>
            </a:r>
            <a:endParaRPr lang="zh-CN" altLang="en-US" sz="2000" b="1">
              <a:solidFill>
                <a:srgbClr val="FF0000"/>
              </a:solidFill>
              <a:latin typeface="Times New Roman" panose="02020603050405020304" pitchFamily="18" charset="0"/>
              <a:cs typeface="Times New Roman" panose="02020603050405020304" pitchFamily="18" charset="0"/>
            </a:endParaRPr>
          </a:p>
        </p:txBody>
      </p:sp>
      <p:cxnSp>
        <p:nvCxnSpPr>
          <p:cNvPr id="37" name="直接箭头连接符 36">
            <a:extLst>
              <a:ext uri="{FF2B5EF4-FFF2-40B4-BE49-F238E27FC236}">
                <a16:creationId xmlns:a16="http://schemas.microsoft.com/office/drawing/2014/main" id="{AD41CB89-99E4-46BD-9E1A-F52733FFAF91}"/>
              </a:ext>
            </a:extLst>
          </p:cNvPr>
          <p:cNvCxnSpPr/>
          <p:nvPr/>
        </p:nvCxnSpPr>
        <p:spPr>
          <a:xfrm>
            <a:off x="2585067" y="5248379"/>
            <a:ext cx="357187" cy="1587"/>
          </a:xfrm>
          <a:prstGeom prst="straightConnector1">
            <a:avLst/>
          </a:prstGeom>
          <a:ln w="28575" cmpd="dbl">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5B0A5698-6CB9-49F7-BDEC-03943DF0DFE0}"/>
              </a:ext>
            </a:extLst>
          </p:cNvPr>
          <p:cNvCxnSpPr/>
          <p:nvPr/>
        </p:nvCxnSpPr>
        <p:spPr>
          <a:xfrm>
            <a:off x="4085253" y="5248379"/>
            <a:ext cx="357188" cy="1587"/>
          </a:xfrm>
          <a:prstGeom prst="straightConnector1">
            <a:avLst/>
          </a:prstGeom>
          <a:ln w="28575" cmpd="dbl">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116ED6E0-55E6-4C72-92F0-B96F6C45F92E}"/>
              </a:ext>
            </a:extLst>
          </p:cNvPr>
          <p:cNvSpPr/>
          <p:nvPr/>
        </p:nvSpPr>
        <p:spPr>
          <a:xfrm>
            <a:off x="7157066" y="5105503"/>
            <a:ext cx="571500" cy="5715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6DF9B240-1304-4F5C-B37C-08295A0531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502" y="3055046"/>
            <a:ext cx="857764" cy="1080000"/>
          </a:xfrm>
          <a:prstGeom prst="rect">
            <a:avLst/>
          </a:prstGeom>
          <a:noFill/>
          <a:extLst>
            <a:ext uri="{909E8E84-426E-40DD-AFC4-6F175D3DCCD1}">
              <a14:hiddenFill xmlns:a14="http://schemas.microsoft.com/office/drawing/2010/main">
                <a:solidFill>
                  <a:srgbClr val="FFFFFF"/>
                </a:solidFill>
              </a14:hiddenFill>
            </a:ext>
          </a:extLst>
        </p:spPr>
      </p:pic>
      <p:sp>
        <p:nvSpPr>
          <p:cNvPr id="43" name="文本框 42">
            <a:extLst>
              <a:ext uri="{FF2B5EF4-FFF2-40B4-BE49-F238E27FC236}">
                <a16:creationId xmlns:a16="http://schemas.microsoft.com/office/drawing/2014/main" id="{91146C47-48CD-4B64-89FE-29E6A72F73EF}"/>
              </a:ext>
            </a:extLst>
          </p:cNvPr>
          <p:cNvSpPr txBox="1"/>
          <p:nvPr/>
        </p:nvSpPr>
        <p:spPr>
          <a:xfrm>
            <a:off x="9396579" y="4135046"/>
            <a:ext cx="896954" cy="338554"/>
          </a:xfrm>
          <a:prstGeom prst="rect">
            <a:avLst/>
          </a:prstGeom>
          <a:noFill/>
        </p:spPr>
        <p:txBody>
          <a:bodyPr wrap="square">
            <a:spAutoFit/>
          </a:bodyPr>
          <a:lstStyle/>
          <a:p>
            <a:r>
              <a:rPr lang="en-US" altLang="zh-CN" sz="1600" b="1" i="0" u="none" strike="noStrike" baseline="0" dirty="0">
                <a:latin typeface="Times New Roman" panose="02020603050405020304" pitchFamily="18" charset="0"/>
                <a:cs typeface="Times New Roman" panose="02020603050405020304" pitchFamily="18" charset="0"/>
              </a:rPr>
              <a:t>Callan</a:t>
            </a:r>
            <a:endParaRPr lang="zh-CN" altLang="en-US" sz="1600" dirty="0"/>
          </a:p>
        </p:txBody>
      </p:sp>
      <p:sp>
        <p:nvSpPr>
          <p:cNvPr id="44" name="文本框 43">
            <a:extLst>
              <a:ext uri="{FF2B5EF4-FFF2-40B4-BE49-F238E27FC236}">
                <a16:creationId xmlns:a16="http://schemas.microsoft.com/office/drawing/2014/main" id="{29C636EB-896F-4337-B763-D518AA22D336}"/>
              </a:ext>
            </a:extLst>
          </p:cNvPr>
          <p:cNvSpPr txBox="1"/>
          <p:nvPr/>
        </p:nvSpPr>
        <p:spPr>
          <a:xfrm>
            <a:off x="10464448" y="4129822"/>
            <a:ext cx="1285014" cy="338554"/>
          </a:xfrm>
          <a:prstGeom prst="rect">
            <a:avLst/>
          </a:prstGeom>
          <a:noFill/>
        </p:spPr>
        <p:txBody>
          <a:bodyPr wrap="square">
            <a:spAutoFit/>
          </a:bodyPr>
          <a:lstStyle/>
          <a:p>
            <a:r>
              <a:rPr lang="en-US" altLang="zh-CN" sz="1600" b="1" i="0" u="none" strike="noStrike" baseline="0" dirty="0" err="1">
                <a:latin typeface="Times New Roman" panose="02020603050405020304" pitchFamily="18" charset="0"/>
                <a:cs typeface="Times New Roman" panose="02020603050405020304" pitchFamily="18" charset="0"/>
              </a:rPr>
              <a:t>Symanzik</a:t>
            </a:r>
            <a:r>
              <a:rPr lang="en-US" altLang="zh-CN" sz="1600" b="1" i="0" u="none" strike="noStrike" baseline="0" dirty="0">
                <a:latin typeface="Times New Roman" panose="02020603050405020304" pitchFamily="18" charset="0"/>
                <a:cs typeface="Times New Roman" panose="02020603050405020304" pitchFamily="18" charset="0"/>
              </a:rPr>
              <a:t> </a:t>
            </a:r>
            <a:endParaRPr lang="zh-CN" altLang="en-US" sz="1600" dirty="0"/>
          </a:p>
        </p:txBody>
      </p:sp>
      <p:pic>
        <p:nvPicPr>
          <p:cNvPr id="3076" name="Picture 4" descr="Kurt Symanzik Kurt Symanzik was born November 23,1923 in Lyck, East  Prussia. He grew up in of23, when he entered the Technical U">
            <a:extLst>
              <a:ext uri="{FF2B5EF4-FFF2-40B4-BE49-F238E27FC236}">
                <a16:creationId xmlns:a16="http://schemas.microsoft.com/office/drawing/2014/main" id="{91349ECB-F656-4342-8AAE-40FFB43E3C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3477" y="3049822"/>
            <a:ext cx="748005" cy="1080000"/>
          </a:xfrm>
          <a:prstGeom prst="rect">
            <a:avLst/>
          </a:prstGeom>
          <a:noFill/>
          <a:extLst>
            <a:ext uri="{909E8E84-426E-40DD-AFC4-6F175D3DCCD1}">
              <a14:hiddenFill xmlns:a14="http://schemas.microsoft.com/office/drawing/2010/main">
                <a:solidFill>
                  <a:srgbClr val="FFFFFF"/>
                </a:solidFill>
              </a14:hiddenFill>
            </a:ext>
          </a:extLst>
        </p:spPr>
      </p:pic>
      <p:sp>
        <p:nvSpPr>
          <p:cNvPr id="47" name="文本框 46">
            <a:extLst>
              <a:ext uri="{FF2B5EF4-FFF2-40B4-BE49-F238E27FC236}">
                <a16:creationId xmlns:a16="http://schemas.microsoft.com/office/drawing/2014/main" id="{4128BDF0-6EF5-462D-ADAE-33A9EF779942}"/>
              </a:ext>
            </a:extLst>
          </p:cNvPr>
          <p:cNvSpPr txBox="1"/>
          <p:nvPr/>
        </p:nvSpPr>
        <p:spPr>
          <a:xfrm>
            <a:off x="5451233" y="1790475"/>
            <a:ext cx="6104372" cy="646331"/>
          </a:xfrm>
          <a:prstGeom prst="rect">
            <a:avLst/>
          </a:prstGeom>
          <a:noFill/>
        </p:spPr>
        <p:txBody>
          <a:bodyPr wrap="square">
            <a:spAutoFit/>
          </a:bodyPr>
          <a:lstStyle/>
          <a:p>
            <a:pPr algn="r"/>
            <a:r>
              <a:rPr lang="en-US" altLang="zh-CN" dirty="0">
                <a:solidFill>
                  <a:srgbClr val="0000FF"/>
                </a:solidFill>
                <a:latin typeface="Times New Roman" panose="02020603050405020304" pitchFamily="18" charset="0"/>
                <a:cs typeface="Times New Roman" panose="02020603050405020304" pitchFamily="18" charset="0"/>
              </a:rPr>
              <a:t>Gell-Mann and </a:t>
            </a:r>
            <a:r>
              <a:rPr lang="en-US" altLang="zh-CN" b="0" u="none" strike="noStrike" dirty="0">
                <a:solidFill>
                  <a:srgbClr val="0000FF"/>
                </a:solidFill>
                <a:effectLst/>
                <a:latin typeface="Times New Roman" panose="02020603050405020304" pitchFamily="18" charset="0"/>
                <a:cs typeface="Times New Roman" panose="02020603050405020304" pitchFamily="18" charset="0"/>
              </a:rPr>
              <a:t>Low</a:t>
            </a:r>
            <a:r>
              <a:rPr lang="en-US" altLang="zh-CN" b="0" dirty="0">
                <a:solidFill>
                  <a:srgbClr val="0000FF"/>
                </a:solidFill>
                <a:effectLst/>
                <a:latin typeface="Times New Roman" panose="02020603050405020304" pitchFamily="18" charset="0"/>
                <a:cs typeface="Times New Roman" panose="02020603050405020304" pitchFamily="18" charset="0"/>
              </a:rPr>
              <a:t> (1954). </a:t>
            </a:r>
            <a:r>
              <a:rPr lang="en-US" altLang="zh-CN" b="0" u="none" strike="noStrike" dirty="0">
                <a:solidFill>
                  <a:srgbClr val="0000FF"/>
                </a:solidFill>
                <a:effectLst/>
                <a:latin typeface="Times New Roman" panose="02020603050405020304" pitchFamily="18" charset="0"/>
                <a:cs typeface="Times New Roman" panose="02020603050405020304" pitchFamily="18" charset="0"/>
              </a:rPr>
              <a:t>"Quantum Electrodynamics at Small Distances"</a:t>
            </a:r>
            <a:r>
              <a:rPr lang="en-US" altLang="zh-CN" b="0" dirty="0">
                <a:solidFill>
                  <a:srgbClr val="0000FF"/>
                </a:solidFill>
                <a:effectLst/>
                <a:latin typeface="Times New Roman" panose="02020603050405020304" pitchFamily="18" charset="0"/>
                <a:cs typeface="Times New Roman" panose="02020603050405020304" pitchFamily="18" charset="0"/>
              </a:rPr>
              <a:t> Phys. Rev. </a:t>
            </a:r>
            <a:r>
              <a:rPr lang="en-US" altLang="zh-CN" b="1" dirty="0">
                <a:solidFill>
                  <a:srgbClr val="0000FF"/>
                </a:solidFill>
                <a:effectLst/>
                <a:latin typeface="Times New Roman" panose="02020603050405020304" pitchFamily="18" charset="0"/>
                <a:cs typeface="Times New Roman" panose="02020603050405020304" pitchFamily="18" charset="0"/>
              </a:rPr>
              <a:t>95</a:t>
            </a:r>
            <a:r>
              <a:rPr lang="en-US" altLang="zh-CN" dirty="0">
                <a:solidFill>
                  <a:srgbClr val="0000FF"/>
                </a:solidFill>
                <a:latin typeface="Times New Roman" panose="02020603050405020304" pitchFamily="18" charset="0"/>
                <a:cs typeface="Times New Roman" panose="02020603050405020304" pitchFamily="18" charset="0"/>
              </a:rPr>
              <a:t>, </a:t>
            </a:r>
            <a:r>
              <a:rPr lang="en-US" altLang="zh-CN" b="0" dirty="0">
                <a:solidFill>
                  <a:srgbClr val="0000FF"/>
                </a:solidFill>
                <a:effectLst/>
                <a:latin typeface="Times New Roman" panose="02020603050405020304" pitchFamily="18" charset="0"/>
                <a:cs typeface="Times New Roman" panose="02020603050405020304" pitchFamily="18" charset="0"/>
              </a:rPr>
              <a:t>1300 (1954)</a:t>
            </a:r>
            <a:endParaRPr lang="zh-CN" altLang="en-US"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4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1000"/>
                                  </p:stCondLst>
                                  <p:childTnLst>
                                    <p:set>
                                      <p:cBhvr>
                                        <p:cTn id="18" dur="1" fill="hold">
                                          <p:stCondLst>
                                            <p:cond delay="0"/>
                                          </p:stCondLst>
                                        </p:cTn>
                                        <p:tgtEl>
                                          <p:spTgt spid="38"/>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7000"/>
                            </p:stCondLst>
                            <p:childTnLst>
                              <p:par>
                                <p:cTn id="23" presetID="1" presetClass="entr" presetSubtype="0" fill="hold" grpId="0" nodeType="afterEffect">
                                  <p:stCondLst>
                                    <p:cond delay="100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9000"/>
                            </p:stCondLst>
                            <p:childTnLst>
                              <p:par>
                                <p:cTn id="29" presetID="1" presetClass="entr" presetSubtype="0" fill="hold" nodeType="afterEffect">
                                  <p:stCondLst>
                                    <p:cond delay="10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000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P spid="33" grpId="0" animBg="1"/>
      <p:bldP spid="34" grpId="0"/>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23E21648-C081-CFAF-EE93-D426FEB570E0}"/>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RG achieved great success in quantum field theory</a:t>
            </a:r>
            <a:endParaRPr lang="zh-CN" altLang="en-US" sz="3600" dirty="0">
              <a:solidFill>
                <a:schemeClr val="bg1"/>
              </a:solidFill>
              <a:latin typeface="Arial" panose="020B0604020202020204" pitchFamily="34" charset="0"/>
              <a:cs typeface="Arial" panose="020B0604020202020204" pitchFamily="34" charset="0"/>
            </a:endParaRPr>
          </a:p>
        </p:txBody>
      </p:sp>
      <p:grpSp>
        <p:nvGrpSpPr>
          <p:cNvPr id="38" name="组合 37">
            <a:extLst>
              <a:ext uri="{FF2B5EF4-FFF2-40B4-BE49-F238E27FC236}">
                <a16:creationId xmlns:a16="http://schemas.microsoft.com/office/drawing/2014/main" id="{1F66C779-1633-4161-AF0C-23D3BB235E5B}"/>
              </a:ext>
            </a:extLst>
          </p:cNvPr>
          <p:cNvGrpSpPr/>
          <p:nvPr/>
        </p:nvGrpSpPr>
        <p:grpSpPr>
          <a:xfrm>
            <a:off x="577780" y="1281165"/>
            <a:ext cx="9862457" cy="1584000"/>
            <a:chOff x="577780" y="1281165"/>
            <a:chExt cx="9862457" cy="1584000"/>
          </a:xfrm>
        </p:grpSpPr>
        <p:pic>
          <p:nvPicPr>
            <p:cNvPr id="54" name="Picture 6" descr="http://nobelprize.org/nobel_prizes/physics/laureates/1965/schwin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0197" y="1395998"/>
              <a:ext cx="81162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2" descr="http://nobelprize.org/nobel_prizes/physics/laureates/1965/tomonag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921" y="1378269"/>
              <a:ext cx="77051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4" descr="http://imagecache5.art.com/p/LRG/27/2741/PGRND00Z/richard-feynman-american-physicist-and-nobel-prize-winn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667" y="1378269"/>
              <a:ext cx="811625"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文本框 51">
              <a:extLst>
                <a:ext uri="{FF2B5EF4-FFF2-40B4-BE49-F238E27FC236}">
                  <a16:creationId xmlns:a16="http://schemas.microsoft.com/office/drawing/2014/main" id="{7B6B5F74-372E-4B25-BEF5-EF438B2A3CC7}"/>
                </a:ext>
              </a:extLst>
            </p:cNvPr>
            <p:cNvSpPr txBox="1"/>
            <p:nvPr/>
          </p:nvSpPr>
          <p:spPr>
            <a:xfrm>
              <a:off x="4114801" y="1360184"/>
              <a:ext cx="6253367" cy="1323439"/>
            </a:xfrm>
            <a:prstGeom prst="rect">
              <a:avLst/>
            </a:prstGeom>
            <a:noFill/>
          </p:spPr>
          <p:txBody>
            <a:bodyPr wrap="square">
              <a:spAutoFit/>
            </a:bodyPr>
            <a:lstStyle/>
            <a:p>
              <a:pPr algn="ctr"/>
              <a:r>
                <a:rPr lang="en-US" altLang="zh-CN" sz="2000" b="1" i="0" dirty="0">
                  <a:solidFill>
                    <a:srgbClr val="202122"/>
                  </a:solidFill>
                  <a:effectLst/>
                  <a:latin typeface="Times New Roman" panose="02020603050405020304" pitchFamily="18" charset="0"/>
                  <a:cs typeface="Times New Roman" panose="02020603050405020304" pitchFamily="18" charset="0"/>
                </a:rPr>
                <a:t>Quantum </a:t>
              </a:r>
              <a:r>
                <a:rPr lang="en-US" altLang="zh-CN" sz="2000" b="1" dirty="0">
                  <a:solidFill>
                    <a:srgbClr val="202122"/>
                  </a:solidFill>
                  <a:latin typeface="Times New Roman" panose="02020603050405020304" pitchFamily="18" charset="0"/>
                  <a:cs typeface="Times New Roman" panose="02020603050405020304" pitchFamily="18" charset="0"/>
                </a:rPr>
                <a:t>E</a:t>
              </a:r>
              <a:r>
                <a:rPr lang="en-US" altLang="zh-CN" sz="2000" b="1" i="0" dirty="0">
                  <a:solidFill>
                    <a:srgbClr val="202122"/>
                  </a:solidFill>
                  <a:effectLst/>
                  <a:latin typeface="Times New Roman" panose="02020603050405020304" pitchFamily="18" charset="0"/>
                  <a:cs typeface="Times New Roman" panose="02020603050405020304" pitchFamily="18" charset="0"/>
                </a:rPr>
                <a:t>lectrodynamics </a:t>
              </a:r>
            </a:p>
            <a:p>
              <a:pPr algn="ctr"/>
              <a:endParaRPr lang="en-US" altLang="zh-CN" sz="2000" b="1" i="0" dirty="0">
                <a:solidFill>
                  <a:srgbClr val="202122"/>
                </a:solidFill>
                <a:effectLst/>
                <a:latin typeface="Times New Roman" panose="02020603050405020304" pitchFamily="18" charset="0"/>
                <a:cs typeface="Times New Roman" panose="02020603050405020304" pitchFamily="18" charset="0"/>
              </a:endParaRPr>
            </a:p>
            <a:p>
              <a:r>
                <a:rPr lang="en-US" altLang="zh-CN" sz="2000" b="1" dirty="0">
                  <a:solidFill>
                    <a:srgbClr val="0000FF"/>
                  </a:solidFill>
                  <a:latin typeface="Times New Roman" panose="02020603050405020304" pitchFamily="18" charset="0"/>
                  <a:cs typeface="Times New Roman" panose="02020603050405020304" pitchFamily="18" charset="0"/>
                </a:rPr>
                <a:t>They solved the infinite divergence </a:t>
              </a:r>
              <a:r>
                <a:rPr lang="en-US" altLang="zh-CN" sz="2000" b="1" i="0" dirty="0">
                  <a:solidFill>
                    <a:srgbClr val="0000FF"/>
                  </a:solidFill>
                  <a:effectLst/>
                  <a:latin typeface="Times New Roman" panose="02020603050405020304" pitchFamily="18" charset="0"/>
                  <a:cs typeface="Times New Roman" panose="02020603050405020304" pitchFamily="18" charset="0"/>
                </a:rPr>
                <a:t>problem in quantum electrodynamics and won the Nobel prize in 1965</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sp>
          <p:nvSpPr>
            <p:cNvPr id="57" name="文本框 56">
              <a:extLst>
                <a:ext uri="{FF2B5EF4-FFF2-40B4-BE49-F238E27FC236}">
                  <a16:creationId xmlns:a16="http://schemas.microsoft.com/office/drawing/2014/main" id="{216DB498-FE78-43C1-B35C-E9A8D568E525}"/>
                </a:ext>
              </a:extLst>
            </p:cNvPr>
            <p:cNvSpPr txBox="1"/>
            <p:nvPr/>
          </p:nvSpPr>
          <p:spPr>
            <a:xfrm>
              <a:off x="751116" y="2473264"/>
              <a:ext cx="1127926" cy="338554"/>
            </a:xfrm>
            <a:prstGeom prst="rect">
              <a:avLst/>
            </a:prstGeom>
            <a:noFill/>
          </p:spPr>
          <p:txBody>
            <a:bodyPr wrap="square">
              <a:spAutoFit/>
            </a:bodyPr>
            <a:lstStyle/>
            <a:p>
              <a:pPr algn="ctr"/>
              <a:r>
                <a:rPr lang="en-US" altLang="zh-CN" sz="1600" b="1" i="0" u="none" strike="noStrike" dirty="0">
                  <a:effectLst/>
                  <a:latin typeface="Times New Roman" panose="02020603050405020304" pitchFamily="18" charset="0"/>
                  <a:cs typeface="Times New Roman" panose="02020603050405020304" pitchFamily="18" charset="0"/>
                </a:rPr>
                <a:t>Feynman</a:t>
              </a:r>
              <a:endParaRPr lang="zh-CN" altLang="en-US" sz="1600" b="1"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E185D839-136E-4051-898A-6651D7808A7E}"/>
                </a:ext>
              </a:extLst>
            </p:cNvPr>
            <p:cNvSpPr txBox="1"/>
            <p:nvPr/>
          </p:nvSpPr>
          <p:spPr>
            <a:xfrm>
              <a:off x="1836338" y="2473264"/>
              <a:ext cx="1188216" cy="338554"/>
            </a:xfrm>
            <a:prstGeom prst="rect">
              <a:avLst/>
            </a:prstGeom>
            <a:noFill/>
          </p:spPr>
          <p:txBody>
            <a:bodyPr wrap="square">
              <a:spAutoFit/>
            </a:bodyPr>
            <a:lstStyle/>
            <a:p>
              <a:pPr algn="ctr"/>
              <a:r>
                <a:rPr lang="en-US" altLang="zh-CN" sz="1600" b="1" i="0" u="none" strike="noStrike" dirty="0">
                  <a:effectLst/>
                  <a:latin typeface="Times New Roman" panose="02020603050405020304" pitchFamily="18" charset="0"/>
                  <a:cs typeface="Times New Roman" panose="02020603050405020304" pitchFamily="18" charset="0"/>
                </a:rPr>
                <a:t>Schwinger</a:t>
              </a:r>
              <a:r>
                <a:rPr lang="en-US" altLang="zh-CN" sz="1600" b="1" i="0" dirty="0">
                  <a:effectLst/>
                  <a:latin typeface="Times New Roman" panose="02020603050405020304" pitchFamily="18" charset="0"/>
                  <a:cs typeface="Times New Roman" panose="02020603050405020304" pitchFamily="18" charset="0"/>
                </a:rPr>
                <a:t> </a:t>
              </a:r>
              <a:endParaRPr lang="zh-CN" altLang="en-US" sz="1600" b="1" dirty="0">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F39D4D36-A80B-4CB8-8DF3-04C1CBBD3D61}"/>
                </a:ext>
              </a:extLst>
            </p:cNvPr>
            <p:cNvSpPr txBox="1"/>
            <p:nvPr/>
          </p:nvSpPr>
          <p:spPr>
            <a:xfrm>
              <a:off x="2926586" y="2473264"/>
              <a:ext cx="1188215" cy="338554"/>
            </a:xfrm>
            <a:prstGeom prst="rect">
              <a:avLst/>
            </a:prstGeom>
            <a:noFill/>
          </p:spPr>
          <p:txBody>
            <a:bodyPr wrap="square">
              <a:spAutoFit/>
            </a:bodyPr>
            <a:lstStyle/>
            <a:p>
              <a:r>
                <a:rPr lang="en-US" altLang="zh-CN" sz="1600" b="1" i="0" u="none" strike="noStrike" dirty="0" err="1">
                  <a:effectLst/>
                  <a:latin typeface="Times New Roman" panose="02020603050405020304" pitchFamily="18" charset="0"/>
                  <a:cs typeface="Times New Roman" panose="02020603050405020304" pitchFamily="18" charset="0"/>
                </a:rPr>
                <a:t>Tomonaga</a:t>
              </a:r>
              <a:endParaRPr lang="zh-CN" altLang="en-US" sz="1600" b="1" dirty="0">
                <a:latin typeface="Times New Roman" panose="02020603050405020304" pitchFamily="18" charset="0"/>
                <a:cs typeface="Times New Roman" panose="02020603050405020304" pitchFamily="18" charset="0"/>
              </a:endParaRPr>
            </a:p>
          </p:txBody>
        </p:sp>
        <p:sp>
          <p:nvSpPr>
            <p:cNvPr id="33" name="矩形: 圆角 32">
              <a:extLst>
                <a:ext uri="{FF2B5EF4-FFF2-40B4-BE49-F238E27FC236}">
                  <a16:creationId xmlns:a16="http://schemas.microsoft.com/office/drawing/2014/main" id="{A86EEC9D-BC1D-4A1F-B46C-1A8147FE261D}"/>
                </a:ext>
              </a:extLst>
            </p:cNvPr>
            <p:cNvSpPr/>
            <p:nvPr/>
          </p:nvSpPr>
          <p:spPr>
            <a:xfrm>
              <a:off x="577780" y="1281165"/>
              <a:ext cx="9862457" cy="15840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5E3FCEBF-0615-436A-91CB-91F249A16AB3}"/>
              </a:ext>
            </a:extLst>
          </p:cNvPr>
          <p:cNvGrpSpPr/>
          <p:nvPr/>
        </p:nvGrpSpPr>
        <p:grpSpPr>
          <a:xfrm>
            <a:off x="1178169" y="3027708"/>
            <a:ext cx="9862457" cy="1584000"/>
            <a:chOff x="1836338" y="2996990"/>
            <a:chExt cx="9862457" cy="1584000"/>
          </a:xfrm>
        </p:grpSpPr>
        <p:pic>
          <p:nvPicPr>
            <p:cNvPr id="60" name="Picture 8" descr="http://www.nobelprize.org/nobel_prizes/physics/laureates/1999/thoof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8598" y="3090105"/>
              <a:ext cx="77075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Martinus J.G. Veltm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9633" y="3090105"/>
              <a:ext cx="770753" cy="1080000"/>
            </a:xfrm>
            <a:prstGeom prst="rect">
              <a:avLst/>
            </a:prstGeom>
            <a:noFill/>
            <a:extLst>
              <a:ext uri="{909E8E84-426E-40DD-AFC4-6F175D3DCCD1}">
                <a14:hiddenFill xmlns:a14="http://schemas.microsoft.com/office/drawing/2010/main">
                  <a:solidFill>
                    <a:srgbClr val="FFFFFF"/>
                  </a:solidFill>
                </a14:hiddenFill>
              </a:ext>
            </a:extLst>
          </p:spPr>
        </p:pic>
        <p:sp>
          <p:nvSpPr>
            <p:cNvPr id="63" name="文本框 62">
              <a:extLst>
                <a:ext uri="{FF2B5EF4-FFF2-40B4-BE49-F238E27FC236}">
                  <a16:creationId xmlns:a16="http://schemas.microsoft.com/office/drawing/2014/main" id="{74EC12C8-A060-4C57-AAE0-3906B756884C}"/>
                </a:ext>
              </a:extLst>
            </p:cNvPr>
            <p:cNvSpPr txBox="1"/>
            <p:nvPr/>
          </p:nvSpPr>
          <p:spPr>
            <a:xfrm>
              <a:off x="2463180" y="3065384"/>
              <a:ext cx="5732584" cy="1323439"/>
            </a:xfrm>
            <a:prstGeom prst="rect">
              <a:avLst/>
            </a:prstGeom>
            <a:noFill/>
          </p:spPr>
          <p:txBody>
            <a:bodyPr wrap="square">
              <a:spAutoFit/>
            </a:bodyPr>
            <a:lstStyle/>
            <a:p>
              <a:pPr algn="ctr"/>
              <a:r>
                <a:rPr lang="en-US" altLang="zh-CN" sz="2000" b="1" i="0" u="none" strike="noStrike" baseline="0" dirty="0">
                  <a:latin typeface="Times New Roman" panose="02020603050405020304" pitchFamily="18" charset="0"/>
                  <a:cs typeface="Times New Roman" panose="02020603050405020304" pitchFamily="18" charset="0"/>
                </a:rPr>
                <a:t>Yang-Mills gauge theory</a:t>
              </a:r>
            </a:p>
            <a:p>
              <a:pPr algn="ctr"/>
              <a:endParaRPr lang="en-US" altLang="zh-CN" sz="2000" b="1" i="0" u="none" strike="noStrike" baseline="0" dirty="0">
                <a:latin typeface="Times New Roman" panose="02020603050405020304" pitchFamily="18" charset="0"/>
                <a:cs typeface="Times New Roman" panose="02020603050405020304" pitchFamily="18" charset="0"/>
              </a:endParaRPr>
            </a:p>
            <a:p>
              <a:r>
                <a:rPr lang="en-US" altLang="zh-CN" sz="2000" b="1" i="0" u="none" strike="noStrike" baseline="0" dirty="0">
                  <a:solidFill>
                    <a:srgbClr val="0000FF"/>
                  </a:solidFill>
                  <a:latin typeface="Times New Roman" panose="02020603050405020304" pitchFamily="18" charset="0"/>
                  <a:cs typeface="Times New Roman" panose="02020603050405020304" pitchFamily="18" charset="0"/>
                </a:rPr>
                <a:t>They showed that Yang-Mills gauge theories are renormalizable and shared the 1999 Nobel Prize</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sp>
          <p:nvSpPr>
            <p:cNvPr id="64" name="文本框 63">
              <a:extLst>
                <a:ext uri="{FF2B5EF4-FFF2-40B4-BE49-F238E27FC236}">
                  <a16:creationId xmlns:a16="http://schemas.microsoft.com/office/drawing/2014/main" id="{C8C3C6E6-328D-45F2-859A-20E48F87A87E}"/>
                </a:ext>
              </a:extLst>
            </p:cNvPr>
            <p:cNvSpPr txBox="1"/>
            <p:nvPr/>
          </p:nvSpPr>
          <p:spPr>
            <a:xfrm>
              <a:off x="9028598" y="4194855"/>
              <a:ext cx="926838" cy="338554"/>
            </a:xfrm>
            <a:prstGeom prst="rect">
              <a:avLst/>
            </a:prstGeom>
            <a:noFill/>
          </p:spPr>
          <p:txBody>
            <a:bodyPr wrap="square">
              <a:spAutoFit/>
            </a:bodyPr>
            <a:lstStyle/>
            <a:p>
              <a:pPr algn="ctr"/>
              <a:r>
                <a:rPr lang="en-US" altLang="zh-CN" sz="1600" b="1" i="0" u="none" strike="noStrike" baseline="0" dirty="0">
                  <a:latin typeface="Times New Roman" panose="02020603050405020304" pitchFamily="18" charset="0"/>
                  <a:cs typeface="Times New Roman" panose="02020603050405020304" pitchFamily="18" charset="0"/>
                </a:rPr>
                <a:t>’t </a:t>
              </a:r>
              <a:r>
                <a:rPr lang="en-US" altLang="zh-CN" sz="1600" b="1" i="0" u="none" strike="noStrike" baseline="0" dirty="0" err="1">
                  <a:latin typeface="Times New Roman" panose="02020603050405020304" pitchFamily="18" charset="0"/>
                  <a:cs typeface="Times New Roman" panose="02020603050405020304" pitchFamily="18" charset="0"/>
                </a:rPr>
                <a:t>Hooft</a:t>
              </a:r>
              <a:r>
                <a:rPr lang="en-US" altLang="zh-CN" sz="1600" b="1" i="0" u="none" strike="noStrike" baseline="0" dirty="0">
                  <a:latin typeface="Times New Roman" panose="02020603050405020304" pitchFamily="18" charset="0"/>
                  <a:cs typeface="Times New Roman" panose="02020603050405020304" pitchFamily="18" charset="0"/>
                </a:rPr>
                <a:t> </a:t>
              </a:r>
              <a:endParaRPr lang="zh-CN" altLang="en-US" sz="1600" b="1" dirty="0">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30410197-A446-4410-B36B-9D092AA1041B}"/>
                </a:ext>
              </a:extLst>
            </p:cNvPr>
            <p:cNvSpPr txBox="1"/>
            <p:nvPr/>
          </p:nvSpPr>
          <p:spPr>
            <a:xfrm>
              <a:off x="9979115" y="4190191"/>
              <a:ext cx="1117878" cy="338554"/>
            </a:xfrm>
            <a:prstGeom prst="rect">
              <a:avLst/>
            </a:prstGeom>
            <a:noFill/>
          </p:spPr>
          <p:txBody>
            <a:bodyPr wrap="square">
              <a:spAutoFit/>
            </a:bodyPr>
            <a:lstStyle/>
            <a:p>
              <a:pPr algn="ctr"/>
              <a:r>
                <a:rPr lang="en-US" altLang="zh-CN" sz="1600" b="1" i="0" u="none" strike="noStrike" baseline="0" dirty="0" err="1">
                  <a:latin typeface="Times New Roman" panose="02020603050405020304" pitchFamily="18" charset="0"/>
                  <a:cs typeface="Times New Roman" panose="02020603050405020304" pitchFamily="18" charset="0"/>
                </a:rPr>
                <a:t>Veltman</a:t>
              </a:r>
              <a:endParaRPr lang="zh-CN" altLang="en-US" sz="1600" b="1" dirty="0">
                <a:latin typeface="Times New Roman" panose="02020603050405020304" pitchFamily="18" charset="0"/>
                <a:cs typeface="Times New Roman" panose="02020603050405020304" pitchFamily="18" charset="0"/>
              </a:endParaRPr>
            </a:p>
          </p:txBody>
        </p:sp>
        <p:sp>
          <p:nvSpPr>
            <p:cNvPr id="77" name="矩形: 圆角 76">
              <a:extLst>
                <a:ext uri="{FF2B5EF4-FFF2-40B4-BE49-F238E27FC236}">
                  <a16:creationId xmlns:a16="http://schemas.microsoft.com/office/drawing/2014/main" id="{22A35603-D914-4657-8DB1-33CDC8DD6EC4}"/>
                </a:ext>
              </a:extLst>
            </p:cNvPr>
            <p:cNvSpPr/>
            <p:nvPr/>
          </p:nvSpPr>
          <p:spPr>
            <a:xfrm>
              <a:off x="1836338" y="2996990"/>
              <a:ext cx="9862457" cy="15840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BEF5D4DD-972A-4FA3-9499-0ACF69F5E5B0}"/>
              </a:ext>
            </a:extLst>
          </p:cNvPr>
          <p:cNvGrpSpPr/>
          <p:nvPr/>
        </p:nvGrpSpPr>
        <p:grpSpPr>
          <a:xfrm>
            <a:off x="1793279" y="4870982"/>
            <a:ext cx="9862457" cy="1584000"/>
            <a:chOff x="602552" y="4805189"/>
            <a:chExt cx="9862457" cy="1584000"/>
          </a:xfrm>
        </p:grpSpPr>
        <p:pic>
          <p:nvPicPr>
            <p:cNvPr id="66" name="Picture 2" descr="David J. Gro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130" y="4892083"/>
              <a:ext cx="77244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 David Politz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7760" y="4892083"/>
              <a:ext cx="79721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Frank Wilcze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5852" y="4892083"/>
              <a:ext cx="779638" cy="1080000"/>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a:extLst>
                <a:ext uri="{FF2B5EF4-FFF2-40B4-BE49-F238E27FC236}">
                  <a16:creationId xmlns:a16="http://schemas.microsoft.com/office/drawing/2014/main" id="{BC327A93-AE65-41D4-8981-10DE5DB20884}"/>
                </a:ext>
              </a:extLst>
            </p:cNvPr>
            <p:cNvSpPr txBox="1"/>
            <p:nvPr/>
          </p:nvSpPr>
          <p:spPr>
            <a:xfrm>
              <a:off x="4114801" y="4881694"/>
              <a:ext cx="6129439" cy="1323439"/>
            </a:xfrm>
            <a:prstGeom prst="rect">
              <a:avLst/>
            </a:prstGeom>
            <a:noFill/>
          </p:spPr>
          <p:txBody>
            <a:bodyPr wrap="square">
              <a:spAutoFit/>
            </a:bodyPr>
            <a:lstStyle/>
            <a:p>
              <a:pPr algn="ctr"/>
              <a:r>
                <a:rPr lang="en-US" altLang="zh-CN" sz="2000" b="1" i="0" u="none" strike="noStrike" baseline="0" dirty="0">
                  <a:latin typeface="Times New Roman" panose="02020603050405020304" pitchFamily="18" charset="0"/>
                  <a:cs typeface="Times New Roman" panose="02020603050405020304" pitchFamily="18" charset="0"/>
                </a:rPr>
                <a:t>Quantum Chromodynamics </a:t>
              </a:r>
            </a:p>
            <a:p>
              <a:pPr algn="ctr"/>
              <a:endParaRPr lang="en-US" altLang="zh-CN" sz="2000" b="1" i="0" u="none" strike="noStrike" baseline="0" dirty="0">
                <a:latin typeface="Times New Roman" panose="02020603050405020304" pitchFamily="18" charset="0"/>
                <a:cs typeface="Times New Roman" panose="02020603050405020304" pitchFamily="18" charset="0"/>
              </a:endParaRPr>
            </a:p>
            <a:p>
              <a:pPr algn="l"/>
              <a:r>
                <a:rPr lang="en-US" altLang="zh-CN" sz="2000" b="1" dirty="0">
                  <a:solidFill>
                    <a:srgbClr val="0000FF"/>
                  </a:solidFill>
                  <a:latin typeface="Times New Roman" panose="02020603050405020304" pitchFamily="18" charset="0"/>
                  <a:cs typeface="Times New Roman" panose="02020603050405020304" pitchFamily="18" charset="0"/>
                </a:rPr>
                <a:t>They</a:t>
              </a:r>
              <a:r>
                <a:rPr lang="en-US" altLang="zh-CN" sz="2000" b="1" i="0" u="none" strike="noStrike" baseline="0" dirty="0">
                  <a:solidFill>
                    <a:srgbClr val="0000FF"/>
                  </a:solidFill>
                  <a:latin typeface="Times New Roman" panose="02020603050405020304" pitchFamily="18" charset="0"/>
                  <a:cs typeface="Times New Roman" panose="02020603050405020304" pitchFamily="18" charset="0"/>
                </a:rPr>
                <a:t> discovered the asymptotic freedom in quantum </a:t>
              </a:r>
              <a:r>
                <a:rPr lang="en-US" altLang="zh-CN" sz="2000" b="1" dirty="0">
                  <a:solidFill>
                    <a:srgbClr val="0000FF"/>
                  </a:solidFill>
                  <a:latin typeface="Times New Roman" panose="02020603050405020304" pitchFamily="18" charset="0"/>
                  <a:cs typeface="Times New Roman" panose="02020603050405020304" pitchFamily="18" charset="0"/>
                </a:rPr>
                <a:t>c</a:t>
              </a:r>
              <a:r>
                <a:rPr lang="en-US" altLang="zh-CN" sz="2000" b="1" i="0" u="none" strike="noStrike" baseline="0" dirty="0">
                  <a:solidFill>
                    <a:srgbClr val="0000FF"/>
                  </a:solidFill>
                  <a:latin typeface="Times New Roman" panose="02020603050405020304" pitchFamily="18" charset="0"/>
                  <a:cs typeface="Times New Roman" panose="02020603050405020304" pitchFamily="18" charset="0"/>
                </a:rPr>
                <a:t>hromodynamics and won the Nobel Prize in 2004.</a:t>
              </a:r>
              <a:endParaRPr lang="zh-CN" altLang="en-US" sz="2000" b="1" dirty="0">
                <a:solidFill>
                  <a:srgbClr val="0000FF"/>
                </a:solidFill>
                <a:latin typeface="Times New Roman" panose="02020603050405020304" pitchFamily="18" charset="0"/>
                <a:cs typeface="Times New Roman" panose="02020603050405020304" pitchFamily="18" charset="0"/>
              </a:endParaRPr>
            </a:p>
          </p:txBody>
        </p:sp>
        <p:sp>
          <p:nvSpPr>
            <p:cNvPr id="71" name="文本框 70">
              <a:extLst>
                <a:ext uri="{FF2B5EF4-FFF2-40B4-BE49-F238E27FC236}">
                  <a16:creationId xmlns:a16="http://schemas.microsoft.com/office/drawing/2014/main" id="{D1ECAC47-7E6F-42CF-91ED-FF5BDF9ABF05}"/>
                </a:ext>
              </a:extLst>
            </p:cNvPr>
            <p:cNvSpPr txBox="1"/>
            <p:nvPr/>
          </p:nvSpPr>
          <p:spPr>
            <a:xfrm>
              <a:off x="878130" y="5972083"/>
              <a:ext cx="772441" cy="338554"/>
            </a:xfrm>
            <a:prstGeom prst="rect">
              <a:avLst/>
            </a:prstGeom>
            <a:noFill/>
          </p:spPr>
          <p:txBody>
            <a:bodyPr wrap="square">
              <a:spAutoFit/>
            </a:bodyPr>
            <a:lstStyle/>
            <a:p>
              <a:pPr algn="ctr"/>
              <a:r>
                <a:rPr lang="en-US" altLang="zh-CN" sz="1600" b="1" i="0" u="none" strike="noStrike" baseline="0" dirty="0">
                  <a:latin typeface="Times New Roman" panose="02020603050405020304" pitchFamily="18" charset="0"/>
                  <a:cs typeface="Times New Roman" panose="02020603050405020304" pitchFamily="18" charset="0"/>
                </a:rPr>
                <a:t>Gross</a:t>
              </a:r>
              <a:endParaRPr lang="zh-CN" altLang="en-US" sz="1600" b="1" dirty="0">
                <a:latin typeface="Times New Roman" panose="02020603050405020304" pitchFamily="18" charset="0"/>
                <a:cs typeface="Times New Roman" panose="02020603050405020304" pitchFamily="18" charset="0"/>
              </a:endParaRPr>
            </a:p>
          </p:txBody>
        </p:sp>
        <p:sp>
          <p:nvSpPr>
            <p:cNvPr id="72" name="文本框 71">
              <a:extLst>
                <a:ext uri="{FF2B5EF4-FFF2-40B4-BE49-F238E27FC236}">
                  <a16:creationId xmlns:a16="http://schemas.microsoft.com/office/drawing/2014/main" id="{CDFF7E56-89D4-4DD8-B4CA-AD3354008234}"/>
                </a:ext>
              </a:extLst>
            </p:cNvPr>
            <p:cNvSpPr txBox="1"/>
            <p:nvPr/>
          </p:nvSpPr>
          <p:spPr>
            <a:xfrm>
              <a:off x="1869357" y="5972083"/>
              <a:ext cx="912781" cy="338554"/>
            </a:xfrm>
            <a:prstGeom prst="rect">
              <a:avLst/>
            </a:prstGeom>
            <a:noFill/>
          </p:spPr>
          <p:txBody>
            <a:bodyPr wrap="square">
              <a:spAutoFit/>
            </a:bodyPr>
            <a:lstStyle/>
            <a:p>
              <a:pPr algn="ctr"/>
              <a:r>
                <a:rPr lang="en-US" altLang="zh-CN" sz="1600" b="1" i="0" u="none" strike="noStrike" baseline="0" dirty="0" err="1">
                  <a:latin typeface="Times New Roman" panose="02020603050405020304" pitchFamily="18" charset="0"/>
                  <a:cs typeface="Times New Roman" panose="02020603050405020304" pitchFamily="18" charset="0"/>
                </a:rPr>
                <a:t>Politzer</a:t>
              </a:r>
              <a:endParaRPr lang="zh-CN" altLang="en-US" sz="1600" b="1" dirty="0">
                <a:latin typeface="Times New Roman" panose="02020603050405020304" pitchFamily="18" charset="0"/>
                <a:cs typeface="Times New Roman" panose="02020603050405020304" pitchFamily="18" charset="0"/>
              </a:endParaRPr>
            </a:p>
          </p:txBody>
        </p:sp>
        <p:sp>
          <p:nvSpPr>
            <p:cNvPr id="73" name="文本框 72">
              <a:extLst>
                <a:ext uri="{FF2B5EF4-FFF2-40B4-BE49-F238E27FC236}">
                  <a16:creationId xmlns:a16="http://schemas.microsoft.com/office/drawing/2014/main" id="{2644EC82-319C-4831-ADCA-1AA545C88A26}"/>
                </a:ext>
              </a:extLst>
            </p:cNvPr>
            <p:cNvSpPr txBox="1"/>
            <p:nvPr/>
          </p:nvSpPr>
          <p:spPr>
            <a:xfrm>
              <a:off x="2835421" y="5972083"/>
              <a:ext cx="965662" cy="338554"/>
            </a:xfrm>
            <a:prstGeom prst="rect">
              <a:avLst/>
            </a:prstGeom>
            <a:noFill/>
          </p:spPr>
          <p:txBody>
            <a:bodyPr wrap="square">
              <a:spAutoFit/>
            </a:bodyPr>
            <a:lstStyle/>
            <a:p>
              <a:pPr algn="ctr"/>
              <a:r>
                <a:rPr lang="en-US" altLang="zh-CN" sz="1600" b="1" i="0" u="none" strike="noStrike" baseline="0" dirty="0" err="1">
                  <a:latin typeface="Times New Roman" panose="02020603050405020304" pitchFamily="18" charset="0"/>
                  <a:cs typeface="Times New Roman" panose="02020603050405020304" pitchFamily="18" charset="0"/>
                </a:rPr>
                <a:t>Wilczek</a:t>
              </a:r>
              <a:endParaRPr lang="zh-CN" altLang="en-US" sz="1600" b="1" dirty="0">
                <a:latin typeface="Times New Roman" panose="02020603050405020304" pitchFamily="18" charset="0"/>
                <a:cs typeface="Times New Roman" panose="02020603050405020304" pitchFamily="18" charset="0"/>
              </a:endParaRPr>
            </a:p>
          </p:txBody>
        </p:sp>
        <p:sp>
          <p:nvSpPr>
            <p:cNvPr id="78" name="矩形: 圆角 77">
              <a:extLst>
                <a:ext uri="{FF2B5EF4-FFF2-40B4-BE49-F238E27FC236}">
                  <a16:creationId xmlns:a16="http://schemas.microsoft.com/office/drawing/2014/main" id="{54930A30-C517-44AD-94FA-09A562EC2211}"/>
                </a:ext>
              </a:extLst>
            </p:cNvPr>
            <p:cNvSpPr/>
            <p:nvPr/>
          </p:nvSpPr>
          <p:spPr>
            <a:xfrm>
              <a:off x="602552" y="4805189"/>
              <a:ext cx="9862457" cy="15840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41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23E21648-C081-CFAF-EE93-D426FEB570E0}"/>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RG </a:t>
            </a:r>
            <a:r>
              <a:rPr lang="en-US" altLang="zh-CN" sz="3600">
                <a:solidFill>
                  <a:schemeClr val="bg1"/>
                </a:solidFill>
                <a:latin typeface="Arial" panose="020B0604020202020204" pitchFamily="34" charset="0"/>
                <a:ea typeface="黑体" panose="02010609060101010101" pitchFamily="49" charset="-122"/>
                <a:cs typeface="Arial" panose="020B0604020202020204" pitchFamily="34" charset="0"/>
              </a:rPr>
              <a:t>application in the field </a:t>
            </a:r>
            <a:r>
              <a:rPr lang="en-US" altLang="zh-CN" sz="3600" dirty="0">
                <a:solidFill>
                  <a:schemeClr val="bg1"/>
                </a:solidFill>
                <a:latin typeface="Arial" panose="020B0604020202020204" pitchFamily="34" charset="0"/>
                <a:ea typeface="黑体" panose="02010609060101010101" pitchFamily="49" charset="-122"/>
                <a:cs typeface="Arial" panose="020B0604020202020204" pitchFamily="34" charset="0"/>
              </a:rPr>
              <a:t>of critical phenomena</a:t>
            </a:r>
            <a:endParaRPr lang="zh-CN" altLang="en-US" sz="3600" dirty="0">
              <a:solidFill>
                <a:schemeClr val="bg1"/>
              </a:solidFill>
              <a:latin typeface="Arial" panose="020B0604020202020204" pitchFamily="34" charset="0"/>
              <a:cs typeface="Arial" panose="020B0604020202020204" pitchFamily="34" charset="0"/>
            </a:endParaRPr>
          </a:p>
        </p:txBody>
      </p:sp>
      <p:pic>
        <p:nvPicPr>
          <p:cNvPr id="51" name="Picture 6" descr="wilson">
            <a:extLst>
              <a:ext uri="{FF2B5EF4-FFF2-40B4-BE49-F238E27FC236}">
                <a16:creationId xmlns:a16="http://schemas.microsoft.com/office/drawing/2014/main" id="{943E0D13-4F93-4A0F-853C-03C58F0BAD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58" y="1546638"/>
            <a:ext cx="78618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nvGrpSpPr>
          <p:cNvPr id="2" name="组合 1">
            <a:extLst>
              <a:ext uri="{FF2B5EF4-FFF2-40B4-BE49-F238E27FC236}">
                <a16:creationId xmlns:a16="http://schemas.microsoft.com/office/drawing/2014/main" id="{45C18B11-5489-469A-8354-798C85577CD8}"/>
              </a:ext>
            </a:extLst>
          </p:cNvPr>
          <p:cNvGrpSpPr/>
          <p:nvPr/>
        </p:nvGrpSpPr>
        <p:grpSpPr>
          <a:xfrm>
            <a:off x="1877068" y="1560781"/>
            <a:ext cx="1161856" cy="1418554"/>
            <a:chOff x="9587556" y="1212646"/>
            <a:chExt cx="1161856" cy="1418554"/>
          </a:xfrm>
        </p:grpSpPr>
        <p:pic>
          <p:nvPicPr>
            <p:cNvPr id="53" name="Picture 2" descr="http://jfi.uchicago.edu/~leop/leokadanoff.jpg">
              <a:extLst>
                <a:ext uri="{FF2B5EF4-FFF2-40B4-BE49-F238E27FC236}">
                  <a16:creationId xmlns:a16="http://schemas.microsoft.com/office/drawing/2014/main" id="{3B13E871-FEBD-4511-A33E-8674B18AF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3514" y="1212646"/>
              <a:ext cx="74994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6">
              <a:extLst>
                <a:ext uri="{FF2B5EF4-FFF2-40B4-BE49-F238E27FC236}">
                  <a16:creationId xmlns:a16="http://schemas.microsoft.com/office/drawing/2014/main" id="{18E17F2B-2492-44E6-8E9D-1FA42C6657A0}"/>
                </a:ext>
              </a:extLst>
            </p:cNvPr>
            <p:cNvSpPr txBox="1">
              <a:spLocks noChangeArrowheads="1"/>
            </p:cNvSpPr>
            <p:nvPr/>
          </p:nvSpPr>
          <p:spPr bwMode="auto">
            <a:xfrm>
              <a:off x="9587556" y="2292646"/>
              <a:ext cx="11618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dirty="0" err="1">
                  <a:latin typeface="Times New Roman" panose="02020603050405020304" pitchFamily="18" charset="0"/>
                  <a:cs typeface="Times New Roman" panose="02020603050405020304" pitchFamily="18" charset="0"/>
                </a:rPr>
                <a:t>Kadanoff</a:t>
              </a:r>
              <a:endParaRPr lang="zh-CN" altLang="en-US" sz="1600" b="1" dirty="0">
                <a:latin typeface="Times New Roman" panose="02020603050405020304" pitchFamily="18" charset="0"/>
                <a:cs typeface="Times New Roman" panose="02020603050405020304" pitchFamily="18" charset="0"/>
              </a:endParaRPr>
            </a:p>
          </p:txBody>
        </p:sp>
      </p:grpSp>
      <p:sp>
        <p:nvSpPr>
          <p:cNvPr id="55" name="文本框 54">
            <a:extLst>
              <a:ext uri="{FF2B5EF4-FFF2-40B4-BE49-F238E27FC236}">
                <a16:creationId xmlns:a16="http://schemas.microsoft.com/office/drawing/2014/main" id="{56E22FED-A9B1-4767-82F5-C9DC832AB5E8}"/>
              </a:ext>
            </a:extLst>
          </p:cNvPr>
          <p:cNvSpPr txBox="1"/>
          <p:nvPr/>
        </p:nvSpPr>
        <p:spPr>
          <a:xfrm>
            <a:off x="3552092" y="1223281"/>
            <a:ext cx="7407512" cy="1883657"/>
          </a:xfrm>
          <a:prstGeom prst="rect">
            <a:avLst/>
          </a:prstGeom>
          <a:noFill/>
        </p:spPr>
        <p:txBody>
          <a:bodyPr wrap="square">
            <a:spAutoFit/>
          </a:bodyPr>
          <a:lstStyle/>
          <a:p>
            <a:pPr algn="l">
              <a:lnSpc>
                <a:spcPct val="150000"/>
              </a:lnSpc>
            </a:pPr>
            <a:r>
              <a:rPr lang="en-US" altLang="zh-CN" sz="2000" b="1" i="0" u="none" strike="noStrike" baseline="0" dirty="0">
                <a:latin typeface="Times New Roman" panose="02020603050405020304" pitchFamily="18" charset="0"/>
                <a:cs typeface="Times New Roman" panose="02020603050405020304" pitchFamily="18" charset="0"/>
              </a:rPr>
              <a:t>In 1966, </a:t>
            </a:r>
            <a:r>
              <a:rPr lang="en-US" altLang="zh-CN" sz="2000" b="1" i="0" u="none" strike="noStrike" baseline="0" dirty="0" err="1">
                <a:latin typeface="Times New Roman" panose="02020603050405020304" pitchFamily="18" charset="0"/>
                <a:cs typeface="Times New Roman" panose="02020603050405020304" pitchFamily="18" charset="0"/>
              </a:rPr>
              <a:t>Kadanoff</a:t>
            </a:r>
            <a:r>
              <a:rPr lang="en-US" altLang="zh-CN" sz="2000" b="1" dirty="0">
                <a:latin typeface="Times New Roman" panose="02020603050405020304" pitchFamily="18" charset="0"/>
                <a:cs typeface="Times New Roman" panose="02020603050405020304" pitchFamily="18" charset="0"/>
              </a:rPr>
              <a:t> proposed a </a:t>
            </a:r>
            <a:r>
              <a:rPr lang="en-US" altLang="zh-CN" sz="2000" b="1" i="0" u="none" strike="noStrike" baseline="0" dirty="0">
                <a:latin typeface="Times New Roman" panose="02020603050405020304" pitchFamily="18" charset="0"/>
                <a:cs typeface="Times New Roman" panose="02020603050405020304" pitchFamily="18" charset="0"/>
              </a:rPr>
              <a:t>block spin scheme to reformulate the scale transformation. His idea, together with the vital contribution of Kenneth Wilson, laid the foundation of the scaling theory of second-order phase transitions and critical phenomena.</a:t>
            </a:r>
            <a:endParaRPr lang="zh-CN" altLang="en-US" sz="2000" b="1" dirty="0">
              <a:latin typeface="Times New Roman" panose="02020603050405020304" pitchFamily="18" charset="0"/>
              <a:cs typeface="Times New Roman" panose="02020603050405020304" pitchFamily="18" charset="0"/>
            </a:endParaRPr>
          </a:p>
        </p:txBody>
      </p:sp>
      <p:pic>
        <p:nvPicPr>
          <p:cNvPr id="58" name="Picture 1">
            <a:extLst>
              <a:ext uri="{FF2B5EF4-FFF2-40B4-BE49-F238E27FC236}">
                <a16:creationId xmlns:a16="http://schemas.microsoft.com/office/drawing/2014/main" id="{5A5DD0B7-4A01-4C6D-8D8D-F250E32999CF}"/>
              </a:ext>
            </a:extLst>
          </p:cNvPr>
          <p:cNvPicPr>
            <a:picLocks noChangeAspect="1" noChangeArrowheads="1"/>
          </p:cNvPicPr>
          <p:nvPr/>
        </p:nvPicPr>
        <p:blipFill>
          <a:blip r:embed="rId5"/>
          <a:srcRect/>
          <a:stretch>
            <a:fillRect/>
          </a:stretch>
        </p:blipFill>
        <p:spPr bwMode="auto">
          <a:xfrm>
            <a:off x="2392934" y="3637945"/>
            <a:ext cx="7519525" cy="1840096"/>
          </a:xfrm>
          <a:prstGeom prst="rect">
            <a:avLst/>
          </a:prstGeom>
          <a:noFill/>
          <a:ln w="9525">
            <a:solidFill>
              <a:schemeClr val="tx1"/>
            </a:solidFill>
            <a:miter lim="800000"/>
            <a:headEnd/>
            <a:tailEnd/>
          </a:ln>
          <a:effectLst/>
        </p:spPr>
      </p:pic>
      <p:sp>
        <p:nvSpPr>
          <p:cNvPr id="59" name="TextBox 40">
            <a:extLst>
              <a:ext uri="{FF2B5EF4-FFF2-40B4-BE49-F238E27FC236}">
                <a16:creationId xmlns:a16="http://schemas.microsoft.com/office/drawing/2014/main" id="{E1B4A436-990E-43E8-B1C7-D926A82268DA}"/>
              </a:ext>
            </a:extLst>
          </p:cNvPr>
          <p:cNvSpPr txBox="1"/>
          <p:nvPr/>
        </p:nvSpPr>
        <p:spPr>
          <a:xfrm>
            <a:off x="862336" y="5575165"/>
            <a:ext cx="10507371" cy="461665"/>
          </a:xfrm>
          <a:prstGeom prst="rect">
            <a:avLst/>
          </a:prstGeom>
          <a:noFill/>
        </p:spPr>
        <p:txBody>
          <a:bodyPr wrap="square" rtlCol="0">
            <a:spAutoFit/>
          </a:bodyPr>
          <a:lstStyle/>
          <a:p>
            <a:pPr algn="ctr"/>
            <a:r>
              <a:rPr lang="en-US" altLang="zh-CN" sz="2400" b="1" dirty="0">
                <a:latin typeface="Times New Roman" pitchFamily="18" charset="0"/>
                <a:cs typeface="Times New Roman" pitchFamily="18" charset="0"/>
              </a:rPr>
              <a:t>Scale transformation: refine the </a:t>
            </a:r>
            <a:r>
              <a:rPr lang="en-US" altLang="zh-CN" sz="2400" b="1" dirty="0" err="1">
                <a:latin typeface="Times New Roman" pitchFamily="18" charset="0"/>
                <a:cs typeface="Times New Roman" pitchFamily="18" charset="0"/>
              </a:rPr>
              <a:t>wavefunction</a:t>
            </a:r>
            <a:r>
              <a:rPr lang="en-US" altLang="zh-CN" sz="2400" b="1" dirty="0">
                <a:latin typeface="Times New Roman" pitchFamily="18" charset="0"/>
                <a:cs typeface="Times New Roman" pitchFamily="18" charset="0"/>
              </a:rPr>
              <a:t> by local RG transformations</a:t>
            </a:r>
            <a:endParaRPr lang="zh-CN" altLang="en-US" sz="2400" b="1" dirty="0">
              <a:latin typeface="Times New Roman" pitchFamily="18" charset="0"/>
              <a:cs typeface="Times New Roman" pitchFamily="18" charset="0"/>
            </a:endParaRPr>
          </a:p>
        </p:txBody>
      </p:sp>
      <p:sp>
        <p:nvSpPr>
          <p:cNvPr id="60" name="Text Box 5">
            <a:extLst>
              <a:ext uri="{FF2B5EF4-FFF2-40B4-BE49-F238E27FC236}">
                <a16:creationId xmlns:a16="http://schemas.microsoft.com/office/drawing/2014/main" id="{D131DFED-FA2C-4524-B567-3C4A85EC80C8}"/>
              </a:ext>
            </a:extLst>
          </p:cNvPr>
          <p:cNvSpPr txBox="1">
            <a:spLocks noChangeArrowheads="1"/>
          </p:cNvSpPr>
          <p:nvPr/>
        </p:nvSpPr>
        <p:spPr bwMode="auto">
          <a:xfrm>
            <a:off x="241851" y="2635805"/>
            <a:ext cx="17031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b="1" dirty="0">
                <a:latin typeface="Times New Roman" panose="02020603050405020304" pitchFamily="18" charset="0"/>
                <a:cs typeface="Times New Roman" panose="02020603050405020304" pitchFamily="18" charset="0"/>
              </a:rPr>
              <a:t>Wilson</a:t>
            </a:r>
          </a:p>
          <a:p>
            <a:pPr algn="ctr" eaLnBrk="1" hangingPunct="1"/>
            <a:r>
              <a:rPr kumimoji="1" lang="en-US" altLang="zh-CN" sz="1600" b="1" dirty="0">
                <a:latin typeface="Times New Roman" panose="02020603050405020304" pitchFamily="18" charset="0"/>
                <a:cs typeface="Times New Roman" panose="02020603050405020304" pitchFamily="18" charset="0"/>
              </a:rPr>
              <a:t>1982 Nobel prize </a:t>
            </a:r>
          </a:p>
        </p:txBody>
      </p:sp>
    </p:spTree>
    <p:extLst>
      <p:ext uri="{BB962C8B-B14F-4D97-AF65-F5344CB8AC3E}">
        <p14:creationId xmlns:p14="http://schemas.microsoft.com/office/powerpoint/2010/main" val="202033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23E21648-C081-CFAF-EE93-D426FEB570E0}"/>
              </a:ext>
            </a:extLst>
          </p:cNvPr>
          <p:cNvSpPr/>
          <p:nvPr/>
        </p:nvSpPr>
        <p:spPr>
          <a:xfrm>
            <a:off x="0"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Arial" panose="020B0604020202020204" pitchFamily="34" charset="0"/>
                <a:ea typeface="黑体" panose="02010609060101010101" pitchFamily="49" charset="-122"/>
                <a:cs typeface="Arial" panose="020B0604020202020204" pitchFamily="34" charset="0"/>
              </a:rPr>
              <a:t>The birth of density-matrix and tensor-network renormalization</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55" name="文本框 54">
            <a:extLst>
              <a:ext uri="{FF2B5EF4-FFF2-40B4-BE49-F238E27FC236}">
                <a16:creationId xmlns:a16="http://schemas.microsoft.com/office/drawing/2014/main" id="{56E22FED-A9B1-4767-82F5-C9DC832AB5E8}"/>
              </a:ext>
            </a:extLst>
          </p:cNvPr>
          <p:cNvSpPr txBox="1"/>
          <p:nvPr/>
        </p:nvSpPr>
        <p:spPr>
          <a:xfrm>
            <a:off x="2892567" y="1284241"/>
            <a:ext cx="7261625" cy="1421992"/>
          </a:xfrm>
          <a:prstGeom prst="rect">
            <a:avLst/>
          </a:prstGeom>
          <a:noFill/>
        </p:spPr>
        <p:txBody>
          <a:bodyPr wrap="square">
            <a:spAutoFit/>
          </a:bodyPr>
          <a:lstStyle/>
          <a:p>
            <a:pPr algn="l">
              <a:lnSpc>
                <a:spcPct val="150000"/>
              </a:lnSpc>
            </a:pPr>
            <a:r>
              <a:rPr lang="en-US" altLang="zh-CN" sz="2000" b="1" i="0" u="none" strike="noStrike" baseline="0" dirty="0">
                <a:latin typeface="Times New Roman" panose="02020603050405020304" pitchFamily="18" charset="0"/>
                <a:cs typeface="Times New Roman" panose="02020603050405020304" pitchFamily="18" charset="0"/>
              </a:rPr>
              <a:t>In 1995, Wilson opened the field of Numerical Renormalization Group by constructing a successive RG solution of the Kondo impurity model </a:t>
            </a:r>
          </a:p>
        </p:txBody>
      </p:sp>
      <p:grpSp>
        <p:nvGrpSpPr>
          <p:cNvPr id="4" name="组合 3">
            <a:extLst>
              <a:ext uri="{FF2B5EF4-FFF2-40B4-BE49-F238E27FC236}">
                <a16:creationId xmlns:a16="http://schemas.microsoft.com/office/drawing/2014/main" id="{CC786A5C-A588-47C1-818B-64EAA1A9F533}"/>
              </a:ext>
            </a:extLst>
          </p:cNvPr>
          <p:cNvGrpSpPr/>
          <p:nvPr/>
        </p:nvGrpSpPr>
        <p:grpSpPr>
          <a:xfrm>
            <a:off x="1692322" y="3852298"/>
            <a:ext cx="9558393" cy="1883657"/>
            <a:chOff x="1740978" y="4108518"/>
            <a:chExt cx="9558393" cy="1883657"/>
          </a:xfrm>
        </p:grpSpPr>
        <p:sp>
          <p:nvSpPr>
            <p:cNvPr id="59" name="TextBox 40">
              <a:extLst>
                <a:ext uri="{FF2B5EF4-FFF2-40B4-BE49-F238E27FC236}">
                  <a16:creationId xmlns:a16="http://schemas.microsoft.com/office/drawing/2014/main" id="{E1B4A436-990E-43E8-B1C7-D926A82268DA}"/>
                </a:ext>
              </a:extLst>
            </p:cNvPr>
            <p:cNvSpPr txBox="1"/>
            <p:nvPr/>
          </p:nvSpPr>
          <p:spPr>
            <a:xfrm>
              <a:off x="1740978" y="4108518"/>
              <a:ext cx="8226988" cy="1883657"/>
            </a:xfrm>
            <a:prstGeom prst="rect">
              <a:avLst/>
            </a:prstGeom>
            <a:noFill/>
          </p:spPr>
          <p:txBody>
            <a:bodyPr wrap="square" rtlCol="0">
              <a:spAutoFit/>
            </a:bodyPr>
            <a:lstStyle/>
            <a:p>
              <a:pPr>
                <a:lnSpc>
                  <a:spcPct val="150000"/>
                </a:lnSpc>
              </a:pPr>
              <a:r>
                <a:rPr lang="en-US" altLang="zh-CN" sz="2000" b="1" dirty="0">
                  <a:latin typeface="Times New Roman" panose="02020603050405020304" pitchFamily="18" charset="0"/>
                  <a:cs typeface="Times New Roman" pitchFamily="18" charset="0"/>
                </a:rPr>
                <a:t>White </a:t>
              </a:r>
              <a:r>
                <a:rPr lang="en-US" altLang="zh-CN" sz="2000" b="1" i="0" u="none" strike="noStrike" baseline="0" dirty="0">
                  <a:latin typeface="Times New Roman" panose="02020603050405020304" pitchFamily="18" charset="0"/>
                  <a:cs typeface="Times New Roman" panose="02020603050405020304" pitchFamily="18" charset="0"/>
                </a:rPr>
                <a:t>invented density matrix renormalization group (DMRG) in 1992</a:t>
              </a:r>
              <a:endParaRPr lang="en-US" altLang="zh-CN" sz="2000" b="1" dirty="0">
                <a:latin typeface="Times New Roman" panose="02020603050405020304" pitchFamily="18" charset="0"/>
                <a:cs typeface="Times New Roman" pitchFamily="18" charset="0"/>
              </a:endParaRPr>
            </a:p>
            <a:p>
              <a:pPr>
                <a:lnSpc>
                  <a:spcPct val="150000"/>
                </a:lnSpc>
              </a:pPr>
              <a:endParaRPr lang="en-US" altLang="zh-CN" sz="2000" b="1" dirty="0">
                <a:latin typeface="Times New Roman" panose="02020603050405020304" pitchFamily="18" charset="0"/>
                <a:cs typeface="Times New Roman" pitchFamily="18" charset="0"/>
              </a:endParaRPr>
            </a:p>
            <a:p>
              <a:pPr>
                <a:lnSpc>
                  <a:spcPct val="150000"/>
                </a:lnSpc>
              </a:pPr>
              <a:r>
                <a:rPr lang="en-US" altLang="zh-CN" sz="2000" b="1" dirty="0">
                  <a:latin typeface="Times New Roman" panose="02020603050405020304" pitchFamily="18" charset="0"/>
                  <a:cs typeface="Times New Roman" pitchFamily="18" charset="0"/>
                </a:rPr>
                <a:t>Since then, the field of numerical </a:t>
              </a:r>
              <a:r>
                <a:rPr lang="en-US" altLang="zh-CN" sz="2000" b="1" i="0" u="none" strike="noStrike" baseline="0" dirty="0">
                  <a:latin typeface="Times New Roman" panose="02020603050405020304" pitchFamily="18" charset="0"/>
                  <a:cs typeface="Times New Roman" pitchFamily="18" charset="0"/>
                </a:rPr>
                <a:t>renormalization group </a:t>
              </a:r>
              <a:r>
                <a:rPr lang="en-US" altLang="zh-CN" sz="2000" b="1" dirty="0">
                  <a:latin typeface="Times New Roman" panose="02020603050405020304" pitchFamily="18" charset="0"/>
                  <a:cs typeface="Times New Roman" pitchFamily="18" charset="0"/>
                </a:rPr>
                <a:t>has entered the fast-developing track. </a:t>
              </a:r>
              <a:endParaRPr lang="zh-CN" altLang="en-US" sz="2000" b="1" dirty="0">
                <a:latin typeface="Times New Roman" panose="02020603050405020304" pitchFamily="18" charset="0"/>
                <a:cs typeface="Times New Roman" pitchFamily="18" charset="0"/>
              </a:endParaRPr>
            </a:p>
          </p:txBody>
        </p:sp>
        <p:pic>
          <p:nvPicPr>
            <p:cNvPr id="16" name="Picture 2" descr="http://t3.gstatic.com/images?q=tbn:ANd9GcQClEWQCrNJrkYaNNCMnShQPZo_l_kcjLBQUF8UQB8bTPU6dcSX7Q">
              <a:extLst>
                <a:ext uri="{FF2B5EF4-FFF2-40B4-BE49-F238E27FC236}">
                  <a16:creationId xmlns:a16="http://schemas.microsoft.com/office/drawing/2014/main" id="{63B23D55-9EF0-4609-AAB3-0A8199A402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2476" y="4210257"/>
              <a:ext cx="725253"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85">
              <a:extLst>
                <a:ext uri="{FF2B5EF4-FFF2-40B4-BE49-F238E27FC236}">
                  <a16:creationId xmlns:a16="http://schemas.microsoft.com/office/drawing/2014/main" id="{160A829F-78C5-4A38-8415-12DFDEDCA7C8}"/>
                </a:ext>
              </a:extLst>
            </p:cNvPr>
            <p:cNvSpPr txBox="1"/>
            <p:nvPr/>
          </p:nvSpPr>
          <p:spPr>
            <a:xfrm>
              <a:off x="10502476" y="5290257"/>
              <a:ext cx="796895" cy="338554"/>
            </a:xfrm>
            <a:prstGeom prst="rect">
              <a:avLst/>
            </a:prstGeom>
            <a:noFill/>
          </p:spPr>
          <p:txBody>
            <a:bodyPr wrap="square" rtlCol="0">
              <a:spAutoFit/>
            </a:bodyPr>
            <a:lstStyle/>
            <a:p>
              <a:pPr algn="ctr"/>
              <a:r>
                <a:rPr lang="en-US" altLang="zh-CN" sz="1600" b="1" dirty="0">
                  <a:latin typeface="Times New Roman" panose="02020603050405020304" pitchFamily="18" charset="0"/>
                  <a:cs typeface="Times New Roman" panose="02020603050405020304" pitchFamily="18" charset="0"/>
                </a:rPr>
                <a:t>White</a:t>
              </a:r>
            </a:p>
          </p:txBody>
        </p:sp>
      </p:grpSp>
      <p:pic>
        <p:nvPicPr>
          <p:cNvPr id="19" name="Picture 6" descr="wilson">
            <a:extLst>
              <a:ext uri="{FF2B5EF4-FFF2-40B4-BE49-F238E27FC236}">
                <a16:creationId xmlns:a16="http://schemas.microsoft.com/office/drawing/2014/main" id="{B22274A2-3794-4595-82E8-346B3A52C6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358" y="1546638"/>
            <a:ext cx="78618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0" name="Text Box 5">
            <a:extLst>
              <a:ext uri="{FF2B5EF4-FFF2-40B4-BE49-F238E27FC236}">
                <a16:creationId xmlns:a16="http://schemas.microsoft.com/office/drawing/2014/main" id="{ECBF5540-8E4F-4243-BA96-C15B7F27D4FF}"/>
              </a:ext>
            </a:extLst>
          </p:cNvPr>
          <p:cNvSpPr txBox="1">
            <a:spLocks noChangeArrowheads="1"/>
          </p:cNvSpPr>
          <p:nvPr/>
        </p:nvSpPr>
        <p:spPr bwMode="auto">
          <a:xfrm>
            <a:off x="241851" y="2635805"/>
            <a:ext cx="17031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kumimoji="1" lang="en-US" altLang="zh-CN" sz="1600" b="1" dirty="0">
                <a:latin typeface="Times New Roman" panose="02020603050405020304" pitchFamily="18" charset="0"/>
                <a:cs typeface="Times New Roman" panose="02020603050405020304" pitchFamily="18" charset="0"/>
              </a:rPr>
              <a:t>Wilson</a:t>
            </a:r>
          </a:p>
          <a:p>
            <a:pPr algn="ctr" eaLnBrk="1" hangingPunct="1"/>
            <a:r>
              <a:rPr kumimoji="1" lang="en-US" altLang="zh-CN" sz="1600" b="1" dirty="0">
                <a:latin typeface="Times New Roman" panose="02020603050405020304" pitchFamily="18" charset="0"/>
                <a:cs typeface="Times New Roman" panose="02020603050405020304" pitchFamily="18" charset="0"/>
              </a:rPr>
              <a:t>1982 Nobel prize </a:t>
            </a:r>
          </a:p>
        </p:txBody>
      </p:sp>
    </p:spTree>
    <p:extLst>
      <p:ext uri="{BB962C8B-B14F-4D97-AF65-F5344CB8AC3E}">
        <p14:creationId xmlns:p14="http://schemas.microsoft.com/office/powerpoint/2010/main" val="334090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a:extLst>
              <a:ext uri="{FF2B5EF4-FFF2-40B4-BE49-F238E27FC236}">
                <a16:creationId xmlns:a16="http://schemas.microsoft.com/office/drawing/2014/main" id="{C493BB33-F583-4DF7-BD9A-D58A972F1B52}"/>
              </a:ext>
            </a:extLst>
          </p:cNvPr>
          <p:cNvSpPr>
            <a:spLocks noGrp="1"/>
          </p:cNvSpPr>
          <p:nvPr>
            <p:ph type="title"/>
          </p:nvPr>
        </p:nvSpPr>
        <p:spPr>
          <a:xfrm>
            <a:off x="0" y="150317"/>
            <a:ext cx="12192000" cy="726828"/>
          </a:xfrm>
        </p:spPr>
        <p:txBody>
          <a:bodyPr>
            <a:normAutofit/>
          </a:bodyPr>
          <a:lstStyle/>
          <a:p>
            <a:pPr algn="ctr"/>
            <a:r>
              <a:rPr lang="en-US" altLang="zh-CN" sz="3600" dirty="0">
                <a:solidFill>
                  <a:schemeClr val="tx1"/>
                </a:solidFill>
                <a:effectLst/>
                <a:latin typeface="Arial" panose="020B0604020202020204" pitchFamily="34" charset="0"/>
                <a:ea typeface="黑体" panose="02010609060101010101" pitchFamily="49" charset="-122"/>
                <a:cs typeface="Arial" panose="020B0604020202020204" pitchFamily="34" charset="0"/>
              </a:rPr>
              <a:t>Basic Idea of Renormalization Group</a:t>
            </a:r>
            <a:endParaRPr lang="zh-CN" altLang="en-US" sz="3600" dirty="0">
              <a:solidFill>
                <a:schemeClr val="tx1"/>
              </a:solidFill>
              <a:effectLst/>
              <a:latin typeface="Arial" panose="020B0604020202020204" pitchFamily="34" charset="0"/>
              <a:cs typeface="Arial" panose="020B0604020202020204" pitchFamily="34" charset="0"/>
            </a:endParaRPr>
          </a:p>
        </p:txBody>
      </p:sp>
      <p:sp>
        <p:nvSpPr>
          <p:cNvPr id="44" name="矩形 43">
            <a:extLst>
              <a:ext uri="{FF2B5EF4-FFF2-40B4-BE49-F238E27FC236}">
                <a16:creationId xmlns:a16="http://schemas.microsoft.com/office/drawing/2014/main" id="{4726B389-81B4-4925-A0F2-330A1EC106AC}"/>
              </a:ext>
            </a:extLst>
          </p:cNvPr>
          <p:cNvSpPr/>
          <p:nvPr/>
        </p:nvSpPr>
        <p:spPr>
          <a:xfrm>
            <a:off x="-3939" y="0"/>
            <a:ext cx="12192000" cy="83142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rPr>
              <a:t>Basic Idea of Renormalization Group</a:t>
            </a:r>
            <a:endParaRPr lang="zh-CN" altLang="en-US" sz="3600" dirty="0">
              <a:latin typeface="Arial" panose="020B0604020202020204" pitchFamily="34" charset="0"/>
              <a:cs typeface="Arial" panose="020B0604020202020204" pitchFamily="34" charset="0"/>
            </a:endParaRPr>
          </a:p>
        </p:txBody>
      </p:sp>
      <p:grpSp>
        <p:nvGrpSpPr>
          <p:cNvPr id="29" name="组合 28">
            <a:extLst>
              <a:ext uri="{FF2B5EF4-FFF2-40B4-BE49-F238E27FC236}">
                <a16:creationId xmlns:a16="http://schemas.microsoft.com/office/drawing/2014/main" id="{0209D617-780E-402F-B535-5F681315DE8F}"/>
              </a:ext>
            </a:extLst>
          </p:cNvPr>
          <p:cNvGrpSpPr/>
          <p:nvPr/>
        </p:nvGrpSpPr>
        <p:grpSpPr>
          <a:xfrm>
            <a:off x="667933" y="1161949"/>
            <a:ext cx="11072761" cy="2748252"/>
            <a:chOff x="667933" y="3778843"/>
            <a:chExt cx="11072761" cy="2748252"/>
          </a:xfrm>
        </p:grpSpPr>
        <p:sp>
          <p:nvSpPr>
            <p:cNvPr id="38" name="矩形: 圆角 37">
              <a:extLst>
                <a:ext uri="{FF2B5EF4-FFF2-40B4-BE49-F238E27FC236}">
                  <a16:creationId xmlns:a16="http://schemas.microsoft.com/office/drawing/2014/main" id="{964DA26C-08B5-4B99-9C11-F9A0DFDF119D}"/>
                </a:ext>
              </a:extLst>
            </p:cNvPr>
            <p:cNvSpPr/>
            <p:nvPr/>
          </p:nvSpPr>
          <p:spPr>
            <a:xfrm>
              <a:off x="667933" y="3778843"/>
              <a:ext cx="11072761" cy="2748252"/>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TextBox 6">
              <a:extLst>
                <a:ext uri="{FF2B5EF4-FFF2-40B4-BE49-F238E27FC236}">
                  <a16:creationId xmlns:a16="http://schemas.microsoft.com/office/drawing/2014/main" id="{4C0EFC2F-41B6-429C-B07E-5E1FD5302170}"/>
                </a:ext>
              </a:extLst>
            </p:cNvPr>
            <p:cNvSpPr txBox="1"/>
            <p:nvPr/>
          </p:nvSpPr>
          <p:spPr>
            <a:xfrm>
              <a:off x="833569" y="5701111"/>
              <a:ext cx="10690498" cy="461665"/>
            </a:xfrm>
            <a:prstGeom prst="rect">
              <a:avLst/>
            </a:prstGeom>
            <a:noFill/>
          </p:spPr>
          <p:txBody>
            <a:bodyPr wrap="squar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find a small but optimized basis set to represent accurately a quantum state</a:t>
              </a:r>
              <a:endParaRPr lang="zh-CN" alt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TextBox 40">
                  <a:extLst>
                    <a:ext uri="{FF2B5EF4-FFF2-40B4-BE49-F238E27FC236}">
                      <a16:creationId xmlns:a16="http://schemas.microsoft.com/office/drawing/2014/main" id="{6BDFC31F-2784-43FD-A762-16010A99BB79}"/>
                    </a:ext>
                  </a:extLst>
                </p:cNvPr>
                <p:cNvSpPr txBox="1"/>
                <p:nvPr/>
              </p:nvSpPr>
              <p:spPr>
                <a:xfrm>
                  <a:off x="2843079" y="4001378"/>
                  <a:ext cx="6821625" cy="1486689"/>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altLang="zh-CN" sz="3200" b="1" dirty="0" smtClean="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pt-BR" altLang="zh-CN" sz="3200" b="1" i="1">
                                <a:solidFill>
                                  <a:schemeClr val="bg1"/>
                                </a:solidFill>
                                <a:latin typeface="Cambria Math"/>
                                <a:sym typeface="Symbol"/>
                              </a:rPr>
                              <m:t></m:t>
                            </m:r>
                          </m:e>
                        </m:d>
                        <m:r>
                          <a:rPr lang="pt-BR" altLang="zh-CN" sz="3200" b="1" i="1">
                            <a:solidFill>
                              <a:schemeClr val="bg1"/>
                            </a:solidFill>
                            <a:latin typeface="Cambria Math"/>
                          </a:rPr>
                          <m:t>=</m:t>
                        </m:r>
                        <m:nary>
                          <m:naryPr>
                            <m:chr m:val="∑"/>
                            <m:ctrlPr>
                              <a:rPr lang="pt-BR" altLang="zh-CN" sz="3200" b="1" i="1" smtClean="0">
                                <a:solidFill>
                                  <a:schemeClr val="bg1"/>
                                </a:solidFill>
                                <a:latin typeface="Cambria Math" panose="02040503050406030204" pitchFamily="18" charset="0"/>
                              </a:rPr>
                            </m:ctrlPr>
                          </m:naryPr>
                          <m:sub>
                            <m:r>
                              <m:rPr>
                                <m:brk m:alnAt="23"/>
                              </m:rPr>
                              <a:rPr lang="en-US" altLang="zh-CN" sz="3200" b="1" i="1" smtClean="0">
                                <a:solidFill>
                                  <a:schemeClr val="bg1"/>
                                </a:solidFill>
                                <a:latin typeface="Cambria Math" panose="02040503050406030204" pitchFamily="18" charset="0"/>
                              </a:rPr>
                              <m:t>𝒌</m:t>
                            </m:r>
                            <m:r>
                              <a:rPr lang="en-US" altLang="zh-CN" sz="3200" b="1" i="1" smtClean="0">
                                <a:solidFill>
                                  <a:schemeClr val="bg1"/>
                                </a:solidFill>
                                <a:latin typeface="Cambria Math" panose="02040503050406030204" pitchFamily="18" charset="0"/>
                              </a:rPr>
                              <m:t>=</m:t>
                            </m:r>
                            <m:r>
                              <a:rPr lang="en-US" altLang="zh-CN" sz="3200" b="1" i="1" smtClean="0">
                                <a:solidFill>
                                  <a:schemeClr val="bg1"/>
                                </a:solidFill>
                                <a:latin typeface="Cambria Math" panose="02040503050406030204" pitchFamily="18" charset="0"/>
                              </a:rPr>
                              <m:t>𝟏</m:t>
                            </m:r>
                          </m:sub>
                          <m:sup>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𝑵</m:t>
                                </m:r>
                              </m:e>
                              <m:sub>
                                <m:r>
                                  <a:rPr lang="en-US" altLang="zh-CN" sz="3200" b="1" i="1">
                                    <a:solidFill>
                                      <a:schemeClr val="bg1"/>
                                    </a:solidFill>
                                    <a:latin typeface="Cambria Math"/>
                                  </a:rPr>
                                  <m:t>𝒕𝒐𝒕𝒂𝒍</m:t>
                                </m:r>
                              </m:sub>
                            </m:sSub>
                          </m:sup>
                          <m:e>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𝒂</m:t>
                                </m:r>
                              </m:e>
                              <m:sub>
                                <m:r>
                                  <a:rPr lang="en-US" altLang="zh-CN" sz="3200" b="1" i="1">
                                    <a:solidFill>
                                      <a:schemeClr val="bg1"/>
                                    </a:solidFill>
                                    <a:latin typeface="Cambria Math"/>
                                  </a:rPr>
                                  <m:t>𝒌</m:t>
                                </m:r>
                              </m:sub>
                            </m:sSub>
                            <m:r>
                              <m:rPr>
                                <m:nor/>
                              </m:rPr>
                              <a:rPr lang="en-US" altLang="zh-CN" sz="3200" b="1">
                                <a:solidFill>
                                  <a:schemeClr val="bg1"/>
                                </a:solidFill>
                                <a:latin typeface="Cambria Math"/>
                              </a:rPr>
                              <m:t> </m:t>
                            </m:r>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en-US" altLang="zh-CN" sz="3200" b="1" i="1">
                                    <a:solidFill>
                                      <a:schemeClr val="bg1"/>
                                    </a:solidFill>
                                    <a:latin typeface="Cambria Math"/>
                                  </a:rPr>
                                  <m:t>𝒌</m:t>
                                </m:r>
                              </m:e>
                            </m:d>
                            <m:r>
                              <a:rPr lang="en-US" altLang="zh-CN" sz="3200" b="1" i="1" smtClean="0">
                                <a:solidFill>
                                  <a:schemeClr val="bg1"/>
                                </a:solidFill>
                                <a:latin typeface="Cambria Math" panose="02040503050406030204" pitchFamily="18" charset="0"/>
                              </a:rPr>
                              <m:t> </m:t>
                            </m:r>
                            <m:r>
                              <a:rPr lang="en-US" altLang="zh-CN" sz="3200" b="1" i="1">
                                <a:solidFill>
                                  <a:schemeClr val="bg1"/>
                                </a:solidFill>
                                <a:latin typeface="Cambria Math"/>
                                <a:sym typeface="Symbol"/>
                              </a:rPr>
                              <m:t></m:t>
                            </m:r>
                          </m:e>
                        </m:nary>
                        <m:nary>
                          <m:naryPr>
                            <m:chr m:val="∑"/>
                            <m:ctrlPr>
                              <a:rPr lang="pt-BR" altLang="zh-CN" sz="3200" b="1" i="1">
                                <a:solidFill>
                                  <a:schemeClr val="bg1"/>
                                </a:solidFill>
                                <a:latin typeface="Cambria Math" panose="02040503050406030204" pitchFamily="18" charset="0"/>
                              </a:rPr>
                            </m:ctrlPr>
                          </m:naryPr>
                          <m:sub>
                            <m:r>
                              <a:rPr lang="pt-BR" altLang="zh-CN" sz="3200" b="1" i="1">
                                <a:solidFill>
                                  <a:schemeClr val="bg1"/>
                                </a:solidFill>
                                <a:latin typeface="Cambria Math"/>
                              </a:rPr>
                              <m:t>𝒌</m:t>
                            </m:r>
                            <m:r>
                              <a:rPr lang="pt-BR" altLang="zh-CN" sz="3200" b="1" i="1">
                                <a:solidFill>
                                  <a:schemeClr val="bg1"/>
                                </a:solidFill>
                                <a:latin typeface="Cambria Math"/>
                              </a:rPr>
                              <m:t>=</m:t>
                            </m:r>
                            <m:r>
                              <a:rPr lang="en-US" altLang="zh-CN" sz="3200" b="1" i="1">
                                <a:solidFill>
                                  <a:schemeClr val="bg1"/>
                                </a:solidFill>
                                <a:latin typeface="Cambria Math"/>
                              </a:rPr>
                              <m:t>𝟏</m:t>
                            </m:r>
                          </m:sub>
                          <m:sup>
                            <m:r>
                              <a:rPr lang="en-US" altLang="zh-CN" sz="3200" b="1" i="1">
                                <a:solidFill>
                                  <a:schemeClr val="bg1"/>
                                </a:solidFill>
                                <a:latin typeface="Cambria Math"/>
                              </a:rPr>
                              <m:t>𝑵</m:t>
                            </m:r>
                            <m:r>
                              <a:rPr lang="en-US" altLang="zh-CN" sz="3200" b="1" i="1">
                                <a:solidFill>
                                  <a:schemeClr val="bg1"/>
                                </a:solidFill>
                                <a:latin typeface="Cambria Math"/>
                              </a:rPr>
                              <m:t>≪</m:t>
                            </m:r>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𝑵</m:t>
                                </m:r>
                              </m:e>
                              <m:sub>
                                <m:r>
                                  <a:rPr lang="en-US" altLang="zh-CN" sz="3200" b="1" i="1">
                                    <a:solidFill>
                                      <a:schemeClr val="bg1"/>
                                    </a:solidFill>
                                    <a:latin typeface="Cambria Math"/>
                                  </a:rPr>
                                  <m:t>𝒕𝒐𝒕𝒂𝒍</m:t>
                                </m:r>
                              </m:sub>
                            </m:sSub>
                          </m:sup>
                          <m:e>
                            <m:sSub>
                              <m:sSubPr>
                                <m:ctrlPr>
                                  <a:rPr lang="en-US" altLang="zh-CN" sz="3200" b="1" i="1">
                                    <a:solidFill>
                                      <a:schemeClr val="bg1"/>
                                    </a:solidFill>
                                    <a:latin typeface="Cambria Math" panose="02040503050406030204" pitchFamily="18" charset="0"/>
                                  </a:rPr>
                                </m:ctrlPr>
                              </m:sSubPr>
                              <m:e>
                                <m:r>
                                  <a:rPr lang="en-US" altLang="zh-CN" sz="3200" b="1" i="1">
                                    <a:solidFill>
                                      <a:schemeClr val="bg1"/>
                                    </a:solidFill>
                                    <a:latin typeface="Cambria Math"/>
                                  </a:rPr>
                                  <m:t>𝒂</m:t>
                                </m:r>
                              </m:e>
                              <m:sub>
                                <m:r>
                                  <a:rPr lang="en-US" altLang="zh-CN" sz="3200" b="1" i="1">
                                    <a:solidFill>
                                      <a:schemeClr val="bg1"/>
                                    </a:solidFill>
                                    <a:latin typeface="Cambria Math"/>
                                  </a:rPr>
                                  <m:t>𝒌</m:t>
                                </m:r>
                              </m:sub>
                            </m:sSub>
                            <m:r>
                              <m:rPr>
                                <m:nor/>
                              </m:rPr>
                              <a:rPr lang="en-US" altLang="zh-CN" sz="3200" b="1">
                                <a:solidFill>
                                  <a:schemeClr val="bg1"/>
                                </a:solidFill>
                                <a:latin typeface="Cambria Math"/>
                              </a:rPr>
                              <m:t> </m:t>
                            </m:r>
                            <m:r>
                              <m:rPr>
                                <m:nor/>
                              </m:rPr>
                              <a:rPr lang="en-US" altLang="zh-CN" sz="3200" b="1" dirty="0">
                                <a:solidFill>
                                  <a:schemeClr val="bg1"/>
                                </a:solidFill>
                              </a:rPr>
                              <m:t>|</m:t>
                            </m:r>
                            <m:d>
                              <m:dPr>
                                <m:begChr m:val=""/>
                                <m:endChr m:val="⟩"/>
                                <m:ctrlPr>
                                  <a:rPr lang="pt-BR" altLang="zh-CN" sz="3200" b="1" i="1">
                                    <a:solidFill>
                                      <a:schemeClr val="bg1"/>
                                    </a:solidFill>
                                    <a:latin typeface="Cambria Math" panose="02040503050406030204" pitchFamily="18" charset="0"/>
                                  </a:rPr>
                                </m:ctrlPr>
                              </m:dPr>
                              <m:e>
                                <m:r>
                                  <a:rPr lang="en-US" altLang="zh-CN" sz="3200" b="1" i="1">
                                    <a:solidFill>
                                      <a:schemeClr val="bg1"/>
                                    </a:solidFill>
                                    <a:latin typeface="Cambria Math"/>
                                  </a:rPr>
                                  <m:t>𝒌</m:t>
                                </m:r>
                              </m:e>
                            </m:d>
                          </m:e>
                        </m:nary>
                      </m:oMath>
                    </m:oMathPara>
                  </a14:m>
                  <a:endParaRPr lang="zh-CN" altLang="en-US" sz="3200" b="1" dirty="0">
                    <a:solidFill>
                      <a:schemeClr val="bg1"/>
                    </a:solidFill>
                  </a:endParaRPr>
                </a:p>
              </p:txBody>
            </p:sp>
          </mc:Choice>
          <mc:Fallback xmlns="">
            <p:sp>
              <p:nvSpPr>
                <p:cNvPr id="29" name="TextBox 40">
                  <a:extLst>
                    <a:ext uri="{FF2B5EF4-FFF2-40B4-BE49-F238E27FC236}">
                      <a16:creationId xmlns:a16="http://schemas.microsoft.com/office/drawing/2014/main" id="{9A1B4422-8E58-4F97-9780-73B0BB68B537}"/>
                    </a:ext>
                  </a:extLst>
                </p:cNvPr>
                <p:cNvSpPr txBox="1">
                  <a:spLocks noRot="1" noChangeAspect="1" noMove="1" noResize="1" noEditPoints="1" noAdjustHandles="1" noChangeArrowheads="1" noChangeShapeType="1" noTextEdit="1"/>
                </p:cNvSpPr>
                <p:nvPr/>
              </p:nvSpPr>
              <p:spPr>
                <a:xfrm>
                  <a:off x="2843079" y="4001378"/>
                  <a:ext cx="6821625" cy="1486689"/>
                </a:xfrm>
                <a:prstGeom prst="rect">
                  <a:avLst/>
                </a:prstGeom>
                <a:blipFill>
                  <a:blip r:embed="rId3"/>
                  <a:stretch>
                    <a:fillRect/>
                  </a:stretch>
                </a:blipFill>
                <a:ln w="28575">
                  <a:noFill/>
                </a:ln>
              </p:spPr>
              <p:txBody>
                <a:bodyPr/>
                <a:lstStyle/>
                <a:p>
                  <a:r>
                    <a:rPr lang="zh-CN" altLang="en-US">
                      <a:noFill/>
                    </a:rPr>
                    <a:t> </a:t>
                  </a:r>
                </a:p>
              </p:txBody>
            </p:sp>
          </mc:Fallback>
        </mc:AlternateContent>
      </p:grpSp>
      <p:sp>
        <p:nvSpPr>
          <p:cNvPr id="14" name="圆角矩形 4">
            <a:extLst>
              <a:ext uri="{FF2B5EF4-FFF2-40B4-BE49-F238E27FC236}">
                <a16:creationId xmlns:a16="http://schemas.microsoft.com/office/drawing/2014/main" id="{78B194FC-9123-2D69-9548-4FF3854C6F17}"/>
              </a:ext>
            </a:extLst>
          </p:cNvPr>
          <p:cNvSpPr/>
          <p:nvPr/>
        </p:nvSpPr>
        <p:spPr>
          <a:xfrm>
            <a:off x="603682" y="4122945"/>
            <a:ext cx="10963922" cy="258473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2400"/>
              </a:spcAft>
            </a:pPr>
            <a:r>
              <a:rPr lang="en-US" altLang="zh-CN" sz="2400" dirty="0">
                <a:solidFill>
                  <a:srgbClr val="0000FF"/>
                </a:solidFill>
                <a:latin typeface="Arial Unicode MS" pitchFamily="34" charset="-122"/>
                <a:ea typeface="Arial Unicode MS" pitchFamily="34" charset="-122"/>
                <a:cs typeface="Arial Unicode MS" pitchFamily="34" charset="-122"/>
              </a:rPr>
              <a:t>           </a:t>
            </a:r>
            <a:r>
              <a:rPr lang="en-US" altLang="zh-CN" sz="3200" dirty="0">
                <a:solidFill>
                  <a:srgbClr val="0000FF"/>
                </a:solidFill>
                <a:latin typeface="Arial" panose="020B0604020202020204" pitchFamily="34" charset="0"/>
                <a:ea typeface="黑体" panose="02010609060101010101" pitchFamily="49" charset="-122"/>
                <a:cs typeface="Arial" panose="020B0604020202020204" pitchFamily="34" charset="0"/>
              </a:rPr>
              <a:t>Compression of Information</a:t>
            </a:r>
          </a:p>
          <a:p>
            <a:pPr marL="987425" indent="-1588">
              <a:spcBef>
                <a:spcPts val="600"/>
              </a:spcBef>
              <a:spcAft>
                <a:spcPts val="2400"/>
              </a:spcAft>
            </a:pPr>
            <a:r>
              <a:rPr lang="en-US" altLang="zh-CN" sz="2400" dirty="0">
                <a:solidFill>
                  <a:schemeClr val="tx1"/>
                </a:solidFill>
                <a:latin typeface="Arial Unicode MS" pitchFamily="34" charset="-122"/>
                <a:ea typeface="Arial Unicode MS" pitchFamily="34" charset="-122"/>
                <a:cs typeface="Arial Unicode MS" pitchFamily="34" charset="-122"/>
              </a:rPr>
              <a:t>Physics: 	    compression of basis space (truncation of basis states ) </a:t>
            </a:r>
          </a:p>
          <a:p>
            <a:pPr indent="985838">
              <a:spcAft>
                <a:spcPts val="600"/>
              </a:spcAft>
            </a:pPr>
            <a:r>
              <a:rPr lang="en-US" altLang="zh-CN" sz="2400" dirty="0">
                <a:solidFill>
                  <a:schemeClr val="tx1"/>
                </a:solidFill>
                <a:latin typeface="Arial Unicode MS" pitchFamily="34" charset="-122"/>
                <a:ea typeface="Arial Unicode MS" pitchFamily="34" charset="-122"/>
                <a:cs typeface="Arial Unicode MS" pitchFamily="34" charset="-122"/>
              </a:rPr>
              <a:t>Mathematics:   low-rank approximation of matrix or tensor</a:t>
            </a:r>
            <a:endParaRPr lang="zh-CN" altLang="en-US" sz="2400" dirty="0">
              <a:solidFill>
                <a:schemeClr val="tx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337581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2803</TotalTime>
  <Words>2706</Words>
  <Application>Microsoft Office PowerPoint</Application>
  <PresentationFormat>宽屏</PresentationFormat>
  <Paragraphs>388</Paragraphs>
  <Slides>49</Slides>
  <Notes>19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49</vt:i4>
      </vt:variant>
    </vt:vector>
  </HeadingPairs>
  <TitlesOfParts>
    <vt:vector size="61" baseType="lpstr">
      <vt:lpstr>Arial Unicode MS</vt:lpstr>
      <vt:lpstr>Helvetica Light</vt:lpstr>
      <vt:lpstr>Helvetica Neue Light</vt:lpstr>
      <vt:lpstr>等线</vt:lpstr>
      <vt:lpstr>等线 Light</vt:lpstr>
      <vt:lpstr>Arial</vt:lpstr>
      <vt:lpstr>Cambria Math</vt:lpstr>
      <vt:lpstr>Monotype Corsiva</vt:lpstr>
      <vt:lpstr>Times</vt:lpstr>
      <vt:lpstr>Times New Roman</vt:lpstr>
      <vt:lpstr>Wingdings</vt:lpstr>
      <vt:lpstr>Office 主题​​</vt:lpstr>
      <vt:lpstr>PowerPoint 演示文稿</vt:lpstr>
      <vt:lpstr>Basic Idea of Renormalization Group</vt:lpstr>
      <vt:lpstr>PowerPoint 演示文稿</vt:lpstr>
      <vt:lpstr>PowerPoint 演示文稿</vt:lpstr>
      <vt:lpstr>PowerPoint 演示文稿</vt:lpstr>
      <vt:lpstr>PowerPoint 演示文稿</vt:lpstr>
      <vt:lpstr>PowerPoint 演示文稿</vt:lpstr>
      <vt:lpstr>PowerPoint 演示文稿</vt:lpstr>
      <vt:lpstr>Basic Idea of Renormalization Group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Basic Idea of Renormalization Group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Basic Idea of Renormalization Group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Gapless Spin Liquid Ground State  in the S=1/2 Kagome Antiferromagnet</dc:title>
  <dc:creator>Tao</dc:creator>
  <cp:lastModifiedBy>Tao Xiang</cp:lastModifiedBy>
  <cp:revision>300</cp:revision>
  <dcterms:created xsi:type="dcterms:W3CDTF">2018-07-13T12:30:17Z</dcterms:created>
  <dcterms:modified xsi:type="dcterms:W3CDTF">2023-06-01T00:44:13Z</dcterms:modified>
</cp:coreProperties>
</file>