
<file path=[Content_Types].xml><?xml version="1.0" encoding="utf-8"?>
<Types xmlns="http://schemas.openxmlformats.org/package/2006/content-types">
  <Default Extension="png" ContentType="image/png"/>
  <Default Extension="jfif" ContentType="image/jpe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92" r:id="rId2"/>
    <p:sldMasterId id="2147483725" r:id="rId3"/>
    <p:sldMasterId id="2147483745" r:id="rId4"/>
    <p:sldMasterId id="2147483765" r:id="rId5"/>
    <p:sldMasterId id="2147483777" r:id="rId6"/>
    <p:sldMasterId id="2147483808" r:id="rId7"/>
    <p:sldMasterId id="2147483829" r:id="rId8"/>
    <p:sldMasterId id="2147483849" r:id="rId9"/>
  </p:sldMasterIdLst>
  <p:notesMasterIdLst>
    <p:notesMasterId r:id="rId70"/>
  </p:notesMasterIdLst>
  <p:sldIdLst>
    <p:sldId id="463" r:id="rId10"/>
    <p:sldId id="883" r:id="rId11"/>
    <p:sldId id="736" r:id="rId12"/>
    <p:sldId id="737" r:id="rId13"/>
    <p:sldId id="260" r:id="rId14"/>
    <p:sldId id="834" r:id="rId15"/>
    <p:sldId id="878" r:id="rId16"/>
    <p:sldId id="841" r:id="rId17"/>
    <p:sldId id="847" r:id="rId18"/>
    <p:sldId id="849" r:id="rId19"/>
    <p:sldId id="848" r:id="rId20"/>
    <p:sldId id="838" r:id="rId21"/>
    <p:sldId id="835" r:id="rId22"/>
    <p:sldId id="832" r:id="rId23"/>
    <p:sldId id="648" r:id="rId24"/>
    <p:sldId id="650" r:id="rId25"/>
    <p:sldId id="657" r:id="rId26"/>
    <p:sldId id="651" r:id="rId27"/>
    <p:sldId id="656" r:id="rId28"/>
    <p:sldId id="652" r:id="rId29"/>
    <p:sldId id="658" r:id="rId30"/>
    <p:sldId id="659" r:id="rId31"/>
    <p:sldId id="660" r:id="rId32"/>
    <p:sldId id="661" r:id="rId33"/>
    <p:sldId id="837" r:id="rId34"/>
    <p:sldId id="823" r:id="rId35"/>
    <p:sldId id="615" r:id="rId36"/>
    <p:sldId id="828" r:id="rId37"/>
    <p:sldId id="670" r:id="rId38"/>
    <p:sldId id="874" r:id="rId39"/>
    <p:sldId id="862" r:id="rId40"/>
    <p:sldId id="875" r:id="rId41"/>
    <p:sldId id="863" r:id="rId42"/>
    <p:sldId id="864" r:id="rId43"/>
    <p:sldId id="865" r:id="rId44"/>
    <p:sldId id="866" r:id="rId45"/>
    <p:sldId id="876" r:id="rId46"/>
    <p:sldId id="867" r:id="rId47"/>
    <p:sldId id="868" r:id="rId48"/>
    <p:sldId id="869" r:id="rId49"/>
    <p:sldId id="879" r:id="rId50"/>
    <p:sldId id="880" r:id="rId51"/>
    <p:sldId id="856" r:id="rId52"/>
    <p:sldId id="723" r:id="rId53"/>
    <p:sldId id="715" r:id="rId54"/>
    <p:sldId id="741" r:id="rId55"/>
    <p:sldId id="753" r:id="rId56"/>
    <p:sldId id="882" r:id="rId57"/>
    <p:sldId id="731" r:id="rId58"/>
    <p:sldId id="858" r:id="rId59"/>
    <p:sldId id="860" r:id="rId60"/>
    <p:sldId id="884" r:id="rId61"/>
    <p:sldId id="732" r:id="rId62"/>
    <p:sldId id="840" r:id="rId63"/>
    <p:sldId id="621" r:id="rId64"/>
    <p:sldId id="836" r:id="rId65"/>
    <p:sldId id="873" r:id="rId66"/>
    <p:sldId id="872" r:id="rId67"/>
    <p:sldId id="286" r:id="rId68"/>
    <p:sldId id="877" r:id="rId69"/>
  </p:sldIdLst>
  <p:sldSz cx="12192000" cy="6858000"/>
  <p:notesSz cx="9928225" cy="67976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17" userDrawn="1">
          <p15:clr>
            <a:srgbClr val="A4A3A4"/>
          </p15:clr>
        </p15:guide>
      </p15:sldGuideLst>
    </p:ext>
    <p:ext uri="{505F2C04-C923-438B-8C0F-E0CD2BADF298}">
      <wppc:fontMiss xmlns:wppc="http://www.wps.cn/officeDocument/PresentationCustomData" xmlns="" type="true"/>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马永亮" initials="马永亮" lastIdx="1" clrIdx="0">
    <p:extLst>
      <p:ext uri="{19B8F6BF-5375-455C-9EA6-DF929625EA0E}">
        <p15:presenceInfo xmlns:p15="http://schemas.microsoft.com/office/powerpoint/2012/main" userId="马永亮" providerId="None"/>
      </p:ext>
    </p:extLst>
  </p:cmAuthor>
  <p:cmAuthor id="2" name="Yong-Liang Ma" initials="YLM" lastIdx="1" clrIdx="1">
    <p:extLst>
      <p:ext uri="{19B8F6BF-5375-455C-9EA6-DF929625EA0E}">
        <p15:presenceInfo xmlns:p15="http://schemas.microsoft.com/office/powerpoint/2012/main" userId="Yong-Liang M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B61616"/>
    <a:srgbClr val="133984"/>
    <a:srgbClr val="00689B"/>
    <a:srgbClr val="2E5DA9"/>
    <a:srgbClr val="527DBC"/>
    <a:srgbClr val="C0504D"/>
    <a:srgbClr val="E8E5EA"/>
    <a:srgbClr val="24559C"/>
    <a:srgbClr val="97A1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3" autoAdjust="0"/>
    <p:restoredTop sz="96327" autoAdjust="0"/>
  </p:normalViewPr>
  <p:slideViewPr>
    <p:cSldViewPr snapToGrid="0">
      <p:cViewPr varScale="1">
        <p:scale>
          <a:sx n="65" d="100"/>
          <a:sy n="65" d="100"/>
        </p:scale>
        <p:origin x="283" y="29"/>
      </p:cViewPr>
      <p:guideLst>
        <p:guide orient="horz" pos="2160"/>
        <p:guide pos="3817"/>
      </p:guideLst>
    </p:cSldViewPr>
  </p:slideViewPr>
  <p:notesTextViewPr>
    <p:cViewPr>
      <p:scale>
        <a:sx n="1" d="1"/>
        <a:sy n="1" d="1"/>
      </p:scale>
      <p:origin x="0" y="0"/>
    </p:cViewPr>
  </p:notesTextViewPr>
  <p:sorterViewPr>
    <p:cViewPr>
      <p:scale>
        <a:sx n="150" d="100"/>
        <a:sy n="150" d="100"/>
      </p:scale>
      <p:origin x="0" y="-918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02231" cy="3410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3698" y="0"/>
            <a:ext cx="4302231" cy="341064"/>
          </a:xfrm>
          <a:prstGeom prst="rect">
            <a:avLst/>
          </a:prstGeom>
        </p:spPr>
        <p:txBody>
          <a:bodyPr vert="horz" lIns="91440" tIns="45720" rIns="91440" bIns="45720" rtlCol="0"/>
          <a:lstStyle>
            <a:lvl1pPr algn="r">
              <a:defRPr sz="1200"/>
            </a:lvl1pPr>
          </a:lstStyle>
          <a:p>
            <a:fld id="{CF8A90C5-AE10-4A8B-8864-1C896B0814EA}" type="datetimeFigureOut">
              <a:rPr lang="zh-CN" altLang="en-US" smtClean="0"/>
              <a:t>2023/6/1</a:t>
            </a:fld>
            <a:endParaRPr lang="zh-CN" altLang="en-US"/>
          </a:p>
        </p:txBody>
      </p:sp>
      <p:sp>
        <p:nvSpPr>
          <p:cNvPr id="4" name="幻灯片图像占位符 3"/>
          <p:cNvSpPr>
            <a:spLocks noGrp="1" noRot="1" noChangeAspect="1"/>
          </p:cNvSpPr>
          <p:nvPr>
            <p:ph type="sldImg" idx="2"/>
          </p:nvPr>
        </p:nvSpPr>
        <p:spPr>
          <a:xfrm>
            <a:off x="2925763" y="849313"/>
            <a:ext cx="4076700" cy="229393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823" y="3271381"/>
            <a:ext cx="7942580" cy="2676585"/>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1" y="6456612"/>
            <a:ext cx="4302231" cy="3410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3698" y="6456612"/>
            <a:ext cx="4302231" cy="341063"/>
          </a:xfrm>
          <a:prstGeom prst="rect">
            <a:avLst/>
          </a:prstGeom>
        </p:spPr>
        <p:txBody>
          <a:bodyPr vert="horz" lIns="91440" tIns="45720" rIns="91440" bIns="45720" rtlCol="0" anchor="b"/>
          <a:lstStyle>
            <a:lvl1pPr algn="r">
              <a:defRPr sz="1200"/>
            </a:lvl1pPr>
          </a:lstStyle>
          <a:p>
            <a:fld id="{524ECABA-1094-492B-A11E-87085FD0547B}" type="slidenum">
              <a:rPr lang="zh-CN" altLang="en-US" smtClean="0"/>
              <a:t>‹#›</a:t>
            </a:fld>
            <a:endParaRPr lang="zh-CN" altLang="en-US"/>
          </a:p>
        </p:txBody>
      </p:sp>
    </p:spTree>
    <p:extLst>
      <p:ext uri="{BB962C8B-B14F-4D97-AF65-F5344CB8AC3E}">
        <p14:creationId xmlns:p14="http://schemas.microsoft.com/office/powerpoint/2010/main" val="1131165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24ECABA-1094-492B-A11E-87085FD0547B}" type="slidenum">
              <a:rPr lang="zh-CN" altLang="en-US" smtClean="0"/>
              <a:t>1</a:t>
            </a:fld>
            <a:endParaRPr lang="zh-CN" altLang="en-US"/>
          </a:p>
        </p:txBody>
      </p:sp>
    </p:spTree>
    <p:extLst>
      <p:ext uri="{BB962C8B-B14F-4D97-AF65-F5344CB8AC3E}">
        <p14:creationId xmlns:p14="http://schemas.microsoft.com/office/powerpoint/2010/main" val="2182531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中子星融合的典型波形为千赫兹？为什么？与强相互作用的性质有关？</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ECABA-1094-492B-A11E-87085FD0547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16963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中子星结构图</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ECABA-1094-492B-A11E-87085FD0547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7614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查一下电磁信号和引力波信号的优缺点</a:t>
            </a:r>
          </a:p>
        </p:txBody>
      </p:sp>
      <p:sp>
        <p:nvSpPr>
          <p:cNvPr id="4" name="灯片编号占位符 3"/>
          <p:cNvSpPr>
            <a:spLocks noGrp="1"/>
          </p:cNvSpPr>
          <p:nvPr>
            <p:ph type="sldNum" sz="quarter" idx="5"/>
          </p:nvPr>
        </p:nvSpPr>
        <p:spPr/>
        <p:txBody>
          <a:bodyPr/>
          <a:lstStyle/>
          <a:p>
            <a:fld id="{524ECABA-1094-492B-A11E-87085FD0547B}" type="slidenum">
              <a:rPr lang="zh-CN" altLang="en-US" smtClean="0"/>
              <a:t>13</a:t>
            </a:fld>
            <a:endParaRPr lang="zh-CN" altLang="en-US"/>
          </a:p>
        </p:txBody>
      </p:sp>
    </p:spTree>
    <p:extLst>
      <p:ext uri="{BB962C8B-B14F-4D97-AF65-F5344CB8AC3E}">
        <p14:creationId xmlns:p14="http://schemas.microsoft.com/office/powerpoint/2010/main" val="3953631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合并前后期电磁辐射对星体结构的依赖？</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ECABA-1094-492B-A11E-87085FD0547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9585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0EA4F7-436C-4FD1-B25F-E3A9F6205297}" type="slidenum">
              <a:rPr lang="zh-CN" altLang="en-US" smtClean="0"/>
              <a:t>15</a:t>
            </a:fld>
            <a:endParaRPr lang="zh-CN" altLang="en-US"/>
          </a:p>
        </p:txBody>
      </p:sp>
    </p:spTree>
    <p:extLst>
      <p:ext uri="{BB962C8B-B14F-4D97-AF65-F5344CB8AC3E}">
        <p14:creationId xmlns:p14="http://schemas.microsoft.com/office/powerpoint/2010/main" val="2682204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0EA4F7-436C-4FD1-B25F-E3A9F6205297}" type="slidenum">
              <a:rPr lang="zh-CN" altLang="en-US" smtClean="0"/>
              <a:t>16</a:t>
            </a:fld>
            <a:endParaRPr lang="zh-CN" altLang="en-US"/>
          </a:p>
        </p:txBody>
      </p:sp>
    </p:spTree>
    <p:extLst>
      <p:ext uri="{BB962C8B-B14F-4D97-AF65-F5344CB8AC3E}">
        <p14:creationId xmlns:p14="http://schemas.microsoft.com/office/powerpoint/2010/main" val="559509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0EA4F7-436C-4FD1-B25F-E3A9F6205297}" type="slidenum">
              <a:rPr lang="zh-CN" altLang="en-US" smtClean="0"/>
              <a:t>17</a:t>
            </a:fld>
            <a:endParaRPr lang="zh-CN" altLang="en-US"/>
          </a:p>
        </p:txBody>
      </p:sp>
    </p:spTree>
    <p:extLst>
      <p:ext uri="{BB962C8B-B14F-4D97-AF65-F5344CB8AC3E}">
        <p14:creationId xmlns:p14="http://schemas.microsoft.com/office/powerpoint/2010/main" val="1670934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0EA4F7-436C-4FD1-B25F-E3A9F6205297}" type="slidenum">
              <a:rPr lang="zh-CN" altLang="en-US" smtClean="0"/>
              <a:t>18</a:t>
            </a:fld>
            <a:endParaRPr lang="zh-CN" altLang="en-US"/>
          </a:p>
        </p:txBody>
      </p:sp>
    </p:spTree>
    <p:extLst>
      <p:ext uri="{BB962C8B-B14F-4D97-AF65-F5344CB8AC3E}">
        <p14:creationId xmlns:p14="http://schemas.microsoft.com/office/powerpoint/2010/main" val="4053960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Cs</a:t>
            </a:r>
            <a:r>
              <a:rPr lang="zh-CN" altLang="en-US" dirty="0"/>
              <a:t>是什么？</a:t>
            </a:r>
          </a:p>
        </p:txBody>
      </p:sp>
      <p:sp>
        <p:nvSpPr>
          <p:cNvPr id="4" name="灯片编号占位符 3"/>
          <p:cNvSpPr>
            <a:spLocks noGrp="1"/>
          </p:cNvSpPr>
          <p:nvPr>
            <p:ph type="sldNum" sz="quarter" idx="5"/>
          </p:nvPr>
        </p:nvSpPr>
        <p:spPr/>
        <p:txBody>
          <a:bodyPr/>
          <a:lstStyle/>
          <a:p>
            <a:fld id="{360EA4F7-436C-4FD1-B25F-E3A9F6205297}" type="slidenum">
              <a:rPr lang="zh-CN" altLang="en-US" smtClean="0"/>
              <a:t>19</a:t>
            </a:fld>
            <a:endParaRPr lang="zh-CN" altLang="en-US"/>
          </a:p>
        </p:txBody>
      </p:sp>
    </p:spTree>
    <p:extLst>
      <p:ext uri="{BB962C8B-B14F-4D97-AF65-F5344CB8AC3E}">
        <p14:creationId xmlns:p14="http://schemas.microsoft.com/office/powerpoint/2010/main" val="955541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Pcss</a:t>
            </a:r>
            <a:r>
              <a:rPr lang="zh-CN" altLang="en-US" dirty="0"/>
              <a:t>是什么？</a:t>
            </a:r>
          </a:p>
        </p:txBody>
      </p:sp>
      <p:sp>
        <p:nvSpPr>
          <p:cNvPr id="4" name="灯片编号占位符 3"/>
          <p:cNvSpPr>
            <a:spLocks noGrp="1"/>
          </p:cNvSpPr>
          <p:nvPr>
            <p:ph type="sldNum" sz="quarter" idx="5"/>
          </p:nvPr>
        </p:nvSpPr>
        <p:spPr/>
        <p:txBody>
          <a:bodyPr/>
          <a:lstStyle/>
          <a:p>
            <a:fld id="{360EA4F7-436C-4FD1-B25F-E3A9F6205297}" type="slidenum">
              <a:rPr lang="zh-CN" altLang="en-US" smtClean="0"/>
              <a:t>20</a:t>
            </a:fld>
            <a:endParaRPr lang="zh-CN" altLang="en-US"/>
          </a:p>
        </p:txBody>
      </p:sp>
    </p:spTree>
    <p:extLst>
      <p:ext uri="{BB962C8B-B14F-4D97-AF65-F5344CB8AC3E}">
        <p14:creationId xmlns:p14="http://schemas.microsoft.com/office/powerpoint/2010/main" val="155311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24ECABA-1094-492B-A11E-87085FD0547B}" type="slidenum">
              <a:rPr lang="zh-CN" altLang="en-US" smtClean="0"/>
              <a:t>2</a:t>
            </a:fld>
            <a:endParaRPr lang="zh-CN" altLang="en-US"/>
          </a:p>
        </p:txBody>
      </p:sp>
    </p:spTree>
    <p:extLst>
      <p:ext uri="{BB962C8B-B14F-4D97-AF65-F5344CB8AC3E}">
        <p14:creationId xmlns:p14="http://schemas.microsoft.com/office/powerpoint/2010/main" val="1112931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EA4F7-436C-4FD1-B25F-E3A9F620529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54997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EA4F7-436C-4FD1-B25F-E3A9F620529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9487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a:t>
            </a:r>
            <a:r>
              <a:rPr lang="en-US" altLang="zh-CN" dirty="0" err="1"/>
              <a:t>skyrmion</a:t>
            </a:r>
            <a:r>
              <a:rPr lang="zh-CN" altLang="en-US" dirty="0"/>
              <a:t>出发计算多重子体系的核物质相关性质，从计算的角度上来讲是很难的，所以我们把他放在手征微扰论下来做，就有了我们的</a:t>
            </a:r>
            <a:r>
              <a:rPr lang="en-US" altLang="zh-CN" dirty="0"/>
              <a:t>pseudoconformal model</a:t>
            </a:r>
            <a:r>
              <a:rPr lang="zh-CN" altLang="en-US" dirty="0"/>
              <a:t>也就是</a:t>
            </a:r>
            <a:r>
              <a:rPr lang="en-US" altLang="zh-CN" dirty="0"/>
              <a:t>PCM</a:t>
            </a:r>
            <a:r>
              <a:rPr lang="zh-CN" altLang="en-US" dirty="0"/>
              <a:t>模型；这些是</a:t>
            </a:r>
            <a:r>
              <a:rPr lang="en-US" altLang="zh-CN" dirty="0"/>
              <a:t>pcm</a:t>
            </a:r>
            <a:r>
              <a:rPr lang="zh-CN" altLang="en-US" dirty="0"/>
              <a:t>模型基于的对称性是这些，而这些是对应的</a:t>
            </a:r>
            <a:r>
              <a:rPr lang="en-US" altLang="zh-CN" dirty="0"/>
              <a:t>NG</a:t>
            </a:r>
            <a:r>
              <a:rPr lang="zh-CN" altLang="en-US" dirty="0"/>
              <a:t>粒子</a:t>
            </a:r>
          </a:p>
        </p:txBody>
      </p:sp>
      <p:sp>
        <p:nvSpPr>
          <p:cNvPr id="4" name="灯片编号占位符 3"/>
          <p:cNvSpPr>
            <a:spLocks noGrp="1"/>
          </p:cNvSpPr>
          <p:nvPr>
            <p:ph type="sldNum" sz="quarter" idx="5"/>
          </p:nvPr>
        </p:nvSpPr>
        <p:spPr/>
        <p:txBody>
          <a:bodyPr/>
          <a:lstStyle/>
          <a:p>
            <a:fld id="{360EA4F7-436C-4FD1-B25F-E3A9F6205297}" type="slidenum">
              <a:rPr lang="zh-CN" altLang="en-US" smtClean="0"/>
              <a:t>23</a:t>
            </a:fld>
            <a:endParaRPr lang="zh-CN" altLang="en-US"/>
          </a:p>
        </p:txBody>
      </p:sp>
    </p:spTree>
    <p:extLst>
      <p:ext uri="{BB962C8B-B14F-4D97-AF65-F5344CB8AC3E}">
        <p14:creationId xmlns:p14="http://schemas.microsoft.com/office/powerpoint/2010/main" val="358636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0EA4F7-436C-4FD1-B25F-E3A9F6205297}" type="slidenum">
              <a:rPr lang="zh-CN" altLang="en-US" smtClean="0"/>
              <a:t>24</a:t>
            </a:fld>
            <a:endParaRPr lang="zh-CN" altLang="en-US"/>
          </a:p>
        </p:txBody>
      </p:sp>
    </p:spTree>
    <p:extLst>
      <p:ext uri="{BB962C8B-B14F-4D97-AF65-F5344CB8AC3E}">
        <p14:creationId xmlns:p14="http://schemas.microsoft.com/office/powerpoint/2010/main" val="3699115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0EA4F7-436C-4FD1-B25F-E3A9F620529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00590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0EA4F7-436C-4FD1-B25F-E3A9F6205297}" type="slidenum">
              <a:rPr lang="zh-CN" altLang="en-US" smtClean="0"/>
              <a:t>29</a:t>
            </a:fld>
            <a:endParaRPr lang="zh-CN" altLang="en-US"/>
          </a:p>
        </p:txBody>
      </p:sp>
    </p:spTree>
    <p:extLst>
      <p:ext uri="{BB962C8B-B14F-4D97-AF65-F5344CB8AC3E}">
        <p14:creationId xmlns:p14="http://schemas.microsoft.com/office/powerpoint/2010/main" val="3502412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潮汐形变与物态方程的硬度？要说明什么事情？</a:t>
            </a:r>
          </a:p>
        </p:txBody>
      </p:sp>
      <p:sp>
        <p:nvSpPr>
          <p:cNvPr id="4" name="灯片编号占位符 3"/>
          <p:cNvSpPr>
            <a:spLocks noGrp="1"/>
          </p:cNvSpPr>
          <p:nvPr>
            <p:ph type="sldNum" sz="quarter" idx="5"/>
          </p:nvPr>
        </p:nvSpPr>
        <p:spPr/>
        <p:txBody>
          <a:bodyPr/>
          <a:lstStyle/>
          <a:p>
            <a:fld id="{360EA4F7-436C-4FD1-B25F-E3A9F6205297}" type="slidenum">
              <a:rPr lang="zh-CN" altLang="en-US" smtClean="0"/>
              <a:t>30</a:t>
            </a:fld>
            <a:endParaRPr lang="zh-CN" altLang="en-US"/>
          </a:p>
        </p:txBody>
      </p:sp>
    </p:spTree>
    <p:extLst>
      <p:ext uri="{BB962C8B-B14F-4D97-AF65-F5344CB8AC3E}">
        <p14:creationId xmlns:p14="http://schemas.microsoft.com/office/powerpoint/2010/main" val="2433593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0EA4F7-436C-4FD1-B25F-E3A9F6205297}" type="slidenum">
              <a:rPr lang="zh-CN" altLang="en-US" smtClean="0"/>
              <a:t>31</a:t>
            </a:fld>
            <a:endParaRPr lang="zh-CN" altLang="en-US"/>
          </a:p>
        </p:txBody>
      </p:sp>
    </p:spTree>
    <p:extLst>
      <p:ext uri="{BB962C8B-B14F-4D97-AF65-F5344CB8AC3E}">
        <p14:creationId xmlns:p14="http://schemas.microsoft.com/office/powerpoint/2010/main" val="1149727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0EA4F7-436C-4FD1-B25F-E3A9F6205297}" type="slidenum">
              <a:rPr lang="zh-CN" altLang="en-US" smtClean="0"/>
              <a:t>32</a:t>
            </a:fld>
            <a:endParaRPr lang="zh-CN" altLang="en-US"/>
          </a:p>
        </p:txBody>
      </p:sp>
    </p:spTree>
    <p:extLst>
      <p:ext uri="{BB962C8B-B14F-4D97-AF65-F5344CB8AC3E}">
        <p14:creationId xmlns:p14="http://schemas.microsoft.com/office/powerpoint/2010/main" val="2401337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0EA4F7-436C-4FD1-B25F-E3A9F6205297}" type="slidenum">
              <a:rPr lang="zh-CN" altLang="en-US" smtClean="0"/>
              <a:t>33</a:t>
            </a:fld>
            <a:endParaRPr lang="zh-CN" altLang="en-US"/>
          </a:p>
        </p:txBody>
      </p:sp>
    </p:spTree>
    <p:extLst>
      <p:ext uri="{BB962C8B-B14F-4D97-AF65-F5344CB8AC3E}">
        <p14:creationId xmlns:p14="http://schemas.microsoft.com/office/powerpoint/2010/main" val="3942055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ECABA-1094-492B-A11E-87085FD0547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1318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0EA4F7-436C-4FD1-B25F-E3A9F6205297}" type="slidenum">
              <a:rPr lang="zh-CN" altLang="en-US" smtClean="0"/>
              <a:t>34</a:t>
            </a:fld>
            <a:endParaRPr lang="zh-CN" altLang="en-US"/>
          </a:p>
        </p:txBody>
      </p:sp>
    </p:spTree>
    <p:extLst>
      <p:ext uri="{BB962C8B-B14F-4D97-AF65-F5344CB8AC3E}">
        <p14:creationId xmlns:p14="http://schemas.microsoft.com/office/powerpoint/2010/main" val="771613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0EA4F7-436C-4FD1-B25F-E3A9F6205297}" type="slidenum">
              <a:rPr lang="zh-CN" altLang="en-US" smtClean="0"/>
              <a:t>35</a:t>
            </a:fld>
            <a:endParaRPr lang="zh-CN" altLang="en-US"/>
          </a:p>
        </p:txBody>
      </p:sp>
    </p:spTree>
    <p:extLst>
      <p:ext uri="{BB962C8B-B14F-4D97-AF65-F5344CB8AC3E}">
        <p14:creationId xmlns:p14="http://schemas.microsoft.com/office/powerpoint/2010/main" val="2957358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0EA4F7-436C-4FD1-B25F-E3A9F6205297}" type="slidenum">
              <a:rPr lang="zh-CN" altLang="en-US" smtClean="0"/>
              <a:t>36</a:t>
            </a:fld>
            <a:endParaRPr lang="zh-CN" altLang="en-US"/>
          </a:p>
        </p:txBody>
      </p:sp>
    </p:spTree>
    <p:extLst>
      <p:ext uri="{BB962C8B-B14F-4D97-AF65-F5344CB8AC3E}">
        <p14:creationId xmlns:p14="http://schemas.microsoft.com/office/powerpoint/2010/main" val="3549130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0EA4F7-436C-4FD1-B25F-E3A9F6205297}" type="slidenum">
              <a:rPr lang="zh-CN" altLang="en-US" smtClean="0"/>
              <a:t>37</a:t>
            </a:fld>
            <a:endParaRPr lang="zh-CN" altLang="en-US"/>
          </a:p>
        </p:txBody>
      </p:sp>
    </p:spTree>
    <p:extLst>
      <p:ext uri="{BB962C8B-B14F-4D97-AF65-F5344CB8AC3E}">
        <p14:creationId xmlns:p14="http://schemas.microsoft.com/office/powerpoint/2010/main" val="3344946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0EA4F7-436C-4FD1-B25F-E3A9F6205297}" type="slidenum">
              <a:rPr lang="zh-CN" altLang="en-US" smtClean="0"/>
              <a:t>38</a:t>
            </a:fld>
            <a:endParaRPr lang="zh-CN" altLang="en-US"/>
          </a:p>
        </p:txBody>
      </p:sp>
    </p:spTree>
    <p:extLst>
      <p:ext uri="{BB962C8B-B14F-4D97-AF65-F5344CB8AC3E}">
        <p14:creationId xmlns:p14="http://schemas.microsoft.com/office/powerpoint/2010/main" val="2686728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0EA4F7-436C-4FD1-B25F-E3A9F6205297}" type="slidenum">
              <a:rPr lang="zh-CN" altLang="en-US" smtClean="0"/>
              <a:t>39</a:t>
            </a:fld>
            <a:endParaRPr lang="zh-CN" altLang="en-US"/>
          </a:p>
        </p:txBody>
      </p:sp>
    </p:spTree>
    <p:extLst>
      <p:ext uri="{BB962C8B-B14F-4D97-AF65-F5344CB8AC3E}">
        <p14:creationId xmlns:p14="http://schemas.microsoft.com/office/powerpoint/2010/main" val="23162656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CSS?</a:t>
            </a:r>
            <a:endParaRPr lang="zh-CN" altLang="en-US" dirty="0"/>
          </a:p>
        </p:txBody>
      </p:sp>
      <p:sp>
        <p:nvSpPr>
          <p:cNvPr id="4" name="灯片编号占位符 3"/>
          <p:cNvSpPr>
            <a:spLocks noGrp="1"/>
          </p:cNvSpPr>
          <p:nvPr>
            <p:ph type="sldNum" sz="quarter" idx="5"/>
          </p:nvPr>
        </p:nvSpPr>
        <p:spPr/>
        <p:txBody>
          <a:bodyPr/>
          <a:lstStyle/>
          <a:p>
            <a:fld id="{360EA4F7-436C-4FD1-B25F-E3A9F6205297}" type="slidenum">
              <a:rPr lang="zh-CN" altLang="en-US" smtClean="0"/>
              <a:t>40</a:t>
            </a:fld>
            <a:endParaRPr lang="zh-CN" altLang="en-US"/>
          </a:p>
        </p:txBody>
      </p:sp>
    </p:spTree>
    <p:extLst>
      <p:ext uri="{BB962C8B-B14F-4D97-AF65-F5344CB8AC3E}">
        <p14:creationId xmlns:p14="http://schemas.microsoft.com/office/powerpoint/2010/main" val="1103814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0EA4F7-436C-4FD1-B25F-E3A9F6205297}" type="slidenum">
              <a:rPr lang="zh-CN" altLang="en-US" smtClean="0"/>
              <a:t>41</a:t>
            </a:fld>
            <a:endParaRPr lang="zh-CN" altLang="en-US"/>
          </a:p>
        </p:txBody>
      </p:sp>
    </p:spTree>
    <p:extLst>
      <p:ext uri="{BB962C8B-B14F-4D97-AF65-F5344CB8AC3E}">
        <p14:creationId xmlns:p14="http://schemas.microsoft.com/office/powerpoint/2010/main" val="320177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0EA4F7-436C-4FD1-B25F-E3A9F6205297}" type="slidenum">
              <a:rPr lang="zh-CN" altLang="en-US" smtClean="0"/>
              <a:t>42</a:t>
            </a:fld>
            <a:endParaRPr lang="zh-CN" altLang="en-US"/>
          </a:p>
        </p:txBody>
      </p:sp>
    </p:spTree>
    <p:extLst>
      <p:ext uri="{BB962C8B-B14F-4D97-AF65-F5344CB8AC3E}">
        <p14:creationId xmlns:p14="http://schemas.microsoft.com/office/powerpoint/2010/main" val="17505554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ECABA-1094-492B-A11E-87085FD0547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85895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ECABA-1094-492B-A11E-87085FD0547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3677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ECABA-1094-492B-A11E-87085FD0547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487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0EA4F7-436C-4FD1-B25F-E3A9F620529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67002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国际上有一些科学家针对数值相对论开发一些计算软件，我们选择的是</a:t>
            </a:r>
            <a:r>
              <a:rPr lang="en-US" altLang="zh-CN" dirty="0"/>
              <a:t>ETK</a:t>
            </a:r>
            <a:r>
              <a:rPr lang="zh-CN" altLang="en-US" dirty="0"/>
              <a:t>，因为它是开源的。像前面所说的它是对时空进行</a:t>
            </a:r>
            <a:r>
              <a:rPr lang="en-US" altLang="zh-CN" dirty="0"/>
              <a:t>3+1</a:t>
            </a:r>
            <a:r>
              <a:rPr lang="zh-CN" altLang="en-US" dirty="0"/>
              <a:t>分解然对方程进行数值求解；这里是两篇对</a:t>
            </a:r>
            <a:r>
              <a:rPr lang="en-US" altLang="zh-CN" dirty="0"/>
              <a:t>ETK</a:t>
            </a:r>
            <a:r>
              <a:rPr lang="zh-CN" altLang="en-US" dirty="0"/>
              <a:t>的</a:t>
            </a:r>
            <a:r>
              <a:rPr lang="en-US" altLang="zh-CN" dirty="0"/>
              <a:t>introduction</a:t>
            </a:r>
            <a:r>
              <a:rPr lang="zh-CN" altLang="en-US" dirty="0"/>
              <a:t>文章，大家有兴趣的可以了解一下</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0EA4F7-436C-4FD1-B25F-E3A9F620529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89813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国际上有一些科学家针对数值相对论开发一些计算软件，我们选择的是</a:t>
            </a:r>
            <a:r>
              <a:rPr lang="en-US" altLang="zh-CN" dirty="0"/>
              <a:t>ETK</a:t>
            </a:r>
            <a:r>
              <a:rPr lang="zh-CN" altLang="en-US" dirty="0"/>
              <a:t>，因为它是开源的。像前面所说的它是对时空进行</a:t>
            </a:r>
            <a:r>
              <a:rPr lang="en-US" altLang="zh-CN" dirty="0"/>
              <a:t>3+1</a:t>
            </a:r>
            <a:r>
              <a:rPr lang="zh-CN" altLang="en-US" dirty="0"/>
              <a:t>分解然对方程进行数值求解；这里是两篇对</a:t>
            </a:r>
            <a:r>
              <a:rPr lang="en-US" altLang="zh-CN" dirty="0"/>
              <a:t>ETK</a:t>
            </a:r>
            <a:r>
              <a:rPr lang="zh-CN" altLang="en-US" dirty="0"/>
              <a:t>的</a:t>
            </a:r>
            <a:r>
              <a:rPr lang="en-US" altLang="zh-CN" dirty="0"/>
              <a:t>introduction</a:t>
            </a:r>
            <a:r>
              <a:rPr lang="zh-CN" altLang="en-US" dirty="0"/>
              <a:t>文章，大家有兴趣的可以了解一下</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0EA4F7-436C-4FD1-B25F-E3A9F620529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3790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ECABA-1094-492B-A11E-87085FD0547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12306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潮汐形变的定义，与图形表示</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ECABA-1094-492B-A11E-87085FD0547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57014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ECABA-1094-492B-A11E-87085FD0547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7461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ECABA-1094-492B-A11E-87085FD0547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31823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中子星融合的典型波形为千赫兹？为什么？与强相互作用的性质有关？</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ECABA-1094-492B-A11E-87085FD0547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73232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中子星融合的典型波形为千赫兹？为什么？与强相互作用的性质有关？</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ECABA-1094-492B-A11E-87085FD0547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17916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Master" Target="../slideMasters/slideMaster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Master" Target="../slideMasters/slideMaster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Master" Target="../slideMasters/slideMaster9.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rgbClr val="B61616"/>
                </a:solidFill>
                <a:latin typeface="微软雅黑" panose="020B0503020204020204" pitchFamily="34" charset="-122"/>
                <a:ea typeface="微软雅黑" panose="020B0503020204020204" pitchFamily="34" charset="-122"/>
              </a:rPr>
              <a:t>‹#›</a:t>
            </a:fld>
            <a:endParaRPr kumimoji="1" lang="zh-CN" altLang="en-US" sz="2400" b="0" dirty="0">
              <a:solidFill>
                <a:srgbClr val="B61616"/>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2679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r>
              <a:rPr lang="en-US" altLang="zh-CN"/>
              <a:t>2023/06/01</a:t>
            </a:r>
            <a:endParaRPr lang="zh-CN" altLang="en-US"/>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F7A505B7-88C2-4F7B-935B-FAE52AA17DDA}"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8" name="矩形 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0" name="内容占位符 2"/>
          <p:cNvSpPr>
            <a:spLocks noGrp="1"/>
          </p:cNvSpPr>
          <p:nvPr>
            <p:ph idx="13"/>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928559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8" name="标题占位符 1"/>
          <p:cNvSpPr txBox="1"/>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单击此处编辑母版标题样式</a:t>
            </a:r>
            <a:endParaRPr lang="zh-CN" altLang="en-US" dirty="0"/>
          </a:p>
        </p:txBody>
      </p:sp>
      <p:sp>
        <p:nvSpPr>
          <p:cNvPr id="9" name="文本占位符 2"/>
          <p:cNvSpPr>
            <a:spLocks noGrp="1"/>
          </p:cNvSpPr>
          <p:nvPr>
            <p:ph idx="13" hasCustomPrompt="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27430" y="8620"/>
            <a:ext cx="9668970" cy="648072"/>
          </a:xfrm>
          <a:prstGeom prst="rect">
            <a:avLst/>
          </a:prstGeom>
          <a:solidFill>
            <a:srgbClr val="B61616"/>
          </a:solidFill>
        </p:spPr>
        <p:txBody>
          <a:bodyPr vert="horz" wrap="square" bIns="46800" rtlCol="0" anchor="ct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第二部分：学校改革创新发展中存在的突出问题和差距不足</a:t>
            </a: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7" name="矩形 16"/>
          <p:cNvSpPr/>
          <p:nvPr userDrawn="1"/>
        </p:nvSpPr>
        <p:spPr>
          <a:xfrm>
            <a:off x="27430" y="764704"/>
            <a:ext cx="12117242" cy="596823"/>
          </a:xfrm>
          <a:prstGeom prst="rect">
            <a:avLst/>
          </a:prstGeom>
          <a:solidFill>
            <a:srgbClr val="B6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kern="1200" dirty="0">
                <a:solidFill>
                  <a:schemeClr val="lt1"/>
                </a:solidFill>
                <a:effectLst/>
                <a:latin typeface="微软雅黑" panose="020B0503020204020204" pitchFamily="34" charset="-122"/>
                <a:ea typeface="微软雅黑" panose="020B0503020204020204" pitchFamily="34" charset="-122"/>
                <a:cs typeface="+mn-cs"/>
              </a:rPr>
              <a:t>一、科教融合模式下的党建问题（二级标题）</a:t>
            </a:r>
            <a:endParaRPr lang="zh-CN" altLang="zh-CN" sz="2400" b="1" kern="1200" dirty="0">
              <a:solidFill>
                <a:schemeClr val="lt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6430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8" name="标题占位符 1"/>
          <p:cNvSpPr txBox="1"/>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单击此处编辑母版标题样式</a:t>
            </a:r>
            <a:endParaRPr lang="zh-CN" altLang="en-US" dirty="0"/>
          </a:p>
        </p:txBody>
      </p:sp>
      <p:sp>
        <p:nvSpPr>
          <p:cNvPr id="9" name="文本占位符 2"/>
          <p:cNvSpPr>
            <a:spLocks noGrp="1"/>
          </p:cNvSpPr>
          <p:nvPr>
            <p:ph idx="13" hasCustomPrompt="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27430" y="8620"/>
            <a:ext cx="9668970" cy="648072"/>
          </a:xfrm>
          <a:prstGeom prst="rect">
            <a:avLst/>
          </a:prstGeom>
          <a:solidFill>
            <a:srgbClr val="B61616"/>
          </a:solidFill>
        </p:spPr>
        <p:txBody>
          <a:bodyPr vert="horz" wrap="square" bIns="46800" rtlCol="0" anchor="ct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第二部分：学校改革创新发展中存在的突出问题和差距不足</a:t>
            </a: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7" name="矩形 16"/>
          <p:cNvSpPr/>
          <p:nvPr userDrawn="1"/>
        </p:nvSpPr>
        <p:spPr>
          <a:xfrm>
            <a:off x="27430" y="764704"/>
            <a:ext cx="12117242" cy="596823"/>
          </a:xfrm>
          <a:prstGeom prst="rect">
            <a:avLst/>
          </a:prstGeom>
          <a:solidFill>
            <a:srgbClr val="B6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kern="1200" dirty="0">
                <a:solidFill>
                  <a:schemeClr val="lt1"/>
                </a:solidFill>
                <a:effectLst/>
                <a:latin typeface="微软雅黑" panose="020B0503020204020204" pitchFamily="34" charset="-122"/>
                <a:ea typeface="微软雅黑" panose="020B0503020204020204" pitchFamily="34" charset="-122"/>
                <a:cs typeface="+mn-cs"/>
              </a:rPr>
              <a:t>一、科教融合模式下的党建问题（二级标题）</a:t>
            </a:r>
            <a:endParaRPr lang="zh-CN" altLang="zh-CN" sz="2400" b="1" kern="1200" dirty="0">
              <a:solidFill>
                <a:schemeClr val="lt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2499108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4812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430102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768060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r>
              <a:rPr lang="en-US" altLang="zh-CN"/>
              <a:t>2023/06/01</a:t>
            </a:r>
            <a:endParaRPr lang="zh-CN" altLang="en-US"/>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F7A505B7-88C2-4F7B-935B-FAE52AA17DDA}"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8" name="矩形 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内容占位符 2"/>
          <p:cNvSpPr>
            <a:spLocks noGrp="1"/>
          </p:cNvSpPr>
          <p:nvPr>
            <p:ph idx="13"/>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732568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_标题幻灯片">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68" y="193198"/>
            <a:ext cx="4714449" cy="988613"/>
          </a:xfrm>
          <a:prstGeom prst="rect">
            <a:avLst/>
          </a:prstGeom>
        </p:spPr>
      </p:pic>
      <p:pic>
        <p:nvPicPr>
          <p:cNvPr id="13" name="图片 12" descr="微信图片_20180901074658">
            <a:extLst>
              <a:ext uri="{FF2B5EF4-FFF2-40B4-BE49-F238E27FC236}">
                <a16:creationId xmlns:a16="http://schemas.microsoft.com/office/drawing/2014/main" id="{39CBE349-845D-EA4B-829C-E764EAA8754C}"/>
              </a:ext>
            </a:extLst>
          </p:cNvPr>
          <p:cNvPicPr>
            <a:picLocks noChangeAspect="1"/>
          </p:cNvPicPr>
          <p:nvPr userDrawn="1"/>
        </p:nvPicPr>
        <p:blipFill rotWithShape="1">
          <a:blip r:embed="rId3"/>
          <a:srcRect l="5589" r="18064"/>
          <a:stretch/>
        </p:blipFill>
        <p:spPr>
          <a:xfrm>
            <a:off x="5847478" y="193198"/>
            <a:ext cx="1509763" cy="988613"/>
          </a:xfrm>
          <a:prstGeom prst="roundRect">
            <a:avLst>
              <a:gd name="adj" fmla="val 8594"/>
            </a:avLst>
          </a:prstGeom>
          <a:noFill/>
          <a:ln>
            <a:noFill/>
          </a:ln>
          <a:effectLst>
            <a:reflection blurRad="12700" stA="38000" endPos="28000" dist="5000" dir="5400000" sy="-100000" algn="bl" rotWithShape="0"/>
          </a:effectLst>
        </p:spPr>
      </p:pic>
      <p:pic>
        <p:nvPicPr>
          <p:cNvPr id="14" name="图片 13" descr="草地上的建筑&#10;&#10;描述已自动生成">
            <a:extLst>
              <a:ext uri="{FF2B5EF4-FFF2-40B4-BE49-F238E27FC236}">
                <a16:creationId xmlns:a16="http://schemas.microsoft.com/office/drawing/2014/main" id="{46688CF7-A000-7D43-885C-941BFA1BED4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7277"/>
          <a:stretch/>
        </p:blipFill>
        <p:spPr>
          <a:xfrm>
            <a:off x="7434540" y="188642"/>
            <a:ext cx="1509763" cy="993169"/>
          </a:xfrm>
          <a:prstGeom prst="roundRect">
            <a:avLst>
              <a:gd name="adj" fmla="val 8594"/>
            </a:avLst>
          </a:prstGeom>
          <a:noFill/>
          <a:ln>
            <a:noFill/>
          </a:ln>
          <a:effectLst>
            <a:reflection blurRad="12700" stA="38000" endPos="28000" dist="5000" dir="5400000" sy="-100000" algn="bl" rotWithShape="0"/>
          </a:effectLst>
        </p:spPr>
      </p:pic>
      <p:pic>
        <p:nvPicPr>
          <p:cNvPr id="15" name="图片 14">
            <a:extLst>
              <a:ext uri="{FF2B5EF4-FFF2-40B4-BE49-F238E27FC236}">
                <a16:creationId xmlns:a16="http://schemas.microsoft.com/office/drawing/2014/main" id="{50EE988A-DCD1-7B42-8D1D-15EB9C3CEDE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1058" t="23698" r="-2" b="11995"/>
          <a:stretch/>
        </p:blipFill>
        <p:spPr>
          <a:xfrm>
            <a:off x="9007366" y="193198"/>
            <a:ext cx="1513315" cy="988613"/>
          </a:xfrm>
          <a:prstGeom prst="roundRect">
            <a:avLst>
              <a:gd name="adj" fmla="val 8594"/>
            </a:avLst>
          </a:prstGeom>
          <a:noFill/>
          <a:ln>
            <a:noFill/>
          </a:ln>
          <a:effectLst>
            <a:reflection blurRad="12700" stA="38000" endPos="28000" dist="5000" dir="5400000" sy="-100000" algn="bl" rotWithShape="0"/>
          </a:effectLst>
        </p:spPr>
      </p:pic>
      <p:pic>
        <p:nvPicPr>
          <p:cNvPr id="16" name="图片 15" descr="城市的风景&#10;&#10;描述已自动生成">
            <a:extLst>
              <a:ext uri="{FF2B5EF4-FFF2-40B4-BE49-F238E27FC236}">
                <a16:creationId xmlns:a16="http://schemas.microsoft.com/office/drawing/2014/main" id="{5973A3B9-91A0-AE49-87EA-9C74187A4B0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825" t="21146" r="15777"/>
          <a:stretch/>
        </p:blipFill>
        <p:spPr>
          <a:xfrm>
            <a:off x="10583918" y="189601"/>
            <a:ext cx="1513490" cy="992210"/>
          </a:xfrm>
          <a:prstGeom prst="roundRect">
            <a:avLst>
              <a:gd name="adj" fmla="val 8594"/>
            </a:avLst>
          </a:prstGeom>
          <a:no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772295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cxnSp>
        <p:nvCxnSpPr>
          <p:cNvPr id="16" name="直接连接符 15"/>
          <p:cNvCxnSpPr>
            <a:cxnSpLocks/>
          </p:cNvCxnSpPr>
          <p:nvPr userDrawn="1"/>
        </p:nvCxnSpPr>
        <p:spPr>
          <a:xfrm flipV="1">
            <a:off x="109221" y="956520"/>
            <a:ext cx="12029438" cy="214"/>
          </a:xfrm>
          <a:prstGeom prst="line">
            <a:avLst/>
          </a:prstGeom>
          <a:ln w="6350">
            <a:gradFill>
              <a:gsLst>
                <a:gs pos="0">
                  <a:schemeClr val="accent1"/>
                </a:gs>
                <a:gs pos="100000">
                  <a:schemeClr val="accent2"/>
                </a:gs>
              </a:gsLst>
              <a:lin ang="2700000" scaled="0"/>
            </a:gradFill>
            <a:prstDash val="solid"/>
          </a:ln>
        </p:spPr>
        <p:style>
          <a:lnRef idx="1">
            <a:schemeClr val="accent1"/>
          </a:lnRef>
          <a:fillRef idx="0">
            <a:schemeClr val="accent1"/>
          </a:fillRef>
          <a:effectRef idx="0">
            <a:schemeClr val="accent1"/>
          </a:effectRef>
          <a:fontRef idx="minor">
            <a:schemeClr val="tx1"/>
          </a:fontRef>
        </p:style>
      </p:cxnSp>
      <p:sp>
        <p:nvSpPr>
          <p:cNvPr id="20" name="标题 11"/>
          <p:cNvSpPr>
            <a:spLocks noGrp="1"/>
          </p:cNvSpPr>
          <p:nvPr>
            <p:ph type="title"/>
          </p:nvPr>
        </p:nvSpPr>
        <p:spPr>
          <a:xfrm>
            <a:off x="319844" y="346505"/>
            <a:ext cx="4493538" cy="480131"/>
          </a:xfrm>
          <a:noFill/>
        </p:spPr>
        <p:txBody>
          <a:bodyPr wrap="none" rtlCol="0">
            <a:spAutoFit/>
          </a:bodyPr>
          <a:lstStyle>
            <a:lvl1pPr>
              <a:defRPr lang="zh-CN" altLang="en-US" sz="2800" b="1">
                <a:solidFill>
                  <a:schemeClr val="accent1"/>
                </a:solidFill>
                <a:latin typeface="+mn-lt"/>
                <a:ea typeface="+mn-ea"/>
                <a:cs typeface="+mn-cs"/>
              </a:defRPr>
            </a:lvl1pPr>
          </a:lstStyle>
          <a:p>
            <a:pPr marL="0" lvl="0"/>
            <a:r>
              <a:rPr lang="zh-CN" altLang="en-US" dirty="0"/>
              <a:t>单击此处编辑母版标题样式</a:t>
            </a:r>
          </a:p>
        </p:txBody>
      </p:sp>
      <p:sp>
        <p:nvSpPr>
          <p:cNvPr id="2" name="日期占位符 1">
            <a:extLst>
              <a:ext uri="{FF2B5EF4-FFF2-40B4-BE49-F238E27FC236}">
                <a16:creationId xmlns:a16="http://schemas.microsoft.com/office/drawing/2014/main" id="{331E6BF3-5DF5-458A-B637-10B59DC5EA8C}"/>
              </a:ext>
            </a:extLst>
          </p:cNvPr>
          <p:cNvSpPr>
            <a:spLocks noGrp="1"/>
          </p:cNvSpPr>
          <p:nvPr>
            <p:ph type="dt" sz="half" idx="10"/>
          </p:nvPr>
        </p:nvSpPr>
        <p:spPr/>
        <p:txBody>
          <a:bodyPr/>
          <a:lstStyle/>
          <a:p>
            <a:r>
              <a:rPr lang="en-US" altLang="zh-CN"/>
              <a:t>2023/06/01</a:t>
            </a:r>
            <a:endParaRPr lang="zh-CN" altLang="en-US" dirty="0"/>
          </a:p>
        </p:txBody>
      </p:sp>
      <p:sp>
        <p:nvSpPr>
          <p:cNvPr id="3" name="页脚占位符 2">
            <a:extLst>
              <a:ext uri="{FF2B5EF4-FFF2-40B4-BE49-F238E27FC236}">
                <a16:creationId xmlns:a16="http://schemas.microsoft.com/office/drawing/2014/main" id="{FF0BF1A1-F436-4199-A59C-53A15AF0A607}"/>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4" name="灯片编号占位符 3">
            <a:extLst>
              <a:ext uri="{FF2B5EF4-FFF2-40B4-BE49-F238E27FC236}">
                <a16:creationId xmlns:a16="http://schemas.microsoft.com/office/drawing/2014/main" id="{AA4D6E3B-B603-4D33-A4B3-50D4A7753EA6}"/>
              </a:ext>
            </a:extLst>
          </p:cNvPr>
          <p:cNvSpPr>
            <a:spLocks noGrp="1"/>
          </p:cNvSpPr>
          <p:nvPr>
            <p:ph type="sldNum" sz="quarter" idx="12"/>
          </p:nvPr>
        </p:nvSpPr>
        <p:spPr/>
        <p:txBody>
          <a:bodyPr/>
          <a:lstStyle/>
          <a:p>
            <a:fld id="{565CE74E-AB26-4998-AD42-012C4C1AD076}" type="slidenum">
              <a:rPr lang="zh-CN" altLang="en-US" smtClean="0"/>
              <a:t>‹#›</a:t>
            </a:fld>
            <a:endParaRPr lang="zh-CN" altLang="en-US" dirty="0"/>
          </a:p>
        </p:txBody>
      </p:sp>
      <p:pic>
        <p:nvPicPr>
          <p:cNvPr id="1026" name="Picture 2" descr="D:\0-高研院工作\0-高研院工作材料\框架性文件和协议\宣传册相关\20200107114242488.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99931" y="205617"/>
            <a:ext cx="4067175"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937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D4408-7576-4748-A534-BFC1D8F31594}"/>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D21790B1-A4CA-CA4E-ACF6-83B69CFE9592}"/>
              </a:ext>
            </a:extLst>
          </p:cNvPr>
          <p:cNvSpPr>
            <a:spLocks noGrp="1"/>
          </p:cNvSpPr>
          <p:nvPr>
            <p:ph type="dt" sz="half" idx="10"/>
          </p:nvPr>
        </p:nvSpPr>
        <p:spPr/>
        <p:txBody>
          <a:bodyPr/>
          <a:lstStyle/>
          <a:p>
            <a:r>
              <a:rPr lang="en-US" altLang="zh-CN"/>
              <a:t>2023/06/01</a:t>
            </a:r>
            <a:endParaRPr lang="zh-CN" altLang="en-US"/>
          </a:p>
        </p:txBody>
      </p:sp>
      <p:sp>
        <p:nvSpPr>
          <p:cNvPr id="4" name="页脚占位符 3">
            <a:extLst>
              <a:ext uri="{FF2B5EF4-FFF2-40B4-BE49-F238E27FC236}">
                <a16:creationId xmlns:a16="http://schemas.microsoft.com/office/drawing/2014/main" id="{C517D9B9-7B3A-984C-822D-E84C52542807}"/>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5" name="灯片编号占位符 4">
            <a:extLst>
              <a:ext uri="{FF2B5EF4-FFF2-40B4-BE49-F238E27FC236}">
                <a16:creationId xmlns:a16="http://schemas.microsoft.com/office/drawing/2014/main" id="{5E89D778-D9DF-4C44-B26D-748B9EFAA180}"/>
              </a:ext>
            </a:extLst>
          </p:cNvPr>
          <p:cNvSpPr>
            <a:spLocks noGrp="1"/>
          </p:cNvSpPr>
          <p:nvPr>
            <p:ph type="sldNum" sz="quarter" idx="12"/>
          </p:nvPr>
        </p:nvSpPr>
        <p:spPr/>
        <p:txBody>
          <a:bodyPr/>
          <a:lstStyle/>
          <a:p>
            <a:fld id="{F7A505B7-88C2-4F7B-935B-FAE52AA17DDA}" type="slidenum">
              <a:rPr lang="zh-CN" altLang="en-US" smtClean="0"/>
              <a:t>‹#›</a:t>
            </a:fld>
            <a:endParaRPr lang="zh-CN" altLang="en-US"/>
          </a:p>
        </p:txBody>
      </p:sp>
    </p:spTree>
    <p:extLst>
      <p:ext uri="{BB962C8B-B14F-4D97-AF65-F5344CB8AC3E}">
        <p14:creationId xmlns:p14="http://schemas.microsoft.com/office/powerpoint/2010/main" val="2314581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885901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9E5CAB-279F-4684-8C21-8B66C510B00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89ABEC4-BC34-4CED-A0A0-5FE702E3650D}"/>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567A3DF-24BB-423D-B898-164DFFE7DA6E}"/>
              </a:ext>
            </a:extLst>
          </p:cNvPr>
          <p:cNvSpPr>
            <a:spLocks noGrp="1"/>
          </p:cNvSpPr>
          <p:nvPr>
            <p:ph type="dt" sz="half" idx="10"/>
          </p:nvPr>
        </p:nvSpPr>
        <p:spPr/>
        <p:txBody>
          <a:bodyPr/>
          <a:lstStyle/>
          <a:p>
            <a:r>
              <a:rPr lang="en-US" altLang="zh-CN"/>
              <a:t>2023/06/01</a:t>
            </a:r>
            <a:endParaRPr lang="zh-CN" altLang="en-US"/>
          </a:p>
        </p:txBody>
      </p:sp>
      <p:sp>
        <p:nvSpPr>
          <p:cNvPr id="5" name="页脚占位符 4">
            <a:extLst>
              <a:ext uri="{FF2B5EF4-FFF2-40B4-BE49-F238E27FC236}">
                <a16:creationId xmlns:a16="http://schemas.microsoft.com/office/drawing/2014/main" id="{56442C31-E046-41DA-BDE7-5CCF55091089}"/>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a:extLst>
              <a:ext uri="{FF2B5EF4-FFF2-40B4-BE49-F238E27FC236}">
                <a16:creationId xmlns:a16="http://schemas.microsoft.com/office/drawing/2014/main" id="{4BE6C3AB-CD91-4743-AC3E-A752B203282B}"/>
              </a:ext>
            </a:extLst>
          </p:cNvPr>
          <p:cNvSpPr>
            <a:spLocks noGrp="1"/>
          </p:cNvSpPr>
          <p:nvPr>
            <p:ph type="sldNum" sz="quarter" idx="12"/>
          </p:nvPr>
        </p:nvSpPr>
        <p:spPr/>
        <p:txBody>
          <a:bodyPr/>
          <a:lstStyle/>
          <a:p>
            <a:fld id="{E9AD0BA7-D59D-4694-8666-3935C983837A}" type="slidenum">
              <a:rPr lang="zh-CN" altLang="en-US" smtClean="0"/>
              <a:t>‹#›</a:t>
            </a:fld>
            <a:endParaRPr lang="zh-CN" altLang="en-US"/>
          </a:p>
        </p:txBody>
      </p:sp>
    </p:spTree>
    <p:extLst>
      <p:ext uri="{BB962C8B-B14F-4D97-AF65-F5344CB8AC3E}">
        <p14:creationId xmlns:p14="http://schemas.microsoft.com/office/powerpoint/2010/main" val="403836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rgbClr val="B61616"/>
                </a:solidFill>
                <a:latin typeface="微软雅黑" panose="020B0503020204020204" pitchFamily="34" charset="-122"/>
                <a:ea typeface="微软雅黑" panose="020B0503020204020204" pitchFamily="34" charset="-122"/>
              </a:rPr>
              <a:t>‹#›</a:t>
            </a:fld>
            <a:endParaRPr kumimoji="1" lang="zh-CN" altLang="en-US" sz="2400" b="0" dirty="0">
              <a:solidFill>
                <a:srgbClr val="B61616"/>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800535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rgbClr val="B61616"/>
                </a:solidFill>
                <a:latin typeface="微软雅黑" panose="020B0503020204020204" pitchFamily="34" charset="-122"/>
                <a:ea typeface="微软雅黑" panose="020B0503020204020204" pitchFamily="34" charset="-122"/>
              </a:rPr>
              <a:t>‹#›</a:t>
            </a:fld>
            <a:endParaRPr kumimoji="1" lang="zh-CN" altLang="en-US" sz="2400" b="0" dirty="0">
              <a:solidFill>
                <a:srgbClr val="B61616"/>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530710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矩形 1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20" name="内容占位符 2"/>
          <p:cNvSpPr>
            <a:spLocks noGrp="1"/>
          </p:cNvSpPr>
          <p:nvPr>
            <p:ph idx="1"/>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1" name="文本框 2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userDrawn="1"/>
        </p:nvSpPr>
        <p:spPr>
          <a:xfrm>
            <a:off x="27430" y="8620"/>
            <a:ext cx="8228810" cy="648072"/>
          </a:xfrm>
          <a:prstGeom prst="rect">
            <a:avLst/>
          </a:prstGeom>
          <a:solidFill>
            <a:srgbClr val="B61616"/>
          </a:solidFill>
        </p:spPr>
        <p:txBody>
          <a:bodyPr vert="horz" wrap="square" bIns="46800" rtlCol="0" anchor="ctr">
            <a:noAutofit/>
          </a:bodyPr>
          <a:lstStyle/>
          <a:p>
            <a:r>
              <a:rPr lang="zh-CN" altLang="en-US" sz="3200" b="1" dirty="0">
                <a:solidFill>
                  <a:schemeClr val="bg1"/>
                </a:solidFill>
                <a:latin typeface="微软雅黑" panose="020B0503020204020204" pitchFamily="34" charset="-122"/>
                <a:ea typeface="微软雅黑" panose="020B0503020204020204" pitchFamily="34" charset="-122"/>
              </a:rPr>
              <a:t>第三部分：</a:t>
            </a:r>
            <a:r>
              <a:rPr lang="en-US" altLang="zh-CN" sz="3200" b="1" dirty="0">
                <a:solidFill>
                  <a:schemeClr val="bg1"/>
                </a:solidFill>
                <a:latin typeface="微软雅黑" panose="020B0503020204020204" pitchFamily="34" charset="-122"/>
                <a:ea typeface="微软雅黑" panose="020B0503020204020204" pitchFamily="34" charset="-122"/>
              </a:rPr>
              <a:t>2019</a:t>
            </a:r>
            <a:r>
              <a:rPr lang="zh-CN" altLang="en-US" sz="3200" b="1" dirty="0">
                <a:solidFill>
                  <a:schemeClr val="bg1"/>
                </a:solidFill>
                <a:latin typeface="微软雅黑" panose="020B0503020204020204" pitchFamily="34" charset="-122"/>
                <a:ea typeface="微软雅黑" panose="020B0503020204020204" pitchFamily="34" charset="-122"/>
              </a:rPr>
              <a:t>年工作思路和重点工作举措</a:t>
            </a:r>
          </a:p>
        </p:txBody>
      </p:sp>
    </p:spTree>
    <p:extLst>
      <p:ext uri="{BB962C8B-B14F-4D97-AF65-F5344CB8AC3E}">
        <p14:creationId xmlns:p14="http://schemas.microsoft.com/office/powerpoint/2010/main" val="4065604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13" name="图片 12" descr="微信图片_20180901074658">
            <a:extLst>
              <a:ext uri="{FF2B5EF4-FFF2-40B4-BE49-F238E27FC236}">
                <a16:creationId xmlns:a16="http://schemas.microsoft.com/office/drawing/2014/main" id="{6A703084-93BF-824E-8CBE-41D0EEB72C68}"/>
              </a:ext>
            </a:extLst>
          </p:cNvPr>
          <p:cNvPicPr>
            <a:picLocks noChangeAspect="1"/>
          </p:cNvPicPr>
          <p:nvPr userDrawn="1"/>
        </p:nvPicPr>
        <p:blipFill rotWithShape="1">
          <a:blip r:embed="rId2"/>
          <a:srcRect l="5589" r="18064"/>
          <a:stretch/>
        </p:blipFill>
        <p:spPr>
          <a:xfrm>
            <a:off x="5847478" y="193198"/>
            <a:ext cx="1509763" cy="988613"/>
          </a:xfrm>
          <a:prstGeom prst="roundRect">
            <a:avLst>
              <a:gd name="adj" fmla="val 8594"/>
            </a:avLst>
          </a:prstGeom>
          <a:noFill/>
          <a:ln>
            <a:noFill/>
          </a:ln>
          <a:effectLst>
            <a:reflection blurRad="12700" stA="38000" endPos="28000" dist="5000" dir="5400000" sy="-100000" algn="bl" rotWithShape="0"/>
          </a:effectLst>
        </p:spPr>
      </p:pic>
      <p:pic>
        <p:nvPicPr>
          <p:cNvPr id="14" name="图片 13" descr="草地上的建筑&#10;&#10;描述已自动生成">
            <a:extLst>
              <a:ext uri="{FF2B5EF4-FFF2-40B4-BE49-F238E27FC236}">
                <a16:creationId xmlns:a16="http://schemas.microsoft.com/office/drawing/2014/main" id="{F435DBA9-6B3A-D746-8E31-96AC81A3B3E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7277"/>
          <a:stretch/>
        </p:blipFill>
        <p:spPr>
          <a:xfrm>
            <a:off x="7434540" y="188642"/>
            <a:ext cx="1509763" cy="993169"/>
          </a:xfrm>
          <a:prstGeom prst="roundRect">
            <a:avLst>
              <a:gd name="adj" fmla="val 8594"/>
            </a:avLst>
          </a:prstGeom>
          <a:noFill/>
          <a:ln>
            <a:noFill/>
          </a:ln>
          <a:effectLst>
            <a:reflection blurRad="12700" stA="38000" endPos="28000" dist="5000" dir="5400000" sy="-100000" algn="bl" rotWithShape="0"/>
          </a:effectLst>
        </p:spPr>
      </p:pic>
      <p:pic>
        <p:nvPicPr>
          <p:cNvPr id="15" name="图片 14">
            <a:extLst>
              <a:ext uri="{FF2B5EF4-FFF2-40B4-BE49-F238E27FC236}">
                <a16:creationId xmlns:a16="http://schemas.microsoft.com/office/drawing/2014/main" id="{E2E799C2-E5A9-6B4C-AF2A-EC7E76A8501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058" t="23698" r="-2" b="11995"/>
          <a:stretch/>
        </p:blipFill>
        <p:spPr>
          <a:xfrm>
            <a:off x="9007366" y="193198"/>
            <a:ext cx="1513315" cy="988613"/>
          </a:xfrm>
          <a:prstGeom prst="roundRect">
            <a:avLst>
              <a:gd name="adj" fmla="val 8594"/>
            </a:avLst>
          </a:prstGeom>
          <a:noFill/>
          <a:ln>
            <a:noFill/>
          </a:ln>
          <a:effectLst>
            <a:reflection blurRad="12700" stA="38000" endPos="28000" dist="5000" dir="5400000" sy="-100000" algn="bl" rotWithShape="0"/>
          </a:effectLst>
        </p:spPr>
      </p:pic>
      <p:pic>
        <p:nvPicPr>
          <p:cNvPr id="16" name="图片 15" descr="城市的风景&#10;&#10;描述已自动生成">
            <a:extLst>
              <a:ext uri="{FF2B5EF4-FFF2-40B4-BE49-F238E27FC236}">
                <a16:creationId xmlns:a16="http://schemas.microsoft.com/office/drawing/2014/main" id="{E03240A7-F49A-304C-8DF9-BDC484D0F06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825" t="21146" r="15777"/>
          <a:stretch/>
        </p:blipFill>
        <p:spPr>
          <a:xfrm>
            <a:off x="10583918" y="189601"/>
            <a:ext cx="1513490" cy="992210"/>
          </a:xfrm>
          <a:prstGeom prst="roundRect">
            <a:avLst>
              <a:gd name="adj" fmla="val 8594"/>
            </a:avLst>
          </a:prstGeom>
          <a:noFill/>
          <a:ln>
            <a:noFill/>
          </a:ln>
          <a:effectLst>
            <a:reflection blurRad="12700" stA="38000" endPos="28000" dist="5000" dir="5400000" sy="-100000" algn="bl" rotWithShape="0"/>
          </a:effectLst>
        </p:spPr>
      </p:pic>
      <p:pic>
        <p:nvPicPr>
          <p:cNvPr id="2050" name="Picture 2" descr="D:\0-高研院工作\0-高研院工作材料\框架性文件和协议\宣传册相关\20200107114242488.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90598"/>
            <a:ext cx="5724682" cy="96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6885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133984"/>
          </a:solidFill>
          <a:ln>
            <a:solidFill>
              <a:srgbClr val="133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133984"/>
          </a:solidFill>
          <a:ln>
            <a:solidFill>
              <a:srgbClr val="133984"/>
            </a:solidFill>
          </a:ln>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884"/>
            <a:ext cx="12192000" cy="427921"/>
          </a:xfrm>
          <a:prstGeom prst="rect">
            <a:avLst/>
          </a:prstGeom>
        </p:spPr>
      </p:pic>
    </p:spTree>
    <p:extLst>
      <p:ext uri="{BB962C8B-B14F-4D97-AF65-F5344CB8AC3E}">
        <p14:creationId xmlns:p14="http://schemas.microsoft.com/office/powerpoint/2010/main" val="38293660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95" y="341633"/>
            <a:ext cx="12192000" cy="429417"/>
          </a:xfrm>
          <a:prstGeom prst="rect">
            <a:avLst/>
          </a:prstGeom>
        </p:spPr>
      </p:pic>
      <p:sp>
        <p:nvSpPr>
          <p:cNvPr id="4" name="文本框 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tretch>
            <a:fillRect/>
          </a:stretch>
        </p:blipFill>
        <p:spPr>
          <a:xfrm>
            <a:off x="11136560" y="6491549"/>
            <a:ext cx="805893" cy="317473"/>
          </a:xfrm>
          <a:prstGeom prst="rect">
            <a:avLst/>
          </a:prstGeom>
        </p:spPr>
      </p:pic>
    </p:spTree>
    <p:extLst>
      <p:ext uri="{BB962C8B-B14F-4D97-AF65-F5344CB8AC3E}">
        <p14:creationId xmlns:p14="http://schemas.microsoft.com/office/powerpoint/2010/main" val="19884103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r>
              <a:rPr lang="en-US" altLang="zh-CN"/>
              <a:t>2023/06/01</a:t>
            </a:r>
            <a:endParaRPr lang="zh-CN" altLang="en-US"/>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F7A505B7-88C2-4F7B-935B-FAE52AA17DDA}"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8" name="矩形 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0" name="内容占位符 2"/>
          <p:cNvSpPr>
            <a:spLocks noGrp="1"/>
          </p:cNvSpPr>
          <p:nvPr>
            <p:ph idx="13"/>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114239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8" name="标题占位符 1"/>
          <p:cNvSpPr txBox="1"/>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单击此处编辑母版标题样式</a:t>
            </a:r>
            <a:endParaRPr lang="zh-CN" altLang="en-US" dirty="0"/>
          </a:p>
        </p:txBody>
      </p:sp>
      <p:sp>
        <p:nvSpPr>
          <p:cNvPr id="9" name="文本占位符 2"/>
          <p:cNvSpPr>
            <a:spLocks noGrp="1"/>
          </p:cNvSpPr>
          <p:nvPr>
            <p:ph idx="13" hasCustomPrompt="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27430" y="8620"/>
            <a:ext cx="9668970" cy="648072"/>
          </a:xfrm>
          <a:prstGeom prst="rect">
            <a:avLst/>
          </a:prstGeom>
          <a:solidFill>
            <a:srgbClr val="B61616"/>
          </a:solidFill>
        </p:spPr>
        <p:txBody>
          <a:bodyPr vert="horz" wrap="square" bIns="46800" rtlCol="0" anchor="ct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第二部分：学校改革创新发展中存在的突出问题和差距不足</a:t>
            </a: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7" name="矩形 16"/>
          <p:cNvSpPr/>
          <p:nvPr userDrawn="1"/>
        </p:nvSpPr>
        <p:spPr>
          <a:xfrm>
            <a:off x="27430" y="764704"/>
            <a:ext cx="12117242" cy="596823"/>
          </a:xfrm>
          <a:prstGeom prst="rect">
            <a:avLst/>
          </a:prstGeom>
          <a:solidFill>
            <a:srgbClr val="B6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kern="1200" dirty="0">
                <a:solidFill>
                  <a:schemeClr val="lt1"/>
                </a:solidFill>
                <a:effectLst/>
                <a:latin typeface="微软雅黑" panose="020B0503020204020204" pitchFamily="34" charset="-122"/>
                <a:ea typeface="微软雅黑" panose="020B0503020204020204" pitchFamily="34" charset="-122"/>
                <a:cs typeface="+mn-cs"/>
              </a:rPr>
              <a:t>一、科教融合模式下的党建问题（二级标题）</a:t>
            </a:r>
            <a:endParaRPr lang="zh-CN" altLang="zh-CN" sz="2400" b="1" kern="1200" dirty="0">
              <a:solidFill>
                <a:schemeClr val="lt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59539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8" name="标题占位符 1"/>
          <p:cNvSpPr txBox="1"/>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单击此处编辑母版标题样式</a:t>
            </a:r>
            <a:endParaRPr lang="zh-CN" altLang="en-US" dirty="0"/>
          </a:p>
        </p:txBody>
      </p:sp>
      <p:sp>
        <p:nvSpPr>
          <p:cNvPr id="9" name="文本占位符 2"/>
          <p:cNvSpPr>
            <a:spLocks noGrp="1"/>
          </p:cNvSpPr>
          <p:nvPr>
            <p:ph idx="13" hasCustomPrompt="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27430" y="8620"/>
            <a:ext cx="9668970" cy="648072"/>
          </a:xfrm>
          <a:prstGeom prst="rect">
            <a:avLst/>
          </a:prstGeom>
          <a:solidFill>
            <a:srgbClr val="B61616"/>
          </a:solidFill>
        </p:spPr>
        <p:txBody>
          <a:bodyPr vert="horz" wrap="square" bIns="46800" rtlCol="0" anchor="ct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第二部分：学校改革创新发展中存在的突出问题和差距不足</a:t>
            </a: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7" name="矩形 16"/>
          <p:cNvSpPr/>
          <p:nvPr userDrawn="1"/>
        </p:nvSpPr>
        <p:spPr>
          <a:xfrm>
            <a:off x="27430" y="764704"/>
            <a:ext cx="12117242" cy="596823"/>
          </a:xfrm>
          <a:prstGeom prst="rect">
            <a:avLst/>
          </a:prstGeom>
          <a:solidFill>
            <a:srgbClr val="B6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kern="1200" dirty="0">
                <a:solidFill>
                  <a:schemeClr val="lt1"/>
                </a:solidFill>
                <a:effectLst/>
                <a:latin typeface="微软雅黑" panose="020B0503020204020204" pitchFamily="34" charset="-122"/>
                <a:ea typeface="微软雅黑" panose="020B0503020204020204" pitchFamily="34" charset="-122"/>
                <a:cs typeface="+mn-cs"/>
              </a:rPr>
              <a:t>一、科教融合模式下的党建问题（二级标题）</a:t>
            </a:r>
            <a:endParaRPr lang="zh-CN" altLang="zh-CN" sz="2400" b="1" kern="1200" dirty="0">
              <a:solidFill>
                <a:schemeClr val="lt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785880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828482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5282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818664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159289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r>
              <a:rPr lang="en-US" altLang="zh-CN"/>
              <a:t>2023/06/01</a:t>
            </a:r>
            <a:endParaRPr lang="zh-CN" altLang="en-US"/>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F7A505B7-88C2-4F7B-935B-FAE52AA17DDA}"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8" name="矩形 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内容占位符 2"/>
          <p:cNvSpPr>
            <a:spLocks noGrp="1"/>
          </p:cNvSpPr>
          <p:nvPr>
            <p:ph idx="13"/>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648378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3_标题幻灯片">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68" y="193198"/>
            <a:ext cx="4714449" cy="988613"/>
          </a:xfrm>
          <a:prstGeom prst="rect">
            <a:avLst/>
          </a:prstGeom>
        </p:spPr>
      </p:pic>
      <p:pic>
        <p:nvPicPr>
          <p:cNvPr id="13" name="图片 12" descr="微信图片_20180901074658">
            <a:extLst>
              <a:ext uri="{FF2B5EF4-FFF2-40B4-BE49-F238E27FC236}">
                <a16:creationId xmlns:a16="http://schemas.microsoft.com/office/drawing/2014/main" id="{39CBE349-845D-EA4B-829C-E764EAA8754C}"/>
              </a:ext>
            </a:extLst>
          </p:cNvPr>
          <p:cNvPicPr>
            <a:picLocks noChangeAspect="1"/>
          </p:cNvPicPr>
          <p:nvPr userDrawn="1"/>
        </p:nvPicPr>
        <p:blipFill rotWithShape="1">
          <a:blip r:embed="rId3"/>
          <a:srcRect l="5589" r="18064"/>
          <a:stretch/>
        </p:blipFill>
        <p:spPr>
          <a:xfrm>
            <a:off x="5847478" y="193198"/>
            <a:ext cx="1509763" cy="988613"/>
          </a:xfrm>
          <a:prstGeom prst="roundRect">
            <a:avLst>
              <a:gd name="adj" fmla="val 8594"/>
            </a:avLst>
          </a:prstGeom>
          <a:noFill/>
          <a:ln>
            <a:noFill/>
          </a:ln>
          <a:effectLst>
            <a:reflection blurRad="12700" stA="38000" endPos="28000" dist="5000" dir="5400000" sy="-100000" algn="bl" rotWithShape="0"/>
          </a:effectLst>
        </p:spPr>
      </p:pic>
      <p:pic>
        <p:nvPicPr>
          <p:cNvPr id="14" name="图片 13" descr="草地上的建筑&#10;&#10;描述已自动生成">
            <a:extLst>
              <a:ext uri="{FF2B5EF4-FFF2-40B4-BE49-F238E27FC236}">
                <a16:creationId xmlns:a16="http://schemas.microsoft.com/office/drawing/2014/main" id="{46688CF7-A000-7D43-885C-941BFA1BED4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7277"/>
          <a:stretch/>
        </p:blipFill>
        <p:spPr>
          <a:xfrm>
            <a:off x="7434540" y="188642"/>
            <a:ext cx="1509763" cy="993169"/>
          </a:xfrm>
          <a:prstGeom prst="roundRect">
            <a:avLst>
              <a:gd name="adj" fmla="val 8594"/>
            </a:avLst>
          </a:prstGeom>
          <a:noFill/>
          <a:ln>
            <a:noFill/>
          </a:ln>
          <a:effectLst>
            <a:reflection blurRad="12700" stA="38000" endPos="28000" dist="5000" dir="5400000" sy="-100000" algn="bl" rotWithShape="0"/>
          </a:effectLst>
        </p:spPr>
      </p:pic>
      <p:pic>
        <p:nvPicPr>
          <p:cNvPr id="15" name="图片 14">
            <a:extLst>
              <a:ext uri="{FF2B5EF4-FFF2-40B4-BE49-F238E27FC236}">
                <a16:creationId xmlns:a16="http://schemas.microsoft.com/office/drawing/2014/main" id="{50EE988A-DCD1-7B42-8D1D-15EB9C3CEDE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1058" t="23698" r="-2" b="11995"/>
          <a:stretch/>
        </p:blipFill>
        <p:spPr>
          <a:xfrm>
            <a:off x="9007366" y="193198"/>
            <a:ext cx="1513315" cy="988613"/>
          </a:xfrm>
          <a:prstGeom prst="roundRect">
            <a:avLst>
              <a:gd name="adj" fmla="val 8594"/>
            </a:avLst>
          </a:prstGeom>
          <a:noFill/>
          <a:ln>
            <a:noFill/>
          </a:ln>
          <a:effectLst>
            <a:reflection blurRad="12700" stA="38000" endPos="28000" dist="5000" dir="5400000" sy="-100000" algn="bl" rotWithShape="0"/>
          </a:effectLst>
        </p:spPr>
      </p:pic>
      <p:pic>
        <p:nvPicPr>
          <p:cNvPr id="16" name="图片 15" descr="城市的风景&#10;&#10;描述已自动生成">
            <a:extLst>
              <a:ext uri="{FF2B5EF4-FFF2-40B4-BE49-F238E27FC236}">
                <a16:creationId xmlns:a16="http://schemas.microsoft.com/office/drawing/2014/main" id="{5973A3B9-91A0-AE49-87EA-9C74187A4B0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825" t="21146" r="15777"/>
          <a:stretch/>
        </p:blipFill>
        <p:spPr>
          <a:xfrm>
            <a:off x="10583918" y="189601"/>
            <a:ext cx="1513490" cy="992210"/>
          </a:xfrm>
          <a:prstGeom prst="roundRect">
            <a:avLst>
              <a:gd name="adj" fmla="val 8594"/>
            </a:avLst>
          </a:prstGeom>
          <a:no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932416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cxnSp>
        <p:nvCxnSpPr>
          <p:cNvPr id="16" name="直接连接符 15"/>
          <p:cNvCxnSpPr>
            <a:cxnSpLocks/>
          </p:cNvCxnSpPr>
          <p:nvPr userDrawn="1"/>
        </p:nvCxnSpPr>
        <p:spPr>
          <a:xfrm flipV="1">
            <a:off x="109221" y="956520"/>
            <a:ext cx="12029438" cy="214"/>
          </a:xfrm>
          <a:prstGeom prst="line">
            <a:avLst/>
          </a:prstGeom>
          <a:ln w="6350">
            <a:gradFill>
              <a:gsLst>
                <a:gs pos="0">
                  <a:schemeClr val="accent1"/>
                </a:gs>
                <a:gs pos="100000">
                  <a:schemeClr val="accent2"/>
                </a:gs>
              </a:gsLst>
              <a:lin ang="2700000" scaled="0"/>
            </a:gradFill>
            <a:prstDash val="solid"/>
          </a:ln>
        </p:spPr>
        <p:style>
          <a:lnRef idx="1">
            <a:schemeClr val="accent1"/>
          </a:lnRef>
          <a:fillRef idx="0">
            <a:schemeClr val="accent1"/>
          </a:fillRef>
          <a:effectRef idx="0">
            <a:schemeClr val="accent1"/>
          </a:effectRef>
          <a:fontRef idx="minor">
            <a:schemeClr val="tx1"/>
          </a:fontRef>
        </p:style>
      </p:cxnSp>
      <p:sp>
        <p:nvSpPr>
          <p:cNvPr id="20" name="标题 11"/>
          <p:cNvSpPr>
            <a:spLocks noGrp="1"/>
          </p:cNvSpPr>
          <p:nvPr>
            <p:ph type="title"/>
          </p:nvPr>
        </p:nvSpPr>
        <p:spPr>
          <a:xfrm>
            <a:off x="319844" y="346505"/>
            <a:ext cx="4493538" cy="480131"/>
          </a:xfrm>
          <a:noFill/>
        </p:spPr>
        <p:txBody>
          <a:bodyPr wrap="none" rtlCol="0">
            <a:spAutoFit/>
          </a:bodyPr>
          <a:lstStyle>
            <a:lvl1pPr>
              <a:defRPr lang="zh-CN" altLang="en-US" sz="2800" b="1">
                <a:solidFill>
                  <a:schemeClr val="accent1"/>
                </a:solidFill>
                <a:latin typeface="+mn-lt"/>
                <a:ea typeface="+mn-ea"/>
                <a:cs typeface="+mn-cs"/>
              </a:defRPr>
            </a:lvl1pPr>
          </a:lstStyle>
          <a:p>
            <a:pPr marL="0" lvl="0"/>
            <a:r>
              <a:rPr lang="zh-CN" altLang="en-US" dirty="0"/>
              <a:t>单击此处编辑母版标题样式</a:t>
            </a:r>
          </a:p>
        </p:txBody>
      </p:sp>
      <p:sp>
        <p:nvSpPr>
          <p:cNvPr id="2" name="日期占位符 1">
            <a:extLst>
              <a:ext uri="{FF2B5EF4-FFF2-40B4-BE49-F238E27FC236}">
                <a16:creationId xmlns:a16="http://schemas.microsoft.com/office/drawing/2014/main" id="{331E6BF3-5DF5-458A-B637-10B59DC5EA8C}"/>
              </a:ext>
            </a:extLst>
          </p:cNvPr>
          <p:cNvSpPr>
            <a:spLocks noGrp="1"/>
          </p:cNvSpPr>
          <p:nvPr>
            <p:ph type="dt" sz="half" idx="10"/>
          </p:nvPr>
        </p:nvSpPr>
        <p:spPr/>
        <p:txBody>
          <a:bodyPr/>
          <a:lstStyle/>
          <a:p>
            <a:r>
              <a:rPr lang="en-US" altLang="zh-CN"/>
              <a:t>2023/06/01</a:t>
            </a:r>
            <a:endParaRPr lang="zh-CN" altLang="en-US" dirty="0"/>
          </a:p>
        </p:txBody>
      </p:sp>
      <p:sp>
        <p:nvSpPr>
          <p:cNvPr id="3" name="页脚占位符 2">
            <a:extLst>
              <a:ext uri="{FF2B5EF4-FFF2-40B4-BE49-F238E27FC236}">
                <a16:creationId xmlns:a16="http://schemas.microsoft.com/office/drawing/2014/main" id="{FF0BF1A1-F436-4199-A59C-53A15AF0A607}"/>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4" name="灯片编号占位符 3">
            <a:extLst>
              <a:ext uri="{FF2B5EF4-FFF2-40B4-BE49-F238E27FC236}">
                <a16:creationId xmlns:a16="http://schemas.microsoft.com/office/drawing/2014/main" id="{AA4D6E3B-B603-4D33-A4B3-50D4A7753EA6}"/>
              </a:ext>
            </a:extLst>
          </p:cNvPr>
          <p:cNvSpPr>
            <a:spLocks noGrp="1"/>
          </p:cNvSpPr>
          <p:nvPr>
            <p:ph type="sldNum" sz="quarter" idx="12"/>
          </p:nvPr>
        </p:nvSpPr>
        <p:spPr/>
        <p:txBody>
          <a:bodyPr/>
          <a:lstStyle/>
          <a:p>
            <a:fld id="{565CE74E-AB26-4998-AD42-012C4C1AD076}" type="slidenum">
              <a:rPr lang="zh-CN" altLang="en-US" smtClean="0"/>
              <a:t>‹#›</a:t>
            </a:fld>
            <a:endParaRPr lang="zh-CN" altLang="en-US" dirty="0"/>
          </a:p>
        </p:txBody>
      </p:sp>
      <p:pic>
        <p:nvPicPr>
          <p:cNvPr id="1026" name="Picture 2" descr="D:\0-高研院工作\0-高研院工作材料\框架性文件和协议\宣传册相关\20200107114242488.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99931" y="205617"/>
            <a:ext cx="4067175"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15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D4408-7576-4748-A534-BFC1D8F31594}"/>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D21790B1-A4CA-CA4E-ACF6-83B69CFE9592}"/>
              </a:ext>
            </a:extLst>
          </p:cNvPr>
          <p:cNvSpPr>
            <a:spLocks noGrp="1"/>
          </p:cNvSpPr>
          <p:nvPr>
            <p:ph type="dt" sz="half" idx="10"/>
          </p:nvPr>
        </p:nvSpPr>
        <p:spPr/>
        <p:txBody>
          <a:bodyPr/>
          <a:lstStyle/>
          <a:p>
            <a:r>
              <a:rPr lang="en-US" altLang="zh-CN"/>
              <a:t>2023/06/01</a:t>
            </a:r>
            <a:endParaRPr lang="zh-CN" altLang="en-US"/>
          </a:p>
        </p:txBody>
      </p:sp>
      <p:sp>
        <p:nvSpPr>
          <p:cNvPr id="4" name="页脚占位符 3">
            <a:extLst>
              <a:ext uri="{FF2B5EF4-FFF2-40B4-BE49-F238E27FC236}">
                <a16:creationId xmlns:a16="http://schemas.microsoft.com/office/drawing/2014/main" id="{C517D9B9-7B3A-984C-822D-E84C52542807}"/>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5" name="灯片编号占位符 4">
            <a:extLst>
              <a:ext uri="{FF2B5EF4-FFF2-40B4-BE49-F238E27FC236}">
                <a16:creationId xmlns:a16="http://schemas.microsoft.com/office/drawing/2014/main" id="{5E89D778-D9DF-4C44-B26D-748B9EFAA180}"/>
              </a:ext>
            </a:extLst>
          </p:cNvPr>
          <p:cNvSpPr>
            <a:spLocks noGrp="1"/>
          </p:cNvSpPr>
          <p:nvPr>
            <p:ph type="sldNum" sz="quarter" idx="12"/>
          </p:nvPr>
        </p:nvSpPr>
        <p:spPr/>
        <p:txBody>
          <a:bodyPr/>
          <a:lstStyle/>
          <a:p>
            <a:fld id="{F7A505B7-88C2-4F7B-935B-FAE52AA17DDA}" type="slidenum">
              <a:rPr lang="zh-CN" altLang="en-US" smtClean="0"/>
              <a:t>‹#›</a:t>
            </a:fld>
            <a:endParaRPr lang="zh-CN" altLang="en-US"/>
          </a:p>
        </p:txBody>
      </p:sp>
    </p:spTree>
    <p:extLst>
      <p:ext uri="{BB962C8B-B14F-4D97-AF65-F5344CB8AC3E}">
        <p14:creationId xmlns:p14="http://schemas.microsoft.com/office/powerpoint/2010/main" val="37840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rgbClr val="B61616"/>
                </a:solidFill>
                <a:latin typeface="微软雅黑" panose="020B0503020204020204" pitchFamily="34" charset="-122"/>
                <a:ea typeface="微软雅黑" panose="020B0503020204020204" pitchFamily="34" charset="-122"/>
              </a:rPr>
              <a:t>‹#›</a:t>
            </a:fld>
            <a:endParaRPr kumimoji="1" lang="zh-CN" altLang="en-US" sz="2400" b="0" dirty="0">
              <a:solidFill>
                <a:srgbClr val="B61616"/>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528783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rgbClr val="B61616"/>
                </a:solidFill>
                <a:latin typeface="微软雅黑" panose="020B0503020204020204" pitchFamily="34" charset="-122"/>
                <a:ea typeface="微软雅黑" panose="020B0503020204020204" pitchFamily="34" charset="-122"/>
              </a:rPr>
              <a:t>‹#›</a:t>
            </a:fld>
            <a:endParaRPr kumimoji="1" lang="zh-CN" altLang="en-US" sz="2400" b="0" dirty="0">
              <a:solidFill>
                <a:srgbClr val="B61616"/>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973637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矩形 1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20" name="内容占位符 2"/>
          <p:cNvSpPr>
            <a:spLocks noGrp="1"/>
          </p:cNvSpPr>
          <p:nvPr>
            <p:ph idx="1"/>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1" name="文本框 2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userDrawn="1"/>
        </p:nvSpPr>
        <p:spPr>
          <a:xfrm>
            <a:off x="27430" y="8620"/>
            <a:ext cx="8228810" cy="648072"/>
          </a:xfrm>
          <a:prstGeom prst="rect">
            <a:avLst/>
          </a:prstGeom>
          <a:solidFill>
            <a:srgbClr val="B61616"/>
          </a:solidFill>
        </p:spPr>
        <p:txBody>
          <a:bodyPr vert="horz" wrap="square" bIns="46800" rtlCol="0" anchor="ctr">
            <a:noAutofit/>
          </a:bodyPr>
          <a:lstStyle/>
          <a:p>
            <a:r>
              <a:rPr lang="zh-CN" altLang="en-US" sz="3200" b="1" dirty="0">
                <a:solidFill>
                  <a:schemeClr val="bg1"/>
                </a:solidFill>
                <a:latin typeface="微软雅黑" panose="020B0503020204020204" pitchFamily="34" charset="-122"/>
                <a:ea typeface="微软雅黑" panose="020B0503020204020204" pitchFamily="34" charset="-122"/>
              </a:rPr>
              <a:t>第三部分：</a:t>
            </a:r>
            <a:r>
              <a:rPr lang="en-US" altLang="zh-CN" sz="3200" b="1" dirty="0">
                <a:solidFill>
                  <a:schemeClr val="bg1"/>
                </a:solidFill>
                <a:latin typeface="微软雅黑" panose="020B0503020204020204" pitchFamily="34" charset="-122"/>
                <a:ea typeface="微软雅黑" panose="020B0503020204020204" pitchFamily="34" charset="-122"/>
              </a:rPr>
              <a:t>2019</a:t>
            </a:r>
            <a:r>
              <a:rPr lang="zh-CN" altLang="en-US" sz="3200" b="1" dirty="0">
                <a:solidFill>
                  <a:schemeClr val="bg1"/>
                </a:solidFill>
                <a:latin typeface="微软雅黑" panose="020B0503020204020204" pitchFamily="34" charset="-122"/>
                <a:ea typeface="微软雅黑" panose="020B0503020204020204" pitchFamily="34" charset="-122"/>
              </a:rPr>
              <a:t>年工作思路和重点工作举措</a:t>
            </a:r>
          </a:p>
        </p:txBody>
      </p:sp>
    </p:spTree>
    <p:extLst>
      <p:ext uri="{BB962C8B-B14F-4D97-AF65-F5344CB8AC3E}">
        <p14:creationId xmlns:p14="http://schemas.microsoft.com/office/powerpoint/2010/main" val="2748779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r>
              <a:rPr lang="en-US" altLang="zh-CN"/>
              <a:t>2023/06/01</a:t>
            </a:r>
            <a:endParaRPr lang="zh-CN" altLang="en-US"/>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F7A505B7-88C2-4F7B-935B-FAE52AA17DDA}"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8" name="矩形 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内容占位符 2"/>
          <p:cNvSpPr>
            <a:spLocks noGrp="1"/>
          </p:cNvSpPr>
          <p:nvPr>
            <p:ph idx="13"/>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248225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13" name="图片 12" descr="微信图片_20180901074658">
            <a:extLst>
              <a:ext uri="{FF2B5EF4-FFF2-40B4-BE49-F238E27FC236}">
                <a16:creationId xmlns:a16="http://schemas.microsoft.com/office/drawing/2014/main" id="{6A703084-93BF-824E-8CBE-41D0EEB72C68}"/>
              </a:ext>
            </a:extLst>
          </p:cNvPr>
          <p:cNvPicPr>
            <a:picLocks noChangeAspect="1"/>
          </p:cNvPicPr>
          <p:nvPr userDrawn="1"/>
        </p:nvPicPr>
        <p:blipFill rotWithShape="1">
          <a:blip r:embed="rId2"/>
          <a:srcRect l="5589" r="18064"/>
          <a:stretch/>
        </p:blipFill>
        <p:spPr>
          <a:xfrm>
            <a:off x="5847478" y="193198"/>
            <a:ext cx="1509763" cy="988613"/>
          </a:xfrm>
          <a:prstGeom prst="roundRect">
            <a:avLst>
              <a:gd name="adj" fmla="val 8594"/>
            </a:avLst>
          </a:prstGeom>
          <a:noFill/>
          <a:ln>
            <a:noFill/>
          </a:ln>
          <a:effectLst>
            <a:reflection blurRad="12700" stA="38000" endPos="28000" dist="5000" dir="5400000" sy="-100000" algn="bl" rotWithShape="0"/>
          </a:effectLst>
        </p:spPr>
      </p:pic>
      <p:pic>
        <p:nvPicPr>
          <p:cNvPr id="14" name="图片 13" descr="草地上的建筑&#10;&#10;描述已自动生成">
            <a:extLst>
              <a:ext uri="{FF2B5EF4-FFF2-40B4-BE49-F238E27FC236}">
                <a16:creationId xmlns:a16="http://schemas.microsoft.com/office/drawing/2014/main" id="{F435DBA9-6B3A-D746-8E31-96AC81A3B3E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7277"/>
          <a:stretch/>
        </p:blipFill>
        <p:spPr>
          <a:xfrm>
            <a:off x="7434540" y="188642"/>
            <a:ext cx="1509763" cy="993169"/>
          </a:xfrm>
          <a:prstGeom prst="roundRect">
            <a:avLst>
              <a:gd name="adj" fmla="val 8594"/>
            </a:avLst>
          </a:prstGeom>
          <a:noFill/>
          <a:ln>
            <a:noFill/>
          </a:ln>
          <a:effectLst>
            <a:reflection blurRad="12700" stA="38000" endPos="28000" dist="5000" dir="5400000" sy="-100000" algn="bl" rotWithShape="0"/>
          </a:effectLst>
        </p:spPr>
      </p:pic>
      <p:pic>
        <p:nvPicPr>
          <p:cNvPr id="15" name="图片 14">
            <a:extLst>
              <a:ext uri="{FF2B5EF4-FFF2-40B4-BE49-F238E27FC236}">
                <a16:creationId xmlns:a16="http://schemas.microsoft.com/office/drawing/2014/main" id="{E2E799C2-E5A9-6B4C-AF2A-EC7E76A8501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058" t="23698" r="-2" b="11995"/>
          <a:stretch/>
        </p:blipFill>
        <p:spPr>
          <a:xfrm>
            <a:off x="9007366" y="193198"/>
            <a:ext cx="1513315" cy="988613"/>
          </a:xfrm>
          <a:prstGeom prst="roundRect">
            <a:avLst>
              <a:gd name="adj" fmla="val 8594"/>
            </a:avLst>
          </a:prstGeom>
          <a:noFill/>
          <a:ln>
            <a:noFill/>
          </a:ln>
          <a:effectLst>
            <a:reflection blurRad="12700" stA="38000" endPos="28000" dist="5000" dir="5400000" sy="-100000" algn="bl" rotWithShape="0"/>
          </a:effectLst>
        </p:spPr>
      </p:pic>
      <p:pic>
        <p:nvPicPr>
          <p:cNvPr id="16" name="图片 15" descr="城市的风景&#10;&#10;描述已自动生成">
            <a:extLst>
              <a:ext uri="{FF2B5EF4-FFF2-40B4-BE49-F238E27FC236}">
                <a16:creationId xmlns:a16="http://schemas.microsoft.com/office/drawing/2014/main" id="{E03240A7-F49A-304C-8DF9-BDC484D0F06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825" t="21146" r="15777"/>
          <a:stretch/>
        </p:blipFill>
        <p:spPr>
          <a:xfrm>
            <a:off x="10583918" y="189601"/>
            <a:ext cx="1513490" cy="992210"/>
          </a:xfrm>
          <a:prstGeom prst="roundRect">
            <a:avLst>
              <a:gd name="adj" fmla="val 8594"/>
            </a:avLst>
          </a:prstGeom>
          <a:noFill/>
          <a:ln>
            <a:noFill/>
          </a:ln>
          <a:effectLst>
            <a:reflection blurRad="12700" stA="38000" endPos="28000" dist="5000" dir="5400000" sy="-100000" algn="bl" rotWithShape="0"/>
          </a:effectLst>
        </p:spPr>
      </p:pic>
      <p:pic>
        <p:nvPicPr>
          <p:cNvPr id="2050" name="Picture 2" descr="D:\0-高研院工作\0-高研院工作材料\框架性文件和协议\宣传册相关\20200107114242488.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90598"/>
            <a:ext cx="5724682" cy="96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1346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133984"/>
          </a:solidFill>
          <a:ln>
            <a:solidFill>
              <a:srgbClr val="133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133984"/>
          </a:solidFill>
          <a:ln>
            <a:solidFill>
              <a:srgbClr val="133984"/>
            </a:solidFill>
          </a:ln>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884"/>
            <a:ext cx="12192000" cy="427921"/>
          </a:xfrm>
          <a:prstGeom prst="rect">
            <a:avLst/>
          </a:prstGeom>
        </p:spPr>
      </p:pic>
    </p:spTree>
    <p:extLst>
      <p:ext uri="{BB962C8B-B14F-4D97-AF65-F5344CB8AC3E}">
        <p14:creationId xmlns:p14="http://schemas.microsoft.com/office/powerpoint/2010/main" val="12528625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95" y="341633"/>
            <a:ext cx="12192000" cy="429417"/>
          </a:xfrm>
          <a:prstGeom prst="rect">
            <a:avLst/>
          </a:prstGeom>
        </p:spPr>
      </p:pic>
      <p:sp>
        <p:nvSpPr>
          <p:cNvPr id="4" name="文本框 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tretch>
            <a:fillRect/>
          </a:stretch>
        </p:blipFill>
        <p:spPr>
          <a:xfrm>
            <a:off x="11136560" y="6491549"/>
            <a:ext cx="805893" cy="317473"/>
          </a:xfrm>
          <a:prstGeom prst="rect">
            <a:avLst/>
          </a:prstGeom>
        </p:spPr>
      </p:pic>
    </p:spTree>
    <p:extLst>
      <p:ext uri="{BB962C8B-B14F-4D97-AF65-F5344CB8AC3E}">
        <p14:creationId xmlns:p14="http://schemas.microsoft.com/office/powerpoint/2010/main" val="14426046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r>
              <a:rPr lang="en-US" altLang="zh-CN"/>
              <a:t>2023/06/01</a:t>
            </a:r>
            <a:endParaRPr lang="zh-CN" altLang="en-US"/>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F7A505B7-88C2-4F7B-935B-FAE52AA17DDA}"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8" name="矩形 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0" name="内容占位符 2"/>
          <p:cNvSpPr>
            <a:spLocks noGrp="1"/>
          </p:cNvSpPr>
          <p:nvPr>
            <p:ph idx="13"/>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632103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8" name="标题占位符 1"/>
          <p:cNvSpPr txBox="1"/>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单击此处编辑母版标题样式</a:t>
            </a:r>
            <a:endParaRPr lang="zh-CN" altLang="en-US" dirty="0"/>
          </a:p>
        </p:txBody>
      </p:sp>
      <p:sp>
        <p:nvSpPr>
          <p:cNvPr id="9" name="文本占位符 2"/>
          <p:cNvSpPr>
            <a:spLocks noGrp="1"/>
          </p:cNvSpPr>
          <p:nvPr>
            <p:ph idx="13" hasCustomPrompt="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27430" y="8620"/>
            <a:ext cx="9668970" cy="648072"/>
          </a:xfrm>
          <a:prstGeom prst="rect">
            <a:avLst/>
          </a:prstGeom>
          <a:solidFill>
            <a:srgbClr val="B61616"/>
          </a:solidFill>
        </p:spPr>
        <p:txBody>
          <a:bodyPr vert="horz" wrap="square" bIns="46800" rtlCol="0" anchor="ct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第二部分：学校改革创新发展中存在的突出问题和差距不足</a:t>
            </a: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7" name="矩形 16"/>
          <p:cNvSpPr/>
          <p:nvPr userDrawn="1"/>
        </p:nvSpPr>
        <p:spPr>
          <a:xfrm>
            <a:off x="27430" y="764704"/>
            <a:ext cx="12117242" cy="596823"/>
          </a:xfrm>
          <a:prstGeom prst="rect">
            <a:avLst/>
          </a:prstGeom>
          <a:solidFill>
            <a:srgbClr val="B6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kern="1200" dirty="0">
                <a:solidFill>
                  <a:schemeClr val="lt1"/>
                </a:solidFill>
                <a:effectLst/>
                <a:latin typeface="微软雅黑" panose="020B0503020204020204" pitchFamily="34" charset="-122"/>
                <a:ea typeface="微软雅黑" panose="020B0503020204020204" pitchFamily="34" charset="-122"/>
                <a:cs typeface="+mn-cs"/>
              </a:rPr>
              <a:t>一、科教融合模式下的党建问题（二级标题）</a:t>
            </a:r>
            <a:endParaRPr lang="zh-CN" altLang="zh-CN" sz="2400" b="1" kern="1200" dirty="0">
              <a:solidFill>
                <a:schemeClr val="lt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15372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8" name="标题占位符 1"/>
          <p:cNvSpPr txBox="1"/>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单击此处编辑母版标题样式</a:t>
            </a:r>
            <a:endParaRPr lang="zh-CN" altLang="en-US" dirty="0"/>
          </a:p>
        </p:txBody>
      </p:sp>
      <p:sp>
        <p:nvSpPr>
          <p:cNvPr id="9" name="文本占位符 2"/>
          <p:cNvSpPr>
            <a:spLocks noGrp="1"/>
          </p:cNvSpPr>
          <p:nvPr>
            <p:ph idx="13" hasCustomPrompt="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27430" y="8620"/>
            <a:ext cx="9668970" cy="648072"/>
          </a:xfrm>
          <a:prstGeom prst="rect">
            <a:avLst/>
          </a:prstGeom>
          <a:solidFill>
            <a:srgbClr val="B61616"/>
          </a:solidFill>
        </p:spPr>
        <p:txBody>
          <a:bodyPr vert="horz" wrap="square" bIns="46800" rtlCol="0" anchor="ct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第二部分：学校改革创新发展中存在的突出问题和差距不足</a:t>
            </a: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7" name="矩形 16"/>
          <p:cNvSpPr/>
          <p:nvPr userDrawn="1"/>
        </p:nvSpPr>
        <p:spPr>
          <a:xfrm>
            <a:off x="27430" y="764704"/>
            <a:ext cx="12117242" cy="596823"/>
          </a:xfrm>
          <a:prstGeom prst="rect">
            <a:avLst/>
          </a:prstGeom>
          <a:solidFill>
            <a:srgbClr val="B6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kern="1200" dirty="0">
                <a:solidFill>
                  <a:schemeClr val="lt1"/>
                </a:solidFill>
                <a:effectLst/>
                <a:latin typeface="微软雅黑" panose="020B0503020204020204" pitchFamily="34" charset="-122"/>
                <a:ea typeface="微软雅黑" panose="020B0503020204020204" pitchFamily="34" charset="-122"/>
                <a:cs typeface="+mn-cs"/>
              </a:rPr>
              <a:t>一、科教融合模式下的党建问题（二级标题）</a:t>
            </a:r>
            <a:endParaRPr lang="zh-CN" altLang="zh-CN" sz="2400" b="1" kern="1200" dirty="0">
              <a:solidFill>
                <a:schemeClr val="lt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7497393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7027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07451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184026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r>
              <a:rPr lang="en-US" altLang="zh-CN"/>
              <a:t>2023/06/01</a:t>
            </a:r>
            <a:endParaRPr lang="zh-CN" altLang="en-US"/>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F7A505B7-88C2-4F7B-935B-FAE52AA17DDA}"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8" name="矩形 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内容占位符 2"/>
          <p:cNvSpPr>
            <a:spLocks noGrp="1"/>
          </p:cNvSpPr>
          <p:nvPr>
            <p:ph idx="13"/>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38577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68" y="193198"/>
            <a:ext cx="4714449" cy="988613"/>
          </a:xfrm>
          <a:prstGeom prst="rect">
            <a:avLst/>
          </a:prstGeom>
        </p:spPr>
      </p:pic>
      <p:pic>
        <p:nvPicPr>
          <p:cNvPr id="13" name="图片 12" descr="微信图片_20180901074658">
            <a:extLst>
              <a:ext uri="{FF2B5EF4-FFF2-40B4-BE49-F238E27FC236}">
                <a16:creationId xmlns:a16="http://schemas.microsoft.com/office/drawing/2014/main" id="{39CBE349-845D-EA4B-829C-E764EAA8754C}"/>
              </a:ext>
            </a:extLst>
          </p:cNvPr>
          <p:cNvPicPr>
            <a:picLocks noChangeAspect="1"/>
          </p:cNvPicPr>
          <p:nvPr userDrawn="1"/>
        </p:nvPicPr>
        <p:blipFill rotWithShape="1">
          <a:blip r:embed="rId3"/>
          <a:srcRect l="5589" r="18064"/>
          <a:stretch/>
        </p:blipFill>
        <p:spPr>
          <a:xfrm>
            <a:off x="5847478" y="193198"/>
            <a:ext cx="1509763" cy="988613"/>
          </a:xfrm>
          <a:prstGeom prst="roundRect">
            <a:avLst>
              <a:gd name="adj" fmla="val 8594"/>
            </a:avLst>
          </a:prstGeom>
          <a:noFill/>
          <a:ln>
            <a:noFill/>
          </a:ln>
          <a:effectLst>
            <a:reflection blurRad="12700" stA="38000" endPos="28000" dist="5000" dir="5400000" sy="-100000" algn="bl" rotWithShape="0"/>
          </a:effectLst>
        </p:spPr>
      </p:pic>
      <p:pic>
        <p:nvPicPr>
          <p:cNvPr id="14" name="图片 13" descr="草地上的建筑&#10;&#10;描述已自动生成">
            <a:extLst>
              <a:ext uri="{FF2B5EF4-FFF2-40B4-BE49-F238E27FC236}">
                <a16:creationId xmlns:a16="http://schemas.microsoft.com/office/drawing/2014/main" id="{46688CF7-A000-7D43-885C-941BFA1BED4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7277"/>
          <a:stretch/>
        </p:blipFill>
        <p:spPr>
          <a:xfrm>
            <a:off x="7434540" y="188642"/>
            <a:ext cx="1509763" cy="993169"/>
          </a:xfrm>
          <a:prstGeom prst="roundRect">
            <a:avLst>
              <a:gd name="adj" fmla="val 8594"/>
            </a:avLst>
          </a:prstGeom>
          <a:noFill/>
          <a:ln>
            <a:noFill/>
          </a:ln>
          <a:effectLst>
            <a:reflection blurRad="12700" stA="38000" endPos="28000" dist="5000" dir="5400000" sy="-100000" algn="bl" rotWithShape="0"/>
          </a:effectLst>
        </p:spPr>
      </p:pic>
      <p:pic>
        <p:nvPicPr>
          <p:cNvPr id="15" name="图片 14">
            <a:extLst>
              <a:ext uri="{FF2B5EF4-FFF2-40B4-BE49-F238E27FC236}">
                <a16:creationId xmlns:a16="http://schemas.microsoft.com/office/drawing/2014/main" id="{50EE988A-DCD1-7B42-8D1D-15EB9C3CEDE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1058" t="23698" r="-2" b="11995"/>
          <a:stretch/>
        </p:blipFill>
        <p:spPr>
          <a:xfrm>
            <a:off x="9007366" y="193198"/>
            <a:ext cx="1513315" cy="988613"/>
          </a:xfrm>
          <a:prstGeom prst="roundRect">
            <a:avLst>
              <a:gd name="adj" fmla="val 8594"/>
            </a:avLst>
          </a:prstGeom>
          <a:noFill/>
          <a:ln>
            <a:noFill/>
          </a:ln>
          <a:effectLst>
            <a:reflection blurRad="12700" stA="38000" endPos="28000" dist="5000" dir="5400000" sy="-100000" algn="bl" rotWithShape="0"/>
          </a:effectLst>
        </p:spPr>
      </p:pic>
      <p:pic>
        <p:nvPicPr>
          <p:cNvPr id="16" name="图片 15" descr="城市的风景&#10;&#10;描述已自动生成">
            <a:extLst>
              <a:ext uri="{FF2B5EF4-FFF2-40B4-BE49-F238E27FC236}">
                <a16:creationId xmlns:a16="http://schemas.microsoft.com/office/drawing/2014/main" id="{5973A3B9-91A0-AE49-87EA-9C74187A4B0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825" t="21146" r="15777"/>
          <a:stretch/>
        </p:blipFill>
        <p:spPr>
          <a:xfrm>
            <a:off x="10583918" y="189601"/>
            <a:ext cx="1513490" cy="992210"/>
          </a:xfrm>
          <a:prstGeom prst="roundRect">
            <a:avLst>
              <a:gd name="adj" fmla="val 8594"/>
            </a:avLst>
          </a:prstGeom>
          <a:no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991144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_标题幻灯片">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68" y="193198"/>
            <a:ext cx="4714449" cy="988613"/>
          </a:xfrm>
          <a:prstGeom prst="rect">
            <a:avLst/>
          </a:prstGeom>
        </p:spPr>
      </p:pic>
      <p:pic>
        <p:nvPicPr>
          <p:cNvPr id="13" name="图片 12" descr="微信图片_20180901074658">
            <a:extLst>
              <a:ext uri="{FF2B5EF4-FFF2-40B4-BE49-F238E27FC236}">
                <a16:creationId xmlns:a16="http://schemas.microsoft.com/office/drawing/2014/main" id="{39CBE349-845D-EA4B-829C-E764EAA8754C}"/>
              </a:ext>
            </a:extLst>
          </p:cNvPr>
          <p:cNvPicPr>
            <a:picLocks noChangeAspect="1"/>
          </p:cNvPicPr>
          <p:nvPr userDrawn="1"/>
        </p:nvPicPr>
        <p:blipFill rotWithShape="1">
          <a:blip r:embed="rId3"/>
          <a:srcRect l="5589" r="18064"/>
          <a:stretch/>
        </p:blipFill>
        <p:spPr>
          <a:xfrm>
            <a:off x="5847478" y="193198"/>
            <a:ext cx="1509763" cy="988613"/>
          </a:xfrm>
          <a:prstGeom prst="roundRect">
            <a:avLst>
              <a:gd name="adj" fmla="val 8594"/>
            </a:avLst>
          </a:prstGeom>
          <a:noFill/>
          <a:ln>
            <a:noFill/>
          </a:ln>
          <a:effectLst>
            <a:reflection blurRad="12700" stA="38000" endPos="28000" dist="5000" dir="5400000" sy="-100000" algn="bl" rotWithShape="0"/>
          </a:effectLst>
        </p:spPr>
      </p:pic>
      <p:pic>
        <p:nvPicPr>
          <p:cNvPr id="14" name="图片 13" descr="草地上的建筑&#10;&#10;描述已自动生成">
            <a:extLst>
              <a:ext uri="{FF2B5EF4-FFF2-40B4-BE49-F238E27FC236}">
                <a16:creationId xmlns:a16="http://schemas.microsoft.com/office/drawing/2014/main" id="{46688CF7-A000-7D43-885C-941BFA1BED4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7277"/>
          <a:stretch/>
        </p:blipFill>
        <p:spPr>
          <a:xfrm>
            <a:off x="7434540" y="188642"/>
            <a:ext cx="1509763" cy="993169"/>
          </a:xfrm>
          <a:prstGeom prst="roundRect">
            <a:avLst>
              <a:gd name="adj" fmla="val 8594"/>
            </a:avLst>
          </a:prstGeom>
          <a:noFill/>
          <a:ln>
            <a:noFill/>
          </a:ln>
          <a:effectLst>
            <a:reflection blurRad="12700" stA="38000" endPos="28000" dist="5000" dir="5400000" sy="-100000" algn="bl" rotWithShape="0"/>
          </a:effectLst>
        </p:spPr>
      </p:pic>
      <p:pic>
        <p:nvPicPr>
          <p:cNvPr id="15" name="图片 14">
            <a:extLst>
              <a:ext uri="{FF2B5EF4-FFF2-40B4-BE49-F238E27FC236}">
                <a16:creationId xmlns:a16="http://schemas.microsoft.com/office/drawing/2014/main" id="{50EE988A-DCD1-7B42-8D1D-15EB9C3CEDE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1058" t="23698" r="-2" b="11995"/>
          <a:stretch/>
        </p:blipFill>
        <p:spPr>
          <a:xfrm>
            <a:off x="9007366" y="193198"/>
            <a:ext cx="1513315" cy="988613"/>
          </a:xfrm>
          <a:prstGeom prst="roundRect">
            <a:avLst>
              <a:gd name="adj" fmla="val 8594"/>
            </a:avLst>
          </a:prstGeom>
          <a:noFill/>
          <a:ln>
            <a:noFill/>
          </a:ln>
          <a:effectLst>
            <a:reflection blurRad="12700" stA="38000" endPos="28000" dist="5000" dir="5400000" sy="-100000" algn="bl" rotWithShape="0"/>
          </a:effectLst>
        </p:spPr>
      </p:pic>
      <p:pic>
        <p:nvPicPr>
          <p:cNvPr id="16" name="图片 15" descr="城市的风景&#10;&#10;描述已自动生成">
            <a:extLst>
              <a:ext uri="{FF2B5EF4-FFF2-40B4-BE49-F238E27FC236}">
                <a16:creationId xmlns:a16="http://schemas.microsoft.com/office/drawing/2014/main" id="{5973A3B9-91A0-AE49-87EA-9C74187A4B0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825" t="21146" r="15777"/>
          <a:stretch/>
        </p:blipFill>
        <p:spPr>
          <a:xfrm>
            <a:off x="10583918" y="189601"/>
            <a:ext cx="1513490" cy="992210"/>
          </a:xfrm>
          <a:prstGeom prst="roundRect">
            <a:avLst>
              <a:gd name="adj" fmla="val 8594"/>
            </a:avLst>
          </a:prstGeom>
          <a:no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10588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cxnSp>
        <p:nvCxnSpPr>
          <p:cNvPr id="16" name="直接连接符 15"/>
          <p:cNvCxnSpPr>
            <a:cxnSpLocks/>
          </p:cNvCxnSpPr>
          <p:nvPr userDrawn="1"/>
        </p:nvCxnSpPr>
        <p:spPr>
          <a:xfrm flipV="1">
            <a:off x="109221" y="956520"/>
            <a:ext cx="12029438" cy="214"/>
          </a:xfrm>
          <a:prstGeom prst="line">
            <a:avLst/>
          </a:prstGeom>
          <a:ln w="6350">
            <a:gradFill>
              <a:gsLst>
                <a:gs pos="0">
                  <a:schemeClr val="accent1"/>
                </a:gs>
                <a:gs pos="100000">
                  <a:schemeClr val="accent2"/>
                </a:gs>
              </a:gsLst>
              <a:lin ang="2700000" scaled="0"/>
            </a:gradFill>
            <a:prstDash val="solid"/>
          </a:ln>
        </p:spPr>
        <p:style>
          <a:lnRef idx="1">
            <a:schemeClr val="accent1"/>
          </a:lnRef>
          <a:fillRef idx="0">
            <a:schemeClr val="accent1"/>
          </a:fillRef>
          <a:effectRef idx="0">
            <a:schemeClr val="accent1"/>
          </a:effectRef>
          <a:fontRef idx="minor">
            <a:schemeClr val="tx1"/>
          </a:fontRef>
        </p:style>
      </p:cxnSp>
      <p:sp>
        <p:nvSpPr>
          <p:cNvPr id="20" name="标题 11"/>
          <p:cNvSpPr>
            <a:spLocks noGrp="1"/>
          </p:cNvSpPr>
          <p:nvPr>
            <p:ph type="title"/>
          </p:nvPr>
        </p:nvSpPr>
        <p:spPr>
          <a:xfrm>
            <a:off x="319844" y="346505"/>
            <a:ext cx="4493538" cy="480131"/>
          </a:xfrm>
          <a:noFill/>
        </p:spPr>
        <p:txBody>
          <a:bodyPr wrap="none" rtlCol="0">
            <a:spAutoFit/>
          </a:bodyPr>
          <a:lstStyle>
            <a:lvl1pPr>
              <a:defRPr lang="zh-CN" altLang="en-US" sz="2800" b="1">
                <a:solidFill>
                  <a:schemeClr val="accent1"/>
                </a:solidFill>
                <a:latin typeface="+mn-lt"/>
                <a:ea typeface="+mn-ea"/>
                <a:cs typeface="+mn-cs"/>
              </a:defRPr>
            </a:lvl1pPr>
          </a:lstStyle>
          <a:p>
            <a:pPr marL="0" lvl="0"/>
            <a:r>
              <a:rPr lang="zh-CN" altLang="en-US" dirty="0"/>
              <a:t>单击此处编辑母版标题样式</a:t>
            </a:r>
          </a:p>
        </p:txBody>
      </p:sp>
      <p:sp>
        <p:nvSpPr>
          <p:cNvPr id="2" name="日期占位符 1">
            <a:extLst>
              <a:ext uri="{FF2B5EF4-FFF2-40B4-BE49-F238E27FC236}">
                <a16:creationId xmlns:a16="http://schemas.microsoft.com/office/drawing/2014/main" id="{331E6BF3-5DF5-458A-B637-10B59DC5EA8C}"/>
              </a:ext>
            </a:extLst>
          </p:cNvPr>
          <p:cNvSpPr>
            <a:spLocks noGrp="1"/>
          </p:cNvSpPr>
          <p:nvPr>
            <p:ph type="dt" sz="half" idx="10"/>
          </p:nvPr>
        </p:nvSpPr>
        <p:spPr/>
        <p:txBody>
          <a:bodyPr/>
          <a:lstStyle/>
          <a:p>
            <a:r>
              <a:rPr lang="en-US" altLang="zh-CN"/>
              <a:t>2023/06/01</a:t>
            </a:r>
            <a:endParaRPr lang="zh-CN" altLang="en-US" dirty="0"/>
          </a:p>
        </p:txBody>
      </p:sp>
      <p:sp>
        <p:nvSpPr>
          <p:cNvPr id="3" name="页脚占位符 2">
            <a:extLst>
              <a:ext uri="{FF2B5EF4-FFF2-40B4-BE49-F238E27FC236}">
                <a16:creationId xmlns:a16="http://schemas.microsoft.com/office/drawing/2014/main" id="{FF0BF1A1-F436-4199-A59C-53A15AF0A607}"/>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4" name="灯片编号占位符 3">
            <a:extLst>
              <a:ext uri="{FF2B5EF4-FFF2-40B4-BE49-F238E27FC236}">
                <a16:creationId xmlns:a16="http://schemas.microsoft.com/office/drawing/2014/main" id="{AA4D6E3B-B603-4D33-A4B3-50D4A7753EA6}"/>
              </a:ext>
            </a:extLst>
          </p:cNvPr>
          <p:cNvSpPr>
            <a:spLocks noGrp="1"/>
          </p:cNvSpPr>
          <p:nvPr>
            <p:ph type="sldNum" sz="quarter" idx="12"/>
          </p:nvPr>
        </p:nvSpPr>
        <p:spPr/>
        <p:txBody>
          <a:bodyPr/>
          <a:lstStyle/>
          <a:p>
            <a:fld id="{565CE74E-AB26-4998-AD42-012C4C1AD076}" type="slidenum">
              <a:rPr lang="zh-CN" altLang="en-US" smtClean="0"/>
              <a:t>‹#›</a:t>
            </a:fld>
            <a:endParaRPr lang="zh-CN" altLang="en-US" dirty="0"/>
          </a:p>
        </p:txBody>
      </p:sp>
      <p:pic>
        <p:nvPicPr>
          <p:cNvPr id="1026" name="Picture 2" descr="D:\0-高研院工作\0-高研院工作材料\框架性文件和协议\宣传册相关\20200107114242488.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99931" y="205617"/>
            <a:ext cx="4067175"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420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D4408-7576-4748-A534-BFC1D8F31594}"/>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D21790B1-A4CA-CA4E-ACF6-83B69CFE9592}"/>
              </a:ext>
            </a:extLst>
          </p:cNvPr>
          <p:cNvSpPr>
            <a:spLocks noGrp="1"/>
          </p:cNvSpPr>
          <p:nvPr>
            <p:ph type="dt" sz="half" idx="10"/>
          </p:nvPr>
        </p:nvSpPr>
        <p:spPr/>
        <p:txBody>
          <a:bodyPr/>
          <a:lstStyle/>
          <a:p>
            <a:r>
              <a:rPr lang="en-US" altLang="zh-CN"/>
              <a:t>2023/06/01</a:t>
            </a:r>
            <a:endParaRPr lang="zh-CN" altLang="en-US"/>
          </a:p>
        </p:txBody>
      </p:sp>
      <p:sp>
        <p:nvSpPr>
          <p:cNvPr id="4" name="页脚占位符 3">
            <a:extLst>
              <a:ext uri="{FF2B5EF4-FFF2-40B4-BE49-F238E27FC236}">
                <a16:creationId xmlns:a16="http://schemas.microsoft.com/office/drawing/2014/main" id="{C517D9B9-7B3A-984C-822D-E84C52542807}"/>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5" name="灯片编号占位符 4">
            <a:extLst>
              <a:ext uri="{FF2B5EF4-FFF2-40B4-BE49-F238E27FC236}">
                <a16:creationId xmlns:a16="http://schemas.microsoft.com/office/drawing/2014/main" id="{5E89D778-D9DF-4C44-B26D-748B9EFAA180}"/>
              </a:ext>
            </a:extLst>
          </p:cNvPr>
          <p:cNvSpPr>
            <a:spLocks noGrp="1"/>
          </p:cNvSpPr>
          <p:nvPr>
            <p:ph type="sldNum" sz="quarter" idx="12"/>
          </p:nvPr>
        </p:nvSpPr>
        <p:spPr/>
        <p:txBody>
          <a:bodyPr/>
          <a:lstStyle/>
          <a:p>
            <a:fld id="{F7A505B7-88C2-4F7B-935B-FAE52AA17DDA}" type="slidenum">
              <a:rPr lang="zh-CN" altLang="en-US" smtClean="0"/>
              <a:t>‹#›</a:t>
            </a:fld>
            <a:endParaRPr lang="zh-CN" altLang="en-US"/>
          </a:p>
        </p:txBody>
      </p:sp>
    </p:spTree>
    <p:extLst>
      <p:ext uri="{BB962C8B-B14F-4D97-AF65-F5344CB8AC3E}">
        <p14:creationId xmlns:p14="http://schemas.microsoft.com/office/powerpoint/2010/main" val="32289471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9E5CAB-279F-4684-8C21-8B66C510B00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89ABEC4-BC34-4CED-A0A0-5FE702E3650D}"/>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567A3DF-24BB-423D-B898-164DFFE7DA6E}"/>
              </a:ext>
            </a:extLst>
          </p:cNvPr>
          <p:cNvSpPr>
            <a:spLocks noGrp="1"/>
          </p:cNvSpPr>
          <p:nvPr>
            <p:ph type="dt" sz="half" idx="10"/>
          </p:nvPr>
        </p:nvSpPr>
        <p:spPr/>
        <p:txBody>
          <a:bodyPr/>
          <a:lstStyle/>
          <a:p>
            <a:r>
              <a:rPr lang="en-US" altLang="zh-CN"/>
              <a:t>2023/06/01</a:t>
            </a:r>
            <a:endParaRPr lang="zh-CN" altLang="en-US"/>
          </a:p>
        </p:txBody>
      </p:sp>
      <p:sp>
        <p:nvSpPr>
          <p:cNvPr id="5" name="页脚占位符 4">
            <a:extLst>
              <a:ext uri="{FF2B5EF4-FFF2-40B4-BE49-F238E27FC236}">
                <a16:creationId xmlns:a16="http://schemas.microsoft.com/office/drawing/2014/main" id="{56442C31-E046-41DA-BDE7-5CCF55091089}"/>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a:extLst>
              <a:ext uri="{FF2B5EF4-FFF2-40B4-BE49-F238E27FC236}">
                <a16:creationId xmlns:a16="http://schemas.microsoft.com/office/drawing/2014/main" id="{4BE6C3AB-CD91-4743-AC3E-A752B203282B}"/>
              </a:ext>
            </a:extLst>
          </p:cNvPr>
          <p:cNvSpPr>
            <a:spLocks noGrp="1"/>
          </p:cNvSpPr>
          <p:nvPr>
            <p:ph type="sldNum" sz="quarter" idx="12"/>
          </p:nvPr>
        </p:nvSpPr>
        <p:spPr/>
        <p:txBody>
          <a:bodyPr/>
          <a:lstStyle/>
          <a:p>
            <a:fld id="{E9AD0BA7-D59D-4694-8666-3935C983837A}" type="slidenum">
              <a:rPr lang="zh-CN" altLang="en-US" smtClean="0"/>
              <a:t>‹#›</a:t>
            </a:fld>
            <a:endParaRPr lang="zh-CN" altLang="en-US"/>
          </a:p>
        </p:txBody>
      </p:sp>
    </p:spTree>
    <p:extLst>
      <p:ext uri="{BB962C8B-B14F-4D97-AF65-F5344CB8AC3E}">
        <p14:creationId xmlns:p14="http://schemas.microsoft.com/office/powerpoint/2010/main" val="293896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cxnSp>
        <p:nvCxnSpPr>
          <p:cNvPr id="16" name="直接连接符 15"/>
          <p:cNvCxnSpPr>
            <a:cxnSpLocks/>
          </p:cNvCxnSpPr>
          <p:nvPr userDrawn="1"/>
        </p:nvCxnSpPr>
        <p:spPr>
          <a:xfrm flipV="1">
            <a:off x="109221" y="956520"/>
            <a:ext cx="12029438" cy="214"/>
          </a:xfrm>
          <a:prstGeom prst="line">
            <a:avLst/>
          </a:prstGeom>
          <a:ln w="6350">
            <a:gradFill>
              <a:gsLst>
                <a:gs pos="0">
                  <a:schemeClr val="accent1"/>
                </a:gs>
                <a:gs pos="100000">
                  <a:schemeClr val="accent2"/>
                </a:gs>
              </a:gsLst>
              <a:lin ang="2700000" scaled="0"/>
            </a:gradFill>
            <a:prstDash val="solid"/>
          </a:ln>
        </p:spPr>
        <p:style>
          <a:lnRef idx="1">
            <a:schemeClr val="accent1"/>
          </a:lnRef>
          <a:fillRef idx="0">
            <a:schemeClr val="accent1"/>
          </a:fillRef>
          <a:effectRef idx="0">
            <a:schemeClr val="accent1"/>
          </a:effectRef>
          <a:fontRef idx="minor">
            <a:schemeClr val="tx1"/>
          </a:fontRef>
        </p:style>
      </p:cxnSp>
      <p:sp>
        <p:nvSpPr>
          <p:cNvPr id="20" name="标题 11"/>
          <p:cNvSpPr>
            <a:spLocks noGrp="1"/>
          </p:cNvSpPr>
          <p:nvPr>
            <p:ph type="title"/>
          </p:nvPr>
        </p:nvSpPr>
        <p:spPr>
          <a:xfrm>
            <a:off x="319844" y="346505"/>
            <a:ext cx="4493538" cy="480131"/>
          </a:xfrm>
          <a:noFill/>
        </p:spPr>
        <p:txBody>
          <a:bodyPr wrap="none" rtlCol="0">
            <a:spAutoFit/>
          </a:bodyPr>
          <a:lstStyle>
            <a:lvl1pPr>
              <a:defRPr lang="zh-CN" altLang="en-US" sz="2800" b="1">
                <a:solidFill>
                  <a:schemeClr val="accent1"/>
                </a:solidFill>
                <a:latin typeface="+mn-lt"/>
                <a:ea typeface="+mn-ea"/>
                <a:cs typeface="+mn-cs"/>
              </a:defRPr>
            </a:lvl1pPr>
          </a:lstStyle>
          <a:p>
            <a:pPr marL="0" lvl="0"/>
            <a:r>
              <a:rPr lang="zh-CN" altLang="en-US" dirty="0"/>
              <a:t>单击此处编辑母版标题样式</a:t>
            </a:r>
          </a:p>
        </p:txBody>
      </p:sp>
      <p:sp>
        <p:nvSpPr>
          <p:cNvPr id="2" name="日期占位符 1">
            <a:extLst>
              <a:ext uri="{FF2B5EF4-FFF2-40B4-BE49-F238E27FC236}">
                <a16:creationId xmlns:a16="http://schemas.microsoft.com/office/drawing/2014/main" id="{331E6BF3-5DF5-458A-B637-10B59DC5EA8C}"/>
              </a:ext>
            </a:extLst>
          </p:cNvPr>
          <p:cNvSpPr>
            <a:spLocks noGrp="1"/>
          </p:cNvSpPr>
          <p:nvPr>
            <p:ph type="dt" sz="half" idx="10"/>
          </p:nvPr>
        </p:nvSpPr>
        <p:spPr/>
        <p:txBody>
          <a:bodyPr/>
          <a:lstStyle/>
          <a:p>
            <a:r>
              <a:rPr lang="en-US" altLang="zh-CN"/>
              <a:t>2023/06/01</a:t>
            </a:r>
            <a:endParaRPr lang="zh-CN" altLang="en-US" dirty="0"/>
          </a:p>
        </p:txBody>
      </p:sp>
      <p:sp>
        <p:nvSpPr>
          <p:cNvPr id="3" name="页脚占位符 2">
            <a:extLst>
              <a:ext uri="{FF2B5EF4-FFF2-40B4-BE49-F238E27FC236}">
                <a16:creationId xmlns:a16="http://schemas.microsoft.com/office/drawing/2014/main" id="{FF0BF1A1-F436-4199-A59C-53A15AF0A607}"/>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4" name="灯片编号占位符 3">
            <a:extLst>
              <a:ext uri="{FF2B5EF4-FFF2-40B4-BE49-F238E27FC236}">
                <a16:creationId xmlns:a16="http://schemas.microsoft.com/office/drawing/2014/main" id="{AA4D6E3B-B603-4D33-A4B3-50D4A7753EA6}"/>
              </a:ext>
            </a:extLst>
          </p:cNvPr>
          <p:cNvSpPr>
            <a:spLocks noGrp="1"/>
          </p:cNvSpPr>
          <p:nvPr>
            <p:ph type="sldNum" sz="quarter" idx="12"/>
          </p:nvPr>
        </p:nvSpPr>
        <p:spPr/>
        <p:txBody>
          <a:bodyPr/>
          <a:lstStyle/>
          <a:p>
            <a:fld id="{565CE74E-AB26-4998-AD42-012C4C1AD076}" type="slidenum">
              <a:rPr lang="zh-CN" altLang="en-US" smtClean="0"/>
              <a:t>‹#›</a:t>
            </a:fld>
            <a:endParaRPr lang="zh-CN" altLang="en-US" dirty="0"/>
          </a:p>
        </p:txBody>
      </p:sp>
      <p:pic>
        <p:nvPicPr>
          <p:cNvPr id="1026" name="Picture 2" descr="D:\0-高研院工作\0-高研院工作材料\框架性文件和协议\宣传册相关\20200107114242488.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99931" y="205617"/>
            <a:ext cx="4067175"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510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D4408-7576-4748-A534-BFC1D8F31594}"/>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D21790B1-A4CA-CA4E-ACF6-83B69CFE9592}"/>
              </a:ext>
            </a:extLst>
          </p:cNvPr>
          <p:cNvSpPr>
            <a:spLocks noGrp="1"/>
          </p:cNvSpPr>
          <p:nvPr>
            <p:ph type="dt" sz="half" idx="10"/>
          </p:nvPr>
        </p:nvSpPr>
        <p:spPr/>
        <p:txBody>
          <a:bodyPr/>
          <a:lstStyle/>
          <a:p>
            <a:r>
              <a:rPr lang="en-US" altLang="zh-CN"/>
              <a:t>2023/06/01</a:t>
            </a:r>
            <a:endParaRPr lang="zh-CN" altLang="en-US"/>
          </a:p>
        </p:txBody>
      </p:sp>
      <p:sp>
        <p:nvSpPr>
          <p:cNvPr id="4" name="页脚占位符 3">
            <a:extLst>
              <a:ext uri="{FF2B5EF4-FFF2-40B4-BE49-F238E27FC236}">
                <a16:creationId xmlns:a16="http://schemas.microsoft.com/office/drawing/2014/main" id="{C517D9B9-7B3A-984C-822D-E84C52542807}"/>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5" name="灯片编号占位符 4">
            <a:extLst>
              <a:ext uri="{FF2B5EF4-FFF2-40B4-BE49-F238E27FC236}">
                <a16:creationId xmlns:a16="http://schemas.microsoft.com/office/drawing/2014/main" id="{5E89D778-D9DF-4C44-B26D-748B9EFAA180}"/>
              </a:ext>
            </a:extLst>
          </p:cNvPr>
          <p:cNvSpPr>
            <a:spLocks noGrp="1"/>
          </p:cNvSpPr>
          <p:nvPr>
            <p:ph type="sldNum" sz="quarter" idx="12"/>
          </p:nvPr>
        </p:nvSpPr>
        <p:spPr/>
        <p:txBody>
          <a:bodyPr/>
          <a:lstStyle/>
          <a:p>
            <a:fld id="{F7A505B7-88C2-4F7B-935B-FAE52AA17DDA}" type="slidenum">
              <a:rPr lang="zh-CN" altLang="en-US" smtClean="0"/>
              <a:t>‹#›</a:t>
            </a:fld>
            <a:endParaRPr lang="zh-CN" altLang="en-US"/>
          </a:p>
        </p:txBody>
      </p:sp>
    </p:spTree>
    <p:extLst>
      <p:ext uri="{BB962C8B-B14F-4D97-AF65-F5344CB8AC3E}">
        <p14:creationId xmlns:p14="http://schemas.microsoft.com/office/powerpoint/2010/main" val="1612073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rgbClr val="B61616"/>
                </a:solidFill>
                <a:latin typeface="微软雅黑" panose="020B0503020204020204" pitchFamily="34" charset="-122"/>
                <a:ea typeface="微软雅黑" panose="020B0503020204020204" pitchFamily="34" charset="-122"/>
              </a:rPr>
              <a:t>‹#›</a:t>
            </a:fld>
            <a:endParaRPr kumimoji="1" lang="zh-CN" altLang="en-US" sz="2400" b="0" dirty="0">
              <a:solidFill>
                <a:srgbClr val="B61616"/>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60749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rgbClr val="B61616"/>
                </a:solidFill>
                <a:latin typeface="微软雅黑" panose="020B0503020204020204" pitchFamily="34" charset="-122"/>
                <a:ea typeface="微软雅黑" panose="020B0503020204020204" pitchFamily="34" charset="-122"/>
              </a:rPr>
              <a:t>‹#›</a:t>
            </a:fld>
            <a:endParaRPr kumimoji="1" lang="zh-CN" altLang="en-US" sz="2400" b="0" dirty="0">
              <a:solidFill>
                <a:srgbClr val="B61616"/>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33945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矩形 1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20" name="内容占位符 2"/>
          <p:cNvSpPr>
            <a:spLocks noGrp="1"/>
          </p:cNvSpPr>
          <p:nvPr>
            <p:ph idx="1"/>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1" name="文本框 2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userDrawn="1"/>
        </p:nvSpPr>
        <p:spPr>
          <a:xfrm>
            <a:off x="27430" y="8620"/>
            <a:ext cx="8228810" cy="648072"/>
          </a:xfrm>
          <a:prstGeom prst="rect">
            <a:avLst/>
          </a:prstGeom>
          <a:solidFill>
            <a:srgbClr val="B61616"/>
          </a:solidFill>
        </p:spPr>
        <p:txBody>
          <a:bodyPr vert="horz" wrap="square" bIns="46800" rtlCol="0" anchor="ctr">
            <a:noAutofit/>
          </a:bodyPr>
          <a:lstStyle/>
          <a:p>
            <a:r>
              <a:rPr lang="zh-CN" altLang="en-US" sz="3200" b="1" dirty="0">
                <a:solidFill>
                  <a:schemeClr val="bg1"/>
                </a:solidFill>
                <a:latin typeface="微软雅黑" panose="020B0503020204020204" pitchFamily="34" charset="-122"/>
                <a:ea typeface="微软雅黑" panose="020B0503020204020204" pitchFamily="34" charset="-122"/>
              </a:rPr>
              <a:t>第三部分：</a:t>
            </a:r>
            <a:r>
              <a:rPr lang="en-US" altLang="zh-CN" sz="3200" b="1" dirty="0">
                <a:solidFill>
                  <a:schemeClr val="bg1"/>
                </a:solidFill>
                <a:latin typeface="微软雅黑" panose="020B0503020204020204" pitchFamily="34" charset="-122"/>
                <a:ea typeface="微软雅黑" panose="020B0503020204020204" pitchFamily="34" charset="-122"/>
              </a:rPr>
              <a:t>2019</a:t>
            </a:r>
            <a:r>
              <a:rPr lang="zh-CN" altLang="en-US" sz="3200" b="1" dirty="0">
                <a:solidFill>
                  <a:schemeClr val="bg1"/>
                </a:solidFill>
                <a:latin typeface="微软雅黑" panose="020B0503020204020204" pitchFamily="34" charset="-122"/>
                <a:ea typeface="微软雅黑" panose="020B0503020204020204" pitchFamily="34" charset="-122"/>
              </a:rPr>
              <a:t>年工作思路和重点工作举措</a:t>
            </a:r>
          </a:p>
        </p:txBody>
      </p:sp>
    </p:spTree>
    <p:extLst>
      <p:ext uri="{BB962C8B-B14F-4D97-AF65-F5344CB8AC3E}">
        <p14:creationId xmlns:p14="http://schemas.microsoft.com/office/powerpoint/2010/main" val="3978846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rgbClr val="B61616"/>
                </a:solidFill>
                <a:latin typeface="微软雅黑" panose="020B0503020204020204" pitchFamily="34" charset="-122"/>
                <a:ea typeface="微软雅黑" panose="020B0503020204020204" pitchFamily="34" charset="-122"/>
              </a:rPr>
              <a:t>‹#›</a:t>
            </a:fld>
            <a:endParaRPr kumimoji="1" lang="zh-CN" altLang="en-US" sz="2400" b="0" dirty="0">
              <a:solidFill>
                <a:srgbClr val="B61616"/>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13" name="图片 12" descr="微信图片_20180901074658">
            <a:extLst>
              <a:ext uri="{FF2B5EF4-FFF2-40B4-BE49-F238E27FC236}">
                <a16:creationId xmlns:a16="http://schemas.microsoft.com/office/drawing/2014/main" id="{6A703084-93BF-824E-8CBE-41D0EEB72C68}"/>
              </a:ext>
            </a:extLst>
          </p:cNvPr>
          <p:cNvPicPr>
            <a:picLocks noChangeAspect="1"/>
          </p:cNvPicPr>
          <p:nvPr userDrawn="1"/>
        </p:nvPicPr>
        <p:blipFill rotWithShape="1">
          <a:blip r:embed="rId2"/>
          <a:srcRect l="5589" r="18064"/>
          <a:stretch/>
        </p:blipFill>
        <p:spPr>
          <a:xfrm>
            <a:off x="5847478" y="193198"/>
            <a:ext cx="1509763" cy="988613"/>
          </a:xfrm>
          <a:prstGeom prst="roundRect">
            <a:avLst>
              <a:gd name="adj" fmla="val 8594"/>
            </a:avLst>
          </a:prstGeom>
          <a:noFill/>
          <a:ln>
            <a:noFill/>
          </a:ln>
          <a:effectLst>
            <a:reflection blurRad="12700" stA="38000" endPos="28000" dist="5000" dir="5400000" sy="-100000" algn="bl" rotWithShape="0"/>
          </a:effectLst>
        </p:spPr>
      </p:pic>
      <p:pic>
        <p:nvPicPr>
          <p:cNvPr id="14" name="图片 13" descr="草地上的建筑&#10;&#10;描述已自动生成">
            <a:extLst>
              <a:ext uri="{FF2B5EF4-FFF2-40B4-BE49-F238E27FC236}">
                <a16:creationId xmlns:a16="http://schemas.microsoft.com/office/drawing/2014/main" id="{F435DBA9-6B3A-D746-8E31-96AC81A3B3E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7277"/>
          <a:stretch/>
        </p:blipFill>
        <p:spPr>
          <a:xfrm>
            <a:off x="7434540" y="188642"/>
            <a:ext cx="1509763" cy="993169"/>
          </a:xfrm>
          <a:prstGeom prst="roundRect">
            <a:avLst>
              <a:gd name="adj" fmla="val 8594"/>
            </a:avLst>
          </a:prstGeom>
          <a:noFill/>
          <a:ln>
            <a:noFill/>
          </a:ln>
          <a:effectLst>
            <a:reflection blurRad="12700" stA="38000" endPos="28000" dist="5000" dir="5400000" sy="-100000" algn="bl" rotWithShape="0"/>
          </a:effectLst>
        </p:spPr>
      </p:pic>
      <p:pic>
        <p:nvPicPr>
          <p:cNvPr id="15" name="图片 14">
            <a:extLst>
              <a:ext uri="{FF2B5EF4-FFF2-40B4-BE49-F238E27FC236}">
                <a16:creationId xmlns:a16="http://schemas.microsoft.com/office/drawing/2014/main" id="{E2E799C2-E5A9-6B4C-AF2A-EC7E76A8501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058" t="23698" r="-2" b="11995"/>
          <a:stretch/>
        </p:blipFill>
        <p:spPr>
          <a:xfrm>
            <a:off x="9007366" y="193198"/>
            <a:ext cx="1513315" cy="988613"/>
          </a:xfrm>
          <a:prstGeom prst="roundRect">
            <a:avLst>
              <a:gd name="adj" fmla="val 8594"/>
            </a:avLst>
          </a:prstGeom>
          <a:noFill/>
          <a:ln>
            <a:noFill/>
          </a:ln>
          <a:effectLst>
            <a:reflection blurRad="12700" stA="38000" endPos="28000" dist="5000" dir="5400000" sy="-100000" algn="bl" rotWithShape="0"/>
          </a:effectLst>
        </p:spPr>
      </p:pic>
      <p:pic>
        <p:nvPicPr>
          <p:cNvPr id="16" name="图片 15" descr="城市的风景&#10;&#10;描述已自动生成">
            <a:extLst>
              <a:ext uri="{FF2B5EF4-FFF2-40B4-BE49-F238E27FC236}">
                <a16:creationId xmlns:a16="http://schemas.microsoft.com/office/drawing/2014/main" id="{E03240A7-F49A-304C-8DF9-BDC484D0F06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825" t="21146" r="15777"/>
          <a:stretch/>
        </p:blipFill>
        <p:spPr>
          <a:xfrm>
            <a:off x="10583918" y="189601"/>
            <a:ext cx="1513490" cy="992210"/>
          </a:xfrm>
          <a:prstGeom prst="roundRect">
            <a:avLst>
              <a:gd name="adj" fmla="val 8594"/>
            </a:avLst>
          </a:prstGeom>
          <a:noFill/>
          <a:ln>
            <a:noFill/>
          </a:ln>
          <a:effectLst>
            <a:reflection blurRad="12700" stA="38000" endPos="28000" dist="5000" dir="5400000" sy="-100000" algn="bl" rotWithShape="0"/>
          </a:effectLst>
        </p:spPr>
      </p:pic>
      <p:pic>
        <p:nvPicPr>
          <p:cNvPr id="2050" name="Picture 2" descr="D:\0-高研院工作\0-高研院工作材料\框架性文件和协议\宣传册相关\20200107114242488.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90598"/>
            <a:ext cx="5724682" cy="96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658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133984"/>
          </a:solidFill>
          <a:ln>
            <a:solidFill>
              <a:srgbClr val="133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133984"/>
          </a:solidFill>
          <a:ln>
            <a:solidFill>
              <a:srgbClr val="133984"/>
            </a:solidFill>
          </a:ln>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884"/>
            <a:ext cx="12192000" cy="427921"/>
          </a:xfrm>
          <a:prstGeom prst="rect">
            <a:avLst/>
          </a:prstGeom>
        </p:spPr>
      </p:pic>
    </p:spTree>
    <p:extLst>
      <p:ext uri="{BB962C8B-B14F-4D97-AF65-F5344CB8AC3E}">
        <p14:creationId xmlns:p14="http://schemas.microsoft.com/office/powerpoint/2010/main" val="528152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95" y="341633"/>
            <a:ext cx="12192000" cy="429417"/>
          </a:xfrm>
          <a:prstGeom prst="rect">
            <a:avLst/>
          </a:prstGeom>
        </p:spPr>
      </p:pic>
      <p:sp>
        <p:nvSpPr>
          <p:cNvPr id="4" name="文本框 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tretch>
            <a:fillRect/>
          </a:stretch>
        </p:blipFill>
        <p:spPr>
          <a:xfrm>
            <a:off x="11136560" y="6491549"/>
            <a:ext cx="805893" cy="317473"/>
          </a:xfrm>
          <a:prstGeom prst="rect">
            <a:avLst/>
          </a:prstGeom>
        </p:spPr>
      </p:pic>
    </p:spTree>
    <p:extLst>
      <p:ext uri="{BB962C8B-B14F-4D97-AF65-F5344CB8AC3E}">
        <p14:creationId xmlns:p14="http://schemas.microsoft.com/office/powerpoint/2010/main" val="141633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r>
              <a:rPr lang="en-US" altLang="zh-CN"/>
              <a:t>2023/06/01</a:t>
            </a:r>
            <a:endParaRPr lang="zh-CN" altLang="en-US"/>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F7A505B7-88C2-4F7B-935B-FAE52AA17DDA}"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8" name="矩形 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0" name="内容占位符 2"/>
          <p:cNvSpPr>
            <a:spLocks noGrp="1"/>
          </p:cNvSpPr>
          <p:nvPr>
            <p:ph idx="13"/>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15497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8" name="标题占位符 1"/>
          <p:cNvSpPr txBox="1"/>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单击此处编辑母版标题样式</a:t>
            </a:r>
            <a:endParaRPr lang="zh-CN" altLang="en-US" dirty="0"/>
          </a:p>
        </p:txBody>
      </p:sp>
      <p:sp>
        <p:nvSpPr>
          <p:cNvPr id="9" name="文本占位符 2"/>
          <p:cNvSpPr>
            <a:spLocks noGrp="1"/>
          </p:cNvSpPr>
          <p:nvPr>
            <p:ph idx="13" hasCustomPrompt="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27430" y="8620"/>
            <a:ext cx="9668970" cy="648072"/>
          </a:xfrm>
          <a:prstGeom prst="rect">
            <a:avLst/>
          </a:prstGeom>
          <a:solidFill>
            <a:srgbClr val="B61616"/>
          </a:solidFill>
        </p:spPr>
        <p:txBody>
          <a:bodyPr vert="horz" wrap="square" bIns="46800" rtlCol="0" anchor="ct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第二部分：学校改革创新发展中存在的突出问题和差距不足</a:t>
            </a: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7" name="矩形 16"/>
          <p:cNvSpPr/>
          <p:nvPr userDrawn="1"/>
        </p:nvSpPr>
        <p:spPr>
          <a:xfrm>
            <a:off x="27430" y="764704"/>
            <a:ext cx="12117242" cy="596823"/>
          </a:xfrm>
          <a:prstGeom prst="rect">
            <a:avLst/>
          </a:prstGeom>
          <a:solidFill>
            <a:srgbClr val="B6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kern="1200" dirty="0">
                <a:solidFill>
                  <a:schemeClr val="lt1"/>
                </a:solidFill>
                <a:effectLst/>
                <a:latin typeface="微软雅黑" panose="020B0503020204020204" pitchFamily="34" charset="-122"/>
                <a:ea typeface="微软雅黑" panose="020B0503020204020204" pitchFamily="34" charset="-122"/>
                <a:cs typeface="+mn-cs"/>
              </a:rPr>
              <a:t>一、科教融合模式下的党建问题（二级标题）</a:t>
            </a:r>
            <a:endParaRPr lang="zh-CN" altLang="zh-CN" sz="2400" b="1" kern="1200" dirty="0">
              <a:solidFill>
                <a:schemeClr val="lt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0935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8" name="标题占位符 1"/>
          <p:cNvSpPr txBox="1"/>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单击此处编辑母版标题样式</a:t>
            </a:r>
            <a:endParaRPr lang="zh-CN" altLang="en-US" dirty="0"/>
          </a:p>
        </p:txBody>
      </p:sp>
      <p:sp>
        <p:nvSpPr>
          <p:cNvPr id="9" name="文本占位符 2"/>
          <p:cNvSpPr>
            <a:spLocks noGrp="1"/>
          </p:cNvSpPr>
          <p:nvPr>
            <p:ph idx="13" hasCustomPrompt="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27430" y="8620"/>
            <a:ext cx="9668970" cy="648072"/>
          </a:xfrm>
          <a:prstGeom prst="rect">
            <a:avLst/>
          </a:prstGeom>
          <a:solidFill>
            <a:srgbClr val="B61616"/>
          </a:solidFill>
        </p:spPr>
        <p:txBody>
          <a:bodyPr vert="horz" wrap="square" bIns="46800" rtlCol="0" anchor="ct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第二部分：学校改革创新发展中存在的突出问题和差距不足</a:t>
            </a: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7" name="矩形 16"/>
          <p:cNvSpPr/>
          <p:nvPr userDrawn="1"/>
        </p:nvSpPr>
        <p:spPr>
          <a:xfrm>
            <a:off x="27430" y="764704"/>
            <a:ext cx="12117242" cy="596823"/>
          </a:xfrm>
          <a:prstGeom prst="rect">
            <a:avLst/>
          </a:prstGeom>
          <a:solidFill>
            <a:srgbClr val="B6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kern="1200" dirty="0">
                <a:solidFill>
                  <a:schemeClr val="lt1"/>
                </a:solidFill>
                <a:effectLst/>
                <a:latin typeface="微软雅黑" panose="020B0503020204020204" pitchFamily="34" charset="-122"/>
                <a:ea typeface="微软雅黑" panose="020B0503020204020204" pitchFamily="34" charset="-122"/>
                <a:cs typeface="+mn-cs"/>
              </a:rPr>
              <a:t>一、科教融合模式下的党建问题（二级标题）</a:t>
            </a:r>
            <a:endParaRPr lang="zh-CN" altLang="zh-CN" sz="2400" b="1" kern="1200" dirty="0">
              <a:solidFill>
                <a:schemeClr val="lt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837019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2192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40252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34073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r>
              <a:rPr lang="en-US" altLang="zh-CN"/>
              <a:t>2023/06/01</a:t>
            </a:r>
            <a:endParaRPr lang="zh-CN" altLang="en-US"/>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F7A505B7-88C2-4F7B-935B-FAE52AA17DDA}"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8" name="矩形 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内容占位符 2"/>
          <p:cNvSpPr>
            <a:spLocks noGrp="1"/>
          </p:cNvSpPr>
          <p:nvPr>
            <p:ph idx="13"/>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45219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矩形 1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20" name="内容占位符 2"/>
          <p:cNvSpPr>
            <a:spLocks noGrp="1"/>
          </p:cNvSpPr>
          <p:nvPr>
            <p:ph idx="1"/>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1" name="文本框 2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userDrawn="1"/>
        </p:nvSpPr>
        <p:spPr>
          <a:xfrm>
            <a:off x="27430" y="8620"/>
            <a:ext cx="8228810" cy="648072"/>
          </a:xfrm>
          <a:prstGeom prst="rect">
            <a:avLst/>
          </a:prstGeom>
          <a:solidFill>
            <a:srgbClr val="B61616"/>
          </a:solidFill>
        </p:spPr>
        <p:txBody>
          <a:bodyPr vert="horz" wrap="square" bIns="46800" rtlCol="0" anchor="ctr">
            <a:noAutofit/>
          </a:bodyPr>
          <a:lstStyle/>
          <a:p>
            <a:r>
              <a:rPr lang="zh-CN" altLang="en-US" sz="3200" b="1" dirty="0">
                <a:solidFill>
                  <a:schemeClr val="bg1"/>
                </a:solidFill>
                <a:latin typeface="微软雅黑" panose="020B0503020204020204" pitchFamily="34" charset="-122"/>
                <a:ea typeface="微软雅黑" panose="020B0503020204020204" pitchFamily="34" charset="-122"/>
              </a:rPr>
              <a:t>第三部分：</a:t>
            </a:r>
            <a:r>
              <a:rPr lang="en-US" altLang="zh-CN" sz="3200" b="1" dirty="0">
                <a:solidFill>
                  <a:schemeClr val="bg1"/>
                </a:solidFill>
                <a:latin typeface="微软雅黑" panose="020B0503020204020204" pitchFamily="34" charset="-122"/>
                <a:ea typeface="微软雅黑" panose="020B0503020204020204" pitchFamily="34" charset="-122"/>
              </a:rPr>
              <a:t>2019</a:t>
            </a:r>
            <a:r>
              <a:rPr lang="zh-CN" altLang="en-US" sz="3200" b="1" dirty="0">
                <a:solidFill>
                  <a:schemeClr val="bg1"/>
                </a:solidFill>
                <a:latin typeface="微软雅黑" panose="020B0503020204020204" pitchFamily="34" charset="-122"/>
                <a:ea typeface="微软雅黑" panose="020B0503020204020204" pitchFamily="34" charset="-122"/>
              </a:rPr>
              <a:t>年工作思路和重点工作举措</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幻灯片">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68" y="193198"/>
            <a:ext cx="4714449" cy="988613"/>
          </a:xfrm>
          <a:prstGeom prst="rect">
            <a:avLst/>
          </a:prstGeom>
        </p:spPr>
      </p:pic>
      <p:pic>
        <p:nvPicPr>
          <p:cNvPr id="13" name="图片 12" descr="微信图片_20180901074658">
            <a:extLst>
              <a:ext uri="{FF2B5EF4-FFF2-40B4-BE49-F238E27FC236}">
                <a16:creationId xmlns:a16="http://schemas.microsoft.com/office/drawing/2014/main" id="{39CBE349-845D-EA4B-829C-E764EAA8754C}"/>
              </a:ext>
            </a:extLst>
          </p:cNvPr>
          <p:cNvPicPr>
            <a:picLocks noChangeAspect="1"/>
          </p:cNvPicPr>
          <p:nvPr userDrawn="1"/>
        </p:nvPicPr>
        <p:blipFill rotWithShape="1">
          <a:blip r:embed="rId3"/>
          <a:srcRect l="5589" r="18064"/>
          <a:stretch/>
        </p:blipFill>
        <p:spPr>
          <a:xfrm>
            <a:off x="5847478" y="193198"/>
            <a:ext cx="1509763" cy="988613"/>
          </a:xfrm>
          <a:prstGeom prst="roundRect">
            <a:avLst>
              <a:gd name="adj" fmla="val 8594"/>
            </a:avLst>
          </a:prstGeom>
          <a:noFill/>
          <a:ln>
            <a:noFill/>
          </a:ln>
          <a:effectLst>
            <a:reflection blurRad="12700" stA="38000" endPos="28000" dist="5000" dir="5400000" sy="-100000" algn="bl" rotWithShape="0"/>
          </a:effectLst>
        </p:spPr>
      </p:pic>
      <p:pic>
        <p:nvPicPr>
          <p:cNvPr id="14" name="图片 13" descr="草地上的建筑&#10;&#10;描述已自动生成">
            <a:extLst>
              <a:ext uri="{FF2B5EF4-FFF2-40B4-BE49-F238E27FC236}">
                <a16:creationId xmlns:a16="http://schemas.microsoft.com/office/drawing/2014/main" id="{46688CF7-A000-7D43-885C-941BFA1BED4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7277"/>
          <a:stretch/>
        </p:blipFill>
        <p:spPr>
          <a:xfrm>
            <a:off x="7434540" y="188642"/>
            <a:ext cx="1509763" cy="993169"/>
          </a:xfrm>
          <a:prstGeom prst="roundRect">
            <a:avLst>
              <a:gd name="adj" fmla="val 8594"/>
            </a:avLst>
          </a:prstGeom>
          <a:noFill/>
          <a:ln>
            <a:noFill/>
          </a:ln>
          <a:effectLst>
            <a:reflection blurRad="12700" stA="38000" endPos="28000" dist="5000" dir="5400000" sy="-100000" algn="bl" rotWithShape="0"/>
          </a:effectLst>
        </p:spPr>
      </p:pic>
      <p:pic>
        <p:nvPicPr>
          <p:cNvPr id="15" name="图片 14">
            <a:extLst>
              <a:ext uri="{FF2B5EF4-FFF2-40B4-BE49-F238E27FC236}">
                <a16:creationId xmlns:a16="http://schemas.microsoft.com/office/drawing/2014/main" id="{50EE988A-DCD1-7B42-8D1D-15EB9C3CEDE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1058" t="23698" r="-2" b="11995"/>
          <a:stretch/>
        </p:blipFill>
        <p:spPr>
          <a:xfrm>
            <a:off x="9007366" y="193198"/>
            <a:ext cx="1513315" cy="988613"/>
          </a:xfrm>
          <a:prstGeom prst="roundRect">
            <a:avLst>
              <a:gd name="adj" fmla="val 8594"/>
            </a:avLst>
          </a:prstGeom>
          <a:noFill/>
          <a:ln>
            <a:noFill/>
          </a:ln>
          <a:effectLst>
            <a:reflection blurRad="12700" stA="38000" endPos="28000" dist="5000" dir="5400000" sy="-100000" algn="bl" rotWithShape="0"/>
          </a:effectLst>
        </p:spPr>
      </p:pic>
      <p:pic>
        <p:nvPicPr>
          <p:cNvPr id="16" name="图片 15" descr="城市的风景&#10;&#10;描述已自动生成">
            <a:extLst>
              <a:ext uri="{FF2B5EF4-FFF2-40B4-BE49-F238E27FC236}">
                <a16:creationId xmlns:a16="http://schemas.microsoft.com/office/drawing/2014/main" id="{5973A3B9-91A0-AE49-87EA-9C74187A4B0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825" t="21146" r="15777"/>
          <a:stretch/>
        </p:blipFill>
        <p:spPr>
          <a:xfrm>
            <a:off x="10583918" y="189601"/>
            <a:ext cx="1513490" cy="992210"/>
          </a:xfrm>
          <a:prstGeom prst="roundRect">
            <a:avLst>
              <a:gd name="adj" fmla="val 8594"/>
            </a:avLst>
          </a:prstGeom>
          <a:no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39016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cxnSp>
        <p:nvCxnSpPr>
          <p:cNvPr id="16" name="直接连接符 15"/>
          <p:cNvCxnSpPr>
            <a:cxnSpLocks/>
          </p:cNvCxnSpPr>
          <p:nvPr userDrawn="1"/>
        </p:nvCxnSpPr>
        <p:spPr>
          <a:xfrm flipV="1">
            <a:off x="109221" y="956520"/>
            <a:ext cx="12029438" cy="214"/>
          </a:xfrm>
          <a:prstGeom prst="line">
            <a:avLst/>
          </a:prstGeom>
          <a:ln w="6350">
            <a:gradFill>
              <a:gsLst>
                <a:gs pos="0">
                  <a:schemeClr val="accent1"/>
                </a:gs>
                <a:gs pos="100000">
                  <a:schemeClr val="accent2"/>
                </a:gs>
              </a:gsLst>
              <a:lin ang="2700000" scaled="0"/>
            </a:gradFill>
            <a:prstDash val="solid"/>
          </a:ln>
        </p:spPr>
        <p:style>
          <a:lnRef idx="1">
            <a:schemeClr val="accent1"/>
          </a:lnRef>
          <a:fillRef idx="0">
            <a:schemeClr val="accent1"/>
          </a:fillRef>
          <a:effectRef idx="0">
            <a:schemeClr val="accent1"/>
          </a:effectRef>
          <a:fontRef idx="minor">
            <a:schemeClr val="tx1"/>
          </a:fontRef>
        </p:style>
      </p:cxnSp>
      <p:sp>
        <p:nvSpPr>
          <p:cNvPr id="20" name="标题 11"/>
          <p:cNvSpPr>
            <a:spLocks noGrp="1"/>
          </p:cNvSpPr>
          <p:nvPr>
            <p:ph type="title"/>
          </p:nvPr>
        </p:nvSpPr>
        <p:spPr>
          <a:xfrm>
            <a:off x="319844" y="346505"/>
            <a:ext cx="4493538" cy="480131"/>
          </a:xfrm>
          <a:noFill/>
        </p:spPr>
        <p:txBody>
          <a:bodyPr wrap="none" rtlCol="0">
            <a:spAutoFit/>
          </a:bodyPr>
          <a:lstStyle>
            <a:lvl1pPr>
              <a:defRPr lang="zh-CN" altLang="en-US" sz="2800" b="1">
                <a:solidFill>
                  <a:schemeClr val="accent1"/>
                </a:solidFill>
                <a:latin typeface="+mn-lt"/>
                <a:ea typeface="+mn-ea"/>
                <a:cs typeface="+mn-cs"/>
              </a:defRPr>
            </a:lvl1pPr>
          </a:lstStyle>
          <a:p>
            <a:pPr marL="0" lvl="0"/>
            <a:r>
              <a:rPr lang="zh-CN" altLang="en-US" dirty="0"/>
              <a:t>单击此处编辑母版标题样式</a:t>
            </a:r>
          </a:p>
        </p:txBody>
      </p:sp>
      <p:sp>
        <p:nvSpPr>
          <p:cNvPr id="2" name="日期占位符 1">
            <a:extLst>
              <a:ext uri="{FF2B5EF4-FFF2-40B4-BE49-F238E27FC236}">
                <a16:creationId xmlns:a16="http://schemas.microsoft.com/office/drawing/2014/main" id="{331E6BF3-5DF5-458A-B637-10B59DC5EA8C}"/>
              </a:ext>
            </a:extLst>
          </p:cNvPr>
          <p:cNvSpPr>
            <a:spLocks noGrp="1"/>
          </p:cNvSpPr>
          <p:nvPr>
            <p:ph type="dt" sz="half" idx="10"/>
          </p:nvPr>
        </p:nvSpPr>
        <p:spPr/>
        <p:txBody>
          <a:bodyPr/>
          <a:lstStyle/>
          <a:p>
            <a:r>
              <a:rPr lang="en-US" altLang="zh-CN"/>
              <a:t>2023/06/01</a:t>
            </a:r>
            <a:endParaRPr lang="zh-CN" altLang="en-US" dirty="0"/>
          </a:p>
        </p:txBody>
      </p:sp>
      <p:sp>
        <p:nvSpPr>
          <p:cNvPr id="3" name="页脚占位符 2">
            <a:extLst>
              <a:ext uri="{FF2B5EF4-FFF2-40B4-BE49-F238E27FC236}">
                <a16:creationId xmlns:a16="http://schemas.microsoft.com/office/drawing/2014/main" id="{FF0BF1A1-F436-4199-A59C-53A15AF0A607}"/>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4" name="灯片编号占位符 3">
            <a:extLst>
              <a:ext uri="{FF2B5EF4-FFF2-40B4-BE49-F238E27FC236}">
                <a16:creationId xmlns:a16="http://schemas.microsoft.com/office/drawing/2014/main" id="{AA4D6E3B-B603-4D33-A4B3-50D4A7753EA6}"/>
              </a:ext>
            </a:extLst>
          </p:cNvPr>
          <p:cNvSpPr>
            <a:spLocks noGrp="1"/>
          </p:cNvSpPr>
          <p:nvPr>
            <p:ph type="sldNum" sz="quarter" idx="12"/>
          </p:nvPr>
        </p:nvSpPr>
        <p:spPr/>
        <p:txBody>
          <a:bodyPr/>
          <a:lstStyle/>
          <a:p>
            <a:fld id="{565CE74E-AB26-4998-AD42-012C4C1AD076}" type="slidenum">
              <a:rPr lang="zh-CN" altLang="en-US" smtClean="0"/>
              <a:t>‹#›</a:t>
            </a:fld>
            <a:endParaRPr lang="zh-CN" altLang="en-US" dirty="0"/>
          </a:p>
        </p:txBody>
      </p:sp>
      <p:pic>
        <p:nvPicPr>
          <p:cNvPr id="1026" name="Picture 2" descr="D:\0-高研院工作\0-高研院工作材料\框架性文件和协议\宣传册相关\20200107114242488.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99931" y="205617"/>
            <a:ext cx="4067175"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733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D4408-7576-4748-A534-BFC1D8F31594}"/>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D21790B1-A4CA-CA4E-ACF6-83B69CFE9592}"/>
              </a:ext>
            </a:extLst>
          </p:cNvPr>
          <p:cNvSpPr>
            <a:spLocks noGrp="1"/>
          </p:cNvSpPr>
          <p:nvPr>
            <p:ph type="dt" sz="half" idx="10"/>
          </p:nvPr>
        </p:nvSpPr>
        <p:spPr/>
        <p:txBody>
          <a:bodyPr/>
          <a:lstStyle/>
          <a:p>
            <a:r>
              <a:rPr lang="en-US" altLang="zh-CN"/>
              <a:t>2023/06/01</a:t>
            </a:r>
            <a:endParaRPr lang="zh-CN" altLang="en-US"/>
          </a:p>
        </p:txBody>
      </p:sp>
      <p:sp>
        <p:nvSpPr>
          <p:cNvPr id="4" name="页脚占位符 3">
            <a:extLst>
              <a:ext uri="{FF2B5EF4-FFF2-40B4-BE49-F238E27FC236}">
                <a16:creationId xmlns:a16="http://schemas.microsoft.com/office/drawing/2014/main" id="{C517D9B9-7B3A-984C-822D-E84C52542807}"/>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5" name="灯片编号占位符 4">
            <a:extLst>
              <a:ext uri="{FF2B5EF4-FFF2-40B4-BE49-F238E27FC236}">
                <a16:creationId xmlns:a16="http://schemas.microsoft.com/office/drawing/2014/main" id="{5E89D778-D9DF-4C44-B26D-748B9EFAA180}"/>
              </a:ext>
            </a:extLst>
          </p:cNvPr>
          <p:cNvSpPr>
            <a:spLocks noGrp="1"/>
          </p:cNvSpPr>
          <p:nvPr>
            <p:ph type="sldNum" sz="quarter" idx="12"/>
          </p:nvPr>
        </p:nvSpPr>
        <p:spPr/>
        <p:txBody>
          <a:bodyPr/>
          <a:lstStyle/>
          <a:p>
            <a:fld id="{F7A505B7-88C2-4F7B-935B-FAE52AA17DDA}" type="slidenum">
              <a:rPr lang="zh-CN" altLang="en-US" smtClean="0"/>
              <a:t>‹#›</a:t>
            </a:fld>
            <a:endParaRPr lang="zh-CN" altLang="en-US"/>
          </a:p>
        </p:txBody>
      </p:sp>
    </p:spTree>
    <p:extLst>
      <p:ext uri="{BB962C8B-B14F-4D97-AF65-F5344CB8AC3E}">
        <p14:creationId xmlns:p14="http://schemas.microsoft.com/office/powerpoint/2010/main" val="2847229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rgbClr val="B61616"/>
                </a:solidFill>
                <a:latin typeface="微软雅黑" panose="020B0503020204020204" pitchFamily="34" charset="-122"/>
                <a:ea typeface="微软雅黑" panose="020B0503020204020204" pitchFamily="34" charset="-122"/>
              </a:rPr>
              <a:t>‹#›</a:t>
            </a:fld>
            <a:endParaRPr kumimoji="1" lang="zh-CN" altLang="en-US" sz="2400" b="0" dirty="0">
              <a:solidFill>
                <a:srgbClr val="B61616"/>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37641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rgbClr val="B61616"/>
                </a:solidFill>
                <a:latin typeface="微软雅黑" panose="020B0503020204020204" pitchFamily="34" charset="-122"/>
                <a:ea typeface="微软雅黑" panose="020B0503020204020204" pitchFamily="34" charset="-122"/>
              </a:rPr>
              <a:t>‹#›</a:t>
            </a:fld>
            <a:endParaRPr kumimoji="1" lang="zh-CN" altLang="en-US" sz="2400" b="0" dirty="0">
              <a:solidFill>
                <a:srgbClr val="B61616"/>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471512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矩形 1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20" name="内容占位符 2"/>
          <p:cNvSpPr>
            <a:spLocks noGrp="1"/>
          </p:cNvSpPr>
          <p:nvPr>
            <p:ph idx="1"/>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1" name="文本框 2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userDrawn="1"/>
        </p:nvSpPr>
        <p:spPr>
          <a:xfrm>
            <a:off x="27430" y="8620"/>
            <a:ext cx="8228810" cy="648072"/>
          </a:xfrm>
          <a:prstGeom prst="rect">
            <a:avLst/>
          </a:prstGeom>
          <a:solidFill>
            <a:srgbClr val="B61616"/>
          </a:solidFill>
        </p:spPr>
        <p:txBody>
          <a:bodyPr vert="horz" wrap="square" bIns="46800" rtlCol="0" anchor="ctr">
            <a:noAutofit/>
          </a:bodyPr>
          <a:lstStyle/>
          <a:p>
            <a:r>
              <a:rPr lang="zh-CN" altLang="en-US" sz="3200" b="1" dirty="0">
                <a:solidFill>
                  <a:schemeClr val="bg1"/>
                </a:solidFill>
                <a:latin typeface="微软雅黑" panose="020B0503020204020204" pitchFamily="34" charset="-122"/>
                <a:ea typeface="微软雅黑" panose="020B0503020204020204" pitchFamily="34" charset="-122"/>
              </a:rPr>
              <a:t>第三部分：</a:t>
            </a:r>
            <a:r>
              <a:rPr lang="en-US" altLang="zh-CN" sz="3200" b="1" dirty="0">
                <a:solidFill>
                  <a:schemeClr val="bg1"/>
                </a:solidFill>
                <a:latin typeface="微软雅黑" panose="020B0503020204020204" pitchFamily="34" charset="-122"/>
                <a:ea typeface="微软雅黑" panose="020B0503020204020204" pitchFamily="34" charset="-122"/>
              </a:rPr>
              <a:t>2019</a:t>
            </a:r>
            <a:r>
              <a:rPr lang="zh-CN" altLang="en-US" sz="3200" b="1" dirty="0">
                <a:solidFill>
                  <a:schemeClr val="bg1"/>
                </a:solidFill>
                <a:latin typeface="微软雅黑" panose="020B0503020204020204" pitchFamily="34" charset="-122"/>
                <a:ea typeface="微软雅黑" panose="020B0503020204020204" pitchFamily="34" charset="-122"/>
              </a:rPr>
              <a:t>年工作思路和重点工作举措</a:t>
            </a:r>
          </a:p>
        </p:txBody>
      </p:sp>
    </p:spTree>
    <p:extLst>
      <p:ext uri="{BB962C8B-B14F-4D97-AF65-F5344CB8AC3E}">
        <p14:creationId xmlns:p14="http://schemas.microsoft.com/office/powerpoint/2010/main" val="4075797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13" name="图片 12" descr="微信图片_20180901074658">
            <a:extLst>
              <a:ext uri="{FF2B5EF4-FFF2-40B4-BE49-F238E27FC236}">
                <a16:creationId xmlns:a16="http://schemas.microsoft.com/office/drawing/2014/main" id="{6A703084-93BF-824E-8CBE-41D0EEB72C68}"/>
              </a:ext>
            </a:extLst>
          </p:cNvPr>
          <p:cNvPicPr>
            <a:picLocks noChangeAspect="1"/>
          </p:cNvPicPr>
          <p:nvPr userDrawn="1"/>
        </p:nvPicPr>
        <p:blipFill rotWithShape="1">
          <a:blip r:embed="rId2"/>
          <a:srcRect l="5589" r="18064"/>
          <a:stretch/>
        </p:blipFill>
        <p:spPr>
          <a:xfrm>
            <a:off x="5847478" y="193198"/>
            <a:ext cx="1509763" cy="988613"/>
          </a:xfrm>
          <a:prstGeom prst="roundRect">
            <a:avLst>
              <a:gd name="adj" fmla="val 8594"/>
            </a:avLst>
          </a:prstGeom>
          <a:noFill/>
          <a:ln>
            <a:noFill/>
          </a:ln>
          <a:effectLst>
            <a:reflection blurRad="12700" stA="38000" endPos="28000" dist="5000" dir="5400000" sy="-100000" algn="bl" rotWithShape="0"/>
          </a:effectLst>
        </p:spPr>
      </p:pic>
      <p:pic>
        <p:nvPicPr>
          <p:cNvPr id="14" name="图片 13" descr="草地上的建筑&#10;&#10;描述已自动生成">
            <a:extLst>
              <a:ext uri="{FF2B5EF4-FFF2-40B4-BE49-F238E27FC236}">
                <a16:creationId xmlns:a16="http://schemas.microsoft.com/office/drawing/2014/main" id="{F435DBA9-6B3A-D746-8E31-96AC81A3B3E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7277"/>
          <a:stretch/>
        </p:blipFill>
        <p:spPr>
          <a:xfrm>
            <a:off x="7434540" y="188642"/>
            <a:ext cx="1509763" cy="993169"/>
          </a:xfrm>
          <a:prstGeom prst="roundRect">
            <a:avLst>
              <a:gd name="adj" fmla="val 8594"/>
            </a:avLst>
          </a:prstGeom>
          <a:noFill/>
          <a:ln>
            <a:noFill/>
          </a:ln>
          <a:effectLst>
            <a:reflection blurRad="12700" stA="38000" endPos="28000" dist="5000" dir="5400000" sy="-100000" algn="bl" rotWithShape="0"/>
          </a:effectLst>
        </p:spPr>
      </p:pic>
      <p:pic>
        <p:nvPicPr>
          <p:cNvPr id="15" name="图片 14">
            <a:extLst>
              <a:ext uri="{FF2B5EF4-FFF2-40B4-BE49-F238E27FC236}">
                <a16:creationId xmlns:a16="http://schemas.microsoft.com/office/drawing/2014/main" id="{E2E799C2-E5A9-6B4C-AF2A-EC7E76A8501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058" t="23698" r="-2" b="11995"/>
          <a:stretch/>
        </p:blipFill>
        <p:spPr>
          <a:xfrm>
            <a:off x="9007366" y="193198"/>
            <a:ext cx="1513315" cy="988613"/>
          </a:xfrm>
          <a:prstGeom prst="roundRect">
            <a:avLst>
              <a:gd name="adj" fmla="val 8594"/>
            </a:avLst>
          </a:prstGeom>
          <a:noFill/>
          <a:ln>
            <a:noFill/>
          </a:ln>
          <a:effectLst>
            <a:reflection blurRad="12700" stA="38000" endPos="28000" dist="5000" dir="5400000" sy="-100000" algn="bl" rotWithShape="0"/>
          </a:effectLst>
        </p:spPr>
      </p:pic>
      <p:pic>
        <p:nvPicPr>
          <p:cNvPr id="16" name="图片 15" descr="城市的风景&#10;&#10;描述已自动生成">
            <a:extLst>
              <a:ext uri="{FF2B5EF4-FFF2-40B4-BE49-F238E27FC236}">
                <a16:creationId xmlns:a16="http://schemas.microsoft.com/office/drawing/2014/main" id="{E03240A7-F49A-304C-8DF9-BDC484D0F06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825" t="21146" r="15777"/>
          <a:stretch/>
        </p:blipFill>
        <p:spPr>
          <a:xfrm>
            <a:off x="10583918" y="189601"/>
            <a:ext cx="1513490" cy="992210"/>
          </a:xfrm>
          <a:prstGeom prst="roundRect">
            <a:avLst>
              <a:gd name="adj" fmla="val 8594"/>
            </a:avLst>
          </a:prstGeom>
          <a:noFill/>
          <a:ln>
            <a:noFill/>
          </a:ln>
          <a:effectLst>
            <a:reflection blurRad="12700" stA="38000" endPos="28000" dist="5000" dir="5400000" sy="-100000" algn="bl" rotWithShape="0"/>
          </a:effectLst>
        </p:spPr>
      </p:pic>
      <p:pic>
        <p:nvPicPr>
          <p:cNvPr id="2050" name="Picture 2" descr="D:\0-高研院工作\0-高研院工作材料\框架性文件和协议\宣传册相关\20200107114242488.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90598"/>
            <a:ext cx="5724682" cy="96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016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133984"/>
          </a:solidFill>
          <a:ln>
            <a:solidFill>
              <a:srgbClr val="133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133984"/>
          </a:solidFill>
          <a:ln>
            <a:solidFill>
              <a:srgbClr val="133984"/>
            </a:solidFill>
          </a:ln>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884"/>
            <a:ext cx="12192000" cy="427921"/>
          </a:xfrm>
          <a:prstGeom prst="rect">
            <a:avLst/>
          </a:prstGeom>
        </p:spPr>
      </p:pic>
    </p:spTree>
    <p:extLst>
      <p:ext uri="{BB962C8B-B14F-4D97-AF65-F5344CB8AC3E}">
        <p14:creationId xmlns:p14="http://schemas.microsoft.com/office/powerpoint/2010/main" val="3536353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95" y="341633"/>
            <a:ext cx="12192000" cy="429417"/>
          </a:xfrm>
          <a:prstGeom prst="rect">
            <a:avLst/>
          </a:prstGeom>
        </p:spPr>
      </p:pic>
      <p:sp>
        <p:nvSpPr>
          <p:cNvPr id="4" name="文本框 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tretch>
            <a:fillRect/>
          </a:stretch>
        </p:blipFill>
        <p:spPr>
          <a:xfrm>
            <a:off x="11136560" y="6491549"/>
            <a:ext cx="805893" cy="317473"/>
          </a:xfrm>
          <a:prstGeom prst="rect">
            <a:avLst/>
          </a:prstGeom>
        </p:spPr>
      </p:pic>
    </p:spTree>
    <p:extLst>
      <p:ext uri="{BB962C8B-B14F-4D97-AF65-F5344CB8AC3E}">
        <p14:creationId xmlns:p14="http://schemas.microsoft.com/office/powerpoint/2010/main" val="827086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r>
              <a:rPr lang="en-US" altLang="zh-CN"/>
              <a:t>2023/06/01</a:t>
            </a:r>
            <a:endParaRPr lang="zh-CN" altLang="en-US"/>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F7A505B7-88C2-4F7B-935B-FAE52AA17DDA}"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8" name="矩形 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0" name="内容占位符 2"/>
          <p:cNvSpPr>
            <a:spLocks noGrp="1"/>
          </p:cNvSpPr>
          <p:nvPr>
            <p:ph idx="13"/>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82295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13" name="图片 12" descr="微信图片_20180901074658">
            <a:extLst>
              <a:ext uri="{FF2B5EF4-FFF2-40B4-BE49-F238E27FC236}">
                <a16:creationId xmlns:a16="http://schemas.microsoft.com/office/drawing/2014/main" id="{6A703084-93BF-824E-8CBE-41D0EEB72C68}"/>
              </a:ext>
            </a:extLst>
          </p:cNvPr>
          <p:cNvPicPr>
            <a:picLocks noChangeAspect="1"/>
          </p:cNvPicPr>
          <p:nvPr userDrawn="1"/>
        </p:nvPicPr>
        <p:blipFill rotWithShape="1">
          <a:blip r:embed="rId2"/>
          <a:srcRect l="5589" r="18064"/>
          <a:stretch/>
        </p:blipFill>
        <p:spPr>
          <a:xfrm>
            <a:off x="5847478" y="193198"/>
            <a:ext cx="1509763" cy="988613"/>
          </a:xfrm>
          <a:prstGeom prst="roundRect">
            <a:avLst>
              <a:gd name="adj" fmla="val 8594"/>
            </a:avLst>
          </a:prstGeom>
          <a:noFill/>
          <a:ln>
            <a:noFill/>
          </a:ln>
          <a:effectLst>
            <a:reflection blurRad="12700" stA="38000" endPos="28000" dist="5000" dir="5400000" sy="-100000" algn="bl" rotWithShape="0"/>
          </a:effectLst>
        </p:spPr>
      </p:pic>
      <p:pic>
        <p:nvPicPr>
          <p:cNvPr id="14" name="图片 13" descr="草地上的建筑&#10;&#10;描述已自动生成">
            <a:extLst>
              <a:ext uri="{FF2B5EF4-FFF2-40B4-BE49-F238E27FC236}">
                <a16:creationId xmlns:a16="http://schemas.microsoft.com/office/drawing/2014/main" id="{F435DBA9-6B3A-D746-8E31-96AC81A3B3E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7277"/>
          <a:stretch/>
        </p:blipFill>
        <p:spPr>
          <a:xfrm>
            <a:off x="7434540" y="188642"/>
            <a:ext cx="1509763" cy="993169"/>
          </a:xfrm>
          <a:prstGeom prst="roundRect">
            <a:avLst>
              <a:gd name="adj" fmla="val 8594"/>
            </a:avLst>
          </a:prstGeom>
          <a:noFill/>
          <a:ln>
            <a:noFill/>
          </a:ln>
          <a:effectLst>
            <a:reflection blurRad="12700" stA="38000" endPos="28000" dist="5000" dir="5400000" sy="-100000" algn="bl" rotWithShape="0"/>
          </a:effectLst>
        </p:spPr>
      </p:pic>
      <p:pic>
        <p:nvPicPr>
          <p:cNvPr id="15" name="图片 14">
            <a:extLst>
              <a:ext uri="{FF2B5EF4-FFF2-40B4-BE49-F238E27FC236}">
                <a16:creationId xmlns:a16="http://schemas.microsoft.com/office/drawing/2014/main" id="{E2E799C2-E5A9-6B4C-AF2A-EC7E76A8501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058" t="23698" r="-2" b="11995"/>
          <a:stretch/>
        </p:blipFill>
        <p:spPr>
          <a:xfrm>
            <a:off x="9007366" y="193198"/>
            <a:ext cx="1513315" cy="988613"/>
          </a:xfrm>
          <a:prstGeom prst="roundRect">
            <a:avLst>
              <a:gd name="adj" fmla="val 8594"/>
            </a:avLst>
          </a:prstGeom>
          <a:noFill/>
          <a:ln>
            <a:noFill/>
          </a:ln>
          <a:effectLst>
            <a:reflection blurRad="12700" stA="38000" endPos="28000" dist="5000" dir="5400000" sy="-100000" algn="bl" rotWithShape="0"/>
          </a:effectLst>
        </p:spPr>
      </p:pic>
      <p:pic>
        <p:nvPicPr>
          <p:cNvPr id="16" name="图片 15" descr="城市的风景&#10;&#10;描述已自动生成">
            <a:extLst>
              <a:ext uri="{FF2B5EF4-FFF2-40B4-BE49-F238E27FC236}">
                <a16:creationId xmlns:a16="http://schemas.microsoft.com/office/drawing/2014/main" id="{E03240A7-F49A-304C-8DF9-BDC484D0F06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825" t="21146" r="15777"/>
          <a:stretch/>
        </p:blipFill>
        <p:spPr>
          <a:xfrm>
            <a:off x="10583918" y="189601"/>
            <a:ext cx="1513490" cy="992210"/>
          </a:xfrm>
          <a:prstGeom prst="roundRect">
            <a:avLst>
              <a:gd name="adj" fmla="val 8594"/>
            </a:avLst>
          </a:prstGeom>
          <a:noFill/>
          <a:ln>
            <a:noFill/>
          </a:ln>
          <a:effectLst>
            <a:reflection blurRad="12700" stA="38000" endPos="28000" dist="5000" dir="5400000" sy="-100000" algn="bl" rotWithShape="0"/>
          </a:effectLst>
        </p:spPr>
      </p:pic>
      <p:pic>
        <p:nvPicPr>
          <p:cNvPr id="2050" name="Picture 2" descr="D:\0-高研院工作\0-高研院工作材料\框架性文件和协议\宣传册相关\20200107114242488.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90598"/>
            <a:ext cx="5724682" cy="9652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8" name="标题占位符 1"/>
          <p:cNvSpPr txBox="1"/>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单击此处编辑母版标题样式</a:t>
            </a:r>
            <a:endParaRPr lang="zh-CN" altLang="en-US" dirty="0"/>
          </a:p>
        </p:txBody>
      </p:sp>
      <p:sp>
        <p:nvSpPr>
          <p:cNvPr id="9" name="文本占位符 2"/>
          <p:cNvSpPr>
            <a:spLocks noGrp="1"/>
          </p:cNvSpPr>
          <p:nvPr>
            <p:ph idx="13" hasCustomPrompt="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27430" y="8620"/>
            <a:ext cx="9668970" cy="648072"/>
          </a:xfrm>
          <a:prstGeom prst="rect">
            <a:avLst/>
          </a:prstGeom>
          <a:solidFill>
            <a:srgbClr val="B61616"/>
          </a:solidFill>
        </p:spPr>
        <p:txBody>
          <a:bodyPr vert="horz" wrap="square" bIns="46800" rtlCol="0" anchor="ct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第二部分：学校改革创新发展中存在的突出问题和差距不足</a:t>
            </a: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7" name="矩形 16"/>
          <p:cNvSpPr/>
          <p:nvPr userDrawn="1"/>
        </p:nvSpPr>
        <p:spPr>
          <a:xfrm>
            <a:off x="27430" y="764704"/>
            <a:ext cx="12117242" cy="596823"/>
          </a:xfrm>
          <a:prstGeom prst="rect">
            <a:avLst/>
          </a:prstGeom>
          <a:solidFill>
            <a:srgbClr val="B6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kern="1200" dirty="0">
                <a:solidFill>
                  <a:schemeClr val="lt1"/>
                </a:solidFill>
                <a:effectLst/>
                <a:latin typeface="微软雅黑" panose="020B0503020204020204" pitchFamily="34" charset="-122"/>
                <a:ea typeface="微软雅黑" panose="020B0503020204020204" pitchFamily="34" charset="-122"/>
                <a:cs typeface="+mn-cs"/>
              </a:rPr>
              <a:t>一、科教融合模式下的党建问题（二级标题）</a:t>
            </a:r>
            <a:endParaRPr lang="zh-CN" altLang="zh-CN" sz="2400" b="1" kern="1200" dirty="0">
              <a:solidFill>
                <a:schemeClr val="lt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11743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8" name="标题占位符 1"/>
          <p:cNvSpPr txBox="1"/>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单击此处编辑母版标题样式</a:t>
            </a:r>
            <a:endParaRPr lang="zh-CN" altLang="en-US" dirty="0"/>
          </a:p>
        </p:txBody>
      </p:sp>
      <p:sp>
        <p:nvSpPr>
          <p:cNvPr id="9" name="文本占位符 2"/>
          <p:cNvSpPr>
            <a:spLocks noGrp="1"/>
          </p:cNvSpPr>
          <p:nvPr>
            <p:ph idx="13" hasCustomPrompt="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27430" y="8620"/>
            <a:ext cx="9668970" cy="648072"/>
          </a:xfrm>
          <a:prstGeom prst="rect">
            <a:avLst/>
          </a:prstGeom>
          <a:solidFill>
            <a:srgbClr val="B61616"/>
          </a:solidFill>
        </p:spPr>
        <p:txBody>
          <a:bodyPr vert="horz" wrap="square" bIns="46800" rtlCol="0" anchor="ct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第二部分：学校改革创新发展中存在的突出问题和差距不足</a:t>
            </a: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7" name="矩形 16"/>
          <p:cNvSpPr/>
          <p:nvPr userDrawn="1"/>
        </p:nvSpPr>
        <p:spPr>
          <a:xfrm>
            <a:off x="27430" y="764704"/>
            <a:ext cx="12117242" cy="596823"/>
          </a:xfrm>
          <a:prstGeom prst="rect">
            <a:avLst/>
          </a:prstGeom>
          <a:solidFill>
            <a:srgbClr val="B6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kern="1200" dirty="0">
                <a:solidFill>
                  <a:schemeClr val="lt1"/>
                </a:solidFill>
                <a:effectLst/>
                <a:latin typeface="微软雅黑" panose="020B0503020204020204" pitchFamily="34" charset="-122"/>
                <a:ea typeface="微软雅黑" panose="020B0503020204020204" pitchFamily="34" charset="-122"/>
                <a:cs typeface="+mn-cs"/>
              </a:rPr>
              <a:t>一、科教融合模式下的党建问题（二级标题）</a:t>
            </a:r>
            <a:endParaRPr lang="zh-CN" altLang="zh-CN" sz="2400" b="1" kern="1200" dirty="0">
              <a:solidFill>
                <a:schemeClr val="lt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4492096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9024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403211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31350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r>
              <a:rPr lang="en-US" altLang="zh-CN"/>
              <a:t>2023/06/01</a:t>
            </a:r>
            <a:endParaRPr lang="zh-CN" altLang="en-US"/>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F7A505B7-88C2-4F7B-935B-FAE52AA17DDA}"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8" name="矩形 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内容占位符 2"/>
          <p:cNvSpPr>
            <a:spLocks noGrp="1"/>
          </p:cNvSpPr>
          <p:nvPr>
            <p:ph idx="13"/>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14900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标题幻灯片">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68" y="193198"/>
            <a:ext cx="4714449" cy="988613"/>
          </a:xfrm>
          <a:prstGeom prst="rect">
            <a:avLst/>
          </a:prstGeom>
        </p:spPr>
      </p:pic>
      <p:pic>
        <p:nvPicPr>
          <p:cNvPr id="13" name="图片 12" descr="微信图片_20180901074658">
            <a:extLst>
              <a:ext uri="{FF2B5EF4-FFF2-40B4-BE49-F238E27FC236}">
                <a16:creationId xmlns:a16="http://schemas.microsoft.com/office/drawing/2014/main" id="{39CBE349-845D-EA4B-829C-E764EAA8754C}"/>
              </a:ext>
            </a:extLst>
          </p:cNvPr>
          <p:cNvPicPr>
            <a:picLocks noChangeAspect="1"/>
          </p:cNvPicPr>
          <p:nvPr userDrawn="1"/>
        </p:nvPicPr>
        <p:blipFill rotWithShape="1">
          <a:blip r:embed="rId3"/>
          <a:srcRect l="5589" r="18064"/>
          <a:stretch/>
        </p:blipFill>
        <p:spPr>
          <a:xfrm>
            <a:off x="5847478" y="193198"/>
            <a:ext cx="1509763" cy="988613"/>
          </a:xfrm>
          <a:prstGeom prst="roundRect">
            <a:avLst>
              <a:gd name="adj" fmla="val 8594"/>
            </a:avLst>
          </a:prstGeom>
          <a:noFill/>
          <a:ln>
            <a:noFill/>
          </a:ln>
          <a:effectLst>
            <a:reflection blurRad="12700" stA="38000" endPos="28000" dist="5000" dir="5400000" sy="-100000" algn="bl" rotWithShape="0"/>
          </a:effectLst>
        </p:spPr>
      </p:pic>
      <p:pic>
        <p:nvPicPr>
          <p:cNvPr id="14" name="图片 13" descr="草地上的建筑&#10;&#10;描述已自动生成">
            <a:extLst>
              <a:ext uri="{FF2B5EF4-FFF2-40B4-BE49-F238E27FC236}">
                <a16:creationId xmlns:a16="http://schemas.microsoft.com/office/drawing/2014/main" id="{46688CF7-A000-7D43-885C-941BFA1BED4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7277"/>
          <a:stretch/>
        </p:blipFill>
        <p:spPr>
          <a:xfrm>
            <a:off x="7434540" y="188642"/>
            <a:ext cx="1509763" cy="993169"/>
          </a:xfrm>
          <a:prstGeom prst="roundRect">
            <a:avLst>
              <a:gd name="adj" fmla="val 8594"/>
            </a:avLst>
          </a:prstGeom>
          <a:noFill/>
          <a:ln>
            <a:noFill/>
          </a:ln>
          <a:effectLst>
            <a:reflection blurRad="12700" stA="38000" endPos="28000" dist="5000" dir="5400000" sy="-100000" algn="bl" rotWithShape="0"/>
          </a:effectLst>
        </p:spPr>
      </p:pic>
      <p:pic>
        <p:nvPicPr>
          <p:cNvPr id="15" name="图片 14">
            <a:extLst>
              <a:ext uri="{FF2B5EF4-FFF2-40B4-BE49-F238E27FC236}">
                <a16:creationId xmlns:a16="http://schemas.microsoft.com/office/drawing/2014/main" id="{50EE988A-DCD1-7B42-8D1D-15EB9C3CEDE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1058" t="23698" r="-2" b="11995"/>
          <a:stretch/>
        </p:blipFill>
        <p:spPr>
          <a:xfrm>
            <a:off x="9007366" y="193198"/>
            <a:ext cx="1513315" cy="988613"/>
          </a:xfrm>
          <a:prstGeom prst="roundRect">
            <a:avLst>
              <a:gd name="adj" fmla="val 8594"/>
            </a:avLst>
          </a:prstGeom>
          <a:noFill/>
          <a:ln>
            <a:noFill/>
          </a:ln>
          <a:effectLst>
            <a:reflection blurRad="12700" stA="38000" endPos="28000" dist="5000" dir="5400000" sy="-100000" algn="bl" rotWithShape="0"/>
          </a:effectLst>
        </p:spPr>
      </p:pic>
      <p:pic>
        <p:nvPicPr>
          <p:cNvPr id="16" name="图片 15" descr="城市的风景&#10;&#10;描述已自动生成">
            <a:extLst>
              <a:ext uri="{FF2B5EF4-FFF2-40B4-BE49-F238E27FC236}">
                <a16:creationId xmlns:a16="http://schemas.microsoft.com/office/drawing/2014/main" id="{5973A3B9-91A0-AE49-87EA-9C74187A4B0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825" t="21146" r="15777"/>
          <a:stretch/>
        </p:blipFill>
        <p:spPr>
          <a:xfrm>
            <a:off x="10583918" y="189601"/>
            <a:ext cx="1513490" cy="992210"/>
          </a:xfrm>
          <a:prstGeom prst="roundRect">
            <a:avLst>
              <a:gd name="adj" fmla="val 8594"/>
            </a:avLst>
          </a:prstGeom>
          <a:no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80157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cxnSp>
        <p:nvCxnSpPr>
          <p:cNvPr id="16" name="直接连接符 15"/>
          <p:cNvCxnSpPr>
            <a:cxnSpLocks/>
          </p:cNvCxnSpPr>
          <p:nvPr userDrawn="1"/>
        </p:nvCxnSpPr>
        <p:spPr>
          <a:xfrm flipV="1">
            <a:off x="109221" y="956520"/>
            <a:ext cx="12029438" cy="214"/>
          </a:xfrm>
          <a:prstGeom prst="line">
            <a:avLst/>
          </a:prstGeom>
          <a:ln w="6350">
            <a:gradFill>
              <a:gsLst>
                <a:gs pos="0">
                  <a:schemeClr val="accent1"/>
                </a:gs>
                <a:gs pos="100000">
                  <a:schemeClr val="accent2"/>
                </a:gs>
              </a:gsLst>
              <a:lin ang="2700000" scaled="0"/>
            </a:gradFill>
            <a:prstDash val="solid"/>
          </a:ln>
        </p:spPr>
        <p:style>
          <a:lnRef idx="1">
            <a:schemeClr val="accent1"/>
          </a:lnRef>
          <a:fillRef idx="0">
            <a:schemeClr val="accent1"/>
          </a:fillRef>
          <a:effectRef idx="0">
            <a:schemeClr val="accent1"/>
          </a:effectRef>
          <a:fontRef idx="minor">
            <a:schemeClr val="tx1"/>
          </a:fontRef>
        </p:style>
      </p:cxnSp>
      <p:sp>
        <p:nvSpPr>
          <p:cNvPr id="20" name="标题 11"/>
          <p:cNvSpPr>
            <a:spLocks noGrp="1"/>
          </p:cNvSpPr>
          <p:nvPr>
            <p:ph type="title"/>
          </p:nvPr>
        </p:nvSpPr>
        <p:spPr>
          <a:xfrm>
            <a:off x="319844" y="346505"/>
            <a:ext cx="4493538" cy="480131"/>
          </a:xfrm>
          <a:noFill/>
        </p:spPr>
        <p:txBody>
          <a:bodyPr wrap="none" rtlCol="0">
            <a:spAutoFit/>
          </a:bodyPr>
          <a:lstStyle>
            <a:lvl1pPr>
              <a:defRPr lang="zh-CN" altLang="en-US" sz="2800" b="1">
                <a:solidFill>
                  <a:schemeClr val="accent1"/>
                </a:solidFill>
                <a:latin typeface="+mn-lt"/>
                <a:ea typeface="+mn-ea"/>
                <a:cs typeface="+mn-cs"/>
              </a:defRPr>
            </a:lvl1pPr>
          </a:lstStyle>
          <a:p>
            <a:pPr marL="0" lvl="0"/>
            <a:r>
              <a:rPr lang="zh-CN" altLang="en-US" dirty="0"/>
              <a:t>单击此处编辑母版标题样式</a:t>
            </a:r>
          </a:p>
        </p:txBody>
      </p:sp>
      <p:sp>
        <p:nvSpPr>
          <p:cNvPr id="2" name="日期占位符 1">
            <a:extLst>
              <a:ext uri="{FF2B5EF4-FFF2-40B4-BE49-F238E27FC236}">
                <a16:creationId xmlns:a16="http://schemas.microsoft.com/office/drawing/2014/main" id="{331E6BF3-5DF5-458A-B637-10B59DC5EA8C}"/>
              </a:ext>
            </a:extLst>
          </p:cNvPr>
          <p:cNvSpPr>
            <a:spLocks noGrp="1"/>
          </p:cNvSpPr>
          <p:nvPr>
            <p:ph type="dt" sz="half" idx="10"/>
          </p:nvPr>
        </p:nvSpPr>
        <p:spPr/>
        <p:txBody>
          <a:bodyPr/>
          <a:lstStyle/>
          <a:p>
            <a:r>
              <a:rPr lang="en-US" altLang="zh-CN"/>
              <a:t>2023/06/01</a:t>
            </a:r>
            <a:endParaRPr lang="zh-CN" altLang="en-US" dirty="0"/>
          </a:p>
        </p:txBody>
      </p:sp>
      <p:sp>
        <p:nvSpPr>
          <p:cNvPr id="3" name="页脚占位符 2">
            <a:extLst>
              <a:ext uri="{FF2B5EF4-FFF2-40B4-BE49-F238E27FC236}">
                <a16:creationId xmlns:a16="http://schemas.microsoft.com/office/drawing/2014/main" id="{FF0BF1A1-F436-4199-A59C-53A15AF0A607}"/>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4" name="灯片编号占位符 3">
            <a:extLst>
              <a:ext uri="{FF2B5EF4-FFF2-40B4-BE49-F238E27FC236}">
                <a16:creationId xmlns:a16="http://schemas.microsoft.com/office/drawing/2014/main" id="{AA4D6E3B-B603-4D33-A4B3-50D4A7753EA6}"/>
              </a:ext>
            </a:extLst>
          </p:cNvPr>
          <p:cNvSpPr>
            <a:spLocks noGrp="1"/>
          </p:cNvSpPr>
          <p:nvPr>
            <p:ph type="sldNum" sz="quarter" idx="12"/>
          </p:nvPr>
        </p:nvSpPr>
        <p:spPr/>
        <p:txBody>
          <a:bodyPr/>
          <a:lstStyle/>
          <a:p>
            <a:fld id="{565CE74E-AB26-4998-AD42-012C4C1AD076}" type="slidenum">
              <a:rPr lang="zh-CN" altLang="en-US" smtClean="0"/>
              <a:t>‹#›</a:t>
            </a:fld>
            <a:endParaRPr lang="zh-CN" altLang="en-US" dirty="0"/>
          </a:p>
        </p:txBody>
      </p:sp>
      <p:pic>
        <p:nvPicPr>
          <p:cNvPr id="1026" name="Picture 2" descr="D:\0-高研院工作\0-高研院工作材料\框架性文件和协议\宣传册相关\20200107114242488.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99931" y="205617"/>
            <a:ext cx="4067175"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32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D4408-7576-4748-A534-BFC1D8F31594}"/>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D21790B1-A4CA-CA4E-ACF6-83B69CFE9592}"/>
              </a:ext>
            </a:extLst>
          </p:cNvPr>
          <p:cNvSpPr>
            <a:spLocks noGrp="1"/>
          </p:cNvSpPr>
          <p:nvPr>
            <p:ph type="dt" sz="half" idx="10"/>
          </p:nvPr>
        </p:nvSpPr>
        <p:spPr/>
        <p:txBody>
          <a:bodyPr/>
          <a:lstStyle/>
          <a:p>
            <a:r>
              <a:rPr lang="en-US" altLang="zh-CN"/>
              <a:t>2023/06/01</a:t>
            </a:r>
            <a:endParaRPr lang="zh-CN" altLang="en-US"/>
          </a:p>
        </p:txBody>
      </p:sp>
      <p:sp>
        <p:nvSpPr>
          <p:cNvPr id="4" name="页脚占位符 3">
            <a:extLst>
              <a:ext uri="{FF2B5EF4-FFF2-40B4-BE49-F238E27FC236}">
                <a16:creationId xmlns:a16="http://schemas.microsoft.com/office/drawing/2014/main" id="{C517D9B9-7B3A-984C-822D-E84C52542807}"/>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5" name="灯片编号占位符 4">
            <a:extLst>
              <a:ext uri="{FF2B5EF4-FFF2-40B4-BE49-F238E27FC236}">
                <a16:creationId xmlns:a16="http://schemas.microsoft.com/office/drawing/2014/main" id="{5E89D778-D9DF-4C44-B26D-748B9EFAA180}"/>
              </a:ext>
            </a:extLst>
          </p:cNvPr>
          <p:cNvSpPr>
            <a:spLocks noGrp="1"/>
          </p:cNvSpPr>
          <p:nvPr>
            <p:ph type="sldNum" sz="quarter" idx="12"/>
          </p:nvPr>
        </p:nvSpPr>
        <p:spPr/>
        <p:txBody>
          <a:bodyPr/>
          <a:lstStyle/>
          <a:p>
            <a:fld id="{F7A505B7-88C2-4F7B-935B-FAE52AA17DDA}" type="slidenum">
              <a:rPr lang="zh-CN" altLang="en-US" smtClean="0"/>
              <a:t>‹#›</a:t>
            </a:fld>
            <a:endParaRPr lang="zh-CN" altLang="en-US"/>
          </a:p>
        </p:txBody>
      </p:sp>
    </p:spTree>
    <p:extLst>
      <p:ext uri="{BB962C8B-B14F-4D97-AF65-F5344CB8AC3E}">
        <p14:creationId xmlns:p14="http://schemas.microsoft.com/office/powerpoint/2010/main" val="18928333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rgbClr val="B61616"/>
                </a:solidFill>
                <a:latin typeface="微软雅黑" panose="020B0503020204020204" pitchFamily="34" charset="-122"/>
                <a:ea typeface="微软雅黑" panose="020B0503020204020204" pitchFamily="34" charset="-122"/>
              </a:rPr>
              <a:t>‹#›</a:t>
            </a:fld>
            <a:endParaRPr kumimoji="1" lang="zh-CN" altLang="en-US" sz="2400" b="0" dirty="0">
              <a:solidFill>
                <a:srgbClr val="B61616"/>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85419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133984"/>
          </a:solidFill>
          <a:ln>
            <a:solidFill>
              <a:srgbClr val="133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133984"/>
          </a:solidFill>
          <a:ln>
            <a:solidFill>
              <a:srgbClr val="133984"/>
            </a:solidFill>
          </a:ln>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884"/>
            <a:ext cx="12192000" cy="427921"/>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rgbClr val="B61616"/>
                </a:solidFill>
                <a:latin typeface="微软雅黑" panose="020B0503020204020204" pitchFamily="34" charset="-122"/>
                <a:ea typeface="微软雅黑" panose="020B0503020204020204" pitchFamily="34" charset="-122"/>
              </a:rPr>
              <a:t>‹#›</a:t>
            </a:fld>
            <a:endParaRPr kumimoji="1" lang="zh-CN" altLang="en-US" sz="2400" b="0" dirty="0">
              <a:solidFill>
                <a:srgbClr val="B61616"/>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710153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矩形 1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20" name="内容占位符 2"/>
          <p:cNvSpPr>
            <a:spLocks noGrp="1"/>
          </p:cNvSpPr>
          <p:nvPr>
            <p:ph idx="1"/>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1" name="文本框 2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userDrawn="1"/>
        </p:nvSpPr>
        <p:spPr>
          <a:xfrm>
            <a:off x="27430" y="8620"/>
            <a:ext cx="8228810" cy="648072"/>
          </a:xfrm>
          <a:prstGeom prst="rect">
            <a:avLst/>
          </a:prstGeom>
          <a:solidFill>
            <a:srgbClr val="B61616"/>
          </a:solidFill>
        </p:spPr>
        <p:txBody>
          <a:bodyPr vert="horz" wrap="square" bIns="46800" rtlCol="0" anchor="ctr">
            <a:noAutofit/>
          </a:bodyPr>
          <a:lstStyle/>
          <a:p>
            <a:r>
              <a:rPr lang="zh-CN" altLang="en-US" sz="3200" b="1" dirty="0">
                <a:solidFill>
                  <a:schemeClr val="bg1"/>
                </a:solidFill>
                <a:latin typeface="微软雅黑" panose="020B0503020204020204" pitchFamily="34" charset="-122"/>
                <a:ea typeface="微软雅黑" panose="020B0503020204020204" pitchFamily="34" charset="-122"/>
              </a:rPr>
              <a:t>第三部分：</a:t>
            </a:r>
            <a:r>
              <a:rPr lang="en-US" altLang="zh-CN" sz="3200" b="1" dirty="0">
                <a:solidFill>
                  <a:schemeClr val="bg1"/>
                </a:solidFill>
                <a:latin typeface="微软雅黑" panose="020B0503020204020204" pitchFamily="34" charset="-122"/>
                <a:ea typeface="微软雅黑" panose="020B0503020204020204" pitchFamily="34" charset="-122"/>
              </a:rPr>
              <a:t>2019</a:t>
            </a:r>
            <a:r>
              <a:rPr lang="zh-CN" altLang="en-US" sz="3200" b="1" dirty="0">
                <a:solidFill>
                  <a:schemeClr val="bg1"/>
                </a:solidFill>
                <a:latin typeface="微软雅黑" panose="020B0503020204020204" pitchFamily="34" charset="-122"/>
                <a:ea typeface="微软雅黑" panose="020B0503020204020204" pitchFamily="34" charset="-122"/>
              </a:rPr>
              <a:t>年工作思路和重点工作举措</a:t>
            </a:r>
          </a:p>
        </p:txBody>
      </p:sp>
    </p:spTree>
    <p:extLst>
      <p:ext uri="{BB962C8B-B14F-4D97-AF65-F5344CB8AC3E}">
        <p14:creationId xmlns:p14="http://schemas.microsoft.com/office/powerpoint/2010/main" val="27125780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13" name="图片 12" descr="微信图片_20180901074658">
            <a:extLst>
              <a:ext uri="{FF2B5EF4-FFF2-40B4-BE49-F238E27FC236}">
                <a16:creationId xmlns:a16="http://schemas.microsoft.com/office/drawing/2014/main" id="{6A703084-93BF-824E-8CBE-41D0EEB72C68}"/>
              </a:ext>
            </a:extLst>
          </p:cNvPr>
          <p:cNvPicPr>
            <a:picLocks noChangeAspect="1"/>
          </p:cNvPicPr>
          <p:nvPr userDrawn="1"/>
        </p:nvPicPr>
        <p:blipFill rotWithShape="1">
          <a:blip r:embed="rId2"/>
          <a:srcRect l="5589" r="18064"/>
          <a:stretch/>
        </p:blipFill>
        <p:spPr>
          <a:xfrm>
            <a:off x="5847478" y="193198"/>
            <a:ext cx="1509763" cy="988613"/>
          </a:xfrm>
          <a:prstGeom prst="roundRect">
            <a:avLst>
              <a:gd name="adj" fmla="val 8594"/>
            </a:avLst>
          </a:prstGeom>
          <a:noFill/>
          <a:ln>
            <a:noFill/>
          </a:ln>
          <a:effectLst>
            <a:reflection blurRad="12700" stA="38000" endPos="28000" dist="5000" dir="5400000" sy="-100000" algn="bl" rotWithShape="0"/>
          </a:effectLst>
        </p:spPr>
      </p:pic>
      <p:pic>
        <p:nvPicPr>
          <p:cNvPr id="14" name="图片 13" descr="草地上的建筑&#10;&#10;描述已自动生成">
            <a:extLst>
              <a:ext uri="{FF2B5EF4-FFF2-40B4-BE49-F238E27FC236}">
                <a16:creationId xmlns:a16="http://schemas.microsoft.com/office/drawing/2014/main" id="{F435DBA9-6B3A-D746-8E31-96AC81A3B3E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7277"/>
          <a:stretch/>
        </p:blipFill>
        <p:spPr>
          <a:xfrm>
            <a:off x="7434540" y="188642"/>
            <a:ext cx="1509763" cy="993169"/>
          </a:xfrm>
          <a:prstGeom prst="roundRect">
            <a:avLst>
              <a:gd name="adj" fmla="val 8594"/>
            </a:avLst>
          </a:prstGeom>
          <a:noFill/>
          <a:ln>
            <a:noFill/>
          </a:ln>
          <a:effectLst>
            <a:reflection blurRad="12700" stA="38000" endPos="28000" dist="5000" dir="5400000" sy="-100000" algn="bl" rotWithShape="0"/>
          </a:effectLst>
        </p:spPr>
      </p:pic>
      <p:pic>
        <p:nvPicPr>
          <p:cNvPr id="15" name="图片 14">
            <a:extLst>
              <a:ext uri="{FF2B5EF4-FFF2-40B4-BE49-F238E27FC236}">
                <a16:creationId xmlns:a16="http://schemas.microsoft.com/office/drawing/2014/main" id="{E2E799C2-E5A9-6B4C-AF2A-EC7E76A8501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058" t="23698" r="-2" b="11995"/>
          <a:stretch/>
        </p:blipFill>
        <p:spPr>
          <a:xfrm>
            <a:off x="9007366" y="193198"/>
            <a:ext cx="1513315" cy="988613"/>
          </a:xfrm>
          <a:prstGeom prst="roundRect">
            <a:avLst>
              <a:gd name="adj" fmla="val 8594"/>
            </a:avLst>
          </a:prstGeom>
          <a:noFill/>
          <a:ln>
            <a:noFill/>
          </a:ln>
          <a:effectLst>
            <a:reflection blurRad="12700" stA="38000" endPos="28000" dist="5000" dir="5400000" sy="-100000" algn="bl" rotWithShape="0"/>
          </a:effectLst>
        </p:spPr>
      </p:pic>
      <p:pic>
        <p:nvPicPr>
          <p:cNvPr id="16" name="图片 15" descr="城市的风景&#10;&#10;描述已自动生成">
            <a:extLst>
              <a:ext uri="{FF2B5EF4-FFF2-40B4-BE49-F238E27FC236}">
                <a16:creationId xmlns:a16="http://schemas.microsoft.com/office/drawing/2014/main" id="{E03240A7-F49A-304C-8DF9-BDC484D0F06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825" t="21146" r="15777"/>
          <a:stretch/>
        </p:blipFill>
        <p:spPr>
          <a:xfrm>
            <a:off x="10583918" y="189601"/>
            <a:ext cx="1513490" cy="992210"/>
          </a:xfrm>
          <a:prstGeom prst="roundRect">
            <a:avLst>
              <a:gd name="adj" fmla="val 8594"/>
            </a:avLst>
          </a:prstGeom>
          <a:noFill/>
          <a:ln>
            <a:noFill/>
          </a:ln>
          <a:effectLst>
            <a:reflection blurRad="12700" stA="38000" endPos="28000" dist="5000" dir="5400000" sy="-100000" algn="bl" rotWithShape="0"/>
          </a:effectLst>
        </p:spPr>
      </p:pic>
      <p:pic>
        <p:nvPicPr>
          <p:cNvPr id="2050" name="Picture 2" descr="D:\0-高研院工作\0-高研院工作材料\框架性文件和协议\宣传册相关\20200107114242488.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90598"/>
            <a:ext cx="5724682" cy="96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899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133984"/>
          </a:solidFill>
          <a:ln>
            <a:solidFill>
              <a:srgbClr val="133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133984"/>
          </a:solidFill>
          <a:ln>
            <a:solidFill>
              <a:srgbClr val="133984"/>
            </a:solidFill>
          </a:ln>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884"/>
            <a:ext cx="12192000" cy="427921"/>
          </a:xfrm>
          <a:prstGeom prst="rect">
            <a:avLst/>
          </a:prstGeom>
        </p:spPr>
      </p:pic>
    </p:spTree>
    <p:extLst>
      <p:ext uri="{BB962C8B-B14F-4D97-AF65-F5344CB8AC3E}">
        <p14:creationId xmlns:p14="http://schemas.microsoft.com/office/powerpoint/2010/main" val="36238552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95" y="341633"/>
            <a:ext cx="12192000" cy="429417"/>
          </a:xfrm>
          <a:prstGeom prst="rect">
            <a:avLst/>
          </a:prstGeom>
        </p:spPr>
      </p:pic>
      <p:sp>
        <p:nvSpPr>
          <p:cNvPr id="4" name="文本框 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tretch>
            <a:fillRect/>
          </a:stretch>
        </p:blipFill>
        <p:spPr>
          <a:xfrm>
            <a:off x="11136560" y="6491549"/>
            <a:ext cx="805893" cy="317473"/>
          </a:xfrm>
          <a:prstGeom prst="rect">
            <a:avLst/>
          </a:prstGeom>
        </p:spPr>
      </p:pic>
    </p:spTree>
    <p:extLst>
      <p:ext uri="{BB962C8B-B14F-4D97-AF65-F5344CB8AC3E}">
        <p14:creationId xmlns:p14="http://schemas.microsoft.com/office/powerpoint/2010/main" val="16706057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r>
              <a:rPr lang="en-US" altLang="zh-CN"/>
              <a:t>2023/06/01</a:t>
            </a:r>
            <a:endParaRPr lang="zh-CN" altLang="en-US"/>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F7A505B7-88C2-4F7B-935B-FAE52AA17DDA}"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8" name="矩形 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0" name="内容占位符 2"/>
          <p:cNvSpPr>
            <a:spLocks noGrp="1"/>
          </p:cNvSpPr>
          <p:nvPr>
            <p:ph idx="13"/>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739662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8" name="标题占位符 1"/>
          <p:cNvSpPr txBox="1"/>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单击此处编辑母版标题样式</a:t>
            </a:r>
            <a:endParaRPr lang="zh-CN" altLang="en-US" dirty="0"/>
          </a:p>
        </p:txBody>
      </p:sp>
      <p:sp>
        <p:nvSpPr>
          <p:cNvPr id="9" name="文本占位符 2"/>
          <p:cNvSpPr>
            <a:spLocks noGrp="1"/>
          </p:cNvSpPr>
          <p:nvPr>
            <p:ph idx="13" hasCustomPrompt="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27430" y="8620"/>
            <a:ext cx="9668970" cy="648072"/>
          </a:xfrm>
          <a:prstGeom prst="rect">
            <a:avLst/>
          </a:prstGeom>
          <a:solidFill>
            <a:srgbClr val="B61616"/>
          </a:solidFill>
        </p:spPr>
        <p:txBody>
          <a:bodyPr vert="horz" wrap="square" bIns="46800" rtlCol="0" anchor="ct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第二部分：学校改革创新发展中存在的突出问题和差距不足</a:t>
            </a: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7" name="矩形 16"/>
          <p:cNvSpPr/>
          <p:nvPr userDrawn="1"/>
        </p:nvSpPr>
        <p:spPr>
          <a:xfrm>
            <a:off x="27430" y="764704"/>
            <a:ext cx="12117242" cy="596823"/>
          </a:xfrm>
          <a:prstGeom prst="rect">
            <a:avLst/>
          </a:prstGeom>
          <a:solidFill>
            <a:srgbClr val="B6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kern="1200" dirty="0">
                <a:solidFill>
                  <a:schemeClr val="lt1"/>
                </a:solidFill>
                <a:effectLst/>
                <a:latin typeface="微软雅黑" panose="020B0503020204020204" pitchFamily="34" charset="-122"/>
                <a:ea typeface="微软雅黑" panose="020B0503020204020204" pitchFamily="34" charset="-122"/>
                <a:cs typeface="+mn-cs"/>
              </a:rPr>
              <a:t>一、科教融合模式下的党建问题（二级标题）</a:t>
            </a:r>
            <a:endParaRPr lang="zh-CN" altLang="zh-CN" sz="2400" b="1" kern="1200" dirty="0">
              <a:solidFill>
                <a:schemeClr val="lt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74575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8" name="标题占位符 1"/>
          <p:cNvSpPr txBox="1"/>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单击此处编辑母版标题样式</a:t>
            </a:r>
            <a:endParaRPr lang="zh-CN" altLang="en-US" dirty="0"/>
          </a:p>
        </p:txBody>
      </p:sp>
      <p:sp>
        <p:nvSpPr>
          <p:cNvPr id="9" name="文本占位符 2"/>
          <p:cNvSpPr>
            <a:spLocks noGrp="1"/>
          </p:cNvSpPr>
          <p:nvPr>
            <p:ph idx="13" hasCustomPrompt="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27430" y="8620"/>
            <a:ext cx="9668970" cy="648072"/>
          </a:xfrm>
          <a:prstGeom prst="rect">
            <a:avLst/>
          </a:prstGeom>
          <a:solidFill>
            <a:srgbClr val="B61616"/>
          </a:solidFill>
        </p:spPr>
        <p:txBody>
          <a:bodyPr vert="horz" wrap="square" bIns="46800" rtlCol="0" anchor="ct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第二部分：学校改革创新发展中存在的突出问题和差距不足</a:t>
            </a: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7" name="矩形 16"/>
          <p:cNvSpPr/>
          <p:nvPr userDrawn="1"/>
        </p:nvSpPr>
        <p:spPr>
          <a:xfrm>
            <a:off x="27430" y="764704"/>
            <a:ext cx="12117242" cy="596823"/>
          </a:xfrm>
          <a:prstGeom prst="rect">
            <a:avLst/>
          </a:prstGeom>
          <a:solidFill>
            <a:srgbClr val="B6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kern="1200" dirty="0">
                <a:solidFill>
                  <a:schemeClr val="lt1"/>
                </a:solidFill>
                <a:effectLst/>
                <a:latin typeface="微软雅黑" panose="020B0503020204020204" pitchFamily="34" charset="-122"/>
                <a:ea typeface="微软雅黑" panose="020B0503020204020204" pitchFamily="34" charset="-122"/>
                <a:cs typeface="+mn-cs"/>
              </a:rPr>
              <a:t>一、科教融合模式下的党建问题（二级标题）</a:t>
            </a:r>
            <a:endParaRPr lang="zh-CN" altLang="zh-CN" sz="2400" b="1" kern="1200" dirty="0">
              <a:solidFill>
                <a:schemeClr val="lt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7631236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6685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1322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95" y="341633"/>
            <a:ext cx="12192000" cy="429417"/>
          </a:xfrm>
          <a:prstGeom prst="rect">
            <a:avLst/>
          </a:prstGeom>
        </p:spPr>
      </p:pic>
      <p:sp>
        <p:nvSpPr>
          <p:cNvPr id="4" name="文本框 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tretch>
            <a:fillRect/>
          </a:stretch>
        </p:blipFill>
        <p:spPr>
          <a:xfrm>
            <a:off x="11136560" y="6491549"/>
            <a:ext cx="805893" cy="317473"/>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356687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r>
              <a:rPr lang="en-US" altLang="zh-CN"/>
              <a:t>2023/06/01</a:t>
            </a:r>
            <a:endParaRPr lang="zh-CN" altLang="en-US"/>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F7A505B7-88C2-4F7B-935B-FAE52AA17DDA}"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8" name="矩形 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内容占位符 2"/>
          <p:cNvSpPr>
            <a:spLocks noGrp="1"/>
          </p:cNvSpPr>
          <p:nvPr>
            <p:ph idx="13"/>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916202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标题幻灯片">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68" y="193198"/>
            <a:ext cx="4714449" cy="988613"/>
          </a:xfrm>
          <a:prstGeom prst="rect">
            <a:avLst/>
          </a:prstGeom>
        </p:spPr>
      </p:pic>
      <p:pic>
        <p:nvPicPr>
          <p:cNvPr id="13" name="图片 12" descr="微信图片_20180901074658">
            <a:extLst>
              <a:ext uri="{FF2B5EF4-FFF2-40B4-BE49-F238E27FC236}">
                <a16:creationId xmlns:a16="http://schemas.microsoft.com/office/drawing/2014/main" id="{39CBE349-845D-EA4B-829C-E764EAA8754C}"/>
              </a:ext>
            </a:extLst>
          </p:cNvPr>
          <p:cNvPicPr>
            <a:picLocks noChangeAspect="1"/>
          </p:cNvPicPr>
          <p:nvPr userDrawn="1"/>
        </p:nvPicPr>
        <p:blipFill rotWithShape="1">
          <a:blip r:embed="rId3"/>
          <a:srcRect l="5589" r="18064"/>
          <a:stretch/>
        </p:blipFill>
        <p:spPr>
          <a:xfrm>
            <a:off x="5847478" y="193198"/>
            <a:ext cx="1509763" cy="988613"/>
          </a:xfrm>
          <a:prstGeom prst="roundRect">
            <a:avLst>
              <a:gd name="adj" fmla="val 8594"/>
            </a:avLst>
          </a:prstGeom>
          <a:noFill/>
          <a:ln>
            <a:noFill/>
          </a:ln>
          <a:effectLst>
            <a:reflection blurRad="12700" stA="38000" endPos="28000" dist="5000" dir="5400000" sy="-100000" algn="bl" rotWithShape="0"/>
          </a:effectLst>
        </p:spPr>
      </p:pic>
      <p:pic>
        <p:nvPicPr>
          <p:cNvPr id="14" name="图片 13" descr="草地上的建筑&#10;&#10;描述已自动生成">
            <a:extLst>
              <a:ext uri="{FF2B5EF4-FFF2-40B4-BE49-F238E27FC236}">
                <a16:creationId xmlns:a16="http://schemas.microsoft.com/office/drawing/2014/main" id="{46688CF7-A000-7D43-885C-941BFA1BED4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7277"/>
          <a:stretch/>
        </p:blipFill>
        <p:spPr>
          <a:xfrm>
            <a:off x="7434540" y="188642"/>
            <a:ext cx="1509763" cy="993169"/>
          </a:xfrm>
          <a:prstGeom prst="roundRect">
            <a:avLst>
              <a:gd name="adj" fmla="val 8594"/>
            </a:avLst>
          </a:prstGeom>
          <a:noFill/>
          <a:ln>
            <a:noFill/>
          </a:ln>
          <a:effectLst>
            <a:reflection blurRad="12700" stA="38000" endPos="28000" dist="5000" dir="5400000" sy="-100000" algn="bl" rotWithShape="0"/>
          </a:effectLst>
        </p:spPr>
      </p:pic>
      <p:pic>
        <p:nvPicPr>
          <p:cNvPr id="15" name="图片 14">
            <a:extLst>
              <a:ext uri="{FF2B5EF4-FFF2-40B4-BE49-F238E27FC236}">
                <a16:creationId xmlns:a16="http://schemas.microsoft.com/office/drawing/2014/main" id="{50EE988A-DCD1-7B42-8D1D-15EB9C3CEDE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1058" t="23698" r="-2" b="11995"/>
          <a:stretch/>
        </p:blipFill>
        <p:spPr>
          <a:xfrm>
            <a:off x="9007366" y="193198"/>
            <a:ext cx="1513315" cy="988613"/>
          </a:xfrm>
          <a:prstGeom prst="roundRect">
            <a:avLst>
              <a:gd name="adj" fmla="val 8594"/>
            </a:avLst>
          </a:prstGeom>
          <a:noFill/>
          <a:ln>
            <a:noFill/>
          </a:ln>
          <a:effectLst>
            <a:reflection blurRad="12700" stA="38000" endPos="28000" dist="5000" dir="5400000" sy="-100000" algn="bl" rotWithShape="0"/>
          </a:effectLst>
        </p:spPr>
      </p:pic>
      <p:pic>
        <p:nvPicPr>
          <p:cNvPr id="16" name="图片 15" descr="城市的风景&#10;&#10;描述已自动生成">
            <a:extLst>
              <a:ext uri="{FF2B5EF4-FFF2-40B4-BE49-F238E27FC236}">
                <a16:creationId xmlns:a16="http://schemas.microsoft.com/office/drawing/2014/main" id="{5973A3B9-91A0-AE49-87EA-9C74187A4B0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825" t="21146" r="15777"/>
          <a:stretch/>
        </p:blipFill>
        <p:spPr>
          <a:xfrm>
            <a:off x="10583918" y="189601"/>
            <a:ext cx="1513490" cy="992210"/>
          </a:xfrm>
          <a:prstGeom prst="roundRect">
            <a:avLst>
              <a:gd name="adj" fmla="val 8594"/>
            </a:avLst>
          </a:prstGeom>
          <a:no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43873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cxnSp>
        <p:nvCxnSpPr>
          <p:cNvPr id="16" name="直接连接符 15"/>
          <p:cNvCxnSpPr>
            <a:cxnSpLocks/>
          </p:cNvCxnSpPr>
          <p:nvPr userDrawn="1"/>
        </p:nvCxnSpPr>
        <p:spPr>
          <a:xfrm flipV="1">
            <a:off x="109221" y="956520"/>
            <a:ext cx="12029438" cy="214"/>
          </a:xfrm>
          <a:prstGeom prst="line">
            <a:avLst/>
          </a:prstGeom>
          <a:ln w="6350">
            <a:gradFill>
              <a:gsLst>
                <a:gs pos="0">
                  <a:schemeClr val="accent1"/>
                </a:gs>
                <a:gs pos="100000">
                  <a:schemeClr val="accent2"/>
                </a:gs>
              </a:gsLst>
              <a:lin ang="2700000" scaled="0"/>
            </a:gradFill>
            <a:prstDash val="solid"/>
          </a:ln>
        </p:spPr>
        <p:style>
          <a:lnRef idx="1">
            <a:schemeClr val="accent1"/>
          </a:lnRef>
          <a:fillRef idx="0">
            <a:schemeClr val="accent1"/>
          </a:fillRef>
          <a:effectRef idx="0">
            <a:schemeClr val="accent1"/>
          </a:effectRef>
          <a:fontRef idx="minor">
            <a:schemeClr val="tx1"/>
          </a:fontRef>
        </p:style>
      </p:cxnSp>
      <p:sp>
        <p:nvSpPr>
          <p:cNvPr id="20" name="标题 11"/>
          <p:cNvSpPr>
            <a:spLocks noGrp="1"/>
          </p:cNvSpPr>
          <p:nvPr>
            <p:ph type="title"/>
          </p:nvPr>
        </p:nvSpPr>
        <p:spPr>
          <a:xfrm>
            <a:off x="319844" y="346505"/>
            <a:ext cx="4493538" cy="480131"/>
          </a:xfrm>
          <a:noFill/>
        </p:spPr>
        <p:txBody>
          <a:bodyPr wrap="none" rtlCol="0">
            <a:spAutoFit/>
          </a:bodyPr>
          <a:lstStyle>
            <a:lvl1pPr>
              <a:defRPr lang="zh-CN" altLang="en-US" sz="2800" b="1">
                <a:solidFill>
                  <a:schemeClr val="accent1"/>
                </a:solidFill>
                <a:latin typeface="+mn-lt"/>
                <a:ea typeface="+mn-ea"/>
                <a:cs typeface="+mn-cs"/>
              </a:defRPr>
            </a:lvl1pPr>
          </a:lstStyle>
          <a:p>
            <a:pPr marL="0" lvl="0"/>
            <a:r>
              <a:rPr lang="zh-CN" altLang="en-US" dirty="0"/>
              <a:t>单击此处编辑母版标题样式</a:t>
            </a:r>
          </a:p>
        </p:txBody>
      </p:sp>
      <p:sp>
        <p:nvSpPr>
          <p:cNvPr id="2" name="日期占位符 1">
            <a:extLst>
              <a:ext uri="{FF2B5EF4-FFF2-40B4-BE49-F238E27FC236}">
                <a16:creationId xmlns:a16="http://schemas.microsoft.com/office/drawing/2014/main" id="{331E6BF3-5DF5-458A-B637-10B59DC5EA8C}"/>
              </a:ext>
            </a:extLst>
          </p:cNvPr>
          <p:cNvSpPr>
            <a:spLocks noGrp="1"/>
          </p:cNvSpPr>
          <p:nvPr>
            <p:ph type="dt" sz="half" idx="10"/>
          </p:nvPr>
        </p:nvSpPr>
        <p:spPr/>
        <p:txBody>
          <a:bodyPr/>
          <a:lstStyle/>
          <a:p>
            <a:r>
              <a:rPr lang="en-US" altLang="zh-CN"/>
              <a:t>2023/06/01</a:t>
            </a:r>
            <a:endParaRPr lang="zh-CN" altLang="en-US" dirty="0"/>
          </a:p>
        </p:txBody>
      </p:sp>
      <p:sp>
        <p:nvSpPr>
          <p:cNvPr id="3" name="页脚占位符 2">
            <a:extLst>
              <a:ext uri="{FF2B5EF4-FFF2-40B4-BE49-F238E27FC236}">
                <a16:creationId xmlns:a16="http://schemas.microsoft.com/office/drawing/2014/main" id="{FF0BF1A1-F436-4199-A59C-53A15AF0A607}"/>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4" name="灯片编号占位符 3">
            <a:extLst>
              <a:ext uri="{FF2B5EF4-FFF2-40B4-BE49-F238E27FC236}">
                <a16:creationId xmlns:a16="http://schemas.microsoft.com/office/drawing/2014/main" id="{AA4D6E3B-B603-4D33-A4B3-50D4A7753EA6}"/>
              </a:ext>
            </a:extLst>
          </p:cNvPr>
          <p:cNvSpPr>
            <a:spLocks noGrp="1"/>
          </p:cNvSpPr>
          <p:nvPr>
            <p:ph type="sldNum" sz="quarter" idx="12"/>
          </p:nvPr>
        </p:nvSpPr>
        <p:spPr/>
        <p:txBody>
          <a:bodyPr/>
          <a:lstStyle/>
          <a:p>
            <a:fld id="{565CE74E-AB26-4998-AD42-012C4C1AD076}" type="slidenum">
              <a:rPr lang="zh-CN" altLang="en-US" smtClean="0"/>
              <a:t>‹#›</a:t>
            </a:fld>
            <a:endParaRPr lang="zh-CN" altLang="en-US" dirty="0"/>
          </a:p>
        </p:txBody>
      </p:sp>
      <p:pic>
        <p:nvPicPr>
          <p:cNvPr id="1026" name="Picture 2" descr="D:\0-高研院工作\0-高研院工作材料\框架性文件和协议\宣传册相关\20200107114242488.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99931" y="205617"/>
            <a:ext cx="4067175"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958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D4408-7576-4748-A534-BFC1D8F31594}"/>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D21790B1-A4CA-CA4E-ACF6-83B69CFE9592}"/>
              </a:ext>
            </a:extLst>
          </p:cNvPr>
          <p:cNvSpPr>
            <a:spLocks noGrp="1"/>
          </p:cNvSpPr>
          <p:nvPr>
            <p:ph type="dt" sz="half" idx="10"/>
          </p:nvPr>
        </p:nvSpPr>
        <p:spPr/>
        <p:txBody>
          <a:bodyPr/>
          <a:lstStyle/>
          <a:p>
            <a:r>
              <a:rPr lang="en-US" altLang="zh-CN"/>
              <a:t>2023/06/01</a:t>
            </a:r>
            <a:endParaRPr lang="zh-CN" altLang="en-US"/>
          </a:p>
        </p:txBody>
      </p:sp>
      <p:sp>
        <p:nvSpPr>
          <p:cNvPr id="4" name="页脚占位符 3">
            <a:extLst>
              <a:ext uri="{FF2B5EF4-FFF2-40B4-BE49-F238E27FC236}">
                <a16:creationId xmlns:a16="http://schemas.microsoft.com/office/drawing/2014/main" id="{C517D9B9-7B3A-984C-822D-E84C52542807}"/>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5" name="灯片编号占位符 4">
            <a:extLst>
              <a:ext uri="{FF2B5EF4-FFF2-40B4-BE49-F238E27FC236}">
                <a16:creationId xmlns:a16="http://schemas.microsoft.com/office/drawing/2014/main" id="{5E89D778-D9DF-4C44-B26D-748B9EFAA180}"/>
              </a:ext>
            </a:extLst>
          </p:cNvPr>
          <p:cNvSpPr>
            <a:spLocks noGrp="1"/>
          </p:cNvSpPr>
          <p:nvPr>
            <p:ph type="sldNum" sz="quarter" idx="12"/>
          </p:nvPr>
        </p:nvSpPr>
        <p:spPr/>
        <p:txBody>
          <a:bodyPr/>
          <a:lstStyle/>
          <a:p>
            <a:fld id="{F7A505B7-88C2-4F7B-935B-FAE52AA17DDA}" type="slidenum">
              <a:rPr lang="zh-CN" altLang="en-US" smtClean="0"/>
              <a:t>‹#›</a:t>
            </a:fld>
            <a:endParaRPr lang="zh-CN" altLang="en-US"/>
          </a:p>
        </p:txBody>
      </p:sp>
    </p:spTree>
    <p:extLst>
      <p:ext uri="{BB962C8B-B14F-4D97-AF65-F5344CB8AC3E}">
        <p14:creationId xmlns:p14="http://schemas.microsoft.com/office/powerpoint/2010/main" val="33025409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1B2A50-D217-4DBF-9970-B3D1C2B127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D9826A9-BAD4-46C3-9779-97A436FEAF3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472490-E22D-4F01-AB7B-5DDB89B8CA91}"/>
              </a:ext>
            </a:extLst>
          </p:cNvPr>
          <p:cNvSpPr>
            <a:spLocks noGrp="1"/>
          </p:cNvSpPr>
          <p:nvPr>
            <p:ph type="dt" sz="half" idx="10"/>
          </p:nvPr>
        </p:nvSpPr>
        <p:spPr/>
        <p:txBody>
          <a:bodyPr/>
          <a:lstStyle/>
          <a:p>
            <a:r>
              <a:rPr lang="en-US" altLang="zh-CN"/>
              <a:t>2023/06/01</a:t>
            </a:r>
            <a:endParaRPr lang="zh-CN" altLang="en-US"/>
          </a:p>
        </p:txBody>
      </p:sp>
      <p:sp>
        <p:nvSpPr>
          <p:cNvPr id="5" name="页脚占位符 4">
            <a:extLst>
              <a:ext uri="{FF2B5EF4-FFF2-40B4-BE49-F238E27FC236}">
                <a16:creationId xmlns:a16="http://schemas.microsoft.com/office/drawing/2014/main" id="{8C940FAE-A6DA-4845-AEB8-D44AC64CC50D}"/>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a:extLst>
              <a:ext uri="{FF2B5EF4-FFF2-40B4-BE49-F238E27FC236}">
                <a16:creationId xmlns:a16="http://schemas.microsoft.com/office/drawing/2014/main" id="{F8F4FE9A-8858-42CB-9EC5-F0D8E8DD761B}"/>
              </a:ext>
            </a:extLst>
          </p:cNvPr>
          <p:cNvSpPr>
            <a:spLocks noGrp="1"/>
          </p:cNvSpPr>
          <p:nvPr>
            <p:ph type="sldNum" sz="quarter" idx="12"/>
          </p:nvPr>
        </p:nvSpPr>
        <p:spPr/>
        <p:txBody>
          <a:bodyPr/>
          <a:lstStyle/>
          <a:p>
            <a:fld id="{346DEE04-505A-4CBB-A7D2-D3F925BBD468}" type="slidenum">
              <a:rPr lang="zh-CN" altLang="en-US" smtClean="0"/>
              <a:t>‹#›</a:t>
            </a:fld>
            <a:endParaRPr lang="zh-CN" altLang="en-US"/>
          </a:p>
        </p:txBody>
      </p:sp>
    </p:spTree>
    <p:extLst>
      <p:ext uri="{BB962C8B-B14F-4D97-AF65-F5344CB8AC3E}">
        <p14:creationId xmlns:p14="http://schemas.microsoft.com/office/powerpoint/2010/main" val="8863228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38A648-CF03-4974-85F1-5EF0B9C94675}"/>
              </a:ext>
            </a:extLst>
          </p:cNvPr>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16808A18-CF27-43B3-A243-464B9A226A1B}"/>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24B269F-0B0D-4666-82CA-3D375BB71DB3}"/>
              </a:ext>
            </a:extLst>
          </p:cNvPr>
          <p:cNvSpPr>
            <a:spLocks noGrp="1"/>
          </p:cNvSpPr>
          <p:nvPr>
            <p:ph type="dt" sz="half" idx="10"/>
          </p:nvPr>
        </p:nvSpPr>
        <p:spPr/>
        <p:txBody>
          <a:bodyPr/>
          <a:lstStyle/>
          <a:p>
            <a:r>
              <a:rPr lang="en-US" altLang="zh-CN"/>
              <a:t>2023/06/01</a:t>
            </a:r>
            <a:endParaRPr lang="zh-CN" altLang="en-US"/>
          </a:p>
        </p:txBody>
      </p:sp>
      <p:sp>
        <p:nvSpPr>
          <p:cNvPr id="5" name="页脚占位符 4">
            <a:extLst>
              <a:ext uri="{FF2B5EF4-FFF2-40B4-BE49-F238E27FC236}">
                <a16:creationId xmlns:a16="http://schemas.microsoft.com/office/drawing/2014/main" id="{2EA62DF7-46DA-4AB5-9045-34718207B356}"/>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a:extLst>
              <a:ext uri="{FF2B5EF4-FFF2-40B4-BE49-F238E27FC236}">
                <a16:creationId xmlns:a16="http://schemas.microsoft.com/office/drawing/2014/main" id="{2ABE7718-207A-44F2-9858-3A19B362F92D}"/>
              </a:ext>
            </a:extLst>
          </p:cNvPr>
          <p:cNvSpPr>
            <a:spLocks noGrp="1"/>
          </p:cNvSpPr>
          <p:nvPr>
            <p:ph type="sldNum" sz="quarter" idx="12"/>
          </p:nvPr>
        </p:nvSpPr>
        <p:spPr/>
        <p:txBody>
          <a:bodyPr/>
          <a:lstStyle/>
          <a:p>
            <a:fld id="{346DEE04-505A-4CBB-A7D2-D3F925BBD468}" type="slidenum">
              <a:rPr lang="zh-CN" altLang="en-US" smtClean="0"/>
              <a:t>‹#›</a:t>
            </a:fld>
            <a:endParaRPr lang="zh-CN" altLang="en-US"/>
          </a:p>
        </p:txBody>
      </p:sp>
    </p:spTree>
    <p:extLst>
      <p:ext uri="{BB962C8B-B14F-4D97-AF65-F5344CB8AC3E}">
        <p14:creationId xmlns:p14="http://schemas.microsoft.com/office/powerpoint/2010/main" val="40174538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1B2A50-D217-4DBF-9970-B3D1C2B127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D9826A9-BAD4-46C3-9779-97A436FEAF3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472490-E22D-4F01-AB7B-5DDB89B8CA91}"/>
              </a:ext>
            </a:extLst>
          </p:cNvPr>
          <p:cNvSpPr>
            <a:spLocks noGrp="1"/>
          </p:cNvSpPr>
          <p:nvPr>
            <p:ph type="dt" sz="half" idx="10"/>
          </p:nvPr>
        </p:nvSpPr>
        <p:spPr/>
        <p:txBody>
          <a:bodyPr/>
          <a:lstStyle/>
          <a:p>
            <a:r>
              <a:rPr lang="en-US" altLang="zh-CN"/>
              <a:t>2023/06/01</a:t>
            </a:r>
            <a:endParaRPr lang="zh-CN" altLang="en-US"/>
          </a:p>
        </p:txBody>
      </p:sp>
      <p:sp>
        <p:nvSpPr>
          <p:cNvPr id="5" name="页脚占位符 4">
            <a:extLst>
              <a:ext uri="{FF2B5EF4-FFF2-40B4-BE49-F238E27FC236}">
                <a16:creationId xmlns:a16="http://schemas.microsoft.com/office/drawing/2014/main" id="{8C940FAE-A6DA-4845-AEB8-D44AC64CC50D}"/>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a:extLst>
              <a:ext uri="{FF2B5EF4-FFF2-40B4-BE49-F238E27FC236}">
                <a16:creationId xmlns:a16="http://schemas.microsoft.com/office/drawing/2014/main" id="{F8F4FE9A-8858-42CB-9EC5-F0D8E8DD761B}"/>
              </a:ext>
            </a:extLst>
          </p:cNvPr>
          <p:cNvSpPr>
            <a:spLocks noGrp="1"/>
          </p:cNvSpPr>
          <p:nvPr>
            <p:ph type="sldNum" sz="quarter" idx="12"/>
          </p:nvPr>
        </p:nvSpPr>
        <p:spPr/>
        <p:txBody>
          <a:bodyPr/>
          <a:lstStyle/>
          <a:p>
            <a:fld id="{346DEE04-505A-4CBB-A7D2-D3F925BBD468}" type="slidenum">
              <a:rPr lang="zh-CN" altLang="en-US" smtClean="0"/>
              <a:t>‹#›</a:t>
            </a:fld>
            <a:endParaRPr lang="zh-CN" altLang="en-US"/>
          </a:p>
        </p:txBody>
      </p:sp>
    </p:spTree>
    <p:extLst>
      <p:ext uri="{BB962C8B-B14F-4D97-AF65-F5344CB8AC3E}">
        <p14:creationId xmlns:p14="http://schemas.microsoft.com/office/powerpoint/2010/main" val="2535574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E7B320-2EB9-45A3-B3B2-C0DF3790EB3A}"/>
              </a:ext>
            </a:extLst>
          </p:cNvPr>
          <p:cNvSpPr>
            <a:spLocks noGrp="1"/>
          </p:cNvSpPr>
          <p:nvPr>
            <p:ph type="title"/>
          </p:nvPr>
        </p:nvSpPr>
        <p:spPr>
          <a:xfrm>
            <a:off x="831851" y="1709742"/>
            <a:ext cx="10515600" cy="2852737"/>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3C574BCF-B281-4807-BA72-9F5FA649F46B}"/>
              </a:ext>
            </a:extLst>
          </p:cNvPr>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D55FD72-E796-4466-9C6E-3ED3604B723D}"/>
              </a:ext>
            </a:extLst>
          </p:cNvPr>
          <p:cNvSpPr>
            <a:spLocks noGrp="1"/>
          </p:cNvSpPr>
          <p:nvPr>
            <p:ph type="dt" sz="half" idx="10"/>
          </p:nvPr>
        </p:nvSpPr>
        <p:spPr/>
        <p:txBody>
          <a:bodyPr/>
          <a:lstStyle/>
          <a:p>
            <a:r>
              <a:rPr lang="en-US" altLang="zh-CN"/>
              <a:t>2023/06/01</a:t>
            </a:r>
            <a:endParaRPr lang="zh-CN" altLang="en-US"/>
          </a:p>
        </p:txBody>
      </p:sp>
      <p:sp>
        <p:nvSpPr>
          <p:cNvPr id="5" name="页脚占位符 4">
            <a:extLst>
              <a:ext uri="{FF2B5EF4-FFF2-40B4-BE49-F238E27FC236}">
                <a16:creationId xmlns:a16="http://schemas.microsoft.com/office/drawing/2014/main" id="{A0F0B456-8298-44DE-BAFB-A50DD997D0D5}"/>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a:extLst>
              <a:ext uri="{FF2B5EF4-FFF2-40B4-BE49-F238E27FC236}">
                <a16:creationId xmlns:a16="http://schemas.microsoft.com/office/drawing/2014/main" id="{57BD6C5B-E288-4BB7-B681-8D4746F1632B}"/>
              </a:ext>
            </a:extLst>
          </p:cNvPr>
          <p:cNvSpPr>
            <a:spLocks noGrp="1"/>
          </p:cNvSpPr>
          <p:nvPr>
            <p:ph type="sldNum" sz="quarter" idx="12"/>
          </p:nvPr>
        </p:nvSpPr>
        <p:spPr/>
        <p:txBody>
          <a:bodyPr/>
          <a:lstStyle/>
          <a:p>
            <a:fld id="{346DEE04-505A-4CBB-A7D2-D3F925BBD468}" type="slidenum">
              <a:rPr lang="zh-CN" altLang="en-US" smtClean="0"/>
              <a:t>‹#›</a:t>
            </a:fld>
            <a:endParaRPr lang="zh-CN" altLang="en-US"/>
          </a:p>
        </p:txBody>
      </p:sp>
    </p:spTree>
    <p:extLst>
      <p:ext uri="{BB962C8B-B14F-4D97-AF65-F5344CB8AC3E}">
        <p14:creationId xmlns:p14="http://schemas.microsoft.com/office/powerpoint/2010/main" val="30507653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F2546C-C5EA-499F-9124-9F61D80739D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313545-56AD-4D17-8691-6AF7C4A95CD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267EDAD-CDDB-4203-BC93-547C3EF187E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44633-106B-41CC-8E46-1976275A22E4}"/>
              </a:ext>
            </a:extLst>
          </p:cNvPr>
          <p:cNvSpPr>
            <a:spLocks noGrp="1"/>
          </p:cNvSpPr>
          <p:nvPr>
            <p:ph type="dt" sz="half" idx="10"/>
          </p:nvPr>
        </p:nvSpPr>
        <p:spPr/>
        <p:txBody>
          <a:bodyPr/>
          <a:lstStyle/>
          <a:p>
            <a:r>
              <a:rPr lang="en-US" altLang="zh-CN"/>
              <a:t>2023/06/01</a:t>
            </a:r>
            <a:endParaRPr lang="zh-CN" altLang="en-US"/>
          </a:p>
        </p:txBody>
      </p:sp>
      <p:sp>
        <p:nvSpPr>
          <p:cNvPr id="6" name="页脚占位符 5">
            <a:extLst>
              <a:ext uri="{FF2B5EF4-FFF2-40B4-BE49-F238E27FC236}">
                <a16:creationId xmlns:a16="http://schemas.microsoft.com/office/drawing/2014/main" id="{E009D824-5C74-4337-9AA2-8D7583FCD7E7}"/>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a:extLst>
              <a:ext uri="{FF2B5EF4-FFF2-40B4-BE49-F238E27FC236}">
                <a16:creationId xmlns:a16="http://schemas.microsoft.com/office/drawing/2014/main" id="{82757ABA-2D2D-4553-8BF6-91736F4822C9}"/>
              </a:ext>
            </a:extLst>
          </p:cNvPr>
          <p:cNvSpPr>
            <a:spLocks noGrp="1"/>
          </p:cNvSpPr>
          <p:nvPr>
            <p:ph type="sldNum" sz="quarter" idx="12"/>
          </p:nvPr>
        </p:nvSpPr>
        <p:spPr/>
        <p:txBody>
          <a:bodyPr/>
          <a:lstStyle/>
          <a:p>
            <a:fld id="{346DEE04-505A-4CBB-A7D2-D3F925BBD468}" type="slidenum">
              <a:rPr lang="zh-CN" altLang="en-US" smtClean="0"/>
              <a:t>‹#›</a:t>
            </a:fld>
            <a:endParaRPr lang="zh-CN" altLang="en-US"/>
          </a:p>
        </p:txBody>
      </p:sp>
    </p:spTree>
    <p:extLst>
      <p:ext uri="{BB962C8B-B14F-4D97-AF65-F5344CB8AC3E}">
        <p14:creationId xmlns:p14="http://schemas.microsoft.com/office/powerpoint/2010/main" val="3268527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r>
              <a:rPr lang="en-US" altLang="zh-CN"/>
              <a:t>2023/06/01</a:t>
            </a:r>
            <a:endParaRPr lang="zh-CN" altLang="en-US"/>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F7A505B7-88C2-4F7B-935B-FAE52AA17DDA}"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8" name="矩形 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0" name="内容占位符 2"/>
          <p:cNvSpPr>
            <a:spLocks noGrp="1"/>
          </p:cNvSpPr>
          <p:nvPr>
            <p:ph idx="13"/>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userDrawn="1"/>
        </p:nvSpPr>
        <p:spPr>
          <a:xfrm>
            <a:off x="15598" y="25072"/>
            <a:ext cx="8096626" cy="584775"/>
          </a:xfrm>
          <a:prstGeom prst="rect">
            <a:avLst/>
          </a:prstGeom>
          <a:solidFill>
            <a:srgbClr val="B61616"/>
          </a:solidFill>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4303B8-6EAF-446B-AE0F-60DF6FF85977}"/>
              </a:ext>
            </a:extLst>
          </p:cNvPr>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B58C4C0-4C77-4748-BBA3-C8CB607D877D}"/>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C12A00-EE7D-4FB0-B676-22BDAB908A0F}"/>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A07CADD-B322-4940-BBF0-16505C2AFC3F}"/>
              </a:ext>
            </a:extLst>
          </p:cNvPr>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6A02D44-2E03-4536-BB12-6E6CFA7C44B6}"/>
              </a:ext>
            </a:extLst>
          </p:cNvPr>
          <p:cNvSpPr>
            <a:spLocks noGrp="1"/>
          </p:cNvSpPr>
          <p:nvPr>
            <p:ph sz="quarter" idx="4"/>
          </p:nvPr>
        </p:nvSpPr>
        <p:spPr>
          <a:xfrm>
            <a:off x="6172202"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71B927A-F0FB-47B3-9917-A3D96033BA45}"/>
              </a:ext>
            </a:extLst>
          </p:cNvPr>
          <p:cNvSpPr>
            <a:spLocks noGrp="1"/>
          </p:cNvSpPr>
          <p:nvPr>
            <p:ph type="dt" sz="half" idx="10"/>
          </p:nvPr>
        </p:nvSpPr>
        <p:spPr/>
        <p:txBody>
          <a:bodyPr/>
          <a:lstStyle/>
          <a:p>
            <a:r>
              <a:rPr lang="en-US" altLang="zh-CN"/>
              <a:t>2023/06/01</a:t>
            </a:r>
            <a:endParaRPr lang="zh-CN" altLang="en-US"/>
          </a:p>
        </p:txBody>
      </p:sp>
      <p:sp>
        <p:nvSpPr>
          <p:cNvPr id="8" name="页脚占位符 7">
            <a:extLst>
              <a:ext uri="{FF2B5EF4-FFF2-40B4-BE49-F238E27FC236}">
                <a16:creationId xmlns:a16="http://schemas.microsoft.com/office/drawing/2014/main" id="{2E3F215F-C866-4A17-9103-D7A43EC3BB97}"/>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9" name="灯片编号占位符 8">
            <a:extLst>
              <a:ext uri="{FF2B5EF4-FFF2-40B4-BE49-F238E27FC236}">
                <a16:creationId xmlns:a16="http://schemas.microsoft.com/office/drawing/2014/main" id="{B221C0C0-A820-427E-B752-211DBE257478}"/>
              </a:ext>
            </a:extLst>
          </p:cNvPr>
          <p:cNvSpPr>
            <a:spLocks noGrp="1"/>
          </p:cNvSpPr>
          <p:nvPr>
            <p:ph type="sldNum" sz="quarter" idx="12"/>
          </p:nvPr>
        </p:nvSpPr>
        <p:spPr/>
        <p:txBody>
          <a:bodyPr/>
          <a:lstStyle/>
          <a:p>
            <a:fld id="{346DEE04-505A-4CBB-A7D2-D3F925BBD468}" type="slidenum">
              <a:rPr lang="zh-CN" altLang="en-US" smtClean="0"/>
              <a:t>‹#›</a:t>
            </a:fld>
            <a:endParaRPr lang="zh-CN" altLang="en-US"/>
          </a:p>
        </p:txBody>
      </p:sp>
    </p:spTree>
    <p:extLst>
      <p:ext uri="{BB962C8B-B14F-4D97-AF65-F5344CB8AC3E}">
        <p14:creationId xmlns:p14="http://schemas.microsoft.com/office/powerpoint/2010/main" val="17600100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4F93-F781-4F5A-A2E8-5D2DB95ECF4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6989AA2-EFE1-44B4-BE59-17B54BA66C25}"/>
              </a:ext>
            </a:extLst>
          </p:cNvPr>
          <p:cNvSpPr>
            <a:spLocks noGrp="1"/>
          </p:cNvSpPr>
          <p:nvPr>
            <p:ph type="dt" sz="half" idx="10"/>
          </p:nvPr>
        </p:nvSpPr>
        <p:spPr/>
        <p:txBody>
          <a:bodyPr/>
          <a:lstStyle/>
          <a:p>
            <a:r>
              <a:rPr lang="en-US" altLang="zh-CN"/>
              <a:t>2023/06/01</a:t>
            </a:r>
            <a:endParaRPr lang="zh-CN" altLang="en-US"/>
          </a:p>
        </p:txBody>
      </p:sp>
      <p:sp>
        <p:nvSpPr>
          <p:cNvPr id="4" name="页脚占位符 3">
            <a:extLst>
              <a:ext uri="{FF2B5EF4-FFF2-40B4-BE49-F238E27FC236}">
                <a16:creationId xmlns:a16="http://schemas.microsoft.com/office/drawing/2014/main" id="{A7242E80-CB37-4E00-B3C5-EA16ED71C4BF}"/>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5" name="灯片编号占位符 4">
            <a:extLst>
              <a:ext uri="{FF2B5EF4-FFF2-40B4-BE49-F238E27FC236}">
                <a16:creationId xmlns:a16="http://schemas.microsoft.com/office/drawing/2014/main" id="{6932EF91-9000-40BC-9864-574A81032B2F}"/>
              </a:ext>
            </a:extLst>
          </p:cNvPr>
          <p:cNvSpPr>
            <a:spLocks noGrp="1"/>
          </p:cNvSpPr>
          <p:nvPr>
            <p:ph type="sldNum" sz="quarter" idx="12"/>
          </p:nvPr>
        </p:nvSpPr>
        <p:spPr/>
        <p:txBody>
          <a:bodyPr/>
          <a:lstStyle/>
          <a:p>
            <a:fld id="{346DEE04-505A-4CBB-A7D2-D3F925BBD468}" type="slidenum">
              <a:rPr lang="zh-CN" altLang="en-US" smtClean="0"/>
              <a:t>‹#›</a:t>
            </a:fld>
            <a:endParaRPr lang="zh-CN" altLang="en-US"/>
          </a:p>
        </p:txBody>
      </p:sp>
    </p:spTree>
    <p:extLst>
      <p:ext uri="{BB962C8B-B14F-4D97-AF65-F5344CB8AC3E}">
        <p14:creationId xmlns:p14="http://schemas.microsoft.com/office/powerpoint/2010/main" val="985004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313AA9C-79E5-4D9E-AF8C-57DD9B7F028D}"/>
              </a:ext>
            </a:extLst>
          </p:cNvPr>
          <p:cNvSpPr>
            <a:spLocks noGrp="1"/>
          </p:cNvSpPr>
          <p:nvPr>
            <p:ph type="dt" sz="half" idx="10"/>
          </p:nvPr>
        </p:nvSpPr>
        <p:spPr/>
        <p:txBody>
          <a:bodyPr/>
          <a:lstStyle/>
          <a:p>
            <a:r>
              <a:rPr lang="en-US" altLang="zh-CN"/>
              <a:t>2023/06/01</a:t>
            </a:r>
            <a:endParaRPr lang="zh-CN" altLang="en-US"/>
          </a:p>
        </p:txBody>
      </p:sp>
      <p:sp>
        <p:nvSpPr>
          <p:cNvPr id="3" name="页脚占位符 2">
            <a:extLst>
              <a:ext uri="{FF2B5EF4-FFF2-40B4-BE49-F238E27FC236}">
                <a16:creationId xmlns:a16="http://schemas.microsoft.com/office/drawing/2014/main" id="{BF641C3B-42CE-4BED-BAFD-89214465D826}"/>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4" name="灯片编号占位符 3">
            <a:extLst>
              <a:ext uri="{FF2B5EF4-FFF2-40B4-BE49-F238E27FC236}">
                <a16:creationId xmlns:a16="http://schemas.microsoft.com/office/drawing/2014/main" id="{185934CD-5251-4B33-829C-E8F699CED906}"/>
              </a:ext>
            </a:extLst>
          </p:cNvPr>
          <p:cNvSpPr>
            <a:spLocks noGrp="1"/>
          </p:cNvSpPr>
          <p:nvPr>
            <p:ph type="sldNum" sz="quarter" idx="12"/>
          </p:nvPr>
        </p:nvSpPr>
        <p:spPr/>
        <p:txBody>
          <a:bodyPr/>
          <a:lstStyle/>
          <a:p>
            <a:fld id="{346DEE04-505A-4CBB-A7D2-D3F925BBD468}" type="slidenum">
              <a:rPr lang="zh-CN" altLang="en-US" smtClean="0"/>
              <a:t>‹#›</a:t>
            </a:fld>
            <a:endParaRPr lang="zh-CN" altLang="en-US"/>
          </a:p>
        </p:txBody>
      </p:sp>
    </p:spTree>
    <p:extLst>
      <p:ext uri="{BB962C8B-B14F-4D97-AF65-F5344CB8AC3E}">
        <p14:creationId xmlns:p14="http://schemas.microsoft.com/office/powerpoint/2010/main" val="16203701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CBD67-3C4F-4FC0-8173-C2CFAA078764}"/>
              </a:ext>
            </a:extLst>
          </p:cNvPr>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482BC5C-987D-4478-8436-983DAB432E80}"/>
              </a:ext>
            </a:extLst>
          </p:cNvPr>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85AD93F-8796-46E3-888D-79A8E82F9D8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4E331D-B367-4AA3-A458-B194D44F3B43}"/>
              </a:ext>
            </a:extLst>
          </p:cNvPr>
          <p:cNvSpPr>
            <a:spLocks noGrp="1"/>
          </p:cNvSpPr>
          <p:nvPr>
            <p:ph type="dt" sz="half" idx="10"/>
          </p:nvPr>
        </p:nvSpPr>
        <p:spPr/>
        <p:txBody>
          <a:bodyPr/>
          <a:lstStyle/>
          <a:p>
            <a:r>
              <a:rPr lang="en-US" altLang="zh-CN"/>
              <a:t>2023/06/01</a:t>
            </a:r>
            <a:endParaRPr lang="zh-CN" altLang="en-US"/>
          </a:p>
        </p:txBody>
      </p:sp>
      <p:sp>
        <p:nvSpPr>
          <p:cNvPr id="6" name="页脚占位符 5">
            <a:extLst>
              <a:ext uri="{FF2B5EF4-FFF2-40B4-BE49-F238E27FC236}">
                <a16:creationId xmlns:a16="http://schemas.microsoft.com/office/drawing/2014/main" id="{7F3C2981-6184-4FBC-A01D-BC4C25FF76B6}"/>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a:extLst>
              <a:ext uri="{FF2B5EF4-FFF2-40B4-BE49-F238E27FC236}">
                <a16:creationId xmlns:a16="http://schemas.microsoft.com/office/drawing/2014/main" id="{AB8492C6-6354-4CC3-BCDD-571D30DBE7B8}"/>
              </a:ext>
            </a:extLst>
          </p:cNvPr>
          <p:cNvSpPr>
            <a:spLocks noGrp="1"/>
          </p:cNvSpPr>
          <p:nvPr>
            <p:ph type="sldNum" sz="quarter" idx="12"/>
          </p:nvPr>
        </p:nvSpPr>
        <p:spPr/>
        <p:txBody>
          <a:bodyPr/>
          <a:lstStyle/>
          <a:p>
            <a:fld id="{346DEE04-505A-4CBB-A7D2-D3F925BBD468}" type="slidenum">
              <a:rPr lang="zh-CN" altLang="en-US" smtClean="0"/>
              <a:t>‹#›</a:t>
            </a:fld>
            <a:endParaRPr lang="zh-CN" altLang="en-US"/>
          </a:p>
        </p:txBody>
      </p:sp>
    </p:spTree>
    <p:extLst>
      <p:ext uri="{BB962C8B-B14F-4D97-AF65-F5344CB8AC3E}">
        <p14:creationId xmlns:p14="http://schemas.microsoft.com/office/powerpoint/2010/main" val="884399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D3E5F4-0AD5-4EA3-883B-DE059A327181}"/>
              </a:ext>
            </a:extLst>
          </p:cNvPr>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7B1ABB38-9BD9-4352-80CA-02A1BCED67F0}"/>
              </a:ext>
            </a:extLst>
          </p:cNvPr>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FD947356-F54C-438C-86B1-1F91B010321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63FC87-6D55-4B3C-A46E-C245285EA019}"/>
              </a:ext>
            </a:extLst>
          </p:cNvPr>
          <p:cNvSpPr>
            <a:spLocks noGrp="1"/>
          </p:cNvSpPr>
          <p:nvPr>
            <p:ph type="dt" sz="half" idx="10"/>
          </p:nvPr>
        </p:nvSpPr>
        <p:spPr/>
        <p:txBody>
          <a:bodyPr/>
          <a:lstStyle/>
          <a:p>
            <a:r>
              <a:rPr lang="en-US" altLang="zh-CN"/>
              <a:t>2023/06/01</a:t>
            </a:r>
            <a:endParaRPr lang="zh-CN" altLang="en-US"/>
          </a:p>
        </p:txBody>
      </p:sp>
      <p:sp>
        <p:nvSpPr>
          <p:cNvPr id="6" name="页脚占位符 5">
            <a:extLst>
              <a:ext uri="{FF2B5EF4-FFF2-40B4-BE49-F238E27FC236}">
                <a16:creationId xmlns:a16="http://schemas.microsoft.com/office/drawing/2014/main" id="{B1B7228A-1072-44E9-8605-5DE8650DB33F}"/>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a:extLst>
              <a:ext uri="{FF2B5EF4-FFF2-40B4-BE49-F238E27FC236}">
                <a16:creationId xmlns:a16="http://schemas.microsoft.com/office/drawing/2014/main" id="{C480C256-4930-4C74-A966-E109FBE69BAA}"/>
              </a:ext>
            </a:extLst>
          </p:cNvPr>
          <p:cNvSpPr>
            <a:spLocks noGrp="1"/>
          </p:cNvSpPr>
          <p:nvPr>
            <p:ph type="sldNum" sz="quarter" idx="12"/>
          </p:nvPr>
        </p:nvSpPr>
        <p:spPr/>
        <p:txBody>
          <a:bodyPr/>
          <a:lstStyle/>
          <a:p>
            <a:fld id="{346DEE04-505A-4CBB-A7D2-D3F925BBD468}" type="slidenum">
              <a:rPr lang="zh-CN" altLang="en-US" smtClean="0"/>
              <a:t>‹#›</a:t>
            </a:fld>
            <a:endParaRPr lang="zh-CN" altLang="en-US"/>
          </a:p>
        </p:txBody>
      </p:sp>
    </p:spTree>
    <p:extLst>
      <p:ext uri="{BB962C8B-B14F-4D97-AF65-F5344CB8AC3E}">
        <p14:creationId xmlns:p14="http://schemas.microsoft.com/office/powerpoint/2010/main" val="5124574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91114B-2FD1-4220-806E-ED0C0B7FEA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DC3640-1255-4B74-9B92-93AF266CE32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A95E91-B95D-4EEE-8A3E-0477EE6387DC}"/>
              </a:ext>
            </a:extLst>
          </p:cNvPr>
          <p:cNvSpPr>
            <a:spLocks noGrp="1"/>
          </p:cNvSpPr>
          <p:nvPr>
            <p:ph type="dt" sz="half" idx="10"/>
          </p:nvPr>
        </p:nvSpPr>
        <p:spPr/>
        <p:txBody>
          <a:bodyPr/>
          <a:lstStyle/>
          <a:p>
            <a:r>
              <a:rPr lang="en-US" altLang="zh-CN"/>
              <a:t>2023/06/01</a:t>
            </a:r>
            <a:endParaRPr lang="zh-CN" altLang="en-US"/>
          </a:p>
        </p:txBody>
      </p:sp>
      <p:sp>
        <p:nvSpPr>
          <p:cNvPr id="5" name="页脚占位符 4">
            <a:extLst>
              <a:ext uri="{FF2B5EF4-FFF2-40B4-BE49-F238E27FC236}">
                <a16:creationId xmlns:a16="http://schemas.microsoft.com/office/drawing/2014/main" id="{B08D429D-0491-4CCB-9D7C-FAFE5B76D094}"/>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a:extLst>
              <a:ext uri="{FF2B5EF4-FFF2-40B4-BE49-F238E27FC236}">
                <a16:creationId xmlns:a16="http://schemas.microsoft.com/office/drawing/2014/main" id="{CAB428B3-E86B-4A5F-8E55-70BFD1676460}"/>
              </a:ext>
            </a:extLst>
          </p:cNvPr>
          <p:cNvSpPr>
            <a:spLocks noGrp="1"/>
          </p:cNvSpPr>
          <p:nvPr>
            <p:ph type="sldNum" sz="quarter" idx="12"/>
          </p:nvPr>
        </p:nvSpPr>
        <p:spPr/>
        <p:txBody>
          <a:bodyPr/>
          <a:lstStyle/>
          <a:p>
            <a:fld id="{346DEE04-505A-4CBB-A7D2-D3F925BBD468}" type="slidenum">
              <a:rPr lang="zh-CN" altLang="en-US" smtClean="0"/>
              <a:t>‹#›</a:t>
            </a:fld>
            <a:endParaRPr lang="zh-CN" altLang="en-US"/>
          </a:p>
        </p:txBody>
      </p:sp>
    </p:spTree>
    <p:extLst>
      <p:ext uri="{BB962C8B-B14F-4D97-AF65-F5344CB8AC3E}">
        <p14:creationId xmlns:p14="http://schemas.microsoft.com/office/powerpoint/2010/main" val="24059510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1D0C1C3-3C26-42A9-BBC6-00CCA2F4DF81}"/>
              </a:ext>
            </a:extLst>
          </p:cNvPr>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6C0874-3C96-401D-8662-DB5F400D2265}"/>
              </a:ext>
            </a:extLst>
          </p:cNvPr>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C2A5BF-0E49-48DE-A05D-8BCADD2F4E29}"/>
              </a:ext>
            </a:extLst>
          </p:cNvPr>
          <p:cNvSpPr>
            <a:spLocks noGrp="1"/>
          </p:cNvSpPr>
          <p:nvPr>
            <p:ph type="dt" sz="half" idx="10"/>
          </p:nvPr>
        </p:nvSpPr>
        <p:spPr/>
        <p:txBody>
          <a:bodyPr/>
          <a:lstStyle/>
          <a:p>
            <a:r>
              <a:rPr lang="en-US" altLang="zh-CN"/>
              <a:t>2023/06/01</a:t>
            </a:r>
            <a:endParaRPr lang="zh-CN" altLang="en-US"/>
          </a:p>
        </p:txBody>
      </p:sp>
      <p:sp>
        <p:nvSpPr>
          <p:cNvPr id="5" name="页脚占位符 4">
            <a:extLst>
              <a:ext uri="{FF2B5EF4-FFF2-40B4-BE49-F238E27FC236}">
                <a16:creationId xmlns:a16="http://schemas.microsoft.com/office/drawing/2014/main" id="{076DB795-AB23-4016-B499-A9E5D3C755FF}"/>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a:extLst>
              <a:ext uri="{FF2B5EF4-FFF2-40B4-BE49-F238E27FC236}">
                <a16:creationId xmlns:a16="http://schemas.microsoft.com/office/drawing/2014/main" id="{30F65AA0-5CE7-462D-A917-83706697A0A4}"/>
              </a:ext>
            </a:extLst>
          </p:cNvPr>
          <p:cNvSpPr>
            <a:spLocks noGrp="1"/>
          </p:cNvSpPr>
          <p:nvPr>
            <p:ph type="sldNum" sz="quarter" idx="12"/>
          </p:nvPr>
        </p:nvSpPr>
        <p:spPr/>
        <p:txBody>
          <a:bodyPr/>
          <a:lstStyle/>
          <a:p>
            <a:fld id="{346DEE04-505A-4CBB-A7D2-D3F925BBD468}" type="slidenum">
              <a:rPr lang="zh-CN" altLang="en-US" smtClean="0"/>
              <a:t>‹#›</a:t>
            </a:fld>
            <a:endParaRPr lang="zh-CN" altLang="en-US"/>
          </a:p>
        </p:txBody>
      </p:sp>
    </p:spTree>
    <p:extLst>
      <p:ext uri="{BB962C8B-B14F-4D97-AF65-F5344CB8AC3E}">
        <p14:creationId xmlns:p14="http://schemas.microsoft.com/office/powerpoint/2010/main" val="42494866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r>
              <a:rPr lang="en-US" altLang="zh-CN"/>
              <a:t>2023/06/01</a:t>
            </a:r>
            <a:endParaRPr lang="en-US" dirty="0"/>
          </a:p>
        </p:txBody>
      </p:sp>
      <p:sp>
        <p:nvSpPr>
          <p:cNvPr id="5" name="Footer Placeholder 4"/>
          <p:cNvSpPr>
            <a:spLocks noGrp="1"/>
          </p:cNvSpPr>
          <p:nvPr>
            <p:ph type="ftr" sz="quarter" idx="11"/>
          </p:nvPr>
        </p:nvSpPr>
        <p:spPr/>
        <p:txBody>
          <a:bodyPr/>
          <a:lstStyle/>
          <a:p>
            <a:r>
              <a:rPr lang="en-US" altLang="zh-CN"/>
              <a:t>2023</a:t>
            </a:r>
            <a:r>
              <a:rPr lang="zh-CN" altLang="en-US"/>
              <a:t>年度中科院理论物理前沿重点实验室年会</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40383130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r>
              <a:rPr lang="en-US" altLang="zh-CN"/>
              <a:t>2023/06/01</a:t>
            </a:r>
            <a:endParaRPr lang="en-US" dirty="0"/>
          </a:p>
        </p:txBody>
      </p:sp>
      <p:sp>
        <p:nvSpPr>
          <p:cNvPr id="5" name="Footer Placeholder 4"/>
          <p:cNvSpPr>
            <a:spLocks noGrp="1"/>
          </p:cNvSpPr>
          <p:nvPr>
            <p:ph type="ftr" sz="quarter" idx="11"/>
          </p:nvPr>
        </p:nvSpPr>
        <p:spPr/>
        <p:txBody>
          <a:bodyPr/>
          <a:lstStyle/>
          <a:p>
            <a:r>
              <a:rPr lang="en-US" altLang="zh-CN"/>
              <a:t>2023</a:t>
            </a:r>
            <a:r>
              <a:rPr lang="zh-CN" altLang="en-US"/>
              <a:t>年度中科院理论物理前沿重点实验室年会</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9654725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r>
              <a:rPr lang="en-US" altLang="zh-CN"/>
              <a:t>2023/06/01</a:t>
            </a:r>
            <a:endParaRPr lang="en-US" dirty="0"/>
          </a:p>
        </p:txBody>
      </p:sp>
      <p:sp>
        <p:nvSpPr>
          <p:cNvPr id="5" name="Footer Placeholder 4"/>
          <p:cNvSpPr>
            <a:spLocks noGrp="1"/>
          </p:cNvSpPr>
          <p:nvPr>
            <p:ph type="ftr" sz="quarter" idx="11"/>
          </p:nvPr>
        </p:nvSpPr>
        <p:spPr/>
        <p:txBody>
          <a:bodyPr/>
          <a:lstStyle/>
          <a:p>
            <a:r>
              <a:rPr lang="en-US" altLang="zh-CN"/>
              <a:t>2023</a:t>
            </a:r>
            <a:r>
              <a:rPr lang="zh-CN" altLang="en-US"/>
              <a:t>年度中科院理论物理前沿重点实验室年会</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868355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8" name="标题占位符 1"/>
          <p:cNvSpPr txBox="1"/>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单击此处编辑母版标题样式</a:t>
            </a:r>
            <a:endParaRPr lang="zh-CN" altLang="en-US" dirty="0"/>
          </a:p>
        </p:txBody>
      </p:sp>
      <p:sp>
        <p:nvSpPr>
          <p:cNvPr id="9" name="文本占位符 2"/>
          <p:cNvSpPr>
            <a:spLocks noGrp="1"/>
          </p:cNvSpPr>
          <p:nvPr>
            <p:ph idx="13" hasCustomPrompt="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27430" y="8620"/>
            <a:ext cx="9668970" cy="648072"/>
          </a:xfrm>
          <a:prstGeom prst="rect">
            <a:avLst/>
          </a:prstGeom>
          <a:solidFill>
            <a:srgbClr val="B61616"/>
          </a:solidFill>
        </p:spPr>
        <p:txBody>
          <a:bodyPr vert="horz" wrap="square" bIns="46800" rtlCol="0" anchor="ct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第二部分：学校改革创新发展中存在的突出问题和差距不足</a:t>
            </a: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7" name="矩形 16"/>
          <p:cNvSpPr/>
          <p:nvPr userDrawn="1"/>
        </p:nvSpPr>
        <p:spPr>
          <a:xfrm>
            <a:off x="27430" y="764704"/>
            <a:ext cx="12117242" cy="596823"/>
          </a:xfrm>
          <a:prstGeom prst="rect">
            <a:avLst/>
          </a:prstGeom>
          <a:solidFill>
            <a:srgbClr val="B6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kern="1200" dirty="0">
                <a:solidFill>
                  <a:schemeClr val="lt1"/>
                </a:solidFill>
                <a:effectLst/>
                <a:latin typeface="微软雅黑" panose="020B0503020204020204" pitchFamily="34" charset="-122"/>
                <a:ea typeface="微软雅黑" panose="020B0503020204020204" pitchFamily="34" charset="-122"/>
                <a:cs typeface="+mn-cs"/>
              </a:rPr>
              <a:t>一、科教融合模式下的党建问题（二级标题）</a:t>
            </a:r>
            <a:endParaRPr lang="zh-CN" altLang="zh-CN" sz="2400" b="1" kern="1200" dirty="0">
              <a:solidFill>
                <a:schemeClr val="lt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83075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r>
              <a:rPr lang="en-US" altLang="zh-CN"/>
              <a:t>2023/06/01</a:t>
            </a:r>
            <a:endParaRPr lang="en-US" dirty="0"/>
          </a:p>
        </p:txBody>
      </p:sp>
      <p:sp>
        <p:nvSpPr>
          <p:cNvPr id="6" name="Footer Placeholder 5"/>
          <p:cNvSpPr>
            <a:spLocks noGrp="1"/>
          </p:cNvSpPr>
          <p:nvPr>
            <p:ph type="ftr" sz="quarter" idx="11"/>
          </p:nvPr>
        </p:nvSpPr>
        <p:spPr/>
        <p:txBody>
          <a:bodyPr/>
          <a:lstStyle/>
          <a:p>
            <a:r>
              <a:rPr lang="en-US" altLang="zh-CN"/>
              <a:t>2023</a:t>
            </a:r>
            <a:r>
              <a:rPr lang="zh-CN" altLang="en-US"/>
              <a:t>年度中科院理论物理前沿重点实验室年会</a:t>
            </a:r>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3192382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r>
              <a:rPr lang="en-US" altLang="zh-CN"/>
              <a:t>2023/06/01</a:t>
            </a:r>
            <a:endParaRPr lang="en-US" dirty="0"/>
          </a:p>
        </p:txBody>
      </p:sp>
      <p:sp>
        <p:nvSpPr>
          <p:cNvPr id="8" name="Footer Placeholder 7"/>
          <p:cNvSpPr>
            <a:spLocks noGrp="1"/>
          </p:cNvSpPr>
          <p:nvPr>
            <p:ph type="ftr" sz="quarter" idx="11"/>
          </p:nvPr>
        </p:nvSpPr>
        <p:spPr/>
        <p:txBody>
          <a:bodyPr/>
          <a:lstStyle/>
          <a:p>
            <a:r>
              <a:rPr lang="en-US" altLang="zh-CN"/>
              <a:t>2023</a:t>
            </a:r>
            <a:r>
              <a:rPr lang="zh-CN" altLang="en-US"/>
              <a:t>年度中科院理论物理前沿重点实验室年会</a:t>
            </a:r>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202170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r>
              <a:rPr lang="en-US" altLang="zh-CN"/>
              <a:t>2023/06/01</a:t>
            </a:r>
            <a:endParaRPr lang="en-US" dirty="0"/>
          </a:p>
        </p:txBody>
      </p:sp>
      <p:sp>
        <p:nvSpPr>
          <p:cNvPr id="4" name="Footer Placeholder 3"/>
          <p:cNvSpPr>
            <a:spLocks noGrp="1"/>
          </p:cNvSpPr>
          <p:nvPr>
            <p:ph type="ftr" sz="quarter" idx="11"/>
          </p:nvPr>
        </p:nvSpPr>
        <p:spPr/>
        <p:txBody>
          <a:bodyPr/>
          <a:lstStyle/>
          <a:p>
            <a:r>
              <a:rPr lang="en-US" altLang="zh-CN"/>
              <a:t>2023</a:t>
            </a:r>
            <a:r>
              <a:rPr lang="zh-CN" altLang="en-US"/>
              <a:t>年度中科院理论物理前沿重点实验室年会</a:t>
            </a:r>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3490519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CN"/>
              <a:t>2023/06/01</a:t>
            </a:r>
            <a:endParaRPr lang="en-US" dirty="0"/>
          </a:p>
        </p:txBody>
      </p:sp>
      <p:sp>
        <p:nvSpPr>
          <p:cNvPr id="3" name="Footer Placeholder 2"/>
          <p:cNvSpPr>
            <a:spLocks noGrp="1"/>
          </p:cNvSpPr>
          <p:nvPr>
            <p:ph type="ftr" sz="quarter" idx="11"/>
          </p:nvPr>
        </p:nvSpPr>
        <p:spPr/>
        <p:txBody>
          <a:bodyPr/>
          <a:lstStyle/>
          <a:p>
            <a:r>
              <a:rPr lang="en-US" altLang="zh-CN"/>
              <a:t>2023</a:t>
            </a:r>
            <a:r>
              <a:rPr lang="zh-CN" altLang="en-US"/>
              <a:t>年度中科院理论物理前沿重点实验室年会</a:t>
            </a:r>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2251832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r>
              <a:rPr lang="en-US" altLang="zh-CN"/>
              <a:t>2023/06/01</a:t>
            </a:r>
            <a:endParaRPr lang="en-US" dirty="0"/>
          </a:p>
        </p:txBody>
      </p:sp>
      <p:sp>
        <p:nvSpPr>
          <p:cNvPr id="6" name="Footer Placeholder 5"/>
          <p:cNvSpPr>
            <a:spLocks noGrp="1"/>
          </p:cNvSpPr>
          <p:nvPr>
            <p:ph type="ftr" sz="quarter" idx="11"/>
          </p:nvPr>
        </p:nvSpPr>
        <p:spPr/>
        <p:txBody>
          <a:bodyPr/>
          <a:lstStyle/>
          <a:p>
            <a:r>
              <a:rPr lang="en-US" altLang="zh-CN"/>
              <a:t>2023</a:t>
            </a:r>
            <a:r>
              <a:rPr lang="zh-CN" altLang="en-US"/>
              <a:t>年度中科院理论物理前沿重点实验室年会</a:t>
            </a:r>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3418739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r>
              <a:rPr lang="en-US" altLang="zh-CN"/>
              <a:t>2023/06/01</a:t>
            </a:r>
            <a:endParaRPr lang="en-US" dirty="0"/>
          </a:p>
        </p:txBody>
      </p:sp>
      <p:sp>
        <p:nvSpPr>
          <p:cNvPr id="6" name="Footer Placeholder 5"/>
          <p:cNvSpPr>
            <a:spLocks noGrp="1"/>
          </p:cNvSpPr>
          <p:nvPr>
            <p:ph type="ftr" sz="quarter" idx="11"/>
          </p:nvPr>
        </p:nvSpPr>
        <p:spPr/>
        <p:txBody>
          <a:bodyPr/>
          <a:lstStyle/>
          <a:p>
            <a:r>
              <a:rPr lang="en-US" altLang="zh-CN"/>
              <a:t>2023</a:t>
            </a:r>
            <a:r>
              <a:rPr lang="zh-CN" altLang="en-US"/>
              <a:t>年度中科院理论物理前沿重点实验室年会</a:t>
            </a:r>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1446772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r>
              <a:rPr lang="en-US" altLang="zh-CN"/>
              <a:t>2023/06/01</a:t>
            </a:r>
            <a:endParaRPr lang="en-US" dirty="0"/>
          </a:p>
        </p:txBody>
      </p:sp>
      <p:sp>
        <p:nvSpPr>
          <p:cNvPr id="6" name="Footer Placeholder 5"/>
          <p:cNvSpPr>
            <a:spLocks noGrp="1"/>
          </p:cNvSpPr>
          <p:nvPr>
            <p:ph type="ftr" sz="quarter" idx="11"/>
          </p:nvPr>
        </p:nvSpPr>
        <p:spPr/>
        <p:txBody>
          <a:bodyPr/>
          <a:lstStyle/>
          <a:p>
            <a:r>
              <a:rPr lang="en-US" altLang="zh-CN"/>
              <a:t>2023</a:t>
            </a:r>
            <a:r>
              <a:rPr lang="zh-CN" altLang="en-US"/>
              <a:t>年度中科院理论物理前沿重点实验室年会</a:t>
            </a:r>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9474830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r>
              <a:rPr lang="en-US" altLang="zh-CN"/>
              <a:t>2023/06/01</a:t>
            </a:r>
            <a:endParaRPr lang="en-US" dirty="0"/>
          </a:p>
        </p:txBody>
      </p:sp>
      <p:sp>
        <p:nvSpPr>
          <p:cNvPr id="6" name="Footer Placeholder 5"/>
          <p:cNvSpPr>
            <a:spLocks noGrp="1"/>
          </p:cNvSpPr>
          <p:nvPr>
            <p:ph type="ftr" sz="quarter" idx="11"/>
          </p:nvPr>
        </p:nvSpPr>
        <p:spPr/>
        <p:txBody>
          <a:bodyPr/>
          <a:lstStyle/>
          <a:p>
            <a:r>
              <a:rPr lang="en-US" altLang="zh-CN"/>
              <a:t>2023</a:t>
            </a:r>
            <a:r>
              <a:rPr lang="zh-CN" altLang="en-US"/>
              <a:t>年度中科院理论物理前沿重点实验室年会</a:t>
            </a:r>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6230748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zh-CN" altLang="en-US"/>
              <a:t>单击此处编辑母版标题样式</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r>
              <a:rPr lang="en-US" altLang="zh-CN"/>
              <a:t>2023/06/01</a:t>
            </a:r>
            <a:endParaRPr lang="en-US" dirty="0"/>
          </a:p>
        </p:txBody>
      </p:sp>
      <p:sp>
        <p:nvSpPr>
          <p:cNvPr id="6" name="Footer Placeholder 5"/>
          <p:cNvSpPr>
            <a:spLocks noGrp="1"/>
          </p:cNvSpPr>
          <p:nvPr>
            <p:ph type="ftr" sz="quarter" idx="11"/>
          </p:nvPr>
        </p:nvSpPr>
        <p:spPr/>
        <p:txBody>
          <a:bodyPr/>
          <a:lstStyle/>
          <a:p>
            <a:r>
              <a:rPr lang="en-US" altLang="zh-CN"/>
              <a:t>2023</a:t>
            </a:r>
            <a:r>
              <a:rPr lang="zh-CN" altLang="en-US"/>
              <a:t>年度中科院理论物理前沿重点实验室年会</a:t>
            </a:r>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519513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r>
              <a:rPr lang="en-US" altLang="zh-CN"/>
              <a:t>2023/06/01</a:t>
            </a:r>
            <a:endParaRPr lang="en-US" dirty="0"/>
          </a:p>
        </p:txBody>
      </p:sp>
      <p:sp>
        <p:nvSpPr>
          <p:cNvPr id="6" name="Footer Placeholder 5"/>
          <p:cNvSpPr>
            <a:spLocks noGrp="1"/>
          </p:cNvSpPr>
          <p:nvPr>
            <p:ph type="ftr" sz="quarter" idx="11"/>
          </p:nvPr>
        </p:nvSpPr>
        <p:spPr/>
        <p:txBody>
          <a:bodyPr/>
          <a:lstStyle/>
          <a:p>
            <a:r>
              <a:rPr lang="en-US" altLang="zh-CN"/>
              <a:t>2023</a:t>
            </a:r>
            <a:r>
              <a:rPr lang="zh-CN" altLang="en-US"/>
              <a:t>年度中科院理论物理前沿重点实验室年会</a:t>
            </a:r>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69052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8" name="标题占位符 1"/>
          <p:cNvSpPr txBox="1"/>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单击此处编辑母版标题样式</a:t>
            </a:r>
            <a:endParaRPr lang="zh-CN" altLang="en-US" dirty="0"/>
          </a:p>
        </p:txBody>
      </p:sp>
      <p:sp>
        <p:nvSpPr>
          <p:cNvPr id="9" name="文本占位符 2"/>
          <p:cNvSpPr>
            <a:spLocks noGrp="1"/>
          </p:cNvSpPr>
          <p:nvPr>
            <p:ph idx="13" hasCustomPrompt="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27430" y="8620"/>
            <a:ext cx="9668970" cy="648072"/>
          </a:xfrm>
          <a:prstGeom prst="rect">
            <a:avLst/>
          </a:prstGeom>
          <a:solidFill>
            <a:srgbClr val="B61616"/>
          </a:solidFill>
        </p:spPr>
        <p:txBody>
          <a:bodyPr vert="horz" wrap="square" bIns="46800" rtlCol="0" anchor="ctr">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第二部分：学校改革创新发展中存在的突出问题和差距不足</a:t>
            </a:r>
          </a:p>
        </p:txBody>
      </p:sp>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7" name="矩形 16"/>
          <p:cNvSpPr/>
          <p:nvPr userDrawn="1"/>
        </p:nvSpPr>
        <p:spPr>
          <a:xfrm>
            <a:off x="27430" y="764704"/>
            <a:ext cx="12117242" cy="596823"/>
          </a:xfrm>
          <a:prstGeom prst="rect">
            <a:avLst/>
          </a:prstGeom>
          <a:solidFill>
            <a:srgbClr val="B6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kern="1200" dirty="0">
                <a:solidFill>
                  <a:schemeClr val="lt1"/>
                </a:solidFill>
                <a:effectLst/>
                <a:latin typeface="微软雅黑" panose="020B0503020204020204" pitchFamily="34" charset="-122"/>
                <a:ea typeface="微软雅黑" panose="020B0503020204020204" pitchFamily="34" charset="-122"/>
                <a:cs typeface="+mn-cs"/>
              </a:rPr>
              <a:t>一、科教融合模式下的党建问题（二级标题）</a:t>
            </a:r>
            <a:endParaRPr lang="zh-CN" altLang="zh-CN" sz="2400" b="1" kern="1200" dirty="0">
              <a:solidFill>
                <a:schemeClr val="lt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3499655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zh-CN" altLang="en-US"/>
              <a:t>单击此处编辑母版标题样式</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3" name="Date Placeholder 2"/>
          <p:cNvSpPr>
            <a:spLocks noGrp="1"/>
          </p:cNvSpPr>
          <p:nvPr>
            <p:ph type="dt" sz="half" idx="10"/>
          </p:nvPr>
        </p:nvSpPr>
        <p:spPr/>
        <p:txBody>
          <a:bodyPr/>
          <a:lstStyle/>
          <a:p>
            <a:r>
              <a:rPr lang="en-US" altLang="zh-CN"/>
              <a:t>2023/06/01</a:t>
            </a:r>
            <a:endParaRPr lang="en-US" dirty="0"/>
          </a:p>
        </p:txBody>
      </p:sp>
      <p:sp>
        <p:nvSpPr>
          <p:cNvPr id="4" name="Footer Placeholder 3"/>
          <p:cNvSpPr>
            <a:spLocks noGrp="1"/>
          </p:cNvSpPr>
          <p:nvPr>
            <p:ph type="ftr" sz="quarter" idx="11"/>
          </p:nvPr>
        </p:nvSpPr>
        <p:spPr/>
        <p:txBody>
          <a:bodyPr/>
          <a:lstStyle/>
          <a:p>
            <a:r>
              <a:rPr lang="en-US" altLang="zh-CN"/>
              <a:t>2023</a:t>
            </a:r>
            <a:r>
              <a:rPr lang="zh-CN" altLang="en-US"/>
              <a:t>年度中科院理论物理前沿重点实验室年会</a:t>
            </a:r>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403073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zh-CN" altLang="en-US"/>
              <a:t>单击此处编辑母版标题样式</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3" name="Date Placeholder 2"/>
          <p:cNvSpPr>
            <a:spLocks noGrp="1"/>
          </p:cNvSpPr>
          <p:nvPr>
            <p:ph type="dt" sz="half" idx="10"/>
          </p:nvPr>
        </p:nvSpPr>
        <p:spPr/>
        <p:txBody>
          <a:bodyPr/>
          <a:lstStyle/>
          <a:p>
            <a:r>
              <a:rPr lang="en-US" altLang="zh-CN"/>
              <a:t>2023/06/01</a:t>
            </a:r>
            <a:endParaRPr lang="en-US" dirty="0"/>
          </a:p>
        </p:txBody>
      </p:sp>
      <p:sp>
        <p:nvSpPr>
          <p:cNvPr id="4" name="Footer Placeholder 3"/>
          <p:cNvSpPr>
            <a:spLocks noGrp="1"/>
          </p:cNvSpPr>
          <p:nvPr>
            <p:ph type="ftr" sz="quarter" idx="11"/>
          </p:nvPr>
        </p:nvSpPr>
        <p:spPr/>
        <p:txBody>
          <a:bodyPr/>
          <a:lstStyle/>
          <a:p>
            <a:r>
              <a:rPr lang="en-US" altLang="zh-CN"/>
              <a:t>2023</a:t>
            </a:r>
            <a:r>
              <a:rPr lang="zh-CN" altLang="en-US"/>
              <a:t>年度中科院理论物理前沿重点实验室年会</a:t>
            </a:r>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0355234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r>
              <a:rPr lang="en-US" altLang="zh-CN"/>
              <a:t>2023/06/01</a:t>
            </a:r>
            <a:endParaRPr lang="en-US" dirty="0"/>
          </a:p>
        </p:txBody>
      </p:sp>
      <p:sp>
        <p:nvSpPr>
          <p:cNvPr id="5" name="Footer Placeholder 4"/>
          <p:cNvSpPr>
            <a:spLocks noGrp="1"/>
          </p:cNvSpPr>
          <p:nvPr>
            <p:ph type="ftr" sz="quarter" idx="11"/>
          </p:nvPr>
        </p:nvSpPr>
        <p:spPr/>
        <p:txBody>
          <a:bodyPr/>
          <a:lstStyle/>
          <a:p>
            <a:r>
              <a:rPr lang="en-US" altLang="zh-CN"/>
              <a:t>2023</a:t>
            </a:r>
            <a:r>
              <a:rPr lang="zh-CN" altLang="en-US"/>
              <a:t>年度中科院理论物理前沿重点实验室年会</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4243315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r>
              <a:rPr lang="en-US" altLang="zh-CN"/>
              <a:t>2023/06/01</a:t>
            </a:r>
            <a:endParaRPr lang="en-US" dirty="0"/>
          </a:p>
        </p:txBody>
      </p:sp>
      <p:sp>
        <p:nvSpPr>
          <p:cNvPr id="5" name="Footer Placeholder 4"/>
          <p:cNvSpPr>
            <a:spLocks noGrp="1"/>
          </p:cNvSpPr>
          <p:nvPr>
            <p:ph type="ftr" sz="quarter" idx="11"/>
          </p:nvPr>
        </p:nvSpPr>
        <p:spPr/>
        <p:txBody>
          <a:bodyPr/>
          <a:lstStyle/>
          <a:p>
            <a:r>
              <a:rPr lang="en-US" altLang="zh-CN"/>
              <a:t>2023</a:t>
            </a:r>
            <a:r>
              <a:rPr lang="zh-CN" altLang="en-US"/>
              <a:t>年度中科院理论物理前沿重点实验室年会</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3571545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rgbClr val="B61616"/>
                </a:solidFill>
                <a:latin typeface="微软雅黑" panose="020B0503020204020204" pitchFamily="34" charset="-122"/>
                <a:ea typeface="微软雅黑" panose="020B0503020204020204" pitchFamily="34" charset="-122"/>
              </a:rPr>
              <a:t>‹#›</a:t>
            </a:fld>
            <a:endParaRPr kumimoji="1" lang="zh-CN" altLang="en-US" sz="2400" b="0" dirty="0">
              <a:solidFill>
                <a:srgbClr val="B61616"/>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142271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1" name="文本框 1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rgbClr val="B61616"/>
                </a:solidFill>
                <a:latin typeface="微软雅黑" panose="020B0503020204020204" pitchFamily="34" charset="-122"/>
                <a:ea typeface="微软雅黑" panose="020B0503020204020204" pitchFamily="34" charset="-122"/>
              </a:rPr>
              <a:t>‹#›</a:t>
            </a:fld>
            <a:endParaRPr kumimoji="1" lang="zh-CN" altLang="en-US" sz="2400" b="0" dirty="0">
              <a:solidFill>
                <a:srgbClr val="B61616"/>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946371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矩形 17"/>
          <p:cNvSpPr/>
          <p:nvPr userDrawn="1"/>
        </p:nvSpPr>
        <p:spPr>
          <a:xfrm>
            <a:off x="0" y="6309320"/>
            <a:ext cx="12192000" cy="548680"/>
          </a:xfrm>
          <a:prstGeom prst="rect">
            <a:avLst/>
          </a:prstGeom>
          <a:solidFill>
            <a:srgbClr val="B61616"/>
          </a:solidFill>
          <a:ln>
            <a:solidFill>
              <a:srgbClr val="B61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userDrawn="1"/>
        </p:nvPicPr>
        <p:blipFill rotWithShape="1">
          <a:blip r:embed="rId3">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20" name="内容占位符 2"/>
          <p:cNvSpPr>
            <a:spLocks noGrp="1"/>
          </p:cNvSpPr>
          <p:nvPr>
            <p:ph idx="1"/>
          </p:nvPr>
        </p:nvSpPr>
        <p:spPr>
          <a:xfrm>
            <a:off x="27430" y="1361527"/>
            <a:ext cx="11031016" cy="5284594"/>
          </a:xfrm>
          <a:prstGeom prst="rect">
            <a:avLst/>
          </a:prstGeom>
        </p:spPr>
        <p:txBody>
          <a:bodyPr/>
          <a:lstStyle>
            <a:lvl1pPr eaLnBrk="1">
              <a:lnSpc>
                <a:spcPct val="150000"/>
              </a:lnSpc>
              <a:buFont typeface="Wingdings" panose="05000000000000000000" pitchFamily="2" charset="2"/>
              <a:buChar char="p"/>
              <a:defRPr sz="2400">
                <a:solidFill>
                  <a:srgbClr val="133984"/>
                </a:solidFill>
                <a:latin typeface="微软雅黑" panose="020B0503020204020204" pitchFamily="34" charset="-122"/>
                <a:ea typeface="微软雅黑" panose="020B0503020204020204" pitchFamily="34" charset="-122"/>
              </a:defRPr>
            </a:lvl1pPr>
            <a:lvl2pPr eaLnBrk="1">
              <a:lnSpc>
                <a:spcPct val="150000"/>
              </a:lnSpc>
              <a:defRPr sz="2000">
                <a:solidFill>
                  <a:srgbClr val="133984"/>
                </a:solidFill>
                <a:latin typeface="微软雅黑" panose="020B0503020204020204" pitchFamily="34" charset="-122"/>
                <a:ea typeface="微软雅黑" panose="020B0503020204020204" pitchFamily="34" charset="-122"/>
              </a:defRPr>
            </a:lvl2pPr>
            <a:lvl3pPr eaLnBrk="1">
              <a:lnSpc>
                <a:spcPct val="150000"/>
              </a:lnSpc>
              <a:defRPr sz="2000">
                <a:solidFill>
                  <a:srgbClr val="133984"/>
                </a:solidFill>
                <a:latin typeface="微软雅黑" panose="020B0503020204020204" pitchFamily="34" charset="-122"/>
                <a:ea typeface="微软雅黑" panose="020B0503020204020204" pitchFamily="34" charset="-122"/>
              </a:defRPr>
            </a:lvl3pPr>
            <a:lvl4pPr eaLnBrk="1">
              <a:lnSpc>
                <a:spcPct val="150000"/>
              </a:lnSpc>
              <a:defRPr>
                <a:solidFill>
                  <a:srgbClr val="133984"/>
                </a:solidFill>
                <a:latin typeface="微软雅黑" panose="020B0503020204020204" pitchFamily="34" charset="-122"/>
                <a:ea typeface="微软雅黑" panose="020B0503020204020204" pitchFamily="34" charset="-122"/>
              </a:defRPr>
            </a:lvl4pPr>
            <a:lvl5pPr eaLnBrk="1">
              <a:lnSpc>
                <a:spcPct val="150000"/>
              </a:lnSpc>
              <a:defRPr>
                <a:solidFill>
                  <a:srgbClr val="133984"/>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1" name="文本框 20"/>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userDrawn="1"/>
        </p:nvSpPr>
        <p:spPr>
          <a:xfrm>
            <a:off x="27430" y="8620"/>
            <a:ext cx="8228810" cy="648072"/>
          </a:xfrm>
          <a:prstGeom prst="rect">
            <a:avLst/>
          </a:prstGeom>
          <a:solidFill>
            <a:srgbClr val="B61616"/>
          </a:solidFill>
        </p:spPr>
        <p:txBody>
          <a:bodyPr vert="horz" wrap="square" bIns="46800" rtlCol="0" anchor="ctr">
            <a:noAutofit/>
          </a:bodyPr>
          <a:lstStyle/>
          <a:p>
            <a:r>
              <a:rPr lang="zh-CN" altLang="en-US" sz="3200" b="1" dirty="0">
                <a:solidFill>
                  <a:schemeClr val="bg1"/>
                </a:solidFill>
                <a:latin typeface="微软雅黑" panose="020B0503020204020204" pitchFamily="34" charset="-122"/>
                <a:ea typeface="微软雅黑" panose="020B0503020204020204" pitchFamily="34" charset="-122"/>
              </a:rPr>
              <a:t>第三部分：</a:t>
            </a:r>
            <a:r>
              <a:rPr lang="en-US" altLang="zh-CN" sz="3200" b="1" dirty="0">
                <a:solidFill>
                  <a:schemeClr val="bg1"/>
                </a:solidFill>
                <a:latin typeface="微软雅黑" panose="020B0503020204020204" pitchFamily="34" charset="-122"/>
                <a:ea typeface="微软雅黑" panose="020B0503020204020204" pitchFamily="34" charset="-122"/>
              </a:rPr>
              <a:t>2019</a:t>
            </a:r>
            <a:r>
              <a:rPr lang="zh-CN" altLang="en-US" sz="3200" b="1" dirty="0">
                <a:solidFill>
                  <a:schemeClr val="bg1"/>
                </a:solidFill>
                <a:latin typeface="微软雅黑" panose="020B0503020204020204" pitchFamily="34" charset="-122"/>
                <a:ea typeface="微软雅黑" panose="020B0503020204020204" pitchFamily="34" charset="-122"/>
              </a:rPr>
              <a:t>年工作思路和重点工作举措</a:t>
            </a:r>
          </a:p>
        </p:txBody>
      </p:sp>
    </p:spTree>
    <p:extLst>
      <p:ext uri="{BB962C8B-B14F-4D97-AF65-F5344CB8AC3E}">
        <p14:creationId xmlns:p14="http://schemas.microsoft.com/office/powerpoint/2010/main" val="12269805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13" name="图片 12" descr="微信图片_20180901074658">
            <a:extLst>
              <a:ext uri="{FF2B5EF4-FFF2-40B4-BE49-F238E27FC236}">
                <a16:creationId xmlns:a16="http://schemas.microsoft.com/office/drawing/2014/main" id="{6A703084-93BF-824E-8CBE-41D0EEB72C68}"/>
              </a:ext>
            </a:extLst>
          </p:cNvPr>
          <p:cNvPicPr>
            <a:picLocks noChangeAspect="1"/>
          </p:cNvPicPr>
          <p:nvPr userDrawn="1"/>
        </p:nvPicPr>
        <p:blipFill rotWithShape="1">
          <a:blip r:embed="rId2"/>
          <a:srcRect l="5589" r="18064"/>
          <a:stretch/>
        </p:blipFill>
        <p:spPr>
          <a:xfrm>
            <a:off x="5847478" y="193198"/>
            <a:ext cx="1509763" cy="988613"/>
          </a:xfrm>
          <a:prstGeom prst="roundRect">
            <a:avLst>
              <a:gd name="adj" fmla="val 8594"/>
            </a:avLst>
          </a:prstGeom>
          <a:noFill/>
          <a:ln>
            <a:noFill/>
          </a:ln>
          <a:effectLst>
            <a:reflection blurRad="12700" stA="38000" endPos="28000" dist="5000" dir="5400000" sy="-100000" algn="bl" rotWithShape="0"/>
          </a:effectLst>
        </p:spPr>
      </p:pic>
      <p:pic>
        <p:nvPicPr>
          <p:cNvPr id="14" name="图片 13" descr="草地上的建筑&#10;&#10;描述已自动生成">
            <a:extLst>
              <a:ext uri="{FF2B5EF4-FFF2-40B4-BE49-F238E27FC236}">
                <a16:creationId xmlns:a16="http://schemas.microsoft.com/office/drawing/2014/main" id="{F435DBA9-6B3A-D746-8E31-96AC81A3B3E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7277"/>
          <a:stretch/>
        </p:blipFill>
        <p:spPr>
          <a:xfrm>
            <a:off x="7434540" y="188642"/>
            <a:ext cx="1509763" cy="993169"/>
          </a:xfrm>
          <a:prstGeom prst="roundRect">
            <a:avLst>
              <a:gd name="adj" fmla="val 8594"/>
            </a:avLst>
          </a:prstGeom>
          <a:noFill/>
          <a:ln>
            <a:noFill/>
          </a:ln>
          <a:effectLst>
            <a:reflection blurRad="12700" stA="38000" endPos="28000" dist="5000" dir="5400000" sy="-100000" algn="bl" rotWithShape="0"/>
          </a:effectLst>
        </p:spPr>
      </p:pic>
      <p:pic>
        <p:nvPicPr>
          <p:cNvPr id="15" name="图片 14">
            <a:extLst>
              <a:ext uri="{FF2B5EF4-FFF2-40B4-BE49-F238E27FC236}">
                <a16:creationId xmlns:a16="http://schemas.microsoft.com/office/drawing/2014/main" id="{E2E799C2-E5A9-6B4C-AF2A-EC7E76A8501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058" t="23698" r="-2" b="11995"/>
          <a:stretch/>
        </p:blipFill>
        <p:spPr>
          <a:xfrm>
            <a:off x="9007366" y="193198"/>
            <a:ext cx="1513315" cy="988613"/>
          </a:xfrm>
          <a:prstGeom prst="roundRect">
            <a:avLst>
              <a:gd name="adj" fmla="val 8594"/>
            </a:avLst>
          </a:prstGeom>
          <a:noFill/>
          <a:ln>
            <a:noFill/>
          </a:ln>
          <a:effectLst>
            <a:reflection blurRad="12700" stA="38000" endPos="28000" dist="5000" dir="5400000" sy="-100000" algn="bl" rotWithShape="0"/>
          </a:effectLst>
        </p:spPr>
      </p:pic>
      <p:pic>
        <p:nvPicPr>
          <p:cNvPr id="16" name="图片 15" descr="城市的风景&#10;&#10;描述已自动生成">
            <a:extLst>
              <a:ext uri="{FF2B5EF4-FFF2-40B4-BE49-F238E27FC236}">
                <a16:creationId xmlns:a16="http://schemas.microsoft.com/office/drawing/2014/main" id="{E03240A7-F49A-304C-8DF9-BDC484D0F06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825" t="21146" r="15777"/>
          <a:stretch/>
        </p:blipFill>
        <p:spPr>
          <a:xfrm>
            <a:off x="10583918" y="189601"/>
            <a:ext cx="1513490" cy="992210"/>
          </a:xfrm>
          <a:prstGeom prst="roundRect">
            <a:avLst>
              <a:gd name="adj" fmla="val 8594"/>
            </a:avLst>
          </a:prstGeom>
          <a:noFill/>
          <a:ln>
            <a:noFill/>
          </a:ln>
          <a:effectLst>
            <a:reflection blurRad="12700" stA="38000" endPos="28000" dist="5000" dir="5400000" sy="-100000" algn="bl" rotWithShape="0"/>
          </a:effectLst>
        </p:spPr>
      </p:pic>
      <p:pic>
        <p:nvPicPr>
          <p:cNvPr id="2050" name="Picture 2" descr="D:\0-高研院工作\0-高研院工作材料\框架性文件和协议\宣传册相关\20200107114242488.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90598"/>
            <a:ext cx="5724682" cy="96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7154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r>
              <a:rPr lang="en-US" altLang="zh-CN"/>
              <a:t>2023/06/01</a:t>
            </a:r>
            <a:endParaRPr lang="zh-CN" altLang="en-US"/>
          </a:p>
        </p:txBody>
      </p:sp>
      <p:sp>
        <p:nvSpPr>
          <p:cNvPr id="6" name="页脚占位符 5"/>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7" name="灯片编号占位符 6"/>
          <p:cNvSpPr>
            <a:spLocks noGrp="1"/>
          </p:cNvSpPr>
          <p:nvPr>
            <p:ph type="sldNum" sz="quarter" idx="12"/>
          </p:nvPr>
        </p:nvSpPr>
        <p:spPr/>
        <p:txBody>
          <a:bodyPr/>
          <a:lstStyle/>
          <a:p>
            <a:fld id="{F7A505B7-88C2-4F7B-935B-FAE52AA17DDA}" type="slidenum">
              <a:rPr lang="zh-CN" altLang="en-US" smtClean="0"/>
              <a:t>‹#›</a:t>
            </a:fld>
            <a:endParaRPr lang="zh-CN" altLang="en-US"/>
          </a:p>
        </p:txBody>
      </p:sp>
      <p:sp>
        <p:nvSpPr>
          <p:cNvPr id="10" name="日期占位符 3"/>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5D6369-485A-4804-AD99-AB23BED3EC2E}" type="datetimeFigureOut">
              <a:rPr lang="zh-CN" altLang="en-US" smtClean="0"/>
              <a:t>2023/6/1</a:t>
            </a:fld>
            <a:endParaRPr lang="zh-CN" altLang="en-US"/>
          </a:p>
        </p:txBody>
      </p:sp>
      <p:sp>
        <p:nvSpPr>
          <p:cNvPr id="11" name="灯片编号占位符 5"/>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1CFD7-7F81-4235-9F1A-A113AA1F33EB}" type="slidenum">
              <a:rPr lang="zh-CN" altLang="en-US" smtClean="0"/>
              <a:t>‹#›</a:t>
            </a:fld>
            <a:endParaRPr lang="zh-CN" altLang="en-US"/>
          </a:p>
        </p:txBody>
      </p:sp>
      <p:sp>
        <p:nvSpPr>
          <p:cNvPr id="12" name="矩形 11"/>
          <p:cNvSpPr/>
          <p:nvPr userDrawn="1"/>
        </p:nvSpPr>
        <p:spPr>
          <a:xfrm>
            <a:off x="0" y="6309320"/>
            <a:ext cx="12192000" cy="548680"/>
          </a:xfrm>
          <a:prstGeom prst="rect">
            <a:avLst/>
          </a:prstGeom>
          <a:solidFill>
            <a:srgbClr val="133984"/>
          </a:solidFill>
          <a:ln>
            <a:solidFill>
              <a:srgbClr val="133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049"/>
          <a:stretch>
            <a:fillRect/>
          </a:stretch>
        </p:blipFill>
        <p:spPr>
          <a:xfrm>
            <a:off x="3114989" y="6324108"/>
            <a:ext cx="5956919" cy="536404"/>
          </a:xfrm>
          <a:prstGeom prst="rect">
            <a:avLst/>
          </a:prstGeom>
        </p:spPr>
      </p:pic>
      <p:sp>
        <p:nvSpPr>
          <p:cNvPr id="14" name="文本框 1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16" name="图片 15"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7984"/>
            <a:ext cx="12192000" cy="426720"/>
          </a:xfrm>
          <a:prstGeom prst="rect">
            <a:avLst/>
          </a:prstGeom>
        </p:spPr>
      </p:pic>
      <p:sp>
        <p:nvSpPr>
          <p:cNvPr id="18" name="文本框 17"/>
          <p:cNvSpPr txBox="1"/>
          <p:nvPr userDrawn="1"/>
        </p:nvSpPr>
        <p:spPr>
          <a:xfrm>
            <a:off x="15598" y="25072"/>
            <a:ext cx="8096626" cy="584775"/>
          </a:xfrm>
          <a:prstGeom prst="rect">
            <a:avLst/>
          </a:prstGeom>
          <a:solidFill>
            <a:srgbClr val="133984"/>
          </a:solidFill>
          <a:ln>
            <a:solidFill>
              <a:srgbClr val="133984"/>
            </a:solidFill>
          </a:ln>
        </p:spPr>
        <p:txBody>
          <a:bodyPr vert="horz" wrap="square" rtlCol="0">
            <a:spAutoFit/>
          </a:bodyPr>
          <a:lstStyle/>
          <a:p>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884"/>
            <a:ext cx="12192000" cy="427921"/>
          </a:xfrm>
          <a:prstGeom prst="rect">
            <a:avLst/>
          </a:prstGeom>
        </p:spPr>
      </p:pic>
    </p:spTree>
    <p:extLst>
      <p:ext uri="{BB962C8B-B14F-4D97-AF65-F5344CB8AC3E}">
        <p14:creationId xmlns:p14="http://schemas.microsoft.com/office/powerpoint/2010/main" val="31493383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95" y="341633"/>
            <a:ext cx="12192000" cy="429417"/>
          </a:xfrm>
          <a:prstGeom prst="rect">
            <a:avLst/>
          </a:prstGeom>
        </p:spPr>
      </p:pic>
      <p:sp>
        <p:nvSpPr>
          <p:cNvPr id="4" name="文本框 3"/>
          <p:cNvSpPr txBox="1"/>
          <p:nvPr userDrawn="1"/>
        </p:nvSpPr>
        <p:spPr>
          <a:xfrm>
            <a:off x="218661" y="6525344"/>
            <a:ext cx="781877" cy="307777"/>
          </a:xfrm>
          <a:prstGeom prst="rect">
            <a:avLst/>
          </a:prstGeom>
          <a:noFill/>
        </p:spPr>
        <p:txBody>
          <a:bodyPr wrap="square" rtlCol="0">
            <a:spAutoFit/>
          </a:bodyPr>
          <a:lstStyle/>
          <a:p>
            <a:fld id="{9B7635C1-6798-9B47-9590-8AE8FA693BCC}" type="slidenum">
              <a:rPr kumimoji="1" lang="zh-CN" altLang="en-US" sz="1400" b="0" smtClean="0">
                <a:solidFill>
                  <a:schemeClr val="bg1"/>
                </a:solidFill>
                <a:latin typeface="微软雅黑" panose="020B0503020204020204" pitchFamily="34" charset="-122"/>
                <a:ea typeface="微软雅黑" panose="020B0503020204020204" pitchFamily="34" charset="-122"/>
              </a:rPr>
              <a:t>‹#›</a:t>
            </a:fld>
            <a:endParaRPr kumimoji="1" lang="zh-CN" altLang="en-US" sz="2400" b="0"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tretch>
            <a:fillRect/>
          </a:stretch>
        </p:blipFill>
        <p:spPr>
          <a:xfrm>
            <a:off x="11136560" y="6491549"/>
            <a:ext cx="805893" cy="317473"/>
          </a:xfrm>
          <a:prstGeom prst="rect">
            <a:avLst/>
          </a:prstGeom>
        </p:spPr>
      </p:pic>
    </p:spTree>
    <p:extLst>
      <p:ext uri="{BB962C8B-B14F-4D97-AF65-F5344CB8AC3E}">
        <p14:creationId xmlns:p14="http://schemas.microsoft.com/office/powerpoint/2010/main" val="3446578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theme" Target="../theme/theme6.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theme" Target="../theme/theme7.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theme" Target="../theme/theme8.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theme" Target="../theme/theme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2023/06/01</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505B7-88C2-4F7B-935B-FAE52AA17DD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64" r:id="rId4"/>
    <p:sldLayoutId id="2147483665" r:id="rId5"/>
    <p:sldLayoutId id="2147483666" r:id="rId6"/>
    <p:sldLayoutId id="2147483667" r:id="rId7"/>
    <p:sldLayoutId id="2147483670" r:id="rId8"/>
    <p:sldLayoutId id="2147483671" r:id="rId9"/>
    <p:sldLayoutId id="2147483672" r:id="rId10"/>
    <p:sldLayoutId id="2147483673" r:id="rId11"/>
    <p:sldLayoutId id="2147483674" r:id="rId12"/>
    <p:sldLayoutId id="2147483675" r:id="rId13"/>
    <p:sldLayoutId id="2147483684" r:id="rId14"/>
    <p:sldLayoutId id="2147483688" r:id="rId15"/>
    <p:sldLayoutId id="2147483691"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2023/06/01</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505B7-88C2-4F7B-935B-FAE52AA17DDA}" type="slidenum">
              <a:rPr lang="zh-CN" altLang="en-US" smtClean="0"/>
              <a:t>‹#›</a:t>
            </a:fld>
            <a:endParaRPr lang="zh-CN" altLang="en-US"/>
          </a:p>
        </p:txBody>
      </p:sp>
    </p:spTree>
    <p:extLst>
      <p:ext uri="{BB962C8B-B14F-4D97-AF65-F5344CB8AC3E}">
        <p14:creationId xmlns:p14="http://schemas.microsoft.com/office/powerpoint/2010/main" val="199280335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7" r:id="rId14"/>
    <p:sldLayoutId id="2147483710" r:id="rId15"/>
    <p:sldLayoutId id="2147483711"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2023/06/01</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505B7-88C2-4F7B-935B-FAE52AA17DDA}" type="slidenum">
              <a:rPr lang="zh-CN" altLang="en-US" smtClean="0"/>
              <a:t>‹#›</a:t>
            </a:fld>
            <a:endParaRPr lang="zh-CN" altLang="en-US"/>
          </a:p>
        </p:txBody>
      </p:sp>
    </p:spTree>
    <p:extLst>
      <p:ext uri="{BB962C8B-B14F-4D97-AF65-F5344CB8AC3E}">
        <p14:creationId xmlns:p14="http://schemas.microsoft.com/office/powerpoint/2010/main" val="381910268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40" r:id="rId14"/>
    <p:sldLayoutId id="2147483743" r:id="rId15"/>
    <p:sldLayoutId id="2147483744"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2023/06/01</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505B7-88C2-4F7B-935B-FAE52AA17DDA}" type="slidenum">
              <a:rPr lang="zh-CN" altLang="en-US" smtClean="0"/>
              <a:t>‹#›</a:t>
            </a:fld>
            <a:endParaRPr lang="zh-CN" altLang="en-US"/>
          </a:p>
        </p:txBody>
      </p:sp>
    </p:spTree>
    <p:extLst>
      <p:ext uri="{BB962C8B-B14F-4D97-AF65-F5344CB8AC3E}">
        <p14:creationId xmlns:p14="http://schemas.microsoft.com/office/powerpoint/2010/main" val="368812296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60" r:id="rId14"/>
    <p:sldLayoutId id="2147483763" r:id="rId15"/>
    <p:sldLayoutId id="2147483764" r:id="rId16"/>
    <p:sldLayoutId id="2147483795"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05D7556-A164-44C5-AE0D-F62ABB202D3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42A8B89-0691-4EF3-B6C9-0BB391744D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CFBEE2-BA38-42B5-81B4-D2581D3C3242}"/>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ltLang="zh-CN"/>
              <a:t>2023/06/01</a:t>
            </a:r>
            <a:endParaRPr lang="zh-CN" altLang="en-US"/>
          </a:p>
        </p:txBody>
      </p:sp>
      <p:sp>
        <p:nvSpPr>
          <p:cNvPr id="5" name="页脚占位符 4">
            <a:extLst>
              <a:ext uri="{FF2B5EF4-FFF2-40B4-BE49-F238E27FC236}">
                <a16:creationId xmlns:a16="http://schemas.microsoft.com/office/drawing/2014/main" id="{A1093066-433E-4B87-BB96-B5C54F86DC81}"/>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ltLang="zh-CN"/>
              <a:t>2023</a:t>
            </a:r>
            <a:r>
              <a:rPr lang="zh-CN" altLang="en-US"/>
              <a:t>年度中科院理论物理前沿重点实验室年会</a:t>
            </a:r>
          </a:p>
        </p:txBody>
      </p:sp>
      <p:sp>
        <p:nvSpPr>
          <p:cNvPr id="6" name="灯片编号占位符 5">
            <a:extLst>
              <a:ext uri="{FF2B5EF4-FFF2-40B4-BE49-F238E27FC236}">
                <a16:creationId xmlns:a16="http://schemas.microsoft.com/office/drawing/2014/main" id="{F0C4B024-3CFD-4F09-8EE2-6F5CDEF8C663}"/>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46DEE04-505A-4CBB-A7D2-D3F925BBD468}" type="slidenum">
              <a:rPr lang="zh-CN" altLang="en-US" smtClean="0"/>
              <a:t>‹#›</a:t>
            </a:fld>
            <a:endParaRPr lang="zh-CN" altLang="en-US"/>
          </a:p>
        </p:txBody>
      </p:sp>
    </p:spTree>
    <p:extLst>
      <p:ext uri="{BB962C8B-B14F-4D97-AF65-F5344CB8AC3E}">
        <p14:creationId xmlns:p14="http://schemas.microsoft.com/office/powerpoint/2010/main" val="373097003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r>
              <a:rPr lang="en-US" altLang="zh-CN"/>
              <a:t>2023/06/01</a:t>
            </a:r>
            <a:endParaRPr lang="zh-CN" alt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r>
              <a:rPr lang="en-US" altLang="zh-CN"/>
              <a:t>2023</a:t>
            </a:r>
            <a:r>
              <a:rPr lang="zh-CN" altLang="en-US"/>
              <a:t>年度中科院理论物理前沿重点实验室年会</a:t>
            </a: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46DEE04-505A-4CBB-A7D2-D3F925BBD468}" type="slidenum">
              <a:rPr lang="zh-CN" altLang="en-US" smtClean="0"/>
              <a:t>‹#›</a:t>
            </a:fld>
            <a:endParaRPr lang="zh-CN" altLang="en-US"/>
          </a:p>
        </p:txBody>
      </p:sp>
    </p:spTree>
    <p:extLst>
      <p:ext uri="{BB962C8B-B14F-4D97-AF65-F5344CB8AC3E}">
        <p14:creationId xmlns:p14="http://schemas.microsoft.com/office/powerpoint/2010/main" val="751659615"/>
      </p:ext>
    </p:extLst>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Lst>
  <p:hf hdr="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2023/06/01</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505B7-88C2-4F7B-935B-FAE52AA17DDA}" type="slidenum">
              <a:rPr lang="zh-CN" altLang="en-US" smtClean="0"/>
              <a:t>‹#›</a:t>
            </a:fld>
            <a:endParaRPr lang="zh-CN" altLang="en-US"/>
          </a:p>
        </p:txBody>
      </p:sp>
    </p:spTree>
    <p:extLst>
      <p:ext uri="{BB962C8B-B14F-4D97-AF65-F5344CB8AC3E}">
        <p14:creationId xmlns:p14="http://schemas.microsoft.com/office/powerpoint/2010/main" val="312906630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3" r:id="rId14"/>
    <p:sldLayoutId id="2147483826" r:id="rId15"/>
    <p:sldLayoutId id="2147483827" r:id="rId16"/>
    <p:sldLayoutId id="2147483828"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2023/06/01</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505B7-88C2-4F7B-935B-FAE52AA17DDA}" type="slidenum">
              <a:rPr lang="zh-CN" altLang="en-US" smtClean="0"/>
              <a:t>‹#›</a:t>
            </a:fld>
            <a:endParaRPr lang="zh-CN" altLang="en-US"/>
          </a:p>
        </p:txBody>
      </p:sp>
    </p:spTree>
    <p:extLst>
      <p:ext uri="{BB962C8B-B14F-4D97-AF65-F5344CB8AC3E}">
        <p14:creationId xmlns:p14="http://schemas.microsoft.com/office/powerpoint/2010/main" val="2562026961"/>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4" r:id="rId14"/>
    <p:sldLayoutId id="2147483847" r:id="rId15"/>
    <p:sldLayoutId id="2147483848"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2023/06/01</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505B7-88C2-4F7B-935B-FAE52AA17DDA}" type="slidenum">
              <a:rPr lang="zh-CN" altLang="en-US" smtClean="0"/>
              <a:t>‹#›</a:t>
            </a:fld>
            <a:endParaRPr lang="zh-CN" altLang="en-US"/>
          </a:p>
        </p:txBody>
      </p:sp>
    </p:spTree>
    <p:extLst>
      <p:ext uri="{BB962C8B-B14F-4D97-AF65-F5344CB8AC3E}">
        <p14:creationId xmlns:p14="http://schemas.microsoft.com/office/powerpoint/2010/main" val="421210932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4" r:id="rId14"/>
    <p:sldLayoutId id="2147483867" r:id="rId15"/>
    <p:sldLayoutId id="2147483868" r:id="rId16"/>
    <p:sldLayoutId id="2147483869"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emf"/></Relationships>
</file>

<file path=ppt/slides/_rels/slide1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0.xml"/><Relationship Id="rId1" Type="http://schemas.openxmlformats.org/officeDocument/2006/relationships/slideLayout" Target="../slideLayouts/slideLayout47.xml"/><Relationship Id="rId5" Type="http://schemas.openxmlformats.org/officeDocument/2006/relationships/image" Target="../media/image41.emf"/><Relationship Id="rId4" Type="http://schemas.openxmlformats.org/officeDocument/2006/relationships/image" Target="../media/image40.emf"/></Relationships>
</file>

<file path=ppt/slides/_rels/slide12.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230.png"/><Relationship Id="rId7" Type="http://schemas.openxmlformats.org/officeDocument/2006/relationships/image" Target="../media/image270.png"/><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image" Target="../media/image260.png"/><Relationship Id="rId5" Type="http://schemas.openxmlformats.org/officeDocument/2006/relationships/image" Target="../media/image250.png"/><Relationship Id="rId4" Type="http://schemas.openxmlformats.org/officeDocument/2006/relationships/image" Target="../media/image2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47.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16.xml"/><Relationship Id="rId1" Type="http://schemas.openxmlformats.org/officeDocument/2006/relationships/slideLayout" Target="../slideLayouts/slideLayout65.xml"/><Relationship Id="rId4" Type="http://schemas.openxmlformats.org/officeDocument/2006/relationships/image" Target="../media/image49.tmp"/></Relationships>
</file>

<file path=ppt/slides/_rels/slide18.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17.xml"/><Relationship Id="rId1" Type="http://schemas.openxmlformats.org/officeDocument/2006/relationships/slideLayout" Target="../slideLayouts/slideLayout65.xml"/><Relationship Id="rId5" Type="http://schemas.openxmlformats.org/officeDocument/2006/relationships/image" Target="../media/image52.png"/><Relationship Id="rId4" Type="http://schemas.openxmlformats.org/officeDocument/2006/relationships/image" Target="../media/image51.tmp"/></Relationships>
</file>

<file path=ppt/slides/_rels/slide19.xml.rels><?xml version="1.0" encoding="UTF-8" standalone="yes"?>
<Relationships xmlns="http://schemas.openxmlformats.org/package/2006/relationships"><Relationship Id="rId3" Type="http://schemas.openxmlformats.org/officeDocument/2006/relationships/image" Target="../media/image50.tmp"/><Relationship Id="rId7" Type="http://schemas.openxmlformats.org/officeDocument/2006/relationships/image" Target="../media/image56.tmp"/><Relationship Id="rId2" Type="http://schemas.openxmlformats.org/officeDocument/2006/relationships/notesSlide" Target="../notesSlides/notesSlide18.xml"/><Relationship Id="rId1" Type="http://schemas.openxmlformats.org/officeDocument/2006/relationships/slideLayout" Target="../slideLayouts/slideLayout65.xml"/><Relationship Id="rId6" Type="http://schemas.openxmlformats.org/officeDocument/2006/relationships/image" Target="../media/image55.tmp"/><Relationship Id="rId5" Type="http://schemas.openxmlformats.org/officeDocument/2006/relationships/image" Target="../media/image54.tmp"/><Relationship Id="rId4" Type="http://schemas.openxmlformats.org/officeDocument/2006/relationships/image" Target="../media/image53.tmp"/></Relationships>
</file>

<file path=ppt/slides/_rels/slide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60.tmp"/><Relationship Id="rId3" Type="http://schemas.openxmlformats.org/officeDocument/2006/relationships/image" Target="../media/image53.tmp"/><Relationship Id="rId7" Type="http://schemas.openxmlformats.org/officeDocument/2006/relationships/image" Target="../media/image59.tmp"/><Relationship Id="rId2" Type="http://schemas.openxmlformats.org/officeDocument/2006/relationships/notesSlide" Target="../notesSlides/notesSlide19.xml"/><Relationship Id="rId1" Type="http://schemas.openxmlformats.org/officeDocument/2006/relationships/slideLayout" Target="../slideLayouts/slideLayout65.xml"/><Relationship Id="rId6" Type="http://schemas.openxmlformats.org/officeDocument/2006/relationships/image" Target="../media/image58.tmp"/><Relationship Id="rId5" Type="http://schemas.openxmlformats.org/officeDocument/2006/relationships/image" Target="../media/image57.tmp"/><Relationship Id="rId4" Type="http://schemas.openxmlformats.org/officeDocument/2006/relationships/image" Target="../media/image55.tmp"/><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22.xml"/><Relationship Id="rId1" Type="http://schemas.openxmlformats.org/officeDocument/2006/relationships/slideLayout" Target="../slideLayouts/slideLayout65.xml"/><Relationship Id="rId6" Type="http://schemas.openxmlformats.org/officeDocument/2006/relationships/image" Target="../media/image66.tmp"/><Relationship Id="rId5" Type="http://schemas.openxmlformats.org/officeDocument/2006/relationships/image" Target="../media/image65.tmp"/><Relationship Id="rId4" Type="http://schemas.openxmlformats.org/officeDocument/2006/relationships/image" Target="../media/image64.tmp"/></Relationships>
</file>

<file path=ppt/slides/_rels/slide2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3.xml"/><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63.xml"/><Relationship Id="rId5" Type="http://schemas.openxmlformats.org/officeDocument/2006/relationships/image" Target="../media/image71.emf"/><Relationship Id="rId4" Type="http://schemas.openxmlformats.org/officeDocument/2006/relationships/image" Target="../media/image70.emf"/></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67.xml"/><Relationship Id="rId4" Type="http://schemas.openxmlformats.org/officeDocument/2006/relationships/image" Target="../media/image74.tmp"/></Relationships>
</file>

<file path=ppt/slides/_rels/slide2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5.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140.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65.xml"/><Relationship Id="rId5" Type="http://schemas.openxmlformats.org/officeDocument/2006/relationships/image" Target="../media/image80.emf"/><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7.xml"/><Relationship Id="rId1" Type="http://schemas.openxmlformats.org/officeDocument/2006/relationships/slideLayout" Target="../slideLayouts/slideLayout65.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28.xml"/><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9.xml"/><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0.xml"/><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1.xml"/><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2.xml"/><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3.xml"/><Relationship Id="rId1" Type="http://schemas.openxmlformats.org/officeDocument/2006/relationships/slideLayout" Target="../slideLayouts/slideLayout65.xml"/><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4.xml"/><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5.xml"/><Relationship Id="rId1" Type="http://schemas.openxmlformats.org/officeDocument/2006/relationships/slideLayout" Target="../slideLayouts/slideLayout65.xml"/><Relationship Id="rId5" Type="http://schemas.openxmlformats.org/officeDocument/2006/relationships/image" Target="../media/image94.png"/><Relationship Id="rId4" Type="http://schemas.openxmlformats.org/officeDocument/2006/relationships/image" Target="../media/image88.emf"/></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image" Target="../media/image21.emf"/><Relationship Id="rId4" Type="http://schemas.openxmlformats.org/officeDocument/2006/relationships/image" Target="../media/image152.pn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65.xml"/><Relationship Id="rId4" Type="http://schemas.openxmlformats.org/officeDocument/2006/relationships/image" Target="../media/image90.emf"/></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8.xml"/><Relationship Id="rId1" Type="http://schemas.openxmlformats.org/officeDocument/2006/relationships/slideLayout" Target="../slideLayouts/slideLayout65.xml"/><Relationship Id="rId4" Type="http://schemas.openxmlformats.org/officeDocument/2006/relationships/image" Target="../media/image94.emf"/></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3.xml"/><Relationship Id="rId6" Type="http://schemas.openxmlformats.org/officeDocument/2006/relationships/image" Target="../media/image104.png"/><Relationship Id="rId5" Type="http://schemas.openxmlformats.org/officeDocument/2006/relationships/image" Target="../media/image98.png"/><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8.xml"/></Relationships>
</file>

<file path=ppt/slides/_rels/slide45.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108.xml"/><Relationship Id="rId6" Type="http://schemas.openxmlformats.org/officeDocument/2006/relationships/image" Target="../media/image149.png"/><Relationship Id="rId5" Type="http://schemas.openxmlformats.org/officeDocument/2006/relationships/image" Target="../media/image102.emf"/><Relationship Id="rId4" Type="http://schemas.openxmlformats.org/officeDocument/2006/relationships/image" Target="../media/image101.emf"/></Relationships>
</file>

<file path=ppt/slides/_rels/slide46.xml.rels><?xml version="1.0" encoding="UTF-8" standalone="yes"?>
<Relationships xmlns="http://schemas.openxmlformats.org/package/2006/relationships"><Relationship Id="rId3" Type="http://schemas.openxmlformats.org/officeDocument/2006/relationships/image" Target="../media/image104.emf"/><Relationship Id="rId7" Type="http://schemas.openxmlformats.org/officeDocument/2006/relationships/image" Target="../media/image310.png"/><Relationship Id="rId2" Type="http://schemas.openxmlformats.org/officeDocument/2006/relationships/image" Target="../media/image103.png"/><Relationship Id="rId1" Type="http://schemas.openxmlformats.org/officeDocument/2006/relationships/slideLayout" Target="../slideLayouts/slideLayout125.xml"/><Relationship Id="rId6" Type="http://schemas.openxmlformats.org/officeDocument/2006/relationships/image" Target="../media/image300.png"/><Relationship Id="rId5" Type="http://schemas.openxmlformats.org/officeDocument/2006/relationships/image" Target="../media/image106.emf"/><Relationship Id="rId4" Type="http://schemas.openxmlformats.org/officeDocument/2006/relationships/image" Target="../media/image105.emf"/></Relationships>
</file>

<file path=ppt/slides/_rels/slide47.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141.xml"/><Relationship Id="rId6" Type="http://schemas.openxmlformats.org/officeDocument/2006/relationships/image" Target="../media/image111.png"/><Relationship Id="rId5" Type="http://schemas.openxmlformats.org/officeDocument/2006/relationships/image" Target="../media/image110.emf"/><Relationship Id="rId4" Type="http://schemas.openxmlformats.org/officeDocument/2006/relationships/image" Target="../media/image109.emf"/></Relationships>
</file>

<file path=ppt/slides/_rels/slide48.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108.xml"/></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5.xml"/><Relationship Id="rId5" Type="http://schemas.openxmlformats.org/officeDocument/2006/relationships/image" Target="../media/image117.emf"/><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15.xml"/><Relationship Id="rId4" Type="http://schemas.openxmlformats.org/officeDocument/2006/relationships/image" Target="../media/image120.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1.xml"/><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42.xml"/><Relationship Id="rId1" Type="http://schemas.openxmlformats.org/officeDocument/2006/relationships/slideLayout" Target="../slideLayouts/slideLayout67.xml"/><Relationship Id="rId4" Type="http://schemas.openxmlformats.org/officeDocument/2006/relationships/image" Target="../media/image124.emf"/></Relationships>
</file>

<file path=ppt/slides/_rels/slide58.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43.xml"/><Relationship Id="rId1" Type="http://schemas.openxmlformats.org/officeDocument/2006/relationships/slideLayout" Target="../slideLayouts/slideLayout67.xml"/><Relationship Id="rId4" Type="http://schemas.openxmlformats.org/officeDocument/2006/relationships/image" Target="../media/image125.emf"/></Relationships>
</file>

<file path=ppt/slides/_rels/slide59.xml.rels><?xml version="1.0" encoding="UTF-8" standalone="yes"?>
<Relationships xmlns="http://schemas.openxmlformats.org/package/2006/relationships"><Relationship Id="rId3" Type="http://schemas.openxmlformats.org/officeDocument/2006/relationships/image" Target="../media/image127.tmp"/><Relationship Id="rId2" Type="http://schemas.openxmlformats.org/officeDocument/2006/relationships/image" Target="../media/image126.tmp"/><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25.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221.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210.png"/><Relationship Id="rId5" Type="http://schemas.openxmlformats.org/officeDocument/2006/relationships/image" Target="../media/image32.emf"/><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47.xml"/><Relationship Id="rId5" Type="http://schemas.openxmlformats.org/officeDocument/2006/relationships/image" Target="../media/image35.png"/><Relationship Id="rId4" Type="http://schemas.openxmlformats.org/officeDocument/2006/relationships/image" Target="../media/image3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25EBB5F-866F-AA49-B2C9-BCBB482F6C4A}"/>
              </a:ext>
            </a:extLst>
          </p:cNvPr>
          <p:cNvPicPr>
            <a:picLocks noChangeAspect="1"/>
          </p:cNvPicPr>
          <p:nvPr/>
        </p:nvPicPr>
        <p:blipFill rotWithShape="1">
          <a:blip r:embed="rId3">
            <a:alphaModFix amt="35000"/>
          </a:blip>
          <a:srcRect t="18443" b="7295"/>
          <a:stretch/>
        </p:blipFill>
        <p:spPr>
          <a:xfrm>
            <a:off x="0" y="4703659"/>
            <a:ext cx="12192000" cy="2154341"/>
          </a:xfrm>
          <a:prstGeom prst="rect">
            <a:avLst/>
          </a:prstGeom>
        </p:spPr>
      </p:pic>
      <p:sp>
        <p:nvSpPr>
          <p:cNvPr id="3" name="Rectangle 4"/>
          <p:cNvSpPr txBox="1">
            <a:spLocks noChangeArrowheads="1"/>
          </p:cNvSpPr>
          <p:nvPr/>
        </p:nvSpPr>
        <p:spPr bwMode="auto">
          <a:xfrm>
            <a:off x="0" y="1488940"/>
            <a:ext cx="12192000" cy="3134360"/>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eaLnBrk="1" hangingPunct="1"/>
            <a:r>
              <a:rPr lang="zh-CN" altLang="en-US" sz="6600" b="1" spc="600" dirty="0">
                <a:solidFill>
                  <a:srgbClr val="0000FF"/>
                </a:solidFill>
                <a:latin typeface="Centaur" panose="02030504050205020304" pitchFamily="18" charset="0"/>
                <a:ea typeface="微软雅黑" panose="020B0503020204020204" pitchFamily="34" charset="-122"/>
              </a:rPr>
              <a:t>致密核物质</a:t>
            </a:r>
            <a:endParaRPr lang="en-US" altLang="zh-CN" sz="6600" b="1" spc="600" dirty="0">
              <a:solidFill>
                <a:srgbClr val="0000FF"/>
              </a:solidFill>
              <a:latin typeface="Centaur" panose="02030504050205020304" pitchFamily="18" charset="0"/>
              <a:ea typeface="微软雅黑" panose="020B0503020204020204" pitchFamily="34" charset="-122"/>
            </a:endParaRPr>
          </a:p>
          <a:p>
            <a:pPr eaLnBrk="1" hangingPunct="1"/>
            <a:r>
              <a:rPr lang="zh-CN" altLang="en-US" sz="6600" b="1" spc="600" dirty="0">
                <a:solidFill>
                  <a:srgbClr val="0000FF"/>
                </a:solidFill>
                <a:latin typeface="Centaur" panose="02030504050205020304" pitchFamily="18" charset="0"/>
                <a:ea typeface="微软雅黑" panose="020B0503020204020204" pitchFamily="34" charset="-122"/>
              </a:rPr>
              <a:t>与</a:t>
            </a:r>
            <a:endParaRPr lang="en-US" altLang="zh-CN" sz="6600" b="1" spc="600" dirty="0">
              <a:solidFill>
                <a:srgbClr val="0000FF"/>
              </a:solidFill>
              <a:latin typeface="Centaur" panose="02030504050205020304" pitchFamily="18" charset="0"/>
              <a:ea typeface="微软雅黑" panose="020B0503020204020204" pitchFamily="34" charset="-122"/>
            </a:endParaRPr>
          </a:p>
          <a:p>
            <a:pPr eaLnBrk="1" hangingPunct="1"/>
            <a:r>
              <a:rPr lang="zh-CN" altLang="en-US" sz="6600" b="1" spc="600" dirty="0">
                <a:solidFill>
                  <a:srgbClr val="0000FF"/>
                </a:solidFill>
                <a:latin typeface="Centaur" panose="02030504050205020304" pitchFamily="18" charset="0"/>
                <a:ea typeface="微软雅黑" panose="020B0503020204020204" pitchFamily="34" charset="-122"/>
              </a:rPr>
              <a:t>双中子星并和引力波</a:t>
            </a:r>
            <a:endParaRPr lang="en-US" altLang="zh-CN" sz="6600" b="1" kern="0" spc="600" dirty="0">
              <a:solidFill>
                <a:srgbClr val="0000FF"/>
              </a:solidFill>
              <a:latin typeface="微软雅黑" panose="020B0503020204020204" pitchFamily="34" charset="-122"/>
              <a:ea typeface="微软雅黑" panose="020B0503020204020204" pitchFamily="34" charset="-122"/>
            </a:endParaRPr>
          </a:p>
        </p:txBody>
      </p:sp>
      <p:sp>
        <p:nvSpPr>
          <p:cNvPr id="4" name="Rectangle 5"/>
          <p:cNvSpPr txBox="1">
            <a:spLocks noChangeArrowheads="1"/>
          </p:cNvSpPr>
          <p:nvPr/>
        </p:nvSpPr>
        <p:spPr>
          <a:xfrm>
            <a:off x="1055440" y="4980729"/>
            <a:ext cx="10081120" cy="160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eaLnBrk="1" hangingPunct="1">
              <a:lnSpc>
                <a:spcPct val="150000"/>
              </a:lnSpc>
              <a:buFont typeface="Wingdings" panose="05000000000000000000" pitchFamily="2" charset="2"/>
              <a:buNone/>
            </a:pPr>
            <a:endParaRPr lang="zh-CN" altLang="en-US" b="1" kern="0" dirty="0">
              <a:solidFill>
                <a:srgbClr val="133984"/>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3838010" y="4949832"/>
            <a:ext cx="4515980" cy="830997"/>
          </a:xfrm>
          <a:prstGeom prst="rect">
            <a:avLst/>
          </a:prstGeom>
          <a:noFill/>
        </p:spPr>
        <p:txBody>
          <a:bodyPr wrap="none" rtlCol="0">
            <a:spAutoFit/>
          </a:bodyPr>
          <a:lstStyle/>
          <a:p>
            <a:r>
              <a:rPr lang="en-US" altLang="zh-CN" sz="4800" b="1" dirty="0">
                <a:solidFill>
                  <a:srgbClr val="FF0000"/>
                </a:solidFill>
              </a:rPr>
              <a:t>Yong-Liang Ma</a:t>
            </a:r>
            <a:endParaRPr lang="zh-CN" altLang="en-US" sz="4800" b="1" dirty="0">
              <a:solidFill>
                <a:srgbClr val="FF0000"/>
              </a:solidFill>
            </a:endParaRPr>
          </a:p>
        </p:txBody>
      </p:sp>
      <p:sp>
        <p:nvSpPr>
          <p:cNvPr id="6" name="文本框 5"/>
          <p:cNvSpPr txBox="1"/>
          <p:nvPr/>
        </p:nvSpPr>
        <p:spPr>
          <a:xfrm>
            <a:off x="3951823" y="5888491"/>
            <a:ext cx="4288353" cy="584775"/>
          </a:xfrm>
          <a:prstGeom prst="rect">
            <a:avLst/>
          </a:prstGeom>
          <a:noFill/>
        </p:spPr>
        <p:txBody>
          <a:bodyPr wrap="none" rtlCol="0">
            <a:spAutoFit/>
          </a:bodyPr>
          <a:lstStyle/>
          <a:p>
            <a:r>
              <a:rPr lang="zh-CN" altLang="en-US" sz="3200" b="1" dirty="0">
                <a:solidFill>
                  <a:srgbClr val="0000FF"/>
                </a:solidFill>
              </a:rPr>
              <a:t>国科大杭州高等研究院</a:t>
            </a:r>
          </a:p>
        </p:txBody>
      </p:sp>
    </p:spTree>
    <p:extLst>
      <p:ext uri="{BB962C8B-B14F-4D97-AF65-F5344CB8AC3E}">
        <p14:creationId xmlns:p14="http://schemas.microsoft.com/office/powerpoint/2010/main" val="3726426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2" name="灯片编号占位符 1">
            <a:extLst>
              <a:ext uri="{FF2B5EF4-FFF2-40B4-BE49-F238E27FC236}">
                <a16:creationId xmlns:a16="http://schemas.microsoft.com/office/drawing/2014/main" id="{72DAF99A-90FB-4F7E-A93E-39CB0BF4E3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pic>
        <p:nvPicPr>
          <p:cNvPr id="3" name="图片 2">
            <a:extLst>
              <a:ext uri="{FF2B5EF4-FFF2-40B4-BE49-F238E27FC236}">
                <a16:creationId xmlns:a16="http://schemas.microsoft.com/office/drawing/2014/main" id="{FE0E613E-088C-4585-94A3-6CB097D784B5}"/>
              </a:ext>
            </a:extLst>
          </p:cNvPr>
          <p:cNvPicPr>
            <a:picLocks noChangeAspect="1"/>
          </p:cNvPicPr>
          <p:nvPr/>
        </p:nvPicPr>
        <p:blipFill>
          <a:blip r:embed="rId3"/>
          <a:stretch>
            <a:fillRect/>
          </a:stretch>
        </p:blipFill>
        <p:spPr>
          <a:xfrm>
            <a:off x="646726" y="820012"/>
            <a:ext cx="11169327" cy="1667788"/>
          </a:xfrm>
          <a:prstGeom prst="rect">
            <a:avLst/>
          </a:prstGeom>
        </p:spPr>
      </p:pic>
      <p:sp>
        <p:nvSpPr>
          <p:cNvPr id="7" name="标题 6">
            <a:extLst>
              <a:ext uri="{FF2B5EF4-FFF2-40B4-BE49-F238E27FC236}">
                <a16:creationId xmlns:a16="http://schemas.microsoft.com/office/drawing/2014/main" id="{74184AC3-2BB9-4A42-B148-5EA07F28EBED}"/>
              </a:ext>
            </a:extLst>
          </p:cNvPr>
          <p:cNvSpPr>
            <a:spLocks noGrp="1"/>
          </p:cNvSpPr>
          <p:nvPr>
            <p:ph type="title"/>
          </p:nvPr>
        </p:nvSpPr>
        <p:spPr/>
        <p:txBody>
          <a:bodyPr/>
          <a:lstStyle/>
          <a:p>
            <a:endParaRPr lang="zh-CN" altLang="en-US"/>
          </a:p>
        </p:txBody>
      </p:sp>
      <p:pic>
        <p:nvPicPr>
          <p:cNvPr id="8" name="图片 7">
            <a:extLst>
              <a:ext uri="{FF2B5EF4-FFF2-40B4-BE49-F238E27FC236}">
                <a16:creationId xmlns:a16="http://schemas.microsoft.com/office/drawing/2014/main" id="{28957F4E-1E45-459F-8AEB-29C2FDA35C91}"/>
              </a:ext>
            </a:extLst>
          </p:cNvPr>
          <p:cNvPicPr>
            <a:picLocks noChangeAspect="1"/>
          </p:cNvPicPr>
          <p:nvPr/>
        </p:nvPicPr>
        <p:blipFill>
          <a:blip r:embed="rId4"/>
          <a:stretch>
            <a:fillRect/>
          </a:stretch>
        </p:blipFill>
        <p:spPr>
          <a:xfrm>
            <a:off x="558384" y="2514251"/>
            <a:ext cx="7823616" cy="3997244"/>
          </a:xfrm>
          <a:prstGeom prst="rect">
            <a:avLst/>
          </a:prstGeom>
        </p:spPr>
      </p:pic>
      <p:pic>
        <p:nvPicPr>
          <p:cNvPr id="9" name="图片 8">
            <a:extLst>
              <a:ext uri="{FF2B5EF4-FFF2-40B4-BE49-F238E27FC236}">
                <a16:creationId xmlns:a16="http://schemas.microsoft.com/office/drawing/2014/main" id="{2C2FD2AE-3BF3-4A81-BD9B-1B5C9A8B22E3}"/>
              </a:ext>
            </a:extLst>
          </p:cNvPr>
          <p:cNvPicPr>
            <a:picLocks noChangeAspect="1"/>
          </p:cNvPicPr>
          <p:nvPr/>
        </p:nvPicPr>
        <p:blipFill>
          <a:blip r:embed="rId5"/>
          <a:stretch>
            <a:fillRect/>
          </a:stretch>
        </p:blipFill>
        <p:spPr>
          <a:xfrm>
            <a:off x="8505764" y="2311689"/>
            <a:ext cx="2723158" cy="3858356"/>
          </a:xfrm>
          <a:prstGeom prst="rect">
            <a:avLst/>
          </a:prstGeom>
        </p:spPr>
      </p:pic>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1DED3845-23A0-4E8C-8ED3-B72AC2892197}"/>
                  </a:ext>
                </a:extLst>
              </p:cNvPr>
              <p:cNvSpPr txBox="1"/>
              <p:nvPr/>
            </p:nvSpPr>
            <p:spPr>
              <a:xfrm>
                <a:off x="0" y="5347940"/>
                <a:ext cx="7172156" cy="1190006"/>
              </a:xfrm>
              <a:prstGeom prst="rect">
                <a:avLst/>
              </a:prstGeom>
              <a:solidFill>
                <a:schemeClr val="bg1">
                  <a:lumMod val="95000"/>
                </a:schemeClr>
              </a:solidFill>
            </p:spPr>
            <p:txBody>
              <a:bodyPr wrap="non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en-US" altLang="zh-CN" sz="24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GW190814, </a:t>
                </a:r>
                <a14:m>
                  <m:oMath xmlns:m="http://schemas.openxmlformats.org/officeDocument/2006/math">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sSubSup>
                      <m:sSubSupPr>
                        <m:ctrlP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bSupPr>
                      <m:e>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2.59</m:t>
                        </m:r>
                      </m:e>
                      <m:sub>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−0.09</m:t>
                        </m:r>
                      </m:sub>
                      <m:sup>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+0.08</m:t>
                        </m:r>
                      </m:sup>
                    </m:sSubSup>
                    <m:sSub>
                      <m:sSubPr>
                        <m:ctrlP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𝑀</m:t>
                        </m:r>
                      </m:e>
                      <m:sub>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sub>
                    </m:sSub>
                  </m:oMath>
                </a14:m>
                <a:r>
                  <a:rPr kumimoji="0" lang="en-US" altLang="zh-CN" sz="24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 </a:t>
                </a:r>
              </a:p>
              <a:p>
                <a:pPr lvl="0">
                  <a:lnSpc>
                    <a:spcPct val="150000"/>
                  </a:lnSpc>
                </a:pPr>
                <a:r>
                  <a:rPr lang="zh-CN" altLang="en-US" sz="2400" dirty="0">
                    <a:solidFill>
                      <a:srgbClr val="FF0000"/>
                    </a:solidFill>
                  </a:rPr>
                  <a:t>快转中子星</a:t>
                </a:r>
                <a:r>
                  <a:rPr lang="en-US" altLang="zh-CN" sz="2400" dirty="0">
                    <a:solidFill>
                      <a:srgbClr val="FF0000"/>
                    </a:solidFill>
                  </a:rPr>
                  <a:t>? </a:t>
                </a:r>
                <a:r>
                  <a:rPr lang="zh-CN" altLang="en-US" sz="2400" dirty="0">
                    <a:solidFill>
                      <a:srgbClr val="FF0000"/>
                    </a:solidFill>
                    <a:latin typeface="等线"/>
                    <a:ea typeface="等线" panose="02010600030101010101" pitchFamily="2" charset="-122"/>
                  </a:rPr>
                  <a:t>慢转中子星</a:t>
                </a:r>
                <a:r>
                  <a:rPr kumimoji="0" lang="en-US" altLang="zh-CN" sz="24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 </a:t>
                </a:r>
                <a:r>
                  <a:rPr kumimoji="0" lang="zh-CN" altLang="en-US" sz="24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对物态方程提出了挑战！</a:t>
                </a:r>
                <a:r>
                  <a:rPr kumimoji="0" lang="en-US" altLang="zh-CN" sz="24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 </a:t>
                </a:r>
                <a:endParaRPr kumimoji="0" lang="zh-CN" altLang="en-US" sz="24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endParaRPr>
              </a:p>
            </p:txBody>
          </p:sp>
        </mc:Choice>
        <mc:Fallback xmlns="">
          <p:sp>
            <p:nvSpPr>
              <p:cNvPr id="20" name="文本框 19">
                <a:extLst>
                  <a:ext uri="{FF2B5EF4-FFF2-40B4-BE49-F238E27FC236}">
                    <a16:creationId xmlns:a16="http://schemas.microsoft.com/office/drawing/2014/main" id="{1DED3845-23A0-4E8C-8ED3-B72AC2892197}"/>
                  </a:ext>
                </a:extLst>
              </p:cNvPr>
              <p:cNvSpPr txBox="1">
                <a:spLocks noRot="1" noChangeAspect="1" noMove="1" noResize="1" noEditPoints="1" noAdjustHandles="1" noChangeArrowheads="1" noChangeShapeType="1" noTextEdit="1"/>
              </p:cNvSpPr>
              <p:nvPr/>
            </p:nvSpPr>
            <p:spPr>
              <a:xfrm>
                <a:off x="0" y="5347940"/>
                <a:ext cx="7172156" cy="1190006"/>
              </a:xfrm>
              <a:prstGeom prst="rect">
                <a:avLst/>
              </a:prstGeom>
              <a:blipFill>
                <a:blip r:embed="rId6"/>
                <a:stretch>
                  <a:fillRect l="-1274" b="-11282"/>
                </a:stretch>
              </a:blipFill>
            </p:spPr>
            <p:txBody>
              <a:bodyPr/>
              <a:lstStyle/>
              <a:p>
                <a:r>
                  <a:rPr lang="zh-CN" altLang="en-US">
                    <a:noFill/>
                  </a:rPr>
                  <a:t> </a:t>
                </a:r>
              </a:p>
            </p:txBody>
          </p:sp>
        </mc:Fallback>
      </mc:AlternateContent>
      <p:cxnSp>
        <p:nvCxnSpPr>
          <p:cNvPr id="10" name="直接连接符 9">
            <a:extLst>
              <a:ext uri="{FF2B5EF4-FFF2-40B4-BE49-F238E27FC236}">
                <a16:creationId xmlns:a16="http://schemas.microsoft.com/office/drawing/2014/main" id="{9970A4FE-DB08-44AE-8209-95410FCD730E}"/>
              </a:ext>
            </a:extLst>
          </p:cNvPr>
          <p:cNvCxnSpPr>
            <a:cxnSpLocks/>
          </p:cNvCxnSpPr>
          <p:nvPr/>
        </p:nvCxnSpPr>
        <p:spPr>
          <a:xfrm>
            <a:off x="486697" y="3605980"/>
            <a:ext cx="812390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日期占位符 4">
            <a:extLst>
              <a:ext uri="{FF2B5EF4-FFF2-40B4-BE49-F238E27FC236}">
                <a16:creationId xmlns:a16="http://schemas.microsoft.com/office/drawing/2014/main" id="{29E9E295-F339-47EA-B203-395FC43C95D3}"/>
              </a:ext>
            </a:extLst>
          </p:cNvPr>
          <p:cNvSpPr>
            <a:spLocks noGrp="1"/>
          </p:cNvSpPr>
          <p:nvPr>
            <p:ph type="dt" sz="half" idx="10"/>
          </p:nvPr>
        </p:nvSpPr>
        <p:spPr/>
        <p:txBody>
          <a:bodyPr/>
          <a:lstStyle/>
          <a:p>
            <a:r>
              <a:rPr lang="en-US" altLang="zh-CN"/>
              <a:t>2023/06/01</a:t>
            </a:r>
            <a:endParaRPr lang="zh-CN" altLang="en-US" dirty="0"/>
          </a:p>
        </p:txBody>
      </p:sp>
    </p:spTree>
    <p:extLst>
      <p:ext uri="{BB962C8B-B14F-4D97-AF65-F5344CB8AC3E}">
        <p14:creationId xmlns:p14="http://schemas.microsoft.com/office/powerpoint/2010/main" val="3736973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2" name="灯片编号占位符 1">
            <a:extLst>
              <a:ext uri="{FF2B5EF4-FFF2-40B4-BE49-F238E27FC236}">
                <a16:creationId xmlns:a16="http://schemas.microsoft.com/office/drawing/2014/main" id="{72DAF99A-90FB-4F7E-A93E-39CB0BF4E3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7" name="标题 6">
            <a:extLst>
              <a:ext uri="{FF2B5EF4-FFF2-40B4-BE49-F238E27FC236}">
                <a16:creationId xmlns:a16="http://schemas.microsoft.com/office/drawing/2014/main" id="{74184AC3-2BB9-4A42-B148-5EA07F28EBED}"/>
              </a:ext>
            </a:extLst>
          </p:cNvPr>
          <p:cNvSpPr>
            <a:spLocks noGrp="1"/>
          </p:cNvSpPr>
          <p:nvPr>
            <p:ph type="title"/>
          </p:nvPr>
        </p:nvSpPr>
        <p:spPr/>
        <p:txBody>
          <a:bodyPr/>
          <a:lstStyle/>
          <a:p>
            <a:endParaRPr lang="zh-CN" altLang="en-US"/>
          </a:p>
        </p:txBody>
      </p:sp>
      <p:pic>
        <p:nvPicPr>
          <p:cNvPr id="5" name="图片 4">
            <a:extLst>
              <a:ext uri="{FF2B5EF4-FFF2-40B4-BE49-F238E27FC236}">
                <a16:creationId xmlns:a16="http://schemas.microsoft.com/office/drawing/2014/main" id="{658BAD9E-6164-463B-9F59-5570ED78EB87}"/>
              </a:ext>
            </a:extLst>
          </p:cNvPr>
          <p:cNvPicPr>
            <a:picLocks noChangeAspect="1"/>
          </p:cNvPicPr>
          <p:nvPr/>
        </p:nvPicPr>
        <p:blipFill>
          <a:blip r:embed="rId3"/>
          <a:stretch>
            <a:fillRect/>
          </a:stretch>
        </p:blipFill>
        <p:spPr>
          <a:xfrm>
            <a:off x="554487" y="55973"/>
            <a:ext cx="11271371" cy="1444787"/>
          </a:xfrm>
          <a:prstGeom prst="rect">
            <a:avLst/>
          </a:prstGeom>
        </p:spPr>
      </p:pic>
      <p:pic>
        <p:nvPicPr>
          <p:cNvPr id="6" name="图片 5">
            <a:extLst>
              <a:ext uri="{FF2B5EF4-FFF2-40B4-BE49-F238E27FC236}">
                <a16:creationId xmlns:a16="http://schemas.microsoft.com/office/drawing/2014/main" id="{7E7D7BCA-222C-447A-BD4D-E72E6DCC9ABE}"/>
              </a:ext>
            </a:extLst>
          </p:cNvPr>
          <p:cNvPicPr>
            <a:picLocks noChangeAspect="1"/>
          </p:cNvPicPr>
          <p:nvPr/>
        </p:nvPicPr>
        <p:blipFill>
          <a:blip r:embed="rId4"/>
          <a:stretch>
            <a:fillRect/>
          </a:stretch>
        </p:blipFill>
        <p:spPr>
          <a:xfrm>
            <a:off x="813406" y="1431312"/>
            <a:ext cx="10565187" cy="4191586"/>
          </a:xfrm>
          <a:prstGeom prst="rect">
            <a:avLst/>
          </a:prstGeom>
        </p:spPr>
      </p:pic>
      <p:pic>
        <p:nvPicPr>
          <p:cNvPr id="10" name="图片 9">
            <a:extLst>
              <a:ext uri="{FF2B5EF4-FFF2-40B4-BE49-F238E27FC236}">
                <a16:creationId xmlns:a16="http://schemas.microsoft.com/office/drawing/2014/main" id="{FC47D4F5-2461-4E12-AD4E-8C284791AA28}"/>
              </a:ext>
            </a:extLst>
          </p:cNvPr>
          <p:cNvPicPr>
            <a:picLocks noChangeAspect="1"/>
          </p:cNvPicPr>
          <p:nvPr/>
        </p:nvPicPr>
        <p:blipFill>
          <a:blip r:embed="rId5"/>
          <a:stretch>
            <a:fillRect/>
          </a:stretch>
        </p:blipFill>
        <p:spPr>
          <a:xfrm>
            <a:off x="5390371" y="3527105"/>
            <a:ext cx="5405264" cy="3602270"/>
          </a:xfrm>
          <a:prstGeom prst="rect">
            <a:avLst/>
          </a:prstGeom>
        </p:spPr>
      </p:pic>
      <p:cxnSp>
        <p:nvCxnSpPr>
          <p:cNvPr id="12" name="直接连接符 11">
            <a:extLst>
              <a:ext uri="{FF2B5EF4-FFF2-40B4-BE49-F238E27FC236}">
                <a16:creationId xmlns:a16="http://schemas.microsoft.com/office/drawing/2014/main" id="{2E94560D-9F3B-4C47-BF0D-6B5678E1282D}"/>
              </a:ext>
            </a:extLst>
          </p:cNvPr>
          <p:cNvCxnSpPr>
            <a:cxnSpLocks/>
          </p:cNvCxnSpPr>
          <p:nvPr/>
        </p:nvCxnSpPr>
        <p:spPr>
          <a:xfrm flipV="1">
            <a:off x="642395" y="3165676"/>
            <a:ext cx="10736198" cy="5208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日期占位符 2">
            <a:extLst>
              <a:ext uri="{FF2B5EF4-FFF2-40B4-BE49-F238E27FC236}">
                <a16:creationId xmlns:a16="http://schemas.microsoft.com/office/drawing/2014/main" id="{FB1143FB-55FA-4AE7-BF55-CC77475FBB18}"/>
              </a:ext>
            </a:extLst>
          </p:cNvPr>
          <p:cNvSpPr>
            <a:spLocks noGrp="1"/>
          </p:cNvSpPr>
          <p:nvPr>
            <p:ph type="dt" sz="half" idx="10"/>
          </p:nvPr>
        </p:nvSpPr>
        <p:spPr/>
        <p:txBody>
          <a:bodyPr/>
          <a:lstStyle/>
          <a:p>
            <a:r>
              <a:rPr lang="en-US" altLang="zh-CN"/>
              <a:t>2023/06/01</a:t>
            </a:r>
            <a:endParaRPr lang="zh-CN" altLang="en-US" dirty="0"/>
          </a:p>
        </p:txBody>
      </p:sp>
    </p:spTree>
    <p:extLst>
      <p:ext uri="{BB962C8B-B14F-4D97-AF65-F5344CB8AC3E}">
        <p14:creationId xmlns:p14="http://schemas.microsoft.com/office/powerpoint/2010/main" val="2681035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页脚占位符 9"/>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2" name="灯片编号占位符 1">
            <a:extLst>
              <a:ext uri="{FF2B5EF4-FFF2-40B4-BE49-F238E27FC236}">
                <a16:creationId xmlns:a16="http://schemas.microsoft.com/office/drawing/2014/main" id="{2D63EFAE-1666-4DAF-955F-34450011B5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3" name="文本框 2">
            <a:extLst>
              <a:ext uri="{FF2B5EF4-FFF2-40B4-BE49-F238E27FC236}">
                <a16:creationId xmlns:a16="http://schemas.microsoft.com/office/drawing/2014/main" id="{ADECFAF1-E941-4D79-932F-FF33AC863F80}"/>
              </a:ext>
            </a:extLst>
          </p:cNvPr>
          <p:cNvSpPr txBox="1"/>
          <p:nvPr/>
        </p:nvSpPr>
        <p:spPr>
          <a:xfrm>
            <a:off x="376084" y="312484"/>
            <a:ext cx="80265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Tolman-Oppenheimer-</a:t>
            </a:r>
            <a:r>
              <a:rPr kumimoji="0" lang="en-US" altLang="zh-CN" sz="3200" b="1" i="0" u="none" strike="noStrike" kern="1200" cap="none" spc="0" normalizeH="0" baseline="0" noProof="0" dirty="0" err="1">
                <a:ln>
                  <a:noFill/>
                </a:ln>
                <a:solidFill>
                  <a:srgbClr val="FF0000"/>
                </a:solidFill>
                <a:effectLst/>
                <a:uLnTx/>
                <a:uFillTx/>
                <a:latin typeface="等线"/>
                <a:ea typeface="等线" panose="02010600030101010101" pitchFamily="2" charset="-122"/>
                <a:cs typeface="+mn-cs"/>
              </a:rPr>
              <a:t>Volkoff</a:t>
            </a:r>
            <a:r>
              <a:rPr kumimoji="0" lang="en-US" altLang="zh-CN" sz="32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 (TOV) </a:t>
            </a:r>
            <a:r>
              <a:rPr kumimoji="0" lang="zh-CN" altLang="en-US" sz="32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方程</a:t>
            </a: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0B3DA219-16DA-4134-997B-F953E3EA1244}"/>
                  </a:ext>
                </a:extLst>
              </p:cNvPr>
              <p:cNvSpPr txBox="1"/>
              <p:nvPr/>
            </p:nvSpPr>
            <p:spPr>
              <a:xfrm>
                <a:off x="1286167" y="1301612"/>
                <a:ext cx="3597267" cy="783804"/>
              </a:xfrm>
              <a:prstGeom prst="rect">
                <a:avLst/>
              </a:prstGeom>
              <a:noFill/>
              <a:ln w="25400">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𝑅</m:t>
                          </m:r>
                        </m:e>
                        <m:sup>
                          <m:r>
                            <a:rPr kumimoji="0" lang="zh-CN" alt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𝜇</m:t>
                          </m:r>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𝑣</m:t>
                          </m:r>
                        </m:sup>
                      </m:s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num>
                        <m:den>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den>
                      </m:f>
                      <m:sSup>
                        <m:sSup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𝑔</m:t>
                          </m:r>
                        </m:e>
                        <m:sup>
                          <m:r>
                            <a:rPr kumimoji="0" lang="zh-CN" alt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𝜇</m:t>
                          </m:r>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𝑣</m:t>
                          </m:r>
                        </m:sup>
                      </m:s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𝑅</m:t>
                      </m:r>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=−8</m:t>
                      </m:r>
                      <m:r>
                        <a:rPr kumimoji="0" lang="zh-CN" alt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𝜋</m:t>
                      </m:r>
                      <m:sSup>
                        <m:sSupPr>
                          <m:ctrlP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𝑇</m:t>
                          </m:r>
                        </m:e>
                        <m:sup>
                          <m:r>
                            <a:rPr kumimoji="0" lang="zh-CN" altLang="en-US"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𝜇</m:t>
                          </m:r>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𝑣</m:t>
                          </m:r>
                        </m:sup>
                      </m:sSup>
                    </m:oMath>
                  </m:oMathPara>
                </a14:m>
                <a:endParaRPr kumimoji="0" lang="zh-CN" altLang="en-US"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mc:Choice>
        <mc:Fallback xmlns="">
          <p:sp>
            <p:nvSpPr>
              <p:cNvPr id="5" name="文本框 4">
                <a:extLst>
                  <a:ext uri="{FF2B5EF4-FFF2-40B4-BE49-F238E27FC236}">
                    <a16:creationId xmlns:a16="http://schemas.microsoft.com/office/drawing/2014/main" id="{0B3DA219-16DA-4134-997B-F953E3EA1244}"/>
                  </a:ext>
                </a:extLst>
              </p:cNvPr>
              <p:cNvSpPr txBox="1">
                <a:spLocks noRot="1" noChangeAspect="1" noMove="1" noResize="1" noEditPoints="1" noAdjustHandles="1" noChangeArrowheads="1" noChangeShapeType="1" noTextEdit="1"/>
              </p:cNvSpPr>
              <p:nvPr/>
            </p:nvSpPr>
            <p:spPr>
              <a:xfrm>
                <a:off x="1286167" y="1301612"/>
                <a:ext cx="3597267" cy="783804"/>
              </a:xfrm>
              <a:prstGeom prst="rect">
                <a:avLst/>
              </a:prstGeom>
              <a:blipFill>
                <a:blip r:embed="rId3"/>
                <a:stretch>
                  <a:fillRect/>
                </a:stretch>
              </a:blipFill>
              <a:ln w="25400">
                <a:solidFill>
                  <a:srgbClr val="0000FF"/>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685BBCEA-B80F-4F39-B00A-2E7CF3F6FE93}"/>
                  </a:ext>
                </a:extLst>
              </p:cNvPr>
              <p:cNvSpPr txBox="1"/>
              <p:nvPr/>
            </p:nvSpPr>
            <p:spPr>
              <a:xfrm>
                <a:off x="1262289" y="2522829"/>
                <a:ext cx="6540765" cy="493277"/>
              </a:xfrm>
              <a:prstGeom prst="rect">
                <a:avLst/>
              </a:prstGeom>
              <a:noFill/>
              <a:ln w="25400">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m:t>
                      </m:r>
                      <m:sSup>
                        <m:sSup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m:t>
                          </m:r>
                        </m:e>
                        <m: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e>
                        <m: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𝑣</m:t>
                          </m:r>
                        </m:sup>
                      </m:s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m:t>
                      </m:r>
                      <m:sSup>
                        <m:sSup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𝑡</m:t>
                          </m:r>
                        </m:e>
                        <m: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e>
                        <m: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r>
                            <m:rPr>
                              <m:sty m:val="p"/>
                            </m:rPr>
                            <a:rPr kumimoji="0" lang="el-GR"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λ</m:t>
                          </m:r>
                        </m:sup>
                      </m:s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m:t>
                      </m:r>
                      <m:sSup>
                        <m:sSup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m:t>
                      </m:r>
                      <m:sSup>
                        <m:sSup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zh-CN" alt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𝜃</m:t>
                          </m:r>
                        </m:e>
                        <m: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𝑠𝑖𝑛</m:t>
                          </m:r>
                        </m:e>
                        <m: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zh-CN" alt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𝜃</m:t>
                      </m:r>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m:t>
                      </m:r>
                      <m:sSup>
                        <m:sSup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zh-CN" alt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𝜑</m:t>
                          </m:r>
                        </m:e>
                        <m: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0" lang="zh-CN" altLang="en-US"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mc:Choice>
        <mc:Fallback xmlns="">
          <p:sp>
            <p:nvSpPr>
              <p:cNvPr id="7" name="文本框 6">
                <a:extLst>
                  <a:ext uri="{FF2B5EF4-FFF2-40B4-BE49-F238E27FC236}">
                    <a16:creationId xmlns:a16="http://schemas.microsoft.com/office/drawing/2014/main" id="{685BBCEA-B80F-4F39-B00A-2E7CF3F6FE93}"/>
                  </a:ext>
                </a:extLst>
              </p:cNvPr>
              <p:cNvSpPr txBox="1">
                <a:spLocks noRot="1" noChangeAspect="1" noMove="1" noResize="1" noEditPoints="1" noAdjustHandles="1" noChangeArrowheads="1" noChangeShapeType="1" noTextEdit="1"/>
              </p:cNvSpPr>
              <p:nvPr/>
            </p:nvSpPr>
            <p:spPr>
              <a:xfrm>
                <a:off x="1262289" y="2522829"/>
                <a:ext cx="6540765" cy="493277"/>
              </a:xfrm>
              <a:prstGeom prst="rect">
                <a:avLst/>
              </a:prstGeom>
              <a:blipFill>
                <a:blip r:embed="rId4"/>
                <a:stretch>
                  <a:fillRect b="-10588"/>
                </a:stretch>
              </a:blipFill>
              <a:ln w="25400">
                <a:solidFill>
                  <a:srgbClr val="0000FF"/>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7261769E-ECA2-4E77-9F22-1255D6FCAF11}"/>
                  </a:ext>
                </a:extLst>
              </p:cNvPr>
              <p:cNvSpPr txBox="1"/>
              <p:nvPr/>
            </p:nvSpPr>
            <p:spPr>
              <a:xfrm>
                <a:off x="1267205" y="3465867"/>
                <a:ext cx="3782254" cy="461665"/>
              </a:xfrm>
              <a:prstGeom prst="rect">
                <a:avLst/>
              </a:prstGeom>
              <a:noFill/>
              <a:ln w="25400">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𝑇</m:t>
                          </m:r>
                        </m:e>
                        <m:sup>
                          <m:r>
                            <a:rPr kumimoji="0" lang="zh-CN" altLang="en-US"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𝜇</m:t>
                          </m:r>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𝑣</m:t>
                          </m:r>
                        </m:sup>
                      </m:sSup>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m:t>
                      </m:r>
                      <m:sSup>
                        <m:sSupPr>
                          <m:ctrlP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𝑢</m:t>
                          </m:r>
                        </m:e>
                        <m:sup>
                          <m:r>
                            <a:rPr kumimoji="0" lang="zh-CN" altLang="en-US"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𝜇</m:t>
                          </m:r>
                        </m:sup>
                      </m:sSup>
                      <m:sSup>
                        <m:sSupPr>
                          <m:ctrlP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𝑢</m:t>
                          </m:r>
                        </m:e>
                        <m:sup>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𝑣</m:t>
                          </m:r>
                        </m:sup>
                      </m:sSup>
                      <m:d>
                        <m:dPr>
                          <m:ctrlP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dPr>
                        <m:e>
                          <m:r>
                            <m:rPr>
                              <m:sty m:val="p"/>
                            </m:rPr>
                            <a:rPr kumimoji="0" lang="el-GR"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ε</m:t>
                          </m:r>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m:t>
                          </m:r>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𝑝</m:t>
                          </m:r>
                        </m:e>
                      </m:d>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m:t>
                      </m:r>
                      <m:sSup>
                        <m:sSupPr>
                          <m:ctrlP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𝑔</m:t>
                          </m:r>
                        </m:e>
                        <m:sup>
                          <m:r>
                            <a:rPr kumimoji="0" lang="zh-CN" altLang="en-US"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𝜇</m:t>
                          </m:r>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𝑣</m:t>
                          </m:r>
                        </m:sup>
                      </m:sSup>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𝑝</m:t>
                      </m:r>
                    </m:oMath>
                  </m:oMathPara>
                </a14:m>
                <a:endParaRPr kumimoji="0" lang="zh-CN" altLang="en-US"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mc:Choice>
        <mc:Fallback xmlns="">
          <p:sp>
            <p:nvSpPr>
              <p:cNvPr id="8" name="文本框 7">
                <a:extLst>
                  <a:ext uri="{FF2B5EF4-FFF2-40B4-BE49-F238E27FC236}">
                    <a16:creationId xmlns:a16="http://schemas.microsoft.com/office/drawing/2014/main" id="{7261769E-ECA2-4E77-9F22-1255D6FCAF11}"/>
                  </a:ext>
                </a:extLst>
              </p:cNvPr>
              <p:cNvSpPr txBox="1">
                <a:spLocks noRot="1" noChangeAspect="1" noMove="1" noResize="1" noEditPoints="1" noAdjustHandles="1" noChangeArrowheads="1" noChangeShapeType="1" noTextEdit="1"/>
              </p:cNvSpPr>
              <p:nvPr/>
            </p:nvSpPr>
            <p:spPr>
              <a:xfrm>
                <a:off x="1267205" y="3465867"/>
                <a:ext cx="3782254" cy="461665"/>
              </a:xfrm>
              <a:prstGeom prst="rect">
                <a:avLst/>
              </a:prstGeom>
              <a:blipFill>
                <a:blip r:embed="rId5"/>
                <a:stretch>
                  <a:fillRect b="-7595"/>
                </a:stretch>
              </a:blipFill>
              <a:ln w="25400">
                <a:solidFill>
                  <a:srgbClr val="0000FF"/>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5672DD30-7C5B-42E8-A212-92AE3740B1B4}"/>
                  </a:ext>
                </a:extLst>
              </p:cNvPr>
              <p:cNvSpPr txBox="1"/>
              <p:nvPr/>
            </p:nvSpPr>
            <p:spPr>
              <a:xfrm>
                <a:off x="1262289" y="4342424"/>
                <a:ext cx="1923027" cy="793551"/>
              </a:xfrm>
              <a:prstGeom prst="rect">
                <a:avLst/>
              </a:prstGeom>
              <a:noFill/>
              <a:ln w="254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𝑑𝑚</m:t>
                          </m:r>
                        </m:num>
                        <m:den>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𝑑𝑟</m:t>
                          </m:r>
                        </m:den>
                      </m:f>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=4</m:t>
                      </m:r>
                      <m:r>
                        <a:rPr kumimoji="0" lang="zh-CN" alt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𝜋</m:t>
                      </m:r>
                      <m:sSup>
                        <m:sSup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zh-CN" alt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CN" altLang="en-US"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mc:Choice>
        <mc:Fallback xmlns="">
          <p:sp>
            <p:nvSpPr>
              <p:cNvPr id="11" name="文本框 10">
                <a:extLst>
                  <a:ext uri="{FF2B5EF4-FFF2-40B4-BE49-F238E27FC236}">
                    <a16:creationId xmlns:a16="http://schemas.microsoft.com/office/drawing/2014/main" id="{5672DD30-7C5B-42E8-A212-92AE3740B1B4}"/>
                  </a:ext>
                </a:extLst>
              </p:cNvPr>
              <p:cNvSpPr txBox="1">
                <a:spLocks noRot="1" noChangeAspect="1" noMove="1" noResize="1" noEditPoints="1" noAdjustHandles="1" noChangeArrowheads="1" noChangeShapeType="1" noTextEdit="1"/>
              </p:cNvSpPr>
              <p:nvPr/>
            </p:nvSpPr>
            <p:spPr>
              <a:xfrm>
                <a:off x="1262289" y="4342424"/>
                <a:ext cx="1923027" cy="793551"/>
              </a:xfrm>
              <a:prstGeom prst="rect">
                <a:avLst/>
              </a:prstGeom>
              <a:blipFill>
                <a:blip r:embed="rId6"/>
                <a:stretch>
                  <a:fillRect/>
                </a:stretch>
              </a:blipFill>
              <a:ln w="25400">
                <a:solidFill>
                  <a:srgbClr val="FF000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955052AE-3E4B-48DA-8652-2CE017C04959}"/>
                  </a:ext>
                </a:extLst>
              </p:cNvPr>
              <p:cNvSpPr txBox="1"/>
              <p:nvPr/>
            </p:nvSpPr>
            <p:spPr>
              <a:xfrm>
                <a:off x="1262289" y="5457386"/>
                <a:ext cx="3974550" cy="898964"/>
              </a:xfrm>
              <a:prstGeom prst="rect">
                <a:avLst/>
              </a:prstGeom>
              <a:noFill/>
              <a:ln w="254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𝑑𝑝</m:t>
                          </m:r>
                        </m:num>
                        <m:den>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𝑑𝑟</m:t>
                          </m:r>
                        </m:den>
                      </m:f>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+4</m:t>
                          </m:r>
                          <m:r>
                            <a:rPr kumimoji="0" lang="zh-CN" alt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𝜋</m:t>
                          </m:r>
                          <m:sSup>
                            <m:sSup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3</m:t>
                              </m:r>
                            </m:sup>
                          </m:s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zh-CN" alt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num>
                        <m:den>
                          <m:sSup>
                            <m:sSup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(1−2</m:t>
                          </m:r>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en>
                      </m:f>
                    </m:oMath>
                  </m:oMathPara>
                </a14:m>
                <a:endParaRPr kumimoji="0" lang="zh-CN" altLang="en-US"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mc:Choice>
        <mc:Fallback xmlns="">
          <p:sp>
            <p:nvSpPr>
              <p:cNvPr id="12" name="文本框 11">
                <a:extLst>
                  <a:ext uri="{FF2B5EF4-FFF2-40B4-BE49-F238E27FC236}">
                    <a16:creationId xmlns:a16="http://schemas.microsoft.com/office/drawing/2014/main" id="{955052AE-3E4B-48DA-8652-2CE017C04959}"/>
                  </a:ext>
                </a:extLst>
              </p:cNvPr>
              <p:cNvSpPr txBox="1">
                <a:spLocks noRot="1" noChangeAspect="1" noMove="1" noResize="1" noEditPoints="1" noAdjustHandles="1" noChangeArrowheads="1" noChangeShapeType="1" noTextEdit="1"/>
              </p:cNvSpPr>
              <p:nvPr/>
            </p:nvSpPr>
            <p:spPr>
              <a:xfrm>
                <a:off x="1262289" y="5457386"/>
                <a:ext cx="3974550" cy="898964"/>
              </a:xfrm>
              <a:prstGeom prst="rect">
                <a:avLst/>
              </a:prstGeom>
              <a:blipFill>
                <a:blip r:embed="rId7"/>
                <a:stretch>
                  <a:fillRect/>
                </a:stretch>
              </a:blipFill>
              <a:ln w="25400">
                <a:solidFill>
                  <a:srgbClr val="FF0000"/>
                </a:solidFill>
              </a:ln>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FCC2F271-E4C6-4EE4-9DF5-758ABAACE3F9}"/>
              </a:ext>
            </a:extLst>
          </p:cNvPr>
          <p:cNvSpPr txBox="1"/>
          <p:nvPr/>
        </p:nvSpPr>
        <p:spPr>
          <a:xfrm>
            <a:off x="1033620" y="1188263"/>
            <a:ext cx="6953864" cy="2889901"/>
          </a:xfrm>
          <a:prstGeom prst="rect">
            <a:avLst/>
          </a:prstGeom>
          <a:noFill/>
          <a:ln w="50800">
            <a:solidFill>
              <a:srgbClr val="7030A0"/>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zh-CN" altLang="en-US"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14" name="文本框 13">
            <a:extLst>
              <a:ext uri="{FF2B5EF4-FFF2-40B4-BE49-F238E27FC236}">
                <a16:creationId xmlns:a16="http://schemas.microsoft.com/office/drawing/2014/main" id="{470C8D6F-3347-474D-99E8-15B17F7A557F}"/>
              </a:ext>
            </a:extLst>
          </p:cNvPr>
          <p:cNvSpPr txBox="1"/>
          <p:nvPr/>
        </p:nvSpPr>
        <p:spPr>
          <a:xfrm>
            <a:off x="1033620" y="4231137"/>
            <a:ext cx="4431890" cy="2314379"/>
          </a:xfrm>
          <a:prstGeom prst="rect">
            <a:avLst/>
          </a:prstGeom>
          <a:noFill/>
          <a:ln w="50800">
            <a:solidFill>
              <a:srgbClr val="7030A0"/>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zh-CN" altLang="en-US"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15" name="箭头: 左弧形 14">
            <a:extLst>
              <a:ext uri="{FF2B5EF4-FFF2-40B4-BE49-F238E27FC236}">
                <a16:creationId xmlns:a16="http://schemas.microsoft.com/office/drawing/2014/main" id="{084362B6-FDE9-4DBD-9817-E11F22ADFD69}"/>
              </a:ext>
            </a:extLst>
          </p:cNvPr>
          <p:cNvSpPr/>
          <p:nvPr/>
        </p:nvSpPr>
        <p:spPr>
          <a:xfrm>
            <a:off x="244588" y="2562358"/>
            <a:ext cx="789032" cy="3111055"/>
          </a:xfrm>
          <a:prstGeom prst="curvedRightArrow">
            <a:avLst/>
          </a:prstGeom>
          <a:solidFill>
            <a:srgbClr val="7030A0"/>
          </a:solidFill>
          <a:ln>
            <a:solidFill>
              <a:srgbClr val="133984"/>
            </a:solidFill>
          </a:ln>
        </p:spPr>
        <p:txBody>
          <a:bodyPr wrap="square" rtlCol="0" anchor="ctr">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zh-CN" alt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a16="http://schemas.microsoft.com/office/drawing/2014/main" id="{8316B91D-0937-497D-87B9-3E54273C52BA}"/>
              </a:ext>
            </a:extLst>
          </p:cNvPr>
          <p:cNvSpPr txBox="1"/>
          <p:nvPr/>
        </p:nvSpPr>
        <p:spPr>
          <a:xfrm>
            <a:off x="8153400" y="1795682"/>
            <a:ext cx="38681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对中子星结构的认识主要来自于质量</a:t>
            </a:r>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a:t>
            </a:r>
            <a:r>
              <a:rPr kumimoji="0" lang="zh-CN" altLang="en-US"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半径关系的确定</a:t>
            </a:r>
          </a:p>
        </p:txBody>
      </p:sp>
      <p:pic>
        <p:nvPicPr>
          <p:cNvPr id="17" name="图片 16">
            <a:extLst>
              <a:ext uri="{FF2B5EF4-FFF2-40B4-BE49-F238E27FC236}">
                <a16:creationId xmlns:a16="http://schemas.microsoft.com/office/drawing/2014/main" id="{0D84FA2A-BF75-4FE4-A46E-C458912E4687}"/>
              </a:ext>
            </a:extLst>
          </p:cNvPr>
          <p:cNvPicPr>
            <a:picLocks noChangeAspect="1"/>
          </p:cNvPicPr>
          <p:nvPr/>
        </p:nvPicPr>
        <p:blipFill>
          <a:blip r:embed="rId8"/>
          <a:stretch>
            <a:fillRect/>
          </a:stretch>
        </p:blipFill>
        <p:spPr>
          <a:xfrm>
            <a:off x="6652571" y="3013699"/>
            <a:ext cx="5368981" cy="3111056"/>
          </a:xfrm>
          <a:prstGeom prst="rect">
            <a:avLst/>
          </a:prstGeom>
        </p:spPr>
      </p:pic>
      <p:sp>
        <p:nvSpPr>
          <p:cNvPr id="18" name="文本框 17">
            <a:extLst>
              <a:ext uri="{FF2B5EF4-FFF2-40B4-BE49-F238E27FC236}">
                <a16:creationId xmlns:a16="http://schemas.microsoft.com/office/drawing/2014/main" id="{96A291A5-C7EA-4F6A-B3B5-80CAEA8E2B98}"/>
              </a:ext>
            </a:extLst>
          </p:cNvPr>
          <p:cNvSpPr txBox="1"/>
          <p:nvPr/>
        </p:nvSpPr>
        <p:spPr>
          <a:xfrm>
            <a:off x="7320324" y="6169580"/>
            <a:ext cx="38266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srgbClr val="00B050"/>
                </a:solidFill>
                <a:effectLst/>
                <a:uLnTx/>
                <a:uFillTx/>
                <a:latin typeface="等线"/>
                <a:ea typeface="等线" panose="02010600030101010101" pitchFamily="2" charset="-122"/>
                <a:cs typeface="+mn-cs"/>
              </a:rPr>
              <a:t>Feryal</a:t>
            </a:r>
            <a:r>
              <a:rPr kumimoji="0" lang="en-US" altLang="zh-CN" sz="18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 </a:t>
            </a:r>
            <a:r>
              <a:rPr kumimoji="0" lang="en-US" altLang="zh-CN" sz="1800" b="0" i="0" u="none" strike="noStrike" kern="1200" cap="none" spc="0" normalizeH="0" baseline="0" noProof="0" dirty="0" err="1">
                <a:ln>
                  <a:noFill/>
                </a:ln>
                <a:solidFill>
                  <a:srgbClr val="00B050"/>
                </a:solidFill>
                <a:effectLst/>
                <a:uLnTx/>
                <a:uFillTx/>
                <a:latin typeface="等线"/>
                <a:ea typeface="等线" panose="02010600030101010101" pitchFamily="2" charset="-122"/>
                <a:cs typeface="+mn-cs"/>
              </a:rPr>
              <a:t>Özel</a:t>
            </a:r>
            <a:r>
              <a:rPr kumimoji="0" lang="en-US" altLang="zh-CN" sz="18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 Paulo Freire, 1603.02698</a:t>
            </a:r>
            <a:endParaRPr kumimoji="0" lang="zh-CN" altLang="en-US" sz="18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endParaRPr>
          </a:p>
        </p:txBody>
      </p:sp>
      <p:sp>
        <p:nvSpPr>
          <p:cNvPr id="4" name="日期占位符 3">
            <a:extLst>
              <a:ext uri="{FF2B5EF4-FFF2-40B4-BE49-F238E27FC236}">
                <a16:creationId xmlns:a16="http://schemas.microsoft.com/office/drawing/2014/main" id="{2046B845-5D75-4DD6-8BE6-24A5630BB2C6}"/>
              </a:ext>
            </a:extLst>
          </p:cNvPr>
          <p:cNvSpPr>
            <a:spLocks noGrp="1"/>
          </p:cNvSpPr>
          <p:nvPr>
            <p:ph type="dt" sz="half" idx="10"/>
          </p:nvPr>
        </p:nvSpPr>
        <p:spPr/>
        <p:txBody>
          <a:bodyPr/>
          <a:lstStyle/>
          <a:p>
            <a:r>
              <a:rPr lang="en-US" altLang="zh-CN"/>
              <a:t>2023/06/01</a:t>
            </a:r>
            <a:endParaRPr lang="zh-CN" altLang="en-US" dirty="0"/>
          </a:p>
        </p:txBody>
      </p:sp>
      <p:sp>
        <p:nvSpPr>
          <p:cNvPr id="6" name="文本框 5">
            <a:extLst>
              <a:ext uri="{FF2B5EF4-FFF2-40B4-BE49-F238E27FC236}">
                <a16:creationId xmlns:a16="http://schemas.microsoft.com/office/drawing/2014/main" id="{EA311F21-89AE-4649-8031-3908F40B724C}"/>
              </a:ext>
            </a:extLst>
          </p:cNvPr>
          <p:cNvSpPr txBox="1"/>
          <p:nvPr/>
        </p:nvSpPr>
        <p:spPr>
          <a:xfrm>
            <a:off x="5596775" y="1348446"/>
            <a:ext cx="1723549" cy="461665"/>
          </a:xfrm>
          <a:prstGeom prst="rect">
            <a:avLst/>
          </a:prstGeom>
          <a:noFill/>
          <a:ln w="25400">
            <a:solidFill>
              <a:srgbClr val="FF0000"/>
            </a:solidFill>
          </a:ln>
        </p:spPr>
        <p:txBody>
          <a:bodyPr wrap="none" rtlCol="0">
            <a:spAutoFit/>
          </a:bodyPr>
          <a:lstStyle/>
          <a:p>
            <a:pPr algn="l"/>
            <a:r>
              <a:rPr lang="zh-CN" altLang="en-US" sz="2400" dirty="0">
                <a:solidFill>
                  <a:srgbClr val="FF0000"/>
                </a:solidFill>
              </a:rPr>
              <a:t>物质的性质</a:t>
            </a:r>
          </a:p>
        </p:txBody>
      </p:sp>
      <p:cxnSp>
        <p:nvCxnSpPr>
          <p:cNvPr id="19" name="直接箭头连接符 18">
            <a:extLst>
              <a:ext uri="{FF2B5EF4-FFF2-40B4-BE49-F238E27FC236}">
                <a16:creationId xmlns:a16="http://schemas.microsoft.com/office/drawing/2014/main" id="{C539CD0E-04AB-4029-99D8-8C9FCB143E33}"/>
              </a:ext>
            </a:extLst>
          </p:cNvPr>
          <p:cNvCxnSpPr/>
          <p:nvPr/>
        </p:nvCxnSpPr>
        <p:spPr>
          <a:xfrm flipH="1">
            <a:off x="4741606" y="1624714"/>
            <a:ext cx="832078" cy="9554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446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2" name="灯片编号占位符 1">
            <a:extLst>
              <a:ext uri="{FF2B5EF4-FFF2-40B4-BE49-F238E27FC236}">
                <a16:creationId xmlns:a16="http://schemas.microsoft.com/office/drawing/2014/main" id="{277B32AA-E81D-409A-BE76-2285BA7F06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pic>
        <p:nvPicPr>
          <p:cNvPr id="3" name="图片 2">
            <a:extLst>
              <a:ext uri="{FF2B5EF4-FFF2-40B4-BE49-F238E27FC236}">
                <a16:creationId xmlns:a16="http://schemas.microsoft.com/office/drawing/2014/main" id="{C6475A08-A95E-4124-9AE7-3891F1511DE5}"/>
              </a:ext>
            </a:extLst>
          </p:cNvPr>
          <p:cNvPicPr>
            <a:picLocks noChangeAspect="1"/>
          </p:cNvPicPr>
          <p:nvPr/>
        </p:nvPicPr>
        <p:blipFill>
          <a:blip r:embed="rId3"/>
          <a:stretch>
            <a:fillRect/>
          </a:stretch>
        </p:blipFill>
        <p:spPr>
          <a:xfrm>
            <a:off x="265471" y="307493"/>
            <a:ext cx="11764297" cy="3312802"/>
          </a:xfrm>
          <a:prstGeom prst="rect">
            <a:avLst/>
          </a:prstGeom>
        </p:spPr>
      </p:pic>
      <p:pic>
        <p:nvPicPr>
          <p:cNvPr id="4" name="图片 3">
            <a:extLst>
              <a:ext uri="{FF2B5EF4-FFF2-40B4-BE49-F238E27FC236}">
                <a16:creationId xmlns:a16="http://schemas.microsoft.com/office/drawing/2014/main" id="{411D682E-B1C9-41CD-80CD-4DFE9559A680}"/>
              </a:ext>
            </a:extLst>
          </p:cNvPr>
          <p:cNvPicPr>
            <a:picLocks noChangeAspect="1"/>
          </p:cNvPicPr>
          <p:nvPr/>
        </p:nvPicPr>
        <p:blipFill>
          <a:blip r:embed="rId4"/>
          <a:stretch>
            <a:fillRect/>
          </a:stretch>
        </p:blipFill>
        <p:spPr>
          <a:xfrm>
            <a:off x="740880" y="2835122"/>
            <a:ext cx="5960957" cy="4022878"/>
          </a:xfrm>
          <a:prstGeom prst="rect">
            <a:avLst/>
          </a:prstGeom>
        </p:spPr>
      </p:pic>
      <p:pic>
        <p:nvPicPr>
          <p:cNvPr id="6" name="图片 5">
            <a:extLst>
              <a:ext uri="{FF2B5EF4-FFF2-40B4-BE49-F238E27FC236}">
                <a16:creationId xmlns:a16="http://schemas.microsoft.com/office/drawing/2014/main" id="{F8DB2177-58D2-4FFB-B70F-9A4E30E8BCC7}"/>
              </a:ext>
            </a:extLst>
          </p:cNvPr>
          <p:cNvPicPr>
            <a:picLocks noChangeAspect="1"/>
          </p:cNvPicPr>
          <p:nvPr/>
        </p:nvPicPr>
        <p:blipFill>
          <a:blip r:embed="rId5"/>
          <a:stretch>
            <a:fillRect/>
          </a:stretch>
        </p:blipFill>
        <p:spPr>
          <a:xfrm>
            <a:off x="7546258" y="2693829"/>
            <a:ext cx="3807542" cy="4164171"/>
          </a:xfrm>
          <a:prstGeom prst="rect">
            <a:avLst/>
          </a:prstGeom>
        </p:spPr>
      </p:pic>
      <p:sp>
        <p:nvSpPr>
          <p:cNvPr id="7" name="日期占位符 6">
            <a:extLst>
              <a:ext uri="{FF2B5EF4-FFF2-40B4-BE49-F238E27FC236}">
                <a16:creationId xmlns:a16="http://schemas.microsoft.com/office/drawing/2014/main" id="{4F0BEAFD-3F64-4F1F-B5F1-A794756384EF}"/>
              </a:ext>
            </a:extLst>
          </p:cNvPr>
          <p:cNvSpPr>
            <a:spLocks noGrp="1"/>
          </p:cNvSpPr>
          <p:nvPr>
            <p:ph type="dt" sz="half" idx="10"/>
          </p:nvPr>
        </p:nvSpPr>
        <p:spPr/>
        <p:txBody>
          <a:bodyPr/>
          <a:lstStyle/>
          <a:p>
            <a:r>
              <a:rPr lang="en-US" altLang="zh-CN"/>
              <a:t>2023/06/01</a:t>
            </a:r>
            <a:endParaRPr lang="zh-CN" altLang="en-US" dirty="0"/>
          </a:p>
        </p:txBody>
      </p:sp>
    </p:spTree>
    <p:extLst>
      <p:ext uri="{BB962C8B-B14F-4D97-AF65-F5344CB8AC3E}">
        <p14:creationId xmlns:p14="http://schemas.microsoft.com/office/powerpoint/2010/main" val="2474701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页脚占位符 9"/>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9" name="文本框 8">
            <a:extLst>
              <a:ext uri="{FF2B5EF4-FFF2-40B4-BE49-F238E27FC236}">
                <a16:creationId xmlns:a16="http://schemas.microsoft.com/office/drawing/2014/main" id="{5BE969AD-F304-472B-BF69-895A8EB56956}"/>
              </a:ext>
            </a:extLst>
          </p:cNvPr>
          <p:cNvSpPr txBox="1"/>
          <p:nvPr/>
        </p:nvSpPr>
        <p:spPr>
          <a:xfrm>
            <a:off x="1041340" y="1094570"/>
            <a:ext cx="5093061" cy="4449231"/>
          </a:xfrm>
          <a:prstGeom prst="rect">
            <a:avLst/>
          </a:prstGeom>
          <a:noFill/>
          <a:ln w="25400">
            <a:solidFill>
              <a:schemeClr val="accent6">
                <a:lumMod val="50000"/>
              </a:schemeClr>
            </a:solidFill>
          </a:ln>
        </p:spPr>
        <p:txBody>
          <a:bodyPr wrap="none" rtlCol="0">
            <a:spAutoFit/>
          </a:bodyPr>
          <a:lstStyle/>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3200" b="0" i="0" u="none" strike="noStrike" kern="1200" cap="none" spc="0" normalizeH="0" baseline="0" noProof="0" dirty="0">
                <a:ln>
                  <a:noFill/>
                </a:ln>
                <a:solidFill>
                  <a:srgbClr val="0000FF"/>
                </a:solidFill>
                <a:effectLst/>
                <a:uLnTx/>
                <a:uFillTx/>
                <a:latin typeface="等线"/>
                <a:ea typeface="等线" panose="02010600030101010101" pitchFamily="2" charset="-122"/>
                <a:cs typeface="+mn-cs"/>
              </a:rPr>
              <a:t>Pure hadronic matter</a:t>
            </a: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3200" b="0" i="0" u="none" strike="noStrike" kern="1200" cap="none" spc="0" normalizeH="0" baseline="0" noProof="0" dirty="0">
                <a:ln>
                  <a:noFill/>
                </a:ln>
                <a:solidFill>
                  <a:srgbClr val="0000FF"/>
                </a:solidFill>
                <a:effectLst/>
                <a:uLnTx/>
                <a:uFillTx/>
                <a:latin typeface="等线"/>
                <a:ea typeface="等线" panose="02010600030101010101" pitchFamily="2" charset="-122"/>
                <a:cs typeface="+mn-cs"/>
              </a:rPr>
              <a:t>Quark matter</a:t>
            </a: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3200" b="0" i="0" u="none" strike="noStrike" kern="1200" cap="none" spc="0" normalizeH="0" baseline="0" noProof="0" dirty="0">
                <a:ln>
                  <a:noFill/>
                </a:ln>
                <a:solidFill>
                  <a:srgbClr val="0000FF"/>
                </a:solidFill>
                <a:effectLst/>
                <a:uLnTx/>
                <a:uFillTx/>
                <a:latin typeface="等线"/>
                <a:ea typeface="等线" panose="02010600030101010101" pitchFamily="2" charset="-122"/>
                <a:cs typeface="+mn-cs"/>
              </a:rPr>
              <a:t>Quark-hadron crossover</a:t>
            </a: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320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Topology change</a:t>
            </a: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3200" b="0" i="0" u="none" strike="noStrike" kern="1200" cap="none" spc="0" normalizeH="0" baseline="0" noProof="0" dirty="0">
                <a:ln>
                  <a:noFill/>
                </a:ln>
                <a:effectLst/>
                <a:uLnTx/>
                <a:uFillTx/>
                <a:latin typeface="等线"/>
                <a:ea typeface="等线" panose="02010600030101010101" pitchFamily="2" charset="-122"/>
                <a:cs typeface="+mn-cs"/>
              </a:rPr>
              <a:t>Strange matter</a:t>
            </a: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3200" b="0" i="0" u="none" strike="noStrike" kern="1200" cap="none" spc="0" normalizeH="0" baseline="0" noProof="0" dirty="0">
                <a:ln>
                  <a:noFill/>
                </a:ln>
                <a:effectLst/>
                <a:uLnTx/>
                <a:uFillTx/>
                <a:latin typeface="等线"/>
                <a:ea typeface="等线" panose="02010600030101010101" pitchFamily="2" charset="-122"/>
                <a:cs typeface="+mn-cs"/>
              </a:rPr>
              <a:t>……</a:t>
            </a:r>
            <a:endParaRPr kumimoji="0" lang="zh-CN" altLang="en-US" sz="3200" b="0" i="0" u="none" strike="noStrike" kern="1200" cap="none" spc="0" normalizeH="0" baseline="0" noProof="0" dirty="0">
              <a:ln>
                <a:noFill/>
              </a:ln>
              <a:effectLst/>
              <a:uLnTx/>
              <a:uFillTx/>
              <a:latin typeface="等线"/>
              <a:ea typeface="等线" panose="02010600030101010101" pitchFamily="2" charset="-122"/>
              <a:cs typeface="+mn-cs"/>
            </a:endParaRPr>
          </a:p>
        </p:txBody>
      </p:sp>
      <p:sp>
        <p:nvSpPr>
          <p:cNvPr id="2" name="灯片编号占位符 1">
            <a:extLst>
              <a:ext uri="{FF2B5EF4-FFF2-40B4-BE49-F238E27FC236}">
                <a16:creationId xmlns:a16="http://schemas.microsoft.com/office/drawing/2014/main" id="{2D63EFAE-1666-4DAF-955F-34450011B5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5" name="日期占位符 4">
            <a:extLst>
              <a:ext uri="{FF2B5EF4-FFF2-40B4-BE49-F238E27FC236}">
                <a16:creationId xmlns:a16="http://schemas.microsoft.com/office/drawing/2014/main" id="{3970FCE6-C4A7-4792-B685-BE43EEC3A2EB}"/>
              </a:ext>
            </a:extLst>
          </p:cNvPr>
          <p:cNvSpPr>
            <a:spLocks noGrp="1"/>
          </p:cNvSpPr>
          <p:nvPr>
            <p:ph type="dt" sz="half" idx="10"/>
          </p:nvPr>
        </p:nvSpPr>
        <p:spPr/>
        <p:txBody>
          <a:bodyPr/>
          <a:lstStyle/>
          <a:p>
            <a:r>
              <a:rPr lang="en-US" altLang="zh-CN"/>
              <a:t>2023/06/01</a:t>
            </a:r>
            <a:endParaRPr lang="zh-CN" altLang="en-US" dirty="0"/>
          </a:p>
        </p:txBody>
      </p:sp>
      <p:pic>
        <p:nvPicPr>
          <p:cNvPr id="11" name="图片 10">
            <a:extLst>
              <a:ext uri="{FF2B5EF4-FFF2-40B4-BE49-F238E27FC236}">
                <a16:creationId xmlns:a16="http://schemas.microsoft.com/office/drawing/2014/main" id="{081F155E-C260-4215-8F2C-B9A69FA18109}"/>
              </a:ext>
            </a:extLst>
          </p:cNvPr>
          <p:cNvPicPr>
            <a:picLocks noChangeAspect="1"/>
          </p:cNvPicPr>
          <p:nvPr/>
        </p:nvPicPr>
        <p:blipFill>
          <a:blip r:embed="rId3"/>
          <a:stretch>
            <a:fillRect/>
          </a:stretch>
        </p:blipFill>
        <p:spPr>
          <a:xfrm>
            <a:off x="7171584" y="883999"/>
            <a:ext cx="3979076" cy="2877381"/>
          </a:xfrm>
          <a:prstGeom prst="rect">
            <a:avLst/>
          </a:prstGeom>
        </p:spPr>
      </p:pic>
      <p:cxnSp>
        <p:nvCxnSpPr>
          <p:cNvPr id="6" name="直接箭头连接符 5">
            <a:extLst>
              <a:ext uri="{FF2B5EF4-FFF2-40B4-BE49-F238E27FC236}">
                <a16:creationId xmlns:a16="http://schemas.microsoft.com/office/drawing/2014/main" id="{F15EE87C-7779-455A-A60E-66C939F6CC0A}"/>
              </a:ext>
            </a:extLst>
          </p:cNvPr>
          <p:cNvCxnSpPr>
            <a:cxnSpLocks/>
            <a:stCxn id="9" idx="3"/>
          </p:cNvCxnSpPr>
          <p:nvPr/>
        </p:nvCxnSpPr>
        <p:spPr>
          <a:xfrm flipV="1">
            <a:off x="6134401" y="2504082"/>
            <a:ext cx="2207946" cy="815104"/>
          </a:xfrm>
          <a:prstGeom prst="straightConnector1">
            <a:avLst/>
          </a:prstGeom>
          <a:ln w="50800">
            <a:solidFill>
              <a:srgbClr val="0000FF"/>
            </a:solidFill>
            <a:tailEnd type="triangle"/>
          </a:ln>
        </p:spPr>
        <p:style>
          <a:lnRef idx="1">
            <a:schemeClr val="accent2"/>
          </a:lnRef>
          <a:fillRef idx="0">
            <a:schemeClr val="accent2"/>
          </a:fillRef>
          <a:effectRef idx="0">
            <a:schemeClr val="accent2"/>
          </a:effectRef>
          <a:fontRef idx="minor">
            <a:schemeClr val="tx1"/>
          </a:fontRef>
        </p:style>
      </p:cxnSp>
      <p:sp>
        <p:nvSpPr>
          <p:cNvPr id="8" name="文本框 7">
            <a:extLst>
              <a:ext uri="{FF2B5EF4-FFF2-40B4-BE49-F238E27FC236}">
                <a16:creationId xmlns:a16="http://schemas.microsoft.com/office/drawing/2014/main" id="{221CB4C2-0AD5-430C-B1A9-CF43634E5559}"/>
              </a:ext>
            </a:extLst>
          </p:cNvPr>
          <p:cNvSpPr txBox="1"/>
          <p:nvPr/>
        </p:nvSpPr>
        <p:spPr>
          <a:xfrm>
            <a:off x="9262303" y="3319186"/>
            <a:ext cx="2497800" cy="1384995"/>
          </a:xfrm>
          <a:prstGeom prst="rect">
            <a:avLst/>
          </a:prstGeom>
          <a:solidFill>
            <a:schemeClr val="bg1"/>
          </a:solidFill>
        </p:spPr>
        <p:txBody>
          <a:bodyPr wrap="none" rtlCol="0">
            <a:spAutoFit/>
          </a:bodyPr>
          <a:lstStyle/>
          <a:p>
            <a:pPr marL="342900" indent="-342900" algn="l">
              <a:buFont typeface="Wingdings" panose="05000000000000000000" pitchFamily="2" charset="2"/>
              <a:buChar char="Ø"/>
            </a:pPr>
            <a:r>
              <a:rPr lang="en-US" altLang="zh-CN" sz="1400" b="1" dirty="0">
                <a:latin typeface="Times New Roman" panose="02020603050405020304" pitchFamily="18" charset="0"/>
                <a:cs typeface="Times New Roman" panose="02020603050405020304" pitchFamily="18" charset="0"/>
              </a:rPr>
              <a:t>Quark-gluon plasma?</a:t>
            </a:r>
          </a:p>
          <a:p>
            <a:pPr marL="342900" indent="-342900" algn="l">
              <a:buFont typeface="Wingdings" panose="05000000000000000000" pitchFamily="2" charset="2"/>
              <a:buChar char="Ø"/>
            </a:pPr>
            <a:r>
              <a:rPr lang="en-US" altLang="zh-CN" sz="1400" b="1" dirty="0">
                <a:latin typeface="Times New Roman" panose="02020603050405020304" pitchFamily="18" charset="0"/>
                <a:cs typeface="Times New Roman" panose="02020603050405020304" pitchFamily="18" charset="0"/>
              </a:rPr>
              <a:t>Fermi liquid?</a:t>
            </a:r>
            <a:br>
              <a:rPr lang="en-US" altLang="zh-CN" sz="1400" b="1" dirty="0">
                <a:latin typeface="Times New Roman" panose="02020603050405020304" pitchFamily="18" charset="0"/>
                <a:cs typeface="Times New Roman" panose="02020603050405020304" pitchFamily="18" charset="0"/>
              </a:rPr>
            </a:br>
            <a:r>
              <a:rPr lang="en-US" altLang="zh-CN" sz="1400" b="1" dirty="0">
                <a:latin typeface="Times New Roman" panose="02020603050405020304" pitchFamily="18" charset="0"/>
                <a:cs typeface="Times New Roman" panose="02020603050405020304" pitchFamily="18" charset="0"/>
              </a:rPr>
              <a:t>Non-Fermi liquid?</a:t>
            </a:r>
          </a:p>
          <a:p>
            <a:pPr marL="342900" indent="-342900" algn="l">
              <a:buFont typeface="Wingdings" panose="05000000000000000000" pitchFamily="2" charset="2"/>
              <a:buChar char="Ø"/>
            </a:pPr>
            <a:r>
              <a:rPr lang="en-US" altLang="zh-CN" sz="1400" b="1" dirty="0">
                <a:latin typeface="Times New Roman" panose="02020603050405020304" pitchFamily="18" charset="0"/>
                <a:cs typeface="Times New Roman" panose="02020603050405020304" pitchFamily="18" charset="0"/>
              </a:rPr>
              <a:t>(2+1) dimensional sheet?</a:t>
            </a:r>
          </a:p>
          <a:p>
            <a:pPr marL="342900" indent="-342900" algn="l">
              <a:buFont typeface="Wingdings" panose="05000000000000000000" pitchFamily="2" charset="2"/>
              <a:buChar char="Ø"/>
            </a:pPr>
            <a:r>
              <a:rPr lang="en-US" altLang="zh-CN" sz="1400" b="1" dirty="0">
                <a:latin typeface="Times New Roman" panose="02020603050405020304" pitchFamily="18" charset="0"/>
                <a:cs typeface="Times New Roman" panose="02020603050405020304" pitchFamily="18" charset="0"/>
              </a:rPr>
              <a:t>Popcorn?</a:t>
            </a:r>
          </a:p>
          <a:p>
            <a:pPr marL="342900" indent="-342900" algn="l">
              <a:buFont typeface="Wingdings" panose="05000000000000000000" pitchFamily="2" charset="2"/>
              <a:buChar char="Ø"/>
            </a:pPr>
            <a:r>
              <a:rPr lang="en-US" altLang="zh-CN" sz="1400" b="1" dirty="0">
                <a:latin typeface="Times New Roman" panose="02020603050405020304" pitchFamily="18" charset="0"/>
                <a:cs typeface="Times New Roman" panose="02020603050405020304" pitchFamily="18" charset="0"/>
              </a:rPr>
              <a:t>……</a:t>
            </a:r>
            <a:endParaRPr lang="zh-CN" altLang="en-US" sz="1400" b="1"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09658647-EF26-454A-8986-1EAAF334DC08}"/>
              </a:ext>
            </a:extLst>
          </p:cNvPr>
          <p:cNvSpPr txBox="1"/>
          <p:nvPr/>
        </p:nvSpPr>
        <p:spPr>
          <a:xfrm>
            <a:off x="6850390" y="4722747"/>
            <a:ext cx="5265410" cy="1600438"/>
          </a:xfrm>
          <a:prstGeom prst="rect">
            <a:avLst/>
          </a:prstGeom>
          <a:noFill/>
        </p:spPr>
        <p:txBody>
          <a:bodyPr wrap="square" rtlCol="0">
            <a:spAutoFit/>
          </a:bodyPr>
          <a:lstStyle/>
          <a:p>
            <a:pPr marL="342900" indent="-342900">
              <a:buFont typeface="Wingdings" panose="05000000000000000000" pitchFamily="2" charset="2"/>
              <a:buChar char="Ø"/>
            </a:pPr>
            <a:r>
              <a:rPr lang="en-US" altLang="zh-CN" sz="1400" dirty="0">
                <a:solidFill>
                  <a:srgbClr val="00B050"/>
                </a:solidFill>
              </a:rPr>
              <a:t>R. Shankar, Rev. Mod. Phys. 66, 129 (1994).</a:t>
            </a:r>
          </a:p>
          <a:p>
            <a:pPr marL="342900" indent="-342900">
              <a:buFont typeface="Wingdings" panose="05000000000000000000" pitchFamily="2" charset="2"/>
              <a:buChar char="Ø"/>
            </a:pPr>
            <a:r>
              <a:rPr lang="en-US" altLang="zh-CN" sz="1400" dirty="0">
                <a:solidFill>
                  <a:srgbClr val="00B050"/>
                </a:solidFill>
              </a:rPr>
              <a:t>H. K. Lee and M. Rho, Eur. Phys. J. A 50, 14 (2014)</a:t>
            </a:r>
          </a:p>
          <a:p>
            <a:pPr marL="342900" indent="-342900">
              <a:buFont typeface="Wingdings" panose="05000000000000000000" pitchFamily="2" charset="2"/>
              <a:buChar char="Ø"/>
            </a:pPr>
            <a:r>
              <a:rPr lang="en-US" altLang="zh-CN" sz="1400" dirty="0">
                <a:solidFill>
                  <a:srgbClr val="00B050"/>
                </a:solidFill>
              </a:rPr>
              <a:t>Y.-L. Ma and M. Rho, Symmetry 13, 1888 (2021).</a:t>
            </a:r>
          </a:p>
          <a:p>
            <a:pPr marL="342900" indent="-342900">
              <a:buFont typeface="Wingdings" panose="05000000000000000000" pitchFamily="2" charset="2"/>
              <a:buChar char="Ø"/>
            </a:pPr>
            <a:r>
              <a:rPr lang="en-US" altLang="zh-CN" sz="1400" dirty="0">
                <a:solidFill>
                  <a:srgbClr val="00B050"/>
                </a:solidFill>
              </a:rPr>
              <a:t>V. </a:t>
            </a:r>
            <a:r>
              <a:rPr lang="en-US" altLang="zh-CN" sz="1400" dirty="0" err="1">
                <a:solidFill>
                  <a:srgbClr val="00B050"/>
                </a:solidFill>
              </a:rPr>
              <a:t>Kaplunovsky</a:t>
            </a:r>
            <a:r>
              <a:rPr lang="en-US" altLang="zh-CN" sz="1400" dirty="0">
                <a:solidFill>
                  <a:srgbClr val="00B050"/>
                </a:solidFill>
              </a:rPr>
              <a:t>, D. Melnikov, and J. </a:t>
            </a:r>
            <a:r>
              <a:rPr lang="en-US" altLang="zh-CN" sz="1400" dirty="0" err="1">
                <a:solidFill>
                  <a:srgbClr val="00B050"/>
                </a:solidFill>
              </a:rPr>
              <a:t>Sonnenschein</a:t>
            </a:r>
            <a:r>
              <a:rPr lang="en-US" altLang="zh-CN" sz="1400" dirty="0">
                <a:solidFill>
                  <a:srgbClr val="00B050"/>
                </a:solidFill>
              </a:rPr>
              <a:t>, JHEP 11, 047 (2012).</a:t>
            </a:r>
          </a:p>
          <a:p>
            <a:pPr marL="342900" indent="-342900">
              <a:buFont typeface="Wingdings" panose="05000000000000000000" pitchFamily="2" charset="2"/>
              <a:buChar char="Ø"/>
            </a:pPr>
            <a:r>
              <a:rPr lang="en-US" altLang="zh-CN" sz="1400" dirty="0">
                <a:solidFill>
                  <a:srgbClr val="00B050"/>
                </a:solidFill>
              </a:rPr>
              <a:t>E. Witten, Phys. Rev. D 30, 272 (1984).</a:t>
            </a:r>
          </a:p>
          <a:p>
            <a:pPr marL="342900" indent="-342900">
              <a:buFont typeface="Wingdings" panose="05000000000000000000" pitchFamily="2" charset="2"/>
              <a:buChar char="Ø"/>
            </a:pPr>
            <a:r>
              <a:rPr lang="en-US" altLang="zh-CN" sz="1400" dirty="0">
                <a:solidFill>
                  <a:srgbClr val="00B050"/>
                </a:solidFill>
              </a:rPr>
              <a:t>……</a:t>
            </a:r>
          </a:p>
        </p:txBody>
      </p:sp>
      <p:sp>
        <p:nvSpPr>
          <p:cNvPr id="7" name="文本框 6">
            <a:extLst>
              <a:ext uri="{FF2B5EF4-FFF2-40B4-BE49-F238E27FC236}">
                <a16:creationId xmlns:a16="http://schemas.microsoft.com/office/drawing/2014/main" id="{03608CB8-03A3-44D5-9A0A-4913338E18F4}"/>
              </a:ext>
            </a:extLst>
          </p:cNvPr>
          <p:cNvSpPr txBox="1"/>
          <p:nvPr/>
        </p:nvSpPr>
        <p:spPr>
          <a:xfrm>
            <a:off x="926123" y="5608576"/>
            <a:ext cx="3403496" cy="1077218"/>
          </a:xfrm>
          <a:prstGeom prst="rect">
            <a:avLst/>
          </a:prstGeom>
          <a:noFill/>
        </p:spPr>
        <p:txBody>
          <a:bodyPr wrap="none" rtlCol="0">
            <a:spAutoFit/>
          </a:bodyPr>
          <a:lstStyle/>
          <a:p>
            <a:pPr marL="342900" indent="-342900" algn="l">
              <a:buFont typeface="Wingdings" panose="05000000000000000000" pitchFamily="2" charset="2"/>
              <a:buChar char="n"/>
            </a:pPr>
            <a:r>
              <a:rPr lang="zh-CN" altLang="en-US" sz="3200" b="1" dirty="0">
                <a:solidFill>
                  <a:srgbClr val="FF0000"/>
                </a:solidFill>
              </a:rPr>
              <a:t>电磁波探测？</a:t>
            </a:r>
            <a:r>
              <a:rPr lang="en-US" altLang="zh-CN" sz="3200" b="1" dirty="0">
                <a:solidFill>
                  <a:srgbClr val="FF0000"/>
                </a:solidFill>
                <a:latin typeface="等线" panose="02010600030101010101" pitchFamily="2" charset="-122"/>
                <a:ea typeface="等线" panose="02010600030101010101" pitchFamily="2" charset="-122"/>
              </a:rPr>
              <a:t>Ⅹ</a:t>
            </a:r>
            <a:endParaRPr lang="en-US" altLang="zh-CN" sz="3200" b="1" dirty="0">
              <a:solidFill>
                <a:srgbClr val="FF0000"/>
              </a:solidFill>
            </a:endParaRPr>
          </a:p>
          <a:p>
            <a:pPr marL="342900" indent="-342900">
              <a:buFont typeface="Wingdings" panose="05000000000000000000" pitchFamily="2" charset="2"/>
              <a:buChar char="n"/>
            </a:pPr>
            <a:r>
              <a:rPr lang="zh-CN" altLang="en-US" sz="3200" b="1" dirty="0">
                <a:solidFill>
                  <a:srgbClr val="00B050"/>
                </a:solidFill>
              </a:rPr>
              <a:t>引力波诊断？</a:t>
            </a:r>
            <a:r>
              <a:rPr lang="en-US" altLang="zh-CN" sz="3200" b="1" dirty="0">
                <a:solidFill>
                  <a:srgbClr val="00B050"/>
                </a:solidFill>
                <a:latin typeface="等线" panose="02010600030101010101" pitchFamily="2" charset="-122"/>
              </a:rPr>
              <a:t>√</a:t>
            </a:r>
            <a:endParaRPr lang="zh-CN" altLang="en-US" sz="3200" b="1" dirty="0">
              <a:solidFill>
                <a:srgbClr val="00B050"/>
              </a:solidFill>
            </a:endParaRPr>
          </a:p>
        </p:txBody>
      </p:sp>
      <p:sp>
        <p:nvSpPr>
          <p:cNvPr id="13" name="标题 1">
            <a:extLst>
              <a:ext uri="{FF2B5EF4-FFF2-40B4-BE49-F238E27FC236}">
                <a16:creationId xmlns:a16="http://schemas.microsoft.com/office/drawing/2014/main" id="{E7C2AF82-3EE4-4551-8CB8-E649B10C3E0E}"/>
              </a:ext>
            </a:extLst>
          </p:cNvPr>
          <p:cNvSpPr txBox="1">
            <a:spLocks/>
          </p:cNvSpPr>
          <p:nvPr/>
        </p:nvSpPr>
        <p:spPr>
          <a:xfrm>
            <a:off x="477929" y="-7374"/>
            <a:ext cx="9776382" cy="130691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4400" b="1" dirty="0">
                <a:latin typeface="Arial Black" panose="020B0A04020102020204" pitchFamily="34" charset="0"/>
              </a:rPr>
              <a:t>中子星的内部组成</a:t>
            </a:r>
            <a:endParaRPr lang="zh-CN" altLang="en-US" sz="3600"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093710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15</a:t>
            </a:fld>
            <a:endParaRPr lang="zh-CN" altLang="en-US"/>
          </a:p>
        </p:txBody>
      </p:sp>
      <p:sp>
        <p:nvSpPr>
          <p:cNvPr id="13" name="页脚占位符 12">
            <a:extLst>
              <a:ext uri="{FF2B5EF4-FFF2-40B4-BE49-F238E27FC236}">
                <a16:creationId xmlns:a16="http://schemas.microsoft.com/office/drawing/2014/main" id="{7A8EB4E2-AA59-45F7-90F3-D6C7B18BFBB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2" name="日期占位符 1">
            <a:extLst>
              <a:ext uri="{FF2B5EF4-FFF2-40B4-BE49-F238E27FC236}">
                <a16:creationId xmlns:a16="http://schemas.microsoft.com/office/drawing/2014/main" id="{7CBBED80-927D-E033-721F-033F195C0C80}"/>
              </a:ext>
            </a:extLst>
          </p:cNvPr>
          <p:cNvSpPr>
            <a:spLocks noGrp="1"/>
          </p:cNvSpPr>
          <p:nvPr>
            <p:ph type="dt" sz="half" idx="10"/>
          </p:nvPr>
        </p:nvSpPr>
        <p:spPr/>
        <p:txBody>
          <a:bodyPr/>
          <a:lstStyle/>
          <a:p>
            <a:r>
              <a:rPr lang="en-US" altLang="zh-CN"/>
              <a:t>2023/06/01</a:t>
            </a:r>
            <a:endParaRPr lang="zh-CN" altLang="en-US"/>
          </a:p>
        </p:txBody>
      </p:sp>
      <p:pic>
        <p:nvPicPr>
          <p:cNvPr id="5" name="图片 4">
            <a:extLst>
              <a:ext uri="{FF2B5EF4-FFF2-40B4-BE49-F238E27FC236}">
                <a16:creationId xmlns:a16="http://schemas.microsoft.com/office/drawing/2014/main" id="{2C2A88D8-73FC-DB34-BF72-74548D80297D}"/>
              </a:ext>
            </a:extLst>
          </p:cNvPr>
          <p:cNvPicPr>
            <a:picLocks noChangeAspect="1"/>
          </p:cNvPicPr>
          <p:nvPr/>
        </p:nvPicPr>
        <p:blipFill rotWithShape="1">
          <a:blip r:embed="rId3">
            <a:extLst>
              <a:ext uri="{28A0092B-C50C-407E-A947-70E740481C1C}">
                <a14:useLocalDpi xmlns:a14="http://schemas.microsoft.com/office/drawing/2010/main" val="0"/>
              </a:ext>
            </a:extLst>
          </a:blip>
          <a:srcRect r="20564" b="11371"/>
          <a:stretch/>
        </p:blipFill>
        <p:spPr>
          <a:xfrm>
            <a:off x="2843163" y="1508476"/>
            <a:ext cx="6505674" cy="2288364"/>
          </a:xfrm>
          <a:prstGeom prst="rect">
            <a:avLst/>
          </a:prstGeom>
        </p:spPr>
      </p:pic>
      <p:sp>
        <p:nvSpPr>
          <p:cNvPr id="3" name="标题 1">
            <a:extLst>
              <a:ext uri="{FF2B5EF4-FFF2-40B4-BE49-F238E27FC236}">
                <a16:creationId xmlns:a16="http://schemas.microsoft.com/office/drawing/2014/main" id="{70CB6E9B-1B2A-DEB4-5C2E-87803ABC1386}"/>
              </a:ext>
            </a:extLst>
          </p:cNvPr>
          <p:cNvSpPr txBox="1">
            <a:spLocks/>
          </p:cNvSpPr>
          <p:nvPr/>
        </p:nvSpPr>
        <p:spPr>
          <a:xfrm>
            <a:off x="470555" y="321820"/>
            <a:ext cx="9776382" cy="130691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4400" b="1" dirty="0">
                <a:latin typeface="Arial Black" panose="020B0A04020102020204" pitchFamily="34" charset="0"/>
              </a:rPr>
              <a:t>中子星的内部组成</a:t>
            </a:r>
            <a:endParaRPr lang="zh-CN" altLang="en-US" sz="3600" dirty="0">
              <a:latin typeface="Arial Black" panose="020B0A04020102020204" pitchFamily="34" charset="0"/>
              <a:cs typeface="Arial" panose="020B0604020202020204" pitchFamily="34" charset="0"/>
            </a:endParaRPr>
          </a:p>
        </p:txBody>
      </p:sp>
      <p:cxnSp>
        <p:nvCxnSpPr>
          <p:cNvPr id="4" name="直接箭头连接符 3">
            <a:extLst>
              <a:ext uri="{FF2B5EF4-FFF2-40B4-BE49-F238E27FC236}">
                <a16:creationId xmlns:a16="http://schemas.microsoft.com/office/drawing/2014/main" id="{F2156BB3-4C64-DBCE-E701-773AD1307A93}"/>
              </a:ext>
            </a:extLst>
          </p:cNvPr>
          <p:cNvCxnSpPr>
            <a:cxnSpLocks/>
          </p:cNvCxnSpPr>
          <p:nvPr/>
        </p:nvCxnSpPr>
        <p:spPr>
          <a:xfrm flipH="1">
            <a:off x="6648734" y="3844607"/>
            <a:ext cx="1197180" cy="923885"/>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0" name="文本框 9">
            <a:extLst>
              <a:ext uri="{FF2B5EF4-FFF2-40B4-BE49-F238E27FC236}">
                <a16:creationId xmlns:a16="http://schemas.microsoft.com/office/drawing/2014/main" id="{942B0493-2985-41FB-DD11-E76A73F67531}"/>
              </a:ext>
            </a:extLst>
          </p:cNvPr>
          <p:cNvSpPr txBox="1"/>
          <p:nvPr/>
        </p:nvSpPr>
        <p:spPr>
          <a:xfrm>
            <a:off x="1301711" y="4869787"/>
            <a:ext cx="9869052" cy="923330"/>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dirty="0">
                <a:solidFill>
                  <a:prstClr val="black"/>
                </a:solidFill>
                <a:latin typeface="Arial Black" panose="020B0A04020102020204" pitchFamily="34" charset="0"/>
                <a:ea typeface="方正舒体" panose="02010601030101010101" pitchFamily="2" charset="-122"/>
                <a:cs typeface="Arial" panose="020B0604020202020204" pitchFamily="34" charset="0"/>
              </a:rPr>
              <a:t>Hadrons and quarks co-exist in the interior of a compact star (hybrid star);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1800" dirty="0">
              <a:solidFill>
                <a:prstClr val="black"/>
              </a:solidFill>
              <a:latin typeface="Arial Black" panose="020B0A04020102020204" pitchFamily="34" charset="0"/>
              <a:ea typeface="方正舒体" panose="02010601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800" dirty="0">
                <a:solidFill>
                  <a:prstClr val="black"/>
                </a:solidFill>
                <a:latin typeface="Arial Black" panose="020B0A04020102020204" pitchFamily="34" charset="0"/>
                <a:ea typeface="方正舒体" panose="02010601030101010101" pitchFamily="2" charset="-122"/>
                <a:cs typeface="Arial" panose="020B0604020202020204" pitchFamily="34" charset="0"/>
              </a:rPr>
              <a:t>The core of are formed of quarks after a deconfinement phase  transition.</a:t>
            </a:r>
          </a:p>
        </p:txBody>
      </p:sp>
    </p:spTree>
    <p:extLst>
      <p:ext uri="{BB962C8B-B14F-4D97-AF65-F5344CB8AC3E}">
        <p14:creationId xmlns:p14="http://schemas.microsoft.com/office/powerpoint/2010/main" val="3655075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16</a:t>
            </a:fld>
            <a:endParaRPr lang="zh-CN" altLang="en-US"/>
          </a:p>
        </p:txBody>
      </p:sp>
      <p:sp>
        <p:nvSpPr>
          <p:cNvPr id="13" name="页脚占位符 12">
            <a:extLst>
              <a:ext uri="{FF2B5EF4-FFF2-40B4-BE49-F238E27FC236}">
                <a16:creationId xmlns:a16="http://schemas.microsoft.com/office/drawing/2014/main" id="{7A8EB4E2-AA59-45F7-90F3-D6C7B18BFBB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2" name="日期占位符 1">
            <a:extLst>
              <a:ext uri="{FF2B5EF4-FFF2-40B4-BE49-F238E27FC236}">
                <a16:creationId xmlns:a16="http://schemas.microsoft.com/office/drawing/2014/main" id="{7CBBED80-927D-E033-721F-033F195C0C80}"/>
              </a:ext>
            </a:extLst>
          </p:cNvPr>
          <p:cNvSpPr>
            <a:spLocks noGrp="1"/>
          </p:cNvSpPr>
          <p:nvPr>
            <p:ph type="dt" sz="half" idx="10"/>
          </p:nvPr>
        </p:nvSpPr>
        <p:spPr/>
        <p:txBody>
          <a:bodyPr/>
          <a:lstStyle/>
          <a:p>
            <a:r>
              <a:rPr lang="en-US" altLang="zh-CN"/>
              <a:t>2023/06/01</a:t>
            </a:r>
            <a:endParaRPr lang="zh-CN" altLang="en-US"/>
          </a:p>
        </p:txBody>
      </p:sp>
      <p:sp>
        <p:nvSpPr>
          <p:cNvPr id="3" name="标题 1">
            <a:extLst>
              <a:ext uri="{FF2B5EF4-FFF2-40B4-BE49-F238E27FC236}">
                <a16:creationId xmlns:a16="http://schemas.microsoft.com/office/drawing/2014/main" id="{70CB6E9B-1B2A-DEB4-5C2E-87803ABC1386}"/>
              </a:ext>
            </a:extLst>
          </p:cNvPr>
          <p:cNvSpPr txBox="1">
            <a:spLocks/>
          </p:cNvSpPr>
          <p:nvPr/>
        </p:nvSpPr>
        <p:spPr>
          <a:xfrm>
            <a:off x="310299" y="294023"/>
            <a:ext cx="10389123" cy="130691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4400" dirty="0">
                <a:solidFill>
                  <a:prstClr val="black"/>
                </a:solidFill>
                <a:latin typeface="Arial Black" panose="020B0A04020102020204" pitchFamily="34" charset="0"/>
                <a:ea typeface="方正舒体" panose="02010601030101010101" pitchFamily="2" charset="-122"/>
                <a:cs typeface="Arial" panose="020B0604020202020204" pitchFamily="34" charset="0"/>
              </a:rPr>
              <a:t>Deconfinement Phase Transition</a:t>
            </a:r>
            <a:endParaRPr lang="zh-CN" altLang="en-US" sz="3600"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942B0493-2985-41FB-DD11-E76A73F67531}"/>
              </a:ext>
            </a:extLst>
          </p:cNvPr>
          <p:cNvSpPr txBox="1"/>
          <p:nvPr/>
        </p:nvSpPr>
        <p:spPr>
          <a:xfrm>
            <a:off x="838200" y="1862636"/>
            <a:ext cx="11201375" cy="3108543"/>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800" dirty="0">
                <a:solidFill>
                  <a:prstClr val="black"/>
                </a:solidFill>
                <a:latin typeface="Comic Sans MS" panose="030F0702030302020204" pitchFamily="66" charset="0"/>
                <a:ea typeface="方正舒体" panose="02010601030101010101" pitchFamily="2" charset="-122"/>
                <a:cs typeface="Arial" panose="020B0604020202020204" pitchFamily="34" charset="0"/>
              </a:rPr>
              <a:t>The nature of hadron-quark phase transition at high density (and zero temperature) is still </a:t>
            </a:r>
            <a:r>
              <a:rPr lang="en-US" altLang="zh-CN" sz="2800" dirty="0">
                <a:solidFill>
                  <a:srgbClr val="FF0000"/>
                </a:solidFill>
                <a:latin typeface="Comic Sans MS" panose="030F0702030302020204" pitchFamily="66" charset="0"/>
                <a:ea typeface="方正舒体" panose="02010601030101010101" pitchFamily="2" charset="-122"/>
                <a:cs typeface="Arial" panose="020B0604020202020204" pitchFamily="34" charset="0"/>
              </a:rPr>
              <a:t>unknown</a:t>
            </a:r>
            <a:r>
              <a:rPr lang="en-US" altLang="zh-CN" sz="2800" dirty="0">
                <a:solidFill>
                  <a:prstClr val="black"/>
                </a:solidFill>
                <a:latin typeface="Comic Sans MS" panose="030F0702030302020204" pitchFamily="66" charset="0"/>
                <a:ea typeface="方正舒体" panose="02010601030101010101" pitchFamily="2" charset="-122"/>
                <a:cs typeface="Arial" panose="020B0604020202020204" pitchFamily="34" charset="0"/>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2800" dirty="0">
              <a:solidFill>
                <a:prstClr val="black"/>
              </a:solidFill>
              <a:latin typeface="Comic Sans MS" panose="030F0702030302020204" pitchFamily="66" charset="0"/>
              <a:ea typeface="方正舒体" panose="02010601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800" dirty="0">
                <a:solidFill>
                  <a:prstClr val="black"/>
                </a:solidFill>
                <a:latin typeface="Comic Sans MS" panose="030F0702030302020204" pitchFamily="66" charset="0"/>
                <a:ea typeface="方正舒体" panose="02010601030101010101" pitchFamily="2" charset="-122"/>
                <a:cs typeface="Arial" panose="020B0604020202020204" pitchFamily="34" charset="0"/>
              </a:rPr>
              <a:t>Different QCD methods show </a:t>
            </a:r>
            <a:r>
              <a:rPr lang="en-US" altLang="zh-CN" sz="2800" dirty="0">
                <a:solidFill>
                  <a:srgbClr val="FF0000"/>
                </a:solidFill>
                <a:latin typeface="Comic Sans MS" panose="030F0702030302020204" pitchFamily="66" charset="0"/>
                <a:ea typeface="方正舒体" panose="02010601030101010101" pitchFamily="2" charset="-122"/>
                <a:cs typeface="Arial" panose="020B0604020202020204" pitchFamily="34" charset="0"/>
              </a:rPr>
              <a:t>model-dependent predictions</a:t>
            </a:r>
            <a:r>
              <a:rPr lang="en-US" altLang="zh-CN" sz="2800" dirty="0">
                <a:solidFill>
                  <a:prstClr val="black"/>
                </a:solidFill>
                <a:latin typeface="Comic Sans MS" panose="030F0702030302020204" pitchFamily="66" charset="0"/>
                <a:ea typeface="方正舒体" panose="02010601030101010101" pitchFamily="2" charset="-122"/>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2800" dirty="0">
              <a:solidFill>
                <a:prstClr val="black"/>
              </a:solidFill>
              <a:latin typeface="Comic Sans MS" panose="030F0702030302020204" pitchFamily="66" charset="0"/>
              <a:ea typeface="方正舒体" panose="02010601030101010101" pitchFamily="2" charset="-122"/>
              <a:cs typeface="Arial" panose="020B0604020202020204" pitchFamily="34" charset="0"/>
            </a:endParaRPr>
          </a:p>
          <a:p>
            <a:pPr marL="285750" lvl="0" indent="-285750" defTabSz="457200">
              <a:buFont typeface="Arial" panose="020B0604020202020204" pitchFamily="34" charset="0"/>
              <a:buChar char="•"/>
              <a:defRPr/>
            </a:pPr>
            <a:r>
              <a:rPr lang="en-US" altLang="zh-CN" sz="2800" dirty="0">
                <a:solidFill>
                  <a:prstClr val="black"/>
                </a:solidFill>
                <a:latin typeface="Comic Sans MS" panose="030F0702030302020204" pitchFamily="66" charset="0"/>
                <a:ea typeface="方正舒体" panose="02010601030101010101" pitchFamily="2" charset="-122"/>
                <a:cs typeface="Arial" panose="020B0604020202020204" pitchFamily="34" charset="0"/>
              </a:rPr>
              <a:t>We construct both first order phase transition and crossover deconfinement </a:t>
            </a:r>
            <a:r>
              <a:rPr lang="en-US" altLang="zh-CN" sz="2800" dirty="0">
                <a:solidFill>
                  <a:srgbClr val="FF0000"/>
                </a:solidFill>
                <a:latin typeface="Comic Sans MS" panose="030F0702030302020204" pitchFamily="66" charset="0"/>
                <a:ea typeface="方正舒体" panose="02010601030101010101" pitchFamily="2" charset="-122"/>
                <a:cs typeface="Arial" panose="020B0604020202020204" pitchFamily="34" charset="0"/>
              </a:rPr>
              <a:t>phenomenologically and model-independently</a:t>
            </a:r>
            <a:r>
              <a:rPr lang="en-US" altLang="zh-CN" sz="2800" dirty="0">
                <a:solidFill>
                  <a:prstClr val="black"/>
                </a:solidFill>
                <a:latin typeface="Comic Sans MS" panose="030F0702030302020204" pitchFamily="66" charset="0"/>
                <a:ea typeface="方正舒体" panose="02010601030101010101" pitchFamily="2" charset="-122"/>
                <a:cs typeface="Arial" panose="020B0604020202020204" pitchFamily="34" charset="0"/>
              </a:rPr>
              <a:t>;</a:t>
            </a:r>
          </a:p>
        </p:txBody>
      </p:sp>
    </p:spTree>
    <p:extLst>
      <p:ext uri="{BB962C8B-B14F-4D97-AF65-F5344CB8AC3E}">
        <p14:creationId xmlns:p14="http://schemas.microsoft.com/office/powerpoint/2010/main" val="3952022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CC27F2C-629B-3BAA-7A3A-AF3361175427}"/>
              </a:ext>
            </a:extLst>
          </p:cNvPr>
          <p:cNvSpPr txBox="1"/>
          <p:nvPr/>
        </p:nvSpPr>
        <p:spPr>
          <a:xfrm>
            <a:off x="651260" y="1642337"/>
            <a:ext cx="10604344" cy="954107"/>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800" dirty="0">
                <a:solidFill>
                  <a:prstClr val="black"/>
                </a:solidFill>
                <a:latin typeface="Arial Black" panose="020B0A04020102020204" pitchFamily="34" charset="0"/>
                <a:ea typeface="方正舒体" panose="02010601030101010101" pitchFamily="2" charset="-122"/>
                <a:cs typeface="Arial" panose="020B0604020202020204" pitchFamily="34" charset="0"/>
              </a:rPr>
              <a:t>Assuming a polytropic type mixture-phase: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2800" dirty="0">
              <a:solidFill>
                <a:prstClr val="black"/>
              </a:solidFill>
              <a:latin typeface="Arial Black" panose="020B0A04020102020204" pitchFamily="34" charset="0"/>
              <a:ea typeface="方正舒体" panose="02010601030101010101" pitchFamily="2" charset="-122"/>
              <a:cs typeface="Arial" panose="020B0604020202020204" pitchFamily="34" charset="0"/>
            </a:endParaRPr>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17</a:t>
            </a:fld>
            <a:endParaRPr lang="zh-CN" altLang="en-US"/>
          </a:p>
        </p:txBody>
      </p:sp>
      <p:sp>
        <p:nvSpPr>
          <p:cNvPr id="13" name="页脚占位符 12">
            <a:extLst>
              <a:ext uri="{FF2B5EF4-FFF2-40B4-BE49-F238E27FC236}">
                <a16:creationId xmlns:a16="http://schemas.microsoft.com/office/drawing/2014/main" id="{7A8EB4E2-AA59-45F7-90F3-D6C7B18BFBB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2" name="日期占位符 1">
            <a:extLst>
              <a:ext uri="{FF2B5EF4-FFF2-40B4-BE49-F238E27FC236}">
                <a16:creationId xmlns:a16="http://schemas.microsoft.com/office/drawing/2014/main" id="{7CBBED80-927D-E033-721F-033F195C0C80}"/>
              </a:ext>
            </a:extLst>
          </p:cNvPr>
          <p:cNvSpPr>
            <a:spLocks noGrp="1"/>
          </p:cNvSpPr>
          <p:nvPr>
            <p:ph type="dt" sz="half" idx="10"/>
          </p:nvPr>
        </p:nvSpPr>
        <p:spPr/>
        <p:txBody>
          <a:bodyPr/>
          <a:lstStyle/>
          <a:p>
            <a:r>
              <a:rPr lang="en-US" altLang="zh-CN"/>
              <a:t>2023/06/01</a:t>
            </a:r>
            <a:endParaRPr lang="zh-CN" altLang="en-US"/>
          </a:p>
        </p:txBody>
      </p:sp>
      <p:sp>
        <p:nvSpPr>
          <p:cNvPr id="3" name="标题 1">
            <a:extLst>
              <a:ext uri="{FF2B5EF4-FFF2-40B4-BE49-F238E27FC236}">
                <a16:creationId xmlns:a16="http://schemas.microsoft.com/office/drawing/2014/main" id="{70CB6E9B-1B2A-DEB4-5C2E-87803ABC1386}"/>
              </a:ext>
            </a:extLst>
          </p:cNvPr>
          <p:cNvSpPr txBox="1">
            <a:spLocks/>
          </p:cNvSpPr>
          <p:nvPr/>
        </p:nvSpPr>
        <p:spPr>
          <a:xfrm>
            <a:off x="470554" y="321820"/>
            <a:ext cx="10389123" cy="130691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4400" dirty="0">
                <a:solidFill>
                  <a:prstClr val="black"/>
                </a:solidFill>
                <a:latin typeface="Arial Black" panose="020B0A04020102020204" pitchFamily="34" charset="0"/>
                <a:ea typeface="方正舒体" panose="02010601030101010101" pitchFamily="2" charset="-122"/>
                <a:cs typeface="Arial" panose="020B0604020202020204" pitchFamily="34" charset="0"/>
              </a:rPr>
              <a:t>First Order Construction</a:t>
            </a:r>
            <a:endParaRPr lang="zh-CN" altLang="en-US" sz="3600" dirty="0">
              <a:latin typeface="Arial" panose="020B0604020202020204" pitchFamily="34" charset="0"/>
              <a:cs typeface="Arial" panose="020B0604020202020204" pitchFamily="34" charset="0"/>
            </a:endParaRPr>
          </a:p>
        </p:txBody>
      </p:sp>
      <p:pic>
        <p:nvPicPr>
          <p:cNvPr id="10" name="图片 9">
            <a:extLst>
              <a:ext uri="{FF2B5EF4-FFF2-40B4-BE49-F238E27FC236}">
                <a16:creationId xmlns:a16="http://schemas.microsoft.com/office/drawing/2014/main" id="{4D081CE3-8411-406C-8622-6353236C4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984" y="2344079"/>
            <a:ext cx="1821987" cy="838900"/>
          </a:xfrm>
          <a:prstGeom prst="rect">
            <a:avLst/>
          </a:prstGeom>
        </p:spPr>
      </p:pic>
      <p:pic>
        <p:nvPicPr>
          <p:cNvPr id="5" name="图片 4">
            <a:extLst>
              <a:ext uri="{FF2B5EF4-FFF2-40B4-BE49-F238E27FC236}">
                <a16:creationId xmlns:a16="http://schemas.microsoft.com/office/drawing/2014/main" id="{012FFBD2-F60C-48DC-95C7-0088D5F0E118}"/>
              </a:ext>
            </a:extLst>
          </p:cNvPr>
          <p:cNvPicPr>
            <a:picLocks noChangeAspect="1"/>
          </p:cNvPicPr>
          <p:nvPr/>
        </p:nvPicPr>
        <p:blipFill rotWithShape="1">
          <a:blip r:embed="rId4">
            <a:extLst>
              <a:ext uri="{28A0092B-C50C-407E-A947-70E740481C1C}">
                <a14:useLocalDpi xmlns:a14="http://schemas.microsoft.com/office/drawing/2010/main" val="0"/>
              </a:ext>
            </a:extLst>
          </a:blip>
          <a:srcRect r="7096" b="4204"/>
          <a:stretch/>
        </p:blipFill>
        <p:spPr>
          <a:xfrm>
            <a:off x="1708242" y="3576037"/>
            <a:ext cx="1162171" cy="459371"/>
          </a:xfrm>
          <a:prstGeom prst="rect">
            <a:avLst/>
          </a:prstGeom>
        </p:spPr>
      </p:pic>
      <p:sp>
        <p:nvSpPr>
          <p:cNvPr id="11" name="文本框 10">
            <a:extLst>
              <a:ext uri="{FF2B5EF4-FFF2-40B4-BE49-F238E27FC236}">
                <a16:creationId xmlns:a16="http://schemas.microsoft.com/office/drawing/2014/main" id="{C7955644-956C-4E3B-B386-ADEA1F24B21E}"/>
              </a:ext>
            </a:extLst>
          </p:cNvPr>
          <p:cNvSpPr txBox="1"/>
          <p:nvPr/>
        </p:nvSpPr>
        <p:spPr>
          <a:xfrm>
            <a:off x="3155273" y="3585607"/>
            <a:ext cx="6826927" cy="369332"/>
          </a:xfrm>
          <a:prstGeom prst="rect">
            <a:avLst/>
          </a:prstGeom>
          <a:noFill/>
        </p:spPr>
        <p:txBody>
          <a:bodyPr wrap="square">
            <a:spAutoFit/>
          </a:bodyPr>
          <a:lstStyle/>
          <a:p>
            <a:r>
              <a:rPr lang="en-US" altLang="zh-CN" sz="1800" b="1" dirty="0">
                <a:latin typeface="Microsoft JhengHei" panose="020B0604030504040204" pitchFamily="34" charset="-120"/>
                <a:ea typeface="Microsoft JhengHei" panose="020B0604030504040204" pitchFamily="34" charset="-120"/>
              </a:rPr>
              <a:t>Maxwell construction which describe</a:t>
            </a:r>
            <a:r>
              <a:rPr lang="en-US" altLang="zh-CN" b="1" dirty="0">
                <a:latin typeface="Microsoft JhengHei" panose="020B0604030504040204" pitchFamily="34" charset="-120"/>
                <a:ea typeface="Microsoft JhengHei" panose="020B0604030504040204" pitchFamily="34" charset="-120"/>
              </a:rPr>
              <a:t>s a </a:t>
            </a:r>
            <a:r>
              <a:rPr lang="en-US" altLang="zh-CN" b="1" dirty="0">
                <a:solidFill>
                  <a:srgbClr val="FF0000"/>
                </a:solidFill>
                <a:latin typeface="Microsoft JhengHei" panose="020B0604030504040204" pitchFamily="34" charset="-120"/>
                <a:ea typeface="Microsoft JhengHei" panose="020B0604030504040204" pitchFamily="34" charset="-120"/>
              </a:rPr>
              <a:t>sharp transition</a:t>
            </a:r>
            <a:endParaRPr lang="zh-CN" altLang="en-US" dirty="0">
              <a:solidFill>
                <a:srgbClr val="FF0000"/>
              </a:solidFill>
            </a:endParaRPr>
          </a:p>
        </p:txBody>
      </p:sp>
      <p:pic>
        <p:nvPicPr>
          <p:cNvPr id="14" name="图片 13">
            <a:extLst>
              <a:ext uri="{FF2B5EF4-FFF2-40B4-BE49-F238E27FC236}">
                <a16:creationId xmlns:a16="http://schemas.microsoft.com/office/drawing/2014/main" id="{9CD5D49F-E1F9-46F8-A2E3-713AA5F1E034}"/>
              </a:ext>
            </a:extLst>
          </p:cNvPr>
          <p:cNvPicPr>
            <a:picLocks noChangeAspect="1"/>
          </p:cNvPicPr>
          <p:nvPr/>
        </p:nvPicPr>
        <p:blipFill rotWithShape="1">
          <a:blip r:embed="rId4">
            <a:extLst>
              <a:ext uri="{28A0092B-C50C-407E-A947-70E740481C1C}">
                <a14:useLocalDpi xmlns:a14="http://schemas.microsoft.com/office/drawing/2010/main" val="0"/>
              </a:ext>
            </a:extLst>
          </a:blip>
          <a:srcRect r="7096" b="4204"/>
          <a:stretch/>
        </p:blipFill>
        <p:spPr>
          <a:xfrm>
            <a:off x="1708241" y="4312547"/>
            <a:ext cx="1162171" cy="459371"/>
          </a:xfrm>
          <a:prstGeom prst="rect">
            <a:avLst/>
          </a:prstGeom>
        </p:spPr>
      </p:pic>
      <p:cxnSp>
        <p:nvCxnSpPr>
          <p:cNvPr id="9" name="直接连接符 8">
            <a:extLst>
              <a:ext uri="{FF2B5EF4-FFF2-40B4-BE49-F238E27FC236}">
                <a16:creationId xmlns:a16="http://schemas.microsoft.com/office/drawing/2014/main" id="{06C621C2-C1A4-4A3F-B148-7C6C06BC1A6C}"/>
              </a:ext>
            </a:extLst>
          </p:cNvPr>
          <p:cNvCxnSpPr>
            <a:cxnSpLocks/>
          </p:cNvCxnSpPr>
          <p:nvPr/>
        </p:nvCxnSpPr>
        <p:spPr>
          <a:xfrm flipH="1">
            <a:off x="2200182" y="4334347"/>
            <a:ext cx="159058" cy="365984"/>
          </a:xfrm>
          <a:prstGeom prst="line">
            <a:avLst/>
          </a:prstGeom>
        </p:spPr>
        <p:style>
          <a:lnRef idx="1">
            <a:schemeClr val="dk1"/>
          </a:lnRef>
          <a:fillRef idx="0">
            <a:schemeClr val="dk1"/>
          </a:fillRef>
          <a:effectRef idx="0">
            <a:schemeClr val="dk1"/>
          </a:effectRef>
          <a:fontRef idx="minor">
            <a:schemeClr val="tx1"/>
          </a:fontRef>
        </p:style>
      </p:cxnSp>
      <p:sp>
        <p:nvSpPr>
          <p:cNvPr id="15" name="文本框 14">
            <a:extLst>
              <a:ext uri="{FF2B5EF4-FFF2-40B4-BE49-F238E27FC236}">
                <a16:creationId xmlns:a16="http://schemas.microsoft.com/office/drawing/2014/main" id="{3B8E03D8-DD29-4D40-B543-0E918EB158C0}"/>
              </a:ext>
            </a:extLst>
          </p:cNvPr>
          <p:cNvSpPr txBox="1"/>
          <p:nvPr/>
        </p:nvSpPr>
        <p:spPr>
          <a:xfrm>
            <a:off x="3155272" y="4357567"/>
            <a:ext cx="6826927" cy="369332"/>
          </a:xfrm>
          <a:prstGeom prst="rect">
            <a:avLst/>
          </a:prstGeom>
          <a:noFill/>
        </p:spPr>
        <p:txBody>
          <a:bodyPr wrap="square">
            <a:spAutoFit/>
          </a:bodyPr>
          <a:lstStyle/>
          <a:p>
            <a:r>
              <a:rPr lang="en-US" altLang="zh-CN" sz="1800" b="1" dirty="0">
                <a:latin typeface="Microsoft JhengHei" panose="020B0604030504040204" pitchFamily="34" charset="-120"/>
                <a:ea typeface="Microsoft JhengHei" panose="020B0604030504040204" pitchFamily="34" charset="-120"/>
              </a:rPr>
              <a:t>Gibbs construction which describe</a:t>
            </a:r>
            <a:r>
              <a:rPr lang="en-US" altLang="zh-CN" b="1" dirty="0">
                <a:latin typeface="Microsoft JhengHei" panose="020B0604030504040204" pitchFamily="34" charset="-120"/>
                <a:ea typeface="Microsoft JhengHei" panose="020B0604030504040204" pitchFamily="34" charset="-120"/>
              </a:rPr>
              <a:t>s a </a:t>
            </a:r>
            <a:r>
              <a:rPr lang="en-US" altLang="zh-CN" b="1" dirty="0">
                <a:solidFill>
                  <a:srgbClr val="FF0000"/>
                </a:solidFill>
                <a:latin typeface="Microsoft JhengHei" panose="020B0604030504040204" pitchFamily="34" charset="-120"/>
                <a:ea typeface="Microsoft JhengHei" panose="020B0604030504040204" pitchFamily="34" charset="-120"/>
              </a:rPr>
              <a:t>soft mixed phase</a:t>
            </a:r>
            <a:endParaRPr lang="zh-CN" altLang="en-US" dirty="0">
              <a:solidFill>
                <a:srgbClr val="FF0000"/>
              </a:solidFill>
            </a:endParaRPr>
          </a:p>
        </p:txBody>
      </p:sp>
    </p:spTree>
    <p:extLst>
      <p:ext uri="{BB962C8B-B14F-4D97-AF65-F5344CB8AC3E}">
        <p14:creationId xmlns:p14="http://schemas.microsoft.com/office/powerpoint/2010/main" val="1261972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CC27F2C-629B-3BAA-7A3A-AF3361175427}"/>
              </a:ext>
            </a:extLst>
          </p:cNvPr>
          <p:cNvSpPr txBox="1"/>
          <p:nvPr/>
        </p:nvSpPr>
        <p:spPr>
          <a:xfrm>
            <a:off x="651260" y="1642337"/>
            <a:ext cx="10604344" cy="2677656"/>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800" dirty="0">
                <a:solidFill>
                  <a:prstClr val="black"/>
                </a:solidFill>
                <a:latin typeface="Arial Black" panose="020B0A04020102020204" pitchFamily="34" charset="0"/>
                <a:ea typeface="方正舒体" panose="02010601030101010101" pitchFamily="2" charset="-122"/>
                <a:cs typeface="Arial" panose="020B0604020202020204" pitchFamily="34" charset="0"/>
              </a:rPr>
              <a:t>Maxwell construction: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2800" dirty="0">
              <a:solidFill>
                <a:prstClr val="black"/>
              </a:solidFill>
              <a:latin typeface="Arial Black" panose="020B0A04020102020204" pitchFamily="34" charset="0"/>
              <a:ea typeface="方正舒体" panose="02010601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2800" dirty="0">
              <a:solidFill>
                <a:prstClr val="black"/>
              </a:solidFill>
              <a:latin typeface="Arial Black" panose="020B0A04020102020204" pitchFamily="34" charset="0"/>
              <a:ea typeface="方正舒体" panose="02010601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2800" dirty="0">
              <a:solidFill>
                <a:prstClr val="black"/>
              </a:solidFill>
              <a:latin typeface="Arial Black" panose="020B0A04020102020204" pitchFamily="34" charset="0"/>
              <a:ea typeface="方正舒体" panose="02010601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2800" dirty="0">
              <a:solidFill>
                <a:prstClr val="black"/>
              </a:solidFill>
              <a:latin typeface="Arial Black" panose="020B0A04020102020204" pitchFamily="34" charset="0"/>
              <a:ea typeface="方正舒体" panose="02010601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800" dirty="0">
                <a:solidFill>
                  <a:prstClr val="black"/>
                </a:solidFill>
                <a:latin typeface="Arial Black" panose="020B0A04020102020204" pitchFamily="34" charset="0"/>
                <a:ea typeface="方正舒体" panose="02010601030101010101" pitchFamily="2" charset="-122"/>
                <a:cs typeface="Arial" panose="020B0604020202020204" pitchFamily="34" charset="0"/>
              </a:rPr>
              <a:t>Gibbs construction</a:t>
            </a:r>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18</a:t>
            </a:fld>
            <a:endParaRPr lang="zh-CN" altLang="en-US"/>
          </a:p>
        </p:txBody>
      </p:sp>
      <p:sp>
        <p:nvSpPr>
          <p:cNvPr id="13" name="页脚占位符 12">
            <a:extLst>
              <a:ext uri="{FF2B5EF4-FFF2-40B4-BE49-F238E27FC236}">
                <a16:creationId xmlns:a16="http://schemas.microsoft.com/office/drawing/2014/main" id="{7A8EB4E2-AA59-45F7-90F3-D6C7B18BFBB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2" name="日期占位符 1">
            <a:extLst>
              <a:ext uri="{FF2B5EF4-FFF2-40B4-BE49-F238E27FC236}">
                <a16:creationId xmlns:a16="http://schemas.microsoft.com/office/drawing/2014/main" id="{7CBBED80-927D-E033-721F-033F195C0C80}"/>
              </a:ext>
            </a:extLst>
          </p:cNvPr>
          <p:cNvSpPr>
            <a:spLocks noGrp="1"/>
          </p:cNvSpPr>
          <p:nvPr>
            <p:ph type="dt" sz="half" idx="10"/>
          </p:nvPr>
        </p:nvSpPr>
        <p:spPr/>
        <p:txBody>
          <a:bodyPr/>
          <a:lstStyle/>
          <a:p>
            <a:r>
              <a:rPr lang="en-US" altLang="zh-CN"/>
              <a:t>2023/06/01</a:t>
            </a:r>
            <a:endParaRPr lang="zh-CN" altLang="en-US"/>
          </a:p>
        </p:txBody>
      </p:sp>
      <p:sp>
        <p:nvSpPr>
          <p:cNvPr id="3" name="标题 1">
            <a:extLst>
              <a:ext uri="{FF2B5EF4-FFF2-40B4-BE49-F238E27FC236}">
                <a16:creationId xmlns:a16="http://schemas.microsoft.com/office/drawing/2014/main" id="{70CB6E9B-1B2A-DEB4-5C2E-87803ABC1386}"/>
              </a:ext>
            </a:extLst>
          </p:cNvPr>
          <p:cNvSpPr txBox="1">
            <a:spLocks/>
          </p:cNvSpPr>
          <p:nvPr/>
        </p:nvSpPr>
        <p:spPr>
          <a:xfrm>
            <a:off x="470554" y="321820"/>
            <a:ext cx="10389123" cy="130691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4400" dirty="0">
                <a:solidFill>
                  <a:prstClr val="black"/>
                </a:solidFill>
                <a:latin typeface="Arial Black" panose="020B0A04020102020204" pitchFamily="34" charset="0"/>
                <a:ea typeface="方正舒体" panose="02010601030101010101" pitchFamily="2" charset="-122"/>
                <a:cs typeface="Arial" panose="020B0604020202020204" pitchFamily="34" charset="0"/>
              </a:rPr>
              <a:t>First Order Construction</a:t>
            </a:r>
            <a:endParaRPr lang="zh-CN" altLang="en-US" sz="3600" dirty="0">
              <a:latin typeface="Arial" panose="020B0604020202020204" pitchFamily="34" charset="0"/>
              <a:cs typeface="Arial" panose="020B0604020202020204" pitchFamily="34" charset="0"/>
            </a:endParaRPr>
          </a:p>
        </p:txBody>
      </p:sp>
      <p:pic>
        <p:nvPicPr>
          <p:cNvPr id="8" name="图片 7">
            <a:extLst>
              <a:ext uri="{FF2B5EF4-FFF2-40B4-BE49-F238E27FC236}">
                <a16:creationId xmlns:a16="http://schemas.microsoft.com/office/drawing/2014/main" id="{D7E13AD0-0BEE-C3FB-00FC-25AC28D29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938" y="2261120"/>
            <a:ext cx="5668850" cy="981968"/>
          </a:xfrm>
          <a:prstGeom prst="rect">
            <a:avLst/>
          </a:prstGeom>
        </p:spPr>
      </p:pic>
      <p:pic>
        <p:nvPicPr>
          <p:cNvPr id="11" name="图片 10">
            <a:extLst>
              <a:ext uri="{FF2B5EF4-FFF2-40B4-BE49-F238E27FC236}">
                <a16:creationId xmlns:a16="http://schemas.microsoft.com/office/drawing/2014/main" id="{60B98230-C1D2-4C51-5610-57FF97A7AF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0213" y="4363895"/>
            <a:ext cx="5147332" cy="1149762"/>
          </a:xfrm>
          <a:prstGeom prst="rect">
            <a:avLst/>
          </a:prstGeom>
        </p:spPr>
      </p:pic>
      <p:sp>
        <p:nvSpPr>
          <p:cNvPr id="10" name="文本框 9">
            <a:extLst>
              <a:ext uri="{FF2B5EF4-FFF2-40B4-BE49-F238E27FC236}">
                <a16:creationId xmlns:a16="http://schemas.microsoft.com/office/drawing/2014/main" id="{51D2FC73-F9BD-48B6-90F3-81B18CCC3415}"/>
              </a:ext>
            </a:extLst>
          </p:cNvPr>
          <p:cNvSpPr txBox="1"/>
          <p:nvPr/>
        </p:nvSpPr>
        <p:spPr>
          <a:xfrm>
            <a:off x="937852" y="3228814"/>
            <a:ext cx="57224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J.E. Christian, et al., EPJA54, 28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G. Montana, et al., PRD 99, 103009 (2019)</a:t>
            </a:r>
            <a:endParaRPr kumimoji="0" lang="zh-CN" altLang="en-US" sz="16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endParaRPr>
          </a:p>
        </p:txBody>
      </p:sp>
      <p:sp>
        <p:nvSpPr>
          <p:cNvPr id="14" name="文本框 13">
            <a:extLst>
              <a:ext uri="{FF2B5EF4-FFF2-40B4-BE49-F238E27FC236}">
                <a16:creationId xmlns:a16="http://schemas.microsoft.com/office/drawing/2014/main" id="{DE1C8DA8-CD77-446E-9A8F-4D535AAD23DA}"/>
              </a:ext>
            </a:extLst>
          </p:cNvPr>
          <p:cNvSpPr txBox="1"/>
          <p:nvPr/>
        </p:nvSpPr>
        <p:spPr>
          <a:xfrm>
            <a:off x="937852" y="5557559"/>
            <a:ext cx="55142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altLang="zh-CN" sz="16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Bhattacharyya, et al., JPG37, 025201 (2010);</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altLang="zh-CN" sz="16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T. Endo, et al., hep-</a:t>
            </a:r>
            <a:r>
              <a:rPr kumimoji="0" lang="en-US" altLang="zh-CN" sz="1600" b="0" i="0" u="none" strike="noStrike" kern="1200" cap="none" spc="0" normalizeH="0" baseline="0" noProof="0" dirty="0" err="1">
                <a:ln>
                  <a:noFill/>
                </a:ln>
                <a:solidFill>
                  <a:srgbClr val="00B050"/>
                </a:solidFill>
                <a:effectLst/>
                <a:uLnTx/>
                <a:uFillTx/>
                <a:latin typeface="等线"/>
                <a:ea typeface="等线" panose="02010600030101010101" pitchFamily="2" charset="-122"/>
                <a:cs typeface="+mn-cs"/>
              </a:rPr>
              <a:t>ph</a:t>
            </a:r>
            <a:r>
              <a:rPr kumimoji="0" lang="en-US" altLang="zh-CN" sz="16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/0502216</a:t>
            </a:r>
            <a:endParaRPr kumimoji="0" lang="zh-CN" altLang="en-US" sz="16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86B2B487-B666-4D13-B212-CB17D0887BEF}"/>
              </a:ext>
            </a:extLst>
          </p:cNvPr>
          <p:cNvPicPr>
            <a:picLocks noChangeAspect="1"/>
          </p:cNvPicPr>
          <p:nvPr/>
        </p:nvPicPr>
        <p:blipFill>
          <a:blip r:embed="rId5"/>
          <a:stretch>
            <a:fillRect/>
          </a:stretch>
        </p:blipFill>
        <p:spPr>
          <a:xfrm>
            <a:off x="7797466" y="1459835"/>
            <a:ext cx="3733442" cy="5261639"/>
          </a:xfrm>
          <a:prstGeom prst="rect">
            <a:avLst/>
          </a:prstGeom>
        </p:spPr>
      </p:pic>
    </p:spTree>
    <p:extLst>
      <p:ext uri="{BB962C8B-B14F-4D97-AF65-F5344CB8AC3E}">
        <p14:creationId xmlns:p14="http://schemas.microsoft.com/office/powerpoint/2010/main" val="1150759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CC27F2C-629B-3BAA-7A3A-AF3361175427}"/>
              </a:ext>
            </a:extLst>
          </p:cNvPr>
          <p:cNvSpPr txBox="1"/>
          <p:nvPr/>
        </p:nvSpPr>
        <p:spPr>
          <a:xfrm>
            <a:off x="491462" y="1307819"/>
            <a:ext cx="10604344" cy="2246769"/>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800" dirty="0">
                <a:solidFill>
                  <a:prstClr val="black"/>
                </a:solidFill>
                <a:latin typeface="Arial Black" panose="020B0A04020102020204" pitchFamily="34" charset="0"/>
                <a:ea typeface="方正舒体" panose="02010601030101010101" pitchFamily="2" charset="-122"/>
                <a:cs typeface="Arial" panose="020B0604020202020204" pitchFamily="34" charset="0"/>
              </a:rPr>
              <a:t>Maxwell construction: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2800" dirty="0">
              <a:solidFill>
                <a:prstClr val="black"/>
              </a:solidFill>
              <a:latin typeface="Arial Black" panose="020B0A04020102020204" pitchFamily="34" charset="0"/>
              <a:ea typeface="方正舒体" panose="02010601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2800" dirty="0">
              <a:solidFill>
                <a:prstClr val="black"/>
              </a:solidFill>
              <a:latin typeface="Arial Black" panose="020B0A04020102020204" pitchFamily="34" charset="0"/>
              <a:ea typeface="方正舒体" panose="02010601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2800" dirty="0">
              <a:solidFill>
                <a:prstClr val="black"/>
              </a:solidFill>
              <a:latin typeface="Arial Black" panose="020B0A04020102020204" pitchFamily="34" charset="0"/>
              <a:ea typeface="方正舒体" panose="02010601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2800" dirty="0">
              <a:solidFill>
                <a:prstClr val="black"/>
              </a:solidFill>
              <a:latin typeface="Arial Black" panose="020B0A04020102020204" pitchFamily="34" charset="0"/>
              <a:ea typeface="方正舒体" panose="02010601030101010101" pitchFamily="2" charset="-122"/>
              <a:cs typeface="Arial" panose="020B0604020202020204" pitchFamily="34" charset="0"/>
            </a:endParaRPr>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19</a:t>
            </a:fld>
            <a:endParaRPr lang="zh-CN" altLang="en-US"/>
          </a:p>
        </p:txBody>
      </p:sp>
      <p:sp>
        <p:nvSpPr>
          <p:cNvPr id="13" name="页脚占位符 12">
            <a:extLst>
              <a:ext uri="{FF2B5EF4-FFF2-40B4-BE49-F238E27FC236}">
                <a16:creationId xmlns:a16="http://schemas.microsoft.com/office/drawing/2014/main" id="{7A8EB4E2-AA59-45F7-90F3-D6C7B18BFBB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2" name="日期占位符 1">
            <a:extLst>
              <a:ext uri="{FF2B5EF4-FFF2-40B4-BE49-F238E27FC236}">
                <a16:creationId xmlns:a16="http://schemas.microsoft.com/office/drawing/2014/main" id="{7CBBED80-927D-E033-721F-033F195C0C80}"/>
              </a:ext>
            </a:extLst>
          </p:cNvPr>
          <p:cNvSpPr>
            <a:spLocks noGrp="1"/>
          </p:cNvSpPr>
          <p:nvPr>
            <p:ph type="dt" sz="half" idx="10"/>
          </p:nvPr>
        </p:nvSpPr>
        <p:spPr/>
        <p:txBody>
          <a:bodyPr/>
          <a:lstStyle/>
          <a:p>
            <a:r>
              <a:rPr lang="en-US" altLang="zh-CN"/>
              <a:t>2023/06/01</a:t>
            </a:r>
            <a:endParaRPr lang="zh-CN" altLang="en-US"/>
          </a:p>
        </p:txBody>
      </p:sp>
      <p:sp>
        <p:nvSpPr>
          <p:cNvPr id="3" name="标题 1">
            <a:extLst>
              <a:ext uri="{FF2B5EF4-FFF2-40B4-BE49-F238E27FC236}">
                <a16:creationId xmlns:a16="http://schemas.microsoft.com/office/drawing/2014/main" id="{70CB6E9B-1B2A-DEB4-5C2E-87803ABC1386}"/>
              </a:ext>
            </a:extLst>
          </p:cNvPr>
          <p:cNvSpPr txBox="1">
            <a:spLocks/>
          </p:cNvSpPr>
          <p:nvPr/>
        </p:nvSpPr>
        <p:spPr>
          <a:xfrm>
            <a:off x="381778" y="101033"/>
            <a:ext cx="10389123" cy="130691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4400" dirty="0">
                <a:solidFill>
                  <a:prstClr val="black"/>
                </a:solidFill>
                <a:latin typeface="Arial Black" panose="020B0A04020102020204" pitchFamily="34" charset="0"/>
                <a:ea typeface="方正舒体" panose="02010601030101010101" pitchFamily="2" charset="-122"/>
                <a:cs typeface="Arial" panose="020B0604020202020204" pitchFamily="34" charset="0"/>
              </a:rPr>
              <a:t>First Order Construction</a:t>
            </a:r>
            <a:endParaRPr lang="zh-CN" altLang="en-US" sz="3600" dirty="0">
              <a:latin typeface="Arial" panose="020B0604020202020204" pitchFamily="34" charset="0"/>
              <a:cs typeface="Arial" panose="020B0604020202020204" pitchFamily="34" charset="0"/>
            </a:endParaRPr>
          </a:p>
        </p:txBody>
      </p:sp>
      <p:pic>
        <p:nvPicPr>
          <p:cNvPr id="8" name="图片 7">
            <a:extLst>
              <a:ext uri="{FF2B5EF4-FFF2-40B4-BE49-F238E27FC236}">
                <a16:creationId xmlns:a16="http://schemas.microsoft.com/office/drawing/2014/main" id="{D7E13AD0-0BEE-C3FB-00FC-25AC28D29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194" y="1850064"/>
            <a:ext cx="5668850" cy="981968"/>
          </a:xfrm>
          <a:prstGeom prst="rect">
            <a:avLst/>
          </a:prstGeom>
        </p:spPr>
      </p:pic>
      <p:sp>
        <p:nvSpPr>
          <p:cNvPr id="7" name="文本框 6">
            <a:extLst>
              <a:ext uri="{FF2B5EF4-FFF2-40B4-BE49-F238E27FC236}">
                <a16:creationId xmlns:a16="http://schemas.microsoft.com/office/drawing/2014/main" id="{C88BD693-A48D-C66C-EB4E-CFD3AC132868}"/>
              </a:ext>
            </a:extLst>
          </p:cNvPr>
          <p:cNvSpPr txBox="1"/>
          <p:nvPr/>
        </p:nvSpPr>
        <p:spPr>
          <a:xfrm>
            <a:off x="637314" y="3259974"/>
            <a:ext cx="6951457" cy="369332"/>
          </a:xfrm>
          <a:prstGeom prst="rect">
            <a:avLst/>
          </a:prstGeom>
          <a:noFill/>
        </p:spPr>
        <p:txBody>
          <a:bodyPr wrap="square">
            <a:spAutoFit/>
          </a:bodyPr>
          <a:lstStyle/>
          <a:p>
            <a:pPr marL="285750" indent="-285750">
              <a:buFont typeface="Wingdings" panose="05000000000000000000" pitchFamily="2" charset="2"/>
              <a:buChar char="Ø"/>
            </a:pPr>
            <a:r>
              <a:rPr lang="en-US" altLang="zh-CN" b="1" dirty="0">
                <a:latin typeface="Arial" panose="020B0604020202020204" pitchFamily="34" charset="0"/>
                <a:ea typeface="Microsoft JhengHei" panose="020B0604030504040204" pitchFamily="34" charset="-120"/>
                <a:cs typeface="Arial" panose="020B0604020202020204" pitchFamily="34" charset="0"/>
              </a:rPr>
              <a:t>Parameters describing phase transition: </a:t>
            </a:r>
            <a:endParaRPr lang="en-US" b="1" dirty="0">
              <a:latin typeface="Arial" panose="020B0604020202020204" pitchFamily="34" charset="0"/>
              <a:cs typeface="Arial" panose="020B0604020202020204" pitchFamily="34" charset="0"/>
            </a:endParaRPr>
          </a:p>
        </p:txBody>
      </p:sp>
      <p:pic>
        <p:nvPicPr>
          <p:cNvPr id="10" name="图片 9">
            <a:extLst>
              <a:ext uri="{FF2B5EF4-FFF2-40B4-BE49-F238E27FC236}">
                <a16:creationId xmlns:a16="http://schemas.microsoft.com/office/drawing/2014/main" id="{45E6EA0B-B3E3-E035-5331-F23EA9FED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958" y="3861568"/>
            <a:ext cx="484017" cy="343314"/>
          </a:xfrm>
          <a:prstGeom prst="rect">
            <a:avLst/>
          </a:prstGeom>
        </p:spPr>
      </p:pic>
      <p:pic>
        <p:nvPicPr>
          <p:cNvPr id="15" name="图片 14">
            <a:extLst>
              <a:ext uri="{FF2B5EF4-FFF2-40B4-BE49-F238E27FC236}">
                <a16:creationId xmlns:a16="http://schemas.microsoft.com/office/drawing/2014/main" id="{E644FCEE-79FC-0EFB-1C3C-1DFADCB69C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9958" y="4333980"/>
            <a:ext cx="464720" cy="393225"/>
          </a:xfrm>
          <a:prstGeom prst="rect">
            <a:avLst/>
          </a:prstGeom>
        </p:spPr>
      </p:pic>
      <p:sp>
        <p:nvSpPr>
          <p:cNvPr id="16" name="文本框 15">
            <a:extLst>
              <a:ext uri="{FF2B5EF4-FFF2-40B4-BE49-F238E27FC236}">
                <a16:creationId xmlns:a16="http://schemas.microsoft.com/office/drawing/2014/main" id="{D7054E22-2D8E-3CAC-F851-9EDF5BB7B26F}"/>
              </a:ext>
            </a:extLst>
          </p:cNvPr>
          <p:cNvSpPr txBox="1"/>
          <p:nvPr/>
        </p:nvSpPr>
        <p:spPr>
          <a:xfrm>
            <a:off x="637314" y="4802761"/>
            <a:ext cx="6951457" cy="369332"/>
          </a:xfrm>
          <a:prstGeom prst="rect">
            <a:avLst/>
          </a:prstGeom>
          <a:noFill/>
        </p:spPr>
        <p:txBody>
          <a:bodyPr wrap="square">
            <a:spAutoFit/>
          </a:bodyPr>
          <a:lstStyle/>
          <a:p>
            <a:pPr marL="285750" indent="-285750">
              <a:buFont typeface="Wingdings" panose="05000000000000000000" pitchFamily="2" charset="2"/>
              <a:buChar char="Ø"/>
            </a:pPr>
            <a:r>
              <a:rPr lang="en-US" altLang="zh-CN" b="1" dirty="0">
                <a:latin typeface="Arial" panose="020B0604020202020204" pitchFamily="34" charset="0"/>
                <a:ea typeface="Microsoft JhengHei" panose="020B0604030504040204" pitchFamily="34" charset="-120"/>
                <a:cs typeface="Arial" panose="020B0604020202020204" pitchFamily="34" charset="0"/>
              </a:rPr>
              <a:t>Parameters describing quark phase: </a:t>
            </a:r>
            <a:endParaRPr lang="en-US" b="1" dirty="0">
              <a:latin typeface="Arial" panose="020B0604020202020204" pitchFamily="34" charset="0"/>
              <a:cs typeface="Arial" panose="020B0604020202020204" pitchFamily="34" charset="0"/>
            </a:endParaRPr>
          </a:p>
        </p:txBody>
      </p:sp>
      <p:pic>
        <p:nvPicPr>
          <p:cNvPr id="9" name="图片 8">
            <a:extLst>
              <a:ext uri="{FF2B5EF4-FFF2-40B4-BE49-F238E27FC236}">
                <a16:creationId xmlns:a16="http://schemas.microsoft.com/office/drawing/2014/main" id="{ECC88E5F-B570-4DBD-AC78-41E19803E4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0256" y="5295134"/>
            <a:ext cx="514422" cy="495369"/>
          </a:xfrm>
          <a:prstGeom prst="rect">
            <a:avLst/>
          </a:prstGeom>
        </p:spPr>
      </p:pic>
      <p:sp>
        <p:nvSpPr>
          <p:cNvPr id="14" name="文本框 13">
            <a:extLst>
              <a:ext uri="{FF2B5EF4-FFF2-40B4-BE49-F238E27FC236}">
                <a16:creationId xmlns:a16="http://schemas.microsoft.com/office/drawing/2014/main" id="{11A81501-EF16-411E-8385-96AC86B1CE4B}"/>
              </a:ext>
            </a:extLst>
          </p:cNvPr>
          <p:cNvSpPr txBox="1"/>
          <p:nvPr/>
        </p:nvSpPr>
        <p:spPr>
          <a:xfrm>
            <a:off x="2167313" y="3873382"/>
            <a:ext cx="6951457" cy="369332"/>
          </a:xfrm>
          <a:prstGeom prst="rect">
            <a:avLst/>
          </a:prstGeom>
          <a:noFill/>
        </p:spPr>
        <p:txBody>
          <a:bodyPr wrap="square">
            <a:spAutoFit/>
          </a:bodyPr>
          <a:lstStyle/>
          <a:p>
            <a:r>
              <a:rPr lang="en-US" altLang="zh-CN" dirty="0">
                <a:latin typeface="Microsoft JhengHei" panose="020B0604030504040204" pitchFamily="34" charset="-120"/>
                <a:ea typeface="Microsoft JhengHei" panose="020B0604030504040204" pitchFamily="34" charset="-120"/>
              </a:rPr>
              <a:t>: where the phase transition takes place</a:t>
            </a:r>
            <a:endParaRPr lang="en-US" dirty="0"/>
          </a:p>
        </p:txBody>
      </p:sp>
      <p:sp>
        <p:nvSpPr>
          <p:cNvPr id="17" name="文本框 16">
            <a:extLst>
              <a:ext uri="{FF2B5EF4-FFF2-40B4-BE49-F238E27FC236}">
                <a16:creationId xmlns:a16="http://schemas.microsoft.com/office/drawing/2014/main" id="{5340FEAD-63B8-424B-898C-5735F6D76003}"/>
              </a:ext>
            </a:extLst>
          </p:cNvPr>
          <p:cNvSpPr txBox="1"/>
          <p:nvPr/>
        </p:nvSpPr>
        <p:spPr>
          <a:xfrm>
            <a:off x="2167312" y="4348608"/>
            <a:ext cx="6951457" cy="369332"/>
          </a:xfrm>
          <a:prstGeom prst="rect">
            <a:avLst/>
          </a:prstGeom>
          <a:noFill/>
        </p:spPr>
        <p:txBody>
          <a:bodyPr wrap="square">
            <a:spAutoFit/>
          </a:bodyPr>
          <a:lstStyle/>
          <a:p>
            <a:r>
              <a:rPr lang="en-US" altLang="zh-CN" dirty="0">
                <a:latin typeface="Microsoft JhengHei" panose="020B0604030504040204" pitchFamily="34" charset="-120"/>
                <a:ea typeface="Microsoft JhengHei" panose="020B0604030504040204" pitchFamily="34" charset="-120"/>
              </a:rPr>
              <a:t>: The energy gap between two phases</a:t>
            </a:r>
            <a:endParaRPr lang="en-US" dirty="0"/>
          </a:p>
        </p:txBody>
      </p:sp>
      <p:sp>
        <p:nvSpPr>
          <p:cNvPr id="18" name="文本框 17">
            <a:extLst>
              <a:ext uri="{FF2B5EF4-FFF2-40B4-BE49-F238E27FC236}">
                <a16:creationId xmlns:a16="http://schemas.microsoft.com/office/drawing/2014/main" id="{46C9A761-6642-43B0-8DCE-4438D8985788}"/>
              </a:ext>
            </a:extLst>
          </p:cNvPr>
          <p:cNvSpPr txBox="1"/>
          <p:nvPr/>
        </p:nvSpPr>
        <p:spPr>
          <a:xfrm>
            <a:off x="2198296" y="5418035"/>
            <a:ext cx="6951457" cy="369332"/>
          </a:xfrm>
          <a:prstGeom prst="rect">
            <a:avLst/>
          </a:prstGeom>
          <a:noFill/>
        </p:spPr>
        <p:txBody>
          <a:bodyPr wrap="square">
            <a:spAutoFit/>
          </a:bodyPr>
          <a:lstStyle/>
          <a:p>
            <a:r>
              <a:rPr lang="en-US" altLang="zh-CN" dirty="0">
                <a:latin typeface="Microsoft JhengHei" panose="020B0604030504040204" pitchFamily="34" charset="-120"/>
                <a:ea typeface="Microsoft JhengHei" panose="020B0604030504040204" pitchFamily="34" charset="-120"/>
              </a:rPr>
              <a:t>: constant sound speed</a:t>
            </a:r>
            <a:endParaRPr lang="en-US" dirty="0"/>
          </a:p>
        </p:txBody>
      </p:sp>
      <p:pic>
        <p:nvPicPr>
          <p:cNvPr id="19" name="图片 18">
            <a:extLst>
              <a:ext uri="{FF2B5EF4-FFF2-40B4-BE49-F238E27FC236}">
                <a16:creationId xmlns:a16="http://schemas.microsoft.com/office/drawing/2014/main" id="{5C5B63DC-9BA6-43CA-8E61-A50F51D17F19}"/>
              </a:ext>
            </a:extLst>
          </p:cNvPr>
          <p:cNvPicPr>
            <a:picLocks noChangeAspect="1"/>
          </p:cNvPicPr>
          <p:nvPr/>
        </p:nvPicPr>
        <p:blipFill rotWithShape="1">
          <a:blip r:embed="rId7">
            <a:extLst>
              <a:ext uri="{28A0092B-C50C-407E-A947-70E740481C1C}">
                <a14:useLocalDpi xmlns:a14="http://schemas.microsoft.com/office/drawing/2010/main" val="0"/>
              </a:ext>
            </a:extLst>
          </a:blip>
          <a:srcRect l="8224"/>
          <a:stretch/>
        </p:blipFill>
        <p:spPr>
          <a:xfrm>
            <a:off x="7521005" y="1709808"/>
            <a:ext cx="4672078" cy="4327148"/>
          </a:xfrm>
          <a:prstGeom prst="rect">
            <a:avLst/>
          </a:prstGeom>
        </p:spPr>
      </p:pic>
      <p:sp>
        <p:nvSpPr>
          <p:cNvPr id="4" name="矩形 3">
            <a:extLst>
              <a:ext uri="{FF2B5EF4-FFF2-40B4-BE49-F238E27FC236}">
                <a16:creationId xmlns:a16="http://schemas.microsoft.com/office/drawing/2014/main" id="{6E55695E-3968-4279-A5EF-E874899F6114}"/>
              </a:ext>
            </a:extLst>
          </p:cNvPr>
          <p:cNvSpPr/>
          <p:nvPr/>
        </p:nvSpPr>
        <p:spPr>
          <a:xfrm>
            <a:off x="9053045" y="4415876"/>
            <a:ext cx="353089" cy="28166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46265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a:t>2023/06/01</a:t>
            </a:r>
            <a:endParaRPr lang="zh-CN" altLang="en-US" dirty="0"/>
          </a:p>
        </p:txBody>
      </p:sp>
      <p:sp>
        <p:nvSpPr>
          <p:cNvPr id="4" name="页脚占位符 3"/>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5" name="灯片编号占位符 4"/>
          <p:cNvSpPr>
            <a:spLocks noGrp="1"/>
          </p:cNvSpPr>
          <p:nvPr>
            <p:ph type="sldNum" sz="quarter" idx="12"/>
          </p:nvPr>
        </p:nvSpPr>
        <p:spPr/>
        <p:txBody>
          <a:bodyPr/>
          <a:lstStyle/>
          <a:p>
            <a:fld id="{565CE74E-AB26-4998-AD42-012C4C1AD076}" type="slidenum">
              <a:rPr lang="zh-CN" altLang="en-US" smtClean="0"/>
              <a:t>2</a:t>
            </a:fld>
            <a:endParaRPr lang="zh-CN" altLang="en-US" dirty="0"/>
          </a:p>
        </p:txBody>
      </p:sp>
      <p:pic>
        <p:nvPicPr>
          <p:cNvPr id="2" name="图片 1">
            <a:extLst>
              <a:ext uri="{FF2B5EF4-FFF2-40B4-BE49-F238E27FC236}">
                <a16:creationId xmlns:a16="http://schemas.microsoft.com/office/drawing/2014/main" id="{B89B7D4B-056B-4E5D-B53C-81104F339742}"/>
              </a:ext>
            </a:extLst>
          </p:cNvPr>
          <p:cNvPicPr>
            <a:picLocks noChangeAspect="1"/>
          </p:cNvPicPr>
          <p:nvPr/>
        </p:nvPicPr>
        <p:blipFill>
          <a:blip r:embed="rId3"/>
          <a:stretch>
            <a:fillRect/>
          </a:stretch>
        </p:blipFill>
        <p:spPr>
          <a:xfrm>
            <a:off x="2438400" y="971392"/>
            <a:ext cx="7813431" cy="5384958"/>
          </a:xfrm>
          <a:prstGeom prst="rect">
            <a:avLst/>
          </a:prstGeom>
        </p:spPr>
      </p:pic>
      <p:sp>
        <p:nvSpPr>
          <p:cNvPr id="7" name="标题 6">
            <a:extLst>
              <a:ext uri="{FF2B5EF4-FFF2-40B4-BE49-F238E27FC236}">
                <a16:creationId xmlns:a16="http://schemas.microsoft.com/office/drawing/2014/main" id="{F3FF38EF-C76E-4195-9043-58AF4595960C}"/>
              </a:ext>
            </a:extLst>
          </p:cNvPr>
          <p:cNvSpPr>
            <a:spLocks noGrp="1"/>
          </p:cNvSpPr>
          <p:nvPr>
            <p:ph type="title"/>
          </p:nvPr>
        </p:nvSpPr>
        <p:spPr/>
        <p:txBody>
          <a:bodyPr/>
          <a:lstStyle/>
          <a:p>
            <a:endParaRPr lang="zh-CN" altLang="en-US"/>
          </a:p>
        </p:txBody>
      </p:sp>
      <p:sp>
        <p:nvSpPr>
          <p:cNvPr id="8" name="文本框 7">
            <a:extLst>
              <a:ext uri="{FF2B5EF4-FFF2-40B4-BE49-F238E27FC236}">
                <a16:creationId xmlns:a16="http://schemas.microsoft.com/office/drawing/2014/main" id="{B671EF3B-7E1C-4032-ADD3-524718A04570}"/>
              </a:ext>
            </a:extLst>
          </p:cNvPr>
          <p:cNvSpPr txBox="1"/>
          <p:nvPr/>
        </p:nvSpPr>
        <p:spPr>
          <a:xfrm>
            <a:off x="4429333" y="1039586"/>
            <a:ext cx="7448134" cy="338554"/>
          </a:xfrm>
          <a:prstGeom prst="rect">
            <a:avLst/>
          </a:prstGeom>
          <a:noFill/>
        </p:spPr>
        <p:txBody>
          <a:bodyPr wrap="square" rtlCol="0">
            <a:spAutoFit/>
          </a:bodyPr>
          <a:lstStyle/>
          <a:p>
            <a:r>
              <a:rPr lang="en-US" altLang="zh-CN" sz="1600" dirty="0">
                <a:solidFill>
                  <a:srgbClr val="00B050"/>
                </a:solidFill>
              </a:rPr>
              <a:t>Y. Fujimoto, K. Fukushima, K. </a:t>
            </a:r>
            <a:r>
              <a:rPr lang="en-US" altLang="zh-CN" sz="1600" dirty="0" err="1">
                <a:solidFill>
                  <a:srgbClr val="00B050"/>
                </a:solidFill>
              </a:rPr>
              <a:t>Hotokezaka</a:t>
            </a:r>
            <a:r>
              <a:rPr lang="en-US" altLang="zh-CN" sz="1600" dirty="0">
                <a:solidFill>
                  <a:srgbClr val="00B050"/>
                </a:solidFill>
              </a:rPr>
              <a:t>, K. </a:t>
            </a:r>
            <a:r>
              <a:rPr lang="en-US" altLang="zh-CN" sz="1600" dirty="0" err="1">
                <a:solidFill>
                  <a:srgbClr val="00B050"/>
                </a:solidFill>
              </a:rPr>
              <a:t>Kyutoku</a:t>
            </a:r>
            <a:r>
              <a:rPr lang="en-US" altLang="zh-CN" sz="1600" dirty="0">
                <a:solidFill>
                  <a:srgbClr val="00B050"/>
                </a:solidFill>
              </a:rPr>
              <a:t>, e-Print: 2205.03882</a:t>
            </a:r>
            <a:endParaRPr lang="zh-CN" altLang="en-US" sz="1600" dirty="0">
              <a:solidFill>
                <a:srgbClr val="00B050"/>
              </a:solidFill>
            </a:endParaRPr>
          </a:p>
        </p:txBody>
      </p:sp>
      <p:cxnSp>
        <p:nvCxnSpPr>
          <p:cNvPr id="9" name="直接连接符 8">
            <a:extLst>
              <a:ext uri="{FF2B5EF4-FFF2-40B4-BE49-F238E27FC236}">
                <a16:creationId xmlns:a16="http://schemas.microsoft.com/office/drawing/2014/main" id="{41EFF7FE-A785-4143-A462-CAE913A5DCF6}"/>
              </a:ext>
            </a:extLst>
          </p:cNvPr>
          <p:cNvCxnSpPr/>
          <p:nvPr/>
        </p:nvCxnSpPr>
        <p:spPr>
          <a:xfrm>
            <a:off x="2795954" y="5832231"/>
            <a:ext cx="5521569"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62F1B773-307E-4404-8E7E-218A7E047865}"/>
              </a:ext>
            </a:extLst>
          </p:cNvPr>
          <p:cNvCxnSpPr/>
          <p:nvPr/>
        </p:nvCxnSpPr>
        <p:spPr>
          <a:xfrm>
            <a:off x="7455310" y="5523271"/>
            <a:ext cx="2521974"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F46C10D1-B8C7-4D6D-8419-2E0895F8E7CB}"/>
              </a:ext>
            </a:extLst>
          </p:cNvPr>
          <p:cNvCxnSpPr/>
          <p:nvPr/>
        </p:nvCxnSpPr>
        <p:spPr>
          <a:xfrm>
            <a:off x="6150077" y="6231194"/>
            <a:ext cx="382720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115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FD8CDAAB-6A58-41F8-A992-4F0A89025E52}"/>
              </a:ext>
            </a:extLst>
          </p:cNvPr>
          <p:cNvSpPr txBox="1"/>
          <p:nvPr/>
        </p:nvSpPr>
        <p:spPr>
          <a:xfrm>
            <a:off x="651260" y="3608396"/>
            <a:ext cx="7787137" cy="2308324"/>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CN" b="1" dirty="0">
                <a:solidFill>
                  <a:prstClr val="black"/>
                </a:solidFill>
                <a:latin typeface="Arial" panose="020B0604020202020204" pitchFamily="34" charset="0"/>
                <a:ea typeface="Microsoft JhengHei" panose="020B0604030504040204" pitchFamily="34" charset="-120"/>
                <a:cs typeface="Arial" panose="020B0604020202020204" pitchFamily="34" charset="0"/>
              </a:rPr>
              <a:t>P</a:t>
            </a:r>
            <a:r>
              <a:rPr kumimoji="0" lang="en-US" altLang="zh-CN" sz="1800" b="1" i="0" u="none" strike="noStrike" kern="1200" cap="none" spc="0" normalizeH="0" baseline="0" noProof="0" dirty="0" err="1">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rPr>
              <a:t>arameters</a:t>
            </a: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rPr>
              <a:t> describing phase transition: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altLang="zh-CN" b="1" dirty="0">
              <a:solidFill>
                <a:prstClr val="black"/>
              </a:solidFill>
              <a:latin typeface="Arial" panose="020B0604020202020204" pitchFamily="34" charset="0"/>
              <a:ea typeface="Microsoft JhengHei" panose="020B0604030504040204" pitchFamily="34" charset="-12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altLang="zh-CN" b="1" dirty="0">
              <a:solidFill>
                <a:prstClr val="black"/>
              </a:solidFill>
              <a:latin typeface="Arial" panose="020B0604020202020204" pitchFamily="34" charset="0"/>
              <a:ea typeface="Microsoft JhengHei" panose="020B0604030504040204" pitchFamily="34" charset="-12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CN" b="1" dirty="0">
                <a:solidFill>
                  <a:prstClr val="black"/>
                </a:solidFill>
                <a:latin typeface="Arial" panose="020B0604020202020204" pitchFamily="34" charset="0"/>
                <a:ea typeface="Microsoft JhengHei" panose="020B0604030504040204" pitchFamily="34" charset="-120"/>
                <a:cs typeface="Arial" panose="020B0604020202020204" pitchFamily="34" charset="0"/>
              </a:rPr>
              <a:t>P</a:t>
            </a:r>
            <a:r>
              <a:rPr kumimoji="0" lang="en-US" altLang="zh-CN" sz="1800" b="1" i="0" u="none" strike="noStrike" kern="1200" cap="none" spc="0" normalizeH="0" baseline="0" noProof="0" dirty="0" err="1">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rPr>
              <a:t>arameters</a:t>
            </a: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rPr>
              <a:t> describing quark phase: </a:t>
            </a:r>
            <a:endPar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文本框 11">
            <a:extLst>
              <a:ext uri="{FF2B5EF4-FFF2-40B4-BE49-F238E27FC236}">
                <a16:creationId xmlns:a16="http://schemas.microsoft.com/office/drawing/2014/main" id="{3CC27F2C-629B-3BAA-7A3A-AF3361175427}"/>
              </a:ext>
            </a:extLst>
          </p:cNvPr>
          <p:cNvSpPr txBox="1"/>
          <p:nvPr/>
        </p:nvSpPr>
        <p:spPr>
          <a:xfrm>
            <a:off x="651260" y="1642337"/>
            <a:ext cx="10604344" cy="2246769"/>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800" dirty="0">
                <a:solidFill>
                  <a:prstClr val="black"/>
                </a:solidFill>
                <a:latin typeface="Arial Black" panose="020B0A04020102020204" pitchFamily="34" charset="0"/>
                <a:ea typeface="方正舒体" panose="02010601030101010101" pitchFamily="2" charset="-122"/>
                <a:cs typeface="Arial" panose="020B0604020202020204" pitchFamily="34" charset="0"/>
              </a:rPr>
              <a:t>Gibbs construction: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2800" dirty="0">
              <a:solidFill>
                <a:prstClr val="black"/>
              </a:solidFill>
              <a:latin typeface="Arial Black" panose="020B0A04020102020204" pitchFamily="34" charset="0"/>
              <a:ea typeface="方正舒体" panose="02010601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2800" dirty="0">
              <a:solidFill>
                <a:prstClr val="black"/>
              </a:solidFill>
              <a:latin typeface="Arial Black" panose="020B0A04020102020204" pitchFamily="34" charset="0"/>
              <a:ea typeface="方正舒体" panose="02010601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2800" dirty="0">
              <a:solidFill>
                <a:prstClr val="black"/>
              </a:solidFill>
              <a:latin typeface="Arial Black" panose="020B0A04020102020204" pitchFamily="34" charset="0"/>
              <a:ea typeface="方正舒体" panose="02010601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2800" dirty="0">
              <a:solidFill>
                <a:prstClr val="black"/>
              </a:solidFill>
              <a:latin typeface="Arial Black" panose="020B0A04020102020204" pitchFamily="34" charset="0"/>
              <a:ea typeface="方正舒体" panose="02010601030101010101" pitchFamily="2" charset="-122"/>
              <a:cs typeface="Arial" panose="020B0604020202020204" pitchFamily="34" charset="0"/>
            </a:endParaRPr>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20</a:t>
            </a:fld>
            <a:endParaRPr lang="zh-CN" altLang="en-US"/>
          </a:p>
        </p:txBody>
      </p:sp>
      <p:sp>
        <p:nvSpPr>
          <p:cNvPr id="13" name="页脚占位符 12">
            <a:extLst>
              <a:ext uri="{FF2B5EF4-FFF2-40B4-BE49-F238E27FC236}">
                <a16:creationId xmlns:a16="http://schemas.microsoft.com/office/drawing/2014/main" id="{7A8EB4E2-AA59-45F7-90F3-D6C7B18BFBB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2" name="日期占位符 1">
            <a:extLst>
              <a:ext uri="{FF2B5EF4-FFF2-40B4-BE49-F238E27FC236}">
                <a16:creationId xmlns:a16="http://schemas.microsoft.com/office/drawing/2014/main" id="{7CBBED80-927D-E033-721F-033F195C0C80}"/>
              </a:ext>
            </a:extLst>
          </p:cNvPr>
          <p:cNvSpPr>
            <a:spLocks noGrp="1"/>
          </p:cNvSpPr>
          <p:nvPr>
            <p:ph type="dt" sz="half" idx="10"/>
          </p:nvPr>
        </p:nvSpPr>
        <p:spPr/>
        <p:txBody>
          <a:bodyPr/>
          <a:lstStyle/>
          <a:p>
            <a:r>
              <a:rPr lang="en-US" altLang="zh-CN"/>
              <a:t>2023/06/01</a:t>
            </a:r>
            <a:endParaRPr lang="zh-CN" altLang="en-US" dirty="0"/>
          </a:p>
        </p:txBody>
      </p:sp>
      <p:sp>
        <p:nvSpPr>
          <p:cNvPr id="3" name="标题 1">
            <a:extLst>
              <a:ext uri="{FF2B5EF4-FFF2-40B4-BE49-F238E27FC236}">
                <a16:creationId xmlns:a16="http://schemas.microsoft.com/office/drawing/2014/main" id="{70CB6E9B-1B2A-DEB4-5C2E-87803ABC1386}"/>
              </a:ext>
            </a:extLst>
          </p:cNvPr>
          <p:cNvSpPr txBox="1">
            <a:spLocks/>
          </p:cNvSpPr>
          <p:nvPr/>
        </p:nvSpPr>
        <p:spPr>
          <a:xfrm>
            <a:off x="470554" y="321820"/>
            <a:ext cx="10389123" cy="130691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4400" dirty="0">
                <a:solidFill>
                  <a:prstClr val="black"/>
                </a:solidFill>
                <a:latin typeface="Arial Black" panose="020B0A04020102020204" pitchFamily="34" charset="0"/>
                <a:ea typeface="方正舒体" panose="02010601030101010101" pitchFamily="2" charset="-122"/>
                <a:cs typeface="Arial" panose="020B0604020202020204" pitchFamily="34" charset="0"/>
              </a:rPr>
              <a:t>First Order Construction</a:t>
            </a:r>
            <a:endParaRPr lang="zh-CN" altLang="en-US" sz="3600" dirty="0">
              <a:latin typeface="Arial" panose="020B0604020202020204" pitchFamily="34" charset="0"/>
              <a:cs typeface="Arial" panose="020B0604020202020204" pitchFamily="34" charset="0"/>
            </a:endParaRPr>
          </a:p>
        </p:txBody>
      </p:sp>
      <p:pic>
        <p:nvPicPr>
          <p:cNvPr id="10" name="图片 9">
            <a:extLst>
              <a:ext uri="{FF2B5EF4-FFF2-40B4-BE49-F238E27FC236}">
                <a16:creationId xmlns:a16="http://schemas.microsoft.com/office/drawing/2014/main" id="{45E6EA0B-B3E3-E035-5331-F23EA9FED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940" y="4014178"/>
            <a:ext cx="392415" cy="278341"/>
          </a:xfrm>
          <a:prstGeom prst="rect">
            <a:avLst/>
          </a:prstGeom>
        </p:spPr>
      </p:pic>
      <p:pic>
        <p:nvPicPr>
          <p:cNvPr id="9" name="图片 8">
            <a:extLst>
              <a:ext uri="{FF2B5EF4-FFF2-40B4-BE49-F238E27FC236}">
                <a16:creationId xmlns:a16="http://schemas.microsoft.com/office/drawing/2014/main" id="{ECC88E5F-B570-4DBD-AC78-41E19803E4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0440" y="5987022"/>
            <a:ext cx="383537" cy="369332"/>
          </a:xfrm>
          <a:prstGeom prst="rect">
            <a:avLst/>
          </a:prstGeom>
        </p:spPr>
      </p:pic>
      <p:pic>
        <p:nvPicPr>
          <p:cNvPr id="14" name="图片 13">
            <a:extLst>
              <a:ext uri="{FF2B5EF4-FFF2-40B4-BE49-F238E27FC236}">
                <a16:creationId xmlns:a16="http://schemas.microsoft.com/office/drawing/2014/main" id="{962DF88E-78C5-4CC6-AF6C-71F7094F4E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2079" y="2244367"/>
            <a:ext cx="5268519" cy="1238957"/>
          </a:xfrm>
          <a:prstGeom prst="rect">
            <a:avLst/>
          </a:prstGeom>
        </p:spPr>
      </p:pic>
      <p:pic>
        <p:nvPicPr>
          <p:cNvPr id="8" name="图片 7">
            <a:extLst>
              <a:ext uri="{FF2B5EF4-FFF2-40B4-BE49-F238E27FC236}">
                <a16:creationId xmlns:a16="http://schemas.microsoft.com/office/drawing/2014/main" id="{5777E258-DFFA-4A6E-9071-79DB5BE350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0440" y="4491136"/>
            <a:ext cx="392415" cy="369332"/>
          </a:xfrm>
          <a:prstGeom prst="rect">
            <a:avLst/>
          </a:prstGeom>
        </p:spPr>
      </p:pic>
      <p:sp>
        <p:nvSpPr>
          <p:cNvPr id="17" name="文本框 16">
            <a:extLst>
              <a:ext uri="{FF2B5EF4-FFF2-40B4-BE49-F238E27FC236}">
                <a16:creationId xmlns:a16="http://schemas.microsoft.com/office/drawing/2014/main" id="{8212A214-C10A-415A-A0C3-874B3F78292B}"/>
              </a:ext>
            </a:extLst>
          </p:cNvPr>
          <p:cNvSpPr txBox="1"/>
          <p:nvPr/>
        </p:nvSpPr>
        <p:spPr>
          <a:xfrm>
            <a:off x="2617855" y="4491136"/>
            <a:ext cx="6094520" cy="369332"/>
          </a:xfrm>
          <a:prstGeom prst="rect">
            <a:avLst/>
          </a:prstGeom>
          <a:noFill/>
        </p:spPr>
        <p:txBody>
          <a:bodyPr wrap="square">
            <a:spAutoFit/>
          </a:bodyPr>
          <a:lstStyle/>
          <a:p>
            <a:r>
              <a:rPr lang="en-US" altLang="zh-CN" dirty="0"/>
              <a:t>the polytropic index</a:t>
            </a:r>
            <a:endParaRPr lang="zh-CN" altLang="en-US" dirty="0"/>
          </a:p>
        </p:txBody>
      </p:sp>
      <p:sp>
        <p:nvSpPr>
          <p:cNvPr id="18" name="文本框 17">
            <a:extLst>
              <a:ext uri="{FF2B5EF4-FFF2-40B4-BE49-F238E27FC236}">
                <a16:creationId xmlns:a16="http://schemas.microsoft.com/office/drawing/2014/main" id="{B3405D6A-E358-4893-949C-B27288908707}"/>
              </a:ext>
            </a:extLst>
          </p:cNvPr>
          <p:cNvSpPr txBox="1"/>
          <p:nvPr/>
        </p:nvSpPr>
        <p:spPr>
          <a:xfrm>
            <a:off x="2535823" y="4012562"/>
            <a:ext cx="6951457" cy="369332"/>
          </a:xfrm>
          <a:prstGeom prst="rect">
            <a:avLst/>
          </a:prstGeom>
          <a:noFill/>
        </p:spPr>
        <p:txBody>
          <a:bodyPr wrap="square">
            <a:spAutoFit/>
          </a:bodyPr>
          <a:lstStyle/>
          <a:p>
            <a:r>
              <a:rPr lang="en-US" altLang="zh-CN" dirty="0">
                <a:latin typeface="Microsoft JhengHei" panose="020B0604030504040204" pitchFamily="34" charset="-120"/>
                <a:ea typeface="Microsoft JhengHei" panose="020B0604030504040204" pitchFamily="34" charset="-120"/>
              </a:rPr>
              <a:t>where the phase transition start and end</a:t>
            </a:r>
            <a:endParaRPr lang="en-US" dirty="0"/>
          </a:p>
        </p:txBody>
      </p:sp>
      <p:pic>
        <p:nvPicPr>
          <p:cNvPr id="11" name="图片 10">
            <a:extLst>
              <a:ext uri="{FF2B5EF4-FFF2-40B4-BE49-F238E27FC236}">
                <a16:creationId xmlns:a16="http://schemas.microsoft.com/office/drawing/2014/main" id="{F5AD2C6E-9B6D-4946-B7C5-E21A8EC58A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0440" y="4859826"/>
            <a:ext cx="2780231" cy="785006"/>
          </a:xfrm>
          <a:prstGeom prst="rect">
            <a:avLst/>
          </a:prstGeom>
        </p:spPr>
      </p:pic>
      <p:pic>
        <p:nvPicPr>
          <p:cNvPr id="23" name="图片 22">
            <a:extLst>
              <a:ext uri="{FF2B5EF4-FFF2-40B4-BE49-F238E27FC236}">
                <a16:creationId xmlns:a16="http://schemas.microsoft.com/office/drawing/2014/main" id="{81634824-FB47-455E-856B-56DE813F7B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8467" y="4035863"/>
            <a:ext cx="465501" cy="278341"/>
          </a:xfrm>
          <a:prstGeom prst="rect">
            <a:avLst/>
          </a:prstGeom>
        </p:spPr>
      </p:pic>
      <p:pic>
        <p:nvPicPr>
          <p:cNvPr id="4" name="图片 3">
            <a:extLst>
              <a:ext uri="{FF2B5EF4-FFF2-40B4-BE49-F238E27FC236}">
                <a16:creationId xmlns:a16="http://schemas.microsoft.com/office/drawing/2014/main" id="{F4CA01D7-4B38-4AC2-A973-9EF664ACC612}"/>
              </a:ext>
            </a:extLst>
          </p:cNvPr>
          <p:cNvPicPr>
            <a:picLocks noChangeAspect="1"/>
          </p:cNvPicPr>
          <p:nvPr/>
        </p:nvPicPr>
        <p:blipFill>
          <a:blip r:embed="rId9"/>
          <a:stretch>
            <a:fillRect/>
          </a:stretch>
        </p:blipFill>
        <p:spPr>
          <a:xfrm>
            <a:off x="7627993" y="1392220"/>
            <a:ext cx="3718573" cy="5240684"/>
          </a:xfrm>
          <a:prstGeom prst="rect">
            <a:avLst/>
          </a:prstGeom>
        </p:spPr>
      </p:pic>
    </p:spTree>
    <p:extLst>
      <p:ext uri="{BB962C8B-B14F-4D97-AF65-F5344CB8AC3E}">
        <p14:creationId xmlns:p14="http://schemas.microsoft.com/office/powerpoint/2010/main" val="4700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CC27F2C-629B-3BAA-7A3A-AF3361175427}"/>
              </a:ext>
            </a:extLst>
          </p:cNvPr>
          <p:cNvSpPr txBox="1"/>
          <p:nvPr/>
        </p:nvSpPr>
        <p:spPr>
          <a:xfrm>
            <a:off x="651260" y="1617552"/>
            <a:ext cx="10604344" cy="2246769"/>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Arial Black" panose="020B0A04020102020204" pitchFamily="34" charset="0"/>
                <a:ea typeface="方正舒体" panose="02010601030101010101" pitchFamily="2" charset="-122"/>
                <a:cs typeface="Arial" panose="020B0604020202020204" pitchFamily="34" charset="0"/>
              </a:rPr>
              <a:t>Stars with Maxwell construction: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800" b="0" i="0" u="none" strike="noStrike" kern="1200" cap="none" spc="0" normalizeH="0" baseline="0" noProof="0" dirty="0">
              <a:ln>
                <a:noFill/>
              </a:ln>
              <a:solidFill>
                <a:prstClr val="black"/>
              </a:solidFill>
              <a:effectLst/>
              <a:uLnTx/>
              <a:uFillTx/>
              <a:latin typeface="Arial Black" panose="020B0A04020102020204" pitchFamily="34" charset="0"/>
              <a:ea typeface="方正舒体" panose="02010601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800" b="0" i="0" u="none" strike="noStrike" kern="1200" cap="none" spc="0" normalizeH="0" baseline="0" noProof="0" dirty="0">
              <a:ln>
                <a:noFill/>
              </a:ln>
              <a:solidFill>
                <a:prstClr val="black"/>
              </a:solidFill>
              <a:effectLst/>
              <a:uLnTx/>
              <a:uFillTx/>
              <a:latin typeface="Arial Black" panose="020B0A04020102020204" pitchFamily="34" charset="0"/>
              <a:ea typeface="方正舒体" panose="02010601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800" b="0" i="0" u="none" strike="noStrike" kern="1200" cap="none" spc="0" normalizeH="0" baseline="0" noProof="0" dirty="0">
              <a:ln>
                <a:noFill/>
              </a:ln>
              <a:solidFill>
                <a:prstClr val="black"/>
              </a:solidFill>
              <a:effectLst/>
              <a:uLnTx/>
              <a:uFillTx/>
              <a:latin typeface="Arial Black" panose="020B0A04020102020204" pitchFamily="34" charset="0"/>
              <a:ea typeface="方正舒体" panose="02010601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800" b="0" i="0" u="none" strike="noStrike" kern="1200" cap="none" spc="0" normalizeH="0" baseline="0" noProof="0" dirty="0">
              <a:ln>
                <a:noFill/>
              </a:ln>
              <a:solidFill>
                <a:prstClr val="black"/>
              </a:solidFill>
              <a:effectLst/>
              <a:uLnTx/>
              <a:uFillTx/>
              <a:latin typeface="Arial Black" panose="020B0A04020102020204" pitchFamily="34" charset="0"/>
              <a:ea typeface="方正舒体" panose="02010601030101010101" pitchFamily="2" charset="-122"/>
              <a:cs typeface="Arial" panose="020B0604020202020204" pitchFamily="34" charset="0"/>
            </a:endParaRPr>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1BDE7-28C2-4FB0-8E21-BD0E4C83724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endParaRPr>
          </a:p>
        </p:txBody>
      </p:sp>
      <p:sp>
        <p:nvSpPr>
          <p:cNvPr id="13" name="页脚占位符 12">
            <a:extLst>
              <a:ext uri="{FF2B5EF4-FFF2-40B4-BE49-F238E27FC236}">
                <a16:creationId xmlns:a16="http://schemas.microsoft.com/office/drawing/2014/main" id="{7A8EB4E2-AA59-45F7-90F3-D6C7B18BFB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2" name="日期占位符 1">
            <a:extLst>
              <a:ext uri="{FF2B5EF4-FFF2-40B4-BE49-F238E27FC236}">
                <a16:creationId xmlns:a16="http://schemas.microsoft.com/office/drawing/2014/main" id="{7CBBED80-927D-E033-721F-033F195C0C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2023/06/01</a:t>
            </a:r>
            <a:endPar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endParaRPr>
          </a:p>
        </p:txBody>
      </p:sp>
      <p:sp>
        <p:nvSpPr>
          <p:cNvPr id="3" name="标题 1">
            <a:extLst>
              <a:ext uri="{FF2B5EF4-FFF2-40B4-BE49-F238E27FC236}">
                <a16:creationId xmlns:a16="http://schemas.microsoft.com/office/drawing/2014/main" id="{70CB6E9B-1B2A-DEB4-5C2E-87803ABC1386}"/>
              </a:ext>
            </a:extLst>
          </p:cNvPr>
          <p:cNvSpPr txBox="1">
            <a:spLocks/>
          </p:cNvSpPr>
          <p:nvPr/>
        </p:nvSpPr>
        <p:spPr>
          <a:xfrm>
            <a:off x="470554" y="321820"/>
            <a:ext cx="10389123" cy="130691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altLang="zh-CN" sz="4400" b="0" i="0" u="none" strike="noStrike" kern="1200" cap="none" spc="0" normalizeH="0" baseline="0" noProof="0" dirty="0">
                <a:ln>
                  <a:noFill/>
                </a:ln>
                <a:solidFill>
                  <a:prstClr val="black"/>
                </a:solidFill>
                <a:effectLst/>
                <a:uLnTx/>
                <a:uFillTx/>
                <a:latin typeface="Arial Black" panose="020B0A04020102020204" pitchFamily="34" charset="0"/>
                <a:ea typeface="方正舒体" panose="02010601030101010101" pitchFamily="2" charset="-122"/>
                <a:cs typeface="Arial" panose="020B0604020202020204" pitchFamily="34" charset="0"/>
              </a:rPr>
              <a:t>First Order Construction</a:t>
            </a:r>
            <a:endParaRPr kumimoji="0" lang="zh-CN" altLang="en-US" sz="3600" b="0" i="0" u="none" strike="noStrike" kern="1200" cap="none" spc="0" normalizeH="0" baseline="0" noProof="0" dirty="0">
              <a:ln>
                <a:noFill/>
              </a:ln>
              <a:solidFill>
                <a:prstClr val="black"/>
              </a:solidFill>
              <a:effectLst/>
              <a:uLnTx/>
              <a:uFillTx/>
              <a:latin typeface="Arial" panose="020B0604020202020204" pitchFamily="34" charset="0"/>
              <a:ea typeface="等线 Light" panose="02010600030101010101" pitchFamily="2" charset="-122"/>
              <a:cs typeface="Arial" panose="020B0604020202020204" pitchFamily="34" charset="0"/>
            </a:endParaRPr>
          </a:p>
        </p:txBody>
      </p:sp>
      <p:sp>
        <p:nvSpPr>
          <p:cNvPr id="4" name="矩形 3">
            <a:extLst>
              <a:ext uri="{FF2B5EF4-FFF2-40B4-BE49-F238E27FC236}">
                <a16:creationId xmlns:a16="http://schemas.microsoft.com/office/drawing/2014/main" id="{6E55695E-3968-4279-A5EF-E874899F6114}"/>
              </a:ext>
            </a:extLst>
          </p:cNvPr>
          <p:cNvSpPr/>
          <p:nvPr/>
        </p:nvSpPr>
        <p:spPr>
          <a:xfrm>
            <a:off x="9053045" y="4415876"/>
            <a:ext cx="353089" cy="28166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图片 10">
            <a:extLst>
              <a:ext uri="{FF2B5EF4-FFF2-40B4-BE49-F238E27FC236}">
                <a16:creationId xmlns:a16="http://schemas.microsoft.com/office/drawing/2014/main" id="{0A305D92-CA65-4676-A5AD-F882112A7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375" y="2139398"/>
            <a:ext cx="8353887" cy="4001402"/>
          </a:xfrm>
          <a:prstGeom prst="rect">
            <a:avLst/>
          </a:prstGeom>
        </p:spPr>
      </p:pic>
      <p:sp>
        <p:nvSpPr>
          <p:cNvPr id="9" name="文本框 8">
            <a:extLst>
              <a:ext uri="{FF2B5EF4-FFF2-40B4-BE49-F238E27FC236}">
                <a16:creationId xmlns:a16="http://schemas.microsoft.com/office/drawing/2014/main" id="{F6E2F3F0-BD94-4FF0-AE63-1F8858B0D406}"/>
              </a:ext>
            </a:extLst>
          </p:cNvPr>
          <p:cNvSpPr txBox="1"/>
          <p:nvPr/>
        </p:nvSpPr>
        <p:spPr>
          <a:xfrm>
            <a:off x="1968065" y="6063962"/>
            <a:ext cx="6413935" cy="58477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Low density, pure APR </a:t>
            </a:r>
            <a:r>
              <a:rPr kumimoji="0" lang="en-US" altLang="zh-CN" sz="1600" b="1" i="0" u="none" strike="noStrike" kern="1200" cap="none" spc="0" normalizeH="0" baseline="0" noProof="0" dirty="0" err="1">
                <a:ln>
                  <a:noFill/>
                </a:ln>
                <a:solidFill>
                  <a:srgbClr val="FF0000"/>
                </a:solidFill>
                <a:effectLst/>
                <a:uLnTx/>
                <a:uFillTx/>
                <a:latin typeface="等线"/>
                <a:ea typeface="等线" panose="02010600030101010101" pitchFamily="2" charset="-122"/>
                <a:cs typeface="+mn-cs"/>
              </a:rPr>
              <a:t>EoS</a:t>
            </a:r>
            <a:r>
              <a:rPr kumimoji="0" lang="en-US" altLang="zh-CN" sz="16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 is used;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A. Akmal, V. R. </a:t>
            </a:r>
            <a:r>
              <a:rPr kumimoji="0" lang="en-US" altLang="zh-CN" sz="1600" b="0" i="0" u="none" strike="noStrike" kern="1200" cap="none" spc="0" normalizeH="0" baseline="0" noProof="0" dirty="0" err="1">
                <a:ln>
                  <a:noFill/>
                </a:ln>
                <a:solidFill>
                  <a:srgbClr val="00B050"/>
                </a:solidFill>
                <a:effectLst/>
                <a:uLnTx/>
                <a:uFillTx/>
                <a:latin typeface="等线"/>
                <a:ea typeface="等线" panose="02010600030101010101" pitchFamily="2" charset="-122"/>
                <a:cs typeface="+mn-cs"/>
              </a:rPr>
              <a:t>Pandharipande</a:t>
            </a:r>
            <a:r>
              <a:rPr kumimoji="0" lang="en-US" altLang="zh-CN" sz="16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 and D. G. Ravenhall, PRC58, 1804(1998).</a:t>
            </a:r>
            <a:endParaRPr kumimoji="0" lang="zh-CN" altLang="en-US" sz="16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endParaRPr>
          </a:p>
        </p:txBody>
      </p:sp>
      <p:sp>
        <p:nvSpPr>
          <p:cNvPr id="5" name="文本框 4">
            <a:extLst>
              <a:ext uri="{FF2B5EF4-FFF2-40B4-BE49-F238E27FC236}">
                <a16:creationId xmlns:a16="http://schemas.microsoft.com/office/drawing/2014/main" id="{A98B18C4-2D14-44A6-994A-C4B733A50559}"/>
              </a:ext>
            </a:extLst>
          </p:cNvPr>
          <p:cNvSpPr txBox="1"/>
          <p:nvPr/>
        </p:nvSpPr>
        <p:spPr>
          <a:xfrm>
            <a:off x="7106080" y="1278998"/>
            <a:ext cx="4615366" cy="338554"/>
          </a:xfrm>
          <a:prstGeom prst="rect">
            <a:avLst/>
          </a:prstGeom>
          <a:noFill/>
        </p:spPr>
        <p:txBody>
          <a:bodyPr wrap="none" rtlCol="0">
            <a:spAutoFit/>
          </a:bodyPr>
          <a:lstStyle/>
          <a:p>
            <a:pPr algn="l"/>
            <a:r>
              <a:rPr lang="en-US" altLang="zh-CN" sz="1600" dirty="0">
                <a:solidFill>
                  <a:srgbClr val="00B050"/>
                </a:solidFill>
              </a:rPr>
              <a:t>L. J. Guo, W. C. Yang, YLM &amp; Y. L. Wu, 2306.XXXXX</a:t>
            </a:r>
            <a:endParaRPr lang="zh-CN" altLang="en-US" sz="1600" dirty="0">
              <a:solidFill>
                <a:srgbClr val="00B050"/>
              </a:solidFill>
            </a:endParaRPr>
          </a:p>
        </p:txBody>
      </p:sp>
    </p:spTree>
    <p:extLst>
      <p:ext uri="{BB962C8B-B14F-4D97-AF65-F5344CB8AC3E}">
        <p14:creationId xmlns:p14="http://schemas.microsoft.com/office/powerpoint/2010/main" val="4001571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3CC27F2C-629B-3BAA-7A3A-AF3361175427}"/>
              </a:ext>
            </a:extLst>
          </p:cNvPr>
          <p:cNvSpPr txBox="1"/>
          <p:nvPr/>
        </p:nvSpPr>
        <p:spPr>
          <a:xfrm>
            <a:off x="651260" y="1617552"/>
            <a:ext cx="10604344" cy="2246769"/>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Arial Black" panose="020B0A04020102020204" pitchFamily="34" charset="0"/>
                <a:ea typeface="方正舒体" panose="02010601030101010101" pitchFamily="2" charset="-122"/>
                <a:cs typeface="Arial" panose="020B0604020202020204" pitchFamily="34" charset="0"/>
              </a:rPr>
              <a:t>Stars with Gibbs construction: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800" b="0" i="0" u="none" strike="noStrike" kern="1200" cap="none" spc="0" normalizeH="0" baseline="0" noProof="0" dirty="0">
              <a:ln>
                <a:noFill/>
              </a:ln>
              <a:solidFill>
                <a:prstClr val="black"/>
              </a:solidFill>
              <a:effectLst/>
              <a:uLnTx/>
              <a:uFillTx/>
              <a:latin typeface="Arial Black" panose="020B0A04020102020204" pitchFamily="34" charset="0"/>
              <a:ea typeface="方正舒体" panose="02010601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800" b="0" i="0" u="none" strike="noStrike" kern="1200" cap="none" spc="0" normalizeH="0" baseline="0" noProof="0" dirty="0">
              <a:ln>
                <a:noFill/>
              </a:ln>
              <a:solidFill>
                <a:prstClr val="black"/>
              </a:solidFill>
              <a:effectLst/>
              <a:uLnTx/>
              <a:uFillTx/>
              <a:latin typeface="Arial Black" panose="020B0A04020102020204" pitchFamily="34" charset="0"/>
              <a:ea typeface="方正舒体" panose="02010601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800" b="0" i="0" u="none" strike="noStrike" kern="1200" cap="none" spc="0" normalizeH="0" baseline="0" noProof="0" dirty="0">
              <a:ln>
                <a:noFill/>
              </a:ln>
              <a:solidFill>
                <a:prstClr val="black"/>
              </a:solidFill>
              <a:effectLst/>
              <a:uLnTx/>
              <a:uFillTx/>
              <a:latin typeface="Arial Black" panose="020B0A04020102020204" pitchFamily="34" charset="0"/>
              <a:ea typeface="方正舒体" panose="02010601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800" b="0" i="0" u="none" strike="noStrike" kern="1200" cap="none" spc="0" normalizeH="0" baseline="0" noProof="0" dirty="0">
              <a:ln>
                <a:noFill/>
              </a:ln>
              <a:solidFill>
                <a:prstClr val="black"/>
              </a:solidFill>
              <a:effectLst/>
              <a:uLnTx/>
              <a:uFillTx/>
              <a:latin typeface="Arial Black" panose="020B0A04020102020204" pitchFamily="34" charset="0"/>
              <a:ea typeface="方正舒体" panose="02010601030101010101" pitchFamily="2" charset="-122"/>
              <a:cs typeface="Arial" panose="020B0604020202020204" pitchFamily="34" charset="0"/>
            </a:endParaRPr>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1BDE7-28C2-4FB0-8E21-BD0E4C83724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endParaRPr>
          </a:p>
        </p:txBody>
      </p:sp>
      <p:sp>
        <p:nvSpPr>
          <p:cNvPr id="13" name="页脚占位符 12">
            <a:extLst>
              <a:ext uri="{FF2B5EF4-FFF2-40B4-BE49-F238E27FC236}">
                <a16:creationId xmlns:a16="http://schemas.microsoft.com/office/drawing/2014/main" id="{7A8EB4E2-AA59-45F7-90F3-D6C7B18BFB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2" name="日期占位符 1">
            <a:extLst>
              <a:ext uri="{FF2B5EF4-FFF2-40B4-BE49-F238E27FC236}">
                <a16:creationId xmlns:a16="http://schemas.microsoft.com/office/drawing/2014/main" id="{7CBBED80-927D-E033-721F-033F195C0C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2023/06/01</a:t>
            </a:r>
            <a:endPar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endParaRPr>
          </a:p>
        </p:txBody>
      </p:sp>
      <p:sp>
        <p:nvSpPr>
          <p:cNvPr id="3" name="标题 1">
            <a:extLst>
              <a:ext uri="{FF2B5EF4-FFF2-40B4-BE49-F238E27FC236}">
                <a16:creationId xmlns:a16="http://schemas.microsoft.com/office/drawing/2014/main" id="{70CB6E9B-1B2A-DEB4-5C2E-87803ABC1386}"/>
              </a:ext>
            </a:extLst>
          </p:cNvPr>
          <p:cNvSpPr txBox="1">
            <a:spLocks/>
          </p:cNvSpPr>
          <p:nvPr/>
        </p:nvSpPr>
        <p:spPr>
          <a:xfrm>
            <a:off x="470554" y="321820"/>
            <a:ext cx="10389123" cy="130691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altLang="zh-CN" sz="4400" b="0" i="0" u="none" strike="noStrike" kern="1200" cap="none" spc="0" normalizeH="0" baseline="0" noProof="0" dirty="0">
                <a:ln>
                  <a:noFill/>
                </a:ln>
                <a:solidFill>
                  <a:prstClr val="black"/>
                </a:solidFill>
                <a:effectLst/>
                <a:uLnTx/>
                <a:uFillTx/>
                <a:latin typeface="Arial Black" panose="020B0A04020102020204" pitchFamily="34" charset="0"/>
                <a:ea typeface="方正舒体" panose="02010601030101010101" pitchFamily="2" charset="-122"/>
                <a:cs typeface="Arial" panose="020B0604020202020204" pitchFamily="34" charset="0"/>
              </a:rPr>
              <a:t>First Order Construction</a:t>
            </a:r>
            <a:endParaRPr kumimoji="0" lang="zh-CN" altLang="en-US" sz="3600" b="0" i="0" u="none" strike="noStrike" kern="1200" cap="none" spc="0" normalizeH="0" baseline="0" noProof="0" dirty="0">
              <a:ln>
                <a:noFill/>
              </a:ln>
              <a:solidFill>
                <a:prstClr val="black"/>
              </a:solidFill>
              <a:effectLst/>
              <a:uLnTx/>
              <a:uFillTx/>
              <a:latin typeface="Arial" panose="020B0604020202020204" pitchFamily="34" charset="0"/>
              <a:ea typeface="等线 Light" panose="02010600030101010101" pitchFamily="2" charset="-122"/>
              <a:cs typeface="Arial" panose="020B0604020202020204" pitchFamily="34" charset="0"/>
            </a:endParaRPr>
          </a:p>
        </p:txBody>
      </p:sp>
      <p:sp>
        <p:nvSpPr>
          <p:cNvPr id="4" name="矩形 3">
            <a:extLst>
              <a:ext uri="{FF2B5EF4-FFF2-40B4-BE49-F238E27FC236}">
                <a16:creationId xmlns:a16="http://schemas.microsoft.com/office/drawing/2014/main" id="{6E55695E-3968-4279-A5EF-E874899F6114}"/>
              </a:ext>
            </a:extLst>
          </p:cNvPr>
          <p:cNvSpPr/>
          <p:nvPr/>
        </p:nvSpPr>
        <p:spPr>
          <a:xfrm>
            <a:off x="9053045" y="4415876"/>
            <a:ext cx="353089" cy="28166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7" name="图片 6">
            <a:extLst>
              <a:ext uri="{FF2B5EF4-FFF2-40B4-BE49-F238E27FC236}">
                <a16:creationId xmlns:a16="http://schemas.microsoft.com/office/drawing/2014/main" id="{1880BB59-2CBD-4B7C-98CE-72CE2B3A5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166" y="2287919"/>
            <a:ext cx="9294920" cy="3884924"/>
          </a:xfrm>
          <a:prstGeom prst="rect">
            <a:avLst/>
          </a:prstGeom>
        </p:spPr>
      </p:pic>
      <p:sp>
        <p:nvSpPr>
          <p:cNvPr id="9" name="文本框 8">
            <a:extLst>
              <a:ext uri="{FF2B5EF4-FFF2-40B4-BE49-F238E27FC236}">
                <a16:creationId xmlns:a16="http://schemas.microsoft.com/office/drawing/2014/main" id="{6D9EAC38-B848-4B35-85D7-907001C348E2}"/>
              </a:ext>
            </a:extLst>
          </p:cNvPr>
          <p:cNvSpPr txBox="1"/>
          <p:nvPr/>
        </p:nvSpPr>
        <p:spPr>
          <a:xfrm>
            <a:off x="7106080" y="1278998"/>
            <a:ext cx="4615366" cy="338554"/>
          </a:xfrm>
          <a:prstGeom prst="rect">
            <a:avLst/>
          </a:prstGeom>
          <a:noFill/>
        </p:spPr>
        <p:txBody>
          <a:bodyPr wrap="none" rtlCol="0">
            <a:spAutoFit/>
          </a:bodyPr>
          <a:lstStyle/>
          <a:p>
            <a:pPr algn="l"/>
            <a:r>
              <a:rPr lang="en-US" altLang="zh-CN" sz="1600" dirty="0">
                <a:solidFill>
                  <a:srgbClr val="00B050"/>
                </a:solidFill>
              </a:rPr>
              <a:t>L. J. Guo, W. C. Yang, YLM &amp; Y. L. Wu</a:t>
            </a:r>
            <a:r>
              <a:rPr lang="en-US" altLang="zh-CN" sz="1600">
                <a:solidFill>
                  <a:srgbClr val="00B050"/>
                </a:solidFill>
              </a:rPr>
              <a:t>, 2306.</a:t>
            </a:r>
            <a:r>
              <a:rPr lang="en-US" altLang="zh-CN" sz="1600" dirty="0">
                <a:solidFill>
                  <a:srgbClr val="00B050"/>
                </a:solidFill>
              </a:rPr>
              <a:t>XXXXX</a:t>
            </a:r>
            <a:endParaRPr lang="zh-CN" altLang="en-US" sz="1600" dirty="0">
              <a:solidFill>
                <a:srgbClr val="00B050"/>
              </a:solidFill>
            </a:endParaRPr>
          </a:p>
        </p:txBody>
      </p:sp>
    </p:spTree>
    <p:extLst>
      <p:ext uri="{BB962C8B-B14F-4D97-AF65-F5344CB8AC3E}">
        <p14:creationId xmlns:p14="http://schemas.microsoft.com/office/powerpoint/2010/main" val="176723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81BA6533-E66E-4555-A973-782BE5E17FDA}"/>
              </a:ext>
            </a:extLst>
          </p:cNvPr>
          <p:cNvSpPr txBox="1"/>
          <p:nvPr/>
        </p:nvSpPr>
        <p:spPr>
          <a:xfrm>
            <a:off x="838200" y="1637650"/>
            <a:ext cx="9158056" cy="2031325"/>
          </a:xfrm>
          <a:prstGeom prst="rect">
            <a:avLst/>
          </a:prstGeom>
          <a:noFill/>
        </p:spPr>
        <p:txBody>
          <a:bodyPr wrap="square">
            <a:spAutoFit/>
          </a:bodyPr>
          <a:lstStyle/>
          <a:p>
            <a:pPr marL="285750" indent="-285750">
              <a:buFont typeface="Arial" panose="020B0604020202020204" pitchFamily="34" charset="0"/>
              <a:buChar char="•"/>
            </a:pPr>
            <a:r>
              <a:rPr lang="en-US" altLang="zh-CN" dirty="0">
                <a:latin typeface="Comic Sans MS" panose="030F0702030302020204" pitchFamily="66" charset="0"/>
                <a:ea typeface="Microsoft JhengHei" panose="020B0604030504040204" pitchFamily="34" charset="-120"/>
              </a:rPr>
              <a:t>Introduce connection function on the pressure:</a:t>
            </a:r>
          </a:p>
          <a:p>
            <a:endParaRPr lang="en-US" dirty="0">
              <a:latin typeface="Comic Sans MS" panose="030F0702030302020204" pitchFamily="66" charset="0"/>
              <a:ea typeface="Microsoft JhengHei" panose="020B0604030504040204" pitchFamily="34" charset="-120"/>
            </a:endParaRPr>
          </a:p>
          <a:p>
            <a:endParaRPr lang="en-US" dirty="0">
              <a:latin typeface="Comic Sans MS" panose="030F0702030302020204" pitchFamily="66" charset="0"/>
              <a:ea typeface="Microsoft JhengHei" panose="020B0604030504040204" pitchFamily="34" charset="-120"/>
            </a:endParaRPr>
          </a:p>
          <a:p>
            <a:endParaRPr lang="en-US" dirty="0">
              <a:latin typeface="Comic Sans MS" panose="030F0702030302020204" pitchFamily="66" charset="0"/>
              <a:ea typeface="Microsoft JhengHei" panose="020B0604030504040204" pitchFamily="34" charset="-120"/>
            </a:endParaRPr>
          </a:p>
          <a:p>
            <a:endParaRPr lang="en-US" dirty="0">
              <a:latin typeface="Comic Sans MS" panose="030F0702030302020204" pitchFamily="66" charset="0"/>
              <a:ea typeface="Microsoft JhengHei" panose="020B0604030504040204" pitchFamily="34" charset="-120"/>
            </a:endParaRPr>
          </a:p>
          <a:p>
            <a:endParaRPr lang="en-US" dirty="0">
              <a:latin typeface="Comic Sans MS" panose="030F0702030302020204" pitchFamily="66" charset="0"/>
              <a:ea typeface="Microsoft JhengHei" panose="020B0604030504040204" pitchFamily="34" charset="-120"/>
            </a:endParaRPr>
          </a:p>
          <a:p>
            <a:pPr marL="285750" indent="-285750">
              <a:buFont typeface="Arial" panose="020B0604020202020204" pitchFamily="34" charset="0"/>
              <a:buChar char="•"/>
            </a:pPr>
            <a:r>
              <a:rPr lang="en-US" dirty="0">
                <a:latin typeface="Comic Sans MS" panose="030F0702030302020204" pitchFamily="66" charset="0"/>
                <a:ea typeface="Microsoft JhengHei" panose="020B0604030504040204" pitchFamily="34" charset="-120"/>
              </a:rPr>
              <a:t>Energy density therefore can be calculated through thermal dynamical relations:  </a:t>
            </a:r>
            <a:endParaRPr lang="en-US" dirty="0">
              <a:latin typeface="Comic Sans MS" panose="030F0702030302020204" pitchFamily="66" charset="0"/>
            </a:endParaRPr>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23</a:t>
            </a:fld>
            <a:endParaRPr lang="zh-CN" altLang="en-US"/>
          </a:p>
        </p:txBody>
      </p:sp>
      <p:sp>
        <p:nvSpPr>
          <p:cNvPr id="13" name="页脚占位符 12">
            <a:extLst>
              <a:ext uri="{FF2B5EF4-FFF2-40B4-BE49-F238E27FC236}">
                <a16:creationId xmlns:a16="http://schemas.microsoft.com/office/drawing/2014/main" id="{7A8EB4E2-AA59-45F7-90F3-D6C7B18BFBB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2" name="日期占位符 1">
            <a:extLst>
              <a:ext uri="{FF2B5EF4-FFF2-40B4-BE49-F238E27FC236}">
                <a16:creationId xmlns:a16="http://schemas.microsoft.com/office/drawing/2014/main" id="{7CBBED80-927D-E033-721F-033F195C0C80}"/>
              </a:ext>
            </a:extLst>
          </p:cNvPr>
          <p:cNvSpPr>
            <a:spLocks noGrp="1"/>
          </p:cNvSpPr>
          <p:nvPr>
            <p:ph type="dt" sz="half" idx="10"/>
          </p:nvPr>
        </p:nvSpPr>
        <p:spPr/>
        <p:txBody>
          <a:bodyPr/>
          <a:lstStyle/>
          <a:p>
            <a:r>
              <a:rPr lang="en-US" altLang="zh-CN"/>
              <a:t>2023/06/01</a:t>
            </a:r>
            <a:endParaRPr lang="zh-CN" altLang="en-US"/>
          </a:p>
        </p:txBody>
      </p:sp>
      <p:sp>
        <p:nvSpPr>
          <p:cNvPr id="3" name="标题 1">
            <a:extLst>
              <a:ext uri="{FF2B5EF4-FFF2-40B4-BE49-F238E27FC236}">
                <a16:creationId xmlns:a16="http://schemas.microsoft.com/office/drawing/2014/main" id="{70CB6E9B-1B2A-DEB4-5C2E-87803ABC1386}"/>
              </a:ext>
            </a:extLst>
          </p:cNvPr>
          <p:cNvSpPr txBox="1">
            <a:spLocks/>
          </p:cNvSpPr>
          <p:nvPr/>
        </p:nvSpPr>
        <p:spPr>
          <a:xfrm>
            <a:off x="470554" y="321820"/>
            <a:ext cx="10389123" cy="130691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4400" dirty="0">
                <a:solidFill>
                  <a:prstClr val="black"/>
                </a:solidFill>
                <a:latin typeface="Arial Black" panose="020B0A04020102020204" pitchFamily="34" charset="0"/>
                <a:ea typeface="方正舒体" panose="02010601030101010101" pitchFamily="2" charset="-122"/>
                <a:cs typeface="Arial" panose="020B0604020202020204" pitchFamily="34" charset="0"/>
              </a:rPr>
              <a:t>Crossover Construction</a:t>
            </a:r>
            <a:endParaRPr lang="zh-CN" altLang="en-US" sz="3600" dirty="0">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586A5BF6-4C41-4604-A77F-80BA6DACEB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5823" y="2030198"/>
            <a:ext cx="3713237" cy="577436"/>
          </a:xfrm>
          <a:prstGeom prst="rect">
            <a:avLst/>
          </a:prstGeom>
        </p:spPr>
      </p:pic>
      <p:pic>
        <p:nvPicPr>
          <p:cNvPr id="19" name="图片 18">
            <a:extLst>
              <a:ext uri="{FF2B5EF4-FFF2-40B4-BE49-F238E27FC236}">
                <a16:creationId xmlns:a16="http://schemas.microsoft.com/office/drawing/2014/main" id="{9B7632F7-1C5B-4BA0-A8EE-E9C3302069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1791" y="2607634"/>
            <a:ext cx="2767218" cy="626722"/>
          </a:xfrm>
          <a:prstGeom prst="rect">
            <a:avLst/>
          </a:prstGeom>
        </p:spPr>
      </p:pic>
      <p:pic>
        <p:nvPicPr>
          <p:cNvPr id="21" name="图片 20">
            <a:extLst>
              <a:ext uri="{FF2B5EF4-FFF2-40B4-BE49-F238E27FC236}">
                <a16:creationId xmlns:a16="http://schemas.microsoft.com/office/drawing/2014/main" id="{410B7466-C1B9-46EE-9DF6-5A28CF3080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0462" y="3811792"/>
            <a:ext cx="4060540" cy="1240248"/>
          </a:xfrm>
          <a:prstGeom prst="rect">
            <a:avLst/>
          </a:prstGeom>
        </p:spPr>
      </p:pic>
      <p:pic>
        <p:nvPicPr>
          <p:cNvPr id="23" name="图片 22">
            <a:extLst>
              <a:ext uri="{FF2B5EF4-FFF2-40B4-BE49-F238E27FC236}">
                <a16:creationId xmlns:a16="http://schemas.microsoft.com/office/drawing/2014/main" id="{B8310B7F-16BD-4B53-B996-04199B2BE65A}"/>
              </a:ext>
            </a:extLst>
          </p:cNvPr>
          <p:cNvPicPr>
            <a:picLocks noChangeAspect="1"/>
          </p:cNvPicPr>
          <p:nvPr/>
        </p:nvPicPr>
        <p:blipFill rotWithShape="1">
          <a:blip r:embed="rId6">
            <a:extLst>
              <a:ext uri="{28A0092B-C50C-407E-A947-70E740481C1C}">
                <a14:useLocalDpi xmlns:a14="http://schemas.microsoft.com/office/drawing/2010/main" val="0"/>
              </a:ext>
            </a:extLst>
          </a:blip>
          <a:srcRect t="16045"/>
          <a:stretch/>
        </p:blipFill>
        <p:spPr>
          <a:xfrm>
            <a:off x="6276046" y="5256190"/>
            <a:ext cx="5342946" cy="486336"/>
          </a:xfrm>
          <a:prstGeom prst="rect">
            <a:avLst/>
          </a:prstGeom>
        </p:spPr>
      </p:pic>
    </p:spTree>
    <p:extLst>
      <p:ext uri="{BB962C8B-B14F-4D97-AF65-F5344CB8AC3E}">
        <p14:creationId xmlns:p14="http://schemas.microsoft.com/office/powerpoint/2010/main" val="2545560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24</a:t>
            </a:fld>
            <a:endParaRPr lang="zh-CN" altLang="en-US"/>
          </a:p>
        </p:txBody>
      </p:sp>
      <p:sp>
        <p:nvSpPr>
          <p:cNvPr id="13" name="页脚占位符 12">
            <a:extLst>
              <a:ext uri="{FF2B5EF4-FFF2-40B4-BE49-F238E27FC236}">
                <a16:creationId xmlns:a16="http://schemas.microsoft.com/office/drawing/2014/main" id="{7A8EB4E2-AA59-45F7-90F3-D6C7B18BFBB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2" name="日期占位符 1">
            <a:extLst>
              <a:ext uri="{FF2B5EF4-FFF2-40B4-BE49-F238E27FC236}">
                <a16:creationId xmlns:a16="http://schemas.microsoft.com/office/drawing/2014/main" id="{7CBBED80-927D-E033-721F-033F195C0C80}"/>
              </a:ext>
            </a:extLst>
          </p:cNvPr>
          <p:cNvSpPr>
            <a:spLocks noGrp="1"/>
          </p:cNvSpPr>
          <p:nvPr>
            <p:ph type="dt" sz="half" idx="10"/>
          </p:nvPr>
        </p:nvSpPr>
        <p:spPr/>
        <p:txBody>
          <a:bodyPr/>
          <a:lstStyle/>
          <a:p>
            <a:r>
              <a:rPr lang="en-US" altLang="zh-CN"/>
              <a:t>2023/06/01</a:t>
            </a:r>
            <a:endParaRPr lang="zh-CN" altLang="en-US"/>
          </a:p>
        </p:txBody>
      </p:sp>
      <p:sp>
        <p:nvSpPr>
          <p:cNvPr id="3" name="标题 1">
            <a:extLst>
              <a:ext uri="{FF2B5EF4-FFF2-40B4-BE49-F238E27FC236}">
                <a16:creationId xmlns:a16="http://schemas.microsoft.com/office/drawing/2014/main" id="{70CB6E9B-1B2A-DEB4-5C2E-87803ABC1386}"/>
              </a:ext>
            </a:extLst>
          </p:cNvPr>
          <p:cNvSpPr txBox="1">
            <a:spLocks/>
          </p:cNvSpPr>
          <p:nvPr/>
        </p:nvSpPr>
        <p:spPr>
          <a:xfrm>
            <a:off x="368965" y="136521"/>
            <a:ext cx="10389123" cy="130691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4400" dirty="0">
                <a:solidFill>
                  <a:prstClr val="black"/>
                </a:solidFill>
                <a:latin typeface="Arial Black" panose="020B0A04020102020204" pitchFamily="34" charset="0"/>
                <a:ea typeface="方正舒体" panose="02010601030101010101" pitchFamily="2" charset="-122"/>
                <a:cs typeface="Arial" panose="020B0604020202020204" pitchFamily="34" charset="0"/>
              </a:rPr>
              <a:t>EOS with Crossover</a:t>
            </a:r>
            <a:endParaRPr lang="zh-CN" altLang="en-US" sz="3600" dirty="0">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70416C60-4BC8-485E-BACA-0B62D26A44FA}"/>
              </a:ext>
            </a:extLst>
          </p:cNvPr>
          <p:cNvPicPr>
            <a:picLocks noChangeAspect="1"/>
          </p:cNvPicPr>
          <p:nvPr/>
        </p:nvPicPr>
        <p:blipFill>
          <a:blip r:embed="rId3"/>
          <a:stretch>
            <a:fillRect/>
          </a:stretch>
        </p:blipFill>
        <p:spPr>
          <a:xfrm>
            <a:off x="805522" y="1660570"/>
            <a:ext cx="10255769" cy="4172417"/>
          </a:xfrm>
          <a:prstGeom prst="rect">
            <a:avLst/>
          </a:prstGeom>
        </p:spPr>
      </p:pic>
      <p:sp>
        <p:nvSpPr>
          <p:cNvPr id="9" name="文本框 8">
            <a:extLst>
              <a:ext uri="{FF2B5EF4-FFF2-40B4-BE49-F238E27FC236}">
                <a16:creationId xmlns:a16="http://schemas.microsoft.com/office/drawing/2014/main" id="{C697391B-70EF-4ECA-84BD-71DDDFD921B0}"/>
              </a:ext>
            </a:extLst>
          </p:cNvPr>
          <p:cNvSpPr txBox="1"/>
          <p:nvPr/>
        </p:nvSpPr>
        <p:spPr>
          <a:xfrm>
            <a:off x="7106080" y="1278998"/>
            <a:ext cx="4722768" cy="338554"/>
          </a:xfrm>
          <a:prstGeom prst="rect">
            <a:avLst/>
          </a:prstGeom>
          <a:noFill/>
        </p:spPr>
        <p:txBody>
          <a:bodyPr wrap="none" rtlCol="0">
            <a:spAutoFit/>
          </a:bodyPr>
          <a:lstStyle/>
          <a:p>
            <a:pPr algn="l"/>
            <a:r>
              <a:rPr lang="en-US" altLang="zh-CN" sz="1600" dirty="0">
                <a:solidFill>
                  <a:srgbClr val="00B050"/>
                </a:solidFill>
              </a:rPr>
              <a:t>L. J. Guo, W. C. Yang, YLM &amp; Y. L. Wu, 2306.XXXXX</a:t>
            </a:r>
            <a:endParaRPr lang="zh-CN" altLang="en-US" sz="1600" dirty="0">
              <a:solidFill>
                <a:srgbClr val="00B050"/>
              </a:solidFill>
            </a:endParaRPr>
          </a:p>
        </p:txBody>
      </p:sp>
    </p:spTree>
    <p:extLst>
      <p:ext uri="{BB962C8B-B14F-4D97-AF65-F5344CB8AC3E}">
        <p14:creationId xmlns:p14="http://schemas.microsoft.com/office/powerpoint/2010/main" val="1624850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6" name="灯片编号占位符 5">
            <a:extLst>
              <a:ext uri="{FF2B5EF4-FFF2-40B4-BE49-F238E27FC236}">
                <a16:creationId xmlns:a16="http://schemas.microsoft.com/office/drawing/2014/main" id="{1F911588-FE1D-4AE2-8F1D-F65632F936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12" name="文本框 11">
            <a:extLst>
              <a:ext uri="{FF2B5EF4-FFF2-40B4-BE49-F238E27FC236}">
                <a16:creationId xmlns:a16="http://schemas.microsoft.com/office/drawing/2014/main" id="{CDCA0031-BA5A-4F13-B872-D8445BFED688}"/>
              </a:ext>
            </a:extLst>
          </p:cNvPr>
          <p:cNvSpPr txBox="1"/>
          <p:nvPr/>
        </p:nvSpPr>
        <p:spPr>
          <a:xfrm>
            <a:off x="711200" y="1136895"/>
            <a:ext cx="79143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A typical evolution can be divided in three (or four) phases</a:t>
            </a: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a:t>
            </a:r>
            <a:endPar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pic>
        <p:nvPicPr>
          <p:cNvPr id="13" name="图片 12">
            <a:extLst>
              <a:ext uri="{FF2B5EF4-FFF2-40B4-BE49-F238E27FC236}">
                <a16:creationId xmlns:a16="http://schemas.microsoft.com/office/drawing/2014/main" id="{ECCE169E-D888-41DC-A4A9-F11A7562CB54}"/>
              </a:ext>
            </a:extLst>
          </p:cNvPr>
          <p:cNvPicPr>
            <a:picLocks noChangeAspect="1"/>
          </p:cNvPicPr>
          <p:nvPr/>
        </p:nvPicPr>
        <p:blipFill>
          <a:blip r:embed="rId2"/>
          <a:stretch>
            <a:fillRect/>
          </a:stretch>
        </p:blipFill>
        <p:spPr>
          <a:xfrm>
            <a:off x="343354" y="1898162"/>
            <a:ext cx="2723695" cy="2342141"/>
          </a:xfrm>
          <a:prstGeom prst="rect">
            <a:avLst/>
          </a:prstGeom>
        </p:spPr>
      </p:pic>
      <p:pic>
        <p:nvPicPr>
          <p:cNvPr id="14" name="图片 13">
            <a:extLst>
              <a:ext uri="{FF2B5EF4-FFF2-40B4-BE49-F238E27FC236}">
                <a16:creationId xmlns:a16="http://schemas.microsoft.com/office/drawing/2014/main" id="{052011A8-7DAC-439E-A65D-6214AE0A673C}"/>
              </a:ext>
            </a:extLst>
          </p:cNvPr>
          <p:cNvPicPr>
            <a:picLocks noChangeAspect="1"/>
          </p:cNvPicPr>
          <p:nvPr/>
        </p:nvPicPr>
        <p:blipFill>
          <a:blip r:embed="rId3"/>
          <a:stretch>
            <a:fillRect/>
          </a:stretch>
        </p:blipFill>
        <p:spPr>
          <a:xfrm>
            <a:off x="2999439" y="1898161"/>
            <a:ext cx="2739635" cy="2342141"/>
          </a:xfrm>
          <a:prstGeom prst="rect">
            <a:avLst/>
          </a:prstGeom>
        </p:spPr>
      </p:pic>
      <p:pic>
        <p:nvPicPr>
          <p:cNvPr id="15" name="图片 14">
            <a:extLst>
              <a:ext uri="{FF2B5EF4-FFF2-40B4-BE49-F238E27FC236}">
                <a16:creationId xmlns:a16="http://schemas.microsoft.com/office/drawing/2014/main" id="{3B3B1FC5-85A4-4B0F-BC47-00222252ACCB}"/>
              </a:ext>
            </a:extLst>
          </p:cNvPr>
          <p:cNvPicPr>
            <a:picLocks noChangeAspect="1"/>
          </p:cNvPicPr>
          <p:nvPr/>
        </p:nvPicPr>
        <p:blipFill>
          <a:blip r:embed="rId4"/>
          <a:stretch>
            <a:fillRect/>
          </a:stretch>
        </p:blipFill>
        <p:spPr>
          <a:xfrm>
            <a:off x="5562743" y="1955503"/>
            <a:ext cx="2644807" cy="2284800"/>
          </a:xfrm>
          <a:prstGeom prst="rect">
            <a:avLst/>
          </a:prstGeom>
        </p:spPr>
      </p:pic>
      <p:pic>
        <p:nvPicPr>
          <p:cNvPr id="16" name="图片 15">
            <a:extLst>
              <a:ext uri="{FF2B5EF4-FFF2-40B4-BE49-F238E27FC236}">
                <a16:creationId xmlns:a16="http://schemas.microsoft.com/office/drawing/2014/main" id="{690133C3-7F33-486F-A82D-ACC33EBA440B}"/>
              </a:ext>
            </a:extLst>
          </p:cNvPr>
          <p:cNvPicPr>
            <a:picLocks noChangeAspect="1"/>
          </p:cNvPicPr>
          <p:nvPr/>
        </p:nvPicPr>
        <p:blipFill>
          <a:blip r:embed="rId5"/>
          <a:stretch>
            <a:fillRect/>
          </a:stretch>
        </p:blipFill>
        <p:spPr>
          <a:xfrm>
            <a:off x="8328088" y="1955503"/>
            <a:ext cx="2722294" cy="2284800"/>
          </a:xfrm>
          <a:prstGeom prst="rect">
            <a:avLst/>
          </a:prstGeom>
        </p:spPr>
      </p:pic>
      <p:sp>
        <p:nvSpPr>
          <p:cNvPr id="17" name="文本框 16">
            <a:extLst>
              <a:ext uri="{FF2B5EF4-FFF2-40B4-BE49-F238E27FC236}">
                <a16:creationId xmlns:a16="http://schemas.microsoft.com/office/drawing/2014/main" id="{048E2AE9-833E-4816-B571-0BBFA65DD2B7}"/>
              </a:ext>
            </a:extLst>
          </p:cNvPr>
          <p:cNvSpPr txBox="1"/>
          <p:nvPr/>
        </p:nvSpPr>
        <p:spPr>
          <a:xfrm>
            <a:off x="781050" y="4677776"/>
            <a:ext cx="20794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The </a:t>
            </a:r>
            <a:r>
              <a:rPr kumimoji="0" lang="en-US" altLang="zh-CN" sz="1800" b="0" i="0" u="none" strike="noStrike" kern="1200" cap="none" spc="0" normalizeH="0" baseline="0" noProof="0" dirty="0" err="1">
                <a:ln>
                  <a:noFill/>
                </a:ln>
                <a:solidFill>
                  <a:prstClr val="black"/>
                </a:solidFill>
                <a:effectLst/>
                <a:uLnTx/>
                <a:uFillTx/>
                <a:latin typeface="等线"/>
                <a:ea typeface="等线" panose="02010600030101010101" pitchFamily="2" charset="-122"/>
                <a:cs typeface="+mn-cs"/>
              </a:rPr>
              <a:t>inspiral</a:t>
            </a: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phase </a:t>
            </a:r>
          </a:p>
        </p:txBody>
      </p:sp>
      <p:sp>
        <p:nvSpPr>
          <p:cNvPr id="18" name="文本框 17">
            <a:extLst>
              <a:ext uri="{FF2B5EF4-FFF2-40B4-BE49-F238E27FC236}">
                <a16:creationId xmlns:a16="http://schemas.microsoft.com/office/drawing/2014/main" id="{6DF17193-0ABE-41E7-AFB0-E73E59260B96}"/>
              </a:ext>
            </a:extLst>
          </p:cNvPr>
          <p:cNvSpPr txBox="1"/>
          <p:nvPr/>
        </p:nvSpPr>
        <p:spPr>
          <a:xfrm>
            <a:off x="3162301" y="4539903"/>
            <a:ext cx="252094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The merger phase: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The two stars come into contact, compressing their matter and giving rise to a complex </a:t>
            </a:r>
            <a:r>
              <a:rPr kumimoji="0" lang="en-US" altLang="zh-CN" sz="1400" b="0" i="0" u="none" strike="noStrike" kern="1200" cap="none" spc="0" normalizeH="0" baseline="0" noProof="0" dirty="0" err="1">
                <a:ln>
                  <a:noFill/>
                </a:ln>
                <a:solidFill>
                  <a:srgbClr val="FF0000"/>
                </a:solidFill>
                <a:effectLst/>
                <a:uLnTx/>
                <a:uFillTx/>
                <a:latin typeface="等线"/>
                <a:ea typeface="等线" panose="02010600030101010101" pitchFamily="2" charset="-122"/>
                <a:cs typeface="+mn-cs"/>
              </a:rPr>
              <a:t>hydrodynamical</a:t>
            </a:r>
            <a:r>
              <a:rPr kumimoji="0" lang="en-US" altLang="zh-CN" sz="14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 </a:t>
            </a:r>
            <a:r>
              <a:rPr kumimoji="0" lang="en-US" altLang="zh-CN" sz="1400" b="0" i="0" u="none" strike="noStrike" kern="1200" cap="none" spc="0" normalizeH="0" baseline="0" noProof="0" dirty="0" err="1">
                <a:ln>
                  <a:noFill/>
                </a:ln>
                <a:solidFill>
                  <a:srgbClr val="FF0000"/>
                </a:solidFill>
                <a:effectLst/>
                <a:uLnTx/>
                <a:uFillTx/>
                <a:latin typeface="等线"/>
                <a:ea typeface="等线" panose="02010600030101010101" pitchFamily="2" charset="-122"/>
                <a:cs typeface="+mn-cs"/>
              </a:rPr>
              <a:t>phen</a:t>
            </a:r>
            <a:r>
              <a:rPr kumimoji="0" lang="en-US" altLang="zh-CN" sz="14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a:t>
            </a:r>
            <a:endParaRPr kumimoji="0" lang="zh-CN" altLang="en-US" sz="14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endParaRPr>
          </a:p>
        </p:txBody>
      </p:sp>
      <p:sp>
        <p:nvSpPr>
          <p:cNvPr id="19" name="文本框 18">
            <a:extLst>
              <a:ext uri="{FF2B5EF4-FFF2-40B4-BE49-F238E27FC236}">
                <a16:creationId xmlns:a16="http://schemas.microsoft.com/office/drawing/2014/main" id="{E1737699-A65D-4A51-AFB0-E1A20235FC19}"/>
              </a:ext>
            </a:extLst>
          </p:cNvPr>
          <p:cNvSpPr txBox="1"/>
          <p:nvPr/>
        </p:nvSpPr>
        <p:spPr>
          <a:xfrm>
            <a:off x="5829300" y="4426195"/>
            <a:ext cx="2603499"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The post-merger phase: </a:t>
            </a:r>
            <a:r>
              <a:rPr kumimoji="0" lang="en-US" altLang="zh-CN" sz="14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The neutron star formed during the merger evolves, with a different </a:t>
            </a:r>
            <a:r>
              <a:rPr kumimoji="0" lang="en-US" altLang="zh-CN" sz="1400" b="0" i="0" u="none" strike="noStrike" kern="1200" cap="none" spc="0" normalizeH="0" baseline="0" noProof="0" dirty="0" err="1">
                <a:ln>
                  <a:noFill/>
                </a:ln>
                <a:solidFill>
                  <a:srgbClr val="FF0000"/>
                </a:solidFill>
                <a:effectLst/>
                <a:uLnTx/>
                <a:uFillTx/>
                <a:latin typeface="等线"/>
                <a:ea typeface="等线" panose="02010600030101010101" pitchFamily="2" charset="-122"/>
                <a:cs typeface="+mn-cs"/>
              </a:rPr>
              <a:t>phen</a:t>
            </a:r>
            <a:r>
              <a:rPr kumimoji="0" lang="en-US" altLang="zh-CN" sz="14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 </a:t>
            </a:r>
            <a:r>
              <a:rPr kumimoji="0" lang="en-US" altLang="zh-CN" sz="1400" b="1" i="0" u="sng" strike="noStrike" kern="1200" cap="none" spc="0" normalizeH="0" baseline="0" noProof="0" dirty="0">
                <a:ln>
                  <a:noFill/>
                </a:ln>
                <a:solidFill>
                  <a:srgbClr val="FF0000"/>
                </a:solidFill>
                <a:effectLst/>
                <a:uLnTx/>
                <a:uFillTx/>
                <a:latin typeface="等线"/>
                <a:ea typeface="等线" panose="02010600030101010101" pitchFamily="2" charset="-122"/>
                <a:cs typeface="+mn-cs"/>
              </a:rPr>
              <a:t>depending on its mass, EOS, and angular momentum distribution.</a:t>
            </a:r>
            <a:r>
              <a:rPr kumimoji="0" lang="en-US" altLang="zh-CN" sz="14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 The remnant star is bar-deformed, rotates differentially, and emits GWs with high luminosity</a:t>
            </a:r>
            <a:endParaRPr kumimoji="0" lang="zh-CN" altLang="en-US" sz="14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endParaRPr>
          </a:p>
        </p:txBody>
      </p:sp>
      <p:sp>
        <p:nvSpPr>
          <p:cNvPr id="20" name="文本框 19">
            <a:extLst>
              <a:ext uri="{FF2B5EF4-FFF2-40B4-BE49-F238E27FC236}">
                <a16:creationId xmlns:a16="http://schemas.microsoft.com/office/drawing/2014/main" id="{6643CF5E-D5AB-4725-B165-DB5A627971E2}"/>
              </a:ext>
            </a:extLst>
          </p:cNvPr>
          <p:cNvSpPr txBox="1"/>
          <p:nvPr/>
        </p:nvSpPr>
        <p:spPr>
          <a:xfrm>
            <a:off x="8625547" y="4629395"/>
            <a:ext cx="3033054"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The collapse phase: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If the merger remnant has a mass greater than the limit for a non-rotating neutron star imposed by its EOS, the neutron star collapses to a black hole, when its rotation has slowed down enough. </a:t>
            </a:r>
          </a:p>
        </p:txBody>
      </p:sp>
      <p:sp>
        <p:nvSpPr>
          <p:cNvPr id="21" name="矩形 20">
            <a:extLst>
              <a:ext uri="{FF2B5EF4-FFF2-40B4-BE49-F238E27FC236}">
                <a16:creationId xmlns:a16="http://schemas.microsoft.com/office/drawing/2014/main" id="{0564F936-16D9-460F-B34F-3B9DC9092891}"/>
              </a:ext>
            </a:extLst>
          </p:cNvPr>
          <p:cNvSpPr/>
          <p:nvPr/>
        </p:nvSpPr>
        <p:spPr>
          <a:xfrm>
            <a:off x="343354" y="5879404"/>
            <a:ext cx="548594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err="1">
                <a:ln>
                  <a:noFill/>
                </a:ln>
                <a:solidFill>
                  <a:srgbClr val="00B050"/>
                </a:solidFill>
                <a:effectLst/>
                <a:uLnTx/>
                <a:uFillTx/>
                <a:latin typeface="CMR10"/>
                <a:ea typeface="等线" panose="02010600030101010101" pitchFamily="2" charset="-122"/>
                <a:cs typeface="+mn-cs"/>
              </a:rPr>
              <a:t>Bauswein</a:t>
            </a:r>
            <a:r>
              <a:rPr kumimoji="0" lang="en-US" altLang="zh-CN" sz="1800" b="1" i="0" u="none" strike="noStrike" kern="1200" cap="none" spc="0" normalizeH="0" baseline="0" noProof="0" dirty="0">
                <a:ln>
                  <a:noFill/>
                </a:ln>
                <a:solidFill>
                  <a:srgbClr val="00B050"/>
                </a:solidFill>
                <a:effectLst/>
                <a:uLnTx/>
                <a:uFillTx/>
                <a:latin typeface="CMR10"/>
                <a:ea typeface="等线" panose="02010600030101010101" pitchFamily="2" charset="-122"/>
                <a:cs typeface="+mn-cs"/>
              </a:rPr>
              <a:t> and </a:t>
            </a:r>
            <a:r>
              <a:rPr kumimoji="0" lang="en-US" altLang="zh-CN" sz="1800" b="1" i="0" u="none" strike="noStrike" kern="1200" cap="none" spc="0" normalizeH="0" baseline="0" noProof="0" dirty="0" err="1">
                <a:ln>
                  <a:noFill/>
                </a:ln>
                <a:solidFill>
                  <a:srgbClr val="00B050"/>
                </a:solidFill>
                <a:effectLst/>
                <a:uLnTx/>
                <a:uFillTx/>
                <a:latin typeface="CMR10"/>
                <a:ea typeface="等线" panose="02010600030101010101" pitchFamily="2" charset="-122"/>
                <a:cs typeface="+mn-cs"/>
              </a:rPr>
              <a:t>Stergioulas</a:t>
            </a:r>
            <a:r>
              <a:rPr kumimoji="0" lang="en-US" altLang="zh-CN" sz="1800" b="1" i="0" u="none" strike="noStrike" kern="1200" cap="none" spc="0" normalizeH="0" baseline="0" noProof="0" dirty="0">
                <a:ln>
                  <a:noFill/>
                </a:ln>
                <a:solidFill>
                  <a:srgbClr val="00B050"/>
                </a:solidFill>
                <a:effectLst/>
                <a:uLnTx/>
                <a:uFillTx/>
                <a:latin typeface="CMR10"/>
                <a:ea typeface="等线" panose="02010600030101010101" pitchFamily="2" charset="-122"/>
                <a:cs typeface="+mn-cs"/>
              </a:rPr>
              <a:t> 2015 </a:t>
            </a:r>
            <a:r>
              <a:rPr kumimoji="0" lang="en-US" altLang="zh-CN" sz="1800" b="1" i="0" u="none" strike="noStrike" kern="1200" cap="none" spc="0" normalizeH="0" baseline="0" noProof="0" dirty="0">
                <a:ln>
                  <a:noFill/>
                </a:ln>
                <a:solidFill>
                  <a:srgbClr val="00B050"/>
                </a:solidFill>
                <a:effectLst/>
                <a:uLnTx/>
                <a:uFillTx/>
                <a:latin typeface="CMTI10"/>
                <a:ea typeface="等线" panose="02010600030101010101" pitchFamily="2" charset="-122"/>
                <a:cs typeface="+mn-cs"/>
              </a:rPr>
              <a:t>PRD</a:t>
            </a:r>
            <a:r>
              <a:rPr kumimoji="0" lang="en-US" altLang="zh-CN" sz="1800" b="1" i="0" u="none" strike="noStrike" kern="1200" cap="none" spc="0" normalizeH="0" baseline="0" noProof="0" dirty="0">
                <a:ln>
                  <a:noFill/>
                </a:ln>
                <a:solidFill>
                  <a:srgbClr val="00B050"/>
                </a:solidFill>
                <a:effectLst/>
                <a:uLnTx/>
                <a:uFillTx/>
                <a:latin typeface="CMBX10"/>
                <a:ea typeface="等线" panose="02010600030101010101" pitchFamily="2" charset="-122"/>
                <a:cs typeface="+mn-cs"/>
              </a:rPr>
              <a:t>91 </a:t>
            </a:r>
            <a:r>
              <a:rPr kumimoji="0" lang="en-US" altLang="zh-CN" sz="1800" b="1" i="0" u="none" strike="noStrike" kern="1200" cap="none" spc="0" normalizeH="0" baseline="0" noProof="0" dirty="0">
                <a:ln>
                  <a:noFill/>
                </a:ln>
                <a:solidFill>
                  <a:srgbClr val="00B050"/>
                </a:solidFill>
                <a:effectLst/>
                <a:uLnTx/>
                <a:uFillTx/>
                <a:latin typeface="CMR10"/>
                <a:ea typeface="等线" panose="02010600030101010101" pitchFamily="2" charset="-122"/>
                <a:cs typeface="+mn-cs"/>
              </a:rPr>
              <a:t>124056.</a:t>
            </a:r>
          </a:p>
        </p:txBody>
      </p:sp>
      <p:sp>
        <p:nvSpPr>
          <p:cNvPr id="22" name="标题 1">
            <a:extLst>
              <a:ext uri="{FF2B5EF4-FFF2-40B4-BE49-F238E27FC236}">
                <a16:creationId xmlns:a16="http://schemas.microsoft.com/office/drawing/2014/main" id="{9B4BB3E8-EC3E-45EE-8C37-E7D0FD5B03A6}"/>
              </a:ext>
            </a:extLst>
          </p:cNvPr>
          <p:cNvSpPr txBox="1">
            <a:spLocks/>
          </p:cNvSpPr>
          <p:nvPr/>
        </p:nvSpPr>
        <p:spPr>
          <a:xfrm>
            <a:off x="316630" y="327531"/>
            <a:ext cx="5684505" cy="4801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2800" b="1" kern="1200">
                <a:solidFill>
                  <a:schemeClr val="accent1"/>
                </a:solidFill>
                <a:latin typeface="+mn-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Diagnose </a:t>
            </a:r>
            <a:r>
              <a:rPr kumimoji="1" lang="en-US" altLang="zh-CN" sz="2800" b="1" i="0" u="none" strike="noStrike" kern="1200" cap="none" spc="0" normalizeH="0" baseline="0" noProof="0" dirty="0" err="1">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EoS</a:t>
            </a:r>
            <a:r>
              <a:rPr kumimoji="1"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using GW waveforms</a:t>
            </a:r>
          </a:p>
        </p:txBody>
      </p:sp>
      <p:sp>
        <p:nvSpPr>
          <p:cNvPr id="2" name="日期占位符 1">
            <a:extLst>
              <a:ext uri="{FF2B5EF4-FFF2-40B4-BE49-F238E27FC236}">
                <a16:creationId xmlns:a16="http://schemas.microsoft.com/office/drawing/2014/main" id="{1DBA2317-89CF-4ABC-8A9F-2EE9B4A948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2023/06/01</a:t>
            </a:r>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89827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6" name="灯片编号占位符 5">
            <a:extLst>
              <a:ext uri="{FF2B5EF4-FFF2-40B4-BE49-F238E27FC236}">
                <a16:creationId xmlns:a16="http://schemas.microsoft.com/office/drawing/2014/main" id="{1F911588-FE1D-4AE2-8F1D-F65632F936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22" name="标题 1">
            <a:extLst>
              <a:ext uri="{FF2B5EF4-FFF2-40B4-BE49-F238E27FC236}">
                <a16:creationId xmlns:a16="http://schemas.microsoft.com/office/drawing/2014/main" id="{9B4BB3E8-EC3E-45EE-8C37-E7D0FD5B03A6}"/>
              </a:ext>
            </a:extLst>
          </p:cNvPr>
          <p:cNvSpPr txBox="1">
            <a:spLocks/>
          </p:cNvSpPr>
          <p:nvPr/>
        </p:nvSpPr>
        <p:spPr>
          <a:xfrm>
            <a:off x="316630" y="327531"/>
            <a:ext cx="4636206" cy="4801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2800" b="1" kern="1200">
                <a:solidFill>
                  <a:schemeClr val="accent1"/>
                </a:solidFill>
                <a:latin typeface="+mn-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Diagnose </a:t>
            </a:r>
            <a:r>
              <a:rPr kumimoji="1" lang="en-US" altLang="zh-CN" sz="2800" b="1" i="0" u="none" strike="noStrike" kern="1200" cap="none" spc="0" normalizeH="0" baseline="0" noProof="0" dirty="0" err="1">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EoS</a:t>
            </a:r>
            <a:r>
              <a:rPr kumimoji="1"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high density</a:t>
            </a:r>
          </a:p>
        </p:txBody>
      </p:sp>
      <p:sp>
        <p:nvSpPr>
          <p:cNvPr id="4" name="日期占位符 3">
            <a:extLst>
              <a:ext uri="{FF2B5EF4-FFF2-40B4-BE49-F238E27FC236}">
                <a16:creationId xmlns:a16="http://schemas.microsoft.com/office/drawing/2014/main" id="{0FE964C8-3B21-417A-B469-3CE05416D5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2023/06/01</a:t>
            </a:r>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pic>
        <p:nvPicPr>
          <p:cNvPr id="7" name="图片 6">
            <a:extLst>
              <a:ext uri="{FF2B5EF4-FFF2-40B4-BE49-F238E27FC236}">
                <a16:creationId xmlns:a16="http://schemas.microsoft.com/office/drawing/2014/main" id="{D9EC9979-A3D1-4E50-A217-39E7DDF5662A}"/>
              </a:ext>
            </a:extLst>
          </p:cNvPr>
          <p:cNvPicPr>
            <a:picLocks noChangeAspect="1"/>
          </p:cNvPicPr>
          <p:nvPr/>
        </p:nvPicPr>
        <p:blipFill>
          <a:blip r:embed="rId2"/>
          <a:stretch>
            <a:fillRect/>
          </a:stretch>
        </p:blipFill>
        <p:spPr>
          <a:xfrm>
            <a:off x="2414193" y="1167872"/>
            <a:ext cx="6730567" cy="4944285"/>
          </a:xfrm>
          <a:prstGeom prst="rect">
            <a:avLst/>
          </a:prstGeom>
        </p:spPr>
      </p:pic>
      <p:pic>
        <p:nvPicPr>
          <p:cNvPr id="2" name="图片 1">
            <a:extLst>
              <a:ext uri="{FF2B5EF4-FFF2-40B4-BE49-F238E27FC236}">
                <a16:creationId xmlns:a16="http://schemas.microsoft.com/office/drawing/2014/main" id="{3EFDF853-AA69-440E-AE14-17BE0000562F}"/>
              </a:ext>
            </a:extLst>
          </p:cNvPr>
          <p:cNvPicPr>
            <a:picLocks noChangeAspect="1"/>
          </p:cNvPicPr>
          <p:nvPr/>
        </p:nvPicPr>
        <p:blipFill>
          <a:blip r:embed="rId3"/>
          <a:stretch>
            <a:fillRect/>
          </a:stretch>
        </p:blipFill>
        <p:spPr>
          <a:xfrm>
            <a:off x="358410" y="4202761"/>
            <a:ext cx="2055783" cy="1909396"/>
          </a:xfrm>
          <a:prstGeom prst="rect">
            <a:avLst/>
          </a:prstGeom>
        </p:spPr>
      </p:pic>
      <p:sp>
        <p:nvSpPr>
          <p:cNvPr id="3" name="文本框 2">
            <a:extLst>
              <a:ext uri="{FF2B5EF4-FFF2-40B4-BE49-F238E27FC236}">
                <a16:creationId xmlns:a16="http://schemas.microsoft.com/office/drawing/2014/main" id="{8EE344DC-B2CB-4A46-8808-7550C74AB91E}"/>
              </a:ext>
            </a:extLst>
          </p:cNvPr>
          <p:cNvSpPr txBox="1"/>
          <p:nvPr/>
        </p:nvSpPr>
        <p:spPr>
          <a:xfrm>
            <a:off x="1386301" y="5803489"/>
            <a:ext cx="1027892" cy="307777"/>
          </a:xfrm>
          <a:prstGeom prst="rect">
            <a:avLst/>
          </a:prstGeom>
          <a:solidFill>
            <a:schemeClr val="bg1"/>
          </a:solidFill>
        </p:spPr>
        <p:txBody>
          <a:bodyPr wrap="square" rtlCol="0">
            <a:spAutoFit/>
          </a:bodyPr>
          <a:lstStyle/>
          <a:p>
            <a:pPr algn="l"/>
            <a:r>
              <a:rPr lang="zh-CN" altLang="en-US" sz="1400" dirty="0"/>
              <a:t>较差自转</a:t>
            </a:r>
          </a:p>
        </p:txBody>
      </p:sp>
    </p:spTree>
    <p:extLst>
      <p:ext uri="{BB962C8B-B14F-4D97-AF65-F5344CB8AC3E}">
        <p14:creationId xmlns:p14="http://schemas.microsoft.com/office/powerpoint/2010/main" val="1461409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F1BDE7-28C2-4FB0-8E21-BD0E4C83724F}"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标题 1">
            <a:extLst>
              <a:ext uri="{FF2B5EF4-FFF2-40B4-BE49-F238E27FC236}">
                <a16:creationId xmlns:a16="http://schemas.microsoft.com/office/drawing/2014/main" id="{9438F376-7EEA-4C10-8F45-86F19897C4E4}"/>
              </a:ext>
            </a:extLst>
          </p:cNvPr>
          <p:cNvSpPr>
            <a:spLocks noGrp="1"/>
          </p:cNvSpPr>
          <p:nvPr>
            <p:ph type="title"/>
          </p:nvPr>
        </p:nvSpPr>
        <p:spPr>
          <a:xfrm>
            <a:off x="551683" y="275719"/>
            <a:ext cx="8515350" cy="1380546"/>
          </a:xfrm>
        </p:spPr>
        <p:txBody>
          <a:bodyPr>
            <a:normAutofit/>
          </a:bodyPr>
          <a:lstStyle/>
          <a:p>
            <a:r>
              <a:rPr lang="en-US" altLang="zh-CN" sz="3600" dirty="0">
                <a:latin typeface="Arial Black" panose="020B0A04020102020204" pitchFamily="34" charset="0"/>
              </a:rPr>
              <a:t>Einstein Toolkit </a:t>
            </a:r>
            <a:r>
              <a:rPr lang="en-US" altLang="zh-CN" sz="3600" dirty="0">
                <a:latin typeface="Microsoft JhengHei" panose="020B0604030504040204" pitchFamily="34" charset="-120"/>
                <a:ea typeface="Microsoft JhengHei" panose="020B0604030504040204" pitchFamily="34" charset="-120"/>
              </a:rPr>
              <a:t>(ETK)</a:t>
            </a:r>
            <a:endParaRPr lang="zh-CN" altLang="en-US" sz="3600"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0" name="文本框 9">
            <a:extLst>
              <a:ext uri="{FF2B5EF4-FFF2-40B4-BE49-F238E27FC236}">
                <a16:creationId xmlns:a16="http://schemas.microsoft.com/office/drawing/2014/main" id="{776884AB-5DC7-435B-BB28-BE338B0E788D}"/>
              </a:ext>
            </a:extLst>
          </p:cNvPr>
          <p:cNvSpPr txBox="1"/>
          <p:nvPr/>
        </p:nvSpPr>
        <p:spPr>
          <a:xfrm>
            <a:off x="2152650" y="1734046"/>
            <a:ext cx="65836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E93DFF05-0EAF-468C-8024-2659B9582313}"/>
                  </a:ext>
                </a:extLst>
              </p:cNvPr>
              <p:cNvSpPr txBox="1"/>
              <p:nvPr/>
            </p:nvSpPr>
            <p:spPr>
              <a:xfrm>
                <a:off x="1781695" y="1186395"/>
                <a:ext cx="8257655" cy="58169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The </a:t>
                </a:r>
                <a:r>
                  <a:rPr kumimoji="0" lang="en-US" altLang="zh-CN" sz="1800" b="1" i="0" u="none" strike="noStrike" kern="1200" cap="none" spc="0" normalizeH="0" baseline="0" noProof="0" dirty="0">
                    <a:ln>
                      <a:noFill/>
                    </a:ln>
                    <a:solidFill>
                      <a:srgbClr val="ED7D31"/>
                    </a:solidFill>
                    <a:effectLst/>
                    <a:uLnTx/>
                    <a:uFillTx/>
                    <a:latin typeface="Microsoft JhengHei" panose="020B0604030504040204" pitchFamily="34" charset="-120"/>
                    <a:ea typeface="Microsoft JhengHei" panose="020B0604030504040204" pitchFamily="34" charset="-120"/>
                    <a:cs typeface="+mn-cs"/>
                  </a:rPr>
                  <a:t>Einstein Toolkit </a:t>
                </a:r>
                <a:r>
                  <a:rPr kumimoji="0" lang="en-US" altLang="zh-CN"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is a community-driven software platform of core computational tools to advance and support research in relativistic astrophysics and gravitational physics.    ——</a:t>
                </a:r>
                <a:r>
                  <a:rPr kumimoji="0" lang="en-US" altLang="zh-CN" sz="1800" b="0" i="1"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http://einsteintoolkit.org/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0" i="1"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The computations are solved as evolution equations with respect to a coordinate time </a:t>
                </a:r>
                <a14:m>
                  <m:oMath xmlns:m="http://schemas.openxmlformats.org/officeDocument/2006/math">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Microsoft JhengHei" panose="020B0604030504040204" pitchFamily="34" charset="-120"/>
                        <a:cs typeface="+mn-cs"/>
                      </a:rPr>
                      <m:t>𝑡</m:t>
                    </m:r>
                  </m:oMath>
                </a14:m>
                <a:r>
                  <a:rPr kumimoji="0" lang="en-US" altLang="zh-CN"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 using the common </a:t>
                </a:r>
                <a14:m>
                  <m:oMath xmlns:m="http://schemas.openxmlformats.org/officeDocument/2006/math">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Microsoft JhengHei" panose="020B0604030504040204" pitchFamily="34" charset="-120"/>
                        <a:cs typeface="+mn-cs"/>
                      </a:rPr>
                      <m:t>3+1</m:t>
                    </m:r>
                  </m:oMath>
                </a14:m>
                <a:r>
                  <a:rPr kumimoji="0" lang="en-US" altLang="zh-CN"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 decomposition of space-time. </a:t>
                </a:r>
                <a:endParaRPr kumimoji="0" lang="en-US" altLang="zh-CN" sz="1800" b="0" i="1"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0" i="1"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0" i="1"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0" i="1"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0" i="1"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1" i="1"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An Introduction to the Einstein Toolkit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600" b="1" i="1"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600" b="1" i="1"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mc:Choice>
        <mc:Fallback xmlns="">
          <p:sp>
            <p:nvSpPr>
              <p:cNvPr id="11" name="文本框 10">
                <a:extLst>
                  <a:ext uri="{FF2B5EF4-FFF2-40B4-BE49-F238E27FC236}">
                    <a16:creationId xmlns:a16="http://schemas.microsoft.com/office/drawing/2014/main" id="{E93DFF05-0EAF-468C-8024-2659B9582313}"/>
                  </a:ext>
                </a:extLst>
              </p:cNvPr>
              <p:cNvSpPr txBox="1">
                <a:spLocks noRot="1" noChangeAspect="1" noMove="1" noResize="1" noEditPoints="1" noAdjustHandles="1" noChangeArrowheads="1" noChangeShapeType="1" noTextEdit="1"/>
              </p:cNvSpPr>
              <p:nvPr/>
            </p:nvSpPr>
            <p:spPr>
              <a:xfrm>
                <a:off x="1781695" y="1186395"/>
                <a:ext cx="8257655" cy="5816977"/>
              </a:xfrm>
              <a:prstGeom prst="rect">
                <a:avLst/>
              </a:prstGeom>
              <a:blipFill>
                <a:blip r:embed="rId3"/>
                <a:stretch>
                  <a:fillRect l="-590"/>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702EF254-4B05-47B7-A6C3-3905C5C53333}"/>
              </a:ext>
            </a:extLst>
          </p:cNvPr>
          <p:cNvSpPr txBox="1"/>
          <p:nvPr/>
        </p:nvSpPr>
        <p:spPr>
          <a:xfrm>
            <a:off x="5444490" y="5285482"/>
            <a:ext cx="515389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1" u="sng"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 </a:t>
            </a:r>
            <a:r>
              <a:rPr kumimoji="0" lang="en-US" altLang="zh-CN" sz="1400" b="0" i="1" u="sng"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Zilhão</a:t>
            </a:r>
            <a:r>
              <a:rPr kumimoji="0" lang="en-US" altLang="zh-CN" sz="1400" b="0" i="1" u="sng"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F. </a:t>
            </a:r>
            <a:r>
              <a:rPr kumimoji="0" lang="en-US" altLang="zh-CN" sz="1400" b="0" i="1" u="sng"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Löfﬂer</a:t>
            </a:r>
            <a:r>
              <a:rPr kumimoji="0" lang="en-US" altLang="zh-CN" sz="1400" b="0" i="1" u="sng"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400" b="1" i="1" u="sng"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Int.J.Mod.Phys</a:t>
            </a:r>
            <a:r>
              <a:rPr kumimoji="0" lang="en-US" altLang="zh-CN" sz="1400" b="1" i="1" u="sng"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A28 (2013) 1340014</a:t>
            </a:r>
            <a:endParaRPr kumimoji="0" lang="zh-CN" altLang="en-US" sz="1400" b="0" i="1" u="sng"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37D10EA5-1E6D-45AF-85BD-FFCDCAFC31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910" y="653143"/>
            <a:ext cx="2176247" cy="533252"/>
          </a:xfrm>
          <a:prstGeom prst="rect">
            <a:avLst/>
          </a:prstGeom>
        </p:spPr>
      </p:pic>
      <p:sp>
        <p:nvSpPr>
          <p:cNvPr id="2" name="日期占位符 1">
            <a:extLst>
              <a:ext uri="{FF2B5EF4-FFF2-40B4-BE49-F238E27FC236}">
                <a16:creationId xmlns:a16="http://schemas.microsoft.com/office/drawing/2014/main" id="{AA93BDCC-0B70-415E-8F47-7CD5661D980B}"/>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rPr>
              <a:t>2023/06/01</a:t>
            </a: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id="{F524DD7C-9138-4AD8-BD1E-0A1471E83841}"/>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rPr>
              <a:t>2023</a:t>
            </a:r>
            <a:r>
              <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rPr>
              <a:t>年度中科院理论物理前沿重点实验室年会</a:t>
            </a:r>
          </a:p>
        </p:txBody>
      </p:sp>
    </p:spTree>
    <p:extLst>
      <p:ext uri="{BB962C8B-B14F-4D97-AF65-F5344CB8AC3E}">
        <p14:creationId xmlns:p14="http://schemas.microsoft.com/office/powerpoint/2010/main" val="2673919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1F911588-FE1D-4AE2-8F1D-F65632F936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pic>
        <p:nvPicPr>
          <p:cNvPr id="7" name="图片 6">
            <a:extLst>
              <a:ext uri="{FF2B5EF4-FFF2-40B4-BE49-F238E27FC236}">
                <a16:creationId xmlns:a16="http://schemas.microsoft.com/office/drawing/2014/main" id="{583A707A-DC5F-4262-8FC2-0A58C894CC13}"/>
              </a:ext>
            </a:extLst>
          </p:cNvPr>
          <p:cNvPicPr>
            <a:picLocks noChangeAspect="1"/>
          </p:cNvPicPr>
          <p:nvPr/>
        </p:nvPicPr>
        <p:blipFill>
          <a:blip r:embed="rId2"/>
          <a:stretch>
            <a:fillRect/>
          </a:stretch>
        </p:blipFill>
        <p:spPr>
          <a:xfrm>
            <a:off x="665660" y="1276776"/>
            <a:ext cx="4598490" cy="5023284"/>
          </a:xfrm>
          <a:prstGeom prst="rect">
            <a:avLst/>
          </a:prstGeom>
        </p:spPr>
      </p:pic>
      <p:sp>
        <p:nvSpPr>
          <p:cNvPr id="8" name="文本框 7">
            <a:extLst>
              <a:ext uri="{FF2B5EF4-FFF2-40B4-BE49-F238E27FC236}">
                <a16:creationId xmlns:a16="http://schemas.microsoft.com/office/drawing/2014/main" id="{8FA8B69B-BA3E-4FCD-9CAF-5D4A469C39E4}"/>
              </a:ext>
            </a:extLst>
          </p:cNvPr>
          <p:cNvSpPr txBox="1"/>
          <p:nvPr/>
        </p:nvSpPr>
        <p:spPr>
          <a:xfrm>
            <a:off x="5213350" y="1301750"/>
            <a:ext cx="6445250" cy="501675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err="1">
                <a:ln>
                  <a:noFill/>
                </a:ln>
                <a:solidFill>
                  <a:prstClr val="black"/>
                </a:solidFill>
                <a:effectLst/>
                <a:uLnTx/>
                <a:uFillTx/>
                <a:latin typeface="等线"/>
                <a:ea typeface="等线" panose="02010600030101010101" pitchFamily="2" charset="-122"/>
                <a:cs typeface="+mn-cs"/>
              </a:rPr>
              <a:t>Inspiral</a:t>
            </a:r>
            <a:r>
              <a:rPr kumimoji="0" lang="en-US" altLang="zh-CN" sz="20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phase: The GWs </a:t>
            </a:r>
            <a:r>
              <a:rPr kumimoji="0" lang="en-US" altLang="zh-CN" sz="20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progressively increase both their frequency and amplitude,</a:t>
            </a:r>
            <a:r>
              <a:rPr kumimoji="0" lang="en-US" altLang="zh-CN" sz="20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generating a signal known as “chirp". The point of maximum amplitude is conventionally defined as the merger of the two stars.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After the merger, the signal amplitude drops and then its amplitude raises again, at a higher frequency</a:t>
            </a:r>
            <a:r>
              <a:rPr kumimoji="0" lang="en-US" altLang="zh-CN" sz="20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 which strongly depends on the EOS, </a:t>
            </a:r>
            <a:r>
              <a:rPr kumimoji="0" lang="en-US" altLang="zh-CN" sz="20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for the GW emission due to the rotation of the bar-deformed neutron star remnant.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The post merger GW emission amplitude decreases exponentially</a:t>
            </a:r>
            <a:r>
              <a:rPr kumimoji="0" lang="en-US" altLang="zh-CN" sz="20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due to the redistribution of angular momentum and the star approaching a more axisymmetric state.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The models collapsing to black hole are clearly recognizable, because after collapse the GW amplitude drops immediately to negligible values.</a:t>
            </a:r>
            <a:endParaRPr kumimoji="0" lang="zh-CN" altLang="en-US" sz="20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9" name="矩形 8">
            <a:extLst>
              <a:ext uri="{FF2B5EF4-FFF2-40B4-BE49-F238E27FC236}">
                <a16:creationId xmlns:a16="http://schemas.microsoft.com/office/drawing/2014/main" id="{D702CC4A-7F2F-49AC-B712-EBE4BB77D753}"/>
              </a:ext>
            </a:extLst>
          </p:cNvPr>
          <p:cNvSpPr/>
          <p:nvPr/>
        </p:nvSpPr>
        <p:spPr>
          <a:xfrm>
            <a:off x="990600" y="6227604"/>
            <a:ext cx="6096000" cy="33855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K. </a:t>
            </a:r>
            <a:r>
              <a:rPr kumimoji="0" lang="en-US" altLang="zh-CN" sz="1600" i="0" u="none" strike="noStrike" kern="1200" cap="none" spc="0" normalizeH="0" baseline="0" noProof="0" dirty="0" err="1">
                <a:ln>
                  <a:noFill/>
                </a:ln>
                <a:solidFill>
                  <a:srgbClr val="00B050"/>
                </a:solidFill>
                <a:effectLst/>
                <a:uLnTx/>
                <a:uFillTx/>
                <a:latin typeface="等线"/>
                <a:ea typeface="等线" panose="02010600030101010101" pitchFamily="2" charset="-122"/>
                <a:cs typeface="+mn-cs"/>
              </a:rPr>
              <a:t>Hotokezaka</a:t>
            </a:r>
            <a:r>
              <a:rPr kumimoji="0" lang="en-US" altLang="zh-CN" sz="160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 et. al., PRD 87 044001</a:t>
            </a:r>
            <a:endParaRPr kumimoji="0" lang="zh-CN" altLang="en-US" sz="160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endParaRPr>
          </a:p>
        </p:txBody>
      </p:sp>
      <p:sp>
        <p:nvSpPr>
          <p:cNvPr id="11" name="标题 1">
            <a:extLst>
              <a:ext uri="{FF2B5EF4-FFF2-40B4-BE49-F238E27FC236}">
                <a16:creationId xmlns:a16="http://schemas.microsoft.com/office/drawing/2014/main" id="{E878A18A-E979-48CB-A25C-CAD6A7896DEF}"/>
              </a:ext>
            </a:extLst>
          </p:cNvPr>
          <p:cNvSpPr txBox="1">
            <a:spLocks/>
          </p:cNvSpPr>
          <p:nvPr/>
        </p:nvSpPr>
        <p:spPr>
          <a:xfrm>
            <a:off x="316630" y="327531"/>
            <a:ext cx="5451942" cy="4801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2800" b="1" kern="1200">
                <a:solidFill>
                  <a:schemeClr val="accent1"/>
                </a:solidFill>
                <a:latin typeface="+mn-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GW waveforms from hadron stars</a:t>
            </a:r>
          </a:p>
        </p:txBody>
      </p:sp>
      <p:sp>
        <p:nvSpPr>
          <p:cNvPr id="2" name="日期占位符 1">
            <a:extLst>
              <a:ext uri="{FF2B5EF4-FFF2-40B4-BE49-F238E27FC236}">
                <a16:creationId xmlns:a16="http://schemas.microsoft.com/office/drawing/2014/main" id="{6C338B5C-3103-493F-AD86-357F2075A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2023/06/01</a:t>
            </a:r>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37738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653FDD2-E9F4-4F03-B8EB-58DCBDDB3F28}"/>
              </a:ext>
            </a:extLst>
          </p:cNvPr>
          <p:cNvSpPr>
            <a:spLocks noGrp="1"/>
          </p:cNvSpPr>
          <p:nvPr>
            <p:ph type="dt" sz="half" idx="10"/>
          </p:nvPr>
        </p:nvSpPr>
        <p:spPr/>
        <p:txBody>
          <a:bodyPr/>
          <a:lstStyle/>
          <a:p>
            <a:r>
              <a:rPr lang="en-US" altLang="zh-CN"/>
              <a:t>2023/06/01</a:t>
            </a:r>
            <a:endParaRPr lang="zh-CN" altLang="en-US"/>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29</a:t>
            </a:fld>
            <a:endParaRPr lang="zh-CN" altLang="en-US"/>
          </a:p>
        </p:txBody>
      </p:sp>
      <p:sp>
        <p:nvSpPr>
          <p:cNvPr id="7" name="标题 1">
            <a:extLst>
              <a:ext uri="{FF2B5EF4-FFF2-40B4-BE49-F238E27FC236}">
                <a16:creationId xmlns:a16="http://schemas.microsoft.com/office/drawing/2014/main" id="{9438F376-7EEA-4C10-8F45-86F19897C4E4}"/>
              </a:ext>
            </a:extLst>
          </p:cNvPr>
          <p:cNvSpPr>
            <a:spLocks noGrp="1"/>
          </p:cNvSpPr>
          <p:nvPr>
            <p:ph type="title"/>
          </p:nvPr>
        </p:nvSpPr>
        <p:spPr>
          <a:xfrm>
            <a:off x="616675" y="302823"/>
            <a:ext cx="10737125" cy="1380546"/>
          </a:xfrm>
        </p:spPr>
        <p:txBody>
          <a:bodyPr>
            <a:normAutofit/>
          </a:bodyPr>
          <a:lstStyle/>
          <a:p>
            <a:pPr>
              <a:lnSpc>
                <a:spcPct val="120000"/>
              </a:lnSpc>
            </a:pPr>
            <a:r>
              <a:rPr lang="en-US" altLang="zh-CN" sz="3600" dirty="0">
                <a:latin typeface="Arial Black" panose="020B0A04020102020204" pitchFamily="34" charset="0"/>
                <a:ea typeface="Microsoft JhengHei" panose="020B0604030504040204" pitchFamily="34" charset="-120"/>
              </a:rPr>
              <a:t>GW from deconfinement phase transition</a:t>
            </a:r>
          </a:p>
        </p:txBody>
      </p:sp>
      <p:sp>
        <p:nvSpPr>
          <p:cNvPr id="3" name="页脚占位符 2">
            <a:extLst>
              <a:ext uri="{FF2B5EF4-FFF2-40B4-BE49-F238E27FC236}">
                <a16:creationId xmlns:a16="http://schemas.microsoft.com/office/drawing/2014/main" id="{E34313FD-C716-48F5-924A-A263545CE76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pic>
        <p:nvPicPr>
          <p:cNvPr id="2" name="图片 1">
            <a:extLst>
              <a:ext uri="{FF2B5EF4-FFF2-40B4-BE49-F238E27FC236}">
                <a16:creationId xmlns:a16="http://schemas.microsoft.com/office/drawing/2014/main" id="{4EA04C17-68E5-4282-A3F6-2E7AB3D7237C}"/>
              </a:ext>
            </a:extLst>
          </p:cNvPr>
          <p:cNvPicPr>
            <a:picLocks noChangeAspect="1"/>
          </p:cNvPicPr>
          <p:nvPr/>
        </p:nvPicPr>
        <p:blipFill>
          <a:blip r:embed="rId3"/>
          <a:stretch>
            <a:fillRect/>
          </a:stretch>
        </p:blipFill>
        <p:spPr>
          <a:xfrm>
            <a:off x="478822" y="2197985"/>
            <a:ext cx="7334890" cy="3669430"/>
          </a:xfrm>
          <a:prstGeom prst="rect">
            <a:avLst/>
          </a:prstGeom>
        </p:spPr>
      </p:pic>
      <p:sp>
        <p:nvSpPr>
          <p:cNvPr id="8" name="文本框 7">
            <a:extLst>
              <a:ext uri="{FF2B5EF4-FFF2-40B4-BE49-F238E27FC236}">
                <a16:creationId xmlns:a16="http://schemas.microsoft.com/office/drawing/2014/main" id="{FA8198A8-C278-4A29-A960-39618C5AB8CB}"/>
              </a:ext>
            </a:extLst>
          </p:cNvPr>
          <p:cNvSpPr txBox="1"/>
          <p:nvPr/>
        </p:nvSpPr>
        <p:spPr>
          <a:xfrm>
            <a:off x="961293" y="1538225"/>
            <a:ext cx="5955476" cy="461665"/>
          </a:xfrm>
          <a:prstGeom prst="rect">
            <a:avLst/>
          </a:prstGeom>
          <a:noFill/>
        </p:spPr>
        <p:txBody>
          <a:bodyPr wrap="none" rtlCol="0">
            <a:spAutoFit/>
          </a:bodyPr>
          <a:lstStyle/>
          <a:p>
            <a:pPr marL="342900" indent="-342900">
              <a:buFont typeface="Wingdings" panose="05000000000000000000" pitchFamily="2" charset="2"/>
              <a:buChar char="n"/>
            </a:pPr>
            <a:r>
              <a:rPr lang="en-US" altLang="zh-CN" sz="2400" dirty="0"/>
              <a:t>Effect of phase transition parameters/MC</a:t>
            </a:r>
            <a:endParaRPr lang="zh-CN" altLang="en-US" sz="2400" dirty="0"/>
          </a:p>
        </p:txBody>
      </p:sp>
      <p:sp>
        <p:nvSpPr>
          <p:cNvPr id="9" name="文本框 8">
            <a:extLst>
              <a:ext uri="{FF2B5EF4-FFF2-40B4-BE49-F238E27FC236}">
                <a16:creationId xmlns:a16="http://schemas.microsoft.com/office/drawing/2014/main" id="{EFA185B2-E5AF-4827-A8DA-C340B3F47451}"/>
              </a:ext>
            </a:extLst>
          </p:cNvPr>
          <p:cNvSpPr txBox="1"/>
          <p:nvPr/>
        </p:nvSpPr>
        <p:spPr>
          <a:xfrm>
            <a:off x="7667939" y="1401655"/>
            <a:ext cx="4455481" cy="4524315"/>
          </a:xfrm>
          <a:prstGeom prst="rect">
            <a:avLst/>
          </a:prstGeom>
          <a:solidFill>
            <a:srgbClr val="92D050"/>
          </a:solidFill>
        </p:spPr>
        <p:txBody>
          <a:bodyPr wrap="square" rtlCol="0">
            <a:spAutoFit/>
          </a:bodyPr>
          <a:lstStyle/>
          <a:p>
            <a:pPr marL="342900" indent="-342900" algn="just">
              <a:buFont typeface="Wingdings" panose="05000000000000000000" pitchFamily="2" charset="2"/>
              <a:buChar char="Ø"/>
            </a:pPr>
            <a:r>
              <a:rPr lang="en-US" altLang="zh-CN" sz="1600" dirty="0">
                <a:solidFill>
                  <a:srgbClr val="FF0000"/>
                </a:solidFill>
              </a:rPr>
              <a:t>The differences start to appear only after the merger</a:t>
            </a:r>
            <a:r>
              <a:rPr lang="en-US" altLang="zh-CN" sz="1600" dirty="0"/>
              <a:t>, which means that the phase transition is merely not covered before merger and is partially covered after merger.</a:t>
            </a:r>
          </a:p>
          <a:p>
            <a:pPr marL="342900" indent="-342900" algn="just">
              <a:buFont typeface="Wingdings" panose="05000000000000000000" pitchFamily="2" charset="2"/>
              <a:buChar char="Ø"/>
            </a:pPr>
            <a:r>
              <a:rPr lang="en-US" altLang="zh-CN" sz="1600" dirty="0"/>
              <a:t>After merger, the remnant of BNS merger is able to form a differential rotating </a:t>
            </a:r>
            <a:r>
              <a:rPr lang="en-US" altLang="zh-CN" sz="1600" dirty="0" err="1"/>
              <a:t>hypermassive</a:t>
            </a:r>
            <a:r>
              <a:rPr lang="en-US" altLang="zh-CN" sz="1600" dirty="0"/>
              <a:t> neutron star(HMNS) with mass greater than the maximum mass solved from TOV equations.</a:t>
            </a:r>
          </a:p>
          <a:p>
            <a:pPr marL="342900" indent="-342900" algn="just">
              <a:buFont typeface="Wingdings" panose="05000000000000000000" pitchFamily="2" charset="2"/>
              <a:buChar char="Ø"/>
            </a:pPr>
            <a:r>
              <a:rPr lang="en-US" altLang="zh-CN" sz="1600" dirty="0"/>
              <a:t>With the decreasing of differential rotation, the HMNS would collapse to a black hole(BH), which can be identified from zero value GW waveform shown in figure. </a:t>
            </a:r>
          </a:p>
          <a:p>
            <a:pPr marL="342900" indent="-342900" algn="just">
              <a:buFont typeface="Wingdings" panose="05000000000000000000" pitchFamily="2" charset="2"/>
              <a:buChar char="Ø"/>
            </a:pPr>
            <a:r>
              <a:rPr lang="en-US" altLang="zh-CN" sz="1600" dirty="0"/>
              <a:t>The simulations with </a:t>
            </a:r>
            <a:r>
              <a:rPr lang="en-US" altLang="zh-CN" sz="1600" dirty="0">
                <a:solidFill>
                  <a:srgbClr val="FF0000"/>
                </a:solidFill>
              </a:rPr>
              <a:t>larger </a:t>
            </a:r>
            <a:r>
              <a:rPr lang="en-US" altLang="zh-CN" sz="1600" dirty="0" err="1">
                <a:solidFill>
                  <a:srgbClr val="FF0000"/>
                </a:solidFill>
              </a:rPr>
              <a:t>Δε</a:t>
            </a:r>
            <a:r>
              <a:rPr lang="en-US" altLang="zh-CN" sz="1600" dirty="0">
                <a:solidFill>
                  <a:srgbClr val="FF0000"/>
                </a:solidFill>
              </a:rPr>
              <a:t> of MC phase transition would experience longer HMNS period </a:t>
            </a:r>
            <a:r>
              <a:rPr lang="en-US" altLang="zh-CN" sz="1600" dirty="0"/>
              <a:t>before the formation of BH, and this can be explained from the </a:t>
            </a:r>
            <a:r>
              <a:rPr lang="en-US" altLang="zh-CN" sz="1600" dirty="0" err="1"/>
              <a:t>EoS</a:t>
            </a:r>
            <a:r>
              <a:rPr lang="en-US" altLang="zh-CN" sz="1600" dirty="0"/>
              <a:t> softening caused by the phase transition.</a:t>
            </a:r>
            <a:endParaRPr lang="zh-CN" altLang="en-US" sz="1600" dirty="0"/>
          </a:p>
        </p:txBody>
      </p:sp>
      <p:sp>
        <p:nvSpPr>
          <p:cNvPr id="10" name="文本框 9">
            <a:extLst>
              <a:ext uri="{FF2B5EF4-FFF2-40B4-BE49-F238E27FC236}">
                <a16:creationId xmlns:a16="http://schemas.microsoft.com/office/drawing/2014/main" id="{AB8E1454-3219-435D-B844-A924C5D3BDAB}"/>
              </a:ext>
            </a:extLst>
          </p:cNvPr>
          <p:cNvSpPr txBox="1"/>
          <p:nvPr/>
        </p:nvSpPr>
        <p:spPr>
          <a:xfrm>
            <a:off x="156855" y="5890478"/>
            <a:ext cx="11966565" cy="584775"/>
          </a:xfrm>
          <a:prstGeom prst="rect">
            <a:avLst/>
          </a:prstGeom>
          <a:solidFill>
            <a:srgbClr val="FFFF00"/>
          </a:solidFill>
        </p:spPr>
        <p:txBody>
          <a:bodyPr wrap="square" rtlCol="0">
            <a:spAutoFit/>
          </a:bodyPr>
          <a:lstStyle/>
          <a:p>
            <a:pPr marL="342900" indent="-342900">
              <a:buFont typeface="Wingdings" panose="05000000000000000000" pitchFamily="2" charset="2"/>
              <a:buChar char="Ø"/>
            </a:pPr>
            <a:r>
              <a:rPr lang="en-US" altLang="zh-CN" sz="1600" dirty="0"/>
              <a:t>In contrast to previous situation, </a:t>
            </a:r>
            <a:r>
              <a:rPr lang="en-US" altLang="zh-CN" sz="1600" dirty="0">
                <a:solidFill>
                  <a:srgbClr val="FF0000"/>
                </a:solidFill>
              </a:rPr>
              <a:t>GW waveform shows tremendous different even in the </a:t>
            </a:r>
            <a:r>
              <a:rPr lang="en-US" altLang="zh-CN" sz="1600" dirty="0" err="1">
                <a:solidFill>
                  <a:srgbClr val="FF0000"/>
                </a:solidFill>
              </a:rPr>
              <a:t>inspiral</a:t>
            </a:r>
            <a:r>
              <a:rPr lang="en-US" altLang="zh-CN" sz="1600" dirty="0">
                <a:solidFill>
                  <a:srgbClr val="FF0000"/>
                </a:solidFill>
              </a:rPr>
              <a:t> phase pf BNS merger process</a:t>
            </a:r>
            <a:r>
              <a:rPr lang="en-US" altLang="zh-CN" sz="1600" dirty="0"/>
              <a:t>. Simulations with lower </a:t>
            </a:r>
            <a:r>
              <a:rPr lang="en-US" altLang="zh-CN" sz="1600" dirty="0" err="1"/>
              <a:t>ptr</a:t>
            </a:r>
            <a:r>
              <a:rPr lang="en-US" altLang="zh-CN" sz="1600" dirty="0"/>
              <a:t> value, i.e. larger quark core exists in the interior of NS, would merger quickly than those with higher </a:t>
            </a:r>
            <a:r>
              <a:rPr lang="en-US" altLang="zh-CN" sz="1600" dirty="0" err="1"/>
              <a:t>ptr</a:t>
            </a:r>
            <a:r>
              <a:rPr lang="en-US" altLang="zh-CN" sz="1600" dirty="0"/>
              <a:t>.</a:t>
            </a:r>
            <a:endParaRPr lang="zh-CN" altLang="en-US" sz="1600" dirty="0"/>
          </a:p>
        </p:txBody>
      </p:sp>
      <p:cxnSp>
        <p:nvCxnSpPr>
          <p:cNvPr id="13" name="直接箭头连接符 12">
            <a:extLst>
              <a:ext uri="{FF2B5EF4-FFF2-40B4-BE49-F238E27FC236}">
                <a16:creationId xmlns:a16="http://schemas.microsoft.com/office/drawing/2014/main" id="{1D069C66-D9C8-4E49-96C8-F645A2AE1894}"/>
              </a:ext>
            </a:extLst>
          </p:cNvPr>
          <p:cNvCxnSpPr>
            <a:cxnSpLocks/>
            <a:stCxn id="10" idx="0"/>
          </p:cNvCxnSpPr>
          <p:nvPr/>
        </p:nvCxnSpPr>
        <p:spPr>
          <a:xfrm flipV="1">
            <a:off x="6140138" y="5044440"/>
            <a:ext cx="0" cy="846038"/>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BD489C70-6434-4AD9-987F-46F0B9841249}"/>
              </a:ext>
            </a:extLst>
          </p:cNvPr>
          <p:cNvSpPr txBox="1"/>
          <p:nvPr/>
        </p:nvSpPr>
        <p:spPr>
          <a:xfrm>
            <a:off x="616675" y="1269901"/>
            <a:ext cx="4615366" cy="338554"/>
          </a:xfrm>
          <a:prstGeom prst="rect">
            <a:avLst/>
          </a:prstGeom>
          <a:noFill/>
        </p:spPr>
        <p:txBody>
          <a:bodyPr wrap="none" rtlCol="0">
            <a:spAutoFit/>
          </a:bodyPr>
          <a:lstStyle/>
          <a:p>
            <a:pPr algn="l"/>
            <a:r>
              <a:rPr lang="en-US" altLang="zh-CN" sz="1600" dirty="0">
                <a:solidFill>
                  <a:srgbClr val="00B050"/>
                </a:solidFill>
              </a:rPr>
              <a:t>L. J. Guo, W. C. Yang, YLM &amp; Y. L. Wu, 2306.XXXXX</a:t>
            </a:r>
            <a:endParaRPr lang="zh-CN" altLang="en-US" sz="1600" dirty="0">
              <a:solidFill>
                <a:srgbClr val="00B050"/>
              </a:solidFill>
            </a:endParaRPr>
          </a:p>
        </p:txBody>
      </p:sp>
    </p:spTree>
    <p:extLst>
      <p:ext uri="{BB962C8B-B14F-4D97-AF65-F5344CB8AC3E}">
        <p14:creationId xmlns:p14="http://schemas.microsoft.com/office/powerpoint/2010/main" val="1017738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pic>
        <p:nvPicPr>
          <p:cNvPr id="12" name="图片 11">
            <a:extLst>
              <a:ext uri="{FF2B5EF4-FFF2-40B4-BE49-F238E27FC236}">
                <a16:creationId xmlns:a16="http://schemas.microsoft.com/office/drawing/2014/main" id="{D5C7E1D4-7B0E-4B50-ACAA-9974FA09964A}"/>
              </a:ext>
            </a:extLst>
          </p:cNvPr>
          <p:cNvPicPr>
            <a:picLocks noChangeAspect="1"/>
          </p:cNvPicPr>
          <p:nvPr/>
        </p:nvPicPr>
        <p:blipFill>
          <a:blip r:embed="rId3"/>
          <a:stretch>
            <a:fillRect/>
          </a:stretch>
        </p:blipFill>
        <p:spPr>
          <a:xfrm>
            <a:off x="858249" y="1328008"/>
            <a:ext cx="9798199" cy="4361592"/>
          </a:xfrm>
          <a:prstGeom prst="rect">
            <a:avLst/>
          </a:prstGeom>
        </p:spPr>
      </p:pic>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8C8319AF-E9A6-4B8B-ACDD-F7C5E95F8964}"/>
                  </a:ext>
                </a:extLst>
              </p:cNvPr>
              <p:cNvSpPr txBox="1"/>
              <p:nvPr/>
            </p:nvSpPr>
            <p:spPr>
              <a:xfrm>
                <a:off x="3332544" y="1004842"/>
                <a:ext cx="421414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等线"/>
                    <a:ea typeface="等线" panose="02010600030101010101" pitchFamily="2" charset="-122"/>
                    <a:cs typeface="+mn-cs"/>
                  </a:rPr>
                  <a:t>NS </a:t>
                </a:r>
                <a14:m>
                  <m:oMath xmlns:m="http://schemas.openxmlformats.org/officeDocument/2006/math">
                    <m: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𝟐</m:t>
                    </m:r>
                    <m: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𝟑</m:t>
                    </m:r>
                    <m: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 </m:t>
                    </m:r>
                    <m:sSub>
                      <m:sSubPr>
                        <m:ctrlP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ctrlPr>
                      </m:sSubPr>
                      <m:e>
                        <m: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𝑴</m:t>
                        </m:r>
                      </m:e>
                      <m:sub>
                        <m: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𝒔𝒐𝒍𝒂𝒓</m:t>
                        </m:r>
                      </m:sub>
                    </m:sSub>
                  </m:oMath>
                </a14:m>
                <a:r>
                  <a:rPr kumimoji="0" lang="en-US" altLang="zh-CN"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等线"/>
                    <a:ea typeface="等线" panose="02010600030101010101" pitchFamily="2" charset="-122"/>
                    <a:cs typeface="+mn-cs"/>
                    <a:sym typeface="Symbol" panose="05050102010706020507" pitchFamily="18" charset="2"/>
                  </a:rPr>
                  <a:t>has </a:t>
                </a:r>
                <a14:m>
                  <m:oMath xmlns:m="http://schemas.openxmlformats.org/officeDocument/2006/math">
                    <m:sSub>
                      <m:sSubPr>
                        <m:ctrlP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cs typeface="+mn-cs"/>
                            <a:sym typeface="Symbol" panose="05050102010706020507" pitchFamily="18" charset="2"/>
                          </a:rPr>
                        </m:ctrlPr>
                      </m:sSubPr>
                      <m:e>
                        <m: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cs typeface="+mn-cs"/>
                            <a:sym typeface="Symbol" panose="05050102010706020507" pitchFamily="18" charset="2"/>
                          </a:rPr>
                          <m:t>𝒏</m:t>
                        </m:r>
                      </m:e>
                      <m:sub>
                        <m: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cs typeface="+mn-cs"/>
                            <a:sym typeface="Symbol" panose="05050102010706020507" pitchFamily="18" charset="2"/>
                          </a:rPr>
                          <m:t>𝒄𝒆𝒏𝒕</m:t>
                        </m:r>
                      </m:sub>
                    </m:sSub>
                    <m: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sym typeface="Symbol" panose="05050102010706020507" pitchFamily="18" charset="2"/>
                      </a:rPr>
                      <m:t>~(</m:t>
                    </m:r>
                    <m: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sym typeface="Symbol" panose="05050102010706020507" pitchFamily="18" charset="2"/>
                      </a:rPr>
                      <m:t>𝟓</m:t>
                    </m:r>
                    <m: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sym typeface="Symbol" panose="05050102010706020507" pitchFamily="18" charset="2"/>
                      </a:rPr>
                      <m:t>−</m:t>
                    </m:r>
                    <m: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sym typeface="Symbol" panose="05050102010706020507" pitchFamily="18" charset="2"/>
                      </a:rPr>
                      <m:t>𝟕</m:t>
                    </m:r>
                    <m: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sym typeface="Symbol" panose="05050102010706020507" pitchFamily="18" charset="2"/>
                      </a:rPr>
                      <m:t>)</m:t>
                    </m:r>
                    <m:sSub>
                      <m:sSubPr>
                        <m:ctrlP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sym typeface="Symbol" panose="05050102010706020507" pitchFamily="18" charset="2"/>
                          </a:rPr>
                        </m:ctrlPr>
                      </m:sSubPr>
                      <m:e>
                        <m: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sym typeface="Symbol" panose="05050102010706020507" pitchFamily="18" charset="2"/>
                          </a:rPr>
                          <m:t>𝒏</m:t>
                        </m:r>
                      </m:e>
                      <m:sub>
                        <m:r>
                          <a:rPr kumimoji="0" lang="en-US" altLang="zh-CN" sz="1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sym typeface="Symbol" panose="05050102010706020507" pitchFamily="18" charset="2"/>
                          </a:rPr>
                          <m:t>𝟎</m:t>
                        </m:r>
                      </m:sub>
                    </m:sSub>
                  </m:oMath>
                </a14:m>
                <a:r>
                  <a:rPr kumimoji="0" lang="en-US" altLang="zh-CN"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等线"/>
                    <a:ea typeface="等线" panose="02010600030101010101" pitchFamily="2" charset="-122"/>
                    <a:cs typeface="+mn-cs"/>
                    <a:sym typeface="Symbol" panose="05050102010706020507" pitchFamily="18" charset="2"/>
                  </a:rPr>
                  <a:t> may contain quarks in some form.</a:t>
                </a:r>
              </a:p>
            </p:txBody>
          </p:sp>
        </mc:Choice>
        <mc:Fallback xmlns="">
          <p:sp>
            <p:nvSpPr>
              <p:cNvPr id="16" name="文本框 15">
                <a:extLst>
                  <a:ext uri="{FF2B5EF4-FFF2-40B4-BE49-F238E27FC236}">
                    <a16:creationId xmlns:a16="http://schemas.microsoft.com/office/drawing/2014/main" id="{8C8319AF-E9A6-4B8B-ACDD-F7C5E95F8964}"/>
                  </a:ext>
                </a:extLst>
              </p:cNvPr>
              <p:cNvSpPr txBox="1">
                <a:spLocks noRot="1" noChangeAspect="1" noMove="1" noResize="1" noEditPoints="1" noAdjustHandles="1" noChangeArrowheads="1" noChangeShapeType="1" noTextEdit="1"/>
              </p:cNvSpPr>
              <p:nvPr/>
            </p:nvSpPr>
            <p:spPr>
              <a:xfrm>
                <a:off x="3332544" y="1004842"/>
                <a:ext cx="4214149" cy="646331"/>
              </a:xfrm>
              <a:prstGeom prst="rect">
                <a:avLst/>
              </a:prstGeom>
              <a:blipFill>
                <a:blip r:embed="rId4"/>
                <a:stretch>
                  <a:fillRect l="-1447" t="-5660" b="-17925"/>
                </a:stretch>
              </a:blipFill>
            </p:spPr>
            <p:txBody>
              <a:bodyPr/>
              <a:lstStyle/>
              <a:p>
                <a:r>
                  <a:rPr lang="zh-CN" altLang="en-US">
                    <a:noFill/>
                  </a:rPr>
                  <a:t> </a:t>
                </a:r>
              </a:p>
            </p:txBody>
          </p:sp>
        </mc:Fallback>
      </mc:AlternateContent>
      <p:sp>
        <p:nvSpPr>
          <p:cNvPr id="2" name="文本框 1">
            <a:extLst>
              <a:ext uri="{FF2B5EF4-FFF2-40B4-BE49-F238E27FC236}">
                <a16:creationId xmlns:a16="http://schemas.microsoft.com/office/drawing/2014/main" id="{E14F39CE-0D5E-4500-A917-42A65B1C615B}"/>
              </a:ext>
            </a:extLst>
          </p:cNvPr>
          <p:cNvSpPr txBox="1"/>
          <p:nvPr/>
        </p:nvSpPr>
        <p:spPr>
          <a:xfrm>
            <a:off x="899327" y="5247177"/>
            <a:ext cx="1867749"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地面核物理实验</a:t>
            </a:r>
          </a:p>
        </p:txBody>
      </p:sp>
      <p:sp>
        <p:nvSpPr>
          <p:cNvPr id="11" name="文本框 10">
            <a:extLst>
              <a:ext uri="{FF2B5EF4-FFF2-40B4-BE49-F238E27FC236}">
                <a16:creationId xmlns:a16="http://schemas.microsoft.com/office/drawing/2014/main" id="{EEF31694-B4A9-406C-8929-795079EBBDA7}"/>
              </a:ext>
            </a:extLst>
          </p:cNvPr>
          <p:cNvSpPr txBox="1"/>
          <p:nvPr/>
        </p:nvSpPr>
        <p:spPr>
          <a:xfrm>
            <a:off x="3633021" y="5276014"/>
            <a:ext cx="3043272" cy="1200329"/>
          </a:xfrm>
          <a:prstGeom prst="rect">
            <a:avLst/>
          </a:prstGeom>
          <a:solidFill>
            <a:schemeClr val="bg1">
              <a:lumMod val="85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CN" altLang="en-US" sz="1800" b="1" i="0" u="none" strike="noStrike" kern="1200" cap="none" spc="0" normalizeH="0" baseline="0" noProof="0" dirty="0">
                <a:ln>
                  <a:noFill/>
                </a:ln>
                <a:solidFill>
                  <a:srgbClr val="0000FF"/>
                </a:solidFill>
                <a:effectLst/>
                <a:uLnTx/>
                <a:uFillTx/>
                <a:latin typeface="等线"/>
                <a:ea typeface="等线" panose="02010600030101010101" pitchFamily="2" charset="-122"/>
                <a:cs typeface="+mn-cs"/>
              </a:rPr>
              <a:t>地面实验无法检验、格点</a:t>
            </a:r>
            <a:r>
              <a:rPr kumimoji="0" lang="en-US" altLang="zh-CN" sz="1800" b="1" i="0" u="none" strike="noStrike" kern="1200" cap="none" spc="0" normalizeH="0" baseline="0" noProof="0" dirty="0">
                <a:ln>
                  <a:noFill/>
                </a:ln>
                <a:solidFill>
                  <a:srgbClr val="0000FF"/>
                </a:solidFill>
                <a:effectLst/>
                <a:uLnTx/>
                <a:uFillTx/>
                <a:latin typeface="等线"/>
                <a:ea typeface="等线" panose="02010600030101010101" pitchFamily="2" charset="-122"/>
                <a:cs typeface="+mn-cs"/>
              </a:rPr>
              <a:t>QCD</a:t>
            </a:r>
            <a:r>
              <a:rPr kumimoji="0" lang="zh-CN" altLang="en-US" sz="1800" b="1" i="0" u="none" strike="noStrike" kern="1200" cap="none" spc="0" normalizeH="0" baseline="0" noProof="0" dirty="0">
                <a:ln>
                  <a:noFill/>
                </a:ln>
                <a:solidFill>
                  <a:srgbClr val="0000FF"/>
                </a:solidFill>
                <a:effectLst/>
                <a:uLnTx/>
                <a:uFillTx/>
                <a:latin typeface="等线"/>
                <a:ea typeface="等线" panose="02010600030101010101" pitchFamily="2" charset="-122"/>
                <a:cs typeface="+mn-cs"/>
              </a:rPr>
              <a:t>无法计算</a:t>
            </a:r>
            <a:r>
              <a:rPr kumimoji="0" lang="en-US" altLang="zh-CN" sz="1800" b="1" i="0" u="none" strike="noStrike" kern="1200" cap="none" spc="0" normalizeH="0" baseline="0" noProof="0" dirty="0">
                <a:ln>
                  <a:noFill/>
                </a:ln>
                <a:solidFill>
                  <a:srgbClr val="0000FF"/>
                </a:solidFill>
                <a:effectLst/>
                <a:uLnTx/>
                <a:uFillTx/>
                <a:latin typeface="等线"/>
                <a:ea typeface="等线" panose="02010600030101010101" pitchFamily="2" charset="-122"/>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CN" altLang="en-US" sz="1800" b="1" i="0" u="none" strike="noStrike" kern="1200" cap="none" spc="0" normalizeH="0" baseline="0" noProof="0" dirty="0">
                <a:ln>
                  <a:noFill/>
                </a:ln>
                <a:solidFill>
                  <a:srgbClr val="0000FF"/>
                </a:solidFill>
                <a:effectLst/>
                <a:uLnTx/>
                <a:uFillTx/>
                <a:latin typeface="等线"/>
                <a:ea typeface="等线" panose="02010600030101010101" pitchFamily="2" charset="-122"/>
                <a:cs typeface="+mn-cs"/>
              </a:rPr>
              <a:t>依赖于天文学观测的间接信息。</a:t>
            </a:r>
          </a:p>
        </p:txBody>
      </p:sp>
      <p:sp>
        <p:nvSpPr>
          <p:cNvPr id="21" name="箭头: 上 20">
            <a:extLst>
              <a:ext uri="{FF2B5EF4-FFF2-40B4-BE49-F238E27FC236}">
                <a16:creationId xmlns:a16="http://schemas.microsoft.com/office/drawing/2014/main" id="{1D774C20-DDD5-418B-8F9F-86335CD71A51}"/>
              </a:ext>
            </a:extLst>
          </p:cNvPr>
          <p:cNvSpPr/>
          <p:nvPr/>
        </p:nvSpPr>
        <p:spPr>
          <a:xfrm>
            <a:off x="1725417" y="4746467"/>
            <a:ext cx="215571" cy="529547"/>
          </a:xfrm>
          <a:prstGeom prst="upArrow">
            <a:avLst/>
          </a:prstGeom>
          <a:solidFill>
            <a:srgbClr val="FFFF00"/>
          </a:solidFill>
          <a:ln>
            <a:noFill/>
          </a:ln>
        </p:spPr>
        <p:txBody>
          <a:bodyPr wrap="square" rtlCol="0" anchor="ctr">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zh-CN" alt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箭头: 上 21">
            <a:extLst>
              <a:ext uri="{FF2B5EF4-FFF2-40B4-BE49-F238E27FC236}">
                <a16:creationId xmlns:a16="http://schemas.microsoft.com/office/drawing/2014/main" id="{7B6DB80D-151A-417A-996C-B716A83A9BD9}"/>
              </a:ext>
            </a:extLst>
          </p:cNvPr>
          <p:cNvSpPr/>
          <p:nvPr/>
        </p:nvSpPr>
        <p:spPr>
          <a:xfrm>
            <a:off x="4987495" y="4727386"/>
            <a:ext cx="215572" cy="567707"/>
          </a:xfrm>
          <a:prstGeom prst="upArrow">
            <a:avLst/>
          </a:prstGeom>
          <a:solidFill>
            <a:schemeClr val="bg1">
              <a:lumMod val="85000"/>
            </a:schemeClr>
          </a:solidFill>
          <a:ln>
            <a:noFill/>
          </a:ln>
        </p:spPr>
        <p:txBody>
          <a:bodyPr wrap="square" rtlCol="0" anchor="ctr">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zh-CN" alt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箭头: 右弧形 22">
            <a:extLst>
              <a:ext uri="{FF2B5EF4-FFF2-40B4-BE49-F238E27FC236}">
                <a16:creationId xmlns:a16="http://schemas.microsoft.com/office/drawing/2014/main" id="{C5EE9C90-DB2F-4EBB-B973-1BB575890241}"/>
              </a:ext>
            </a:extLst>
          </p:cNvPr>
          <p:cNvSpPr/>
          <p:nvPr/>
        </p:nvSpPr>
        <p:spPr>
          <a:xfrm>
            <a:off x="6862702" y="4384938"/>
            <a:ext cx="527164" cy="1850400"/>
          </a:xfrm>
          <a:prstGeom prst="curvedLeftArrow">
            <a:avLst/>
          </a:prstGeom>
          <a:solidFill>
            <a:srgbClr val="133984"/>
          </a:solidFill>
          <a:ln>
            <a:solidFill>
              <a:srgbClr val="133984"/>
            </a:solidFill>
          </a:ln>
        </p:spPr>
        <p:txBody>
          <a:bodyPr wrap="square" rtlCol="0" anchor="ctr">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zh-CN" alt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文本框 23">
            <a:extLst>
              <a:ext uri="{FF2B5EF4-FFF2-40B4-BE49-F238E27FC236}">
                <a16:creationId xmlns:a16="http://schemas.microsoft.com/office/drawing/2014/main" id="{C384FC9D-5B62-4369-A634-17895DAD409F}"/>
              </a:ext>
            </a:extLst>
          </p:cNvPr>
          <p:cNvSpPr txBox="1"/>
          <p:nvPr/>
        </p:nvSpPr>
        <p:spPr>
          <a:xfrm>
            <a:off x="7542238" y="5206826"/>
            <a:ext cx="1588315" cy="646331"/>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prstClr val="black"/>
                </a:solidFill>
                <a:latin typeface="等线"/>
                <a:ea typeface="等线" panose="02010600030101010101" pitchFamily="2" charset="-122"/>
              </a:rPr>
              <a:t>间接限制模型与物态方程</a:t>
            </a:r>
            <a:endParaRPr kumimoji="0" lang="zh-CN" altLang="en-US"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7" name="标题 6">
            <a:extLst>
              <a:ext uri="{FF2B5EF4-FFF2-40B4-BE49-F238E27FC236}">
                <a16:creationId xmlns:a16="http://schemas.microsoft.com/office/drawing/2014/main" id="{9F171696-26B6-4ECB-9A09-FF9F2EDA011C}"/>
              </a:ext>
            </a:extLst>
          </p:cNvPr>
          <p:cNvSpPr>
            <a:spLocks noGrp="1"/>
          </p:cNvSpPr>
          <p:nvPr>
            <p:ph type="title"/>
          </p:nvPr>
        </p:nvSpPr>
        <p:spPr/>
        <p:txBody>
          <a:bodyPr/>
          <a:lstStyle/>
          <a:p>
            <a:endParaRPr lang="zh-CN" altLang="en-US"/>
          </a:p>
        </p:txBody>
      </p:sp>
      <p:sp>
        <p:nvSpPr>
          <p:cNvPr id="6" name="文本框 5">
            <a:extLst>
              <a:ext uri="{FF2B5EF4-FFF2-40B4-BE49-F238E27FC236}">
                <a16:creationId xmlns:a16="http://schemas.microsoft.com/office/drawing/2014/main" id="{729D2821-43DC-4818-A2DD-68FE00B04160}"/>
              </a:ext>
            </a:extLst>
          </p:cNvPr>
          <p:cNvSpPr txBox="1"/>
          <p:nvPr/>
        </p:nvSpPr>
        <p:spPr>
          <a:xfrm>
            <a:off x="8524566" y="1222218"/>
            <a:ext cx="30700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G. </a:t>
            </a:r>
            <a:r>
              <a:rPr kumimoji="0" lang="en-US" altLang="zh-CN" sz="1800" b="1" i="0" u="none" strike="noStrike" kern="1200" cap="none" spc="0" normalizeH="0" baseline="0" noProof="0" dirty="0" err="1">
                <a:ln>
                  <a:noFill/>
                </a:ln>
                <a:solidFill>
                  <a:srgbClr val="00B050"/>
                </a:solidFill>
                <a:effectLst/>
                <a:uLnTx/>
                <a:uFillTx/>
                <a:latin typeface="等线"/>
                <a:ea typeface="等线" panose="02010600030101010101" pitchFamily="2" charset="-122"/>
                <a:cs typeface="+mn-cs"/>
              </a:rPr>
              <a:t>Baym</a:t>
            </a:r>
            <a:r>
              <a:rPr kumimoji="0" lang="en-US" altLang="zh-CN" sz="1800" b="1"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 et al., 1707.04966 </a:t>
            </a:r>
            <a:endParaRPr kumimoji="0" lang="zh-CN" altLang="en-US" sz="1800" b="1" i="0" u="none" strike="noStrike" kern="1200" cap="none" spc="0" normalizeH="0" baseline="0" noProof="0" dirty="0">
              <a:ln>
                <a:noFill/>
              </a:ln>
              <a:solidFill>
                <a:srgbClr val="00B050"/>
              </a:solidFill>
              <a:effectLst/>
              <a:uLnTx/>
              <a:uFillTx/>
              <a:latin typeface="等线"/>
              <a:ea typeface="等线" panose="02010600030101010101" pitchFamily="2" charset="-122"/>
              <a:cs typeface="+mn-cs"/>
            </a:endParaRPr>
          </a:p>
        </p:txBody>
      </p:sp>
      <p:sp>
        <p:nvSpPr>
          <p:cNvPr id="3" name="灯片编号占位符 2">
            <a:extLst>
              <a:ext uri="{FF2B5EF4-FFF2-40B4-BE49-F238E27FC236}">
                <a16:creationId xmlns:a16="http://schemas.microsoft.com/office/drawing/2014/main" id="{7A01C5A9-B88F-4DD1-A605-FF39D19FE7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5" name="日期占位符 4">
            <a:extLst>
              <a:ext uri="{FF2B5EF4-FFF2-40B4-BE49-F238E27FC236}">
                <a16:creationId xmlns:a16="http://schemas.microsoft.com/office/drawing/2014/main" id="{8C7A7673-1FBD-47A6-9D0D-80F538AB8C3C}"/>
              </a:ext>
            </a:extLst>
          </p:cNvPr>
          <p:cNvSpPr>
            <a:spLocks noGrp="1"/>
          </p:cNvSpPr>
          <p:nvPr>
            <p:ph type="dt" sz="half" idx="10"/>
          </p:nvPr>
        </p:nvSpPr>
        <p:spPr/>
        <p:txBody>
          <a:bodyPr/>
          <a:lstStyle/>
          <a:p>
            <a:r>
              <a:rPr lang="en-US" altLang="zh-CN"/>
              <a:t>2023/06/01</a:t>
            </a:r>
            <a:endParaRPr lang="zh-CN" altLang="en-US" dirty="0"/>
          </a:p>
        </p:txBody>
      </p:sp>
      <p:sp>
        <p:nvSpPr>
          <p:cNvPr id="8" name="矩形 7">
            <a:extLst>
              <a:ext uri="{FF2B5EF4-FFF2-40B4-BE49-F238E27FC236}">
                <a16:creationId xmlns:a16="http://schemas.microsoft.com/office/drawing/2014/main" id="{C76FD221-1778-4313-B75E-C85212455B47}"/>
              </a:ext>
            </a:extLst>
          </p:cNvPr>
          <p:cNvSpPr/>
          <p:nvPr/>
        </p:nvSpPr>
        <p:spPr>
          <a:xfrm>
            <a:off x="2767076" y="1328008"/>
            <a:ext cx="609170" cy="3373431"/>
          </a:xfrm>
          <a:prstGeom prst="rect">
            <a:avLst/>
          </a:prstGeom>
          <a:gradFill flip="none" rotWithShape="1">
            <a:gsLst>
              <a:gs pos="0">
                <a:schemeClr val="accent2">
                  <a:lumMod val="0"/>
                  <a:lumOff val="100000"/>
                </a:schemeClr>
              </a:gs>
              <a:gs pos="0">
                <a:schemeClr val="accent2">
                  <a:lumMod val="0"/>
                  <a:lumOff val="100000"/>
                </a:schemeClr>
              </a:gs>
              <a:gs pos="100000">
                <a:schemeClr val="accent2">
                  <a:lumMod val="100000"/>
                </a:schemeClr>
              </a:gs>
            </a:gsLst>
            <a:lin ang="10800000" scaled="1"/>
            <a:tileRect/>
          </a:gradFill>
          <a:ln>
            <a:noFill/>
          </a:ln>
        </p:spPr>
        <p:txBody>
          <a:bodyPr wrap="square" rtlCol="0" anchor="ctr">
            <a:spAutoFit/>
          </a:bodyPr>
          <a:lstStyle/>
          <a:p>
            <a:pPr marL="342900" indent="-342900" algn="l">
              <a:spcBef>
                <a:spcPts val="600"/>
              </a:spcBef>
              <a:spcAft>
                <a:spcPts val="0"/>
              </a:spcAft>
              <a:buFont typeface="Arial" panose="020B0604020202020204" pitchFamily="34" charset="0"/>
              <a:buChar char="•"/>
            </a:pPr>
            <a:endParaRPr lang="zh-CN" altLang="en-US" sz="20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0" name="直接箭头连接符 9">
            <a:extLst>
              <a:ext uri="{FF2B5EF4-FFF2-40B4-BE49-F238E27FC236}">
                <a16:creationId xmlns:a16="http://schemas.microsoft.com/office/drawing/2014/main" id="{D80F3603-DAB0-4137-B7C2-B75CC4243542}"/>
              </a:ext>
            </a:extLst>
          </p:cNvPr>
          <p:cNvCxnSpPr>
            <a:cxnSpLocks/>
          </p:cNvCxnSpPr>
          <p:nvPr/>
        </p:nvCxnSpPr>
        <p:spPr>
          <a:xfrm>
            <a:off x="1887794" y="1254917"/>
            <a:ext cx="961288" cy="238469"/>
          </a:xfrm>
          <a:prstGeom prst="straightConnector1">
            <a:avLst/>
          </a:prstGeom>
          <a:ln w="254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20B642CF-16B0-4F9E-9DF1-F68CC824F624}"/>
              </a:ext>
            </a:extLst>
          </p:cNvPr>
          <p:cNvSpPr txBox="1"/>
          <p:nvPr/>
        </p:nvSpPr>
        <p:spPr>
          <a:xfrm>
            <a:off x="1103062" y="1051083"/>
            <a:ext cx="715260" cy="369332"/>
          </a:xfrm>
          <a:prstGeom prst="rect">
            <a:avLst/>
          </a:prstGeom>
          <a:solidFill>
            <a:schemeClr val="accent6">
              <a:lumMod val="40000"/>
              <a:lumOff val="60000"/>
            </a:schemeClr>
          </a:solidFill>
        </p:spPr>
        <p:txBody>
          <a:bodyPr wrap="none" rtlCol="0">
            <a:spAutoFit/>
          </a:bodyPr>
          <a:lstStyle/>
          <a:p>
            <a:pPr algn="l"/>
            <a:r>
              <a:rPr lang="en-US" altLang="zh-CN" dirty="0">
                <a:solidFill>
                  <a:srgbClr val="FF0000"/>
                </a:solidFill>
                <a:latin typeface="微软雅黑" panose="020B0503020204020204" pitchFamily="34" charset="-122"/>
                <a:ea typeface="微软雅黑" panose="020B0503020204020204" pitchFamily="34" charset="-122"/>
              </a:rPr>
              <a:t>HIAF</a:t>
            </a:r>
            <a:endParaRPr lang="zh-CN" altLang="en-US"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35790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653FDD2-E9F4-4F03-B8EB-58DCBDDB3F28}"/>
              </a:ext>
            </a:extLst>
          </p:cNvPr>
          <p:cNvSpPr>
            <a:spLocks noGrp="1"/>
          </p:cNvSpPr>
          <p:nvPr>
            <p:ph type="dt" sz="half" idx="10"/>
          </p:nvPr>
        </p:nvSpPr>
        <p:spPr/>
        <p:txBody>
          <a:bodyPr/>
          <a:lstStyle/>
          <a:p>
            <a:r>
              <a:rPr lang="en-US" altLang="zh-CN"/>
              <a:t>2023/06/01</a:t>
            </a:r>
            <a:endParaRPr lang="zh-CN" altLang="en-US"/>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30</a:t>
            </a:fld>
            <a:endParaRPr lang="zh-CN" altLang="en-US"/>
          </a:p>
        </p:txBody>
      </p:sp>
      <p:sp>
        <p:nvSpPr>
          <p:cNvPr id="7" name="标题 1">
            <a:extLst>
              <a:ext uri="{FF2B5EF4-FFF2-40B4-BE49-F238E27FC236}">
                <a16:creationId xmlns:a16="http://schemas.microsoft.com/office/drawing/2014/main" id="{9438F376-7EEA-4C10-8F45-86F19897C4E4}"/>
              </a:ext>
            </a:extLst>
          </p:cNvPr>
          <p:cNvSpPr>
            <a:spLocks noGrp="1"/>
          </p:cNvSpPr>
          <p:nvPr>
            <p:ph type="title"/>
          </p:nvPr>
        </p:nvSpPr>
        <p:spPr>
          <a:xfrm>
            <a:off x="616675" y="302823"/>
            <a:ext cx="10737125" cy="1380546"/>
          </a:xfrm>
        </p:spPr>
        <p:txBody>
          <a:bodyPr>
            <a:normAutofit/>
          </a:bodyPr>
          <a:lstStyle/>
          <a:p>
            <a:pPr>
              <a:lnSpc>
                <a:spcPct val="120000"/>
              </a:lnSpc>
            </a:pPr>
            <a:r>
              <a:rPr lang="en-US" altLang="zh-CN" sz="3600" dirty="0">
                <a:latin typeface="Arial Black" panose="020B0A04020102020204" pitchFamily="34" charset="0"/>
                <a:ea typeface="Microsoft JhengHei" panose="020B0604030504040204" pitchFamily="34" charset="-120"/>
              </a:rPr>
              <a:t>GW from deconfinement phase transition</a:t>
            </a:r>
          </a:p>
        </p:txBody>
      </p:sp>
      <p:sp>
        <p:nvSpPr>
          <p:cNvPr id="3" name="页脚占位符 2">
            <a:extLst>
              <a:ext uri="{FF2B5EF4-FFF2-40B4-BE49-F238E27FC236}">
                <a16:creationId xmlns:a16="http://schemas.microsoft.com/office/drawing/2014/main" id="{E34313FD-C716-48F5-924A-A263545CE76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pic>
        <p:nvPicPr>
          <p:cNvPr id="8" name="图片 7">
            <a:extLst>
              <a:ext uri="{FF2B5EF4-FFF2-40B4-BE49-F238E27FC236}">
                <a16:creationId xmlns:a16="http://schemas.microsoft.com/office/drawing/2014/main" id="{9B9797C0-828B-4873-94E6-780D2527F934}"/>
              </a:ext>
            </a:extLst>
          </p:cNvPr>
          <p:cNvPicPr>
            <a:picLocks noChangeAspect="1"/>
          </p:cNvPicPr>
          <p:nvPr/>
        </p:nvPicPr>
        <p:blipFill>
          <a:blip r:embed="rId3"/>
          <a:stretch>
            <a:fillRect/>
          </a:stretch>
        </p:blipFill>
        <p:spPr>
          <a:xfrm>
            <a:off x="501445" y="3706080"/>
            <a:ext cx="11481619" cy="3015395"/>
          </a:xfrm>
          <a:prstGeom prst="rect">
            <a:avLst/>
          </a:prstGeom>
        </p:spPr>
      </p:pic>
      <p:pic>
        <p:nvPicPr>
          <p:cNvPr id="9" name="图片 8">
            <a:extLst>
              <a:ext uri="{FF2B5EF4-FFF2-40B4-BE49-F238E27FC236}">
                <a16:creationId xmlns:a16="http://schemas.microsoft.com/office/drawing/2014/main" id="{45B702F4-2D6F-4F9E-BCBF-27E67711D4DC}"/>
              </a:ext>
            </a:extLst>
          </p:cNvPr>
          <p:cNvPicPr>
            <a:picLocks noChangeAspect="1"/>
          </p:cNvPicPr>
          <p:nvPr/>
        </p:nvPicPr>
        <p:blipFill>
          <a:blip r:embed="rId4"/>
          <a:stretch>
            <a:fillRect/>
          </a:stretch>
        </p:blipFill>
        <p:spPr>
          <a:xfrm>
            <a:off x="2204884" y="264400"/>
            <a:ext cx="4932906" cy="3845650"/>
          </a:xfrm>
          <a:prstGeom prst="rect">
            <a:avLst/>
          </a:prstGeom>
        </p:spPr>
      </p:pic>
      <p:pic>
        <p:nvPicPr>
          <p:cNvPr id="2" name="图片 1">
            <a:extLst>
              <a:ext uri="{FF2B5EF4-FFF2-40B4-BE49-F238E27FC236}">
                <a16:creationId xmlns:a16="http://schemas.microsoft.com/office/drawing/2014/main" id="{48536CFF-7238-4AE8-8B7F-B43CF0C034AB}"/>
              </a:ext>
            </a:extLst>
          </p:cNvPr>
          <p:cNvPicPr>
            <a:picLocks noChangeAspect="1"/>
          </p:cNvPicPr>
          <p:nvPr/>
        </p:nvPicPr>
        <p:blipFill>
          <a:blip r:embed="rId5"/>
          <a:stretch>
            <a:fillRect/>
          </a:stretch>
        </p:blipFill>
        <p:spPr>
          <a:xfrm>
            <a:off x="7029356" y="430952"/>
            <a:ext cx="4474385" cy="3498718"/>
          </a:xfrm>
          <a:prstGeom prst="rect">
            <a:avLst/>
          </a:prstGeom>
        </p:spPr>
      </p:pic>
      <p:sp>
        <p:nvSpPr>
          <p:cNvPr id="11" name="文本框 10">
            <a:extLst>
              <a:ext uri="{FF2B5EF4-FFF2-40B4-BE49-F238E27FC236}">
                <a16:creationId xmlns:a16="http://schemas.microsoft.com/office/drawing/2014/main" id="{30EF0DF6-5C49-4DF6-BDF5-F0D560F865B2}"/>
              </a:ext>
            </a:extLst>
          </p:cNvPr>
          <p:cNvSpPr txBox="1"/>
          <p:nvPr/>
        </p:nvSpPr>
        <p:spPr>
          <a:xfrm>
            <a:off x="289712" y="541894"/>
            <a:ext cx="4722768" cy="338554"/>
          </a:xfrm>
          <a:prstGeom prst="rect">
            <a:avLst/>
          </a:prstGeom>
          <a:noFill/>
        </p:spPr>
        <p:txBody>
          <a:bodyPr wrap="none" rtlCol="0">
            <a:spAutoFit/>
          </a:bodyPr>
          <a:lstStyle/>
          <a:p>
            <a:pPr algn="l"/>
            <a:r>
              <a:rPr lang="en-US" altLang="zh-CN" sz="1600" dirty="0">
                <a:solidFill>
                  <a:srgbClr val="00B050"/>
                </a:solidFill>
              </a:rPr>
              <a:t>L. J. Guo, W. C. Yang, YLM &amp; Y. L. Wu, 2306.XXXXX</a:t>
            </a:r>
            <a:endParaRPr lang="zh-CN" altLang="en-US" sz="1600" dirty="0">
              <a:solidFill>
                <a:srgbClr val="00B050"/>
              </a:solidFill>
            </a:endParaRPr>
          </a:p>
        </p:txBody>
      </p:sp>
    </p:spTree>
    <p:extLst>
      <p:ext uri="{BB962C8B-B14F-4D97-AF65-F5344CB8AC3E}">
        <p14:creationId xmlns:p14="http://schemas.microsoft.com/office/powerpoint/2010/main" val="1249563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653FDD2-E9F4-4F03-B8EB-58DCBDDB3F28}"/>
              </a:ext>
            </a:extLst>
          </p:cNvPr>
          <p:cNvSpPr>
            <a:spLocks noGrp="1"/>
          </p:cNvSpPr>
          <p:nvPr>
            <p:ph type="dt" sz="half" idx="10"/>
          </p:nvPr>
        </p:nvSpPr>
        <p:spPr/>
        <p:txBody>
          <a:bodyPr/>
          <a:lstStyle/>
          <a:p>
            <a:r>
              <a:rPr lang="en-US" altLang="zh-CN"/>
              <a:t>2023/06/01</a:t>
            </a:r>
            <a:endParaRPr lang="zh-CN" altLang="en-US"/>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31</a:t>
            </a:fld>
            <a:endParaRPr lang="zh-CN" altLang="en-US"/>
          </a:p>
        </p:txBody>
      </p:sp>
      <p:sp>
        <p:nvSpPr>
          <p:cNvPr id="7" name="标题 1">
            <a:extLst>
              <a:ext uri="{FF2B5EF4-FFF2-40B4-BE49-F238E27FC236}">
                <a16:creationId xmlns:a16="http://schemas.microsoft.com/office/drawing/2014/main" id="{9438F376-7EEA-4C10-8F45-86F19897C4E4}"/>
              </a:ext>
            </a:extLst>
          </p:cNvPr>
          <p:cNvSpPr>
            <a:spLocks noGrp="1"/>
          </p:cNvSpPr>
          <p:nvPr>
            <p:ph type="title"/>
          </p:nvPr>
        </p:nvSpPr>
        <p:spPr>
          <a:xfrm>
            <a:off x="616675" y="302823"/>
            <a:ext cx="10737125" cy="1380546"/>
          </a:xfrm>
        </p:spPr>
        <p:txBody>
          <a:bodyPr>
            <a:normAutofit/>
          </a:bodyPr>
          <a:lstStyle/>
          <a:p>
            <a:pPr>
              <a:lnSpc>
                <a:spcPct val="120000"/>
              </a:lnSpc>
            </a:pPr>
            <a:r>
              <a:rPr lang="en-US" altLang="zh-CN" sz="3600" dirty="0">
                <a:latin typeface="Arial Black" panose="020B0A04020102020204" pitchFamily="34" charset="0"/>
                <a:ea typeface="Microsoft JhengHei" panose="020B0604030504040204" pitchFamily="34" charset="-120"/>
              </a:rPr>
              <a:t>GW from deconfinement phase transition</a:t>
            </a:r>
          </a:p>
        </p:txBody>
      </p:sp>
      <p:sp>
        <p:nvSpPr>
          <p:cNvPr id="3" name="页脚占位符 2">
            <a:extLst>
              <a:ext uri="{FF2B5EF4-FFF2-40B4-BE49-F238E27FC236}">
                <a16:creationId xmlns:a16="http://schemas.microsoft.com/office/drawing/2014/main" id="{E34313FD-C716-48F5-924A-A263545CE76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10" name="文本框 9">
            <a:extLst>
              <a:ext uri="{FF2B5EF4-FFF2-40B4-BE49-F238E27FC236}">
                <a16:creationId xmlns:a16="http://schemas.microsoft.com/office/drawing/2014/main" id="{497E642F-BBDD-48DE-91AE-E81F7E91DB51}"/>
              </a:ext>
            </a:extLst>
          </p:cNvPr>
          <p:cNvSpPr txBox="1"/>
          <p:nvPr/>
        </p:nvSpPr>
        <p:spPr>
          <a:xfrm>
            <a:off x="961293" y="1538225"/>
            <a:ext cx="5897768" cy="461665"/>
          </a:xfrm>
          <a:prstGeom prst="rect">
            <a:avLst/>
          </a:prstGeom>
          <a:noFill/>
        </p:spPr>
        <p:txBody>
          <a:bodyPr wrap="none" rtlCol="0">
            <a:spAutoFit/>
          </a:bodyPr>
          <a:lstStyle/>
          <a:p>
            <a:pPr marL="342900" indent="-342900">
              <a:buFont typeface="Wingdings" panose="05000000000000000000" pitchFamily="2" charset="2"/>
              <a:buChar char="n"/>
            </a:pPr>
            <a:r>
              <a:rPr lang="en-US" altLang="zh-CN" sz="2400" dirty="0"/>
              <a:t>Effect of phase transition parameters/GC</a:t>
            </a:r>
            <a:endParaRPr lang="zh-CN" altLang="en-US" sz="2400" dirty="0"/>
          </a:p>
        </p:txBody>
      </p:sp>
      <p:pic>
        <p:nvPicPr>
          <p:cNvPr id="2" name="图片 1">
            <a:extLst>
              <a:ext uri="{FF2B5EF4-FFF2-40B4-BE49-F238E27FC236}">
                <a16:creationId xmlns:a16="http://schemas.microsoft.com/office/drawing/2014/main" id="{202BB19F-DFC8-42E1-8D65-73A3546ACE10}"/>
              </a:ext>
            </a:extLst>
          </p:cNvPr>
          <p:cNvPicPr>
            <a:picLocks noChangeAspect="1"/>
          </p:cNvPicPr>
          <p:nvPr/>
        </p:nvPicPr>
        <p:blipFill>
          <a:blip r:embed="rId3"/>
          <a:stretch>
            <a:fillRect/>
          </a:stretch>
        </p:blipFill>
        <p:spPr>
          <a:xfrm>
            <a:off x="783761" y="2335932"/>
            <a:ext cx="7175301" cy="2853527"/>
          </a:xfrm>
          <a:prstGeom prst="rect">
            <a:avLst/>
          </a:prstGeom>
        </p:spPr>
      </p:pic>
      <p:sp>
        <p:nvSpPr>
          <p:cNvPr id="12" name="文本框 11">
            <a:extLst>
              <a:ext uri="{FF2B5EF4-FFF2-40B4-BE49-F238E27FC236}">
                <a16:creationId xmlns:a16="http://schemas.microsoft.com/office/drawing/2014/main" id="{243DF9F2-0615-4732-9296-2FA4FE5B4917}"/>
              </a:ext>
            </a:extLst>
          </p:cNvPr>
          <p:cNvSpPr txBox="1"/>
          <p:nvPr/>
        </p:nvSpPr>
        <p:spPr>
          <a:xfrm>
            <a:off x="1196739" y="5401493"/>
            <a:ext cx="4615366" cy="338554"/>
          </a:xfrm>
          <a:prstGeom prst="rect">
            <a:avLst/>
          </a:prstGeom>
          <a:noFill/>
        </p:spPr>
        <p:txBody>
          <a:bodyPr wrap="none" rtlCol="0">
            <a:spAutoFit/>
          </a:bodyPr>
          <a:lstStyle/>
          <a:p>
            <a:pPr algn="l"/>
            <a:r>
              <a:rPr lang="en-US" altLang="zh-CN" sz="1600" dirty="0">
                <a:solidFill>
                  <a:srgbClr val="00B050"/>
                </a:solidFill>
              </a:rPr>
              <a:t>L. J. Guo, W. C. Yang, YLM &amp; Y. L. Wu, 2306.XXXXX</a:t>
            </a:r>
            <a:endParaRPr lang="zh-CN" altLang="en-US" sz="1600" dirty="0">
              <a:solidFill>
                <a:srgbClr val="00B050"/>
              </a:solidFill>
            </a:endParaRPr>
          </a:p>
        </p:txBody>
      </p:sp>
      <p:pic>
        <p:nvPicPr>
          <p:cNvPr id="13" name="图片 12">
            <a:extLst>
              <a:ext uri="{FF2B5EF4-FFF2-40B4-BE49-F238E27FC236}">
                <a16:creationId xmlns:a16="http://schemas.microsoft.com/office/drawing/2014/main" id="{DAFA056C-3293-4914-A543-FFA3571BD255}"/>
              </a:ext>
            </a:extLst>
          </p:cNvPr>
          <p:cNvPicPr>
            <a:picLocks noChangeAspect="1"/>
          </p:cNvPicPr>
          <p:nvPr/>
        </p:nvPicPr>
        <p:blipFill>
          <a:blip r:embed="rId4"/>
          <a:stretch>
            <a:fillRect/>
          </a:stretch>
        </p:blipFill>
        <p:spPr>
          <a:xfrm>
            <a:off x="8193070" y="1399518"/>
            <a:ext cx="3718573" cy="5240684"/>
          </a:xfrm>
          <a:prstGeom prst="rect">
            <a:avLst/>
          </a:prstGeom>
        </p:spPr>
      </p:pic>
    </p:spTree>
    <p:extLst>
      <p:ext uri="{BB962C8B-B14F-4D97-AF65-F5344CB8AC3E}">
        <p14:creationId xmlns:p14="http://schemas.microsoft.com/office/powerpoint/2010/main" val="4222985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653FDD2-E9F4-4F03-B8EB-58DCBDDB3F28}"/>
              </a:ext>
            </a:extLst>
          </p:cNvPr>
          <p:cNvSpPr>
            <a:spLocks noGrp="1"/>
          </p:cNvSpPr>
          <p:nvPr>
            <p:ph type="dt" sz="half" idx="10"/>
          </p:nvPr>
        </p:nvSpPr>
        <p:spPr/>
        <p:txBody>
          <a:bodyPr/>
          <a:lstStyle/>
          <a:p>
            <a:r>
              <a:rPr lang="en-US" altLang="zh-CN"/>
              <a:t>2023/06/01</a:t>
            </a:r>
            <a:endParaRPr lang="zh-CN" altLang="en-US"/>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32</a:t>
            </a:fld>
            <a:endParaRPr lang="zh-CN" altLang="en-US"/>
          </a:p>
        </p:txBody>
      </p:sp>
      <p:sp>
        <p:nvSpPr>
          <p:cNvPr id="7" name="标题 1">
            <a:extLst>
              <a:ext uri="{FF2B5EF4-FFF2-40B4-BE49-F238E27FC236}">
                <a16:creationId xmlns:a16="http://schemas.microsoft.com/office/drawing/2014/main" id="{9438F376-7EEA-4C10-8F45-86F19897C4E4}"/>
              </a:ext>
            </a:extLst>
          </p:cNvPr>
          <p:cNvSpPr>
            <a:spLocks noGrp="1"/>
          </p:cNvSpPr>
          <p:nvPr>
            <p:ph type="title"/>
          </p:nvPr>
        </p:nvSpPr>
        <p:spPr>
          <a:xfrm>
            <a:off x="616675" y="302823"/>
            <a:ext cx="10737125" cy="1380546"/>
          </a:xfrm>
        </p:spPr>
        <p:txBody>
          <a:bodyPr>
            <a:normAutofit/>
          </a:bodyPr>
          <a:lstStyle/>
          <a:p>
            <a:pPr>
              <a:lnSpc>
                <a:spcPct val="120000"/>
              </a:lnSpc>
            </a:pPr>
            <a:r>
              <a:rPr lang="en-US" altLang="zh-CN" sz="3600" dirty="0">
                <a:latin typeface="Arial Black" panose="020B0A04020102020204" pitchFamily="34" charset="0"/>
                <a:ea typeface="Microsoft JhengHei" panose="020B0604030504040204" pitchFamily="34" charset="-120"/>
              </a:rPr>
              <a:t>GW from deconfinement phase transition</a:t>
            </a:r>
          </a:p>
        </p:txBody>
      </p:sp>
      <p:sp>
        <p:nvSpPr>
          <p:cNvPr id="3" name="页脚占位符 2">
            <a:extLst>
              <a:ext uri="{FF2B5EF4-FFF2-40B4-BE49-F238E27FC236}">
                <a16:creationId xmlns:a16="http://schemas.microsoft.com/office/drawing/2014/main" id="{E34313FD-C716-48F5-924A-A263545CE76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pic>
        <p:nvPicPr>
          <p:cNvPr id="9" name="图片 8">
            <a:extLst>
              <a:ext uri="{FF2B5EF4-FFF2-40B4-BE49-F238E27FC236}">
                <a16:creationId xmlns:a16="http://schemas.microsoft.com/office/drawing/2014/main" id="{99D38AFA-A970-42F0-BB1B-65256E84A986}"/>
              </a:ext>
            </a:extLst>
          </p:cNvPr>
          <p:cNvPicPr>
            <a:picLocks noChangeAspect="1"/>
          </p:cNvPicPr>
          <p:nvPr/>
        </p:nvPicPr>
        <p:blipFill>
          <a:blip r:embed="rId3"/>
          <a:stretch>
            <a:fillRect/>
          </a:stretch>
        </p:blipFill>
        <p:spPr>
          <a:xfrm>
            <a:off x="2986090" y="1538225"/>
            <a:ext cx="7392350" cy="4748883"/>
          </a:xfrm>
          <a:prstGeom prst="rect">
            <a:avLst/>
          </a:prstGeom>
        </p:spPr>
      </p:pic>
      <p:sp>
        <p:nvSpPr>
          <p:cNvPr id="10" name="文本框 9">
            <a:extLst>
              <a:ext uri="{FF2B5EF4-FFF2-40B4-BE49-F238E27FC236}">
                <a16:creationId xmlns:a16="http://schemas.microsoft.com/office/drawing/2014/main" id="{497E642F-BBDD-48DE-91AE-E81F7E91DB51}"/>
              </a:ext>
            </a:extLst>
          </p:cNvPr>
          <p:cNvSpPr txBox="1"/>
          <p:nvPr/>
        </p:nvSpPr>
        <p:spPr>
          <a:xfrm>
            <a:off x="961293" y="1538225"/>
            <a:ext cx="5921814" cy="461665"/>
          </a:xfrm>
          <a:prstGeom prst="rect">
            <a:avLst/>
          </a:prstGeom>
          <a:noFill/>
        </p:spPr>
        <p:txBody>
          <a:bodyPr wrap="none" rtlCol="0">
            <a:spAutoFit/>
          </a:bodyPr>
          <a:lstStyle/>
          <a:p>
            <a:pPr marL="342900" indent="-342900">
              <a:buFont typeface="Wingdings" panose="05000000000000000000" pitchFamily="2" charset="2"/>
              <a:buChar char="n"/>
            </a:pPr>
            <a:r>
              <a:rPr lang="en-US" altLang="zh-CN" sz="2400" dirty="0"/>
              <a:t>Effect of phase transition parameters/CO</a:t>
            </a:r>
            <a:endParaRPr lang="zh-CN" altLang="en-US" sz="2400" dirty="0"/>
          </a:p>
        </p:txBody>
      </p:sp>
      <p:sp>
        <p:nvSpPr>
          <p:cNvPr id="8" name="文本框 7">
            <a:extLst>
              <a:ext uri="{FF2B5EF4-FFF2-40B4-BE49-F238E27FC236}">
                <a16:creationId xmlns:a16="http://schemas.microsoft.com/office/drawing/2014/main" id="{0DA28A6D-9C11-4950-8ED5-5302C33B6611}"/>
              </a:ext>
            </a:extLst>
          </p:cNvPr>
          <p:cNvSpPr txBox="1"/>
          <p:nvPr/>
        </p:nvSpPr>
        <p:spPr>
          <a:xfrm>
            <a:off x="7083052" y="1683369"/>
            <a:ext cx="4615366" cy="338554"/>
          </a:xfrm>
          <a:prstGeom prst="rect">
            <a:avLst/>
          </a:prstGeom>
          <a:noFill/>
        </p:spPr>
        <p:txBody>
          <a:bodyPr wrap="none" rtlCol="0">
            <a:spAutoFit/>
          </a:bodyPr>
          <a:lstStyle/>
          <a:p>
            <a:pPr algn="l"/>
            <a:r>
              <a:rPr lang="en-US" altLang="zh-CN" sz="1600" dirty="0">
                <a:solidFill>
                  <a:srgbClr val="00B050"/>
                </a:solidFill>
              </a:rPr>
              <a:t>L. J. Guo, W. C. Yang, YLM &amp; Y. L. Wu, 2306.XXXXX</a:t>
            </a:r>
            <a:endParaRPr lang="zh-CN" altLang="en-US" sz="1600" dirty="0">
              <a:solidFill>
                <a:srgbClr val="00B050"/>
              </a:solidFill>
            </a:endParaRPr>
          </a:p>
        </p:txBody>
      </p:sp>
      <p:sp>
        <p:nvSpPr>
          <p:cNvPr id="2" name="矩形 1">
            <a:extLst>
              <a:ext uri="{FF2B5EF4-FFF2-40B4-BE49-F238E27FC236}">
                <a16:creationId xmlns:a16="http://schemas.microsoft.com/office/drawing/2014/main" id="{5D5654A7-39D1-4D6E-B018-39B3B99E56DC}"/>
              </a:ext>
            </a:extLst>
          </p:cNvPr>
          <p:cNvSpPr/>
          <p:nvPr/>
        </p:nvSpPr>
        <p:spPr>
          <a:xfrm>
            <a:off x="5110316" y="6032090"/>
            <a:ext cx="1836174" cy="255018"/>
          </a:xfrm>
          <a:prstGeom prst="rect">
            <a:avLst/>
          </a:prstGeom>
          <a:solidFill>
            <a:schemeClr val="bg1"/>
          </a:solidFill>
          <a:ln>
            <a:noFill/>
          </a:ln>
        </p:spPr>
        <p:txBody>
          <a:bodyPr wrap="square" rtlCol="0" anchor="ctr">
            <a:spAutoFit/>
          </a:bodyPr>
          <a:lstStyle/>
          <a:p>
            <a:pPr marL="342900" indent="-342900" algn="l">
              <a:spcBef>
                <a:spcPts val="600"/>
              </a:spcBef>
              <a:spcAft>
                <a:spcPts val="0"/>
              </a:spcAft>
              <a:buFont typeface="Arial" panose="020B0604020202020204" pitchFamily="34" charset="0"/>
              <a:buChar char="•"/>
            </a:pPr>
            <a:endParaRPr lang="zh-CN" altLang="en-US" sz="20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134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653FDD2-E9F4-4F03-B8EB-58DCBDDB3F28}"/>
              </a:ext>
            </a:extLst>
          </p:cNvPr>
          <p:cNvSpPr>
            <a:spLocks noGrp="1"/>
          </p:cNvSpPr>
          <p:nvPr>
            <p:ph type="dt" sz="half" idx="10"/>
          </p:nvPr>
        </p:nvSpPr>
        <p:spPr/>
        <p:txBody>
          <a:bodyPr/>
          <a:lstStyle/>
          <a:p>
            <a:r>
              <a:rPr lang="en-US" altLang="zh-CN"/>
              <a:t>2023/06/01</a:t>
            </a:r>
            <a:endParaRPr lang="zh-CN" altLang="en-US"/>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33</a:t>
            </a:fld>
            <a:endParaRPr lang="zh-CN" altLang="en-US"/>
          </a:p>
        </p:txBody>
      </p:sp>
      <p:sp>
        <p:nvSpPr>
          <p:cNvPr id="7" name="标题 1">
            <a:extLst>
              <a:ext uri="{FF2B5EF4-FFF2-40B4-BE49-F238E27FC236}">
                <a16:creationId xmlns:a16="http://schemas.microsoft.com/office/drawing/2014/main" id="{9438F376-7EEA-4C10-8F45-86F19897C4E4}"/>
              </a:ext>
            </a:extLst>
          </p:cNvPr>
          <p:cNvSpPr>
            <a:spLocks noGrp="1"/>
          </p:cNvSpPr>
          <p:nvPr>
            <p:ph type="title"/>
          </p:nvPr>
        </p:nvSpPr>
        <p:spPr>
          <a:xfrm>
            <a:off x="616675" y="302823"/>
            <a:ext cx="10737125" cy="1380546"/>
          </a:xfrm>
        </p:spPr>
        <p:txBody>
          <a:bodyPr>
            <a:normAutofit/>
          </a:bodyPr>
          <a:lstStyle/>
          <a:p>
            <a:pPr>
              <a:lnSpc>
                <a:spcPct val="120000"/>
              </a:lnSpc>
            </a:pPr>
            <a:r>
              <a:rPr lang="en-US" altLang="zh-CN" sz="3600" dirty="0">
                <a:latin typeface="Arial Black" panose="020B0A04020102020204" pitchFamily="34" charset="0"/>
                <a:ea typeface="Microsoft JhengHei" panose="020B0604030504040204" pitchFamily="34" charset="-120"/>
              </a:rPr>
              <a:t>GW from deconfinement phase transition</a:t>
            </a:r>
          </a:p>
        </p:txBody>
      </p:sp>
      <p:sp>
        <p:nvSpPr>
          <p:cNvPr id="3" name="页脚占位符 2">
            <a:extLst>
              <a:ext uri="{FF2B5EF4-FFF2-40B4-BE49-F238E27FC236}">
                <a16:creationId xmlns:a16="http://schemas.microsoft.com/office/drawing/2014/main" id="{E34313FD-C716-48F5-924A-A263545CE76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pic>
        <p:nvPicPr>
          <p:cNvPr id="2" name="图片 1">
            <a:extLst>
              <a:ext uri="{FF2B5EF4-FFF2-40B4-BE49-F238E27FC236}">
                <a16:creationId xmlns:a16="http://schemas.microsoft.com/office/drawing/2014/main" id="{10274C7D-BEDE-4847-9E1F-22C436C26BB6}"/>
              </a:ext>
            </a:extLst>
          </p:cNvPr>
          <p:cNvPicPr>
            <a:picLocks noChangeAspect="1"/>
          </p:cNvPicPr>
          <p:nvPr/>
        </p:nvPicPr>
        <p:blipFill>
          <a:blip r:embed="rId3"/>
          <a:stretch>
            <a:fillRect/>
          </a:stretch>
        </p:blipFill>
        <p:spPr>
          <a:xfrm>
            <a:off x="616675" y="2103838"/>
            <a:ext cx="8206740" cy="4336692"/>
          </a:xfrm>
          <a:prstGeom prst="rect">
            <a:avLst/>
          </a:prstGeom>
        </p:spPr>
      </p:pic>
      <p:sp>
        <p:nvSpPr>
          <p:cNvPr id="10" name="文本框 9">
            <a:extLst>
              <a:ext uri="{FF2B5EF4-FFF2-40B4-BE49-F238E27FC236}">
                <a16:creationId xmlns:a16="http://schemas.microsoft.com/office/drawing/2014/main" id="{7205C958-9CBA-453A-A7E2-0463B513DE94}"/>
              </a:ext>
            </a:extLst>
          </p:cNvPr>
          <p:cNvSpPr txBox="1"/>
          <p:nvPr/>
        </p:nvSpPr>
        <p:spPr>
          <a:xfrm>
            <a:off x="961293" y="1538225"/>
            <a:ext cx="5269391" cy="461665"/>
          </a:xfrm>
          <a:prstGeom prst="rect">
            <a:avLst/>
          </a:prstGeom>
          <a:noFill/>
        </p:spPr>
        <p:txBody>
          <a:bodyPr wrap="none" rtlCol="0">
            <a:spAutoFit/>
          </a:bodyPr>
          <a:lstStyle/>
          <a:p>
            <a:pPr marL="342900" indent="-342900">
              <a:buFont typeface="Wingdings" panose="05000000000000000000" pitchFamily="2" charset="2"/>
              <a:buChar char="n"/>
            </a:pPr>
            <a:r>
              <a:rPr lang="en-US" altLang="zh-CN" sz="2400" dirty="0"/>
              <a:t>Effect of NS masses parameters/MC</a:t>
            </a:r>
            <a:endParaRPr lang="zh-CN" altLang="en-US" sz="2400" dirty="0"/>
          </a:p>
        </p:txBody>
      </p:sp>
      <p:sp>
        <p:nvSpPr>
          <p:cNvPr id="5" name="文本框 4">
            <a:extLst>
              <a:ext uri="{FF2B5EF4-FFF2-40B4-BE49-F238E27FC236}">
                <a16:creationId xmlns:a16="http://schemas.microsoft.com/office/drawing/2014/main" id="{8FD1B866-57BF-49EF-84F7-7E3233AF6A19}"/>
              </a:ext>
            </a:extLst>
          </p:cNvPr>
          <p:cNvSpPr txBox="1"/>
          <p:nvPr/>
        </p:nvSpPr>
        <p:spPr>
          <a:xfrm>
            <a:off x="8656320" y="2263858"/>
            <a:ext cx="3178126" cy="2554545"/>
          </a:xfrm>
          <a:prstGeom prst="rect">
            <a:avLst/>
          </a:prstGeom>
          <a:noFill/>
        </p:spPr>
        <p:txBody>
          <a:bodyPr wrap="square" rtlCol="0">
            <a:spAutoFit/>
          </a:bodyPr>
          <a:lstStyle/>
          <a:p>
            <a:pPr marL="342900" indent="-342900" algn="just">
              <a:buFont typeface="Wingdings" panose="05000000000000000000" pitchFamily="2" charset="2"/>
              <a:buChar char="Ø"/>
            </a:pPr>
            <a:r>
              <a:rPr lang="en-US" altLang="zh-CN" sz="1600" dirty="0"/>
              <a:t>The component mass makes </a:t>
            </a:r>
            <a:r>
              <a:rPr lang="en-US" altLang="zh-CN" sz="1600" dirty="0">
                <a:solidFill>
                  <a:srgbClr val="FF0000"/>
                </a:solidFill>
              </a:rPr>
              <a:t>monstrous difference </a:t>
            </a:r>
            <a:r>
              <a:rPr lang="en-US" altLang="zh-CN" sz="1600" dirty="0"/>
              <a:t>on the maximum amplitude of GW and </a:t>
            </a:r>
            <a:r>
              <a:rPr lang="en-US" altLang="zh-CN" sz="1600" dirty="0" err="1"/>
              <a:t>mergertime</a:t>
            </a:r>
            <a:r>
              <a:rPr lang="en-US" altLang="zh-CN" sz="1600" dirty="0"/>
              <a:t> of BNS. </a:t>
            </a:r>
          </a:p>
          <a:p>
            <a:pPr marL="342900" indent="-342900" algn="just">
              <a:buFont typeface="Wingdings" panose="05000000000000000000" pitchFamily="2" charset="2"/>
              <a:buChar char="Ø"/>
            </a:pPr>
            <a:r>
              <a:rPr lang="en-US" altLang="zh-CN" sz="1600" dirty="0"/>
              <a:t>In the left panel, 1.5M⊙ simulations was aborted soon after merger caused by </a:t>
            </a:r>
            <a:r>
              <a:rPr lang="en-US" altLang="zh-CN" sz="1600" dirty="0">
                <a:solidFill>
                  <a:srgbClr val="FF0000"/>
                </a:solidFill>
              </a:rPr>
              <a:t>unknown reason, or it collapsed to a BH soon </a:t>
            </a:r>
            <a:r>
              <a:rPr lang="en-US" altLang="zh-CN" sz="1600" dirty="0"/>
              <a:t>after the merger. </a:t>
            </a:r>
          </a:p>
        </p:txBody>
      </p:sp>
      <p:sp>
        <p:nvSpPr>
          <p:cNvPr id="9" name="文本框 8">
            <a:extLst>
              <a:ext uri="{FF2B5EF4-FFF2-40B4-BE49-F238E27FC236}">
                <a16:creationId xmlns:a16="http://schemas.microsoft.com/office/drawing/2014/main" id="{75D7BFFB-FA88-4269-93D8-FDB40160A0C6}"/>
              </a:ext>
            </a:extLst>
          </p:cNvPr>
          <p:cNvSpPr txBox="1"/>
          <p:nvPr/>
        </p:nvSpPr>
        <p:spPr>
          <a:xfrm>
            <a:off x="7083052" y="1599780"/>
            <a:ext cx="4615366" cy="338554"/>
          </a:xfrm>
          <a:prstGeom prst="rect">
            <a:avLst/>
          </a:prstGeom>
          <a:noFill/>
        </p:spPr>
        <p:txBody>
          <a:bodyPr wrap="none" rtlCol="0">
            <a:spAutoFit/>
          </a:bodyPr>
          <a:lstStyle/>
          <a:p>
            <a:pPr algn="l"/>
            <a:r>
              <a:rPr lang="en-US" altLang="zh-CN" sz="1600" dirty="0">
                <a:solidFill>
                  <a:srgbClr val="00B050"/>
                </a:solidFill>
              </a:rPr>
              <a:t>L. J. Guo, W. C. Yang, YLM &amp; Y. L. Wu, 2306.XXXXX</a:t>
            </a:r>
            <a:endParaRPr lang="zh-CN" altLang="en-US" sz="1600" dirty="0">
              <a:solidFill>
                <a:srgbClr val="00B050"/>
              </a:solidFill>
            </a:endParaRPr>
          </a:p>
        </p:txBody>
      </p:sp>
      <p:sp>
        <p:nvSpPr>
          <p:cNvPr id="8" name="矩形 7">
            <a:extLst>
              <a:ext uri="{FF2B5EF4-FFF2-40B4-BE49-F238E27FC236}">
                <a16:creationId xmlns:a16="http://schemas.microsoft.com/office/drawing/2014/main" id="{BDC75920-2235-4E8F-ADF0-BB906A83EFC3}"/>
              </a:ext>
            </a:extLst>
          </p:cNvPr>
          <p:cNvSpPr/>
          <p:nvPr/>
        </p:nvSpPr>
        <p:spPr>
          <a:xfrm>
            <a:off x="4038600" y="6076335"/>
            <a:ext cx="4114800" cy="176067"/>
          </a:xfrm>
          <a:prstGeom prst="rect">
            <a:avLst/>
          </a:prstGeom>
          <a:solidFill>
            <a:schemeClr val="bg1"/>
          </a:solidFill>
          <a:ln>
            <a:noFill/>
          </a:ln>
        </p:spPr>
        <p:txBody>
          <a:bodyPr wrap="square" rtlCol="0" anchor="ctr">
            <a:spAutoFit/>
          </a:bodyPr>
          <a:lstStyle/>
          <a:p>
            <a:pPr marL="342900" indent="-342900" algn="l">
              <a:spcBef>
                <a:spcPts val="600"/>
              </a:spcBef>
              <a:spcAft>
                <a:spcPts val="0"/>
              </a:spcAft>
              <a:buFont typeface="Arial" panose="020B0604020202020204" pitchFamily="34" charset="0"/>
              <a:buChar char="•"/>
            </a:pPr>
            <a:endParaRPr lang="zh-CN" altLang="en-US" sz="20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380954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653FDD2-E9F4-4F03-B8EB-58DCBDDB3F28}"/>
              </a:ext>
            </a:extLst>
          </p:cNvPr>
          <p:cNvSpPr>
            <a:spLocks noGrp="1"/>
          </p:cNvSpPr>
          <p:nvPr>
            <p:ph type="dt" sz="half" idx="10"/>
          </p:nvPr>
        </p:nvSpPr>
        <p:spPr/>
        <p:txBody>
          <a:bodyPr/>
          <a:lstStyle/>
          <a:p>
            <a:r>
              <a:rPr lang="en-US" altLang="zh-CN"/>
              <a:t>2023/06/01</a:t>
            </a:r>
            <a:endParaRPr lang="zh-CN" altLang="en-US"/>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34</a:t>
            </a:fld>
            <a:endParaRPr lang="zh-CN" altLang="en-US"/>
          </a:p>
        </p:txBody>
      </p:sp>
      <p:sp>
        <p:nvSpPr>
          <p:cNvPr id="7" name="标题 1">
            <a:extLst>
              <a:ext uri="{FF2B5EF4-FFF2-40B4-BE49-F238E27FC236}">
                <a16:creationId xmlns:a16="http://schemas.microsoft.com/office/drawing/2014/main" id="{9438F376-7EEA-4C10-8F45-86F19897C4E4}"/>
              </a:ext>
            </a:extLst>
          </p:cNvPr>
          <p:cNvSpPr>
            <a:spLocks noGrp="1"/>
          </p:cNvSpPr>
          <p:nvPr>
            <p:ph type="title"/>
          </p:nvPr>
        </p:nvSpPr>
        <p:spPr>
          <a:xfrm>
            <a:off x="616675" y="302823"/>
            <a:ext cx="10737125" cy="1380546"/>
          </a:xfrm>
        </p:spPr>
        <p:txBody>
          <a:bodyPr>
            <a:normAutofit/>
          </a:bodyPr>
          <a:lstStyle/>
          <a:p>
            <a:pPr>
              <a:lnSpc>
                <a:spcPct val="120000"/>
              </a:lnSpc>
            </a:pPr>
            <a:r>
              <a:rPr lang="en-US" altLang="zh-CN" sz="3600" dirty="0">
                <a:latin typeface="Arial Black" panose="020B0A04020102020204" pitchFamily="34" charset="0"/>
                <a:ea typeface="Microsoft JhengHei" panose="020B0604030504040204" pitchFamily="34" charset="-120"/>
              </a:rPr>
              <a:t>GW from deconfinement phase transition</a:t>
            </a:r>
          </a:p>
        </p:txBody>
      </p:sp>
      <p:sp>
        <p:nvSpPr>
          <p:cNvPr id="3" name="页脚占位符 2">
            <a:extLst>
              <a:ext uri="{FF2B5EF4-FFF2-40B4-BE49-F238E27FC236}">
                <a16:creationId xmlns:a16="http://schemas.microsoft.com/office/drawing/2014/main" id="{E34313FD-C716-48F5-924A-A263545CE76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pic>
        <p:nvPicPr>
          <p:cNvPr id="5" name="图片 4">
            <a:extLst>
              <a:ext uri="{FF2B5EF4-FFF2-40B4-BE49-F238E27FC236}">
                <a16:creationId xmlns:a16="http://schemas.microsoft.com/office/drawing/2014/main" id="{A1108C3A-B168-483A-B870-528F1BD3B3CC}"/>
              </a:ext>
            </a:extLst>
          </p:cNvPr>
          <p:cNvPicPr>
            <a:picLocks noChangeAspect="1"/>
          </p:cNvPicPr>
          <p:nvPr/>
        </p:nvPicPr>
        <p:blipFill>
          <a:blip r:embed="rId3"/>
          <a:stretch>
            <a:fillRect/>
          </a:stretch>
        </p:blipFill>
        <p:spPr>
          <a:xfrm>
            <a:off x="1571720" y="1915251"/>
            <a:ext cx="8827034" cy="4570632"/>
          </a:xfrm>
          <a:prstGeom prst="rect">
            <a:avLst/>
          </a:prstGeom>
        </p:spPr>
      </p:pic>
      <p:sp>
        <p:nvSpPr>
          <p:cNvPr id="8" name="文本框 7">
            <a:extLst>
              <a:ext uri="{FF2B5EF4-FFF2-40B4-BE49-F238E27FC236}">
                <a16:creationId xmlns:a16="http://schemas.microsoft.com/office/drawing/2014/main" id="{4635E55D-E55C-4A83-9D19-624BB9665BBA}"/>
              </a:ext>
            </a:extLst>
          </p:cNvPr>
          <p:cNvSpPr txBox="1"/>
          <p:nvPr/>
        </p:nvSpPr>
        <p:spPr>
          <a:xfrm>
            <a:off x="961293" y="1538225"/>
            <a:ext cx="5211683" cy="461665"/>
          </a:xfrm>
          <a:prstGeom prst="rect">
            <a:avLst/>
          </a:prstGeom>
          <a:noFill/>
        </p:spPr>
        <p:txBody>
          <a:bodyPr wrap="none" rtlCol="0">
            <a:spAutoFit/>
          </a:bodyPr>
          <a:lstStyle/>
          <a:p>
            <a:pPr marL="342900" indent="-342900">
              <a:buFont typeface="Wingdings" panose="05000000000000000000" pitchFamily="2" charset="2"/>
              <a:buChar char="n"/>
            </a:pPr>
            <a:r>
              <a:rPr lang="en-US" altLang="zh-CN" sz="2400" dirty="0"/>
              <a:t>Effect of NS masses parameters/GC</a:t>
            </a:r>
            <a:endParaRPr lang="zh-CN" altLang="en-US" sz="2400" dirty="0"/>
          </a:p>
        </p:txBody>
      </p:sp>
      <p:sp>
        <p:nvSpPr>
          <p:cNvPr id="9" name="文本框 8">
            <a:extLst>
              <a:ext uri="{FF2B5EF4-FFF2-40B4-BE49-F238E27FC236}">
                <a16:creationId xmlns:a16="http://schemas.microsoft.com/office/drawing/2014/main" id="{8B7DA80F-8D05-47EE-915E-8A4EFCDD3F2E}"/>
              </a:ext>
            </a:extLst>
          </p:cNvPr>
          <p:cNvSpPr txBox="1"/>
          <p:nvPr/>
        </p:nvSpPr>
        <p:spPr>
          <a:xfrm>
            <a:off x="6845370" y="1745974"/>
            <a:ext cx="4615366" cy="338554"/>
          </a:xfrm>
          <a:prstGeom prst="rect">
            <a:avLst/>
          </a:prstGeom>
          <a:noFill/>
        </p:spPr>
        <p:txBody>
          <a:bodyPr wrap="none" rtlCol="0">
            <a:spAutoFit/>
          </a:bodyPr>
          <a:lstStyle/>
          <a:p>
            <a:pPr algn="l"/>
            <a:r>
              <a:rPr lang="en-US" altLang="zh-CN" sz="1600" dirty="0">
                <a:solidFill>
                  <a:srgbClr val="00B050"/>
                </a:solidFill>
              </a:rPr>
              <a:t>L. J. Guo, W. C. Yang, YLM &amp; Y. L. Wu, 2306.XXXXX</a:t>
            </a:r>
            <a:endParaRPr lang="zh-CN" altLang="en-US" sz="1600" dirty="0">
              <a:solidFill>
                <a:srgbClr val="00B050"/>
              </a:solidFill>
            </a:endParaRPr>
          </a:p>
        </p:txBody>
      </p:sp>
    </p:spTree>
    <p:extLst>
      <p:ext uri="{BB962C8B-B14F-4D97-AF65-F5344CB8AC3E}">
        <p14:creationId xmlns:p14="http://schemas.microsoft.com/office/powerpoint/2010/main" val="886086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653FDD2-E9F4-4F03-B8EB-58DCBDDB3F28}"/>
              </a:ext>
            </a:extLst>
          </p:cNvPr>
          <p:cNvSpPr>
            <a:spLocks noGrp="1"/>
          </p:cNvSpPr>
          <p:nvPr>
            <p:ph type="dt" sz="half" idx="10"/>
          </p:nvPr>
        </p:nvSpPr>
        <p:spPr/>
        <p:txBody>
          <a:bodyPr/>
          <a:lstStyle/>
          <a:p>
            <a:r>
              <a:rPr lang="en-US" altLang="zh-CN"/>
              <a:t>2023/06/01</a:t>
            </a:r>
            <a:endParaRPr lang="zh-CN" altLang="en-US"/>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35</a:t>
            </a:fld>
            <a:endParaRPr lang="zh-CN" altLang="en-US"/>
          </a:p>
        </p:txBody>
      </p:sp>
      <p:sp>
        <p:nvSpPr>
          <p:cNvPr id="7" name="标题 1">
            <a:extLst>
              <a:ext uri="{FF2B5EF4-FFF2-40B4-BE49-F238E27FC236}">
                <a16:creationId xmlns:a16="http://schemas.microsoft.com/office/drawing/2014/main" id="{9438F376-7EEA-4C10-8F45-86F19897C4E4}"/>
              </a:ext>
            </a:extLst>
          </p:cNvPr>
          <p:cNvSpPr>
            <a:spLocks noGrp="1"/>
          </p:cNvSpPr>
          <p:nvPr>
            <p:ph type="title"/>
          </p:nvPr>
        </p:nvSpPr>
        <p:spPr>
          <a:xfrm>
            <a:off x="616675" y="302823"/>
            <a:ext cx="10737125" cy="1380546"/>
          </a:xfrm>
        </p:spPr>
        <p:txBody>
          <a:bodyPr>
            <a:normAutofit/>
          </a:bodyPr>
          <a:lstStyle/>
          <a:p>
            <a:pPr>
              <a:lnSpc>
                <a:spcPct val="120000"/>
              </a:lnSpc>
            </a:pPr>
            <a:r>
              <a:rPr lang="en-US" altLang="zh-CN" sz="3600" dirty="0">
                <a:latin typeface="Arial Black" panose="020B0A04020102020204" pitchFamily="34" charset="0"/>
                <a:ea typeface="Microsoft JhengHei" panose="020B0604030504040204" pitchFamily="34" charset="-120"/>
              </a:rPr>
              <a:t>GW from deconfinement phase transition</a:t>
            </a:r>
          </a:p>
        </p:txBody>
      </p:sp>
      <p:sp>
        <p:nvSpPr>
          <p:cNvPr id="3" name="页脚占位符 2">
            <a:extLst>
              <a:ext uri="{FF2B5EF4-FFF2-40B4-BE49-F238E27FC236}">
                <a16:creationId xmlns:a16="http://schemas.microsoft.com/office/drawing/2014/main" id="{E34313FD-C716-48F5-924A-A263545CE76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pic>
        <p:nvPicPr>
          <p:cNvPr id="2" name="图片 1">
            <a:extLst>
              <a:ext uri="{FF2B5EF4-FFF2-40B4-BE49-F238E27FC236}">
                <a16:creationId xmlns:a16="http://schemas.microsoft.com/office/drawing/2014/main" id="{AE460B19-1401-4DDE-A068-D884DE4F82E2}"/>
              </a:ext>
            </a:extLst>
          </p:cNvPr>
          <p:cNvPicPr>
            <a:picLocks noChangeAspect="1"/>
          </p:cNvPicPr>
          <p:nvPr/>
        </p:nvPicPr>
        <p:blipFill>
          <a:blip r:embed="rId3"/>
          <a:stretch>
            <a:fillRect/>
          </a:stretch>
        </p:blipFill>
        <p:spPr>
          <a:xfrm>
            <a:off x="1890917" y="1927097"/>
            <a:ext cx="8883763" cy="4538895"/>
          </a:xfrm>
          <a:prstGeom prst="rect">
            <a:avLst/>
          </a:prstGeom>
        </p:spPr>
      </p:pic>
      <p:sp>
        <p:nvSpPr>
          <p:cNvPr id="8" name="文本框 7">
            <a:extLst>
              <a:ext uri="{FF2B5EF4-FFF2-40B4-BE49-F238E27FC236}">
                <a16:creationId xmlns:a16="http://schemas.microsoft.com/office/drawing/2014/main" id="{408BAE9C-E2B5-482A-A88B-6FE63638FC4C}"/>
              </a:ext>
            </a:extLst>
          </p:cNvPr>
          <p:cNvSpPr txBox="1"/>
          <p:nvPr/>
        </p:nvSpPr>
        <p:spPr>
          <a:xfrm>
            <a:off x="961293" y="1538225"/>
            <a:ext cx="5194051" cy="461665"/>
          </a:xfrm>
          <a:prstGeom prst="rect">
            <a:avLst/>
          </a:prstGeom>
          <a:noFill/>
        </p:spPr>
        <p:txBody>
          <a:bodyPr wrap="none" rtlCol="0">
            <a:spAutoFit/>
          </a:bodyPr>
          <a:lstStyle/>
          <a:p>
            <a:pPr marL="342900" indent="-342900">
              <a:buFont typeface="Wingdings" panose="05000000000000000000" pitchFamily="2" charset="2"/>
              <a:buChar char="n"/>
            </a:pPr>
            <a:r>
              <a:rPr lang="en-US" altLang="zh-CN" sz="2400" dirty="0"/>
              <a:t>Effect of NS masses parameters/CO</a:t>
            </a:r>
            <a:endParaRPr lang="zh-CN" altLang="en-US" sz="2400" dirty="0"/>
          </a:p>
        </p:txBody>
      </p:sp>
      <p:sp>
        <p:nvSpPr>
          <p:cNvPr id="9" name="文本框 8">
            <a:extLst>
              <a:ext uri="{FF2B5EF4-FFF2-40B4-BE49-F238E27FC236}">
                <a16:creationId xmlns:a16="http://schemas.microsoft.com/office/drawing/2014/main" id="{AAE4A770-8A0E-4837-99AF-DC805DF533B4}"/>
              </a:ext>
            </a:extLst>
          </p:cNvPr>
          <p:cNvSpPr txBox="1"/>
          <p:nvPr/>
        </p:nvSpPr>
        <p:spPr>
          <a:xfrm>
            <a:off x="6860118" y="1769057"/>
            <a:ext cx="4615366" cy="338554"/>
          </a:xfrm>
          <a:prstGeom prst="rect">
            <a:avLst/>
          </a:prstGeom>
          <a:noFill/>
        </p:spPr>
        <p:txBody>
          <a:bodyPr wrap="none" rtlCol="0">
            <a:spAutoFit/>
          </a:bodyPr>
          <a:lstStyle/>
          <a:p>
            <a:pPr algn="l"/>
            <a:r>
              <a:rPr lang="en-US" altLang="zh-CN" sz="1600" dirty="0">
                <a:solidFill>
                  <a:srgbClr val="00B050"/>
                </a:solidFill>
              </a:rPr>
              <a:t>L. J. Guo, W. C. Yang, YLM &amp; Y. L. Wu, 2306.XXXXX</a:t>
            </a:r>
            <a:endParaRPr lang="zh-CN" altLang="en-US" sz="1600" dirty="0">
              <a:solidFill>
                <a:srgbClr val="00B050"/>
              </a:solidFill>
            </a:endParaRPr>
          </a:p>
        </p:txBody>
      </p:sp>
    </p:spTree>
    <p:extLst>
      <p:ext uri="{BB962C8B-B14F-4D97-AF65-F5344CB8AC3E}">
        <p14:creationId xmlns:p14="http://schemas.microsoft.com/office/powerpoint/2010/main" val="3969197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653FDD2-E9F4-4F03-B8EB-58DCBDDB3F28}"/>
              </a:ext>
            </a:extLst>
          </p:cNvPr>
          <p:cNvSpPr>
            <a:spLocks noGrp="1"/>
          </p:cNvSpPr>
          <p:nvPr>
            <p:ph type="dt" sz="half" idx="10"/>
          </p:nvPr>
        </p:nvSpPr>
        <p:spPr/>
        <p:txBody>
          <a:bodyPr/>
          <a:lstStyle/>
          <a:p>
            <a:r>
              <a:rPr lang="en-US" altLang="zh-CN"/>
              <a:t>2023/06/01</a:t>
            </a:r>
            <a:endParaRPr lang="zh-CN" altLang="en-US"/>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36</a:t>
            </a:fld>
            <a:endParaRPr lang="zh-CN" altLang="en-US"/>
          </a:p>
        </p:txBody>
      </p:sp>
      <p:sp>
        <p:nvSpPr>
          <p:cNvPr id="7" name="标题 1">
            <a:extLst>
              <a:ext uri="{FF2B5EF4-FFF2-40B4-BE49-F238E27FC236}">
                <a16:creationId xmlns:a16="http://schemas.microsoft.com/office/drawing/2014/main" id="{9438F376-7EEA-4C10-8F45-86F19897C4E4}"/>
              </a:ext>
            </a:extLst>
          </p:cNvPr>
          <p:cNvSpPr>
            <a:spLocks noGrp="1"/>
          </p:cNvSpPr>
          <p:nvPr>
            <p:ph type="title"/>
          </p:nvPr>
        </p:nvSpPr>
        <p:spPr>
          <a:xfrm>
            <a:off x="616675" y="302823"/>
            <a:ext cx="10737125" cy="1380546"/>
          </a:xfrm>
        </p:spPr>
        <p:txBody>
          <a:bodyPr>
            <a:normAutofit/>
          </a:bodyPr>
          <a:lstStyle/>
          <a:p>
            <a:pPr>
              <a:lnSpc>
                <a:spcPct val="120000"/>
              </a:lnSpc>
            </a:pPr>
            <a:r>
              <a:rPr lang="en-US" altLang="zh-CN" sz="3600" dirty="0">
                <a:latin typeface="Arial Black" panose="020B0A04020102020204" pitchFamily="34" charset="0"/>
                <a:ea typeface="Microsoft JhengHei" panose="020B0604030504040204" pitchFamily="34" charset="-120"/>
              </a:rPr>
              <a:t>GW from deconfinement phase transition</a:t>
            </a:r>
          </a:p>
        </p:txBody>
      </p:sp>
      <p:sp>
        <p:nvSpPr>
          <p:cNvPr id="3" name="页脚占位符 2">
            <a:extLst>
              <a:ext uri="{FF2B5EF4-FFF2-40B4-BE49-F238E27FC236}">
                <a16:creationId xmlns:a16="http://schemas.microsoft.com/office/drawing/2014/main" id="{E34313FD-C716-48F5-924A-A263545CE76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pic>
        <p:nvPicPr>
          <p:cNvPr id="5" name="图片 4">
            <a:extLst>
              <a:ext uri="{FF2B5EF4-FFF2-40B4-BE49-F238E27FC236}">
                <a16:creationId xmlns:a16="http://schemas.microsoft.com/office/drawing/2014/main" id="{8717F3A5-1E28-45BA-B6E8-2349A13A3781}"/>
              </a:ext>
            </a:extLst>
          </p:cNvPr>
          <p:cNvPicPr>
            <a:picLocks noChangeAspect="1"/>
          </p:cNvPicPr>
          <p:nvPr/>
        </p:nvPicPr>
        <p:blipFill>
          <a:blip r:embed="rId3"/>
          <a:stretch>
            <a:fillRect/>
          </a:stretch>
        </p:blipFill>
        <p:spPr>
          <a:xfrm>
            <a:off x="2077503" y="1835487"/>
            <a:ext cx="8512918" cy="4520863"/>
          </a:xfrm>
          <a:prstGeom prst="rect">
            <a:avLst/>
          </a:prstGeom>
        </p:spPr>
      </p:pic>
      <p:sp>
        <p:nvSpPr>
          <p:cNvPr id="8" name="文本框 7">
            <a:extLst>
              <a:ext uri="{FF2B5EF4-FFF2-40B4-BE49-F238E27FC236}">
                <a16:creationId xmlns:a16="http://schemas.microsoft.com/office/drawing/2014/main" id="{03B6B36E-8091-4316-8DAC-30210FB2A00B}"/>
              </a:ext>
            </a:extLst>
          </p:cNvPr>
          <p:cNvSpPr txBox="1"/>
          <p:nvPr/>
        </p:nvSpPr>
        <p:spPr>
          <a:xfrm>
            <a:off x="1089660" y="1402342"/>
            <a:ext cx="8178842" cy="461665"/>
          </a:xfrm>
          <a:prstGeom prst="rect">
            <a:avLst/>
          </a:prstGeom>
          <a:noFill/>
        </p:spPr>
        <p:txBody>
          <a:bodyPr wrap="none" rtlCol="0">
            <a:spAutoFit/>
          </a:bodyPr>
          <a:lstStyle/>
          <a:p>
            <a:pPr marL="342900" indent="-342900">
              <a:buFont typeface="Wingdings" panose="05000000000000000000" pitchFamily="2" charset="2"/>
              <a:buChar char="n"/>
            </a:pPr>
            <a:r>
              <a:rPr lang="en-US" altLang="zh-CN" sz="2400" dirty="0"/>
              <a:t>Form of deconfinement phase transition effect on the GW</a:t>
            </a:r>
            <a:endParaRPr lang="zh-CN" altLang="en-US" sz="2400" dirty="0"/>
          </a:p>
        </p:txBody>
      </p:sp>
      <p:sp>
        <p:nvSpPr>
          <p:cNvPr id="10" name="文本框 9">
            <a:extLst>
              <a:ext uri="{FF2B5EF4-FFF2-40B4-BE49-F238E27FC236}">
                <a16:creationId xmlns:a16="http://schemas.microsoft.com/office/drawing/2014/main" id="{9D56A882-715A-4885-A1C1-E32A80A27F59}"/>
              </a:ext>
            </a:extLst>
          </p:cNvPr>
          <p:cNvSpPr txBox="1"/>
          <p:nvPr/>
        </p:nvSpPr>
        <p:spPr>
          <a:xfrm>
            <a:off x="1109074" y="5519504"/>
            <a:ext cx="9973852" cy="1077218"/>
          </a:xfrm>
          <a:prstGeom prst="rect">
            <a:avLst/>
          </a:prstGeom>
          <a:solidFill>
            <a:schemeClr val="bg1"/>
          </a:solidFill>
          <a:ln w="19050">
            <a:solidFill>
              <a:srgbClr val="00B0F0"/>
            </a:solidFill>
          </a:ln>
        </p:spPr>
        <p:txBody>
          <a:bodyPr wrap="square" rtlCol="0">
            <a:spAutoFit/>
          </a:bodyPr>
          <a:lstStyle/>
          <a:p>
            <a:r>
              <a:rPr lang="en-US" altLang="zh-CN" sz="1600" dirty="0"/>
              <a:t>All simulations have components mass 1.1M⊙ + 1.1M⊙. For MC: </a:t>
            </a:r>
            <a:r>
              <a:rPr lang="en-US" altLang="zh-CN" sz="1600" dirty="0" err="1"/>
              <a:t>ptr</a:t>
            </a:r>
            <a:r>
              <a:rPr lang="en-US" altLang="zh-CN" sz="1600" dirty="0"/>
              <a:t> = 35MeV and </a:t>
            </a:r>
            <a:r>
              <a:rPr lang="en-US" altLang="zh-CN" sz="1600" dirty="0" err="1"/>
              <a:t>Δε</a:t>
            </a:r>
            <a:r>
              <a:rPr lang="en-US" altLang="zh-CN" sz="1600" dirty="0"/>
              <a:t> = 100MeV; For GC: </a:t>
            </a:r>
            <a:r>
              <a:rPr lang="en-US" altLang="zh-CN" sz="1600" dirty="0" err="1"/>
              <a:t>ptr</a:t>
            </a:r>
            <a:r>
              <a:rPr lang="en-US" altLang="zh-CN" sz="1600" dirty="0"/>
              <a:t> = 20MeV, </a:t>
            </a:r>
            <a:r>
              <a:rPr lang="en-US" altLang="zh-CN" sz="1600" dirty="0" err="1"/>
              <a:t>pcss</a:t>
            </a:r>
            <a:r>
              <a:rPr lang="en-US" altLang="zh-CN" sz="1600" dirty="0"/>
              <a:t> = 50MeV and </a:t>
            </a:r>
            <a:r>
              <a:rPr lang="en-US" altLang="zh-CN" sz="1600" dirty="0" err="1"/>
              <a:t>Δε</a:t>
            </a:r>
            <a:r>
              <a:rPr lang="en-US" altLang="zh-CN" sz="1600" dirty="0"/>
              <a:t> = 175MeV , </a:t>
            </a:r>
            <a:r>
              <a:rPr lang="en-US" altLang="zh-CN" sz="1600" dirty="0">
                <a:solidFill>
                  <a:srgbClr val="FF0000"/>
                </a:solidFill>
              </a:rPr>
              <a:t>with those parameters it could be ensured that EOS of MC and GC can precisely overlap before and after the phase transition </a:t>
            </a:r>
            <a:r>
              <a:rPr lang="en-US" altLang="zh-CN" sz="1600" dirty="0"/>
              <a:t>as shown in the right panel so that make it possible to control the construction method of phase transition as the only variable between different simulations.</a:t>
            </a:r>
            <a:endParaRPr lang="zh-CN" altLang="en-US" sz="1600" dirty="0"/>
          </a:p>
        </p:txBody>
      </p:sp>
      <p:sp>
        <p:nvSpPr>
          <p:cNvPr id="11" name="文本框 10">
            <a:extLst>
              <a:ext uri="{FF2B5EF4-FFF2-40B4-BE49-F238E27FC236}">
                <a16:creationId xmlns:a16="http://schemas.microsoft.com/office/drawing/2014/main" id="{CA80DFEA-4458-46F0-B170-51F7CEDD8153}"/>
              </a:ext>
            </a:extLst>
          </p:cNvPr>
          <p:cNvSpPr txBox="1"/>
          <p:nvPr/>
        </p:nvSpPr>
        <p:spPr>
          <a:xfrm>
            <a:off x="348706" y="5166406"/>
            <a:ext cx="4615366" cy="338554"/>
          </a:xfrm>
          <a:prstGeom prst="rect">
            <a:avLst/>
          </a:prstGeom>
          <a:noFill/>
        </p:spPr>
        <p:txBody>
          <a:bodyPr wrap="none" rtlCol="0">
            <a:spAutoFit/>
          </a:bodyPr>
          <a:lstStyle/>
          <a:p>
            <a:pPr algn="l"/>
            <a:r>
              <a:rPr lang="en-US" altLang="zh-CN" sz="1600" dirty="0">
                <a:solidFill>
                  <a:srgbClr val="00B050"/>
                </a:solidFill>
              </a:rPr>
              <a:t>L. J. Guo, W. C. Yang, YLM &amp; Y. L. Wu, 2306.XXXXX</a:t>
            </a:r>
            <a:endParaRPr lang="zh-CN" altLang="en-US" sz="1600" dirty="0">
              <a:solidFill>
                <a:srgbClr val="00B050"/>
              </a:solidFill>
            </a:endParaRPr>
          </a:p>
        </p:txBody>
      </p:sp>
    </p:spTree>
    <p:extLst>
      <p:ext uri="{BB962C8B-B14F-4D97-AF65-F5344CB8AC3E}">
        <p14:creationId xmlns:p14="http://schemas.microsoft.com/office/powerpoint/2010/main" val="3186020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653FDD2-E9F4-4F03-B8EB-58DCBDDB3F28}"/>
              </a:ext>
            </a:extLst>
          </p:cNvPr>
          <p:cNvSpPr>
            <a:spLocks noGrp="1"/>
          </p:cNvSpPr>
          <p:nvPr>
            <p:ph type="dt" sz="half" idx="10"/>
          </p:nvPr>
        </p:nvSpPr>
        <p:spPr/>
        <p:txBody>
          <a:bodyPr/>
          <a:lstStyle/>
          <a:p>
            <a:r>
              <a:rPr lang="en-US" altLang="zh-CN"/>
              <a:t>2023/06/01</a:t>
            </a:r>
            <a:endParaRPr lang="zh-CN" altLang="en-US"/>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37</a:t>
            </a:fld>
            <a:endParaRPr lang="zh-CN" altLang="en-US"/>
          </a:p>
        </p:txBody>
      </p:sp>
      <p:sp>
        <p:nvSpPr>
          <p:cNvPr id="7" name="标题 1">
            <a:extLst>
              <a:ext uri="{FF2B5EF4-FFF2-40B4-BE49-F238E27FC236}">
                <a16:creationId xmlns:a16="http://schemas.microsoft.com/office/drawing/2014/main" id="{9438F376-7EEA-4C10-8F45-86F19897C4E4}"/>
              </a:ext>
            </a:extLst>
          </p:cNvPr>
          <p:cNvSpPr>
            <a:spLocks noGrp="1"/>
          </p:cNvSpPr>
          <p:nvPr>
            <p:ph type="title"/>
          </p:nvPr>
        </p:nvSpPr>
        <p:spPr>
          <a:xfrm>
            <a:off x="616675" y="302823"/>
            <a:ext cx="10737125" cy="1380546"/>
          </a:xfrm>
        </p:spPr>
        <p:txBody>
          <a:bodyPr>
            <a:normAutofit/>
          </a:bodyPr>
          <a:lstStyle/>
          <a:p>
            <a:pPr>
              <a:lnSpc>
                <a:spcPct val="120000"/>
              </a:lnSpc>
            </a:pPr>
            <a:r>
              <a:rPr lang="en-US" altLang="zh-CN" sz="3600" dirty="0">
                <a:latin typeface="Arial Black" panose="020B0A04020102020204" pitchFamily="34" charset="0"/>
                <a:ea typeface="Microsoft JhengHei" panose="020B0604030504040204" pitchFamily="34" charset="-120"/>
              </a:rPr>
              <a:t>GW from deconfinement phase transition</a:t>
            </a:r>
          </a:p>
        </p:txBody>
      </p:sp>
      <p:sp>
        <p:nvSpPr>
          <p:cNvPr id="3" name="页脚占位符 2">
            <a:extLst>
              <a:ext uri="{FF2B5EF4-FFF2-40B4-BE49-F238E27FC236}">
                <a16:creationId xmlns:a16="http://schemas.microsoft.com/office/drawing/2014/main" id="{E34313FD-C716-48F5-924A-A263545CE76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pic>
        <p:nvPicPr>
          <p:cNvPr id="5" name="图片 4">
            <a:extLst>
              <a:ext uri="{FF2B5EF4-FFF2-40B4-BE49-F238E27FC236}">
                <a16:creationId xmlns:a16="http://schemas.microsoft.com/office/drawing/2014/main" id="{8717F3A5-1E28-45BA-B6E8-2349A13A3781}"/>
              </a:ext>
            </a:extLst>
          </p:cNvPr>
          <p:cNvPicPr>
            <a:picLocks noChangeAspect="1"/>
          </p:cNvPicPr>
          <p:nvPr/>
        </p:nvPicPr>
        <p:blipFill>
          <a:blip r:embed="rId3"/>
          <a:stretch>
            <a:fillRect/>
          </a:stretch>
        </p:blipFill>
        <p:spPr>
          <a:xfrm>
            <a:off x="2077503" y="1835487"/>
            <a:ext cx="8512918" cy="4520863"/>
          </a:xfrm>
          <a:prstGeom prst="rect">
            <a:avLst/>
          </a:prstGeom>
        </p:spPr>
      </p:pic>
      <p:sp>
        <p:nvSpPr>
          <p:cNvPr id="8" name="文本框 7">
            <a:extLst>
              <a:ext uri="{FF2B5EF4-FFF2-40B4-BE49-F238E27FC236}">
                <a16:creationId xmlns:a16="http://schemas.microsoft.com/office/drawing/2014/main" id="{03B6B36E-8091-4316-8DAC-30210FB2A00B}"/>
              </a:ext>
            </a:extLst>
          </p:cNvPr>
          <p:cNvSpPr txBox="1"/>
          <p:nvPr/>
        </p:nvSpPr>
        <p:spPr>
          <a:xfrm>
            <a:off x="1089660" y="1402342"/>
            <a:ext cx="8178842" cy="461665"/>
          </a:xfrm>
          <a:prstGeom prst="rect">
            <a:avLst/>
          </a:prstGeom>
          <a:noFill/>
        </p:spPr>
        <p:txBody>
          <a:bodyPr wrap="none" rtlCol="0">
            <a:spAutoFit/>
          </a:bodyPr>
          <a:lstStyle/>
          <a:p>
            <a:pPr marL="342900" indent="-342900">
              <a:buFont typeface="Wingdings" panose="05000000000000000000" pitchFamily="2" charset="2"/>
              <a:buChar char="n"/>
            </a:pPr>
            <a:r>
              <a:rPr lang="en-US" altLang="zh-CN" sz="2400" dirty="0"/>
              <a:t>Form of deconfinement phase transition effect on the GW</a:t>
            </a:r>
            <a:endParaRPr lang="zh-CN" altLang="en-US" sz="2400" dirty="0"/>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600B0AC2-E553-4811-8B50-EF6DDE7709CF}"/>
                  </a:ext>
                </a:extLst>
              </p:cNvPr>
              <p:cNvSpPr txBox="1"/>
              <p:nvPr/>
            </p:nvSpPr>
            <p:spPr>
              <a:xfrm>
                <a:off x="1198082" y="5231738"/>
                <a:ext cx="10271760" cy="1343445"/>
              </a:xfrm>
              <a:prstGeom prst="rect">
                <a:avLst/>
              </a:prstGeom>
              <a:solidFill>
                <a:schemeClr val="bg1"/>
              </a:solidFill>
              <a:ln w="19050">
                <a:solidFill>
                  <a:srgbClr val="00B0F0"/>
                </a:solidFill>
              </a:ln>
            </p:spPr>
            <p:txBody>
              <a:bodyPr wrap="square" rtlCol="0">
                <a:spAutoFit/>
              </a:bodyPr>
              <a:lstStyle/>
              <a:p>
                <a:r>
                  <a:rPr lang="en-US" altLang="zh-CN" sz="1600" dirty="0">
                    <a:solidFill>
                      <a:srgbClr val="FF0000"/>
                    </a:solidFill>
                  </a:rPr>
                  <a:t>Little different in the </a:t>
                </a:r>
                <a:r>
                  <a:rPr lang="en-US" altLang="zh-CN" sz="1600" dirty="0" err="1">
                    <a:solidFill>
                      <a:srgbClr val="FF0000"/>
                    </a:solidFill>
                  </a:rPr>
                  <a:t>inspiral</a:t>
                </a:r>
                <a:r>
                  <a:rPr lang="en-US" altLang="zh-CN" sz="1600" dirty="0">
                    <a:solidFill>
                      <a:srgbClr val="FF0000"/>
                    </a:solidFill>
                  </a:rPr>
                  <a:t> stage, </a:t>
                </a:r>
                <a:r>
                  <a:rPr lang="en-US" altLang="zh-CN" sz="1600" dirty="0"/>
                  <a:t>because the phase transition has negligible influence in stars with mass  1.1M⊙. </a:t>
                </a:r>
                <a:r>
                  <a:rPr lang="en-US" altLang="zh-CN" sz="1600" dirty="0">
                    <a:solidFill>
                      <a:srgbClr val="FF0000"/>
                    </a:solidFill>
                  </a:rPr>
                  <a:t>With the increasing of maximum density and pressure </a:t>
                </a:r>
                <a:r>
                  <a:rPr lang="en-US" altLang="zh-CN" sz="1600" dirty="0"/>
                  <a:t>during the binary merger, the phase transition start to play a considerable role in the post-merger stage, this is reflected in the significant differences of waveform after </a:t>
                </a:r>
                <a14:m>
                  <m:oMath xmlns:m="http://schemas.openxmlformats.org/officeDocument/2006/math">
                    <m:r>
                      <a:rPr lang="en-US" altLang="zh-CN" sz="1600" b="0" i="1" smtClean="0">
                        <a:latin typeface="Cambria Math" panose="02040503050406030204" pitchFamily="18" charset="0"/>
                      </a:rPr>
                      <m:t>𝑡</m:t>
                    </m:r>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𝑡</m:t>
                        </m:r>
                      </m:e>
                      <m:sub>
                        <m:r>
                          <a:rPr lang="en-US" altLang="zh-CN" sz="1600" b="0" i="1" smtClean="0">
                            <a:latin typeface="Cambria Math" panose="02040503050406030204" pitchFamily="18" charset="0"/>
                          </a:rPr>
                          <m:t>𝑚𝑒𝑟𝑔𝑒𝑟</m:t>
                        </m:r>
                      </m:sub>
                    </m:sSub>
                    <m:r>
                      <a:rPr lang="en-US" altLang="zh-CN" sz="1600" b="0" i="1" smtClean="0">
                        <a:latin typeface="Cambria Math" panose="02040503050406030204" pitchFamily="18" charset="0"/>
                      </a:rPr>
                      <m:t>&gt;0</m:t>
                    </m:r>
                  </m:oMath>
                </a14:m>
                <a:r>
                  <a:rPr lang="en-US" altLang="zh-CN" sz="1600" dirty="0"/>
                  <a:t>. Also we </a:t>
                </a:r>
                <a:r>
                  <a:rPr lang="en-US" altLang="zh-CN" sz="1600" dirty="0">
                    <a:solidFill>
                      <a:srgbClr val="FF0000"/>
                    </a:solidFill>
                  </a:rPr>
                  <a:t>can distinguish </a:t>
                </a:r>
                <a:r>
                  <a:rPr lang="en-US" altLang="zh-CN" sz="1600" dirty="0"/>
                  <a:t>that GC has larger amplitude than MC in the pot-merger stage, and it shows </a:t>
                </a:r>
                <a:r>
                  <a:rPr lang="en-US" altLang="zh-CN" sz="1600" dirty="0">
                    <a:solidFill>
                      <a:srgbClr val="FF0000"/>
                    </a:solidFill>
                  </a:rPr>
                  <a:t>smaller difference </a:t>
                </a:r>
                <a:r>
                  <a:rPr lang="en-US" altLang="zh-CN" sz="1600" dirty="0"/>
                  <a:t>from Gray line (without phase transition) compared to MC.</a:t>
                </a:r>
                <a:endParaRPr lang="zh-CN" altLang="en-US" sz="1600" dirty="0"/>
              </a:p>
            </p:txBody>
          </p:sp>
        </mc:Choice>
        <mc:Fallback xmlns="">
          <p:sp>
            <p:nvSpPr>
              <p:cNvPr id="11" name="文本框 10">
                <a:extLst>
                  <a:ext uri="{FF2B5EF4-FFF2-40B4-BE49-F238E27FC236}">
                    <a16:creationId xmlns:a16="http://schemas.microsoft.com/office/drawing/2014/main" id="{600B0AC2-E553-4811-8B50-EF6DDE7709CF}"/>
                  </a:ext>
                </a:extLst>
              </p:cNvPr>
              <p:cNvSpPr txBox="1">
                <a:spLocks noRot="1" noChangeAspect="1" noMove="1" noResize="1" noEditPoints="1" noAdjustHandles="1" noChangeArrowheads="1" noChangeShapeType="1" noTextEdit="1"/>
              </p:cNvSpPr>
              <p:nvPr/>
            </p:nvSpPr>
            <p:spPr>
              <a:xfrm>
                <a:off x="1198082" y="5231738"/>
                <a:ext cx="10271760" cy="1343445"/>
              </a:xfrm>
              <a:prstGeom prst="rect">
                <a:avLst/>
              </a:prstGeom>
              <a:blipFill>
                <a:blip r:embed="rId4"/>
                <a:stretch>
                  <a:fillRect l="-296" t="-893" r="-178" b="-3571"/>
                </a:stretch>
              </a:blipFill>
              <a:ln w="19050">
                <a:solidFill>
                  <a:srgbClr val="00B0F0"/>
                </a:solidFill>
              </a:ln>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86CFC1C3-CC25-4308-88F8-CBC4B273B90A}"/>
              </a:ext>
            </a:extLst>
          </p:cNvPr>
          <p:cNvSpPr txBox="1"/>
          <p:nvPr/>
        </p:nvSpPr>
        <p:spPr>
          <a:xfrm>
            <a:off x="838200" y="4885038"/>
            <a:ext cx="4615366" cy="338554"/>
          </a:xfrm>
          <a:prstGeom prst="rect">
            <a:avLst/>
          </a:prstGeom>
          <a:noFill/>
        </p:spPr>
        <p:txBody>
          <a:bodyPr wrap="none" rtlCol="0">
            <a:spAutoFit/>
          </a:bodyPr>
          <a:lstStyle/>
          <a:p>
            <a:pPr algn="l"/>
            <a:r>
              <a:rPr lang="en-US" altLang="zh-CN" sz="1600" dirty="0">
                <a:solidFill>
                  <a:srgbClr val="00B050"/>
                </a:solidFill>
              </a:rPr>
              <a:t>L. J. Guo, W. C. Yang, YLM &amp; Y. L. Wu, 2306.XXXXX</a:t>
            </a:r>
            <a:endParaRPr lang="zh-CN" altLang="en-US" sz="1600" dirty="0">
              <a:solidFill>
                <a:srgbClr val="00B050"/>
              </a:solidFill>
            </a:endParaRPr>
          </a:p>
        </p:txBody>
      </p:sp>
    </p:spTree>
    <p:extLst>
      <p:ext uri="{BB962C8B-B14F-4D97-AF65-F5344CB8AC3E}">
        <p14:creationId xmlns:p14="http://schemas.microsoft.com/office/powerpoint/2010/main" val="684672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653FDD2-E9F4-4F03-B8EB-58DCBDDB3F28}"/>
              </a:ext>
            </a:extLst>
          </p:cNvPr>
          <p:cNvSpPr>
            <a:spLocks noGrp="1"/>
          </p:cNvSpPr>
          <p:nvPr>
            <p:ph type="dt" sz="half" idx="10"/>
          </p:nvPr>
        </p:nvSpPr>
        <p:spPr/>
        <p:txBody>
          <a:bodyPr/>
          <a:lstStyle/>
          <a:p>
            <a:r>
              <a:rPr lang="en-US" altLang="zh-CN"/>
              <a:t>2023/06/01</a:t>
            </a:r>
            <a:endParaRPr lang="zh-CN" altLang="en-US"/>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38</a:t>
            </a:fld>
            <a:endParaRPr lang="zh-CN" altLang="en-US"/>
          </a:p>
        </p:txBody>
      </p:sp>
      <p:sp>
        <p:nvSpPr>
          <p:cNvPr id="7" name="标题 1">
            <a:extLst>
              <a:ext uri="{FF2B5EF4-FFF2-40B4-BE49-F238E27FC236}">
                <a16:creationId xmlns:a16="http://schemas.microsoft.com/office/drawing/2014/main" id="{9438F376-7EEA-4C10-8F45-86F19897C4E4}"/>
              </a:ext>
            </a:extLst>
          </p:cNvPr>
          <p:cNvSpPr>
            <a:spLocks noGrp="1"/>
          </p:cNvSpPr>
          <p:nvPr>
            <p:ph type="title"/>
          </p:nvPr>
        </p:nvSpPr>
        <p:spPr>
          <a:xfrm>
            <a:off x="616675" y="302823"/>
            <a:ext cx="10737125" cy="1380546"/>
          </a:xfrm>
        </p:spPr>
        <p:txBody>
          <a:bodyPr>
            <a:normAutofit/>
          </a:bodyPr>
          <a:lstStyle/>
          <a:p>
            <a:pPr>
              <a:lnSpc>
                <a:spcPct val="120000"/>
              </a:lnSpc>
            </a:pPr>
            <a:r>
              <a:rPr lang="en-US" altLang="zh-CN" sz="3600" dirty="0">
                <a:latin typeface="Arial Black" panose="020B0A04020102020204" pitchFamily="34" charset="0"/>
                <a:ea typeface="Microsoft JhengHei" panose="020B0604030504040204" pitchFamily="34" charset="-120"/>
              </a:rPr>
              <a:t>GW from deconfinement phase transition</a:t>
            </a:r>
          </a:p>
        </p:txBody>
      </p:sp>
      <p:sp>
        <p:nvSpPr>
          <p:cNvPr id="3" name="页脚占位符 2">
            <a:extLst>
              <a:ext uri="{FF2B5EF4-FFF2-40B4-BE49-F238E27FC236}">
                <a16:creationId xmlns:a16="http://schemas.microsoft.com/office/drawing/2014/main" id="{E34313FD-C716-48F5-924A-A263545CE76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pic>
        <p:nvPicPr>
          <p:cNvPr id="2" name="图片 1">
            <a:extLst>
              <a:ext uri="{FF2B5EF4-FFF2-40B4-BE49-F238E27FC236}">
                <a16:creationId xmlns:a16="http://schemas.microsoft.com/office/drawing/2014/main" id="{C5D91F4C-6DB8-46E4-B48F-A05633FF8CC0}"/>
              </a:ext>
            </a:extLst>
          </p:cNvPr>
          <p:cNvPicPr>
            <a:picLocks noChangeAspect="1"/>
          </p:cNvPicPr>
          <p:nvPr/>
        </p:nvPicPr>
        <p:blipFill>
          <a:blip r:embed="rId3"/>
          <a:stretch>
            <a:fillRect/>
          </a:stretch>
        </p:blipFill>
        <p:spPr>
          <a:xfrm>
            <a:off x="1513686" y="1962539"/>
            <a:ext cx="8981748" cy="4592638"/>
          </a:xfrm>
          <a:prstGeom prst="rect">
            <a:avLst/>
          </a:prstGeom>
        </p:spPr>
      </p:pic>
      <p:sp>
        <p:nvSpPr>
          <p:cNvPr id="8" name="文本框 7">
            <a:extLst>
              <a:ext uri="{FF2B5EF4-FFF2-40B4-BE49-F238E27FC236}">
                <a16:creationId xmlns:a16="http://schemas.microsoft.com/office/drawing/2014/main" id="{42F1F2E8-66A7-4505-8D48-AB500B84D7F4}"/>
              </a:ext>
            </a:extLst>
          </p:cNvPr>
          <p:cNvSpPr txBox="1"/>
          <p:nvPr/>
        </p:nvSpPr>
        <p:spPr>
          <a:xfrm>
            <a:off x="1089660" y="1402342"/>
            <a:ext cx="8178842" cy="461665"/>
          </a:xfrm>
          <a:prstGeom prst="rect">
            <a:avLst/>
          </a:prstGeom>
          <a:noFill/>
        </p:spPr>
        <p:txBody>
          <a:bodyPr wrap="none" rtlCol="0">
            <a:spAutoFit/>
          </a:bodyPr>
          <a:lstStyle/>
          <a:p>
            <a:pPr marL="342900" indent="-342900">
              <a:buFont typeface="Wingdings" panose="05000000000000000000" pitchFamily="2" charset="2"/>
              <a:buChar char="n"/>
            </a:pPr>
            <a:r>
              <a:rPr lang="en-US" altLang="zh-CN" sz="2400" dirty="0"/>
              <a:t>Form of deconfinement phase transition effect on the GW</a:t>
            </a:r>
            <a:endParaRPr lang="zh-CN" altLang="en-US" sz="2400" dirty="0"/>
          </a:p>
        </p:txBody>
      </p:sp>
      <p:sp>
        <p:nvSpPr>
          <p:cNvPr id="9" name="文本框 8">
            <a:extLst>
              <a:ext uri="{FF2B5EF4-FFF2-40B4-BE49-F238E27FC236}">
                <a16:creationId xmlns:a16="http://schemas.microsoft.com/office/drawing/2014/main" id="{CDB7C43A-39CD-471F-B6A4-C96288B2DCF9}"/>
              </a:ext>
            </a:extLst>
          </p:cNvPr>
          <p:cNvSpPr txBox="1"/>
          <p:nvPr/>
        </p:nvSpPr>
        <p:spPr>
          <a:xfrm>
            <a:off x="692875" y="5437997"/>
            <a:ext cx="11499125" cy="1077218"/>
          </a:xfrm>
          <a:prstGeom prst="rect">
            <a:avLst/>
          </a:prstGeom>
          <a:solidFill>
            <a:schemeClr val="bg1"/>
          </a:solidFill>
          <a:ln w="19050">
            <a:solidFill>
              <a:srgbClr val="00B0F0"/>
            </a:solidFill>
          </a:ln>
        </p:spPr>
        <p:txBody>
          <a:bodyPr wrap="square" rtlCol="0">
            <a:spAutoFit/>
          </a:bodyPr>
          <a:lstStyle/>
          <a:p>
            <a:pPr marL="342900" indent="-342900">
              <a:buFont typeface="Wingdings" panose="05000000000000000000" pitchFamily="2" charset="2"/>
              <a:buChar char="Ø"/>
            </a:pPr>
            <a:r>
              <a:rPr lang="en-US" altLang="zh-CN" sz="1600" dirty="0"/>
              <a:t>The phase transition parameters of MC: </a:t>
            </a:r>
            <a:r>
              <a:rPr lang="en-US" altLang="zh-CN" sz="1600" dirty="0" err="1"/>
              <a:t>ptr</a:t>
            </a:r>
            <a:r>
              <a:rPr lang="en-US" altLang="zh-CN" sz="1600" dirty="0"/>
              <a:t> = 35 and </a:t>
            </a:r>
            <a:r>
              <a:rPr lang="en-US" altLang="zh-CN" sz="1600" dirty="0" err="1"/>
              <a:t>Δε</a:t>
            </a:r>
            <a:r>
              <a:rPr lang="en-US" altLang="zh-CN" sz="1600" dirty="0"/>
              <a:t> = 150MeV , GC and crossover are constructed to </a:t>
            </a:r>
            <a:r>
              <a:rPr lang="en-US" altLang="zh-CN" sz="1600" dirty="0">
                <a:solidFill>
                  <a:srgbClr val="FF0000"/>
                </a:solidFill>
              </a:rPr>
              <a:t>ensure the converge of EOS at low and high densities with MC</a:t>
            </a:r>
            <a:r>
              <a:rPr lang="en-US" altLang="zh-CN" sz="1600" dirty="0"/>
              <a:t>. </a:t>
            </a:r>
          </a:p>
          <a:p>
            <a:pPr marL="342900" indent="-342900">
              <a:buFont typeface="Wingdings" panose="05000000000000000000" pitchFamily="2" charset="2"/>
              <a:buChar char="Ø"/>
            </a:pPr>
            <a:r>
              <a:rPr lang="en-US" altLang="zh-CN" sz="1600" dirty="0"/>
              <a:t>We can see that the waveform of MC are most different from other constructions, since it is </a:t>
            </a:r>
            <a:r>
              <a:rPr lang="en-US" altLang="zh-CN" sz="1600" dirty="0">
                <a:solidFill>
                  <a:srgbClr val="FF0000"/>
                </a:solidFill>
              </a:rPr>
              <a:t>a very acute first-order phase transition and makes the smallest tidal deformability</a:t>
            </a:r>
            <a:r>
              <a:rPr lang="en-US" altLang="zh-CN" sz="1600" dirty="0"/>
              <a:t>.</a:t>
            </a:r>
            <a:endParaRPr lang="zh-CN" altLang="en-US" sz="1600" dirty="0"/>
          </a:p>
        </p:txBody>
      </p:sp>
      <p:sp>
        <p:nvSpPr>
          <p:cNvPr id="10" name="文本框 9">
            <a:extLst>
              <a:ext uri="{FF2B5EF4-FFF2-40B4-BE49-F238E27FC236}">
                <a16:creationId xmlns:a16="http://schemas.microsoft.com/office/drawing/2014/main" id="{48C33101-7C4D-4508-87E2-5D13C5CF1034}"/>
              </a:ext>
            </a:extLst>
          </p:cNvPr>
          <p:cNvSpPr txBox="1"/>
          <p:nvPr/>
        </p:nvSpPr>
        <p:spPr>
          <a:xfrm>
            <a:off x="6700879" y="1864007"/>
            <a:ext cx="4615366" cy="338554"/>
          </a:xfrm>
          <a:prstGeom prst="rect">
            <a:avLst/>
          </a:prstGeom>
          <a:noFill/>
        </p:spPr>
        <p:txBody>
          <a:bodyPr wrap="none" rtlCol="0">
            <a:spAutoFit/>
          </a:bodyPr>
          <a:lstStyle/>
          <a:p>
            <a:pPr algn="l"/>
            <a:r>
              <a:rPr lang="en-US" altLang="zh-CN" sz="1600" dirty="0">
                <a:solidFill>
                  <a:srgbClr val="00B050"/>
                </a:solidFill>
              </a:rPr>
              <a:t>L. J. Guo, W. C. Yang, YLM &amp; Y. L. Wu, 2306.XXXXX</a:t>
            </a:r>
            <a:endParaRPr lang="zh-CN" altLang="en-US" sz="1600" dirty="0">
              <a:solidFill>
                <a:srgbClr val="00B050"/>
              </a:solidFill>
            </a:endParaRPr>
          </a:p>
        </p:txBody>
      </p:sp>
    </p:spTree>
    <p:extLst>
      <p:ext uri="{BB962C8B-B14F-4D97-AF65-F5344CB8AC3E}">
        <p14:creationId xmlns:p14="http://schemas.microsoft.com/office/powerpoint/2010/main" val="1962346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653FDD2-E9F4-4F03-B8EB-58DCBDDB3F28}"/>
              </a:ext>
            </a:extLst>
          </p:cNvPr>
          <p:cNvSpPr>
            <a:spLocks noGrp="1"/>
          </p:cNvSpPr>
          <p:nvPr>
            <p:ph type="dt" sz="half" idx="10"/>
          </p:nvPr>
        </p:nvSpPr>
        <p:spPr/>
        <p:txBody>
          <a:bodyPr/>
          <a:lstStyle/>
          <a:p>
            <a:r>
              <a:rPr lang="en-US" altLang="zh-CN"/>
              <a:t>2023/06/01</a:t>
            </a:r>
            <a:endParaRPr lang="zh-CN" altLang="en-US"/>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39</a:t>
            </a:fld>
            <a:endParaRPr lang="zh-CN" altLang="en-US"/>
          </a:p>
        </p:txBody>
      </p:sp>
      <p:sp>
        <p:nvSpPr>
          <p:cNvPr id="7" name="标题 1">
            <a:extLst>
              <a:ext uri="{FF2B5EF4-FFF2-40B4-BE49-F238E27FC236}">
                <a16:creationId xmlns:a16="http://schemas.microsoft.com/office/drawing/2014/main" id="{9438F376-7EEA-4C10-8F45-86F19897C4E4}"/>
              </a:ext>
            </a:extLst>
          </p:cNvPr>
          <p:cNvSpPr>
            <a:spLocks noGrp="1"/>
          </p:cNvSpPr>
          <p:nvPr>
            <p:ph type="title"/>
          </p:nvPr>
        </p:nvSpPr>
        <p:spPr>
          <a:xfrm>
            <a:off x="616675" y="302823"/>
            <a:ext cx="10737125" cy="1380546"/>
          </a:xfrm>
        </p:spPr>
        <p:txBody>
          <a:bodyPr>
            <a:normAutofit/>
          </a:bodyPr>
          <a:lstStyle/>
          <a:p>
            <a:pPr>
              <a:lnSpc>
                <a:spcPct val="120000"/>
              </a:lnSpc>
            </a:pPr>
            <a:r>
              <a:rPr lang="en-US" altLang="zh-CN" sz="3600" dirty="0">
                <a:latin typeface="Arial Black" panose="020B0A04020102020204" pitchFamily="34" charset="0"/>
                <a:ea typeface="Microsoft JhengHei" panose="020B0604030504040204" pitchFamily="34" charset="-120"/>
              </a:rPr>
              <a:t>GW from deconfinement phase transition</a:t>
            </a:r>
          </a:p>
        </p:txBody>
      </p:sp>
      <p:sp>
        <p:nvSpPr>
          <p:cNvPr id="3" name="页脚占位符 2">
            <a:extLst>
              <a:ext uri="{FF2B5EF4-FFF2-40B4-BE49-F238E27FC236}">
                <a16:creationId xmlns:a16="http://schemas.microsoft.com/office/drawing/2014/main" id="{E34313FD-C716-48F5-924A-A263545CE76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pic>
        <p:nvPicPr>
          <p:cNvPr id="8" name="图片 7">
            <a:extLst>
              <a:ext uri="{FF2B5EF4-FFF2-40B4-BE49-F238E27FC236}">
                <a16:creationId xmlns:a16="http://schemas.microsoft.com/office/drawing/2014/main" id="{9BA63127-9AE9-4787-9896-46E611ADD439}"/>
              </a:ext>
            </a:extLst>
          </p:cNvPr>
          <p:cNvPicPr>
            <a:picLocks noChangeAspect="1"/>
          </p:cNvPicPr>
          <p:nvPr/>
        </p:nvPicPr>
        <p:blipFill>
          <a:blip r:embed="rId3"/>
          <a:stretch>
            <a:fillRect/>
          </a:stretch>
        </p:blipFill>
        <p:spPr>
          <a:xfrm>
            <a:off x="1191592" y="1337786"/>
            <a:ext cx="8981748" cy="4592638"/>
          </a:xfrm>
          <a:prstGeom prst="rect">
            <a:avLst/>
          </a:prstGeom>
        </p:spPr>
      </p:pic>
      <p:pic>
        <p:nvPicPr>
          <p:cNvPr id="5" name="图片 4">
            <a:extLst>
              <a:ext uri="{FF2B5EF4-FFF2-40B4-BE49-F238E27FC236}">
                <a16:creationId xmlns:a16="http://schemas.microsoft.com/office/drawing/2014/main" id="{22D9A6DC-6782-4AA9-B70A-3901E7154E29}"/>
              </a:ext>
            </a:extLst>
          </p:cNvPr>
          <p:cNvPicPr>
            <a:picLocks noChangeAspect="1"/>
          </p:cNvPicPr>
          <p:nvPr/>
        </p:nvPicPr>
        <p:blipFill>
          <a:blip r:embed="rId4"/>
          <a:stretch>
            <a:fillRect/>
          </a:stretch>
        </p:blipFill>
        <p:spPr>
          <a:xfrm>
            <a:off x="1531620" y="3908266"/>
            <a:ext cx="8641720" cy="3223895"/>
          </a:xfrm>
          <a:prstGeom prst="rect">
            <a:avLst/>
          </a:prstGeom>
        </p:spPr>
      </p:pic>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D762CED8-6F8B-4563-864D-BA664E7EBFDE}"/>
                  </a:ext>
                </a:extLst>
              </p:cNvPr>
              <p:cNvSpPr txBox="1"/>
              <p:nvPr/>
            </p:nvSpPr>
            <p:spPr>
              <a:xfrm>
                <a:off x="242712" y="5871432"/>
                <a:ext cx="11827368" cy="851002"/>
              </a:xfrm>
              <a:prstGeom prst="rect">
                <a:avLst/>
              </a:prstGeom>
              <a:solidFill>
                <a:schemeClr val="bg1"/>
              </a:solidFill>
              <a:ln w="19050">
                <a:solidFill>
                  <a:srgbClr val="00B0F0"/>
                </a:solidFill>
              </a:ln>
            </p:spPr>
            <p:txBody>
              <a:bodyPr wrap="square" rtlCol="0">
                <a:spAutoFit/>
              </a:bodyPr>
              <a:lstStyle/>
              <a:p>
                <a:pPr marL="342900" indent="-342900">
                  <a:buFont typeface="Wingdings" panose="05000000000000000000" pitchFamily="2" charset="2"/>
                  <a:buChar char="Ø"/>
                </a:pPr>
                <a:r>
                  <a:rPr lang="en-US" altLang="zh-CN" sz="1600" dirty="0"/>
                  <a:t>The </a:t>
                </a:r>
                <a:r>
                  <a:rPr lang="en-US" altLang="zh-CN" sz="1600" dirty="0">
                    <a:solidFill>
                      <a:srgbClr val="FF0000"/>
                    </a:solidFill>
                  </a:rPr>
                  <a:t>rapid increase of the GW frequency happens during merge at </a:t>
                </a:r>
                <a14:m>
                  <m:oMath xmlns:m="http://schemas.openxmlformats.org/officeDocument/2006/math">
                    <m:r>
                      <a:rPr lang="en-US" altLang="zh-CN" sz="1600" i="1">
                        <a:solidFill>
                          <a:srgbClr val="FF0000"/>
                        </a:solidFill>
                        <a:latin typeface="Cambria Math" panose="02040503050406030204" pitchFamily="18" charset="0"/>
                      </a:rPr>
                      <m:t>𝑡</m:t>
                    </m:r>
                    <m:r>
                      <a:rPr lang="en-US" altLang="zh-CN" sz="1600" i="1">
                        <a:solidFill>
                          <a:srgbClr val="FF0000"/>
                        </a:solidFill>
                        <a:latin typeface="Cambria Math" panose="02040503050406030204" pitchFamily="18" charset="0"/>
                      </a:rPr>
                      <m:t>−</m:t>
                    </m:r>
                    <m:sSub>
                      <m:sSubPr>
                        <m:ctrlPr>
                          <a:rPr lang="en-US" altLang="zh-CN" sz="1600" i="1">
                            <a:solidFill>
                              <a:srgbClr val="FF0000"/>
                            </a:solidFill>
                            <a:latin typeface="Cambria Math" panose="02040503050406030204" pitchFamily="18" charset="0"/>
                          </a:rPr>
                        </m:ctrlPr>
                      </m:sSubPr>
                      <m:e>
                        <m:r>
                          <a:rPr lang="en-US" altLang="zh-CN" sz="1600" i="1">
                            <a:solidFill>
                              <a:srgbClr val="FF0000"/>
                            </a:solidFill>
                            <a:latin typeface="Cambria Math" panose="02040503050406030204" pitchFamily="18" charset="0"/>
                          </a:rPr>
                          <m:t>𝑡</m:t>
                        </m:r>
                      </m:e>
                      <m:sub>
                        <m:r>
                          <a:rPr lang="en-US" altLang="zh-CN" sz="1600" i="1">
                            <a:solidFill>
                              <a:srgbClr val="FF0000"/>
                            </a:solidFill>
                            <a:latin typeface="Cambria Math" panose="02040503050406030204" pitchFamily="18" charset="0"/>
                          </a:rPr>
                          <m:t>𝑚𝑒𝑟𝑔𝑒𝑟</m:t>
                        </m:r>
                      </m:sub>
                    </m:sSub>
                    <m:r>
                      <a:rPr lang="en-US" altLang="zh-CN" sz="1600" b="0" i="1" smtClean="0">
                        <a:solidFill>
                          <a:srgbClr val="FF0000"/>
                        </a:solidFill>
                        <a:latin typeface="Cambria Math" panose="02040503050406030204" pitchFamily="18" charset="0"/>
                      </a:rPr>
                      <m:t>=</m:t>
                    </m:r>
                    <m:r>
                      <a:rPr lang="en-US" altLang="zh-CN" sz="1600" i="1">
                        <a:solidFill>
                          <a:srgbClr val="FF0000"/>
                        </a:solidFill>
                        <a:latin typeface="Cambria Math" panose="02040503050406030204" pitchFamily="18" charset="0"/>
                      </a:rPr>
                      <m:t>0</m:t>
                    </m:r>
                  </m:oMath>
                </a14:m>
                <a:r>
                  <a:rPr lang="en-US" altLang="zh-CN" sz="1600" dirty="0"/>
                  <a:t>, accompanied by a maximum amplitude of the GW as represented by brighter colors in the graphs. </a:t>
                </a:r>
                <a:r>
                  <a:rPr lang="en-US" altLang="zh-CN" sz="1600" dirty="0">
                    <a:solidFill>
                      <a:srgbClr val="FF0000"/>
                    </a:solidFill>
                  </a:rPr>
                  <a:t>the GW frequency of the Maxwell constructed EOS increased even after merge while the Gibbs and crossover constructed EOS decreased</a:t>
                </a:r>
                <a:r>
                  <a:rPr lang="en-US" altLang="zh-CN" sz="1600" dirty="0"/>
                  <a:t>.</a:t>
                </a:r>
                <a:endParaRPr lang="zh-CN" altLang="en-US" sz="1600" dirty="0"/>
              </a:p>
            </p:txBody>
          </p:sp>
        </mc:Choice>
        <mc:Fallback xmlns="">
          <p:sp>
            <p:nvSpPr>
              <p:cNvPr id="9" name="文本框 8">
                <a:extLst>
                  <a:ext uri="{FF2B5EF4-FFF2-40B4-BE49-F238E27FC236}">
                    <a16:creationId xmlns:a16="http://schemas.microsoft.com/office/drawing/2014/main" id="{D762CED8-6F8B-4563-864D-BA664E7EBFDE}"/>
                  </a:ext>
                </a:extLst>
              </p:cNvPr>
              <p:cNvSpPr txBox="1">
                <a:spLocks noRot="1" noChangeAspect="1" noMove="1" noResize="1" noEditPoints="1" noAdjustHandles="1" noChangeArrowheads="1" noChangeShapeType="1" noTextEdit="1"/>
              </p:cNvSpPr>
              <p:nvPr/>
            </p:nvSpPr>
            <p:spPr>
              <a:xfrm>
                <a:off x="242712" y="5871432"/>
                <a:ext cx="11827368" cy="851002"/>
              </a:xfrm>
              <a:prstGeom prst="rect">
                <a:avLst/>
              </a:prstGeom>
              <a:blipFill>
                <a:blip r:embed="rId5"/>
                <a:stretch>
                  <a:fillRect l="-154" t="-699" r="-257" b="-6294"/>
                </a:stretch>
              </a:blipFill>
              <a:ln w="19050">
                <a:solidFill>
                  <a:srgbClr val="00B0F0"/>
                </a:solidFill>
              </a:ln>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141FFDE6-6177-4576-B463-F3EA98D5360A}"/>
              </a:ext>
            </a:extLst>
          </p:cNvPr>
          <p:cNvSpPr txBox="1"/>
          <p:nvPr/>
        </p:nvSpPr>
        <p:spPr>
          <a:xfrm>
            <a:off x="7029725" y="1344815"/>
            <a:ext cx="4615366" cy="338554"/>
          </a:xfrm>
          <a:prstGeom prst="rect">
            <a:avLst/>
          </a:prstGeom>
          <a:noFill/>
        </p:spPr>
        <p:txBody>
          <a:bodyPr wrap="none" rtlCol="0">
            <a:spAutoFit/>
          </a:bodyPr>
          <a:lstStyle/>
          <a:p>
            <a:pPr algn="l"/>
            <a:r>
              <a:rPr lang="en-US" altLang="zh-CN" sz="1600" dirty="0">
                <a:solidFill>
                  <a:srgbClr val="00B050"/>
                </a:solidFill>
              </a:rPr>
              <a:t>L. J. Guo, W. C. Yang, YLM &amp; Y. L. Wu, 2306.XXXXX</a:t>
            </a:r>
            <a:endParaRPr lang="zh-CN" altLang="en-US" sz="1600" dirty="0">
              <a:solidFill>
                <a:srgbClr val="00B050"/>
              </a:solidFill>
            </a:endParaRPr>
          </a:p>
        </p:txBody>
      </p:sp>
    </p:spTree>
    <p:extLst>
      <p:ext uri="{BB962C8B-B14F-4D97-AF65-F5344CB8AC3E}">
        <p14:creationId xmlns:p14="http://schemas.microsoft.com/office/powerpoint/2010/main" val="262889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pic>
        <p:nvPicPr>
          <p:cNvPr id="12" name="图片 11">
            <a:extLst>
              <a:ext uri="{FF2B5EF4-FFF2-40B4-BE49-F238E27FC236}">
                <a16:creationId xmlns:a16="http://schemas.microsoft.com/office/drawing/2014/main" id="{1D5ACA18-33C6-441E-AC63-9D930E314F0C}"/>
              </a:ext>
            </a:extLst>
          </p:cNvPr>
          <p:cNvPicPr>
            <a:picLocks noChangeAspect="1"/>
          </p:cNvPicPr>
          <p:nvPr/>
        </p:nvPicPr>
        <p:blipFill>
          <a:blip r:embed="rId3"/>
          <a:stretch>
            <a:fillRect/>
          </a:stretch>
        </p:blipFill>
        <p:spPr>
          <a:xfrm>
            <a:off x="7396854" y="3978688"/>
            <a:ext cx="3852138" cy="2729826"/>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995B8D61-76B9-4630-A769-2D59F9F7E43B}"/>
                  </a:ext>
                </a:extLst>
              </p:cNvPr>
              <p:cNvSpPr txBox="1"/>
              <p:nvPr/>
            </p:nvSpPr>
            <p:spPr>
              <a:xfrm>
                <a:off x="767439" y="1133384"/>
                <a:ext cx="6524608" cy="4152227"/>
              </a:xfrm>
              <a:prstGeom prst="rect">
                <a:avLst/>
              </a:prstGeom>
              <a:solidFill>
                <a:schemeClr val="bg1">
                  <a:lumMod val="95000"/>
                </a:schemeClr>
              </a:solid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EoS of nuclear matter: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high density  </a:t>
                </a:r>
                <a14:m>
                  <m:oMath xmlns:m="http://schemas.openxmlformats.org/officeDocument/2006/math">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b>
                      <m:sSubPr>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2.0 </m:t>
                        </m:r>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𝑛</m:t>
                        </m:r>
                      </m:e>
                      <m:sub>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oMath>
                </a14:m>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mess.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3221CF"/>
                    </a:solidFill>
                    <a:effectLst/>
                    <a:uLnTx/>
                    <a:uFillTx/>
                    <a:latin typeface="等线"/>
                    <a:ea typeface="等线" panose="02010600030101010101" pitchFamily="2" charset="-122"/>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3221CF"/>
                  </a:solidFill>
                  <a:effectLst/>
                  <a:uLnTx/>
                  <a:uFillTx/>
                  <a:latin typeface="等线"/>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Cannot be accessed by lattice simulation (sign prob.)</a:t>
                </a:r>
                <a:endPar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en-US" altLang="zh-CN" sz="1800" b="0" i="0" u="none" strike="noStrike" kern="1200" cap="none" spc="0" normalizeH="0" baseline="0" noProof="0" dirty="0">
                    <a:ln>
                      <a:noFill/>
                    </a:ln>
                    <a:solidFill>
                      <a:srgbClr val="3221CF"/>
                    </a:solidFill>
                    <a:effectLst/>
                    <a:uLnTx/>
                    <a:uFillTx/>
                    <a:latin typeface="微软雅黑" panose="020B0503020204020204" pitchFamily="34" charset="-122"/>
                    <a:ea typeface="微软雅黑" panose="020B0503020204020204" pitchFamily="34" charset="-122"/>
                    <a:cs typeface="+mn-cs"/>
                  </a:rPr>
                  <a:t>Cannot be distinguished from QCD.</a:t>
                </a:r>
              </a:p>
            </p:txBody>
          </p:sp>
        </mc:Choice>
        <mc:Fallback xmlns="">
          <p:sp>
            <p:nvSpPr>
              <p:cNvPr id="14" name="文本框 13">
                <a:extLst>
                  <a:ext uri="{FF2B5EF4-FFF2-40B4-BE49-F238E27FC236}">
                    <a16:creationId xmlns:a16="http://schemas.microsoft.com/office/drawing/2014/main" id="{995B8D61-76B9-4630-A769-2D59F9F7E43B}"/>
                  </a:ext>
                </a:extLst>
              </p:cNvPr>
              <p:cNvSpPr txBox="1">
                <a:spLocks noRot="1" noChangeAspect="1" noMove="1" noResize="1" noEditPoints="1" noAdjustHandles="1" noChangeArrowheads="1" noChangeShapeType="1" noTextEdit="1"/>
              </p:cNvSpPr>
              <p:nvPr/>
            </p:nvSpPr>
            <p:spPr>
              <a:xfrm>
                <a:off x="767439" y="1133384"/>
                <a:ext cx="6524608" cy="4152227"/>
              </a:xfrm>
              <a:prstGeom prst="rect">
                <a:avLst/>
              </a:prstGeom>
              <a:blipFill>
                <a:blip r:embed="rId4"/>
                <a:stretch>
                  <a:fillRect l="-1308" r="-935" b="-1468"/>
                </a:stretch>
              </a:blipFill>
            </p:spPr>
            <p:txBody>
              <a:bodyPr/>
              <a:lstStyle/>
              <a:p>
                <a:r>
                  <a:rPr lang="zh-CN" altLang="en-US">
                    <a:noFill/>
                  </a:rPr>
                  <a:t> </a:t>
                </a:r>
              </a:p>
            </p:txBody>
          </p:sp>
        </mc:Fallback>
      </mc:AlternateContent>
      <p:sp>
        <p:nvSpPr>
          <p:cNvPr id="17" name="文本框 16">
            <a:extLst>
              <a:ext uri="{FF2B5EF4-FFF2-40B4-BE49-F238E27FC236}">
                <a16:creationId xmlns:a16="http://schemas.microsoft.com/office/drawing/2014/main" id="{30395D89-33F3-47FC-AACD-90105ECEF60F}"/>
              </a:ext>
            </a:extLst>
          </p:cNvPr>
          <p:cNvSpPr txBox="1"/>
          <p:nvPr/>
        </p:nvSpPr>
        <p:spPr>
          <a:xfrm>
            <a:off x="1204055" y="2324986"/>
            <a:ext cx="5062027" cy="1705403"/>
          </a:xfrm>
          <a:prstGeom prst="rect">
            <a:avLst/>
          </a:prstGeom>
          <a:noFill/>
        </p:spPr>
        <p:txBody>
          <a:bodyPr wrap="non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en-US" altLang="zh-CN" sz="1800" b="0" i="0" u="none" strike="noStrike" kern="1200" cap="none" spc="0" normalizeH="0" baseline="0" noProof="0" dirty="0">
                <a:ln>
                  <a:noFill/>
                </a:ln>
                <a:solidFill>
                  <a:srgbClr val="3221CF"/>
                </a:solidFill>
                <a:effectLst/>
                <a:uLnTx/>
                <a:uFillTx/>
                <a:latin typeface="微软雅黑" panose="020B0503020204020204" pitchFamily="34" charset="-122"/>
                <a:ea typeface="微软雅黑" panose="020B0503020204020204" pitchFamily="34" charset="-122"/>
                <a:cs typeface="+mn-cs"/>
              </a:rPr>
              <a:t>What is the matter made of?</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en-US" altLang="zh-CN" sz="1800" b="0" i="0" u="none" strike="noStrike" kern="1200" cap="none" spc="0" normalizeH="0" baseline="0" noProof="0" dirty="0">
                <a:ln>
                  <a:noFill/>
                </a:ln>
                <a:solidFill>
                  <a:srgbClr val="3221CF"/>
                </a:solidFill>
                <a:effectLst/>
                <a:uLnTx/>
                <a:uFillTx/>
                <a:latin typeface="微软雅黑" panose="020B0503020204020204" pitchFamily="34" charset="-122"/>
                <a:ea typeface="微软雅黑" panose="020B0503020204020204" pitchFamily="34" charset="-122"/>
                <a:cs typeface="+mn-cs"/>
              </a:rPr>
              <a:t>What is the state of compact star matter?</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en-US" altLang="zh-CN" dirty="0">
                <a:solidFill>
                  <a:srgbClr val="3221CF"/>
                </a:solidFill>
                <a:latin typeface="微软雅黑" panose="020B0503020204020204" pitchFamily="34" charset="-122"/>
                <a:ea typeface="微软雅黑" panose="020B0503020204020204" pitchFamily="34" charset="-122"/>
              </a:rPr>
              <a:t>What are the patterns of the symmetries?</a:t>
            </a:r>
            <a:endParaRPr kumimoji="0" lang="en-US" altLang="zh-CN" sz="1800" b="0" i="0" u="none" strike="noStrike" kern="1200" cap="none" spc="0" normalizeH="0" baseline="0" noProof="0" dirty="0">
              <a:ln>
                <a:noFill/>
              </a:ln>
              <a:solidFill>
                <a:srgbClr val="3221CF"/>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en-US" altLang="zh-CN" sz="1800" b="0" i="0" u="none" strike="noStrike" kern="1200" cap="none" spc="0" normalizeH="0" baseline="0" noProof="0" dirty="0">
                <a:ln>
                  <a:noFill/>
                </a:ln>
                <a:solidFill>
                  <a:srgbClr val="3221CF"/>
                </a:solidFill>
                <a:effectLst/>
                <a:uLnTx/>
                <a:uFillTx/>
                <a:latin typeface="微软雅黑" panose="020B0503020204020204" pitchFamily="34" charset="-122"/>
                <a:ea typeface="微软雅黑" panose="020B0503020204020204" pitchFamily="34" charset="-122"/>
                <a:cs typeface="+mn-cs"/>
              </a:rPr>
              <a:t>……</a:t>
            </a:r>
            <a:endParaRPr kumimoji="0" lang="zh-CN" altLang="en-US" sz="1800" b="0" i="0" u="none" strike="noStrike" kern="1200" cap="none" spc="0" normalizeH="0" baseline="0" noProof="0" dirty="0">
              <a:ln>
                <a:noFill/>
              </a:ln>
              <a:solidFill>
                <a:srgbClr val="3221CF"/>
              </a:solidFill>
              <a:effectLst/>
              <a:uLnTx/>
              <a:uFillTx/>
              <a:latin typeface="微软雅黑" panose="020B0503020204020204" pitchFamily="34" charset="-122"/>
              <a:ea typeface="微软雅黑" panose="020B0503020204020204" pitchFamily="34" charset="-122"/>
              <a:cs typeface="+mn-cs"/>
            </a:endParaRPr>
          </a:p>
        </p:txBody>
      </p:sp>
      <p:sp>
        <p:nvSpPr>
          <p:cNvPr id="2" name="灯片编号占位符 1">
            <a:extLst>
              <a:ext uri="{FF2B5EF4-FFF2-40B4-BE49-F238E27FC236}">
                <a16:creationId xmlns:a16="http://schemas.microsoft.com/office/drawing/2014/main" id="{7397BEB1-2622-4D8C-9573-F9415DA36D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3" name="日期占位符 2">
            <a:extLst>
              <a:ext uri="{FF2B5EF4-FFF2-40B4-BE49-F238E27FC236}">
                <a16:creationId xmlns:a16="http://schemas.microsoft.com/office/drawing/2014/main" id="{27DA5F69-1E57-4175-8882-CE295756D623}"/>
              </a:ext>
            </a:extLst>
          </p:cNvPr>
          <p:cNvSpPr>
            <a:spLocks noGrp="1"/>
          </p:cNvSpPr>
          <p:nvPr>
            <p:ph type="dt" sz="half" idx="10"/>
          </p:nvPr>
        </p:nvSpPr>
        <p:spPr/>
        <p:txBody>
          <a:bodyPr/>
          <a:lstStyle/>
          <a:p>
            <a:r>
              <a:rPr lang="en-US" altLang="zh-CN"/>
              <a:t>2023/06/01</a:t>
            </a:r>
            <a:endParaRPr lang="zh-CN" altLang="en-US" dirty="0"/>
          </a:p>
        </p:txBody>
      </p:sp>
      <p:sp>
        <p:nvSpPr>
          <p:cNvPr id="5" name="文本框 4">
            <a:extLst>
              <a:ext uri="{FF2B5EF4-FFF2-40B4-BE49-F238E27FC236}">
                <a16:creationId xmlns:a16="http://schemas.microsoft.com/office/drawing/2014/main" id="{C55D64BE-EF64-4A9F-8C92-BFC4F2D6368F}"/>
              </a:ext>
            </a:extLst>
          </p:cNvPr>
          <p:cNvSpPr txBox="1"/>
          <p:nvPr/>
        </p:nvSpPr>
        <p:spPr>
          <a:xfrm>
            <a:off x="767439" y="5270309"/>
            <a:ext cx="6524608" cy="1015663"/>
          </a:xfrm>
          <a:prstGeom prst="rect">
            <a:avLst/>
          </a:prstGeom>
          <a:solidFill>
            <a:schemeClr val="bg1">
              <a:lumMod val="95000"/>
            </a:schemeClr>
          </a:solidFill>
        </p:spPr>
        <p:txBody>
          <a:bodyPr wrap="square" rtlCol="0">
            <a:spAutoFit/>
          </a:bodyPr>
          <a:lstStyle/>
          <a:p>
            <a:pPr marL="342900" indent="-342900" algn="just">
              <a:buFont typeface="Wingdings" panose="05000000000000000000" pitchFamily="2" charset="2"/>
              <a:buChar char="u"/>
            </a:pPr>
            <a:r>
              <a:rPr lang="zh-CN" altLang="en-US" sz="2000" dirty="0">
                <a:solidFill>
                  <a:srgbClr val="FF0000"/>
                </a:solidFill>
                <a:latin typeface="微软雅黑" panose="020B0503020204020204" pitchFamily="34" charset="-122"/>
                <a:ea typeface="微软雅黑" panose="020B0503020204020204" pitchFamily="34" charset="-122"/>
              </a:rPr>
              <a:t>这些问题的解决对粒子物理与核物理中的许多基本问题都有重要意义：手征对称性的破缺机制、核子质量的起源</a:t>
            </a:r>
            <a:r>
              <a:rPr lang="en-US" altLang="zh-CN" sz="2000" dirty="0">
                <a:solidFill>
                  <a:srgbClr val="FF0000"/>
                </a:solidFill>
                <a:latin typeface="微软雅黑" panose="020B0503020204020204" pitchFamily="34" charset="-122"/>
                <a:ea typeface="微软雅黑" panose="020B0503020204020204" pitchFamily="34" charset="-122"/>
              </a:rPr>
              <a:t>……</a:t>
            </a:r>
            <a:endParaRPr lang="zh-CN" altLang="en-US" sz="2000" dirty="0">
              <a:solidFill>
                <a:srgbClr val="FF0000"/>
              </a:solidFill>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C0155D13-5578-42D2-AB62-C43CF4977993}"/>
              </a:ext>
            </a:extLst>
          </p:cNvPr>
          <p:cNvPicPr>
            <a:picLocks noChangeAspect="1"/>
          </p:cNvPicPr>
          <p:nvPr/>
        </p:nvPicPr>
        <p:blipFill>
          <a:blip r:embed="rId5"/>
          <a:stretch>
            <a:fillRect/>
          </a:stretch>
        </p:blipFill>
        <p:spPr>
          <a:xfrm>
            <a:off x="7585028" y="587687"/>
            <a:ext cx="3663964" cy="3221399"/>
          </a:xfrm>
          <a:prstGeom prst="rect">
            <a:avLst/>
          </a:prstGeom>
        </p:spPr>
      </p:pic>
      <p:sp>
        <p:nvSpPr>
          <p:cNvPr id="8" name="文本框 7">
            <a:extLst>
              <a:ext uri="{FF2B5EF4-FFF2-40B4-BE49-F238E27FC236}">
                <a16:creationId xmlns:a16="http://schemas.microsoft.com/office/drawing/2014/main" id="{33899FF7-0D36-41C1-85E1-2BC686E5D6DE}"/>
              </a:ext>
            </a:extLst>
          </p:cNvPr>
          <p:cNvSpPr txBox="1"/>
          <p:nvPr/>
        </p:nvSpPr>
        <p:spPr>
          <a:xfrm>
            <a:off x="9698169" y="2620580"/>
            <a:ext cx="2579552" cy="338554"/>
          </a:xfrm>
          <a:prstGeom prst="rect">
            <a:avLst/>
          </a:prstGeom>
          <a:noFill/>
        </p:spPr>
        <p:txBody>
          <a:bodyPr wrap="none" rtlCol="0">
            <a:spAutoFit/>
          </a:bodyPr>
          <a:lstStyle/>
          <a:p>
            <a:r>
              <a:rPr lang="en-US" altLang="zh-CN" sz="1600" dirty="0">
                <a:solidFill>
                  <a:srgbClr val="00B050"/>
                </a:solidFill>
              </a:rPr>
              <a:t>Hana Gil,</a:t>
            </a:r>
            <a:r>
              <a:rPr lang="zh-CN" altLang="en-US" sz="1600" dirty="0">
                <a:solidFill>
                  <a:srgbClr val="00B050"/>
                </a:solidFill>
              </a:rPr>
              <a:t> </a:t>
            </a:r>
            <a:r>
              <a:rPr lang="en-US" altLang="zh-CN" sz="1600" dirty="0">
                <a:solidFill>
                  <a:srgbClr val="00B050"/>
                </a:solidFill>
              </a:rPr>
              <a:t>et</a:t>
            </a:r>
            <a:r>
              <a:rPr lang="zh-CN" altLang="en-US" sz="1600" dirty="0">
                <a:solidFill>
                  <a:srgbClr val="00B050"/>
                </a:solidFill>
              </a:rPr>
              <a:t> </a:t>
            </a:r>
            <a:r>
              <a:rPr lang="en-US" altLang="zh-CN" sz="1600" dirty="0">
                <a:solidFill>
                  <a:srgbClr val="00B050"/>
                </a:solidFill>
              </a:rPr>
              <a:t>al, 1805.11321</a:t>
            </a:r>
            <a:r>
              <a:rPr lang="zh-CN" altLang="en-US" sz="1600" dirty="0">
                <a:solidFill>
                  <a:srgbClr val="00B050"/>
                </a:solidFill>
              </a:rPr>
              <a:t> </a:t>
            </a:r>
          </a:p>
        </p:txBody>
      </p:sp>
    </p:spTree>
    <p:extLst>
      <p:ext uri="{BB962C8B-B14F-4D97-AF65-F5344CB8AC3E}">
        <p14:creationId xmlns:p14="http://schemas.microsoft.com/office/powerpoint/2010/main" val="3578252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653FDD2-E9F4-4F03-B8EB-58DCBDDB3F28}"/>
              </a:ext>
            </a:extLst>
          </p:cNvPr>
          <p:cNvSpPr>
            <a:spLocks noGrp="1"/>
          </p:cNvSpPr>
          <p:nvPr>
            <p:ph type="dt" sz="half" idx="10"/>
          </p:nvPr>
        </p:nvSpPr>
        <p:spPr/>
        <p:txBody>
          <a:bodyPr/>
          <a:lstStyle/>
          <a:p>
            <a:r>
              <a:rPr lang="en-US" altLang="zh-CN"/>
              <a:t>2023/06/01</a:t>
            </a:r>
            <a:endParaRPr lang="zh-CN" altLang="en-US"/>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40</a:t>
            </a:fld>
            <a:endParaRPr lang="zh-CN" altLang="en-US"/>
          </a:p>
        </p:txBody>
      </p:sp>
      <p:sp>
        <p:nvSpPr>
          <p:cNvPr id="7" name="标题 1">
            <a:extLst>
              <a:ext uri="{FF2B5EF4-FFF2-40B4-BE49-F238E27FC236}">
                <a16:creationId xmlns:a16="http://schemas.microsoft.com/office/drawing/2014/main" id="{9438F376-7EEA-4C10-8F45-86F19897C4E4}"/>
              </a:ext>
            </a:extLst>
          </p:cNvPr>
          <p:cNvSpPr>
            <a:spLocks noGrp="1"/>
          </p:cNvSpPr>
          <p:nvPr>
            <p:ph type="title"/>
          </p:nvPr>
        </p:nvSpPr>
        <p:spPr>
          <a:xfrm>
            <a:off x="616675" y="302823"/>
            <a:ext cx="10737125" cy="1380546"/>
          </a:xfrm>
        </p:spPr>
        <p:txBody>
          <a:bodyPr>
            <a:normAutofit/>
          </a:bodyPr>
          <a:lstStyle/>
          <a:p>
            <a:pPr>
              <a:lnSpc>
                <a:spcPct val="120000"/>
              </a:lnSpc>
            </a:pPr>
            <a:r>
              <a:rPr lang="en-US" altLang="zh-CN" sz="3600" dirty="0">
                <a:latin typeface="Arial Black" panose="020B0A04020102020204" pitchFamily="34" charset="0"/>
                <a:ea typeface="Microsoft JhengHei" panose="020B0604030504040204" pitchFamily="34" charset="-120"/>
              </a:rPr>
              <a:t>GW from deconfinement phase transition</a:t>
            </a:r>
          </a:p>
        </p:txBody>
      </p:sp>
      <p:sp>
        <p:nvSpPr>
          <p:cNvPr id="3" name="页脚占位符 2">
            <a:extLst>
              <a:ext uri="{FF2B5EF4-FFF2-40B4-BE49-F238E27FC236}">
                <a16:creationId xmlns:a16="http://schemas.microsoft.com/office/drawing/2014/main" id="{E34313FD-C716-48F5-924A-A263545CE76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pic>
        <p:nvPicPr>
          <p:cNvPr id="8" name="图片 7">
            <a:extLst>
              <a:ext uri="{FF2B5EF4-FFF2-40B4-BE49-F238E27FC236}">
                <a16:creationId xmlns:a16="http://schemas.microsoft.com/office/drawing/2014/main" id="{41031D67-A686-4407-AD37-E0FE5360E51F}"/>
              </a:ext>
            </a:extLst>
          </p:cNvPr>
          <p:cNvPicPr>
            <a:picLocks noChangeAspect="1"/>
          </p:cNvPicPr>
          <p:nvPr/>
        </p:nvPicPr>
        <p:blipFill>
          <a:blip r:embed="rId3"/>
          <a:stretch>
            <a:fillRect/>
          </a:stretch>
        </p:blipFill>
        <p:spPr>
          <a:xfrm>
            <a:off x="467478" y="1397309"/>
            <a:ext cx="8986283" cy="4596782"/>
          </a:xfrm>
          <a:prstGeom prst="rect">
            <a:avLst/>
          </a:prstGeom>
        </p:spPr>
      </p:pic>
      <p:pic>
        <p:nvPicPr>
          <p:cNvPr id="2" name="图片 1">
            <a:extLst>
              <a:ext uri="{FF2B5EF4-FFF2-40B4-BE49-F238E27FC236}">
                <a16:creationId xmlns:a16="http://schemas.microsoft.com/office/drawing/2014/main" id="{CA270BD0-7115-4341-B27A-52D0F5BC8147}"/>
              </a:ext>
            </a:extLst>
          </p:cNvPr>
          <p:cNvPicPr>
            <a:picLocks noChangeAspect="1"/>
          </p:cNvPicPr>
          <p:nvPr/>
        </p:nvPicPr>
        <p:blipFill>
          <a:blip r:embed="rId4"/>
          <a:stretch>
            <a:fillRect/>
          </a:stretch>
        </p:blipFill>
        <p:spPr>
          <a:xfrm>
            <a:off x="6781800" y="1477457"/>
            <a:ext cx="5495535" cy="4878893"/>
          </a:xfrm>
          <a:prstGeom prst="rect">
            <a:avLst/>
          </a:prstGeom>
        </p:spPr>
      </p:pic>
      <p:sp>
        <p:nvSpPr>
          <p:cNvPr id="9" name="文本框 8">
            <a:extLst>
              <a:ext uri="{FF2B5EF4-FFF2-40B4-BE49-F238E27FC236}">
                <a16:creationId xmlns:a16="http://schemas.microsoft.com/office/drawing/2014/main" id="{7E9F6D48-7714-4482-B398-7378F0B88A05}"/>
              </a:ext>
            </a:extLst>
          </p:cNvPr>
          <p:cNvSpPr txBox="1"/>
          <p:nvPr/>
        </p:nvSpPr>
        <p:spPr>
          <a:xfrm>
            <a:off x="399865" y="4780253"/>
            <a:ext cx="6310696" cy="2062103"/>
          </a:xfrm>
          <a:prstGeom prst="rect">
            <a:avLst/>
          </a:prstGeom>
          <a:solidFill>
            <a:schemeClr val="bg1"/>
          </a:solidFill>
          <a:ln w="19050">
            <a:solidFill>
              <a:srgbClr val="00B0F0"/>
            </a:solidFill>
          </a:ln>
        </p:spPr>
        <p:txBody>
          <a:bodyPr wrap="square" rtlCol="0">
            <a:spAutoFit/>
          </a:bodyPr>
          <a:lstStyle/>
          <a:p>
            <a:pPr marL="285750" indent="-285750">
              <a:buFont typeface="Wingdings" panose="05000000000000000000" pitchFamily="2" charset="2"/>
              <a:buChar char="Ø"/>
            </a:pPr>
            <a:r>
              <a:rPr lang="en-US" altLang="zh-CN" sz="1600" dirty="0"/>
              <a:t>We can distinguished from density contours in the top panel that </a:t>
            </a:r>
            <a:r>
              <a:rPr lang="en-US" altLang="zh-CN" sz="1600" dirty="0">
                <a:solidFill>
                  <a:srgbClr val="FF0000"/>
                </a:solidFill>
              </a:rPr>
              <a:t>CSS phase exits </a:t>
            </a:r>
            <a:r>
              <a:rPr lang="en-US" altLang="zh-CN" sz="1600" dirty="0"/>
              <a:t>in the cores of compact stars in </a:t>
            </a:r>
            <a:r>
              <a:rPr lang="en-US" altLang="zh-CN" sz="1600" dirty="0">
                <a:solidFill>
                  <a:srgbClr val="FF0000"/>
                </a:solidFill>
              </a:rPr>
              <a:t>the whole process </a:t>
            </a:r>
            <a:r>
              <a:rPr lang="en-US" altLang="zh-CN" sz="1600" dirty="0"/>
              <a:t>of BNS merger even in the </a:t>
            </a:r>
            <a:r>
              <a:rPr lang="en-US" altLang="zh-CN" sz="1600" dirty="0" err="1"/>
              <a:t>inspiral</a:t>
            </a:r>
            <a:r>
              <a:rPr lang="en-US" altLang="zh-CN" sz="1600" dirty="0"/>
              <a:t> phase, </a:t>
            </a:r>
          </a:p>
          <a:p>
            <a:pPr marL="285750" indent="-285750">
              <a:buFont typeface="Wingdings" panose="05000000000000000000" pitchFamily="2" charset="2"/>
              <a:buChar char="Ø"/>
            </a:pPr>
            <a:r>
              <a:rPr lang="en-US" altLang="zh-CN" sz="1600" dirty="0"/>
              <a:t>While in GC scenario the </a:t>
            </a:r>
            <a:r>
              <a:rPr lang="en-US" altLang="zh-CN" sz="1600" dirty="0">
                <a:solidFill>
                  <a:srgbClr val="FF0000"/>
                </a:solidFill>
              </a:rPr>
              <a:t>CSS phase only appears after BNS merger </a:t>
            </a:r>
            <a:r>
              <a:rPr lang="en-US" altLang="zh-CN" sz="1600" dirty="0"/>
              <a:t>when the maximum density is high enough. </a:t>
            </a:r>
          </a:p>
          <a:p>
            <a:pPr marL="285750" indent="-285750">
              <a:buFont typeface="Wingdings" panose="05000000000000000000" pitchFamily="2" charset="2"/>
              <a:buChar char="Ø"/>
            </a:pPr>
            <a:r>
              <a:rPr lang="en-US" altLang="zh-CN" sz="1600" dirty="0"/>
              <a:t>In the crossover situation, there is </a:t>
            </a:r>
            <a:r>
              <a:rPr lang="en-US" altLang="zh-CN" sz="1600" dirty="0">
                <a:solidFill>
                  <a:srgbClr val="FF0000"/>
                </a:solidFill>
              </a:rPr>
              <a:t>no contours </a:t>
            </a:r>
            <a:r>
              <a:rPr lang="en-US" altLang="zh-CN" sz="1600" dirty="0"/>
              <a:t>because it is </a:t>
            </a:r>
            <a:r>
              <a:rPr lang="en-US" altLang="zh-CN" sz="1600" dirty="0">
                <a:solidFill>
                  <a:srgbClr val="FF0000"/>
                </a:solidFill>
              </a:rPr>
              <a:t>impossible</a:t>
            </a:r>
            <a:r>
              <a:rPr lang="en-US" altLang="zh-CN" sz="1600" dirty="0"/>
              <a:t> to distinguish the exact density where the transition begins and ends in a crossover phase transition.</a:t>
            </a:r>
            <a:endParaRPr lang="zh-CN" altLang="en-US" sz="1600" dirty="0"/>
          </a:p>
        </p:txBody>
      </p:sp>
      <p:sp>
        <p:nvSpPr>
          <p:cNvPr id="10" name="文本框 9">
            <a:extLst>
              <a:ext uri="{FF2B5EF4-FFF2-40B4-BE49-F238E27FC236}">
                <a16:creationId xmlns:a16="http://schemas.microsoft.com/office/drawing/2014/main" id="{72AAF09F-88E9-427A-8AAE-0B25AFCBF46D}"/>
              </a:ext>
            </a:extLst>
          </p:cNvPr>
          <p:cNvSpPr txBox="1"/>
          <p:nvPr/>
        </p:nvSpPr>
        <p:spPr>
          <a:xfrm>
            <a:off x="345253" y="1276428"/>
            <a:ext cx="4615366" cy="338554"/>
          </a:xfrm>
          <a:prstGeom prst="rect">
            <a:avLst/>
          </a:prstGeom>
          <a:noFill/>
        </p:spPr>
        <p:txBody>
          <a:bodyPr wrap="none" rtlCol="0">
            <a:spAutoFit/>
          </a:bodyPr>
          <a:lstStyle/>
          <a:p>
            <a:pPr algn="l"/>
            <a:r>
              <a:rPr lang="en-US" altLang="zh-CN" sz="1600" dirty="0">
                <a:solidFill>
                  <a:srgbClr val="00B050"/>
                </a:solidFill>
              </a:rPr>
              <a:t>L. J. Guo, W. C. Yang, YLM &amp; Y. L. Wu, 2306.XXXXX</a:t>
            </a:r>
            <a:endParaRPr lang="zh-CN" altLang="en-US" sz="1600" dirty="0">
              <a:solidFill>
                <a:srgbClr val="00B050"/>
              </a:solidFill>
            </a:endParaRPr>
          </a:p>
        </p:txBody>
      </p:sp>
    </p:spTree>
    <p:extLst>
      <p:ext uri="{BB962C8B-B14F-4D97-AF65-F5344CB8AC3E}">
        <p14:creationId xmlns:p14="http://schemas.microsoft.com/office/powerpoint/2010/main" val="2411576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653FDD2-E9F4-4F03-B8EB-58DCBDDB3F28}"/>
              </a:ext>
            </a:extLst>
          </p:cNvPr>
          <p:cNvSpPr>
            <a:spLocks noGrp="1"/>
          </p:cNvSpPr>
          <p:nvPr>
            <p:ph type="dt" sz="half" idx="10"/>
          </p:nvPr>
        </p:nvSpPr>
        <p:spPr/>
        <p:txBody>
          <a:bodyPr/>
          <a:lstStyle/>
          <a:p>
            <a:r>
              <a:rPr lang="en-US" altLang="zh-CN"/>
              <a:t>2023/06/01</a:t>
            </a:r>
            <a:endParaRPr lang="zh-CN" altLang="en-US"/>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41</a:t>
            </a:fld>
            <a:endParaRPr lang="zh-CN" altLang="en-US"/>
          </a:p>
        </p:txBody>
      </p:sp>
      <p:sp>
        <p:nvSpPr>
          <p:cNvPr id="7" name="标题 1">
            <a:extLst>
              <a:ext uri="{FF2B5EF4-FFF2-40B4-BE49-F238E27FC236}">
                <a16:creationId xmlns:a16="http://schemas.microsoft.com/office/drawing/2014/main" id="{9438F376-7EEA-4C10-8F45-86F19897C4E4}"/>
              </a:ext>
            </a:extLst>
          </p:cNvPr>
          <p:cNvSpPr>
            <a:spLocks noGrp="1"/>
          </p:cNvSpPr>
          <p:nvPr>
            <p:ph type="title"/>
          </p:nvPr>
        </p:nvSpPr>
        <p:spPr>
          <a:xfrm>
            <a:off x="616675" y="302823"/>
            <a:ext cx="10737125" cy="1380546"/>
          </a:xfrm>
        </p:spPr>
        <p:txBody>
          <a:bodyPr>
            <a:normAutofit/>
          </a:bodyPr>
          <a:lstStyle/>
          <a:p>
            <a:pPr>
              <a:lnSpc>
                <a:spcPct val="120000"/>
              </a:lnSpc>
            </a:pPr>
            <a:r>
              <a:rPr lang="en-US" altLang="zh-CN" sz="3600" dirty="0">
                <a:latin typeface="Arial Black" panose="020B0A04020102020204" pitchFamily="34" charset="0"/>
                <a:ea typeface="Microsoft JhengHei" panose="020B0604030504040204" pitchFamily="34" charset="-120"/>
              </a:rPr>
              <a:t>GW from deconfinement phase transition</a:t>
            </a:r>
          </a:p>
        </p:txBody>
      </p:sp>
      <p:sp>
        <p:nvSpPr>
          <p:cNvPr id="3" name="页脚占位符 2">
            <a:extLst>
              <a:ext uri="{FF2B5EF4-FFF2-40B4-BE49-F238E27FC236}">
                <a16:creationId xmlns:a16="http://schemas.microsoft.com/office/drawing/2014/main" id="{E34313FD-C716-48F5-924A-A263545CE76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pic>
        <p:nvPicPr>
          <p:cNvPr id="5" name="图片 4">
            <a:extLst>
              <a:ext uri="{FF2B5EF4-FFF2-40B4-BE49-F238E27FC236}">
                <a16:creationId xmlns:a16="http://schemas.microsoft.com/office/drawing/2014/main" id="{4D32BDC9-05BD-43D5-BCEB-7CC3F73F7D25}"/>
              </a:ext>
            </a:extLst>
          </p:cNvPr>
          <p:cNvPicPr>
            <a:picLocks noChangeAspect="1"/>
          </p:cNvPicPr>
          <p:nvPr/>
        </p:nvPicPr>
        <p:blipFill>
          <a:blip r:embed="rId3"/>
          <a:stretch>
            <a:fillRect/>
          </a:stretch>
        </p:blipFill>
        <p:spPr>
          <a:xfrm>
            <a:off x="1231491" y="1561583"/>
            <a:ext cx="10014155" cy="4916554"/>
          </a:xfrm>
          <a:prstGeom prst="rect">
            <a:avLst/>
          </a:prstGeom>
        </p:spPr>
      </p:pic>
      <p:cxnSp>
        <p:nvCxnSpPr>
          <p:cNvPr id="11" name="直接连接符 10">
            <a:extLst>
              <a:ext uri="{FF2B5EF4-FFF2-40B4-BE49-F238E27FC236}">
                <a16:creationId xmlns:a16="http://schemas.microsoft.com/office/drawing/2014/main" id="{A561520F-4D84-42F8-B7FB-387795C9C8C4}"/>
              </a:ext>
            </a:extLst>
          </p:cNvPr>
          <p:cNvCxnSpPr/>
          <p:nvPr/>
        </p:nvCxnSpPr>
        <p:spPr>
          <a:xfrm>
            <a:off x="5235677" y="6172200"/>
            <a:ext cx="57371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1E236FD2-4CA9-47EB-A748-C2BCE17BF4C8}"/>
              </a:ext>
            </a:extLst>
          </p:cNvPr>
          <p:cNvCxnSpPr/>
          <p:nvPr/>
        </p:nvCxnSpPr>
        <p:spPr>
          <a:xfrm>
            <a:off x="1371600" y="6371098"/>
            <a:ext cx="859831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58F541C7-AC66-45AD-B620-174313318D9E}"/>
              </a:ext>
            </a:extLst>
          </p:cNvPr>
          <p:cNvSpPr txBox="1"/>
          <p:nvPr/>
        </p:nvSpPr>
        <p:spPr>
          <a:xfrm>
            <a:off x="7978879" y="6397669"/>
            <a:ext cx="2685351" cy="338554"/>
          </a:xfrm>
          <a:prstGeom prst="rect">
            <a:avLst/>
          </a:prstGeom>
          <a:noFill/>
        </p:spPr>
        <p:txBody>
          <a:bodyPr wrap="none" rtlCol="0">
            <a:spAutoFit/>
          </a:bodyPr>
          <a:lstStyle/>
          <a:p>
            <a:r>
              <a:rPr lang="en-US" altLang="zh-CN" sz="1600" dirty="0">
                <a:solidFill>
                  <a:srgbClr val="00B050"/>
                </a:solidFill>
              </a:rPr>
              <a:t>A. Prakash, et al, 2106.07885</a:t>
            </a:r>
            <a:endParaRPr lang="zh-CN" altLang="en-US" sz="1600" dirty="0">
              <a:solidFill>
                <a:srgbClr val="00B050"/>
              </a:solidFill>
            </a:endParaRPr>
          </a:p>
        </p:txBody>
      </p:sp>
      <p:sp>
        <p:nvSpPr>
          <p:cNvPr id="15" name="文本框 14">
            <a:extLst>
              <a:ext uri="{FF2B5EF4-FFF2-40B4-BE49-F238E27FC236}">
                <a16:creationId xmlns:a16="http://schemas.microsoft.com/office/drawing/2014/main" id="{7F047474-1267-4C37-9D9A-E44F886653DD}"/>
              </a:ext>
            </a:extLst>
          </p:cNvPr>
          <p:cNvSpPr txBox="1"/>
          <p:nvPr/>
        </p:nvSpPr>
        <p:spPr>
          <a:xfrm>
            <a:off x="1020096" y="1275223"/>
            <a:ext cx="6478055" cy="461665"/>
          </a:xfrm>
          <a:prstGeom prst="rect">
            <a:avLst/>
          </a:prstGeom>
          <a:noFill/>
        </p:spPr>
        <p:txBody>
          <a:bodyPr wrap="none" rtlCol="0">
            <a:spAutoFit/>
          </a:bodyPr>
          <a:lstStyle/>
          <a:p>
            <a:pPr marL="342900" indent="-342900" algn="l">
              <a:buFont typeface="Wingdings" panose="05000000000000000000" pitchFamily="2" charset="2"/>
              <a:buChar char="n"/>
            </a:pPr>
            <a:r>
              <a:rPr lang="en-US" altLang="zh-CN" sz="2400" dirty="0">
                <a:solidFill>
                  <a:srgbClr val="FF0000"/>
                </a:solidFill>
              </a:rPr>
              <a:t>First order phase transition, asymmetric mass</a:t>
            </a:r>
            <a:endParaRPr lang="zh-CN" altLang="en-US" sz="2400" dirty="0">
              <a:solidFill>
                <a:srgbClr val="FF0000"/>
              </a:solidFill>
            </a:endParaRPr>
          </a:p>
        </p:txBody>
      </p:sp>
    </p:spTree>
    <p:extLst>
      <p:ext uri="{BB962C8B-B14F-4D97-AF65-F5344CB8AC3E}">
        <p14:creationId xmlns:p14="http://schemas.microsoft.com/office/powerpoint/2010/main" val="1421165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653FDD2-E9F4-4F03-B8EB-58DCBDDB3F28}"/>
              </a:ext>
            </a:extLst>
          </p:cNvPr>
          <p:cNvSpPr>
            <a:spLocks noGrp="1"/>
          </p:cNvSpPr>
          <p:nvPr>
            <p:ph type="dt" sz="half" idx="10"/>
          </p:nvPr>
        </p:nvSpPr>
        <p:spPr/>
        <p:txBody>
          <a:bodyPr/>
          <a:lstStyle/>
          <a:p>
            <a:r>
              <a:rPr lang="en-US" altLang="zh-CN"/>
              <a:t>2023/06/01</a:t>
            </a:r>
            <a:endParaRPr lang="zh-CN" altLang="en-US"/>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fld id="{35F1BDE7-28C2-4FB0-8E21-BD0E4C83724F}" type="slidenum">
              <a:rPr lang="zh-CN" altLang="en-US" smtClean="0"/>
              <a:t>42</a:t>
            </a:fld>
            <a:endParaRPr lang="zh-CN" altLang="en-US"/>
          </a:p>
        </p:txBody>
      </p:sp>
      <p:sp>
        <p:nvSpPr>
          <p:cNvPr id="7" name="标题 1">
            <a:extLst>
              <a:ext uri="{FF2B5EF4-FFF2-40B4-BE49-F238E27FC236}">
                <a16:creationId xmlns:a16="http://schemas.microsoft.com/office/drawing/2014/main" id="{9438F376-7EEA-4C10-8F45-86F19897C4E4}"/>
              </a:ext>
            </a:extLst>
          </p:cNvPr>
          <p:cNvSpPr>
            <a:spLocks noGrp="1"/>
          </p:cNvSpPr>
          <p:nvPr>
            <p:ph type="title"/>
          </p:nvPr>
        </p:nvSpPr>
        <p:spPr>
          <a:xfrm>
            <a:off x="616675" y="302823"/>
            <a:ext cx="10737125" cy="1380546"/>
          </a:xfrm>
        </p:spPr>
        <p:txBody>
          <a:bodyPr>
            <a:normAutofit/>
          </a:bodyPr>
          <a:lstStyle/>
          <a:p>
            <a:pPr>
              <a:lnSpc>
                <a:spcPct val="120000"/>
              </a:lnSpc>
            </a:pPr>
            <a:r>
              <a:rPr lang="en-US" altLang="zh-CN" sz="3600" dirty="0">
                <a:latin typeface="Arial Black" panose="020B0A04020102020204" pitchFamily="34" charset="0"/>
                <a:ea typeface="Microsoft JhengHei" panose="020B0604030504040204" pitchFamily="34" charset="-120"/>
              </a:rPr>
              <a:t>GW from deconfinement phase transition</a:t>
            </a:r>
          </a:p>
        </p:txBody>
      </p:sp>
      <p:sp>
        <p:nvSpPr>
          <p:cNvPr id="3" name="页脚占位符 2">
            <a:extLst>
              <a:ext uri="{FF2B5EF4-FFF2-40B4-BE49-F238E27FC236}">
                <a16:creationId xmlns:a16="http://schemas.microsoft.com/office/drawing/2014/main" id="{E34313FD-C716-48F5-924A-A263545CE76A}"/>
              </a:ext>
            </a:extLst>
          </p:cNvPr>
          <p:cNvSpPr>
            <a:spLocks noGrp="1"/>
          </p:cNvSpPr>
          <p:nvPr>
            <p:ph type="ftr" sz="quarter" idx="11"/>
          </p:nvPr>
        </p:nvSpPr>
        <p:spPr/>
        <p:txBody>
          <a:bodyPr/>
          <a:lstStyle/>
          <a:p>
            <a:r>
              <a:rPr lang="en-US" altLang="zh-CN"/>
              <a:t>2023</a:t>
            </a:r>
            <a:r>
              <a:rPr lang="zh-CN" altLang="en-US"/>
              <a:t>年度中科院理论物理前沿重点实验室年会</a:t>
            </a:r>
          </a:p>
        </p:txBody>
      </p:sp>
      <p:pic>
        <p:nvPicPr>
          <p:cNvPr id="2" name="图片 1">
            <a:extLst>
              <a:ext uri="{FF2B5EF4-FFF2-40B4-BE49-F238E27FC236}">
                <a16:creationId xmlns:a16="http://schemas.microsoft.com/office/drawing/2014/main" id="{D446B534-A4A6-4A3B-B38D-B6DE9995EF6D}"/>
              </a:ext>
            </a:extLst>
          </p:cNvPr>
          <p:cNvPicPr>
            <a:picLocks noChangeAspect="1"/>
          </p:cNvPicPr>
          <p:nvPr/>
        </p:nvPicPr>
        <p:blipFill>
          <a:blip r:embed="rId3"/>
          <a:stretch>
            <a:fillRect/>
          </a:stretch>
        </p:blipFill>
        <p:spPr>
          <a:xfrm>
            <a:off x="509225" y="2147944"/>
            <a:ext cx="5174440" cy="2072788"/>
          </a:xfrm>
          <a:prstGeom prst="rect">
            <a:avLst/>
          </a:prstGeom>
        </p:spPr>
      </p:pic>
      <p:pic>
        <p:nvPicPr>
          <p:cNvPr id="8" name="图片 7">
            <a:extLst>
              <a:ext uri="{FF2B5EF4-FFF2-40B4-BE49-F238E27FC236}">
                <a16:creationId xmlns:a16="http://schemas.microsoft.com/office/drawing/2014/main" id="{A5EECE62-40FB-47E4-9C18-EAE68D5446B5}"/>
              </a:ext>
            </a:extLst>
          </p:cNvPr>
          <p:cNvPicPr>
            <a:picLocks noChangeAspect="1"/>
          </p:cNvPicPr>
          <p:nvPr/>
        </p:nvPicPr>
        <p:blipFill>
          <a:blip r:embed="rId4"/>
          <a:stretch>
            <a:fillRect/>
          </a:stretch>
        </p:blipFill>
        <p:spPr>
          <a:xfrm>
            <a:off x="5576214" y="1381026"/>
            <a:ext cx="6540348" cy="5100889"/>
          </a:xfrm>
          <a:prstGeom prst="rect">
            <a:avLst/>
          </a:prstGeom>
        </p:spPr>
      </p:pic>
      <p:sp>
        <p:nvSpPr>
          <p:cNvPr id="9" name="文本框 8">
            <a:extLst>
              <a:ext uri="{FF2B5EF4-FFF2-40B4-BE49-F238E27FC236}">
                <a16:creationId xmlns:a16="http://schemas.microsoft.com/office/drawing/2014/main" id="{576D339D-3DD9-4536-B6E7-7D47FD4CD45E}"/>
              </a:ext>
            </a:extLst>
          </p:cNvPr>
          <p:cNvSpPr txBox="1"/>
          <p:nvPr/>
        </p:nvSpPr>
        <p:spPr>
          <a:xfrm>
            <a:off x="1228138" y="4626707"/>
            <a:ext cx="2765501" cy="338554"/>
          </a:xfrm>
          <a:prstGeom prst="rect">
            <a:avLst/>
          </a:prstGeom>
          <a:noFill/>
        </p:spPr>
        <p:txBody>
          <a:bodyPr wrap="none" rtlCol="0">
            <a:spAutoFit/>
          </a:bodyPr>
          <a:lstStyle/>
          <a:p>
            <a:r>
              <a:rPr lang="en-US" altLang="zh-CN" sz="1600" dirty="0">
                <a:solidFill>
                  <a:srgbClr val="00B050"/>
                </a:solidFill>
              </a:rPr>
              <a:t>Y.</a:t>
            </a:r>
            <a:r>
              <a:rPr lang="zh-CN" altLang="en-US" sz="1600" dirty="0">
                <a:solidFill>
                  <a:srgbClr val="00B050"/>
                </a:solidFill>
              </a:rPr>
              <a:t> </a:t>
            </a:r>
            <a:r>
              <a:rPr lang="en-US" altLang="zh-CN" sz="1600" dirty="0">
                <a:solidFill>
                  <a:srgbClr val="00B050"/>
                </a:solidFill>
              </a:rPr>
              <a:t>Fujimoto,</a:t>
            </a:r>
            <a:r>
              <a:rPr lang="zh-CN" altLang="en-US" sz="1600" dirty="0">
                <a:solidFill>
                  <a:srgbClr val="00B050"/>
                </a:solidFill>
              </a:rPr>
              <a:t> </a:t>
            </a:r>
            <a:r>
              <a:rPr lang="en-US" altLang="zh-CN" sz="1600" dirty="0">
                <a:solidFill>
                  <a:srgbClr val="00B050"/>
                </a:solidFill>
              </a:rPr>
              <a:t>et</a:t>
            </a:r>
            <a:r>
              <a:rPr lang="zh-CN" altLang="en-US" sz="1600" dirty="0">
                <a:solidFill>
                  <a:srgbClr val="00B050"/>
                </a:solidFill>
              </a:rPr>
              <a:t> </a:t>
            </a:r>
            <a:r>
              <a:rPr lang="en-US" altLang="zh-CN" sz="1600" dirty="0">
                <a:solidFill>
                  <a:srgbClr val="00B050"/>
                </a:solidFill>
              </a:rPr>
              <a:t>al, 2205.03882</a:t>
            </a:r>
            <a:endParaRPr lang="zh-CN" altLang="en-US" sz="1600" dirty="0">
              <a:solidFill>
                <a:srgbClr val="00B050"/>
              </a:solidFill>
            </a:endParaRPr>
          </a:p>
        </p:txBody>
      </p:sp>
    </p:spTree>
    <p:extLst>
      <p:ext uri="{BB962C8B-B14F-4D97-AF65-F5344CB8AC3E}">
        <p14:creationId xmlns:p14="http://schemas.microsoft.com/office/powerpoint/2010/main" val="17654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11" name="标题 1">
            <a:extLst>
              <a:ext uri="{FF2B5EF4-FFF2-40B4-BE49-F238E27FC236}">
                <a16:creationId xmlns:a16="http://schemas.microsoft.com/office/drawing/2014/main" id="{B4AD695C-32E2-4DCF-AACF-53EB92B7C0AC}"/>
              </a:ext>
            </a:extLst>
          </p:cNvPr>
          <p:cNvSpPr txBox="1">
            <a:spLocks/>
          </p:cNvSpPr>
          <p:nvPr/>
        </p:nvSpPr>
        <p:spPr>
          <a:xfrm>
            <a:off x="467850" y="399355"/>
            <a:ext cx="4708277" cy="4801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2800" b="1" kern="1200">
                <a:solidFill>
                  <a:schemeClr val="accent1"/>
                </a:solidFill>
                <a:latin typeface="+mn-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Information from </a:t>
            </a:r>
            <a:r>
              <a:rPr kumimoji="1"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GW190814</a:t>
            </a:r>
          </a:p>
        </p:txBody>
      </p:sp>
      <p:sp>
        <p:nvSpPr>
          <p:cNvPr id="2" name="灯片编号占位符 1">
            <a:extLst>
              <a:ext uri="{FF2B5EF4-FFF2-40B4-BE49-F238E27FC236}">
                <a16:creationId xmlns:a16="http://schemas.microsoft.com/office/drawing/2014/main" id="{41216952-A4EC-43FA-925D-FCAC9148B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1A5D5664-7C26-41C8-860D-9AA9E42D6ED6}"/>
              </a:ext>
            </a:extLst>
          </p:cNvPr>
          <p:cNvPicPr>
            <a:picLocks noChangeAspect="1"/>
          </p:cNvPicPr>
          <p:nvPr/>
        </p:nvPicPr>
        <p:blipFill>
          <a:blip r:embed="rId2"/>
          <a:stretch>
            <a:fillRect/>
          </a:stretch>
        </p:blipFill>
        <p:spPr>
          <a:xfrm>
            <a:off x="442795" y="1497667"/>
            <a:ext cx="4733332" cy="1820137"/>
          </a:xfrm>
          <a:prstGeom prst="rect">
            <a:avLst/>
          </a:prstGeom>
        </p:spPr>
      </p:pic>
      <p:pic>
        <p:nvPicPr>
          <p:cNvPr id="6" name="图片 5">
            <a:extLst>
              <a:ext uri="{FF2B5EF4-FFF2-40B4-BE49-F238E27FC236}">
                <a16:creationId xmlns:a16="http://schemas.microsoft.com/office/drawing/2014/main" id="{743344A1-93DA-4A3D-B46C-D3FAD0D8185B}"/>
              </a:ext>
            </a:extLst>
          </p:cNvPr>
          <p:cNvPicPr>
            <a:picLocks noChangeAspect="1"/>
          </p:cNvPicPr>
          <p:nvPr/>
        </p:nvPicPr>
        <p:blipFill>
          <a:blip r:embed="rId3"/>
          <a:stretch>
            <a:fillRect/>
          </a:stretch>
        </p:blipFill>
        <p:spPr>
          <a:xfrm>
            <a:off x="5231580" y="1048892"/>
            <a:ext cx="2782203" cy="2693409"/>
          </a:xfrm>
          <a:prstGeom prst="rect">
            <a:avLst/>
          </a:prstGeom>
        </p:spPr>
      </p:pic>
      <p:pic>
        <p:nvPicPr>
          <p:cNvPr id="7" name="图片 6">
            <a:extLst>
              <a:ext uri="{FF2B5EF4-FFF2-40B4-BE49-F238E27FC236}">
                <a16:creationId xmlns:a16="http://schemas.microsoft.com/office/drawing/2014/main" id="{B9296591-69A0-4FA4-AAE2-24EFE8C46307}"/>
              </a:ext>
            </a:extLst>
          </p:cNvPr>
          <p:cNvPicPr>
            <a:picLocks noChangeAspect="1"/>
          </p:cNvPicPr>
          <p:nvPr/>
        </p:nvPicPr>
        <p:blipFill>
          <a:blip r:embed="rId4"/>
          <a:stretch>
            <a:fillRect/>
          </a:stretch>
        </p:blipFill>
        <p:spPr>
          <a:xfrm>
            <a:off x="8613064" y="1010265"/>
            <a:ext cx="2990472" cy="2732036"/>
          </a:xfrm>
          <a:prstGeom prst="rect">
            <a:avLst/>
          </a:prstGeom>
        </p:spPr>
      </p:pic>
      <p:sp>
        <p:nvSpPr>
          <p:cNvPr id="8" name="文本框 7">
            <a:extLst>
              <a:ext uri="{FF2B5EF4-FFF2-40B4-BE49-F238E27FC236}">
                <a16:creationId xmlns:a16="http://schemas.microsoft.com/office/drawing/2014/main" id="{7804A984-981A-4EFF-982A-47DB93A55D46}"/>
              </a:ext>
            </a:extLst>
          </p:cNvPr>
          <p:cNvSpPr txBox="1"/>
          <p:nvPr/>
        </p:nvSpPr>
        <p:spPr>
          <a:xfrm>
            <a:off x="557981" y="3493535"/>
            <a:ext cx="34806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srgbClr val="00B050"/>
                </a:solidFill>
                <a:effectLst/>
                <a:uLnTx/>
                <a:uFillTx/>
                <a:latin typeface="等线"/>
                <a:ea typeface="等线" panose="02010600030101010101" pitchFamily="2" charset="-122"/>
                <a:cs typeface="+mn-cs"/>
              </a:rPr>
              <a:t>Kanakis-Pegios</a:t>
            </a:r>
            <a:r>
              <a:rPr kumimoji="0" lang="en-US" altLang="zh-CN" sz="18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 et al, 2012.09580</a:t>
            </a:r>
            <a:endParaRPr kumimoji="0" lang="zh-CN" altLang="en-US" sz="18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endParaRPr>
          </a:p>
        </p:txBody>
      </p:sp>
      <p:pic>
        <p:nvPicPr>
          <p:cNvPr id="13" name="图片 12">
            <a:extLst>
              <a:ext uri="{FF2B5EF4-FFF2-40B4-BE49-F238E27FC236}">
                <a16:creationId xmlns:a16="http://schemas.microsoft.com/office/drawing/2014/main" id="{125384B0-137C-4E35-9AF6-D42BC1B39F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1580" y="3874977"/>
            <a:ext cx="6375402" cy="3067126"/>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1E97FA33-3697-45A2-8156-FBACD568BE3B}"/>
                  </a:ext>
                </a:extLst>
              </p:cNvPr>
              <p:cNvSpPr txBox="1"/>
              <p:nvPr/>
            </p:nvSpPr>
            <p:spPr>
              <a:xfrm>
                <a:off x="359697" y="4059643"/>
                <a:ext cx="4847303" cy="270926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N.R. </a:t>
                </a:r>
                <a:r>
                  <a:rPr kumimoji="0" lang="zh-CN" altLang="en-US"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中子星：</a:t>
                </a:r>
                <a14:m>
                  <m:oMath xmlns:m="http://schemas.openxmlformats.org/officeDocument/2006/math">
                    <m:sSub>
                      <m:sSub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e>
                      <m:sub>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𝑡𝑟</m:t>
                        </m:r>
                      </m:sub>
                    </m:sSub>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begChr m:val="["/>
                        <m:endChr m:val="]"/>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1.5,3.2</m:t>
                        </m:r>
                      </m:e>
                    </m:d>
                    <m:sSub>
                      <m:sSub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e>
                      <m:sub>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b>
                    </m:sSub>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Sup>
                          <m:sSubSup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𝑣</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m:t>
                            </m:r>
                          </m:sub>
                          <m:sup/>
                        </m:sSubSup>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e>
                      <m: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=[0.45,1]</m:t>
                    </m:r>
                  </m:oMath>
                </a14:m>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M. R. </a:t>
                </a:r>
                <a:r>
                  <a:rPr kumimoji="0" lang="zh-CN" altLang="en-US"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中子星：</a:t>
                </a:r>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a:t>
                </a:r>
                <a14:m>
                  <m:oMath xmlns:m="http://schemas.openxmlformats.org/officeDocument/2006/math">
                    <m:sSub>
                      <m:sSubPr>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𝑛</m:t>
                        </m:r>
                      </m:e>
                      <m:sub>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𝑡𝑟</m:t>
                        </m:r>
                      </m:sub>
                    </m:sSub>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&gt;1.6</m:t>
                    </m:r>
                    <m:sSub>
                      <m:sSubPr>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𝑛</m:t>
                        </m:r>
                      </m:e>
                      <m:sub>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Sub>
                  </m:oMath>
                </a14:m>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a:t>
                </a:r>
                <a:r>
                  <a:rPr kumimoji="0" lang="zh-CN" altLang="en-US"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声速无限制；</a:t>
                </a:r>
                <a:endPar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M-vs: </a:t>
                </a:r>
                <a14:m>
                  <m:oMath xmlns:m="http://schemas.openxmlformats.org/officeDocument/2006/math">
                    <m:sSup>
                      <m:sSupPr>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SubSup>
                          <m:sSubSupPr>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𝑣</m:t>
                            </m:r>
                          </m:e>
                          <m:sub>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𝑠</m:t>
                            </m:r>
                          </m:sub>
                          <m:sup/>
                        </m:sSubSup>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𝑐</m:t>
                        </m:r>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e>
                      <m:sup>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2</m:t>
                        </m:r>
                      </m:sup>
                    </m:sSup>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&gt;1/3</m:t>
                    </m:r>
                  </m:oMath>
                </a14:m>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TD: tr </a:t>
                </a:r>
                <a:r>
                  <a:rPr kumimoji="0" lang="zh-CN" altLang="en-US"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越大，</a:t>
                </a:r>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TD</a:t>
                </a:r>
                <a:r>
                  <a:rPr kumimoji="0" lang="zh-CN" altLang="en-US"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越小，</a:t>
                </a:r>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NS</a:t>
                </a:r>
                <a:r>
                  <a:rPr kumimoji="0" lang="zh-CN" altLang="en-US"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约紧致、越难变形。</a:t>
                </a:r>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a:t>
                </a:r>
                <a:endParaRPr kumimoji="0" lang="zh-CN" altLang="en-US"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mc:Choice>
        <mc:Fallback xmlns="">
          <p:sp>
            <p:nvSpPr>
              <p:cNvPr id="14" name="文本框 13">
                <a:extLst>
                  <a:ext uri="{FF2B5EF4-FFF2-40B4-BE49-F238E27FC236}">
                    <a16:creationId xmlns:a16="http://schemas.microsoft.com/office/drawing/2014/main" id="{1E97FA33-3697-45A2-8156-FBACD568BE3B}"/>
                  </a:ext>
                </a:extLst>
              </p:cNvPr>
              <p:cNvSpPr txBox="1">
                <a:spLocks noRot="1" noChangeAspect="1" noMove="1" noResize="1" noEditPoints="1" noAdjustHandles="1" noChangeArrowheads="1" noChangeShapeType="1" noTextEdit="1"/>
              </p:cNvSpPr>
              <p:nvPr/>
            </p:nvSpPr>
            <p:spPr>
              <a:xfrm>
                <a:off x="359697" y="4059643"/>
                <a:ext cx="4847303" cy="2709268"/>
              </a:xfrm>
              <a:prstGeom prst="rect">
                <a:avLst/>
              </a:prstGeom>
              <a:blipFill>
                <a:blip r:embed="rId6"/>
                <a:stretch>
                  <a:fillRect l="-1635" t="-1577" r="-7673" b="-4505"/>
                </a:stretch>
              </a:blipFill>
            </p:spPr>
            <p:txBody>
              <a:bodyPr/>
              <a:lstStyle/>
              <a:p>
                <a:r>
                  <a:rPr lang="zh-CN" altLang="en-US">
                    <a:noFill/>
                  </a:rPr>
                  <a:t> </a:t>
                </a:r>
              </a:p>
            </p:txBody>
          </p:sp>
        </mc:Fallback>
      </mc:AlternateContent>
      <p:sp>
        <p:nvSpPr>
          <p:cNvPr id="3" name="日期占位符 2">
            <a:extLst>
              <a:ext uri="{FF2B5EF4-FFF2-40B4-BE49-F238E27FC236}">
                <a16:creationId xmlns:a16="http://schemas.microsoft.com/office/drawing/2014/main" id="{0832CCA4-F56C-49A9-8638-B7A08855859F}"/>
              </a:ext>
            </a:extLst>
          </p:cNvPr>
          <p:cNvSpPr>
            <a:spLocks noGrp="1"/>
          </p:cNvSpPr>
          <p:nvPr>
            <p:ph type="dt" sz="half" idx="10"/>
          </p:nvPr>
        </p:nvSpPr>
        <p:spPr/>
        <p:txBody>
          <a:bodyPr/>
          <a:lstStyle/>
          <a:p>
            <a:r>
              <a:rPr lang="en-US" altLang="zh-CN"/>
              <a:t>2023/06/01</a:t>
            </a:r>
            <a:endParaRPr lang="zh-CN" altLang="en-US" dirty="0"/>
          </a:p>
        </p:txBody>
      </p:sp>
    </p:spTree>
    <p:extLst>
      <p:ext uri="{BB962C8B-B14F-4D97-AF65-F5344CB8AC3E}">
        <p14:creationId xmlns:p14="http://schemas.microsoft.com/office/powerpoint/2010/main" val="2378021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DB6378B8-ABDA-5343-98F4-8B61AB2E35FD}"/>
              </a:ext>
            </a:extLst>
          </p:cNvPr>
          <p:cNvSpPr txBox="1">
            <a:spLocks/>
          </p:cNvSpPr>
          <p:nvPr/>
        </p:nvSpPr>
        <p:spPr>
          <a:xfrm>
            <a:off x="316630" y="281883"/>
            <a:ext cx="3886000" cy="4801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2800" b="1" kern="1200">
                <a:solidFill>
                  <a:schemeClr val="accent1"/>
                </a:solidFill>
                <a:latin typeface="+mn-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zh-CN"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Pseudoconformal model</a:t>
            </a:r>
            <a:endParaRPr kumimoji="1"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2023/06/01</a:t>
            </a:r>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10" name="页脚占位符 9"/>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13" name="灯片编号占位符 1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7" name="文本框 6"/>
          <p:cNvSpPr txBox="1"/>
          <p:nvPr/>
        </p:nvSpPr>
        <p:spPr>
          <a:xfrm>
            <a:off x="686634" y="1140491"/>
            <a:ext cx="10818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Basic new physics considered in our approach</a:t>
            </a:r>
            <a:endParaRPr kumimoji="0" lang="zh-CN" altLang="en-US" sz="3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flipH="1">
            <a:off x="1880007" y="2274143"/>
            <a:ext cx="8668511" cy="4062651"/>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en-US" altLang="zh-CN" sz="3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Hidden topology in QCD</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prstClr val="black"/>
                </a:solidFill>
                <a:effectLst/>
                <a:uLnTx/>
                <a:uFillTx/>
                <a:latin typeface="Centaur" panose="02030504050205020304" pitchFamily="18" charset="0"/>
                <a:ea typeface="微软雅黑" panose="020B0503020204020204" pitchFamily="34" charset="-122"/>
                <a:cs typeface="+mn-cs"/>
              </a:rPr>
              <a:t>The microscopic degrees of QCD – quark and gluon – enters the system rephrased using Cheshire Cat Principle</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en-US" altLang="zh-CN" sz="3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Hidden symmetries of QCD</a:t>
            </a:r>
          </a:p>
          <a:p>
            <a:pPr marL="1028700" marR="0" lvl="1"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prstClr val="black"/>
                </a:solidFill>
                <a:effectLst/>
                <a:uLnTx/>
                <a:uFillTx/>
                <a:latin typeface="Centaur" panose="02030504050205020304" pitchFamily="18" charset="0"/>
                <a:ea typeface="微软雅黑" panose="020B0503020204020204" pitchFamily="34" charset="-122"/>
                <a:cs typeface="+mn-cs"/>
              </a:rPr>
              <a:t>Hidden scale symmetry</a:t>
            </a:r>
          </a:p>
          <a:p>
            <a:pPr marL="1028700" marR="0" lvl="1"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prstClr val="black"/>
                </a:solidFill>
                <a:effectLst/>
                <a:uLnTx/>
                <a:uFillTx/>
                <a:latin typeface="Centaur" panose="02030504050205020304" pitchFamily="18" charset="0"/>
                <a:ea typeface="微软雅黑" panose="020B0503020204020204" pitchFamily="34" charset="-122"/>
                <a:cs typeface="+mn-cs"/>
              </a:rPr>
              <a:t>Hidden local flavor symmetry</a:t>
            </a:r>
          </a:p>
          <a:p>
            <a:pPr marL="1028700" marR="0" lvl="1"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prstClr val="black"/>
                </a:solidFill>
                <a:effectLst/>
                <a:uLnTx/>
                <a:uFillTx/>
                <a:latin typeface="Centaur" panose="02030504050205020304" pitchFamily="18" charset="0"/>
                <a:ea typeface="微软雅黑" panose="020B0503020204020204" pitchFamily="34" charset="-122"/>
                <a:cs typeface="+mn-cs"/>
              </a:rPr>
              <a:t>Hidden parity doublet structure of nucleon</a:t>
            </a:r>
            <a:endParaRPr kumimoji="0" lang="zh-CN" altLang="en-US" sz="2000" b="0" i="0" u="none" strike="noStrike" kern="1200" cap="none" spc="0" normalizeH="0" baseline="0" noProof="0" dirty="0">
              <a:ln>
                <a:noFill/>
              </a:ln>
              <a:solidFill>
                <a:prstClr val="black"/>
              </a:solidFill>
              <a:effectLst/>
              <a:uLnTx/>
              <a:uFillTx/>
              <a:latin typeface="Centaur" panose="02030504050205020304" pitchFamily="18" charset="0"/>
              <a:ea typeface="微软雅黑" panose="020B0503020204020204" pitchFamily="34" charset="-122"/>
              <a:cs typeface="+mn-cs"/>
            </a:endParaRPr>
          </a:p>
        </p:txBody>
      </p:sp>
      <p:cxnSp>
        <p:nvCxnSpPr>
          <p:cNvPr id="9" name="直接连接符 8"/>
          <p:cNvCxnSpPr/>
          <p:nvPr/>
        </p:nvCxnSpPr>
        <p:spPr>
          <a:xfrm flipV="1">
            <a:off x="658365" y="2165299"/>
            <a:ext cx="10819790" cy="36576"/>
          </a:xfrm>
          <a:prstGeom prst="line">
            <a:avLst/>
          </a:prstGeom>
          <a:ln w="76200">
            <a:solidFill>
              <a:srgbClr val="3221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156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2023/06/01</a:t>
            </a:r>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pic>
        <p:nvPicPr>
          <p:cNvPr id="7" name="图片 6"/>
          <p:cNvPicPr>
            <a:picLocks noChangeAspect="1"/>
          </p:cNvPicPr>
          <p:nvPr/>
        </p:nvPicPr>
        <p:blipFill>
          <a:blip r:embed="rId2"/>
          <a:stretch>
            <a:fillRect/>
          </a:stretch>
        </p:blipFill>
        <p:spPr>
          <a:xfrm>
            <a:off x="6146338" y="2310940"/>
            <a:ext cx="4290877" cy="2762019"/>
          </a:xfrm>
          <a:prstGeom prst="rect">
            <a:avLst/>
          </a:prstGeom>
        </p:spPr>
      </p:pic>
      <p:pic>
        <p:nvPicPr>
          <p:cNvPr id="8" name="图片 7"/>
          <p:cNvPicPr>
            <a:picLocks noChangeAspect="1"/>
          </p:cNvPicPr>
          <p:nvPr/>
        </p:nvPicPr>
        <p:blipFill>
          <a:blip r:embed="rId3"/>
          <a:stretch>
            <a:fillRect/>
          </a:stretch>
        </p:blipFill>
        <p:spPr>
          <a:xfrm>
            <a:off x="1044396" y="2310940"/>
            <a:ext cx="4603242" cy="2762019"/>
          </a:xfrm>
          <a:prstGeom prst="rect">
            <a:avLst/>
          </a:prstGeom>
        </p:spPr>
      </p:pic>
      <p:sp>
        <p:nvSpPr>
          <p:cNvPr id="11" name="文本框 10"/>
          <p:cNvSpPr txBox="1"/>
          <p:nvPr/>
        </p:nvSpPr>
        <p:spPr>
          <a:xfrm>
            <a:off x="8355441" y="5388497"/>
            <a:ext cx="2324772" cy="646331"/>
          </a:xfrm>
          <a:prstGeom prst="rect">
            <a:avLst/>
          </a:prstGeom>
          <a:noFill/>
          <a:ln w="38100">
            <a:solidFill>
              <a:srgbClr val="3221C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3221CF"/>
                </a:solidFill>
                <a:effectLst/>
                <a:uLnTx/>
                <a:uFillTx/>
                <a:latin typeface="等线"/>
                <a:ea typeface="等线" panose="02010600030101010101" pitchFamily="2" charset="-122"/>
                <a:cs typeface="+mn-cs"/>
              </a:rPr>
              <a:t>与中子星内核相关的密度区域</a:t>
            </a:r>
          </a:p>
        </p:txBody>
      </p:sp>
      <p:cxnSp>
        <p:nvCxnSpPr>
          <p:cNvPr id="12" name="直接箭头连接符 11"/>
          <p:cNvCxnSpPr>
            <a:cxnSpLocks/>
            <a:stCxn id="11" idx="0"/>
          </p:cNvCxnSpPr>
          <p:nvPr/>
        </p:nvCxnSpPr>
        <p:spPr>
          <a:xfrm flipH="1" flipV="1">
            <a:off x="8610600" y="4634445"/>
            <a:ext cx="907227" cy="754052"/>
          </a:xfrm>
          <a:prstGeom prst="straightConnector1">
            <a:avLst/>
          </a:prstGeom>
          <a:ln w="38100">
            <a:solidFill>
              <a:srgbClr val="3221CF"/>
            </a:solidFill>
            <a:tailEnd type="triangle"/>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4"/>
          <a:stretch>
            <a:fillRect/>
          </a:stretch>
        </p:blipFill>
        <p:spPr>
          <a:xfrm>
            <a:off x="7147161" y="1650236"/>
            <a:ext cx="2445681" cy="459931"/>
          </a:xfrm>
          <a:prstGeom prst="rect">
            <a:avLst/>
          </a:prstGeom>
        </p:spPr>
      </p:pic>
      <p:pic>
        <p:nvPicPr>
          <p:cNvPr id="14" name="图片 13"/>
          <p:cNvPicPr>
            <a:picLocks noChangeAspect="1"/>
          </p:cNvPicPr>
          <p:nvPr/>
        </p:nvPicPr>
        <p:blipFill>
          <a:blip r:embed="rId5"/>
          <a:stretch>
            <a:fillRect/>
          </a:stretch>
        </p:blipFill>
        <p:spPr>
          <a:xfrm>
            <a:off x="2990305" y="1552576"/>
            <a:ext cx="3364768" cy="672972"/>
          </a:xfrm>
          <a:prstGeom prst="rect">
            <a:avLst/>
          </a:prstGeom>
        </p:spPr>
      </p:pic>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A17B8FC9-9644-46E2-BE16-CFC236A621C6}"/>
                  </a:ext>
                </a:extLst>
              </p:cNvPr>
              <p:cNvSpPr txBox="1"/>
              <p:nvPr/>
            </p:nvSpPr>
            <p:spPr>
              <a:xfrm>
                <a:off x="1216278" y="5279132"/>
                <a:ext cx="7032371" cy="90319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当</a:t>
                </a:r>
                <a14:m>
                  <m:oMath xmlns:m="http://schemas.openxmlformats.org/officeDocument/2006/math">
                    <m:r>
                      <a:rPr kumimoji="0" lang="zh-CN" altLang="en-US" sz="1800" b="0"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zh-CN" sz="1800" b="0" i="1" u="none" strike="noStrike" kern="1200" cap="none" spc="0" normalizeH="0" baseline="0" noProof="0">
                        <a:ln>
                          <a:noFill/>
                        </a:ln>
                        <a:solidFill>
                          <a:srgbClr val="FF0000"/>
                        </a:solidFill>
                        <a:effectLst/>
                        <a:uLnTx/>
                        <a:uFillTx/>
                        <a:latin typeface="Cambria Math" panose="02040503050406030204" pitchFamily="18" charset="0"/>
                        <a:cs typeface="+mn-cs"/>
                      </a:rPr>
                      <m:t>2</m:t>
                    </m:r>
                    <m:sSub>
                      <m:sSubPr>
                        <m:ctrlPr>
                          <a:rPr kumimoji="0" lang="en-US" altLang="zh-CN" sz="1800" b="0" i="1" u="none" strike="noStrike" kern="1200" cap="none" spc="0" normalizeH="0" baseline="0" noProof="0">
                            <a:ln>
                              <a:noFill/>
                            </a:ln>
                            <a:solidFill>
                              <a:srgbClr val="FF0000"/>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a:ln>
                              <a:noFill/>
                            </a:ln>
                            <a:solidFill>
                              <a:srgbClr val="FF0000"/>
                            </a:solidFill>
                            <a:effectLst/>
                            <a:uLnTx/>
                            <a:uFillTx/>
                            <a:latin typeface="Cambria Math" panose="02040503050406030204" pitchFamily="18" charset="0"/>
                            <a:cs typeface="+mn-cs"/>
                          </a:rPr>
                          <m:t>𝑛</m:t>
                        </m:r>
                      </m:e>
                      <m:sub>
                        <m:r>
                          <a:rPr kumimoji="0" lang="en-US" altLang="zh-CN" sz="1800" b="0" i="1" u="none" strike="noStrike" kern="1200" cap="none" spc="0" normalizeH="0" baseline="0" noProof="0">
                            <a:ln>
                              <a:noFill/>
                            </a:ln>
                            <a:solidFill>
                              <a:srgbClr val="FF0000"/>
                            </a:solidFill>
                            <a:effectLst/>
                            <a:uLnTx/>
                            <a:uFillTx/>
                            <a:latin typeface="Cambria Math" panose="02040503050406030204" pitchFamily="18" charset="0"/>
                            <a:cs typeface="+mn-cs"/>
                          </a:rPr>
                          <m:t>0</m:t>
                        </m:r>
                      </m:sub>
                    </m:sSub>
                  </m:oMath>
                </a14:m>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时，体系的能</a:t>
                </a:r>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动量张量的迹是一个与密度无关的常数</a:t>
                </a:r>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当</a:t>
                </a:r>
                <a14:m>
                  <m:oMath xmlns:m="http://schemas.openxmlformats.org/officeDocument/2006/math">
                    <m:r>
                      <a:rPr kumimoji="0" lang="zh-CN" altLang="en-US" sz="1800" b="0"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zh-CN" sz="1800" b="0" i="1" u="none" strike="noStrike" kern="1200" cap="none" spc="0" normalizeH="0" baseline="0" noProof="0">
                        <a:ln>
                          <a:noFill/>
                        </a:ln>
                        <a:solidFill>
                          <a:srgbClr val="FF0000"/>
                        </a:solidFill>
                        <a:effectLst/>
                        <a:uLnTx/>
                        <a:uFillTx/>
                        <a:latin typeface="Cambria Math" panose="02040503050406030204" pitchFamily="18" charset="0"/>
                        <a:cs typeface="+mn-cs"/>
                      </a:rPr>
                      <m:t>2</m:t>
                    </m:r>
                    <m:sSub>
                      <m:sSubPr>
                        <m:ctrlPr>
                          <a:rPr kumimoji="0" lang="en-US" altLang="zh-CN" sz="1800" b="0" i="1" u="none" strike="noStrike" kern="1200" cap="none" spc="0" normalizeH="0" baseline="0" noProof="0">
                            <a:ln>
                              <a:noFill/>
                            </a:ln>
                            <a:solidFill>
                              <a:srgbClr val="FF0000"/>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a:ln>
                              <a:noFill/>
                            </a:ln>
                            <a:solidFill>
                              <a:srgbClr val="FF0000"/>
                            </a:solidFill>
                            <a:effectLst/>
                            <a:uLnTx/>
                            <a:uFillTx/>
                            <a:latin typeface="Cambria Math" panose="02040503050406030204" pitchFamily="18" charset="0"/>
                            <a:cs typeface="+mn-cs"/>
                          </a:rPr>
                          <m:t>𝑛</m:t>
                        </m:r>
                      </m:e>
                      <m:sub>
                        <m:r>
                          <a:rPr kumimoji="0" lang="en-US" altLang="zh-CN" sz="1800" b="0" i="1" u="none" strike="noStrike" kern="1200" cap="none" spc="0" normalizeH="0" baseline="0" noProof="0">
                            <a:ln>
                              <a:noFill/>
                            </a:ln>
                            <a:solidFill>
                              <a:srgbClr val="FF0000"/>
                            </a:solidFill>
                            <a:effectLst/>
                            <a:uLnTx/>
                            <a:uFillTx/>
                            <a:latin typeface="Cambria Math" panose="02040503050406030204" pitchFamily="18" charset="0"/>
                            <a:cs typeface="+mn-cs"/>
                          </a:rPr>
                          <m:t>0</m:t>
                        </m:r>
                      </m:sub>
                    </m:sSub>
                  </m:oMath>
                </a14:m>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时， 声速</a:t>
                </a:r>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 </a:t>
                </a:r>
                <a14:m>
                  <m:oMath xmlns:m="http://schemas.openxmlformats.org/officeDocument/2006/math">
                    <m:r>
                      <a:rPr kumimoji="0"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altLang="zh-CN" sz="1800" b="0" i="0" u="none" strike="noStrike" kern="1200" cap="none" spc="0" normalizeH="0" baseline="0" noProof="0" smtClean="0">
                        <a:ln>
                          <a:noFill/>
                        </a:ln>
                        <a:solidFill>
                          <a:srgbClr val="FF0000"/>
                        </a:solidFill>
                        <a:effectLst/>
                        <a:uLnTx/>
                        <a:uFillTx/>
                        <a:latin typeface="Cambria Math" panose="02040503050406030204" pitchFamily="18" charset="0"/>
                        <a:cs typeface="+mn-cs"/>
                      </a:rPr>
                      <m:t>1</m:t>
                    </m:r>
                    <m:r>
                      <a:rPr kumimoji="0"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m:t>
                    </m:r>
                    <m:rad>
                      <m:radPr>
                        <m:degHide m:val="on"/>
                        <m:ctrlPr>
                          <a:rPr kumimoji="0"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radPr>
                      <m:deg/>
                      <m:e>
                        <m:r>
                          <a:rPr kumimoji="0"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3</m:t>
                        </m:r>
                      </m:e>
                    </m:rad>
                  </m:oMath>
                </a14:m>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共形声速</a:t>
                </a:r>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t>
                </a:r>
                <a:endPar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mc:Choice>
        <mc:Fallback xmlns="">
          <p:sp>
            <p:nvSpPr>
              <p:cNvPr id="15" name="文本框 14">
                <a:extLst>
                  <a:ext uri="{FF2B5EF4-FFF2-40B4-BE49-F238E27FC236}">
                    <a16:creationId xmlns:a16="http://schemas.microsoft.com/office/drawing/2014/main" id="{A17B8FC9-9644-46E2-BE16-CFC236A621C6}"/>
                  </a:ext>
                </a:extLst>
              </p:cNvPr>
              <p:cNvSpPr txBox="1">
                <a:spLocks noRot="1" noChangeAspect="1" noMove="1" noResize="1" noEditPoints="1" noAdjustHandles="1" noChangeArrowheads="1" noChangeShapeType="1" noTextEdit="1"/>
              </p:cNvSpPr>
              <p:nvPr/>
            </p:nvSpPr>
            <p:spPr>
              <a:xfrm>
                <a:off x="1216278" y="5279132"/>
                <a:ext cx="7032371" cy="903196"/>
              </a:xfrm>
              <a:prstGeom prst="rect">
                <a:avLst/>
              </a:prstGeom>
              <a:blipFill>
                <a:blip r:embed="rId6"/>
                <a:stretch>
                  <a:fillRect l="-607" b="-10135"/>
                </a:stretch>
              </a:blipFill>
            </p:spPr>
            <p:txBody>
              <a:bodyPr/>
              <a:lstStyle/>
              <a:p>
                <a:r>
                  <a:rPr lang="zh-CN" altLang="en-US">
                    <a:noFill/>
                  </a:rPr>
                  <a:t> </a:t>
                </a:r>
              </a:p>
            </p:txBody>
          </p:sp>
        </mc:Fallback>
      </mc:AlternateContent>
      <p:sp>
        <p:nvSpPr>
          <p:cNvPr id="16" name="文本框 15">
            <a:extLst>
              <a:ext uri="{FF2B5EF4-FFF2-40B4-BE49-F238E27FC236}">
                <a16:creationId xmlns:a16="http://schemas.microsoft.com/office/drawing/2014/main" id="{DE30A6B9-63B8-4D8F-BBE0-DE9014365FF6}"/>
              </a:ext>
            </a:extLst>
          </p:cNvPr>
          <p:cNvSpPr txBox="1"/>
          <p:nvPr/>
        </p:nvSpPr>
        <p:spPr>
          <a:xfrm>
            <a:off x="1044395" y="6202461"/>
            <a:ext cx="5310677" cy="369332"/>
          </a:xfrm>
          <a:prstGeom prst="rect">
            <a:avLst/>
          </a:prstGeom>
          <a:solidFill>
            <a:sysClr val="window" lastClr="FFFFFF">
              <a:lumMod val="95000"/>
            </a:sys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3221CF"/>
                </a:solidFill>
                <a:effectLst/>
                <a:uLnTx/>
                <a:uFillTx/>
                <a:latin typeface="微软雅黑" panose="020B0503020204020204" pitchFamily="34" charset="-122"/>
                <a:ea typeface="微软雅黑" panose="020B0503020204020204" pitchFamily="34" charset="-122"/>
                <a:cs typeface="+mn-cs"/>
              </a:rPr>
              <a:t>这是一个在之前的模型与理论中从未出现的特征。</a:t>
            </a:r>
          </a:p>
        </p:txBody>
      </p:sp>
      <p:sp>
        <p:nvSpPr>
          <p:cNvPr id="17" name="标题 1">
            <a:extLst>
              <a:ext uri="{FF2B5EF4-FFF2-40B4-BE49-F238E27FC236}">
                <a16:creationId xmlns:a16="http://schemas.microsoft.com/office/drawing/2014/main" id="{D53297B5-E016-4DE9-85AC-58CA80CE1A1F}"/>
              </a:ext>
            </a:extLst>
          </p:cNvPr>
          <p:cNvSpPr txBox="1">
            <a:spLocks/>
          </p:cNvSpPr>
          <p:nvPr/>
        </p:nvSpPr>
        <p:spPr>
          <a:xfrm>
            <a:off x="316630" y="281883"/>
            <a:ext cx="3886000" cy="4801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2800" b="1" kern="1200">
                <a:solidFill>
                  <a:schemeClr val="accent1"/>
                </a:solidFill>
                <a:latin typeface="+mn-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zh-CN"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Pseudoconformal model</a:t>
            </a:r>
            <a:endParaRPr kumimoji="1"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935367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404419" y="1466525"/>
            <a:ext cx="4419983" cy="2725148"/>
          </a:xfrm>
          <a:prstGeom prst="rect">
            <a:avLst/>
          </a:prstGeom>
        </p:spPr>
      </p:pic>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10" name="文本框 9"/>
          <p:cNvSpPr txBox="1"/>
          <p:nvPr/>
        </p:nvSpPr>
        <p:spPr>
          <a:xfrm flipH="1">
            <a:off x="1083900" y="1080540"/>
            <a:ext cx="33434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Standard Scenario</a:t>
            </a:r>
            <a:endParaRPr kumimoji="0" lang="zh-CN" altLang="en-US" sz="2800" b="0"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1" name="图片 10"/>
          <p:cNvPicPr>
            <a:picLocks noChangeAspect="1"/>
          </p:cNvPicPr>
          <p:nvPr/>
        </p:nvPicPr>
        <p:blipFill>
          <a:blip r:embed="rId3"/>
          <a:stretch>
            <a:fillRect/>
          </a:stretch>
        </p:blipFill>
        <p:spPr>
          <a:xfrm>
            <a:off x="316630" y="4629116"/>
            <a:ext cx="5780910" cy="1524717"/>
          </a:xfrm>
          <a:prstGeom prst="rect">
            <a:avLst/>
          </a:prstGeom>
        </p:spPr>
      </p:pic>
      <p:sp>
        <p:nvSpPr>
          <p:cNvPr id="12" name="TextBox 11"/>
          <p:cNvSpPr txBox="1"/>
          <p:nvPr/>
        </p:nvSpPr>
        <p:spPr>
          <a:xfrm>
            <a:off x="535566" y="6052897"/>
            <a:ext cx="23423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B0F0"/>
                </a:solidFill>
                <a:effectLst/>
                <a:uLnTx/>
                <a:uFillTx/>
                <a:latin typeface="等线"/>
                <a:ea typeface="+mn-ea"/>
                <a:cs typeface="+mn-cs"/>
              </a:rPr>
              <a:t>S. Reddy et al, 2018</a:t>
            </a:r>
          </a:p>
        </p:txBody>
      </p:sp>
      <p:sp>
        <p:nvSpPr>
          <p:cNvPr id="14" name="文本框 13"/>
          <p:cNvSpPr txBox="1"/>
          <p:nvPr/>
        </p:nvSpPr>
        <p:spPr>
          <a:xfrm>
            <a:off x="3194010" y="3909878"/>
            <a:ext cx="2014975" cy="646331"/>
          </a:xfrm>
          <a:prstGeom prst="rect">
            <a:avLst/>
          </a:prstGeom>
          <a:noFill/>
          <a:ln w="38100">
            <a:solidFill>
              <a:srgbClr val="3221C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3221CF"/>
                </a:solidFill>
                <a:effectLst/>
                <a:uLnTx/>
                <a:uFillTx/>
                <a:latin typeface="等线"/>
                <a:ea typeface="等线" panose="02010600030101010101" pitchFamily="2" charset="-122"/>
                <a:cs typeface="+mn-cs"/>
              </a:rPr>
              <a:t>Very high density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3221CF"/>
                </a:solidFill>
                <a:effectLst/>
                <a:uLnTx/>
                <a:uFillTx/>
                <a:latin typeface="等线"/>
                <a:ea typeface="等线" panose="02010600030101010101" pitchFamily="2" charset="-122"/>
                <a:cs typeface="+mn-cs"/>
              </a:rPr>
              <a:t>PQCD applicable</a:t>
            </a:r>
            <a:endParaRPr kumimoji="0" lang="zh-CN" altLang="en-US" sz="1800" b="1" i="0" u="none" strike="noStrike" kern="0" cap="none" spc="0" normalizeH="0" baseline="0" noProof="0" dirty="0">
              <a:ln>
                <a:noFill/>
              </a:ln>
              <a:solidFill>
                <a:srgbClr val="3221CF"/>
              </a:solidFill>
              <a:effectLst/>
              <a:uLnTx/>
              <a:uFillTx/>
              <a:latin typeface="等线"/>
              <a:ea typeface="等线" panose="02010600030101010101" pitchFamily="2" charset="-122"/>
              <a:cs typeface="+mn-cs"/>
            </a:endParaRPr>
          </a:p>
        </p:txBody>
      </p:sp>
      <p:cxnSp>
        <p:nvCxnSpPr>
          <p:cNvPr id="15" name="直接箭头连接符 14"/>
          <p:cNvCxnSpPr>
            <a:cxnSpLocks/>
            <a:stCxn id="14" idx="0"/>
          </p:cNvCxnSpPr>
          <p:nvPr/>
        </p:nvCxnSpPr>
        <p:spPr>
          <a:xfrm flipH="1" flipV="1">
            <a:off x="4038600" y="3246699"/>
            <a:ext cx="162898" cy="663179"/>
          </a:xfrm>
          <a:prstGeom prst="straightConnector1">
            <a:avLst/>
          </a:prstGeom>
          <a:noFill/>
          <a:ln w="38100" cap="flat" cmpd="sng" algn="ctr">
            <a:solidFill>
              <a:srgbClr val="3221CF"/>
            </a:solidFill>
            <a:prstDash val="solid"/>
            <a:miter lim="800000"/>
            <a:tailEnd type="triangle"/>
          </a:ln>
          <a:effectLst/>
        </p:spPr>
      </p:cxnSp>
      <p:pic>
        <p:nvPicPr>
          <p:cNvPr id="8" name="图片 7">
            <a:extLst>
              <a:ext uri="{FF2B5EF4-FFF2-40B4-BE49-F238E27FC236}">
                <a16:creationId xmlns:a16="http://schemas.microsoft.com/office/drawing/2014/main" id="{69B3AE2E-127B-4FF0-9E26-5EBE32A5264F}"/>
              </a:ext>
            </a:extLst>
          </p:cNvPr>
          <p:cNvPicPr>
            <a:picLocks noChangeAspect="1"/>
          </p:cNvPicPr>
          <p:nvPr/>
        </p:nvPicPr>
        <p:blipFill>
          <a:blip r:embed="rId4"/>
          <a:stretch>
            <a:fillRect/>
          </a:stretch>
        </p:blipFill>
        <p:spPr>
          <a:xfrm>
            <a:off x="6903258" y="1174775"/>
            <a:ext cx="4323081" cy="3016898"/>
          </a:xfrm>
          <a:prstGeom prst="rect">
            <a:avLst/>
          </a:prstGeom>
        </p:spPr>
      </p:pic>
      <p:sp>
        <p:nvSpPr>
          <p:cNvPr id="16" name="文本框 15">
            <a:extLst>
              <a:ext uri="{FF2B5EF4-FFF2-40B4-BE49-F238E27FC236}">
                <a16:creationId xmlns:a16="http://schemas.microsoft.com/office/drawing/2014/main" id="{06041CA9-5FE0-4C05-A30D-AAB75EB78356}"/>
              </a:ext>
            </a:extLst>
          </p:cNvPr>
          <p:cNvSpPr txBox="1"/>
          <p:nvPr/>
        </p:nvSpPr>
        <p:spPr>
          <a:xfrm>
            <a:off x="7091435" y="6083675"/>
            <a:ext cx="3744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B0F0"/>
                </a:solidFill>
                <a:effectLst/>
                <a:uLnTx/>
                <a:uFillTx/>
                <a:latin typeface="等线"/>
                <a:ea typeface="等线" panose="02010600030101010101" pitchFamily="2" charset="-122"/>
                <a:cs typeface="+mn-cs"/>
              </a:rPr>
              <a:t>E. </a:t>
            </a:r>
            <a:r>
              <a:rPr kumimoji="0" lang="en-US" altLang="zh-CN" sz="1800" b="0" i="0" u="none" strike="noStrike" kern="1200" cap="none" spc="0" normalizeH="0" baseline="0" noProof="0" dirty="0" err="1">
                <a:ln>
                  <a:noFill/>
                </a:ln>
                <a:solidFill>
                  <a:srgbClr val="00B0F0"/>
                </a:solidFill>
                <a:effectLst/>
                <a:uLnTx/>
                <a:uFillTx/>
                <a:latin typeface="等线"/>
                <a:ea typeface="等线" panose="02010600030101010101" pitchFamily="2" charset="-122"/>
                <a:cs typeface="+mn-cs"/>
              </a:rPr>
              <a:t>Annala</a:t>
            </a:r>
            <a:r>
              <a:rPr kumimoji="0" lang="en-US" altLang="zh-CN" sz="1800" b="0" i="0" u="none" strike="noStrike" kern="1200" cap="none" spc="0" normalizeH="0" baseline="0" noProof="0" dirty="0">
                <a:ln>
                  <a:noFill/>
                </a:ln>
                <a:solidFill>
                  <a:srgbClr val="00B0F0"/>
                </a:solidFill>
                <a:effectLst/>
                <a:uLnTx/>
                <a:uFillTx/>
                <a:latin typeface="等线"/>
                <a:ea typeface="等线" panose="02010600030101010101" pitchFamily="2" charset="-122"/>
                <a:cs typeface="+mn-cs"/>
              </a:rPr>
              <a:t>, et al, Nature Physics 2020</a:t>
            </a:r>
            <a:endParaRPr kumimoji="0" lang="zh-CN" altLang="en-US" sz="1800" b="0" i="0" u="none" strike="noStrike" kern="1200" cap="none" spc="0" normalizeH="0" baseline="0" noProof="0" dirty="0">
              <a:ln>
                <a:noFill/>
              </a:ln>
              <a:solidFill>
                <a:srgbClr val="00B0F0"/>
              </a:solidFill>
              <a:effectLst/>
              <a:uLnTx/>
              <a:uFillTx/>
              <a:latin typeface="等线"/>
              <a:ea typeface="等线" panose="02010600030101010101" pitchFamily="2" charset="-122"/>
              <a:cs typeface="+mn-cs"/>
            </a:endParaRPr>
          </a:p>
        </p:txBody>
      </p:sp>
      <p:pic>
        <p:nvPicPr>
          <p:cNvPr id="17" name="图片 16">
            <a:extLst>
              <a:ext uri="{FF2B5EF4-FFF2-40B4-BE49-F238E27FC236}">
                <a16:creationId xmlns:a16="http://schemas.microsoft.com/office/drawing/2014/main" id="{59E7F1B8-3E0F-4CED-B6C3-2C722040E714}"/>
              </a:ext>
            </a:extLst>
          </p:cNvPr>
          <p:cNvPicPr>
            <a:picLocks noChangeAspect="1"/>
          </p:cNvPicPr>
          <p:nvPr/>
        </p:nvPicPr>
        <p:blipFill>
          <a:blip r:embed="rId5"/>
          <a:stretch>
            <a:fillRect/>
          </a:stretch>
        </p:blipFill>
        <p:spPr>
          <a:xfrm>
            <a:off x="6961899" y="4569372"/>
            <a:ext cx="4654401" cy="1377966"/>
          </a:xfrm>
          <a:prstGeom prst="rect">
            <a:avLst/>
          </a:prstGeom>
        </p:spPr>
      </p:pic>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045480C0-6499-4154-BF30-B5121AD24CDA}"/>
                  </a:ext>
                </a:extLst>
              </p:cNvPr>
              <p:cNvSpPr txBox="1"/>
              <p:nvPr/>
            </p:nvSpPr>
            <p:spPr>
              <a:xfrm>
                <a:off x="6814473" y="4026847"/>
                <a:ext cx="4801827" cy="369332"/>
              </a:xfrm>
              <a:prstGeom prst="rect">
                <a:avLst/>
              </a:prstGeom>
              <a:solidFill>
                <a:schemeClr val="bg1">
                  <a:lumMod val="8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Polytropic index </a:t>
                </a:r>
                <a14:m>
                  <m:oMath xmlns:m="http://schemas.openxmlformats.org/officeDocument/2006/math">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𝛾</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unc>
                      <m:func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uncPr>
                      <m:fNa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ln</m:t>
                        </m:r>
                      </m:fName>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e>
                    </m:func>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unc>
                      <m:func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uncPr>
                      <m:fNa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ln</m:t>
                        </m:r>
                      </m:fName>
                      <m:e>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𝜖</m:t>
                        </m:r>
                      </m:e>
                    </m:func>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&lt;2.3→1</m:t>
                    </m:r>
                  </m:oMath>
                </a14:m>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mc:Choice>
        <mc:Fallback xmlns="">
          <p:sp>
            <p:nvSpPr>
              <p:cNvPr id="18" name="文本框 17">
                <a:extLst>
                  <a:ext uri="{FF2B5EF4-FFF2-40B4-BE49-F238E27FC236}">
                    <a16:creationId xmlns:a16="http://schemas.microsoft.com/office/drawing/2014/main" id="{045480C0-6499-4154-BF30-B5121AD24CDA}"/>
                  </a:ext>
                </a:extLst>
              </p:cNvPr>
              <p:cNvSpPr txBox="1">
                <a:spLocks noRot="1" noChangeAspect="1" noMove="1" noResize="1" noEditPoints="1" noAdjustHandles="1" noChangeArrowheads="1" noChangeShapeType="1" noTextEdit="1"/>
              </p:cNvSpPr>
              <p:nvPr/>
            </p:nvSpPr>
            <p:spPr>
              <a:xfrm>
                <a:off x="6814473" y="4026847"/>
                <a:ext cx="4801827" cy="369332"/>
              </a:xfrm>
              <a:prstGeom prst="rect">
                <a:avLst/>
              </a:prstGeom>
              <a:blipFill>
                <a:blip r:embed="rId6"/>
                <a:stretch>
                  <a:fillRect l="-1142" t="-10000"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E264EA8F-82E2-41C9-A84C-3640DC840EE1}"/>
                  </a:ext>
                </a:extLst>
              </p:cNvPr>
              <p:cNvSpPr txBox="1"/>
              <p:nvPr/>
            </p:nvSpPr>
            <p:spPr>
              <a:xfrm>
                <a:off x="4860726" y="1342150"/>
                <a:ext cx="2470548" cy="40318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5600" b="0" i="1" u="none" strike="noStrike" kern="1200" cap="none" spc="0" normalizeH="0" baseline="0" noProof="0" smtClean="0">
                          <a:ln>
                            <a:noFill/>
                          </a:ln>
                          <a:solidFill>
                            <a:srgbClr val="FF0000"/>
                          </a:solidFill>
                          <a:effectLst/>
                          <a:uLnTx/>
                          <a:uFillTx/>
                          <a:latin typeface="Cambria Math" panose="02040503050406030204" pitchFamily="18" charset="0"/>
                          <a:cs typeface="+mn-cs"/>
                        </a:rPr>
                        <m:t>?</m:t>
                      </m:r>
                    </m:oMath>
                  </m:oMathPara>
                </a14:m>
                <a:endParaRPr kumimoji="0" lang="zh-CN" altLang="en-US" sz="256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endParaRPr>
              </a:p>
            </p:txBody>
          </p:sp>
        </mc:Choice>
        <mc:Fallback xmlns="">
          <p:sp>
            <p:nvSpPr>
              <p:cNvPr id="3" name="文本框 2">
                <a:extLst>
                  <a:ext uri="{FF2B5EF4-FFF2-40B4-BE49-F238E27FC236}">
                    <a16:creationId xmlns:a16="http://schemas.microsoft.com/office/drawing/2014/main" id="{E264EA8F-82E2-41C9-A84C-3640DC840EE1}"/>
                  </a:ext>
                </a:extLst>
              </p:cNvPr>
              <p:cNvSpPr txBox="1">
                <a:spLocks noRot="1" noChangeAspect="1" noMove="1" noResize="1" noEditPoints="1" noAdjustHandles="1" noChangeArrowheads="1" noChangeShapeType="1" noTextEdit="1"/>
              </p:cNvSpPr>
              <p:nvPr/>
            </p:nvSpPr>
            <p:spPr>
              <a:xfrm>
                <a:off x="4860726" y="1342150"/>
                <a:ext cx="2470548" cy="4031873"/>
              </a:xfrm>
              <a:prstGeom prst="rect">
                <a:avLst/>
              </a:prstGeom>
              <a:blipFill>
                <a:blip r:embed="rId7"/>
                <a:stretch>
                  <a:fillRect/>
                </a:stretch>
              </a:blipFill>
            </p:spPr>
            <p:txBody>
              <a:bodyPr/>
              <a:lstStyle/>
              <a:p>
                <a:r>
                  <a:rPr lang="zh-CN" altLang="en-US">
                    <a:noFill/>
                  </a:rPr>
                  <a:t> </a:t>
                </a:r>
              </a:p>
            </p:txBody>
          </p:sp>
        </mc:Fallback>
      </mc:AlternateContent>
      <p:sp>
        <p:nvSpPr>
          <p:cNvPr id="2" name="灯片编号占位符 1">
            <a:extLst>
              <a:ext uri="{FF2B5EF4-FFF2-40B4-BE49-F238E27FC236}">
                <a16:creationId xmlns:a16="http://schemas.microsoft.com/office/drawing/2014/main" id="{9C9A746D-A5FC-4788-87B9-D1AF9E9FA4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4" name="日期占位符 3">
            <a:extLst>
              <a:ext uri="{FF2B5EF4-FFF2-40B4-BE49-F238E27FC236}">
                <a16:creationId xmlns:a16="http://schemas.microsoft.com/office/drawing/2014/main" id="{08BE3D39-1670-4B89-B88A-1D505EDD392F}"/>
              </a:ext>
            </a:extLst>
          </p:cNvPr>
          <p:cNvSpPr>
            <a:spLocks noGrp="1"/>
          </p:cNvSpPr>
          <p:nvPr>
            <p:ph type="dt" sz="half" idx="10"/>
          </p:nvPr>
        </p:nvSpPr>
        <p:spPr/>
        <p:txBody>
          <a:bodyPr/>
          <a:lstStyle/>
          <a:p>
            <a:r>
              <a:rPr lang="en-US" altLang="zh-CN"/>
              <a:t>2023/06/01</a:t>
            </a:r>
            <a:endParaRPr lang="zh-CN" altLang="en-US" dirty="0"/>
          </a:p>
        </p:txBody>
      </p:sp>
    </p:spTree>
    <p:extLst>
      <p:ext uri="{BB962C8B-B14F-4D97-AF65-F5344CB8AC3E}">
        <p14:creationId xmlns:p14="http://schemas.microsoft.com/office/powerpoint/2010/main" val="3031858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pic>
        <p:nvPicPr>
          <p:cNvPr id="4" name="图片 3">
            <a:extLst>
              <a:ext uri="{FF2B5EF4-FFF2-40B4-BE49-F238E27FC236}">
                <a16:creationId xmlns:a16="http://schemas.microsoft.com/office/drawing/2014/main" id="{066C43B0-EBA0-4D97-9678-49DCDE12252C}"/>
              </a:ext>
            </a:extLst>
          </p:cNvPr>
          <p:cNvPicPr>
            <a:picLocks noChangeAspect="1"/>
          </p:cNvPicPr>
          <p:nvPr/>
        </p:nvPicPr>
        <p:blipFill>
          <a:blip r:embed="rId2"/>
          <a:stretch>
            <a:fillRect/>
          </a:stretch>
        </p:blipFill>
        <p:spPr>
          <a:xfrm>
            <a:off x="460777" y="3978731"/>
            <a:ext cx="2887216" cy="2030487"/>
          </a:xfrm>
          <a:prstGeom prst="rect">
            <a:avLst/>
          </a:prstGeom>
        </p:spPr>
      </p:pic>
      <p:pic>
        <p:nvPicPr>
          <p:cNvPr id="7" name="图片 6">
            <a:extLst>
              <a:ext uri="{FF2B5EF4-FFF2-40B4-BE49-F238E27FC236}">
                <a16:creationId xmlns:a16="http://schemas.microsoft.com/office/drawing/2014/main" id="{B740942C-F63B-4ABA-BE13-80F87B05F7EB}"/>
              </a:ext>
            </a:extLst>
          </p:cNvPr>
          <p:cNvPicPr>
            <a:picLocks noChangeAspect="1"/>
          </p:cNvPicPr>
          <p:nvPr/>
        </p:nvPicPr>
        <p:blipFill>
          <a:blip r:embed="rId3"/>
          <a:stretch>
            <a:fillRect/>
          </a:stretch>
        </p:blipFill>
        <p:spPr>
          <a:xfrm>
            <a:off x="545682" y="3562858"/>
            <a:ext cx="2764211" cy="331204"/>
          </a:xfrm>
          <a:prstGeom prst="rect">
            <a:avLst/>
          </a:prstGeom>
        </p:spPr>
      </p:pic>
      <p:sp>
        <p:nvSpPr>
          <p:cNvPr id="8" name="文本框 7">
            <a:extLst>
              <a:ext uri="{FF2B5EF4-FFF2-40B4-BE49-F238E27FC236}">
                <a16:creationId xmlns:a16="http://schemas.microsoft.com/office/drawing/2014/main" id="{9C34ADA5-2D06-4263-A299-92511C2E9EB2}"/>
              </a:ext>
            </a:extLst>
          </p:cNvPr>
          <p:cNvSpPr txBox="1"/>
          <p:nvPr/>
        </p:nvSpPr>
        <p:spPr>
          <a:xfrm>
            <a:off x="531252" y="3199016"/>
            <a:ext cx="27462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Quark-hadron crossover</a:t>
            </a:r>
            <a:endParaRPr kumimoji="0" lang="zh-CN" altLang="en-US" sz="18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endParaRPr>
          </a:p>
        </p:txBody>
      </p:sp>
      <p:sp>
        <p:nvSpPr>
          <p:cNvPr id="9" name="文本框 8">
            <a:extLst>
              <a:ext uri="{FF2B5EF4-FFF2-40B4-BE49-F238E27FC236}">
                <a16:creationId xmlns:a16="http://schemas.microsoft.com/office/drawing/2014/main" id="{7C09C873-DAF7-4C63-8A6A-5875AC8CF3D5}"/>
              </a:ext>
            </a:extLst>
          </p:cNvPr>
          <p:cNvSpPr txBox="1"/>
          <p:nvPr/>
        </p:nvSpPr>
        <p:spPr>
          <a:xfrm>
            <a:off x="724655" y="5972732"/>
            <a:ext cx="244169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srgbClr val="00B050"/>
                </a:solidFill>
                <a:effectLst/>
                <a:uLnTx/>
                <a:uFillTx/>
                <a:latin typeface="等线"/>
                <a:ea typeface="等线" panose="02010600030101010101" pitchFamily="2" charset="-122"/>
                <a:cs typeface="+mn-cs"/>
              </a:rPr>
              <a:t>Kapusta</a:t>
            </a:r>
            <a:r>
              <a:rPr kumimoji="0" lang="en-US" altLang="zh-CN" sz="14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 &amp; </a:t>
            </a:r>
            <a:r>
              <a:rPr kumimoji="0" lang="en-US" altLang="zh-CN" sz="1400" b="0" i="0" u="none" strike="noStrike" kern="1200" cap="none" spc="0" normalizeH="0" baseline="0" noProof="0" dirty="0" err="1">
                <a:ln>
                  <a:noFill/>
                </a:ln>
                <a:solidFill>
                  <a:srgbClr val="00B050"/>
                </a:solidFill>
                <a:effectLst/>
                <a:uLnTx/>
                <a:uFillTx/>
                <a:latin typeface="等线"/>
                <a:ea typeface="等线" panose="02010600030101010101" pitchFamily="2" charset="-122"/>
                <a:cs typeface="+mn-cs"/>
              </a:rPr>
              <a:t>Welle</a:t>
            </a:r>
            <a:r>
              <a:rPr kumimoji="0" lang="en-US" altLang="zh-CN" sz="14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 2103.16633</a:t>
            </a:r>
            <a:endParaRPr kumimoji="0" lang="zh-CN" altLang="en-US" sz="14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endParaRPr>
          </a:p>
        </p:txBody>
      </p:sp>
      <p:pic>
        <p:nvPicPr>
          <p:cNvPr id="13" name="图片 12">
            <a:extLst>
              <a:ext uri="{FF2B5EF4-FFF2-40B4-BE49-F238E27FC236}">
                <a16:creationId xmlns:a16="http://schemas.microsoft.com/office/drawing/2014/main" id="{A618D7C8-90EF-4BA0-A423-4B65C86A2104}"/>
              </a:ext>
            </a:extLst>
          </p:cNvPr>
          <p:cNvPicPr>
            <a:picLocks noChangeAspect="1"/>
          </p:cNvPicPr>
          <p:nvPr/>
        </p:nvPicPr>
        <p:blipFill>
          <a:blip r:embed="rId4"/>
          <a:stretch>
            <a:fillRect/>
          </a:stretch>
        </p:blipFill>
        <p:spPr>
          <a:xfrm>
            <a:off x="3428606" y="3943150"/>
            <a:ext cx="2684683" cy="1994001"/>
          </a:xfrm>
          <a:prstGeom prst="rect">
            <a:avLst/>
          </a:prstGeom>
        </p:spPr>
      </p:pic>
      <p:sp>
        <p:nvSpPr>
          <p:cNvPr id="14" name="文本框 13">
            <a:extLst>
              <a:ext uri="{FF2B5EF4-FFF2-40B4-BE49-F238E27FC236}">
                <a16:creationId xmlns:a16="http://schemas.microsoft.com/office/drawing/2014/main" id="{4ECBA329-D64B-4590-8451-B78A2D358C9A}"/>
              </a:ext>
            </a:extLst>
          </p:cNvPr>
          <p:cNvSpPr txBox="1"/>
          <p:nvPr/>
        </p:nvSpPr>
        <p:spPr>
          <a:xfrm>
            <a:off x="3806774" y="3359128"/>
            <a:ext cx="22300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Quarkyonic matter</a:t>
            </a:r>
            <a:endParaRPr kumimoji="0" lang="zh-CN" altLang="en-US" sz="18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endParaRPr>
          </a:p>
        </p:txBody>
      </p:sp>
      <p:sp>
        <p:nvSpPr>
          <p:cNvPr id="15" name="文本框 14">
            <a:extLst>
              <a:ext uri="{FF2B5EF4-FFF2-40B4-BE49-F238E27FC236}">
                <a16:creationId xmlns:a16="http://schemas.microsoft.com/office/drawing/2014/main" id="{EC3EC10F-617B-4083-92A8-B0B1D0EF60C4}"/>
              </a:ext>
            </a:extLst>
          </p:cNvPr>
          <p:cNvSpPr txBox="1"/>
          <p:nvPr/>
        </p:nvSpPr>
        <p:spPr>
          <a:xfrm>
            <a:off x="3557313" y="5955719"/>
            <a:ext cx="24272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Zhao &amp; </a:t>
            </a:r>
            <a:r>
              <a:rPr kumimoji="0" lang="en-US" altLang="zh-CN" sz="1400" b="0" i="0" u="none" strike="noStrike" kern="1200" cap="none" spc="0" normalizeH="0" baseline="0" noProof="0" dirty="0" err="1">
                <a:ln>
                  <a:noFill/>
                </a:ln>
                <a:solidFill>
                  <a:srgbClr val="00B050"/>
                </a:solidFill>
                <a:effectLst/>
                <a:uLnTx/>
                <a:uFillTx/>
                <a:latin typeface="等线"/>
                <a:ea typeface="等线" panose="02010600030101010101" pitchFamily="2" charset="-122"/>
                <a:cs typeface="+mn-cs"/>
              </a:rPr>
              <a:t>Lattimer</a:t>
            </a:r>
            <a:r>
              <a:rPr kumimoji="0" lang="en-US" altLang="zh-CN" sz="14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 2004.08293</a:t>
            </a:r>
            <a:endParaRPr kumimoji="0" lang="zh-CN" altLang="en-US" sz="14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endParaRPr>
          </a:p>
        </p:txBody>
      </p:sp>
      <p:pic>
        <p:nvPicPr>
          <p:cNvPr id="16" name="图片 15">
            <a:extLst>
              <a:ext uri="{FF2B5EF4-FFF2-40B4-BE49-F238E27FC236}">
                <a16:creationId xmlns:a16="http://schemas.microsoft.com/office/drawing/2014/main" id="{1487835E-6FCA-4911-A733-861B6746D31A}"/>
              </a:ext>
            </a:extLst>
          </p:cNvPr>
          <p:cNvPicPr>
            <a:picLocks noChangeAspect="1"/>
          </p:cNvPicPr>
          <p:nvPr/>
        </p:nvPicPr>
        <p:blipFill>
          <a:blip r:embed="rId5"/>
          <a:stretch>
            <a:fillRect/>
          </a:stretch>
        </p:blipFill>
        <p:spPr>
          <a:xfrm>
            <a:off x="6193902" y="3996790"/>
            <a:ext cx="2758111" cy="1922841"/>
          </a:xfrm>
          <a:prstGeom prst="rect">
            <a:avLst/>
          </a:prstGeom>
        </p:spPr>
      </p:pic>
      <p:sp>
        <p:nvSpPr>
          <p:cNvPr id="17" name="文本框 16">
            <a:extLst>
              <a:ext uri="{FF2B5EF4-FFF2-40B4-BE49-F238E27FC236}">
                <a16:creationId xmlns:a16="http://schemas.microsoft.com/office/drawing/2014/main" id="{9E29F236-A4B2-4523-8C9C-E68AF8AFFA79}"/>
              </a:ext>
            </a:extLst>
          </p:cNvPr>
          <p:cNvSpPr txBox="1"/>
          <p:nvPr/>
        </p:nvSpPr>
        <p:spPr>
          <a:xfrm>
            <a:off x="6585918" y="3375405"/>
            <a:ext cx="22300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rPr>
              <a:t>Quarkyonic matter</a:t>
            </a:r>
            <a:endParaRPr kumimoji="0" lang="zh-CN" altLang="en-US" sz="1800" b="1" i="0" u="none" strike="noStrike" kern="1200" cap="none" spc="0" normalizeH="0" baseline="0" noProof="0" dirty="0">
              <a:ln>
                <a:noFill/>
              </a:ln>
              <a:solidFill>
                <a:srgbClr val="FF0000"/>
              </a:solidFill>
              <a:effectLst/>
              <a:uLnTx/>
              <a:uFillTx/>
              <a:latin typeface="等线"/>
              <a:ea typeface="等线" panose="02010600030101010101" pitchFamily="2" charset="-122"/>
              <a:cs typeface="+mn-cs"/>
            </a:endParaRPr>
          </a:p>
        </p:txBody>
      </p:sp>
      <p:sp>
        <p:nvSpPr>
          <p:cNvPr id="18" name="文本框 17">
            <a:extLst>
              <a:ext uri="{FF2B5EF4-FFF2-40B4-BE49-F238E27FC236}">
                <a16:creationId xmlns:a16="http://schemas.microsoft.com/office/drawing/2014/main" id="{CDF2F8D2-BC86-473B-BEEB-F60ACC02C12E}"/>
              </a:ext>
            </a:extLst>
          </p:cNvPr>
          <p:cNvSpPr txBox="1"/>
          <p:nvPr/>
        </p:nvSpPr>
        <p:spPr>
          <a:xfrm>
            <a:off x="6406382" y="5890145"/>
            <a:ext cx="24096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srgbClr val="00B050"/>
                </a:solidFill>
                <a:effectLst/>
                <a:uLnTx/>
                <a:uFillTx/>
                <a:latin typeface="等线"/>
                <a:ea typeface="等线" panose="02010600030101010101" pitchFamily="2" charset="-122"/>
                <a:cs typeface="+mn-cs"/>
              </a:rPr>
              <a:t>Margueron</a:t>
            </a:r>
            <a:r>
              <a:rPr kumimoji="0" lang="en-US" altLang="zh-CN" sz="14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 et al, 2103.10209</a:t>
            </a:r>
            <a:endParaRPr kumimoji="0" lang="zh-CN" altLang="en-US" sz="14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endParaRPr>
          </a:p>
        </p:txBody>
      </p:sp>
      <p:sp>
        <p:nvSpPr>
          <p:cNvPr id="2" name="灯片编号占位符 1">
            <a:extLst>
              <a:ext uri="{FF2B5EF4-FFF2-40B4-BE49-F238E27FC236}">
                <a16:creationId xmlns:a16="http://schemas.microsoft.com/office/drawing/2014/main" id="{13C55750-2DBF-43BB-853F-2DDA8B6143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3" name="日期占位符 2">
            <a:extLst>
              <a:ext uri="{FF2B5EF4-FFF2-40B4-BE49-F238E27FC236}">
                <a16:creationId xmlns:a16="http://schemas.microsoft.com/office/drawing/2014/main" id="{D5B7BC4F-E907-4D93-AEB0-2EC06E2D6F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2023/06/01</a:t>
            </a:r>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pic>
        <p:nvPicPr>
          <p:cNvPr id="21" name="图片 20">
            <a:extLst>
              <a:ext uri="{FF2B5EF4-FFF2-40B4-BE49-F238E27FC236}">
                <a16:creationId xmlns:a16="http://schemas.microsoft.com/office/drawing/2014/main" id="{D7296FD0-3CDC-4438-AAE4-5746CCD61393}"/>
              </a:ext>
            </a:extLst>
          </p:cNvPr>
          <p:cNvPicPr>
            <a:picLocks noChangeAspect="1"/>
          </p:cNvPicPr>
          <p:nvPr/>
        </p:nvPicPr>
        <p:blipFill>
          <a:blip r:embed="rId6"/>
          <a:stretch>
            <a:fillRect/>
          </a:stretch>
        </p:blipFill>
        <p:spPr>
          <a:xfrm>
            <a:off x="8990727" y="3831422"/>
            <a:ext cx="2230098" cy="2055190"/>
          </a:xfrm>
          <a:prstGeom prst="rect">
            <a:avLst/>
          </a:prstGeom>
        </p:spPr>
      </p:pic>
      <p:sp>
        <p:nvSpPr>
          <p:cNvPr id="22" name="文本框 21">
            <a:extLst>
              <a:ext uri="{FF2B5EF4-FFF2-40B4-BE49-F238E27FC236}">
                <a16:creationId xmlns:a16="http://schemas.microsoft.com/office/drawing/2014/main" id="{A826F952-EDA4-4BF4-A77B-F40D73CD7A01}"/>
              </a:ext>
            </a:extLst>
          </p:cNvPr>
          <p:cNvSpPr txBox="1"/>
          <p:nvPr/>
        </p:nvSpPr>
        <p:spPr>
          <a:xfrm>
            <a:off x="9109109" y="5886612"/>
            <a:ext cx="2399048" cy="307777"/>
          </a:xfrm>
          <a:prstGeom prst="rect">
            <a:avLst/>
          </a:prstGeom>
          <a:solidFill>
            <a:srgbClr val="F2F2F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Fujimoto, et al, 2207.06753</a:t>
            </a:r>
            <a:endParaRPr kumimoji="0" lang="zh-CN" altLang="en-US" sz="1400" b="0" i="0" u="none" strike="noStrike" kern="1200" cap="none" spc="0" normalizeH="0" baseline="0" noProof="0" dirty="0">
              <a:ln>
                <a:noFill/>
              </a:ln>
              <a:solidFill>
                <a:srgbClr val="00B050"/>
              </a:solidFill>
              <a:effectLst/>
              <a:uLnTx/>
              <a:uFillTx/>
              <a:latin typeface="等线"/>
              <a:ea typeface="等线" panose="02010600030101010101" pitchFamily="2" charset="-122"/>
              <a:cs typeface="+mn-cs"/>
            </a:endParaRPr>
          </a:p>
        </p:txBody>
      </p:sp>
      <p:sp>
        <p:nvSpPr>
          <p:cNvPr id="23" name="文本框 22">
            <a:extLst>
              <a:ext uri="{FF2B5EF4-FFF2-40B4-BE49-F238E27FC236}">
                <a16:creationId xmlns:a16="http://schemas.microsoft.com/office/drawing/2014/main" id="{A225777E-DA6A-41AC-AC6A-456CC7380140}"/>
              </a:ext>
            </a:extLst>
          </p:cNvPr>
          <p:cNvSpPr txBox="1"/>
          <p:nvPr/>
        </p:nvSpPr>
        <p:spPr>
          <a:xfrm>
            <a:off x="2816228" y="1282471"/>
            <a:ext cx="5153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我们的赝共形模型改变了人们以前的认识：</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在渐近密度声速趋近于共形对称性限制的核物质模型，其预言的大质量中子星上限无法给出天文学上观测的大质量中子星 ；</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cxnSp>
        <p:nvCxnSpPr>
          <p:cNvPr id="24" name="直接箭头连接符 23">
            <a:extLst>
              <a:ext uri="{FF2B5EF4-FFF2-40B4-BE49-F238E27FC236}">
                <a16:creationId xmlns:a16="http://schemas.microsoft.com/office/drawing/2014/main" id="{77361535-F1CF-4E15-A0E3-310FDA48E9DF}"/>
              </a:ext>
            </a:extLst>
          </p:cNvPr>
          <p:cNvCxnSpPr/>
          <p:nvPr/>
        </p:nvCxnSpPr>
        <p:spPr>
          <a:xfrm>
            <a:off x="5340205" y="2433355"/>
            <a:ext cx="0" cy="504056"/>
          </a:xfrm>
          <a:prstGeom prst="straightConnector1">
            <a:avLst/>
          </a:prstGeom>
          <a:ln w="508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2EA54999-A0A8-45BA-939C-378F6A4A4C1B}"/>
              </a:ext>
            </a:extLst>
          </p:cNvPr>
          <p:cNvSpPr txBox="1"/>
          <p:nvPr/>
        </p:nvSpPr>
        <p:spPr>
          <a:xfrm>
            <a:off x="5614628" y="2568079"/>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rPr>
              <a:t>逐渐被承认</a:t>
            </a:r>
          </a:p>
        </p:txBody>
      </p:sp>
      <p:sp>
        <p:nvSpPr>
          <p:cNvPr id="6" name="矩形 5">
            <a:extLst>
              <a:ext uri="{FF2B5EF4-FFF2-40B4-BE49-F238E27FC236}">
                <a16:creationId xmlns:a16="http://schemas.microsoft.com/office/drawing/2014/main" id="{DDC5C3D5-252F-4031-8484-1BE536817D42}"/>
              </a:ext>
            </a:extLst>
          </p:cNvPr>
          <p:cNvSpPr/>
          <p:nvPr/>
        </p:nvSpPr>
        <p:spPr>
          <a:xfrm>
            <a:off x="403627" y="3026311"/>
            <a:ext cx="11185538" cy="3535873"/>
          </a:xfrm>
          <a:prstGeom prst="rect">
            <a:avLst/>
          </a:prstGeom>
          <a:noFill/>
          <a:ln w="25400">
            <a:solidFill>
              <a:srgbClr val="0000FF"/>
            </a:solidFill>
          </a:ln>
        </p:spPr>
        <p:txBody>
          <a:bodyPr wrap="square" rtlCol="0" anchor="ctr">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zh-CN" alt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039322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2023/06/01</a:t>
            </a:r>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17" name="标题 1">
            <a:extLst>
              <a:ext uri="{FF2B5EF4-FFF2-40B4-BE49-F238E27FC236}">
                <a16:creationId xmlns:a16="http://schemas.microsoft.com/office/drawing/2014/main" id="{D53297B5-E016-4DE9-85AC-58CA80CE1A1F}"/>
              </a:ext>
            </a:extLst>
          </p:cNvPr>
          <p:cNvSpPr txBox="1">
            <a:spLocks/>
          </p:cNvSpPr>
          <p:nvPr/>
        </p:nvSpPr>
        <p:spPr>
          <a:xfrm>
            <a:off x="316630" y="281883"/>
            <a:ext cx="3886000" cy="4801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2800" b="1" kern="1200">
                <a:solidFill>
                  <a:schemeClr val="accent1"/>
                </a:solidFill>
                <a:latin typeface="+mn-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zh-CN"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Pseudoconformal model</a:t>
            </a:r>
            <a:endParaRPr kumimoji="1"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CFC4AFD6-50BA-4B7E-A2DE-19309847774C}"/>
              </a:ext>
            </a:extLst>
          </p:cNvPr>
          <p:cNvPicPr>
            <a:picLocks noChangeAspect="1"/>
          </p:cNvPicPr>
          <p:nvPr/>
        </p:nvPicPr>
        <p:blipFill>
          <a:blip r:embed="rId2"/>
          <a:stretch>
            <a:fillRect/>
          </a:stretch>
        </p:blipFill>
        <p:spPr>
          <a:xfrm>
            <a:off x="1691046" y="384173"/>
            <a:ext cx="9563112" cy="6548318"/>
          </a:xfrm>
          <a:prstGeom prst="rect">
            <a:avLst/>
          </a:prstGeom>
        </p:spPr>
      </p:pic>
      <p:pic>
        <p:nvPicPr>
          <p:cNvPr id="3" name="图片 2">
            <a:extLst>
              <a:ext uri="{FF2B5EF4-FFF2-40B4-BE49-F238E27FC236}">
                <a16:creationId xmlns:a16="http://schemas.microsoft.com/office/drawing/2014/main" id="{63647FB0-8C04-4A8D-9DF1-8047FF310AA7}"/>
              </a:ext>
            </a:extLst>
          </p:cNvPr>
          <p:cNvPicPr>
            <a:picLocks noChangeAspect="1"/>
          </p:cNvPicPr>
          <p:nvPr/>
        </p:nvPicPr>
        <p:blipFill>
          <a:blip r:embed="rId3"/>
          <a:stretch>
            <a:fillRect/>
          </a:stretch>
        </p:blipFill>
        <p:spPr>
          <a:xfrm>
            <a:off x="246189" y="391762"/>
            <a:ext cx="5911835" cy="6606170"/>
          </a:xfrm>
          <a:prstGeom prst="rect">
            <a:avLst/>
          </a:prstGeom>
        </p:spPr>
      </p:pic>
    </p:spTree>
    <p:extLst>
      <p:ext uri="{BB962C8B-B14F-4D97-AF65-F5344CB8AC3E}">
        <p14:creationId xmlns:p14="http://schemas.microsoft.com/office/powerpoint/2010/main" val="1319489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r>
              <a:rPr lang="en-US" altLang="zh-CN"/>
              <a:t>2023/06/01</a:t>
            </a:r>
            <a:endParaRPr lang="zh-CN" altLang="en-US" dirty="0"/>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565CE74E-AB26-4998-AD42-012C4C1AD076}" type="slidenum">
              <a:rPr lang="zh-CN" altLang="en-US" smtClean="0"/>
              <a:t>49</a:t>
            </a:fld>
            <a:endParaRPr lang="zh-CN" altLang="en-US" dirty="0"/>
          </a:p>
        </p:txBody>
      </p:sp>
      <p:pic>
        <p:nvPicPr>
          <p:cNvPr id="12" name="Picture 2" descr="1615121320(1)">
            <a:extLst>
              <a:ext uri="{FF2B5EF4-FFF2-40B4-BE49-F238E27FC236}">
                <a16:creationId xmlns:a16="http://schemas.microsoft.com/office/drawing/2014/main" id="{600E55F7-D8A3-4B66-9A67-CB0EF711D4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01" y="1720158"/>
            <a:ext cx="2799861" cy="252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1615121345(1)">
            <a:extLst>
              <a:ext uri="{FF2B5EF4-FFF2-40B4-BE49-F238E27FC236}">
                <a16:creationId xmlns:a16="http://schemas.microsoft.com/office/drawing/2014/main" id="{C717B994-5799-444B-ACD4-403F742749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6399" y="1685553"/>
            <a:ext cx="2886702" cy="252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微信图片_20210307172723">
            <a:extLst>
              <a:ext uri="{FF2B5EF4-FFF2-40B4-BE49-F238E27FC236}">
                <a16:creationId xmlns:a16="http://schemas.microsoft.com/office/drawing/2014/main" id="{214475D0-5057-41E9-A40D-236C7ED9C0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099" y="4121150"/>
            <a:ext cx="5659124" cy="221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a:extLst>
              <a:ext uri="{FF2B5EF4-FFF2-40B4-BE49-F238E27FC236}">
                <a16:creationId xmlns:a16="http://schemas.microsoft.com/office/drawing/2014/main" id="{AF41BEC0-ECF6-43DD-A73E-8769FAEE1FED}"/>
              </a:ext>
            </a:extLst>
          </p:cNvPr>
          <p:cNvPicPr>
            <a:picLocks noChangeAspect="1"/>
          </p:cNvPicPr>
          <p:nvPr/>
        </p:nvPicPr>
        <p:blipFill>
          <a:blip r:embed="rId5"/>
          <a:stretch>
            <a:fillRect/>
          </a:stretch>
        </p:blipFill>
        <p:spPr>
          <a:xfrm>
            <a:off x="6167784" y="1369226"/>
            <a:ext cx="5907969" cy="5488774"/>
          </a:xfrm>
          <a:prstGeom prst="rect">
            <a:avLst/>
          </a:prstGeom>
        </p:spPr>
      </p:pic>
      <p:sp>
        <p:nvSpPr>
          <p:cNvPr id="16" name="文本框 15">
            <a:extLst>
              <a:ext uri="{FF2B5EF4-FFF2-40B4-BE49-F238E27FC236}">
                <a16:creationId xmlns:a16="http://schemas.microsoft.com/office/drawing/2014/main" id="{9F8DD823-006E-43B5-AC90-26F77FE2F929}"/>
              </a:ext>
            </a:extLst>
          </p:cNvPr>
          <p:cNvSpPr txBox="1"/>
          <p:nvPr/>
        </p:nvSpPr>
        <p:spPr>
          <a:xfrm>
            <a:off x="6488447" y="5377770"/>
            <a:ext cx="5263454" cy="923330"/>
          </a:xfrm>
          <a:prstGeom prst="rect">
            <a:avLst/>
          </a:prstGeom>
          <a:solidFill>
            <a:schemeClr val="bg1"/>
          </a:solidFill>
        </p:spPr>
        <p:txBody>
          <a:bodyPr wrap="square" rtlCol="0">
            <a:spAutoFit/>
          </a:bodyPr>
          <a:lstStyle/>
          <a:p>
            <a:pPr marL="342900" indent="-342900">
              <a:buFont typeface="Wingdings" panose="05000000000000000000" pitchFamily="2" charset="2"/>
              <a:buChar char="Ø"/>
            </a:pPr>
            <a:r>
              <a:rPr lang="zh-CN" altLang="en-US" dirty="0">
                <a:solidFill>
                  <a:srgbClr val="FF0000"/>
                </a:solidFill>
              </a:rPr>
              <a:t>物态方程越硬，物质交换越难；</a:t>
            </a:r>
            <a:endParaRPr lang="en-US" altLang="zh-CN" dirty="0">
              <a:solidFill>
                <a:srgbClr val="FF0000"/>
              </a:solidFill>
            </a:endParaRPr>
          </a:p>
          <a:p>
            <a:pPr marL="342900" indent="-342900">
              <a:buFont typeface="Wingdings" panose="05000000000000000000" pitchFamily="2" charset="2"/>
              <a:buChar char="Ø"/>
            </a:pPr>
            <a:r>
              <a:rPr lang="zh-CN" altLang="en-US" dirty="0">
                <a:solidFill>
                  <a:srgbClr val="FF0000"/>
                </a:solidFill>
              </a:rPr>
              <a:t>物态方程越硬，共转次数越多；</a:t>
            </a:r>
            <a:endParaRPr lang="en-US" altLang="zh-CN" dirty="0">
              <a:solidFill>
                <a:srgbClr val="FF0000"/>
              </a:solidFill>
            </a:endParaRPr>
          </a:p>
          <a:p>
            <a:pPr marL="342900" indent="-342900">
              <a:buFont typeface="Wingdings" panose="05000000000000000000" pitchFamily="2" charset="2"/>
              <a:buChar char="Ø"/>
            </a:pPr>
            <a:r>
              <a:rPr lang="zh-CN" altLang="en-US" dirty="0">
                <a:solidFill>
                  <a:srgbClr val="FF0000"/>
                </a:solidFill>
              </a:rPr>
              <a:t>最终产物，中子星或黑洞，依赖于物态方程</a:t>
            </a:r>
            <a:r>
              <a:rPr lang="zh-CN" altLang="en-US" sz="1200" dirty="0">
                <a:solidFill>
                  <a:srgbClr val="FF0000"/>
                </a:solidFill>
              </a:rPr>
              <a:t>。</a:t>
            </a:r>
            <a:endParaRPr lang="zh-CN" altLang="en-US" sz="1200" dirty="0"/>
          </a:p>
        </p:txBody>
      </p:sp>
    </p:spTree>
    <p:extLst>
      <p:ext uri="{BB962C8B-B14F-4D97-AF65-F5344CB8AC3E}">
        <p14:creationId xmlns:p14="http://schemas.microsoft.com/office/powerpoint/2010/main" val="1110496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9BAB4E-DE65-472A-B2C9-61CAED99C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1844" y="800347"/>
            <a:ext cx="8103228" cy="5788020"/>
          </a:xfrm>
          <a:prstGeom prst="rect">
            <a:avLst/>
          </a:prstGeom>
        </p:spPr>
      </p:pic>
      <p:sp>
        <p:nvSpPr>
          <p:cNvPr id="4" name="标题 1">
            <a:extLst>
              <a:ext uri="{FF2B5EF4-FFF2-40B4-BE49-F238E27FC236}">
                <a16:creationId xmlns:a16="http://schemas.microsoft.com/office/drawing/2014/main" id="{9E367CD3-9901-40F9-9C0A-2FFAF25BB427}"/>
              </a:ext>
            </a:extLst>
          </p:cNvPr>
          <p:cNvSpPr txBox="1">
            <a:spLocks/>
          </p:cNvSpPr>
          <p:nvPr/>
        </p:nvSpPr>
        <p:spPr>
          <a:xfrm>
            <a:off x="487655" y="225287"/>
            <a:ext cx="8690515" cy="1452262"/>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zh-CN" sz="3600" b="1" i="0" u="none" strike="noStrike" kern="1200" cap="none" spc="-50" normalizeH="0" baseline="0" noProof="0" dirty="0">
                <a:ln>
                  <a:noFill/>
                </a:ln>
                <a:solidFill>
                  <a:srgbClr val="FF9933"/>
                </a:solidFill>
                <a:effectLst/>
                <a:uLnTx/>
                <a:uFillTx/>
                <a:latin typeface="Arial Black" panose="020B0A04020102020204" pitchFamily="34" charset="0"/>
                <a:ea typeface="Microsoft JhengHei" panose="020B0604030504040204" pitchFamily="34" charset="-120"/>
                <a:cs typeface="Arial" panose="020B0604020202020204" pitchFamily="34" charset="0"/>
              </a:rPr>
              <a:t>Answers from Astrophysics</a:t>
            </a:r>
            <a:br>
              <a:rPr kumimoji="0" lang="en-US" altLang="zh-CN" sz="3600" b="1" i="0" u="none" strike="noStrike" kern="1200" cap="none" spc="-50" normalizeH="0" baseline="0" noProof="0" dirty="0">
                <a:ln>
                  <a:noFill/>
                </a:ln>
                <a:solidFill>
                  <a:prstClr val="white"/>
                </a:solidFill>
                <a:effectLst/>
                <a:uLnTx/>
                <a:uFillTx/>
                <a:latin typeface="Arial Black" panose="020B0A04020102020204" pitchFamily="34" charset="0"/>
                <a:ea typeface="Microsoft JhengHei" panose="020B0604030504040204" pitchFamily="34" charset="-120"/>
                <a:cs typeface="Arial" panose="020B0604020202020204" pitchFamily="34" charset="0"/>
              </a:rPr>
            </a:br>
            <a:endParaRPr kumimoji="0" lang="zh-CN" altLang="en-US" sz="3600" b="0" i="0" u="none" strike="noStrike" kern="1200" cap="none" spc="-50" normalizeH="0" baseline="0" noProof="0" dirty="0">
              <a:ln>
                <a:noFill/>
              </a:ln>
              <a:solidFill>
                <a:prstClr val="white"/>
              </a:solidFill>
              <a:effectLst/>
              <a:uLnTx/>
              <a:uFillTx/>
              <a:latin typeface="Arial Black" panose="020B0A04020102020204" pitchFamily="34" charset="0"/>
              <a:ea typeface="Microsoft JhengHei" panose="020B0604030504040204" pitchFamily="34" charset="-120"/>
              <a:cs typeface="Arial" panose="020B0604020202020204" pitchFamily="34" charset="0"/>
            </a:endParaRPr>
          </a:p>
        </p:txBody>
      </p:sp>
      <p:sp>
        <p:nvSpPr>
          <p:cNvPr id="8" name="标题 1">
            <a:extLst>
              <a:ext uri="{FF2B5EF4-FFF2-40B4-BE49-F238E27FC236}">
                <a16:creationId xmlns:a16="http://schemas.microsoft.com/office/drawing/2014/main" id="{4FEF805B-E9CD-4EF5-BC37-EF142C60C7FB}"/>
              </a:ext>
            </a:extLst>
          </p:cNvPr>
          <p:cNvSpPr txBox="1">
            <a:spLocks/>
          </p:cNvSpPr>
          <p:nvPr/>
        </p:nvSpPr>
        <p:spPr>
          <a:xfrm>
            <a:off x="10141507" y="221999"/>
            <a:ext cx="2050493" cy="578348"/>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US" altLang="zh-CN" sz="3600" b="1" i="0" u="none" strike="noStrike" kern="1200" cap="none" spc="-50" normalizeH="0" baseline="0" noProof="0" dirty="0">
              <a:ln>
                <a:noFill/>
              </a:ln>
              <a:solidFill>
                <a:srgbClr val="FF9933"/>
              </a:solidFill>
              <a:effectLst/>
              <a:uLnTx/>
              <a:uFillTx/>
              <a:latin typeface="Arial Black" panose="020B0A04020102020204" pitchFamily="34" charset="0"/>
              <a:ea typeface="Microsoft JhengHei" panose="020B0604030504040204" pitchFamily="34" charset="-120"/>
              <a:cs typeface="Arial" panose="020B0604020202020204" pitchFamily="34" charset="0"/>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zh-CN" sz="3600" b="1" i="0" u="none" strike="noStrike" kern="1200" cap="none" spc="-50" normalizeH="0" baseline="0" noProof="0" dirty="0">
                <a:ln>
                  <a:noFill/>
                </a:ln>
                <a:solidFill>
                  <a:prstClr val="white"/>
                </a:solidFill>
                <a:effectLst/>
                <a:uLnTx/>
                <a:uFillTx/>
                <a:latin typeface="Arial Black" panose="020B0A04020102020204" pitchFamily="34" charset="0"/>
                <a:ea typeface="Microsoft JhengHei" panose="020B0604030504040204" pitchFamily="34" charset="-120"/>
                <a:cs typeface="Arial" panose="020B0604020202020204" pitchFamily="34" charset="0"/>
              </a:rPr>
              <a:t>INTRO</a:t>
            </a:r>
            <a:endParaRPr kumimoji="0" lang="zh-CN" altLang="en-US" sz="3600" b="0" i="0" u="none" strike="noStrike" kern="1200" cap="none" spc="-50" normalizeH="0" baseline="0" noProof="0" dirty="0">
              <a:ln>
                <a:noFill/>
              </a:ln>
              <a:solidFill>
                <a:prstClr val="white"/>
              </a:solidFill>
              <a:effectLst/>
              <a:uLnTx/>
              <a:uFillTx/>
              <a:latin typeface="Arial Black" panose="020B0A04020102020204" pitchFamily="34" charset="0"/>
              <a:ea typeface="Microsoft JhengHei" panose="020B0604030504040204" pitchFamily="34" charset="-120"/>
              <a:cs typeface="Arial" panose="020B0604020202020204" pitchFamily="34" charset="0"/>
            </a:endParaRPr>
          </a:p>
        </p:txBody>
      </p:sp>
      <p:sp>
        <p:nvSpPr>
          <p:cNvPr id="2" name="文本框 1">
            <a:extLst>
              <a:ext uri="{FF2B5EF4-FFF2-40B4-BE49-F238E27FC236}">
                <a16:creationId xmlns:a16="http://schemas.microsoft.com/office/drawing/2014/main" id="{96E7D237-E321-47BE-B2D0-89F2D0D4BF31}"/>
              </a:ext>
            </a:extLst>
          </p:cNvPr>
          <p:cNvSpPr txBox="1"/>
          <p:nvPr/>
        </p:nvSpPr>
        <p:spPr>
          <a:xfrm>
            <a:off x="1677989" y="4153895"/>
            <a:ext cx="232298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cs typeface="+mn-cs"/>
              </a:rPr>
              <a:t>GW170817</a:t>
            </a:r>
            <a:endParaRPr kumimoji="0" lang="zh-CN" altLang="en-US" sz="2400" b="0" i="0" u="none" strike="noStrike" kern="1200" cap="none" spc="0" normalizeH="0" baseline="0" noProof="0" dirty="0">
              <a:ln>
                <a:noFill/>
              </a:ln>
              <a:solidFill>
                <a:prstClr val="white"/>
              </a:solidFill>
              <a:effectLst/>
              <a:uLnTx/>
              <a:uFillTx/>
              <a:latin typeface="Gadugi" panose="020B0502040204020203" pitchFamily="34" charset="0"/>
              <a:ea typeface="方正舒体" panose="02010601030101010101" pitchFamily="2" charset="-122"/>
              <a:cs typeface="+mn-cs"/>
            </a:endParaRPr>
          </a:p>
        </p:txBody>
      </p:sp>
      <p:sp>
        <p:nvSpPr>
          <p:cNvPr id="6" name="灯片编号占位符 5">
            <a:extLst>
              <a:ext uri="{FF2B5EF4-FFF2-40B4-BE49-F238E27FC236}">
                <a16:creationId xmlns:a16="http://schemas.microsoft.com/office/drawing/2014/main" id="{8C8A9631-EAFC-1FBD-E1FE-361CB57D117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3" name="日期占位符 2">
            <a:extLst>
              <a:ext uri="{FF2B5EF4-FFF2-40B4-BE49-F238E27FC236}">
                <a16:creationId xmlns:a16="http://schemas.microsoft.com/office/drawing/2014/main" id="{25EBCA50-48EA-4075-88CC-5BBD6BE56084}"/>
              </a:ext>
            </a:extLst>
          </p:cNvPr>
          <p:cNvSpPr>
            <a:spLocks noGrp="1"/>
          </p:cNvSpPr>
          <p:nvPr>
            <p:ph type="dt" sz="half" idx="10"/>
          </p:nvPr>
        </p:nvSpPr>
        <p:spPr/>
        <p:txBody>
          <a:bodyPr/>
          <a:lstStyle/>
          <a:p>
            <a:r>
              <a:rPr lang="en-US" altLang="zh-CN"/>
              <a:t>2023/06/01</a:t>
            </a:r>
            <a:endParaRPr lang="en-US" dirty="0"/>
          </a:p>
        </p:txBody>
      </p:sp>
      <p:sp>
        <p:nvSpPr>
          <p:cNvPr id="5" name="页脚占位符 4">
            <a:extLst>
              <a:ext uri="{FF2B5EF4-FFF2-40B4-BE49-F238E27FC236}">
                <a16:creationId xmlns:a16="http://schemas.microsoft.com/office/drawing/2014/main" id="{25E64EF3-3F9A-4E19-99B2-DF255B58ACC5}"/>
              </a:ext>
            </a:extLst>
          </p:cNvPr>
          <p:cNvSpPr>
            <a:spLocks noGrp="1"/>
          </p:cNvSpPr>
          <p:nvPr>
            <p:ph type="ftr" sz="quarter" idx="11"/>
          </p:nvPr>
        </p:nvSpPr>
        <p:spPr/>
        <p:txBody>
          <a:bodyPr/>
          <a:lstStyle/>
          <a:p>
            <a:r>
              <a:rPr lang="en-US" altLang="zh-CN"/>
              <a:t>2023</a:t>
            </a:r>
            <a:r>
              <a:rPr lang="zh-CN" altLang="en-US"/>
              <a:t>年度中科院理论物理前沿重点实验室年会</a:t>
            </a:r>
            <a:endParaRPr lang="en-US" dirty="0"/>
          </a:p>
        </p:txBody>
      </p:sp>
      <p:sp>
        <p:nvSpPr>
          <p:cNvPr id="9" name="文本框 8">
            <a:extLst>
              <a:ext uri="{FF2B5EF4-FFF2-40B4-BE49-F238E27FC236}">
                <a16:creationId xmlns:a16="http://schemas.microsoft.com/office/drawing/2014/main" id="{8D5C3166-6F14-4CFB-93F9-BD4D1DA3CB80}"/>
              </a:ext>
            </a:extLst>
          </p:cNvPr>
          <p:cNvSpPr txBox="1"/>
          <p:nvPr/>
        </p:nvSpPr>
        <p:spPr>
          <a:xfrm>
            <a:off x="250908" y="2041715"/>
            <a:ext cx="4942379" cy="769441"/>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天文学进入了多信使时代；</a:t>
            </a:r>
            <a:endParaRPr kumimoji="0" lang="en-US" altLang="zh-CN" sz="20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为研究高密度区物理提供了新的机遇</a:t>
            </a:r>
            <a:r>
              <a:rPr kumimoji="0" lang="zh-CN" altLang="en-US" sz="2400" b="0" i="0" u="none" strike="noStrike" kern="1200" cap="none" spc="0" normalizeH="0" baseline="0" noProof="0" dirty="0">
                <a:ln>
                  <a:noFill/>
                </a:ln>
                <a:effectLst/>
                <a:uLnTx/>
                <a:uFillTx/>
                <a:latin typeface="等线"/>
                <a:ea typeface="等线" panose="02010600030101010101" pitchFamily="2" charset="-122"/>
                <a:cs typeface="+mn-cs"/>
              </a:rPr>
              <a:t>。</a:t>
            </a:r>
          </a:p>
        </p:txBody>
      </p:sp>
    </p:spTree>
    <p:extLst>
      <p:ext uri="{BB962C8B-B14F-4D97-AF65-F5344CB8AC3E}">
        <p14:creationId xmlns:p14="http://schemas.microsoft.com/office/powerpoint/2010/main" val="40925989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a:t>2023/06/01</a:t>
            </a:r>
            <a:endParaRPr lang="zh-CN" altLang="en-US" dirty="0"/>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565CE74E-AB26-4998-AD42-012C4C1AD076}" type="slidenum">
              <a:rPr lang="zh-CN" altLang="en-US" smtClean="0"/>
              <a:t>50</a:t>
            </a:fld>
            <a:endParaRPr lang="zh-CN" altLang="en-US" dirty="0"/>
          </a:p>
        </p:txBody>
      </p:sp>
      <p:sp>
        <p:nvSpPr>
          <p:cNvPr id="11" name="标题 1">
            <a:extLst>
              <a:ext uri="{FF2B5EF4-FFF2-40B4-BE49-F238E27FC236}">
                <a16:creationId xmlns:a16="http://schemas.microsoft.com/office/drawing/2014/main" id="{DB6378B8-ABDA-5343-98F4-8B61AB2E35FD}"/>
              </a:ext>
            </a:extLst>
          </p:cNvPr>
          <p:cNvSpPr txBox="1">
            <a:spLocks/>
          </p:cNvSpPr>
          <p:nvPr/>
        </p:nvSpPr>
        <p:spPr>
          <a:xfrm>
            <a:off x="316630" y="171083"/>
            <a:ext cx="6426759" cy="7017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2800" b="1" kern="1200">
                <a:solidFill>
                  <a:schemeClr val="accent1"/>
                </a:solidFill>
                <a:latin typeface="+mn-lt"/>
                <a:ea typeface="+mn-ea"/>
                <a:cs typeface="+mn-cs"/>
              </a:defRPr>
            </a:lvl1pPr>
          </a:lstStyle>
          <a:p>
            <a:r>
              <a:rPr kumimoji="1" lang="en-US" sz="4400"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Summary and discussions</a:t>
            </a:r>
            <a:endParaRPr kumimoji="1" sz="4400"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43E933D5-2A8C-412D-8E02-9CD4F2E237EE}"/>
              </a:ext>
            </a:extLst>
          </p:cNvPr>
          <p:cNvSpPr txBox="1"/>
          <p:nvPr/>
        </p:nvSpPr>
        <p:spPr>
          <a:xfrm>
            <a:off x="1409700" y="1360129"/>
            <a:ext cx="9944100" cy="4540538"/>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2800" dirty="0">
                <a:latin typeface="微软雅黑" panose="020B0503020204020204" pitchFamily="34" charset="-122"/>
                <a:ea typeface="微软雅黑" panose="020B0503020204020204" pitchFamily="34" charset="-122"/>
              </a:rPr>
              <a:t>致密星物质的组成？纯强子？奇异自由度？夸克自由度？新的拓扑结构？</a:t>
            </a:r>
            <a:endParaRPr lang="en-US" altLang="zh-CN" sz="28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2800" dirty="0">
                <a:latin typeface="微软雅黑" panose="020B0503020204020204" pitchFamily="34" charset="-122"/>
                <a:ea typeface="微软雅黑" panose="020B0503020204020204" pitchFamily="34" charset="-122"/>
              </a:rPr>
              <a:t>致密星物质的物态？夸克</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胶子等离子体？费米流体？非费米流体？晶格结构？</a:t>
            </a:r>
            <a:endParaRPr lang="en-US" altLang="zh-CN" sz="28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2800" dirty="0">
                <a:latin typeface="微软雅黑" panose="020B0503020204020204" pitchFamily="34" charset="-122"/>
                <a:ea typeface="微软雅黑" panose="020B0503020204020204" pitchFamily="34" charset="-122"/>
              </a:rPr>
              <a:t>相关组成、物态的检验信号？中子星引力波探测提供了新的实验室。</a:t>
            </a:r>
            <a:endParaRPr lang="en-US" altLang="zh-CN" sz="28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2800" dirty="0">
                <a:latin typeface="微软雅黑" panose="020B0503020204020204" pitchFamily="34" charset="-122"/>
                <a:ea typeface="微软雅黑" panose="020B0503020204020204" pitchFamily="34" charset="-122"/>
              </a:rPr>
              <a:t>检验的可能？关键技术指标？技术设计的可行性？</a:t>
            </a:r>
            <a:endParaRPr lang="en-US" altLang="zh-CN"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18355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a:t>2023/06/01</a:t>
            </a:r>
            <a:endParaRPr lang="zh-CN" altLang="en-US" dirty="0"/>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565CE74E-AB26-4998-AD42-012C4C1AD076}" type="slidenum">
              <a:rPr lang="zh-CN" altLang="en-US" smtClean="0"/>
              <a:t>51</a:t>
            </a:fld>
            <a:endParaRPr lang="zh-CN" altLang="en-US" dirty="0"/>
          </a:p>
        </p:txBody>
      </p:sp>
      <p:sp>
        <p:nvSpPr>
          <p:cNvPr id="11" name="标题 1">
            <a:extLst>
              <a:ext uri="{FF2B5EF4-FFF2-40B4-BE49-F238E27FC236}">
                <a16:creationId xmlns:a16="http://schemas.microsoft.com/office/drawing/2014/main" id="{DB6378B8-ABDA-5343-98F4-8B61AB2E35FD}"/>
              </a:ext>
            </a:extLst>
          </p:cNvPr>
          <p:cNvSpPr txBox="1">
            <a:spLocks/>
          </p:cNvSpPr>
          <p:nvPr/>
        </p:nvSpPr>
        <p:spPr>
          <a:xfrm>
            <a:off x="480758" y="171083"/>
            <a:ext cx="6426759" cy="7017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2800" b="1" kern="1200">
                <a:solidFill>
                  <a:schemeClr val="accent1"/>
                </a:solidFill>
                <a:latin typeface="+mn-lt"/>
                <a:ea typeface="+mn-ea"/>
                <a:cs typeface="+mn-cs"/>
              </a:defRPr>
            </a:lvl1pPr>
          </a:lstStyle>
          <a:p>
            <a:r>
              <a:rPr kumimoji="1" lang="en-US" sz="4400"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Summary and discussions</a:t>
            </a:r>
            <a:endParaRPr kumimoji="1" sz="4400"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60C86C6B-F714-43EB-83E1-49243CA8FAD7}"/>
                  </a:ext>
                </a:extLst>
              </p:cNvPr>
              <p:cNvSpPr txBox="1"/>
              <p:nvPr/>
            </p:nvSpPr>
            <p:spPr>
              <a:xfrm>
                <a:off x="1439895" y="1476478"/>
                <a:ext cx="9913905" cy="3905043"/>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应力强度</a:t>
                </a:r>
                <a14:m>
                  <m:oMath xmlns:m="http://schemas.openxmlformats.org/officeDocument/2006/math">
                    <m:sSup>
                      <m:sSupPr>
                        <m:ctrlPr>
                          <a:rPr lang="en-US" altLang="zh-CN" sz="2400" i="1" smtClean="0">
                            <a:latin typeface="Cambria Math" panose="02040503050406030204" pitchFamily="18" charset="0"/>
                          </a:rPr>
                        </m:ctrlPr>
                      </m:sSupPr>
                      <m:e>
                        <m:r>
                          <a:rPr lang="en-US" altLang="zh-CN" sz="2400" i="1" smtClean="0">
                            <a:latin typeface="Cambria Math" panose="02040503050406030204" pitchFamily="18" charset="0"/>
                            <a:ea typeface="Cambria Math" panose="02040503050406030204" pitchFamily="18" charset="0"/>
                          </a:rPr>
                          <m:t>~</m:t>
                        </m:r>
                        <m:r>
                          <a:rPr lang="en-US" altLang="zh-CN" sz="2400" b="0" i="1" smtClean="0">
                            <a:latin typeface="Cambria Math" panose="02040503050406030204" pitchFamily="18" charset="0"/>
                          </a:rPr>
                          <m:t>10</m:t>
                        </m:r>
                      </m:e>
                      <m:sup>
                        <m:r>
                          <a:rPr lang="en-US" altLang="zh-CN" sz="2400" b="0" i="1" smtClean="0">
                            <a:latin typeface="Cambria Math" panose="02040503050406030204" pitchFamily="18" charset="0"/>
                          </a:rPr>
                          <m:t>−21</m:t>
                        </m:r>
                      </m:sup>
                    </m:sSup>
                    <m:r>
                      <a:rPr lang="en-US" altLang="zh-CN" sz="2400" b="0" i="1" smtClean="0">
                        <a:latin typeface="Cambria Math" panose="02040503050406030204" pitchFamily="18" charset="0"/>
                        <a:ea typeface="Cambria Math" panose="02040503050406030204" pitchFamily="18" charset="0"/>
                      </a:rPr>
                      <m:t>≈</m:t>
                    </m:r>
                    <m:r>
                      <a:rPr lang="en-US" altLang="zh-CN" sz="2400" b="0" i="1" smtClean="0">
                        <a:latin typeface="Cambria Math" panose="02040503050406030204" pitchFamily="18" charset="0"/>
                        <a:ea typeface="Cambria Math" panose="02040503050406030204" pitchFamily="18" charset="0"/>
                      </a:rPr>
                      <m:t>h</m:t>
                    </m:r>
                    <m:r>
                      <a:rPr lang="en-US" altLang="zh-CN" sz="2400" b="0" i="1" smtClean="0">
                        <a:latin typeface="Cambria Math" panose="02040503050406030204" pitchFamily="18" charset="0"/>
                        <a:ea typeface="Cambria Math" panose="02040503050406030204" pitchFamily="18" charset="0"/>
                      </a:rPr>
                      <m:t>=</m:t>
                    </m:r>
                    <m:r>
                      <a:rPr lang="zh-CN" altLang="en-US" sz="2400" b="0" i="1" smtClean="0">
                        <a:latin typeface="Cambria Math" panose="02040503050406030204" pitchFamily="18" charset="0"/>
                        <a:ea typeface="Cambria Math" panose="02040503050406030204" pitchFamily="18" charset="0"/>
                      </a:rPr>
                      <m:t>𝛿</m:t>
                    </m:r>
                    <m:r>
                      <a:rPr lang="en-US" altLang="zh-CN" sz="2400" b="0" i="1" smtClean="0">
                        <a:latin typeface="Cambria Math" panose="02040503050406030204" pitchFamily="18" charset="0"/>
                        <a:ea typeface="Cambria Math" panose="02040503050406030204" pitchFamily="18" charset="0"/>
                      </a:rPr>
                      <m:t>𝐿</m:t>
                    </m:r>
                    <m:r>
                      <a:rPr lang="en-US" altLang="zh-CN" sz="2400" b="0" i="1" smtClean="0">
                        <a:latin typeface="Cambria Math" panose="02040503050406030204" pitchFamily="18" charset="0"/>
                        <a:ea typeface="Cambria Math" panose="02040503050406030204" pitchFamily="18" charset="0"/>
                      </a:rPr>
                      <m:t>/</m:t>
                    </m:r>
                    <m:r>
                      <a:rPr lang="en-US" altLang="zh-CN" sz="2400" b="0" i="1" smtClean="0">
                        <a:latin typeface="Cambria Math" panose="02040503050406030204" pitchFamily="18" charset="0"/>
                        <a:ea typeface="Cambria Math" panose="02040503050406030204" pitchFamily="18" charset="0"/>
                      </a:rPr>
                      <m:t>𝐿</m:t>
                    </m:r>
                  </m:oMath>
                </a14:m>
                <a:r>
                  <a:rPr lang="zh-CN" altLang="en-US" sz="2400" dirty="0">
                    <a:latin typeface="微软雅黑" panose="020B0503020204020204" pitchFamily="34" charset="-122"/>
                    <a:ea typeface="微软雅黑" panose="020B0503020204020204" pitchFamily="34" charset="-122"/>
                  </a:rPr>
                  <a:t>，典型的中子星合并辐射出的引力波的强度；若臂长为</a:t>
                </a: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米，需分辨出</a:t>
                </a:r>
                <a14:m>
                  <m:oMath xmlns:m="http://schemas.openxmlformats.org/officeDocument/2006/math">
                    <m:r>
                      <a:rPr lang="zh-CN" altLang="en-US" sz="2400" i="1">
                        <a:latin typeface="Cambria Math" panose="02040503050406030204" pitchFamily="18" charset="0"/>
                        <a:ea typeface="Cambria Math" panose="02040503050406030204" pitchFamily="18" charset="0"/>
                      </a:rPr>
                      <m:t>𝛿</m:t>
                    </m:r>
                    <m:r>
                      <a:rPr lang="en-US" altLang="zh-CN" sz="2400" i="1">
                        <a:latin typeface="Cambria Math" panose="02040503050406030204" pitchFamily="18" charset="0"/>
                        <a:ea typeface="Cambria Math" panose="02040503050406030204" pitchFamily="18" charset="0"/>
                      </a:rPr>
                      <m:t>𝐿</m:t>
                    </m:r>
                    <m:r>
                      <a:rPr lang="en-US" altLang="zh-CN" sz="2400" i="1" smtClean="0">
                        <a:latin typeface="Cambria Math" panose="02040503050406030204" pitchFamily="18" charset="0"/>
                        <a:ea typeface="Cambria Math" panose="02040503050406030204" pitchFamily="18" charset="0"/>
                      </a:rPr>
                      <m:t>≤</m:t>
                    </m:r>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10</m:t>
                        </m:r>
                      </m:e>
                      <m:sup>
                        <m:r>
                          <a:rPr lang="en-US" altLang="zh-CN" sz="2400" i="1">
                            <a:latin typeface="Cambria Math" panose="02040503050406030204" pitchFamily="18" charset="0"/>
                          </a:rPr>
                          <m:t>−21</m:t>
                        </m:r>
                      </m:sup>
                    </m:sSup>
                  </m:oMath>
                </a14:m>
                <a:r>
                  <a:rPr lang="zh-CN" altLang="en-US" sz="2400" dirty="0">
                    <a:latin typeface="微软雅黑" panose="020B0503020204020204" pitchFamily="34" charset="-122"/>
                    <a:ea typeface="微软雅黑" panose="020B0503020204020204" pitchFamily="34" charset="-122"/>
                  </a:rPr>
                  <a:t>米的变化；</a:t>
                </a:r>
                <a:endParaRPr lang="en-US" altLang="zh-CN" sz="2400"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频段范围</a:t>
                </a:r>
                <a:r>
                  <a:rPr lang="en-US" altLang="zh-CN" sz="2400" dirty="0">
                    <a:latin typeface="微软雅黑" panose="020B0503020204020204" pitchFamily="34" charset="-122"/>
                    <a:ea typeface="微软雅黑" panose="020B0503020204020204" pitchFamily="34" charset="-122"/>
                  </a:rPr>
                  <a:t>(1~10)kHz</a:t>
                </a:r>
                <a:r>
                  <a:rPr lang="zh-CN" altLang="en-US" sz="2400" dirty="0">
                    <a:latin typeface="微软雅黑" panose="020B0503020204020204" pitchFamily="34" charset="-122"/>
                    <a:ea typeface="微软雅黑" panose="020B0503020204020204" pitchFamily="34" charset="-122"/>
                  </a:rPr>
                  <a:t>，要达到区分不同的物态方程要求，需要具备 </a:t>
                </a:r>
                <a:r>
                  <a:rPr lang="en-US" altLang="zh-CN" sz="2400" dirty="0">
                    <a:latin typeface="微软雅黑" panose="020B0503020204020204" pitchFamily="34" charset="-122"/>
                    <a:ea typeface="微软雅黑" panose="020B0503020204020204" pitchFamily="34" charset="-122"/>
                  </a:rPr>
                  <a:t>(10~100) kHz</a:t>
                </a:r>
                <a:r>
                  <a:rPr lang="zh-CN" altLang="en-US" sz="2400" dirty="0">
                    <a:latin typeface="微软雅黑" panose="020B0503020204020204" pitchFamily="34" charset="-122"/>
                    <a:ea typeface="微软雅黑" panose="020B0503020204020204" pitchFamily="34" charset="-122"/>
                  </a:rPr>
                  <a:t>的区分度；</a:t>
                </a:r>
                <a:endParaRPr lang="en-US" altLang="zh-CN" sz="2400"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信号持续时间</a:t>
                </a:r>
                <a:r>
                  <a:rPr lang="en-US" altLang="zh-CN" sz="2400" dirty="0">
                    <a:latin typeface="微软雅黑" panose="020B0503020204020204" pitchFamily="34" charset="-122"/>
                    <a:ea typeface="微软雅黑" panose="020B0503020204020204" pitchFamily="34" charset="-122"/>
                  </a:rPr>
                  <a:t>(0.01~0.1)s</a:t>
                </a:r>
                <a:r>
                  <a:rPr lang="zh-CN" altLang="en-US" sz="2400" dirty="0">
                    <a:latin typeface="微软雅黑" panose="020B0503020204020204" pitchFamily="34" charset="-122"/>
                    <a:ea typeface="微软雅黑" panose="020B0503020204020204" pitchFamily="34" charset="-122"/>
                  </a:rPr>
                  <a:t>，需要具备</a:t>
                </a:r>
                <a:r>
                  <a:rPr lang="en-US" altLang="zh-CN" sz="2400" dirty="0">
                    <a:latin typeface="微软雅黑" panose="020B0503020204020204" pitchFamily="34" charset="-122"/>
                    <a:ea typeface="微软雅黑" panose="020B0503020204020204" pitchFamily="34" charset="-122"/>
                  </a:rPr>
                  <a:t>(0.01~0.1)</a:t>
                </a:r>
                <a:r>
                  <a:rPr lang="en-US" altLang="zh-CN" sz="2400" dirty="0" err="1">
                    <a:latin typeface="微软雅黑" panose="020B0503020204020204" pitchFamily="34" charset="-122"/>
                    <a:ea typeface="微软雅黑" panose="020B0503020204020204" pitchFamily="34" charset="-122"/>
                  </a:rPr>
                  <a:t>ms</a:t>
                </a:r>
                <a:r>
                  <a:rPr lang="zh-CN" altLang="en-US" sz="2400" dirty="0">
                    <a:latin typeface="微软雅黑" panose="020B0503020204020204" pitchFamily="34" charset="-122"/>
                    <a:ea typeface="微软雅黑" panose="020B0503020204020204" pitchFamily="34" charset="-122"/>
                  </a:rPr>
                  <a:t>的区分度</a:t>
                </a:r>
                <a:r>
                  <a:rPr lang="en-US" altLang="zh-CN" sz="2400" dirty="0">
                    <a:latin typeface="微软雅黑" panose="020B0503020204020204" pitchFamily="34" charset="-122"/>
                    <a:ea typeface="微软雅黑" panose="020B0503020204020204" pitchFamily="34" charset="-122"/>
                  </a:rPr>
                  <a:t>;</a:t>
                </a:r>
              </a:p>
              <a:p>
                <a:pPr marL="342900" indent="-342900">
                  <a:lnSpc>
                    <a:spcPct val="150000"/>
                  </a:lnSpc>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目前国际上尚缺少探测</a:t>
                </a:r>
                <a:r>
                  <a:rPr lang="en-US" altLang="zh-CN" sz="2400" dirty="0">
                    <a:latin typeface="微软雅黑" panose="020B0503020204020204" pitchFamily="34" charset="-122"/>
                    <a:ea typeface="微软雅黑" panose="020B0503020204020204" pitchFamily="34" charset="-122"/>
                  </a:rPr>
                  <a:t>(10~100)kHz</a:t>
                </a:r>
                <a:r>
                  <a:rPr lang="zh-CN" altLang="en-US" sz="2400" dirty="0">
                    <a:latin typeface="微软雅黑" panose="020B0503020204020204" pitchFamily="34" charset="-122"/>
                    <a:ea typeface="微软雅黑" panose="020B0503020204020204" pitchFamily="34" charset="-122"/>
                  </a:rPr>
                  <a:t>频率引力波的设施。</a:t>
                </a:r>
                <a:r>
                  <a:rPr lang="en-US" altLang="zh-CN" sz="2400" dirty="0">
                    <a:latin typeface="微软雅黑" panose="020B0503020204020204" pitchFamily="34" charset="-122"/>
                    <a:ea typeface="微软雅黑" panose="020B0503020204020204" pitchFamily="34" charset="-122"/>
                  </a:rPr>
                  <a:t>LIGO</a:t>
                </a:r>
                <a:r>
                  <a:rPr lang="zh-CN" altLang="en-US" sz="2400" dirty="0">
                    <a:latin typeface="微软雅黑" panose="020B0503020204020204" pitchFamily="34" charset="-122"/>
                    <a:ea typeface="微软雅黑" panose="020B0503020204020204" pitchFamily="34" charset="-122"/>
                  </a:rPr>
                  <a:t>等观测到的和中子星相关的引力波事件频率</a:t>
                </a:r>
                <a:r>
                  <a:rPr lang="en-US" altLang="zh-CN" sz="2400" dirty="0">
                    <a:latin typeface="微软雅黑" panose="020B0503020204020204" pitchFamily="34" charset="-122"/>
                    <a:ea typeface="微软雅黑" panose="020B0503020204020204" pitchFamily="34" charset="-122"/>
                  </a:rPr>
                  <a:t>&lt;kHz</a:t>
                </a:r>
                <a:r>
                  <a:rPr lang="zh-CN" altLang="en-US" sz="2400" dirty="0">
                    <a:latin typeface="微软雅黑" panose="020B0503020204020204" pitchFamily="34" charset="-122"/>
                    <a:ea typeface="微软雅黑" panose="020B0503020204020204" pitchFamily="34" charset="-122"/>
                  </a:rPr>
                  <a:t>；</a:t>
                </a:r>
              </a:p>
            </p:txBody>
          </p:sp>
        </mc:Choice>
        <mc:Fallback xmlns="">
          <p:sp>
            <p:nvSpPr>
              <p:cNvPr id="7" name="文本框 6">
                <a:extLst>
                  <a:ext uri="{FF2B5EF4-FFF2-40B4-BE49-F238E27FC236}">
                    <a16:creationId xmlns:a16="http://schemas.microsoft.com/office/drawing/2014/main" id="{60C86C6B-F714-43EB-83E1-49243CA8FAD7}"/>
                  </a:ext>
                </a:extLst>
              </p:cNvPr>
              <p:cNvSpPr txBox="1">
                <a:spLocks noRot="1" noChangeAspect="1" noMove="1" noResize="1" noEditPoints="1" noAdjustHandles="1" noChangeArrowheads="1" noChangeShapeType="1" noTextEdit="1"/>
              </p:cNvSpPr>
              <p:nvPr/>
            </p:nvSpPr>
            <p:spPr>
              <a:xfrm>
                <a:off x="1439895" y="1476478"/>
                <a:ext cx="9913905" cy="3905043"/>
              </a:xfrm>
              <a:prstGeom prst="rect">
                <a:avLst/>
              </a:prstGeom>
              <a:blipFill>
                <a:blip r:embed="rId2"/>
                <a:stretch>
                  <a:fillRect l="-799" r="-61" b="-265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07102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a:t>2023/06/01</a:t>
            </a:r>
            <a:endParaRPr lang="zh-CN" altLang="en-US" dirty="0"/>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565CE74E-AB26-4998-AD42-012C4C1AD076}" type="slidenum">
              <a:rPr lang="zh-CN" altLang="en-US" smtClean="0"/>
              <a:t>52</a:t>
            </a:fld>
            <a:endParaRPr lang="zh-CN" altLang="en-US" dirty="0"/>
          </a:p>
        </p:txBody>
      </p:sp>
      <p:sp>
        <p:nvSpPr>
          <p:cNvPr id="11" name="标题 1">
            <a:extLst>
              <a:ext uri="{FF2B5EF4-FFF2-40B4-BE49-F238E27FC236}">
                <a16:creationId xmlns:a16="http://schemas.microsoft.com/office/drawing/2014/main" id="{DB6378B8-ABDA-5343-98F4-8B61AB2E35FD}"/>
              </a:ext>
            </a:extLst>
          </p:cNvPr>
          <p:cNvSpPr txBox="1">
            <a:spLocks/>
          </p:cNvSpPr>
          <p:nvPr/>
        </p:nvSpPr>
        <p:spPr>
          <a:xfrm>
            <a:off x="480758" y="171083"/>
            <a:ext cx="6426759" cy="7017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lang="zh-CN" altLang="en-US" sz="2800" b="1" kern="1200">
                <a:solidFill>
                  <a:schemeClr val="accent1"/>
                </a:solidFill>
                <a:latin typeface="+mn-lt"/>
                <a:ea typeface="+mn-ea"/>
                <a:cs typeface="+mn-cs"/>
              </a:defRPr>
            </a:lvl1pPr>
          </a:lstStyle>
          <a:p>
            <a:r>
              <a:rPr kumimoji="1" lang="en-US" sz="4400"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Summary and discussions</a:t>
            </a:r>
            <a:endParaRPr kumimoji="1" sz="4400"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19C3EA27-9110-48AA-91C9-76D1A3EC9983}"/>
              </a:ext>
            </a:extLst>
          </p:cNvPr>
          <p:cNvPicPr>
            <a:picLocks noChangeAspect="1"/>
          </p:cNvPicPr>
          <p:nvPr/>
        </p:nvPicPr>
        <p:blipFill>
          <a:blip r:embed="rId2"/>
          <a:stretch>
            <a:fillRect/>
          </a:stretch>
        </p:blipFill>
        <p:spPr>
          <a:xfrm>
            <a:off x="1552956" y="1439869"/>
            <a:ext cx="3903607" cy="4699671"/>
          </a:xfrm>
          <a:prstGeom prst="rect">
            <a:avLst/>
          </a:prstGeom>
        </p:spPr>
      </p:pic>
      <p:pic>
        <p:nvPicPr>
          <p:cNvPr id="3" name="图片 2">
            <a:extLst>
              <a:ext uri="{FF2B5EF4-FFF2-40B4-BE49-F238E27FC236}">
                <a16:creationId xmlns:a16="http://schemas.microsoft.com/office/drawing/2014/main" id="{3C902D87-F798-4004-89F8-9BFDF0275C91}"/>
              </a:ext>
            </a:extLst>
          </p:cNvPr>
          <p:cNvPicPr>
            <a:picLocks noChangeAspect="1"/>
          </p:cNvPicPr>
          <p:nvPr/>
        </p:nvPicPr>
        <p:blipFill>
          <a:blip r:embed="rId3"/>
          <a:stretch>
            <a:fillRect/>
          </a:stretch>
        </p:blipFill>
        <p:spPr>
          <a:xfrm>
            <a:off x="5834019" y="3518836"/>
            <a:ext cx="4862269" cy="1675119"/>
          </a:xfrm>
          <a:prstGeom prst="rect">
            <a:avLst/>
          </a:prstGeom>
        </p:spPr>
      </p:pic>
      <p:pic>
        <p:nvPicPr>
          <p:cNvPr id="8" name="图片 7">
            <a:extLst>
              <a:ext uri="{FF2B5EF4-FFF2-40B4-BE49-F238E27FC236}">
                <a16:creationId xmlns:a16="http://schemas.microsoft.com/office/drawing/2014/main" id="{012A84A7-49DF-4493-9F63-78824F6298A6}"/>
              </a:ext>
            </a:extLst>
          </p:cNvPr>
          <p:cNvPicPr>
            <a:picLocks noChangeAspect="1"/>
          </p:cNvPicPr>
          <p:nvPr/>
        </p:nvPicPr>
        <p:blipFill>
          <a:blip r:embed="rId4"/>
          <a:stretch>
            <a:fillRect/>
          </a:stretch>
        </p:blipFill>
        <p:spPr>
          <a:xfrm>
            <a:off x="5834018" y="1577469"/>
            <a:ext cx="4862270" cy="1321452"/>
          </a:xfrm>
          <a:prstGeom prst="rect">
            <a:avLst/>
          </a:prstGeom>
        </p:spPr>
      </p:pic>
    </p:spTree>
    <p:extLst>
      <p:ext uri="{BB962C8B-B14F-4D97-AF65-F5344CB8AC3E}">
        <p14:creationId xmlns:p14="http://schemas.microsoft.com/office/powerpoint/2010/main" val="1487843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a:t>2023/06/01</a:t>
            </a:r>
            <a:endParaRPr lang="zh-CN" altLang="en-US" dirty="0"/>
          </a:p>
        </p:txBody>
      </p:sp>
      <p:sp>
        <p:nvSpPr>
          <p:cNvPr id="5" name="页脚占位符 4"/>
          <p:cNvSpPr>
            <a:spLocks noGrp="1"/>
          </p:cNvSpPr>
          <p:nvPr>
            <p:ph type="ftr" sz="quarter" idx="11"/>
          </p:nvPr>
        </p:nvSpPr>
        <p:spPr/>
        <p:txBody>
          <a:bodyPr/>
          <a:lstStyle/>
          <a:p>
            <a:r>
              <a:rPr lang="en-US" altLang="zh-CN"/>
              <a:t>2023</a:t>
            </a:r>
            <a:r>
              <a:rPr lang="zh-CN" altLang="en-US"/>
              <a:t>年度中科院理论物理前沿重点实验室年会</a:t>
            </a:r>
          </a:p>
        </p:txBody>
      </p:sp>
      <p:sp>
        <p:nvSpPr>
          <p:cNvPr id="6" name="灯片编号占位符 5"/>
          <p:cNvSpPr>
            <a:spLocks noGrp="1"/>
          </p:cNvSpPr>
          <p:nvPr>
            <p:ph type="sldNum" sz="quarter" idx="12"/>
          </p:nvPr>
        </p:nvSpPr>
        <p:spPr/>
        <p:txBody>
          <a:bodyPr/>
          <a:lstStyle/>
          <a:p>
            <a:fld id="{565CE74E-AB26-4998-AD42-012C4C1AD076}" type="slidenum">
              <a:rPr lang="zh-CN" altLang="en-US" smtClean="0"/>
              <a:t>53</a:t>
            </a:fld>
            <a:endParaRPr lang="zh-CN" altLang="en-US" dirty="0"/>
          </a:p>
        </p:txBody>
      </p:sp>
      <p:sp>
        <p:nvSpPr>
          <p:cNvPr id="8" name="文本框 7"/>
          <p:cNvSpPr txBox="1"/>
          <p:nvPr/>
        </p:nvSpPr>
        <p:spPr>
          <a:xfrm>
            <a:off x="3849231" y="1699260"/>
            <a:ext cx="4493538" cy="2156809"/>
          </a:xfrm>
          <a:prstGeom prst="rect">
            <a:avLst/>
          </a:prstGeom>
          <a:noFill/>
        </p:spPr>
        <p:txBody>
          <a:bodyPr wrap="none" rtlCol="0">
            <a:spAutoFit/>
          </a:bodyPr>
          <a:lstStyle/>
          <a:p>
            <a:pPr algn="ctr">
              <a:lnSpc>
                <a:spcPct val="150000"/>
              </a:lnSpc>
            </a:pPr>
            <a:r>
              <a:rPr lang="zh-CN" altLang="en-US" sz="10600" spc="600" dirty="0">
                <a:solidFill>
                  <a:srgbClr val="FF0000"/>
                </a:solidFill>
                <a:latin typeface="隶书" panose="02010509060101010101" pitchFamily="49" charset="-122"/>
                <a:ea typeface="隶书" panose="02010509060101010101" pitchFamily="49" charset="-122"/>
              </a:rPr>
              <a:t>谢谢！</a:t>
            </a:r>
          </a:p>
        </p:txBody>
      </p:sp>
    </p:spTree>
    <p:extLst>
      <p:ext uri="{BB962C8B-B14F-4D97-AF65-F5344CB8AC3E}">
        <p14:creationId xmlns:p14="http://schemas.microsoft.com/office/powerpoint/2010/main" val="1724330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10" name="标题 9">
            <a:extLst>
              <a:ext uri="{FF2B5EF4-FFF2-40B4-BE49-F238E27FC236}">
                <a16:creationId xmlns:a16="http://schemas.microsoft.com/office/drawing/2014/main" id="{819277B7-31D3-4F3B-80BD-F59BEE4C68CE}"/>
              </a:ext>
            </a:extLst>
          </p:cNvPr>
          <p:cNvSpPr>
            <a:spLocks noGrp="1"/>
          </p:cNvSpPr>
          <p:nvPr>
            <p:ph type="title"/>
          </p:nvPr>
        </p:nvSpPr>
        <p:spPr/>
        <p:txBody>
          <a:bodyPr/>
          <a:lstStyle/>
          <a:p>
            <a:endParaRPr lang="zh-CN" altLang="en-US"/>
          </a:p>
        </p:txBody>
      </p:sp>
      <p:sp>
        <p:nvSpPr>
          <p:cNvPr id="3" name="灯片编号占位符 2">
            <a:extLst>
              <a:ext uri="{FF2B5EF4-FFF2-40B4-BE49-F238E27FC236}">
                <a16:creationId xmlns:a16="http://schemas.microsoft.com/office/drawing/2014/main" id="{23EFE36C-D7BE-4EC4-AF26-1523DB023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pic>
        <p:nvPicPr>
          <p:cNvPr id="7" name="图片 6">
            <a:extLst>
              <a:ext uri="{FF2B5EF4-FFF2-40B4-BE49-F238E27FC236}">
                <a16:creationId xmlns:a16="http://schemas.microsoft.com/office/drawing/2014/main" id="{2AB7EFA8-4CF3-4D7F-AB92-F933FAD479C4}"/>
              </a:ext>
            </a:extLst>
          </p:cNvPr>
          <p:cNvPicPr>
            <a:picLocks noChangeAspect="1"/>
          </p:cNvPicPr>
          <p:nvPr/>
        </p:nvPicPr>
        <p:blipFill>
          <a:blip r:embed="rId3"/>
          <a:stretch>
            <a:fillRect/>
          </a:stretch>
        </p:blipFill>
        <p:spPr>
          <a:xfrm>
            <a:off x="1268361" y="1455350"/>
            <a:ext cx="9822426" cy="4700157"/>
          </a:xfrm>
          <a:prstGeom prst="rect">
            <a:avLst/>
          </a:prstGeom>
        </p:spPr>
      </p:pic>
      <p:sp>
        <p:nvSpPr>
          <p:cNvPr id="2" name="日期占位符 1">
            <a:extLst>
              <a:ext uri="{FF2B5EF4-FFF2-40B4-BE49-F238E27FC236}">
                <a16:creationId xmlns:a16="http://schemas.microsoft.com/office/drawing/2014/main" id="{595658B5-C4F3-47F3-A932-861536E33D2B}"/>
              </a:ext>
            </a:extLst>
          </p:cNvPr>
          <p:cNvSpPr>
            <a:spLocks noGrp="1"/>
          </p:cNvSpPr>
          <p:nvPr>
            <p:ph type="dt" sz="half" idx="10"/>
          </p:nvPr>
        </p:nvSpPr>
        <p:spPr/>
        <p:txBody>
          <a:bodyPr/>
          <a:lstStyle/>
          <a:p>
            <a:r>
              <a:rPr lang="en-US" altLang="zh-CN"/>
              <a:t>2023/06/01</a:t>
            </a:r>
            <a:endParaRPr lang="zh-CN" altLang="en-US" dirty="0"/>
          </a:p>
        </p:txBody>
      </p:sp>
    </p:spTree>
    <p:extLst>
      <p:ext uri="{BB962C8B-B14F-4D97-AF65-F5344CB8AC3E}">
        <p14:creationId xmlns:p14="http://schemas.microsoft.com/office/powerpoint/2010/main" val="698214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F1BDE7-28C2-4FB0-8E21-BD0E4C83724F}"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13" name="页脚占位符 12">
            <a:extLst>
              <a:ext uri="{FF2B5EF4-FFF2-40B4-BE49-F238E27FC236}">
                <a16:creationId xmlns:a16="http://schemas.microsoft.com/office/drawing/2014/main" id="{7A8EB4E2-AA59-45F7-90F3-D6C7B18BFBBA}"/>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rPr>
              <a:t>2023</a:t>
            </a:r>
            <a:r>
              <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rPr>
              <a:t>年度中科院理论物理前沿重点实验室年会</a:t>
            </a:r>
          </a:p>
        </p:txBody>
      </p:sp>
      <p:sp>
        <p:nvSpPr>
          <p:cNvPr id="2" name="日期占位符 1">
            <a:extLst>
              <a:ext uri="{FF2B5EF4-FFF2-40B4-BE49-F238E27FC236}">
                <a16:creationId xmlns:a16="http://schemas.microsoft.com/office/drawing/2014/main" id="{7CBBED80-927D-E033-721F-033F195C0C80}"/>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rPr>
              <a:t>2023/06/01</a:t>
            </a: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8" name="Picture 2" descr="夸克星存在吗？">
            <a:extLst>
              <a:ext uri="{FF2B5EF4-FFF2-40B4-BE49-F238E27FC236}">
                <a16:creationId xmlns:a16="http://schemas.microsoft.com/office/drawing/2014/main" id="{72E0A7E2-F6B5-C5B7-5E38-218275F58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364" y="1334499"/>
            <a:ext cx="5832306" cy="4860255"/>
          </a:xfrm>
          <a:prstGeom prst="rect">
            <a:avLst/>
          </a:prstGeom>
          <a:noFill/>
          <a:extLst>
            <a:ext uri="{909E8E84-426E-40DD-AFC4-6F175D3DCCD1}">
              <a14:hiddenFill xmlns:a14="http://schemas.microsoft.com/office/drawing/2010/main">
                <a:solidFill>
                  <a:srgbClr val="FFFFFF"/>
                </a:solidFill>
              </a14:hiddenFill>
            </a:ext>
          </a:extLst>
        </p:spPr>
      </p:pic>
      <p:sp>
        <p:nvSpPr>
          <p:cNvPr id="11" name="标题 1">
            <a:extLst>
              <a:ext uri="{FF2B5EF4-FFF2-40B4-BE49-F238E27FC236}">
                <a16:creationId xmlns:a16="http://schemas.microsoft.com/office/drawing/2014/main" id="{158E36A8-9590-E305-C530-80BA8A41C6F3}"/>
              </a:ext>
            </a:extLst>
          </p:cNvPr>
          <p:cNvSpPr>
            <a:spLocks noGrp="1"/>
          </p:cNvSpPr>
          <p:nvPr>
            <p:ph type="title"/>
          </p:nvPr>
        </p:nvSpPr>
        <p:spPr>
          <a:xfrm>
            <a:off x="426330" y="193659"/>
            <a:ext cx="9776382" cy="1306913"/>
          </a:xfrm>
        </p:spPr>
        <p:txBody>
          <a:bodyPr>
            <a:normAutofit/>
          </a:bodyPr>
          <a:lstStyle/>
          <a:p>
            <a:r>
              <a:rPr lang="en-US" altLang="zh-CN" sz="4400" b="1" dirty="0">
                <a:latin typeface="Arial Black" panose="020B0A04020102020204" pitchFamily="34" charset="0"/>
              </a:rPr>
              <a:t>Quark Degree of Freedom</a:t>
            </a:r>
            <a:endParaRPr lang="zh-CN" altLang="en-US" sz="3600" dirty="0">
              <a:latin typeface="Arial" panose="020B0604020202020204" pitchFamily="34" charset="0"/>
              <a:cs typeface="Arial" panose="020B0604020202020204" pitchFamily="34" charset="0"/>
            </a:endParaRPr>
          </a:p>
        </p:txBody>
      </p:sp>
      <p:sp>
        <p:nvSpPr>
          <p:cNvPr id="12" name="内容占位符 2">
            <a:extLst>
              <a:ext uri="{FF2B5EF4-FFF2-40B4-BE49-F238E27FC236}">
                <a16:creationId xmlns:a16="http://schemas.microsoft.com/office/drawing/2014/main" id="{720730CD-A3F6-F5E4-01F2-E0AA9F8FC522}"/>
              </a:ext>
            </a:extLst>
          </p:cNvPr>
          <p:cNvSpPr>
            <a:spLocks noGrp="1"/>
          </p:cNvSpPr>
          <p:nvPr>
            <p:ph idx="1"/>
          </p:nvPr>
        </p:nvSpPr>
        <p:spPr>
          <a:xfrm>
            <a:off x="838200" y="2165575"/>
            <a:ext cx="4563359" cy="2519547"/>
          </a:xfrm>
        </p:spPr>
        <p:txBody>
          <a:bodyPr>
            <a:normAutofit/>
          </a:bodyPr>
          <a:lstStyle/>
          <a:p>
            <a:pPr marL="0" indent="0">
              <a:lnSpc>
                <a:spcPct val="100000"/>
              </a:lnSpc>
              <a:buNone/>
            </a:pPr>
            <a:r>
              <a:rPr lang="en-US" altLang="zh-CN" i="1" dirty="0">
                <a:latin typeface="Comic Sans MS" panose="030F0702030302020204" pitchFamily="66" charset="0"/>
              </a:rPr>
              <a:t>“strange matter, which consists of roughly equal numbers of up, down, and strange quarks at high densities, is conjectured to be absolutely stable.”</a:t>
            </a:r>
            <a:endParaRPr lang="zh-CN" altLang="en-US" i="1" dirty="0">
              <a:latin typeface="Comic Sans MS" panose="030F0702030302020204" pitchFamily="66" charset="0"/>
            </a:endParaRPr>
          </a:p>
        </p:txBody>
      </p:sp>
      <p:sp>
        <p:nvSpPr>
          <p:cNvPr id="14" name="文本框 13">
            <a:extLst>
              <a:ext uri="{FF2B5EF4-FFF2-40B4-BE49-F238E27FC236}">
                <a16:creationId xmlns:a16="http://schemas.microsoft.com/office/drawing/2014/main" id="{D133D798-D9DE-DA28-A2B8-C4D4C9EA5A41}"/>
              </a:ext>
            </a:extLst>
          </p:cNvPr>
          <p:cNvSpPr txBox="1"/>
          <p:nvPr/>
        </p:nvSpPr>
        <p:spPr>
          <a:xfrm>
            <a:off x="2380478" y="3951698"/>
            <a:ext cx="396743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zh-CN" sz="1600" b="0" i="1" u="sng"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E. Witten, Phys. Rev. D 30, 272 (1984).</a:t>
            </a:r>
            <a:endParaRPr kumimoji="0" lang="zh-CN" altLang="en-US" sz="1600" b="0" i="1" u="sng"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标题 1">
            <a:extLst>
              <a:ext uri="{FF2B5EF4-FFF2-40B4-BE49-F238E27FC236}">
                <a16:creationId xmlns:a16="http://schemas.microsoft.com/office/drawing/2014/main" id="{2E55C193-99B8-A1EC-3A55-FEF7994A27A1}"/>
              </a:ext>
            </a:extLst>
          </p:cNvPr>
          <p:cNvSpPr txBox="1">
            <a:spLocks/>
          </p:cNvSpPr>
          <p:nvPr/>
        </p:nvSpPr>
        <p:spPr>
          <a:xfrm>
            <a:off x="1095602" y="4312242"/>
            <a:ext cx="6055678" cy="122161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altLang="zh-CN" sz="2400" b="1" i="1" u="none" strike="noStrike" kern="1200" cap="none" spc="0" normalizeH="0" baseline="0" noProof="0" dirty="0" err="1">
                <a:ln>
                  <a:noFill/>
                </a:ln>
                <a:solidFill>
                  <a:srgbClr val="ED7D31"/>
                </a:solidFill>
                <a:effectLst/>
                <a:uLnTx/>
                <a:uFillTx/>
                <a:latin typeface="Comic Sans MS" panose="030F0702030302020204" pitchFamily="66" charset="0"/>
                <a:ea typeface="等线 Light" panose="02010600030101010101" pitchFamily="2" charset="-122"/>
                <a:cs typeface="+mj-cs"/>
              </a:rPr>
              <a:t>Bodmer</a:t>
            </a:r>
            <a:r>
              <a:rPr kumimoji="0" lang="en-GB" altLang="zh-CN" sz="2400" b="1" i="1" u="none" strike="noStrike" kern="1200" cap="none" spc="0" normalizeH="0" baseline="0" noProof="0" dirty="0">
                <a:ln>
                  <a:noFill/>
                </a:ln>
                <a:solidFill>
                  <a:srgbClr val="ED7D31"/>
                </a:solidFill>
                <a:effectLst/>
                <a:uLnTx/>
                <a:uFillTx/>
                <a:latin typeface="Comic Sans MS" panose="030F0702030302020204" pitchFamily="66" charset="0"/>
                <a:ea typeface="等线 Light" panose="02010600030101010101" pitchFamily="2" charset="-122"/>
                <a:cs typeface="+mj-cs"/>
              </a:rPr>
              <a:t>-</a:t>
            </a:r>
            <a:r>
              <a:rPr kumimoji="0" lang="en-GB" altLang="zh-CN" sz="2400" b="1" i="1" u="none" strike="noStrike" kern="1200" cap="none" spc="0" normalizeH="0" baseline="0" noProof="0" dirty="0" err="1">
                <a:ln>
                  <a:noFill/>
                </a:ln>
                <a:solidFill>
                  <a:srgbClr val="ED7D31"/>
                </a:solidFill>
                <a:effectLst/>
                <a:uLnTx/>
                <a:uFillTx/>
                <a:latin typeface="Comic Sans MS" panose="030F0702030302020204" pitchFamily="66" charset="0"/>
                <a:ea typeface="等线 Light" panose="02010600030101010101" pitchFamily="2" charset="-122"/>
                <a:cs typeface="+mj-cs"/>
              </a:rPr>
              <a:t>Terazawa</a:t>
            </a:r>
            <a:r>
              <a:rPr kumimoji="0" lang="en-GB" altLang="zh-CN" sz="2400" b="1" i="1" u="none" strike="noStrike" kern="1200" cap="none" spc="0" normalizeH="0" baseline="0" noProof="0" dirty="0">
                <a:ln>
                  <a:noFill/>
                </a:ln>
                <a:solidFill>
                  <a:srgbClr val="ED7D31"/>
                </a:solidFill>
                <a:effectLst/>
                <a:uLnTx/>
                <a:uFillTx/>
                <a:latin typeface="Comic Sans MS" panose="030F0702030302020204" pitchFamily="66" charset="0"/>
                <a:ea typeface="等线 Light" panose="02010600030101010101" pitchFamily="2" charset="-122"/>
                <a:cs typeface="+mj-cs"/>
              </a:rPr>
              <a:t>-Witten hypothesis</a:t>
            </a:r>
            <a:endParaRPr kumimoji="0" lang="zh-CN" altLang="en-US" sz="2400" b="1" i="1" u="none" strike="noStrike" kern="1200" cap="none" spc="0" normalizeH="0" baseline="0" noProof="0" dirty="0">
              <a:ln>
                <a:noFill/>
              </a:ln>
              <a:solidFill>
                <a:srgbClr val="ED7D31"/>
              </a:solidFill>
              <a:effectLst/>
              <a:uLnTx/>
              <a:uFillTx/>
              <a:latin typeface="Comic Sans MS" panose="030F0702030302020204" pitchFamily="66" charset="0"/>
              <a:ea typeface="等线 Light" panose="02010600030101010101" pitchFamily="2" charset="-122"/>
              <a:cs typeface="+mj-cs"/>
            </a:endParaRPr>
          </a:p>
        </p:txBody>
      </p:sp>
      <p:sp>
        <p:nvSpPr>
          <p:cNvPr id="17" name="文本框 16">
            <a:extLst>
              <a:ext uri="{FF2B5EF4-FFF2-40B4-BE49-F238E27FC236}">
                <a16:creationId xmlns:a16="http://schemas.microsoft.com/office/drawing/2014/main" id="{9AB143D7-5C1D-2E58-349C-EB92D15F4666}"/>
              </a:ext>
            </a:extLst>
          </p:cNvPr>
          <p:cNvSpPr txBox="1"/>
          <p:nvPr/>
        </p:nvSpPr>
        <p:spPr>
          <a:xfrm>
            <a:off x="838200" y="1620590"/>
            <a:ext cx="609442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Strange Quark Star:</a:t>
            </a: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6509432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2" name="灯片编号占位符 1">
            <a:extLst>
              <a:ext uri="{FF2B5EF4-FFF2-40B4-BE49-F238E27FC236}">
                <a16:creationId xmlns:a16="http://schemas.microsoft.com/office/drawing/2014/main" id="{277B32AA-E81D-409A-BE76-2285BA7F06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pic>
        <p:nvPicPr>
          <p:cNvPr id="3" name="图片 2">
            <a:extLst>
              <a:ext uri="{FF2B5EF4-FFF2-40B4-BE49-F238E27FC236}">
                <a16:creationId xmlns:a16="http://schemas.microsoft.com/office/drawing/2014/main" id="{11525C6A-1EEE-43A6-B9BD-E06D296E0549}"/>
              </a:ext>
            </a:extLst>
          </p:cNvPr>
          <p:cNvPicPr>
            <a:picLocks noChangeAspect="1"/>
          </p:cNvPicPr>
          <p:nvPr/>
        </p:nvPicPr>
        <p:blipFill>
          <a:blip r:embed="rId2"/>
          <a:stretch>
            <a:fillRect/>
          </a:stretch>
        </p:blipFill>
        <p:spPr>
          <a:xfrm>
            <a:off x="2030094" y="0"/>
            <a:ext cx="8131812" cy="6858000"/>
          </a:xfrm>
          <a:prstGeom prst="rect">
            <a:avLst/>
          </a:prstGeom>
        </p:spPr>
      </p:pic>
      <p:sp>
        <p:nvSpPr>
          <p:cNvPr id="4" name="日期占位符 3">
            <a:extLst>
              <a:ext uri="{FF2B5EF4-FFF2-40B4-BE49-F238E27FC236}">
                <a16:creationId xmlns:a16="http://schemas.microsoft.com/office/drawing/2014/main" id="{E7D4A31E-FC32-4B3F-95D1-2654F771CC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2023/06/01</a:t>
            </a:r>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3352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F1BDE7-28C2-4FB0-8E21-BD0E4C83724F}"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标题 1">
            <a:extLst>
              <a:ext uri="{FF2B5EF4-FFF2-40B4-BE49-F238E27FC236}">
                <a16:creationId xmlns:a16="http://schemas.microsoft.com/office/drawing/2014/main" id="{9438F376-7EEA-4C10-8F45-86F19897C4E4}"/>
              </a:ext>
            </a:extLst>
          </p:cNvPr>
          <p:cNvSpPr>
            <a:spLocks noGrp="1"/>
          </p:cNvSpPr>
          <p:nvPr>
            <p:ph type="title"/>
          </p:nvPr>
        </p:nvSpPr>
        <p:spPr>
          <a:xfrm>
            <a:off x="551683" y="275719"/>
            <a:ext cx="8515350" cy="1380546"/>
          </a:xfrm>
        </p:spPr>
        <p:txBody>
          <a:bodyPr>
            <a:normAutofit/>
          </a:bodyPr>
          <a:lstStyle/>
          <a:p>
            <a:r>
              <a:rPr lang="en-US" altLang="zh-CN" sz="3600" dirty="0">
                <a:latin typeface="Arial Black" panose="020B0A04020102020204" pitchFamily="34" charset="0"/>
              </a:rPr>
              <a:t>Einstein Toolkit </a:t>
            </a:r>
            <a:r>
              <a:rPr lang="en-US" altLang="zh-CN" sz="3600" dirty="0">
                <a:latin typeface="Microsoft JhengHei" panose="020B0604030504040204" pitchFamily="34" charset="-120"/>
                <a:ea typeface="Microsoft JhengHei" panose="020B0604030504040204" pitchFamily="34" charset="-120"/>
              </a:rPr>
              <a:t>(ETK)</a:t>
            </a:r>
            <a:endParaRPr lang="zh-CN" altLang="en-US" sz="3600"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0" name="文本框 9">
            <a:extLst>
              <a:ext uri="{FF2B5EF4-FFF2-40B4-BE49-F238E27FC236}">
                <a16:creationId xmlns:a16="http://schemas.microsoft.com/office/drawing/2014/main" id="{776884AB-5DC7-435B-BB28-BE338B0E788D}"/>
              </a:ext>
            </a:extLst>
          </p:cNvPr>
          <p:cNvSpPr txBox="1"/>
          <p:nvPr/>
        </p:nvSpPr>
        <p:spPr>
          <a:xfrm>
            <a:off x="2152650" y="1734046"/>
            <a:ext cx="65836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pic>
        <p:nvPicPr>
          <p:cNvPr id="3" name="图片 2">
            <a:extLst>
              <a:ext uri="{FF2B5EF4-FFF2-40B4-BE49-F238E27FC236}">
                <a16:creationId xmlns:a16="http://schemas.microsoft.com/office/drawing/2014/main" id="{37D10EA5-1E6D-45AF-85BD-FFCDCAFC3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910" y="653143"/>
            <a:ext cx="2176247" cy="533252"/>
          </a:xfrm>
          <a:prstGeom prst="rect">
            <a:avLst/>
          </a:prstGeom>
        </p:spPr>
      </p:pic>
      <p:sp>
        <p:nvSpPr>
          <p:cNvPr id="2" name="日期占位符 1">
            <a:extLst>
              <a:ext uri="{FF2B5EF4-FFF2-40B4-BE49-F238E27FC236}">
                <a16:creationId xmlns:a16="http://schemas.microsoft.com/office/drawing/2014/main" id="{AA93BDCC-0B70-415E-8F47-7CD5661D980B}"/>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rPr>
              <a:t>2023/06/01</a:t>
            </a: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id="{F524DD7C-9138-4AD8-BD1E-0A1471E83841}"/>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rPr>
              <a:t>2023</a:t>
            </a:r>
            <a:r>
              <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rPr>
              <a:t>年度中科院理论物理前沿重点实验室年会</a:t>
            </a:r>
          </a:p>
        </p:txBody>
      </p:sp>
      <p:pic>
        <p:nvPicPr>
          <p:cNvPr id="5" name="图片 4">
            <a:extLst>
              <a:ext uri="{FF2B5EF4-FFF2-40B4-BE49-F238E27FC236}">
                <a16:creationId xmlns:a16="http://schemas.microsoft.com/office/drawing/2014/main" id="{3F8E594E-FDA9-4E9F-BD22-2A36DBCA6F81}"/>
              </a:ext>
            </a:extLst>
          </p:cNvPr>
          <p:cNvPicPr>
            <a:picLocks noChangeAspect="1"/>
          </p:cNvPicPr>
          <p:nvPr/>
        </p:nvPicPr>
        <p:blipFill>
          <a:blip r:embed="rId4"/>
          <a:stretch>
            <a:fillRect/>
          </a:stretch>
        </p:blipFill>
        <p:spPr>
          <a:xfrm>
            <a:off x="1690557" y="1342292"/>
            <a:ext cx="8514382" cy="4743679"/>
          </a:xfrm>
          <a:prstGeom prst="rect">
            <a:avLst/>
          </a:prstGeom>
        </p:spPr>
      </p:pic>
    </p:spTree>
    <p:extLst>
      <p:ext uri="{BB962C8B-B14F-4D97-AF65-F5344CB8AC3E}">
        <p14:creationId xmlns:p14="http://schemas.microsoft.com/office/powerpoint/2010/main" val="15062836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F1BDE7-28C2-4FB0-8E21-BD0E4C83724F}"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标题 1">
            <a:extLst>
              <a:ext uri="{FF2B5EF4-FFF2-40B4-BE49-F238E27FC236}">
                <a16:creationId xmlns:a16="http://schemas.microsoft.com/office/drawing/2014/main" id="{9438F376-7EEA-4C10-8F45-86F19897C4E4}"/>
              </a:ext>
            </a:extLst>
          </p:cNvPr>
          <p:cNvSpPr>
            <a:spLocks noGrp="1"/>
          </p:cNvSpPr>
          <p:nvPr>
            <p:ph type="title"/>
          </p:nvPr>
        </p:nvSpPr>
        <p:spPr>
          <a:xfrm>
            <a:off x="551683" y="275719"/>
            <a:ext cx="8515350" cy="1380546"/>
          </a:xfrm>
        </p:spPr>
        <p:txBody>
          <a:bodyPr>
            <a:normAutofit/>
          </a:bodyPr>
          <a:lstStyle/>
          <a:p>
            <a:r>
              <a:rPr lang="en-US" altLang="zh-CN" sz="3600" dirty="0">
                <a:latin typeface="Arial Black" panose="020B0A04020102020204" pitchFamily="34" charset="0"/>
              </a:rPr>
              <a:t>Einstein Toolkit </a:t>
            </a:r>
            <a:r>
              <a:rPr lang="en-US" altLang="zh-CN" sz="3600" dirty="0">
                <a:latin typeface="Microsoft JhengHei" panose="020B0604030504040204" pitchFamily="34" charset="-120"/>
                <a:ea typeface="Microsoft JhengHei" panose="020B0604030504040204" pitchFamily="34" charset="-120"/>
              </a:rPr>
              <a:t>(ETK)</a:t>
            </a:r>
            <a:endParaRPr lang="zh-CN" altLang="en-US" sz="3600"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0" name="文本框 9">
            <a:extLst>
              <a:ext uri="{FF2B5EF4-FFF2-40B4-BE49-F238E27FC236}">
                <a16:creationId xmlns:a16="http://schemas.microsoft.com/office/drawing/2014/main" id="{776884AB-5DC7-435B-BB28-BE338B0E788D}"/>
              </a:ext>
            </a:extLst>
          </p:cNvPr>
          <p:cNvSpPr txBox="1"/>
          <p:nvPr/>
        </p:nvSpPr>
        <p:spPr>
          <a:xfrm>
            <a:off x="2152650" y="1734046"/>
            <a:ext cx="65836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pic>
        <p:nvPicPr>
          <p:cNvPr id="3" name="图片 2">
            <a:extLst>
              <a:ext uri="{FF2B5EF4-FFF2-40B4-BE49-F238E27FC236}">
                <a16:creationId xmlns:a16="http://schemas.microsoft.com/office/drawing/2014/main" id="{37D10EA5-1E6D-45AF-85BD-FFCDCAFC3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910" y="653143"/>
            <a:ext cx="2176247" cy="533252"/>
          </a:xfrm>
          <a:prstGeom prst="rect">
            <a:avLst/>
          </a:prstGeom>
        </p:spPr>
      </p:pic>
      <p:sp>
        <p:nvSpPr>
          <p:cNvPr id="2" name="日期占位符 1">
            <a:extLst>
              <a:ext uri="{FF2B5EF4-FFF2-40B4-BE49-F238E27FC236}">
                <a16:creationId xmlns:a16="http://schemas.microsoft.com/office/drawing/2014/main" id="{AA93BDCC-0B70-415E-8F47-7CD5661D980B}"/>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rPr>
              <a:t>2023/06/01</a:t>
            </a: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id="{F524DD7C-9138-4AD8-BD1E-0A1471E83841}"/>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rPr>
              <a:t>2023</a:t>
            </a:r>
            <a:r>
              <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rPr>
              <a:t>年度中科院理论物理前沿重点实验室年会</a:t>
            </a:r>
          </a:p>
        </p:txBody>
      </p:sp>
      <p:pic>
        <p:nvPicPr>
          <p:cNvPr id="8" name="图片 7">
            <a:extLst>
              <a:ext uri="{FF2B5EF4-FFF2-40B4-BE49-F238E27FC236}">
                <a16:creationId xmlns:a16="http://schemas.microsoft.com/office/drawing/2014/main" id="{C5360F4E-234B-4AE8-A468-6592F3CAC2A5}"/>
              </a:ext>
            </a:extLst>
          </p:cNvPr>
          <p:cNvPicPr>
            <a:picLocks noChangeAspect="1"/>
          </p:cNvPicPr>
          <p:nvPr/>
        </p:nvPicPr>
        <p:blipFill>
          <a:blip r:embed="rId4"/>
          <a:stretch>
            <a:fillRect/>
          </a:stretch>
        </p:blipFill>
        <p:spPr>
          <a:xfrm>
            <a:off x="1914289" y="1459813"/>
            <a:ext cx="8435238" cy="4954833"/>
          </a:xfrm>
          <a:prstGeom prst="rect">
            <a:avLst/>
          </a:prstGeom>
        </p:spPr>
      </p:pic>
    </p:spTree>
    <p:extLst>
      <p:ext uri="{BB962C8B-B14F-4D97-AF65-F5344CB8AC3E}">
        <p14:creationId xmlns:p14="http://schemas.microsoft.com/office/powerpoint/2010/main" val="35772563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653FDD2-E9F4-4F03-B8EB-58DCBDDB3F28}"/>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rPr>
              <a:t>2023/06/01</a:t>
            </a: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BC69A6B-DA90-4A77-8D2A-EA1FA0FAC11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F1BDE7-28C2-4FB0-8E21-BD0E4C83724F}"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标题 1">
            <a:extLst>
              <a:ext uri="{FF2B5EF4-FFF2-40B4-BE49-F238E27FC236}">
                <a16:creationId xmlns:a16="http://schemas.microsoft.com/office/drawing/2014/main" id="{9438F376-7EEA-4C10-8F45-86F19897C4E4}"/>
              </a:ext>
            </a:extLst>
          </p:cNvPr>
          <p:cNvSpPr>
            <a:spLocks noGrp="1"/>
          </p:cNvSpPr>
          <p:nvPr>
            <p:ph type="title"/>
          </p:nvPr>
        </p:nvSpPr>
        <p:spPr>
          <a:xfrm>
            <a:off x="848264" y="231560"/>
            <a:ext cx="8515350" cy="1380546"/>
          </a:xfrm>
        </p:spPr>
        <p:txBody>
          <a:bodyPr>
            <a:normAutofit/>
          </a:bodyPr>
          <a:lstStyle/>
          <a:p>
            <a:r>
              <a:rPr lang="en-US" altLang="zh-CN" sz="3600" dirty="0">
                <a:latin typeface="Arial Black" panose="020B0A04020102020204" pitchFamily="34" charset="0"/>
                <a:cs typeface="Arial" panose="020B0604020202020204" pitchFamily="34" charset="0"/>
              </a:rPr>
              <a:t>Thermal Component</a:t>
            </a:r>
            <a:endParaRPr lang="zh-CN" altLang="en-US" sz="3600"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776884AB-5DC7-435B-BB28-BE338B0E788D}"/>
              </a:ext>
            </a:extLst>
          </p:cNvPr>
          <p:cNvSpPr txBox="1"/>
          <p:nvPr/>
        </p:nvSpPr>
        <p:spPr>
          <a:xfrm>
            <a:off x="1838325" y="1612106"/>
            <a:ext cx="8515350" cy="569386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Thermal component of EOS</a:t>
            </a:r>
            <a:r>
              <a:rPr kumimoji="0" lang="zh-CN" altLang="en-US" sz="1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a:t>
            </a:r>
            <a:endParaRPr kumimoji="0" lang="en-US" altLang="zh-CN" sz="1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1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Microsoft JhengHei Light" panose="020B0304030504040204" pitchFamily="34" charset="-120"/>
                <a:ea typeface="Microsoft JhengHei Light" panose="020B0304030504040204" pitchFamily="34" charset="-120"/>
                <a:cs typeface="+mn-cs"/>
              </a:rPr>
              <a:t>     Temperature(thermal effect) need to be considered during the NS merging.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Microsoft JhengHei Light" panose="020B0304030504040204" pitchFamily="34" charset="-120"/>
              <a:ea typeface="Microsoft JhengHei Light" panose="020B03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Microsoft JhengHei Light" panose="020B0304030504040204" pitchFamily="34" charset="-120"/>
                <a:ea typeface="Microsoft JhengHei Light" panose="020B0304030504040204" pitchFamily="34" charset="-120"/>
                <a:cs typeface="+mn-cs"/>
              </a:rPr>
              <a:t>     Assuming an </a:t>
            </a:r>
            <a:r>
              <a:rPr kumimoji="0" lang="en-US" altLang="zh-CN" sz="1800" b="1" i="0" u="none" strike="noStrike" kern="1200" cap="none" spc="0" normalizeH="0" baseline="0" noProof="0" dirty="0" err="1">
                <a:ln>
                  <a:noFill/>
                </a:ln>
                <a:solidFill>
                  <a:prstClr val="black"/>
                </a:solidFill>
                <a:effectLst/>
                <a:uLnTx/>
                <a:uFillTx/>
                <a:latin typeface="Microsoft JhengHei" panose="020B0604030504040204" pitchFamily="34" charset="-120"/>
                <a:ea typeface="Microsoft JhengHei" panose="020B0604030504040204" pitchFamily="34" charset="-120"/>
                <a:cs typeface="+mn-cs"/>
              </a:rPr>
              <a:t>idealgas</a:t>
            </a:r>
            <a:r>
              <a:rPr kumimoji="0" lang="en-US" altLang="zh-CN" sz="1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-like</a:t>
            </a:r>
            <a:r>
              <a:rPr kumimoji="0" lang="en-US" altLang="zh-CN" sz="1800" b="0" i="0" u="none" strike="noStrike" kern="1200" cap="none" spc="0" normalizeH="0" baseline="0" noProof="0" dirty="0">
                <a:ln>
                  <a:noFill/>
                </a:ln>
                <a:solidFill>
                  <a:prstClr val="black"/>
                </a:solidFill>
                <a:effectLst/>
                <a:uLnTx/>
                <a:uFillTx/>
                <a:latin typeface="Microsoft JhengHei Light" panose="020B0304030504040204" pitchFamily="34" charset="-120"/>
                <a:ea typeface="Microsoft JhengHei Light" panose="020B0304030504040204" pitchFamily="34" charset="-120"/>
                <a:cs typeface="+mn-cs"/>
              </a:rPr>
              <a:t> behavior: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Reasonable range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1.5 </a:t>
            </a:r>
            <a:r>
              <a:rPr kumimoji="0" lang="zh-CN"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000" b="1" i="1" u="none" strike="noStrike" kern="1200" cap="none" spc="0" normalizeH="0" baseline="0" noProof="0" dirty="0" err="1">
                <a:ln>
                  <a:noFill/>
                </a:ln>
                <a:solidFill>
                  <a:prstClr val="black"/>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rPr>
              <a:t>Γ</a:t>
            </a:r>
            <a:r>
              <a:rPr kumimoji="0" lang="en-US" altLang="zh-CN" sz="2000" b="1" i="1" u="none" strike="noStrike" kern="1200" cap="none" spc="0" normalizeH="0" baseline="-25000" noProof="0" dirty="0" err="1">
                <a:ln>
                  <a:noFill/>
                </a:ln>
                <a:solidFill>
                  <a:prstClr val="black"/>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rPr>
              <a:t>th</a:t>
            </a:r>
            <a:r>
              <a:rPr kumimoji="0" lang="zh-CN"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 </a:t>
            </a:r>
            <a:r>
              <a:rPr kumimoji="0" lang="en-US" altLang="zh-CN" sz="20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2.0</a:t>
            </a:r>
            <a:endParaRPr kumimoji="0" lang="en-US" altLang="zh-CN" sz="2000" b="1" i="1" u="none" strike="noStrike" kern="1200" cap="none" spc="0" normalizeH="0" baseline="0" noProof="0" dirty="0">
              <a:ln>
                <a:noFill/>
              </a:ln>
              <a:solidFill>
                <a:prstClr val="black"/>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Suggested value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dirty="0" err="1">
                <a:ln>
                  <a:noFill/>
                </a:ln>
                <a:solidFill>
                  <a:prstClr val="black"/>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rPr>
              <a:t>Γ</a:t>
            </a:r>
            <a:r>
              <a:rPr kumimoji="0" lang="en-US" altLang="zh-CN" sz="2000" b="1" i="1" u="none" strike="noStrike" kern="1200" cap="none" spc="0" normalizeH="0" baseline="-25000" noProof="0" dirty="0" err="1">
                <a:ln>
                  <a:noFill/>
                </a:ln>
                <a:solidFill>
                  <a:prstClr val="black"/>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rPr>
              <a:t>th</a:t>
            </a:r>
            <a:r>
              <a:rPr kumimoji="0" lang="en-US" altLang="zh-CN" sz="2000" b="1" i="1" u="none" strike="noStrike" kern="1200" cap="none" spc="0" normalizeH="0" baseline="30000" noProof="0" dirty="0">
                <a:ln>
                  <a:noFill/>
                </a:ln>
                <a:solidFill>
                  <a:prstClr val="black"/>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rPr>
              <a:t>  </a:t>
            </a:r>
            <a:r>
              <a:rPr kumimoji="0" lang="en-US" altLang="zh-CN" sz="2000" b="1" i="1" u="none" strike="noStrike" kern="1200" cap="none" spc="0" normalizeH="0" baseline="0" noProof="0" dirty="0">
                <a:ln>
                  <a:noFill/>
                </a:ln>
                <a:solidFill>
                  <a:prstClr val="black"/>
                </a:solidFill>
                <a:effectLst/>
                <a:uLnTx/>
                <a:uFillTx/>
                <a:latin typeface="Times New Roman" panose="02020603050405020304" pitchFamily="18" charset="0"/>
                <a:ea typeface="Microsoft JhengHei" panose="020B0604030504040204" pitchFamily="34" charset="-120"/>
                <a:cs typeface="Times New Roman" panose="02020603050405020304" pitchFamily="18" charset="0"/>
              </a:rPr>
              <a:t>= 1.8</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sp>
        <p:nvSpPr>
          <p:cNvPr id="9" name="文本框 8">
            <a:extLst>
              <a:ext uri="{FF2B5EF4-FFF2-40B4-BE49-F238E27FC236}">
                <a16:creationId xmlns:a16="http://schemas.microsoft.com/office/drawing/2014/main" id="{B341A2DA-0306-4351-94FA-D4038D33C515}"/>
              </a:ext>
            </a:extLst>
          </p:cNvPr>
          <p:cNvSpPr txBox="1"/>
          <p:nvPr/>
        </p:nvSpPr>
        <p:spPr>
          <a:xfrm>
            <a:off x="6593695" y="5883694"/>
            <a:ext cx="489226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1" u="sng"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 </a:t>
            </a:r>
            <a:r>
              <a:rPr kumimoji="0" lang="en-US" altLang="zh-CN" sz="1400" b="0" i="1" u="sng"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Bauswein</a:t>
            </a:r>
            <a:r>
              <a:rPr kumimoji="0" lang="en-US" altLang="zh-CN" sz="1400" b="0" i="1" u="sng"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H.-T. </a:t>
            </a:r>
            <a:r>
              <a:rPr kumimoji="0" lang="en-US" altLang="zh-CN" sz="1400" b="0" i="1" u="sng"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Janka</a:t>
            </a:r>
            <a:r>
              <a:rPr kumimoji="0" lang="en-US" altLang="zh-CN" sz="1400" b="0" i="1" u="sng"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R. </a:t>
            </a:r>
            <a:r>
              <a:rPr kumimoji="0" lang="en-US" altLang="zh-CN" sz="1400" b="0" i="1" u="sng"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Oechslin</a:t>
            </a:r>
            <a:r>
              <a:rPr kumimoji="0" lang="en-US" altLang="zh-CN" sz="1400" b="0" i="1" u="sng"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GB" altLang="zh-CN" sz="1400" b="1" i="1" u="sng"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PRD </a:t>
            </a:r>
            <a:r>
              <a:rPr kumimoji="0" lang="en-US" altLang="zh-CN" sz="1400" b="1" i="1" u="sng"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82,084043(2010)</a:t>
            </a:r>
            <a:endParaRPr kumimoji="0" lang="zh-CN" altLang="en-US" sz="1400" b="0" i="1" u="sng"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8D5E970A-277A-4843-9E41-77F937CCB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939" y="3175600"/>
            <a:ext cx="2372080" cy="445300"/>
          </a:xfrm>
          <a:prstGeom prst="rect">
            <a:avLst/>
          </a:prstGeom>
        </p:spPr>
      </p:pic>
      <p:pic>
        <p:nvPicPr>
          <p:cNvPr id="11" name="图片 10">
            <a:extLst>
              <a:ext uri="{FF2B5EF4-FFF2-40B4-BE49-F238E27FC236}">
                <a16:creationId xmlns:a16="http://schemas.microsoft.com/office/drawing/2014/main" id="{2BA34668-DA7A-4B5C-A81C-31C417B91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737" y="3622522"/>
            <a:ext cx="1909845" cy="471038"/>
          </a:xfrm>
          <a:prstGeom prst="rect">
            <a:avLst/>
          </a:prstGeom>
        </p:spPr>
      </p:pic>
      <p:sp>
        <p:nvSpPr>
          <p:cNvPr id="12" name="椭圆 11">
            <a:extLst>
              <a:ext uri="{FF2B5EF4-FFF2-40B4-BE49-F238E27FC236}">
                <a16:creationId xmlns:a16="http://schemas.microsoft.com/office/drawing/2014/main" id="{76F46B51-37D2-44A9-8F46-E4A5B8D458B9}"/>
              </a:ext>
            </a:extLst>
          </p:cNvPr>
          <p:cNvSpPr/>
          <p:nvPr/>
        </p:nvSpPr>
        <p:spPr>
          <a:xfrm>
            <a:off x="5364480" y="5437874"/>
            <a:ext cx="1463040" cy="471038"/>
          </a:xfrm>
          <a:prstGeom prst="ellipse">
            <a:avLst/>
          </a:prstGeom>
          <a:noFill/>
          <a:ln w="28575">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 name="页脚占位符 1">
            <a:extLst>
              <a:ext uri="{FF2B5EF4-FFF2-40B4-BE49-F238E27FC236}">
                <a16:creationId xmlns:a16="http://schemas.microsoft.com/office/drawing/2014/main" id="{2916A3C7-A5C8-409B-85DD-4CDF603F2C6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rPr>
              <a:t>2023</a:t>
            </a:r>
            <a:r>
              <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rPr>
              <a:t>年度中科院理论物理前沿重点实验室年会</a:t>
            </a:r>
          </a:p>
        </p:txBody>
      </p:sp>
    </p:spTree>
    <p:extLst>
      <p:ext uri="{BB962C8B-B14F-4D97-AF65-F5344CB8AC3E}">
        <p14:creationId xmlns:p14="http://schemas.microsoft.com/office/powerpoint/2010/main" val="415925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10" name="标题 9">
            <a:extLst>
              <a:ext uri="{FF2B5EF4-FFF2-40B4-BE49-F238E27FC236}">
                <a16:creationId xmlns:a16="http://schemas.microsoft.com/office/drawing/2014/main" id="{819277B7-31D3-4F3B-80BD-F59BEE4C68CE}"/>
              </a:ext>
            </a:extLst>
          </p:cNvPr>
          <p:cNvSpPr>
            <a:spLocks noGrp="1"/>
          </p:cNvSpPr>
          <p:nvPr>
            <p:ph type="title"/>
          </p:nvPr>
        </p:nvSpPr>
        <p:spPr/>
        <p:txBody>
          <a:bodyPr/>
          <a:lstStyle/>
          <a:p>
            <a:endParaRPr lang="zh-CN" altLang="en-US"/>
          </a:p>
        </p:txBody>
      </p:sp>
      <p:sp>
        <p:nvSpPr>
          <p:cNvPr id="3" name="灯片编号占位符 2">
            <a:extLst>
              <a:ext uri="{FF2B5EF4-FFF2-40B4-BE49-F238E27FC236}">
                <a16:creationId xmlns:a16="http://schemas.microsoft.com/office/drawing/2014/main" id="{23EFE36C-D7BE-4EC4-AF26-1523DB023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pic>
        <p:nvPicPr>
          <p:cNvPr id="6" name="图片 5">
            <a:extLst>
              <a:ext uri="{FF2B5EF4-FFF2-40B4-BE49-F238E27FC236}">
                <a16:creationId xmlns:a16="http://schemas.microsoft.com/office/drawing/2014/main" id="{29F02FEA-91F4-46CC-843A-BF7AFF116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8085" y="300113"/>
            <a:ext cx="3645715" cy="6421362"/>
          </a:xfrm>
          <a:prstGeom prst="rect">
            <a:avLst/>
          </a:prstGeom>
        </p:spPr>
      </p:pic>
      <p:pic>
        <p:nvPicPr>
          <p:cNvPr id="7" name="图片 6">
            <a:extLst>
              <a:ext uri="{FF2B5EF4-FFF2-40B4-BE49-F238E27FC236}">
                <a16:creationId xmlns:a16="http://schemas.microsoft.com/office/drawing/2014/main" id="{DDEA6C26-3C19-4B3A-9269-8139ECAC44FB}"/>
              </a:ext>
            </a:extLst>
          </p:cNvPr>
          <p:cNvPicPr>
            <a:picLocks noChangeAspect="1"/>
          </p:cNvPicPr>
          <p:nvPr/>
        </p:nvPicPr>
        <p:blipFill>
          <a:blip r:embed="rId4"/>
          <a:stretch>
            <a:fillRect/>
          </a:stretch>
        </p:blipFill>
        <p:spPr>
          <a:xfrm>
            <a:off x="193782" y="82034"/>
            <a:ext cx="7514303" cy="4125676"/>
          </a:xfrm>
          <a:prstGeom prst="rect">
            <a:avLst/>
          </a:prstGeom>
        </p:spPr>
      </p:pic>
      <p:pic>
        <p:nvPicPr>
          <p:cNvPr id="9" name="图片 8">
            <a:extLst>
              <a:ext uri="{FF2B5EF4-FFF2-40B4-BE49-F238E27FC236}">
                <a16:creationId xmlns:a16="http://schemas.microsoft.com/office/drawing/2014/main" id="{2AEF9CCD-BC92-481F-92A8-821BF3E7BC1D}"/>
              </a:ext>
            </a:extLst>
          </p:cNvPr>
          <p:cNvPicPr>
            <a:picLocks noChangeAspect="1"/>
          </p:cNvPicPr>
          <p:nvPr/>
        </p:nvPicPr>
        <p:blipFill>
          <a:blip r:embed="rId5"/>
          <a:stretch>
            <a:fillRect/>
          </a:stretch>
        </p:blipFill>
        <p:spPr>
          <a:xfrm>
            <a:off x="838200" y="1783681"/>
            <a:ext cx="6314768" cy="5074319"/>
          </a:xfrm>
          <a:prstGeom prst="rect">
            <a:avLst/>
          </a:prstGeom>
        </p:spPr>
      </p:pic>
      <p:sp>
        <p:nvSpPr>
          <p:cNvPr id="2" name="日期占位符 1">
            <a:extLst>
              <a:ext uri="{FF2B5EF4-FFF2-40B4-BE49-F238E27FC236}">
                <a16:creationId xmlns:a16="http://schemas.microsoft.com/office/drawing/2014/main" id="{A5280B09-856E-455C-91CA-785FB18DE84C}"/>
              </a:ext>
            </a:extLst>
          </p:cNvPr>
          <p:cNvSpPr>
            <a:spLocks noGrp="1"/>
          </p:cNvSpPr>
          <p:nvPr>
            <p:ph type="dt" sz="half" idx="10"/>
          </p:nvPr>
        </p:nvSpPr>
        <p:spPr/>
        <p:txBody>
          <a:bodyPr/>
          <a:lstStyle/>
          <a:p>
            <a:r>
              <a:rPr lang="en-US" altLang="zh-CN"/>
              <a:t>2023/06/01</a:t>
            </a:r>
            <a:endParaRPr lang="zh-CN" altLang="en-US" dirty="0"/>
          </a:p>
        </p:txBody>
      </p:sp>
      <p:sp>
        <p:nvSpPr>
          <p:cNvPr id="5" name="矩形: 圆角 4">
            <a:extLst>
              <a:ext uri="{FF2B5EF4-FFF2-40B4-BE49-F238E27FC236}">
                <a16:creationId xmlns:a16="http://schemas.microsoft.com/office/drawing/2014/main" id="{A2128B9D-E3D1-40C1-B844-B08400DD489D}"/>
              </a:ext>
            </a:extLst>
          </p:cNvPr>
          <p:cNvSpPr/>
          <p:nvPr/>
        </p:nvSpPr>
        <p:spPr>
          <a:xfrm>
            <a:off x="665629" y="4153918"/>
            <a:ext cx="6394077" cy="2148640"/>
          </a:xfrm>
          <a:prstGeom prst="roundRect">
            <a:avLst/>
          </a:prstGeom>
          <a:noFill/>
          <a:ln w="19050">
            <a:solidFill>
              <a:srgbClr val="FF0000"/>
            </a:solidFill>
          </a:ln>
        </p:spPr>
        <p:txBody>
          <a:bodyPr wrap="square" rtlCol="0" anchor="ctr">
            <a:spAutoFit/>
          </a:bodyPr>
          <a:lstStyle/>
          <a:p>
            <a:pPr marL="342900" indent="-342900" algn="l">
              <a:spcBef>
                <a:spcPts val="600"/>
              </a:spcBef>
              <a:spcAft>
                <a:spcPts val="0"/>
              </a:spcAft>
              <a:buFont typeface="Arial" panose="020B0604020202020204" pitchFamily="34" charset="0"/>
              <a:buChar char="•"/>
            </a:pPr>
            <a:endParaRPr lang="zh-CN" altLang="en-US" sz="20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939693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2023/06/01</a:t>
            </a:r>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7" name="标题 6">
            <a:extLst>
              <a:ext uri="{FF2B5EF4-FFF2-40B4-BE49-F238E27FC236}">
                <a16:creationId xmlns:a16="http://schemas.microsoft.com/office/drawing/2014/main" id="{F3FF38EF-C76E-4195-9043-58AF4595960C}"/>
              </a:ext>
            </a:extLst>
          </p:cNvPr>
          <p:cNvSpPr>
            <a:spLocks noGrp="1"/>
          </p:cNvSpPr>
          <p:nvPr>
            <p:ph type="title"/>
          </p:nvPr>
        </p:nvSpPr>
        <p:spPr/>
        <p:txBody>
          <a:bodyPr/>
          <a:lstStyle/>
          <a:p>
            <a:endParaRPr lang="zh-CN" altLang="en-US"/>
          </a:p>
        </p:txBody>
      </p:sp>
      <p:sp>
        <p:nvSpPr>
          <p:cNvPr id="6" name="文本框 5">
            <a:extLst>
              <a:ext uri="{FF2B5EF4-FFF2-40B4-BE49-F238E27FC236}">
                <a16:creationId xmlns:a16="http://schemas.microsoft.com/office/drawing/2014/main" id="{BBFAE37C-1131-430D-9648-169A86A4DA94}"/>
              </a:ext>
            </a:extLst>
          </p:cNvPr>
          <p:cNvSpPr txBox="1"/>
          <p:nvPr/>
        </p:nvSpPr>
        <p:spPr>
          <a:xfrm>
            <a:off x="1172308" y="1471247"/>
            <a:ext cx="3935693" cy="2536400"/>
          </a:xfrm>
          <a:prstGeom prst="rect">
            <a:avLst/>
          </a:prstGeom>
          <a:noFill/>
        </p:spPr>
        <p:txBody>
          <a:bodyPr wrap="non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中子星引力波探测需要的灵敏度；</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中子星引力波探测的实验装置；</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引力波强度的估计；</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潮汐形变量的提取；</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中子星</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黑洞合并，时间短；</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偏振模式；</a:t>
            </a:r>
          </a:p>
        </p:txBody>
      </p:sp>
    </p:spTree>
    <p:extLst>
      <p:ext uri="{BB962C8B-B14F-4D97-AF65-F5344CB8AC3E}">
        <p14:creationId xmlns:p14="http://schemas.microsoft.com/office/powerpoint/2010/main" val="970099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10" name="标题 9">
            <a:extLst>
              <a:ext uri="{FF2B5EF4-FFF2-40B4-BE49-F238E27FC236}">
                <a16:creationId xmlns:a16="http://schemas.microsoft.com/office/drawing/2014/main" id="{819277B7-31D3-4F3B-80BD-F59BEE4C68CE}"/>
              </a:ext>
            </a:extLst>
          </p:cNvPr>
          <p:cNvSpPr>
            <a:spLocks noGrp="1"/>
          </p:cNvSpPr>
          <p:nvPr>
            <p:ph type="title"/>
          </p:nvPr>
        </p:nvSpPr>
        <p:spPr/>
        <p:txBody>
          <a:bodyPr/>
          <a:lstStyle/>
          <a:p>
            <a:endParaRPr lang="zh-CN" altLang="en-US"/>
          </a:p>
        </p:txBody>
      </p:sp>
      <p:sp>
        <p:nvSpPr>
          <p:cNvPr id="3" name="灯片编号占位符 2">
            <a:extLst>
              <a:ext uri="{FF2B5EF4-FFF2-40B4-BE49-F238E27FC236}">
                <a16:creationId xmlns:a16="http://schemas.microsoft.com/office/drawing/2014/main" id="{23EFE36C-D7BE-4EC4-AF26-1523DB023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pic>
        <p:nvPicPr>
          <p:cNvPr id="7" name="图片 6">
            <a:extLst>
              <a:ext uri="{FF2B5EF4-FFF2-40B4-BE49-F238E27FC236}">
                <a16:creationId xmlns:a16="http://schemas.microsoft.com/office/drawing/2014/main" id="{70CC9647-2DEE-4EB1-9D4A-02018B34E750}"/>
              </a:ext>
            </a:extLst>
          </p:cNvPr>
          <p:cNvPicPr>
            <a:picLocks noChangeAspect="1"/>
          </p:cNvPicPr>
          <p:nvPr/>
        </p:nvPicPr>
        <p:blipFill>
          <a:blip r:embed="rId3"/>
          <a:stretch>
            <a:fillRect/>
          </a:stretch>
        </p:blipFill>
        <p:spPr>
          <a:xfrm>
            <a:off x="786582" y="3521667"/>
            <a:ext cx="3899354" cy="2720346"/>
          </a:xfrm>
          <a:prstGeom prst="rect">
            <a:avLst/>
          </a:prstGeom>
        </p:spPr>
      </p:pic>
      <p:pic>
        <p:nvPicPr>
          <p:cNvPr id="9" name="图片 8">
            <a:extLst>
              <a:ext uri="{FF2B5EF4-FFF2-40B4-BE49-F238E27FC236}">
                <a16:creationId xmlns:a16="http://schemas.microsoft.com/office/drawing/2014/main" id="{3CBF1F5F-EBF4-4811-B19C-64E0ACA5A78B}"/>
              </a:ext>
            </a:extLst>
          </p:cNvPr>
          <p:cNvPicPr>
            <a:picLocks noChangeAspect="1"/>
          </p:cNvPicPr>
          <p:nvPr/>
        </p:nvPicPr>
        <p:blipFill>
          <a:blip r:embed="rId4"/>
          <a:stretch>
            <a:fillRect/>
          </a:stretch>
        </p:blipFill>
        <p:spPr>
          <a:xfrm>
            <a:off x="786582" y="1329151"/>
            <a:ext cx="3899354" cy="2596970"/>
          </a:xfrm>
          <a:prstGeom prst="rect">
            <a:avLst/>
          </a:prstGeom>
        </p:spPr>
      </p:pic>
      <p:pic>
        <p:nvPicPr>
          <p:cNvPr id="12" name="图片 11">
            <a:extLst>
              <a:ext uri="{FF2B5EF4-FFF2-40B4-BE49-F238E27FC236}">
                <a16:creationId xmlns:a16="http://schemas.microsoft.com/office/drawing/2014/main" id="{1723716F-ADCD-4750-8DF6-A5B94BB4E1AF}"/>
              </a:ext>
            </a:extLst>
          </p:cNvPr>
          <p:cNvPicPr>
            <a:picLocks noChangeAspect="1"/>
          </p:cNvPicPr>
          <p:nvPr/>
        </p:nvPicPr>
        <p:blipFill>
          <a:blip r:embed="rId5"/>
          <a:stretch>
            <a:fillRect/>
          </a:stretch>
        </p:blipFill>
        <p:spPr>
          <a:xfrm>
            <a:off x="4956991" y="3169448"/>
            <a:ext cx="6859502" cy="2653817"/>
          </a:xfrm>
          <a:prstGeom prst="rect">
            <a:avLst/>
          </a:prstGeom>
        </p:spPr>
      </p:pic>
      <p:sp>
        <p:nvSpPr>
          <p:cNvPr id="2" name="日期占位符 1">
            <a:extLst>
              <a:ext uri="{FF2B5EF4-FFF2-40B4-BE49-F238E27FC236}">
                <a16:creationId xmlns:a16="http://schemas.microsoft.com/office/drawing/2014/main" id="{CF26D4A2-49B8-4B2D-B140-4B809EFAAEBC}"/>
              </a:ext>
            </a:extLst>
          </p:cNvPr>
          <p:cNvSpPr>
            <a:spLocks noGrp="1"/>
          </p:cNvSpPr>
          <p:nvPr>
            <p:ph type="dt" sz="half" idx="10"/>
          </p:nvPr>
        </p:nvSpPr>
        <p:spPr/>
        <p:txBody>
          <a:bodyPr/>
          <a:lstStyle/>
          <a:p>
            <a:r>
              <a:rPr lang="en-US" altLang="zh-CN"/>
              <a:t>2023/06/01</a:t>
            </a:r>
            <a:endParaRPr lang="zh-CN" altLang="en-US" dirty="0"/>
          </a:p>
        </p:txBody>
      </p:sp>
      <p:pic>
        <p:nvPicPr>
          <p:cNvPr id="5" name="图片 4">
            <a:extLst>
              <a:ext uri="{FF2B5EF4-FFF2-40B4-BE49-F238E27FC236}">
                <a16:creationId xmlns:a16="http://schemas.microsoft.com/office/drawing/2014/main" id="{4999366B-98D0-4030-8EDE-A1F930966868}"/>
              </a:ext>
            </a:extLst>
          </p:cNvPr>
          <p:cNvPicPr>
            <a:picLocks noChangeAspect="1"/>
          </p:cNvPicPr>
          <p:nvPr/>
        </p:nvPicPr>
        <p:blipFill>
          <a:blip r:embed="rId6"/>
          <a:stretch>
            <a:fillRect/>
          </a:stretch>
        </p:blipFill>
        <p:spPr>
          <a:xfrm>
            <a:off x="9638567" y="1267585"/>
            <a:ext cx="2371537" cy="1475615"/>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0DEB16A1-7E90-4CE3-9DE1-AB6DE8499502}"/>
                  </a:ext>
                </a:extLst>
              </p:cNvPr>
              <p:cNvSpPr txBox="1"/>
              <p:nvPr/>
            </p:nvSpPr>
            <p:spPr>
              <a:xfrm>
                <a:off x="4802508" y="1338828"/>
                <a:ext cx="4785852" cy="1200329"/>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引力波无纵向分量，只有横向剪切分量，拉伸与挤压反复交替、震荡</a:t>
                </a:r>
                <a:r>
                  <a:rPr lang="zh-CN" altLang="en-US" sz="2400" dirty="0"/>
                  <a:t>。</a:t>
                </a:r>
                <a:endParaRPr lang="en-US" altLang="zh-CN" sz="2400" dirty="0"/>
              </a:p>
              <a:p>
                <a:pPr marL="342900" indent="-342900">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潮汐加速度</a:t>
                </a:r>
                <a14:m>
                  <m:oMath xmlns:m="http://schemas.openxmlformats.org/officeDocument/2006/math">
                    <m:r>
                      <a:rPr lang="zh-CN" altLang="en-US" sz="2400" i="1" smtClean="0">
                        <a:latin typeface="Cambria Math" panose="02040503050406030204" pitchFamily="18" charset="0"/>
                      </a:rPr>
                      <m:t>→</m:t>
                    </m:r>
                    <m:r>
                      <a:rPr lang="zh-CN" altLang="en-US" sz="2400" i="1">
                        <a:latin typeface="Cambria Math" panose="02040503050406030204" pitchFamily="18" charset="0"/>
                      </a:rPr>
                      <m:t>潮汐</m:t>
                    </m:r>
                  </m:oMath>
                </a14:m>
                <a:r>
                  <a:rPr lang="zh-CN" altLang="en-US" sz="2400" dirty="0">
                    <a:latin typeface="微软雅黑" panose="020B0503020204020204" pitchFamily="34" charset="-122"/>
                    <a:ea typeface="微软雅黑" panose="020B0503020204020204" pitchFamily="34" charset="-122"/>
                  </a:rPr>
                  <a:t>形变</a:t>
                </a:r>
              </a:p>
            </p:txBody>
          </p:sp>
        </mc:Choice>
        <mc:Fallback xmlns="">
          <p:sp>
            <p:nvSpPr>
              <p:cNvPr id="6" name="文本框 5">
                <a:extLst>
                  <a:ext uri="{FF2B5EF4-FFF2-40B4-BE49-F238E27FC236}">
                    <a16:creationId xmlns:a16="http://schemas.microsoft.com/office/drawing/2014/main" id="{0DEB16A1-7E90-4CE3-9DE1-AB6DE8499502}"/>
                  </a:ext>
                </a:extLst>
              </p:cNvPr>
              <p:cNvSpPr txBox="1">
                <a:spLocks noRot="1" noChangeAspect="1" noMove="1" noResize="1" noEditPoints="1" noAdjustHandles="1" noChangeArrowheads="1" noChangeShapeType="1" noTextEdit="1"/>
              </p:cNvSpPr>
              <p:nvPr/>
            </p:nvSpPr>
            <p:spPr>
              <a:xfrm>
                <a:off x="4802508" y="1338828"/>
                <a:ext cx="4785852" cy="1200329"/>
              </a:xfrm>
              <a:prstGeom prst="rect">
                <a:avLst/>
              </a:prstGeom>
              <a:blipFill>
                <a:blip r:embed="rId7"/>
                <a:stretch>
                  <a:fillRect l="-2038" t="-4061" r="-7643" b="-106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EFA22315-6A17-4184-825E-E26283C43CFE}"/>
                  </a:ext>
                </a:extLst>
              </p:cNvPr>
              <p:cNvSpPr txBox="1"/>
              <p:nvPr/>
            </p:nvSpPr>
            <p:spPr>
              <a:xfrm>
                <a:off x="8310716" y="5985496"/>
                <a:ext cx="2895088" cy="633058"/>
              </a:xfrm>
              <a:prstGeom prst="rect">
                <a:avLst/>
              </a:prstGeom>
              <a:noFill/>
            </p:spPr>
            <p:txBody>
              <a:bodyPr wrap="none" rtlCol="0">
                <a:spAutoFit/>
              </a:bodyPr>
              <a:lstStyle/>
              <a:p>
                <a:pPr algn="l"/>
                <a:r>
                  <a:rPr lang="zh-CN" altLang="en-US" sz="2400" dirty="0">
                    <a:solidFill>
                      <a:srgbClr val="FF0000"/>
                    </a:solidFill>
                  </a:rPr>
                  <a:t>通常：</a:t>
                </a:r>
                <a14:m>
                  <m:oMath xmlns:m="http://schemas.openxmlformats.org/officeDocument/2006/math">
                    <m:r>
                      <m:rPr>
                        <m:sty m:val="p"/>
                      </m:rPr>
                      <a:rPr lang="el-GR" altLang="zh-CN" sz="2400" b="0" i="1" smtClean="0">
                        <a:latin typeface="Cambria Math" panose="02040503050406030204" pitchFamily="18" charset="0"/>
                      </a:rPr>
                      <m:t>Λ</m:t>
                    </m:r>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𝑀</m:t>
                        </m:r>
                      </m:e>
                    </m:d>
                    <m:r>
                      <a:rPr lang="en-US" altLang="zh-CN" sz="2400" b="0" i="1" smtClean="0">
                        <a:latin typeface="Cambria Math" panose="02040503050406030204" pitchFamily="18" charset="0"/>
                      </a:rPr>
                      <m:t>=32</m:t>
                    </m:r>
                    <m:f>
                      <m:fPr>
                        <m:ctrlPr>
                          <a:rPr lang="en-US" altLang="zh-CN" sz="2400" b="0" i="1" smtClean="0">
                            <a:latin typeface="Cambria Math" panose="02040503050406030204" pitchFamily="18" charset="0"/>
                          </a:rPr>
                        </m:ctrlPr>
                      </m:fPr>
                      <m:num>
                        <m:r>
                          <m:rPr>
                            <m:sty m:val="p"/>
                          </m:rPr>
                          <a:rPr lang="el-GR" altLang="zh-CN" sz="2400" b="0" i="1" smtClean="0">
                            <a:latin typeface="Cambria Math" panose="02040503050406030204" pitchFamily="18" charset="0"/>
                          </a:rPr>
                          <m:t>λ</m:t>
                        </m:r>
                        <m:r>
                          <a:rPr lang="en-US" altLang="zh-CN" sz="2400" b="0" i="1" smtClean="0">
                            <a:latin typeface="Cambria Math" panose="02040503050406030204" pitchFamily="18" charset="0"/>
                          </a:rPr>
                          <m:t>𝐺</m:t>
                        </m:r>
                      </m:num>
                      <m:den>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𝑅</m:t>
                            </m:r>
                          </m:e>
                          <m:sup>
                            <m:r>
                              <a:rPr lang="en-US" altLang="zh-CN" sz="2400" b="0" i="1" smtClean="0">
                                <a:latin typeface="Cambria Math" panose="02040503050406030204" pitchFamily="18" charset="0"/>
                              </a:rPr>
                              <m:t>5</m:t>
                            </m:r>
                          </m:sup>
                        </m:sSup>
                      </m:den>
                    </m:f>
                  </m:oMath>
                </a14:m>
                <a:endParaRPr lang="zh-CN" altLang="en-US" sz="2400" dirty="0"/>
              </a:p>
            </p:txBody>
          </p:sp>
        </mc:Choice>
        <mc:Fallback xmlns="">
          <p:sp>
            <p:nvSpPr>
              <p:cNvPr id="13" name="文本框 12">
                <a:extLst>
                  <a:ext uri="{FF2B5EF4-FFF2-40B4-BE49-F238E27FC236}">
                    <a16:creationId xmlns:a16="http://schemas.microsoft.com/office/drawing/2014/main" id="{EFA22315-6A17-4184-825E-E26283C43CFE}"/>
                  </a:ext>
                </a:extLst>
              </p:cNvPr>
              <p:cNvSpPr txBox="1">
                <a:spLocks noRot="1" noChangeAspect="1" noMove="1" noResize="1" noEditPoints="1" noAdjustHandles="1" noChangeArrowheads="1" noChangeShapeType="1" noTextEdit="1"/>
              </p:cNvSpPr>
              <p:nvPr/>
            </p:nvSpPr>
            <p:spPr>
              <a:xfrm>
                <a:off x="8310716" y="5985496"/>
                <a:ext cx="2895088" cy="633058"/>
              </a:xfrm>
              <a:prstGeom prst="rect">
                <a:avLst/>
              </a:prstGeom>
              <a:blipFill>
                <a:blip r:embed="rId8"/>
                <a:stretch>
                  <a:fillRect l="-3158" b="-1057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98235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0CDE711C-8D37-4AC1-9860-3C08D2753EE2}"/>
                  </a:ext>
                </a:extLst>
              </p:cNvPr>
              <p:cNvSpPr txBox="1"/>
              <p:nvPr/>
            </p:nvSpPr>
            <p:spPr>
              <a:xfrm>
                <a:off x="503081" y="1251888"/>
                <a:ext cx="5494446" cy="5382564"/>
              </a:xfrm>
              <a:prstGeom prst="rect">
                <a:avLst/>
              </a:prstGeom>
              <a:solidFill>
                <a:schemeClr val="bg1">
                  <a:lumMod val="95000"/>
                </a:schemeClr>
              </a:solid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Tidal deformability(GW170817): </a:t>
                </a:r>
                <a:endPar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entury" panose="02040604050505020304" pitchFamily="18" charset="0"/>
                    <a:ea typeface="微软雅黑" panose="020B0503020204020204" pitchFamily="34" charset="-122"/>
                    <a:cs typeface="+mn-cs"/>
                  </a:rPr>
                  <a:t> </a:t>
                </a:r>
                <a14:m>
                  <m:oMath xmlns:m="http://schemas.openxmlformats.org/officeDocument/2006/math">
                    <m:sSub>
                      <m:sSubPr>
                        <m:ctrlPr>
                          <a:rPr kumimoji="0" lang="el-GR"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0" lang="el-GR"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Λ</m:t>
                        </m:r>
                      </m:e>
                      <m:sub>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1.4</m:t>
                        </m:r>
                      </m:sub>
                    </m:sSub>
                    <m:r>
                      <a:rPr kumimoji="0" lang="el-GR"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&lt;</m:t>
                    </m:r>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800  </m:t>
                    </m:r>
                  </m:oMath>
                </a14:m>
                <a:endPar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m:rPr>
                              <m:sty m:val="p"/>
                            </m:rPr>
                            <a:rPr kumimoji="0" lang="el-GR"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Λ</m:t>
                          </m:r>
                        </m:e>
                      </m:acc>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bSup>
                        <m:sSubSupPr>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300</m:t>
                          </m:r>
                        </m:e>
                        <m:sub>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−230</m:t>
                          </m:r>
                        </m:sub>
                        <m:sup>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+420</m:t>
                          </m:r>
                        </m:sup>
                      </m:sSubSup>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acc>
                        <m:accPr>
                          <m:chr m:val="̃"/>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m:rPr>
                              <m:sty m:val="p"/>
                            </m:rPr>
                            <a:rPr kumimoji="0" lang="el-GR"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Λ</m:t>
                          </m:r>
                        </m:e>
                      </m:acc>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bSup>
                        <m:sSubSupPr>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190</m:t>
                          </m:r>
                        </m:e>
                        <m:sub>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−120</m:t>
                          </m:r>
                        </m:sub>
                        <m:sup>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+390</m:t>
                          </m:r>
                        </m:sup>
                      </m:sSubSup>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𝑅</m:t>
                      </m:r>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bSup>
                        <m:sSubSupPr>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11.9</m:t>
                          </m:r>
                        </m:e>
                        <m:sub>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−1.4</m:t>
                          </m:r>
                        </m:sub>
                        <m:sup>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+1.4</m:t>
                          </m:r>
                        </m:sup>
                      </m:sSubSup>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𝑘𝑚</m:t>
                      </m:r>
                    </m:oMath>
                  </m:oMathPara>
                </a14:m>
                <a:endPar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Pressure: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mc:Choice>
        <mc:Fallback xmlns="">
          <p:sp>
            <p:nvSpPr>
              <p:cNvPr id="12" name="文本框 11">
                <a:extLst>
                  <a:ext uri="{FF2B5EF4-FFF2-40B4-BE49-F238E27FC236}">
                    <a16:creationId xmlns:a16="http://schemas.microsoft.com/office/drawing/2014/main" id="{0CDE711C-8D37-4AC1-9860-3C08D2753EE2}"/>
                  </a:ext>
                </a:extLst>
              </p:cNvPr>
              <p:cNvSpPr txBox="1">
                <a:spLocks noRot="1" noChangeAspect="1" noMove="1" noResize="1" noEditPoints="1" noAdjustHandles="1" noChangeArrowheads="1" noChangeShapeType="1" noTextEdit="1"/>
              </p:cNvSpPr>
              <p:nvPr/>
            </p:nvSpPr>
            <p:spPr>
              <a:xfrm>
                <a:off x="503081" y="1251888"/>
                <a:ext cx="5494446" cy="5382564"/>
              </a:xfrm>
              <a:prstGeom prst="rect">
                <a:avLst/>
              </a:prstGeom>
              <a:blipFill>
                <a:blip r:embed="rId3"/>
                <a:stretch>
                  <a:fillRect l="-1554"/>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9BAF491C-2722-476A-A84D-982D3A07DA59}"/>
              </a:ext>
            </a:extLst>
          </p:cNvPr>
          <p:cNvPicPr>
            <a:picLocks noChangeAspect="1"/>
          </p:cNvPicPr>
          <p:nvPr/>
        </p:nvPicPr>
        <p:blipFill>
          <a:blip r:embed="rId4"/>
          <a:stretch>
            <a:fillRect/>
          </a:stretch>
        </p:blipFill>
        <p:spPr>
          <a:xfrm>
            <a:off x="6096000" y="1345699"/>
            <a:ext cx="5525627" cy="3379648"/>
          </a:xfrm>
          <a:prstGeom prst="rect">
            <a:avLst/>
          </a:prstGeom>
        </p:spPr>
      </p:pic>
      <p:sp>
        <p:nvSpPr>
          <p:cNvPr id="16" name="文本框 15">
            <a:extLst>
              <a:ext uri="{FF2B5EF4-FFF2-40B4-BE49-F238E27FC236}">
                <a16:creationId xmlns:a16="http://schemas.microsoft.com/office/drawing/2014/main" id="{308691C9-2591-4A77-9EF5-85178FA613A7}"/>
              </a:ext>
            </a:extLst>
          </p:cNvPr>
          <p:cNvSpPr txBox="1"/>
          <p:nvPr/>
        </p:nvSpPr>
        <p:spPr>
          <a:xfrm>
            <a:off x="1629781" y="3542066"/>
            <a:ext cx="29905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C. Y. Tsang, </a:t>
            </a:r>
            <a:r>
              <a:rPr kumimoji="0" lang="en-US" altLang="zh-CN" sz="1800" b="1" i="1"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et al</a:t>
            </a:r>
            <a:r>
              <a:rPr kumimoji="0" lang="en-US" altLang="zh-CN" sz="1800" b="1" i="0" u="none" strike="noStrike" kern="1200" cap="none" spc="0" normalizeH="0" baseline="0" noProof="0" dirty="0">
                <a:ln>
                  <a:noFill/>
                </a:ln>
                <a:solidFill>
                  <a:srgbClr val="00B050"/>
                </a:solidFill>
                <a:effectLst/>
                <a:uLnTx/>
                <a:uFillTx/>
                <a:latin typeface="等线"/>
                <a:ea typeface="等线" panose="02010600030101010101" pitchFamily="2" charset="-122"/>
                <a:cs typeface="+mn-cs"/>
              </a:rPr>
              <a:t>., 1807.06571</a:t>
            </a:r>
            <a:endParaRPr kumimoji="0" lang="zh-CN" altLang="en-US" sz="1800" b="1" i="0" u="none" strike="noStrike" kern="1200" cap="none" spc="0" normalizeH="0" baseline="0" noProof="0" dirty="0">
              <a:ln>
                <a:noFill/>
              </a:ln>
              <a:solidFill>
                <a:srgbClr val="00B050"/>
              </a:solidFill>
              <a:effectLst/>
              <a:uLnTx/>
              <a:uFillTx/>
              <a:latin typeface="等线"/>
              <a:ea typeface="等线" panose="02010600030101010101" pitchFamily="2" charset="-122"/>
              <a:cs typeface="+mn-cs"/>
            </a:endParaRPr>
          </a:p>
        </p:txBody>
      </p:sp>
      <p:pic>
        <p:nvPicPr>
          <p:cNvPr id="17" name="图片 16">
            <a:extLst>
              <a:ext uri="{FF2B5EF4-FFF2-40B4-BE49-F238E27FC236}">
                <a16:creationId xmlns:a16="http://schemas.microsoft.com/office/drawing/2014/main" id="{4FC5AEBE-A3BA-4F33-AC49-9FB6E710EE9D}"/>
              </a:ext>
            </a:extLst>
          </p:cNvPr>
          <p:cNvPicPr>
            <a:picLocks noChangeAspect="1"/>
          </p:cNvPicPr>
          <p:nvPr/>
        </p:nvPicPr>
        <p:blipFill>
          <a:blip r:embed="rId5"/>
          <a:stretch>
            <a:fillRect/>
          </a:stretch>
        </p:blipFill>
        <p:spPr>
          <a:xfrm>
            <a:off x="1103632" y="5095136"/>
            <a:ext cx="4042860" cy="1143275"/>
          </a:xfrm>
          <a:prstGeom prst="rect">
            <a:avLst/>
          </a:prstGeom>
        </p:spPr>
      </p:pic>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D56CC331-ED94-4180-BCFB-EE64BE3090E2}"/>
                  </a:ext>
                </a:extLst>
              </p:cNvPr>
              <p:cNvSpPr/>
              <p:nvPr/>
            </p:nvSpPr>
            <p:spPr>
              <a:xfrm>
                <a:off x="5927508" y="4798361"/>
                <a:ext cx="6096000" cy="1681166"/>
              </a:xfrm>
              <a:prstGeom prst="rect">
                <a:avLst/>
              </a:prstGeom>
              <a:solidFill>
                <a:schemeClr val="bg1">
                  <a:lumMod val="95000"/>
                </a:schemeClr>
              </a:solid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Massive neutron stars: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a:t>
                </a:r>
                <a14:m>
                  <m:oMath xmlns:m="http://schemas.openxmlformats.org/officeDocument/2006/math">
                    <m:d>
                      <m:dPr>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1.97 </m:t>
                        </m:r>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±0.04</m:t>
                        </m:r>
                      </m:e>
                    </m:d>
                    <m:sSub>
                      <m:sSubPr>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a14:m>
                <a:r>
                  <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ea typeface="等线" panose="02010600030101010101" pitchFamily="2" charset="-122"/>
                    <a:cs typeface="+mn-cs"/>
                  </a:rPr>
                  <a:t>   </a:t>
                </a:r>
                <a:r>
                  <a:rPr kumimoji="0" lang="en-US" altLang="zh-CN" sz="1600" b="0" i="1" u="none" strike="noStrike" kern="1200" cap="none" spc="0" normalizeH="0" baseline="0" noProof="0" dirty="0">
                    <a:ln>
                      <a:noFill/>
                    </a:ln>
                    <a:solidFill>
                      <a:srgbClr val="00B050"/>
                    </a:solidFill>
                    <a:effectLst/>
                    <a:uLnTx/>
                    <a:uFillTx/>
                    <a:latin typeface="Cambria Math" panose="02040503050406030204" pitchFamily="18" charset="0"/>
                    <a:ea typeface="等线" panose="02010600030101010101" pitchFamily="2" charset="-122"/>
                    <a:cs typeface="+mn-cs"/>
                  </a:rPr>
                  <a:t>Nature, 467(2010),1081.</a:t>
                </a:r>
                <a:endPar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a:t>
                </a:r>
                <a14:m>
                  <m:oMath xmlns:m="http://schemas.openxmlformats.org/officeDocument/2006/math">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(2.01 </m:t>
                    </m:r>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±0.04</m:t>
                    </m:r>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a14:m>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a:t>
                </a:r>
                <a:r>
                  <a:rPr kumimoji="0" lang="en-US" altLang="zh-CN" sz="1600" b="0" i="1" u="none" strike="noStrike" kern="1200" cap="none" spc="0" normalizeH="0" baseline="0" noProof="0" dirty="0">
                    <a:ln>
                      <a:noFill/>
                    </a:ln>
                    <a:solidFill>
                      <a:srgbClr val="00B050"/>
                    </a:solidFill>
                    <a:effectLst/>
                    <a:uLnTx/>
                    <a:uFillTx/>
                    <a:latin typeface="Cambria Math" panose="02040503050406030204" pitchFamily="18" charset="0"/>
                    <a:ea typeface="Cambria Math" panose="02040503050406030204" pitchFamily="18" charset="0"/>
                    <a:cs typeface="+mn-cs"/>
                  </a:rPr>
                  <a:t>Science, 340(2013), 448.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a:t>
                </a:r>
                <a14:m>
                  <m:oMath xmlns:m="http://schemas.openxmlformats.org/officeDocument/2006/math">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SubSup>
                      <m:sSubSupPr>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2.14</m:t>
                        </m:r>
                      </m:e>
                      <m:sub>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− 0.09</m:t>
                        </m:r>
                      </m:sub>
                      <m:sup>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+ 0.10</m:t>
                        </m:r>
                      </m:sup>
                    </m:sSubSup>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a14:m>
                <a:r>
                  <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a:t>
                </a:r>
                <a:r>
                  <a:rPr kumimoji="0" lang="en-US" altLang="zh-CN" sz="1600" b="0" i="1" u="none" strike="noStrike" kern="1200" cap="none" spc="0" normalizeH="0" baseline="0" noProof="0" dirty="0">
                    <a:ln>
                      <a:noFill/>
                    </a:ln>
                    <a:solidFill>
                      <a:srgbClr val="00B050"/>
                    </a:solidFill>
                    <a:effectLst/>
                    <a:uLnTx/>
                    <a:uFillTx/>
                    <a:latin typeface="Cambria Math" panose="02040503050406030204" pitchFamily="18" charset="0"/>
                    <a:ea typeface="Cambria Math" panose="02040503050406030204" pitchFamily="18" charset="0"/>
                    <a:cs typeface="+mn-cs"/>
                  </a:rPr>
                  <a:t>Nature Astronomy, 4 (2020)72.</a:t>
                </a:r>
                <a:endParaRPr kumimoji="0" lang="en-US" altLang="zh-CN"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mc:Choice>
        <mc:Fallback xmlns="">
          <p:sp>
            <p:nvSpPr>
              <p:cNvPr id="18" name="矩形 17">
                <a:extLst>
                  <a:ext uri="{FF2B5EF4-FFF2-40B4-BE49-F238E27FC236}">
                    <a16:creationId xmlns:a16="http://schemas.microsoft.com/office/drawing/2014/main" id="{D56CC331-ED94-4180-BCFB-EE64BE3090E2}"/>
                  </a:ext>
                </a:extLst>
              </p:cNvPr>
              <p:cNvSpPr>
                <a:spLocks noRot="1" noChangeAspect="1" noMove="1" noResize="1" noEditPoints="1" noAdjustHandles="1" noChangeArrowheads="1" noChangeShapeType="1" noTextEdit="1"/>
              </p:cNvSpPr>
              <p:nvPr/>
            </p:nvSpPr>
            <p:spPr>
              <a:xfrm>
                <a:off x="5927508" y="4798361"/>
                <a:ext cx="6096000" cy="1681166"/>
              </a:xfrm>
              <a:prstGeom prst="rect">
                <a:avLst/>
              </a:prstGeom>
              <a:blipFill>
                <a:blip r:embed="rId6"/>
                <a:stretch>
                  <a:fillRect l="-1300" t="-2536" b="-25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8F48BB36-9C06-4925-898D-3C8A07844B96}"/>
                  </a:ext>
                </a:extLst>
              </p:cNvPr>
              <p:cNvSpPr txBox="1"/>
              <p:nvPr/>
            </p:nvSpPr>
            <p:spPr>
              <a:xfrm>
                <a:off x="7689716" y="6403619"/>
                <a:ext cx="12447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≤10</m:t>
                      </m:r>
                      <m:sSub>
                        <m:sSubPr>
                          <m:ctrlP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𝑛</m:t>
                          </m:r>
                        </m:e>
                        <m:sub>
                          <m:r>
                            <a:rPr kumimoji="0" lang="en-US" altLang="zh-CN"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zh-CN" altLang="en-US" sz="2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mc:Choice>
        <mc:Fallback xmlns="">
          <p:sp>
            <p:nvSpPr>
              <p:cNvPr id="19" name="文本框 18">
                <a:extLst>
                  <a:ext uri="{FF2B5EF4-FFF2-40B4-BE49-F238E27FC236}">
                    <a16:creationId xmlns:a16="http://schemas.microsoft.com/office/drawing/2014/main" id="{8F48BB36-9C06-4925-898D-3C8A07844B96}"/>
                  </a:ext>
                </a:extLst>
              </p:cNvPr>
              <p:cNvSpPr txBox="1">
                <a:spLocks noRot="1" noChangeAspect="1" noMove="1" noResize="1" noEditPoints="1" noAdjustHandles="1" noChangeArrowheads="1" noChangeShapeType="1" noTextEdit="1"/>
              </p:cNvSpPr>
              <p:nvPr/>
            </p:nvSpPr>
            <p:spPr>
              <a:xfrm>
                <a:off x="7689716" y="6403619"/>
                <a:ext cx="1244700" cy="461665"/>
              </a:xfrm>
              <a:prstGeom prst="rect">
                <a:avLst/>
              </a:prstGeom>
              <a:blipFill>
                <a:blip r:embed="rId7"/>
                <a:stretch>
                  <a:fillRect b="-1316"/>
                </a:stretch>
              </a:blipFill>
            </p:spPr>
            <p:txBody>
              <a:bodyPr/>
              <a:lstStyle/>
              <a:p>
                <a:r>
                  <a:rPr lang="zh-CN" altLang="en-US">
                    <a:noFill/>
                  </a:rPr>
                  <a:t> </a:t>
                </a:r>
              </a:p>
            </p:txBody>
          </p:sp>
        </mc:Fallback>
      </mc:AlternateContent>
      <p:sp>
        <p:nvSpPr>
          <p:cNvPr id="6" name="标题 5">
            <a:extLst>
              <a:ext uri="{FF2B5EF4-FFF2-40B4-BE49-F238E27FC236}">
                <a16:creationId xmlns:a16="http://schemas.microsoft.com/office/drawing/2014/main" id="{577B99CA-B8DC-4C6E-8936-ED82D9CA7862}"/>
              </a:ext>
            </a:extLst>
          </p:cNvPr>
          <p:cNvSpPr>
            <a:spLocks noGrp="1"/>
          </p:cNvSpPr>
          <p:nvPr>
            <p:ph type="title"/>
          </p:nvPr>
        </p:nvSpPr>
        <p:spPr/>
        <p:txBody>
          <a:bodyPr/>
          <a:lstStyle/>
          <a:p>
            <a:endParaRPr lang="zh-CN" altLang="en-US"/>
          </a:p>
        </p:txBody>
      </p:sp>
      <p:sp>
        <p:nvSpPr>
          <p:cNvPr id="2" name="灯片编号占位符 1">
            <a:extLst>
              <a:ext uri="{FF2B5EF4-FFF2-40B4-BE49-F238E27FC236}">
                <a16:creationId xmlns:a16="http://schemas.microsoft.com/office/drawing/2014/main" id="{72DAF99A-90FB-4F7E-A93E-39CB0BF4E3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3" name="日期占位符 2">
            <a:extLst>
              <a:ext uri="{FF2B5EF4-FFF2-40B4-BE49-F238E27FC236}">
                <a16:creationId xmlns:a16="http://schemas.microsoft.com/office/drawing/2014/main" id="{DCAE759A-CF00-4E1C-A5E6-555DBC25908B}"/>
              </a:ext>
            </a:extLst>
          </p:cNvPr>
          <p:cNvSpPr>
            <a:spLocks noGrp="1"/>
          </p:cNvSpPr>
          <p:nvPr>
            <p:ph type="dt" sz="half" idx="10"/>
          </p:nvPr>
        </p:nvSpPr>
        <p:spPr/>
        <p:txBody>
          <a:bodyPr/>
          <a:lstStyle/>
          <a:p>
            <a:r>
              <a:rPr lang="en-US" altLang="zh-CN"/>
              <a:t>2023/06/01</a:t>
            </a:r>
            <a:endParaRPr lang="zh-CN" altLang="en-US" dirty="0"/>
          </a:p>
        </p:txBody>
      </p:sp>
    </p:spTree>
    <p:extLst>
      <p:ext uri="{BB962C8B-B14F-4D97-AF65-F5344CB8AC3E}">
        <p14:creationId xmlns:p14="http://schemas.microsoft.com/office/powerpoint/2010/main" val="3269143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a:t>
            </a:r>
            <a:r>
              <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年度中科院理论物理前沿重点实验室年会</a:t>
            </a:r>
          </a:p>
        </p:txBody>
      </p:sp>
      <p:sp>
        <p:nvSpPr>
          <p:cNvPr id="2" name="灯片编号占位符 1">
            <a:extLst>
              <a:ext uri="{FF2B5EF4-FFF2-40B4-BE49-F238E27FC236}">
                <a16:creationId xmlns:a16="http://schemas.microsoft.com/office/drawing/2014/main" id="{72DAF99A-90FB-4F7E-A93E-39CB0BF4E3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7" name="标题 6">
            <a:extLst>
              <a:ext uri="{FF2B5EF4-FFF2-40B4-BE49-F238E27FC236}">
                <a16:creationId xmlns:a16="http://schemas.microsoft.com/office/drawing/2014/main" id="{74184AC3-2BB9-4A42-B148-5EA07F28EBED}"/>
              </a:ext>
            </a:extLst>
          </p:cNvPr>
          <p:cNvSpPr>
            <a:spLocks noGrp="1"/>
          </p:cNvSpPr>
          <p:nvPr>
            <p:ph type="title"/>
          </p:nvPr>
        </p:nvSpPr>
        <p:spPr/>
        <p:txBody>
          <a:bodyPr/>
          <a:lstStyle/>
          <a:p>
            <a:endParaRPr lang="zh-CN" altLang="en-US"/>
          </a:p>
        </p:txBody>
      </p:sp>
      <p:pic>
        <p:nvPicPr>
          <p:cNvPr id="10" name="图片 9">
            <a:extLst>
              <a:ext uri="{FF2B5EF4-FFF2-40B4-BE49-F238E27FC236}">
                <a16:creationId xmlns:a16="http://schemas.microsoft.com/office/drawing/2014/main" id="{1CB46760-454C-4277-AE18-2DD11BB6DAD0}"/>
              </a:ext>
            </a:extLst>
          </p:cNvPr>
          <p:cNvPicPr>
            <a:picLocks noChangeAspect="1"/>
          </p:cNvPicPr>
          <p:nvPr/>
        </p:nvPicPr>
        <p:blipFill>
          <a:blip r:embed="rId3"/>
          <a:stretch>
            <a:fillRect/>
          </a:stretch>
        </p:blipFill>
        <p:spPr>
          <a:xfrm>
            <a:off x="462408" y="413328"/>
            <a:ext cx="11409748" cy="1444616"/>
          </a:xfrm>
          <a:prstGeom prst="rect">
            <a:avLst/>
          </a:prstGeom>
        </p:spPr>
      </p:pic>
      <p:pic>
        <p:nvPicPr>
          <p:cNvPr id="11" name="图片 10">
            <a:extLst>
              <a:ext uri="{FF2B5EF4-FFF2-40B4-BE49-F238E27FC236}">
                <a16:creationId xmlns:a16="http://schemas.microsoft.com/office/drawing/2014/main" id="{97D61A93-8BC3-4D06-9D6B-AF83666FE894}"/>
              </a:ext>
            </a:extLst>
          </p:cNvPr>
          <p:cNvPicPr>
            <a:picLocks noChangeAspect="1"/>
          </p:cNvPicPr>
          <p:nvPr/>
        </p:nvPicPr>
        <p:blipFill>
          <a:blip r:embed="rId4"/>
          <a:stretch>
            <a:fillRect/>
          </a:stretch>
        </p:blipFill>
        <p:spPr>
          <a:xfrm>
            <a:off x="3581401" y="1924767"/>
            <a:ext cx="4805632" cy="4836745"/>
          </a:xfrm>
          <a:prstGeom prst="rect">
            <a:avLst/>
          </a:prstGeom>
        </p:spPr>
      </p:pic>
      <p:cxnSp>
        <p:nvCxnSpPr>
          <p:cNvPr id="15" name="直接连接符 14">
            <a:extLst>
              <a:ext uri="{FF2B5EF4-FFF2-40B4-BE49-F238E27FC236}">
                <a16:creationId xmlns:a16="http://schemas.microsoft.com/office/drawing/2014/main" id="{7ED98B87-361C-48D3-B463-F6614C227B8E}"/>
              </a:ext>
            </a:extLst>
          </p:cNvPr>
          <p:cNvCxnSpPr/>
          <p:nvPr/>
        </p:nvCxnSpPr>
        <p:spPr>
          <a:xfrm>
            <a:off x="3640393" y="3288890"/>
            <a:ext cx="435323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图片 20">
            <a:extLst>
              <a:ext uri="{FF2B5EF4-FFF2-40B4-BE49-F238E27FC236}">
                <a16:creationId xmlns:a16="http://schemas.microsoft.com/office/drawing/2014/main" id="{3E598918-43F3-467E-8778-CABC7C588B2E}"/>
              </a:ext>
            </a:extLst>
          </p:cNvPr>
          <p:cNvPicPr>
            <a:picLocks noChangeAspect="1"/>
          </p:cNvPicPr>
          <p:nvPr/>
        </p:nvPicPr>
        <p:blipFill>
          <a:blip r:embed="rId5"/>
          <a:stretch>
            <a:fillRect/>
          </a:stretch>
        </p:blipFill>
        <p:spPr>
          <a:xfrm>
            <a:off x="3659674" y="3461051"/>
            <a:ext cx="4371211" cy="24386"/>
          </a:xfrm>
          <a:prstGeom prst="rect">
            <a:avLst/>
          </a:prstGeom>
        </p:spPr>
      </p:pic>
      <p:pic>
        <p:nvPicPr>
          <p:cNvPr id="22" name="图片 21">
            <a:extLst>
              <a:ext uri="{FF2B5EF4-FFF2-40B4-BE49-F238E27FC236}">
                <a16:creationId xmlns:a16="http://schemas.microsoft.com/office/drawing/2014/main" id="{4321C684-46A8-4414-8877-F0DB5411F74D}"/>
              </a:ext>
            </a:extLst>
          </p:cNvPr>
          <p:cNvPicPr>
            <a:picLocks noChangeAspect="1"/>
          </p:cNvPicPr>
          <p:nvPr/>
        </p:nvPicPr>
        <p:blipFill>
          <a:blip r:embed="rId5"/>
          <a:stretch>
            <a:fillRect/>
          </a:stretch>
        </p:blipFill>
        <p:spPr>
          <a:xfrm>
            <a:off x="3608052" y="4935891"/>
            <a:ext cx="4371211" cy="24386"/>
          </a:xfrm>
          <a:prstGeom prst="rect">
            <a:avLst/>
          </a:prstGeom>
        </p:spPr>
      </p:pic>
      <p:sp>
        <p:nvSpPr>
          <p:cNvPr id="3" name="日期占位符 2">
            <a:extLst>
              <a:ext uri="{FF2B5EF4-FFF2-40B4-BE49-F238E27FC236}">
                <a16:creationId xmlns:a16="http://schemas.microsoft.com/office/drawing/2014/main" id="{157D84A2-802B-492A-B0A3-681A752BEE3E}"/>
              </a:ext>
            </a:extLst>
          </p:cNvPr>
          <p:cNvSpPr>
            <a:spLocks noGrp="1"/>
          </p:cNvSpPr>
          <p:nvPr>
            <p:ph type="dt" sz="half" idx="10"/>
          </p:nvPr>
        </p:nvSpPr>
        <p:spPr/>
        <p:txBody>
          <a:bodyPr/>
          <a:lstStyle/>
          <a:p>
            <a:r>
              <a:rPr lang="en-US" altLang="zh-CN"/>
              <a:t>2023/06/01</a:t>
            </a:r>
            <a:endParaRPr lang="zh-CN" altLang="en-US" dirty="0"/>
          </a:p>
        </p:txBody>
      </p:sp>
    </p:spTree>
    <p:extLst>
      <p:ext uri="{BB962C8B-B14F-4D97-AF65-F5344CB8AC3E}">
        <p14:creationId xmlns:p14="http://schemas.microsoft.com/office/powerpoint/2010/main" val="2839749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_rels/theme6.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33984"/>
        </a:solidFill>
        <a:ln>
          <a:solidFill>
            <a:srgbClr val="133984"/>
          </a:solidFill>
        </a:ln>
      </a:spPr>
      <a:bodyPr wrap="square">
        <a:spAutoFit/>
      </a:bodyPr>
      <a:lstStyle>
        <a:defPPr marL="342900" indent="-342900" algn="l">
          <a:spcBef>
            <a:spcPts val="600"/>
          </a:spcBef>
          <a:spcAft>
            <a:spcPts val="0"/>
          </a:spcAft>
          <a:buFont typeface="Arial" panose="020B0604020202020204" pitchFamily="34" charset="0"/>
          <a:buChar char="•"/>
          <a:defRPr sz="20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33984"/>
        </a:solidFill>
        <a:ln>
          <a:solidFill>
            <a:srgbClr val="133984"/>
          </a:solidFill>
        </a:ln>
      </a:spPr>
      <a:bodyPr wrap="square">
        <a:spAutoFit/>
      </a:bodyPr>
      <a:lstStyle>
        <a:defPPr marL="342900" indent="-342900" algn="l">
          <a:spcBef>
            <a:spcPts val="600"/>
          </a:spcBef>
          <a:spcAft>
            <a:spcPts val="0"/>
          </a:spcAft>
          <a:buFont typeface="Arial" panose="020B0604020202020204" pitchFamily="34" charset="0"/>
          <a:buChar char="•"/>
          <a:defRPr sz="20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defRPr>
        </a:defPPr>
      </a:lstStyle>
    </a:spDef>
    <a:txDef>
      <a:spPr>
        <a:noFill/>
      </a:spPr>
      <a:bodyPr wrap="square" rtlCol="0">
        <a:spAutoFit/>
      </a:bodyPr>
      <a:lstStyle>
        <a:defPPr marL="342900" indent="-342900" algn="l">
          <a:buFont typeface="Wingdings" panose="05000000000000000000" pitchFamily="2" charset="2"/>
          <a:buChar char="Ø"/>
          <a:defRPr sz="24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33984"/>
        </a:solidFill>
        <a:ln>
          <a:solidFill>
            <a:srgbClr val="133984"/>
          </a:solidFill>
        </a:ln>
      </a:spPr>
      <a:bodyPr wrap="square">
        <a:spAutoFit/>
      </a:bodyPr>
      <a:lstStyle>
        <a:defPPr marL="342900" indent="-342900" algn="l">
          <a:spcBef>
            <a:spcPts val="600"/>
          </a:spcBef>
          <a:spcAft>
            <a:spcPts val="0"/>
          </a:spcAft>
          <a:buFont typeface="Arial" panose="020B0604020202020204" pitchFamily="34" charset="0"/>
          <a:buChar char="•"/>
          <a:defRPr sz="20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defRPr>
        </a:defPPr>
      </a:lstStyle>
    </a:spDef>
    <a:txDef>
      <a:spPr>
        <a:noFill/>
      </a:spPr>
      <a:bodyPr wrap="square" rtlCol="0">
        <a:spAutoFit/>
      </a:bodyPr>
      <a:lstStyle>
        <a:defPPr marL="342900" indent="-342900" algn="l">
          <a:buFont typeface="Wingdings" panose="05000000000000000000" pitchFamily="2" charset="2"/>
          <a:buChar char="Ø"/>
          <a:defRPr sz="24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33984"/>
        </a:solidFill>
        <a:ln>
          <a:solidFill>
            <a:srgbClr val="133984"/>
          </a:solidFill>
        </a:ln>
      </a:spPr>
      <a:bodyPr wrap="square">
        <a:spAutoFit/>
      </a:bodyPr>
      <a:lstStyle>
        <a:defPPr marL="342900" indent="-342900" algn="l">
          <a:spcBef>
            <a:spcPts val="600"/>
          </a:spcBef>
          <a:spcAft>
            <a:spcPts val="0"/>
          </a:spcAft>
          <a:buFont typeface="Arial" panose="020B0604020202020204" pitchFamily="34" charset="0"/>
          <a:buChar char="•"/>
          <a:defRPr sz="20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defRPr>
        </a:defPPr>
      </a:lstStyle>
    </a:spDef>
    <a:txDef>
      <a:spPr>
        <a:noFill/>
      </a:spPr>
      <a:bodyPr wrap="square" rtlCol="0">
        <a:spAutoFit/>
      </a:bodyPr>
      <a:lstStyle>
        <a:defPPr marL="342900" indent="-342900" algn="l">
          <a:buFont typeface="Wingdings" panose="05000000000000000000" pitchFamily="2" charset="2"/>
          <a:buChar char="Ø"/>
          <a:defRPr sz="24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石板">
  <a:themeElements>
    <a:clrScheme name="石板">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石板">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石板">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33984"/>
        </a:solidFill>
        <a:ln>
          <a:solidFill>
            <a:srgbClr val="133984"/>
          </a:solidFill>
        </a:ln>
      </a:spPr>
      <a:bodyPr wrap="square">
        <a:spAutoFit/>
      </a:bodyPr>
      <a:lstStyle>
        <a:defPPr marL="342900" indent="-342900" algn="l">
          <a:spcBef>
            <a:spcPts val="600"/>
          </a:spcBef>
          <a:spcAft>
            <a:spcPts val="0"/>
          </a:spcAft>
          <a:buFont typeface="Arial" panose="020B0604020202020204" pitchFamily="34" charset="0"/>
          <a:buChar char="•"/>
          <a:defRPr sz="20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33984"/>
        </a:solidFill>
        <a:ln>
          <a:solidFill>
            <a:srgbClr val="133984"/>
          </a:solidFill>
        </a:ln>
      </a:spPr>
      <a:bodyPr wrap="square">
        <a:spAutoFit/>
      </a:bodyPr>
      <a:lstStyle>
        <a:defPPr marL="342900" indent="-342900" algn="l">
          <a:spcBef>
            <a:spcPts val="600"/>
          </a:spcBef>
          <a:spcAft>
            <a:spcPts val="0"/>
          </a:spcAft>
          <a:buFont typeface="Arial" panose="020B0604020202020204" pitchFamily="34" charset="0"/>
          <a:buChar char="•"/>
          <a:defRPr sz="20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defRPr>
        </a:defPPr>
      </a:lstStyle>
    </a:spDef>
    <a:txDef>
      <a:spPr>
        <a:noFill/>
      </a:spPr>
      <a:bodyPr wrap="square" rtlCol="0">
        <a:spAutoFit/>
      </a:bodyPr>
      <a:lstStyle>
        <a:defPPr marL="342900" indent="-342900" algn="l">
          <a:buFont typeface="Wingdings" panose="05000000000000000000" pitchFamily="2" charset="2"/>
          <a:buChar char="Ø"/>
          <a:defRPr sz="24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33984"/>
        </a:solidFill>
        <a:ln>
          <a:solidFill>
            <a:srgbClr val="133984"/>
          </a:solidFill>
        </a:ln>
      </a:spPr>
      <a:bodyPr wrap="square">
        <a:spAutoFit/>
      </a:bodyPr>
      <a:lstStyle>
        <a:defPPr marL="342900" indent="-342900" algn="l">
          <a:spcBef>
            <a:spcPts val="600"/>
          </a:spcBef>
          <a:spcAft>
            <a:spcPts val="0"/>
          </a:spcAft>
          <a:buFont typeface="Arial" panose="020B0604020202020204" pitchFamily="34" charset="0"/>
          <a:buChar char="•"/>
          <a:defRPr sz="20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25818</TotalTime>
  <Words>3908</Words>
  <Application>Microsoft Office PowerPoint</Application>
  <PresentationFormat>宽屏</PresentationFormat>
  <Paragraphs>560</Paragraphs>
  <Slides>60</Slides>
  <Notes>44</Notes>
  <HiddenSlides>0</HiddenSlides>
  <MMClips>0</MMClips>
  <ScaleCrop>false</ScaleCrop>
  <HeadingPairs>
    <vt:vector size="6" baseType="variant">
      <vt:variant>
        <vt:lpstr>已用的字体</vt:lpstr>
      </vt:variant>
      <vt:variant>
        <vt:i4>26</vt:i4>
      </vt:variant>
      <vt:variant>
        <vt:lpstr>主题</vt:lpstr>
      </vt:variant>
      <vt:variant>
        <vt:i4>9</vt:i4>
      </vt:variant>
      <vt:variant>
        <vt:lpstr>幻灯片标题</vt:lpstr>
      </vt:variant>
      <vt:variant>
        <vt:i4>60</vt:i4>
      </vt:variant>
    </vt:vector>
  </HeadingPairs>
  <TitlesOfParts>
    <vt:vector size="95" baseType="lpstr">
      <vt:lpstr>CMBX10</vt:lpstr>
      <vt:lpstr>CMR10</vt:lpstr>
      <vt:lpstr>CMTI10</vt:lpstr>
      <vt:lpstr>Microsoft JhengHei</vt:lpstr>
      <vt:lpstr>Microsoft JhengHei Light</vt:lpstr>
      <vt:lpstr>等线</vt:lpstr>
      <vt:lpstr>等线 Light</vt:lpstr>
      <vt:lpstr>方正舒体</vt:lpstr>
      <vt:lpstr>隶书</vt:lpstr>
      <vt:lpstr>宋体</vt:lpstr>
      <vt:lpstr>Microsoft YaHei</vt:lpstr>
      <vt:lpstr>Microsoft YaHei</vt:lpstr>
      <vt:lpstr>Arial</vt:lpstr>
      <vt:lpstr>Arial Black</vt:lpstr>
      <vt:lpstr>Calibri</vt:lpstr>
      <vt:lpstr>Calisto MT</vt:lpstr>
      <vt:lpstr>Cambria Math</vt:lpstr>
      <vt:lpstr>Centaur</vt:lpstr>
      <vt:lpstr>Century</vt:lpstr>
      <vt:lpstr>Comic Sans MS</vt:lpstr>
      <vt:lpstr>Gadugi</vt:lpstr>
      <vt:lpstr>Symbol</vt:lpstr>
      <vt:lpstr>Times New Roman</vt:lpstr>
      <vt:lpstr>Trebuchet MS</vt:lpstr>
      <vt:lpstr>Wingdings</vt:lpstr>
      <vt:lpstr>Wingdings 2</vt:lpstr>
      <vt:lpstr>Office 主题​​</vt:lpstr>
      <vt:lpstr>1_Office 主题​​</vt:lpstr>
      <vt:lpstr>2_Office 主题​​</vt:lpstr>
      <vt:lpstr>3_Office 主题​​</vt:lpstr>
      <vt:lpstr>4_Office 主题​​</vt:lpstr>
      <vt:lpstr>石板</vt:lpstr>
      <vt:lpstr>6_Office 主题​​</vt:lpstr>
      <vt:lpstr>5_Office 主题​​</vt:lpstr>
      <vt:lpstr>7_Office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Einstein Toolkit (ETK)</vt:lpstr>
      <vt:lpstr>PowerPoint 演示文稿</vt:lpstr>
      <vt:lpstr>GW from deconfinement phase transition</vt:lpstr>
      <vt:lpstr>GW from deconfinement phase transition</vt:lpstr>
      <vt:lpstr>GW from deconfinement phase transition</vt:lpstr>
      <vt:lpstr>GW from deconfinement phase transition</vt:lpstr>
      <vt:lpstr>GW from deconfinement phase transition</vt:lpstr>
      <vt:lpstr>GW from deconfinement phase transition</vt:lpstr>
      <vt:lpstr>GW from deconfinement phase transition</vt:lpstr>
      <vt:lpstr>GW from deconfinement phase transition</vt:lpstr>
      <vt:lpstr>GW from deconfinement phase transition</vt:lpstr>
      <vt:lpstr>GW from deconfinement phase transition</vt:lpstr>
      <vt:lpstr>GW from deconfinement phase transition</vt:lpstr>
      <vt:lpstr>GW from deconfinement phase transition</vt:lpstr>
      <vt:lpstr>GW from deconfinement phase transition</vt:lpstr>
      <vt:lpstr>GW from deconfinement phase transition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Quark Degree of Freedom</vt:lpstr>
      <vt:lpstr>PowerPoint 演示文稿</vt:lpstr>
      <vt:lpstr>Einstein Toolkit (ETK)</vt:lpstr>
      <vt:lpstr>Einstein Toolkit (ETK)</vt:lpstr>
      <vt:lpstr>Thermal Component</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SDC</dc:creator>
  <cp:lastModifiedBy>Yong-Liang Ma</cp:lastModifiedBy>
  <cp:revision>1640</cp:revision>
  <cp:lastPrinted>2023-02-16T03:21:28Z</cp:lastPrinted>
  <dcterms:created xsi:type="dcterms:W3CDTF">2019-01-05T13:52:00Z</dcterms:created>
  <dcterms:modified xsi:type="dcterms:W3CDTF">2023-05-31T23:27:01Z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2052-11.1.0.9126</vt:lpwstr>
  </property>
</Properties>
</file>