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56"/>
  </p:notesMasterIdLst>
  <p:handoutMasterIdLst>
    <p:handoutMasterId r:id="rId57"/>
  </p:handoutMasterIdLst>
  <p:sldIdLst>
    <p:sldId id="720" r:id="rId2"/>
    <p:sldId id="721" r:id="rId3"/>
    <p:sldId id="727" r:id="rId4"/>
    <p:sldId id="729" r:id="rId5"/>
    <p:sldId id="781" r:id="rId6"/>
    <p:sldId id="737" r:id="rId7"/>
    <p:sldId id="738" r:id="rId8"/>
    <p:sldId id="739" r:id="rId9"/>
    <p:sldId id="771" r:id="rId10"/>
    <p:sldId id="740" r:id="rId11"/>
    <p:sldId id="741" r:id="rId12"/>
    <p:sldId id="794" r:id="rId13"/>
    <p:sldId id="790" r:id="rId14"/>
    <p:sldId id="786" r:id="rId15"/>
    <p:sldId id="791" r:id="rId16"/>
    <p:sldId id="792" r:id="rId17"/>
    <p:sldId id="793" r:id="rId18"/>
    <p:sldId id="749" r:id="rId19"/>
    <p:sldId id="750" r:id="rId20"/>
    <p:sldId id="751" r:id="rId21"/>
    <p:sldId id="752" r:id="rId22"/>
    <p:sldId id="753" r:id="rId23"/>
    <p:sldId id="772" r:id="rId24"/>
    <p:sldId id="754" r:id="rId25"/>
    <p:sldId id="777" r:id="rId26"/>
    <p:sldId id="774" r:id="rId27"/>
    <p:sldId id="775" r:id="rId28"/>
    <p:sldId id="776" r:id="rId29"/>
    <p:sldId id="799" r:id="rId30"/>
    <p:sldId id="778" r:id="rId31"/>
    <p:sldId id="779" r:id="rId32"/>
    <p:sldId id="780" r:id="rId33"/>
    <p:sldId id="795" r:id="rId34"/>
    <p:sldId id="796" r:id="rId35"/>
    <p:sldId id="797" r:id="rId36"/>
    <p:sldId id="798" r:id="rId37"/>
    <p:sldId id="800" r:id="rId38"/>
    <p:sldId id="773" r:id="rId39"/>
    <p:sldId id="755" r:id="rId40"/>
    <p:sldId id="757" r:id="rId41"/>
    <p:sldId id="758" r:id="rId42"/>
    <p:sldId id="756" r:id="rId43"/>
    <p:sldId id="759" r:id="rId44"/>
    <p:sldId id="760" r:id="rId45"/>
    <p:sldId id="762" r:id="rId46"/>
    <p:sldId id="763" r:id="rId47"/>
    <p:sldId id="764" r:id="rId48"/>
    <p:sldId id="765" r:id="rId49"/>
    <p:sldId id="767" r:id="rId50"/>
    <p:sldId id="766" r:id="rId51"/>
    <p:sldId id="768" r:id="rId52"/>
    <p:sldId id="769" r:id="rId53"/>
    <p:sldId id="770" r:id="rId54"/>
    <p:sldId id="607" r:id="rId55"/>
  </p:sldIdLst>
  <p:sldSz cx="9144000" cy="6858000" type="screen4x3"/>
  <p:notesSz cx="6797675" cy="992822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136"/>
    <a:srgbClr val="FF0000"/>
    <a:srgbClr val="1A1915"/>
    <a:srgbClr val="271117"/>
    <a:srgbClr val="00FFFF"/>
    <a:srgbClr val="E3FFFF"/>
    <a:srgbClr val="B2D4EC"/>
    <a:srgbClr val="DEF1CA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80" autoAdjust="0"/>
    <p:restoredTop sz="94656" autoAdjust="0"/>
  </p:normalViewPr>
  <p:slideViewPr>
    <p:cSldViewPr>
      <p:cViewPr varScale="1">
        <p:scale>
          <a:sx n="96" d="100"/>
          <a:sy n="96" d="100"/>
        </p:scale>
        <p:origin x="981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A5BC266-6270-4A7F-926C-C2580D0218FC}" type="datetimeFigureOut">
              <a:rPr lang="zh-CN" altLang="en-US"/>
              <a:pPr>
                <a:defRPr/>
              </a:pPr>
              <a:t>2023/7/27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9F059AF-807D-4C46-B56A-A499808B57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315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66FABBF-C436-4486-A9EB-FE5A7065C28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7107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34861-4910-4DC0-B7D7-CFDA2FD33F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297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C4C5D-165F-4168-9EC6-E85AFC9ACE1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2371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0971E-77F8-4B77-97F6-B3C98BAF8D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825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6C7A3-D8C1-4378-812F-C73EE704A0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3710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5D494-26B8-4D6C-9B58-7663935DC3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7085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E49A5-18C9-42D2-B46B-1B84016DCC1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6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602D3-A482-4151-B53D-0182961CCE9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768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5D243-DE97-4DA3-91AD-1F054512769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56884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BD2B1-823C-4679-8E7F-333176A710E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966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6AA25-31E1-4A34-959B-8DBC7E7A71B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77851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1BB60-C4B9-49F7-8AE9-C10DD006B3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153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097651C-47D6-47B8-BD4A-55FE6FD63AF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f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f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7" Type="http://schemas.openxmlformats.org/officeDocument/2006/relationships/image" Target="../media/image62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7" Type="http://schemas.openxmlformats.org/officeDocument/2006/relationships/image" Target="../media/image69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emf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emf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5.png"/><Relationship Id="rId7" Type="http://schemas.openxmlformats.org/officeDocument/2006/relationships/image" Target="../media/image10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9D047D-492E-46B5-AF16-3C3690159381}" type="slidenum">
              <a:rPr lang="en-US" altLang="zh-CN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zh-CN" sz="1400" smtClean="0"/>
          </a:p>
        </p:txBody>
      </p:sp>
      <p:sp>
        <p:nvSpPr>
          <p:cNvPr id="4" name="标题 74"/>
          <p:cNvSpPr txBox="1">
            <a:spLocks/>
          </p:cNvSpPr>
          <p:nvPr/>
        </p:nvSpPr>
        <p:spPr>
          <a:xfrm>
            <a:off x="179512" y="1196752"/>
            <a:ext cx="8712646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Realistic </a:t>
            </a:r>
            <a:r>
              <a:rPr lang="en-US" altLang="zh-CN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scattering of puffy dark matter</a:t>
            </a:r>
          </a:p>
        </p:txBody>
      </p:sp>
      <p:sp>
        <p:nvSpPr>
          <p:cNvPr id="5" name="副标题 75"/>
          <p:cNvSpPr txBox="1">
            <a:spLocks/>
          </p:cNvSpPr>
          <p:nvPr/>
        </p:nvSpPr>
        <p:spPr>
          <a:xfrm>
            <a:off x="1238250" y="3800004"/>
            <a:ext cx="6400800" cy="24483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altLang="zh-CN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Wenyu</a:t>
            </a:r>
            <a:r>
              <a:rPr lang="en-US" altLang="zh-CN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Wang</a:t>
            </a:r>
          </a:p>
          <a:p>
            <a:pPr marL="0" indent="0" algn="ctr">
              <a:buFontTx/>
              <a:buNone/>
              <a:defRPr/>
            </a:pPr>
            <a:r>
              <a:rPr lang="en-US" altLang="zh-CN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Beijing University of Technology</a:t>
            </a:r>
          </a:p>
          <a:p>
            <a:pPr marL="0" indent="0" algn="ctr">
              <a:buFontTx/>
              <a:buNone/>
              <a:defRPr/>
            </a:pPr>
            <a:r>
              <a:rPr lang="en-US" altLang="zh-CN" sz="2400" b="1" kern="0" dirty="0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2023.07 @ TSINGTAO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445224"/>
            <a:ext cx="618778" cy="62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3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12304"/>
            <a:ext cx="8279635" cy="626469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030178" y="4797152"/>
            <a:ext cx="2951043" cy="1794148"/>
            <a:chOff x="2723187" y="1268760"/>
            <a:chExt cx="6096000" cy="2808312"/>
          </a:xfrm>
        </p:grpSpPr>
        <p:grpSp>
          <p:nvGrpSpPr>
            <p:cNvPr id="6" name="组合 5"/>
            <p:cNvGrpSpPr/>
            <p:nvPr/>
          </p:nvGrpSpPr>
          <p:grpSpPr>
            <a:xfrm>
              <a:off x="2723187" y="1268760"/>
              <a:ext cx="6096000" cy="2808312"/>
              <a:chOff x="2723187" y="1268760"/>
              <a:chExt cx="6096000" cy="2808312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271" b="28635"/>
              <a:stretch/>
            </p:blipFill>
            <p:spPr>
              <a:xfrm>
                <a:off x="2723187" y="1268760"/>
                <a:ext cx="6096000" cy="2808312"/>
              </a:xfrm>
              <a:prstGeom prst="rect">
                <a:avLst/>
              </a:prstGeom>
            </p:spPr>
          </p:pic>
          <p:sp>
            <p:nvSpPr>
              <p:cNvPr id="3" name="圆角矩形 2"/>
              <p:cNvSpPr/>
              <p:nvPr/>
            </p:nvSpPr>
            <p:spPr bwMode="auto">
              <a:xfrm>
                <a:off x="4788024" y="2852936"/>
                <a:ext cx="792088" cy="1224136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</p:grpSp>
        <p:sp>
          <p:nvSpPr>
            <p:cNvPr id="7" name="圆角矩形 6"/>
            <p:cNvSpPr/>
            <p:nvPr/>
          </p:nvSpPr>
          <p:spPr bwMode="auto">
            <a:xfrm>
              <a:off x="3131840" y="4005064"/>
              <a:ext cx="504056" cy="72008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323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53" y="212303"/>
            <a:ext cx="8449319" cy="654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1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24744"/>
            <a:ext cx="6904778" cy="518457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79712" y="6237312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From S. </a:t>
            </a:r>
            <a:r>
              <a:rPr lang="en-US" altLang="zh-CN" sz="2000" dirty="0" err="1" smtClean="0"/>
              <a:t>Tulin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et. al. Phys</a:t>
            </a:r>
            <a:r>
              <a:rPr lang="en-US" altLang="zh-CN" sz="2000" dirty="0"/>
              <a:t>. Rev. D 87, </a:t>
            </a:r>
            <a:r>
              <a:rPr lang="en-US" altLang="zh-CN" sz="2000" dirty="0" smtClean="0"/>
              <a:t>115007</a:t>
            </a:r>
            <a:endParaRPr lang="zh-CN" altLang="en-US" sz="2000" dirty="0"/>
          </a:p>
        </p:txBody>
      </p:sp>
      <p:sp>
        <p:nvSpPr>
          <p:cNvPr id="2" name="文本框 1"/>
          <p:cNvSpPr txBox="1"/>
          <p:nvPr/>
        </p:nvSpPr>
        <p:spPr>
          <a:xfrm>
            <a:off x="395536" y="-27384"/>
            <a:ext cx="82809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600" b="1" kern="0" dirty="0" smtClean="0">
                <a:solidFill>
                  <a:schemeClr val="accent6"/>
                </a:solidFill>
                <a:latin typeface="+mn-lt"/>
                <a:ea typeface="+mn-ea"/>
              </a:rPr>
              <a:t>Case of a point dark matter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The </a:t>
            </a:r>
            <a:r>
              <a:rPr lang="en-US" altLang="zh-CN" sz="2400" dirty="0"/>
              <a:t>classical, Born, and resonant regimes of self-scattering</a:t>
            </a:r>
            <a:endParaRPr lang="zh-CN" altLang="en-US" sz="2400" dirty="0"/>
          </a:p>
          <a:p>
            <a:pPr>
              <a:lnSpc>
                <a:spcPct val="150000"/>
              </a:lnSpc>
            </a:pPr>
            <a:endParaRPr kumimoji="1" lang="zh-CN" altLang="en-US" sz="3200" b="1" kern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3" name="椭圆 2"/>
          <p:cNvSpPr/>
          <p:nvPr/>
        </p:nvSpPr>
        <p:spPr bwMode="auto">
          <a:xfrm>
            <a:off x="2267744" y="4077072"/>
            <a:ext cx="792088" cy="5040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3203848" y="3717032"/>
            <a:ext cx="1440160" cy="5040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3491880" y="2492896"/>
            <a:ext cx="1440160" cy="5040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690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0A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5" y="404665"/>
            <a:ext cx="9145856" cy="60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4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56477"/>
            <a:ext cx="8514721" cy="57408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1520" y="237091"/>
            <a:ext cx="8206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</a:rPr>
              <a:t>The </a:t>
            </a:r>
            <a:r>
              <a:rPr lang="en-US" altLang="zh-CN" sz="2400" dirty="0" err="1" smtClean="0">
                <a:solidFill>
                  <a:srgbClr val="C00000"/>
                </a:solidFill>
              </a:rPr>
              <a:t>Sommerfeld</a:t>
            </a:r>
            <a:r>
              <a:rPr lang="en-US" altLang="zh-CN" sz="2400" dirty="0" smtClean="0">
                <a:solidFill>
                  <a:srgbClr val="C00000"/>
                </a:solidFill>
              </a:rPr>
              <a:t> Enhancement of the dark annihilation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19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068573" y="990020"/>
            <a:ext cx="3528392" cy="2169532"/>
            <a:chOff x="5088773" y="971436"/>
            <a:chExt cx="3024336" cy="177944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8773" y="971436"/>
              <a:ext cx="2928854" cy="1779449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 bwMode="auto">
            <a:xfrm>
              <a:off x="5088773" y="2428384"/>
              <a:ext cx="3024336" cy="2805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615" y="2646204"/>
            <a:ext cx="4050639" cy="11521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1099167"/>
            <a:ext cx="2952328" cy="93610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67544" y="46738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</a:t>
            </a:r>
            <a:r>
              <a:rPr lang="en-US" altLang="zh-CN" dirty="0" err="1" smtClean="0"/>
              <a:t>Sommerfeld</a:t>
            </a:r>
            <a:r>
              <a:rPr lang="en-US" altLang="zh-CN" dirty="0" smtClean="0"/>
              <a:t> Enhancement is defined as: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40904" y="227687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Solve the Schrodinger Equation: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440904" y="392376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With the boundary conditions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84" y="4427820"/>
            <a:ext cx="3334625" cy="6480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9725" y="5570656"/>
            <a:ext cx="2952328" cy="93176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95536" y="522920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753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512" y="764704"/>
            <a:ext cx="3948952" cy="38884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12" y="664232"/>
            <a:ext cx="4417399" cy="39889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9552" y="5240233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 smtClean="0"/>
              <a:t>In the early universe the </a:t>
            </a:r>
            <a:r>
              <a:rPr lang="en-US" altLang="zh-CN" dirty="0" err="1" smtClean="0"/>
              <a:t>Sommerfeld</a:t>
            </a:r>
            <a:r>
              <a:rPr lang="en-US" altLang="zh-CN" dirty="0" smtClean="0"/>
              <a:t> enhancement are much small at the order of 1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4752989" y="5253007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 smtClean="0"/>
              <a:t>In current epoch the </a:t>
            </a:r>
            <a:r>
              <a:rPr lang="en-US" altLang="zh-CN" dirty="0" err="1" smtClean="0"/>
              <a:t>Sommerfeld</a:t>
            </a:r>
            <a:r>
              <a:rPr lang="en-US" altLang="zh-CN" dirty="0" smtClean="0"/>
              <a:t> factor become much more significant, and also showing the resonant behavior.</a:t>
            </a:r>
            <a:endParaRPr lang="zh-CN" altLang="en-US" dirty="0"/>
          </a:p>
        </p:txBody>
      </p:sp>
      <p:sp>
        <p:nvSpPr>
          <p:cNvPr id="7" name="椭圆 6"/>
          <p:cNvSpPr/>
          <p:nvPr/>
        </p:nvSpPr>
        <p:spPr bwMode="auto">
          <a:xfrm>
            <a:off x="5796136" y="1052736"/>
            <a:ext cx="1800200" cy="151216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87624" y="4664169"/>
            <a:ext cx="7126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/>
              <a:t>Nima</a:t>
            </a:r>
            <a:r>
              <a:rPr lang="en-US" altLang="zh-CN" sz="1200" dirty="0"/>
              <a:t> </a:t>
            </a:r>
            <a:r>
              <a:rPr lang="en-US" altLang="zh-CN" sz="1200" dirty="0" err="1"/>
              <a:t>Arkani-Hamed</a:t>
            </a:r>
            <a:r>
              <a:rPr lang="en-US" altLang="zh-CN" sz="1200" dirty="0"/>
              <a:t>, Douglas P. </a:t>
            </a:r>
            <a:r>
              <a:rPr lang="en-US" altLang="zh-CN" sz="1200" dirty="0" err="1"/>
              <a:t>Finkbeiner</a:t>
            </a:r>
            <a:r>
              <a:rPr lang="en-US" altLang="zh-CN" sz="1200" dirty="0"/>
              <a:t>, Tracy R. </a:t>
            </a:r>
            <a:r>
              <a:rPr lang="en-US" altLang="zh-CN" sz="1200" dirty="0" err="1"/>
              <a:t>Slatyer</a:t>
            </a:r>
            <a:r>
              <a:rPr lang="en-US" altLang="zh-CN" sz="1200" dirty="0"/>
              <a:t>, Neal Weiner</a:t>
            </a:r>
            <a:r>
              <a:rPr lang="zh-CN" altLang="en-US" sz="1200" dirty="0"/>
              <a:t>， </a:t>
            </a:r>
            <a:r>
              <a:rPr lang="en-US" altLang="zh-CN" sz="1200" dirty="0"/>
              <a:t>Phys. Rev. D79. 015014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81024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223" y="836712"/>
            <a:ext cx="6019042" cy="4104339"/>
          </a:xfrm>
          <a:prstGeom prst="rect">
            <a:avLst/>
          </a:prstGeom>
        </p:spPr>
      </p:pic>
      <p:sp>
        <p:nvSpPr>
          <p:cNvPr id="6" name="标题 4"/>
          <p:cNvSpPr txBox="1">
            <a:spLocks/>
          </p:cNvSpPr>
          <p:nvPr/>
        </p:nvSpPr>
        <p:spPr>
          <a:xfrm>
            <a:off x="-36512" y="4997152"/>
            <a:ext cx="9180512" cy="736104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/>
            <a:r>
              <a:rPr lang="en-US" altLang="zh-CN" sz="2800" b="1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RETURN TO </a:t>
            </a:r>
            <a:r>
              <a:rPr lang="en-US" altLang="zh-CN" sz="2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the special velocity dependence requirement</a:t>
            </a:r>
            <a:r>
              <a:rPr lang="en-US" altLang="zh-CN" sz="2800" b="1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!</a:t>
            </a:r>
            <a:endParaRPr lang="en-US" altLang="zh-CN" sz="2800" b="1" dirty="0">
              <a:solidFill>
                <a:schemeClr val="accent6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15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980727"/>
            <a:ext cx="5760640" cy="452651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5536" y="188640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accent6"/>
                </a:solidFill>
              </a:rPr>
              <a:t>Solution from puffy dark matter</a:t>
            </a:r>
            <a:endParaRPr lang="zh-CN" altLang="en-US" sz="3200" dirty="0">
              <a:solidFill>
                <a:schemeClr val="accent6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35896" y="5686111"/>
            <a:ext cx="500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From Phys</a:t>
            </a:r>
            <a:r>
              <a:rPr lang="en-US" altLang="zh-CN" dirty="0"/>
              <a:t>. Rev. Lett. 124, 041101 (2020)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456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395536" y="188640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accent6"/>
                </a:solidFill>
              </a:rPr>
              <a:t>In case of Born approximation</a:t>
            </a:r>
            <a:endParaRPr lang="zh-CN" altLang="en-US" sz="3200" dirty="0">
              <a:solidFill>
                <a:schemeClr val="accent6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980728"/>
            <a:ext cx="5544616" cy="16571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559" y="3068960"/>
            <a:ext cx="5773866" cy="10878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191" y="4509120"/>
            <a:ext cx="5712602" cy="1116811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 bwMode="auto">
          <a:xfrm>
            <a:off x="3563888" y="1052736"/>
            <a:ext cx="792088" cy="7200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" name="椭圆 8"/>
          <p:cNvSpPr/>
          <p:nvPr/>
        </p:nvSpPr>
        <p:spPr bwMode="auto">
          <a:xfrm>
            <a:off x="5652120" y="1052736"/>
            <a:ext cx="792088" cy="7200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0" name="椭圆 9"/>
          <p:cNvSpPr/>
          <p:nvPr/>
        </p:nvSpPr>
        <p:spPr bwMode="auto">
          <a:xfrm>
            <a:off x="3635896" y="1844824"/>
            <a:ext cx="792088" cy="7200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5508104" y="1844824"/>
            <a:ext cx="1008112" cy="7200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279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44624"/>
            <a:ext cx="777240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CONTENT</a:t>
            </a:r>
            <a:endParaRPr lang="zh-CN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994427"/>
            <a:ext cx="8280920" cy="454028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Introduction to Dark Matter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Small cosmological structure problems, the </a:t>
            </a:r>
            <a:r>
              <a:rPr lang="en-US" altLang="zh-CN" sz="24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self-interaction</a:t>
            </a:r>
            <a:endParaRPr lang="en-US" altLang="zh-CN" sz="2400" b="1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Realistic Scattering of Puffy dark matter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</a:t>
            </a:r>
            <a:r>
              <a:rPr lang="en-US" altLang="zh-CN" sz="1800" b="1" dirty="0" smtClean="0">
                <a:solidFill>
                  <a:schemeClr val="accent6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1. Validity of Born Approximation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b="1" dirty="0" smtClean="0">
                <a:solidFill>
                  <a:schemeClr val="accent6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2. Self-interaction and </a:t>
            </a:r>
            <a:r>
              <a:rPr lang="en-US" altLang="zh-CN" sz="1800" b="1" dirty="0" err="1" smtClean="0">
                <a:solidFill>
                  <a:schemeClr val="accent6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Sommerfeld</a:t>
            </a:r>
            <a:r>
              <a:rPr lang="en-US" altLang="zh-CN" sz="1800" b="1" dirty="0" smtClean="0">
                <a:solidFill>
                  <a:schemeClr val="accent6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Enhancement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b="1" dirty="0">
                <a:solidFill>
                  <a:schemeClr val="accent6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en-US" altLang="zh-CN" sz="1800" b="1" dirty="0" smtClean="0">
                <a:solidFill>
                  <a:schemeClr val="accent6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3. The strong interaction to form the puffy dark matter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Conclusion</a:t>
            </a:r>
          </a:p>
          <a:p>
            <a:endParaRPr lang="en-US" altLang="zh-CN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98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9D047D-492E-46B5-AF16-3C3690159381}" type="slidenum">
              <a:rPr lang="en-US" altLang="zh-CN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zh-CN" sz="1400" smtClean="0"/>
          </a:p>
        </p:txBody>
      </p:sp>
      <p:sp>
        <p:nvSpPr>
          <p:cNvPr id="4" name="文本框 3"/>
          <p:cNvSpPr txBox="1"/>
          <p:nvPr/>
        </p:nvSpPr>
        <p:spPr>
          <a:xfrm>
            <a:off x="1259632" y="5589240"/>
            <a:ext cx="648072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/>
              <a:t>Based on</a:t>
            </a: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accent2">
                    <a:lumMod val="75000"/>
                  </a:schemeClr>
                </a:solidFill>
              </a:rPr>
              <a:t>WYW, </a:t>
            </a:r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</a:rPr>
              <a:t>Wu-Long Xu, Bin </a:t>
            </a:r>
            <a:r>
              <a:rPr lang="en-US" altLang="zh-CN" sz="1400" dirty="0" smtClean="0">
                <a:solidFill>
                  <a:schemeClr val="accent2">
                    <a:lumMod val="75000"/>
                  </a:schemeClr>
                </a:solidFill>
              </a:rPr>
              <a:t>Zhu, </a:t>
            </a:r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</a:rPr>
              <a:t>Phys</a:t>
            </a:r>
            <a:r>
              <a:rPr lang="en-US" altLang="zh-CN" sz="1400" dirty="0" smtClean="0">
                <a:solidFill>
                  <a:schemeClr val="accent2">
                    <a:lumMod val="75000"/>
                  </a:schemeClr>
                </a:solidFill>
              </a:rPr>
              <a:t>. Rev. D </a:t>
            </a:r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</a:rPr>
              <a:t>105 (2022) 7, 075013,</a:t>
            </a: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accent2">
                    <a:lumMod val="75000"/>
                  </a:schemeClr>
                </a:solidFill>
              </a:rPr>
              <a:t>WYW, </a:t>
            </a:r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</a:rPr>
              <a:t>Wu-Long Xu, </a:t>
            </a:r>
            <a:r>
              <a:rPr lang="en-US" altLang="zh-CN" sz="1400" dirty="0" err="1">
                <a:solidFill>
                  <a:schemeClr val="accent2">
                    <a:lumMod val="75000"/>
                  </a:schemeClr>
                </a:solidFill>
              </a:rPr>
              <a:t>Jin</a:t>
            </a:r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</a:rPr>
              <a:t> Min Yang, Bin </a:t>
            </a:r>
            <a:r>
              <a:rPr lang="en-US" altLang="zh-CN" sz="1400" dirty="0" smtClean="0">
                <a:solidFill>
                  <a:schemeClr val="accent2">
                    <a:lumMod val="75000"/>
                  </a:schemeClr>
                </a:solidFill>
              </a:rPr>
              <a:t>Zhu, JHEP06</a:t>
            </a:r>
            <a:r>
              <a:rPr lang="zh-CN" altLang="en-US" sz="1400" dirty="0" smtClean="0">
                <a:solidFill>
                  <a:schemeClr val="accent2">
                    <a:lumMod val="75000"/>
                  </a:schemeClr>
                </a:solidFill>
              </a:rPr>
              <a:t>（</a:t>
            </a:r>
            <a:r>
              <a:rPr lang="en-US" altLang="zh-CN" sz="1400" dirty="0" smtClean="0">
                <a:solidFill>
                  <a:schemeClr val="accent2">
                    <a:lumMod val="75000"/>
                  </a:schemeClr>
                </a:solidFill>
              </a:rPr>
              <a:t>2023</a:t>
            </a:r>
            <a:r>
              <a:rPr lang="zh-CN" altLang="en-US" sz="1400" dirty="0" smtClean="0">
                <a:solidFill>
                  <a:schemeClr val="accent2">
                    <a:lumMod val="75000"/>
                  </a:schemeClr>
                </a:solidFill>
              </a:rPr>
              <a:t>）</a:t>
            </a:r>
            <a:r>
              <a:rPr lang="en-US" altLang="zh-CN" sz="1400" dirty="0" smtClean="0">
                <a:solidFill>
                  <a:schemeClr val="accent2">
                    <a:lumMod val="75000"/>
                  </a:schemeClr>
                </a:solidFill>
              </a:rPr>
              <a:t>103</a:t>
            </a:r>
            <a:endParaRPr lang="zh-CN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3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79768"/>
            <a:ext cx="5544616" cy="529925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66847" y="5888089"/>
            <a:ext cx="697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Transfer cross section as a function of the </a:t>
            </a:r>
            <a:r>
              <a:rPr lang="en-US" altLang="zh-CN" dirty="0" smtClean="0"/>
              <a:t>force range and Radius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654690" y="5423175"/>
            <a:ext cx="4381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From Phys</a:t>
            </a:r>
            <a:r>
              <a:rPr lang="en-US" altLang="zh-CN" sz="1400" dirty="0"/>
              <a:t>. Rev. Lett. 124, 041101 (2020)</a:t>
            </a:r>
            <a:endParaRPr lang="zh-CN" altLang="en-US" sz="1400" dirty="0"/>
          </a:p>
        </p:txBody>
      </p:sp>
      <p:cxnSp>
        <p:nvCxnSpPr>
          <p:cNvPr id="7" name="直接箭头连接符 6"/>
          <p:cNvCxnSpPr/>
          <p:nvPr/>
        </p:nvCxnSpPr>
        <p:spPr bwMode="auto">
          <a:xfrm flipV="1">
            <a:off x="1907704" y="548680"/>
            <a:ext cx="0" cy="40324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直接箭头连接符 8"/>
          <p:cNvCxnSpPr/>
          <p:nvPr/>
        </p:nvCxnSpPr>
        <p:spPr bwMode="auto">
          <a:xfrm>
            <a:off x="2339752" y="5157192"/>
            <a:ext cx="432048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239" y="6199645"/>
            <a:ext cx="2253025" cy="50595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635896" y="6257421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reference cross section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522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395536" y="188640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accent6"/>
                </a:solidFill>
              </a:rPr>
              <a:t>Solution for the small scale problems</a:t>
            </a:r>
            <a:endParaRPr lang="zh-CN" altLang="en-US" sz="3200" dirty="0">
              <a:solidFill>
                <a:schemeClr val="accent6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032410"/>
            <a:ext cx="5976664" cy="468691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99592" y="597832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Velocity dependence of the transfer cross section </a:t>
            </a:r>
            <a:r>
              <a:rPr lang="en-US" altLang="zh-CN" dirty="0" smtClean="0"/>
              <a:t>of puffy dark matter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946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404664"/>
            <a:ext cx="9036496" cy="1143000"/>
          </a:xfrm>
        </p:spPr>
        <p:txBody>
          <a:bodyPr/>
          <a:lstStyle/>
          <a:p>
            <a:r>
              <a:rPr lang="en-US" altLang="zh-CN" dirty="0" smtClean="0"/>
              <a:t>Three points need to be speculated on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95536" y="1981200"/>
            <a:ext cx="8350696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chemeClr val="accent6"/>
                </a:solidFill>
              </a:rPr>
              <a:t>The validity of Born approximation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How about the </a:t>
            </a:r>
            <a:r>
              <a:rPr lang="en-US" altLang="zh-CN" b="1" dirty="0" err="1" smtClean="0">
                <a:solidFill>
                  <a:schemeClr val="accent6">
                    <a:lumMod val="75000"/>
                  </a:schemeClr>
                </a:solidFill>
              </a:rPr>
              <a:t>Sommerfeld</a:t>
            </a:r>
            <a: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</a:rPr>
              <a:t> Enhancement?</a:t>
            </a:r>
            <a:endParaRPr lang="en-US" altLang="zh-CN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C00000"/>
                </a:solidFill>
              </a:rPr>
              <a:t>The interaction to confine the matter to form the puffy dark matter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016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  <p:sp>
        <p:nvSpPr>
          <p:cNvPr id="3" name="标题 4"/>
          <p:cNvSpPr txBox="1">
            <a:spLocks/>
          </p:cNvSpPr>
          <p:nvPr/>
        </p:nvSpPr>
        <p:spPr>
          <a:xfrm>
            <a:off x="33536" y="2996952"/>
            <a:ext cx="896448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 sz="40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The validity of Born approximation</a:t>
            </a:r>
          </a:p>
        </p:txBody>
      </p:sp>
    </p:spTree>
    <p:extLst>
      <p:ext uri="{BB962C8B-B14F-4D97-AF65-F5344CB8AC3E}">
        <p14:creationId xmlns:p14="http://schemas.microsoft.com/office/powerpoint/2010/main" val="401485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548680"/>
            <a:ext cx="6904778" cy="518457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7544" y="5835516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Dominant parameter space is resonant, thus the Born approximation are skeptical</a:t>
            </a:r>
            <a:r>
              <a:rPr lang="en-US" altLang="zh-CN" sz="2000" dirty="0"/>
              <a:t>.</a:t>
            </a:r>
            <a:r>
              <a:rPr lang="en-US" altLang="zh-CN" sz="2000" dirty="0" smtClean="0"/>
              <a:t>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99592" y="174627"/>
            <a:ext cx="6768752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200" b="1" kern="0" dirty="0">
                <a:solidFill>
                  <a:schemeClr val="accent6"/>
                </a:solidFill>
                <a:latin typeface="+mn-lt"/>
                <a:ea typeface="+mn-ea"/>
              </a:rPr>
              <a:t>Case of a point dark matter</a:t>
            </a:r>
            <a:endParaRPr kumimoji="1" lang="zh-CN" altLang="en-US" sz="3200" b="1" kern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3203848" y="3140968"/>
            <a:ext cx="1440160" cy="5040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409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-15367"/>
            <a:ext cx="5754240" cy="57312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31640" y="5894457"/>
            <a:ext cx="73448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Dominant parameter space is resonant, </a:t>
            </a:r>
          </a:p>
          <a:p>
            <a:r>
              <a:rPr lang="en-US" altLang="zh-CN" sz="1400" dirty="0" smtClean="0"/>
              <a:t>From </a:t>
            </a:r>
            <a:r>
              <a:rPr lang="en-US" altLang="zh-CN" sz="1400" dirty="0" err="1"/>
              <a:t>From</a:t>
            </a:r>
            <a:r>
              <a:rPr lang="en-US" altLang="zh-CN" sz="1400" dirty="0"/>
              <a:t> S. </a:t>
            </a:r>
            <a:r>
              <a:rPr lang="en-US" altLang="zh-CN" sz="1400" dirty="0" err="1"/>
              <a:t>Tulin</a:t>
            </a:r>
            <a:r>
              <a:rPr lang="en-US" altLang="zh-CN" sz="1400" dirty="0"/>
              <a:t> </a:t>
            </a:r>
            <a:r>
              <a:rPr lang="en-US" altLang="zh-CN" sz="1400" dirty="0" smtClean="0"/>
              <a:t>et. al. Phys</a:t>
            </a:r>
            <a:r>
              <a:rPr lang="en-US" altLang="zh-CN" sz="1400" dirty="0"/>
              <a:t>. Rev. D 87, 115007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8645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4941168"/>
            <a:ext cx="2929100" cy="936104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 bwMode="auto">
          <a:xfrm>
            <a:off x="1043607" y="1484785"/>
            <a:ext cx="3096345" cy="3096343"/>
          </a:xfrm>
          <a:prstGeom prst="ellipse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100000">
                <a:schemeClr val="accent2">
                  <a:lumMod val="40000"/>
                  <a:lumOff val="60000"/>
                  <a:alpha val="44000"/>
                </a:schemeClr>
              </a:gs>
            </a:gsLst>
            <a:path path="shape">
              <a:fillToRect l="50000" t="50000" r="50000" b="50000"/>
            </a:path>
          </a:gra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0" name="椭圆 9"/>
          <p:cNvSpPr/>
          <p:nvPr/>
        </p:nvSpPr>
        <p:spPr bwMode="auto">
          <a:xfrm>
            <a:off x="4860032" y="1484785"/>
            <a:ext cx="3096345" cy="3096343"/>
          </a:xfrm>
          <a:prstGeom prst="ellipse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100000">
                <a:schemeClr val="accent2">
                  <a:lumMod val="40000"/>
                  <a:lumOff val="60000"/>
                  <a:alpha val="44000"/>
                </a:schemeClr>
              </a:gs>
            </a:gsLst>
            <a:path path="shape">
              <a:fillToRect l="50000" t="50000" r="50000" b="50000"/>
            </a:path>
          </a:gra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99592" y="174627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200" b="1" kern="0" dirty="0">
                <a:solidFill>
                  <a:schemeClr val="accent6"/>
                </a:solidFill>
                <a:latin typeface="+mn-lt"/>
                <a:ea typeface="+mn-ea"/>
              </a:rPr>
              <a:t>Case of a </a:t>
            </a:r>
            <a:r>
              <a:rPr kumimoji="1" lang="en-US" altLang="zh-CN" sz="3200" b="1" kern="0" dirty="0" smtClean="0">
                <a:solidFill>
                  <a:schemeClr val="accent6"/>
                </a:solidFill>
                <a:latin typeface="+mn-lt"/>
                <a:ea typeface="+mn-ea"/>
              </a:rPr>
              <a:t>puffy </a:t>
            </a:r>
            <a:r>
              <a:rPr kumimoji="1" lang="en-US" altLang="zh-CN" sz="3200" b="1" kern="0" dirty="0">
                <a:solidFill>
                  <a:schemeClr val="accent6"/>
                </a:solidFill>
                <a:latin typeface="+mn-lt"/>
                <a:ea typeface="+mn-ea"/>
              </a:rPr>
              <a:t>dark matter</a:t>
            </a:r>
            <a:endParaRPr kumimoji="1" lang="zh-CN" altLang="en-US" sz="3200" b="1" kern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cxnSp>
        <p:nvCxnSpPr>
          <p:cNvPr id="11" name="直接连接符 10"/>
          <p:cNvCxnSpPr/>
          <p:nvPr/>
        </p:nvCxnSpPr>
        <p:spPr bwMode="auto">
          <a:xfrm>
            <a:off x="4139952" y="2852936"/>
            <a:ext cx="0" cy="3600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直接连接符 13"/>
          <p:cNvCxnSpPr/>
          <p:nvPr/>
        </p:nvCxnSpPr>
        <p:spPr bwMode="auto">
          <a:xfrm>
            <a:off x="2627784" y="2852936"/>
            <a:ext cx="0" cy="3600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3131840" y="2603062"/>
                <a:ext cx="576064" cy="393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603062"/>
                <a:ext cx="576064" cy="393890"/>
              </a:xfrm>
              <a:prstGeom prst="rect">
                <a:avLst/>
              </a:prstGeom>
              <a:blipFill>
                <a:blip r:embed="rId3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接箭头连接符 17"/>
          <p:cNvCxnSpPr>
            <a:endCxn id="6" idx="6"/>
          </p:cNvCxnSpPr>
          <p:nvPr/>
        </p:nvCxnSpPr>
        <p:spPr bwMode="auto">
          <a:xfrm>
            <a:off x="2627784" y="2996952"/>
            <a:ext cx="1512168" cy="3600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7192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7008"/>
            <a:ext cx="8701072" cy="23042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924944"/>
            <a:ext cx="8161420" cy="15841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4894456"/>
            <a:ext cx="7826588" cy="163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4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r="52494"/>
          <a:stretch/>
        </p:blipFill>
        <p:spPr>
          <a:xfrm>
            <a:off x="4140211" y="857716"/>
            <a:ext cx="4552821" cy="4650631"/>
          </a:xfrm>
          <a:prstGeom prst="rect">
            <a:avLst/>
          </a:prstGeom>
        </p:spPr>
      </p:pic>
      <p:sp>
        <p:nvSpPr>
          <p:cNvPr id="5" name="内容占位符 3"/>
          <p:cNvSpPr txBox="1">
            <a:spLocks/>
          </p:cNvSpPr>
          <p:nvPr/>
        </p:nvSpPr>
        <p:spPr>
          <a:xfrm>
            <a:off x="794872" y="129996"/>
            <a:ext cx="7772400" cy="7277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1" kern="0" dirty="0" smtClean="0">
                <a:solidFill>
                  <a:schemeClr val="accent6"/>
                </a:solidFill>
              </a:rPr>
              <a:t>The validity of Born approximation</a:t>
            </a:r>
            <a:endParaRPr lang="zh-CN" altLang="en-US" b="1" kern="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5536" y="1412776"/>
            <a:ext cx="3851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altLang="zh-CN" dirty="0" smtClean="0"/>
              <a:t>The Yukawa potential are approaching the Coulomb potential in force range with a pole.</a:t>
            </a:r>
          </a:p>
          <a:p>
            <a:pPr marL="342900" indent="-342900" algn="just">
              <a:buAutoNum type="arabicPeriod"/>
            </a:pPr>
            <a:r>
              <a:rPr lang="en-US" altLang="zh-CN" dirty="0" smtClean="0"/>
              <a:t>The puffy potential removes the  pole and the strength decrease along with the increase of the radius.</a:t>
            </a:r>
          </a:p>
          <a:p>
            <a:pPr marL="342900" indent="-342900">
              <a:buAutoNum type="arabicPeriod"/>
            </a:pP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374" y="3826475"/>
            <a:ext cx="3024336" cy="289050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971674" y="5762843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It seems that the radius effect is not the same as the force range.  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04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29</a:t>
            </a:fld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46590"/>
          <a:stretch/>
        </p:blipFill>
        <p:spPr>
          <a:xfrm>
            <a:off x="2195736" y="1017173"/>
            <a:ext cx="4840588" cy="4398013"/>
          </a:xfrm>
          <a:prstGeom prst="rect">
            <a:avLst/>
          </a:prstGeom>
        </p:spPr>
      </p:pic>
      <p:sp>
        <p:nvSpPr>
          <p:cNvPr id="5" name="内容占位符 3"/>
          <p:cNvSpPr txBox="1">
            <a:spLocks/>
          </p:cNvSpPr>
          <p:nvPr/>
        </p:nvSpPr>
        <p:spPr>
          <a:xfrm>
            <a:off x="794872" y="129996"/>
            <a:ext cx="7772400" cy="7277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1" kern="0" dirty="0" smtClean="0">
                <a:solidFill>
                  <a:schemeClr val="accent6"/>
                </a:solidFill>
              </a:rPr>
              <a:t>The validity of Born approximation</a:t>
            </a:r>
            <a:endParaRPr lang="zh-CN" altLang="en-US" b="1" kern="0" dirty="0">
              <a:solidFill>
                <a:srgbClr val="FF0000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83568" y="5617951"/>
            <a:ext cx="8252357" cy="1056543"/>
            <a:chOff x="683568" y="5617951"/>
            <a:chExt cx="8252357" cy="105654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568" y="5617951"/>
              <a:ext cx="8252357" cy="1056543"/>
            </a:xfrm>
            <a:prstGeom prst="rect">
              <a:avLst/>
            </a:prstGeom>
          </p:spPr>
        </p:pic>
        <p:sp>
          <p:nvSpPr>
            <p:cNvPr id="9" name="圆角矩形 8"/>
            <p:cNvSpPr/>
            <p:nvPr/>
          </p:nvSpPr>
          <p:spPr bwMode="auto">
            <a:xfrm>
              <a:off x="8028384" y="6248400"/>
              <a:ext cx="864096" cy="34895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11" name="椭圆 10"/>
          <p:cNvSpPr/>
          <p:nvPr/>
        </p:nvSpPr>
        <p:spPr bwMode="auto">
          <a:xfrm>
            <a:off x="3131840" y="5617951"/>
            <a:ext cx="576064" cy="69136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3779912" y="5589240"/>
            <a:ext cx="4536504" cy="691369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225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43" y="188640"/>
            <a:ext cx="8481929" cy="640871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933020" y="651867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From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Camilo </a:t>
            </a:r>
            <a:r>
              <a:rPr lang="en-US" altLang="zh-CN" sz="1400" dirty="0"/>
              <a:t>A. Garcia </a:t>
            </a:r>
            <a:r>
              <a:rPr lang="en-US" altLang="zh-CN" sz="1400" dirty="0" err="1" smtClean="0"/>
              <a:t>Cely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443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30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39" y="188640"/>
            <a:ext cx="8217317" cy="59178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9139" y="6165304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The transfer scattering cross section in  puffy dark matter parameter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5223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l="2503" t="2303" r="49944" b="48696"/>
          <a:stretch/>
        </p:blipFill>
        <p:spPr>
          <a:xfrm>
            <a:off x="6097276" y="3833664"/>
            <a:ext cx="2736304" cy="2808312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31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7" y="188640"/>
            <a:ext cx="9055027" cy="376775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79512" y="3996497"/>
            <a:ext cx="57097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n-US" altLang="zh-CN" sz="2000" dirty="0" smtClean="0"/>
              <a:t>The </a:t>
            </a:r>
            <a:r>
              <a:rPr lang="en-US" altLang="zh-CN" sz="2000" dirty="0"/>
              <a:t>resonant </a:t>
            </a:r>
            <a:r>
              <a:rPr lang="en-US" altLang="zh-CN" sz="2000" dirty="0" smtClean="0"/>
              <a:t>cross section  </a:t>
            </a:r>
            <a:r>
              <a:rPr lang="en-US" altLang="zh-CN" sz="2000" dirty="0"/>
              <a:t>may </a:t>
            </a:r>
            <a:r>
              <a:rPr lang="en-US" altLang="zh-CN" sz="2000" dirty="0" smtClean="0"/>
              <a:t>be produced </a:t>
            </a:r>
            <a:r>
              <a:rPr lang="en-US" altLang="zh-CN" sz="2000" dirty="0"/>
              <a:t>for a small fixed radius-force range </a:t>
            </a:r>
            <a:r>
              <a:rPr lang="en-US" altLang="zh-CN" sz="2000" dirty="0" smtClean="0"/>
              <a:t>ratio. </a:t>
            </a:r>
          </a:p>
          <a:p>
            <a:pPr marL="457200" indent="-457200" algn="just">
              <a:buFontTx/>
              <a:buAutoNum type="arabicPeriod"/>
            </a:pPr>
            <a:r>
              <a:rPr lang="en-US" altLang="zh-CN" sz="2000" dirty="0" smtClean="0"/>
              <a:t>Additional interacting parameter space are caused by radius effect (tough each other). However</a:t>
            </a:r>
            <a:r>
              <a:rPr lang="en-US" altLang="zh-CN" sz="2000" dirty="0"/>
              <a:t>, the resonant effect </a:t>
            </a:r>
            <a:r>
              <a:rPr lang="en-US" altLang="zh-CN" sz="2000" dirty="0" smtClean="0"/>
              <a:t>disappears.</a:t>
            </a:r>
            <a:endParaRPr lang="en-US" altLang="zh-CN" sz="2000" dirty="0"/>
          </a:p>
          <a:p>
            <a:pPr marL="457200" indent="-457200" algn="just">
              <a:buAutoNum type="arabicPeriod"/>
            </a:pPr>
            <a:endParaRPr lang="zh-CN" altLang="en-US" sz="2000" dirty="0"/>
          </a:p>
        </p:txBody>
      </p:sp>
      <p:grpSp>
        <p:nvGrpSpPr>
          <p:cNvPr id="15" name="组合 14"/>
          <p:cNvGrpSpPr/>
          <p:nvPr/>
        </p:nvGrpSpPr>
        <p:grpSpPr>
          <a:xfrm>
            <a:off x="1630157" y="2356272"/>
            <a:ext cx="1717707" cy="784696"/>
            <a:chOff x="1599388" y="1604155"/>
            <a:chExt cx="5636908" cy="3120989"/>
          </a:xfrm>
        </p:grpSpPr>
        <p:grpSp>
          <p:nvGrpSpPr>
            <p:cNvPr id="9" name="组合 8"/>
            <p:cNvGrpSpPr/>
            <p:nvPr/>
          </p:nvGrpSpPr>
          <p:grpSpPr>
            <a:xfrm>
              <a:off x="1599388" y="1604155"/>
              <a:ext cx="3096344" cy="3096344"/>
              <a:chOff x="611560" y="836712"/>
              <a:chExt cx="4176464" cy="4176464"/>
            </a:xfrm>
          </p:grpSpPr>
          <p:sp>
            <p:nvSpPr>
              <p:cNvPr id="10" name="椭圆 9"/>
              <p:cNvSpPr/>
              <p:nvPr/>
            </p:nvSpPr>
            <p:spPr bwMode="auto">
              <a:xfrm>
                <a:off x="2051720" y="2276872"/>
                <a:ext cx="1368152" cy="1296144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 bwMode="auto">
              <a:xfrm>
                <a:off x="611560" y="836712"/>
                <a:ext cx="4176464" cy="4176464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40000"/>
                      <a:lumOff val="60000"/>
                      <a:alpha val="44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4191676" y="1628800"/>
              <a:ext cx="3044620" cy="3096344"/>
              <a:chOff x="611560" y="836712"/>
              <a:chExt cx="4176464" cy="4176464"/>
            </a:xfrm>
          </p:grpSpPr>
          <p:sp>
            <p:nvSpPr>
              <p:cNvPr id="13" name="椭圆 12"/>
              <p:cNvSpPr/>
              <p:nvPr/>
            </p:nvSpPr>
            <p:spPr bwMode="auto">
              <a:xfrm>
                <a:off x="2051720" y="2276872"/>
                <a:ext cx="1368152" cy="1296144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 bwMode="auto">
              <a:xfrm>
                <a:off x="611560" y="836712"/>
                <a:ext cx="4176464" cy="4176464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40000"/>
                      <a:lumOff val="60000"/>
                      <a:alpha val="44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4382124" y="2356272"/>
            <a:ext cx="1507102" cy="792088"/>
            <a:chOff x="1599388" y="1604155"/>
            <a:chExt cx="5636908" cy="3120989"/>
          </a:xfrm>
        </p:grpSpPr>
        <p:grpSp>
          <p:nvGrpSpPr>
            <p:cNvPr id="17" name="组合 16"/>
            <p:cNvGrpSpPr/>
            <p:nvPr/>
          </p:nvGrpSpPr>
          <p:grpSpPr>
            <a:xfrm>
              <a:off x="1599388" y="1604155"/>
              <a:ext cx="3096344" cy="3096344"/>
              <a:chOff x="611560" y="836712"/>
              <a:chExt cx="4176464" cy="4176464"/>
            </a:xfrm>
          </p:grpSpPr>
          <p:sp>
            <p:nvSpPr>
              <p:cNvPr id="21" name="椭圆 20"/>
              <p:cNvSpPr/>
              <p:nvPr/>
            </p:nvSpPr>
            <p:spPr bwMode="auto">
              <a:xfrm>
                <a:off x="2051720" y="2276872"/>
                <a:ext cx="1368152" cy="1296144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 bwMode="auto">
              <a:xfrm>
                <a:off x="611560" y="836712"/>
                <a:ext cx="4176464" cy="4176464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40000"/>
                      <a:lumOff val="60000"/>
                      <a:alpha val="44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4191676" y="1628800"/>
              <a:ext cx="3044620" cy="3096344"/>
              <a:chOff x="611560" y="836712"/>
              <a:chExt cx="4176464" cy="4176464"/>
            </a:xfrm>
          </p:grpSpPr>
          <p:sp>
            <p:nvSpPr>
              <p:cNvPr id="19" name="椭圆 18"/>
              <p:cNvSpPr/>
              <p:nvPr/>
            </p:nvSpPr>
            <p:spPr bwMode="auto">
              <a:xfrm>
                <a:off x="2051720" y="2276872"/>
                <a:ext cx="1368152" cy="1296144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 bwMode="auto">
              <a:xfrm>
                <a:off x="611560" y="836712"/>
                <a:ext cx="4176464" cy="4176464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40000"/>
                      <a:lumOff val="60000"/>
                      <a:alpha val="44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6514677" y="2191401"/>
            <a:ext cx="1941984" cy="1009249"/>
            <a:chOff x="1599388" y="1604155"/>
            <a:chExt cx="5636908" cy="3120989"/>
          </a:xfrm>
        </p:grpSpPr>
        <p:grpSp>
          <p:nvGrpSpPr>
            <p:cNvPr id="24" name="组合 23"/>
            <p:cNvGrpSpPr/>
            <p:nvPr/>
          </p:nvGrpSpPr>
          <p:grpSpPr>
            <a:xfrm>
              <a:off x="1599388" y="1604155"/>
              <a:ext cx="3096344" cy="3096344"/>
              <a:chOff x="611560" y="836712"/>
              <a:chExt cx="4176464" cy="4176464"/>
            </a:xfrm>
          </p:grpSpPr>
          <p:sp>
            <p:nvSpPr>
              <p:cNvPr id="28" name="椭圆 27"/>
              <p:cNvSpPr/>
              <p:nvPr/>
            </p:nvSpPr>
            <p:spPr bwMode="auto">
              <a:xfrm>
                <a:off x="2051720" y="2276872"/>
                <a:ext cx="1368152" cy="1296144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 bwMode="auto">
              <a:xfrm>
                <a:off x="611560" y="836712"/>
                <a:ext cx="4176464" cy="4176464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40000"/>
                      <a:lumOff val="60000"/>
                      <a:alpha val="44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4191676" y="1628800"/>
              <a:ext cx="3044620" cy="3096344"/>
              <a:chOff x="611560" y="836712"/>
              <a:chExt cx="4176464" cy="4176464"/>
            </a:xfrm>
          </p:grpSpPr>
          <p:sp>
            <p:nvSpPr>
              <p:cNvPr id="26" name="椭圆 25"/>
              <p:cNvSpPr/>
              <p:nvPr/>
            </p:nvSpPr>
            <p:spPr bwMode="auto">
              <a:xfrm>
                <a:off x="2051720" y="2276872"/>
                <a:ext cx="1368152" cy="1296144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 bwMode="auto">
              <a:xfrm>
                <a:off x="611560" y="836712"/>
                <a:ext cx="4176464" cy="4176464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40000"/>
                      <a:lumOff val="60000"/>
                      <a:alpha val="44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879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32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458" y="38694"/>
            <a:ext cx="5348814" cy="49122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23528" y="4822580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/>
              <a:t>The </a:t>
            </a:r>
            <a:r>
              <a:rPr lang="en-US" altLang="zh-CN" sz="2000" dirty="0" smtClean="0"/>
              <a:t>puffy </a:t>
            </a:r>
            <a:r>
              <a:rPr lang="en-US" altLang="zh-CN" sz="2000" dirty="0"/>
              <a:t>SIDM self-scattering can explain the dwarf galaxies in the Born and resonant regimes, </a:t>
            </a:r>
            <a:r>
              <a:rPr lang="en-US" altLang="zh-CN" sz="2000" dirty="0" smtClean="0"/>
              <a:t>However, the </a:t>
            </a:r>
            <a:r>
              <a:rPr lang="en-US" altLang="zh-CN" sz="2000" dirty="0"/>
              <a:t>cluster and Milky Way </a:t>
            </a:r>
            <a:r>
              <a:rPr lang="en-US" altLang="zh-CN" sz="2000" dirty="0" smtClean="0"/>
              <a:t>galaxy can only be explained </a:t>
            </a:r>
            <a:r>
              <a:rPr lang="en-US" altLang="zh-CN" sz="2000" dirty="0"/>
              <a:t>in the non-Born regime. </a:t>
            </a:r>
            <a:r>
              <a:rPr lang="en-US" altLang="zh-CN" sz="2000" b="1" dirty="0">
                <a:solidFill>
                  <a:srgbClr val="FF0000"/>
                </a:solidFill>
              </a:rPr>
              <a:t>So the cross sections merely in the Born approximation can not solve the small-scale anomalies</a:t>
            </a:r>
            <a:r>
              <a:rPr lang="en-US" altLang="zh-CN" sz="2000" dirty="0"/>
              <a:t>.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7423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33</a:t>
            </a:fld>
            <a:endParaRPr lang="en-US" altLang="zh-CN"/>
          </a:p>
        </p:txBody>
      </p:sp>
      <p:sp>
        <p:nvSpPr>
          <p:cNvPr id="3" name="标题 4"/>
          <p:cNvSpPr txBox="1">
            <a:spLocks/>
          </p:cNvSpPr>
          <p:nvPr/>
        </p:nvSpPr>
        <p:spPr>
          <a:xfrm>
            <a:off x="-108520" y="2996952"/>
            <a:ext cx="9433048" cy="10081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3600" b="1" dirty="0">
                <a:solidFill>
                  <a:schemeClr val="accent6">
                    <a:lumMod val="75000"/>
                  </a:schemeClr>
                </a:solidFill>
              </a:rPr>
              <a:t>How about the </a:t>
            </a:r>
            <a:r>
              <a:rPr lang="en-US" altLang="zh-CN" sz="3600" b="1" dirty="0" err="1">
                <a:solidFill>
                  <a:schemeClr val="accent6">
                    <a:lumMod val="75000"/>
                  </a:schemeClr>
                </a:solidFill>
              </a:rPr>
              <a:t>Sommerfeld</a:t>
            </a:r>
            <a:r>
              <a:rPr lang="en-US" altLang="zh-CN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</a:rPr>
              <a:t>Enhancement?</a:t>
            </a:r>
            <a:endParaRPr lang="en-US" altLang="zh-CN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9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34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79" y="2852936"/>
            <a:ext cx="7931521" cy="3820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188640"/>
            <a:ext cx="2232248" cy="259322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7584" y="103758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New definition of classical limits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 bwMode="auto">
          <a:xfrm>
            <a:off x="6553200" y="2564904"/>
            <a:ext cx="323056" cy="21695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300192" y="6248401"/>
            <a:ext cx="720080" cy="34895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0" name="椭圆 9"/>
          <p:cNvSpPr/>
          <p:nvPr/>
        </p:nvSpPr>
        <p:spPr bwMode="auto">
          <a:xfrm>
            <a:off x="4283968" y="4221088"/>
            <a:ext cx="720080" cy="86502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43608" y="63362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Point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148064" y="63093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Puffy</a:t>
            </a:r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899592" y="1667435"/>
            <a:ext cx="3164068" cy="450271"/>
            <a:chOff x="899592" y="1667435"/>
            <a:chExt cx="3164068" cy="45027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592" y="1667435"/>
              <a:ext cx="3164068" cy="450271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3491880" y="1691516"/>
              <a:ext cx="2880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&gt;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3072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35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4089"/>
            <a:ext cx="8281441" cy="5692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5682654"/>
            <a:ext cx="8267700" cy="72390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 bwMode="auto">
          <a:xfrm>
            <a:off x="1619672" y="836712"/>
            <a:ext cx="6336704" cy="100811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直接箭头连接符 6"/>
          <p:cNvCxnSpPr/>
          <p:nvPr/>
        </p:nvCxnSpPr>
        <p:spPr bwMode="auto">
          <a:xfrm flipV="1">
            <a:off x="1547664" y="3717032"/>
            <a:ext cx="6480720" cy="10801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9147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36</a:t>
            </a:fld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2412" t="2075" r="4298" b="34109"/>
          <a:stretch/>
        </p:blipFill>
        <p:spPr>
          <a:xfrm>
            <a:off x="467544" y="332656"/>
            <a:ext cx="8064896" cy="403244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11560" y="4405622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altLang="zh-CN" dirty="0" smtClean="0"/>
              <a:t>The </a:t>
            </a:r>
            <a:r>
              <a:rPr lang="en-US" altLang="zh-CN" dirty="0" err="1" smtClean="0"/>
              <a:t>Sommerfeld</a:t>
            </a:r>
            <a:r>
              <a:rPr lang="en-US" altLang="zh-CN" dirty="0" smtClean="0"/>
              <a:t> Enhancement is reduced in case of puffy dark matter. The wave functions are not changed greatly, because of ‘puffy’ and ‘no pole’. The self-interaction can be enhanced by Radius, This is the key difference between SIDM and SE.</a:t>
            </a:r>
          </a:p>
          <a:p>
            <a:pPr marL="342900" indent="-342900" algn="just">
              <a:buAutoNum type="arabicPeriod"/>
            </a:pPr>
            <a:r>
              <a:rPr lang="en-US" altLang="zh-CN" dirty="0" smtClean="0"/>
              <a:t>The radius is strongly constrained if a large </a:t>
            </a:r>
            <a:r>
              <a:rPr lang="en-US" altLang="zh-CN" dirty="0" err="1" smtClean="0"/>
              <a:t>Sommerfeld</a:t>
            </a:r>
            <a:r>
              <a:rPr lang="en-US" altLang="zh-CN" dirty="0" smtClean="0"/>
              <a:t> factor is required.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52494"/>
          <a:stretch/>
        </p:blipFill>
        <p:spPr>
          <a:xfrm>
            <a:off x="5796136" y="4334909"/>
            <a:ext cx="2320832" cy="237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7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37</a:t>
            </a:fld>
            <a:endParaRPr lang="en-US" altLang="zh-CN"/>
          </a:p>
        </p:txBody>
      </p:sp>
      <p:grpSp>
        <p:nvGrpSpPr>
          <p:cNvPr id="3" name="组合 2"/>
          <p:cNvGrpSpPr/>
          <p:nvPr/>
        </p:nvGrpSpPr>
        <p:grpSpPr>
          <a:xfrm>
            <a:off x="1198109" y="620688"/>
            <a:ext cx="6470235" cy="3672408"/>
            <a:chOff x="1599388" y="1604155"/>
            <a:chExt cx="5636908" cy="3120989"/>
          </a:xfrm>
        </p:grpSpPr>
        <p:grpSp>
          <p:nvGrpSpPr>
            <p:cNvPr id="4" name="组合 3"/>
            <p:cNvGrpSpPr/>
            <p:nvPr/>
          </p:nvGrpSpPr>
          <p:grpSpPr>
            <a:xfrm>
              <a:off x="1599388" y="1604155"/>
              <a:ext cx="3096344" cy="3096344"/>
              <a:chOff x="611560" y="836712"/>
              <a:chExt cx="4176464" cy="4176464"/>
            </a:xfrm>
          </p:grpSpPr>
          <p:sp>
            <p:nvSpPr>
              <p:cNvPr id="8" name="椭圆 7"/>
              <p:cNvSpPr/>
              <p:nvPr/>
            </p:nvSpPr>
            <p:spPr bwMode="auto">
              <a:xfrm>
                <a:off x="2051720" y="2276872"/>
                <a:ext cx="1368152" cy="1296144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 bwMode="auto">
              <a:xfrm>
                <a:off x="611560" y="836712"/>
                <a:ext cx="4176464" cy="4176464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40000"/>
                      <a:lumOff val="60000"/>
                      <a:alpha val="44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4191676" y="1628800"/>
              <a:ext cx="3044620" cy="3096344"/>
              <a:chOff x="611560" y="836712"/>
              <a:chExt cx="4176464" cy="4176464"/>
            </a:xfrm>
          </p:grpSpPr>
          <p:sp>
            <p:nvSpPr>
              <p:cNvPr id="6" name="椭圆 5"/>
              <p:cNvSpPr/>
              <p:nvPr/>
            </p:nvSpPr>
            <p:spPr bwMode="auto">
              <a:xfrm>
                <a:off x="2051720" y="2276872"/>
                <a:ext cx="1368152" cy="1296144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 bwMode="auto">
              <a:xfrm>
                <a:off x="611560" y="836712"/>
                <a:ext cx="4176464" cy="4176464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40000"/>
                      <a:lumOff val="60000"/>
                      <a:alpha val="44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</p:grpSp>
      </p:grpSp>
      <p:sp>
        <p:nvSpPr>
          <p:cNvPr id="11" name="标题 4"/>
          <p:cNvSpPr txBox="1">
            <a:spLocks/>
          </p:cNvSpPr>
          <p:nvPr/>
        </p:nvSpPr>
        <p:spPr>
          <a:xfrm>
            <a:off x="-252536" y="4993842"/>
            <a:ext cx="9433048" cy="10081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</a:rPr>
              <a:t>Puffy dark matter weakly touch each other!</a:t>
            </a:r>
            <a:endParaRPr lang="en-US" altLang="zh-CN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82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38</a:t>
            </a:fld>
            <a:endParaRPr lang="en-US" altLang="zh-CN"/>
          </a:p>
        </p:txBody>
      </p:sp>
      <p:sp>
        <p:nvSpPr>
          <p:cNvPr id="3" name="标题 4"/>
          <p:cNvSpPr txBox="1">
            <a:spLocks/>
          </p:cNvSpPr>
          <p:nvPr/>
        </p:nvSpPr>
        <p:spPr>
          <a:xfrm>
            <a:off x="33536" y="2996952"/>
            <a:ext cx="896448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rgbClr val="C00000"/>
                </a:solidFill>
              </a:rPr>
              <a:t>The </a:t>
            </a:r>
            <a:r>
              <a:rPr lang="en-US" altLang="zh-CN" sz="4000" b="1" dirty="0">
                <a:solidFill>
                  <a:srgbClr val="C00000"/>
                </a:solidFill>
              </a:rPr>
              <a:t>interaction to confine the matter to form the puffy dark </a:t>
            </a:r>
            <a:r>
              <a:rPr lang="en-US" altLang="zh-CN" sz="4000" b="1" dirty="0" smtClean="0">
                <a:solidFill>
                  <a:srgbClr val="C00000"/>
                </a:solidFill>
              </a:rPr>
              <a:t>matter</a:t>
            </a:r>
            <a:endParaRPr lang="en-US" altLang="zh-CN" sz="4000" b="1" kern="0" dirty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362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39</a:t>
            </a:fld>
            <a:endParaRPr lang="en-US" altLang="zh-CN"/>
          </a:p>
        </p:txBody>
      </p:sp>
      <p:grpSp>
        <p:nvGrpSpPr>
          <p:cNvPr id="5" name="组合 4"/>
          <p:cNvGrpSpPr/>
          <p:nvPr/>
        </p:nvGrpSpPr>
        <p:grpSpPr>
          <a:xfrm>
            <a:off x="827584" y="1700808"/>
            <a:ext cx="3096344" cy="3096344"/>
            <a:chOff x="611560" y="836712"/>
            <a:chExt cx="4176464" cy="4176464"/>
          </a:xfrm>
        </p:grpSpPr>
        <p:sp>
          <p:nvSpPr>
            <p:cNvPr id="3" name="椭圆 2"/>
            <p:cNvSpPr/>
            <p:nvPr/>
          </p:nvSpPr>
          <p:spPr bwMode="auto">
            <a:xfrm>
              <a:off x="2051720" y="2276872"/>
              <a:ext cx="1368152" cy="1296144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" name="椭圆 3"/>
            <p:cNvSpPr/>
            <p:nvPr/>
          </p:nvSpPr>
          <p:spPr bwMode="auto">
            <a:xfrm>
              <a:off x="611560" y="836712"/>
              <a:ext cx="4176464" cy="4176464"/>
            </a:xfrm>
            <a:prstGeom prst="ellipse">
              <a:avLst/>
            </a:prstGeom>
            <a:gradFill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2">
                    <a:lumMod val="40000"/>
                    <a:lumOff val="60000"/>
                    <a:alpha val="44000"/>
                  </a:schemeClr>
                </a:gs>
              </a:gsLst>
              <a:path path="shape">
                <a:fillToRect l="50000" t="50000" r="50000" b="50000"/>
              </a:path>
            </a:gradFill>
            <a:ln w="9525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23528" y="5541691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interaction to confine the matter to form the puffy dark matter </a:t>
            </a:r>
            <a:r>
              <a:rPr lang="en-US" altLang="zh-CN" dirty="0" smtClean="0"/>
              <a:t>must exists!</a:t>
            </a:r>
            <a:endParaRPr lang="zh-CN" altLang="en-US" dirty="0"/>
          </a:p>
        </p:txBody>
      </p:sp>
      <p:sp>
        <p:nvSpPr>
          <p:cNvPr id="11" name="右箭头 10"/>
          <p:cNvSpPr/>
          <p:nvPr/>
        </p:nvSpPr>
        <p:spPr bwMode="auto">
          <a:xfrm>
            <a:off x="2878570" y="3140968"/>
            <a:ext cx="1117366" cy="21602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127780" y="1725453"/>
            <a:ext cx="3044620" cy="3096344"/>
            <a:chOff x="611560" y="836712"/>
            <a:chExt cx="4176464" cy="4176464"/>
          </a:xfrm>
        </p:grpSpPr>
        <p:sp>
          <p:nvSpPr>
            <p:cNvPr id="13" name="椭圆 12"/>
            <p:cNvSpPr/>
            <p:nvPr/>
          </p:nvSpPr>
          <p:spPr bwMode="auto">
            <a:xfrm>
              <a:off x="2051720" y="2276872"/>
              <a:ext cx="1368152" cy="1296144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611560" y="836712"/>
              <a:ext cx="4176464" cy="4176464"/>
            </a:xfrm>
            <a:prstGeom prst="ellipse">
              <a:avLst/>
            </a:prstGeom>
            <a:gradFill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2">
                    <a:lumMod val="40000"/>
                    <a:lumOff val="60000"/>
                    <a:alpha val="44000"/>
                  </a:schemeClr>
                </a:gs>
              </a:gsLst>
              <a:path path="shape">
                <a:fillToRect l="50000" t="50000" r="50000" b="50000"/>
              </a:path>
            </a:gradFill>
            <a:ln w="9525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16" name="右箭头 15"/>
          <p:cNvSpPr/>
          <p:nvPr/>
        </p:nvSpPr>
        <p:spPr bwMode="auto">
          <a:xfrm rot="10800000">
            <a:off x="5076056" y="3140969"/>
            <a:ext cx="1117366" cy="21602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7" name="椭圆 16"/>
          <p:cNvSpPr/>
          <p:nvPr/>
        </p:nvSpPr>
        <p:spPr bwMode="auto">
          <a:xfrm>
            <a:off x="6012160" y="2564904"/>
            <a:ext cx="1346679" cy="136815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1713153" y="2564904"/>
            <a:ext cx="1346679" cy="136815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475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7712" y="451766"/>
            <a:ext cx="8360096" cy="1143000"/>
          </a:xfrm>
        </p:spPr>
        <p:txBody>
          <a:bodyPr/>
          <a:lstStyle/>
          <a:p>
            <a:r>
              <a:rPr lang="en-US" altLang="zh-C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Problems of CDM in small cosmological structure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098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9D047D-492E-46B5-AF16-3C3690159381}" type="slidenum">
              <a:rPr lang="en-US" altLang="zh-CN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zh-CN" sz="1400" smtClean="0"/>
          </a:p>
        </p:txBody>
      </p:sp>
      <p:sp>
        <p:nvSpPr>
          <p:cNvPr id="4" name="文本框 3"/>
          <p:cNvSpPr txBox="1"/>
          <p:nvPr/>
        </p:nvSpPr>
        <p:spPr>
          <a:xfrm>
            <a:off x="2439183" y="3373943"/>
            <a:ext cx="5040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b="1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Cusp vs. Core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b="1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Missing satellite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b="1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Too big to fail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b="1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Diversity problem</a:t>
            </a:r>
            <a:endParaRPr lang="zh-CN" altLang="en-US" sz="2400" b="1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7320" y="1910533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mtClean="0"/>
              <a:t>Though succeeds </a:t>
            </a:r>
            <a:r>
              <a:rPr lang="en-US" altLang="zh-CN" dirty="0" smtClean="0"/>
              <a:t>in the large structure in cosmology, the CDM model still confronts with small structure problems which means that it  gives inconsistent predictions in the small cosmological scales such as clusters,</a:t>
            </a:r>
            <a:r>
              <a:rPr lang="zh-CN" altLang="en-US" dirty="0" smtClean="0"/>
              <a:t> </a:t>
            </a:r>
            <a:r>
              <a:rPr lang="en-US" altLang="zh-CN" dirty="0" smtClean="0"/>
              <a:t>galaxies and dwarf galaxies. The problems are so-called</a:t>
            </a:r>
          </a:p>
        </p:txBody>
      </p:sp>
    </p:spTree>
    <p:extLst>
      <p:ext uri="{BB962C8B-B14F-4D97-AF65-F5344CB8AC3E}">
        <p14:creationId xmlns:p14="http://schemas.microsoft.com/office/powerpoint/2010/main" val="413873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40</a:t>
            </a:fld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971600" y="40466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Just like proton and proton collision!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" t="5901" r="48380" b="8420"/>
          <a:stretch/>
        </p:blipFill>
        <p:spPr>
          <a:xfrm>
            <a:off x="2411760" y="1412776"/>
            <a:ext cx="446449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8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41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1307"/>
            <a:ext cx="9144000" cy="527538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812360" y="1052736"/>
            <a:ext cx="936104" cy="864095"/>
            <a:chOff x="4572000" y="980729"/>
            <a:chExt cx="936104" cy="86409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60" r="89763" b="78160"/>
            <a:stretch/>
          </p:blipFill>
          <p:spPr>
            <a:xfrm>
              <a:off x="4572000" y="980729"/>
              <a:ext cx="936104" cy="864095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 bwMode="auto">
            <a:xfrm>
              <a:off x="5364088" y="1556792"/>
              <a:ext cx="144016" cy="2160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668344" y="4941169"/>
            <a:ext cx="936104" cy="864095"/>
            <a:chOff x="4572000" y="980729"/>
            <a:chExt cx="936104" cy="86409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60" r="89763" b="78160"/>
            <a:stretch/>
          </p:blipFill>
          <p:spPr>
            <a:xfrm>
              <a:off x="4572000" y="980729"/>
              <a:ext cx="936104" cy="864095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 bwMode="auto">
            <a:xfrm>
              <a:off x="5364088" y="1556792"/>
              <a:ext cx="144016" cy="2160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11" name="矩形 10"/>
          <p:cNvSpPr/>
          <p:nvPr/>
        </p:nvSpPr>
        <p:spPr bwMode="auto">
          <a:xfrm>
            <a:off x="7380312" y="791307"/>
            <a:ext cx="1296144" cy="4054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466" b="95203"/>
          <a:stretch/>
        </p:blipFill>
        <p:spPr>
          <a:xfrm>
            <a:off x="7814084" y="897904"/>
            <a:ext cx="963216" cy="25304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 bwMode="auto">
          <a:xfrm>
            <a:off x="7452320" y="5831867"/>
            <a:ext cx="1296144" cy="4054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466" b="95203"/>
          <a:stretch/>
        </p:blipFill>
        <p:spPr>
          <a:xfrm>
            <a:off x="7668344" y="5805264"/>
            <a:ext cx="963216" cy="25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6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42</a:t>
            </a:fld>
            <a:endParaRPr lang="en-US" altLang="zh-CN"/>
          </a:p>
        </p:txBody>
      </p:sp>
      <p:sp>
        <p:nvSpPr>
          <p:cNvPr id="4" name="标题 2"/>
          <p:cNvSpPr txBox="1">
            <a:spLocks/>
          </p:cNvSpPr>
          <p:nvPr/>
        </p:nvSpPr>
        <p:spPr>
          <a:xfrm>
            <a:off x="685800" y="476672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 kern="0" dirty="0" smtClean="0"/>
              <a:t>High energy pp elastic scattering</a:t>
            </a:r>
            <a:endParaRPr lang="zh-CN" altLang="en-US" kern="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388" y="5115600"/>
            <a:ext cx="6233193" cy="897777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599388" y="1604155"/>
            <a:ext cx="3096344" cy="3096344"/>
            <a:chOff x="611560" y="836712"/>
            <a:chExt cx="4176464" cy="4176464"/>
          </a:xfrm>
        </p:grpSpPr>
        <p:sp>
          <p:nvSpPr>
            <p:cNvPr id="7" name="椭圆 6"/>
            <p:cNvSpPr/>
            <p:nvPr/>
          </p:nvSpPr>
          <p:spPr bwMode="auto">
            <a:xfrm>
              <a:off x="2051720" y="2276872"/>
              <a:ext cx="1368152" cy="1296144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611560" y="836712"/>
              <a:ext cx="4176464" cy="4176464"/>
            </a:xfrm>
            <a:prstGeom prst="ellipse">
              <a:avLst/>
            </a:prstGeom>
            <a:gradFill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2">
                    <a:lumMod val="40000"/>
                    <a:lumOff val="60000"/>
                    <a:alpha val="44000"/>
                  </a:schemeClr>
                </a:gs>
              </a:gsLst>
              <a:path path="shape">
                <a:fillToRect l="50000" t="50000" r="50000" b="50000"/>
              </a:path>
            </a:gradFill>
            <a:ln w="9525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191676" y="1628800"/>
            <a:ext cx="3044620" cy="3096344"/>
            <a:chOff x="611560" y="836712"/>
            <a:chExt cx="4176464" cy="4176464"/>
          </a:xfrm>
        </p:grpSpPr>
        <p:sp>
          <p:nvSpPr>
            <p:cNvPr id="11" name="椭圆 10"/>
            <p:cNvSpPr/>
            <p:nvPr/>
          </p:nvSpPr>
          <p:spPr bwMode="auto">
            <a:xfrm>
              <a:off x="2051720" y="2276872"/>
              <a:ext cx="1368152" cy="1296144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" name="椭圆 11"/>
            <p:cNvSpPr/>
            <p:nvPr/>
          </p:nvSpPr>
          <p:spPr bwMode="auto">
            <a:xfrm>
              <a:off x="611560" y="836712"/>
              <a:ext cx="4176464" cy="4176464"/>
            </a:xfrm>
            <a:prstGeom prst="ellipse">
              <a:avLst/>
            </a:prstGeom>
            <a:gradFill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2">
                    <a:lumMod val="40000"/>
                    <a:lumOff val="60000"/>
                    <a:alpha val="44000"/>
                  </a:schemeClr>
                </a:gs>
              </a:gsLst>
              <a:path path="shape">
                <a:fillToRect l="50000" t="50000" r="50000" b="50000"/>
              </a:path>
            </a:gradFill>
            <a:ln w="9525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15" name="右箭头 14"/>
          <p:cNvSpPr/>
          <p:nvPr/>
        </p:nvSpPr>
        <p:spPr bwMode="auto">
          <a:xfrm>
            <a:off x="3632993" y="3086961"/>
            <a:ext cx="611177" cy="198023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6" name="右箭头 15"/>
          <p:cNvSpPr/>
          <p:nvPr/>
        </p:nvSpPr>
        <p:spPr bwMode="auto">
          <a:xfrm rot="10800000">
            <a:off x="4644161" y="3086961"/>
            <a:ext cx="611177" cy="198023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3174252" y="5247698"/>
            <a:ext cx="749675" cy="58028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488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43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187" y="260648"/>
            <a:ext cx="5282769" cy="4176464"/>
          </a:xfrm>
          <a:prstGeom prst="rect">
            <a:avLst/>
          </a:prstGeom>
        </p:spPr>
      </p:pic>
      <p:sp>
        <p:nvSpPr>
          <p:cNvPr id="4" name="矩形标注 3"/>
          <p:cNvSpPr/>
          <p:nvPr/>
        </p:nvSpPr>
        <p:spPr bwMode="auto">
          <a:xfrm>
            <a:off x="6156176" y="908720"/>
            <a:ext cx="2376264" cy="432048"/>
          </a:xfrm>
          <a:prstGeom prst="wedgeRectCallout">
            <a:avLst>
              <a:gd name="adj1" fmla="val -119234"/>
              <a:gd name="adj2" fmla="val -244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Mass of the mediator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1" y="4797152"/>
            <a:ext cx="4665491" cy="1368152"/>
          </a:xfrm>
          <a:prstGeom prst="rect">
            <a:avLst/>
          </a:prstGeom>
        </p:spPr>
      </p:pic>
      <p:sp>
        <p:nvSpPr>
          <p:cNvPr id="7" name="矩形标注 6"/>
          <p:cNvSpPr/>
          <p:nvPr/>
        </p:nvSpPr>
        <p:spPr bwMode="auto">
          <a:xfrm>
            <a:off x="1115616" y="6248400"/>
            <a:ext cx="2664296" cy="360040"/>
          </a:xfrm>
          <a:prstGeom prst="wedgeRectCallout">
            <a:avLst>
              <a:gd name="adj1" fmla="val -2656"/>
              <a:gd name="adj2" fmla="val -26033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err="1" smtClean="0">
                <a:latin typeface="Arial" charset="0"/>
              </a:rPr>
              <a:t>Eikonal</a:t>
            </a:r>
            <a:r>
              <a:rPr lang="en-US" altLang="zh-CN" dirty="0" smtClean="0">
                <a:latin typeface="Arial" charset="0"/>
              </a:rPr>
              <a:t> approximation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008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44</a:t>
            </a:fld>
            <a:endParaRPr lang="en-US" altLang="zh-CN"/>
          </a:p>
        </p:txBody>
      </p:sp>
      <p:sp>
        <p:nvSpPr>
          <p:cNvPr id="4" name="标题 2"/>
          <p:cNvSpPr txBox="1">
            <a:spLocks/>
          </p:cNvSpPr>
          <p:nvPr/>
        </p:nvSpPr>
        <p:spPr>
          <a:xfrm>
            <a:off x="685800" y="476672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 kern="0" dirty="0" err="1" smtClean="0"/>
              <a:t>Eikonal</a:t>
            </a:r>
            <a:r>
              <a:rPr lang="en-US" altLang="zh-CN" kern="0" dirty="0" smtClean="0"/>
              <a:t> approximation</a:t>
            </a:r>
            <a:endParaRPr lang="zh-CN" altLang="en-US" kern="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370" y="1226561"/>
            <a:ext cx="5111490" cy="201622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790" y="3216479"/>
            <a:ext cx="4442446" cy="53691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3888338"/>
            <a:ext cx="5184660" cy="104188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720" y="5461117"/>
            <a:ext cx="3871286" cy="73319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7814" y="5175105"/>
            <a:ext cx="5960503" cy="2860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7704" y="6052936"/>
            <a:ext cx="4375124" cy="74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4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45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25" b="11111"/>
          <a:stretch/>
        </p:blipFill>
        <p:spPr>
          <a:xfrm>
            <a:off x="827584" y="1484784"/>
            <a:ext cx="7523739" cy="345638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15616" y="5589240"/>
            <a:ext cx="6550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accent2">
                    <a:lumMod val="50000"/>
                  </a:schemeClr>
                </a:solidFill>
              </a:rPr>
              <a:t>Classical picture of </a:t>
            </a:r>
            <a:r>
              <a:rPr lang="en-US" altLang="zh-CN" sz="2400" b="1" dirty="0" err="1" smtClean="0">
                <a:solidFill>
                  <a:schemeClr val="accent2">
                    <a:lumMod val="50000"/>
                  </a:schemeClr>
                </a:solidFill>
              </a:rPr>
              <a:t>Eikonal</a:t>
            </a:r>
            <a:r>
              <a:rPr lang="en-US" altLang="zh-CN" sz="2400" b="1" dirty="0" smtClean="0">
                <a:solidFill>
                  <a:schemeClr val="accent2">
                    <a:lumMod val="50000"/>
                  </a:schemeClr>
                </a:solidFill>
              </a:rPr>
              <a:t> approximation</a:t>
            </a:r>
            <a:endParaRPr lang="zh-CN" alt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矩形标注 4"/>
          <p:cNvSpPr/>
          <p:nvPr/>
        </p:nvSpPr>
        <p:spPr bwMode="auto">
          <a:xfrm>
            <a:off x="5653100" y="908720"/>
            <a:ext cx="1800200" cy="432048"/>
          </a:xfrm>
          <a:prstGeom prst="wedgeRectCallout">
            <a:avLst>
              <a:gd name="adj1" fmla="val -130946"/>
              <a:gd name="adj2" fmla="val 27130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>
                <a:latin typeface="Arial" charset="0"/>
              </a:rPr>
              <a:t>Impact factor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760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46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913836"/>
            <a:ext cx="4906534" cy="1836412"/>
          </a:xfrm>
          <a:prstGeom prst="rect">
            <a:avLst/>
          </a:prstGeom>
        </p:spPr>
      </p:pic>
      <p:sp>
        <p:nvSpPr>
          <p:cNvPr id="6" name="标题 2"/>
          <p:cNvSpPr txBox="1">
            <a:spLocks/>
          </p:cNvSpPr>
          <p:nvPr/>
        </p:nvSpPr>
        <p:spPr>
          <a:xfrm>
            <a:off x="251520" y="49188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/>
            <a:r>
              <a:rPr lang="en-US" altLang="zh-CN" kern="0" dirty="0" smtClean="0"/>
              <a:t>pp elastic scattering</a:t>
            </a:r>
            <a:endParaRPr lang="zh-CN" altLang="en-US" kern="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l="14783" t="2268" r="-4223" b="-2268"/>
          <a:stretch/>
        </p:blipFill>
        <p:spPr>
          <a:xfrm>
            <a:off x="395536" y="1504381"/>
            <a:ext cx="3049725" cy="86409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221088"/>
            <a:ext cx="4872790" cy="6417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0645" y="1073802"/>
            <a:ext cx="4608765" cy="33817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2826732"/>
            <a:ext cx="2753434" cy="8455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5874372"/>
            <a:ext cx="2704018" cy="78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1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47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60" y="2276872"/>
            <a:ext cx="4050925" cy="3202590"/>
          </a:xfrm>
          <a:prstGeom prst="rect">
            <a:avLst/>
          </a:prstGeom>
        </p:spPr>
      </p:pic>
      <p:sp>
        <p:nvSpPr>
          <p:cNvPr id="4" name="矩形标注 3"/>
          <p:cNvSpPr/>
          <p:nvPr/>
        </p:nvSpPr>
        <p:spPr bwMode="auto">
          <a:xfrm>
            <a:off x="4769548" y="2456892"/>
            <a:ext cx="2376264" cy="432048"/>
          </a:xfrm>
          <a:prstGeom prst="wedgeRectCallout">
            <a:avLst>
              <a:gd name="adj1" fmla="val -134919"/>
              <a:gd name="adj2" fmla="val 4586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Mass of the mediator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5" y="3501008"/>
            <a:ext cx="4104455" cy="1203629"/>
          </a:xfrm>
          <a:prstGeom prst="rect">
            <a:avLst/>
          </a:prstGeom>
        </p:spPr>
      </p:pic>
      <p:sp>
        <p:nvSpPr>
          <p:cNvPr id="8" name="矩形标注 7"/>
          <p:cNvSpPr/>
          <p:nvPr/>
        </p:nvSpPr>
        <p:spPr bwMode="auto">
          <a:xfrm>
            <a:off x="1745212" y="6093296"/>
            <a:ext cx="1944216" cy="432048"/>
          </a:xfrm>
          <a:prstGeom prst="wedgeRectCallout">
            <a:avLst>
              <a:gd name="adj1" fmla="val -28679"/>
              <a:gd name="adj2" fmla="val -27965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Input parameter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" name="标题 2"/>
          <p:cNvSpPr txBox="1">
            <a:spLocks/>
          </p:cNvSpPr>
          <p:nvPr/>
        </p:nvSpPr>
        <p:spPr>
          <a:xfrm>
            <a:off x="251520" y="409228"/>
            <a:ext cx="8568952" cy="9315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/>
            <a:r>
              <a:rPr lang="en-US" altLang="zh-CN" sz="3200" kern="0" dirty="0"/>
              <a:t>E</a:t>
            </a:r>
            <a:r>
              <a:rPr lang="en-US" altLang="zh-CN" sz="3200" kern="0" dirty="0" smtClean="0"/>
              <a:t>lastic scattering of self-interacting dark matter</a:t>
            </a:r>
            <a:endParaRPr lang="zh-CN" alt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170448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48</a:t>
            </a:fld>
            <a:endParaRPr lang="en-US" altLang="zh-CN"/>
          </a:p>
        </p:txBody>
      </p:sp>
      <p:sp>
        <p:nvSpPr>
          <p:cNvPr id="3" name="标题 4"/>
          <p:cNvSpPr txBox="1">
            <a:spLocks/>
          </p:cNvSpPr>
          <p:nvPr/>
        </p:nvSpPr>
        <p:spPr>
          <a:xfrm>
            <a:off x="611560" y="2420888"/>
            <a:ext cx="8064896" cy="151216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/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</a:rPr>
              <a:t>THE KEY POINT IS THE CALCULATION OF THE </a:t>
            </a:r>
            <a:r>
              <a:rPr lang="en-US" altLang="zh-CN" sz="3200" b="1" dirty="0">
                <a:solidFill>
                  <a:srgbClr val="FF0000"/>
                </a:solidFill>
              </a:rPr>
              <a:t>FORM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FACTOR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0150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49</a:t>
            </a:fld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6672"/>
            <a:ext cx="842434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3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555776" y="4509120"/>
            <a:ext cx="3214089" cy="2088232"/>
            <a:chOff x="2555776" y="4725144"/>
            <a:chExt cx="3214089" cy="2088232"/>
          </a:xfrm>
        </p:grpSpPr>
        <p:grpSp>
          <p:nvGrpSpPr>
            <p:cNvPr id="3" name="组合 2"/>
            <p:cNvGrpSpPr/>
            <p:nvPr/>
          </p:nvGrpSpPr>
          <p:grpSpPr>
            <a:xfrm>
              <a:off x="2555776" y="4725144"/>
              <a:ext cx="3214089" cy="2088232"/>
              <a:chOff x="421807" y="332656"/>
              <a:chExt cx="8403181" cy="6165304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1807" y="332656"/>
                <a:ext cx="8403181" cy="6165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椭圆 7"/>
              <p:cNvSpPr/>
              <p:nvPr/>
            </p:nvSpPr>
            <p:spPr bwMode="auto">
              <a:xfrm rot="5400000">
                <a:off x="575556" y="3753036"/>
                <a:ext cx="3384376" cy="720080"/>
              </a:xfrm>
              <a:prstGeom prst="ellipse">
                <a:avLst/>
              </a:prstGeom>
              <a:solidFill>
                <a:srgbClr val="FFC000">
                  <a:alpha val="45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5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charset="0"/>
                    <a:ea typeface="宋体" pitchFamily="2" charset="-122"/>
                  </a:rPr>
                  <a:t>Self-interactions</a:t>
                </a:r>
                <a:endParaRPr kumimoji="0" lang="zh-CN" altLang="en-US" sz="5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</p:grpSp>
        <p:sp>
          <p:nvSpPr>
            <p:cNvPr id="4" name="圆角矩形 3"/>
            <p:cNvSpPr/>
            <p:nvPr/>
          </p:nvSpPr>
          <p:spPr bwMode="auto">
            <a:xfrm>
              <a:off x="2987824" y="4725144"/>
              <a:ext cx="2160240" cy="28803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718455" y="193948"/>
            <a:ext cx="777240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Solutions</a:t>
            </a:r>
            <a:endParaRPr lang="en-US" altLang="zh-CN" b="1" dirty="0">
              <a:solidFill>
                <a:schemeClr val="accent6">
                  <a:lumMod val="7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1"/>
          </p:nvPr>
        </p:nvSpPr>
        <p:spPr>
          <a:xfrm>
            <a:off x="899592" y="1186408"/>
            <a:ext cx="7777770" cy="4114800"/>
          </a:xfrm>
        </p:spPr>
        <p:txBody>
          <a:bodyPr/>
          <a:lstStyle/>
          <a:p>
            <a:r>
              <a:rPr lang="en-US" altLang="zh-CN" dirty="0" smtClean="0"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Astrophysics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400" dirty="0" smtClean="0">
                <a:solidFill>
                  <a:schemeClr val="accent2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Including baryons in the simulation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400" dirty="0" smtClean="0">
                <a:solidFill>
                  <a:schemeClr val="accent2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Supernova feedback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400" dirty="0" smtClean="0">
                <a:solidFill>
                  <a:schemeClr val="accent2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Tidal effects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400" dirty="0" smtClean="0">
                <a:solidFill>
                  <a:schemeClr val="accent2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Low star-formation rates</a:t>
            </a:r>
          </a:p>
          <a:p>
            <a:pPr marL="514350" indent="-514350">
              <a:buFont typeface="+mj-lt"/>
              <a:buAutoNum type="arabicPeriod"/>
            </a:pPr>
            <a:endParaRPr lang="en-US" altLang="zh-CN" sz="2400" dirty="0" smtClean="0">
              <a:solidFill>
                <a:schemeClr val="accent2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j-cs"/>
            </a:endParaRPr>
          </a:p>
          <a:p>
            <a:r>
              <a:rPr lang="en-US" altLang="zh-CN" sz="2400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Particle physics</a:t>
            </a:r>
          </a:p>
          <a:p>
            <a:pPr marL="0" indent="0"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Self-interaction between dark matter</a:t>
            </a:r>
            <a:endParaRPr lang="zh-CN" altLang="en-US" sz="2400" b="1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>
              <a:buNone/>
            </a:pPr>
            <a:endParaRPr lang="en-US" altLang="zh-CN" sz="2400" dirty="0" smtClean="0">
              <a:solidFill>
                <a:schemeClr val="accent2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j-cs"/>
            </a:endParaRPr>
          </a:p>
          <a:p>
            <a:pPr marL="0" indent="0">
              <a:buNone/>
            </a:pPr>
            <a:endParaRPr lang="zh-CN" altLang="en-US" dirty="0">
              <a:solidFill>
                <a:schemeClr val="accent2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6851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139936"/>
            <a:ext cx="4248472" cy="24028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2874497"/>
            <a:ext cx="4705465" cy="9015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224" y="4163769"/>
            <a:ext cx="2016224" cy="95027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8224" y="5001370"/>
            <a:ext cx="2136289" cy="72008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4335692" y="320595"/>
            <a:ext cx="4628796" cy="2544925"/>
            <a:chOff x="1455372" y="91987"/>
            <a:chExt cx="5636908" cy="3120989"/>
          </a:xfrm>
        </p:grpSpPr>
        <p:grpSp>
          <p:nvGrpSpPr>
            <p:cNvPr id="7" name="组合 6"/>
            <p:cNvGrpSpPr/>
            <p:nvPr/>
          </p:nvGrpSpPr>
          <p:grpSpPr>
            <a:xfrm>
              <a:off x="1455372" y="91987"/>
              <a:ext cx="3096344" cy="3096344"/>
              <a:chOff x="611560" y="836712"/>
              <a:chExt cx="4176464" cy="4176464"/>
            </a:xfrm>
          </p:grpSpPr>
          <p:sp>
            <p:nvSpPr>
              <p:cNvPr id="8" name="椭圆 7"/>
              <p:cNvSpPr/>
              <p:nvPr/>
            </p:nvSpPr>
            <p:spPr bwMode="auto">
              <a:xfrm>
                <a:off x="2051720" y="2276872"/>
                <a:ext cx="1368152" cy="1296144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 bwMode="auto">
              <a:xfrm>
                <a:off x="611560" y="836712"/>
                <a:ext cx="4176464" cy="4176464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40000"/>
                      <a:lumOff val="60000"/>
                      <a:alpha val="44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4047660" y="116632"/>
              <a:ext cx="3044620" cy="3096344"/>
              <a:chOff x="611560" y="836712"/>
              <a:chExt cx="4176464" cy="4176464"/>
            </a:xfrm>
          </p:grpSpPr>
          <p:sp>
            <p:nvSpPr>
              <p:cNvPr id="11" name="椭圆 10"/>
              <p:cNvSpPr/>
              <p:nvPr/>
            </p:nvSpPr>
            <p:spPr bwMode="auto">
              <a:xfrm>
                <a:off x="2051720" y="2276872"/>
                <a:ext cx="1368152" cy="1296144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 bwMode="auto">
              <a:xfrm>
                <a:off x="611560" y="836712"/>
                <a:ext cx="4176464" cy="4176464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40000"/>
                      <a:lumOff val="60000"/>
                      <a:alpha val="44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</p:grpSp>
      </p:grpSp>
      <p:sp>
        <p:nvSpPr>
          <p:cNvPr id="13" name="文本框 12"/>
          <p:cNvSpPr txBox="1"/>
          <p:nvPr/>
        </p:nvSpPr>
        <p:spPr>
          <a:xfrm>
            <a:off x="4572000" y="38843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 dipole form factor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4932040" y="619565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From Rev. Mod. Phys. 57. 563 </a:t>
            </a:r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589" y="346168"/>
            <a:ext cx="3503794" cy="3664845"/>
          </a:xfrm>
          <a:prstGeom prst="rect">
            <a:avLst/>
          </a:prstGeom>
        </p:spPr>
      </p:pic>
      <p:cxnSp>
        <p:nvCxnSpPr>
          <p:cNvPr id="17" name="直接连接符 16"/>
          <p:cNvCxnSpPr/>
          <p:nvPr/>
        </p:nvCxnSpPr>
        <p:spPr bwMode="auto">
          <a:xfrm>
            <a:off x="755576" y="4869160"/>
            <a:ext cx="129614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直接连接符 17"/>
          <p:cNvCxnSpPr/>
          <p:nvPr/>
        </p:nvCxnSpPr>
        <p:spPr bwMode="auto">
          <a:xfrm>
            <a:off x="907976" y="3573016"/>
            <a:ext cx="20078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8672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51</a:t>
            </a:fld>
            <a:endParaRPr lang="en-US" altLang="zh-CN"/>
          </a:p>
        </p:txBody>
      </p:sp>
      <p:sp>
        <p:nvSpPr>
          <p:cNvPr id="3" name="标题 2"/>
          <p:cNvSpPr txBox="1">
            <a:spLocks/>
          </p:cNvSpPr>
          <p:nvPr/>
        </p:nvSpPr>
        <p:spPr>
          <a:xfrm>
            <a:off x="251520" y="409228"/>
            <a:ext cx="8568952" cy="13635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/>
            <a:r>
              <a:rPr lang="en-US" altLang="zh-CN" sz="3200" kern="0" dirty="0">
                <a:solidFill>
                  <a:schemeClr val="accent2">
                    <a:lumMod val="50000"/>
                  </a:schemeClr>
                </a:solidFill>
              </a:rPr>
              <a:t>E</a:t>
            </a:r>
            <a:r>
              <a:rPr lang="en-US" altLang="zh-CN" sz="3200" kern="0" dirty="0" smtClean="0">
                <a:solidFill>
                  <a:schemeClr val="accent2">
                    <a:lumMod val="50000"/>
                  </a:schemeClr>
                </a:solidFill>
              </a:rPr>
              <a:t>lastic scattering of self-interacting dark matter confronts the small scale problem</a:t>
            </a:r>
            <a:endParaRPr lang="zh-CN" altLang="en-US" sz="320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633446"/>
            <a:ext cx="2057749" cy="57606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11560" y="170080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Define the reference cross section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276782"/>
            <a:ext cx="2565219" cy="5760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327" y="2204774"/>
            <a:ext cx="3344362" cy="7201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07" y="2973957"/>
            <a:ext cx="8534071" cy="3528302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 bwMode="auto">
          <a:xfrm>
            <a:off x="4571999" y="1700808"/>
            <a:ext cx="1913733" cy="50405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8966" y="2023684"/>
            <a:ext cx="2016224" cy="950273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 bwMode="auto">
          <a:xfrm>
            <a:off x="7479792" y="2070140"/>
            <a:ext cx="585108" cy="49523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363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52</a:t>
            </a:fld>
            <a:endParaRPr lang="en-US" altLang="zh-CN"/>
          </a:p>
        </p:txBody>
      </p:sp>
      <p:sp>
        <p:nvSpPr>
          <p:cNvPr id="3" name="标题 2"/>
          <p:cNvSpPr txBox="1">
            <a:spLocks/>
          </p:cNvSpPr>
          <p:nvPr/>
        </p:nvSpPr>
        <p:spPr>
          <a:xfrm>
            <a:off x="251520" y="409228"/>
            <a:ext cx="8568952" cy="13635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/>
            <a:r>
              <a:rPr lang="en-US" altLang="zh-CN" sz="3200" kern="0" dirty="0">
                <a:solidFill>
                  <a:schemeClr val="accent2">
                    <a:lumMod val="50000"/>
                  </a:schemeClr>
                </a:solidFill>
              </a:rPr>
              <a:t>E</a:t>
            </a:r>
            <a:r>
              <a:rPr lang="en-US" altLang="zh-CN" sz="3200" kern="0" dirty="0" smtClean="0">
                <a:solidFill>
                  <a:schemeClr val="accent2">
                    <a:lumMod val="50000"/>
                  </a:schemeClr>
                </a:solidFill>
              </a:rPr>
              <a:t>lastic scattering of self-interacting dark matter confronts the small scale problem</a:t>
            </a:r>
            <a:endParaRPr lang="zh-CN" altLang="en-US" sz="320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79307"/>
            <a:ext cx="8620722" cy="417646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 bwMode="auto">
          <a:xfrm>
            <a:off x="5220072" y="2212167"/>
            <a:ext cx="2016224" cy="3377073"/>
          </a:xfrm>
          <a:prstGeom prst="rect">
            <a:avLst/>
          </a:prstGeom>
          <a:solidFill>
            <a:srgbClr val="FF0000">
              <a:alpha val="4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0" name="矩形标注 9"/>
          <p:cNvSpPr/>
          <p:nvPr/>
        </p:nvSpPr>
        <p:spPr bwMode="auto">
          <a:xfrm>
            <a:off x="4718145" y="1645636"/>
            <a:ext cx="4392488" cy="360040"/>
          </a:xfrm>
          <a:prstGeom prst="wedgeRectCallout">
            <a:avLst>
              <a:gd name="adj1" fmla="val -18276"/>
              <a:gd name="adj2" fmla="val 13581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>
                <a:latin typeface="Arial" charset="0"/>
              </a:rPr>
              <a:t>Invalid region of </a:t>
            </a:r>
            <a:r>
              <a:rPr lang="en-US" altLang="zh-CN" dirty="0" err="1" smtClean="0">
                <a:latin typeface="Arial" charset="0"/>
              </a:rPr>
              <a:t>Eikonal</a:t>
            </a:r>
            <a:r>
              <a:rPr lang="en-US" altLang="zh-CN" dirty="0" smtClean="0">
                <a:latin typeface="Arial" charset="0"/>
              </a:rPr>
              <a:t> approximation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802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728538" y="125388"/>
            <a:ext cx="77724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CONCLUSION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0262" y="1196752"/>
            <a:ext cx="8568952" cy="509360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Self-interaction of dark matter needs deep </a:t>
            </a:r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studies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cross sections merely in the Born approximation can not solve the small-scale </a:t>
            </a: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anomalies.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Though the Self-interaction can be realized, the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Sommerfeld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Enhancement are reduced in case of puffy dark 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matter. This is key difference between interacting by a mediator and by radius.</a:t>
            </a:r>
            <a:endParaRPr lang="en-US" altLang="zh-CN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Chou-Yang model are very beautiful and predictive.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Simplicity and analyticity is our struggle!</a:t>
            </a:r>
            <a:endParaRPr lang="zh-CN" altLang="en-US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53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538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2492896"/>
            <a:ext cx="777240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THANKS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！</a:t>
            </a: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141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807" y="332656"/>
            <a:ext cx="8403181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椭圆 1"/>
          <p:cNvSpPr/>
          <p:nvPr/>
        </p:nvSpPr>
        <p:spPr bwMode="auto">
          <a:xfrm rot="5400000">
            <a:off x="575556" y="3753036"/>
            <a:ext cx="3384376" cy="720080"/>
          </a:xfrm>
          <a:prstGeom prst="ellipse">
            <a:avLst/>
          </a:prstGeom>
          <a:solidFill>
            <a:srgbClr val="FFC000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宋体" pitchFamily="2" charset="-122"/>
              </a:rPr>
              <a:t>Self-interactions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1475656" y="476672"/>
            <a:ext cx="5904656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What</a:t>
            </a:r>
            <a:r>
              <a:rPr kumimoji="0" lang="en-US" altLang="zh-CN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 is self-interactions?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47864" y="42930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WIMP, EW?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125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314" y="4198249"/>
            <a:ext cx="7416824" cy="265453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44" y="888090"/>
            <a:ext cx="5905500" cy="1323975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 bwMode="auto">
          <a:xfrm>
            <a:off x="5579268" y="894953"/>
            <a:ext cx="1296144" cy="4320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862" y="2027692"/>
            <a:ext cx="2319742" cy="178643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58314" y="367859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WIMP miracle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58314" y="4208871"/>
            <a:ext cx="48965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simulation of the small structure needs 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740" y="2012243"/>
            <a:ext cx="2232248" cy="2064829"/>
          </a:xfrm>
        </p:spPr>
      </p:pic>
      <p:pic>
        <p:nvPicPr>
          <p:cNvPr id="9" name="Picture 2" descr="stopandgo-lores.jpg                                            000270ADMacintosh HD                   B74677AA: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35" y="2060848"/>
            <a:ext cx="2550657" cy="191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58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60648"/>
            <a:ext cx="7603218" cy="518457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5576" y="5445224"/>
            <a:ext cx="7603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 smtClean="0">
                <a:latin typeface="+mj-lt"/>
              </a:rPr>
              <a:t>Self-interacting </a:t>
            </a:r>
            <a:r>
              <a:rPr lang="en-US" altLang="zh-CN" dirty="0">
                <a:latin typeface="+mj-lt"/>
              </a:rPr>
              <a:t>DM (SIDM) may provide a consistent solution to the DM deficit problem across all scales, even though individual systems exhibit a wide diversity in halo properties. Since the characteristic velocity of DM particles varies across these </a:t>
            </a:r>
            <a:r>
              <a:rPr lang="en-US" altLang="zh-CN" dirty="0" smtClean="0">
                <a:latin typeface="+mj-lt"/>
              </a:rPr>
              <a:t>systems. </a:t>
            </a:r>
            <a:r>
              <a:rPr lang="en-US" altLang="zh-CN" dirty="0" smtClean="0">
                <a:solidFill>
                  <a:srgbClr val="FF0000"/>
                </a:solidFill>
                <a:latin typeface="+mj-lt"/>
              </a:rPr>
              <a:t>Special velocity dependence is needed.</a:t>
            </a:r>
            <a:endParaRPr lang="zh-CN" altLang="en-US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227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291800" y="258329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accent2">
                    <a:lumMod val="75000"/>
                  </a:schemeClr>
                </a:solidFill>
              </a:rPr>
              <a:t>High energy collision and self-interaction?</a:t>
            </a:r>
            <a:endParaRPr lang="zh-CN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0582" y="4405217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accent2">
                    <a:lumMod val="75000"/>
                  </a:schemeClr>
                </a:solidFill>
              </a:rPr>
              <a:t>Born approximation?</a:t>
            </a:r>
            <a:endParaRPr lang="zh-CN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605759" y="980728"/>
            <a:ext cx="5126481" cy="2088232"/>
            <a:chOff x="1317727" y="1988840"/>
            <a:chExt cx="6141263" cy="2644415"/>
          </a:xfrm>
        </p:grpSpPr>
        <p:grpSp>
          <p:nvGrpSpPr>
            <p:cNvPr id="8" name="组合 7"/>
            <p:cNvGrpSpPr/>
            <p:nvPr/>
          </p:nvGrpSpPr>
          <p:grpSpPr>
            <a:xfrm>
              <a:off x="1802054" y="1988840"/>
              <a:ext cx="1512168" cy="2422204"/>
              <a:chOff x="1403648" y="718764"/>
              <a:chExt cx="1512168" cy="2422204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1403648" y="2060848"/>
                <a:ext cx="1512168" cy="1080120"/>
                <a:chOff x="1403648" y="3212976"/>
                <a:chExt cx="1512168" cy="1080120"/>
              </a:xfrm>
            </p:grpSpPr>
            <p:cxnSp>
              <p:nvCxnSpPr>
                <p:cNvPr id="14" name="直接连接符 13"/>
                <p:cNvCxnSpPr/>
                <p:nvPr/>
              </p:nvCxnSpPr>
              <p:spPr bwMode="auto">
                <a:xfrm flipV="1">
                  <a:off x="1403648" y="3212976"/>
                  <a:ext cx="1512168" cy="108012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" name="直接连接符 14"/>
                <p:cNvCxnSpPr/>
                <p:nvPr/>
              </p:nvCxnSpPr>
              <p:spPr bwMode="auto">
                <a:xfrm flipH="1">
                  <a:off x="2123728" y="3737823"/>
                  <a:ext cx="72008" cy="288032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" name="直接连接符 15"/>
                <p:cNvCxnSpPr/>
                <p:nvPr/>
              </p:nvCxnSpPr>
              <p:spPr bwMode="auto">
                <a:xfrm flipH="1" flipV="1">
                  <a:off x="1907704" y="3645024"/>
                  <a:ext cx="288032" cy="72008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0" name="组合 9"/>
              <p:cNvGrpSpPr/>
              <p:nvPr/>
            </p:nvGrpSpPr>
            <p:grpSpPr>
              <a:xfrm rot="15257832">
                <a:off x="1435195" y="934788"/>
                <a:ext cx="1512168" cy="1080120"/>
                <a:chOff x="1403648" y="3212976"/>
                <a:chExt cx="1512168" cy="1080120"/>
              </a:xfrm>
            </p:grpSpPr>
            <p:cxnSp>
              <p:nvCxnSpPr>
                <p:cNvPr id="11" name="直接连接符 10"/>
                <p:cNvCxnSpPr/>
                <p:nvPr/>
              </p:nvCxnSpPr>
              <p:spPr bwMode="auto">
                <a:xfrm flipV="1">
                  <a:off x="1403648" y="3212976"/>
                  <a:ext cx="1512168" cy="108012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" name="直接连接符 11"/>
                <p:cNvCxnSpPr/>
                <p:nvPr/>
              </p:nvCxnSpPr>
              <p:spPr bwMode="auto">
                <a:xfrm flipH="1">
                  <a:off x="2123728" y="3737823"/>
                  <a:ext cx="72008" cy="288032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" name="直接连接符 12"/>
                <p:cNvCxnSpPr/>
                <p:nvPr/>
              </p:nvCxnSpPr>
              <p:spPr bwMode="auto">
                <a:xfrm flipH="1" flipV="1">
                  <a:off x="1907704" y="3645024"/>
                  <a:ext cx="288032" cy="72008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17" name="组合 16"/>
            <p:cNvGrpSpPr/>
            <p:nvPr/>
          </p:nvGrpSpPr>
          <p:grpSpPr>
            <a:xfrm rot="16200000">
              <a:off x="4222367" y="2239959"/>
              <a:ext cx="326836" cy="2143125"/>
              <a:chOff x="1857378" y="2451100"/>
              <a:chExt cx="326836" cy="2143125"/>
            </a:xfrm>
          </p:grpSpPr>
          <p:sp>
            <p:nvSpPr>
              <p:cNvPr id="18" name="Freeform 2"/>
              <p:cNvSpPr>
                <a:spLocks/>
              </p:cNvSpPr>
              <p:nvPr/>
            </p:nvSpPr>
            <p:spPr bwMode="auto">
              <a:xfrm rot="5400000">
                <a:off x="1666454" y="2642024"/>
                <a:ext cx="708683" cy="326836"/>
              </a:xfrm>
              <a:custGeom>
                <a:avLst/>
                <a:gdLst>
                  <a:gd name="T0" fmla="*/ 0 w 1536"/>
                  <a:gd name="T1" fmla="*/ 2147483647 h 720"/>
                  <a:gd name="T2" fmla="*/ 2147483647 w 1536"/>
                  <a:gd name="T3" fmla="*/ 0 h 720"/>
                  <a:gd name="T4" fmla="*/ 2147483647 w 1536"/>
                  <a:gd name="T5" fmla="*/ 2147483647 h 720"/>
                  <a:gd name="T6" fmla="*/ 2147483647 w 1536"/>
                  <a:gd name="T7" fmla="*/ 2147483647 h 720"/>
                  <a:gd name="T8" fmla="*/ 2147483647 w 1536"/>
                  <a:gd name="T9" fmla="*/ 2147483647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6"/>
                  <a:gd name="T16" fmla="*/ 0 h 720"/>
                  <a:gd name="T17" fmla="*/ 1536 w 1536"/>
                  <a:gd name="T18" fmla="*/ 720 h 7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6" h="720">
                    <a:moveTo>
                      <a:pt x="0" y="384"/>
                    </a:moveTo>
                    <a:cubicBezTo>
                      <a:pt x="108" y="192"/>
                      <a:pt x="216" y="0"/>
                      <a:pt x="336" y="0"/>
                    </a:cubicBezTo>
                    <a:cubicBezTo>
                      <a:pt x="456" y="0"/>
                      <a:pt x="584" y="264"/>
                      <a:pt x="720" y="384"/>
                    </a:cubicBezTo>
                    <a:cubicBezTo>
                      <a:pt x="856" y="504"/>
                      <a:pt x="1016" y="720"/>
                      <a:pt x="1152" y="720"/>
                    </a:cubicBezTo>
                    <a:cubicBezTo>
                      <a:pt x="1288" y="720"/>
                      <a:pt x="1412" y="552"/>
                      <a:pt x="1536" y="38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9" name="Freeform 3"/>
              <p:cNvSpPr>
                <a:spLocks/>
              </p:cNvSpPr>
              <p:nvPr/>
            </p:nvSpPr>
            <p:spPr bwMode="auto">
              <a:xfrm rot="5400000">
                <a:off x="1666454" y="3358178"/>
                <a:ext cx="708683" cy="326836"/>
              </a:xfrm>
              <a:custGeom>
                <a:avLst/>
                <a:gdLst>
                  <a:gd name="T0" fmla="*/ 0 w 1536"/>
                  <a:gd name="T1" fmla="*/ 2147483647 h 720"/>
                  <a:gd name="T2" fmla="*/ 2147483647 w 1536"/>
                  <a:gd name="T3" fmla="*/ 0 h 720"/>
                  <a:gd name="T4" fmla="*/ 2147483647 w 1536"/>
                  <a:gd name="T5" fmla="*/ 2147483647 h 720"/>
                  <a:gd name="T6" fmla="*/ 2147483647 w 1536"/>
                  <a:gd name="T7" fmla="*/ 2147483647 h 720"/>
                  <a:gd name="T8" fmla="*/ 2147483647 w 1536"/>
                  <a:gd name="T9" fmla="*/ 2147483647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6"/>
                  <a:gd name="T16" fmla="*/ 0 h 720"/>
                  <a:gd name="T17" fmla="*/ 1536 w 1536"/>
                  <a:gd name="T18" fmla="*/ 720 h 7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6" h="720">
                    <a:moveTo>
                      <a:pt x="0" y="384"/>
                    </a:moveTo>
                    <a:cubicBezTo>
                      <a:pt x="108" y="192"/>
                      <a:pt x="216" y="0"/>
                      <a:pt x="336" y="0"/>
                    </a:cubicBezTo>
                    <a:cubicBezTo>
                      <a:pt x="456" y="0"/>
                      <a:pt x="584" y="264"/>
                      <a:pt x="720" y="384"/>
                    </a:cubicBezTo>
                    <a:cubicBezTo>
                      <a:pt x="856" y="504"/>
                      <a:pt x="1016" y="720"/>
                      <a:pt x="1152" y="720"/>
                    </a:cubicBezTo>
                    <a:cubicBezTo>
                      <a:pt x="1288" y="720"/>
                      <a:pt x="1412" y="552"/>
                      <a:pt x="1536" y="38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20" name="Freeform 4"/>
              <p:cNvSpPr>
                <a:spLocks/>
              </p:cNvSpPr>
              <p:nvPr/>
            </p:nvSpPr>
            <p:spPr bwMode="auto">
              <a:xfrm rot="5400000">
                <a:off x="1666454" y="4076466"/>
                <a:ext cx="708683" cy="326836"/>
              </a:xfrm>
              <a:custGeom>
                <a:avLst/>
                <a:gdLst>
                  <a:gd name="T0" fmla="*/ 0 w 1536"/>
                  <a:gd name="T1" fmla="*/ 2147483647 h 720"/>
                  <a:gd name="T2" fmla="*/ 2147483647 w 1536"/>
                  <a:gd name="T3" fmla="*/ 0 h 720"/>
                  <a:gd name="T4" fmla="*/ 2147483647 w 1536"/>
                  <a:gd name="T5" fmla="*/ 2147483647 h 720"/>
                  <a:gd name="T6" fmla="*/ 2147483647 w 1536"/>
                  <a:gd name="T7" fmla="*/ 2147483647 h 720"/>
                  <a:gd name="T8" fmla="*/ 2147483647 w 1536"/>
                  <a:gd name="T9" fmla="*/ 2147483647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6"/>
                  <a:gd name="T16" fmla="*/ 0 h 720"/>
                  <a:gd name="T17" fmla="*/ 1536 w 1536"/>
                  <a:gd name="T18" fmla="*/ 720 h 7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6" h="720">
                    <a:moveTo>
                      <a:pt x="0" y="384"/>
                    </a:moveTo>
                    <a:cubicBezTo>
                      <a:pt x="108" y="192"/>
                      <a:pt x="216" y="0"/>
                      <a:pt x="336" y="0"/>
                    </a:cubicBezTo>
                    <a:cubicBezTo>
                      <a:pt x="456" y="0"/>
                      <a:pt x="584" y="264"/>
                      <a:pt x="720" y="384"/>
                    </a:cubicBezTo>
                    <a:cubicBezTo>
                      <a:pt x="856" y="504"/>
                      <a:pt x="1016" y="720"/>
                      <a:pt x="1152" y="720"/>
                    </a:cubicBezTo>
                    <a:cubicBezTo>
                      <a:pt x="1288" y="720"/>
                      <a:pt x="1412" y="552"/>
                      <a:pt x="1536" y="38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 rot="10647906">
              <a:off x="5455279" y="2211051"/>
              <a:ext cx="1512168" cy="2422204"/>
              <a:chOff x="1403648" y="718764"/>
              <a:chExt cx="1512168" cy="2422204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1403648" y="2060848"/>
                <a:ext cx="1512168" cy="1080120"/>
                <a:chOff x="1403648" y="3212976"/>
                <a:chExt cx="1512168" cy="1080120"/>
              </a:xfrm>
            </p:grpSpPr>
            <p:cxnSp>
              <p:nvCxnSpPr>
                <p:cNvPr id="27" name="直接连接符 26"/>
                <p:cNvCxnSpPr/>
                <p:nvPr/>
              </p:nvCxnSpPr>
              <p:spPr bwMode="auto">
                <a:xfrm flipV="1">
                  <a:off x="1403648" y="3212976"/>
                  <a:ext cx="1512168" cy="108012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" name="直接连接符 27"/>
                <p:cNvCxnSpPr/>
                <p:nvPr/>
              </p:nvCxnSpPr>
              <p:spPr bwMode="auto">
                <a:xfrm flipH="1">
                  <a:off x="2123728" y="3737823"/>
                  <a:ext cx="72008" cy="288032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直接连接符 28"/>
                <p:cNvCxnSpPr/>
                <p:nvPr/>
              </p:nvCxnSpPr>
              <p:spPr bwMode="auto">
                <a:xfrm flipH="1" flipV="1">
                  <a:off x="1907704" y="3645024"/>
                  <a:ext cx="288032" cy="72008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3" name="组合 22"/>
              <p:cNvGrpSpPr/>
              <p:nvPr/>
            </p:nvGrpSpPr>
            <p:grpSpPr>
              <a:xfrm rot="15257832">
                <a:off x="1435195" y="934788"/>
                <a:ext cx="1512168" cy="1080120"/>
                <a:chOff x="1403648" y="3212976"/>
                <a:chExt cx="1512168" cy="1080120"/>
              </a:xfrm>
            </p:grpSpPr>
            <p:cxnSp>
              <p:nvCxnSpPr>
                <p:cNvPr id="24" name="直接连接符 23"/>
                <p:cNvCxnSpPr/>
                <p:nvPr/>
              </p:nvCxnSpPr>
              <p:spPr bwMode="auto">
                <a:xfrm flipV="1">
                  <a:off x="1403648" y="3212976"/>
                  <a:ext cx="1512168" cy="108012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" name="直接连接符 24"/>
                <p:cNvCxnSpPr/>
                <p:nvPr/>
              </p:nvCxnSpPr>
              <p:spPr bwMode="auto">
                <a:xfrm flipH="1">
                  <a:off x="2123728" y="3737823"/>
                  <a:ext cx="72008" cy="288032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" name="直接连接符 25"/>
                <p:cNvCxnSpPr/>
                <p:nvPr/>
              </p:nvCxnSpPr>
              <p:spPr bwMode="auto">
                <a:xfrm flipH="1" flipV="1">
                  <a:off x="1907704" y="3645024"/>
                  <a:ext cx="288032" cy="72008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/>
                <p:cNvSpPr txBox="1"/>
                <p:nvPr/>
              </p:nvSpPr>
              <p:spPr>
                <a:xfrm>
                  <a:off x="1317727" y="4221088"/>
                  <a:ext cx="32169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0" name="文本框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7727" y="4221088"/>
                  <a:ext cx="321691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9434" b="-222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/>
                <p:cNvSpPr txBox="1"/>
                <p:nvPr/>
              </p:nvSpPr>
              <p:spPr>
                <a:xfrm>
                  <a:off x="1441997" y="1988840"/>
                  <a:ext cx="32169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1" name="文本框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1997" y="1988840"/>
                  <a:ext cx="321690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9615" r="-384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/>
                <p:cNvSpPr txBox="1"/>
                <p:nvPr/>
              </p:nvSpPr>
              <p:spPr>
                <a:xfrm>
                  <a:off x="7006360" y="4221088"/>
                  <a:ext cx="32835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2" name="文本框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6360" y="4221088"/>
                  <a:ext cx="328359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4815" b="-2444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/>
                <p:cNvSpPr txBox="1"/>
                <p:nvPr/>
              </p:nvSpPr>
              <p:spPr>
                <a:xfrm>
                  <a:off x="7130630" y="1988840"/>
                  <a:ext cx="32836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3" name="文本框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0630" y="1988840"/>
                  <a:ext cx="328360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6667" r="-1852" b="-2391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/>
              <p:cNvSpPr txBox="1"/>
              <p:nvPr/>
            </p:nvSpPr>
            <p:spPr>
              <a:xfrm>
                <a:off x="3995936" y="1423809"/>
                <a:ext cx="16041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4" name="文本框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1423809"/>
                <a:ext cx="160413" cy="276999"/>
              </a:xfrm>
              <a:prstGeom prst="rect">
                <a:avLst/>
              </a:prstGeom>
              <a:blipFill>
                <a:blip r:embed="rId6"/>
                <a:stretch>
                  <a:fillRect l="-42308" r="-38462" b="-24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748" y="6043059"/>
            <a:ext cx="7891225" cy="770317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 bwMode="auto">
          <a:xfrm>
            <a:off x="7020272" y="6158484"/>
            <a:ext cx="1296144" cy="57606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226013"/>
            <a:ext cx="4820213" cy="267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9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8351</TotalTime>
  <Words>997</Words>
  <Application>Microsoft Office PowerPoint</Application>
  <PresentationFormat>全屏显示(4:3)</PresentationFormat>
  <Paragraphs>169</Paragraphs>
  <Slides>54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61" baseType="lpstr">
      <vt:lpstr>华文中宋</vt:lpstr>
      <vt:lpstr>宋体</vt:lpstr>
      <vt:lpstr>Arial</vt:lpstr>
      <vt:lpstr>Calibri</vt:lpstr>
      <vt:lpstr>Cambria Math</vt:lpstr>
      <vt:lpstr>Times New Roman</vt:lpstr>
      <vt:lpstr>默认设计模板</vt:lpstr>
      <vt:lpstr>PowerPoint 演示文稿</vt:lpstr>
      <vt:lpstr>CONTENT</vt:lpstr>
      <vt:lpstr>PowerPoint 演示文稿</vt:lpstr>
      <vt:lpstr>Problems of CDM in small cosmological structure</vt:lpstr>
      <vt:lpstr>Solutions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Three points need to be speculated 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CONCLUSION</vt:lpstr>
      <vt:lpstr>THANKS！</vt:lpstr>
    </vt:vector>
  </TitlesOfParts>
  <Company>Beijing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没有幻灯片标题</dc:title>
  <dc:creator>liuyuxing</dc:creator>
  <cp:lastModifiedBy>wawayu</cp:lastModifiedBy>
  <cp:revision>994</cp:revision>
  <dcterms:created xsi:type="dcterms:W3CDTF">2000-02-21T19:30:26Z</dcterms:created>
  <dcterms:modified xsi:type="dcterms:W3CDTF">2023-07-27T08:59:59Z</dcterms:modified>
</cp:coreProperties>
</file>