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46" r:id="rId2"/>
    <p:sldId id="481" r:id="rId3"/>
    <p:sldId id="480" r:id="rId4"/>
    <p:sldId id="449" r:id="rId5"/>
    <p:sldId id="456" r:id="rId6"/>
    <p:sldId id="482" r:id="rId7"/>
    <p:sldId id="468" r:id="rId8"/>
    <p:sldId id="469" r:id="rId9"/>
    <p:sldId id="318" r:id="rId10"/>
    <p:sldId id="483" r:id="rId11"/>
    <p:sldId id="430" r:id="rId12"/>
    <p:sldId id="458" r:id="rId13"/>
    <p:sldId id="471" r:id="rId14"/>
    <p:sldId id="459" r:id="rId15"/>
    <p:sldId id="435" r:id="rId16"/>
    <p:sldId id="472" r:id="rId17"/>
    <p:sldId id="484" r:id="rId18"/>
    <p:sldId id="485" r:id="rId19"/>
    <p:sldId id="486" r:id="rId20"/>
    <p:sldId id="487" r:id="rId21"/>
    <p:sldId id="488" r:id="rId22"/>
    <p:sldId id="438" r:id="rId23"/>
    <p:sldId id="439" r:id="rId24"/>
    <p:sldId id="440" r:id="rId25"/>
    <p:sldId id="436" r:id="rId26"/>
    <p:sldId id="473" r:id="rId27"/>
    <p:sldId id="474" r:id="rId28"/>
    <p:sldId id="475" r:id="rId29"/>
    <p:sldId id="441" r:id="rId30"/>
    <p:sldId id="446" r:id="rId31"/>
    <p:sldId id="442" r:id="rId32"/>
    <p:sldId id="451" r:id="rId33"/>
    <p:sldId id="463" r:id="rId34"/>
    <p:sldId id="461" r:id="rId35"/>
    <p:sldId id="464" r:id="rId36"/>
    <p:sldId id="476" r:id="rId37"/>
    <p:sldId id="466" r:id="rId38"/>
    <p:sldId id="478" r:id="rId39"/>
    <p:sldId id="467" r:id="rId40"/>
    <p:sldId id="479" r:id="rId41"/>
    <p:sldId id="455" r:id="rId42"/>
    <p:sldId id="490" r:id="rId43"/>
    <p:sldId id="457" r:id="rId44"/>
    <p:sldId id="462" r:id="rId45"/>
    <p:sldId id="491" r:id="rId46"/>
    <p:sldId id="460" r:id="rId47"/>
    <p:sldId id="492" r:id="rId4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CC"/>
    <a:srgbClr val="00A0F1"/>
    <a:srgbClr val="0066FF"/>
    <a:srgbClr val="4C4467"/>
    <a:srgbClr val="3169B4"/>
    <a:srgbClr val="866F83"/>
    <a:srgbClr val="000517"/>
    <a:srgbClr val="00498D"/>
    <a:srgbClr val="0B8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9" autoAdjust="0"/>
    <p:restoredTop sz="94424" autoAdjust="0"/>
  </p:normalViewPr>
  <p:slideViewPr>
    <p:cSldViewPr>
      <p:cViewPr varScale="1">
        <p:scale>
          <a:sx n="66" d="100"/>
          <a:sy n="66" d="100"/>
        </p:scale>
        <p:origin x="131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B0570-9DDB-4EAA-A562-2888D3063BFE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6DF30-F80D-48F7-9B9C-A3A848DA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3.emf"/><Relationship Id="rId7" Type="http://schemas.openxmlformats.org/officeDocument/2006/relationships/image" Target="../media/image57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3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10" Type="http://schemas.openxmlformats.org/officeDocument/2006/relationships/image" Target="../media/image570.png"/><Relationship Id="rId4" Type="http://schemas.openxmlformats.org/officeDocument/2006/relationships/image" Target="../media/image73.emf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3.emf"/><Relationship Id="rId7" Type="http://schemas.openxmlformats.org/officeDocument/2006/relationships/image" Target="../media/image84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430.png"/><Relationship Id="rId4" Type="http://schemas.openxmlformats.org/officeDocument/2006/relationships/image" Target="../media/image84.png"/><Relationship Id="rId9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Relationship Id="rId9" Type="http://schemas.openxmlformats.org/officeDocument/2006/relationships/image" Target="../media/image10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image" Target="../media/image130.emf"/><Relationship Id="rId7" Type="http://schemas.openxmlformats.org/officeDocument/2006/relationships/image" Target="../media/image134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emf"/><Relationship Id="rId5" Type="http://schemas.openxmlformats.org/officeDocument/2006/relationships/image" Target="../media/image142.emf"/><Relationship Id="rId4" Type="http://schemas.openxmlformats.org/officeDocument/2006/relationships/image" Target="../media/image14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emf"/><Relationship Id="rId4" Type="http://schemas.openxmlformats.org/officeDocument/2006/relationships/image" Target="../media/image14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13" Type="http://schemas.openxmlformats.org/officeDocument/2006/relationships/image" Target="../media/image161.emf"/><Relationship Id="rId3" Type="http://schemas.openxmlformats.org/officeDocument/2006/relationships/image" Target="../media/image151.emf"/><Relationship Id="rId7" Type="http://schemas.openxmlformats.org/officeDocument/2006/relationships/image" Target="../media/image155.emf"/><Relationship Id="rId12" Type="http://schemas.openxmlformats.org/officeDocument/2006/relationships/image" Target="../media/image160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emf"/><Relationship Id="rId11" Type="http://schemas.openxmlformats.org/officeDocument/2006/relationships/image" Target="../media/image159.emf"/><Relationship Id="rId5" Type="http://schemas.openxmlformats.org/officeDocument/2006/relationships/image" Target="../media/image153.emf"/><Relationship Id="rId10" Type="http://schemas.openxmlformats.org/officeDocument/2006/relationships/image" Target="../media/image158.emf"/><Relationship Id="rId4" Type="http://schemas.openxmlformats.org/officeDocument/2006/relationships/image" Target="../media/image152.emf"/><Relationship Id="rId9" Type="http://schemas.openxmlformats.org/officeDocument/2006/relationships/image" Target="../media/image1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emf"/><Relationship Id="rId3" Type="http://schemas.openxmlformats.org/officeDocument/2006/relationships/image" Target="../media/image165.emf"/><Relationship Id="rId7" Type="http://schemas.openxmlformats.org/officeDocument/2006/relationships/image" Target="../media/image169.emf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emf"/><Relationship Id="rId5" Type="http://schemas.openxmlformats.org/officeDocument/2006/relationships/image" Target="../media/image167.emf"/><Relationship Id="rId10" Type="http://schemas.openxmlformats.org/officeDocument/2006/relationships/image" Target="../media/image172.emf"/><Relationship Id="rId4" Type="http://schemas.openxmlformats.org/officeDocument/2006/relationships/image" Target="../media/image166.emf"/><Relationship Id="rId9" Type="http://schemas.openxmlformats.org/officeDocument/2006/relationships/image" Target="../media/image17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fif"/><Relationship Id="rId5" Type="http://schemas.openxmlformats.org/officeDocument/2006/relationships/image" Target="../media/image8.gif"/><Relationship Id="rId10" Type="http://schemas.openxmlformats.org/officeDocument/2006/relationships/image" Target="../media/image13.jpeg"/><Relationship Id="rId4" Type="http://schemas.openxmlformats.org/officeDocument/2006/relationships/image" Target="../media/image7.jfif"/><Relationship Id="rId9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emf"/><Relationship Id="rId4" Type="http://schemas.openxmlformats.org/officeDocument/2006/relationships/image" Target="../media/image176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3" Type="http://schemas.openxmlformats.org/officeDocument/2006/relationships/image" Target="../media/image179.emf"/><Relationship Id="rId7" Type="http://schemas.openxmlformats.org/officeDocument/2006/relationships/image" Target="../media/image183.e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emf"/><Relationship Id="rId5" Type="http://schemas.openxmlformats.org/officeDocument/2006/relationships/image" Target="../media/image181.emf"/><Relationship Id="rId10" Type="http://schemas.openxmlformats.org/officeDocument/2006/relationships/image" Target="../media/image186.emf"/><Relationship Id="rId4" Type="http://schemas.openxmlformats.org/officeDocument/2006/relationships/image" Target="../media/image180.emf"/><Relationship Id="rId9" Type="http://schemas.openxmlformats.org/officeDocument/2006/relationships/image" Target="../media/image185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emf"/><Relationship Id="rId3" Type="http://schemas.openxmlformats.org/officeDocument/2006/relationships/image" Target="../media/image188.emf"/><Relationship Id="rId7" Type="http://schemas.openxmlformats.org/officeDocument/2006/relationships/image" Target="../media/image192.emf"/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emf"/><Relationship Id="rId5" Type="http://schemas.openxmlformats.org/officeDocument/2006/relationships/image" Target="../media/image190.emf"/><Relationship Id="rId4" Type="http://schemas.openxmlformats.org/officeDocument/2006/relationships/image" Target="../media/image189.emf"/><Relationship Id="rId9" Type="http://schemas.openxmlformats.org/officeDocument/2006/relationships/image" Target="../media/image194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3" Type="http://schemas.openxmlformats.org/officeDocument/2006/relationships/image" Target="../media/image196.emf"/><Relationship Id="rId7" Type="http://schemas.openxmlformats.org/officeDocument/2006/relationships/image" Target="../media/image200.emf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emf"/><Relationship Id="rId11" Type="http://schemas.openxmlformats.org/officeDocument/2006/relationships/image" Target="../media/image204.emf"/><Relationship Id="rId5" Type="http://schemas.openxmlformats.org/officeDocument/2006/relationships/image" Target="../media/image198.emf"/><Relationship Id="rId10" Type="http://schemas.openxmlformats.org/officeDocument/2006/relationships/image" Target="../media/image203.emf"/><Relationship Id="rId4" Type="http://schemas.openxmlformats.org/officeDocument/2006/relationships/image" Target="../media/image197.emf"/><Relationship Id="rId9" Type="http://schemas.openxmlformats.org/officeDocument/2006/relationships/image" Target="../media/image202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emf"/><Relationship Id="rId3" Type="http://schemas.openxmlformats.org/officeDocument/2006/relationships/image" Target="../media/image206.emf"/><Relationship Id="rId7" Type="http://schemas.openxmlformats.org/officeDocument/2006/relationships/image" Target="../media/image210.emf"/><Relationship Id="rId12" Type="http://schemas.openxmlformats.org/officeDocument/2006/relationships/image" Target="../media/image215.emf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emf"/><Relationship Id="rId11" Type="http://schemas.openxmlformats.org/officeDocument/2006/relationships/image" Target="../media/image214.emf"/><Relationship Id="rId5" Type="http://schemas.openxmlformats.org/officeDocument/2006/relationships/image" Target="../media/image208.emf"/><Relationship Id="rId10" Type="http://schemas.openxmlformats.org/officeDocument/2006/relationships/image" Target="../media/image213.emf"/><Relationship Id="rId4" Type="http://schemas.openxmlformats.org/officeDocument/2006/relationships/image" Target="../media/image207.emf"/><Relationship Id="rId9" Type="http://schemas.openxmlformats.org/officeDocument/2006/relationships/image" Target="../media/image21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emf"/><Relationship Id="rId4" Type="http://schemas.openxmlformats.org/officeDocument/2006/relationships/image" Target="../media/image2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emf"/><Relationship Id="rId7" Type="http://schemas.openxmlformats.org/officeDocument/2006/relationships/image" Target="../media/image16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青岛有什么必去的景点？ - 知乎">
            <a:extLst>
              <a:ext uri="{FF2B5EF4-FFF2-40B4-BE49-F238E27FC236}">
                <a16:creationId xmlns:a16="http://schemas.microsoft.com/office/drawing/2014/main" id="{A1BBCFA0-9FCB-4922-A776-C4F926CA6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6237312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第十二届新物理研讨会，山东大学青岛校区，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2023-7-24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52833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周顺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中科院高能所</a:t>
            </a:r>
            <a:endParaRPr lang="en-US" altLang="zh-CN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6852" y="16168"/>
            <a:ext cx="9143999" cy="14353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中微子有效场论</a:t>
            </a:r>
          </a:p>
        </p:txBody>
      </p:sp>
    </p:spTree>
    <p:extLst>
      <p:ext uri="{BB962C8B-B14F-4D97-AF65-F5344CB8AC3E}">
        <p14:creationId xmlns:p14="http://schemas.microsoft.com/office/powerpoint/2010/main" val="422355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9DC1AA-B749-4A3D-A505-001B5AC324BB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Mass Models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D28281E4-0057-4121-ACB5-B7418FE3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F83717C-FA9E-4158-894D-955AEDF4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667"/>
            <a:ext cx="9128031" cy="623628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D6762A3-EC5E-460D-8C53-B306EC65343C}"/>
              </a:ext>
            </a:extLst>
          </p:cNvPr>
          <p:cNvSpPr/>
          <p:nvPr/>
        </p:nvSpPr>
        <p:spPr>
          <a:xfrm>
            <a:off x="6780605" y="3923764"/>
            <a:ext cx="197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Kanemura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al, 11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A97DC5-8320-40A6-A96D-A839018AA80E}"/>
              </a:ext>
            </a:extLst>
          </p:cNvPr>
          <p:cNvSpPr/>
          <p:nvPr/>
        </p:nvSpPr>
        <p:spPr>
          <a:xfrm>
            <a:off x="4139952" y="3933056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E. Ma, 06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41CA789-044E-4B58-8DC6-5CB8863A2373}"/>
              </a:ext>
            </a:extLst>
          </p:cNvPr>
          <p:cNvSpPr/>
          <p:nvPr/>
        </p:nvSpPr>
        <p:spPr>
          <a:xfrm>
            <a:off x="395536" y="3933056"/>
            <a:ext cx="2176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Mohapatra, Valle, 87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5121471-A5AD-4F7E-9239-41C7412D81C6}"/>
              </a:ext>
            </a:extLst>
          </p:cNvPr>
          <p:cNvSpPr/>
          <p:nvPr/>
        </p:nvSpPr>
        <p:spPr>
          <a:xfrm>
            <a:off x="3563888" y="5579948"/>
            <a:ext cx="2168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Zee, 80, 86; </a:t>
            </a:r>
            <a:r>
              <a:rPr kumimoji="1"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Babu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 88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2351C0A-2C43-457D-B1DA-F3E130F7A4EA}"/>
              </a:ext>
            </a:extLst>
          </p:cNvPr>
          <p:cNvSpPr/>
          <p:nvPr/>
        </p:nvSpPr>
        <p:spPr>
          <a:xfrm>
            <a:off x="6948264" y="539388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Ohlsson, S.Z., 14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F01095C-9012-4651-9CE0-31B677526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089843"/>
            <a:ext cx="1224136" cy="22563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1ED756C-4C75-418B-A600-D4060C9D49B1}"/>
              </a:ext>
            </a:extLst>
          </p:cNvPr>
          <p:cNvSpPr/>
          <p:nvPr/>
        </p:nvSpPr>
        <p:spPr>
          <a:xfrm>
            <a:off x="721507" y="3244334"/>
            <a:ext cx="1508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Minkowski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77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122B6E-6424-4F29-8C6A-5BBBA9C43976}"/>
              </a:ext>
            </a:extLst>
          </p:cNvPr>
          <p:cNvSpPr/>
          <p:nvPr/>
        </p:nvSpPr>
        <p:spPr>
          <a:xfrm>
            <a:off x="3491880" y="3244334"/>
            <a:ext cx="2348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Magg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 </a:t>
            </a:r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Wetterich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,…, 80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3CDA56-EE90-469F-A33B-59ECBA94807A}"/>
              </a:ext>
            </a:extLst>
          </p:cNvPr>
          <p:cNvSpPr/>
          <p:nvPr/>
        </p:nvSpPr>
        <p:spPr>
          <a:xfrm>
            <a:off x="6588708" y="3244334"/>
            <a:ext cx="2396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Foot, Lew, He, Joshi, 89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7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475" y="576474"/>
            <a:ext cx="9161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+mn-lt"/>
                <a:ea typeface="+mn-ea"/>
              </a:rPr>
              <a:t>Seesaw mechanism</a:t>
            </a:r>
            <a:r>
              <a:rPr lang="en-US" altLang="zh-CN" sz="2400" dirty="0">
                <a:latin typeface="+mn-lt"/>
                <a:ea typeface="+mn-ea"/>
              </a:rPr>
              <a:t>: a natural way to understand tiny neutrino masses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3661" y="5358686"/>
            <a:ext cx="838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Type-III: 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SM </a:t>
            </a:r>
            <a:r>
              <a:rPr lang="en-US" altLang="zh-CN" dirty="0">
                <a:solidFill>
                  <a:schemeClr val="tx2"/>
                </a:solidFill>
                <a:latin typeface="+mn-lt"/>
                <a:ea typeface="黑体" panose="02010609060101010101" pitchFamily="49" charset="-122"/>
              </a:rPr>
              <a:t>+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3</a:t>
            </a:r>
            <a:r>
              <a:rPr lang="en-US" altLang="zh-CN" dirty="0">
                <a:solidFill>
                  <a:schemeClr val="tx2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triplet fermions (Foot, Lew, He, Joshi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) </a:t>
            </a:r>
            <a:endParaRPr lang="en-US" altLang="zh-CN" baseline="30000" dirty="0">
              <a:latin typeface="+mn-lt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5091" y="3657608"/>
            <a:ext cx="8647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Type-I:  </a:t>
            </a:r>
            <a:r>
              <a:rPr lang="en-US" altLang="zh-CN" dirty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SM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+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3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right-handed Majorana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Symbol" panose="05050102010706020507" pitchFamily="18" charset="2"/>
              </a:rPr>
              <a:t></a:t>
            </a:r>
            <a:r>
              <a:rPr lang="en-US" altLang="zh-CN" dirty="0">
                <a:latin typeface="+mn-lt"/>
                <a:ea typeface="黑体" panose="02010609060101010101" pitchFamily="49" charset="-122"/>
                <a:sym typeface="Symbol" panose="05050102010706020507" pitchFamily="18" charset="2"/>
              </a:rPr>
              <a:t>’s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(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Minkowski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77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Yanagida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Glashow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Gell-Mann,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Ramond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Slansky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Mohapatra,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Senjanovic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)</a:t>
            </a:r>
            <a:endParaRPr lang="en-US" altLang="zh-CN" baseline="30000" dirty="0">
              <a:latin typeface="+mn-lt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4760" y="4518838"/>
            <a:ext cx="8596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Type-II: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  SM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+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1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Higgs triplet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(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Magg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Wetterich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Schechter, Valle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Lazarides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et al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Mohapatra,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Senjanovic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Gelmini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Roncadelli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 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Cheng, Li,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 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)</a:t>
            </a:r>
            <a:endParaRPr lang="en-US" altLang="zh-CN" baseline="30000" dirty="0">
              <a:latin typeface="+mn-lt"/>
            </a:endParaRPr>
          </a:p>
        </p:txBody>
      </p:sp>
      <p:grpSp>
        <p:nvGrpSpPr>
          <p:cNvPr id="20" name="Group 197"/>
          <p:cNvGrpSpPr>
            <a:grpSpLocks/>
          </p:cNvGrpSpPr>
          <p:nvPr/>
        </p:nvGrpSpPr>
        <p:grpSpPr bwMode="auto">
          <a:xfrm>
            <a:off x="755576" y="1102134"/>
            <a:ext cx="7319285" cy="2333659"/>
            <a:chOff x="328" y="1488"/>
            <a:chExt cx="4984" cy="1632"/>
          </a:xfrm>
        </p:grpSpPr>
        <p:grpSp>
          <p:nvGrpSpPr>
            <p:cNvPr id="21" name="Group 196"/>
            <p:cNvGrpSpPr>
              <a:grpSpLocks/>
            </p:cNvGrpSpPr>
            <p:nvPr/>
          </p:nvGrpSpPr>
          <p:grpSpPr bwMode="auto">
            <a:xfrm>
              <a:off x="328" y="1576"/>
              <a:ext cx="1488" cy="1544"/>
              <a:chOff x="328" y="1576"/>
              <a:chExt cx="1488" cy="1544"/>
            </a:xfrm>
          </p:grpSpPr>
          <p:grpSp>
            <p:nvGrpSpPr>
              <p:cNvPr id="93" name="Group 85"/>
              <p:cNvGrpSpPr>
                <a:grpSpLocks/>
              </p:cNvGrpSpPr>
              <p:nvPr/>
            </p:nvGrpSpPr>
            <p:grpSpPr bwMode="auto">
              <a:xfrm>
                <a:off x="328" y="1576"/>
                <a:ext cx="1488" cy="1056"/>
                <a:chOff x="288" y="2160"/>
                <a:chExt cx="2208" cy="1488"/>
              </a:xfrm>
            </p:grpSpPr>
            <p:sp>
              <p:nvSpPr>
                <p:cNvPr id="95" name="Rectangle 86"/>
                <p:cNvSpPr>
                  <a:spLocks noChangeArrowheads="1"/>
                </p:cNvSpPr>
                <p:nvPr/>
              </p:nvSpPr>
              <p:spPr bwMode="auto">
                <a:xfrm flipV="1">
                  <a:off x="288" y="3312"/>
                  <a:ext cx="624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grpSp>
              <p:nvGrpSpPr>
                <p:cNvPr id="96" name="Group 87"/>
                <p:cNvGrpSpPr>
                  <a:grpSpLocks/>
                </p:cNvGrpSpPr>
                <p:nvPr/>
              </p:nvGrpSpPr>
              <p:grpSpPr bwMode="auto">
                <a:xfrm>
                  <a:off x="767" y="2447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117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120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21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22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23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24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118" name="Rectangle 94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119" name="Rectangle 95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97" name="Group 96"/>
                <p:cNvGrpSpPr>
                  <a:grpSpLocks/>
                </p:cNvGrpSpPr>
                <p:nvPr/>
              </p:nvGrpSpPr>
              <p:grpSpPr bwMode="auto">
                <a:xfrm>
                  <a:off x="1776" y="2448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109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112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3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4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5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6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110" name="Rectangle 103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111" name="Rectangle 104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pic>
              <p:nvPicPr>
                <p:cNvPr id="98" name="Picture 10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6" y="3408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9" name="Picture 106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3408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0" name="Picture 10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3072"/>
                  <a:ext cx="288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10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2160"/>
                  <a:ext cx="240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2" name="Rectangle 109"/>
                <p:cNvSpPr>
                  <a:spLocks noChangeArrowheads="1"/>
                </p:cNvSpPr>
                <p:nvPr/>
              </p:nvSpPr>
              <p:spPr bwMode="auto">
                <a:xfrm flipV="1">
                  <a:off x="912" y="3312"/>
                  <a:ext cx="1008" cy="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sp>
              <p:nvSpPr>
                <p:cNvPr id="103" name="Rectangle 110"/>
                <p:cNvSpPr>
                  <a:spLocks noChangeArrowheads="1"/>
                </p:cNvSpPr>
                <p:nvPr/>
              </p:nvSpPr>
              <p:spPr bwMode="auto">
                <a:xfrm flipV="1">
                  <a:off x="1872" y="3312"/>
                  <a:ext cx="624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pic>
              <p:nvPicPr>
                <p:cNvPr id="104" name="Picture 1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408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5" name="Picture 11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3408"/>
                  <a:ext cx="240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6" name="Picture 11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2832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7" name="Picture 11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" y="2832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" name="Picture 11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2160"/>
                  <a:ext cx="240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4" name="Picture 11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2736"/>
                <a:ext cx="1392" cy="38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2" name="Group 119"/>
            <p:cNvGrpSpPr>
              <a:grpSpLocks/>
            </p:cNvGrpSpPr>
            <p:nvPr/>
          </p:nvGrpSpPr>
          <p:grpSpPr bwMode="auto">
            <a:xfrm>
              <a:off x="2128" y="1488"/>
              <a:ext cx="1344" cy="1632"/>
              <a:chOff x="3984" y="1344"/>
              <a:chExt cx="1344" cy="1632"/>
            </a:xfrm>
          </p:grpSpPr>
          <p:grpSp>
            <p:nvGrpSpPr>
              <p:cNvPr id="56" name="Group 120"/>
              <p:cNvGrpSpPr>
                <a:grpSpLocks/>
              </p:cNvGrpSpPr>
              <p:nvPr/>
            </p:nvGrpSpPr>
            <p:grpSpPr bwMode="auto">
              <a:xfrm>
                <a:off x="3984" y="1344"/>
                <a:ext cx="1344" cy="1152"/>
                <a:chOff x="3552" y="1248"/>
                <a:chExt cx="1920" cy="1632"/>
              </a:xfrm>
            </p:grpSpPr>
            <p:grpSp>
              <p:nvGrpSpPr>
                <p:cNvPr id="58" name="Group 121"/>
                <p:cNvGrpSpPr>
                  <a:grpSpLocks/>
                </p:cNvGrpSpPr>
                <p:nvPr/>
              </p:nvGrpSpPr>
              <p:grpSpPr bwMode="auto">
                <a:xfrm rot="-3360030">
                  <a:off x="4056" y="1224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85" name="Group 122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88" name="Rectangle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9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90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91" name="Rectangle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92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86" name="Rectangle 128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87" name="Rectangle 129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59" name="Group 130"/>
                <p:cNvGrpSpPr>
                  <a:grpSpLocks/>
                </p:cNvGrpSpPr>
                <p:nvPr/>
              </p:nvGrpSpPr>
              <p:grpSpPr bwMode="auto">
                <a:xfrm rot="3221338">
                  <a:off x="4728" y="1224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77" name="Group 131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80" name="Rectangle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1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2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3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4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78" name="Rectangle 137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9" name="Rectangle 138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60" name="Group 139"/>
                <p:cNvGrpSpPr>
                  <a:grpSpLocks/>
                </p:cNvGrpSpPr>
                <p:nvPr/>
              </p:nvGrpSpPr>
              <p:grpSpPr bwMode="auto">
                <a:xfrm rot="-80193">
                  <a:off x="4512" y="1872"/>
                  <a:ext cx="48" cy="724"/>
                  <a:chOff x="912" y="2640"/>
                  <a:chExt cx="48" cy="672"/>
                </a:xfrm>
              </p:grpSpPr>
              <p:sp>
                <p:nvSpPr>
                  <p:cNvPr id="72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3216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3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3072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4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928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5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84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6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640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sp>
              <p:nvSpPr>
                <p:cNvPr id="61" name="Rectangle 145"/>
                <p:cNvSpPr>
                  <a:spLocks noChangeArrowheads="1"/>
                </p:cNvSpPr>
                <p:nvPr/>
              </p:nvSpPr>
              <p:spPr bwMode="auto">
                <a:xfrm flipV="1">
                  <a:off x="3744" y="2544"/>
                  <a:ext cx="816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sp>
              <p:nvSpPr>
                <p:cNvPr id="62" name="Rectangle 146"/>
                <p:cNvSpPr>
                  <a:spLocks noChangeArrowheads="1"/>
                </p:cNvSpPr>
                <p:nvPr/>
              </p:nvSpPr>
              <p:spPr bwMode="auto">
                <a:xfrm flipV="1">
                  <a:off x="4512" y="2544"/>
                  <a:ext cx="816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pic>
              <p:nvPicPr>
                <p:cNvPr id="63" name="Picture 147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2" y="1248"/>
                  <a:ext cx="19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4" name="Picture 148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248"/>
                  <a:ext cx="19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5" name="Picture 149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640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6" name="Picture 15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640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7" name="Picture 151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0" y="1680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8" name="Picture 152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8" y="1680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9" name="Picture 153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8" y="2112"/>
                  <a:ext cx="288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0" name="Picture 154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8" y="1488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1" name="Picture 155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6" y="2640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57" name="Picture 156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2592"/>
                <a:ext cx="1104" cy="38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3" name="Group 195"/>
            <p:cNvGrpSpPr>
              <a:grpSpLocks/>
            </p:cNvGrpSpPr>
            <p:nvPr/>
          </p:nvGrpSpPr>
          <p:grpSpPr bwMode="auto">
            <a:xfrm>
              <a:off x="3824" y="1592"/>
              <a:ext cx="1488" cy="1518"/>
              <a:chOff x="3824" y="1592"/>
              <a:chExt cx="1488" cy="1518"/>
            </a:xfrm>
          </p:grpSpPr>
          <p:grpSp>
            <p:nvGrpSpPr>
              <p:cNvPr id="24" name="Group 194"/>
              <p:cNvGrpSpPr>
                <a:grpSpLocks/>
              </p:cNvGrpSpPr>
              <p:nvPr/>
            </p:nvGrpSpPr>
            <p:grpSpPr bwMode="auto">
              <a:xfrm>
                <a:off x="3824" y="1592"/>
                <a:ext cx="1488" cy="1061"/>
                <a:chOff x="3824" y="1592"/>
                <a:chExt cx="1488" cy="1061"/>
              </a:xfrm>
            </p:grpSpPr>
            <p:sp>
              <p:nvSpPr>
                <p:cNvPr id="26" name="Rectangle 160"/>
                <p:cNvSpPr>
                  <a:spLocks noChangeArrowheads="1"/>
                </p:cNvSpPr>
                <p:nvPr/>
              </p:nvSpPr>
              <p:spPr bwMode="auto">
                <a:xfrm flipV="1">
                  <a:off x="3824" y="2410"/>
                  <a:ext cx="421" cy="3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grpSp>
              <p:nvGrpSpPr>
                <p:cNvPr id="27" name="Group 161"/>
                <p:cNvGrpSpPr>
                  <a:grpSpLocks/>
                </p:cNvGrpSpPr>
                <p:nvPr/>
              </p:nvGrpSpPr>
              <p:grpSpPr bwMode="auto">
                <a:xfrm>
                  <a:off x="4147" y="1796"/>
                  <a:ext cx="162" cy="614"/>
                  <a:chOff x="767" y="2447"/>
                  <a:chExt cx="241" cy="865"/>
                </a:xfrm>
              </p:grpSpPr>
              <p:grpSp>
                <p:nvGrpSpPr>
                  <p:cNvPr id="48" name="Group 162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51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52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53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54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55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49" name="Rectangle 168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50" name="Rectangle 169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28" name="Group 170"/>
                <p:cNvGrpSpPr>
                  <a:grpSpLocks/>
                </p:cNvGrpSpPr>
                <p:nvPr/>
              </p:nvGrpSpPr>
              <p:grpSpPr bwMode="auto">
                <a:xfrm>
                  <a:off x="4827" y="1796"/>
                  <a:ext cx="162" cy="614"/>
                  <a:chOff x="767" y="2447"/>
                  <a:chExt cx="241" cy="865"/>
                </a:xfrm>
              </p:grpSpPr>
              <p:grpSp>
                <p:nvGrpSpPr>
                  <p:cNvPr id="40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43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4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5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6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7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41" name="Rectangle 177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42" name="Rectangle 178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pic>
              <p:nvPicPr>
                <p:cNvPr id="29" name="Picture 179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0" y="2478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18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4" y="2478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18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7" y="1592"/>
                  <a:ext cx="162" cy="1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" name="Rectangle 183"/>
                <p:cNvSpPr>
                  <a:spLocks noChangeArrowheads="1"/>
                </p:cNvSpPr>
                <p:nvPr/>
              </p:nvSpPr>
              <p:spPr bwMode="auto">
                <a:xfrm flipV="1">
                  <a:off x="4245" y="2410"/>
                  <a:ext cx="679" cy="3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sp>
              <p:nvSpPr>
                <p:cNvPr id="33" name="Rectangle 184"/>
                <p:cNvSpPr>
                  <a:spLocks noChangeArrowheads="1"/>
                </p:cNvSpPr>
                <p:nvPr/>
              </p:nvSpPr>
              <p:spPr bwMode="auto">
                <a:xfrm flipV="1">
                  <a:off x="4891" y="2410"/>
                  <a:ext cx="421" cy="3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pic>
              <p:nvPicPr>
                <p:cNvPr id="34" name="Picture 18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6" y="2069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188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6" y="2069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18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7" y="1592"/>
                  <a:ext cx="162" cy="1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190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4" y="2472"/>
                  <a:ext cx="173" cy="1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191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9" y="2475"/>
                  <a:ext cx="182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192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8" y="2233"/>
                  <a:ext cx="184" cy="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5" name="Picture 193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0" y="2730"/>
                <a:ext cx="1408" cy="380"/>
              </a:xfrm>
              <a:prstGeom prst="rect">
                <a:avLst/>
              </a:prstGeom>
              <a:noFill/>
              <a:ln w="25400" algn="ctr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25" name="TextBox 4"/>
          <p:cNvSpPr txBox="1"/>
          <p:nvPr/>
        </p:nvSpPr>
        <p:spPr>
          <a:xfrm>
            <a:off x="64760" y="6009920"/>
            <a:ext cx="8824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Can naturally be embedded into the G</a:t>
            </a:r>
            <a:r>
              <a:rPr lang="en-US" altLang="zh-CN" sz="2000" b="1" dirty="0"/>
              <a:t>rand </a:t>
            </a:r>
            <a:r>
              <a:rPr lang="en-US" sz="2000" b="1" dirty="0"/>
              <a:t>Unified Theories, e.g., </a:t>
            </a:r>
            <a:r>
              <a:rPr lang="en-US" altLang="zh-CN" sz="2000" b="1" dirty="0"/>
              <a:t>SO(10) GUT</a:t>
            </a:r>
            <a:endParaRPr lang="en-US" sz="2000" b="1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Responsible for both tiny neutrino masses and matter-antimatter asymmetry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E9B997BD-78E9-43ED-9F9C-31E75AD99F2B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Seesaw Models for Neutrino Masses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灯片编号占位符 1">
            <a:extLst>
              <a:ext uri="{FF2B5EF4-FFF2-40B4-BE49-F238E27FC236}">
                <a16:creationId xmlns:a16="http://schemas.microsoft.com/office/drawing/2014/main" id="{5BF6E8CE-DD60-46C0-9C8B-25CF8EB2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175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8C7BC7F-AB7A-41E5-B927-8045F4D4BBCE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Baryogenesis via </a:t>
            </a:r>
            <a:r>
              <a:rPr lang="en-US" altLang="zh-CN" sz="24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Leptogenesis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9516379-50BB-4946-A733-BB1F7986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1039" descr="C:\Users\Georg Raffelt\Desktop\lep3.jpg">
            <a:extLst>
              <a:ext uri="{FF2B5EF4-FFF2-40B4-BE49-F238E27FC236}">
                <a16:creationId xmlns:a16="http://schemas.microsoft.com/office/drawing/2014/main" id="{F2EA7CD9-228F-47A6-8F84-A729E792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020" y="538224"/>
            <a:ext cx="3704097" cy="3452760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A67D58-FD29-4E63-9ACD-16F82258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186721" y="1304274"/>
            <a:ext cx="4856226" cy="12241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FFE7E38-463A-4626-9CED-59F462771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050" y="3042420"/>
            <a:ext cx="4511651" cy="871835"/>
          </a:xfrm>
          <a:prstGeom prst="rect">
            <a:avLst/>
          </a:prstGeom>
          <a:ln w="28575">
            <a:solidFill>
              <a:srgbClr val="9900CC"/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6A13D0E-8B11-4CAA-A926-FE812458B9EF}"/>
              </a:ext>
            </a:extLst>
          </p:cNvPr>
          <p:cNvSpPr/>
          <p:nvPr/>
        </p:nvSpPr>
        <p:spPr>
          <a:xfrm>
            <a:off x="3996575" y="525735"/>
            <a:ext cx="4975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CP-violating &amp; out-of-equilibrium decays of heavy Majorana neutrinos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301583-B365-48E5-BE47-DB296575A84F}"/>
              </a:ext>
            </a:extLst>
          </p:cNvPr>
          <p:cNvSpPr/>
          <p:nvPr/>
        </p:nvSpPr>
        <p:spPr>
          <a:xfrm>
            <a:off x="4092797" y="2603938"/>
            <a:ext cx="2040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CP asymmetries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EB05F2B-6D1B-4B61-B48B-5F390F0B4008}"/>
              </a:ext>
            </a:extLst>
          </p:cNvPr>
          <p:cNvSpPr/>
          <p:nvPr/>
        </p:nvSpPr>
        <p:spPr>
          <a:xfrm>
            <a:off x="4034562" y="4018909"/>
            <a:ext cx="2546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 number asymmetries</a:t>
            </a:r>
            <a:endParaRPr lang="zh-CN" altLang="en-US" sz="16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80966EE-FE64-4EAC-BDA5-717658A78BD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3995936" y="4303048"/>
            <a:ext cx="2360057" cy="2216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82C550-31E0-4D32-A30E-4E0850865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074493"/>
            <a:ext cx="3384376" cy="2655344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442E2AB-F395-4D08-81B0-070F54695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61462"/>
            <a:ext cx="1670422" cy="229327"/>
          </a:xfrm>
          <a:prstGeom prst="rect">
            <a:avLst/>
          </a:prstGeom>
          <a:noFill/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6">
            <a:extLst>
              <a:ext uri="{FF2B5EF4-FFF2-40B4-BE49-F238E27FC236}">
                <a16:creationId xmlns:a16="http://schemas.microsoft.com/office/drawing/2014/main" id="{8AAF4536-3752-419A-B045-8893F8A8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70" y="5661248"/>
            <a:ext cx="2044231" cy="54909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9BCBDF7-6B1F-44DA-86DB-F52B3237F9EE}"/>
              </a:ext>
            </a:extLst>
          </p:cNvPr>
          <p:cNvSpPr/>
          <p:nvPr/>
        </p:nvSpPr>
        <p:spPr>
          <a:xfrm>
            <a:off x="4034562" y="6460859"/>
            <a:ext cx="2575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 number asymmetries</a:t>
            </a:r>
            <a:endParaRPr lang="zh-CN" altLang="en-US" sz="16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D7612ED-B7A9-4574-A827-794691AE49EF}"/>
              </a:ext>
            </a:extLst>
          </p:cNvPr>
          <p:cNvSpPr/>
          <p:nvPr/>
        </p:nvSpPr>
        <p:spPr>
          <a:xfrm>
            <a:off x="6797588" y="6317288"/>
            <a:ext cx="2290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Neutrino masses &amp; mixing parameters at low energies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252DA6-9B33-47ED-87CD-DBA5425AA3F4}"/>
              </a:ext>
            </a:extLst>
          </p:cNvPr>
          <p:cNvSpPr/>
          <p:nvPr/>
        </p:nvSpPr>
        <p:spPr>
          <a:xfrm>
            <a:off x="6682651" y="3957353"/>
            <a:ext cx="2461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99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Parameters in the UV model at the high-energy scale</a:t>
            </a:r>
            <a:endParaRPr lang="zh-CN" altLang="en-US" sz="1200" dirty="0">
              <a:solidFill>
                <a:srgbClr val="9900CC"/>
              </a:solidFill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DE49ECC0-DC24-4FD0-BD42-BF3A1F45B61E}"/>
              </a:ext>
            </a:extLst>
          </p:cNvPr>
          <p:cNvSpPr/>
          <p:nvPr/>
        </p:nvSpPr>
        <p:spPr>
          <a:xfrm>
            <a:off x="6797588" y="4480610"/>
            <a:ext cx="438708" cy="1016959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2C8504E-145E-455F-8593-E016D7FCFE5C}"/>
              </a:ext>
            </a:extLst>
          </p:cNvPr>
          <p:cNvSpPr/>
          <p:nvPr/>
        </p:nvSpPr>
        <p:spPr>
          <a:xfrm>
            <a:off x="7236296" y="4621371"/>
            <a:ext cx="1728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Renormalization </a:t>
            </a: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group equations</a:t>
            </a:r>
            <a:endParaRPr lang="zh-CN" altLang="en-US" sz="14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9663C0E-B9D3-44F0-9222-9C7075CF4FD6}"/>
              </a:ext>
            </a:extLst>
          </p:cNvPr>
          <p:cNvSpPr/>
          <p:nvPr/>
        </p:nvSpPr>
        <p:spPr>
          <a:xfrm>
            <a:off x="7596336" y="5149457"/>
            <a:ext cx="750101" cy="31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(RGEs)</a:t>
            </a:r>
            <a:endParaRPr lang="zh-CN" altLang="en-US" sz="1400" dirty="0"/>
          </a:p>
        </p:txBody>
      </p:sp>
      <p:sp>
        <p:nvSpPr>
          <p:cNvPr id="24" name="文本框 3">
            <a:extLst>
              <a:ext uri="{FF2B5EF4-FFF2-40B4-BE49-F238E27FC236}">
                <a16:creationId xmlns:a16="http://schemas.microsoft.com/office/drawing/2014/main" id="{E67665A5-2C67-4BE5-AFFE-6DCBF871B4C8}"/>
              </a:ext>
            </a:extLst>
          </p:cNvPr>
          <p:cNvSpPr txBox="1"/>
          <p:nvPr/>
        </p:nvSpPr>
        <p:spPr>
          <a:xfrm>
            <a:off x="6306852" y="2637535"/>
            <a:ext cx="278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Fukugita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&amp; 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Yanagida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(1986)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0BEDE38-BCAC-40C5-87AC-A4D131F312F4}"/>
              </a:ext>
            </a:extLst>
          </p:cNvPr>
          <p:cNvSpPr/>
          <p:nvPr/>
        </p:nvSpPr>
        <p:spPr>
          <a:xfrm>
            <a:off x="35496" y="3913311"/>
            <a:ext cx="29422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Boedeker &amp; Buchmueller, 2021</a:t>
            </a:r>
          </a:p>
        </p:txBody>
      </p:sp>
    </p:spTree>
    <p:extLst>
      <p:ext uri="{BB962C8B-B14F-4D97-AF65-F5344CB8AC3E}">
        <p14:creationId xmlns:p14="http://schemas.microsoft.com/office/powerpoint/2010/main" val="19103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4FE3C-0C83-4DFB-B84F-23E6541A52E6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en-US" altLang="zh-CN" dirty="0"/>
              <a:t>The Energy Scale of New Physics 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C661B9B-097C-43F9-A699-358E63CB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12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0A260B18-9DDE-4BBB-AF9E-D2E2B1CAF06A}"/>
              </a:ext>
            </a:extLst>
          </p:cNvPr>
          <p:cNvSpPr/>
          <p:nvPr/>
        </p:nvSpPr>
        <p:spPr>
          <a:xfrm rot="10800000">
            <a:off x="2339752" y="1052736"/>
            <a:ext cx="648072" cy="507656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DCDCDD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C092A9-B54F-46D4-8A80-A3C7CB3C7FCC}"/>
              </a:ext>
            </a:extLst>
          </p:cNvPr>
          <p:cNvSpPr/>
          <p:nvPr/>
        </p:nvSpPr>
        <p:spPr>
          <a:xfrm>
            <a:off x="107504" y="6381328"/>
            <a:ext cx="4289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oscillations 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el-GR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ν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masses  NP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6828A4-50E4-4F10-A303-0B5B2358F025}"/>
              </a:ext>
            </a:extLst>
          </p:cNvPr>
          <p:cNvSpPr/>
          <p:nvPr/>
        </p:nvSpPr>
        <p:spPr>
          <a:xfrm>
            <a:off x="1246090" y="496446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Physics </a:t>
            </a:r>
            <a:endParaRPr lang="zh-CN" altLang="en-US" sz="2000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2892BA1-21BE-462A-836E-763469CD92D4}"/>
              </a:ext>
            </a:extLst>
          </p:cNvPr>
          <p:cNvCxnSpPr/>
          <p:nvPr/>
        </p:nvCxnSpPr>
        <p:spPr>
          <a:xfrm>
            <a:off x="1475751" y="5229200"/>
            <a:ext cx="86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972F27F-7033-4465-BCCC-B47C18202027}"/>
              </a:ext>
            </a:extLst>
          </p:cNvPr>
          <p:cNvSpPr/>
          <p:nvPr/>
        </p:nvSpPr>
        <p:spPr>
          <a:xfrm>
            <a:off x="586028" y="5066600"/>
            <a:ext cx="605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TeV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50423B2-91C6-4B55-B64A-E29BF15F0FD9}"/>
              </a:ext>
            </a:extLst>
          </p:cNvPr>
          <p:cNvSpPr/>
          <p:nvPr/>
        </p:nvSpPr>
        <p:spPr>
          <a:xfrm>
            <a:off x="637230" y="5458562"/>
            <a:ext cx="56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EW</a:t>
            </a:r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A63086D-C29C-4378-94AA-CA6030274F83}"/>
              </a:ext>
            </a:extLst>
          </p:cNvPr>
          <p:cNvCxnSpPr/>
          <p:nvPr/>
        </p:nvCxnSpPr>
        <p:spPr>
          <a:xfrm>
            <a:off x="1619760" y="2832584"/>
            <a:ext cx="79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D0F8D131-81AA-49C8-880E-A0B54F249F9F}"/>
              </a:ext>
            </a:extLst>
          </p:cNvPr>
          <p:cNvSpPr/>
          <p:nvPr/>
        </p:nvSpPr>
        <p:spPr>
          <a:xfrm>
            <a:off x="216869" y="2647918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GUT</a:t>
            </a:r>
            <a:r>
              <a:rPr lang="zh-CN" altLang="en-US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scale</a:t>
            </a:r>
            <a:endParaRPr lang="zh-CN" altLang="en-US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A7B81EC-D620-4F31-98F1-0E55CDEFEBDD}"/>
              </a:ext>
            </a:extLst>
          </p:cNvPr>
          <p:cNvCxnSpPr/>
          <p:nvPr/>
        </p:nvCxnSpPr>
        <p:spPr>
          <a:xfrm>
            <a:off x="1619760" y="1516142"/>
            <a:ext cx="79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DCFAF6FF-679D-4539-9387-ACF797419683}"/>
              </a:ext>
            </a:extLst>
          </p:cNvPr>
          <p:cNvSpPr/>
          <p:nvPr/>
        </p:nvSpPr>
        <p:spPr>
          <a:xfrm>
            <a:off x="35496" y="1331476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Planck</a:t>
            </a:r>
            <a:r>
              <a:rPr lang="zh-CN" altLang="en-US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scale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4218E3E-BCEA-4830-BEBC-508735EC0490}"/>
              </a:ext>
            </a:extLst>
          </p:cNvPr>
          <p:cNvSpPr/>
          <p:nvPr/>
        </p:nvSpPr>
        <p:spPr>
          <a:xfrm>
            <a:off x="1305663" y="1069245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19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0D22372-6BA2-458B-ADF9-11402696C46C}"/>
              </a:ext>
            </a:extLst>
          </p:cNvPr>
          <p:cNvSpPr/>
          <p:nvPr/>
        </p:nvSpPr>
        <p:spPr>
          <a:xfrm>
            <a:off x="1258626" y="2406038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16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11BD77B-A364-45DE-9CA2-363F365B3035}"/>
              </a:ext>
            </a:extLst>
          </p:cNvPr>
          <p:cNvSpPr/>
          <p:nvPr/>
        </p:nvSpPr>
        <p:spPr>
          <a:xfrm>
            <a:off x="1302161" y="4793629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DA0E2DA-4275-4472-9B10-3B007990955E}"/>
              </a:ext>
            </a:extLst>
          </p:cNvPr>
          <p:cNvSpPr/>
          <p:nvPr/>
        </p:nvSpPr>
        <p:spPr>
          <a:xfrm>
            <a:off x="1282777" y="546146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6B4C946-38BD-4A7B-9851-6475EB764D9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205846" y="4973114"/>
            <a:ext cx="2217844" cy="149751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54934-EAD2-4D12-A2A2-A3A90E648A0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051791" y="4441867"/>
            <a:ext cx="2131326" cy="198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02CF13A-75AC-4893-A7B0-92541487CD5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333785" y="4793629"/>
            <a:ext cx="1702712" cy="1733740"/>
          </a:xfrm>
          <a:prstGeom prst="rect">
            <a:avLst/>
          </a:prstGeom>
        </p:spPr>
      </p:pic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FE2F3DDF-DB21-4D18-A964-0C73470E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2" y="3295791"/>
            <a:ext cx="2093811" cy="11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078D36FD-9A1D-4C26-A150-B754E041232D}"/>
              </a:ext>
            </a:extLst>
          </p:cNvPr>
          <p:cNvSpPr/>
          <p:nvPr/>
        </p:nvSpPr>
        <p:spPr>
          <a:xfrm>
            <a:off x="332547" y="4059415"/>
            <a:ext cx="1959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Seesaw scale</a:t>
            </a: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？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F5B8D9E-19DB-479F-B040-8AC50110556F}"/>
              </a:ext>
            </a:extLst>
          </p:cNvPr>
          <p:cNvSpPr/>
          <p:nvPr/>
        </p:nvSpPr>
        <p:spPr>
          <a:xfrm>
            <a:off x="5247085" y="4375372"/>
            <a:ext cx="2959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High-energy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Frontier: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searches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colliders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F81DEAEF-B57D-430E-9F57-526917150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482" y="982149"/>
            <a:ext cx="3624652" cy="158275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47D5F57-E98F-4917-9A19-527A76C8A164}"/>
              </a:ext>
            </a:extLst>
          </p:cNvPr>
          <p:cNvSpPr/>
          <p:nvPr/>
        </p:nvSpPr>
        <p:spPr>
          <a:xfrm>
            <a:off x="2987824" y="536155"/>
            <a:ext cx="6192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Cosmic Frontier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Matter-antimatter asymmetry</a:t>
            </a:r>
            <a:r>
              <a:rPr lang="en-US" altLang="zh-CN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/CMB/LSS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0" name="Picture 6" descr="查看源图像">
            <a:extLst>
              <a:ext uri="{FF2B5EF4-FFF2-40B4-BE49-F238E27FC236}">
                <a16:creationId xmlns:a16="http://schemas.microsoft.com/office/drawing/2014/main" id="{A5BD341B-2520-4CB5-B884-D936F112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78" y="982149"/>
            <a:ext cx="1947302" cy="158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C15479C-B3FF-420F-A919-9F52F053FED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2987824" y="2647918"/>
            <a:ext cx="3467445" cy="1700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C54DE102-381D-4937-A5D0-B1E47EBBB5A3}"/>
              </a:ext>
            </a:extLst>
          </p:cNvPr>
          <p:cNvSpPr/>
          <p:nvPr/>
        </p:nvSpPr>
        <p:spPr>
          <a:xfrm>
            <a:off x="6530990" y="2700901"/>
            <a:ext cx="2577514" cy="164660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36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High-intensity Frontier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Construct low-energy effective field theories (EFTs)</a:t>
            </a:r>
            <a:r>
              <a:rPr lang="zh-CN" altLang="en-US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precision calculations, compare with experimental data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E9101F1-35D3-4CAA-AAE5-178FAFF26E51}"/>
              </a:ext>
            </a:extLst>
          </p:cNvPr>
          <p:cNvSpPr/>
          <p:nvPr/>
        </p:nvSpPr>
        <p:spPr>
          <a:xfrm>
            <a:off x="4572000" y="6445071"/>
            <a:ext cx="3886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Cai, Han, Li, Ruiz, Front. in Phys. 6 (2018) 40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4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350F8C6-69F7-44F8-B8C4-70DFADD0B81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 Neutrino Effective Field Theories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9AE042C5-BC44-4699-910F-4F82D108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44A868C-96A0-49DF-BA0F-FED2CA24C60F}"/>
              </a:ext>
            </a:extLst>
          </p:cNvPr>
          <p:cNvGrpSpPr/>
          <p:nvPr/>
        </p:nvGrpSpPr>
        <p:grpSpPr>
          <a:xfrm>
            <a:off x="57042" y="539387"/>
            <a:ext cx="4248472" cy="3206908"/>
            <a:chOff x="179512" y="620688"/>
            <a:chExt cx="4248472" cy="32069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AF18B35-27B1-4ECE-8388-4359731D3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620688"/>
              <a:ext cx="4032448" cy="320690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A33B603-2121-4EF7-A5B4-4C70A6955297}"/>
                </a:ext>
              </a:extLst>
            </p:cNvPr>
            <p:cNvSpPr/>
            <p:nvPr/>
          </p:nvSpPr>
          <p:spPr>
            <a:xfrm>
              <a:off x="395536" y="1268760"/>
              <a:ext cx="16930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rPr>
                <a:t>INSPIRE-HEP</a:t>
              </a:r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84C6D0D-BB04-4557-B39E-A21B158A3CBF}"/>
                </a:ext>
              </a:extLst>
            </p:cNvPr>
            <p:cNvSpPr/>
            <p:nvPr/>
          </p:nvSpPr>
          <p:spPr>
            <a:xfrm>
              <a:off x="395536" y="1700808"/>
              <a:ext cx="17828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rPr>
                <a:t>find t neutrino</a:t>
              </a:r>
              <a:endParaRPr lang="zh-CN" altLang="en-US" dirty="0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3FCA280-66D1-46A2-9C52-BBAD5DDCFBBA}"/>
                </a:ext>
              </a:extLst>
            </p:cNvPr>
            <p:cNvSpPr/>
            <p:nvPr/>
          </p:nvSpPr>
          <p:spPr>
            <a:xfrm>
              <a:off x="2843808" y="1124744"/>
              <a:ext cx="648072" cy="11521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箭头: 右 9">
              <a:extLst>
                <a:ext uri="{FF2B5EF4-FFF2-40B4-BE49-F238E27FC236}">
                  <a16:creationId xmlns:a16="http://schemas.microsoft.com/office/drawing/2014/main" id="{764A0E6D-59DB-426F-BBAE-B0FB3EF13486}"/>
                </a:ext>
              </a:extLst>
            </p:cNvPr>
            <p:cNvSpPr/>
            <p:nvPr/>
          </p:nvSpPr>
          <p:spPr>
            <a:xfrm rot="20646781">
              <a:off x="3491880" y="940428"/>
              <a:ext cx="936104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49DF54B2-A721-4E8F-BC08-ACBBA4A66283}"/>
              </a:ext>
            </a:extLst>
          </p:cNvPr>
          <p:cNvSpPr/>
          <p:nvPr/>
        </p:nvSpPr>
        <p:spPr>
          <a:xfrm>
            <a:off x="4116528" y="539388"/>
            <a:ext cx="4991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1998-2008: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discovery of neutrino oscillations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FDE8F64-9FAE-4FC1-95C3-99B6C538A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514" y="2708920"/>
            <a:ext cx="4579243" cy="398705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532136A-5C15-471D-8244-9393A3943132}"/>
              </a:ext>
            </a:extLst>
          </p:cNvPr>
          <p:cNvSpPr/>
          <p:nvPr/>
        </p:nvSpPr>
        <p:spPr>
          <a:xfrm>
            <a:off x="6156176" y="875623"/>
            <a:ext cx="1566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Weinberg, 79</a:t>
            </a:r>
            <a:endParaRPr lang="zh-CN" altLang="en-US" sz="16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B3DA692-32D8-4C88-A230-34A6070D2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690" y="908720"/>
            <a:ext cx="1103224" cy="163185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2964B5-4914-4DF7-97B6-80BF02778A3B}"/>
              </a:ext>
            </a:extLst>
          </p:cNvPr>
          <p:cNvSpPr/>
          <p:nvPr/>
        </p:nvSpPr>
        <p:spPr>
          <a:xfrm>
            <a:off x="4174403" y="1938915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Unique dim-5 Weinberg operator</a:t>
            </a:r>
          </a:p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Majorana neutrino masses</a:t>
            </a:r>
            <a:endParaRPr lang="zh-CN" altLang="en-US" sz="1600" dirty="0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63210F3-A969-4784-A568-6B8F2E96CF37}"/>
              </a:ext>
            </a:extLst>
          </p:cNvPr>
          <p:cNvCxnSpPr>
            <a:cxnSpLocks/>
          </p:cNvCxnSpPr>
          <p:nvPr/>
        </p:nvCxnSpPr>
        <p:spPr>
          <a:xfrm>
            <a:off x="4788024" y="5661248"/>
            <a:ext cx="33123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EF55263-799A-479C-8303-A88B950F91FA}"/>
              </a:ext>
            </a:extLst>
          </p:cNvPr>
          <p:cNvCxnSpPr/>
          <p:nvPr/>
        </p:nvCxnSpPr>
        <p:spPr>
          <a:xfrm>
            <a:off x="5508104" y="6453336"/>
            <a:ext cx="3048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4BA5F789-6AC8-4C13-A39C-793351C841FA}"/>
              </a:ext>
            </a:extLst>
          </p:cNvPr>
          <p:cNvCxnSpPr>
            <a:cxnSpLocks/>
          </p:cNvCxnSpPr>
          <p:nvPr/>
        </p:nvCxnSpPr>
        <p:spPr>
          <a:xfrm>
            <a:off x="4427984" y="6695975"/>
            <a:ext cx="22383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2EBB661-C84E-4338-A72F-EF9625F52AE3}"/>
              </a:ext>
            </a:extLst>
          </p:cNvPr>
          <p:cNvSpPr/>
          <p:nvPr/>
        </p:nvSpPr>
        <p:spPr>
          <a:xfrm>
            <a:off x="4595468" y="3789042"/>
            <a:ext cx="3312368" cy="7050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D139968-61F0-4651-ACBC-C998A14C1FEA}"/>
              </a:ext>
            </a:extLst>
          </p:cNvPr>
          <p:cNvCxnSpPr>
            <a:cxnSpLocks/>
          </p:cNvCxnSpPr>
          <p:nvPr/>
        </p:nvCxnSpPr>
        <p:spPr>
          <a:xfrm flipV="1">
            <a:off x="6300192" y="2540572"/>
            <a:ext cx="0" cy="1248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141027B9-67F2-4C3B-8F42-47E8D0B5795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187567" y="1321414"/>
            <a:ext cx="3520113" cy="54874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5783E8E6-9CDA-48FA-96C6-49CDA400E877}"/>
              </a:ext>
            </a:extLst>
          </p:cNvPr>
          <p:cNvCxnSpPr>
            <a:cxnSpLocks/>
          </p:cNvCxnSpPr>
          <p:nvPr/>
        </p:nvCxnSpPr>
        <p:spPr>
          <a:xfrm flipV="1">
            <a:off x="3104053" y="898473"/>
            <a:ext cx="88442" cy="338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FA6D648F-B507-4D01-9526-4472D8203685}"/>
              </a:ext>
            </a:extLst>
          </p:cNvPr>
          <p:cNvSpPr/>
          <p:nvPr/>
        </p:nvSpPr>
        <p:spPr>
          <a:xfrm>
            <a:off x="2122839" y="600943"/>
            <a:ext cx="1932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1243 papers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in 2003</a:t>
            </a:r>
            <a:endParaRPr lang="zh-CN" altLang="en-US" sz="1400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2C8ADC8D-91ED-4BD4-B823-612AAA7E1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03" y="4063495"/>
            <a:ext cx="3050987" cy="112498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156BC3E-CEB4-41DB-A7D4-94324500F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2" y="5739682"/>
            <a:ext cx="4059486" cy="746602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527DD9EE-332A-492C-BB9C-273228D2DBFA}"/>
              </a:ext>
            </a:extLst>
          </p:cNvPr>
          <p:cNvSpPr/>
          <p:nvPr/>
        </p:nvSpPr>
        <p:spPr>
          <a:xfrm>
            <a:off x="10839" y="3808162"/>
            <a:ext cx="3793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Integrate out heavy Majorana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neutrinos</a:t>
            </a:r>
            <a:endParaRPr lang="zh-CN" altLang="en-US" sz="1400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2B6F916-D1D7-42AF-8ED9-F6E4F09D3AF5}"/>
              </a:ext>
            </a:extLst>
          </p:cNvPr>
          <p:cNvSpPr/>
          <p:nvPr/>
        </p:nvSpPr>
        <p:spPr>
          <a:xfrm>
            <a:off x="5419" y="5166062"/>
            <a:ext cx="3804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Derive RGE for the Wilson coefficient of the Weinberg operator</a:t>
            </a:r>
            <a:endParaRPr lang="zh-CN" altLang="en-US" sz="14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D256464-9B55-4843-85B9-AF0244E43A06}"/>
              </a:ext>
            </a:extLst>
          </p:cNvPr>
          <p:cNvSpPr/>
          <p:nvPr/>
        </p:nvSpPr>
        <p:spPr>
          <a:xfrm>
            <a:off x="0" y="6498627"/>
            <a:ext cx="4131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Antusch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al., 2001; Xing, Phys. 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Rept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2020 </a:t>
            </a:r>
            <a:endParaRPr lang="zh-CN" altLang="en-US" sz="1400" dirty="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DE8BF2DF-BD9B-41D9-AD49-15B15861BC77}"/>
              </a:ext>
            </a:extLst>
          </p:cNvPr>
          <p:cNvSpPr/>
          <p:nvPr/>
        </p:nvSpPr>
        <p:spPr>
          <a:xfrm>
            <a:off x="827584" y="5689281"/>
            <a:ext cx="288032" cy="500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7409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E6DF81-CB99-4C5F-B85D-6B4B902227F2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Why EFTs?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F6D40D5-784F-49FA-8B83-0BD225807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C447E6F-C360-4695-BCFF-2BFCE68A2BA4}"/>
              </a:ext>
            </a:extLst>
          </p:cNvPr>
          <p:cNvGrpSpPr/>
          <p:nvPr/>
        </p:nvGrpSpPr>
        <p:grpSpPr>
          <a:xfrm>
            <a:off x="203274" y="539314"/>
            <a:ext cx="8940726" cy="6282903"/>
            <a:chOff x="203274" y="539314"/>
            <a:chExt cx="8940726" cy="628290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60E2948-C2D5-402C-8963-EE5F83F7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4008" y="539314"/>
              <a:ext cx="4464496" cy="1669143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2783DE-E09F-46D7-8A8F-2A00EE65E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2040" y="3007621"/>
              <a:ext cx="4032448" cy="184524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D3B9A43-D548-4202-8F18-1F5E30F9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74" y="3458467"/>
              <a:ext cx="4352081" cy="1634309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EC6C60B-D39E-4508-BED5-DB40EC27D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061" y="5202423"/>
              <a:ext cx="4340506" cy="16197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9F08B39-6ACC-4218-8C39-00608A5AE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778" y="5661248"/>
              <a:ext cx="4467828" cy="937623"/>
            </a:xfrm>
            <a:prstGeom prst="rect">
              <a:avLst/>
            </a:prstGeom>
          </p:spPr>
        </p:pic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B30206DE-ABF9-42EA-AC32-4AAB8BD26864}"/>
                </a:ext>
              </a:extLst>
            </p:cNvPr>
            <p:cNvSpPr txBox="1"/>
            <p:nvPr/>
          </p:nvSpPr>
          <p:spPr>
            <a:xfrm>
              <a:off x="4544036" y="2310030"/>
              <a:ext cx="45999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en-US" sz="1600" b="1" dirty="0">
                  <a:solidFill>
                    <a:srgbClr val="3333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Top-down approach to precision tests of UV-complete models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66D73C9-3106-48F8-BF01-8D423D12A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2040" y="4988509"/>
              <a:ext cx="4032448" cy="40019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A94407D-D6D0-4681-AB70-6354DE3FB3C6}"/>
              </a:ext>
            </a:extLst>
          </p:cNvPr>
          <p:cNvGrpSpPr/>
          <p:nvPr/>
        </p:nvGrpSpPr>
        <p:grpSpPr>
          <a:xfrm>
            <a:off x="128569" y="861964"/>
            <a:ext cx="4464496" cy="2495028"/>
            <a:chOff x="128569" y="548680"/>
            <a:chExt cx="4464496" cy="2495028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0BE11BE-7FE5-48E5-A5BA-AA1733CB6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69" y="548680"/>
              <a:ext cx="4464496" cy="249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80F5074-CEE3-467F-8D24-EC2AB3134E14}"/>
                    </a:ext>
                  </a:extLst>
                </p:cNvPr>
                <p:cNvSpPr txBox="1"/>
                <p:nvPr/>
              </p:nvSpPr>
              <p:spPr>
                <a:xfrm>
                  <a:off x="2835340" y="2732204"/>
                  <a:ext cx="474489" cy="215444"/>
                </a:xfrm>
                <a:prstGeom prst="rect">
                  <a:avLst/>
                </a:prstGeom>
                <a:solidFill>
                  <a:srgbClr val="DCDCDD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1.166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80F5074-CEE3-467F-8D24-EC2AB3134E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340" y="2732204"/>
                  <a:ext cx="474489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7692" r="-7692" b="-277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4">
            <a:extLst>
              <a:ext uri="{FF2B5EF4-FFF2-40B4-BE49-F238E27FC236}">
                <a16:creationId xmlns:a16="http://schemas.microsoft.com/office/drawing/2014/main" id="{53D7C15F-EB5E-4677-B460-4A7B48404899}"/>
              </a:ext>
            </a:extLst>
          </p:cNvPr>
          <p:cNvSpPr txBox="1"/>
          <p:nvPr/>
        </p:nvSpPr>
        <p:spPr>
          <a:xfrm>
            <a:off x="35496" y="476672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Bottom-up approach to new physics</a:t>
            </a:r>
          </a:p>
        </p:txBody>
      </p:sp>
    </p:spTree>
    <p:extLst>
      <p:ext uri="{BB962C8B-B14F-4D97-AF65-F5344CB8AC3E}">
        <p14:creationId xmlns:p14="http://schemas.microsoft.com/office/powerpoint/2010/main" val="1005035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4006B2-5F8D-438D-8265-A3BAF58FDEF0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SM </a:t>
            </a:r>
            <a:r>
              <a:rPr lang="en-US" dirty="0"/>
              <a:t>Effective Field Theory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A41C52D-F0EC-44C0-90CC-EBFED6AB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EE542D-FA19-4D70-AD0E-64E9E22D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76672"/>
            <a:ext cx="4484325" cy="32596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40221C-CC53-410D-8DF9-3E54D499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97" y="476672"/>
            <a:ext cx="4484325" cy="324519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F4EDAAB-F6B8-4BCD-8E42-3B2A9DD431C0}"/>
              </a:ext>
            </a:extLst>
          </p:cNvPr>
          <p:cNvGrpSpPr/>
          <p:nvPr/>
        </p:nvGrpSpPr>
        <p:grpSpPr>
          <a:xfrm>
            <a:off x="56455" y="4235737"/>
            <a:ext cx="9016667" cy="2001575"/>
            <a:chOff x="56455" y="4154399"/>
            <a:chExt cx="9016667" cy="20015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D70B6E-E14D-43F8-B5CC-37BC81C31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55" y="4797152"/>
              <a:ext cx="9016667" cy="135882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99177FF-7278-4ED2-9D0E-D35B17CD0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585" y="4154399"/>
              <a:ext cx="8820472" cy="466361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FBE6B7C6-3B30-4E58-8F35-D936DC5F1829}"/>
              </a:ext>
            </a:extLst>
          </p:cNvPr>
          <p:cNvSpPr/>
          <p:nvPr/>
        </p:nvSpPr>
        <p:spPr>
          <a:xfrm>
            <a:off x="0" y="6332366"/>
            <a:ext cx="5511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Grzadkowski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Iskrzynski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Misiak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Rosiek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1008.4884 </a:t>
            </a:r>
            <a:endParaRPr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885FC93-11C8-498E-9E5C-9B3CA5E448C1}"/>
              </a:ext>
            </a:extLst>
          </p:cNvPr>
          <p:cNvSpPr/>
          <p:nvPr/>
        </p:nvSpPr>
        <p:spPr>
          <a:xfrm>
            <a:off x="4541525" y="3832907"/>
            <a:ext cx="4531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Dim-6 operators in the Warsaw basis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9CF0E7D-7497-4529-BF3F-EB3F34FF6789}"/>
              </a:ext>
            </a:extLst>
          </p:cNvPr>
          <p:cNvCxnSpPr/>
          <p:nvPr/>
        </p:nvCxnSpPr>
        <p:spPr>
          <a:xfrm>
            <a:off x="2166858" y="5401907"/>
            <a:ext cx="17281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03784F1B-A805-4C20-B2D9-F56D19E88E00}"/>
              </a:ext>
            </a:extLst>
          </p:cNvPr>
          <p:cNvSpPr txBox="1"/>
          <p:nvPr/>
        </p:nvSpPr>
        <p:spPr>
          <a:xfrm>
            <a:off x="5436096" y="6309320"/>
            <a:ext cx="363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Extended with RH neutrinos?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707025-064C-474F-9B09-F487EF8444FC}"/>
              </a:ext>
            </a:extLst>
          </p:cNvPr>
          <p:cNvSpPr/>
          <p:nvPr/>
        </p:nvSpPr>
        <p:spPr>
          <a:xfrm>
            <a:off x="-9278" y="3704532"/>
            <a:ext cx="2695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Buchmüller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Wyler, 86 </a:t>
            </a:r>
            <a:endParaRPr lang="zh-CN" altLang="en-US" sz="16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32D25C8-AFFC-4F6C-AA27-CB33CE96E4D6}"/>
              </a:ext>
            </a:extLst>
          </p:cNvPr>
          <p:cNvSpPr/>
          <p:nvPr/>
        </p:nvSpPr>
        <p:spPr>
          <a:xfrm>
            <a:off x="0" y="3984706"/>
            <a:ext cx="4705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Brivio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Trott, Phys. Rept. 793 (2019) 1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20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5FA5C2-84B5-4429-85FE-E66F4502AACE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Which Neutrino </a:t>
            </a:r>
            <a:r>
              <a:rPr lang="en-US" dirty="0"/>
              <a:t>Effective Field Theory?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420F418-958A-44B5-A742-224598F1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CA0E46-7CC3-43C1-B64B-CD1247E81F70}"/>
              </a:ext>
            </a:extLst>
          </p:cNvPr>
          <p:cNvSpPr txBox="1"/>
          <p:nvPr/>
        </p:nvSpPr>
        <p:spPr>
          <a:xfrm>
            <a:off x="74583" y="548680"/>
            <a:ext cx="9009856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 A minimal extension of the SM with three right-handed neutrinos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77494022-E915-4D1F-A7B0-C4DDA33E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3" y="1124744"/>
            <a:ext cx="24690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Dirac Neutrinos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1D0D91-FC86-49A6-8DF3-1A7939A29E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48887" y="1706469"/>
            <a:ext cx="5040560" cy="617812"/>
          </a:xfrm>
          <a:prstGeom prst="rect">
            <a:avLst/>
          </a:prstGeom>
        </p:spPr>
      </p:pic>
      <p:sp>
        <p:nvSpPr>
          <p:cNvPr id="9" name="テキスト ボックス 31">
            <a:extLst>
              <a:ext uri="{FF2B5EF4-FFF2-40B4-BE49-F238E27FC236}">
                <a16:creationId xmlns:a16="http://schemas.microsoft.com/office/drawing/2014/main" id="{7EA41CA7-2041-48C1-96F8-1C620A939BEA}"/>
              </a:ext>
            </a:extLst>
          </p:cNvPr>
          <p:cNvSpPr txBox="1"/>
          <p:nvPr/>
        </p:nvSpPr>
        <p:spPr>
          <a:xfrm>
            <a:off x="47313" y="2561461"/>
            <a:ext cx="553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Dirac </a:t>
            </a:r>
            <a:r>
              <a:rPr kumimoji="1" lang="el-GR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masses in a similar way to that for quarks and charged leptons, after the spontaneous gauge symmetry breaking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592FC40-BF3C-4678-B8D4-72D644F5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691680" y="3615974"/>
            <a:ext cx="1498973" cy="445295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A38852DA-96C1-413A-8893-B86EDCF8575C}"/>
              </a:ext>
            </a:extLst>
          </p:cNvPr>
          <p:cNvSpPr/>
          <p:nvPr/>
        </p:nvSpPr>
        <p:spPr>
          <a:xfrm>
            <a:off x="1691680" y="3615974"/>
            <a:ext cx="576064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3681DC5-11A0-4473-B9CF-50B000D8F04B}"/>
              </a:ext>
            </a:extLst>
          </p:cNvPr>
          <p:cNvCxnSpPr>
            <a:stCxn id="10" idx="1"/>
          </p:cNvCxnSpPr>
          <p:nvPr/>
        </p:nvCxnSpPr>
        <p:spPr>
          <a:xfrm flipH="1">
            <a:off x="1187624" y="3838622"/>
            <a:ext cx="504056" cy="222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62C441A-FAFA-4AB2-90E6-C4BAFDC4EF5C}"/>
                  </a:ext>
                </a:extLst>
              </p:cNvPr>
              <p:cNvSpPr txBox="1"/>
              <p:nvPr/>
            </p:nvSpPr>
            <p:spPr>
              <a:xfrm>
                <a:off x="55495" y="4061269"/>
                <a:ext cx="12209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𝐞𝐕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62C441A-FAFA-4AB2-90E6-C4BAFDC4E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5" y="4061269"/>
                <a:ext cx="1220975" cy="307777"/>
              </a:xfrm>
              <a:prstGeom prst="rect">
                <a:avLst/>
              </a:prstGeom>
              <a:blipFill>
                <a:blip r:embed="rId4"/>
                <a:stretch>
                  <a:fillRect l="-4000" t="-1961" r="-7500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椭圆 13">
            <a:extLst>
              <a:ext uri="{FF2B5EF4-FFF2-40B4-BE49-F238E27FC236}">
                <a16:creationId xmlns:a16="http://schemas.microsoft.com/office/drawing/2014/main" id="{97C26E99-06C1-4EE0-9C05-F0930C63ED7B}"/>
              </a:ext>
            </a:extLst>
          </p:cNvPr>
          <p:cNvSpPr/>
          <p:nvPr/>
        </p:nvSpPr>
        <p:spPr>
          <a:xfrm>
            <a:off x="2589147" y="3599241"/>
            <a:ext cx="360040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55E0131-39D3-42C6-84F6-F9F214044FEF}"/>
              </a:ext>
            </a:extLst>
          </p:cNvPr>
          <p:cNvCxnSpPr>
            <a:stCxn id="14" idx="4"/>
          </p:cNvCxnSpPr>
          <p:nvPr/>
        </p:nvCxnSpPr>
        <p:spPr>
          <a:xfrm>
            <a:off x="2769167" y="4116545"/>
            <a:ext cx="794721" cy="98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0E030D2-5300-440C-AECA-1561E5BC898D}"/>
                  </a:ext>
                </a:extLst>
              </p:cNvPr>
              <p:cNvSpPr txBox="1"/>
              <p:nvPr/>
            </p:nvSpPr>
            <p:spPr>
              <a:xfrm>
                <a:off x="3692076" y="4057774"/>
                <a:ext cx="1135952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0E030D2-5300-440C-AECA-1561E5BC8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076" y="4057774"/>
                <a:ext cx="1135952" cy="314766"/>
              </a:xfrm>
              <a:prstGeom prst="rect">
                <a:avLst/>
              </a:prstGeom>
              <a:blipFill>
                <a:blip r:embed="rId5"/>
                <a:stretch>
                  <a:fillRect l="-4839" t="-1961" r="-8065" b="-372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1BBA612-1189-4A1A-9505-8B48505B3ACA}"/>
              </a:ext>
            </a:extLst>
          </p:cNvPr>
          <p:cNvCxnSpPr/>
          <p:nvPr/>
        </p:nvCxnSpPr>
        <p:spPr>
          <a:xfrm flipV="1">
            <a:off x="3133071" y="3615974"/>
            <a:ext cx="713583" cy="1926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4315920-FB01-40EB-AFDC-89E59F8235A4}"/>
                  </a:ext>
                </a:extLst>
              </p:cNvPr>
              <p:cNvSpPr txBox="1"/>
              <p:nvPr/>
            </p:nvSpPr>
            <p:spPr>
              <a:xfrm>
                <a:off x="3846654" y="3414366"/>
                <a:ext cx="13151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𝟏𝟕𝟒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𝐆𝐞𝐕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4315920-FB01-40EB-AFDC-89E59F823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54" y="3414366"/>
                <a:ext cx="1315168" cy="307777"/>
              </a:xfrm>
              <a:prstGeom prst="rect">
                <a:avLst/>
              </a:prstGeom>
              <a:blipFill>
                <a:blip r:embed="rId6"/>
                <a:stretch>
                  <a:fillRect l="-1852" r="-416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">
            <a:extLst>
              <a:ext uri="{FF2B5EF4-FFF2-40B4-BE49-F238E27FC236}">
                <a16:creationId xmlns:a16="http://schemas.microsoft.com/office/drawing/2014/main" id="{5EDB4AAA-6EB2-497B-8C85-A5F9F543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4" y="4814655"/>
            <a:ext cx="5380601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Need to introduce additional symmetries to the SM to forbid a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Majorana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mass for right-handed neutrino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singlets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Need to explain a strong hierarchy for the Yukawa couplings of the SM fermions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9D4BCBD-28EE-4693-A850-7DAA22933FA5}"/>
              </a:ext>
            </a:extLst>
          </p:cNvPr>
          <p:cNvGrpSpPr/>
          <p:nvPr/>
        </p:nvGrpSpPr>
        <p:grpSpPr>
          <a:xfrm>
            <a:off x="5521154" y="1130405"/>
            <a:ext cx="3622846" cy="5444612"/>
            <a:chOff x="5521154" y="1284562"/>
            <a:chExt cx="3622846" cy="5444612"/>
          </a:xfrm>
        </p:grpSpPr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D069A495-C840-4367-B875-817D4E449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6344" y="1284562"/>
              <a:ext cx="2901083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b="1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Majorana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 Neutrinos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02520FC-7694-4834-A11E-3301D4C53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-20000" contrast="40000"/>
            </a:blip>
            <a:stretch>
              <a:fillRect/>
            </a:stretch>
          </p:blipFill>
          <p:spPr>
            <a:xfrm>
              <a:off x="6171416" y="1778897"/>
              <a:ext cx="2540250" cy="819917"/>
            </a:xfrm>
            <a:prstGeom prst="rect">
              <a:avLst/>
            </a:prstGeom>
          </p:spPr>
        </p:pic>
        <p:sp>
          <p:nvSpPr>
            <p:cNvPr id="23" name="テキスト ボックス 31">
              <a:extLst>
                <a:ext uri="{FF2B5EF4-FFF2-40B4-BE49-F238E27FC236}">
                  <a16:creationId xmlns:a16="http://schemas.microsoft.com/office/drawing/2014/main" id="{6F0BC4EC-7FA6-4141-B4C5-45624EB5794F}"/>
                </a:ext>
              </a:extLst>
            </p:cNvPr>
            <p:cNvSpPr txBox="1"/>
            <p:nvPr/>
          </p:nvSpPr>
          <p:spPr>
            <a:xfrm>
              <a:off x="6056344" y="2721279"/>
              <a:ext cx="29010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Generate tiny </a:t>
              </a:r>
              <a:r>
                <a:rPr kumimoji="1" lang="en-US" altLang="ja-JP" sz="160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Majorana</a:t>
              </a:r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l-GR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ν</a:t>
              </a:r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masses via the so-called seesaw mechanism</a:t>
              </a: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ED76CE2-D74C-43E7-839C-606CBF6BF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-20000" contrast="40000"/>
            </a:blip>
            <a:stretch>
              <a:fillRect/>
            </a:stretch>
          </p:blipFill>
          <p:spPr>
            <a:xfrm>
              <a:off x="6185013" y="3750883"/>
              <a:ext cx="2538964" cy="495111"/>
            </a:xfrm>
            <a:prstGeom prst="rect">
              <a:avLst/>
            </a:prstGeom>
          </p:spPr>
        </p:pic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82816BC-EE12-4284-88B3-1630FCFFBA22}"/>
                </a:ext>
              </a:extLst>
            </p:cNvPr>
            <p:cNvSpPr/>
            <p:nvPr/>
          </p:nvSpPr>
          <p:spPr>
            <a:xfrm>
              <a:off x="6149316" y="3759262"/>
              <a:ext cx="576064" cy="5173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C3782767-21B2-47F3-A903-FDAA167A1C0D}"/>
                </a:ext>
              </a:extLst>
            </p:cNvPr>
            <p:cNvCxnSpPr>
              <a:endCxn id="27" idx="0"/>
            </p:cNvCxnSpPr>
            <p:nvPr/>
          </p:nvCxnSpPr>
          <p:spPr>
            <a:xfrm flipH="1">
              <a:off x="6171416" y="4254373"/>
              <a:ext cx="136956" cy="285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C689A4C-5167-404A-8A0A-2CF07EA6DD1C}"/>
                    </a:ext>
                  </a:extLst>
                </p:cNvPr>
                <p:cNvSpPr txBox="1"/>
                <p:nvPr/>
              </p:nvSpPr>
              <p:spPr>
                <a:xfrm>
                  <a:off x="5560928" y="4540303"/>
                  <a:ext cx="12209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𝐞𝐕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928" y="4540303"/>
                  <a:ext cx="1220975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980" t="-2000" r="-6965" b="-3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360838C-A9A5-4FB1-9FEF-9F56A49EAEAB}"/>
                </a:ext>
              </a:extLst>
            </p:cNvPr>
            <p:cNvSpPr/>
            <p:nvPr/>
          </p:nvSpPr>
          <p:spPr>
            <a:xfrm>
              <a:off x="7645903" y="3786409"/>
              <a:ext cx="394908" cy="4559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80FEB3F0-90EF-40AA-915D-DD089745F789}"/>
                </a:ext>
              </a:extLst>
            </p:cNvPr>
            <p:cNvCxnSpPr/>
            <p:nvPr/>
          </p:nvCxnSpPr>
          <p:spPr>
            <a:xfrm>
              <a:off x="7858002" y="4254373"/>
              <a:ext cx="210766" cy="285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F544C176-B911-4F34-AFAF-6B04313ED056}"/>
                    </a:ext>
                  </a:extLst>
                </p:cNvPr>
                <p:cNvSpPr txBox="1"/>
                <p:nvPr/>
              </p:nvSpPr>
              <p:spPr>
                <a:xfrm>
                  <a:off x="7376787" y="4528864"/>
                  <a:ext cx="1531894" cy="3147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sup>
                        </m:s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𝐆𝐞𝐕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6787" y="4528864"/>
                  <a:ext cx="1531894" cy="31476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187" t="-1923" r="-5976" b="-3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 Box 10">
              <a:extLst>
                <a:ext uri="{FF2B5EF4-FFF2-40B4-BE49-F238E27FC236}">
                  <a16:creationId xmlns:a16="http://schemas.microsoft.com/office/drawing/2014/main" id="{4C7638B3-EC13-44F6-B61C-2E425A7C4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1154" y="5030667"/>
              <a:ext cx="3622846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Retain the SM symmetries</a:t>
              </a:r>
            </a:p>
            <a:p>
              <a:pPr marL="342900" indent="-342900">
                <a:buFont typeface="Wingdings" panose="05000000000000000000" pitchFamily="2" charset="2"/>
                <a:buChar char="l"/>
              </a:pP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GUT or </a:t>
              </a:r>
              <a:r>
                <a:rPr kumimoji="1" lang="en-US" altLang="zh-CN" b="1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TeV</a:t>
              </a:r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 energy scale?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5AFC548-A9AF-410C-AEB7-9CE1C9660E09}"/>
                </a:ext>
              </a:extLst>
            </p:cNvPr>
            <p:cNvSpPr txBox="1"/>
            <p:nvPr/>
          </p:nvSpPr>
          <p:spPr>
            <a:xfrm>
              <a:off x="5580112" y="6021288"/>
              <a:ext cx="3491880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Majorana nature of massive neutrinos</a:t>
              </a:r>
              <a:endParaRPr kumimoji="1"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121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5FA5C2-84B5-4429-85FE-E66F4502AACE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Which Neutrino </a:t>
            </a:r>
            <a:r>
              <a:rPr lang="en-US" dirty="0"/>
              <a:t>Effective Field Theory?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420F418-958A-44B5-A742-224598F1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B862BF-13DA-446A-A7F4-6FFD98BF9A19}"/>
              </a:ext>
            </a:extLst>
          </p:cNvPr>
          <p:cNvSpPr txBox="1"/>
          <p:nvPr/>
        </p:nvSpPr>
        <p:spPr>
          <a:xfrm>
            <a:off x="74583" y="548680"/>
            <a:ext cx="9009856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 A minimal extension of the SM with three right-handed neutrinos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CF47735-3620-4D19-A613-3AF67A96AA03}"/>
              </a:ext>
            </a:extLst>
          </p:cNvPr>
          <p:cNvSpPr/>
          <p:nvPr/>
        </p:nvSpPr>
        <p:spPr>
          <a:xfrm>
            <a:off x="68311" y="1196752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Lagrangian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5F875D6-B3B5-4226-A2ED-03081A1F038A}"/>
              </a:ext>
            </a:extLst>
          </p:cNvPr>
          <p:cNvGrpSpPr/>
          <p:nvPr/>
        </p:nvGrpSpPr>
        <p:grpSpPr>
          <a:xfrm>
            <a:off x="2339752" y="1052313"/>
            <a:ext cx="6480720" cy="720503"/>
            <a:chOff x="2339752" y="1083047"/>
            <a:chExt cx="6480720" cy="72050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64B3922-78CF-462B-BB8A-0AE32B316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-20000" contrast="40000"/>
            </a:blip>
            <a:stretch>
              <a:fillRect/>
            </a:stretch>
          </p:blipFill>
          <p:spPr>
            <a:xfrm>
              <a:off x="2339752" y="1196752"/>
              <a:ext cx="4248472" cy="5207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3E9F3A9-87D8-4BD4-9B2B-86E134FB9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20000" contrast="40000"/>
            </a:blip>
            <a:stretch>
              <a:fillRect/>
            </a:stretch>
          </p:blipFill>
          <p:spPr>
            <a:xfrm>
              <a:off x="6588224" y="1083047"/>
              <a:ext cx="2232248" cy="720503"/>
            </a:xfrm>
            <a:prstGeom prst="rect">
              <a:avLst/>
            </a:prstGeom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07B3A706-5ADB-42A7-BC2A-1ACECEB69AC7}"/>
              </a:ext>
            </a:extLst>
          </p:cNvPr>
          <p:cNvSpPr/>
          <p:nvPr/>
        </p:nvSpPr>
        <p:spPr>
          <a:xfrm>
            <a:off x="68310" y="1916832"/>
            <a:ext cx="8941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SMEFT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Right-handed neutrinos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are around or below the EW scale, then build the EFT with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 particles + 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SM gauge symmetry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1C6CD7F-B025-4604-9577-F56015BD9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97" y="2708570"/>
            <a:ext cx="8241175" cy="129467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51C0469-AF49-49BA-A657-6B0E05F2A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221088"/>
            <a:ext cx="3449256" cy="423817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1FFBCF5-07D3-43A4-A0DE-DBD227FF0B3F}"/>
              </a:ext>
            </a:extLst>
          </p:cNvPr>
          <p:cNvSpPr/>
          <p:nvPr/>
        </p:nvSpPr>
        <p:spPr>
          <a:xfrm>
            <a:off x="68309" y="4797152"/>
            <a:ext cx="9075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SEFT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Right-handed neutrinos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the type-I seesaw model much heavier than the EW scale, then integrate out 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construct the Seesaw EFT</a:t>
            </a: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335C952-EEE5-4F4F-A65E-2A81C1027568}"/>
              </a:ext>
            </a:extLst>
          </p:cNvPr>
          <p:cNvSpPr/>
          <p:nvPr/>
        </p:nvSpPr>
        <p:spPr>
          <a:xfrm>
            <a:off x="4122379" y="4489375"/>
            <a:ext cx="24936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Liao &amp; Ma, PRD, 2017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B3C81C2-AA36-42AC-AAE1-E31F1488AF07}"/>
              </a:ext>
            </a:extLst>
          </p:cNvPr>
          <p:cNvSpPr/>
          <p:nvPr/>
        </p:nvSpPr>
        <p:spPr>
          <a:xfrm>
            <a:off x="4093046" y="3932320"/>
            <a:ext cx="4799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Aparici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al., PRD, 2009; del Aguila et al., PLB, 2009 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335C952-EEE5-4F4F-A65E-2A81C1027568}"/>
              </a:ext>
            </a:extLst>
          </p:cNvPr>
          <p:cNvSpPr/>
          <p:nvPr/>
        </p:nvSpPr>
        <p:spPr>
          <a:xfrm>
            <a:off x="4093046" y="4209112"/>
            <a:ext cx="420796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Bhattacharya &amp; 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Wudka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PRD, 2016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8AAD49D-F76C-4AF4-B212-F13E7B2152F6}"/>
              </a:ext>
            </a:extLst>
          </p:cNvPr>
          <p:cNvSpPr/>
          <p:nvPr/>
        </p:nvSpPr>
        <p:spPr>
          <a:xfrm>
            <a:off x="179512" y="6203630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Broncano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al., PLB, 2003; NPB, 2003; 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Elgaard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-Clausen &amp; Trott, JHEP, 2017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DEF140D-98DB-43F1-9151-E3D55B02F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30" y="5579341"/>
            <a:ext cx="4320480" cy="624289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71B3889D-5E75-4DBD-ABA3-7DD3785678A6}"/>
              </a:ext>
            </a:extLst>
          </p:cNvPr>
          <p:cNvSpPr/>
          <p:nvPr/>
        </p:nvSpPr>
        <p:spPr>
          <a:xfrm>
            <a:off x="5292080" y="5700794"/>
            <a:ext cx="34496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 &amp; one-loop level matching</a:t>
            </a:r>
            <a:endParaRPr lang="zh-CN" altLang="en-US" sz="1600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EED6ED8-566C-4157-92FD-08E6B858AD6E}"/>
              </a:ext>
            </a:extLst>
          </p:cNvPr>
          <p:cNvSpPr/>
          <p:nvPr/>
        </p:nvSpPr>
        <p:spPr>
          <a:xfrm>
            <a:off x="179512" y="6482662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Coy &amp; 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Frigerio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PRD, 2019; Zhang &amp; S.Z., JHEP, 2021; Du, Li, Yu, JHEP, 2022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2390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693747-6BF7-44FE-881B-477C701F325E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l-GR" altLang="zh-CN" dirty="0"/>
              <a:t>ν</a:t>
            </a:r>
            <a:r>
              <a:rPr lang="en-US" altLang="zh-CN" dirty="0"/>
              <a:t>SMEFT: Operators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E070540C-EC98-4F2A-BBFF-48C5D82B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A4C556-E106-4F8F-B5B5-E891BB80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63" y="1192919"/>
            <a:ext cx="8105933" cy="381642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630F74D-1BFA-4F44-9210-E0632460E2F2}"/>
              </a:ext>
            </a:extLst>
          </p:cNvPr>
          <p:cNvSpPr/>
          <p:nvPr/>
        </p:nvSpPr>
        <p:spPr>
          <a:xfrm>
            <a:off x="35496" y="539388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Dim-5: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DC8C4A-87FF-4FEE-B10A-7A3EF00A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39388"/>
            <a:ext cx="4768770" cy="3164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2DCE890-A3D5-4997-87B7-52913840073F}"/>
              </a:ext>
            </a:extLst>
          </p:cNvPr>
          <p:cNvSpPr/>
          <p:nvPr/>
        </p:nvSpPr>
        <p:spPr>
          <a:xfrm>
            <a:off x="6830888" y="562339"/>
            <a:ext cx="2133599" cy="30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Liao &amp; Ma, PRD, 2017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63AD4FC-DD22-4435-A6E3-70C08A4327B5}"/>
              </a:ext>
            </a:extLst>
          </p:cNvPr>
          <p:cNvSpPr/>
          <p:nvPr/>
        </p:nvSpPr>
        <p:spPr>
          <a:xfrm>
            <a:off x="35496" y="1186063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Dim-6: </a:t>
            </a:r>
            <a:endParaRPr lang="zh-CN" altLang="en-US" dirty="0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022EC2FD-278B-4FD1-81C7-C33061FC7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56527"/>
            <a:ext cx="9155288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There are 19 complete and independent dim-6 operators without counting Hermitian conjugates, and 7 redundant operators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are identified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1"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For one or three generations, </a:t>
            </a:r>
            <a:r>
              <a:rPr kumimoji="1"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29 (1614)</a:t>
            </a: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/</a:t>
            </a:r>
            <a:r>
              <a:rPr kumimoji="1"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80 (4206) </a:t>
            </a:r>
            <a:r>
              <a:rPr kumimoji="1"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dim-6</a:t>
            </a: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/</a:t>
            </a:r>
            <a:r>
              <a:rPr kumimoji="1"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dim-7</a:t>
            </a: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operators are found with Hermitian conjugates and flavors included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B41B1B7-914A-4A0C-B530-A969F003A7A7}"/>
              </a:ext>
            </a:extLst>
          </p:cNvPr>
          <p:cNvSpPr/>
          <p:nvPr/>
        </p:nvSpPr>
        <p:spPr>
          <a:xfrm>
            <a:off x="5512561" y="872837"/>
            <a:ext cx="3528392" cy="316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Li,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Ren, Xiao, Yu &amp; Zheng, JHEP, 2021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009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124A4DC-69F0-4A19-8210-2D9966D22BD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A. Evidence</a:t>
            </a:r>
            <a:r>
              <a:rPr lang="en-US" altLang="zh-CN" dirty="0"/>
              <a:t> for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New Physics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415CD8A-A269-4F99-A48F-52A90CBF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6FE9A74-867E-49BD-A12E-6CD151BA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445077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81C4111-F717-4919-B6BC-FC343CCF7811}"/>
              </a:ext>
            </a:extLst>
          </p:cNvPr>
          <p:cNvSpPr txBox="1"/>
          <p:nvPr/>
        </p:nvSpPr>
        <p:spPr>
          <a:xfrm>
            <a:off x="0" y="5797713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last particle predicted by the SM, accounting for all particle masses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measured couplings to elementary particles vs. the SM predictions 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86279DC-4B3B-4708-837C-90D483826B66}"/>
              </a:ext>
            </a:extLst>
          </p:cNvPr>
          <p:cNvSpPr txBox="1"/>
          <p:nvPr/>
        </p:nvSpPr>
        <p:spPr>
          <a:xfrm>
            <a:off x="0" y="50861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discovery of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Higgs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boson @ the LHC: the great success of the SM!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6FDA756-6686-4CBC-A3B1-9D65C6DA3B4D}"/>
              </a:ext>
            </a:extLst>
          </p:cNvPr>
          <p:cNvSpPr txBox="1"/>
          <p:nvPr/>
        </p:nvSpPr>
        <p:spPr>
          <a:xfrm>
            <a:off x="683568" y="3697287"/>
            <a:ext cx="3816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Bass, De </a:t>
            </a:r>
            <a:r>
              <a:rPr lang="en-US" altLang="zh-CN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Roeck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Kado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, Nat. Rev., 21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4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F7E375-6DF7-47A9-8B82-A68CCBEBBFA5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l-GR" altLang="zh-CN" dirty="0"/>
              <a:t>ν</a:t>
            </a:r>
            <a:r>
              <a:rPr lang="en-US" altLang="zh-CN" dirty="0"/>
              <a:t>SMEFT: Phenomenology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259C4FB-D95B-4300-97C2-C243E035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0BD71E-74C2-454C-A4E9-D8AB3B13F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4" y="900940"/>
            <a:ext cx="8881192" cy="342007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783B6C-2137-44F0-ADB7-01B633F8AAFD}"/>
              </a:ext>
            </a:extLst>
          </p:cNvPr>
          <p:cNvSpPr/>
          <p:nvPr/>
        </p:nvSpPr>
        <p:spPr>
          <a:xfrm>
            <a:off x="107504" y="567561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Biekötter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Chala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Spanowsky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EPJC, 2021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AA2DBCF-8379-418E-A49F-EA1261D67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03119"/>
            <a:ext cx="2106592" cy="2409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73EA36-D9C0-4B36-B40C-9FAE7647F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177" y="548680"/>
            <a:ext cx="925975" cy="3077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B3462C6-7964-46F0-B128-84BDDFE6C798}"/>
              </a:ext>
            </a:extLst>
          </p:cNvPr>
          <p:cNvSpPr/>
          <p:nvPr/>
        </p:nvSpPr>
        <p:spPr>
          <a:xfrm>
            <a:off x="6084168" y="548680"/>
            <a:ext cx="52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for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1B8444-51BC-4A17-89C0-5DACAD30C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41" y="4737833"/>
            <a:ext cx="7292051" cy="207554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1DF625B-3E85-4128-9DCD-7C59E6CC40B8}"/>
              </a:ext>
            </a:extLst>
          </p:cNvPr>
          <p:cNvSpPr/>
          <p:nvPr/>
        </p:nvSpPr>
        <p:spPr>
          <a:xfrm>
            <a:off x="395536" y="442782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Limits on RRRR and LLRR dim-6 operators, assuming </a:t>
            </a:r>
            <a:r>
              <a:rPr lang="en-US" altLang="zh-CN" b="1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1050" b="1" i="1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 0.1 GeV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66F3F15-0F6B-49A1-B5A0-27EAA2866131}"/>
              </a:ext>
            </a:extLst>
          </p:cNvPr>
          <p:cNvSpPr/>
          <p:nvPr/>
        </p:nvSpPr>
        <p:spPr>
          <a:xfrm>
            <a:off x="4644008" y="2780928"/>
            <a:ext cx="72008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6B72598-39EF-494C-9144-481ECD6DD645}"/>
              </a:ext>
            </a:extLst>
          </p:cNvPr>
          <p:cNvSpPr/>
          <p:nvPr/>
        </p:nvSpPr>
        <p:spPr>
          <a:xfrm>
            <a:off x="4075087" y="2132856"/>
            <a:ext cx="2300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Combination of multiple coefficients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61617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F7E375-6DF7-47A9-8B82-A68CCBEBBFA5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l-GR" altLang="zh-CN" dirty="0"/>
              <a:t>ν</a:t>
            </a:r>
            <a:r>
              <a:rPr lang="en-US" altLang="zh-CN" dirty="0"/>
              <a:t>SMEFT: Phenomenology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259C4FB-D95B-4300-97C2-C243E035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1783B6C-2137-44F0-ADB7-01B633F8AAFD}"/>
              </a:ext>
            </a:extLst>
          </p:cNvPr>
          <p:cNvSpPr/>
          <p:nvPr/>
        </p:nvSpPr>
        <p:spPr>
          <a:xfrm>
            <a:off x="35496" y="548680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Cirigliano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al., JHEP, 2021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C62901F-6D59-4963-A989-96C98D95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227135"/>
            <a:ext cx="7477246" cy="131789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260B951-8221-41D9-BE8B-5FDD37D21F80}"/>
              </a:ext>
            </a:extLst>
          </p:cNvPr>
          <p:cNvSpPr/>
          <p:nvPr/>
        </p:nvSpPr>
        <p:spPr>
          <a:xfrm>
            <a:off x="3392844" y="596458"/>
            <a:ext cx="3172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Possible contributions to g-2</a:t>
            </a:r>
            <a:endParaRPr lang="zh-CN" altLang="en-US" sz="16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DDD7000-126C-4744-9437-288921859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6912"/>
            <a:ext cx="9086127" cy="289705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F275CEE-BB7A-44AD-9835-A6F09FF69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565" y="499620"/>
            <a:ext cx="1654209" cy="5547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25456E-B1AB-46CE-8D1B-BC8C9A7B2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877272"/>
            <a:ext cx="3831220" cy="6154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A47B61-3E72-4BF4-ADC9-BA5DFA2FF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126" y="6118209"/>
            <a:ext cx="4247909" cy="37446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7C7D93B-B497-4636-BA9B-43571EDDF2A1}"/>
              </a:ext>
            </a:extLst>
          </p:cNvPr>
          <p:cNvSpPr/>
          <p:nvPr/>
        </p:nvSpPr>
        <p:spPr>
          <a:xfrm>
            <a:off x="4400697" y="5733256"/>
            <a:ext cx="41052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most contributions are negligible, but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25115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FCD18E-D386-43FC-8E84-3D0FE440312A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dirty="0"/>
              <a:t>D. Seesaw Effective Field Theory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E97C5412-7FB9-4CA8-894A-C910487B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DB2B158-01F1-417A-80B0-0179B5443BF3}"/>
              </a:ext>
            </a:extLst>
          </p:cNvPr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The type-I seesaw model as a UV-complete theory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BB300D3-3942-4E60-8C15-1E85B35BA2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339752" y="2464627"/>
            <a:ext cx="4955532" cy="591095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A6A0F48A-7508-4C0C-9715-A6604F11DE75}"/>
              </a:ext>
            </a:extLst>
          </p:cNvPr>
          <p:cNvSpPr txBox="1"/>
          <p:nvPr/>
        </p:nvSpPr>
        <p:spPr>
          <a:xfrm>
            <a:off x="19186" y="19168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Tree-level matching: simply applying the E</a:t>
            </a:r>
            <a:r>
              <a:rPr lang="en-US" altLang="zh-CN" sz="2400" b="1" dirty="0"/>
              <a:t>OM</a:t>
            </a:r>
            <a:endParaRPr lang="en-US" sz="2400" b="1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B204671A-1379-4262-8E94-5CA97FC6E92A}"/>
              </a:ext>
            </a:extLst>
          </p:cNvPr>
          <p:cNvSpPr txBox="1"/>
          <p:nvPr/>
        </p:nvSpPr>
        <p:spPr>
          <a:xfrm>
            <a:off x="19186" y="31418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Expansion up to </a:t>
            </a:r>
            <a:r>
              <a:rPr lang="en-US" sz="2400" b="1" i="1" dirty="0">
                <a:solidFill>
                  <a:srgbClr val="0000FF"/>
                </a:solidFill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</a:rPr>
              <a:t>-2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/>
              <a:t>(dim-6 operators)</a:t>
            </a:r>
            <a:endParaRPr lang="en-US" sz="2400" b="1" baseline="30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B8FF81F-18DD-4377-A605-7E8A6CD37C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339752" y="3805049"/>
            <a:ext cx="4967217" cy="5400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3F522D2-BB3F-4239-AC5E-727B6C7E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051720" y="4891052"/>
            <a:ext cx="5137947" cy="792088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5D16E495-8A7C-4EE5-8B38-72C8FEB689F5}"/>
              </a:ext>
            </a:extLst>
          </p:cNvPr>
          <p:cNvSpPr txBox="1"/>
          <p:nvPr/>
        </p:nvSpPr>
        <p:spPr>
          <a:xfrm>
            <a:off x="35496" y="442938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Seesaw Effective Field Theory (SEFT) @ tree level</a:t>
            </a:r>
            <a:endParaRPr lang="en-US" sz="2400" b="1" baseline="30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BD1C756-1718-4715-99BE-F794F43C074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07504" y="5733256"/>
            <a:ext cx="2002420" cy="5254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12B77E3-B4CE-4223-A279-54CDE3B3A4A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211960" y="5805264"/>
            <a:ext cx="2824223" cy="5167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4D463C7-EC54-4F92-B593-9A415E6A881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107504" y="6352389"/>
            <a:ext cx="2268638" cy="4093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8B2B410-8BEB-4DDB-8EBB-464E72E927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4253704" y="6376735"/>
            <a:ext cx="2176041" cy="44123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D4525B7-E1B3-486F-97E0-B4CCFE43B9CD}"/>
              </a:ext>
            </a:extLst>
          </p:cNvPr>
          <p:cNvSpPr/>
          <p:nvPr/>
        </p:nvSpPr>
        <p:spPr>
          <a:xfrm>
            <a:off x="2267744" y="5890046"/>
            <a:ext cx="1831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Neutrino masses &amp; </a:t>
            </a:r>
          </a:p>
          <a:p>
            <a:pPr algn="ctr"/>
            <a:r>
              <a:rPr lang="en-US" altLang="zh-CN" b="1" dirty="0"/>
              <a:t>flavor mixing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2076323-EBB0-4A4A-9BF1-2421133FCA81}"/>
              </a:ext>
            </a:extLst>
          </p:cNvPr>
          <p:cNvSpPr/>
          <p:nvPr/>
        </p:nvSpPr>
        <p:spPr>
          <a:xfrm>
            <a:off x="6948264" y="5890046"/>
            <a:ext cx="21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Unitarity violation of </a:t>
            </a:r>
          </a:p>
          <a:p>
            <a:pPr algn="ctr"/>
            <a:r>
              <a:rPr lang="en-US" altLang="zh-CN" b="1" dirty="0"/>
              <a:t>flavor mixing matrix</a:t>
            </a:r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DB2A1D8-B212-48A0-A9AC-61FDAB04128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1547664" y="1102554"/>
            <a:ext cx="5972537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01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49E765-B766-4B25-A9C4-A5474283D2C8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Low-energy Tests of Type-I Seesaw Model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E2C1104-A5CB-4EB1-AAFD-A0F2265A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57B762-BDA9-4B29-9691-49F61A66752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93019" y="980728"/>
            <a:ext cx="8716837" cy="1368533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B36ACFE8-685C-4C1B-BCAD-9C8E81F5FC2F}"/>
              </a:ext>
            </a:extLst>
          </p:cNvPr>
          <p:cNvSpPr txBox="1"/>
          <p:nvPr/>
        </p:nvSpPr>
        <p:spPr>
          <a:xfrm>
            <a:off x="0" y="4766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After the spontaneous gauge symmetry breaking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F0680EE-EEDF-41DD-A514-49B38A8F9F34}"/>
              </a:ext>
            </a:extLst>
          </p:cNvPr>
          <p:cNvGrpSpPr/>
          <p:nvPr/>
        </p:nvGrpSpPr>
        <p:grpSpPr>
          <a:xfrm>
            <a:off x="323528" y="4293096"/>
            <a:ext cx="8172400" cy="1389897"/>
            <a:chOff x="293019" y="3444574"/>
            <a:chExt cx="8172400" cy="138989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25A0E08-93B7-4AA8-A41D-75C73B19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20000" contrast="40000"/>
            </a:blip>
            <a:stretch>
              <a:fillRect/>
            </a:stretch>
          </p:blipFill>
          <p:spPr>
            <a:xfrm>
              <a:off x="293019" y="3444574"/>
              <a:ext cx="8172400" cy="1389897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4E96D6F-6184-4450-B12E-4247744FECF4}"/>
                </a:ext>
              </a:extLst>
            </p:cNvPr>
            <p:cNvSpPr/>
            <p:nvPr/>
          </p:nvSpPr>
          <p:spPr>
            <a:xfrm>
              <a:off x="3923928" y="4139522"/>
              <a:ext cx="4536504" cy="69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9C2A86-04A4-49CD-8061-421333727CCC}"/>
              </a:ext>
            </a:extLst>
          </p:cNvPr>
          <p:cNvGrpSpPr/>
          <p:nvPr/>
        </p:nvGrpSpPr>
        <p:grpSpPr>
          <a:xfrm>
            <a:off x="24520" y="2592677"/>
            <a:ext cx="9075851" cy="398332"/>
            <a:chOff x="79437" y="2733972"/>
            <a:chExt cx="9144000" cy="39833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D2EC8DD-E540-4B97-869D-6A35C0AE8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2285840" y="2797304"/>
              <a:ext cx="5688632" cy="335000"/>
            </a:xfrm>
            <a:prstGeom prst="rect">
              <a:avLst/>
            </a:prstGeom>
          </p:spPr>
        </p:pic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364B6403-8CEE-4C28-8FE4-F715AADFA36C}"/>
                </a:ext>
              </a:extLst>
            </p:cNvPr>
            <p:cNvSpPr txBox="1"/>
            <p:nvPr/>
          </p:nvSpPr>
          <p:spPr>
            <a:xfrm>
              <a:off x="79437" y="2733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Normalization: </a:t>
              </a:r>
              <a:endParaRPr 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ED60761-5AB6-4DB4-B102-1C3A92FB0A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214479" y="3170579"/>
            <a:ext cx="4896544" cy="39592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CCD85B1-72FA-44D2-BCAB-49E35DB5D511}"/>
              </a:ext>
            </a:extLst>
          </p:cNvPr>
          <p:cNvSpPr/>
          <p:nvPr/>
        </p:nvSpPr>
        <p:spPr>
          <a:xfrm>
            <a:off x="0" y="3183873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Diagonalization: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273D8DF9-9CBB-4F84-B943-DF3C292FA51C}"/>
              </a:ext>
            </a:extLst>
          </p:cNvPr>
          <p:cNvSpPr txBox="1"/>
          <p:nvPr/>
        </p:nvSpPr>
        <p:spPr>
          <a:xfrm>
            <a:off x="-23693" y="37702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SEFT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Lagrangian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the mass basis:</a:t>
            </a:r>
            <a:endParaRPr 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3ED4CDC-1052-4F28-BAFB-3F7081CC4D13}"/>
              </a:ext>
            </a:extLst>
          </p:cNvPr>
          <p:cNvSpPr/>
          <p:nvPr/>
        </p:nvSpPr>
        <p:spPr>
          <a:xfrm>
            <a:off x="6732240" y="4365104"/>
            <a:ext cx="216024" cy="500226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8C047549-5CDC-49D1-8C0C-DE8A91353850}"/>
              </a:ext>
            </a:extLst>
          </p:cNvPr>
          <p:cNvSpPr/>
          <p:nvPr/>
        </p:nvSpPr>
        <p:spPr>
          <a:xfrm>
            <a:off x="6732240" y="4978645"/>
            <a:ext cx="216024" cy="360040"/>
          </a:xfrm>
          <a:prstGeom prst="downArrow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C34A5CE-C683-459D-AE79-322F8F06C012}"/>
              </a:ext>
            </a:extLst>
          </p:cNvPr>
          <p:cNvSpPr/>
          <p:nvPr/>
        </p:nvSpPr>
        <p:spPr>
          <a:xfrm>
            <a:off x="5436096" y="5301208"/>
            <a:ext cx="323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Non-unitary flavor mixing</a:t>
            </a:r>
            <a:endParaRPr lang="zh-CN" altLang="en-US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254DF19-D29C-4F46-ABB3-777D00A179DD}"/>
              </a:ext>
            </a:extLst>
          </p:cNvPr>
          <p:cNvSpPr/>
          <p:nvPr/>
        </p:nvSpPr>
        <p:spPr>
          <a:xfrm>
            <a:off x="2915816" y="5000053"/>
            <a:ext cx="432048" cy="500226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8EF20CAA-EB2E-4F10-8F28-64729F6597AA}"/>
              </a:ext>
            </a:extLst>
          </p:cNvPr>
          <p:cNvSpPr/>
          <p:nvPr/>
        </p:nvSpPr>
        <p:spPr>
          <a:xfrm>
            <a:off x="3023828" y="5594664"/>
            <a:ext cx="216024" cy="360040"/>
          </a:xfrm>
          <a:prstGeom prst="downArrow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4923C4E-16FB-49F9-A508-57E8429F1A7E}"/>
              </a:ext>
            </a:extLst>
          </p:cNvPr>
          <p:cNvSpPr/>
          <p:nvPr/>
        </p:nvSpPr>
        <p:spPr>
          <a:xfrm>
            <a:off x="2244033" y="5919983"/>
            <a:ext cx="1775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Non-unitarity</a:t>
            </a:r>
            <a:endParaRPr lang="zh-CN" altLang="en-US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7A72C45C-5501-4D64-AD1B-8DE7B3E17E89}"/>
              </a:ext>
            </a:extLst>
          </p:cNvPr>
          <p:cNvSpPr txBox="1"/>
          <p:nvPr/>
        </p:nvSpPr>
        <p:spPr>
          <a:xfrm>
            <a:off x="4427984" y="5733256"/>
            <a:ext cx="4672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Minimal unitarity violation (MUV)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equivalent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SEFT @ tree level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6701D0B-77AB-4AB3-9DA1-E87EAD91EA76}"/>
              </a:ext>
            </a:extLst>
          </p:cNvPr>
          <p:cNvSpPr/>
          <p:nvPr/>
        </p:nvSpPr>
        <p:spPr>
          <a:xfrm>
            <a:off x="34098" y="6419512"/>
            <a:ext cx="6986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Antusch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al., hep-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/0607020;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Antusch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Fischer, 1407.6607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49FC69-7AE8-490B-BF71-B8B8BE174C07}"/>
                  </a:ext>
                </a:extLst>
              </p:cNvPr>
              <p:cNvSpPr txBox="1"/>
              <p:nvPr/>
            </p:nvSpPr>
            <p:spPr>
              <a:xfrm>
                <a:off x="7452320" y="3742949"/>
                <a:ext cx="1409938" cy="3788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49FC69-7AE8-490B-BF71-B8B8BE174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3742949"/>
                <a:ext cx="1409938" cy="378886"/>
              </a:xfrm>
              <a:prstGeom prst="rect">
                <a:avLst/>
              </a:prstGeom>
              <a:blipFill>
                <a:blip r:embed="rId6"/>
                <a:stretch>
                  <a:fillRect l="-3846" t="-1563" r="-1282" b="-1406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784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AA522F-4833-4A7B-95A5-C7B79125B67A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Low-energy Tests of Type-I Seesaw Model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2D409D4-3894-4122-B7C0-5C426F7D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91211F-C07D-4DA0-9C58-8FC487F3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99592" y="980728"/>
            <a:ext cx="7128792" cy="175463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4A12246-4582-464E-8A12-3247032B51B0}"/>
              </a:ext>
            </a:extLst>
          </p:cNvPr>
          <p:cNvSpPr txBox="1"/>
          <p:nvPr/>
        </p:nvSpPr>
        <p:spPr>
          <a:xfrm>
            <a:off x="0" y="4766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LFV decays of charged leptons in the MUV scheme 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36CA629-20C6-4DB1-A6B7-554DDA281C75}"/>
              </a:ext>
            </a:extLst>
          </p:cNvPr>
          <p:cNvGrpSpPr/>
          <p:nvPr/>
        </p:nvGrpSpPr>
        <p:grpSpPr>
          <a:xfrm>
            <a:off x="1331640" y="3140662"/>
            <a:ext cx="6134582" cy="888580"/>
            <a:chOff x="1331640" y="3140662"/>
            <a:chExt cx="6134582" cy="88858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A728C47-DAF8-456F-90FE-962BED61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640" y="3140968"/>
              <a:ext cx="5984111" cy="88827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519F5AA-E9DE-4E26-A054-335DCE4BD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751" y="3140662"/>
              <a:ext cx="150471" cy="809897"/>
            </a:xfrm>
            <a:prstGeom prst="rect">
              <a:avLst/>
            </a:prstGeom>
          </p:spPr>
        </p:pic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BB81E4C-E0F4-4513-9311-B483BE7A3018}"/>
              </a:ext>
            </a:extLst>
          </p:cNvPr>
          <p:cNvSpPr txBox="1"/>
          <p:nvPr/>
        </p:nvSpPr>
        <p:spPr>
          <a:xfrm>
            <a:off x="23272" y="273536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decay width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3AEB020-A310-4F79-ADEF-D8E9D4266448}"/>
              </a:ext>
            </a:extLst>
          </p:cNvPr>
          <p:cNvSpPr txBox="1"/>
          <p:nvPr/>
        </p:nvSpPr>
        <p:spPr>
          <a:xfrm>
            <a:off x="0" y="405798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However, the calculation in the full theory for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&gt;&gt;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gives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7885C9A-2F97-4FC6-AE45-D68070C4890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31640" y="4549285"/>
            <a:ext cx="7535119" cy="87085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9BA6587-E186-400D-92E9-A76D1962CC0A}"/>
              </a:ext>
            </a:extLst>
          </p:cNvPr>
          <p:cNvSpPr/>
          <p:nvPr/>
        </p:nvSpPr>
        <p:spPr>
          <a:xfrm>
            <a:off x="7358881" y="4667575"/>
            <a:ext cx="1288697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DDD24EC-812D-40A0-9A1F-97FB38EBAD1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07504" y="5511334"/>
            <a:ext cx="3305535" cy="12402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5743CF8F-C5C0-4616-B13B-A9247E739247}"/>
              </a:ext>
            </a:extLst>
          </p:cNvPr>
          <p:cNvSpPr txBox="1"/>
          <p:nvPr/>
        </p:nvSpPr>
        <p:spPr>
          <a:xfrm>
            <a:off x="3413039" y="5653697"/>
            <a:ext cx="5695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Question: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What goes wrong with tree-level SEFT? EFT must give the same result as UV theory for low-energy observables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784839-ADB8-44BF-9928-EED4B63B36F7}"/>
              </a:ext>
            </a:extLst>
          </p:cNvPr>
          <p:cNvSpPr/>
          <p:nvPr/>
        </p:nvSpPr>
        <p:spPr>
          <a:xfrm>
            <a:off x="6084168" y="2764101"/>
            <a:ext cx="3036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Xing &amp; Zhang, 2009.09717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185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950867-5A44-401A-A33D-F00C6F751A66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3B23C54-D93B-4E47-B931-92D45A46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6F1C85AF-EA49-4906-AE0E-B7A88350ECB0}"/>
              </a:ext>
            </a:extLst>
          </p:cNvPr>
          <p:cNvSpPr txBox="1"/>
          <p:nvPr/>
        </p:nvSpPr>
        <p:spPr>
          <a:xfrm>
            <a:off x="0" y="56724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Answer: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Radiative decays at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-loop require one-loop matching!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2E02B3-6088-40B2-B483-B5C3779299D0}"/>
              </a:ext>
            </a:extLst>
          </p:cNvPr>
          <p:cNvSpPr/>
          <p:nvPr/>
        </p:nvSpPr>
        <p:spPr>
          <a:xfrm>
            <a:off x="6133536" y="1077365"/>
            <a:ext cx="3036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2102.04954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7E3DD59-1A06-4D2E-950C-A18FF697317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33091" y="4653136"/>
            <a:ext cx="8964488" cy="15459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BB9A2B4-6A9F-47D3-9064-297AFAF69C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8571" y="1484784"/>
            <a:ext cx="8926858" cy="77644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4387D57-F9FD-47F5-8AA6-38D6DD85D34B}"/>
              </a:ext>
            </a:extLst>
          </p:cNvPr>
          <p:cNvSpPr/>
          <p:nvPr/>
        </p:nvSpPr>
        <p:spPr>
          <a:xfrm>
            <a:off x="0" y="1052736"/>
            <a:ext cx="730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Another two relevant dim-6 operators @ one loop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FA30274-72EB-4FAB-A823-DDD0AD48C71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95536" y="2857779"/>
            <a:ext cx="8172400" cy="138989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0D324E0-05D0-450F-AAB1-2E56F9823382}"/>
              </a:ext>
            </a:extLst>
          </p:cNvPr>
          <p:cNvSpPr/>
          <p:nvPr/>
        </p:nvSpPr>
        <p:spPr>
          <a:xfrm>
            <a:off x="90867" y="2374840"/>
            <a:ext cx="730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leading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direct EM-dipole vertex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1B493B9-C8AC-48B1-9F4D-E5DDA41D3ADB}"/>
              </a:ext>
            </a:extLst>
          </p:cNvPr>
          <p:cNvSpPr/>
          <p:nvPr/>
        </p:nvSpPr>
        <p:spPr>
          <a:xfrm>
            <a:off x="4067944" y="3552727"/>
            <a:ext cx="3528392" cy="694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43BBCD19-577D-4ACD-ACD6-F81C61E7D9AA}"/>
              </a:ext>
            </a:extLst>
          </p:cNvPr>
          <p:cNvSpPr/>
          <p:nvPr/>
        </p:nvSpPr>
        <p:spPr>
          <a:xfrm>
            <a:off x="7378744" y="4357598"/>
            <a:ext cx="432048" cy="3638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E9C8A7E4-BADD-49C9-B647-1132E197B028}"/>
              </a:ext>
            </a:extLst>
          </p:cNvPr>
          <p:cNvSpPr txBox="1"/>
          <p:nvPr/>
        </p:nvSpPr>
        <p:spPr>
          <a:xfrm>
            <a:off x="90867" y="62907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exactly reproducing the result in the full theory (with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&gt;&gt;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3094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5F2E40-8BA6-4AF3-84C8-F4BC3B92ED4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44B09CE-2362-46DA-9E0C-BD141217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8F96C9-C177-4AA7-A28C-3BB341C55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36712"/>
            <a:ext cx="5856790" cy="28970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75F8CCC-33BD-4113-BD6E-FB6D9189B1C8}"/>
              </a:ext>
            </a:extLst>
          </p:cNvPr>
          <p:cNvSpPr/>
          <p:nvPr/>
        </p:nvSpPr>
        <p:spPr>
          <a:xfrm>
            <a:off x="0" y="53481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Choose relevant Feynman diagrams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DDDC70-36AF-4E73-ABC7-E54E06B6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547571"/>
            <a:ext cx="7650866" cy="101019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DD427A0-7A6A-4678-BEEB-D6047EB89052}"/>
              </a:ext>
            </a:extLst>
          </p:cNvPr>
          <p:cNvSpPr/>
          <p:nvPr/>
        </p:nvSpPr>
        <p:spPr>
          <a:xfrm>
            <a:off x="0" y="373376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Calculate the amplitudes in the UV theory (hard-momentum)/expansion by regions 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E90960-4395-46FF-9DD3-021F5CC71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725368"/>
            <a:ext cx="7465671" cy="1016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B1C2CBB-5A7F-4328-B865-1A9B84D06987}"/>
              </a:ext>
            </a:extLst>
          </p:cNvPr>
          <p:cNvSpPr/>
          <p:nvPr/>
        </p:nvSpPr>
        <p:spPr>
          <a:xfrm>
            <a:off x="6118728" y="584554"/>
            <a:ext cx="3036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2102.04954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021DBC4-C064-4F87-A038-A2B531BE4FE8}"/>
              </a:ext>
            </a:extLst>
          </p:cNvPr>
          <p:cNvSpPr/>
          <p:nvPr/>
        </p:nvSpPr>
        <p:spPr>
          <a:xfrm>
            <a:off x="1112400" y="4056928"/>
            <a:ext cx="58358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Beneke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Smirnov, 98; Smirnov, 02; Jantzen, 11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4391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1DEC41-EFB0-4FEE-90C8-46AD0D8B114C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79CCB23A-EE09-44E2-92A6-628654C6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6F780-633B-4225-9F59-72F6EAA60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93396"/>
            <a:ext cx="7674015" cy="169817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A18A0B-62FE-43B0-9CFF-41BE88F67CC9}"/>
              </a:ext>
            </a:extLst>
          </p:cNvPr>
          <p:cNvSpPr/>
          <p:nvPr/>
        </p:nvSpPr>
        <p:spPr>
          <a:xfrm>
            <a:off x="0" y="53481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Calculate the amplitudes in the EFT (Green basis)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4C4E72-DC32-4EAD-9FCE-DF191B49765F}"/>
              </a:ext>
            </a:extLst>
          </p:cNvPr>
          <p:cNvSpPr/>
          <p:nvPr/>
        </p:nvSpPr>
        <p:spPr>
          <a:xfrm>
            <a:off x="11288" y="27791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Matching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betwen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amplitudes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3135501-8CC0-410E-A737-8A240A4F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260325"/>
            <a:ext cx="5544273" cy="24616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3D62CC-B604-4075-ADDD-CA2F12D69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864604"/>
            <a:ext cx="1388962" cy="3164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106BC0-5E0C-43EF-B760-97CCB411A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367" y="6040154"/>
            <a:ext cx="6817489" cy="5660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9A79CA3A-2854-470F-A13D-988CBE49FE45}"/>
              </a:ext>
            </a:extLst>
          </p:cNvPr>
          <p:cNvSpPr/>
          <p:nvPr/>
        </p:nvSpPr>
        <p:spPr>
          <a:xfrm>
            <a:off x="971600" y="6298534"/>
            <a:ext cx="1080120" cy="2248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6F74CC4-0AB7-44B7-AA62-2D625540E7BC}"/>
              </a:ext>
            </a:extLst>
          </p:cNvPr>
          <p:cNvSpPr/>
          <p:nvPr/>
        </p:nvSpPr>
        <p:spPr>
          <a:xfrm>
            <a:off x="5707302" y="3465449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Compute more diagrams and match to derive the Wilson coefficients of relevant operators in the Green basis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957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DB8E58-557D-4070-AE3F-FE57F9E42F43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39510A7-1CEC-46EC-B881-14103F1B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8B6C406-4928-48B3-82AF-7F54422FB74A}"/>
              </a:ext>
            </a:extLst>
          </p:cNvPr>
          <p:cNvSpPr/>
          <p:nvPr/>
        </p:nvSpPr>
        <p:spPr>
          <a:xfrm>
            <a:off x="0" y="53931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Apply the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EoMs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convert into the Warsaw basis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8B6B5D-C6CB-4507-9BF1-2CA1C619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04149"/>
            <a:ext cx="6585995" cy="23600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8D8E08-96A6-4AE9-B843-F1F62AF2F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776" y="3789040"/>
            <a:ext cx="5324354" cy="10885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88B3DB9-FFA1-4F8F-A703-8E60624F8409}"/>
              </a:ext>
            </a:extLst>
          </p:cNvPr>
          <p:cNvSpPr/>
          <p:nvPr/>
        </p:nvSpPr>
        <p:spPr>
          <a:xfrm>
            <a:off x="0" y="32641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Derive the final WCs for the dipole operators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BC8553F-2A6D-4243-9D5E-2CBBB876D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96" y="5517232"/>
            <a:ext cx="6991109" cy="59508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662C10F-7357-4946-BE64-55E12C290ADE}"/>
              </a:ext>
            </a:extLst>
          </p:cNvPr>
          <p:cNvSpPr/>
          <p:nvPr/>
        </p:nvSpPr>
        <p:spPr>
          <a:xfrm>
            <a:off x="0" y="500388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 one-loop level, two additional operators contribute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A626DC6-1907-4749-B8EC-E99B06285E8E}"/>
              </a:ext>
            </a:extLst>
          </p:cNvPr>
          <p:cNvSpPr/>
          <p:nvPr/>
        </p:nvSpPr>
        <p:spPr>
          <a:xfrm>
            <a:off x="11288" y="629657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matching necessary for precision tests at the low-energy scale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704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5EAC0BC-5000-4F10-A264-780711A42ED3}"/>
              </a:ext>
            </a:extLst>
          </p:cNvPr>
          <p:cNvSpPr txBox="1"/>
          <p:nvPr/>
        </p:nvSpPr>
        <p:spPr>
          <a:xfrm>
            <a:off x="0" y="50861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Matching between UV theory and EFT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ED73177-296B-4575-9486-907D5B25FF0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066335AA-7667-4EEF-849F-A43E00FE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325FD96-00EE-4872-9EC8-5896853074A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39552" y="971760"/>
            <a:ext cx="8241175" cy="404077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E835E36-A6B9-43AF-A764-B6FD9DAE0D26}"/>
              </a:ext>
            </a:extLst>
          </p:cNvPr>
          <p:cNvSpPr/>
          <p:nvPr/>
        </p:nvSpPr>
        <p:spPr>
          <a:xfrm>
            <a:off x="5076056" y="78709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Cohen, Lu &amp; Zhang, 2011.02484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F3607DD1-B13C-43DD-A340-E2124C17D5CB}"/>
              </a:ext>
            </a:extLst>
          </p:cNvPr>
          <p:cNvSpPr txBox="1"/>
          <p:nvPr/>
        </p:nvSpPr>
        <p:spPr>
          <a:xfrm>
            <a:off x="11288" y="515719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Functional method for one-loop matching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Covariant Derivative Expansion (CDE)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Expansion by Regions (hard and soft loop momentum)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43C973F-D5D6-4B58-9122-0EE317C95B29}"/>
              </a:ext>
            </a:extLst>
          </p:cNvPr>
          <p:cNvSpPr/>
          <p:nvPr/>
        </p:nvSpPr>
        <p:spPr>
          <a:xfrm>
            <a:off x="5004048" y="5589240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Gaillard, 86; Chan, 86; Cheyette, 88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A56D55A-D778-4D67-A0BE-648D88DD14E7}"/>
              </a:ext>
            </a:extLst>
          </p:cNvPr>
          <p:cNvSpPr/>
          <p:nvPr/>
        </p:nvSpPr>
        <p:spPr>
          <a:xfrm>
            <a:off x="5004048" y="5999117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Beneke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Smirnov, 98; Smirnov, 02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610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0B4502E-DF1D-40AF-8568-A4E749DD206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Higgs Potential &amp; Vacuum Stability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E5B30D3-D5DE-4D69-A46D-0A7CD1A3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21044FB-5409-4B5A-92F2-64DCB67507A8}"/>
              </a:ext>
            </a:extLst>
          </p:cNvPr>
          <p:cNvGrpSpPr/>
          <p:nvPr/>
        </p:nvGrpSpPr>
        <p:grpSpPr>
          <a:xfrm>
            <a:off x="32148" y="3501008"/>
            <a:ext cx="9076356" cy="3277945"/>
            <a:chOff x="32148" y="3501008"/>
            <a:chExt cx="9111851" cy="33053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CD4F314-1456-4BB1-A754-926F292A4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48" y="3501008"/>
              <a:ext cx="9111851" cy="3305370"/>
            </a:xfrm>
            <a:prstGeom prst="rect">
              <a:avLst/>
            </a:prstGeom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EFF8AB3-B290-43EF-B073-831D887F0440}"/>
                </a:ext>
              </a:extLst>
            </p:cNvPr>
            <p:cNvCxnSpPr/>
            <p:nvPr/>
          </p:nvCxnSpPr>
          <p:spPr>
            <a:xfrm>
              <a:off x="553991" y="6035727"/>
              <a:ext cx="4464496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D092063-67A8-4175-9096-3458FE277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23219"/>
            <a:ext cx="4248472" cy="288470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C0129A5-98A4-41C6-893F-8A3B5D68086F}"/>
              </a:ext>
            </a:extLst>
          </p:cNvPr>
          <p:cNvSpPr txBox="1"/>
          <p:nvPr/>
        </p:nvSpPr>
        <p:spPr>
          <a:xfrm>
            <a:off x="40512" y="514415"/>
            <a:ext cx="46755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Higgs self-coupling is not yet measured, and the Higgs potential in general not verified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running couplings in the SM, and given the top-quark &amp; Higgs masses the electroweak vacuum is metastable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C9D761D-1D1F-4990-9872-E81665ACC9F3}"/>
              </a:ext>
            </a:extLst>
          </p:cNvPr>
          <p:cNvSpPr txBox="1"/>
          <p:nvPr/>
        </p:nvSpPr>
        <p:spPr>
          <a:xfrm>
            <a:off x="112520" y="3140968"/>
            <a:ext cx="4675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Buttazzo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et al., JHEP, 13; </a:t>
            </a:r>
            <a:r>
              <a:rPr lang="en-US" altLang="zh-CN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Bednyakov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et al., PRL, 15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25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5FEA2E-D986-4789-B9DF-386883B33F02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B408998-FDA4-4699-96AB-C91AAFDB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B9EA9E3-84C9-4861-8D8C-7B9CC85B740D}"/>
              </a:ext>
            </a:extLst>
          </p:cNvPr>
          <p:cNvSpPr txBox="1"/>
          <p:nvPr/>
        </p:nvSpPr>
        <p:spPr>
          <a:xfrm>
            <a:off x="-6264" y="62068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Matching the UV theory with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EFT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0AF665-4999-4F0E-A7CF-74B97CE5766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30326" y="1182338"/>
            <a:ext cx="4081634" cy="1154237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0622C0-7DEF-4A98-B12A-A1D9212266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499991" y="1182338"/>
            <a:ext cx="4539073" cy="11542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箭头: 下 9">
            <a:extLst>
              <a:ext uri="{FF2B5EF4-FFF2-40B4-BE49-F238E27FC236}">
                <a16:creationId xmlns:a16="http://schemas.microsoft.com/office/drawing/2014/main" id="{7872427B-3DF3-4C58-B389-8ED0BC1BBE06}"/>
              </a:ext>
            </a:extLst>
          </p:cNvPr>
          <p:cNvSpPr/>
          <p:nvPr/>
        </p:nvSpPr>
        <p:spPr>
          <a:xfrm>
            <a:off x="4176028" y="2573383"/>
            <a:ext cx="432048" cy="4001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1DF08CE-B38F-4493-92A0-5E45A98AF07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73337" y="2492896"/>
            <a:ext cx="3595612" cy="6387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668D47-CCAF-47CE-A0EE-4CF6CC5D420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0326" y="3028895"/>
            <a:ext cx="8542406" cy="8444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74C471-E7A2-4643-90C1-06919C37C0E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38747" y="4314675"/>
            <a:ext cx="7653978" cy="772657"/>
          </a:xfrm>
          <a:prstGeom prst="rect">
            <a:avLst/>
          </a:prstGeom>
        </p:spPr>
      </p:pic>
      <p:sp>
        <p:nvSpPr>
          <p:cNvPr id="15" name="箭头: 下 14">
            <a:extLst>
              <a:ext uri="{FF2B5EF4-FFF2-40B4-BE49-F238E27FC236}">
                <a16:creationId xmlns:a16="http://schemas.microsoft.com/office/drawing/2014/main" id="{6DD104F1-F77B-4FA8-A081-A60F4D8A150C}"/>
              </a:ext>
            </a:extLst>
          </p:cNvPr>
          <p:cNvSpPr/>
          <p:nvPr/>
        </p:nvSpPr>
        <p:spPr>
          <a:xfrm>
            <a:off x="4183810" y="3876559"/>
            <a:ext cx="432048" cy="4001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A91FBDA-4BB7-4D53-B464-8B1CAA9CC653}"/>
              </a:ext>
            </a:extLst>
          </p:cNvPr>
          <p:cNvSpPr/>
          <p:nvPr/>
        </p:nvSpPr>
        <p:spPr>
          <a:xfrm>
            <a:off x="4814965" y="3889209"/>
            <a:ext cx="2790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Expansion by Regions 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49A6A1B-9258-44EE-B6D2-B7EC521CC3F0}"/>
              </a:ext>
            </a:extLst>
          </p:cNvPr>
          <p:cNvSpPr/>
          <p:nvPr/>
        </p:nvSpPr>
        <p:spPr>
          <a:xfrm>
            <a:off x="6210059" y="717964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2107.12133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7CBB937-6332-4E3E-9AC8-2F8FDE70B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23" y="5113170"/>
            <a:ext cx="4479653" cy="167174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03D2C10-8CF1-4F90-8CBE-02D1923289ED}"/>
              </a:ext>
            </a:extLst>
          </p:cNvPr>
          <p:cNvSpPr/>
          <p:nvPr/>
        </p:nvSpPr>
        <p:spPr>
          <a:xfrm>
            <a:off x="847022" y="5837722"/>
            <a:ext cx="3743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Fuentes-Martin et al., 2012.08506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A7683B5-D9DC-4F3C-8BA1-8AD58F0D1B2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4553612" y="5413992"/>
            <a:ext cx="4590388" cy="139675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10C2F29-43B9-4793-A4AB-177C978BA6F8}"/>
              </a:ext>
            </a:extLst>
          </p:cNvPr>
          <p:cNvSpPr/>
          <p:nvPr/>
        </p:nvSpPr>
        <p:spPr>
          <a:xfrm>
            <a:off x="5364901" y="5178678"/>
            <a:ext cx="3743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Fuentes-Martin et al., 2212.04510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2754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7AD085-6B52-45D9-A044-BA60495DB61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E1337B4-4586-40D7-A54A-46B47C48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EF0E21-F83F-4169-99A2-AED5B2FEB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9120"/>
            <a:ext cx="9144000" cy="56397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54452C0-2017-4444-AFF6-AB0B11323004}"/>
              </a:ext>
            </a:extLst>
          </p:cNvPr>
          <p:cNvSpPr/>
          <p:nvPr/>
        </p:nvSpPr>
        <p:spPr>
          <a:xfrm>
            <a:off x="0" y="63000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 of 59 operators in the Warsaw basis,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 dim-6 operators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type-I SEFT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77468B7-7BDE-4F6D-BEBB-F208A720727E}"/>
              </a:ext>
            </a:extLst>
          </p:cNvPr>
          <p:cNvSpPr/>
          <p:nvPr/>
        </p:nvSpPr>
        <p:spPr>
          <a:xfrm>
            <a:off x="6210059" y="453060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2107.12133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758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EF39FA-FA50-425E-BEFE-3F3309051E75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RGEs for SEFT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791052A-98D2-49CD-9F7E-CBABB3D4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CC339EA-C975-44DD-82CF-E11325395298}"/>
              </a:ext>
            </a:extLst>
          </p:cNvPr>
          <p:cNvSpPr/>
          <p:nvPr/>
        </p:nvSpPr>
        <p:spPr>
          <a:xfrm>
            <a:off x="4355" y="54070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Physical Parameters in SEFT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(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+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from C</a:t>
            </a:r>
            <a:r>
              <a:rPr lang="en-US" altLang="zh-CN" b="1" baseline="-25000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=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A6098F-7AF2-477A-AC3E-E4C06B1D93E4}"/>
              </a:ext>
            </a:extLst>
          </p:cNvPr>
          <p:cNvSpPr/>
          <p:nvPr/>
        </p:nvSpPr>
        <p:spPr>
          <a:xfrm>
            <a:off x="-7812" y="1065682"/>
            <a:ext cx="914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charged-lepton masses 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l-GR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masses+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non-unitary mixing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=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B3860D-ACBF-408C-8247-E15A8641AB94}"/>
              </a:ext>
            </a:extLst>
          </p:cNvPr>
          <p:cNvSpPr/>
          <p:nvPr/>
        </p:nvSpPr>
        <p:spPr>
          <a:xfrm>
            <a:off x="4355" y="158925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Physical Parameters in Seesaw: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5C1C40-805A-4F71-9444-1BF3626B993B}"/>
              </a:ext>
            </a:extLst>
          </p:cNvPr>
          <p:cNvSpPr/>
          <p:nvPr/>
        </p:nvSpPr>
        <p:spPr>
          <a:xfrm>
            <a:off x="0" y="2047009"/>
            <a:ext cx="914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charged-lepton masses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heavy Majorana </a:t>
            </a:r>
            <a:r>
              <a:rPr lang="el-GR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masses 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Yukawa Y</a:t>
            </a:r>
            <a:r>
              <a:rPr lang="el-GR" altLang="zh-CN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=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 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BDC2ECB-38B0-40F0-9799-5F3F85D45AB0}"/>
              </a:ext>
            </a:extLst>
          </p:cNvPr>
          <p:cNvSpPr/>
          <p:nvPr/>
        </p:nvSpPr>
        <p:spPr>
          <a:xfrm>
            <a:off x="-7813" y="2570579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Though 31 dim-6 operators at 1-loop level, all Wilson coefficients correlated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AC3E14C-7459-427E-94FC-BCCFE63487B8}"/>
              </a:ext>
            </a:extLst>
          </p:cNvPr>
          <p:cNvSpPr/>
          <p:nvPr/>
        </p:nvSpPr>
        <p:spPr>
          <a:xfrm>
            <a:off x="6902" y="3203686"/>
            <a:ext cx="8973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Strategy for precision tests of seesaw models @ 1-loop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6E415B9B-5727-488F-A7FB-03A09BBEC8FA}"/>
              </a:ext>
            </a:extLst>
          </p:cNvPr>
          <p:cNvSpPr/>
          <p:nvPr/>
        </p:nvSpPr>
        <p:spPr>
          <a:xfrm>
            <a:off x="323528" y="4365104"/>
            <a:ext cx="8208912" cy="369332"/>
          </a:xfrm>
          <a:prstGeom prst="rightArrow">
            <a:avLst/>
          </a:prstGeom>
          <a:gradFill flip="none" rotWithShape="1">
            <a:gsLst>
              <a:gs pos="0">
                <a:srgbClr val="00A0F1">
                  <a:tint val="66000"/>
                  <a:satMod val="160000"/>
                </a:srgbClr>
              </a:gs>
              <a:gs pos="50000">
                <a:srgbClr val="00A0F1">
                  <a:tint val="44500"/>
                  <a:satMod val="160000"/>
                </a:srgbClr>
              </a:gs>
              <a:gs pos="100000">
                <a:srgbClr val="00A0F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E464A7F7-1E98-42A1-B1B1-EA9B70FC92D4}"/>
              </a:ext>
            </a:extLst>
          </p:cNvPr>
          <p:cNvSpPr/>
          <p:nvPr/>
        </p:nvSpPr>
        <p:spPr>
          <a:xfrm>
            <a:off x="899592" y="3973708"/>
            <a:ext cx="288032" cy="432048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4FEF82E-59A3-4214-951B-178F59C5278B}"/>
              </a:ext>
            </a:extLst>
          </p:cNvPr>
          <p:cNvSpPr/>
          <p:nvPr/>
        </p:nvSpPr>
        <p:spPr>
          <a:xfrm>
            <a:off x="35496" y="3595082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Matching scale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25FF206-7C20-4794-9035-C649C37BA7FE}"/>
              </a:ext>
            </a:extLst>
          </p:cNvPr>
          <p:cNvSpPr/>
          <p:nvPr/>
        </p:nvSpPr>
        <p:spPr>
          <a:xfrm>
            <a:off x="287524" y="4664167"/>
            <a:ext cx="144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One-loop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31 dim-6 operators 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889211B-B433-4FF7-8BAC-D75BAD464668}"/>
              </a:ext>
            </a:extLst>
          </p:cNvPr>
          <p:cNvSpPr/>
          <p:nvPr/>
        </p:nvSpPr>
        <p:spPr>
          <a:xfrm>
            <a:off x="215516" y="5649458"/>
            <a:ext cx="1656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Tree-level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operators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+ corrections 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3EEE018-5171-46A1-B587-EFA550635241}"/>
              </a:ext>
            </a:extLst>
          </p:cNvPr>
          <p:cNvCxnSpPr/>
          <p:nvPr/>
        </p:nvCxnSpPr>
        <p:spPr>
          <a:xfrm>
            <a:off x="2051720" y="4293096"/>
            <a:ext cx="44284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F87A783-7FA9-4C85-A7E1-6519AD34E811}"/>
              </a:ext>
            </a:extLst>
          </p:cNvPr>
          <p:cNvSpPr/>
          <p:nvPr/>
        </p:nvSpPr>
        <p:spPr>
          <a:xfrm>
            <a:off x="2051720" y="3887761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Renormalization-group (RG) Running</a:t>
            </a:r>
            <a:endParaRPr lang="zh-CN" altLang="en-US" dirty="0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DB182871-AA80-4660-9DB0-A88DD2CC0C0E}"/>
              </a:ext>
            </a:extLst>
          </p:cNvPr>
          <p:cNvSpPr/>
          <p:nvPr/>
        </p:nvSpPr>
        <p:spPr>
          <a:xfrm>
            <a:off x="7308304" y="3974467"/>
            <a:ext cx="288032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922617A-C6D7-407B-B18B-11A260758307}"/>
              </a:ext>
            </a:extLst>
          </p:cNvPr>
          <p:cNvSpPr/>
          <p:nvPr/>
        </p:nvSpPr>
        <p:spPr>
          <a:xfrm>
            <a:off x="6444208" y="3556318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Low-energy scale</a:t>
            </a:r>
            <a:endParaRPr lang="zh-CN" altLang="en-US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79C8D33A-08F6-4E7B-AE9C-B18997F88EBD}"/>
              </a:ext>
            </a:extLst>
          </p:cNvPr>
          <p:cNvSpPr/>
          <p:nvPr/>
        </p:nvSpPr>
        <p:spPr>
          <a:xfrm flipV="1">
            <a:off x="1870470" y="5126576"/>
            <a:ext cx="664012" cy="262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0E19461-A933-41A6-B632-FF814E0ED026}"/>
              </a:ext>
            </a:extLst>
          </p:cNvPr>
          <p:cNvSpPr/>
          <p:nvPr/>
        </p:nvSpPr>
        <p:spPr>
          <a:xfrm>
            <a:off x="2615793" y="4806443"/>
            <a:ext cx="1852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19 dim-6 operators  RGE-induced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7191FBE-4751-45AC-AF04-901EE02073DB}"/>
              </a:ext>
            </a:extLst>
          </p:cNvPr>
          <p:cNvSpPr/>
          <p:nvPr/>
        </p:nvSpPr>
        <p:spPr>
          <a:xfrm>
            <a:off x="2503832" y="6192113"/>
            <a:ext cx="1852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12 dim-6 operators</a:t>
            </a:r>
            <a:endParaRPr lang="zh-CN" altLang="en-US" dirty="0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0EA3F41E-1800-40B3-A37D-B6B9E8EFBE25}"/>
              </a:ext>
            </a:extLst>
          </p:cNvPr>
          <p:cNvSpPr/>
          <p:nvPr/>
        </p:nvSpPr>
        <p:spPr>
          <a:xfrm>
            <a:off x="1871700" y="5801780"/>
            <a:ext cx="4728033" cy="1797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5302AFD-78B9-46D6-B4B3-150DFE4A10B3}"/>
              </a:ext>
            </a:extLst>
          </p:cNvPr>
          <p:cNvSpPr/>
          <p:nvPr/>
        </p:nvSpPr>
        <p:spPr>
          <a:xfrm>
            <a:off x="395536" y="5648095"/>
            <a:ext cx="1296144" cy="601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493244B-5BDF-4D1E-89AB-BD1F60C4C32A}"/>
              </a:ext>
            </a:extLst>
          </p:cNvPr>
          <p:cNvSpPr/>
          <p:nvPr/>
        </p:nvSpPr>
        <p:spPr>
          <a:xfrm>
            <a:off x="2677268" y="4806443"/>
            <a:ext cx="167870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328D186-3E97-467B-877B-5216A18D6BE8}"/>
              </a:ext>
            </a:extLst>
          </p:cNvPr>
          <p:cNvSpPr/>
          <p:nvPr/>
        </p:nvSpPr>
        <p:spPr>
          <a:xfrm>
            <a:off x="4549248" y="5463429"/>
            <a:ext cx="15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RG Running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ED18FBE-CCBD-43F1-9C7F-CB1F0C7A8E3D}"/>
              </a:ext>
            </a:extLst>
          </p:cNvPr>
          <p:cNvSpPr/>
          <p:nvPr/>
        </p:nvSpPr>
        <p:spPr>
          <a:xfrm>
            <a:off x="6660232" y="5053654"/>
            <a:ext cx="2320196" cy="1477328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A self-consistent framework for precision calculations up to dim-6/at 1-loop</a:t>
            </a:r>
            <a:endParaRPr lang="zh-CN" altLang="en-US" dirty="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92172558-3745-43F5-B608-A7C4F31C0EB2}"/>
              </a:ext>
            </a:extLst>
          </p:cNvPr>
          <p:cNvCxnSpPr/>
          <p:nvPr/>
        </p:nvCxnSpPr>
        <p:spPr>
          <a:xfrm>
            <a:off x="1932199" y="6669360"/>
            <a:ext cx="745069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5885CFD1-2D63-498A-B5FE-A96594472040}"/>
              </a:ext>
            </a:extLst>
          </p:cNvPr>
          <p:cNvCxnSpPr>
            <a:cxnSpLocks/>
          </p:cNvCxnSpPr>
          <p:nvPr/>
        </p:nvCxnSpPr>
        <p:spPr>
          <a:xfrm>
            <a:off x="4139952" y="6453336"/>
            <a:ext cx="2459781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192868A8-DE79-4FDA-988F-2825BFCC6F95}"/>
              </a:ext>
            </a:extLst>
          </p:cNvPr>
          <p:cNvSpPr/>
          <p:nvPr/>
        </p:nvSpPr>
        <p:spPr>
          <a:xfrm>
            <a:off x="4572000" y="4693787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Wang, Zhang &amp; S.Z., 2302.08140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75828CF-ABE8-44B9-BB65-BD9AA864CD1D}"/>
              </a:ext>
            </a:extLst>
          </p:cNvPr>
          <p:cNvSpPr/>
          <p:nvPr/>
        </p:nvSpPr>
        <p:spPr>
          <a:xfrm>
            <a:off x="6599559" y="559575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 &amp; S.Z., 2203.10121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836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205F22-DD69-4C1A-957F-8C8601C5A45F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RGEs for SEFT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7B73C42-CD66-43AA-90B4-CE5E496F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CF82C9-6BCB-4DFD-95C3-2654A2A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11560" y="808852"/>
            <a:ext cx="7668344" cy="31977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B1387F-CAB5-484C-94F8-7BFDA2E66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77072"/>
            <a:ext cx="5346131" cy="266429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C8192C-65D6-4125-9F0C-9C338CAF6F6C}"/>
              </a:ext>
            </a:extLst>
          </p:cNvPr>
          <p:cNvSpPr/>
          <p:nvPr/>
        </p:nvSpPr>
        <p:spPr>
          <a:xfrm>
            <a:off x="35496" y="444172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19 dim-6 operators: double (single) insertion of dim-5(-6) operators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ADC07E-EC53-4C6F-9F17-543885BD5FE0}"/>
              </a:ext>
            </a:extLst>
          </p:cNvPr>
          <p:cNvSpPr/>
          <p:nvPr/>
        </p:nvSpPr>
        <p:spPr>
          <a:xfrm>
            <a:off x="5580112" y="4006606"/>
            <a:ext cx="3366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Jenkins, Manohar, Trott, 2016;</a:t>
            </a:r>
          </a:p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Liao, Ma, 2019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0F23C8-2A1E-481F-A941-E3B421DFEF0C}"/>
              </a:ext>
            </a:extLst>
          </p:cNvPr>
          <p:cNvSpPr/>
          <p:nvPr/>
        </p:nvSpPr>
        <p:spPr>
          <a:xfrm>
            <a:off x="5508104" y="4581128"/>
            <a:ext cx="3635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9 dim-6 operators as </a:t>
            </a:r>
            <a:r>
              <a:rPr lang="en-US" altLang="zh-CN" sz="1400" dirty="0" err="1">
                <a:latin typeface="微软雅黑" pitchFamily="34" charset="-122"/>
                <a:ea typeface="微软雅黑" pitchFamily="34" charset="-122"/>
              </a:rPr>
              <a:t>conterterms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 for double insertions of dim-5 op.</a:t>
            </a:r>
            <a:endParaRPr lang="zh-CN" altLang="en-US" sz="1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F36F456-F2EE-4510-9EBB-18E27C20EC9A}"/>
              </a:ext>
            </a:extLst>
          </p:cNvPr>
          <p:cNvSpPr/>
          <p:nvPr/>
        </p:nvSpPr>
        <p:spPr>
          <a:xfrm>
            <a:off x="5508104" y="5157192"/>
            <a:ext cx="3635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10 dim-6 operators as </a:t>
            </a:r>
            <a:r>
              <a:rPr lang="en-US" altLang="zh-CN" sz="1400" dirty="0" err="1">
                <a:latin typeface="微软雅黑" pitchFamily="34" charset="-122"/>
                <a:ea typeface="微软雅黑" pitchFamily="34" charset="-122"/>
              </a:rPr>
              <a:t>conterterms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 for single insertion of dim-6 op.</a:t>
            </a:r>
            <a:endParaRPr lang="zh-CN" altLang="en-US" sz="1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F117AAC-E77A-4989-A3E0-1350288000F8}"/>
              </a:ext>
            </a:extLst>
          </p:cNvPr>
          <p:cNvSpPr/>
          <p:nvPr/>
        </p:nvSpPr>
        <p:spPr>
          <a:xfrm>
            <a:off x="5505941" y="5714092"/>
            <a:ext cx="3635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Dim-5 op. contributions same for three types of SEFTs</a:t>
            </a:r>
            <a:endParaRPr lang="zh-CN" altLang="en-US" sz="1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459EBA6-B49E-4B97-BE07-CBB7A3B161BF}"/>
              </a:ext>
            </a:extLst>
          </p:cNvPr>
          <p:cNvSpPr/>
          <p:nvPr/>
        </p:nvSpPr>
        <p:spPr>
          <a:xfrm>
            <a:off x="5505941" y="6288614"/>
            <a:ext cx="3635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Corrections to the RGEs of SM parameters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91870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71100D-BE03-4871-9F1A-3C0C4E8A25B3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RGEs for SEFT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4FACC22A-23DE-491B-B9F9-F699BF70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C3ABB1B-F73A-4318-9EC0-66B11A042DC1}"/>
              </a:ext>
            </a:extLst>
          </p:cNvPr>
          <p:cNvSpPr/>
          <p:nvPr/>
        </p:nvSpPr>
        <p:spPr>
          <a:xfrm>
            <a:off x="5652120" y="476671"/>
            <a:ext cx="3503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Wang, Zhang &amp; S.Z, 2302.08140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855E59-6419-4004-B93C-32777DAB3EA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39552" y="972289"/>
            <a:ext cx="7616142" cy="47026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1368469-A11A-4224-8BF2-5D1B0E8F9152}"/>
              </a:ext>
            </a:extLst>
          </p:cNvPr>
          <p:cNvSpPr/>
          <p:nvPr/>
        </p:nvSpPr>
        <p:spPr>
          <a:xfrm>
            <a:off x="4355" y="54070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Tree-level matching: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4AC512A-A611-44DB-B49D-B14295C04E2F}"/>
              </a:ext>
            </a:extLst>
          </p:cNvPr>
          <p:cNvSpPr/>
          <p:nvPr/>
        </p:nvSpPr>
        <p:spPr>
          <a:xfrm>
            <a:off x="17341" y="1504807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Matching conditions: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F62B7CD-6601-4E7C-B661-A242FE6FB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908325"/>
            <a:ext cx="6343446" cy="5137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D67FAC-5CE7-411C-90AF-833C5D4D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203" y="4858804"/>
            <a:ext cx="6725403" cy="192014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D0E764-DF04-4971-A4CE-45D82ABA1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2986920"/>
            <a:ext cx="7304981" cy="17007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341A274-AF6D-4A2B-A44B-7D45876173D8}"/>
              </a:ext>
            </a:extLst>
          </p:cNvPr>
          <p:cNvSpPr/>
          <p:nvPr/>
        </p:nvSpPr>
        <p:spPr>
          <a:xfrm>
            <a:off x="27148" y="2452290"/>
            <a:ext cx="3995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Mass terms &amp; weak interactions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AC2B27-453F-4A9C-B2BC-581A6D97A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29" y="2501789"/>
            <a:ext cx="3294083" cy="395975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71B6AAB8-54F5-4052-A2AE-8E14450C55EA}"/>
              </a:ext>
            </a:extLst>
          </p:cNvPr>
          <p:cNvSpPr/>
          <p:nvPr/>
        </p:nvSpPr>
        <p:spPr>
          <a:xfrm>
            <a:off x="4067944" y="3645024"/>
            <a:ext cx="432048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FCF6CAD-8A1C-43A1-A7E6-DF89A274215E}"/>
              </a:ext>
            </a:extLst>
          </p:cNvPr>
          <p:cNvSpPr/>
          <p:nvPr/>
        </p:nvSpPr>
        <p:spPr>
          <a:xfrm>
            <a:off x="7684711" y="3595430"/>
            <a:ext cx="432048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0EBC3F3-061A-40C6-968E-82DA6D148446}"/>
              </a:ext>
            </a:extLst>
          </p:cNvPr>
          <p:cNvSpPr/>
          <p:nvPr/>
        </p:nvSpPr>
        <p:spPr>
          <a:xfrm>
            <a:off x="5004009" y="4099486"/>
            <a:ext cx="1061599" cy="57412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F8C7B0F-7BF9-4BAA-B98B-472D57964170}"/>
              </a:ext>
            </a:extLst>
          </p:cNvPr>
          <p:cNvCxnSpPr>
            <a:cxnSpLocks/>
          </p:cNvCxnSpPr>
          <p:nvPr/>
        </p:nvCxnSpPr>
        <p:spPr>
          <a:xfrm flipH="1">
            <a:off x="1651528" y="4437112"/>
            <a:ext cx="3352520" cy="41585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E8C4B0DE-6EB7-4C20-A1A5-8C0C77022C45}"/>
              </a:ext>
            </a:extLst>
          </p:cNvPr>
          <p:cNvSpPr/>
          <p:nvPr/>
        </p:nvSpPr>
        <p:spPr>
          <a:xfrm>
            <a:off x="32498" y="4686751"/>
            <a:ext cx="1917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Vanishing @ matching scale </a:t>
            </a:r>
            <a:endParaRPr lang="zh-CN" altLang="en-US" dirty="0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7CC2DB58-CAC0-437E-A7D2-44AABE2654EB}"/>
              </a:ext>
            </a:extLst>
          </p:cNvPr>
          <p:cNvSpPr/>
          <p:nvPr/>
        </p:nvSpPr>
        <p:spPr>
          <a:xfrm rot="10800000">
            <a:off x="1644168" y="5818878"/>
            <a:ext cx="360040" cy="50405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3FB0C78-A694-4667-ABCC-91DB187EF2D4}"/>
              </a:ext>
            </a:extLst>
          </p:cNvPr>
          <p:cNvSpPr/>
          <p:nvPr/>
        </p:nvSpPr>
        <p:spPr>
          <a:xfrm>
            <a:off x="32498" y="5470741"/>
            <a:ext cx="1917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Different RGEs leading to FCNC terms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LFV </a:t>
            </a:r>
            <a:r>
              <a:rPr lang="en-US" altLang="zh-CN" b="1" i="1" dirty="0">
                <a:latin typeface="微软雅黑" pitchFamily="34" charset="-122"/>
                <a:ea typeface="微软雅黑" pitchFamily="34" charset="-122"/>
              </a:rPr>
              <a:t>Z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-decays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3007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67E6B6-5AC3-43F1-9E29-0F365726FB72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en-US" altLang="zh-CN" dirty="0"/>
              <a:t>Summary &amp; Outlook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3CE9DDA-C4AE-4D0A-AE0F-8C40EA4AB818}"/>
              </a:ext>
            </a:extLst>
          </p:cNvPr>
          <p:cNvSpPr/>
          <p:nvPr/>
        </p:nvSpPr>
        <p:spPr>
          <a:xfrm>
            <a:off x="71500" y="620688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EFTs serve as an independent approach to new physics beyond the SM and an efficient  tool for low-energy tests of neutrino mass models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CC411-11C4-46CF-94FC-5660182E660D}"/>
              </a:ext>
            </a:extLst>
          </p:cNvPr>
          <p:cNvSpPr/>
          <p:nvPr/>
        </p:nvSpPr>
        <p:spPr>
          <a:xfrm>
            <a:off x="169181" y="1484784"/>
            <a:ext cx="2604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# of dim-6 operators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28AE10-250C-41AD-8744-3940EBB5CAF3}"/>
              </a:ext>
            </a:extLst>
          </p:cNvPr>
          <p:cNvSpPr/>
          <p:nvPr/>
        </p:nvSpPr>
        <p:spPr>
          <a:xfrm>
            <a:off x="672577" y="2019609"/>
            <a:ext cx="1508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SEFT-I = 31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D6E12C8-F9D5-47E4-8FC7-43A499F71613}"/>
              </a:ext>
            </a:extLst>
          </p:cNvPr>
          <p:cNvSpPr/>
          <p:nvPr/>
        </p:nvSpPr>
        <p:spPr>
          <a:xfrm>
            <a:off x="600569" y="2425099"/>
            <a:ext cx="158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SEFT-II = 41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686284D-2A16-49D4-8965-89DF5FD2761F}"/>
              </a:ext>
            </a:extLst>
          </p:cNvPr>
          <p:cNvSpPr/>
          <p:nvPr/>
        </p:nvSpPr>
        <p:spPr>
          <a:xfrm>
            <a:off x="541827" y="2777307"/>
            <a:ext cx="1662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SEFT-III = 33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箭头: 右弧形 12">
            <a:extLst>
              <a:ext uri="{FF2B5EF4-FFF2-40B4-BE49-F238E27FC236}">
                <a16:creationId xmlns:a16="http://schemas.microsoft.com/office/drawing/2014/main" id="{41D482D8-1A13-4C54-93B3-432C7E09B0B5}"/>
              </a:ext>
            </a:extLst>
          </p:cNvPr>
          <p:cNvSpPr/>
          <p:nvPr/>
        </p:nvSpPr>
        <p:spPr>
          <a:xfrm>
            <a:off x="2181067" y="2172917"/>
            <a:ext cx="291710" cy="566772"/>
          </a:xfrm>
          <a:prstGeom prst="curvedLef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054699-09CB-44EA-8B4B-54B95CFEBF3D}"/>
              </a:ext>
            </a:extLst>
          </p:cNvPr>
          <p:cNvSpPr/>
          <p:nvPr/>
        </p:nvSpPr>
        <p:spPr>
          <a:xfrm>
            <a:off x="2181067" y="1879473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5" name="箭头: 左弧形 14">
            <a:extLst>
              <a:ext uri="{FF2B5EF4-FFF2-40B4-BE49-F238E27FC236}">
                <a16:creationId xmlns:a16="http://schemas.microsoft.com/office/drawing/2014/main" id="{DB112200-499C-4D72-BE71-35980F35C01C}"/>
              </a:ext>
            </a:extLst>
          </p:cNvPr>
          <p:cNvSpPr/>
          <p:nvPr/>
        </p:nvSpPr>
        <p:spPr>
          <a:xfrm>
            <a:off x="218198" y="2204275"/>
            <a:ext cx="382371" cy="877524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3800C35-903E-4B8F-8201-9901B64F93EA}"/>
              </a:ext>
            </a:extLst>
          </p:cNvPr>
          <p:cNvSpPr/>
          <p:nvPr/>
        </p:nvSpPr>
        <p:spPr>
          <a:xfrm>
            <a:off x="78940" y="1893667"/>
            <a:ext cx="628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27F9EBB-5712-4EF0-BBE5-E09EBE1B647A}"/>
              </a:ext>
            </a:extLst>
          </p:cNvPr>
          <p:cNvGrpSpPr/>
          <p:nvPr/>
        </p:nvGrpSpPr>
        <p:grpSpPr>
          <a:xfrm>
            <a:off x="219552" y="3525323"/>
            <a:ext cx="2520185" cy="3072029"/>
            <a:chOff x="6461703" y="2420888"/>
            <a:chExt cx="2520185" cy="307202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9C4ADC5-B470-4A2C-BA4B-8BEA6AD8B61F}"/>
                </a:ext>
              </a:extLst>
            </p:cNvPr>
            <p:cNvGrpSpPr/>
            <p:nvPr/>
          </p:nvGrpSpPr>
          <p:grpSpPr>
            <a:xfrm>
              <a:off x="6461703" y="2420888"/>
              <a:ext cx="2520185" cy="3072029"/>
              <a:chOff x="6454840" y="2901121"/>
              <a:chExt cx="2520185" cy="3072029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7B6A6715-2B46-46A1-B929-47E9144DA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4840" y="2901121"/>
                <a:ext cx="2504139" cy="311855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CBEA8384-6E30-49A2-A36F-7A4153309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0349" y="3230018"/>
                <a:ext cx="2504139" cy="559022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AF55BB57-097B-40D9-ABE2-733419E68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4840" y="3811183"/>
                <a:ext cx="2520185" cy="1894852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6E2AA3ED-891D-4E0C-B940-B959F8F80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0825" y="5733256"/>
                <a:ext cx="2504200" cy="239894"/>
              </a:xfrm>
              <a:prstGeom prst="rect">
                <a:avLst/>
              </a:prstGeom>
            </p:spPr>
          </p:pic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0B58310-6845-4423-A1F2-52BAF13F8355}"/>
                </a:ext>
              </a:extLst>
            </p:cNvPr>
            <p:cNvSpPr/>
            <p:nvPr/>
          </p:nvSpPr>
          <p:spPr>
            <a:xfrm>
              <a:off x="6516216" y="3068959"/>
              <a:ext cx="2449626" cy="2264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1695503-E3FF-4C82-8C47-5DA10368FA52}"/>
                </a:ext>
              </a:extLst>
            </p:cNvPr>
            <p:cNvSpPr/>
            <p:nvPr/>
          </p:nvSpPr>
          <p:spPr>
            <a:xfrm>
              <a:off x="6514862" y="2482469"/>
              <a:ext cx="2449626" cy="2264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3E32486A-D942-478F-8135-BF1EC9D1A486}"/>
              </a:ext>
            </a:extLst>
          </p:cNvPr>
          <p:cNvSpPr/>
          <p:nvPr/>
        </p:nvSpPr>
        <p:spPr>
          <a:xfrm>
            <a:off x="3041599" y="1356841"/>
            <a:ext cx="5850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matching completed with all dim-6 operators &amp; Wilson coefficients for SEFT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DBCE5DD-A852-4A35-A436-1A5896715C72}"/>
              </a:ext>
            </a:extLst>
          </p:cNvPr>
          <p:cNvSpPr/>
          <p:nvPr/>
        </p:nvSpPr>
        <p:spPr>
          <a:xfrm>
            <a:off x="3039697" y="2231759"/>
            <a:ext cx="5850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RGEs for the Wilson coefficients of operators up to dim-6 derived for SEFT</a:t>
            </a: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7535E34-76FB-4613-9B6E-D65079210D95}"/>
              </a:ext>
            </a:extLst>
          </p:cNvPr>
          <p:cNvSpPr/>
          <p:nvPr/>
        </p:nvSpPr>
        <p:spPr>
          <a:xfrm>
            <a:off x="2865957" y="3102708"/>
            <a:ext cx="6015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Lepton-flavor-violating processes at the high-intensity frontier/future collider searches</a:t>
            </a:r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A571006-B526-4F63-BED7-A4BE84418E9D}"/>
              </a:ext>
            </a:extLst>
          </p:cNvPr>
          <p:cNvSpPr/>
          <p:nvPr/>
        </p:nvSpPr>
        <p:spPr>
          <a:xfrm>
            <a:off x="2865957" y="3862789"/>
            <a:ext cx="6161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observations to probe new physics associated with neutrino masses (e.g.,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SMEFT)</a:t>
            </a:r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54A5EAA-057E-4FD4-8F0C-02E9DD30ACB1}"/>
              </a:ext>
            </a:extLst>
          </p:cNvPr>
          <p:cNvSpPr/>
          <p:nvPr/>
        </p:nvSpPr>
        <p:spPr>
          <a:xfrm>
            <a:off x="2864609" y="4653136"/>
            <a:ext cx="6161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observations to distinguish among different neutrino mass models (beyond seesaw, e.g., the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scotogenic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model also for dark matter)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563FF73-0553-440F-8A40-EAA7F9DBA54A}"/>
              </a:ext>
            </a:extLst>
          </p:cNvPr>
          <p:cNvSpPr/>
          <p:nvPr/>
        </p:nvSpPr>
        <p:spPr>
          <a:xfrm>
            <a:off x="3131840" y="5551205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Liao, Ma, JHEP, 2022; Zhang, JHEP, 2023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C1FDC3E-0990-4873-B144-A506EA1A48DE}"/>
              </a:ext>
            </a:extLst>
          </p:cNvPr>
          <p:cNvSpPr/>
          <p:nvPr/>
        </p:nvSpPr>
        <p:spPr>
          <a:xfrm>
            <a:off x="3456278" y="6099404"/>
            <a:ext cx="5017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Thanks a lot for your attention!</a:t>
            </a:r>
            <a:endParaRPr lang="zh-CN" altLang="en-US" sz="24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95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2404AB-6D61-4472-A9B7-069F4D6E13A4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EA0C917-02F2-476D-A970-75B81580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F4B623-D823-401D-8B68-526C65231ECC}"/>
              </a:ext>
            </a:extLst>
          </p:cNvPr>
          <p:cNvSpPr/>
          <p:nvPr/>
        </p:nvSpPr>
        <p:spPr>
          <a:xfrm>
            <a:off x="11288" y="4766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Automatic one-loop matching by diagrammatic approach: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Matchmakereft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3AA32C5-4E5C-4A96-A01E-91939B494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877106"/>
            <a:ext cx="6169306" cy="220907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F927C0A-F329-41EB-9588-630A0790442C}"/>
              </a:ext>
            </a:extLst>
          </p:cNvPr>
          <p:cNvSpPr/>
          <p:nvPr/>
        </p:nvSpPr>
        <p:spPr>
          <a:xfrm>
            <a:off x="5868144" y="1612311"/>
            <a:ext cx="153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2112.10787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10C1BC-9A6D-4D32-B0BF-24E50CE22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132224"/>
            <a:ext cx="5093268" cy="367240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D7F455B-5DC0-46FB-99BA-48D5198FDB3A}"/>
              </a:ext>
            </a:extLst>
          </p:cNvPr>
          <p:cNvSpPr/>
          <p:nvPr/>
        </p:nvSpPr>
        <p:spPr>
          <a:xfrm>
            <a:off x="467544" y="5373216"/>
            <a:ext cx="460851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D90986A-E3B8-499A-9C49-050202E9468B}"/>
              </a:ext>
            </a:extLst>
          </p:cNvPr>
          <p:cNvSpPr/>
          <p:nvPr/>
        </p:nvSpPr>
        <p:spPr>
          <a:xfrm>
            <a:off x="5317959" y="3205247"/>
            <a:ext cx="3826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Confirmed by diagrammatic approach: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Matchmakereft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EEDB0D3-27CB-4CF1-BD5E-B6C3B3457A8C}"/>
              </a:ext>
            </a:extLst>
          </p:cNvPr>
          <p:cNvSpPr/>
          <p:nvPr/>
        </p:nvSpPr>
        <p:spPr>
          <a:xfrm>
            <a:off x="5317958" y="4149080"/>
            <a:ext cx="3691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Well motivated to complete the one-loop matching of type-II/III seesaw models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FB8E6F-E140-43F6-B335-248A2B481D65}"/>
              </a:ext>
            </a:extLst>
          </p:cNvPr>
          <p:cNvSpPr/>
          <p:nvPr/>
        </p:nvSpPr>
        <p:spPr>
          <a:xfrm>
            <a:off x="6419635" y="5245689"/>
            <a:ext cx="27243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Li, Zhang,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S.Z., 2201.05082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A39A0E-8B38-4F26-81BC-DA9D9DB8E9DB}"/>
              </a:ext>
            </a:extLst>
          </p:cNvPr>
          <p:cNvSpPr/>
          <p:nvPr/>
        </p:nvSpPr>
        <p:spPr>
          <a:xfrm>
            <a:off x="6838434" y="5589240"/>
            <a:ext cx="2209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Du, Li,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Yu, 2201.04646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D3EE8E-A773-4041-84EB-C59831EC7E18}"/>
              </a:ext>
            </a:extLst>
          </p:cNvPr>
          <p:cNvSpPr/>
          <p:nvPr/>
        </p:nvSpPr>
        <p:spPr>
          <a:xfrm>
            <a:off x="5329247" y="6135310"/>
            <a:ext cx="35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Are our results correct?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17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CF40D8-425E-4F9F-8ECA-47CFC6721657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defRPr/>
            </a:pPr>
            <a:r>
              <a:rPr lang="en-US" altLang="zh-CN" dirty="0"/>
              <a:t>A. Field Redefinitions</a:t>
            </a:r>
            <a:endParaRPr lang="zh-CN" altLang="en-US" dirty="0"/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671DFD91-B0C1-49C9-BD1E-FA314AE38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D05C9E7-2F25-4C4E-A63A-F517E73EA6E0}"/>
              </a:ext>
            </a:extLst>
          </p:cNvPr>
          <p:cNvSpPr/>
          <p:nvPr/>
        </p:nvSpPr>
        <p:spPr>
          <a:xfrm>
            <a:off x="107504" y="548681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Criado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Perez-Victoria, 1811.09413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092D7F-A18E-4814-81F7-E928F40F8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71" y="1447887"/>
            <a:ext cx="2074798" cy="80894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D5FB152-413C-435E-BD40-12AF56488FF4}"/>
              </a:ext>
            </a:extLst>
          </p:cNvPr>
          <p:cNvSpPr/>
          <p:nvPr/>
        </p:nvSpPr>
        <p:spPr>
          <a:xfrm>
            <a:off x="3491880" y="500697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Field redefinitions not equivalent to EOMs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A609DF-A03C-49A2-A11F-CD512559520A}"/>
              </a:ext>
            </a:extLst>
          </p:cNvPr>
          <p:cNvSpPr/>
          <p:nvPr/>
        </p:nvSpPr>
        <p:spPr>
          <a:xfrm>
            <a:off x="0" y="991160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Effective action up to dim-6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62014B-E5CC-4D24-A6EA-D29FE964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08" y="988391"/>
            <a:ext cx="1051892" cy="369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F537DA-366E-488D-B7F7-E9FD33F39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586344"/>
            <a:ext cx="5533838" cy="5465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3BCD0F2-03ED-4C5C-B0E9-DDCD43FAB5C1}"/>
              </a:ext>
            </a:extLst>
          </p:cNvPr>
          <p:cNvSpPr/>
          <p:nvPr/>
        </p:nvSpPr>
        <p:spPr>
          <a:xfrm>
            <a:off x="4966501" y="1160487"/>
            <a:ext cx="3819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threshold correction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0F1055B-2917-4C1F-926E-1B4E7AA93FC7}"/>
              </a:ext>
            </a:extLst>
          </p:cNvPr>
          <p:cNvSpPr/>
          <p:nvPr/>
        </p:nvSpPr>
        <p:spPr>
          <a:xfrm>
            <a:off x="4716016" y="1628800"/>
            <a:ext cx="360040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9908EF4-0D01-4969-BE82-A8864A272D17}"/>
              </a:ext>
            </a:extLst>
          </p:cNvPr>
          <p:cNvCxnSpPr/>
          <p:nvPr/>
        </p:nvCxnSpPr>
        <p:spPr>
          <a:xfrm flipH="1">
            <a:off x="1763688" y="1916832"/>
            <a:ext cx="2880320" cy="2160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EE78E90C-71B7-488F-99E5-E83AF164C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44198"/>
            <a:ext cx="1954609" cy="36933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5014781-3664-42C9-A2F9-8D0159417ED3}"/>
              </a:ext>
            </a:extLst>
          </p:cNvPr>
          <p:cNvSpPr/>
          <p:nvPr/>
        </p:nvSpPr>
        <p:spPr>
          <a:xfrm>
            <a:off x="12252" y="2325174"/>
            <a:ext cx="7944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Perform field redefinitions to remove redundant dim-6 operators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109F3D1-430C-460A-A648-716CB6F96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391" y="2689195"/>
            <a:ext cx="6366410" cy="698035"/>
          </a:xfrm>
          <a:prstGeom prst="rect">
            <a:avLst/>
          </a:prstGeom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0B4D8E28-2CDC-4E5C-BC3D-2094C417EF79}"/>
              </a:ext>
            </a:extLst>
          </p:cNvPr>
          <p:cNvSpPr/>
          <p:nvPr/>
        </p:nvSpPr>
        <p:spPr>
          <a:xfrm>
            <a:off x="2195736" y="2924944"/>
            <a:ext cx="360040" cy="1725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379C8D2-21F2-4AB4-96D0-CF66BA93EA7A}"/>
              </a:ext>
            </a:extLst>
          </p:cNvPr>
          <p:cNvSpPr/>
          <p:nvPr/>
        </p:nvSpPr>
        <p:spPr>
          <a:xfrm>
            <a:off x="4139952" y="2689195"/>
            <a:ext cx="2376264" cy="739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F2F41CB-84CF-4EDE-9AC4-CE73EB5D1C56}"/>
              </a:ext>
            </a:extLst>
          </p:cNvPr>
          <p:cNvCxnSpPr/>
          <p:nvPr/>
        </p:nvCxnSpPr>
        <p:spPr>
          <a:xfrm>
            <a:off x="6804248" y="3432769"/>
            <a:ext cx="2088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2D9DF9BF-AD87-49F5-A587-7FCA6EA4683E}"/>
              </a:ext>
            </a:extLst>
          </p:cNvPr>
          <p:cNvSpPr/>
          <p:nvPr/>
        </p:nvSpPr>
        <p:spPr>
          <a:xfrm>
            <a:off x="7150968" y="3484550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 terms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E97D286-B9A3-4161-8EB0-5B5EF7CEC2A0}"/>
              </a:ext>
            </a:extLst>
          </p:cNvPr>
          <p:cNvSpPr/>
          <p:nvPr/>
        </p:nvSpPr>
        <p:spPr>
          <a:xfrm>
            <a:off x="4093003" y="3485505"/>
            <a:ext cx="2470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Equivalent to EOMs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D527C23-19A4-402F-BABF-D76B8F416A05}"/>
              </a:ext>
            </a:extLst>
          </p:cNvPr>
          <p:cNvSpPr/>
          <p:nvPr/>
        </p:nvSpPr>
        <p:spPr>
          <a:xfrm>
            <a:off x="12252" y="3978829"/>
            <a:ext cx="9143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type-II seesaw model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25B3626-A125-42A1-BB1D-BEEAC06FC0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296" y="3988207"/>
            <a:ext cx="5764192" cy="3599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276CD1D-4571-4C4D-AFA6-46EF4B52B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4609083"/>
            <a:ext cx="1088020" cy="3280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93283D9-B086-4C12-983D-0BEF9CD77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6707" y="4671553"/>
            <a:ext cx="6821090" cy="939148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18A845A3-18B2-4359-8723-0A5CD8670E5A}"/>
              </a:ext>
            </a:extLst>
          </p:cNvPr>
          <p:cNvSpPr/>
          <p:nvPr/>
        </p:nvSpPr>
        <p:spPr>
          <a:xfrm>
            <a:off x="1835696" y="4403762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Tree-level dim-6 operator in the Green basis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6A3E2F2-A858-4C11-AF09-0C3DCE627F5E}"/>
              </a:ext>
            </a:extLst>
          </p:cNvPr>
          <p:cNvSpPr/>
          <p:nvPr/>
        </p:nvSpPr>
        <p:spPr>
          <a:xfrm>
            <a:off x="4771029" y="5045631"/>
            <a:ext cx="4046768" cy="5484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C0C4CC2-A3BC-4E45-B4E4-7AF578308CCF}"/>
              </a:ext>
            </a:extLst>
          </p:cNvPr>
          <p:cNvSpPr/>
          <p:nvPr/>
        </p:nvSpPr>
        <p:spPr>
          <a:xfrm>
            <a:off x="5217530" y="5652362"/>
            <a:ext cx="3517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absent in the Warsaw basis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692D5E0-0BDB-4E7E-8743-40BD272B6E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232" y="5198028"/>
            <a:ext cx="1620456" cy="36866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998A42A-945B-4F3D-8F25-66DF2DB419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141" y="6360924"/>
            <a:ext cx="4236334" cy="30480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A89E33F0-D2BD-4527-8D89-A7924B518CF1}"/>
              </a:ext>
            </a:extLst>
          </p:cNvPr>
          <p:cNvSpPr/>
          <p:nvPr/>
        </p:nvSpPr>
        <p:spPr>
          <a:xfrm>
            <a:off x="12252" y="5878492"/>
            <a:ext cx="3517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Field redefinitions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9CFFE85-2EE4-45BF-88C1-A096DCA662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6501" y="6029485"/>
            <a:ext cx="3646025" cy="32802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C8A118E-87F5-4413-A122-F2CB64F93D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1667" y="6439561"/>
            <a:ext cx="3669175" cy="3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58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697EB6-C5D7-433D-B5A8-647E5722D01D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defRPr/>
            </a:pPr>
            <a:r>
              <a:rPr lang="en-US" altLang="zh-CN" dirty="0"/>
              <a:t>A. Field Redefinitions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48240F4-425C-4063-929E-9EBC971F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97FDCF-0673-4C1F-A4C8-7B735F6A8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605"/>
            <a:ext cx="8461094" cy="13643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70D7456-CB9D-4663-B954-84ED8FBC5E6E}"/>
              </a:ext>
            </a:extLst>
          </p:cNvPr>
          <p:cNvSpPr/>
          <p:nvPr/>
        </p:nvSpPr>
        <p:spPr>
          <a:xfrm>
            <a:off x="0" y="539388"/>
            <a:ext cx="3517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 terms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8E19E4-98DD-47A2-A717-D250BDD2BC15}"/>
              </a:ext>
            </a:extLst>
          </p:cNvPr>
          <p:cNvSpPr/>
          <p:nvPr/>
        </p:nvSpPr>
        <p:spPr>
          <a:xfrm>
            <a:off x="6516216" y="1700808"/>
            <a:ext cx="79208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C947E7-E37E-4F57-B94E-9FF15B640EA9}"/>
              </a:ext>
            </a:extLst>
          </p:cNvPr>
          <p:cNvSpPr/>
          <p:nvPr/>
        </p:nvSpPr>
        <p:spPr>
          <a:xfrm>
            <a:off x="0" y="234494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Contribute to the coefficient of another dim-6 operator  in the Warsaw basis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DBFF11B-6462-446B-9E67-472A4D9E6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714280"/>
            <a:ext cx="8772648" cy="374441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ABA17A7-A53A-4DDC-ABEE-C67FEE777D8A}"/>
              </a:ext>
            </a:extLst>
          </p:cNvPr>
          <p:cNvSpPr/>
          <p:nvPr/>
        </p:nvSpPr>
        <p:spPr>
          <a:xfrm>
            <a:off x="1547664" y="6093296"/>
            <a:ext cx="2808312" cy="365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109A75A-E4AE-475C-B68D-38E043940554}"/>
              </a:ext>
            </a:extLst>
          </p:cNvPr>
          <p:cNvSpPr/>
          <p:nvPr/>
        </p:nvSpPr>
        <p:spPr>
          <a:xfrm>
            <a:off x="4537191" y="602128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Consistent with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Matchmakereft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up to this extra term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43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7EDCB8-59B6-4E11-89E9-E131572343FE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defRPr/>
            </a:pPr>
            <a:r>
              <a:rPr lang="en-US" altLang="zh-CN" dirty="0"/>
              <a:t>B. Evanescent Operators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8B7BA10-3186-4917-B267-439EA5952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15" y="548680"/>
            <a:ext cx="7511970" cy="18868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27CB272-60A2-4630-927F-71BE3C5369EB}"/>
              </a:ext>
            </a:extLst>
          </p:cNvPr>
          <p:cNvSpPr/>
          <p:nvPr/>
        </p:nvSpPr>
        <p:spPr>
          <a:xfrm>
            <a:off x="3863312" y="1292053"/>
            <a:ext cx="1417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2211.09144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228BCE-484D-474C-8725-04036BC15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513540"/>
            <a:ext cx="4421529" cy="61250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F86E44D-2599-48B2-8C84-C618E1BB6F86}"/>
              </a:ext>
            </a:extLst>
          </p:cNvPr>
          <p:cNvSpPr/>
          <p:nvPr/>
        </p:nvSpPr>
        <p:spPr>
          <a:xfrm>
            <a:off x="2699792" y="3074680"/>
            <a:ext cx="1758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Fierz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identity valid at d=4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AE9EB3-1599-43A1-98BF-F21239F85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43" y="2708920"/>
            <a:ext cx="2152891" cy="365760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31D0540B-F468-4B95-8DCF-5B8FEB08C34B}"/>
              </a:ext>
            </a:extLst>
          </p:cNvPr>
          <p:cNvSpPr/>
          <p:nvPr/>
        </p:nvSpPr>
        <p:spPr>
          <a:xfrm>
            <a:off x="2699792" y="2852936"/>
            <a:ext cx="1656184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EA36170-76F7-4E47-8707-311D888E9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43" y="4177575"/>
            <a:ext cx="3044142" cy="52832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7D9F5D5-DCA3-4193-89DF-BF8BF2A5DBE6}"/>
              </a:ext>
            </a:extLst>
          </p:cNvPr>
          <p:cNvSpPr/>
          <p:nvPr/>
        </p:nvSpPr>
        <p:spPr>
          <a:xfrm>
            <a:off x="150409" y="3818079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Evanescent operator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34413DD-7B8B-42EF-AD23-8B87BD2EA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687" y="4272256"/>
            <a:ext cx="504912" cy="3693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8EB874F-53CD-4EC1-AC1D-85E0DB10C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2907" y="3861955"/>
            <a:ext cx="1190676" cy="32545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679F385-30BE-45E8-BACE-F599585F62CE}"/>
              </a:ext>
            </a:extLst>
          </p:cNvPr>
          <p:cNvSpPr/>
          <p:nvPr/>
        </p:nvSpPr>
        <p:spPr>
          <a:xfrm>
            <a:off x="6732240" y="3731958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Inserted into a divergent diagram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15DC302-AFFA-4B49-A677-F0AD47F85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9866" y="3212819"/>
            <a:ext cx="1889822" cy="15798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3B9630-1096-4A1B-9E92-33CF6FABBA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91" y="4698887"/>
            <a:ext cx="2536602" cy="212660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FD3B310-14D9-4EF6-8DE0-69A045BAED2D}"/>
              </a:ext>
            </a:extLst>
          </p:cNvPr>
          <p:cNvSpPr/>
          <p:nvPr/>
        </p:nvSpPr>
        <p:spPr>
          <a:xfrm>
            <a:off x="2677275" y="4919616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Scalar-mediated redundant operators at tree level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8D6AA12-58EB-48C4-93B8-D3F94AAD32FE}"/>
              </a:ext>
            </a:extLst>
          </p:cNvPr>
          <p:cNvSpPr/>
          <p:nvPr/>
        </p:nvSpPr>
        <p:spPr>
          <a:xfrm>
            <a:off x="323528" y="5805264"/>
            <a:ext cx="23042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7E0D8BE-08B9-4DA5-942A-FDA8177CDBCF}"/>
              </a:ext>
            </a:extLst>
          </p:cNvPr>
          <p:cNvSpPr/>
          <p:nvPr/>
        </p:nvSpPr>
        <p:spPr>
          <a:xfrm>
            <a:off x="2719493" y="5776092"/>
            <a:ext cx="2644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Triplet scalar in the type-II seesaw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40431F1-715A-493E-9E85-8DB206EB80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7775" y="4873490"/>
            <a:ext cx="2714571" cy="200835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ED1D426-0199-4691-BCA6-73EF7275ED1E}"/>
              </a:ext>
            </a:extLst>
          </p:cNvPr>
          <p:cNvSpPr/>
          <p:nvPr/>
        </p:nvSpPr>
        <p:spPr>
          <a:xfrm>
            <a:off x="6300192" y="5257033"/>
            <a:ext cx="2327851" cy="274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灯片编号占位符 1">
            <a:extLst>
              <a:ext uri="{FF2B5EF4-FFF2-40B4-BE49-F238E27FC236}">
                <a16:creationId xmlns:a16="http://schemas.microsoft.com/office/drawing/2014/main" id="{67D43A7A-E710-465B-9087-8A3C7F4F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516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D48171A-41B6-4411-AD0B-0ECBE1B70E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Neutrino Masses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06DC621-5B07-49AE-A683-A0E7E215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Picture 5" descr="man_on_deck.GIF">
            <a:extLst>
              <a:ext uri="{FF2B5EF4-FFF2-40B4-BE49-F238E27FC236}">
                <a16:creationId xmlns:a16="http://schemas.microsoft.com/office/drawing/2014/main" id="{43B78D6F-CA0B-41DF-AE81-0EBDCB45B7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64" y="1333618"/>
            <a:ext cx="2664296" cy="3181483"/>
          </a:xfrm>
          <a:prstGeom prst="rect">
            <a:avLst/>
          </a:prstGeom>
        </p:spPr>
      </p:pic>
      <p:sp>
        <p:nvSpPr>
          <p:cNvPr id="7" name="テキスト ボックス 35">
            <a:extLst>
              <a:ext uri="{FF2B5EF4-FFF2-40B4-BE49-F238E27FC236}">
                <a16:creationId xmlns:a16="http://schemas.microsoft.com/office/drawing/2014/main" id="{18ACEBFF-B795-4DE1-856B-7F5AC9A67BFE}"/>
              </a:ext>
            </a:extLst>
          </p:cNvPr>
          <p:cNvSpPr txBox="1"/>
          <p:nvPr/>
        </p:nvSpPr>
        <p:spPr>
          <a:xfrm>
            <a:off x="2066882" y="4181018"/>
            <a:ext cx="776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SNO</a:t>
            </a:r>
          </a:p>
        </p:txBody>
      </p:sp>
      <p:pic>
        <p:nvPicPr>
          <p:cNvPr id="8" name="Picture 5" descr="Arthur B. McDonald">
            <a:extLst>
              <a:ext uri="{FF2B5EF4-FFF2-40B4-BE49-F238E27FC236}">
                <a16:creationId xmlns:a16="http://schemas.microsoft.com/office/drawing/2014/main" id="{97FA55EC-0D27-4F08-B06E-FEE62E532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" y="4581128"/>
            <a:ext cx="1129237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1D43CC-AAE0-402D-BE35-2158B2FFB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48" y="4146329"/>
            <a:ext cx="3872335" cy="25733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1C99F8-E518-47E8-99A3-FED54785A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" y="484135"/>
            <a:ext cx="2664296" cy="8270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4286720-A3F5-40C0-AFA8-DC06E5E67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62" y="523263"/>
            <a:ext cx="3807984" cy="35631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テキスト ボックス 35">
            <a:extLst>
              <a:ext uri="{FF2B5EF4-FFF2-40B4-BE49-F238E27FC236}">
                <a16:creationId xmlns:a16="http://schemas.microsoft.com/office/drawing/2014/main" id="{1BA5C184-02A0-40C9-AF99-FEFD143EBE46}"/>
              </a:ext>
            </a:extLst>
          </p:cNvPr>
          <p:cNvSpPr txBox="1"/>
          <p:nvPr/>
        </p:nvSpPr>
        <p:spPr>
          <a:xfrm>
            <a:off x="2771800" y="569318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Super-K</a:t>
            </a:r>
          </a:p>
        </p:txBody>
      </p:sp>
      <p:pic>
        <p:nvPicPr>
          <p:cNvPr id="17" name="Picture 2" descr="Takaaki Kajita">
            <a:extLst>
              <a:ext uri="{FF2B5EF4-FFF2-40B4-BE49-F238E27FC236}">
                <a16:creationId xmlns:a16="http://schemas.microsoft.com/office/drawing/2014/main" id="{10A593E5-F4BD-4C45-A5F7-5A1BB75C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80" y="4601427"/>
            <a:ext cx="1129237" cy="15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35">
            <a:extLst>
              <a:ext uri="{FF2B5EF4-FFF2-40B4-BE49-F238E27FC236}">
                <a16:creationId xmlns:a16="http://schemas.microsoft.com/office/drawing/2014/main" id="{91834EC7-74ED-4D5E-952E-F888CF51C94A}"/>
              </a:ext>
            </a:extLst>
          </p:cNvPr>
          <p:cNvSpPr txBox="1"/>
          <p:nvPr/>
        </p:nvSpPr>
        <p:spPr>
          <a:xfrm>
            <a:off x="107504" y="6279998"/>
            <a:ext cx="264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Nobel Prize in 2015</a:t>
            </a:r>
          </a:p>
        </p:txBody>
      </p:sp>
      <p:pic>
        <p:nvPicPr>
          <p:cNvPr id="19" name="Picture 309" descr="DYB_layout20100221_eng">
            <a:extLst>
              <a:ext uri="{FF2B5EF4-FFF2-40B4-BE49-F238E27FC236}">
                <a16:creationId xmlns:a16="http://schemas.microsoft.com/office/drawing/2014/main" id="{F88967E3-61D3-414E-A0FC-CCF79DDA4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4319" y="507788"/>
            <a:ext cx="2273762" cy="224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FF101A-FFB4-4D95-9856-4BDA3BBB9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718" y="2809782"/>
            <a:ext cx="2286363" cy="837020"/>
          </a:xfrm>
          <a:prstGeom prst="rect">
            <a:avLst/>
          </a:prstGeom>
        </p:spPr>
      </p:pic>
      <p:sp>
        <p:nvSpPr>
          <p:cNvPr id="21" name="テキスト ボックス 35">
            <a:extLst>
              <a:ext uri="{FF2B5EF4-FFF2-40B4-BE49-F238E27FC236}">
                <a16:creationId xmlns:a16="http://schemas.microsoft.com/office/drawing/2014/main" id="{64E69727-C546-447C-8108-56A129DE9BF6}"/>
              </a:ext>
            </a:extLst>
          </p:cNvPr>
          <p:cNvSpPr txBox="1"/>
          <p:nvPr/>
        </p:nvSpPr>
        <p:spPr>
          <a:xfrm>
            <a:off x="7430735" y="2380818"/>
            <a:ext cx="16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Daya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Bay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BD27F58-1DD6-403D-A5EB-AE1123A53A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59712"/>
            <a:ext cx="1643542" cy="1391418"/>
          </a:xfrm>
          <a:prstGeom prst="rect">
            <a:avLst/>
          </a:prstGeom>
        </p:spPr>
      </p:pic>
      <p:sp>
        <p:nvSpPr>
          <p:cNvPr id="24" name="Text Box 10">
            <a:extLst>
              <a:ext uri="{FF2B5EF4-FFF2-40B4-BE49-F238E27FC236}">
                <a16:creationId xmlns:a16="http://schemas.microsoft.com/office/drawing/2014/main" id="{33550963-D7ED-49B8-BCB0-2D3F04A7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8590" y="5264040"/>
            <a:ext cx="2339914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Neutrinos are massive !!!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 flavor mixing exists</a:t>
            </a:r>
          </a:p>
        </p:txBody>
      </p:sp>
    </p:spTree>
    <p:extLst>
      <p:ext uri="{BB962C8B-B14F-4D97-AF65-F5344CB8AC3E}">
        <p14:creationId xmlns:p14="http://schemas.microsoft.com/office/powerpoint/2010/main" val="4273631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029FE3-918F-476B-B9B8-B6B11A7A9A31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defRPr/>
            </a:pPr>
            <a:r>
              <a:rPr lang="en-US" altLang="zh-CN" dirty="0"/>
              <a:t>B. Evanescent Operators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B72A6DD-11F1-44B8-A531-7833C10B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0A736-848B-4372-B757-5F3DF236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5775469" cy="352839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AE47294-F9E7-49CB-B9DB-FB21A625E8D6}"/>
              </a:ext>
            </a:extLst>
          </p:cNvPr>
          <p:cNvSpPr/>
          <p:nvPr/>
        </p:nvSpPr>
        <p:spPr>
          <a:xfrm>
            <a:off x="42910" y="567394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Reduction identity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5B8F80-60EE-4A27-8EE9-ECB0AEE7EAE8}"/>
              </a:ext>
            </a:extLst>
          </p:cNvPr>
          <p:cNvSpPr/>
          <p:nvPr/>
        </p:nvSpPr>
        <p:spPr>
          <a:xfrm>
            <a:off x="42910" y="4638469"/>
            <a:ext cx="884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Leading to shifts in the Wilson coefficients of relevant dim-6 operators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35E0DC3-5E8C-4761-A782-AF96C55B2A0E}"/>
              </a:ext>
            </a:extLst>
          </p:cNvPr>
          <p:cNvSpPr/>
          <p:nvPr/>
        </p:nvSpPr>
        <p:spPr>
          <a:xfrm>
            <a:off x="42634" y="5157192"/>
            <a:ext cx="884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Wilson coefficients consistent with both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Matchete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Matchmakereft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F2F750-F4AC-459B-B895-4DDA3155F602}"/>
              </a:ext>
            </a:extLst>
          </p:cNvPr>
          <p:cNvSpPr/>
          <p:nvPr/>
        </p:nvSpPr>
        <p:spPr>
          <a:xfrm>
            <a:off x="48173" y="5648348"/>
            <a:ext cx="8849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But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Matchmakereft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claims the inclusion of evanescent operators, while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Matchete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not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1A3C0D2-0ACF-418E-9DA4-831CC9629620}"/>
              </a:ext>
            </a:extLst>
          </p:cNvPr>
          <p:cNvSpPr/>
          <p:nvPr/>
        </p:nvSpPr>
        <p:spPr>
          <a:xfrm>
            <a:off x="27114" y="6381328"/>
            <a:ext cx="884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Careful check or alternative approaches (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checked by on-shell amplitudes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80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22DA82-E5EB-4A9E-A866-461B71F6E04D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defRPr/>
            </a:pPr>
            <a:r>
              <a:rPr lang="en-US" altLang="zh-CN" dirty="0"/>
              <a:t>C. Invariant Theory for CP Violation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2FA3C32-DFF7-489C-A143-F8D8F438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7CC7B5-60FF-4F78-AFC4-8A9A68791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0"/>
            <a:ext cx="2395610" cy="24966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A89D66-29FC-4FD4-B450-0BA6FBE4693B}"/>
              </a:ext>
            </a:extLst>
          </p:cNvPr>
          <p:cNvSpPr/>
          <p:nvPr/>
        </p:nvSpPr>
        <p:spPr>
          <a:xfrm>
            <a:off x="369205" y="3068960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微软雅黑" pitchFamily="34" charset="-122"/>
                <a:ea typeface="微软雅黑" pitchFamily="34" charset="-122"/>
              </a:rPr>
              <a:t>David Hilbert </a:t>
            </a:r>
          </a:p>
          <a:p>
            <a:pPr algn="ctr"/>
            <a:r>
              <a:rPr lang="en-US" b="1" dirty="0">
                <a:latin typeface="微软雅黑" pitchFamily="34" charset="-122"/>
                <a:ea typeface="微软雅黑" pitchFamily="34" charset="-122"/>
              </a:rPr>
              <a:t>(1862-1943)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3D5487-9601-4380-B95C-26AD2612BCBC}"/>
              </a:ext>
            </a:extLst>
          </p:cNvPr>
          <p:cNvSpPr/>
          <p:nvPr/>
        </p:nvSpPr>
        <p:spPr>
          <a:xfrm>
            <a:off x="2555776" y="561256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希尔伯特：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23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基本数学问题中的</a:t>
            </a:r>
            <a:r>
              <a:rPr lang="zh-CN" altLang="en-US" sz="2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14</a:t>
            </a:r>
            <a:r>
              <a:rPr lang="zh-CN" altLang="en-US" sz="2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个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D854772-F363-47DC-B54A-F29D531E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052736"/>
            <a:ext cx="6608329" cy="115212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BC25C71-5E30-4B5F-9EA9-064364FBAE2F}"/>
              </a:ext>
            </a:extLst>
          </p:cNvPr>
          <p:cNvSpPr/>
          <p:nvPr/>
        </p:nvSpPr>
        <p:spPr>
          <a:xfrm>
            <a:off x="2472998" y="2732727"/>
            <a:ext cx="6635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The invariant ring of polynomials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C[x</a:t>
            </a:r>
            <a:r>
              <a:rPr lang="en-US" altLang="zh-CN" b="1" baseline="-25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 x</a:t>
            </a:r>
            <a:r>
              <a:rPr lang="en-US" altLang="zh-CN" b="1" baseline="-25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 …, </a:t>
            </a:r>
            <a:r>
              <a:rPr lang="en-US" altLang="zh-CN" b="1" dirty="0" err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x</a:t>
            </a:r>
            <a:r>
              <a:rPr lang="en-US" altLang="zh-CN" b="1" baseline="-25000" dirty="0" err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]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in the field C of complex numbers under the symmetric group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</a:t>
            </a:r>
            <a:r>
              <a:rPr lang="en-US" altLang="zh-CN" b="1" baseline="-25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is finitely generated, and the generators are just the elementary symmetric polynomials 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5923622-DBAF-489C-AA9E-7B64D0B6479C}"/>
              </a:ext>
            </a:extLst>
          </p:cNvPr>
          <p:cNvSpPr/>
          <p:nvPr/>
        </p:nvSpPr>
        <p:spPr>
          <a:xfrm>
            <a:off x="2411760" y="2348880"/>
            <a:ext cx="67149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Lectures on the Fourteenth Problem of Hilbert </a:t>
            </a: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by M. Nagata</a:t>
            </a:r>
            <a:r>
              <a:rPr lang="en-US" altLang="zh-CN" sz="1600" i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, 1965</a:t>
            </a:r>
            <a:endParaRPr lang="zh-CN" altLang="en-US" sz="1600" i="1" dirty="0">
              <a:solidFill>
                <a:srgbClr val="0000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7F504A6-4187-4004-88CA-F14645B6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53265"/>
            <a:ext cx="5914663" cy="26881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B95606A-65BE-490C-9EF4-F1B15B33C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4053266"/>
            <a:ext cx="2736304" cy="270349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351285E-1534-49E4-A3F7-DD785477F3D8}"/>
              </a:ext>
            </a:extLst>
          </p:cNvPr>
          <p:cNvSpPr/>
          <p:nvPr/>
        </p:nvSpPr>
        <p:spPr>
          <a:xfrm>
            <a:off x="3112562" y="6304330"/>
            <a:ext cx="291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Jenkins, Manohar, 2009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2912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22DA82-E5EB-4A9E-A866-461B71F6E04D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dirty="0"/>
              <a:t>味物理中的不变量理论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2FA3C32-DFF7-489C-A143-F8D8F438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292DDA-6AED-4C0C-98BC-22A9049C589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990286" y="1142728"/>
            <a:ext cx="7361499" cy="7053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3960740-FE2E-4ACA-8142-81F22AB322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99632" y="2525806"/>
            <a:ext cx="4596796" cy="69897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A8AA5C3-271A-4193-BF13-C70075653AF9}"/>
              </a:ext>
            </a:extLst>
          </p:cNvPr>
          <p:cNvSpPr/>
          <p:nvPr/>
        </p:nvSpPr>
        <p:spPr>
          <a:xfrm>
            <a:off x="35496" y="581581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完整理论：中微子质量的第一类跷跷板模型</a:t>
            </a:r>
            <a:endParaRPr lang="zh-CN" altLang="en-US" sz="2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61C5EE-5642-4386-AD87-E09DAE1717D6}"/>
              </a:ext>
            </a:extLst>
          </p:cNvPr>
          <p:cNvSpPr/>
          <p:nvPr/>
        </p:nvSpPr>
        <p:spPr>
          <a:xfrm>
            <a:off x="107504" y="2040104"/>
            <a:ext cx="904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有效理论：树图阶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SEFT-I</a:t>
            </a:r>
            <a:endParaRPr lang="zh-CN" altLang="en-US" sz="2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2F3797-AF37-4BAF-89D1-6A21953302C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99632" y="3417376"/>
            <a:ext cx="4588392" cy="5684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D55397-CB4E-4FDB-B4A2-6DCC56D79DB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004048" y="2706832"/>
            <a:ext cx="4005808" cy="5220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3692986-E422-479C-9BBD-3E903B591EF5}"/>
              </a:ext>
            </a:extLst>
          </p:cNvPr>
          <p:cNvSpPr/>
          <p:nvPr/>
        </p:nvSpPr>
        <p:spPr>
          <a:xfrm>
            <a:off x="6228184" y="2252999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Wilson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系数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24417F-C07D-42A8-B77F-E3F7B95EB23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6372200" y="3631598"/>
            <a:ext cx="1368152" cy="33905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3DB264F-8CBF-4F3C-8B6C-264910698220}"/>
              </a:ext>
            </a:extLst>
          </p:cNvPr>
          <p:cNvSpPr/>
          <p:nvPr/>
        </p:nvSpPr>
        <p:spPr>
          <a:xfrm>
            <a:off x="4925740" y="361646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无量纲参数：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D39FFC5-BBEE-457B-BC68-30864FA8347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107504" y="4797111"/>
            <a:ext cx="7014258" cy="4963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58C9C9F-99BD-4BDA-BF61-FB96162658F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5988213" y="4396154"/>
            <a:ext cx="3021643" cy="33601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489E3554-DB29-41C2-A2D6-A212D7103130}"/>
              </a:ext>
            </a:extLst>
          </p:cNvPr>
          <p:cNvSpPr/>
          <p:nvPr/>
        </p:nvSpPr>
        <p:spPr>
          <a:xfrm>
            <a:off x="107504" y="4299429"/>
            <a:ext cx="4544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完整理论：轻子场在味空间的幺正变换</a:t>
            </a:r>
            <a:endParaRPr lang="zh-CN" altLang="en-US" sz="20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ED25940-6FB1-4D58-BB15-3A90AA9443F3}"/>
              </a:ext>
            </a:extLst>
          </p:cNvPr>
          <p:cNvSpPr/>
          <p:nvPr/>
        </p:nvSpPr>
        <p:spPr>
          <a:xfrm>
            <a:off x="6097123" y="636154"/>
            <a:ext cx="300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Yu, S.Z., PRD/JHEP, 2022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DBBF0DB-13FB-4A46-8AA5-C33AFE032C6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112287" y="5510858"/>
            <a:ext cx="7893934" cy="481874"/>
          </a:xfrm>
          <a:prstGeom prst="rect">
            <a:avLst/>
          </a:prstGeom>
        </p:spPr>
      </p:pic>
      <p:sp>
        <p:nvSpPr>
          <p:cNvPr id="2" name="箭头: 下 1">
            <a:extLst>
              <a:ext uri="{FF2B5EF4-FFF2-40B4-BE49-F238E27FC236}">
                <a16:creationId xmlns:a16="http://schemas.microsoft.com/office/drawing/2014/main" id="{D6D772CE-7670-4977-B262-8506D29E7908}"/>
              </a:ext>
            </a:extLst>
          </p:cNvPr>
          <p:cNvSpPr/>
          <p:nvPr/>
        </p:nvSpPr>
        <p:spPr>
          <a:xfrm>
            <a:off x="7452320" y="5045306"/>
            <a:ext cx="360040" cy="3999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8AEB2F2-08E6-4797-B06D-875B531F1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3733172" y="6221846"/>
            <a:ext cx="5278056" cy="47026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5C094A0-EB9E-4E79-BB26-35BB770A6498}"/>
              </a:ext>
            </a:extLst>
          </p:cNvPr>
          <p:cNvSpPr/>
          <p:nvPr/>
        </p:nvSpPr>
        <p:spPr>
          <a:xfrm>
            <a:off x="107504" y="6239417"/>
            <a:ext cx="3637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有效理论：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Wilson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系数味变换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0156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22DA82-E5EB-4A9E-A866-461B71F6E04D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dirty="0"/>
              <a:t>味物理中的不变量理论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2FA3C32-DFF7-489C-A143-F8D8F438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1525945-B38D-4F00-AA4E-0DEDBA2D6042}"/>
              </a:ext>
            </a:extLst>
          </p:cNvPr>
          <p:cNvSpPr/>
          <p:nvPr/>
        </p:nvSpPr>
        <p:spPr>
          <a:xfrm>
            <a:off x="1875" y="546022"/>
            <a:ext cx="9096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构造味不变量的基本单元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93BB4E-F072-4A35-9386-EF07081D21D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186285" y="996093"/>
            <a:ext cx="5770091" cy="33860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328AA0D-3535-4DB5-8E13-BB34C1C792ED}"/>
              </a:ext>
            </a:extLst>
          </p:cNvPr>
          <p:cNvSpPr/>
          <p:nvPr/>
        </p:nvSpPr>
        <p:spPr>
          <a:xfrm>
            <a:off x="1036992" y="1464768"/>
            <a:ext cx="1402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有效理论：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46893EB-5088-40E0-AD23-27DFF2462FD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162161" y="1443708"/>
            <a:ext cx="5753333" cy="4761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2F4969E-21F1-4E03-8C10-B27686793C49}"/>
              </a:ext>
            </a:extLst>
          </p:cNvPr>
          <p:cNvSpPr/>
          <p:nvPr/>
        </p:nvSpPr>
        <p:spPr>
          <a:xfrm>
            <a:off x="1036992" y="98072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完整理论：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0742688-92ED-4A9F-9553-20D20F7353B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96754" y="2360368"/>
            <a:ext cx="4449743" cy="68571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B2F7E3F-BCCE-4D58-BE9F-6F635606DB21}"/>
              </a:ext>
            </a:extLst>
          </p:cNvPr>
          <p:cNvSpPr/>
          <p:nvPr/>
        </p:nvSpPr>
        <p:spPr>
          <a:xfrm>
            <a:off x="0" y="3565592"/>
            <a:ext cx="9096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计算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Plethystic Logarithm (PL)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函数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B429255-287D-4ADB-A7E4-825608E7E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090" y="1894620"/>
            <a:ext cx="3611573" cy="492733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D1F2B6-9B82-47DC-908E-359A1355D7E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12090" y="4040955"/>
            <a:ext cx="4885631" cy="42427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7005406-C0EF-4A2C-815E-E67EBDD1D1E6}"/>
              </a:ext>
            </a:extLst>
          </p:cNvPr>
          <p:cNvSpPr/>
          <p:nvPr/>
        </p:nvSpPr>
        <p:spPr>
          <a:xfrm>
            <a:off x="683568" y="3103043"/>
            <a:ext cx="4082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2+4+2+2 =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10 primary invariants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2F227BA-DE14-454E-AD52-092E96348CC0}"/>
              </a:ext>
            </a:extLst>
          </p:cNvPr>
          <p:cNvSpPr/>
          <p:nvPr/>
        </p:nvSpPr>
        <p:spPr>
          <a:xfrm>
            <a:off x="1297451" y="4851965"/>
            <a:ext cx="367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10 primary invariants  with (*)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FC091E8-0D71-460B-A7DF-0384DCD58BF9}"/>
              </a:ext>
            </a:extLst>
          </p:cNvPr>
          <p:cNvSpPr/>
          <p:nvPr/>
        </p:nvSpPr>
        <p:spPr>
          <a:xfrm>
            <a:off x="-1756" y="5290698"/>
            <a:ext cx="30707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18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基本不变量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: </a:t>
            </a:r>
          </a:p>
          <a:p>
            <a:pPr algn="ctr"/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(12 CP-even + 6 CP-odd)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453CAF5-CB6D-4333-BF73-28B82DB911EC}"/>
              </a:ext>
            </a:extLst>
          </p:cNvPr>
          <p:cNvSpPr/>
          <p:nvPr/>
        </p:nvSpPr>
        <p:spPr>
          <a:xfrm>
            <a:off x="538740" y="4482633"/>
            <a:ext cx="4385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2+4+2+5+2+3 =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18 basic invariants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7E1CA03F-8293-4C7A-A330-875D0471F868}"/>
              </a:ext>
            </a:extLst>
          </p:cNvPr>
          <p:cNvSpPr/>
          <p:nvPr/>
        </p:nvSpPr>
        <p:spPr>
          <a:xfrm>
            <a:off x="4395480" y="5890944"/>
            <a:ext cx="792088" cy="229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39FE889-32B5-452C-AEF6-5FF52A686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8836" y="5585594"/>
            <a:ext cx="1155032" cy="30249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1CB5E09-CC81-4B28-89C0-4375EB4C1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4326" y="6161301"/>
            <a:ext cx="1552400" cy="27663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78AA35D-B1BC-4CCC-B5E2-384301CE2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597" y="6450742"/>
            <a:ext cx="1643113" cy="295104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9D7A4E09-5B3B-40C1-B7A9-2F00C33A1EF9}"/>
              </a:ext>
            </a:extLst>
          </p:cNvPr>
          <p:cNvSpPr/>
          <p:nvPr/>
        </p:nvSpPr>
        <p:spPr>
          <a:xfrm>
            <a:off x="0" y="1988758"/>
            <a:ext cx="4395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希尔伯特级数（两代轻子的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SEFT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F8FEBC4-4F28-484B-90C0-6E1E687BA271}"/>
              </a:ext>
            </a:extLst>
          </p:cNvPr>
          <p:cNvSpPr/>
          <p:nvPr/>
        </p:nvSpPr>
        <p:spPr>
          <a:xfrm>
            <a:off x="6097123" y="548680"/>
            <a:ext cx="300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Yu, S.Z., PRD/JHEP, 2022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951C98E-D445-4E6A-8043-B27B9DC7A09A}"/>
              </a:ext>
            </a:extLst>
          </p:cNvPr>
          <p:cNvSpPr/>
          <p:nvPr/>
        </p:nvSpPr>
        <p:spPr>
          <a:xfrm>
            <a:off x="35142" y="6345736"/>
            <a:ext cx="3547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zh-CN" altLang="en-US" sz="2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味不变量构造的基本理论</a:t>
            </a:r>
            <a:endParaRPr lang="en-US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446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4A6331C-9010-4E22-9B7C-6E6397404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908208"/>
            <a:ext cx="6751371" cy="504056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6C1AE42-9822-44DA-8129-26B94E146FE5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dirty="0"/>
              <a:t>味物理中的不变量理论</a:t>
            </a: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803571D2-83EA-4D00-A000-E66A9230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D990AC-5DA9-4317-BD9D-34ABFB1C26AE}"/>
              </a:ext>
            </a:extLst>
          </p:cNvPr>
          <p:cNvSpPr/>
          <p:nvPr/>
        </p:nvSpPr>
        <p:spPr>
          <a:xfrm>
            <a:off x="0" y="47667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不变量构造的具体方案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（以两代轻子的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SEFT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为例）：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1669E6-142C-4A83-B4A3-4BC11B8CA804}"/>
              </a:ext>
            </a:extLst>
          </p:cNvPr>
          <p:cNvSpPr/>
          <p:nvPr/>
        </p:nvSpPr>
        <p:spPr>
          <a:xfrm>
            <a:off x="7426091" y="507774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对称群 </a:t>
            </a:r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U(2)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5074516-ADC2-4B5D-9B82-5D969EC7FD88}"/>
              </a:ext>
            </a:extLst>
          </p:cNvPr>
          <p:cNvSpPr/>
          <p:nvPr/>
        </p:nvSpPr>
        <p:spPr>
          <a:xfrm>
            <a:off x="323528" y="97557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基本单元：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727779-67BF-44BD-8893-AE5877C70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44" y="1822558"/>
            <a:ext cx="257007" cy="36371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A5AD296-9100-4717-9DA1-9287D40C4032}"/>
              </a:ext>
            </a:extLst>
          </p:cNvPr>
          <p:cNvSpPr/>
          <p:nvPr/>
        </p:nvSpPr>
        <p:spPr>
          <a:xfrm>
            <a:off x="1907704" y="142338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特征标函数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5A906F7-4DB2-442B-940E-26A4B0975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888" y="1870554"/>
            <a:ext cx="890939" cy="3294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5FD4FB-20FC-4301-8544-3635A025B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88" y="2436988"/>
            <a:ext cx="415354" cy="33617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CCBB8DE-FB36-4A59-8699-49C74ECABBBD}"/>
              </a:ext>
            </a:extLst>
          </p:cNvPr>
          <p:cNvSpPr/>
          <p:nvPr/>
        </p:nvSpPr>
        <p:spPr>
          <a:xfrm>
            <a:off x="506181" y="145570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表示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E1704B7-D49D-4A48-A997-ADA799E27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2479602"/>
            <a:ext cx="1122689" cy="3297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C1C420-A931-4CA6-AA68-9E5E69A2B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7293" y="1816126"/>
            <a:ext cx="5015350" cy="11184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AE9E32D-07A2-472D-BE7D-D2379F00546E}"/>
              </a:ext>
            </a:extLst>
          </p:cNvPr>
          <p:cNvSpPr/>
          <p:nvPr/>
        </p:nvSpPr>
        <p:spPr>
          <a:xfrm>
            <a:off x="3995936" y="1412776"/>
            <a:ext cx="4858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参数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z</a:t>
            </a:r>
            <a:r>
              <a:rPr lang="en-US" altLang="zh-CN" b="1" baseline="-250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z</a:t>
            </a:r>
            <a:r>
              <a:rPr lang="en-US" altLang="zh-CN" b="1" baseline="-25000" dirty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为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U(2)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群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maximal torus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上的坐标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1B3891A-DF3C-4BFC-ACDB-27DCE1100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919" y="3397816"/>
            <a:ext cx="7523544" cy="15936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AC9A7F8-E347-4E4C-8C7A-E50E73CC2BB6}"/>
              </a:ext>
            </a:extLst>
          </p:cNvPr>
          <p:cNvSpPr/>
          <p:nvPr/>
        </p:nvSpPr>
        <p:spPr>
          <a:xfrm>
            <a:off x="44516" y="2996952"/>
            <a:ext cx="428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计算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Plethystic Exponential (PE)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函数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E615B21-955C-42E2-A37C-DACF4B42C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7877" y="5152957"/>
            <a:ext cx="5191586" cy="15936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EA017F9-4EE0-4F82-93B6-A205636D0374}"/>
              </a:ext>
            </a:extLst>
          </p:cNvPr>
          <p:cNvSpPr/>
          <p:nvPr/>
        </p:nvSpPr>
        <p:spPr>
          <a:xfrm>
            <a:off x="49466" y="5152957"/>
            <a:ext cx="305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通过</a:t>
            </a:r>
            <a:r>
              <a:rPr lang="en-US" altLang="zh-CN" b="1" dirty="0" err="1">
                <a:latin typeface="微软雅黑" pitchFamily="34" charset="-122"/>
                <a:ea typeface="微软雅黑" pitchFamily="34" charset="-122"/>
              </a:rPr>
              <a:t>Molien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-Weyl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公式计算希尔伯特级数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08ED895-BA18-46C9-85ED-17B08DFF5E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192" y="6175720"/>
            <a:ext cx="2769481" cy="5709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599F123-6EDB-4B20-B124-0A6A7B211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640" y="5730216"/>
            <a:ext cx="1552956" cy="25728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BFD23F57-6435-4A9A-B457-F5B2C2AB81DA}"/>
              </a:ext>
            </a:extLst>
          </p:cNvPr>
          <p:cNvCxnSpPr>
            <a:stCxn id="24" idx="1"/>
          </p:cNvCxnSpPr>
          <p:nvPr/>
        </p:nvCxnSpPr>
        <p:spPr>
          <a:xfrm flipH="1">
            <a:off x="1763688" y="5858860"/>
            <a:ext cx="36952" cy="3784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272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E346CB8D-7E96-49F7-A24D-1DAC4365F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648" y="540712"/>
            <a:ext cx="3863264" cy="5281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90966-DA90-4C70-B608-D7B78137A33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dirty="0"/>
              <a:t>味物理中的不变量理论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FC9A6D3-4E29-4988-8B23-C93C6272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C009CD-65B9-470A-B208-E3D7F0036A8E}"/>
              </a:ext>
            </a:extLst>
          </p:cNvPr>
          <p:cNvSpPr/>
          <p:nvPr/>
        </p:nvSpPr>
        <p:spPr>
          <a:xfrm>
            <a:off x="0" y="548680"/>
            <a:ext cx="4395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希尔伯特级数（两代轻子的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Seesaw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693A4FC-A864-4DB8-9D7D-41004A2E5B6F}"/>
              </a:ext>
            </a:extLst>
          </p:cNvPr>
          <p:cNvGrpSpPr/>
          <p:nvPr/>
        </p:nvGrpSpPr>
        <p:grpSpPr>
          <a:xfrm>
            <a:off x="107504" y="980728"/>
            <a:ext cx="4968552" cy="675346"/>
            <a:chOff x="107504" y="980728"/>
            <a:chExt cx="4968552" cy="67534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C777741-71EF-4EB6-BBCC-946E6C75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20000" contrast="40000"/>
            </a:blip>
            <a:stretch>
              <a:fillRect/>
            </a:stretch>
          </p:blipFill>
          <p:spPr>
            <a:xfrm>
              <a:off x="107504" y="1124745"/>
              <a:ext cx="1152128" cy="38905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A0C7BB2-F1D1-40C3-9E76-94C84E57F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1331640" y="980728"/>
              <a:ext cx="3744416" cy="675346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2261DB1-7B4E-40E2-BD0B-F4F5D702F08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3252" y="2677830"/>
            <a:ext cx="5094812" cy="46790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5DDCD3-7D99-4A36-A522-9C1C8A63E46E}"/>
              </a:ext>
            </a:extLst>
          </p:cNvPr>
          <p:cNvSpPr/>
          <p:nvPr/>
        </p:nvSpPr>
        <p:spPr>
          <a:xfrm>
            <a:off x="683568" y="1778263"/>
            <a:ext cx="4082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3+5+1+1 =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10 primary invariants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8403734-D243-4107-8CDB-515FB8BF545C}"/>
              </a:ext>
            </a:extLst>
          </p:cNvPr>
          <p:cNvSpPr/>
          <p:nvPr/>
        </p:nvSpPr>
        <p:spPr>
          <a:xfrm>
            <a:off x="251520" y="3270776"/>
            <a:ext cx="4385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3+5+2+3+3+2 =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18 basic invariants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AD545F3-9215-40E8-AE24-0BB2E3A20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872" y="5793050"/>
            <a:ext cx="1749040" cy="326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1840614-FE0A-4D51-8B7E-10BDE8333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111" y="6154766"/>
            <a:ext cx="1546561" cy="3250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0B1D8AF-73C7-444C-8DE4-3A95834F23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6248" y="5845041"/>
            <a:ext cx="1152128" cy="2742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A27011-7776-4E8E-83B1-DF240427D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4890" y="6200202"/>
            <a:ext cx="1103486" cy="2742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7E6F058-F7A9-48E4-B321-6CB05ABC65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2604" y="6189999"/>
            <a:ext cx="1123644" cy="27425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4FE2151-1C1E-4814-A347-2DB02FE7A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2351" y="5851937"/>
            <a:ext cx="1000401" cy="282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2123BD-6212-4257-88F3-AE8E6A1D60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1872" y="6491662"/>
            <a:ext cx="1647800" cy="31246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AFFC82D-7593-4BAC-A233-3044CD7FB4BB}"/>
              </a:ext>
            </a:extLst>
          </p:cNvPr>
          <p:cNvSpPr/>
          <p:nvPr/>
        </p:nvSpPr>
        <p:spPr>
          <a:xfrm>
            <a:off x="1115616" y="3714959"/>
            <a:ext cx="3150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18 basic invariants: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(12 CP-even + 6 CP-odd)</a:t>
            </a:r>
            <a:endParaRPr lang="zh-CN" altLang="en-US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755A2B72-8F48-4E2F-BE2A-425EE661A155}"/>
              </a:ext>
            </a:extLst>
          </p:cNvPr>
          <p:cNvSpPr/>
          <p:nvPr/>
        </p:nvSpPr>
        <p:spPr>
          <a:xfrm>
            <a:off x="4209178" y="3765146"/>
            <a:ext cx="792088" cy="229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4B20CE9-C262-4C19-BB59-CC0CE36BEB70}"/>
              </a:ext>
            </a:extLst>
          </p:cNvPr>
          <p:cNvSpPr/>
          <p:nvPr/>
        </p:nvSpPr>
        <p:spPr>
          <a:xfrm>
            <a:off x="23834" y="2289870"/>
            <a:ext cx="9096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计算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Plethystic Logarithm (PL)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函数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C741B61-0ACA-45C8-8A83-020C1D12B256}"/>
              </a:ext>
            </a:extLst>
          </p:cNvPr>
          <p:cNvSpPr/>
          <p:nvPr/>
        </p:nvSpPr>
        <p:spPr>
          <a:xfrm>
            <a:off x="30067" y="4518348"/>
            <a:ext cx="3547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zh-CN" altLang="en-US" sz="2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完整理论与有效理论的比较</a:t>
            </a:r>
            <a:endParaRPr lang="en-US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816ED8E-7F10-4009-B09F-3239EA93C415}"/>
              </a:ext>
            </a:extLst>
          </p:cNvPr>
          <p:cNvSpPr/>
          <p:nvPr/>
        </p:nvSpPr>
        <p:spPr>
          <a:xfrm>
            <a:off x="45088" y="5138608"/>
            <a:ext cx="48975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具有相同的</a:t>
            </a:r>
            <a:r>
              <a:rPr lang="zh-CN" altLang="en-US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主不变量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，即代数独立的不变量，其数目等于</a:t>
            </a:r>
            <a:r>
              <a:rPr lang="zh-CN" altLang="en-US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独立物理参数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的个数</a:t>
            </a:r>
            <a:endParaRPr lang="en-US" altLang="zh-CN" b="1" dirty="0"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b="1" dirty="0"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具有相同的</a:t>
            </a:r>
            <a:r>
              <a:rPr lang="zh-CN" altLang="en-US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基本不变量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，任何味不变量可以表示为基本不变量的多项式函数</a:t>
            </a:r>
            <a:endParaRPr lang="en-US" b="1" dirty="0"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37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5B1942-EA09-48B1-8CDC-78CD5C55F3CD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dirty="0"/>
              <a:t>味物理中的不变量理论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78FEA074-FD9D-4463-8B4B-44E3E2B9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11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F03D27-90BE-4816-8858-C22D09A4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0" y="2570579"/>
            <a:ext cx="8856984" cy="17057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6A3356-EC4E-460F-A60A-3716BCE825D9}"/>
              </a:ext>
            </a:extLst>
          </p:cNvPr>
          <p:cNvSpPr/>
          <p:nvPr/>
        </p:nvSpPr>
        <p:spPr>
          <a:xfrm>
            <a:off x="4355" y="54070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三代轻子的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SEFT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中物理参数：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(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+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from C</a:t>
            </a:r>
            <a:r>
              <a:rPr lang="en-US" altLang="zh-CN" b="1" baseline="-25000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=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46245A-87D8-4C9D-82E5-174D0A780217}"/>
              </a:ext>
            </a:extLst>
          </p:cNvPr>
          <p:cNvSpPr/>
          <p:nvPr/>
        </p:nvSpPr>
        <p:spPr>
          <a:xfrm>
            <a:off x="-7812" y="1065682"/>
            <a:ext cx="914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带电轻子质量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中微子质量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非幺正混合矩阵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=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DDE8133-19EE-465F-A459-CCDB0A7D7D9A}"/>
              </a:ext>
            </a:extLst>
          </p:cNvPr>
          <p:cNvSpPr/>
          <p:nvPr/>
        </p:nvSpPr>
        <p:spPr>
          <a:xfrm>
            <a:off x="4355" y="158925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三代轻子的完整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Seesaw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模型中的物理参数：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1D61309-6C74-4E8C-8389-EAC77E566B41}"/>
              </a:ext>
            </a:extLst>
          </p:cNvPr>
          <p:cNvSpPr/>
          <p:nvPr/>
        </p:nvSpPr>
        <p:spPr>
          <a:xfrm>
            <a:off x="0" y="2047009"/>
            <a:ext cx="914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带电轻子质量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重马约拉纳中微子质量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Yukawa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系数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Y</a:t>
            </a:r>
            <a:r>
              <a:rPr lang="el-GR" altLang="zh-CN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=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 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64E98EC-C123-44CB-BCDA-6846B0A48A7C}"/>
              </a:ext>
            </a:extLst>
          </p:cNvPr>
          <p:cNvSpPr/>
          <p:nvPr/>
        </p:nvSpPr>
        <p:spPr>
          <a:xfrm>
            <a:off x="107504" y="4357126"/>
            <a:ext cx="6811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Broncano</a:t>
            </a:r>
            <a:r>
              <a:rPr lang="en-US" altLang="zh-CN" b="1" dirty="0">
                <a:solidFill>
                  <a:srgbClr val="FF0000"/>
                </a:solidFill>
              </a:rPr>
              <a:t>, </a:t>
            </a:r>
            <a:r>
              <a:rPr lang="en-US" altLang="zh-CN" b="1" dirty="0" err="1">
                <a:solidFill>
                  <a:srgbClr val="FF0000"/>
                </a:solidFill>
              </a:rPr>
              <a:t>Gavela</a:t>
            </a:r>
            <a:r>
              <a:rPr lang="en-US" altLang="zh-CN" b="1" dirty="0">
                <a:solidFill>
                  <a:srgbClr val="FF0000"/>
                </a:solidFill>
              </a:rPr>
              <a:t>, Jenkins, NPB/PLB, 2003; </a:t>
            </a:r>
            <a:r>
              <a:rPr lang="en-US" altLang="zh-CN" b="1" dirty="0" err="1">
                <a:solidFill>
                  <a:srgbClr val="FF0000"/>
                </a:solidFill>
              </a:rPr>
              <a:t>Antusch</a:t>
            </a:r>
            <a:r>
              <a:rPr lang="en-US" altLang="zh-CN" b="1" dirty="0">
                <a:solidFill>
                  <a:srgbClr val="FF0000"/>
                </a:solidFill>
              </a:rPr>
              <a:t> et al., JHEP, 2010 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2994CBF-2CC4-4281-B41C-3797ACCFDB6A}"/>
              </a:ext>
            </a:extLst>
          </p:cNvPr>
          <p:cNvSpPr/>
          <p:nvPr/>
        </p:nvSpPr>
        <p:spPr>
          <a:xfrm>
            <a:off x="-357" y="4862923"/>
            <a:ext cx="9142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核心结论：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树图阶低能有效理论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SEFT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仅包含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个 </a:t>
            </a:r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dim-5 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算符和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个 </a:t>
            </a:r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dim-6 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算符，却包含了完整理论中的所有物理参数</a:t>
            </a:r>
            <a:endParaRPr lang="zh-CN" altLang="en-US" sz="2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30C3AF8-7478-4A33-B26B-345971574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00" y="5653152"/>
            <a:ext cx="6624736" cy="4506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5A7C1F1-5837-44FB-878A-600BF3DD7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24" y="6185471"/>
            <a:ext cx="8586656" cy="43437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33FE6CC-7DAC-4B79-920D-FD15064E142A}"/>
              </a:ext>
            </a:extLst>
          </p:cNvPr>
          <p:cNvSpPr/>
          <p:nvPr/>
        </p:nvSpPr>
        <p:spPr>
          <a:xfrm>
            <a:off x="6097123" y="548680"/>
            <a:ext cx="300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Yu, S.Z., PRD/JHEP, 2022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9468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AF23F0-97FA-4627-BB28-AA550A0B300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dirty="0"/>
              <a:t>味物理中的不变量理论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4A226226-7924-4138-8BE7-DE30566E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12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82B2517-16A2-4517-BE98-F863EDF28F5C}"/>
              </a:ext>
            </a:extLst>
          </p:cNvPr>
          <p:cNvGrpSpPr/>
          <p:nvPr/>
        </p:nvGrpSpPr>
        <p:grpSpPr>
          <a:xfrm>
            <a:off x="138013" y="548680"/>
            <a:ext cx="6264696" cy="2808312"/>
            <a:chOff x="138013" y="548680"/>
            <a:chExt cx="6264696" cy="280831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1DAEADA-F172-47BB-8504-9D5C38A2D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1" y="548680"/>
              <a:ext cx="6048673" cy="166386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745AC21-494F-4F4D-ACBC-EEBF9DC6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052" y="2461154"/>
              <a:ext cx="6048673" cy="838404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E9E3C22-C42C-4AA8-889A-043545F3C6DA}"/>
                </a:ext>
              </a:extLst>
            </p:cNvPr>
            <p:cNvSpPr/>
            <p:nvPr/>
          </p:nvSpPr>
          <p:spPr>
            <a:xfrm>
              <a:off x="138013" y="548680"/>
              <a:ext cx="6264696" cy="28083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DF136B8-EFD1-4BD9-8A02-D179D10D84C6}"/>
              </a:ext>
            </a:extLst>
          </p:cNvPr>
          <p:cNvGrpSpPr/>
          <p:nvPr/>
        </p:nvGrpSpPr>
        <p:grpSpPr>
          <a:xfrm>
            <a:off x="126028" y="3677605"/>
            <a:ext cx="6276681" cy="3095228"/>
            <a:chOff x="170887" y="3669888"/>
            <a:chExt cx="6276681" cy="309522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73CED4A-809A-4BB3-9B90-65AC1D780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887" y="3708365"/>
              <a:ext cx="5879939" cy="155012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0DF0078-C978-4BD1-9EFC-6B1B24D02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052" y="5339813"/>
              <a:ext cx="5787342" cy="1425303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4FF811D-34A7-4A4C-8263-558F6EA3836C}"/>
                </a:ext>
              </a:extLst>
            </p:cNvPr>
            <p:cNvSpPr/>
            <p:nvPr/>
          </p:nvSpPr>
          <p:spPr>
            <a:xfrm>
              <a:off x="182872" y="3669888"/>
              <a:ext cx="6264696" cy="30952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B91E702-D4ED-454A-B5E3-1C50A2B2F60F}"/>
              </a:ext>
            </a:extLst>
          </p:cNvPr>
          <p:cNvSpPr/>
          <p:nvPr/>
        </p:nvSpPr>
        <p:spPr>
          <a:xfrm>
            <a:off x="6402851" y="2564904"/>
            <a:ext cx="27056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New sources of CPV for matter-antimatter asymmetry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Flavor symmetries required by fermion flavor mixing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Possible extensions to other EFTs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334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A15FA2-A166-4CB7-8DDA-E6922A575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488322"/>
            <a:ext cx="3211008" cy="366075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895EDC3-37D5-4477-96B0-16943E8E12CE}"/>
              </a:ext>
            </a:extLst>
          </p:cNvPr>
          <p:cNvSpPr/>
          <p:nvPr/>
        </p:nvSpPr>
        <p:spPr>
          <a:xfrm>
            <a:off x="35496" y="3861048"/>
            <a:ext cx="1761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Credit: A. Tovey</a:t>
            </a:r>
            <a:endParaRPr lang="zh-CN" altLang="en-US" sz="14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A7D6DEF-7471-40A2-BFB8-6B6E98DC1D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Flavor Puzzles</a:t>
            </a:r>
            <a:endParaRPr lang="zh-CN" altLang="en-US" dirty="0"/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681A9465-F78A-4FCA-80F8-E60A9BE8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29463DA-1998-4F2A-8A17-741DBE81E6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3287377" y="476672"/>
            <a:ext cx="5821126" cy="2422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DDA68BA-5445-4415-B88C-B959F80200D2}"/>
                  </a:ext>
                </a:extLst>
              </p:cNvPr>
              <p:cNvSpPr txBox="1"/>
              <p:nvPr/>
            </p:nvSpPr>
            <p:spPr>
              <a:xfrm>
                <a:off x="163763" y="1196752"/>
                <a:ext cx="192085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DDA68BA-5445-4415-B88C-B959F8020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63" y="1196752"/>
                <a:ext cx="1920858" cy="307777"/>
              </a:xfrm>
              <a:prstGeom prst="rect">
                <a:avLst/>
              </a:prstGeom>
              <a:blipFill>
                <a:blip r:embed="rId4"/>
                <a:stretch>
                  <a:fillRect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5339094-231A-4FB5-AB1F-9D311811515B}"/>
                  </a:ext>
                </a:extLst>
              </p:cNvPr>
              <p:cNvSpPr txBox="1"/>
              <p:nvPr/>
            </p:nvSpPr>
            <p:spPr>
              <a:xfrm>
                <a:off x="163763" y="1639833"/>
                <a:ext cx="192608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5339094-231A-4FB5-AB1F-9D3118115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63" y="1639833"/>
                <a:ext cx="1926088" cy="307777"/>
              </a:xfrm>
              <a:prstGeom prst="rect">
                <a:avLst/>
              </a:prstGeom>
              <a:blipFill>
                <a:blip r:embed="rId5"/>
                <a:stretch>
                  <a:fillRect l="-316" r="-316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95C0CF0-BDC3-4322-B837-A8AD0AE8A2C1}"/>
                  </a:ext>
                </a:extLst>
              </p:cNvPr>
              <p:cNvSpPr txBox="1"/>
              <p:nvPr/>
            </p:nvSpPr>
            <p:spPr>
              <a:xfrm>
                <a:off x="179512" y="2276872"/>
                <a:ext cx="1860892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95C0CF0-BDC3-4322-B837-A8AD0AE8A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276872"/>
                <a:ext cx="1860892" cy="332463"/>
              </a:xfrm>
              <a:prstGeom prst="rect">
                <a:avLst/>
              </a:prstGeom>
              <a:blipFill>
                <a:blip r:embed="rId6"/>
                <a:stretch>
                  <a:fillRect l="-1634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AEAD005C-CCC6-42E7-A603-503111CDFC5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3465240" y="3140381"/>
            <a:ext cx="5544616" cy="266488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907CCE7-4022-4620-B456-75363C04F919}"/>
              </a:ext>
            </a:extLst>
          </p:cNvPr>
          <p:cNvSpPr txBox="1"/>
          <p:nvPr/>
        </p:nvSpPr>
        <p:spPr>
          <a:xfrm>
            <a:off x="6876256" y="2827239"/>
            <a:ext cx="2141584" cy="31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Xing, Phys. </a:t>
            </a:r>
            <a:r>
              <a:rPr lang="en-US" altLang="zh-CN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Rept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, 20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04E2AEA-7CCB-4BD7-B537-10E1DD7AE487}"/>
              </a:ext>
            </a:extLst>
          </p:cNvPr>
          <p:cNvSpPr/>
          <p:nvPr/>
        </p:nvSpPr>
        <p:spPr>
          <a:xfrm>
            <a:off x="26292" y="544615"/>
            <a:ext cx="2478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Strong mass hierarchy</a:t>
            </a:r>
            <a:endParaRPr lang="zh-CN" altLang="en-US" sz="14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54AFCC-8605-4563-8F09-324FA2733D5E}"/>
              </a:ext>
            </a:extLst>
          </p:cNvPr>
          <p:cNvSpPr/>
          <p:nvPr/>
        </p:nvSpPr>
        <p:spPr>
          <a:xfrm>
            <a:off x="3275856" y="2852936"/>
            <a:ext cx="2422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Flavor mixing pattern</a:t>
            </a:r>
            <a:endParaRPr lang="zh-CN" altLang="en-US" sz="14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D097ECC-3B1F-4A3B-9B61-43A98424F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32" y="4195422"/>
            <a:ext cx="3319960" cy="266257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7846670-BE62-4DAB-B396-82A8C580943B}"/>
              </a:ext>
            </a:extLst>
          </p:cNvPr>
          <p:cNvSpPr/>
          <p:nvPr/>
        </p:nvSpPr>
        <p:spPr>
          <a:xfrm>
            <a:off x="3360546" y="5553955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 violation</a:t>
            </a:r>
            <a:endParaRPr lang="zh-CN" altLang="en-US" sz="1400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93B4A0C-3F1A-4CDD-B63A-A7659D9A6B29}"/>
              </a:ext>
            </a:extLst>
          </p:cNvPr>
          <p:cNvGrpSpPr/>
          <p:nvPr/>
        </p:nvGrpSpPr>
        <p:grpSpPr>
          <a:xfrm>
            <a:off x="3491880" y="5877272"/>
            <a:ext cx="5465446" cy="936104"/>
            <a:chOff x="3451235" y="5877272"/>
            <a:chExt cx="5465446" cy="93610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37F7F0-54DD-41D9-B6A8-6ED6BEF3B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23928" y="5877272"/>
              <a:ext cx="4992753" cy="9361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E951600D-AFA7-4B25-BCCF-EFB4D2ACC3DD}"/>
                    </a:ext>
                  </a:extLst>
                </p:cNvPr>
                <p:cNvSpPr txBox="1"/>
                <p:nvPr/>
              </p:nvSpPr>
              <p:spPr>
                <a:xfrm>
                  <a:off x="3451235" y="6150379"/>
                  <a:ext cx="50462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 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E951600D-AFA7-4B25-BCCF-EFB4D2ACC3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1235" y="6150379"/>
                  <a:ext cx="504625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0843"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5080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0B4502E-DF1D-40AF-8568-A4E749DD206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Dark Matter &amp; Baryon Asymmetry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E5B30D3-D5DE-4D69-A46D-0A7CD1A3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BF619E9-03C1-4DC0-81C3-46638DBF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411760" y="494572"/>
            <a:ext cx="3816424" cy="4113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F5E79721-03F4-4903-8842-B3E60B2BEEF9}"/>
                  </a:ext>
                </a:extLst>
              </p:cNvPr>
              <p:cNvSpPr txBox="1"/>
              <p:nvPr/>
            </p:nvSpPr>
            <p:spPr>
              <a:xfrm>
                <a:off x="5385211" y="4641424"/>
                <a:ext cx="3672408" cy="551561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/>
                              <a:ea typeface="Cambria Math"/>
                            </a:rPr>
                            <m:t>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400" b="1" i="0" smtClean="0">
                              <a:latin typeface="Cambria Math"/>
                            </a:rPr>
                            <m:t>B</m:t>
                          </m:r>
                        </m:sub>
                      </m:sSub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400" b="1" i="0" smtClean="0">
                                  <a:latin typeface="Cambria Math"/>
                                </a:rPr>
                                <m:t>b</m:t>
                              </m:r>
                            </m:sub>
                          </m:sSub>
                          <m:r>
                            <a:rPr lang="en-US" sz="1400" b="1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1" i="0" smtClean="0">
                                      <a:latin typeface="Cambria Math"/>
                                    </a:rPr>
                                    <m:t>b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/>
                                  <a:ea typeface="Cambria Math"/>
                                </a:rPr>
                                <m:t>𝜸</m:t>
                              </m:r>
                            </m:sub>
                          </m:sSub>
                        </m:den>
                      </m:f>
                      <m:r>
                        <a:rPr lang="en-US" sz="1400" b="1" i="1" smtClean="0">
                          <a:latin typeface="Cambria Math"/>
                        </a:rPr>
                        <m:t>=(</m:t>
                      </m:r>
                      <m:r>
                        <a:rPr lang="en-US" sz="1400" b="1" i="1" smtClean="0">
                          <a:latin typeface="Cambria Math"/>
                        </a:rPr>
                        <m:t>𝟔</m:t>
                      </m:r>
                      <m:r>
                        <a:rPr lang="en-US" sz="1400" b="1" i="1" smtClean="0">
                          <a:latin typeface="Cambria Math"/>
                        </a:rPr>
                        <m:t>.</m:t>
                      </m:r>
                      <m:r>
                        <a:rPr lang="en-US" sz="1400" b="1" i="1" smtClean="0">
                          <a:latin typeface="Cambria Math"/>
                        </a:rPr>
                        <m:t>𝟎𝟔𝟓</m:t>
                      </m:r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𝟎𝟗𝟎</m:t>
                      </m:r>
                      <m:r>
                        <a:rPr lang="en-US" sz="1400" b="1" i="1" smtClean="0">
                          <a:latin typeface="Cambria Math"/>
                        </a:rPr>
                        <m:t>)</m:t>
                      </m:r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b="1" i="1" smtClean="0"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en-US" sz="14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1400" b="1" i="1" smtClean="0">
                              <a:latin typeface="Cambria Math"/>
                              <a:ea typeface="Cambria Math"/>
                            </a:rPr>
                            <m:t>𝟏𝟎</m:t>
                          </m:r>
                        </m:sup>
                      </m:sSup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F5E79721-03F4-4903-8842-B3E60B2BE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211" y="4641424"/>
                <a:ext cx="3672408" cy="5515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D88E6750-C897-4225-A489-0D086456C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494572"/>
            <a:ext cx="2844316" cy="37737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94AA6A7-6F2C-477A-B37F-91D5F5BB4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" y="4026776"/>
            <a:ext cx="2721329" cy="2721329"/>
          </a:xfrm>
          <a:prstGeom prst="rect">
            <a:avLst/>
          </a:prstGeom>
        </p:spPr>
      </p:pic>
      <p:pic>
        <p:nvPicPr>
          <p:cNvPr id="1026" name="Picture 2" descr="The Nature of Dark Matter | Rubin Observatory">
            <a:extLst>
              <a:ext uri="{FF2B5EF4-FFF2-40B4-BE49-F238E27FC236}">
                <a16:creationId xmlns:a16="http://schemas.microsoft.com/office/drawing/2014/main" id="{ADB82DD3-5D0A-431B-BDDB-12AF3835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" y="2946656"/>
            <a:ext cx="224551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科学网—宇宙基石——中性氢 - 钱磊的博文">
            <a:extLst>
              <a:ext uri="{FF2B5EF4-FFF2-40B4-BE49-F238E27FC236}">
                <a16:creationId xmlns:a16="http://schemas.microsoft.com/office/drawing/2014/main" id="{D6859D87-21B4-48BE-81BB-720B13DF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" y="1052736"/>
            <a:ext cx="2257392" cy="125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4D666B7-AD4B-4D73-B5B8-57C865E72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5517232"/>
            <a:ext cx="666074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Strong evidence for the existence of dark matter, but no particle candidates in the SM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Dynamical generation of</a:t>
            </a:r>
            <a:r>
              <a:rPr kumimoji="1"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baryon number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asymmetry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500E04-6951-4E5C-A78F-010C5334A707}"/>
              </a:ext>
            </a:extLst>
          </p:cNvPr>
          <p:cNvSpPr/>
          <p:nvPr/>
        </p:nvSpPr>
        <p:spPr>
          <a:xfrm>
            <a:off x="50609" y="572534"/>
            <a:ext cx="2246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Rotation of galaxies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ECD684-740F-4F64-9621-D95ACCAB7D77}"/>
              </a:ext>
            </a:extLst>
          </p:cNvPr>
          <p:cNvSpPr/>
          <p:nvPr/>
        </p:nvSpPr>
        <p:spPr>
          <a:xfrm>
            <a:off x="50608" y="2436795"/>
            <a:ext cx="16405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Bullet clusters</a:t>
            </a:r>
          </a:p>
        </p:txBody>
      </p:sp>
    </p:spTree>
    <p:extLst>
      <p:ext uri="{BB962C8B-B14F-4D97-AF65-F5344CB8AC3E}">
        <p14:creationId xmlns:p14="http://schemas.microsoft.com/office/powerpoint/2010/main" val="114245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2F21DB-0C70-4208-8AC7-3CBD19D6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3" y="855603"/>
            <a:ext cx="8970853" cy="476974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AE67112-A1C2-45BD-A0DE-0C39E2D8136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 Origin of Neutrino Masses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13A0DEF-BC40-48C2-90F8-796D7145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63CBE02-A678-4B28-B0B5-AA32B9C86F79}"/>
              </a:ext>
            </a:extLst>
          </p:cNvPr>
          <p:cNvSpPr txBox="1"/>
          <p:nvPr/>
        </p:nvSpPr>
        <p:spPr>
          <a:xfrm>
            <a:off x="4067944" y="523219"/>
            <a:ext cx="494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Esteban 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</a:rPr>
              <a:t>et al.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, 2007.14792, </a:t>
            </a:r>
            <a:r>
              <a:rPr lang="en-US" altLang="zh-CN" b="1" dirty="0" err="1">
                <a:solidFill>
                  <a:srgbClr val="0000FF"/>
                </a:solidFill>
                <a:latin typeface="arial" panose="020B0604020202020204" pitchFamily="34" charset="0"/>
              </a:rPr>
              <a:t>NuFIT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</a:rPr>
              <a:t> 5.2 (2022)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60" y="2661124"/>
            <a:ext cx="43924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20002" y="3945162"/>
            <a:ext cx="43204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20002" y="5006551"/>
            <a:ext cx="8344486" cy="540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138D0E5-6C37-41C9-B8EE-44FC15910354}"/>
              </a:ext>
            </a:extLst>
          </p:cNvPr>
          <p:cNvSpPr txBox="1"/>
          <p:nvPr/>
        </p:nvSpPr>
        <p:spPr>
          <a:xfrm>
            <a:off x="0" y="5579948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Future neutrino oscillation experiments will measure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octant of </a:t>
            </a:r>
            <a:r>
              <a:rPr lang="el-GR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θ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CP-violating phase </a:t>
            </a:r>
            <a:r>
              <a:rPr lang="el-GR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and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neutrino mass ordering </a:t>
            </a:r>
            <a:r>
              <a:rPr lang="en-US" altLang="zh-CN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@JUNO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most restrictive bound on absolute neutrino masses is coming from cosmological observations: </a:t>
            </a:r>
            <a:r>
              <a:rPr lang="en-US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+ </a:t>
            </a:r>
            <a:r>
              <a:rPr lang="en-US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+ </a:t>
            </a:r>
            <a:r>
              <a:rPr lang="en-US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&lt; 0.12 eV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(Planck)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2DA1F7-103F-41FF-9698-D6DAA24571CE}"/>
              </a:ext>
            </a:extLst>
          </p:cNvPr>
          <p:cNvSpPr/>
          <p:nvPr/>
        </p:nvSpPr>
        <p:spPr>
          <a:xfrm>
            <a:off x="0" y="536977"/>
            <a:ext cx="3717776" cy="382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Basic neutrino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697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51520" y="569506"/>
            <a:ext cx="3269580" cy="5932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899592" y="6495147"/>
                <a:ext cx="220707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𝜮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zh-CN" altLang="en-US" sz="1600" b="1" dirty="0"/>
                  <a:t>  </a:t>
                </a:r>
                <a:r>
                  <a:rPr lang="en-US" altLang="zh-CN" sz="1600" b="1" dirty="0"/>
                  <a:t>[eV]</a:t>
                </a:r>
                <a:endParaRPr lang="zh-CN" altLang="en-US" sz="1600" b="1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6495147"/>
                <a:ext cx="2207079" cy="246221"/>
              </a:xfrm>
              <a:prstGeom prst="rect">
                <a:avLst/>
              </a:prstGeom>
              <a:blipFill rotWithShape="0">
                <a:blip r:embed="rId3"/>
                <a:stretch>
                  <a:fillRect l="-3315" t="-24390" r="-4696" b="-48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1763688" y="771540"/>
            <a:ext cx="1576293" cy="2579526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5400000">
            <a:off x="2180398" y="2129926"/>
            <a:ext cx="192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/>
              <a:t>Cosmological Bound</a:t>
            </a:r>
            <a:endParaRPr lang="zh-CN" altLang="en-US" sz="1600" b="1" dirty="0"/>
          </a:p>
        </p:txBody>
      </p:sp>
      <p:sp>
        <p:nvSpPr>
          <p:cNvPr id="11" name="矩形 10"/>
          <p:cNvSpPr/>
          <p:nvPr/>
        </p:nvSpPr>
        <p:spPr>
          <a:xfrm>
            <a:off x="696447" y="679957"/>
            <a:ext cx="2664000" cy="616859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93412" y="1212047"/>
            <a:ext cx="2320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Tritium </a:t>
            </a:r>
            <a:r>
              <a:rPr lang="el-GR" altLang="zh-CN" sz="1600" b="1" dirty="0"/>
              <a:t>β</a:t>
            </a:r>
            <a:r>
              <a:rPr lang="en-US" altLang="zh-CN" sz="1600" b="1" dirty="0"/>
              <a:t> decays (KATRIN)</a:t>
            </a:r>
            <a:endParaRPr lang="zh-CN" altLang="en-US" sz="1600" b="1" dirty="0"/>
          </a:p>
        </p:txBody>
      </p:sp>
      <p:sp>
        <p:nvSpPr>
          <p:cNvPr id="13" name="矩形 12"/>
          <p:cNvSpPr/>
          <p:nvPr/>
        </p:nvSpPr>
        <p:spPr>
          <a:xfrm>
            <a:off x="1763688" y="3728657"/>
            <a:ext cx="1576293" cy="2559838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 rot="5400000">
            <a:off x="2150332" y="5202845"/>
            <a:ext cx="192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/>
              <a:t>Cosmological Bound</a:t>
            </a:r>
            <a:endParaRPr lang="zh-CN" altLang="en-US" sz="16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1196133" y="1497190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9592" y="2517702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NO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9934" y="3663588"/>
            <a:ext cx="2650272" cy="1061556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90464" y="4186217"/>
            <a:ext cx="2825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/>
              <a:t>Neutrinoless</a:t>
            </a:r>
            <a:r>
              <a:rPr lang="en-US" altLang="zh-CN" sz="1600" b="1" dirty="0"/>
              <a:t> double-</a:t>
            </a:r>
            <a:r>
              <a:rPr lang="el-GR" altLang="zh-CN" sz="1600" b="1" dirty="0"/>
              <a:t>β</a:t>
            </a:r>
            <a:r>
              <a:rPr lang="en-US" altLang="zh-CN" sz="1600" b="1" dirty="0"/>
              <a:t> decays</a:t>
            </a:r>
            <a:endParaRPr lang="zh-CN" altLang="en-US" sz="16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1096770" y="4627546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2205" y="5805174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NO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928760" y="770934"/>
                <a:ext cx="2317596" cy="3443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zh-CN" altLang="en-US" sz="1600" dirty="0"/>
                  <a:t> </a:t>
                </a:r>
                <a:r>
                  <a:rPr lang="en-US" altLang="zh-CN" sz="1600" dirty="0"/>
                  <a:t>[eV]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60" y="770934"/>
                <a:ext cx="2317596" cy="344325"/>
              </a:xfrm>
              <a:prstGeom prst="rect">
                <a:avLst/>
              </a:prstGeom>
              <a:blipFill rotWithShape="0">
                <a:blip r:embed="rId4"/>
                <a:stretch>
                  <a:fillRect l="-2100" t="-1754" r="-4462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981774" y="3871011"/>
                <a:ext cx="1860638" cy="28578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zh-CN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𝑒𝑖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/>
                  <a:t>[eV]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74" y="3871011"/>
                <a:ext cx="1860638" cy="285784"/>
              </a:xfrm>
              <a:prstGeom prst="rect">
                <a:avLst/>
              </a:prstGeom>
              <a:blipFill rotWithShape="0">
                <a:blip r:embed="rId5"/>
                <a:stretch>
                  <a:fillRect l="-2623" t="-12766" r="-5574" b="-382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4"/>
          <p:cNvSpPr txBox="1"/>
          <p:nvPr/>
        </p:nvSpPr>
        <p:spPr>
          <a:xfrm>
            <a:off x="4002208" y="476672"/>
            <a:ext cx="4292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m</a:t>
            </a:r>
            <a:r>
              <a:rPr lang="en-US" sz="2000" b="1" baseline="-25000" dirty="0"/>
              <a:t>1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2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3</a:t>
            </a:r>
            <a:r>
              <a:rPr lang="en-US" sz="2000" b="1" dirty="0"/>
              <a:t> (</a:t>
            </a:r>
            <a:r>
              <a:rPr lang="en-US" sz="2000" b="1" dirty="0">
                <a:solidFill>
                  <a:srgbClr val="0000FF"/>
                </a:solidFill>
              </a:rPr>
              <a:t>NO</a:t>
            </a:r>
            <a:r>
              <a:rPr lang="en-US" sz="2000" b="1" dirty="0"/>
              <a:t>) or </a:t>
            </a:r>
            <a:r>
              <a:rPr lang="en-US" sz="2000" b="1" i="1" dirty="0"/>
              <a:t>m</a:t>
            </a:r>
            <a:r>
              <a:rPr lang="en-US" sz="2000" b="1" baseline="-25000" dirty="0"/>
              <a:t>3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1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2</a:t>
            </a:r>
            <a:r>
              <a:rPr lang="en-US" sz="2000" b="1" dirty="0"/>
              <a:t> (</a:t>
            </a:r>
            <a:r>
              <a:rPr lang="en-US" sz="2000" b="1" dirty="0">
                <a:solidFill>
                  <a:srgbClr val="FF0000"/>
                </a:solidFill>
              </a:rPr>
              <a:t>IO</a:t>
            </a:r>
            <a:r>
              <a:rPr lang="en-US" sz="2000" b="1" dirty="0"/>
              <a:t>) </a:t>
            </a:r>
          </a:p>
        </p:txBody>
      </p:sp>
      <p:sp>
        <p:nvSpPr>
          <p:cNvPr id="28" name="矩形 27"/>
          <p:cNvSpPr/>
          <p:nvPr/>
        </p:nvSpPr>
        <p:spPr>
          <a:xfrm>
            <a:off x="683568" y="3276870"/>
            <a:ext cx="266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Capozzi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al., 2003.08511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243053" y="3789040"/>
            <a:ext cx="4355795" cy="2960133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927966" y="3871011"/>
            <a:ext cx="28843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Abazajian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al., 1907.04473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D232DCDC-9D32-42BE-8DAE-60CFD15491F9}"/>
                  </a:ext>
                </a:extLst>
              </p:cNvPr>
              <p:cNvSpPr txBox="1"/>
              <p:nvPr/>
            </p:nvSpPr>
            <p:spPr>
              <a:xfrm>
                <a:off x="3995936" y="845798"/>
                <a:ext cx="5071124" cy="294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Constraints on absolute neutrino masses</a:t>
                </a:r>
                <a:endParaRPr lang="en-US" sz="2000" b="1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b="1" dirty="0"/>
                  <a:t>Tritium </a:t>
                </a:r>
                <a:r>
                  <a:rPr lang="el-GR" b="1" dirty="0"/>
                  <a:t>β</a:t>
                </a:r>
                <a:r>
                  <a:rPr lang="en-US" b="1" dirty="0"/>
                  <a:t> decays (95% C.L.) </a:t>
                </a:r>
              </a:p>
              <a:p>
                <a:r>
                  <a:rPr lang="en-US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  (KATRIN 2021)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b="1" dirty="0" err="1"/>
                  <a:t>Neutrinoless</a:t>
                </a:r>
                <a:r>
                  <a:rPr lang="en-US" altLang="zh-CN" b="1" dirty="0"/>
                  <a:t> double-</a:t>
                </a:r>
                <a:r>
                  <a:rPr lang="el-GR" altLang="zh-CN" b="1" dirty="0"/>
                  <a:t>β</a:t>
                </a:r>
                <a:r>
                  <a:rPr lang="en-US" altLang="zh-CN" b="1" dirty="0"/>
                  <a:t> decays (90% C.L.)</a:t>
                </a:r>
              </a:p>
              <a:p>
                <a:r>
                  <a:rPr lang="en-US" altLang="zh-CN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CN" altLang="en-US" b="1" i="1"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𝟎𝟑𝟔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𝟏𝟓𝟔</m:t>
                        </m:r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b="1" dirty="0"/>
                  <a:t> (</a:t>
                </a:r>
                <a:r>
                  <a:rPr lang="en-US" altLang="zh-CN" b="1" dirty="0" err="1"/>
                  <a:t>KamLAND</a:t>
                </a:r>
                <a:r>
                  <a:rPr lang="en-US" altLang="zh-CN" b="1" dirty="0"/>
                  <a:t>-Zen)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𝟒𝟎</m:t>
                        </m:r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(EXO-200)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𝟎𝟖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</m:d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(GERDA-II)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𝟎𝟖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(CUORE)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b="1" dirty="0"/>
                  <a:t>Cosmological observations (95% probability)</a:t>
                </a:r>
              </a:p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𝚺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(Planck) </a:t>
                </a:r>
              </a:p>
            </p:txBody>
          </p:sp>
        </mc:Choice>
        <mc:Fallback xmlns="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D232DCDC-9D32-42BE-8DAE-60CFD1549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845798"/>
                <a:ext cx="5071124" cy="2943242"/>
              </a:xfrm>
              <a:prstGeom prst="rect">
                <a:avLst/>
              </a:prstGeom>
              <a:blipFill>
                <a:blip r:embed="rId7"/>
                <a:stretch>
                  <a:fillRect l="-1324" t="-1242" b="-2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D1E6BCD4-623E-4731-B855-327A0FCF431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Status of Absolute Neutrino Masses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灯片编号占位符 1">
            <a:extLst>
              <a:ext uri="{FF2B5EF4-FFF2-40B4-BE49-F238E27FC236}">
                <a16:creationId xmlns:a16="http://schemas.microsoft.com/office/drawing/2014/main" id="{A30B8C22-9277-4822-990B-7225D931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3064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6095"/>
            <a:ext cx="915528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Open Questions in Neutrino Physics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72007" y="692696"/>
                <a:ext cx="4721015" cy="15253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Normal or Inverted (sign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schemeClr val="tx1"/>
                            </a:solidFill>
                            <a:latin typeface="Cambria Math"/>
                            <a:ea typeface="微软雅黑" pitchFamily="34" charset="-122"/>
                          </a:rPr>
                          <m:t>𝚫</m:t>
                        </m:r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Leptonic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 Violation (</a:t>
                </a:r>
                <a:r>
                  <a:rPr kumimoji="1" lang="el-GR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δ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= 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Octant of </a:t>
                </a:r>
                <a:r>
                  <a:rPr kumimoji="1" lang="el-GR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θ</a:t>
                </a:r>
                <a:r>
                  <a:rPr kumimoji="1" lang="en-US" altLang="zh-CN" b="1" baseline="-25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23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(&gt; or &lt; 45</a:t>
                </a:r>
                <a:r>
                  <a:rPr kumimoji="1" lang="en-US" altLang="zh-CN" b="1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</p:txBody>
          </p:sp>
        </mc:Choice>
        <mc:Fallback xmlns="">
          <p:sp>
            <p:nvSpPr>
              <p:cNvPr id="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7" y="692696"/>
                <a:ext cx="4721015" cy="1525334"/>
              </a:xfrm>
              <a:prstGeom prst="rect">
                <a:avLst/>
              </a:prstGeom>
              <a:blipFill>
                <a:blip r:embed="rId2"/>
                <a:stretch>
                  <a:fillRect l="-904" t="-1200" b="-3600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72008" y="2358511"/>
                <a:ext cx="5687626" cy="15326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Absolute Neutrino Masses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𝐥𝐢𝐠𝐡𝐭𝐞𝐬𝐭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or Dirac Nature (</a:t>
                </a:r>
                <a:r>
                  <a:rPr kumimoji="1" lang="el-GR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=</a:t>
                </a:r>
                <a:r>
                  <a:rPr kumimoji="1" lang="el-GR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baseline="30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?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CP-Violating Phases (how?)</a:t>
                </a:r>
              </a:p>
            </p:txBody>
          </p:sp>
        </mc:Choice>
        <mc:Fallback xmlns="">
          <p:sp>
            <p:nvSpPr>
              <p:cNvPr id="8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8" y="2358511"/>
                <a:ext cx="5687626" cy="1532653"/>
              </a:xfrm>
              <a:prstGeom prst="rect">
                <a:avLst/>
              </a:prstGeom>
              <a:blipFill>
                <a:blip r:embed="rId3"/>
                <a:stretch>
                  <a:fillRect l="-750" t="-2390" b="-3586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6001" y="4581128"/>
            <a:ext cx="405570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Extra Neutrino Species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Exotic Neutrino Interactions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Various LNV &amp; LFV Processes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Leptonic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Unitarity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Violation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160299" y="4581128"/>
            <a:ext cx="3948205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Origin of Neutrino Masses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Flavor Structure (Symmetry?)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Quark-Lepton Connection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Relations to DM and/or BAU</a:t>
            </a:r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E1E197AE-F562-4715-A832-B840F2DC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499" y="737060"/>
            <a:ext cx="3743357" cy="31696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82E7794-CFE1-4259-9285-BE049384122E}"/>
              </a:ext>
            </a:extLst>
          </p:cNvPr>
          <p:cNvSpPr/>
          <p:nvPr/>
        </p:nvSpPr>
        <p:spPr>
          <a:xfrm>
            <a:off x="143508" y="4059245"/>
            <a:ext cx="8856984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Roadmap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: mass ordering + 0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2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(Majorana) + LNV/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LFV+Colliders+SMPT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3863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23163</TotalTime>
  <Words>3035</Words>
  <Application>Microsoft Office PowerPoint</Application>
  <PresentationFormat>全屏显示(4:3)</PresentationFormat>
  <Paragraphs>470</Paragraphs>
  <Slides>47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0" baseType="lpstr">
      <vt:lpstr>ＭＳ Ｐゴシック</vt:lpstr>
      <vt:lpstr>黑体</vt:lpstr>
      <vt:lpstr>宋体</vt:lpstr>
      <vt:lpstr>微软雅黑</vt:lpstr>
      <vt:lpstr>Aharoni</vt:lpstr>
      <vt:lpstr>arial</vt:lpstr>
      <vt:lpstr>arial</vt:lpstr>
      <vt:lpstr>Calibri</vt:lpstr>
      <vt:lpstr>Cambria Math</vt:lpstr>
      <vt:lpstr>Symbol</vt:lpstr>
      <vt:lpstr>Tahoma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zhoushun</dc:creator>
  <cp:lastModifiedBy>shun zhou</cp:lastModifiedBy>
  <cp:revision>902</cp:revision>
  <dcterms:created xsi:type="dcterms:W3CDTF">2016-08-08T06:22:09Z</dcterms:created>
  <dcterms:modified xsi:type="dcterms:W3CDTF">2023-07-24T00:26:24Z</dcterms:modified>
</cp:coreProperties>
</file>