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1" r:id="rId3"/>
    <p:sldId id="397" r:id="rId4"/>
    <p:sldId id="398" r:id="rId5"/>
    <p:sldId id="399" r:id="rId6"/>
    <p:sldId id="400" r:id="rId7"/>
    <p:sldId id="401" r:id="rId8"/>
    <p:sldId id="392" r:id="rId9"/>
    <p:sldId id="393" r:id="rId10"/>
    <p:sldId id="277" r:id="rId11"/>
    <p:sldId id="278" r:id="rId12"/>
    <p:sldId id="279" r:id="rId13"/>
    <p:sldId id="280" r:id="rId14"/>
    <p:sldId id="326" r:id="rId15"/>
    <p:sldId id="327" r:id="rId16"/>
    <p:sldId id="402" r:id="rId17"/>
    <p:sldId id="403" r:id="rId18"/>
    <p:sldId id="406" r:id="rId19"/>
    <p:sldId id="395" r:id="rId20"/>
    <p:sldId id="407" r:id="rId21"/>
    <p:sldId id="408" r:id="rId22"/>
    <p:sldId id="410" r:id="rId23"/>
    <p:sldId id="411" r:id="rId24"/>
    <p:sldId id="40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CF"/>
    <a:srgbClr val="FFFF00"/>
    <a:srgbClr val="3A018D"/>
    <a:srgbClr val="5502CE"/>
    <a:srgbClr val="FB9E97"/>
    <a:srgbClr val="000000"/>
    <a:srgbClr val="600B04"/>
    <a:srgbClr val="640000"/>
    <a:srgbClr val="E6E6E6"/>
    <a:srgbClr val="042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2009329-0F58-47D8-A422-575A348B6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747085-C305-4642-B628-F9AE20F4C0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C98C-EB5D-4BC2-9C17-DC970D5C3C2E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6391D5-5A4B-4FDC-8502-DF558BC00A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2364DA-A70E-4672-9EF0-211CDF6DA1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D7A2-4084-4D73-9417-70ADBB49F1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7831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F3CD-3C9C-463D-80FB-2301082E9954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0A860-4FCF-4BDF-B39A-90B1D08A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801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ED86B-268C-4CFF-AA2A-CF31612D1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B894CC-BE8D-4DF0-A2E1-2473398A1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035EC-E682-44F3-9D30-26794D1B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4C92-F1BE-44F0-927E-69EAE3FAB5CD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FEC2A-BC26-4F11-B3CD-EFFC4D63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3D9F3A-943F-4037-8CB0-6CC087D6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64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7EEEB-A1B1-4A1C-9AF9-27EB66D4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83594B-BD43-4269-8C2E-BA6A09C5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5BDEB5-A0FC-46E2-A049-BAF2D42D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2147-D669-4671-8A72-1AFD0C7AC47A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EE5E8B-5007-492D-9FF4-07F000E3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E5587E-32EC-4C61-A14D-AFC3DC13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6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61917C-64FA-428F-B2E1-12E90A3A9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9BD924-4007-447E-B170-2CE81ABEB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065475-AE50-4203-B7DF-03DBA80C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19A5-5173-43B7-9EC0-9AA01645DDE3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FE9BA7-9A3F-44E3-8DF1-E0C1A45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3BCCCB-1536-4CE0-ACCE-9EB1A61C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0056C-CBDC-448D-83FC-83DB7560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0B43E4-5838-4341-894B-B3729487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5C970F-DA1E-4C86-9FDA-382610F9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E55C-177A-4D61-BE13-9EBE4492BCA0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EDB2F9-60C7-49B3-9792-6C4D547E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E617B-8AE3-405B-AF79-66B3D716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1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808CF-5BC7-47DE-A78A-3E00FC9A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058841-8E73-4E0A-89C1-D1EBD5AD3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E83B8-192E-42B6-9266-A54794BD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E745-994E-4159-A061-6A39DBC72734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D29626-A7F3-4C9C-A14B-E06DC23E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72BB0-E713-4F4D-9D60-C2D67186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0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C772A-8D04-4F25-AD67-20F0E7DA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AFD1-E73C-4066-955F-5CEAEB85B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F6E334-8841-4561-800E-FA866C94C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CF95F-607E-4EDF-A647-3D801636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68C6-A6CB-4798-9DD7-9178CD5D978B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C004B3-2504-492B-868A-27DB5629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4904F8-4C16-41B2-BF97-370B04D6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6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C5B49-4F43-47FF-907D-5A84D26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354CC3-40F8-48CD-95FF-6EC7001C0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96254A-30DC-4990-809D-CDB53E3E2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79A35-C6BF-4277-A63A-58BBE12ED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5CF9BC-DEEB-4A54-8E2E-A361F9EDA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D0A928-32DA-47F1-8AAB-D268E9CC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ED2-823B-474D-B172-40C6BEF532E3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B6BFA7-36C1-4BC9-AA47-414CDAE7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18AE43-C819-4916-B9F2-7C01CA47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3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FAAEB-CE01-41FB-AA94-E00FC3A1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0F4AE7-4B75-4F54-A86A-64905BF5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B15-6D24-45F1-8382-0ABCD7D655C9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AEA17A-CFFA-4395-A0D1-C52F8B63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1DF53C-0860-459B-AA14-6A81B74C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3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355130-C88C-4F6E-B182-DC780586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29A-B1D6-4722-A871-ABA36315FD67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D1B173-9BCE-4148-BAC3-0111000C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E4B0B-3425-4756-A652-DD9C8056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24951-C6A2-43D3-8F10-FCE551B0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BFA22-6D56-40A4-84BB-E0D2AFDF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315C41-D114-4436-9C9A-F12121D9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D87D3A-FED2-48DA-9F05-FEE2A19B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1D2A-4B7B-41E4-BC44-F20E272DA2B1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F91390-B785-4EDA-BF19-ED3C77D1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9453E0-5A55-4235-AA11-92D05987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0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12352-F780-4D61-8A15-AFB44F79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CCABC1-99DC-4B41-9688-48D567B3A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FEE7A9-9721-4A87-AA00-8E09FBF8D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E1ED34-098F-46C2-8BD7-B452956B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1107-B049-43D7-83A1-EFF744800E1A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EE7F2-B4BF-45F3-BB66-E1E5747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95EB59-819D-4590-8BF8-9E3C6679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76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C8597DC-56F2-4472-87B5-DD30B5E4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68D41F-296D-48A3-BFCA-41C523DC7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DCA24A-B20B-4DEB-B603-458FAAEE3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41BE-35B9-4B3E-BC1E-1B67254E6E10}" type="datetime1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BFCBE-512A-4EF7-BC16-5AC55E057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37883A-F10F-4167-9629-31DDF838F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1FAB-05A1-46FE-BA66-E7D5660624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7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65B1E-65D2-4E6A-A7DC-8DE420D62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168" y="1057031"/>
            <a:ext cx="10539664" cy="1471111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0427BC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Some of recent progress in </a:t>
            </a:r>
            <a:br>
              <a:rPr lang="en-US" altLang="zh-CN" sz="4400" dirty="0">
                <a:solidFill>
                  <a:srgbClr val="0427BC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altLang="zh-CN" sz="4400" dirty="0">
                <a:solidFill>
                  <a:srgbClr val="0427BC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standard model effective field theory</a:t>
            </a:r>
            <a:endParaRPr lang="zh-CN" altLang="en-US" sz="4400" dirty="0">
              <a:solidFill>
                <a:srgbClr val="0427BC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044A34-A6B8-4B36-B5E1-43CFCC364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841"/>
            <a:ext cx="9144000" cy="336884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廖益</a:t>
            </a:r>
            <a:endParaRPr lang="en-US" altLang="zh-CN" sz="40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华南师大量子物质研究院</a:t>
            </a:r>
            <a:endParaRPr lang="en-US" altLang="zh-CN" sz="40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dirty="0"/>
          </a:p>
          <a:p>
            <a:r>
              <a:rPr lang="en-US" altLang="zh-CN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2023</a:t>
            </a:r>
            <a:r>
              <a:rPr lang="zh-CN" altLang="en-US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CN" altLang="en-US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日</a:t>
            </a:r>
            <a:r>
              <a:rPr lang="zh-CN" altLang="en-US" sz="320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，第十二届</a:t>
            </a:r>
            <a:r>
              <a:rPr lang="zh-CN" altLang="en-US" sz="32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新物理研讨会</a:t>
            </a:r>
            <a:endParaRPr lang="en-US" altLang="zh-CN" sz="32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sz="1000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4E78F0-2371-41BD-B3C3-A4BD848E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154B02-58B6-4326-83FF-DBEC708AB28A}"/>
              </a:ext>
            </a:extLst>
          </p:cNvPr>
          <p:cNvSpPr txBox="1"/>
          <p:nvPr/>
        </p:nvSpPr>
        <p:spPr>
          <a:xfrm>
            <a:off x="2630905" y="5894685"/>
            <a:ext cx="693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Disclaimer: quoted refs are not always the first ones.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5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Standard model EFT (SMEFT)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6572" y="1338944"/>
                <a:ext cx="11602510" cy="51539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en-US" altLang="zh-CN" dirty="0"/>
                  <a:t>Defined between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and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: </a:t>
                </a:r>
                <a:endParaRPr lang="zh-CN" altLang="zh-CN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/>
                  <a:t>Dynamical degrees of freedom (</a:t>
                </a:r>
                <a:r>
                  <a:rPr lang="en-US" altLang="zh-CN" sz="2400" dirty="0" err="1"/>
                  <a:t>DoFs</a:t>
                </a:r>
                <a:r>
                  <a:rPr lang="en-US" altLang="zh-CN" sz="2400" dirty="0"/>
                  <a:t>) restricted to SM fields; </a:t>
                </a:r>
                <a:endParaRPr lang="zh-CN" altLang="zh-CN" sz="2400" dirty="0"/>
              </a:p>
              <a:p>
                <a:r>
                  <a:rPr lang="en-US" altLang="zh-CN" sz="2400" dirty="0"/>
                  <a:t>Symmetries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zh-CN" sz="2400" dirty="0"/>
                  <a:t>, no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conservation requirement </a:t>
                </a:r>
                <a:r>
                  <a:rPr lang="en-US" altLang="zh-CN" sz="2400" dirty="0" err="1"/>
                  <a:t>etc</a:t>
                </a:r>
                <a:r>
                  <a:rPr lang="en-US" altLang="zh-CN" sz="2400" dirty="0"/>
                  <a:t>;</a:t>
                </a:r>
                <a:endParaRPr lang="zh-CN" altLang="zh-CN" sz="2400" dirty="0"/>
              </a:p>
              <a:p>
                <a:r>
                  <a:rPr lang="en-US" altLang="zh-CN" sz="2400" dirty="0"/>
                  <a:t>Power counting – expansion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2400" i="1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b>
                    </m:sSub>
                  </m:oMath>
                </a14:m>
                <a:r>
                  <a:rPr lang="en-US" altLang="zh-CN" sz="2400" dirty="0"/>
                  <a:t>.</a:t>
                </a:r>
                <a:endParaRPr lang="zh-CN" altLang="zh-CN" sz="2400" dirty="0"/>
              </a:p>
              <a:p>
                <a:pPr marL="0" indent="0">
                  <a:buNone/>
                </a:pPr>
                <a:endParaRPr lang="zh-CN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2400" dirty="0"/>
                  <a:t>  SMEFT is an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infinite tower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400" dirty="0"/>
                  <a:t>of effective interactions involving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higher and higher 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rgbClr val="0070C0"/>
                    </a:solidFill>
                  </a:rPr>
                  <a:t>   dimensional operators</a:t>
                </a:r>
                <a:r>
                  <a:rPr lang="en-US" altLang="zh-CN" sz="2400" dirty="0"/>
                  <a:t>: </a:t>
                </a:r>
                <a:endParaRPr lang="zh-CN" altLang="en-US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2" y="1338944"/>
                <a:ext cx="11602510" cy="5153930"/>
              </a:xfrm>
              <a:blipFill>
                <a:blip r:embed="rId2"/>
                <a:stretch>
                  <a:fillRect l="-736" t="-2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10</a:t>
            </a:fld>
            <a:endParaRPr lang="zh-CN" altLang="en-US" dirty="0"/>
          </a:p>
        </p:txBody>
      </p:sp>
      <p:cxnSp>
        <p:nvCxnSpPr>
          <p:cNvPr id="10" name="直接箭头连接符 9"/>
          <p:cNvCxnSpPr>
            <a:cxnSpLocks/>
          </p:cNvCxnSpPr>
          <p:nvPr/>
        </p:nvCxnSpPr>
        <p:spPr>
          <a:xfrm flipV="1">
            <a:off x="4468123" y="4430316"/>
            <a:ext cx="0" cy="33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14054" y="4080750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Weinberg 1979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357895" y="5403497"/>
            <a:ext cx="265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00B0F0"/>
                </a:solidFill>
              </a:rPr>
              <a:t>Buchmuller</a:t>
            </a:r>
            <a:r>
              <a:rPr lang="en-US" altLang="zh-CN" sz="1600" dirty="0">
                <a:solidFill>
                  <a:srgbClr val="00B0F0"/>
                </a:solidFill>
              </a:rPr>
              <a:t>-Wyler 1986; ……</a:t>
            </a:r>
          </a:p>
          <a:p>
            <a:r>
              <a:rPr lang="en-US" altLang="zh-CN" sz="1600" dirty="0" err="1">
                <a:solidFill>
                  <a:srgbClr val="00B0F0"/>
                </a:solidFill>
              </a:rPr>
              <a:t>Grzadkowski</a:t>
            </a:r>
            <a:r>
              <a:rPr lang="en-US" altLang="zh-CN" sz="1600" dirty="0">
                <a:solidFill>
                  <a:srgbClr val="00B0F0"/>
                </a:solidFill>
              </a:rPr>
              <a:t> et al 2010 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– Warsaw basis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809833" y="3972815"/>
            <a:ext cx="149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Lehman 2014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Liao-Ma 2016</a:t>
            </a:r>
            <a:endParaRPr lang="zh-CN" altLang="en-US" sz="1600" dirty="0"/>
          </a:p>
        </p:txBody>
      </p:sp>
      <p:cxnSp>
        <p:nvCxnSpPr>
          <p:cNvPr id="20" name="直接箭头连接符 19"/>
          <p:cNvCxnSpPr>
            <a:cxnSpLocks/>
          </p:cNvCxnSpPr>
          <p:nvPr/>
        </p:nvCxnSpPr>
        <p:spPr>
          <a:xfrm>
            <a:off x="5198638" y="5073764"/>
            <a:ext cx="0" cy="37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cxnSpLocks/>
          </p:cNvCxnSpPr>
          <p:nvPr/>
        </p:nvCxnSpPr>
        <p:spPr>
          <a:xfrm>
            <a:off x="6371927" y="5063018"/>
            <a:ext cx="808840" cy="296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8464125-5346-47AA-A498-4F724154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19" y="4695877"/>
            <a:ext cx="5622878" cy="3593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ABD6CBB-B38A-4EDB-B692-6ECA918AAF18}"/>
              </a:ext>
            </a:extLst>
          </p:cNvPr>
          <p:cNvSpPr txBox="1"/>
          <p:nvPr/>
        </p:nvSpPr>
        <p:spPr>
          <a:xfrm>
            <a:off x="3210865" y="5277103"/>
            <a:ext cx="1256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GSW 1960s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6C8298C-D19A-4F09-AF14-09499776661D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839078" y="5073764"/>
            <a:ext cx="1" cy="203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716A254-EB47-44FD-95B9-19A4B38684FD}"/>
              </a:ext>
            </a:extLst>
          </p:cNvPr>
          <p:cNvCxnSpPr>
            <a:cxnSpLocks/>
          </p:cNvCxnSpPr>
          <p:nvPr/>
        </p:nvCxnSpPr>
        <p:spPr>
          <a:xfrm flipV="1">
            <a:off x="5823455" y="4550597"/>
            <a:ext cx="304372" cy="174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F383396-A221-498F-BE7C-BDE91372346E}"/>
              </a:ext>
            </a:extLst>
          </p:cNvPr>
          <p:cNvSpPr txBox="1"/>
          <p:nvPr/>
        </p:nvSpPr>
        <p:spPr>
          <a:xfrm>
            <a:off x="7011781" y="5376583"/>
            <a:ext cx="26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Li et al,   </a:t>
            </a:r>
            <a:r>
              <a:rPr lang="en-US" altLang="zh-CN" sz="1600" dirty="0" err="1">
                <a:solidFill>
                  <a:srgbClr val="00B0F0"/>
                </a:solidFill>
              </a:rPr>
              <a:t>arXiv</a:t>
            </a:r>
            <a:r>
              <a:rPr lang="en-US" altLang="zh-CN" sz="1600" dirty="0">
                <a:solidFill>
                  <a:srgbClr val="00B0F0"/>
                </a:solidFill>
              </a:rPr>
              <a:t>: 2005.00008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Murphy, </a:t>
            </a:r>
            <a:r>
              <a:rPr lang="en-US" altLang="zh-CN" sz="1600" dirty="0" err="1">
                <a:solidFill>
                  <a:srgbClr val="00B0F0"/>
                </a:solidFill>
              </a:rPr>
              <a:t>arXiv</a:t>
            </a:r>
            <a:r>
              <a:rPr lang="en-US" altLang="zh-CN" sz="1600" dirty="0">
                <a:solidFill>
                  <a:srgbClr val="00B0F0"/>
                </a:solidFill>
              </a:rPr>
              <a:t>: 2005.00059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CD824CF-96A0-4831-8489-08C9721768E6}"/>
              </a:ext>
            </a:extLst>
          </p:cNvPr>
          <p:cNvSpPr txBox="1"/>
          <p:nvPr/>
        </p:nvSpPr>
        <p:spPr>
          <a:xfrm>
            <a:off x="7666633" y="3972815"/>
            <a:ext cx="26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Li et al,    </a:t>
            </a:r>
            <a:r>
              <a:rPr lang="en-US" altLang="zh-CN" sz="1600" dirty="0" err="1">
                <a:solidFill>
                  <a:srgbClr val="00B0F0"/>
                </a:solidFill>
              </a:rPr>
              <a:t>arXiv</a:t>
            </a:r>
            <a:r>
              <a:rPr lang="en-US" altLang="zh-CN" sz="1600" dirty="0">
                <a:solidFill>
                  <a:srgbClr val="00B0F0"/>
                </a:solidFill>
              </a:rPr>
              <a:t>: 2007.07899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Liao-Ma, </a:t>
            </a:r>
            <a:r>
              <a:rPr lang="en-US" altLang="zh-CN" sz="1600" dirty="0" err="1">
                <a:solidFill>
                  <a:srgbClr val="00B0F0"/>
                </a:solidFill>
              </a:rPr>
              <a:t>arXiv</a:t>
            </a:r>
            <a:r>
              <a:rPr lang="en-US" altLang="zh-CN" sz="1600" dirty="0">
                <a:solidFill>
                  <a:srgbClr val="00B0F0"/>
                </a:solidFill>
              </a:rPr>
              <a:t>: 2007.08125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3F2AD76-EB1E-4A20-B8D9-7C8AEA36006C}"/>
              </a:ext>
            </a:extLst>
          </p:cNvPr>
          <p:cNvCxnSpPr>
            <a:cxnSpLocks/>
          </p:cNvCxnSpPr>
          <p:nvPr/>
        </p:nvCxnSpPr>
        <p:spPr>
          <a:xfrm flipV="1">
            <a:off x="7180767" y="4526805"/>
            <a:ext cx="558602" cy="17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DE039E9F-4234-420C-B855-4052F8F6DD4C}"/>
              </a:ext>
            </a:extLst>
          </p:cNvPr>
          <p:cNvSpPr txBox="1"/>
          <p:nvPr/>
        </p:nvSpPr>
        <p:spPr>
          <a:xfrm>
            <a:off x="614947" y="6179018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Latest: up to dim-12, </a:t>
            </a:r>
            <a:r>
              <a:rPr lang="en-US" altLang="zh-CN" dirty="0" err="1">
                <a:solidFill>
                  <a:srgbClr val="FF0000"/>
                </a:solidFill>
              </a:rPr>
              <a:t>Harlander</a:t>
            </a:r>
            <a:r>
              <a:rPr lang="en-US" altLang="zh-CN" dirty="0">
                <a:solidFill>
                  <a:srgbClr val="FF0000"/>
                </a:solidFill>
              </a:rPr>
              <a:t> et al, 2305.06832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SMEFT: dim-5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6571" y="1338944"/>
                <a:ext cx="11604171" cy="48380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• </a:t>
                </a:r>
                <a:r>
                  <a:rPr lang="en-US" altLang="zh-CN" dirty="0"/>
                  <a:t>Unique Weinberg operator for </a:t>
                </a:r>
                <a:r>
                  <a:rPr lang="en-US" altLang="zh-CN" dirty="0" err="1"/>
                  <a:t>Majorana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  </a:t>
                </a:r>
                <a:r>
                  <a:rPr lang="en-US" altLang="zh-CN" sz="1800" dirty="0">
                    <a:solidFill>
                      <a:srgbClr val="00B0F0"/>
                    </a:solidFill>
                  </a:rPr>
                  <a:t>Weinberg 1979</a:t>
                </a:r>
                <a:endParaRPr lang="zh-CN" altLang="zh-CN" sz="1800" dirty="0">
                  <a:solidFill>
                    <a:srgbClr val="00B0F0"/>
                  </a:solidFill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sz="2400" dirty="0"/>
                  <a:t>• </a:t>
                </a:r>
                <a:r>
                  <a:rPr lang="en-US" altLang="zh-CN" dirty="0"/>
                  <a:t>1-loop RGE </a:t>
                </a:r>
                <a:r>
                  <a:rPr lang="en-US" altLang="zh-CN" sz="2000" dirty="0" err="1">
                    <a:solidFill>
                      <a:srgbClr val="00B0F0"/>
                    </a:solidFill>
                  </a:rPr>
                  <a:t>Babu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 et al 1993, </a:t>
                </a:r>
                <a:r>
                  <a:rPr lang="en-US" altLang="zh-CN" sz="2000" dirty="0" err="1">
                    <a:solidFill>
                      <a:srgbClr val="00B0F0"/>
                    </a:solidFill>
                  </a:rPr>
                  <a:t>Antusch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 et al 2001</a:t>
                </a:r>
              </a:p>
              <a:p>
                <a:pPr marL="0" indent="0">
                  <a:buNone/>
                </a:pPr>
                <a:endParaRPr lang="zh-CN" altLang="zh-CN" sz="1200" dirty="0"/>
              </a:p>
              <a:p>
                <a:pPr marL="0" indent="0">
                  <a:buNone/>
                </a:pPr>
                <a:r>
                  <a:rPr lang="en-US" altLang="zh-CN" sz="2400" dirty="0"/>
                  <a:t>• </a:t>
                </a:r>
                <a:r>
                  <a:rPr lang="en-US" altLang="zh-CN" dirty="0"/>
                  <a:t>Responsible for “standard mass mechanism” for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nuclear </a:t>
                </a:r>
                <a:r>
                  <a:rPr lang="en-US" altLang="zh-CN" dirty="0" err="1"/>
                  <a:t>neutrinoless</a:t>
                </a:r>
                <a:r>
                  <a:rPr lang="en-US" altLang="zh-CN" dirty="0"/>
                  <a:t> double beta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altLang="zh-CN" dirty="0">
                    <a:solidFill>
                      <a:srgbClr val="FF0000"/>
                    </a:solidFill>
                  </a:rPr>
                  <a:t>ββ</a:t>
                </a:r>
                <a:r>
                  <a:rPr lang="en-US" altLang="zh-CN" dirty="0"/>
                  <a:t>).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• </a:t>
                </a:r>
                <a:r>
                  <a:rPr lang="en-US" altLang="zh-CN" dirty="0"/>
                  <a:t>No other interesting phys.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1" y="1338944"/>
                <a:ext cx="11604171" cy="4838020"/>
              </a:xfrm>
              <a:blipFill>
                <a:blip r:embed="rId2"/>
                <a:stretch>
                  <a:fillRect l="-841" t="-2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931929"/>
            <a:ext cx="6364681" cy="1278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498E53F-9701-4044-B063-DDC04E701183}"/>
              </a:ext>
            </a:extLst>
          </p:cNvPr>
          <p:cNvSpPr txBox="1"/>
          <p:nvPr/>
        </p:nvSpPr>
        <p:spPr>
          <a:xfrm>
            <a:off x="7790924" y="4539707"/>
            <a:ext cx="332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… </a:t>
            </a:r>
            <a:r>
              <a:rPr lang="en-US" altLang="zh-CN" sz="2000" dirty="0" err="1">
                <a:solidFill>
                  <a:srgbClr val="00B0F0"/>
                </a:solidFill>
              </a:rPr>
              <a:t>Cirigliano</a:t>
            </a:r>
            <a:r>
              <a:rPr lang="en-US" altLang="zh-CN" sz="2000" dirty="0">
                <a:solidFill>
                  <a:srgbClr val="00B0F0"/>
                </a:solidFill>
              </a:rPr>
              <a:t> et al 2017, 2018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3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SMEFT: dim-6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6571" y="1338944"/>
                <a:ext cx="11604171" cy="51539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Long history on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basis of operators</a:t>
                </a:r>
                <a:r>
                  <a:rPr lang="en-US" altLang="zh-CN" sz="2400" dirty="0"/>
                  <a:t>. </a:t>
                </a:r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Started with </a:t>
                </a:r>
                <a:r>
                  <a:rPr lang="en-US" altLang="zh-CN" sz="2000" dirty="0" err="1">
                    <a:solidFill>
                      <a:srgbClr val="00B0F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Buchmüller</a:t>
                </a:r>
                <a:r>
                  <a:rPr lang="en-US" altLang="zh-CN" sz="2000" dirty="0">
                    <a:solidFill>
                      <a:srgbClr val="00B0F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-Wyler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 1986</a:t>
                </a:r>
                <a:r>
                  <a:rPr lang="en-US" altLang="zh-CN" sz="2400" dirty="0"/>
                  <a:t>, </a:t>
                </a:r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Corrected and improved by efforts by many groups, </a:t>
                </a:r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Culminated with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Warsaw basis</a:t>
                </a:r>
                <a:r>
                  <a:rPr lang="en-US" altLang="zh-CN" sz="2400" dirty="0"/>
                  <a:t> </a:t>
                </a:r>
                <a:r>
                  <a:rPr lang="en-US" altLang="zh-CN" sz="2000" dirty="0" err="1">
                    <a:solidFill>
                      <a:srgbClr val="00B0F0"/>
                    </a:solidFill>
                  </a:rPr>
                  <a:t>Grzadkowski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 et al 2010</a:t>
                </a:r>
                <a:r>
                  <a:rPr lang="en-US" altLang="zh-CN" sz="2400" dirty="0"/>
                  <a:t> –  </a:t>
                </a:r>
                <a:endParaRPr lang="zh-CN" altLang="zh-CN" sz="2400" dirty="0"/>
              </a:p>
              <a:p>
                <a:r>
                  <a:rPr lang="en-US" altLang="zh-CN" sz="2400" dirty="0"/>
                  <a:t>63 operators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59: ∆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=∆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4: ∆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=∆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           </m:t>
                            </m:r>
                          </m:e>
                        </m:eqArr>
                      </m:e>
                    </m:d>
                  </m:oMath>
                </a14:m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en-US" altLang="zh-CN" sz="2200" dirty="0"/>
                  <a:t>without counting flavors (easy with 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trivial flavor relations</a:t>
                </a:r>
                <a:r>
                  <a:rPr lang="en-US" altLang="zh-CN" sz="2200" dirty="0"/>
                  <a:t>) and Hermitian conjugate. </a:t>
                </a:r>
                <a:endParaRPr lang="zh-CN" altLang="zh-CN" sz="2200" dirty="0"/>
              </a:p>
              <a:p>
                <a:pPr marL="0" indent="0">
                  <a:buNone/>
                </a:pPr>
                <a:endParaRPr lang="zh-CN" altLang="zh-CN" sz="1200" dirty="0"/>
              </a:p>
              <a:p>
                <a:r>
                  <a:rPr lang="en-US" altLang="zh-CN" sz="2400" dirty="0"/>
                  <a:t>1-loop RGE by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UC San Diego group in 2013, 2014</a:t>
                </a:r>
                <a:r>
                  <a:rPr lang="en-US" altLang="zh-CN" sz="2400" dirty="0"/>
                  <a:t> 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Barcelona group in 2013</a:t>
                </a:r>
              </a:p>
              <a:p>
                <a:pPr marL="0" indent="0">
                  <a:buNone/>
                </a:pPr>
                <a:endParaRPr lang="en-US" altLang="zh-CN" sz="1200" dirty="0">
                  <a:solidFill>
                    <a:srgbClr val="00B0F0"/>
                  </a:solidFill>
                </a:endParaRPr>
              </a:p>
              <a:p>
                <a:r>
                  <a:rPr lang="en-US" altLang="zh-CN" sz="2400" dirty="0"/>
                  <a:t>Rich phenomenology, especially for LHC </a:t>
                </a:r>
                <a:r>
                  <a:rPr lang="en-US" altLang="zh-CN" sz="2400" dirty="0" err="1"/>
                  <a:t>phys</a:t>
                </a:r>
                <a:r>
                  <a:rPr lang="en-US" altLang="zh-CN" sz="2400" dirty="0"/>
                  <a:t>, vast literature skipped</a:t>
                </a:r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Commonly quoted proton decay: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1" y="1338944"/>
                <a:ext cx="11604171" cy="5153930"/>
              </a:xfrm>
              <a:blipFill>
                <a:blip r:embed="rId2"/>
                <a:stretch>
                  <a:fillRect l="-736" t="-1538" b="-1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23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SMEFT: dim-7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Early partial analysis by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Weinberg 1980  Weldon-Zee 1980</a:t>
                </a:r>
                <a:endParaRPr lang="zh-CN" altLang="zh-CN" sz="2000" dirty="0">
                  <a:solidFill>
                    <a:srgbClr val="00B0F0"/>
                  </a:solidFill>
                </a:endParaRPr>
              </a:p>
              <a:p>
                <a:r>
                  <a:rPr lang="en-US" altLang="zh-CN" sz="2400" dirty="0"/>
                  <a:t>1</a:t>
                </a:r>
                <a:r>
                  <a:rPr lang="en-US" altLang="zh-CN" sz="2400" baseline="30000" dirty="0"/>
                  <a:t>st</a:t>
                </a:r>
                <a:r>
                  <a:rPr lang="en-US" altLang="zh-CN" sz="2400" dirty="0"/>
                  <a:t> systematic analysis by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Lehman 2014</a:t>
                </a:r>
                <a:endParaRPr lang="zh-CN" altLang="zh-CN" sz="2000" dirty="0">
                  <a:solidFill>
                    <a:srgbClr val="00B0F0"/>
                  </a:solidFill>
                </a:endParaRPr>
              </a:p>
              <a:p>
                <a:r>
                  <a:rPr lang="en-US" altLang="zh-CN" sz="2400" dirty="0"/>
                  <a:t>Final answer by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Liao-Ma 2016</a:t>
                </a:r>
                <a:r>
                  <a:rPr lang="en-US" altLang="zh-CN" sz="2400" dirty="0"/>
                  <a:t>: </a:t>
                </a:r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altLang="zh-CN" sz="2400" dirty="0"/>
                  <a:t> operators 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=0,  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2400" dirty="0"/>
                  <a:t>) +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zh-CN" altLang="zh-CN" sz="2400" dirty="0"/>
              </a:p>
              <a:p>
                <a:pPr marL="0" indent="0">
                  <a:buNone/>
                </a:pPr>
                <a:r>
                  <a:rPr lang="en-US" altLang="zh-CN" sz="2200" dirty="0"/>
                  <a:t>   </a:t>
                </a:r>
                <a:r>
                  <a:rPr lang="en-US" altLang="zh-CN" sz="2400" dirty="0"/>
                  <a:t>Flavors not counted above; but must be done for applications –  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rgbClr val="0070C0"/>
                    </a:solidFill>
                  </a:rPr>
                  <a:t>   Nontrivial flavor relations</a:t>
                </a:r>
                <a:r>
                  <a:rPr lang="en-US" altLang="zh-CN" sz="2400" dirty="0"/>
                  <a:t> first appear at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dim 7</a:t>
                </a:r>
                <a:r>
                  <a:rPr lang="en-US" altLang="zh-CN" sz="2400" dirty="0"/>
                  <a:t> – involving </a:t>
                </a:r>
                <a:r>
                  <a:rPr lang="en-US" altLang="zh-CN" sz="2400" dirty="0" err="1"/>
                  <a:t>Yukawas</a:t>
                </a:r>
                <a:r>
                  <a:rPr lang="en-US" altLang="zh-CN" sz="2400" dirty="0"/>
                  <a:t> 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Liao-Ma 2019</a:t>
                </a:r>
                <a:endParaRPr lang="zh-CN" altLang="zh-CN" sz="2400" dirty="0"/>
              </a:p>
              <a:p>
                <a:r>
                  <a:rPr lang="en-US" altLang="zh-CN" sz="2400" dirty="0"/>
                  <a:t>Consistent with independent counting by Hilbert series approach 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Henning et al 2015</a:t>
                </a:r>
                <a:r>
                  <a:rPr lang="en-US" altLang="zh-CN" sz="2400" dirty="0"/>
                  <a:t>.</a:t>
                </a:r>
                <a:endParaRPr lang="zh-CN" altLang="zh-CN" sz="2400" dirty="0"/>
              </a:p>
              <a:p>
                <a:pPr marL="0" indent="0">
                  <a:buNone/>
                </a:pPr>
                <a:endParaRPr lang="en-US" altLang="zh-CN" sz="200" dirty="0"/>
              </a:p>
              <a:p>
                <a:r>
                  <a:rPr lang="en-US" altLang="zh-CN" sz="2400" dirty="0"/>
                  <a:t>1-loop RGE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Liao-Ma 2016  Liao-Ma 2019</a:t>
                </a:r>
              </a:p>
              <a:p>
                <a:pPr marL="0" indent="0">
                  <a:buNone/>
                </a:pPr>
                <a:endParaRPr lang="en-US" altLang="zh-CN" sz="200" dirty="0">
                  <a:solidFill>
                    <a:srgbClr val="00B0F0"/>
                  </a:solidFill>
                </a:endParaRPr>
              </a:p>
              <a:p>
                <a:r>
                  <a:rPr lang="en-US" altLang="zh-CN" sz="2400" dirty="0"/>
                  <a:t>Phenomenology limited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- (and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-) violating </a:t>
                </a:r>
                <a:r>
                  <a:rPr lang="en-US" altLang="zh-CN" sz="2400" dirty="0" err="1"/>
                  <a:t>phys</a:t>
                </a:r>
                <a:r>
                  <a:rPr lang="en-US" altLang="zh-CN" sz="24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unusual proton decay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Liao-Ma 2016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various long- and short-range </a:t>
                </a:r>
                <a:r>
                  <a:rPr lang="en-US" altLang="zh-CN" sz="2400" dirty="0" err="1"/>
                  <a:t>contri</a:t>
                </a:r>
                <a:r>
                  <a:rPr lang="en-US" altLang="zh-CN" sz="2400" dirty="0"/>
                  <a:t>. to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l-GR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altLang="zh-CN" sz="2400" dirty="0">
                    <a:solidFill>
                      <a:schemeClr val="tx1"/>
                    </a:solidFill>
                  </a:rPr>
                  <a:t>ββ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400" dirty="0"/>
                  <a:t>, </a:t>
                </a:r>
                <a:r>
                  <a:rPr lang="en-US" altLang="zh-CN" sz="2400" dirty="0" err="1"/>
                  <a:t>etc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  <a:blipFill>
                <a:blip r:embed="rId2"/>
                <a:stretch>
                  <a:fillRect l="-684" t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F7B408-B579-4BC3-A1B1-903F49DE7204}"/>
              </a:ext>
            </a:extLst>
          </p:cNvPr>
          <p:cNvSpPr txBox="1"/>
          <p:nvPr/>
        </p:nvSpPr>
        <p:spPr>
          <a:xfrm>
            <a:off x="1429847" y="6292819"/>
            <a:ext cx="549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… </a:t>
            </a:r>
            <a:r>
              <a:rPr lang="en-US" altLang="zh-CN" sz="2000" dirty="0" err="1">
                <a:solidFill>
                  <a:srgbClr val="00B0F0"/>
                </a:solidFill>
              </a:rPr>
              <a:t>Cirigliano</a:t>
            </a:r>
            <a:r>
              <a:rPr lang="en-US" altLang="zh-CN" sz="2000" dirty="0">
                <a:solidFill>
                  <a:srgbClr val="00B0F0"/>
                </a:solidFill>
              </a:rPr>
              <a:t> et al 2017, 2018, …, Feng et al 2019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7F4DAF-3034-450D-B3BD-5AC4B3595744}"/>
              </a:ext>
            </a:extLst>
          </p:cNvPr>
          <p:cNvSpPr txBox="1"/>
          <p:nvPr/>
        </p:nvSpPr>
        <p:spPr>
          <a:xfrm>
            <a:off x="7376313" y="5667447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Liao et al, 2019,2020,2021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139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SMEFT: dim-8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Many independent operators: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mostly conserve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, others break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r>
                  <a:rPr lang="en-US" altLang="zh-CN" sz="2400" dirty="0"/>
                  <a:t>RGE done for purely bosonic operators: </a:t>
                </a:r>
                <a:endParaRPr lang="zh-CN" altLang="zh-CN" sz="2000" dirty="0">
                  <a:solidFill>
                    <a:srgbClr val="00B0F0"/>
                  </a:solidFill>
                </a:endParaRPr>
              </a:p>
              <a:p>
                <a:r>
                  <a:rPr lang="en-US" altLang="zh-CN" sz="2400" dirty="0"/>
                  <a:t>Phenomenology partly explored, mainly with bosonic operators: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electroweak precision data, triple gauge couplings, </a:t>
                </a:r>
                <a:r>
                  <a:rPr lang="en-US" altLang="zh-CN" sz="2400" dirty="0" err="1"/>
                  <a:t>diboson</a:t>
                </a:r>
                <a:r>
                  <a:rPr lang="en-US" altLang="zh-CN" sz="2400" dirty="0"/>
                  <a:t> production: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endParaRPr lang="zh-CN" altLang="zh-CN" sz="20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  <a:blipFill>
                <a:blip r:embed="rId2"/>
                <a:stretch>
                  <a:fillRect l="-684" t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FD4471-A5AD-462C-9D14-D1E06BF573CE}"/>
              </a:ext>
            </a:extLst>
          </p:cNvPr>
          <p:cNvSpPr txBox="1"/>
          <p:nvPr/>
        </p:nvSpPr>
        <p:spPr>
          <a:xfrm>
            <a:off x="6022899" y="1175658"/>
            <a:ext cx="345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Li et al, 2020; Murphy, 2020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2DFF18C-FF50-410D-AA2D-5C42DC78938B}"/>
              </a:ext>
            </a:extLst>
          </p:cNvPr>
          <p:cNvSpPr txBox="1"/>
          <p:nvPr/>
        </p:nvSpPr>
        <p:spPr>
          <a:xfrm>
            <a:off x="6022899" y="2021879"/>
            <a:ext cx="410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00B0F0"/>
                </a:solidFill>
              </a:rPr>
              <a:t>Chala</a:t>
            </a:r>
            <a:r>
              <a:rPr lang="en-US" altLang="zh-CN" sz="2000" dirty="0">
                <a:solidFill>
                  <a:srgbClr val="00B0F0"/>
                </a:solidFill>
              </a:rPr>
              <a:t> et al, 2021; </a:t>
            </a:r>
            <a:r>
              <a:rPr lang="en-US" altLang="zh-CN" sz="2000" dirty="0" err="1">
                <a:solidFill>
                  <a:srgbClr val="00B0F0"/>
                </a:solidFill>
              </a:rPr>
              <a:t>Bakshi</a:t>
            </a:r>
            <a:r>
              <a:rPr lang="en-US" altLang="zh-CN" sz="2000" dirty="0">
                <a:solidFill>
                  <a:srgbClr val="00B0F0"/>
                </a:solidFill>
              </a:rPr>
              <a:t> et al, 2022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5C255C-4378-4638-8A7F-6E5C9AF7A3DC}"/>
              </a:ext>
            </a:extLst>
          </p:cNvPr>
          <p:cNvSpPr txBox="1"/>
          <p:nvPr/>
        </p:nvSpPr>
        <p:spPr>
          <a:xfrm>
            <a:off x="3828609" y="3429000"/>
            <a:ext cx="512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00B0F0"/>
                </a:solidFill>
              </a:rPr>
              <a:t>Degrande</a:t>
            </a:r>
            <a:r>
              <a:rPr lang="en-US" altLang="zh-CN" sz="2000" dirty="0">
                <a:solidFill>
                  <a:srgbClr val="00B0F0"/>
                </a:solidFill>
              </a:rPr>
              <a:t> and Li, 2023; Corbett et al, 2023</a:t>
            </a:r>
          </a:p>
        </p:txBody>
      </p:sp>
    </p:spTree>
    <p:extLst>
      <p:ext uri="{BB962C8B-B14F-4D97-AF65-F5344CB8AC3E}">
        <p14:creationId xmlns:p14="http://schemas.microsoft.com/office/powerpoint/2010/main" val="270184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SMEFT: dim-9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Basis of complete and independent operators established; 2 studies consistent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Number of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terms</a:t>
                </a:r>
                <a:r>
                  <a:rPr lang="en-US" altLang="zh-CN" sz="2400" dirty="0"/>
                  <a:t> in       :                     Number of 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operators</a:t>
                </a:r>
                <a:r>
                  <a:rPr lang="en-US" altLang="zh-CN" sz="2400" dirty="0"/>
                  <a:t> with 3 generations: </a:t>
                </a:r>
                <a:endParaRPr lang="zh-CN" altLang="zh-CN" sz="20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=±2, 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200" dirty="0"/>
                  <a:t>:           384                                             44874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=0,    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US" altLang="zh-CN" sz="2200" dirty="0"/>
                  <a:t>:          10                                               2862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=±3, 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altLang="zh-CN" sz="2200" dirty="0"/>
                  <a:t>:            4                                                 486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=∓1  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altLang="zh-CN" sz="2400" dirty="0"/>
                  <a:t>:       236                                        42234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most violate both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except for the last group which conserves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. </a:t>
                </a:r>
              </a:p>
              <a:p>
                <a:r>
                  <a:rPr lang="en-US" altLang="zh-CN" sz="2400" dirty="0"/>
                  <a:t>Renormalization to be finished</a:t>
                </a:r>
                <a:endParaRPr lang="zh-CN" altLang="zh-CN" sz="2400" dirty="0"/>
              </a:p>
              <a:p>
                <a:r>
                  <a:rPr lang="en-US" altLang="zh-CN" sz="2400" dirty="0"/>
                  <a:t>Phenomenology partly done: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nuclear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US" altLang="zh-CN" sz="2400" dirty="0"/>
                  <a:t> decays, neutron-antineutron oscillation, rare nucleon decays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  <a:blipFill>
                <a:blip r:embed="rId2"/>
                <a:stretch>
                  <a:fillRect l="-684" t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1DAFC5-2B3C-4CE7-B973-F4035C8B2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67" y="2038068"/>
            <a:ext cx="463292" cy="3845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154514A-4808-48C8-A698-60326C99A698}"/>
              </a:ext>
            </a:extLst>
          </p:cNvPr>
          <p:cNvSpPr txBox="1"/>
          <p:nvPr/>
        </p:nvSpPr>
        <p:spPr>
          <a:xfrm>
            <a:off x="7666633" y="1509879"/>
            <a:ext cx="330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Li et al, 2020; Liao-Ma, 2020</a:t>
            </a:r>
          </a:p>
        </p:txBody>
      </p:sp>
    </p:spTree>
    <p:extLst>
      <p:ext uri="{BB962C8B-B14F-4D97-AF65-F5344CB8AC3E}">
        <p14:creationId xmlns:p14="http://schemas.microsoft.com/office/powerpoint/2010/main" val="74225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SMEFT: higher-dim operators less important?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Generally yes,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barring one caveat</a:t>
                </a:r>
                <a:r>
                  <a:rPr lang="en-US" altLang="zh-CN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-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-violating effects are much smaller than conserving effects 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rgbClr val="00B0F0"/>
                    </a:solidFill>
                  </a:rPr>
                  <a:t>   </a:t>
                </a:r>
                <a:r>
                  <a:rPr lang="en-US" altLang="zh-CN" sz="2400" dirty="0"/>
                  <a:t>→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violation should originate at a higher scale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rgbClr val="00B0F0"/>
                    </a:solidFill>
                  </a:rPr>
                  <a:t>   </a:t>
                </a:r>
                <a:r>
                  <a:rPr lang="en-US" altLang="zh-CN" sz="2400" dirty="0"/>
                  <a:t>→ Wilson </a:t>
                </a:r>
                <a:r>
                  <a:rPr lang="en-US" altLang="zh-CN" sz="2400" dirty="0" err="1"/>
                  <a:t>coeffs</a:t>
                </a:r>
                <a:r>
                  <a:rPr lang="en-US" altLang="zh-CN" sz="2400" dirty="0"/>
                  <a:t>. for operators of different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pattern cannot be compared in a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 model-independent manner.</a:t>
                </a:r>
                <a:endParaRPr lang="zh-CN" altLang="zh-CN" sz="2400" dirty="0">
                  <a:solidFill>
                    <a:srgbClr val="00B0F0"/>
                  </a:solidFill>
                </a:endParaRPr>
              </a:p>
              <a:p>
                <a:r>
                  <a:rPr lang="en-US" altLang="zh-CN" sz="2400" dirty="0"/>
                  <a:t>General results 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pattern in SMEFT: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altLang="zh-CN" sz="2400" dirty="0"/>
                  <a:t> and dimension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/>
                  <a:t> of an operator share the same odd or even nature.</a:t>
                </a:r>
                <a:endParaRPr lang="zh-CN" altLang="zh-CN" sz="24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 Imposing flavor symmetry postpones occurrence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violation at a higher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violation impossible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zh-CN" sz="2400" dirty="0"/>
                  <a:t> except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2400" dirty="0"/>
                  <a:t>;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e.g.,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proton decay severely suppressed</a:t>
                </a:r>
                <a:r>
                  <a:rPr lang="en-US" altLang="zh-CN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altLang="zh-CN" sz="2400" dirty="0"/>
                  <a:t>: 2 operators involve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400" dirty="0"/>
                  <a:t> but necessarily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→ tree level impossible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altLang="zh-CN" sz="2400" dirty="0"/>
                  <a:t>: 4-body decay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/>
                  <a:t>;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altLang="zh-CN" sz="2400" dirty="0"/>
                  <a:t>: 3-body decay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099457"/>
                <a:ext cx="11582399" cy="5622018"/>
              </a:xfrm>
              <a:blipFill>
                <a:blip r:embed="rId2"/>
                <a:stretch>
                  <a:fillRect l="-684" t="-1408" b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5C255C-4378-4638-8A7F-6E5C9AF7A3DC}"/>
              </a:ext>
            </a:extLst>
          </p:cNvPr>
          <p:cNvSpPr txBox="1"/>
          <p:nvPr/>
        </p:nvSpPr>
        <p:spPr>
          <a:xfrm>
            <a:off x="9520573" y="3429000"/>
            <a:ext cx="170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Kobach, 2016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B7F5B8-7F3F-4BA5-8243-50CBD8EEC330}"/>
              </a:ext>
            </a:extLst>
          </p:cNvPr>
          <p:cNvSpPr txBox="1"/>
          <p:nvPr/>
        </p:nvSpPr>
        <p:spPr>
          <a:xfrm>
            <a:off x="8739399" y="4692620"/>
            <a:ext cx="298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00B0F0"/>
                </a:solidFill>
              </a:rPr>
              <a:t>Helset</a:t>
            </a:r>
            <a:r>
              <a:rPr lang="en-US" altLang="zh-CN" sz="2000" dirty="0">
                <a:solidFill>
                  <a:srgbClr val="00B0F0"/>
                </a:solidFill>
              </a:rPr>
              <a:t> and Kobach, 2019</a:t>
            </a:r>
          </a:p>
        </p:txBody>
      </p:sp>
    </p:spTree>
    <p:extLst>
      <p:ext uri="{BB962C8B-B14F-4D97-AF65-F5344CB8AC3E}">
        <p14:creationId xmlns:p14="http://schemas.microsoft.com/office/powerpoint/2010/main" val="311381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Low-energy EFT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6572" y="1338943"/>
                <a:ext cx="11602510" cy="53825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sz="2400" dirty="0"/>
                  <a:t>, electroweak SSB manifests itself.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Heavy particles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) of mass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zh-CN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sz="2400" dirty="0"/>
                  <a:t> are integrated out → LEFT</a:t>
                </a:r>
              </a:p>
              <a:p>
                <a:pPr marL="0" indent="0">
                  <a:buNone/>
                </a:pPr>
                <a:endParaRPr lang="en-US" altLang="zh-CN" sz="400" dirty="0"/>
              </a:p>
              <a:p>
                <a:pPr marL="0" indent="0">
                  <a:buNone/>
                </a:pPr>
                <a:r>
                  <a:rPr lang="en-US" altLang="zh-CN" sz="2400" dirty="0"/>
                  <a:t>Defined between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and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2400" dirty="0"/>
                  <a:t>: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endParaRPr lang="zh-CN" altLang="zh-CN" sz="2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000" dirty="0"/>
                  <a:t>Dynamical </a:t>
                </a:r>
                <a:r>
                  <a:rPr lang="en-US" altLang="zh-CN" sz="2000" dirty="0" err="1"/>
                  <a:t>DoFs</a:t>
                </a:r>
                <a:r>
                  <a:rPr lang="en-US" altLang="zh-CN" sz="2000" dirty="0"/>
                  <a:t> = SM fields other than above heavy ones; </a:t>
                </a:r>
                <a:endParaRPr lang="zh-CN" altLang="zh-CN" sz="2000" dirty="0"/>
              </a:p>
              <a:p>
                <a:r>
                  <a:rPr lang="en-US" altLang="zh-CN" sz="2000" dirty="0"/>
                  <a:t>Symmetries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000" dirty="0"/>
                  <a:t>;</a:t>
                </a:r>
                <a:endParaRPr lang="zh-CN" altLang="zh-CN" sz="2000" dirty="0"/>
              </a:p>
              <a:p>
                <a:r>
                  <a:rPr lang="en-US" altLang="zh-CN" sz="2000" dirty="0"/>
                  <a:t>Power counting – expansion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2000" i="1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0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sz="2000" dirty="0"/>
                  <a:t>.</a:t>
                </a:r>
              </a:p>
              <a:p>
                <a:pPr marL="0" indent="0">
                  <a:buNone/>
                </a:pPr>
                <a:endParaRPr lang="en-US" altLang="zh-CN" sz="400" dirty="0"/>
              </a:p>
              <a:p>
                <a:pPr marL="0" indent="0">
                  <a:buNone/>
                </a:pPr>
                <a:r>
                  <a:rPr lang="en-US" altLang="zh-CN" sz="2400" dirty="0"/>
                  <a:t>Actually well applied in the past, e.g.,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phys</a:t>
                </a:r>
                <a:r>
                  <a:rPr lang="en-US" altLang="zh-CN" sz="2400" dirty="0"/>
                  <a:t>, although not studied systematically. </a:t>
                </a:r>
              </a:p>
              <a:p>
                <a:pPr marL="0" indent="0">
                  <a:buNone/>
                </a:pPr>
                <a:endParaRPr lang="zh-CN" altLang="zh-CN" sz="2400" dirty="0"/>
              </a:p>
              <a:p>
                <a:pPr marL="0" indent="0">
                  <a:buNone/>
                </a:pPr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2" y="1338943"/>
                <a:ext cx="11602510" cy="5382531"/>
              </a:xfrm>
              <a:blipFill>
                <a:blip r:embed="rId2"/>
                <a:stretch>
                  <a:fillRect l="-841" t="-1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17</a:t>
            </a:fld>
            <a:endParaRPr lang="zh-CN" altLang="en-US" dirty="0"/>
          </a:p>
        </p:txBody>
      </p:sp>
      <p:cxnSp>
        <p:nvCxnSpPr>
          <p:cNvPr id="20" name="直接箭头连接符 19"/>
          <p:cNvCxnSpPr>
            <a:cxnSpLocks/>
          </p:cNvCxnSpPr>
          <p:nvPr/>
        </p:nvCxnSpPr>
        <p:spPr>
          <a:xfrm flipH="1" flipV="1">
            <a:off x="6267116" y="5726974"/>
            <a:ext cx="246975" cy="182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cxnSpLocks/>
          </p:cNvCxnSpPr>
          <p:nvPr/>
        </p:nvCxnSpPr>
        <p:spPr>
          <a:xfrm flipV="1">
            <a:off x="6642103" y="5739056"/>
            <a:ext cx="229938" cy="170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ABD6CBB-B38A-4EDB-B692-6ECA918AAF18}"/>
              </a:ext>
            </a:extLst>
          </p:cNvPr>
          <p:cNvSpPr txBox="1"/>
          <p:nvPr/>
        </p:nvSpPr>
        <p:spPr>
          <a:xfrm>
            <a:off x="3791933" y="4925491"/>
            <a:ext cx="159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Jenkins et al, 2017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6C8298C-D19A-4F09-AF14-09499776661D}"/>
              </a:ext>
            </a:extLst>
          </p:cNvPr>
          <p:cNvCxnSpPr>
            <a:cxnSpLocks/>
          </p:cNvCxnSpPr>
          <p:nvPr/>
        </p:nvCxnSpPr>
        <p:spPr>
          <a:xfrm>
            <a:off x="6221661" y="5213242"/>
            <a:ext cx="1" cy="203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6FC3EAEC-FCC4-4C32-B350-46FEDCFA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6" y="5396554"/>
            <a:ext cx="7209475" cy="332475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8112D39-00FD-4AAB-9A82-1614753D5CEB}"/>
              </a:ext>
            </a:extLst>
          </p:cNvPr>
          <p:cNvCxnSpPr>
            <a:cxnSpLocks/>
          </p:cNvCxnSpPr>
          <p:nvPr/>
        </p:nvCxnSpPr>
        <p:spPr>
          <a:xfrm>
            <a:off x="4643858" y="5233268"/>
            <a:ext cx="184816" cy="21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6D672A1-144C-4541-822C-44FAB48BEAA2}"/>
              </a:ext>
            </a:extLst>
          </p:cNvPr>
          <p:cNvCxnSpPr>
            <a:cxnSpLocks/>
          </p:cNvCxnSpPr>
          <p:nvPr/>
        </p:nvCxnSpPr>
        <p:spPr>
          <a:xfrm flipH="1">
            <a:off x="4352758" y="5245899"/>
            <a:ext cx="165436" cy="20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D04D245-3750-4555-8852-5138724B3608}"/>
              </a:ext>
            </a:extLst>
          </p:cNvPr>
          <p:cNvSpPr txBox="1"/>
          <p:nvPr/>
        </p:nvSpPr>
        <p:spPr>
          <a:xfrm>
            <a:off x="4847058" y="5839786"/>
            <a:ext cx="135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Liao et al, 2020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AC1154E-7221-415A-A640-4CCEA1EEFA90}"/>
              </a:ext>
            </a:extLst>
          </p:cNvPr>
          <p:cNvCxnSpPr>
            <a:cxnSpLocks/>
          </p:cNvCxnSpPr>
          <p:nvPr/>
        </p:nvCxnSpPr>
        <p:spPr>
          <a:xfrm flipV="1">
            <a:off x="5568952" y="5726974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7560802E-27A6-41BF-ABE6-3906AFF10ECE}"/>
              </a:ext>
            </a:extLst>
          </p:cNvPr>
          <p:cNvSpPr txBox="1"/>
          <p:nvPr/>
        </p:nvSpPr>
        <p:spPr>
          <a:xfrm>
            <a:off x="5515213" y="4938122"/>
            <a:ext cx="1249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Murphy, 2020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86CBEF-933C-4230-BEC0-C259582F4B92}"/>
              </a:ext>
            </a:extLst>
          </p:cNvPr>
          <p:cNvSpPr txBox="1"/>
          <p:nvPr/>
        </p:nvSpPr>
        <p:spPr>
          <a:xfrm>
            <a:off x="6365444" y="5835498"/>
            <a:ext cx="1249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Li et al, 2020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99ACD33-A49C-4B16-B0EA-29D08B4917C5}"/>
                  </a:ext>
                </a:extLst>
              </p:cNvPr>
              <p:cNvSpPr txBox="1"/>
              <p:nvPr/>
            </p:nvSpPr>
            <p:spPr>
              <a:xfrm>
                <a:off x="6928110" y="4817769"/>
                <a:ext cx="1352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1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14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B0F0"/>
                    </a:solidFill>
                  </a:rPr>
                  <a:t>sector: </a:t>
                </a:r>
              </a:p>
              <a:p>
                <a:r>
                  <a:rPr lang="en-US" altLang="zh-CN" sz="1400" dirty="0">
                    <a:solidFill>
                      <a:srgbClr val="00B0F0"/>
                    </a:solidFill>
                  </a:rPr>
                  <a:t>Liao et al, 2019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99ACD33-A49C-4B16-B0EA-29D08B49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110" y="4817769"/>
                <a:ext cx="1352886" cy="523220"/>
              </a:xfrm>
              <a:prstGeom prst="rect">
                <a:avLst/>
              </a:prstGeom>
              <a:blipFill>
                <a:blip r:embed="rId4"/>
                <a:stretch>
                  <a:fillRect l="-1357" t="-1163" r="-8597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52F09F3-586F-4757-9C17-333B286EB2A1}"/>
              </a:ext>
            </a:extLst>
          </p:cNvPr>
          <p:cNvCxnSpPr>
            <a:cxnSpLocks/>
          </p:cNvCxnSpPr>
          <p:nvPr/>
        </p:nvCxnSpPr>
        <p:spPr>
          <a:xfrm flipH="1">
            <a:off x="6869490" y="5254941"/>
            <a:ext cx="165436" cy="20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748E943-C6C9-4891-8AD9-ADB3F5837795}"/>
                  </a:ext>
                </a:extLst>
              </p:cNvPr>
              <p:cNvSpPr txBox="1"/>
              <p:nvPr/>
            </p:nvSpPr>
            <p:spPr>
              <a:xfrm>
                <a:off x="326572" y="6130708"/>
                <a:ext cx="84270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Attention: </a:t>
                </a:r>
                <a:r>
                  <a:rPr lang="en-US" altLang="zh-CN" sz="2400" dirty="0"/>
                  <a:t>combined power counting in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2400" i="1" smtClean="0">
                            <a:solidFill>
                              <a:srgbClr val="3A018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3A018D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3A018D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b>
                    </m:sSub>
                  </m:oMath>
                </a14:m>
                <a:endParaRPr lang="zh-CN" altLang="en-US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748E943-C6C9-4891-8AD9-ADB3F5837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2" y="6130708"/>
                <a:ext cx="8427049" cy="738664"/>
              </a:xfrm>
              <a:prstGeom prst="rect">
                <a:avLst/>
              </a:prstGeom>
              <a:blipFill>
                <a:blip r:embed="rId5"/>
                <a:stretch>
                  <a:fillRect l="-1158" t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99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LEFT: RGE and matching to SMEFT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8343" y="1213853"/>
                <a:ext cx="11582399" cy="56441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000" dirty="0"/>
                  <a:t>To get prepared for analysis of precision measurements at low energy,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both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RGE in LEFT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matching between LEFT and SMEFT</a:t>
                </a:r>
                <a:r>
                  <a:rPr lang="en-US" altLang="zh-CN" sz="2000" dirty="0"/>
                  <a:t> are demanded. </a:t>
                </a:r>
              </a:p>
              <a:p>
                <a:pPr marL="0" indent="0">
                  <a:buNone/>
                </a:pPr>
                <a:endParaRPr lang="en-US" altLang="zh-CN" sz="400" dirty="0"/>
              </a:p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tree-level up to dim-6 </a:t>
                </a:r>
                <a:r>
                  <a:rPr lang="en-US" altLang="zh-CN" sz="2000" dirty="0"/>
                  <a:t>operators in both EFTs </a:t>
                </a:r>
              </a:p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tree-level up to dim-7 </a:t>
                </a:r>
                <a:r>
                  <a:rPr lang="en-US" altLang="zh-CN" sz="2000" dirty="0"/>
                  <a:t>operators in both EFTs</a:t>
                </a:r>
              </a:p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tree-level up to dim-8 </a:t>
                </a:r>
                <a:r>
                  <a:rPr lang="en-US" altLang="zh-CN" sz="2000" dirty="0"/>
                  <a:t>operators in both EFTs: partly done,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by either setting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vev</m:t>
                    </m:r>
                  </m:oMath>
                </a14:m>
                <a:r>
                  <a:rPr lang="en-US" altLang="zh-CN" sz="2000" dirty="0"/>
                  <a:t> or integrating out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000" dirty="0"/>
                  <a:t> and keeping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sz="2000" dirty="0" err="1"/>
                  <a:t>indept</a:t>
                </a:r>
                <a:r>
                  <a:rPr lang="en-US" altLang="zh-CN" sz="2000" dirty="0"/>
                  <a:t> terms</a:t>
                </a:r>
              </a:p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one-loop up to dim-6 </a:t>
                </a:r>
                <a:r>
                  <a:rPr lang="en-US" altLang="zh-CN" sz="2000" dirty="0"/>
                  <a:t>operators in both EFTs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delicacy appears with evanescent operators in DR</a:t>
                </a:r>
              </a:p>
              <a:p>
                <a:pPr marL="0" indent="0">
                  <a:buNone/>
                </a:pPr>
                <a:endParaRPr lang="en-US" altLang="zh-CN" sz="400" dirty="0"/>
              </a:p>
              <a:p>
                <a:r>
                  <a:rPr lang="en-US" altLang="zh-CN" sz="2000" dirty="0"/>
                  <a:t>one-loop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RGE</a:t>
                </a:r>
                <a:r>
                  <a:rPr lang="en-US" altLang="zh-CN" sz="2000" dirty="0"/>
                  <a:t> for dim-6 operators   </a:t>
                </a:r>
              </a:p>
              <a:p>
                <a:r>
                  <a:rPr lang="en-US" altLang="zh-CN" sz="2000" dirty="0"/>
                  <a:t>one-loop QCD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RGE</a:t>
                </a:r>
                <a:r>
                  <a:rPr lang="en-US" altLang="zh-CN" sz="2000" dirty="0"/>
                  <a:t> for dim-9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zh-CN" sz="2000" dirty="0"/>
                  <a:t>operators involving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                                for dim-9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zh-CN" sz="2000" dirty="0"/>
                  <a:t>operators specific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</a:rPr>
                      <m:t>νββ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QCD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RGE</a:t>
                </a:r>
                <a:r>
                  <a:rPr lang="en-US" altLang="zh-CN" sz="2000" dirty="0"/>
                  <a:t> for dim-9 operators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bar>
                      <m:barPr>
                        <m:pos m:val="top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</m:oMath>
                </a14:m>
                <a:r>
                  <a:rPr lang="en-US" altLang="zh-CN" sz="2000" dirty="0"/>
                  <a:t> oscillation: one-loop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                                                                           two-loop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213853"/>
                <a:ext cx="11582399" cy="5644147"/>
              </a:xfrm>
              <a:blipFill>
                <a:blip r:embed="rId2"/>
                <a:stretch>
                  <a:fillRect l="-526" t="-1080" b="-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4E7-0889-4E4E-8835-8075B62B3FA5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2DB9F7-033C-4138-A888-22D48A5A1E6F}"/>
              </a:ext>
            </a:extLst>
          </p:cNvPr>
          <p:cNvSpPr txBox="1"/>
          <p:nvPr/>
        </p:nvSpPr>
        <p:spPr>
          <a:xfrm>
            <a:off x="6376648" y="2603805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Liao et al, 2005.08013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A0ADEF-48AD-47E2-81D5-1952292EE1D6}"/>
              </a:ext>
            </a:extLst>
          </p:cNvPr>
          <p:cNvSpPr txBox="1"/>
          <p:nvPr/>
        </p:nvSpPr>
        <p:spPr>
          <a:xfrm>
            <a:off x="6376648" y="2197415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Jenkins et al, 1709.04486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2D64B4-8A07-4084-BDC8-14464118DBBD}"/>
              </a:ext>
            </a:extLst>
          </p:cNvPr>
          <p:cNvSpPr txBox="1"/>
          <p:nvPr/>
        </p:nvSpPr>
        <p:spPr>
          <a:xfrm>
            <a:off x="7226925" y="3036797"/>
            <a:ext cx="243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B0F0"/>
                </a:solidFill>
              </a:rPr>
              <a:t>Hamoudou</a:t>
            </a:r>
            <a:r>
              <a:rPr lang="en-US" altLang="zh-CN" sz="1400" dirty="0">
                <a:solidFill>
                  <a:srgbClr val="00B0F0"/>
                </a:solidFill>
              </a:rPr>
              <a:t> et al, 2207.08856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397E0B-8406-4058-A8B6-69C3D0D87FCC}"/>
              </a:ext>
            </a:extLst>
          </p:cNvPr>
          <p:cNvSpPr txBox="1"/>
          <p:nvPr/>
        </p:nvSpPr>
        <p:spPr>
          <a:xfrm>
            <a:off x="6376648" y="3849579"/>
            <a:ext cx="267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B0F0"/>
                </a:solidFill>
              </a:rPr>
              <a:t>Dekens</a:t>
            </a:r>
            <a:r>
              <a:rPr lang="en-US" altLang="zh-CN" sz="1400" dirty="0">
                <a:solidFill>
                  <a:srgbClr val="00B0F0"/>
                </a:solidFill>
              </a:rPr>
              <a:t> and </a:t>
            </a:r>
            <a:r>
              <a:rPr lang="en-US" altLang="zh-CN" sz="1400" dirty="0" err="1">
                <a:solidFill>
                  <a:srgbClr val="00B0F0"/>
                </a:solidFill>
              </a:rPr>
              <a:t>Stoffer</a:t>
            </a:r>
            <a:r>
              <a:rPr lang="en-US" altLang="zh-CN" sz="1400" dirty="0">
                <a:solidFill>
                  <a:srgbClr val="00B0F0"/>
                </a:solidFill>
              </a:rPr>
              <a:t>, 1908.05295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43C0DA-DE64-48DE-9EA9-91616CD07533}"/>
              </a:ext>
            </a:extLst>
          </p:cNvPr>
          <p:cNvSpPr txBox="1"/>
          <p:nvPr/>
        </p:nvSpPr>
        <p:spPr>
          <a:xfrm>
            <a:off x="4984396" y="4831472"/>
            <a:ext cx="211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Jenkins et al, 1711.05270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C1AC1F-31B1-4613-B205-911BB596403C}"/>
              </a:ext>
            </a:extLst>
          </p:cNvPr>
          <p:cNvSpPr txBox="1"/>
          <p:nvPr/>
        </p:nvSpPr>
        <p:spPr>
          <a:xfrm>
            <a:off x="7881333" y="5207061"/>
            <a:ext cx="211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Liao et al, 1909.06272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045EAB-3CF2-4A50-888F-B3343A70FE0B}"/>
              </a:ext>
            </a:extLst>
          </p:cNvPr>
          <p:cNvSpPr txBox="1"/>
          <p:nvPr/>
        </p:nvSpPr>
        <p:spPr>
          <a:xfrm>
            <a:off x="7881333" y="5602990"/>
            <a:ext cx="2544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B0F0"/>
                </a:solidFill>
              </a:rPr>
              <a:t>Cirigliano</a:t>
            </a:r>
            <a:r>
              <a:rPr lang="en-US" altLang="zh-CN" sz="1400" dirty="0">
                <a:solidFill>
                  <a:srgbClr val="00B0F0"/>
                </a:solidFill>
              </a:rPr>
              <a:t> et al, 1806.02780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32F614-6958-44E3-9396-C8142A1273AF}"/>
              </a:ext>
            </a:extLst>
          </p:cNvPr>
          <p:cNvSpPr txBox="1"/>
          <p:nvPr/>
        </p:nvSpPr>
        <p:spPr>
          <a:xfrm>
            <a:off x="6936186" y="6048573"/>
            <a:ext cx="211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Caswell et al, PLB122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6B3E53-90D0-424F-8C89-606D268F2A2A}"/>
              </a:ext>
            </a:extLst>
          </p:cNvPr>
          <p:cNvSpPr txBox="1"/>
          <p:nvPr/>
        </p:nvSpPr>
        <p:spPr>
          <a:xfrm>
            <a:off x="6936186" y="6424162"/>
            <a:ext cx="28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B0F0"/>
                </a:solidFill>
              </a:rPr>
              <a:t>Buchoff</a:t>
            </a:r>
            <a:r>
              <a:rPr lang="en-US" altLang="zh-CN" sz="1400" dirty="0">
                <a:solidFill>
                  <a:srgbClr val="00B0F0"/>
                </a:solidFill>
              </a:rPr>
              <a:t> and </a:t>
            </a:r>
            <a:r>
              <a:rPr lang="en-US" altLang="zh-CN" sz="1400" dirty="0" err="1">
                <a:solidFill>
                  <a:srgbClr val="00B0F0"/>
                </a:solidFill>
              </a:rPr>
              <a:t>Wagman</a:t>
            </a:r>
            <a:r>
              <a:rPr lang="en-US" altLang="zh-CN" sz="1400" dirty="0">
                <a:solidFill>
                  <a:srgbClr val="00B0F0"/>
                </a:solidFill>
              </a:rPr>
              <a:t>, 1506.00647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9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Matching NP to SMEFT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4694"/>
                <a:ext cx="10515600" cy="507236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EFT is useful not only for bottom-up but also for top-down approach.</a:t>
                </a:r>
              </a:p>
              <a:p>
                <a:r>
                  <a:rPr lang="en-US" altLang="zh-CN" sz="2400" dirty="0"/>
                  <a:t>Assuming NP lives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l-GR" altLang="zh-CN" sz="2400" i="1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all new particles have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l-GR" altLang="zh-CN" sz="2400" i="1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B9E97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its low-energy effects on SM particles can be incorporated by integrating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out new particles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— matching NP and SMEFT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5502CE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Matching in perturbation theory is 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double-expansion</a:t>
                </a:r>
                <a:r>
                  <a:rPr lang="en-US" altLang="zh-CN" sz="2400" dirty="0"/>
                  <a:t>: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in inverse powers of heavy mass → higher-dim operators in SMEFT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in loop expansion → Wilson </a:t>
                </a:r>
                <a:r>
                  <a:rPr lang="en-US" altLang="zh-CN" sz="2400" dirty="0" err="1"/>
                  <a:t>coeffi</a:t>
                </a:r>
                <a:r>
                  <a:rPr lang="en-US" altLang="zh-CN" sz="2400" dirty="0"/>
                  <a:t>. a series in couplings</a:t>
                </a:r>
              </a:p>
              <a:p>
                <a:r>
                  <a:rPr lang="en-US" altLang="zh-CN" sz="2400" dirty="0"/>
                  <a:t>Matching at tree level: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substituting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sub>
                    </m:sSub>
                  </m:oMath>
                </a14:m>
                <a:r>
                  <a:rPr lang="en-US" altLang="zh-CN" sz="2400" dirty="0"/>
                  <a:t> EoMs for heavy particles and expanding in inverse masses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→ tree level Wilson </a:t>
                </a:r>
                <a:r>
                  <a:rPr lang="en-US" altLang="zh-CN" sz="2400" dirty="0" err="1"/>
                  <a:t>coeffi</a:t>
                </a:r>
                <a:r>
                  <a:rPr lang="en-US" altLang="zh-CN" sz="2400" dirty="0"/>
                  <a:t>. 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4694"/>
                <a:ext cx="10515600" cy="5072361"/>
              </a:xfrm>
              <a:blipFill>
                <a:blip r:embed="rId2"/>
                <a:stretch>
                  <a:fillRect l="-812" t="-1563" r="-638" b="-1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52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Status of standard model in a few words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No new particles found up to mass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1 </m:t>
                    </m:r>
                    <m:r>
                      <m:rPr>
                        <m:nor/>
                      </m:rPr>
                      <a:rPr lang="en-US" altLang="zh-CN" dirty="0"/>
                      <m:t>TeV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although some apparent tension exists between SM and </a:t>
                </a:r>
                <a:r>
                  <a:rPr lang="en-US" altLang="zh-CN" dirty="0" err="1"/>
                  <a:t>expts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→ SM phenomenologically very healthy</a:t>
                </a:r>
              </a:p>
              <a:p>
                <a:r>
                  <a:rPr lang="en-US" altLang="zh-CN" dirty="0"/>
                  <a:t>Still, two practical issues remain to be addressed: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&lt;1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US" altLang="zh-CN" dirty="0"/>
                  <a:t>, believed to originate from </a:t>
                </a:r>
                <a:r>
                  <a:rPr lang="en-US" altLang="zh-CN" dirty="0" err="1"/>
                  <a:t>phys</a:t>
                </a:r>
                <a:r>
                  <a:rPr lang="en-US" altLang="zh-CN" dirty="0"/>
                  <a:t> well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If DM is of particle nature, SM cannot offer a candidate.</a:t>
                </a:r>
              </a:p>
              <a:p>
                <a:r>
                  <a:rPr lang="en-US" altLang="zh-CN" dirty="0"/>
                  <a:t>There are more advanced theoretical challenges: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flavor puzzle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origin of electroweak symmetry breaking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……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  <a:blipFill>
                <a:blip r:embed="rId2"/>
                <a:stretch>
                  <a:fillRect l="-1043" t="-2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3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Matching NP to SMEFT at one loop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6B2155-31EC-4CD5-B5AE-DD30CB88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94"/>
            <a:ext cx="10515600" cy="507236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Past years have witnessed significant progress in 1-loop matching based on: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Functional approach augmented by covariant derivative expansion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Loop integration by method of regions</a:t>
            </a:r>
          </a:p>
          <a:p>
            <a:pPr marL="0" indent="0">
              <a:buNone/>
            </a:pPr>
            <a:endParaRPr lang="en-US" altLang="zh-CN" sz="400" dirty="0"/>
          </a:p>
          <a:p>
            <a:r>
              <a:rPr lang="en-US" altLang="zh-CN" sz="2400" dirty="0"/>
              <a:t>Features: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The result is directly the 1-loop contribution to               whose operators </a:t>
            </a:r>
          </a:p>
          <a:p>
            <a:pPr marL="0" indent="0">
              <a:buNone/>
            </a:pPr>
            <a:r>
              <a:rPr lang="en-US" altLang="zh-CN" sz="2400" dirty="0"/>
              <a:t>    and Wilson </a:t>
            </a:r>
            <a:r>
              <a:rPr lang="en-US" altLang="zh-CN" sz="2400" dirty="0" err="1"/>
              <a:t>coeffs</a:t>
            </a:r>
            <a:r>
              <a:rPr lang="en-US" altLang="zh-CN" sz="2400" dirty="0"/>
              <a:t>. are obtained simultaneously.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One only has to work with NP theory without computing in SMEFT!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4B9185-C602-4071-8A59-5D21301A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57" y="3608536"/>
            <a:ext cx="1196943" cy="3884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E838FFF-E332-49A3-A5F6-89123A106249}"/>
              </a:ext>
            </a:extLst>
          </p:cNvPr>
          <p:cNvSpPr txBox="1"/>
          <p:nvPr/>
        </p:nvSpPr>
        <p:spPr>
          <a:xfrm>
            <a:off x="6927903" y="2536621"/>
            <a:ext cx="285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……; Cohen-Lu-Zhang, 2011.02484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5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Examples of 1-loop functional matching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6B2155-31EC-4CD5-B5AE-DD30CB88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94"/>
            <a:ext cx="10515600" cy="507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    Obtain 1-loop contribution to               by integrating out heavy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</a:t>
            </a:r>
            <a:r>
              <a:rPr lang="en-US" altLang="zh-CN" sz="2400" dirty="0" err="1"/>
              <a:t>superpartners</a:t>
            </a:r>
            <a:r>
              <a:rPr lang="en-US" altLang="zh-CN" sz="2400" dirty="0"/>
              <a:t> in MSSM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singlet or triplet scalar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vectorlike fermions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triplet vector boson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fermions or scalars in type-I, -II, and –III neutrino seesaw models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dark-sector particles in </a:t>
            </a:r>
            <a:r>
              <a:rPr lang="en-US" altLang="zh-CN" sz="2400" dirty="0" err="1"/>
              <a:t>scotogenic</a:t>
            </a:r>
            <a:r>
              <a:rPr lang="en-US" altLang="zh-CN" sz="2400" dirty="0"/>
              <a:t> neutrino mass models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 ……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4B9185-C602-4071-8A59-5D21301A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29" y="1592109"/>
            <a:ext cx="1196943" cy="3884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8813C63-259D-4C25-908A-3008535F726C}"/>
              </a:ext>
            </a:extLst>
          </p:cNvPr>
          <p:cNvSpPr txBox="1"/>
          <p:nvPr/>
        </p:nvSpPr>
        <p:spPr>
          <a:xfrm>
            <a:off x="4766333" y="2071721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Henning et al, 2014; …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AFCD3B-34E6-4E44-99CA-2CAD7643518E}"/>
              </a:ext>
            </a:extLst>
          </p:cNvPr>
          <p:cNvSpPr txBox="1"/>
          <p:nvPr/>
        </p:nvSpPr>
        <p:spPr>
          <a:xfrm>
            <a:off x="4766333" y="2595935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…; Jiang et al, 2018; …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BBA116-177C-4C13-B6FC-6F4649E99730}"/>
              </a:ext>
            </a:extLst>
          </p:cNvPr>
          <p:cNvSpPr txBox="1"/>
          <p:nvPr/>
        </p:nvSpPr>
        <p:spPr>
          <a:xfrm>
            <a:off x="6813619" y="2606629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…; Zhang, 1610.00710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4C01B9-DF52-47F1-88D2-6317C40AE4B1}"/>
              </a:ext>
            </a:extLst>
          </p:cNvPr>
          <p:cNvSpPr txBox="1"/>
          <p:nvPr/>
        </p:nvSpPr>
        <p:spPr>
          <a:xfrm>
            <a:off x="4709689" y="3566552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B0F0"/>
                </a:solidFill>
              </a:rPr>
              <a:t>Brivio</a:t>
            </a:r>
            <a:r>
              <a:rPr lang="en-US" altLang="zh-CN" sz="1400" dirty="0">
                <a:solidFill>
                  <a:srgbClr val="00B0F0"/>
                </a:solidFill>
              </a:rPr>
              <a:t> et al, 2108.01094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4B7011-84A0-4F42-8114-B403FFDC91CC}"/>
              </a:ext>
            </a:extLst>
          </p:cNvPr>
          <p:cNvSpPr txBox="1"/>
          <p:nvPr/>
        </p:nvSpPr>
        <p:spPr>
          <a:xfrm>
            <a:off x="4714133" y="3079072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B0F0"/>
                </a:solidFill>
              </a:rPr>
              <a:t>Huo</a:t>
            </a:r>
            <a:r>
              <a:rPr lang="en-US" altLang="zh-CN" sz="1400" dirty="0">
                <a:solidFill>
                  <a:srgbClr val="00B0F0"/>
                </a:solidFill>
              </a:rPr>
              <a:t>, 1506.00840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FB4464-8081-4787-ABCD-C23065CC080A}"/>
              </a:ext>
            </a:extLst>
          </p:cNvPr>
          <p:cNvSpPr txBox="1"/>
          <p:nvPr/>
        </p:nvSpPr>
        <p:spPr>
          <a:xfrm>
            <a:off x="9771865" y="3844612"/>
            <a:ext cx="2411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Zhang-Zhou, 2107.12133</a:t>
            </a:r>
          </a:p>
          <a:p>
            <a:r>
              <a:rPr lang="en-US" altLang="zh-CN" sz="1400" dirty="0">
                <a:solidFill>
                  <a:srgbClr val="00B0F0"/>
                </a:solidFill>
              </a:rPr>
              <a:t>Du et al, 2201.04646</a:t>
            </a:r>
          </a:p>
          <a:p>
            <a:r>
              <a:rPr lang="en-US" altLang="zh-CN" sz="1400" dirty="0">
                <a:solidFill>
                  <a:srgbClr val="00B0F0"/>
                </a:solidFill>
              </a:rPr>
              <a:t>Li et al, 2201.05082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398B83-888C-4ADF-A1CF-7D4171330D9F}"/>
              </a:ext>
            </a:extLst>
          </p:cNvPr>
          <p:cNvSpPr txBox="1"/>
          <p:nvPr/>
        </p:nvSpPr>
        <p:spPr>
          <a:xfrm>
            <a:off x="8982067" y="4560359"/>
            <a:ext cx="216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Liao-Ma, 2210.04270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8330B4-4462-49AD-9F7B-D1E7FF359A69}"/>
              </a:ext>
            </a:extLst>
          </p:cNvPr>
          <p:cNvSpPr txBox="1"/>
          <p:nvPr/>
        </p:nvSpPr>
        <p:spPr>
          <a:xfrm>
            <a:off x="8982067" y="3386849"/>
            <a:ext cx="149271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S. Zhou’s talk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1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Matching NP to SMEFT?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6B2155-31EC-4CD5-B5AE-DD30CB88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6"/>
            <a:ext cx="10515600" cy="5373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Issues: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Is </a:t>
            </a:r>
            <a:r>
              <a:rPr lang="en-US" altLang="zh-CN" sz="2400" i="1" dirty="0"/>
              <a:t>the Higgs </a:t>
            </a:r>
            <a:r>
              <a:rPr lang="en-US" altLang="zh-CN" sz="2400" dirty="0"/>
              <a:t>completely responsible for electroweak SSB?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Do new heavy particles derive all mass from electroweak SSB? </a:t>
            </a:r>
          </a:p>
          <a:p>
            <a:pPr marL="0" indent="0">
              <a:buNone/>
            </a:pPr>
            <a:r>
              <a:rPr lang="en-US" altLang="zh-CN" sz="2400" dirty="0"/>
              <a:t>They concern decoupling/</a:t>
            </a:r>
            <a:r>
              <a:rPr lang="en-US" altLang="zh-CN" sz="2400" dirty="0" err="1"/>
              <a:t>nondecoupling</a:t>
            </a:r>
            <a:r>
              <a:rPr lang="en-US" altLang="zh-CN" sz="2400" dirty="0"/>
              <a:t> of heavy particles and </a:t>
            </a:r>
          </a:p>
          <a:p>
            <a:pPr marL="0" indent="0">
              <a:buNone/>
            </a:pPr>
            <a:r>
              <a:rPr lang="en-US" altLang="zh-CN" sz="2400" dirty="0"/>
              <a:t>relation of </a:t>
            </a:r>
            <a:r>
              <a:rPr lang="en-US" altLang="zh-CN" sz="2400" i="1" dirty="0"/>
              <a:t>the Higgs </a:t>
            </a:r>
            <a:r>
              <a:rPr lang="en-US" altLang="zh-CN" sz="2400" dirty="0"/>
              <a:t>with would-be </a:t>
            </a:r>
            <a:r>
              <a:rPr lang="en-US" altLang="zh-CN" sz="2400" dirty="0" err="1"/>
              <a:t>Nambu-Golstone</a:t>
            </a:r>
            <a:r>
              <a:rPr lang="en-US" altLang="zh-CN" sz="2400" dirty="0"/>
              <a:t> bosons → </a:t>
            </a:r>
          </a:p>
          <a:p>
            <a:pPr marL="0" indent="0">
              <a:buNone/>
            </a:pPr>
            <a:r>
              <a:rPr lang="en-US" altLang="zh-CN" sz="2400" dirty="0"/>
              <a:t>                 SMEFT or Higgs EFT (HEFT)? </a:t>
            </a:r>
          </a:p>
          <a:p>
            <a:pPr marL="0" indent="0">
              <a:buNone/>
            </a:pPr>
            <a:r>
              <a:rPr lang="en-US" altLang="zh-CN" sz="2400" dirty="0"/>
              <a:t>For more discussion on HEFT, see</a:t>
            </a:r>
          </a:p>
          <a:p>
            <a:pPr marL="0" indent="0">
              <a:buNone/>
            </a:pPr>
            <a:r>
              <a:rPr lang="en-US" altLang="zh-CN" sz="2400" dirty="0"/>
              <a:t>Here I discuss briefly one recent example:   </a:t>
            </a:r>
          </a:p>
          <a:p>
            <a:pPr marL="0" indent="0">
              <a:buNone/>
            </a:pPr>
            <a:r>
              <a:rPr lang="en-US" altLang="zh-CN" sz="2400" dirty="0"/>
              <a:t>                                       </a:t>
            </a:r>
            <a:r>
              <a:rPr lang="en-US" altLang="zh-CN" sz="2400" dirty="0">
                <a:solidFill>
                  <a:srgbClr val="00B0F0"/>
                </a:solidFill>
              </a:rPr>
              <a:t>EFT of 2HDM</a:t>
            </a:r>
          </a:p>
          <a:p>
            <a:pPr marL="0" indent="0">
              <a:buNone/>
            </a:pPr>
            <a:r>
              <a:rPr lang="en-US" altLang="zh-CN" sz="2400" dirty="0"/>
              <a:t>on how to integrate out heavy particles to achieve SMEFT with better convergence. </a:t>
            </a:r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17CB39-8C18-4910-95AC-CB87036C2535}"/>
              </a:ext>
            </a:extLst>
          </p:cNvPr>
          <p:cNvSpPr txBox="1"/>
          <p:nvPr/>
        </p:nvSpPr>
        <p:spPr>
          <a:xfrm>
            <a:off x="5432933" y="4156428"/>
            <a:ext cx="142218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Q. Cao’s talk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718126-A333-4B21-A2A7-5FC418C1D152}"/>
              </a:ext>
            </a:extLst>
          </p:cNvPr>
          <p:cNvSpPr txBox="1"/>
          <p:nvPr/>
        </p:nvSpPr>
        <p:spPr>
          <a:xfrm>
            <a:off x="6303204" y="4652068"/>
            <a:ext cx="240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Banta et al, 2304.09884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14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Matching NP to SMEFT?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4694"/>
                <a:ext cx="10515600" cy="507236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With 2 Higgs doublets of identical hypercharge, there is a 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flavor SU(2) </a:t>
                </a:r>
                <a:r>
                  <a:rPr lang="en-US" altLang="zh-CN" sz="2400" dirty="0" err="1">
                    <a:solidFill>
                      <a:srgbClr val="00B0F0"/>
                    </a:solidFill>
                  </a:rPr>
                  <a:t>sym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400" dirty="0"/>
                  <a:t>mixing them.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Under 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flavor SU(2)</a:t>
                </a:r>
                <a:r>
                  <a:rPr lang="en-US" altLang="zh-CN" sz="2400" dirty="0"/>
                  <a:t>, scalar and Yukawa couplings rearrange themselves.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Higgs basis</a:t>
                </a:r>
                <a:r>
                  <a:rPr lang="en-US" altLang="zh-CN" sz="2400" dirty="0"/>
                  <a:t>: only one doublet develops </a:t>
                </a:r>
                <a:r>
                  <a:rPr lang="en-US" altLang="zh-CN" sz="2400" dirty="0" err="1"/>
                  <a:t>vev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Straight-line basis</a:t>
                </a:r>
                <a:r>
                  <a:rPr lang="en-US" altLang="zh-CN" sz="2400" dirty="0"/>
                  <a:t>: leading order solution to classical </a:t>
                </a:r>
                <a:r>
                  <a:rPr lang="en-US" altLang="zh-CN" sz="2400" dirty="0" err="1"/>
                  <a:t>EoM</a:t>
                </a:r>
                <a:r>
                  <a:rPr lang="en-US" altLang="zh-CN" sz="2400" dirty="0"/>
                  <a:t> for heavy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(light),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A tree-level EFT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 is developed, which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preserves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zh-CN" sz="2400" dirty="0"/>
                  <a:t> (SMEFT-like),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dirty="0"/>
                  <a:t> (HEFT-like)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expands in effective heavy mass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, i.e., </a:t>
                </a:r>
                <a:r>
                  <a:rPr lang="en-US" altLang="zh-CN" sz="2400" dirty="0" err="1"/>
                  <a:t>resums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vev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They found this EFT reproduces 2HDM, i.e., converges, much better than that employing Higgs basis.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4694"/>
                <a:ext cx="10515600" cy="5072361"/>
              </a:xfrm>
              <a:blipFill>
                <a:blip r:embed="rId2"/>
                <a:stretch>
                  <a:fillRect l="-928" t="-2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21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65878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Ongoing activities not covered here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790"/>
                <a:ext cx="10515600" cy="52776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sz="2400" dirty="0"/>
                  <a:t>In the existence of new particles of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l-GR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sz="2400" dirty="0"/>
                  <a:t>, SMEFT/LEFT has to be enlarged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to include them as dynamical </a:t>
                </a:r>
                <a:r>
                  <a:rPr lang="en-US" altLang="zh-CN" sz="2400" dirty="0" err="1"/>
                  <a:t>DoFs</a:t>
                </a:r>
                <a:r>
                  <a:rPr lang="en-US" altLang="zh-CN" sz="2400" dirty="0"/>
                  <a:t>: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 </a:t>
                </a:r>
                <a:r>
                  <a:rPr lang="el-GR" altLang="zh-CN" sz="2400" dirty="0"/>
                  <a:t>ν</a:t>
                </a:r>
                <a:r>
                  <a:rPr lang="en-US" altLang="zh-CN" sz="2400" dirty="0"/>
                  <a:t>SMEFT, with sterile neutrinos;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 DM EFT, including axion-like particles or particles of various spin,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with or without DM discrete symmetry.</a:t>
                </a:r>
              </a:p>
              <a:p>
                <a:r>
                  <a:rPr lang="en-US" altLang="zh-CN" sz="2400" dirty="0"/>
                  <a:t>Higgs EFT vs SMEFT: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Is </a:t>
                </a:r>
                <a:r>
                  <a:rPr lang="en-US" altLang="zh-CN" sz="2400" i="1" dirty="0"/>
                  <a:t>the Higgs boson </a:t>
                </a:r>
                <a:r>
                  <a:rPr lang="en-US" altLang="zh-CN" sz="2400" dirty="0"/>
                  <a:t>completely responsible for electroweak SSB?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Do new particles gain mass from electroweak SSB? </a:t>
                </a:r>
              </a:p>
              <a:p>
                <a:r>
                  <a:rPr lang="en-US" altLang="zh-CN" sz="2400" dirty="0"/>
                  <a:t>Various extensions of Hilbert series to count operators in theory with nonlinearly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realized symmetry, with supersymmetry, with definite CP, etc.</a:t>
                </a:r>
              </a:p>
              <a:p>
                <a:r>
                  <a:rPr lang="en-US" altLang="zh-CN" sz="2400" dirty="0"/>
                  <a:t>Evanescent operators in operator reduction and matching at one loop, and in RGE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at two loops. </a:t>
                </a:r>
              </a:p>
              <a:p>
                <a:r>
                  <a:rPr lang="en-US" altLang="zh-CN" sz="2400" dirty="0"/>
                  <a:t>Phenomenology, especially at colliders and global fitting.</a:t>
                </a:r>
              </a:p>
              <a:p>
                <a:r>
                  <a:rPr lang="en-US" altLang="zh-CN" sz="2400" dirty="0"/>
                  <a:t>On-shell methods, positivity bounds at tree level → one loop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790"/>
                <a:ext cx="10515600" cy="5277686"/>
              </a:xfrm>
              <a:blipFill>
                <a:blip r:embed="rId2"/>
                <a:stretch>
                  <a:fillRect l="-696" t="-2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BE73E1F9-774B-4DE5-A9ED-E57BE88AE3E5}"/>
              </a:ext>
            </a:extLst>
          </p:cNvPr>
          <p:cNvSpPr txBox="1"/>
          <p:nvPr/>
        </p:nvSpPr>
        <p:spPr>
          <a:xfrm>
            <a:off x="9710824" y="3513221"/>
            <a:ext cx="142218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Q. Cao’s talk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Status of standard model in a few words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Thus new </a:t>
                </a:r>
                <a:r>
                  <a:rPr lang="en-US" altLang="zh-CN" dirty="0" err="1"/>
                  <a:t>phys</a:t>
                </a:r>
                <a:r>
                  <a:rPr lang="en-US" altLang="zh-CN" dirty="0"/>
                  <a:t> is called for, which must involve particles of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either mass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→ not directly reachable at colliders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or mass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dirty="0"/>
                  <a:t>, interacting feebly with SM particles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→ not yet detected in precision measurements</a:t>
                </a:r>
              </a:p>
              <a:p>
                <a:r>
                  <a:rPr lang="en-US" altLang="zh-CN" dirty="0"/>
                  <a:t>Question: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How to investigate new </a:t>
                </a:r>
                <a:r>
                  <a:rPr lang="en-US" altLang="zh-CN" dirty="0" err="1"/>
                  <a:t>phys</a:t>
                </a:r>
                <a:r>
                  <a:rPr lang="en-US" altLang="zh-CN" dirty="0"/>
                  <a:t> in such a circumstance? 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  <a:blipFill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Modern view of standard model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All quantum field theories are effective field theories appropriate to a certain range of energy scales.</a:t>
                </a:r>
              </a:p>
              <a:p>
                <a:r>
                  <a:rPr lang="en-US" altLang="zh-CN" dirty="0"/>
                  <a:t>SM is based on QFT.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It should be considered the leading part of an EFT appropriate to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SM is successful because it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parameterizes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all possible interactions </a:t>
                </a:r>
                <a:r>
                  <a:rPr lang="en-US" altLang="zh-CN" dirty="0"/>
                  <a:t>permitted by </a:t>
                </a:r>
                <a:r>
                  <a:rPr lang="en-US" altLang="zh-CN" dirty="0">
                    <a:solidFill>
                      <a:srgbClr val="5502CE"/>
                    </a:solidFill>
                  </a:rPr>
                  <a:t>gauge symmetry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It is self-contained in that it is “closed” under renormalization.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— a very important property for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self-consistency and predictability.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  <a:blipFill>
                <a:blip r:embed="rId2"/>
                <a:stretch>
                  <a:fillRect l="-1043" t="-2177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4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EFT: general discussion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6B2155-31EC-4CD5-B5AE-DD30CB88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2309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   An EFT is an infinite tower of effective interactions organized </a:t>
            </a:r>
          </a:p>
          <a:p>
            <a:pPr marL="0" indent="0">
              <a:buNone/>
            </a:pPr>
            <a:r>
              <a:rPr lang="en-US" altLang="zh-CN" dirty="0"/>
              <a:t>     by  their relative importance.</a:t>
            </a:r>
          </a:p>
          <a:p>
            <a:r>
              <a:rPr lang="en-US" altLang="zh-CN" dirty="0"/>
              <a:t>   Given an accuracy expected for a measurement, only a finite </a:t>
            </a:r>
          </a:p>
          <a:p>
            <a:pPr marL="0" indent="0">
              <a:buNone/>
            </a:pPr>
            <a:r>
              <a:rPr lang="en-US" altLang="zh-CN" dirty="0"/>
              <a:t>     number of effective interactions are important, which are also </a:t>
            </a:r>
          </a:p>
          <a:p>
            <a:pPr marL="0" indent="0">
              <a:buNone/>
            </a:pPr>
            <a:r>
              <a:rPr lang="en-US" altLang="zh-CN" dirty="0"/>
              <a:t>     self-contained in a similar sense as in a renormalizable theory.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4D3923-7ACA-45D1-A354-FD1355E5493D}"/>
              </a:ext>
            </a:extLst>
          </p:cNvPr>
          <p:cNvGrpSpPr/>
          <p:nvPr/>
        </p:nvGrpSpPr>
        <p:grpSpPr>
          <a:xfrm>
            <a:off x="838200" y="3730185"/>
            <a:ext cx="10319820" cy="2398081"/>
            <a:chOff x="838200" y="3730185"/>
            <a:chExt cx="10319820" cy="2398081"/>
          </a:xfrm>
        </p:grpSpPr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2B475AF1-7BEC-4898-94AD-6A7D883E1F33}"/>
                </a:ext>
              </a:extLst>
            </p:cNvPr>
            <p:cNvSpPr/>
            <p:nvPr/>
          </p:nvSpPr>
          <p:spPr>
            <a:xfrm>
              <a:off x="7999664" y="4604083"/>
              <a:ext cx="2342148" cy="74863"/>
            </a:xfrm>
            <a:prstGeom prst="flowChartProces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流程图: 过程 8">
              <a:extLst>
                <a:ext uri="{FF2B5EF4-FFF2-40B4-BE49-F238E27FC236}">
                  <a16:creationId xmlns:a16="http://schemas.microsoft.com/office/drawing/2014/main" id="{E2D023A1-7291-4048-8A67-7A5982D212A3}"/>
                </a:ext>
              </a:extLst>
            </p:cNvPr>
            <p:cNvSpPr/>
            <p:nvPr/>
          </p:nvSpPr>
          <p:spPr>
            <a:xfrm>
              <a:off x="7999664" y="5906168"/>
              <a:ext cx="2342148" cy="74863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E405C65-D11D-4F65-AD95-C096017344E7}"/>
                </a:ext>
              </a:extLst>
            </p:cNvPr>
            <p:cNvSpPr txBox="1"/>
            <p:nvPr/>
          </p:nvSpPr>
          <p:spPr>
            <a:xfrm>
              <a:off x="8363285" y="5107891"/>
              <a:ext cx="136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</a:rPr>
                <a:t>“I live here!”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5BD0CAE-61AA-4585-8314-A1BC0890242F}"/>
                    </a:ext>
                  </a:extLst>
                </p:cNvPr>
                <p:cNvSpPr txBox="1"/>
                <p:nvPr/>
              </p:nvSpPr>
              <p:spPr>
                <a:xfrm>
                  <a:off x="10657305" y="4456849"/>
                  <a:ext cx="5007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168C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0168CF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168C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5BD0CAE-61AA-4585-8314-A1BC08902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305" y="4456849"/>
                  <a:ext cx="500715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8AF57ED-8066-4C48-A52E-42ED75C8B98C}"/>
                    </a:ext>
                  </a:extLst>
                </p:cNvPr>
                <p:cNvSpPr txBox="1"/>
                <p:nvPr/>
              </p:nvSpPr>
              <p:spPr>
                <a:xfrm>
                  <a:off x="10657305" y="5758934"/>
                  <a:ext cx="5007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8AF57ED-8066-4C48-A52E-42ED75C8B9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305" y="5758934"/>
                  <a:ext cx="5007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4A2362C6-EC5F-4828-9A9A-78A1A571CB2A}"/>
                    </a:ext>
                  </a:extLst>
                </p:cNvPr>
                <p:cNvSpPr/>
                <p:nvPr/>
              </p:nvSpPr>
              <p:spPr>
                <a:xfrm>
                  <a:off x="838200" y="3730185"/>
                  <a:ext cx="9936747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SzPct val="45000"/>
                    <a:buFont typeface="Wingdings" panose="05000000000000000000" pitchFamily="2" charset="2"/>
                    <a:buChar char="l"/>
                  </a:pPr>
                  <a:r>
                    <a:rPr lang="en-US" altLang="zh-CN" sz="2800" dirty="0"/>
                    <a:t>An EFT defined in an energy range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168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>
                              <a:solidFill>
                                <a:srgbClr val="0168C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>
                              <a:solidFill>
                                <a:srgbClr val="0168C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2800" dirty="0"/>
                    <a:t>  is always </a:t>
                  </a:r>
                </a:p>
                <a:p>
                  <a:pPr>
                    <a:buSzPct val="45000"/>
                  </a:pPr>
                  <a:r>
                    <a:rPr lang="en-US" altLang="zh-CN" sz="2800" dirty="0"/>
                    <a:t>     a low-energy EFT relative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168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>
                              <a:solidFill>
                                <a:srgbClr val="0168C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>
                              <a:solidFill>
                                <a:srgbClr val="0168C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2800" dirty="0"/>
                    <a:t>. </a:t>
                  </a:r>
                </a:p>
              </p:txBody>
            </p:sp>
          </mc:Choice>
          <mc:Fallback xmlns="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4A2362C6-EC5F-4828-9A9A-78A1A571C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730185"/>
                  <a:ext cx="9936747" cy="954107"/>
                </a:xfrm>
                <a:prstGeom prst="rect">
                  <a:avLst/>
                </a:prstGeom>
                <a:blipFill>
                  <a:blip r:embed="rId4"/>
                  <a:stretch>
                    <a:fillRect t="-7051" b="-17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89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EFT: general discussion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  Three essential elements to specify an EFT: </a:t>
                </a:r>
              </a:p>
              <a:p>
                <a:r>
                  <a:rPr lang="en-US" altLang="zh-CN" dirty="0"/>
                  <a:t>Dynamical degrees of freedom.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en-US" altLang="zh-CN" sz="2400" i="1" dirty="0"/>
                  <a:t>— what are prepared and produced? </a:t>
                </a:r>
              </a:p>
              <a:p>
                <a:r>
                  <a:rPr lang="en-US" altLang="zh-CN" dirty="0"/>
                  <a:t>Symmetries as a guiding principle for constructing interactions.</a:t>
                </a:r>
              </a:p>
              <a:p>
                <a:pPr marL="0" indent="0">
                  <a:buNone/>
                </a:pPr>
                <a:r>
                  <a:rPr lang="en-US" altLang="zh-CN" sz="2400" i="1" dirty="0"/>
                  <a:t>   — most sacred are gauge symmetries and dynamically broken symmetries</a:t>
                </a:r>
              </a:p>
              <a:p>
                <a:r>
                  <a:rPr lang="en-US" altLang="zh-CN" dirty="0"/>
                  <a:t>A power counting rule telling what would be more important.</a:t>
                </a:r>
              </a:p>
              <a:p>
                <a:pPr marL="0" indent="0">
                  <a:buNone/>
                </a:pPr>
                <a:r>
                  <a:rPr lang="en-US" altLang="zh-CN" sz="2400" i="1" dirty="0"/>
                  <a:t>   — low-energy EFT:  importance decreases with increasing power of </a:t>
                </a:r>
              </a:p>
              <a:p>
                <a:pPr marL="0" indent="0">
                  <a:buNone/>
                </a:pPr>
                <a:r>
                  <a:rPr lang="en-US" altLang="zh-CN" sz="2400" i="1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168C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0168C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168C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i="1" dirty="0"/>
                  <a:t> in amplitude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168C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0168C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168C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i="1" dirty="0"/>
                  <a:t> in </a:t>
                </a:r>
                <a:r>
                  <a:rPr lang="en-US" altLang="zh-CN" sz="2400" i="1" dirty="0" err="1"/>
                  <a:t>Lagrangian</a:t>
                </a:r>
                <a:r>
                  <a:rPr lang="en-US" altLang="zh-CN" sz="2400" i="1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  <a:blipFill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右 2">
            <a:extLst>
              <a:ext uri="{FF2B5EF4-FFF2-40B4-BE49-F238E27FC236}">
                <a16:creationId xmlns:a16="http://schemas.microsoft.com/office/drawing/2014/main" id="{8E6645DA-8256-48C0-A36A-5A47382B158B}"/>
              </a:ext>
            </a:extLst>
          </p:cNvPr>
          <p:cNvSpPr/>
          <p:nvPr/>
        </p:nvSpPr>
        <p:spPr>
          <a:xfrm>
            <a:off x="941136" y="5871411"/>
            <a:ext cx="620296" cy="1717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7C977C-E642-4D78-ACB3-D4B3BCB9FA1B}"/>
              </a:ext>
            </a:extLst>
          </p:cNvPr>
          <p:cNvSpPr txBox="1"/>
          <p:nvPr/>
        </p:nvSpPr>
        <p:spPr>
          <a:xfrm>
            <a:off x="1721852" y="5342932"/>
            <a:ext cx="8291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/>
              <a:t>to establish a </a:t>
            </a:r>
            <a:r>
              <a:rPr lang="en-US" altLang="zh-CN" sz="2400" dirty="0">
                <a:solidFill>
                  <a:srgbClr val="00B050"/>
                </a:solidFill>
              </a:rPr>
              <a:t>basis of effective interactions/operators </a:t>
            </a:r>
          </a:p>
          <a:p>
            <a:r>
              <a:rPr lang="en-US" altLang="zh-CN" sz="2400" dirty="0"/>
              <a:t>    at each order in low-energy expansion;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/>
              <a:t>to renormalize them to improve perturbation calc, i.e., </a:t>
            </a:r>
            <a:r>
              <a:rPr lang="en-US" altLang="zh-CN" sz="2400" dirty="0">
                <a:solidFill>
                  <a:srgbClr val="00B050"/>
                </a:solidFill>
              </a:rPr>
              <a:t>RGE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Usually, the characteristic scale of a physical process lies well below the scale at which the mechanism for the process occurs.</a:t>
                </a:r>
              </a:p>
              <a:p>
                <a:pPr marL="0" indent="0">
                  <a:buNone/>
                </a:pPr>
                <a:r>
                  <a:rPr lang="en-US" altLang="zh-CN" sz="2600" i="1" dirty="0"/>
                  <a:t>   </a:t>
                </a:r>
                <a:r>
                  <a:rPr lang="en-US" altLang="zh-CN" sz="2400" i="1" dirty="0"/>
                  <a:t>— a sequence of EFTs is required to connect data with physical origin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  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matching</a:t>
                </a:r>
                <a:r>
                  <a:rPr lang="en-US" altLang="zh-CN" sz="2400" dirty="0"/>
                  <a:t> is required at the boundary of two neighboring EFTs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  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to connect them</a:t>
                </a:r>
              </a:p>
              <a:p>
                <a:r>
                  <a:rPr lang="en-US" altLang="zh-CN" dirty="0"/>
                  <a:t>Two types of matching: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Strong dynamics involved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— completely new dynamical </a:t>
                </a:r>
                <a:r>
                  <a:rPr lang="en-US" altLang="zh-CN" sz="2400" dirty="0" err="1"/>
                  <a:t>DoFs</a:t>
                </a:r>
                <a:r>
                  <a:rPr lang="en-US" altLang="zh-CN" sz="2400" dirty="0"/>
                  <a:t> appear,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e.g., chiral symmetry breaking in QCD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B0F0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Perturbative interactions only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—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solidFill>
                          <a:srgbClr val="5502CE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altLang="zh-CN" sz="2400" b="0" i="1" smtClean="0">
                        <a:solidFill>
                          <a:srgbClr val="5502CE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solidFill>
                          <a:srgbClr val="FB9E97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altLang="zh-CN" sz="2400" b="0" i="1" smtClean="0">
                        <a:solidFill>
                          <a:srgbClr val="FB9E97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, integrate out heavy fields of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 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456"/>
                <a:ext cx="10515600" cy="5036733"/>
              </a:xfrm>
              <a:blipFill>
                <a:blip r:embed="rId2"/>
                <a:stretch>
                  <a:fillRect l="-1043" t="-2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D5AA9453-C7EE-4BDE-B5DD-A6EBAC1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EFT: general discussion</a:t>
            </a:r>
            <a:endParaRPr lang="zh-CN" altLang="en-US" dirty="0">
              <a:solidFill>
                <a:srgbClr val="00B05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FAF7140C-FA7C-43BD-85C0-F875455A1FE0}"/>
              </a:ext>
            </a:extLst>
          </p:cNvPr>
          <p:cNvSpPr/>
          <p:nvPr/>
        </p:nvSpPr>
        <p:spPr>
          <a:xfrm>
            <a:off x="957178" y="2870128"/>
            <a:ext cx="620296" cy="1717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8781BDE-C4E2-4B98-80F8-77648A99D87B}"/>
              </a:ext>
            </a:extLst>
          </p:cNvPr>
          <p:cNvGrpSpPr/>
          <p:nvPr/>
        </p:nvGrpSpPr>
        <p:grpSpPr>
          <a:xfrm>
            <a:off x="7270984" y="3305205"/>
            <a:ext cx="4413017" cy="1693987"/>
            <a:chOff x="7244247" y="3327372"/>
            <a:chExt cx="4413017" cy="1693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4B19126-E929-4B07-954D-C69977F46963}"/>
                    </a:ext>
                  </a:extLst>
                </p:cNvPr>
                <p:cNvSpPr txBox="1"/>
                <p:nvPr/>
              </p:nvSpPr>
              <p:spPr>
                <a:xfrm>
                  <a:off x="7244247" y="3794306"/>
                  <a:ext cx="13314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F0"/>
                      </a:solidFill>
                    </a:rPr>
                    <a:t>matching 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4B19126-E929-4B07-954D-C69977F46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247" y="3794306"/>
                  <a:ext cx="133149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4128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流程图: 过程 13">
              <a:extLst>
                <a:ext uri="{FF2B5EF4-FFF2-40B4-BE49-F238E27FC236}">
                  <a16:creationId xmlns:a16="http://schemas.microsoft.com/office/drawing/2014/main" id="{959A347A-6C69-4124-B82F-3041EE160ED0}"/>
                </a:ext>
              </a:extLst>
            </p:cNvPr>
            <p:cNvSpPr/>
            <p:nvPr/>
          </p:nvSpPr>
          <p:spPr>
            <a:xfrm>
              <a:off x="8391900" y="4117472"/>
              <a:ext cx="2342148" cy="74863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0B895E6C-27C6-4BEC-8426-B382649F07D1}"/>
                </a:ext>
              </a:extLst>
            </p:cNvPr>
            <p:cNvSpPr/>
            <p:nvPr/>
          </p:nvSpPr>
          <p:spPr>
            <a:xfrm>
              <a:off x="8391900" y="4827954"/>
              <a:ext cx="2342148" cy="74863"/>
            </a:xfrm>
            <a:prstGeom prst="flowChartProcess">
              <a:avLst/>
            </a:prstGeom>
            <a:solidFill>
              <a:srgbClr val="FB9E97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流程图: 过程 15">
              <a:extLst>
                <a:ext uri="{FF2B5EF4-FFF2-40B4-BE49-F238E27FC236}">
                  <a16:creationId xmlns:a16="http://schemas.microsoft.com/office/drawing/2014/main" id="{110C4AA4-D061-473E-83BF-FF62E9DAA4B7}"/>
                </a:ext>
              </a:extLst>
            </p:cNvPr>
            <p:cNvSpPr/>
            <p:nvPr/>
          </p:nvSpPr>
          <p:spPr>
            <a:xfrm>
              <a:off x="8391900" y="3474607"/>
              <a:ext cx="2342148" cy="74863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084848-3C31-4552-9499-CC2916E3FE09}"/>
                    </a:ext>
                  </a:extLst>
                </p:cNvPr>
                <p:cNvSpPr txBox="1"/>
                <p:nvPr/>
              </p:nvSpPr>
              <p:spPr>
                <a:xfrm>
                  <a:off x="10742864" y="4652027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B9E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B9E97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B9E9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084848-3C31-4552-9499-CC2916E3F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864" y="4652027"/>
                  <a:ext cx="9144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92006FB3-F413-4180-880C-6065E7FCABC0}"/>
                    </a:ext>
                  </a:extLst>
                </p:cNvPr>
                <p:cNvSpPr txBox="1"/>
                <p:nvPr/>
              </p:nvSpPr>
              <p:spPr>
                <a:xfrm>
                  <a:off x="10742864" y="4007669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92006FB3-F413-4180-880C-6065E7FCA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864" y="4007669"/>
                  <a:ext cx="914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B623906A-F470-4ECB-9950-9EEA5590DF93}"/>
                    </a:ext>
                  </a:extLst>
                </p:cNvPr>
                <p:cNvSpPr txBox="1"/>
                <p:nvPr/>
              </p:nvSpPr>
              <p:spPr>
                <a:xfrm>
                  <a:off x="10742864" y="3327372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5502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5502CE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5502C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B623906A-F470-4ECB-9950-9EEA5590D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864" y="3327372"/>
                  <a:ext cx="914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B18C817-BA19-4B6F-BCB9-B675C3C570D0}"/>
                    </a:ext>
                  </a:extLst>
                </p:cNvPr>
                <p:cNvSpPr txBox="1"/>
                <p:nvPr/>
              </p:nvSpPr>
              <p:spPr>
                <a:xfrm>
                  <a:off x="9229611" y="3651522"/>
                  <a:ext cx="752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5502CE"/>
                                </a:solidFill>
                                <a:latin typeface="Cambria Math" panose="02040503050406030204" pitchFamily="18" charset="0"/>
                              </a:rPr>
                              <m:t>EF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B18C817-BA19-4B6F-BCB9-B675C3C57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611" y="3651522"/>
                  <a:ext cx="7528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8555DF6-FCE2-4CD6-BEDA-B7D0A06B0EB2}"/>
                    </a:ext>
                  </a:extLst>
                </p:cNvPr>
                <p:cNvSpPr txBox="1"/>
                <p:nvPr/>
              </p:nvSpPr>
              <p:spPr>
                <a:xfrm>
                  <a:off x="9245897" y="4343534"/>
                  <a:ext cx="720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B9E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EF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B9E97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B9E9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8555DF6-FCE2-4CD6-BEDA-B7D0A06B0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897" y="4343534"/>
                  <a:ext cx="7203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9223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5AA9453-C7EE-4BDE-B5DD-A6EBAC12EB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0203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</a:rPr>
                  <a:t>How EFT works: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 </a:t>
                </a:r>
                <a:endParaRPr lang="zh-CN" altLang="en-US" dirty="0">
                  <a:solidFill>
                    <a:srgbClr val="00B050"/>
                  </a:solidFill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5AA9453-C7EE-4BDE-B5DD-A6EBAC12E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020330"/>
              </a:xfrm>
              <a:blipFill>
                <a:blip r:embed="rId3"/>
                <a:stretch>
                  <a:fillRect l="-2377" t="-7186" b="-8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5454"/>
                <a:ext cx="10515600" cy="5133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The process occurs at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sz="24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It violates lepton number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— its mechanism is new </a:t>
                </a:r>
                <a:r>
                  <a:rPr lang="en-US" altLang="zh-CN" sz="2400" dirty="0" err="1"/>
                  <a:t>phys</a:t>
                </a:r>
                <a:r>
                  <a:rPr lang="en-US" altLang="zh-CN" sz="2400" dirty="0"/>
                  <a:t> at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EW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a sequence of EFTs required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  to connect them </a:t>
                </a:r>
              </a:p>
              <a:p>
                <a:r>
                  <a:rPr lang="en-US" altLang="zh-CN" sz="2400" dirty="0"/>
                  <a:t>A sequence of EFTs: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SMEFT, LEFT,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PT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Bases of operators and RGE in each EFT;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Matching between SMEFT and LEFT,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and between LEFT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altLang="zh-CN" sz="2400" dirty="0"/>
                  <a:t>PT.</a:t>
                </a:r>
              </a:p>
              <a:p>
                <a:r>
                  <a:rPr lang="en-US" altLang="zh-CN" sz="2400" dirty="0"/>
                  <a:t>Matching between SMEFT and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your desired new </a:t>
                </a:r>
                <a:r>
                  <a:rPr lang="en-US" altLang="zh-CN" sz="2400" dirty="0" err="1"/>
                  <a:t>phys</a:t>
                </a:r>
                <a:r>
                  <a:rPr lang="en-US" altLang="zh-CN" sz="2400" dirty="0"/>
                  <a:t> model.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F6B2155-31EC-4CD5-B5AE-DD30CB88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5454"/>
                <a:ext cx="10515600" cy="5133472"/>
              </a:xfrm>
              <a:blipFill>
                <a:blip r:embed="rId4"/>
                <a:stretch>
                  <a:fillRect l="-928" t="-2138" b="-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A5C4A23D-E313-4830-9DED-F257AE742F40}"/>
              </a:ext>
            </a:extLst>
          </p:cNvPr>
          <p:cNvSpPr/>
          <p:nvPr/>
        </p:nvSpPr>
        <p:spPr>
          <a:xfrm>
            <a:off x="906759" y="2874578"/>
            <a:ext cx="620296" cy="1717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FEF03B8-A77D-4679-8BAD-504E908D1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3549"/>
              </p:ext>
            </p:extLst>
          </p:nvPr>
        </p:nvGraphicFramePr>
        <p:xfrm>
          <a:off x="6534484" y="1534695"/>
          <a:ext cx="5502441" cy="4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Acrobat Document" r:id="rId5" imgW="6448227" imgH="5638787" progId="AcroExch.Document.DC">
                  <p:embed/>
                </p:oleObj>
              </mc:Choice>
              <mc:Fallback>
                <p:oleObj name="Acrobat Document" r:id="rId5" imgW="6448227" imgH="5638787" progId="AcroExch.Document.DC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4484" y="1534695"/>
                        <a:ext cx="5502441" cy="481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5AA9453-C7EE-4BDE-B5DD-A6EBAC12EB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0203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</a:rPr>
                  <a:t>How EFT works: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 </a:t>
                </a:r>
                <a:endParaRPr lang="zh-CN" altLang="en-US" dirty="0">
                  <a:solidFill>
                    <a:srgbClr val="00B050"/>
                  </a:solidFill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5AA9453-C7EE-4BDE-B5DD-A6EBAC12E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020330"/>
              </a:xfrm>
              <a:blipFill>
                <a:blip r:embed="rId2"/>
                <a:stretch>
                  <a:fillRect l="-2377" t="-7186" b="-8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58575-4AC8-4DEE-979C-5AC19C1E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FAB-05A1-46FE-BA66-E7D5660624E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1E85F1AE-4EE1-4CDF-A17B-F8B5B2145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710" y="1385456"/>
            <a:ext cx="9887743" cy="50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19602</TotalTime>
  <Words>2531</Words>
  <Application>Microsoft Office PowerPoint</Application>
  <PresentationFormat>宽屏</PresentationFormat>
  <Paragraphs>332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FangSong</vt:lpstr>
      <vt:lpstr>KaiTi</vt:lpstr>
      <vt:lpstr>等线</vt:lpstr>
      <vt:lpstr>等线 Light</vt:lpstr>
      <vt:lpstr>Arial</vt:lpstr>
      <vt:lpstr>Calibri Light</vt:lpstr>
      <vt:lpstr>Cambria Math</vt:lpstr>
      <vt:lpstr>Wingdings</vt:lpstr>
      <vt:lpstr>Office 主题​​</vt:lpstr>
      <vt:lpstr>Acrobat Document</vt:lpstr>
      <vt:lpstr>Some of recent progress in  standard model effective field theory</vt:lpstr>
      <vt:lpstr>Status of standard model in a few words</vt:lpstr>
      <vt:lpstr>Status of standard model in a few words</vt:lpstr>
      <vt:lpstr>Modern view of standard model</vt:lpstr>
      <vt:lpstr>EFT: general discussion</vt:lpstr>
      <vt:lpstr>EFT: general discussion</vt:lpstr>
      <vt:lpstr>EFT: general discussion</vt:lpstr>
      <vt:lpstr>How EFT works: K^-→π^+ l^- l^- </vt:lpstr>
      <vt:lpstr>How EFT works: K^-→π^+ l^- l^- </vt:lpstr>
      <vt:lpstr>Standard model EFT (SMEFT)</vt:lpstr>
      <vt:lpstr>SMEFT: dim-5</vt:lpstr>
      <vt:lpstr>SMEFT: dim-6</vt:lpstr>
      <vt:lpstr>SMEFT: dim-7</vt:lpstr>
      <vt:lpstr>SMEFT: dim-8</vt:lpstr>
      <vt:lpstr>SMEFT: dim-9</vt:lpstr>
      <vt:lpstr>SMEFT: higher-dim operators less important?</vt:lpstr>
      <vt:lpstr>Low-energy EFT</vt:lpstr>
      <vt:lpstr>LEFT: RGE and matching to SMEFT</vt:lpstr>
      <vt:lpstr>Matching NP to SMEFT</vt:lpstr>
      <vt:lpstr>Matching NP to SMEFT at one loop</vt:lpstr>
      <vt:lpstr>Examples of 1-loop functional matching</vt:lpstr>
      <vt:lpstr>Matching NP to SMEFT?</vt:lpstr>
      <vt:lpstr>Matching NP to SMEFT?</vt:lpstr>
      <vt:lpstr>Ongoing activities not covered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中微子的故事</dc:title>
  <dc:creator>didizq00</dc:creator>
  <cp:lastModifiedBy>didizq00</cp:lastModifiedBy>
  <cp:revision>1013</cp:revision>
  <dcterms:created xsi:type="dcterms:W3CDTF">2021-06-10T12:36:46Z</dcterms:created>
  <dcterms:modified xsi:type="dcterms:W3CDTF">2023-07-22T13:52:36Z</dcterms:modified>
</cp:coreProperties>
</file>