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3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4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5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6.xml" ContentType="application/vnd.openxmlformats-officedocument.presentationml.notesSlide+xml"/>
  <Override PartName="/ppt/theme/themeOverride6.xml" ContentType="application/vnd.openxmlformats-officedocument.themeOverride+xml"/>
  <Override PartName="/ppt/notesSlides/notesSlide7.xml" ContentType="application/vnd.openxmlformats-officedocument.presentationml.notesSlide+xml"/>
  <Override PartName="/ppt/theme/themeOverride7.xml" ContentType="application/vnd.openxmlformats-officedocument.themeOverride+xml"/>
  <Override PartName="/ppt/notesSlides/notesSlide8.xml" ContentType="application/vnd.openxmlformats-officedocument.presentationml.notesSlide+xml"/>
  <Override PartName="/ppt/theme/themeOverride8.xml" ContentType="application/vnd.openxmlformats-officedocument.themeOverride+xml"/>
  <Override PartName="/ppt/notesSlides/notesSlide9.xml" ContentType="application/vnd.openxmlformats-officedocument.presentationml.notesSlide+xml"/>
  <Override PartName="/ppt/theme/themeOverride9.xml" ContentType="application/vnd.openxmlformats-officedocument.themeOverride+xml"/>
  <Override PartName="/ppt/notesSlides/notesSlide10.xml" ContentType="application/vnd.openxmlformats-officedocument.presentationml.notesSlide+xml"/>
  <Override PartName="/ppt/theme/themeOverride10.xml" ContentType="application/vnd.openxmlformats-officedocument.themeOverride+xml"/>
  <Override PartName="/ppt/notesSlides/notesSlide11.xml" ContentType="application/vnd.openxmlformats-officedocument.presentationml.notesSlide+xml"/>
  <Override PartName="/ppt/theme/themeOverride11.xml" ContentType="application/vnd.openxmlformats-officedocument.themeOverride+xml"/>
  <Override PartName="/ppt/notesSlides/notesSlide12.xml" ContentType="application/vnd.openxmlformats-officedocument.presentationml.notesSlide+xml"/>
  <Override PartName="/ppt/theme/themeOverride12.xml" ContentType="application/vnd.openxmlformats-officedocument.themeOverride+xml"/>
  <Override PartName="/ppt/notesSlides/notesSlide13.xml" ContentType="application/vnd.openxmlformats-officedocument.presentationml.notesSlide+xml"/>
  <Override PartName="/ppt/theme/themeOverride13.xml" ContentType="application/vnd.openxmlformats-officedocument.themeOverride+xml"/>
  <Override PartName="/ppt/notesSlides/notesSlide14.xml" ContentType="application/vnd.openxmlformats-officedocument.presentationml.notesSlide+xml"/>
  <Override PartName="/ppt/theme/themeOverride14.xml" ContentType="application/vnd.openxmlformats-officedocument.themeOverride+xml"/>
  <Override PartName="/ppt/notesSlides/notesSlide15.xml" ContentType="application/vnd.openxmlformats-officedocument.presentationml.notesSlide+xml"/>
  <Override PartName="/ppt/theme/themeOverride15.xml" ContentType="application/vnd.openxmlformats-officedocument.themeOverride+xml"/>
  <Override PartName="/ppt/notesSlides/notesSlide16.xml" ContentType="application/vnd.openxmlformats-officedocument.presentationml.notesSlide+xml"/>
  <Override PartName="/ppt/theme/themeOverride16.xml" ContentType="application/vnd.openxmlformats-officedocument.themeOverride+xml"/>
  <Override PartName="/ppt/notesSlides/notesSlide17.xml" ContentType="application/vnd.openxmlformats-officedocument.presentationml.notesSlide+xml"/>
  <Override PartName="/ppt/theme/themeOverride17.xml" ContentType="application/vnd.openxmlformats-officedocument.themeOverride+xml"/>
  <Override PartName="/ppt/notesSlides/notesSlide18.xml" ContentType="application/vnd.openxmlformats-officedocument.presentationml.notesSlide+xml"/>
  <Override PartName="/ppt/theme/themeOverride18.xml" ContentType="application/vnd.openxmlformats-officedocument.themeOverride+xml"/>
  <Override PartName="/ppt/notesSlides/notesSlide19.xml" ContentType="application/vnd.openxmlformats-officedocument.presentationml.notesSlide+xml"/>
  <Override PartName="/ppt/theme/themeOverride19.xml" ContentType="application/vnd.openxmlformats-officedocument.themeOverride+xml"/>
  <Override PartName="/ppt/notesSlides/notesSlide20.xml" ContentType="application/vnd.openxmlformats-officedocument.presentationml.notesSlide+xml"/>
  <Override PartName="/ppt/theme/themeOverride20.xml" ContentType="application/vnd.openxmlformats-officedocument.themeOverride+xml"/>
  <Override PartName="/ppt/notesSlides/notesSlide21.xml" ContentType="application/vnd.openxmlformats-officedocument.presentationml.notesSlide+xml"/>
  <Override PartName="/ppt/theme/themeOverride21.xml" ContentType="application/vnd.openxmlformats-officedocument.themeOverride+xml"/>
  <Override PartName="/ppt/notesSlides/notesSlide22.xml" ContentType="application/vnd.openxmlformats-officedocument.presentationml.notesSlide+xml"/>
  <Override PartName="/ppt/theme/themeOverride22.xml" ContentType="application/vnd.openxmlformats-officedocument.themeOverride+xml"/>
  <Override PartName="/ppt/notesSlides/notesSlide23.xml" ContentType="application/vnd.openxmlformats-officedocument.presentationml.notesSlide+xml"/>
  <Override PartName="/ppt/theme/themeOverride23.xml" ContentType="application/vnd.openxmlformats-officedocument.themeOverride+xml"/>
  <Override PartName="/ppt/notesSlides/notesSlide24.xml" ContentType="application/vnd.openxmlformats-officedocument.presentationml.notesSlide+xml"/>
  <Override PartName="/ppt/theme/themeOverride24.xml" ContentType="application/vnd.openxmlformats-officedocument.themeOverride+xml"/>
  <Override PartName="/ppt/notesSlides/notesSlide25.xml" ContentType="application/vnd.openxmlformats-officedocument.presentationml.notesSlide+xml"/>
  <Override PartName="/ppt/theme/themeOverride25.xml" ContentType="application/vnd.openxmlformats-officedocument.themeOverride+xml"/>
  <Override PartName="/ppt/notesSlides/notesSlide26.xml" ContentType="application/vnd.openxmlformats-officedocument.presentationml.notesSlide+xml"/>
  <Override PartName="/ppt/theme/themeOverride26.xml" ContentType="application/vnd.openxmlformats-officedocument.themeOverride+xml"/>
  <Override PartName="/ppt/notesSlides/notesSlide27.xml" ContentType="application/vnd.openxmlformats-officedocument.presentationml.notesSlide+xml"/>
  <Override PartName="/ppt/theme/themeOverride27.xml" ContentType="application/vnd.openxmlformats-officedocument.themeOverride+xml"/>
  <Override PartName="/ppt/notesSlides/notesSlide28.xml" ContentType="application/vnd.openxmlformats-officedocument.presentationml.notesSlide+xml"/>
  <Override PartName="/ppt/theme/themeOverride28.xml" ContentType="application/vnd.openxmlformats-officedocument.themeOverride+xml"/>
  <Override PartName="/ppt/notesSlides/notesSlide29.xml" ContentType="application/vnd.openxmlformats-officedocument.presentationml.notesSlide+xml"/>
  <Override PartName="/ppt/theme/themeOverride29.xml" ContentType="application/vnd.openxmlformats-officedocument.themeOverride+xml"/>
  <Override PartName="/ppt/notesSlides/notesSlide30.xml" ContentType="application/vnd.openxmlformats-officedocument.presentationml.notesSlide+xml"/>
  <Override PartName="/ppt/theme/themeOverride30.xml" ContentType="application/vnd.openxmlformats-officedocument.themeOverride+xml"/>
  <Override PartName="/ppt/notesSlides/notesSlide31.xml" ContentType="application/vnd.openxmlformats-officedocument.presentationml.notesSlide+xml"/>
  <Override PartName="/ppt/theme/themeOverride31.xml" ContentType="application/vnd.openxmlformats-officedocument.themeOverride+xml"/>
  <Override PartName="/ppt/notesSlides/notesSlide32.xml" ContentType="application/vnd.openxmlformats-officedocument.presentationml.notesSlide+xml"/>
  <Override PartName="/ppt/theme/themeOverride32.xml" ContentType="application/vnd.openxmlformats-officedocument.themeOverride+xml"/>
  <Override PartName="/ppt/notesSlides/notesSlide33.xml" ContentType="application/vnd.openxmlformats-officedocument.presentationml.notesSlide+xml"/>
  <Override PartName="/ppt/theme/themeOverride33.xml" ContentType="application/vnd.openxmlformats-officedocument.themeOverride+xml"/>
  <Override PartName="/ppt/notesSlides/notesSlide34.xml" ContentType="application/vnd.openxmlformats-officedocument.presentationml.notesSlide+xml"/>
  <Override PartName="/ppt/theme/themeOverride34.xml" ContentType="application/vnd.openxmlformats-officedocument.themeOverride+xml"/>
  <Override PartName="/ppt/notesSlides/notesSlide35.xml" ContentType="application/vnd.openxmlformats-officedocument.presentationml.notesSlide+xml"/>
  <Override PartName="/ppt/theme/themeOverride35.xml" ContentType="application/vnd.openxmlformats-officedocument.themeOverride+xml"/>
  <Override PartName="/ppt/notesSlides/notesSlide36.xml" ContentType="application/vnd.openxmlformats-officedocument.presentationml.notesSlide+xml"/>
  <Override PartName="/ppt/theme/themeOverride36.xml" ContentType="application/vnd.openxmlformats-officedocument.themeOverride+xml"/>
  <Override PartName="/ppt/notesSlides/notesSlide37.xml" ContentType="application/vnd.openxmlformats-officedocument.presentationml.notesSlide+xml"/>
  <Override PartName="/ppt/theme/themeOverride37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66" r:id="rId2"/>
  </p:sldMasterIdLst>
  <p:notesMasterIdLst>
    <p:notesMasterId r:id="rId47"/>
  </p:notesMasterIdLst>
  <p:handoutMasterIdLst>
    <p:handoutMasterId r:id="rId48"/>
  </p:handoutMasterIdLst>
  <p:sldIdLst>
    <p:sldId id="867" r:id="rId3"/>
    <p:sldId id="4483" r:id="rId4"/>
    <p:sldId id="880" r:id="rId5"/>
    <p:sldId id="879" r:id="rId6"/>
    <p:sldId id="902" r:id="rId7"/>
    <p:sldId id="903" r:id="rId8"/>
    <p:sldId id="904" r:id="rId9"/>
    <p:sldId id="905" r:id="rId10"/>
    <p:sldId id="906" r:id="rId11"/>
    <p:sldId id="853" r:id="rId12"/>
    <p:sldId id="4506" r:id="rId13"/>
    <p:sldId id="854" r:id="rId14"/>
    <p:sldId id="907" r:id="rId15"/>
    <p:sldId id="4487" r:id="rId16"/>
    <p:sldId id="4467" r:id="rId17"/>
    <p:sldId id="4482" r:id="rId18"/>
    <p:sldId id="4468" r:id="rId19"/>
    <p:sldId id="4494" r:id="rId20"/>
    <p:sldId id="4495" r:id="rId21"/>
    <p:sldId id="4496" r:id="rId22"/>
    <p:sldId id="4497" r:id="rId23"/>
    <p:sldId id="4498" r:id="rId24"/>
    <p:sldId id="4499" r:id="rId25"/>
    <p:sldId id="4500" r:id="rId26"/>
    <p:sldId id="4501" r:id="rId27"/>
    <p:sldId id="4502" r:id="rId28"/>
    <p:sldId id="4484" r:id="rId29"/>
    <p:sldId id="4485" r:id="rId30"/>
    <p:sldId id="4486" r:id="rId31"/>
    <p:sldId id="4489" r:id="rId32"/>
    <p:sldId id="4503" r:id="rId33"/>
    <p:sldId id="4490" r:id="rId34"/>
    <p:sldId id="4492" r:id="rId35"/>
    <p:sldId id="4507" r:id="rId36"/>
    <p:sldId id="4491" r:id="rId37"/>
    <p:sldId id="4504" r:id="rId38"/>
    <p:sldId id="4508" r:id="rId39"/>
    <p:sldId id="4505" r:id="rId40"/>
    <p:sldId id="4510" r:id="rId41"/>
    <p:sldId id="4511" r:id="rId42"/>
    <p:sldId id="4512" r:id="rId43"/>
    <p:sldId id="4493" r:id="rId44"/>
    <p:sldId id="4509" r:id="rId45"/>
    <p:sldId id="894" r:id="rId46"/>
  </p:sldIdLst>
  <p:sldSz cx="12192000" cy="6858000"/>
  <p:notesSz cx="6858000" cy="9144000"/>
  <p:custDataLst>
    <p:tags r:id="rId4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封面" id="{C684DC81-D2C3-44A6-8941-05B53D2E0557}">
          <p14:sldIdLst>
            <p14:sldId id="867"/>
          </p14:sldIdLst>
        </p14:section>
        <p14:section name="目录与章节过渡" id="{847108E3-22F3-4CD9-A82A-834291DC17F4}">
          <p14:sldIdLst/>
        </p14:section>
        <p14:section name="内容页" id="{EB11151C-0E14-47B0-8218-1431BF894351}">
          <p14:sldIdLst>
            <p14:sldId id="4483"/>
            <p14:sldId id="880"/>
            <p14:sldId id="879"/>
            <p14:sldId id="902"/>
            <p14:sldId id="903"/>
            <p14:sldId id="904"/>
            <p14:sldId id="905"/>
            <p14:sldId id="906"/>
            <p14:sldId id="853"/>
            <p14:sldId id="4506"/>
            <p14:sldId id="854"/>
            <p14:sldId id="907"/>
            <p14:sldId id="4487"/>
            <p14:sldId id="4467"/>
            <p14:sldId id="4482"/>
            <p14:sldId id="4468"/>
            <p14:sldId id="4494"/>
            <p14:sldId id="4495"/>
            <p14:sldId id="4496"/>
            <p14:sldId id="4497"/>
            <p14:sldId id="4498"/>
            <p14:sldId id="4499"/>
            <p14:sldId id="4500"/>
            <p14:sldId id="4501"/>
            <p14:sldId id="4502"/>
            <p14:sldId id="4484"/>
            <p14:sldId id="4485"/>
            <p14:sldId id="4486"/>
            <p14:sldId id="4489"/>
            <p14:sldId id="4503"/>
            <p14:sldId id="4490"/>
            <p14:sldId id="4492"/>
            <p14:sldId id="4507"/>
            <p14:sldId id="4491"/>
            <p14:sldId id="4504"/>
            <p14:sldId id="4508"/>
            <p14:sldId id="4505"/>
            <p14:sldId id="4510"/>
            <p14:sldId id="4511"/>
            <p14:sldId id="4512"/>
            <p14:sldId id="4493"/>
            <p14:sldId id="4509"/>
            <p14:sldId id="894"/>
          </p14:sldIdLst>
        </p14:section>
        <p14:section name="封底" id="{843E591D-6EE2-4691-951C-C0C689F22170}">
          <p14:sldIdLst/>
        </p14:section>
        <p14:section name="配色与字体" id="{3D97B63B-D70E-4F27-8A27-3FF98FBB7258}">
          <p14:sldIdLst/>
        </p14:section>
        <p14:section name="图标" id="{256EF24B-5FA9-4838-AFAB-30B46CBE188B}">
          <p14:sldIdLst/>
        </p14:section>
      </p14:sectionLst>
    </p:ext>
    <p:ext uri="{EFAFB233-063F-42B5-8137-9DF3F51BA10A}">
      <p15:sldGuideLst xmlns:p15="http://schemas.microsoft.com/office/powerpoint/2012/main">
        <p15:guide id="4" pos="3863" userDrawn="1">
          <p15:clr>
            <a:srgbClr val="A4A3A4"/>
          </p15:clr>
        </p15:guide>
        <p15:guide id="5" orient="horz" pos="1003" userDrawn="1">
          <p15:clr>
            <a:srgbClr val="A4A3A4"/>
          </p15:clr>
        </p15:guide>
        <p15:guide id="6" orient="horz" pos="1502" userDrawn="1">
          <p15:clr>
            <a:srgbClr val="A4A3A4"/>
          </p15:clr>
        </p15:guide>
        <p15:guide id="7" orient="horz" pos="3113" userDrawn="1">
          <p15:clr>
            <a:srgbClr val="A4A3A4"/>
          </p15:clr>
        </p15:guide>
        <p15:guide id="8" pos="2128" userDrawn="1">
          <p15:clr>
            <a:srgbClr val="A4A3A4"/>
          </p15:clr>
        </p15:guide>
        <p15:guide id="9" pos="4067" userDrawn="1">
          <p15:clr>
            <a:srgbClr val="A4A3A4"/>
          </p15:clr>
        </p15:guide>
        <p15:guide id="10" pos="5972" userDrawn="1">
          <p15:clr>
            <a:srgbClr val="A4A3A4"/>
          </p15:clr>
        </p15:guide>
        <p15:guide id="11" pos="5292" userDrawn="1">
          <p15:clr>
            <a:srgbClr val="A4A3A4"/>
          </p15:clr>
        </p15:guide>
        <p15:guide id="12" pos="2275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432FF"/>
    <a:srgbClr val="DBDBD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2392" autoAdjust="0"/>
    <p:restoredTop sz="94140" autoAdjust="0"/>
  </p:normalViewPr>
  <p:slideViewPr>
    <p:cSldViewPr snapToGrid="0" showGuides="1">
      <p:cViewPr>
        <p:scale>
          <a:sx n="62" d="100"/>
          <a:sy n="62" d="100"/>
        </p:scale>
        <p:origin x="328" y="1152"/>
      </p:cViewPr>
      <p:guideLst>
        <p:guide pos="3863"/>
        <p:guide orient="horz" pos="1003"/>
        <p:guide orient="horz" pos="1502"/>
        <p:guide orient="horz" pos="3113"/>
        <p:guide pos="2128"/>
        <p:guide pos="4067"/>
        <p:guide pos="5972"/>
        <p:guide pos="5292"/>
        <p:guide pos="2275"/>
      </p:guideLst>
    </p:cSldViewPr>
  </p:slideViewPr>
  <p:outlineViewPr>
    <p:cViewPr>
      <p:scale>
        <a:sx n="33" d="100"/>
        <a:sy n="33" d="100"/>
      </p:scale>
      <p:origin x="0" y="-8496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5592"/>
    </p:cViewPr>
  </p:sorterViewPr>
  <p:notesViewPr>
    <p:cSldViewPr snapToGrid="0" showGuides="1">
      <p:cViewPr varScale="1">
        <p:scale>
          <a:sx n="76" d="100"/>
          <a:sy n="76" d="100"/>
        </p:scale>
        <p:origin x="3504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notesMaster" Target="notesMasters/notesMaster1.xml"/><Relationship Id="rId50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tableStyles" Target="tableStyles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handoutMaster" Target="handoutMasters/handoutMaster1.xml"/><Relationship Id="rId8" Type="http://schemas.openxmlformats.org/officeDocument/2006/relationships/slide" Target="slides/slide6.xml"/><Relationship Id="rId51" Type="http://schemas.openxmlformats.org/officeDocument/2006/relationships/viewProps" Target="view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tags" Target="tags/tag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>
            <a:extLst>
              <a:ext uri="{FF2B5EF4-FFF2-40B4-BE49-F238E27FC236}">
                <a16:creationId xmlns:a16="http://schemas.microsoft.com/office/drawing/2014/main" id="{308DB251-D803-4475-8281-4947A89E790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2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CC6218A5-2289-4813-A341-6263B16CBAD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2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12A60F-63B3-4D54-AA63-B159FADA9F31}" type="datetimeFigureOut">
              <a:rPr lang="zh-CN" altLang="en-US" smtClean="0"/>
              <a:t>2023/1/13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597CE9A9-1C60-4F0A-AA63-4467F58DE87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91EA911-14C2-4254-9079-FD9EC1C139A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94E6C1-322F-4AF4-A541-6A7DCE3853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841805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2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513A3C-D0C5-45C0-BD52-194E76396705}" type="datetimeFigureOut">
              <a:rPr lang="zh-CN" altLang="en-US" smtClean="0"/>
              <a:t>2023/1/13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0D5545-95D4-489F-B8ED-7EAFA774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22413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.xml"/><Relationship Id="rId2" Type="http://schemas.openxmlformats.org/officeDocument/2006/relationships/notesMaster" Target="../notesMasters/notesMaster1.xml"/><Relationship Id="rId1" Type="http://schemas.openxmlformats.org/officeDocument/2006/relationships/themeOverride" Target="../theme/themeOverride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0.xml"/><Relationship Id="rId2" Type="http://schemas.openxmlformats.org/officeDocument/2006/relationships/notesMaster" Target="../notesMasters/notesMaster1.xml"/><Relationship Id="rId1" Type="http://schemas.openxmlformats.org/officeDocument/2006/relationships/themeOverride" Target="../theme/themeOverride10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1.xml"/><Relationship Id="rId2" Type="http://schemas.openxmlformats.org/officeDocument/2006/relationships/notesMaster" Target="../notesMasters/notesMaster1.xml"/><Relationship Id="rId1" Type="http://schemas.openxmlformats.org/officeDocument/2006/relationships/themeOverride" Target="../theme/themeOverride11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2.xml"/><Relationship Id="rId2" Type="http://schemas.openxmlformats.org/officeDocument/2006/relationships/notesMaster" Target="../notesMasters/notesMaster1.xml"/><Relationship Id="rId1" Type="http://schemas.openxmlformats.org/officeDocument/2006/relationships/themeOverride" Target="../theme/themeOverride12.xm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3.xml"/><Relationship Id="rId2" Type="http://schemas.openxmlformats.org/officeDocument/2006/relationships/notesMaster" Target="../notesMasters/notesMaster1.xml"/><Relationship Id="rId1" Type="http://schemas.openxmlformats.org/officeDocument/2006/relationships/themeOverride" Target="../theme/themeOverride13.xm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4.xml"/><Relationship Id="rId2" Type="http://schemas.openxmlformats.org/officeDocument/2006/relationships/notesMaster" Target="../notesMasters/notesMaster1.xml"/><Relationship Id="rId1" Type="http://schemas.openxmlformats.org/officeDocument/2006/relationships/themeOverride" Target="../theme/themeOverride14.xm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5.xml"/><Relationship Id="rId2" Type="http://schemas.openxmlformats.org/officeDocument/2006/relationships/notesMaster" Target="../notesMasters/notesMaster1.xml"/><Relationship Id="rId1" Type="http://schemas.openxmlformats.org/officeDocument/2006/relationships/themeOverride" Target="../theme/themeOverride15.xml"/></Relationships>
</file>

<file path=ppt/notesSlides/_rels/notesSlide16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6.xml"/><Relationship Id="rId2" Type="http://schemas.openxmlformats.org/officeDocument/2006/relationships/notesMaster" Target="../notesMasters/notesMaster1.xml"/><Relationship Id="rId1" Type="http://schemas.openxmlformats.org/officeDocument/2006/relationships/themeOverride" Target="../theme/themeOverride16.xml"/></Relationships>
</file>

<file path=ppt/notesSlides/_rels/notesSlide17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7.xml"/><Relationship Id="rId2" Type="http://schemas.openxmlformats.org/officeDocument/2006/relationships/notesMaster" Target="../notesMasters/notesMaster1.xml"/><Relationship Id="rId1" Type="http://schemas.openxmlformats.org/officeDocument/2006/relationships/themeOverride" Target="../theme/themeOverride17.xml"/></Relationships>
</file>

<file path=ppt/notesSlides/_rels/notesSlide18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8.xml"/><Relationship Id="rId2" Type="http://schemas.openxmlformats.org/officeDocument/2006/relationships/notesMaster" Target="../notesMasters/notesMaster1.xml"/><Relationship Id="rId1" Type="http://schemas.openxmlformats.org/officeDocument/2006/relationships/themeOverride" Target="../theme/themeOverride18.xml"/></Relationships>
</file>

<file path=ppt/notesSlides/_rels/notesSlide19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9.xml"/><Relationship Id="rId2" Type="http://schemas.openxmlformats.org/officeDocument/2006/relationships/notesMaster" Target="../notesMasters/notesMaster1.xml"/><Relationship Id="rId1" Type="http://schemas.openxmlformats.org/officeDocument/2006/relationships/themeOverride" Target="../theme/themeOverride19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.xml"/><Relationship Id="rId2" Type="http://schemas.openxmlformats.org/officeDocument/2006/relationships/notesMaster" Target="../notesMasters/notesMaster1.xml"/><Relationship Id="rId1" Type="http://schemas.openxmlformats.org/officeDocument/2006/relationships/themeOverride" Target="../theme/themeOverride2.xml"/></Relationships>
</file>

<file path=ppt/notesSlides/_rels/notesSlide20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0.xml"/><Relationship Id="rId2" Type="http://schemas.openxmlformats.org/officeDocument/2006/relationships/notesMaster" Target="../notesMasters/notesMaster1.xml"/><Relationship Id="rId1" Type="http://schemas.openxmlformats.org/officeDocument/2006/relationships/themeOverride" Target="../theme/themeOverride20.xml"/></Relationships>
</file>

<file path=ppt/notesSlides/_rels/notesSlide2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1.xml"/><Relationship Id="rId2" Type="http://schemas.openxmlformats.org/officeDocument/2006/relationships/notesMaster" Target="../notesMasters/notesMaster1.xml"/><Relationship Id="rId1" Type="http://schemas.openxmlformats.org/officeDocument/2006/relationships/themeOverride" Target="../theme/themeOverride21.xml"/></Relationships>
</file>

<file path=ppt/notesSlides/_rels/notesSlide22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2.xml"/><Relationship Id="rId2" Type="http://schemas.openxmlformats.org/officeDocument/2006/relationships/notesMaster" Target="../notesMasters/notesMaster1.xml"/><Relationship Id="rId1" Type="http://schemas.openxmlformats.org/officeDocument/2006/relationships/themeOverride" Target="../theme/themeOverride22.xml"/></Relationships>
</file>

<file path=ppt/notesSlides/_rels/notesSlide23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3.xml"/><Relationship Id="rId2" Type="http://schemas.openxmlformats.org/officeDocument/2006/relationships/notesMaster" Target="../notesMasters/notesMaster1.xml"/><Relationship Id="rId1" Type="http://schemas.openxmlformats.org/officeDocument/2006/relationships/themeOverride" Target="../theme/themeOverride23.xml"/></Relationships>
</file>

<file path=ppt/notesSlides/_rels/notesSlide24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4.xml"/><Relationship Id="rId2" Type="http://schemas.openxmlformats.org/officeDocument/2006/relationships/notesMaster" Target="../notesMasters/notesMaster1.xml"/><Relationship Id="rId1" Type="http://schemas.openxmlformats.org/officeDocument/2006/relationships/themeOverride" Target="../theme/themeOverride24.xml"/></Relationships>
</file>

<file path=ppt/notesSlides/_rels/notesSlide25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5.xml"/><Relationship Id="rId2" Type="http://schemas.openxmlformats.org/officeDocument/2006/relationships/notesMaster" Target="../notesMasters/notesMaster1.xml"/><Relationship Id="rId1" Type="http://schemas.openxmlformats.org/officeDocument/2006/relationships/themeOverride" Target="../theme/themeOverride25.xml"/></Relationships>
</file>

<file path=ppt/notesSlides/_rels/notesSlide26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6.xml"/><Relationship Id="rId2" Type="http://schemas.openxmlformats.org/officeDocument/2006/relationships/notesMaster" Target="../notesMasters/notesMaster1.xml"/><Relationship Id="rId1" Type="http://schemas.openxmlformats.org/officeDocument/2006/relationships/themeOverride" Target="../theme/themeOverride26.xml"/></Relationships>
</file>

<file path=ppt/notesSlides/_rels/notesSlide27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2.xml"/><Relationship Id="rId2" Type="http://schemas.openxmlformats.org/officeDocument/2006/relationships/notesMaster" Target="../notesMasters/notesMaster1.xml"/><Relationship Id="rId1" Type="http://schemas.openxmlformats.org/officeDocument/2006/relationships/themeOverride" Target="../theme/themeOverride27.xml"/></Relationships>
</file>

<file path=ppt/notesSlides/_rels/notesSlide28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3.xml"/><Relationship Id="rId2" Type="http://schemas.openxmlformats.org/officeDocument/2006/relationships/notesMaster" Target="../notesMasters/notesMaster1.xml"/><Relationship Id="rId1" Type="http://schemas.openxmlformats.org/officeDocument/2006/relationships/themeOverride" Target="../theme/themeOverride28.xml"/></Relationships>
</file>

<file path=ppt/notesSlides/_rels/notesSlide29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4.xml"/><Relationship Id="rId2" Type="http://schemas.openxmlformats.org/officeDocument/2006/relationships/notesMaster" Target="../notesMasters/notesMaster1.xml"/><Relationship Id="rId1" Type="http://schemas.openxmlformats.org/officeDocument/2006/relationships/themeOverride" Target="../theme/themeOverride29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.xml"/><Relationship Id="rId2" Type="http://schemas.openxmlformats.org/officeDocument/2006/relationships/notesMaster" Target="../notesMasters/notesMaster1.xml"/><Relationship Id="rId1" Type="http://schemas.openxmlformats.org/officeDocument/2006/relationships/themeOverride" Target="../theme/themeOverride3.xml"/></Relationships>
</file>

<file path=ppt/notesSlides/_rels/notesSlide30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5.xml"/><Relationship Id="rId2" Type="http://schemas.openxmlformats.org/officeDocument/2006/relationships/notesMaster" Target="../notesMasters/notesMaster1.xml"/><Relationship Id="rId1" Type="http://schemas.openxmlformats.org/officeDocument/2006/relationships/themeOverride" Target="../theme/themeOverride30.xml"/></Relationships>
</file>

<file path=ppt/notesSlides/_rels/notesSlide3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6.xml"/><Relationship Id="rId2" Type="http://schemas.openxmlformats.org/officeDocument/2006/relationships/notesMaster" Target="../notesMasters/notesMaster1.xml"/><Relationship Id="rId1" Type="http://schemas.openxmlformats.org/officeDocument/2006/relationships/themeOverride" Target="../theme/themeOverride31.xml"/></Relationships>
</file>

<file path=ppt/notesSlides/_rels/notesSlide32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7.xml"/><Relationship Id="rId2" Type="http://schemas.openxmlformats.org/officeDocument/2006/relationships/notesMaster" Target="../notesMasters/notesMaster1.xml"/><Relationship Id="rId1" Type="http://schemas.openxmlformats.org/officeDocument/2006/relationships/themeOverride" Target="../theme/themeOverride32.xml"/></Relationships>
</file>

<file path=ppt/notesSlides/_rels/notesSlide33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8.xml"/><Relationship Id="rId2" Type="http://schemas.openxmlformats.org/officeDocument/2006/relationships/notesMaster" Target="../notesMasters/notesMaster1.xml"/><Relationship Id="rId1" Type="http://schemas.openxmlformats.org/officeDocument/2006/relationships/themeOverride" Target="../theme/themeOverride33.xml"/></Relationships>
</file>

<file path=ppt/notesSlides/_rels/notesSlide34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9.xml"/><Relationship Id="rId2" Type="http://schemas.openxmlformats.org/officeDocument/2006/relationships/notesMaster" Target="../notesMasters/notesMaster1.xml"/><Relationship Id="rId1" Type="http://schemas.openxmlformats.org/officeDocument/2006/relationships/themeOverride" Target="../theme/themeOverride34.xml"/></Relationships>
</file>

<file path=ppt/notesSlides/_rels/notesSlide35.xml.rels><?xml version="1.0" encoding="UTF-8" standalone="yes"?>
<Relationships xmlns="http://schemas.openxmlformats.org/package/2006/relationships"><Relationship Id="rId3" Type="http://schemas.openxmlformats.org/officeDocument/2006/relationships/slide" Target="../slides/slide40.xml"/><Relationship Id="rId2" Type="http://schemas.openxmlformats.org/officeDocument/2006/relationships/notesMaster" Target="../notesMasters/notesMaster1.xml"/><Relationship Id="rId1" Type="http://schemas.openxmlformats.org/officeDocument/2006/relationships/themeOverride" Target="../theme/themeOverride35.xml"/></Relationships>
</file>

<file path=ppt/notesSlides/_rels/notesSlide36.xml.rels><?xml version="1.0" encoding="UTF-8" standalone="yes"?>
<Relationships xmlns="http://schemas.openxmlformats.org/package/2006/relationships"><Relationship Id="rId3" Type="http://schemas.openxmlformats.org/officeDocument/2006/relationships/slide" Target="../slides/slide41.xml"/><Relationship Id="rId2" Type="http://schemas.openxmlformats.org/officeDocument/2006/relationships/notesMaster" Target="../notesMasters/notesMaster1.xml"/><Relationship Id="rId1" Type="http://schemas.openxmlformats.org/officeDocument/2006/relationships/themeOverride" Target="../theme/themeOverride36.xml"/></Relationships>
</file>

<file path=ppt/notesSlides/_rels/notesSlide37.xml.rels><?xml version="1.0" encoding="UTF-8" standalone="yes"?>
<Relationships xmlns="http://schemas.openxmlformats.org/package/2006/relationships"><Relationship Id="rId3" Type="http://schemas.openxmlformats.org/officeDocument/2006/relationships/slide" Target="../slides/slide42.xml"/><Relationship Id="rId2" Type="http://schemas.openxmlformats.org/officeDocument/2006/relationships/notesMaster" Target="../notesMasters/notesMaster1.xml"/><Relationship Id="rId1" Type="http://schemas.openxmlformats.org/officeDocument/2006/relationships/themeOverride" Target="../theme/themeOverride37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slide" Target="../slides/slide4.xml"/><Relationship Id="rId2" Type="http://schemas.openxmlformats.org/officeDocument/2006/relationships/notesMaster" Target="../notesMasters/notesMaster1.xml"/><Relationship Id="rId1" Type="http://schemas.openxmlformats.org/officeDocument/2006/relationships/themeOverride" Target="../theme/themeOverride4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slide" Target="../slides/slide5.xml"/><Relationship Id="rId2" Type="http://schemas.openxmlformats.org/officeDocument/2006/relationships/notesMaster" Target="../notesMasters/notesMaster1.xml"/><Relationship Id="rId1" Type="http://schemas.openxmlformats.org/officeDocument/2006/relationships/themeOverride" Target="../theme/themeOverride5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slide" Target="../slides/slide6.xml"/><Relationship Id="rId2" Type="http://schemas.openxmlformats.org/officeDocument/2006/relationships/notesMaster" Target="../notesMasters/notesMaster1.xml"/><Relationship Id="rId1" Type="http://schemas.openxmlformats.org/officeDocument/2006/relationships/themeOverride" Target="../theme/themeOverride6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slide" Target="../slides/slide7.xml"/><Relationship Id="rId2" Type="http://schemas.openxmlformats.org/officeDocument/2006/relationships/notesMaster" Target="../notesMasters/notesMaster1.xml"/><Relationship Id="rId1" Type="http://schemas.openxmlformats.org/officeDocument/2006/relationships/themeOverride" Target="../theme/themeOverride7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slide" Target="../slides/slide8.xml"/><Relationship Id="rId2" Type="http://schemas.openxmlformats.org/officeDocument/2006/relationships/notesMaster" Target="../notesMasters/notesMaster1.xml"/><Relationship Id="rId1" Type="http://schemas.openxmlformats.org/officeDocument/2006/relationships/themeOverride" Target="../theme/themeOverride8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slide" Target="../slides/slide9.xml"/><Relationship Id="rId2" Type="http://schemas.openxmlformats.org/officeDocument/2006/relationships/notesMaster" Target="../notesMasters/notesMaster1.xml"/><Relationship Id="rId1" Type="http://schemas.openxmlformats.org/officeDocument/2006/relationships/themeOverride" Target="../theme/themeOverr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幻灯片图像占位符 1">
            <a:extLst>
              <a:ext uri="{FF2B5EF4-FFF2-40B4-BE49-F238E27FC236}">
                <a16:creationId xmlns:a16="http://schemas.microsoft.com/office/drawing/2014/main" id="{8AA00C26-A625-534A-AB94-964F823B5A5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9" name="备注占位符 2">
            <a:extLst>
              <a:ext uri="{FF2B5EF4-FFF2-40B4-BE49-F238E27FC236}">
                <a16:creationId xmlns:a16="http://schemas.microsoft.com/office/drawing/2014/main" id="{8F69AFDE-13CC-9845-9350-2D4A0BD0EA2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/>
          <a:p>
            <a:endParaRPr kumimoji="0" lang="zh-CN" altLang="en-US" sz="28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19460" name="灯片编号占位符 3">
            <a:extLst>
              <a:ext uri="{FF2B5EF4-FFF2-40B4-BE49-F238E27FC236}">
                <a16:creationId xmlns:a16="http://schemas.microsoft.com/office/drawing/2014/main" id="{C8C7D3BA-33E5-AB4E-BD60-2A6E64F63DEA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buFont typeface="Arial" panose="020B0604020202020204" pitchFamily="34" charset="0"/>
              <a:buNone/>
            </a:pPr>
            <a:fld id="{119CEB1A-A237-854E-BF1E-F40C32D03DF4}" type="slidenum">
              <a:rPr lang="zh-CN" altLang="en-US" sz="1200"/>
              <a:pPr algn="r" eaLnBrk="1" hangingPunct="1">
                <a:buFont typeface="Arial" panose="020B0604020202020204" pitchFamily="34" charset="0"/>
                <a:buNone/>
              </a:pPr>
              <a:t>1</a:t>
            </a:fld>
            <a:endParaRPr lang="en-US" altLang="zh-CN" sz="1200" dirty="0"/>
          </a:p>
        </p:txBody>
      </p:sp>
    </p:spTree>
    <p:extLst>
      <p:ext uri="{BB962C8B-B14F-4D97-AF65-F5344CB8AC3E}">
        <p14:creationId xmlns:p14="http://schemas.microsoft.com/office/powerpoint/2010/main" val="20835905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幻灯片图像占位符 1">
            <a:extLst>
              <a:ext uri="{FF2B5EF4-FFF2-40B4-BE49-F238E27FC236}">
                <a16:creationId xmlns:a16="http://schemas.microsoft.com/office/drawing/2014/main" id="{8AA00C26-A625-534A-AB94-964F823B5A5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9" name="备注占位符 2">
            <a:extLst>
              <a:ext uri="{FF2B5EF4-FFF2-40B4-BE49-F238E27FC236}">
                <a16:creationId xmlns:a16="http://schemas.microsoft.com/office/drawing/2014/main" id="{8F69AFDE-13CC-9845-9350-2D4A0BD0EA2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/>
          <a:p>
            <a:endParaRPr kumimoji="0" lang="zh-CN" altLang="en-US" sz="28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19460" name="灯片编号占位符 3">
            <a:extLst>
              <a:ext uri="{FF2B5EF4-FFF2-40B4-BE49-F238E27FC236}">
                <a16:creationId xmlns:a16="http://schemas.microsoft.com/office/drawing/2014/main" id="{C8C7D3BA-33E5-AB4E-BD60-2A6E64F63DEA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buFont typeface="Arial" panose="020B0604020202020204" pitchFamily="34" charset="0"/>
              <a:buNone/>
            </a:pPr>
            <a:fld id="{119CEB1A-A237-854E-BF1E-F40C32D03DF4}" type="slidenum">
              <a:rPr lang="zh-CN" altLang="en-US" sz="1200"/>
              <a:pPr algn="r" eaLnBrk="1" hangingPunct="1">
                <a:buFont typeface="Arial" panose="020B0604020202020204" pitchFamily="34" charset="0"/>
                <a:buNone/>
              </a:pPr>
              <a:t>10</a:t>
            </a:fld>
            <a:endParaRPr lang="en-US" altLang="zh-CN" sz="1200" dirty="0"/>
          </a:p>
        </p:txBody>
      </p:sp>
    </p:spTree>
    <p:extLst>
      <p:ext uri="{BB962C8B-B14F-4D97-AF65-F5344CB8AC3E}">
        <p14:creationId xmlns:p14="http://schemas.microsoft.com/office/powerpoint/2010/main" val="1607428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幻灯片图像占位符 1">
            <a:extLst>
              <a:ext uri="{FF2B5EF4-FFF2-40B4-BE49-F238E27FC236}">
                <a16:creationId xmlns:a16="http://schemas.microsoft.com/office/drawing/2014/main" id="{8AA00C26-A625-534A-AB94-964F823B5A5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9" name="备注占位符 2">
            <a:extLst>
              <a:ext uri="{FF2B5EF4-FFF2-40B4-BE49-F238E27FC236}">
                <a16:creationId xmlns:a16="http://schemas.microsoft.com/office/drawing/2014/main" id="{8F69AFDE-13CC-9845-9350-2D4A0BD0EA2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/>
          <a:p>
            <a:endParaRPr kumimoji="0" lang="zh-CN" altLang="en-US" sz="28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19460" name="灯片编号占位符 3">
            <a:extLst>
              <a:ext uri="{FF2B5EF4-FFF2-40B4-BE49-F238E27FC236}">
                <a16:creationId xmlns:a16="http://schemas.microsoft.com/office/drawing/2014/main" id="{C8C7D3BA-33E5-AB4E-BD60-2A6E64F63DEA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buFont typeface="Arial" panose="020B0604020202020204" pitchFamily="34" charset="0"/>
              <a:buNone/>
            </a:pPr>
            <a:fld id="{119CEB1A-A237-854E-BF1E-F40C32D03DF4}" type="slidenum">
              <a:rPr lang="zh-CN" altLang="en-US" sz="1200"/>
              <a:pPr algn="r" eaLnBrk="1" hangingPunct="1">
                <a:buFont typeface="Arial" panose="020B0604020202020204" pitchFamily="34" charset="0"/>
                <a:buNone/>
              </a:pPr>
              <a:t>11</a:t>
            </a:fld>
            <a:endParaRPr lang="en-US" altLang="zh-CN" sz="1200" dirty="0"/>
          </a:p>
        </p:txBody>
      </p:sp>
    </p:spTree>
    <p:extLst>
      <p:ext uri="{BB962C8B-B14F-4D97-AF65-F5344CB8AC3E}">
        <p14:creationId xmlns:p14="http://schemas.microsoft.com/office/powerpoint/2010/main" val="11982703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幻灯片图像占位符 1">
            <a:extLst>
              <a:ext uri="{FF2B5EF4-FFF2-40B4-BE49-F238E27FC236}">
                <a16:creationId xmlns:a16="http://schemas.microsoft.com/office/drawing/2014/main" id="{8AA00C26-A625-534A-AB94-964F823B5A5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9" name="备注占位符 2">
            <a:extLst>
              <a:ext uri="{FF2B5EF4-FFF2-40B4-BE49-F238E27FC236}">
                <a16:creationId xmlns:a16="http://schemas.microsoft.com/office/drawing/2014/main" id="{8F69AFDE-13CC-9845-9350-2D4A0BD0EA2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/>
          <a:p>
            <a:endParaRPr kumimoji="0" lang="zh-CN" altLang="en-US" sz="28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19460" name="灯片编号占位符 3">
            <a:extLst>
              <a:ext uri="{FF2B5EF4-FFF2-40B4-BE49-F238E27FC236}">
                <a16:creationId xmlns:a16="http://schemas.microsoft.com/office/drawing/2014/main" id="{C8C7D3BA-33E5-AB4E-BD60-2A6E64F63DEA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buFont typeface="Arial" panose="020B0604020202020204" pitchFamily="34" charset="0"/>
              <a:buNone/>
            </a:pPr>
            <a:fld id="{119CEB1A-A237-854E-BF1E-F40C32D03DF4}" type="slidenum">
              <a:rPr lang="zh-CN" altLang="en-US" sz="1200"/>
              <a:pPr algn="r" eaLnBrk="1" hangingPunct="1">
                <a:buFont typeface="Arial" panose="020B0604020202020204" pitchFamily="34" charset="0"/>
                <a:buNone/>
              </a:pPr>
              <a:t>12</a:t>
            </a:fld>
            <a:endParaRPr lang="en-US" altLang="zh-CN" sz="1200" dirty="0"/>
          </a:p>
        </p:txBody>
      </p:sp>
    </p:spTree>
    <p:extLst>
      <p:ext uri="{BB962C8B-B14F-4D97-AF65-F5344CB8AC3E}">
        <p14:creationId xmlns:p14="http://schemas.microsoft.com/office/powerpoint/2010/main" val="213803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幻灯片图像占位符 1">
            <a:extLst>
              <a:ext uri="{FF2B5EF4-FFF2-40B4-BE49-F238E27FC236}">
                <a16:creationId xmlns:a16="http://schemas.microsoft.com/office/drawing/2014/main" id="{8AA00C26-A625-534A-AB94-964F823B5A5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9" name="备注占位符 2">
            <a:extLst>
              <a:ext uri="{FF2B5EF4-FFF2-40B4-BE49-F238E27FC236}">
                <a16:creationId xmlns:a16="http://schemas.microsoft.com/office/drawing/2014/main" id="{8F69AFDE-13CC-9845-9350-2D4A0BD0EA2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/>
          <a:p>
            <a:endParaRPr kumimoji="0" lang="zh-CN" altLang="en-US" sz="28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19460" name="灯片编号占位符 3">
            <a:extLst>
              <a:ext uri="{FF2B5EF4-FFF2-40B4-BE49-F238E27FC236}">
                <a16:creationId xmlns:a16="http://schemas.microsoft.com/office/drawing/2014/main" id="{C8C7D3BA-33E5-AB4E-BD60-2A6E64F63DEA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buFont typeface="Arial" panose="020B0604020202020204" pitchFamily="34" charset="0"/>
              <a:buNone/>
            </a:pPr>
            <a:fld id="{119CEB1A-A237-854E-BF1E-F40C32D03DF4}" type="slidenum">
              <a:rPr lang="zh-CN" altLang="en-US" sz="1200"/>
              <a:pPr algn="r" eaLnBrk="1" hangingPunct="1">
                <a:buFont typeface="Arial" panose="020B0604020202020204" pitchFamily="34" charset="0"/>
                <a:buNone/>
              </a:pPr>
              <a:t>13</a:t>
            </a:fld>
            <a:endParaRPr lang="en-US" altLang="zh-CN" sz="1200" dirty="0"/>
          </a:p>
        </p:txBody>
      </p:sp>
    </p:spTree>
    <p:extLst>
      <p:ext uri="{BB962C8B-B14F-4D97-AF65-F5344CB8AC3E}">
        <p14:creationId xmlns:p14="http://schemas.microsoft.com/office/powerpoint/2010/main" val="389676012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幻灯片图像占位符 1">
            <a:extLst>
              <a:ext uri="{FF2B5EF4-FFF2-40B4-BE49-F238E27FC236}">
                <a16:creationId xmlns:a16="http://schemas.microsoft.com/office/drawing/2014/main" id="{8AA00C26-A625-534A-AB94-964F823B5A5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9" name="备注占位符 2">
            <a:extLst>
              <a:ext uri="{FF2B5EF4-FFF2-40B4-BE49-F238E27FC236}">
                <a16:creationId xmlns:a16="http://schemas.microsoft.com/office/drawing/2014/main" id="{8F69AFDE-13CC-9845-9350-2D4A0BD0EA2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/>
          <a:p>
            <a:endParaRPr kumimoji="0" lang="zh-CN" altLang="en-US" sz="28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19460" name="灯片编号占位符 3">
            <a:extLst>
              <a:ext uri="{FF2B5EF4-FFF2-40B4-BE49-F238E27FC236}">
                <a16:creationId xmlns:a16="http://schemas.microsoft.com/office/drawing/2014/main" id="{C8C7D3BA-33E5-AB4E-BD60-2A6E64F63DEA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buFont typeface="Arial" panose="020B0604020202020204" pitchFamily="34" charset="0"/>
              <a:buNone/>
            </a:pPr>
            <a:fld id="{119CEB1A-A237-854E-BF1E-F40C32D03DF4}" type="slidenum">
              <a:rPr lang="zh-CN" altLang="en-US" sz="1200"/>
              <a:pPr algn="r" eaLnBrk="1" hangingPunct="1">
                <a:buFont typeface="Arial" panose="020B0604020202020204" pitchFamily="34" charset="0"/>
                <a:buNone/>
              </a:pPr>
              <a:t>14</a:t>
            </a:fld>
            <a:endParaRPr lang="en-US" altLang="zh-CN" sz="1200" dirty="0"/>
          </a:p>
        </p:txBody>
      </p:sp>
    </p:spTree>
    <p:extLst>
      <p:ext uri="{BB962C8B-B14F-4D97-AF65-F5344CB8AC3E}">
        <p14:creationId xmlns:p14="http://schemas.microsoft.com/office/powerpoint/2010/main" val="11847346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幻灯片图像占位符 1">
            <a:extLst>
              <a:ext uri="{FF2B5EF4-FFF2-40B4-BE49-F238E27FC236}">
                <a16:creationId xmlns:a16="http://schemas.microsoft.com/office/drawing/2014/main" id="{8AA00C26-A625-534A-AB94-964F823B5A5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9" name="备注占位符 2">
            <a:extLst>
              <a:ext uri="{FF2B5EF4-FFF2-40B4-BE49-F238E27FC236}">
                <a16:creationId xmlns:a16="http://schemas.microsoft.com/office/drawing/2014/main" id="{8F69AFDE-13CC-9845-9350-2D4A0BD0EA2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/>
          <a:p>
            <a:endParaRPr kumimoji="0" lang="zh-CN" altLang="en-US" sz="28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19460" name="灯片编号占位符 3">
            <a:extLst>
              <a:ext uri="{FF2B5EF4-FFF2-40B4-BE49-F238E27FC236}">
                <a16:creationId xmlns:a16="http://schemas.microsoft.com/office/drawing/2014/main" id="{C8C7D3BA-33E5-AB4E-BD60-2A6E64F63DEA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buFont typeface="Arial" panose="020B0604020202020204" pitchFamily="34" charset="0"/>
              <a:buNone/>
            </a:pPr>
            <a:fld id="{119CEB1A-A237-854E-BF1E-F40C32D03DF4}" type="slidenum">
              <a:rPr lang="zh-CN" altLang="en-US" sz="1200"/>
              <a:pPr algn="r" eaLnBrk="1" hangingPunct="1">
                <a:buFont typeface="Arial" panose="020B0604020202020204" pitchFamily="34" charset="0"/>
                <a:buNone/>
              </a:pPr>
              <a:t>15</a:t>
            </a:fld>
            <a:endParaRPr lang="en-US" altLang="zh-CN" sz="1200" dirty="0"/>
          </a:p>
        </p:txBody>
      </p:sp>
    </p:spTree>
    <p:extLst>
      <p:ext uri="{BB962C8B-B14F-4D97-AF65-F5344CB8AC3E}">
        <p14:creationId xmlns:p14="http://schemas.microsoft.com/office/powerpoint/2010/main" val="241307595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幻灯片图像占位符 1">
            <a:extLst>
              <a:ext uri="{FF2B5EF4-FFF2-40B4-BE49-F238E27FC236}">
                <a16:creationId xmlns:a16="http://schemas.microsoft.com/office/drawing/2014/main" id="{8AA00C26-A625-534A-AB94-964F823B5A5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9" name="备注占位符 2">
            <a:extLst>
              <a:ext uri="{FF2B5EF4-FFF2-40B4-BE49-F238E27FC236}">
                <a16:creationId xmlns:a16="http://schemas.microsoft.com/office/drawing/2014/main" id="{8F69AFDE-13CC-9845-9350-2D4A0BD0EA2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/>
          <a:p>
            <a:endParaRPr kumimoji="0" lang="zh-CN" altLang="en-US" sz="28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19460" name="灯片编号占位符 3">
            <a:extLst>
              <a:ext uri="{FF2B5EF4-FFF2-40B4-BE49-F238E27FC236}">
                <a16:creationId xmlns:a16="http://schemas.microsoft.com/office/drawing/2014/main" id="{C8C7D3BA-33E5-AB4E-BD60-2A6E64F63DEA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buFont typeface="Arial" panose="020B0604020202020204" pitchFamily="34" charset="0"/>
              <a:buNone/>
            </a:pPr>
            <a:fld id="{119CEB1A-A237-854E-BF1E-F40C32D03DF4}" type="slidenum">
              <a:rPr lang="zh-CN" altLang="en-US" sz="1200"/>
              <a:pPr algn="r" eaLnBrk="1" hangingPunct="1">
                <a:buFont typeface="Arial" panose="020B0604020202020204" pitchFamily="34" charset="0"/>
                <a:buNone/>
              </a:pPr>
              <a:t>16</a:t>
            </a:fld>
            <a:endParaRPr lang="en-US" altLang="zh-CN" sz="1200" dirty="0"/>
          </a:p>
        </p:txBody>
      </p:sp>
    </p:spTree>
    <p:extLst>
      <p:ext uri="{BB962C8B-B14F-4D97-AF65-F5344CB8AC3E}">
        <p14:creationId xmlns:p14="http://schemas.microsoft.com/office/powerpoint/2010/main" val="30917041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幻灯片图像占位符 1">
            <a:extLst>
              <a:ext uri="{FF2B5EF4-FFF2-40B4-BE49-F238E27FC236}">
                <a16:creationId xmlns:a16="http://schemas.microsoft.com/office/drawing/2014/main" id="{8AA00C26-A625-534A-AB94-964F823B5A5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9" name="备注占位符 2">
            <a:extLst>
              <a:ext uri="{FF2B5EF4-FFF2-40B4-BE49-F238E27FC236}">
                <a16:creationId xmlns:a16="http://schemas.microsoft.com/office/drawing/2014/main" id="{8F69AFDE-13CC-9845-9350-2D4A0BD0EA2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/>
          <a:p>
            <a:endParaRPr kumimoji="0" lang="zh-CN" altLang="en-US" sz="28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19460" name="灯片编号占位符 3">
            <a:extLst>
              <a:ext uri="{FF2B5EF4-FFF2-40B4-BE49-F238E27FC236}">
                <a16:creationId xmlns:a16="http://schemas.microsoft.com/office/drawing/2014/main" id="{C8C7D3BA-33E5-AB4E-BD60-2A6E64F63DEA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buFont typeface="Arial" panose="020B0604020202020204" pitchFamily="34" charset="0"/>
              <a:buNone/>
            </a:pPr>
            <a:fld id="{119CEB1A-A237-854E-BF1E-F40C32D03DF4}" type="slidenum">
              <a:rPr lang="zh-CN" altLang="en-US" sz="1200"/>
              <a:pPr algn="r" eaLnBrk="1" hangingPunct="1">
                <a:buFont typeface="Arial" panose="020B0604020202020204" pitchFamily="34" charset="0"/>
                <a:buNone/>
              </a:pPr>
              <a:t>17</a:t>
            </a:fld>
            <a:endParaRPr lang="en-US" altLang="zh-CN" sz="1200" dirty="0"/>
          </a:p>
        </p:txBody>
      </p:sp>
    </p:spTree>
    <p:extLst>
      <p:ext uri="{BB962C8B-B14F-4D97-AF65-F5344CB8AC3E}">
        <p14:creationId xmlns:p14="http://schemas.microsoft.com/office/powerpoint/2010/main" val="374170814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幻灯片图像占位符 1">
            <a:extLst>
              <a:ext uri="{FF2B5EF4-FFF2-40B4-BE49-F238E27FC236}">
                <a16:creationId xmlns:a16="http://schemas.microsoft.com/office/drawing/2014/main" id="{8AA00C26-A625-534A-AB94-964F823B5A5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9" name="备注占位符 2">
            <a:extLst>
              <a:ext uri="{FF2B5EF4-FFF2-40B4-BE49-F238E27FC236}">
                <a16:creationId xmlns:a16="http://schemas.microsoft.com/office/drawing/2014/main" id="{8F69AFDE-13CC-9845-9350-2D4A0BD0EA2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/>
          <a:p>
            <a:endParaRPr kumimoji="0" lang="zh-CN" altLang="en-US" sz="28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19460" name="灯片编号占位符 3">
            <a:extLst>
              <a:ext uri="{FF2B5EF4-FFF2-40B4-BE49-F238E27FC236}">
                <a16:creationId xmlns:a16="http://schemas.microsoft.com/office/drawing/2014/main" id="{C8C7D3BA-33E5-AB4E-BD60-2A6E64F63DEA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buFont typeface="Arial" panose="020B0604020202020204" pitchFamily="34" charset="0"/>
              <a:buNone/>
            </a:pPr>
            <a:fld id="{119CEB1A-A237-854E-BF1E-F40C32D03DF4}" type="slidenum">
              <a:rPr lang="zh-CN" altLang="en-US" sz="1200"/>
              <a:pPr algn="r" eaLnBrk="1" hangingPunct="1">
                <a:buFont typeface="Arial" panose="020B0604020202020204" pitchFamily="34" charset="0"/>
                <a:buNone/>
              </a:pPr>
              <a:t>18</a:t>
            </a:fld>
            <a:endParaRPr lang="en-US" altLang="zh-CN" sz="1200" dirty="0"/>
          </a:p>
        </p:txBody>
      </p:sp>
    </p:spTree>
    <p:extLst>
      <p:ext uri="{BB962C8B-B14F-4D97-AF65-F5344CB8AC3E}">
        <p14:creationId xmlns:p14="http://schemas.microsoft.com/office/powerpoint/2010/main" val="28762621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幻灯片图像占位符 1">
            <a:extLst>
              <a:ext uri="{FF2B5EF4-FFF2-40B4-BE49-F238E27FC236}">
                <a16:creationId xmlns:a16="http://schemas.microsoft.com/office/drawing/2014/main" id="{8AA00C26-A625-534A-AB94-964F823B5A5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9" name="备注占位符 2">
            <a:extLst>
              <a:ext uri="{FF2B5EF4-FFF2-40B4-BE49-F238E27FC236}">
                <a16:creationId xmlns:a16="http://schemas.microsoft.com/office/drawing/2014/main" id="{8F69AFDE-13CC-9845-9350-2D4A0BD0EA2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/>
          <a:p>
            <a:endParaRPr kumimoji="0" lang="zh-CN" altLang="en-US" sz="28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19460" name="灯片编号占位符 3">
            <a:extLst>
              <a:ext uri="{FF2B5EF4-FFF2-40B4-BE49-F238E27FC236}">
                <a16:creationId xmlns:a16="http://schemas.microsoft.com/office/drawing/2014/main" id="{C8C7D3BA-33E5-AB4E-BD60-2A6E64F63DEA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buFont typeface="Arial" panose="020B0604020202020204" pitchFamily="34" charset="0"/>
              <a:buNone/>
            </a:pPr>
            <a:fld id="{119CEB1A-A237-854E-BF1E-F40C32D03DF4}" type="slidenum">
              <a:rPr lang="zh-CN" altLang="en-US" sz="1200"/>
              <a:pPr algn="r" eaLnBrk="1" hangingPunct="1">
                <a:buFont typeface="Arial" panose="020B0604020202020204" pitchFamily="34" charset="0"/>
                <a:buNone/>
              </a:pPr>
              <a:t>19</a:t>
            </a:fld>
            <a:endParaRPr lang="en-US" altLang="zh-CN" sz="1200" dirty="0"/>
          </a:p>
        </p:txBody>
      </p:sp>
    </p:spTree>
    <p:extLst>
      <p:ext uri="{BB962C8B-B14F-4D97-AF65-F5344CB8AC3E}">
        <p14:creationId xmlns:p14="http://schemas.microsoft.com/office/powerpoint/2010/main" val="38967012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幻灯片图像占位符 1">
            <a:extLst>
              <a:ext uri="{FF2B5EF4-FFF2-40B4-BE49-F238E27FC236}">
                <a16:creationId xmlns:a16="http://schemas.microsoft.com/office/drawing/2014/main" id="{8AA00C26-A625-534A-AB94-964F823B5A5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9" name="备注占位符 2">
            <a:extLst>
              <a:ext uri="{FF2B5EF4-FFF2-40B4-BE49-F238E27FC236}">
                <a16:creationId xmlns:a16="http://schemas.microsoft.com/office/drawing/2014/main" id="{8F69AFDE-13CC-9845-9350-2D4A0BD0EA2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/>
          <a:p>
            <a:endParaRPr kumimoji="0" lang="zh-CN" altLang="en-US" sz="28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19460" name="灯片编号占位符 3">
            <a:extLst>
              <a:ext uri="{FF2B5EF4-FFF2-40B4-BE49-F238E27FC236}">
                <a16:creationId xmlns:a16="http://schemas.microsoft.com/office/drawing/2014/main" id="{C8C7D3BA-33E5-AB4E-BD60-2A6E64F63DEA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buFont typeface="Arial" panose="020B0604020202020204" pitchFamily="34" charset="0"/>
              <a:buNone/>
            </a:pPr>
            <a:fld id="{119CEB1A-A237-854E-BF1E-F40C32D03DF4}" type="slidenum">
              <a:rPr lang="zh-CN" altLang="en-US" sz="1200"/>
              <a:pPr algn="r" eaLnBrk="1" hangingPunct="1">
                <a:buFont typeface="Arial" panose="020B0604020202020204" pitchFamily="34" charset="0"/>
                <a:buNone/>
              </a:pPr>
              <a:t>2</a:t>
            </a:fld>
            <a:endParaRPr lang="en-US" altLang="zh-CN" sz="1200" dirty="0"/>
          </a:p>
        </p:txBody>
      </p:sp>
    </p:spTree>
    <p:extLst>
      <p:ext uri="{BB962C8B-B14F-4D97-AF65-F5344CB8AC3E}">
        <p14:creationId xmlns:p14="http://schemas.microsoft.com/office/powerpoint/2010/main" val="156450788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幻灯片图像占位符 1">
            <a:extLst>
              <a:ext uri="{FF2B5EF4-FFF2-40B4-BE49-F238E27FC236}">
                <a16:creationId xmlns:a16="http://schemas.microsoft.com/office/drawing/2014/main" id="{8AA00C26-A625-534A-AB94-964F823B5A5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9" name="备注占位符 2">
            <a:extLst>
              <a:ext uri="{FF2B5EF4-FFF2-40B4-BE49-F238E27FC236}">
                <a16:creationId xmlns:a16="http://schemas.microsoft.com/office/drawing/2014/main" id="{8F69AFDE-13CC-9845-9350-2D4A0BD0EA2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/>
          <a:p>
            <a:endParaRPr kumimoji="0" lang="zh-CN" altLang="en-US" sz="28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19460" name="灯片编号占位符 3">
            <a:extLst>
              <a:ext uri="{FF2B5EF4-FFF2-40B4-BE49-F238E27FC236}">
                <a16:creationId xmlns:a16="http://schemas.microsoft.com/office/drawing/2014/main" id="{C8C7D3BA-33E5-AB4E-BD60-2A6E64F63DEA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buFont typeface="Arial" panose="020B0604020202020204" pitchFamily="34" charset="0"/>
              <a:buNone/>
            </a:pPr>
            <a:fld id="{119CEB1A-A237-854E-BF1E-F40C32D03DF4}" type="slidenum">
              <a:rPr lang="zh-CN" altLang="en-US" sz="1200"/>
              <a:pPr algn="r" eaLnBrk="1" hangingPunct="1">
                <a:buFont typeface="Arial" panose="020B0604020202020204" pitchFamily="34" charset="0"/>
                <a:buNone/>
              </a:pPr>
              <a:t>20</a:t>
            </a:fld>
            <a:endParaRPr lang="en-US" altLang="zh-CN" sz="1200" dirty="0"/>
          </a:p>
        </p:txBody>
      </p:sp>
    </p:spTree>
    <p:extLst>
      <p:ext uri="{BB962C8B-B14F-4D97-AF65-F5344CB8AC3E}">
        <p14:creationId xmlns:p14="http://schemas.microsoft.com/office/powerpoint/2010/main" val="20125854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幻灯片图像占位符 1">
            <a:extLst>
              <a:ext uri="{FF2B5EF4-FFF2-40B4-BE49-F238E27FC236}">
                <a16:creationId xmlns:a16="http://schemas.microsoft.com/office/drawing/2014/main" id="{8AA00C26-A625-534A-AB94-964F823B5A5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9" name="备注占位符 2">
            <a:extLst>
              <a:ext uri="{FF2B5EF4-FFF2-40B4-BE49-F238E27FC236}">
                <a16:creationId xmlns:a16="http://schemas.microsoft.com/office/drawing/2014/main" id="{8F69AFDE-13CC-9845-9350-2D4A0BD0EA2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/>
          <a:p>
            <a:endParaRPr kumimoji="0" lang="zh-CN" altLang="en-US" sz="28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19460" name="灯片编号占位符 3">
            <a:extLst>
              <a:ext uri="{FF2B5EF4-FFF2-40B4-BE49-F238E27FC236}">
                <a16:creationId xmlns:a16="http://schemas.microsoft.com/office/drawing/2014/main" id="{C8C7D3BA-33E5-AB4E-BD60-2A6E64F63DEA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buFont typeface="Arial" panose="020B0604020202020204" pitchFamily="34" charset="0"/>
              <a:buNone/>
            </a:pPr>
            <a:fld id="{119CEB1A-A237-854E-BF1E-F40C32D03DF4}" type="slidenum">
              <a:rPr lang="zh-CN" altLang="en-US" sz="1200"/>
              <a:pPr algn="r" eaLnBrk="1" hangingPunct="1">
                <a:buFont typeface="Arial" panose="020B0604020202020204" pitchFamily="34" charset="0"/>
                <a:buNone/>
              </a:pPr>
              <a:t>21</a:t>
            </a:fld>
            <a:endParaRPr lang="en-US" altLang="zh-CN" sz="1200" dirty="0"/>
          </a:p>
        </p:txBody>
      </p:sp>
    </p:spTree>
    <p:extLst>
      <p:ext uri="{BB962C8B-B14F-4D97-AF65-F5344CB8AC3E}">
        <p14:creationId xmlns:p14="http://schemas.microsoft.com/office/powerpoint/2010/main" val="6781908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幻灯片图像占位符 1">
            <a:extLst>
              <a:ext uri="{FF2B5EF4-FFF2-40B4-BE49-F238E27FC236}">
                <a16:creationId xmlns:a16="http://schemas.microsoft.com/office/drawing/2014/main" id="{8AA00C26-A625-534A-AB94-964F823B5A5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9" name="备注占位符 2">
            <a:extLst>
              <a:ext uri="{FF2B5EF4-FFF2-40B4-BE49-F238E27FC236}">
                <a16:creationId xmlns:a16="http://schemas.microsoft.com/office/drawing/2014/main" id="{8F69AFDE-13CC-9845-9350-2D4A0BD0EA2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/>
          <a:p>
            <a:endParaRPr kumimoji="0" lang="zh-CN" altLang="en-US" sz="28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19460" name="灯片编号占位符 3">
            <a:extLst>
              <a:ext uri="{FF2B5EF4-FFF2-40B4-BE49-F238E27FC236}">
                <a16:creationId xmlns:a16="http://schemas.microsoft.com/office/drawing/2014/main" id="{C8C7D3BA-33E5-AB4E-BD60-2A6E64F63DEA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buFont typeface="Arial" panose="020B0604020202020204" pitchFamily="34" charset="0"/>
              <a:buNone/>
            </a:pPr>
            <a:fld id="{119CEB1A-A237-854E-BF1E-F40C32D03DF4}" type="slidenum">
              <a:rPr lang="zh-CN" altLang="en-US" sz="1200"/>
              <a:pPr algn="r" eaLnBrk="1" hangingPunct="1">
                <a:buFont typeface="Arial" panose="020B0604020202020204" pitchFamily="34" charset="0"/>
                <a:buNone/>
              </a:pPr>
              <a:t>22</a:t>
            </a:fld>
            <a:endParaRPr lang="en-US" altLang="zh-CN" sz="1200" dirty="0"/>
          </a:p>
        </p:txBody>
      </p:sp>
    </p:spTree>
    <p:extLst>
      <p:ext uri="{BB962C8B-B14F-4D97-AF65-F5344CB8AC3E}">
        <p14:creationId xmlns:p14="http://schemas.microsoft.com/office/powerpoint/2010/main" val="33943978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幻灯片图像占位符 1">
            <a:extLst>
              <a:ext uri="{FF2B5EF4-FFF2-40B4-BE49-F238E27FC236}">
                <a16:creationId xmlns:a16="http://schemas.microsoft.com/office/drawing/2014/main" id="{8AA00C26-A625-534A-AB94-964F823B5A5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9" name="备注占位符 2">
            <a:extLst>
              <a:ext uri="{FF2B5EF4-FFF2-40B4-BE49-F238E27FC236}">
                <a16:creationId xmlns:a16="http://schemas.microsoft.com/office/drawing/2014/main" id="{8F69AFDE-13CC-9845-9350-2D4A0BD0EA2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/>
          <a:p>
            <a:endParaRPr kumimoji="0" lang="zh-CN" altLang="en-US" sz="28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19460" name="灯片编号占位符 3">
            <a:extLst>
              <a:ext uri="{FF2B5EF4-FFF2-40B4-BE49-F238E27FC236}">
                <a16:creationId xmlns:a16="http://schemas.microsoft.com/office/drawing/2014/main" id="{C8C7D3BA-33E5-AB4E-BD60-2A6E64F63DEA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buFont typeface="Arial" panose="020B0604020202020204" pitchFamily="34" charset="0"/>
              <a:buNone/>
            </a:pPr>
            <a:fld id="{119CEB1A-A237-854E-BF1E-F40C32D03DF4}" type="slidenum">
              <a:rPr lang="zh-CN" altLang="en-US" sz="1200"/>
              <a:pPr algn="r" eaLnBrk="1" hangingPunct="1">
                <a:buFont typeface="Arial" panose="020B0604020202020204" pitchFamily="34" charset="0"/>
                <a:buNone/>
              </a:pPr>
              <a:t>23</a:t>
            </a:fld>
            <a:endParaRPr lang="en-US" altLang="zh-CN" sz="1200" dirty="0"/>
          </a:p>
        </p:txBody>
      </p:sp>
    </p:spTree>
    <p:extLst>
      <p:ext uri="{BB962C8B-B14F-4D97-AF65-F5344CB8AC3E}">
        <p14:creationId xmlns:p14="http://schemas.microsoft.com/office/powerpoint/2010/main" val="220378272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幻灯片图像占位符 1">
            <a:extLst>
              <a:ext uri="{FF2B5EF4-FFF2-40B4-BE49-F238E27FC236}">
                <a16:creationId xmlns:a16="http://schemas.microsoft.com/office/drawing/2014/main" id="{8AA00C26-A625-534A-AB94-964F823B5A5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9" name="备注占位符 2">
            <a:extLst>
              <a:ext uri="{FF2B5EF4-FFF2-40B4-BE49-F238E27FC236}">
                <a16:creationId xmlns:a16="http://schemas.microsoft.com/office/drawing/2014/main" id="{8F69AFDE-13CC-9845-9350-2D4A0BD0EA2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/>
          <a:p>
            <a:endParaRPr kumimoji="0" lang="zh-CN" altLang="en-US" sz="28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19460" name="灯片编号占位符 3">
            <a:extLst>
              <a:ext uri="{FF2B5EF4-FFF2-40B4-BE49-F238E27FC236}">
                <a16:creationId xmlns:a16="http://schemas.microsoft.com/office/drawing/2014/main" id="{C8C7D3BA-33E5-AB4E-BD60-2A6E64F63DEA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buFont typeface="Arial" panose="020B0604020202020204" pitchFamily="34" charset="0"/>
              <a:buNone/>
            </a:pPr>
            <a:fld id="{119CEB1A-A237-854E-BF1E-F40C32D03DF4}" type="slidenum">
              <a:rPr lang="zh-CN" altLang="en-US" sz="1200"/>
              <a:pPr algn="r" eaLnBrk="1" hangingPunct="1">
                <a:buFont typeface="Arial" panose="020B0604020202020204" pitchFamily="34" charset="0"/>
                <a:buNone/>
              </a:pPr>
              <a:t>24</a:t>
            </a:fld>
            <a:endParaRPr lang="en-US" altLang="zh-CN" sz="1200" dirty="0"/>
          </a:p>
        </p:txBody>
      </p:sp>
    </p:spTree>
    <p:extLst>
      <p:ext uri="{BB962C8B-B14F-4D97-AF65-F5344CB8AC3E}">
        <p14:creationId xmlns:p14="http://schemas.microsoft.com/office/powerpoint/2010/main" val="256182592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幻灯片图像占位符 1">
            <a:extLst>
              <a:ext uri="{FF2B5EF4-FFF2-40B4-BE49-F238E27FC236}">
                <a16:creationId xmlns:a16="http://schemas.microsoft.com/office/drawing/2014/main" id="{8AA00C26-A625-534A-AB94-964F823B5A5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9" name="备注占位符 2">
            <a:extLst>
              <a:ext uri="{FF2B5EF4-FFF2-40B4-BE49-F238E27FC236}">
                <a16:creationId xmlns:a16="http://schemas.microsoft.com/office/drawing/2014/main" id="{8F69AFDE-13CC-9845-9350-2D4A0BD0EA2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/>
          <a:p>
            <a:endParaRPr kumimoji="0" lang="zh-CN" altLang="en-US" sz="28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19460" name="灯片编号占位符 3">
            <a:extLst>
              <a:ext uri="{FF2B5EF4-FFF2-40B4-BE49-F238E27FC236}">
                <a16:creationId xmlns:a16="http://schemas.microsoft.com/office/drawing/2014/main" id="{C8C7D3BA-33E5-AB4E-BD60-2A6E64F63DEA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buFont typeface="Arial" panose="020B0604020202020204" pitchFamily="34" charset="0"/>
              <a:buNone/>
            </a:pPr>
            <a:fld id="{119CEB1A-A237-854E-BF1E-F40C32D03DF4}" type="slidenum">
              <a:rPr lang="zh-CN" altLang="en-US" sz="1200"/>
              <a:pPr algn="r" eaLnBrk="1" hangingPunct="1">
                <a:buFont typeface="Arial" panose="020B0604020202020204" pitchFamily="34" charset="0"/>
                <a:buNone/>
              </a:pPr>
              <a:t>25</a:t>
            </a:fld>
            <a:endParaRPr lang="en-US" altLang="zh-CN" sz="1200" dirty="0"/>
          </a:p>
        </p:txBody>
      </p:sp>
    </p:spTree>
    <p:extLst>
      <p:ext uri="{BB962C8B-B14F-4D97-AF65-F5344CB8AC3E}">
        <p14:creationId xmlns:p14="http://schemas.microsoft.com/office/powerpoint/2010/main" val="15640736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幻灯片图像占位符 1">
            <a:extLst>
              <a:ext uri="{FF2B5EF4-FFF2-40B4-BE49-F238E27FC236}">
                <a16:creationId xmlns:a16="http://schemas.microsoft.com/office/drawing/2014/main" id="{8AA00C26-A625-534A-AB94-964F823B5A5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9" name="备注占位符 2">
            <a:extLst>
              <a:ext uri="{FF2B5EF4-FFF2-40B4-BE49-F238E27FC236}">
                <a16:creationId xmlns:a16="http://schemas.microsoft.com/office/drawing/2014/main" id="{8F69AFDE-13CC-9845-9350-2D4A0BD0EA2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/>
          <a:p>
            <a:endParaRPr kumimoji="0" lang="zh-CN" altLang="en-US" sz="28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19460" name="灯片编号占位符 3">
            <a:extLst>
              <a:ext uri="{FF2B5EF4-FFF2-40B4-BE49-F238E27FC236}">
                <a16:creationId xmlns:a16="http://schemas.microsoft.com/office/drawing/2014/main" id="{C8C7D3BA-33E5-AB4E-BD60-2A6E64F63DEA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buFont typeface="Arial" panose="020B0604020202020204" pitchFamily="34" charset="0"/>
              <a:buNone/>
            </a:pPr>
            <a:fld id="{119CEB1A-A237-854E-BF1E-F40C32D03DF4}" type="slidenum">
              <a:rPr lang="zh-CN" altLang="en-US" sz="1200"/>
              <a:pPr algn="r" eaLnBrk="1" hangingPunct="1">
                <a:buFont typeface="Arial" panose="020B0604020202020204" pitchFamily="34" charset="0"/>
                <a:buNone/>
              </a:pPr>
              <a:t>26</a:t>
            </a:fld>
            <a:endParaRPr lang="en-US" altLang="zh-CN" sz="1200" dirty="0"/>
          </a:p>
        </p:txBody>
      </p:sp>
    </p:spTree>
    <p:extLst>
      <p:ext uri="{BB962C8B-B14F-4D97-AF65-F5344CB8AC3E}">
        <p14:creationId xmlns:p14="http://schemas.microsoft.com/office/powerpoint/2010/main" val="36943465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幻灯片图像占位符 1">
            <a:extLst>
              <a:ext uri="{FF2B5EF4-FFF2-40B4-BE49-F238E27FC236}">
                <a16:creationId xmlns:a16="http://schemas.microsoft.com/office/drawing/2014/main" id="{8AA00C26-A625-534A-AB94-964F823B5A5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9" name="备注占位符 2">
            <a:extLst>
              <a:ext uri="{FF2B5EF4-FFF2-40B4-BE49-F238E27FC236}">
                <a16:creationId xmlns:a16="http://schemas.microsoft.com/office/drawing/2014/main" id="{8F69AFDE-13CC-9845-9350-2D4A0BD0EA2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/>
          <a:p>
            <a:endParaRPr kumimoji="0" lang="zh-CN" altLang="en-US" sz="28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19460" name="灯片编号占位符 3">
            <a:extLst>
              <a:ext uri="{FF2B5EF4-FFF2-40B4-BE49-F238E27FC236}">
                <a16:creationId xmlns:a16="http://schemas.microsoft.com/office/drawing/2014/main" id="{C8C7D3BA-33E5-AB4E-BD60-2A6E64F63DEA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buFont typeface="Arial" panose="020B0604020202020204" pitchFamily="34" charset="0"/>
              <a:buNone/>
            </a:pPr>
            <a:fld id="{119CEB1A-A237-854E-BF1E-F40C32D03DF4}" type="slidenum">
              <a:rPr lang="zh-CN" altLang="en-US" sz="1200"/>
              <a:pPr algn="r" eaLnBrk="1" hangingPunct="1">
                <a:buFont typeface="Arial" panose="020B0604020202020204" pitchFamily="34" charset="0"/>
                <a:buNone/>
              </a:pPr>
              <a:t>32</a:t>
            </a:fld>
            <a:endParaRPr lang="en-US" altLang="zh-CN" sz="1200" dirty="0"/>
          </a:p>
        </p:txBody>
      </p:sp>
    </p:spTree>
    <p:extLst>
      <p:ext uri="{BB962C8B-B14F-4D97-AF65-F5344CB8AC3E}">
        <p14:creationId xmlns:p14="http://schemas.microsoft.com/office/powerpoint/2010/main" val="10439063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幻灯片图像占位符 1">
            <a:extLst>
              <a:ext uri="{FF2B5EF4-FFF2-40B4-BE49-F238E27FC236}">
                <a16:creationId xmlns:a16="http://schemas.microsoft.com/office/drawing/2014/main" id="{8AA00C26-A625-534A-AB94-964F823B5A5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9" name="备注占位符 2">
            <a:extLst>
              <a:ext uri="{FF2B5EF4-FFF2-40B4-BE49-F238E27FC236}">
                <a16:creationId xmlns:a16="http://schemas.microsoft.com/office/drawing/2014/main" id="{8F69AFDE-13CC-9845-9350-2D4A0BD0EA2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/>
          <a:p>
            <a:endParaRPr kumimoji="0" lang="zh-CN" altLang="en-US" sz="28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19460" name="灯片编号占位符 3">
            <a:extLst>
              <a:ext uri="{FF2B5EF4-FFF2-40B4-BE49-F238E27FC236}">
                <a16:creationId xmlns:a16="http://schemas.microsoft.com/office/drawing/2014/main" id="{C8C7D3BA-33E5-AB4E-BD60-2A6E64F63DEA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buFont typeface="Arial" panose="020B0604020202020204" pitchFamily="34" charset="0"/>
              <a:buNone/>
            </a:pPr>
            <a:fld id="{119CEB1A-A237-854E-BF1E-F40C32D03DF4}" type="slidenum">
              <a:rPr lang="zh-CN" altLang="en-US" sz="1200"/>
              <a:pPr algn="r" eaLnBrk="1" hangingPunct="1">
                <a:buFont typeface="Arial" panose="020B0604020202020204" pitchFamily="34" charset="0"/>
                <a:buNone/>
              </a:pPr>
              <a:t>33</a:t>
            </a:fld>
            <a:endParaRPr lang="en-US" altLang="zh-CN" sz="1200" dirty="0"/>
          </a:p>
        </p:txBody>
      </p:sp>
    </p:spTree>
    <p:extLst>
      <p:ext uri="{BB962C8B-B14F-4D97-AF65-F5344CB8AC3E}">
        <p14:creationId xmlns:p14="http://schemas.microsoft.com/office/powerpoint/2010/main" val="1758144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幻灯片图像占位符 1">
            <a:extLst>
              <a:ext uri="{FF2B5EF4-FFF2-40B4-BE49-F238E27FC236}">
                <a16:creationId xmlns:a16="http://schemas.microsoft.com/office/drawing/2014/main" id="{8AA00C26-A625-534A-AB94-964F823B5A5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9" name="备注占位符 2">
            <a:extLst>
              <a:ext uri="{FF2B5EF4-FFF2-40B4-BE49-F238E27FC236}">
                <a16:creationId xmlns:a16="http://schemas.microsoft.com/office/drawing/2014/main" id="{8F69AFDE-13CC-9845-9350-2D4A0BD0EA2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/>
          <a:p>
            <a:endParaRPr kumimoji="0" lang="zh-CN" altLang="en-US" sz="28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19460" name="灯片编号占位符 3">
            <a:extLst>
              <a:ext uri="{FF2B5EF4-FFF2-40B4-BE49-F238E27FC236}">
                <a16:creationId xmlns:a16="http://schemas.microsoft.com/office/drawing/2014/main" id="{C8C7D3BA-33E5-AB4E-BD60-2A6E64F63DEA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buFont typeface="Arial" panose="020B0604020202020204" pitchFamily="34" charset="0"/>
              <a:buNone/>
            </a:pPr>
            <a:fld id="{119CEB1A-A237-854E-BF1E-F40C32D03DF4}" type="slidenum">
              <a:rPr lang="zh-CN" altLang="en-US" sz="1200"/>
              <a:pPr algn="r" eaLnBrk="1" hangingPunct="1">
                <a:buFont typeface="Arial" panose="020B0604020202020204" pitchFamily="34" charset="0"/>
                <a:buNone/>
              </a:pPr>
              <a:t>34</a:t>
            </a:fld>
            <a:endParaRPr lang="en-US" altLang="zh-CN" sz="1200" dirty="0"/>
          </a:p>
        </p:txBody>
      </p:sp>
    </p:spTree>
    <p:extLst>
      <p:ext uri="{BB962C8B-B14F-4D97-AF65-F5344CB8AC3E}">
        <p14:creationId xmlns:p14="http://schemas.microsoft.com/office/powerpoint/2010/main" val="29853373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幻灯片图像占位符 1">
            <a:extLst>
              <a:ext uri="{FF2B5EF4-FFF2-40B4-BE49-F238E27FC236}">
                <a16:creationId xmlns:a16="http://schemas.microsoft.com/office/drawing/2014/main" id="{8AA00C26-A625-534A-AB94-964F823B5A5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9" name="备注占位符 2">
            <a:extLst>
              <a:ext uri="{FF2B5EF4-FFF2-40B4-BE49-F238E27FC236}">
                <a16:creationId xmlns:a16="http://schemas.microsoft.com/office/drawing/2014/main" id="{8F69AFDE-13CC-9845-9350-2D4A0BD0EA2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/>
          <a:p>
            <a:endParaRPr kumimoji="0" lang="zh-CN" altLang="en-US" sz="28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19460" name="灯片编号占位符 3">
            <a:extLst>
              <a:ext uri="{FF2B5EF4-FFF2-40B4-BE49-F238E27FC236}">
                <a16:creationId xmlns:a16="http://schemas.microsoft.com/office/drawing/2014/main" id="{C8C7D3BA-33E5-AB4E-BD60-2A6E64F63DEA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buFont typeface="Arial" panose="020B0604020202020204" pitchFamily="34" charset="0"/>
              <a:buNone/>
            </a:pPr>
            <a:fld id="{119CEB1A-A237-854E-BF1E-F40C32D03DF4}" type="slidenum">
              <a:rPr lang="zh-CN" altLang="en-US" sz="1200"/>
              <a:pPr algn="r" eaLnBrk="1" hangingPunct="1">
                <a:buFont typeface="Arial" panose="020B0604020202020204" pitchFamily="34" charset="0"/>
                <a:buNone/>
              </a:pPr>
              <a:t>3</a:t>
            </a:fld>
            <a:endParaRPr lang="en-US" altLang="zh-CN" sz="1200" dirty="0"/>
          </a:p>
        </p:txBody>
      </p:sp>
    </p:spTree>
    <p:extLst>
      <p:ext uri="{BB962C8B-B14F-4D97-AF65-F5344CB8AC3E}">
        <p14:creationId xmlns:p14="http://schemas.microsoft.com/office/powerpoint/2010/main" val="1706475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幻灯片图像占位符 1">
            <a:extLst>
              <a:ext uri="{FF2B5EF4-FFF2-40B4-BE49-F238E27FC236}">
                <a16:creationId xmlns:a16="http://schemas.microsoft.com/office/drawing/2014/main" id="{8AA00C26-A625-534A-AB94-964F823B5A5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9" name="备注占位符 2">
            <a:extLst>
              <a:ext uri="{FF2B5EF4-FFF2-40B4-BE49-F238E27FC236}">
                <a16:creationId xmlns:a16="http://schemas.microsoft.com/office/drawing/2014/main" id="{8F69AFDE-13CC-9845-9350-2D4A0BD0EA2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/>
          <a:p>
            <a:endParaRPr kumimoji="0" lang="zh-CN" altLang="en-US" sz="28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19460" name="灯片编号占位符 3">
            <a:extLst>
              <a:ext uri="{FF2B5EF4-FFF2-40B4-BE49-F238E27FC236}">
                <a16:creationId xmlns:a16="http://schemas.microsoft.com/office/drawing/2014/main" id="{C8C7D3BA-33E5-AB4E-BD60-2A6E64F63DEA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buFont typeface="Arial" panose="020B0604020202020204" pitchFamily="34" charset="0"/>
              <a:buNone/>
            </a:pPr>
            <a:fld id="{119CEB1A-A237-854E-BF1E-F40C32D03DF4}" type="slidenum">
              <a:rPr lang="zh-CN" altLang="en-US" sz="1200"/>
              <a:pPr algn="r" eaLnBrk="1" hangingPunct="1">
                <a:buFont typeface="Arial" panose="020B0604020202020204" pitchFamily="34" charset="0"/>
                <a:buNone/>
              </a:pPr>
              <a:t>35</a:t>
            </a:fld>
            <a:endParaRPr lang="en-US" altLang="zh-CN" sz="1200" dirty="0"/>
          </a:p>
        </p:txBody>
      </p:sp>
    </p:spTree>
    <p:extLst>
      <p:ext uri="{BB962C8B-B14F-4D97-AF65-F5344CB8AC3E}">
        <p14:creationId xmlns:p14="http://schemas.microsoft.com/office/powerpoint/2010/main" val="21448914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幻灯片图像占位符 1">
            <a:extLst>
              <a:ext uri="{FF2B5EF4-FFF2-40B4-BE49-F238E27FC236}">
                <a16:creationId xmlns:a16="http://schemas.microsoft.com/office/drawing/2014/main" id="{8AA00C26-A625-534A-AB94-964F823B5A5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9" name="备注占位符 2">
            <a:extLst>
              <a:ext uri="{FF2B5EF4-FFF2-40B4-BE49-F238E27FC236}">
                <a16:creationId xmlns:a16="http://schemas.microsoft.com/office/drawing/2014/main" id="{8F69AFDE-13CC-9845-9350-2D4A0BD0EA2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/>
          <a:p>
            <a:endParaRPr kumimoji="0" lang="zh-CN" altLang="en-US" sz="28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19460" name="灯片编号占位符 3">
            <a:extLst>
              <a:ext uri="{FF2B5EF4-FFF2-40B4-BE49-F238E27FC236}">
                <a16:creationId xmlns:a16="http://schemas.microsoft.com/office/drawing/2014/main" id="{C8C7D3BA-33E5-AB4E-BD60-2A6E64F63DEA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buFont typeface="Arial" panose="020B0604020202020204" pitchFamily="34" charset="0"/>
              <a:buNone/>
            </a:pPr>
            <a:fld id="{119CEB1A-A237-854E-BF1E-F40C32D03DF4}" type="slidenum">
              <a:rPr lang="zh-CN" altLang="en-US" sz="1200"/>
              <a:pPr algn="r" eaLnBrk="1" hangingPunct="1">
                <a:buFont typeface="Arial" panose="020B0604020202020204" pitchFamily="34" charset="0"/>
                <a:buNone/>
              </a:pPr>
              <a:t>36</a:t>
            </a:fld>
            <a:endParaRPr lang="en-US" altLang="zh-CN" sz="1200" dirty="0"/>
          </a:p>
        </p:txBody>
      </p:sp>
    </p:spTree>
    <p:extLst>
      <p:ext uri="{BB962C8B-B14F-4D97-AF65-F5344CB8AC3E}">
        <p14:creationId xmlns:p14="http://schemas.microsoft.com/office/powerpoint/2010/main" val="20460701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幻灯片图像占位符 1">
            <a:extLst>
              <a:ext uri="{FF2B5EF4-FFF2-40B4-BE49-F238E27FC236}">
                <a16:creationId xmlns:a16="http://schemas.microsoft.com/office/drawing/2014/main" id="{8AA00C26-A625-534A-AB94-964F823B5A5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9" name="备注占位符 2">
            <a:extLst>
              <a:ext uri="{FF2B5EF4-FFF2-40B4-BE49-F238E27FC236}">
                <a16:creationId xmlns:a16="http://schemas.microsoft.com/office/drawing/2014/main" id="{8F69AFDE-13CC-9845-9350-2D4A0BD0EA2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/>
          <a:p>
            <a:endParaRPr kumimoji="0" lang="zh-CN" altLang="en-US" sz="28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19460" name="灯片编号占位符 3">
            <a:extLst>
              <a:ext uri="{FF2B5EF4-FFF2-40B4-BE49-F238E27FC236}">
                <a16:creationId xmlns:a16="http://schemas.microsoft.com/office/drawing/2014/main" id="{C8C7D3BA-33E5-AB4E-BD60-2A6E64F63DEA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buFont typeface="Arial" panose="020B0604020202020204" pitchFamily="34" charset="0"/>
              <a:buNone/>
            </a:pPr>
            <a:fld id="{119CEB1A-A237-854E-BF1E-F40C32D03DF4}" type="slidenum">
              <a:rPr lang="zh-CN" altLang="en-US" sz="1200"/>
              <a:pPr algn="r" eaLnBrk="1" hangingPunct="1">
                <a:buFont typeface="Arial" panose="020B0604020202020204" pitchFamily="34" charset="0"/>
                <a:buNone/>
              </a:pPr>
              <a:t>37</a:t>
            </a:fld>
            <a:endParaRPr lang="en-US" altLang="zh-CN" sz="1200" dirty="0"/>
          </a:p>
        </p:txBody>
      </p:sp>
    </p:spTree>
    <p:extLst>
      <p:ext uri="{BB962C8B-B14F-4D97-AF65-F5344CB8AC3E}">
        <p14:creationId xmlns:p14="http://schemas.microsoft.com/office/powerpoint/2010/main" val="327559266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幻灯片图像占位符 1">
            <a:extLst>
              <a:ext uri="{FF2B5EF4-FFF2-40B4-BE49-F238E27FC236}">
                <a16:creationId xmlns:a16="http://schemas.microsoft.com/office/drawing/2014/main" id="{8AA00C26-A625-534A-AB94-964F823B5A5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9" name="备注占位符 2">
            <a:extLst>
              <a:ext uri="{FF2B5EF4-FFF2-40B4-BE49-F238E27FC236}">
                <a16:creationId xmlns:a16="http://schemas.microsoft.com/office/drawing/2014/main" id="{8F69AFDE-13CC-9845-9350-2D4A0BD0EA2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/>
          <a:p>
            <a:endParaRPr kumimoji="0" lang="zh-CN" altLang="en-US" sz="28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19460" name="灯片编号占位符 3">
            <a:extLst>
              <a:ext uri="{FF2B5EF4-FFF2-40B4-BE49-F238E27FC236}">
                <a16:creationId xmlns:a16="http://schemas.microsoft.com/office/drawing/2014/main" id="{C8C7D3BA-33E5-AB4E-BD60-2A6E64F63DEA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buFont typeface="Arial" panose="020B0604020202020204" pitchFamily="34" charset="0"/>
              <a:buNone/>
            </a:pPr>
            <a:fld id="{119CEB1A-A237-854E-BF1E-F40C32D03DF4}" type="slidenum">
              <a:rPr lang="zh-CN" altLang="en-US" sz="1200"/>
              <a:pPr algn="r" eaLnBrk="1" hangingPunct="1">
                <a:buFont typeface="Arial" panose="020B0604020202020204" pitchFamily="34" charset="0"/>
                <a:buNone/>
              </a:pPr>
              <a:t>38</a:t>
            </a:fld>
            <a:endParaRPr lang="en-US" altLang="zh-CN" sz="1200" dirty="0"/>
          </a:p>
        </p:txBody>
      </p:sp>
    </p:spTree>
    <p:extLst>
      <p:ext uri="{BB962C8B-B14F-4D97-AF65-F5344CB8AC3E}">
        <p14:creationId xmlns:p14="http://schemas.microsoft.com/office/powerpoint/2010/main" val="7629331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幻灯片图像占位符 1">
            <a:extLst>
              <a:ext uri="{FF2B5EF4-FFF2-40B4-BE49-F238E27FC236}">
                <a16:creationId xmlns:a16="http://schemas.microsoft.com/office/drawing/2014/main" id="{8AA00C26-A625-534A-AB94-964F823B5A5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9" name="备注占位符 2">
            <a:extLst>
              <a:ext uri="{FF2B5EF4-FFF2-40B4-BE49-F238E27FC236}">
                <a16:creationId xmlns:a16="http://schemas.microsoft.com/office/drawing/2014/main" id="{8F69AFDE-13CC-9845-9350-2D4A0BD0EA2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/>
          <a:p>
            <a:endParaRPr kumimoji="0" lang="zh-CN" altLang="en-US" sz="28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19460" name="灯片编号占位符 3">
            <a:extLst>
              <a:ext uri="{FF2B5EF4-FFF2-40B4-BE49-F238E27FC236}">
                <a16:creationId xmlns:a16="http://schemas.microsoft.com/office/drawing/2014/main" id="{C8C7D3BA-33E5-AB4E-BD60-2A6E64F63DEA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buFont typeface="Arial" panose="020B0604020202020204" pitchFamily="34" charset="0"/>
              <a:buNone/>
            </a:pPr>
            <a:fld id="{119CEB1A-A237-854E-BF1E-F40C32D03DF4}" type="slidenum">
              <a:rPr lang="zh-CN" altLang="en-US" sz="1200"/>
              <a:pPr algn="r" eaLnBrk="1" hangingPunct="1">
                <a:buFont typeface="Arial" panose="020B0604020202020204" pitchFamily="34" charset="0"/>
                <a:buNone/>
              </a:pPr>
              <a:t>39</a:t>
            </a:fld>
            <a:endParaRPr lang="en-US" altLang="zh-CN" sz="1200" dirty="0"/>
          </a:p>
        </p:txBody>
      </p:sp>
    </p:spTree>
    <p:extLst>
      <p:ext uri="{BB962C8B-B14F-4D97-AF65-F5344CB8AC3E}">
        <p14:creationId xmlns:p14="http://schemas.microsoft.com/office/powerpoint/2010/main" val="23399312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幻灯片图像占位符 1">
            <a:extLst>
              <a:ext uri="{FF2B5EF4-FFF2-40B4-BE49-F238E27FC236}">
                <a16:creationId xmlns:a16="http://schemas.microsoft.com/office/drawing/2014/main" id="{8AA00C26-A625-534A-AB94-964F823B5A5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9" name="备注占位符 2">
            <a:extLst>
              <a:ext uri="{FF2B5EF4-FFF2-40B4-BE49-F238E27FC236}">
                <a16:creationId xmlns:a16="http://schemas.microsoft.com/office/drawing/2014/main" id="{8F69AFDE-13CC-9845-9350-2D4A0BD0EA2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/>
          <a:p>
            <a:endParaRPr kumimoji="0" lang="zh-CN" altLang="en-US" sz="28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19460" name="灯片编号占位符 3">
            <a:extLst>
              <a:ext uri="{FF2B5EF4-FFF2-40B4-BE49-F238E27FC236}">
                <a16:creationId xmlns:a16="http://schemas.microsoft.com/office/drawing/2014/main" id="{C8C7D3BA-33E5-AB4E-BD60-2A6E64F63DEA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buFont typeface="Arial" panose="020B0604020202020204" pitchFamily="34" charset="0"/>
              <a:buNone/>
            </a:pPr>
            <a:fld id="{119CEB1A-A237-854E-BF1E-F40C32D03DF4}" type="slidenum">
              <a:rPr lang="zh-CN" altLang="en-US" sz="1200"/>
              <a:pPr algn="r" eaLnBrk="1" hangingPunct="1">
                <a:buFont typeface="Arial" panose="020B0604020202020204" pitchFamily="34" charset="0"/>
                <a:buNone/>
              </a:pPr>
              <a:t>40</a:t>
            </a:fld>
            <a:endParaRPr lang="en-US" altLang="zh-CN" sz="1200" dirty="0"/>
          </a:p>
        </p:txBody>
      </p:sp>
    </p:spTree>
    <p:extLst>
      <p:ext uri="{BB962C8B-B14F-4D97-AF65-F5344CB8AC3E}">
        <p14:creationId xmlns:p14="http://schemas.microsoft.com/office/powerpoint/2010/main" val="15874160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幻灯片图像占位符 1">
            <a:extLst>
              <a:ext uri="{FF2B5EF4-FFF2-40B4-BE49-F238E27FC236}">
                <a16:creationId xmlns:a16="http://schemas.microsoft.com/office/drawing/2014/main" id="{8AA00C26-A625-534A-AB94-964F823B5A5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9" name="备注占位符 2">
            <a:extLst>
              <a:ext uri="{FF2B5EF4-FFF2-40B4-BE49-F238E27FC236}">
                <a16:creationId xmlns:a16="http://schemas.microsoft.com/office/drawing/2014/main" id="{8F69AFDE-13CC-9845-9350-2D4A0BD0EA2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/>
          <a:p>
            <a:endParaRPr kumimoji="0" lang="zh-CN" altLang="en-US" sz="28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19460" name="灯片编号占位符 3">
            <a:extLst>
              <a:ext uri="{FF2B5EF4-FFF2-40B4-BE49-F238E27FC236}">
                <a16:creationId xmlns:a16="http://schemas.microsoft.com/office/drawing/2014/main" id="{C8C7D3BA-33E5-AB4E-BD60-2A6E64F63DEA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buFont typeface="Arial" panose="020B0604020202020204" pitchFamily="34" charset="0"/>
              <a:buNone/>
            </a:pPr>
            <a:fld id="{119CEB1A-A237-854E-BF1E-F40C32D03DF4}" type="slidenum">
              <a:rPr lang="zh-CN" altLang="en-US" sz="1200"/>
              <a:pPr algn="r" eaLnBrk="1" hangingPunct="1">
                <a:buFont typeface="Arial" panose="020B0604020202020204" pitchFamily="34" charset="0"/>
                <a:buNone/>
              </a:pPr>
              <a:t>41</a:t>
            </a:fld>
            <a:endParaRPr lang="en-US" altLang="zh-CN" sz="1200" dirty="0"/>
          </a:p>
        </p:txBody>
      </p:sp>
    </p:spTree>
    <p:extLst>
      <p:ext uri="{BB962C8B-B14F-4D97-AF65-F5344CB8AC3E}">
        <p14:creationId xmlns:p14="http://schemas.microsoft.com/office/powerpoint/2010/main" val="23204764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幻灯片图像占位符 1">
            <a:extLst>
              <a:ext uri="{FF2B5EF4-FFF2-40B4-BE49-F238E27FC236}">
                <a16:creationId xmlns:a16="http://schemas.microsoft.com/office/drawing/2014/main" id="{8AA00C26-A625-534A-AB94-964F823B5A5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9" name="备注占位符 2">
            <a:extLst>
              <a:ext uri="{FF2B5EF4-FFF2-40B4-BE49-F238E27FC236}">
                <a16:creationId xmlns:a16="http://schemas.microsoft.com/office/drawing/2014/main" id="{8F69AFDE-13CC-9845-9350-2D4A0BD0EA2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/>
          <a:p>
            <a:endParaRPr kumimoji="0" lang="zh-CN" altLang="en-US" sz="28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19460" name="灯片编号占位符 3">
            <a:extLst>
              <a:ext uri="{FF2B5EF4-FFF2-40B4-BE49-F238E27FC236}">
                <a16:creationId xmlns:a16="http://schemas.microsoft.com/office/drawing/2014/main" id="{C8C7D3BA-33E5-AB4E-BD60-2A6E64F63DEA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buFont typeface="Arial" panose="020B0604020202020204" pitchFamily="34" charset="0"/>
              <a:buNone/>
            </a:pPr>
            <a:fld id="{119CEB1A-A237-854E-BF1E-F40C32D03DF4}" type="slidenum">
              <a:rPr lang="zh-CN" altLang="en-US" sz="1200"/>
              <a:pPr algn="r" eaLnBrk="1" hangingPunct="1">
                <a:buFont typeface="Arial" panose="020B0604020202020204" pitchFamily="34" charset="0"/>
                <a:buNone/>
              </a:pPr>
              <a:t>42</a:t>
            </a:fld>
            <a:endParaRPr lang="en-US" altLang="zh-CN" sz="1200" dirty="0"/>
          </a:p>
        </p:txBody>
      </p:sp>
    </p:spTree>
    <p:extLst>
      <p:ext uri="{BB962C8B-B14F-4D97-AF65-F5344CB8AC3E}">
        <p14:creationId xmlns:p14="http://schemas.microsoft.com/office/powerpoint/2010/main" val="20004288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幻灯片图像占位符 1">
            <a:extLst>
              <a:ext uri="{FF2B5EF4-FFF2-40B4-BE49-F238E27FC236}">
                <a16:creationId xmlns:a16="http://schemas.microsoft.com/office/drawing/2014/main" id="{8AA00C26-A625-534A-AB94-964F823B5A5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9" name="备注占位符 2">
            <a:extLst>
              <a:ext uri="{FF2B5EF4-FFF2-40B4-BE49-F238E27FC236}">
                <a16:creationId xmlns:a16="http://schemas.microsoft.com/office/drawing/2014/main" id="{8F69AFDE-13CC-9845-9350-2D4A0BD0EA2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/>
          <a:p>
            <a:endParaRPr kumimoji="0" lang="zh-CN" altLang="en-US" sz="28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19460" name="灯片编号占位符 3">
            <a:extLst>
              <a:ext uri="{FF2B5EF4-FFF2-40B4-BE49-F238E27FC236}">
                <a16:creationId xmlns:a16="http://schemas.microsoft.com/office/drawing/2014/main" id="{C8C7D3BA-33E5-AB4E-BD60-2A6E64F63DEA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buFont typeface="Arial" panose="020B0604020202020204" pitchFamily="34" charset="0"/>
              <a:buNone/>
            </a:pPr>
            <a:fld id="{119CEB1A-A237-854E-BF1E-F40C32D03DF4}" type="slidenum">
              <a:rPr lang="zh-CN" altLang="en-US" sz="1200"/>
              <a:pPr algn="r" eaLnBrk="1" hangingPunct="1">
                <a:buFont typeface="Arial" panose="020B0604020202020204" pitchFamily="34" charset="0"/>
                <a:buNone/>
              </a:pPr>
              <a:t>4</a:t>
            </a:fld>
            <a:endParaRPr lang="en-US" altLang="zh-CN" sz="1200" dirty="0"/>
          </a:p>
        </p:txBody>
      </p:sp>
    </p:spTree>
    <p:extLst>
      <p:ext uri="{BB962C8B-B14F-4D97-AF65-F5344CB8AC3E}">
        <p14:creationId xmlns:p14="http://schemas.microsoft.com/office/powerpoint/2010/main" val="67306836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幻灯片图像占位符 1">
            <a:extLst>
              <a:ext uri="{FF2B5EF4-FFF2-40B4-BE49-F238E27FC236}">
                <a16:creationId xmlns:a16="http://schemas.microsoft.com/office/drawing/2014/main" id="{8AA00C26-A625-534A-AB94-964F823B5A5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9" name="备注占位符 2">
            <a:extLst>
              <a:ext uri="{FF2B5EF4-FFF2-40B4-BE49-F238E27FC236}">
                <a16:creationId xmlns:a16="http://schemas.microsoft.com/office/drawing/2014/main" id="{8F69AFDE-13CC-9845-9350-2D4A0BD0EA2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/>
          <a:p>
            <a:endParaRPr kumimoji="0" lang="zh-CN" altLang="en-US" sz="28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19460" name="灯片编号占位符 3">
            <a:extLst>
              <a:ext uri="{FF2B5EF4-FFF2-40B4-BE49-F238E27FC236}">
                <a16:creationId xmlns:a16="http://schemas.microsoft.com/office/drawing/2014/main" id="{C8C7D3BA-33E5-AB4E-BD60-2A6E64F63DEA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buFont typeface="Arial" panose="020B0604020202020204" pitchFamily="34" charset="0"/>
              <a:buNone/>
            </a:pPr>
            <a:fld id="{119CEB1A-A237-854E-BF1E-F40C32D03DF4}" type="slidenum">
              <a:rPr lang="zh-CN" altLang="en-US" sz="1200"/>
              <a:pPr algn="r" eaLnBrk="1" hangingPunct="1">
                <a:buFont typeface="Arial" panose="020B0604020202020204" pitchFamily="34" charset="0"/>
                <a:buNone/>
              </a:pPr>
              <a:t>5</a:t>
            </a:fld>
            <a:endParaRPr lang="en-US" altLang="zh-CN" sz="1200" dirty="0"/>
          </a:p>
        </p:txBody>
      </p:sp>
    </p:spTree>
    <p:extLst>
      <p:ext uri="{BB962C8B-B14F-4D97-AF65-F5344CB8AC3E}">
        <p14:creationId xmlns:p14="http://schemas.microsoft.com/office/powerpoint/2010/main" val="11790084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幻灯片图像占位符 1">
            <a:extLst>
              <a:ext uri="{FF2B5EF4-FFF2-40B4-BE49-F238E27FC236}">
                <a16:creationId xmlns:a16="http://schemas.microsoft.com/office/drawing/2014/main" id="{8AA00C26-A625-534A-AB94-964F823B5A5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9" name="备注占位符 2">
            <a:extLst>
              <a:ext uri="{FF2B5EF4-FFF2-40B4-BE49-F238E27FC236}">
                <a16:creationId xmlns:a16="http://schemas.microsoft.com/office/drawing/2014/main" id="{8F69AFDE-13CC-9845-9350-2D4A0BD0EA2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/>
          <a:p>
            <a:endParaRPr kumimoji="0" lang="zh-CN" altLang="en-US" sz="28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19460" name="灯片编号占位符 3">
            <a:extLst>
              <a:ext uri="{FF2B5EF4-FFF2-40B4-BE49-F238E27FC236}">
                <a16:creationId xmlns:a16="http://schemas.microsoft.com/office/drawing/2014/main" id="{C8C7D3BA-33E5-AB4E-BD60-2A6E64F63DEA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buFont typeface="Arial" panose="020B0604020202020204" pitchFamily="34" charset="0"/>
              <a:buNone/>
            </a:pPr>
            <a:fld id="{119CEB1A-A237-854E-BF1E-F40C32D03DF4}" type="slidenum">
              <a:rPr lang="zh-CN" altLang="en-US" sz="1200"/>
              <a:pPr algn="r" eaLnBrk="1" hangingPunct="1">
                <a:buFont typeface="Arial" panose="020B0604020202020204" pitchFamily="34" charset="0"/>
                <a:buNone/>
              </a:pPr>
              <a:t>6</a:t>
            </a:fld>
            <a:endParaRPr lang="en-US" altLang="zh-CN" sz="1200" dirty="0"/>
          </a:p>
        </p:txBody>
      </p:sp>
    </p:spTree>
    <p:extLst>
      <p:ext uri="{BB962C8B-B14F-4D97-AF65-F5344CB8AC3E}">
        <p14:creationId xmlns:p14="http://schemas.microsoft.com/office/powerpoint/2010/main" val="6764834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幻灯片图像占位符 1">
            <a:extLst>
              <a:ext uri="{FF2B5EF4-FFF2-40B4-BE49-F238E27FC236}">
                <a16:creationId xmlns:a16="http://schemas.microsoft.com/office/drawing/2014/main" id="{8AA00C26-A625-534A-AB94-964F823B5A5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9" name="备注占位符 2">
            <a:extLst>
              <a:ext uri="{FF2B5EF4-FFF2-40B4-BE49-F238E27FC236}">
                <a16:creationId xmlns:a16="http://schemas.microsoft.com/office/drawing/2014/main" id="{8F69AFDE-13CC-9845-9350-2D4A0BD0EA2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/>
          <a:p>
            <a:endParaRPr kumimoji="0" lang="zh-CN" altLang="en-US" sz="28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19460" name="灯片编号占位符 3">
            <a:extLst>
              <a:ext uri="{FF2B5EF4-FFF2-40B4-BE49-F238E27FC236}">
                <a16:creationId xmlns:a16="http://schemas.microsoft.com/office/drawing/2014/main" id="{C8C7D3BA-33E5-AB4E-BD60-2A6E64F63DEA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buFont typeface="Arial" panose="020B0604020202020204" pitchFamily="34" charset="0"/>
              <a:buNone/>
            </a:pPr>
            <a:fld id="{119CEB1A-A237-854E-BF1E-F40C32D03DF4}" type="slidenum">
              <a:rPr lang="zh-CN" altLang="en-US" sz="1200"/>
              <a:pPr algn="r" eaLnBrk="1" hangingPunct="1">
                <a:buFont typeface="Arial" panose="020B0604020202020204" pitchFamily="34" charset="0"/>
                <a:buNone/>
              </a:pPr>
              <a:t>7</a:t>
            </a:fld>
            <a:endParaRPr lang="en-US" altLang="zh-CN" sz="1200" dirty="0"/>
          </a:p>
        </p:txBody>
      </p:sp>
    </p:spTree>
    <p:extLst>
      <p:ext uri="{BB962C8B-B14F-4D97-AF65-F5344CB8AC3E}">
        <p14:creationId xmlns:p14="http://schemas.microsoft.com/office/powerpoint/2010/main" val="7457985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幻灯片图像占位符 1">
            <a:extLst>
              <a:ext uri="{FF2B5EF4-FFF2-40B4-BE49-F238E27FC236}">
                <a16:creationId xmlns:a16="http://schemas.microsoft.com/office/drawing/2014/main" id="{8AA00C26-A625-534A-AB94-964F823B5A5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9" name="备注占位符 2">
            <a:extLst>
              <a:ext uri="{FF2B5EF4-FFF2-40B4-BE49-F238E27FC236}">
                <a16:creationId xmlns:a16="http://schemas.microsoft.com/office/drawing/2014/main" id="{8F69AFDE-13CC-9845-9350-2D4A0BD0EA2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/>
          <a:p>
            <a:endParaRPr kumimoji="0" lang="zh-CN" altLang="en-US" sz="28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19460" name="灯片编号占位符 3">
            <a:extLst>
              <a:ext uri="{FF2B5EF4-FFF2-40B4-BE49-F238E27FC236}">
                <a16:creationId xmlns:a16="http://schemas.microsoft.com/office/drawing/2014/main" id="{C8C7D3BA-33E5-AB4E-BD60-2A6E64F63DEA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buFont typeface="Arial" panose="020B0604020202020204" pitchFamily="34" charset="0"/>
              <a:buNone/>
            </a:pPr>
            <a:fld id="{119CEB1A-A237-854E-BF1E-F40C32D03DF4}" type="slidenum">
              <a:rPr lang="zh-CN" altLang="en-US" sz="1200"/>
              <a:pPr algn="r" eaLnBrk="1" hangingPunct="1">
                <a:buFont typeface="Arial" panose="020B0604020202020204" pitchFamily="34" charset="0"/>
                <a:buNone/>
              </a:pPr>
              <a:t>8</a:t>
            </a:fld>
            <a:endParaRPr lang="en-US" altLang="zh-CN" sz="1200" dirty="0"/>
          </a:p>
        </p:txBody>
      </p:sp>
    </p:spTree>
    <p:extLst>
      <p:ext uri="{BB962C8B-B14F-4D97-AF65-F5344CB8AC3E}">
        <p14:creationId xmlns:p14="http://schemas.microsoft.com/office/powerpoint/2010/main" val="5405742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幻灯片图像占位符 1">
            <a:extLst>
              <a:ext uri="{FF2B5EF4-FFF2-40B4-BE49-F238E27FC236}">
                <a16:creationId xmlns:a16="http://schemas.microsoft.com/office/drawing/2014/main" id="{8AA00C26-A625-534A-AB94-964F823B5A5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9" name="备注占位符 2">
            <a:extLst>
              <a:ext uri="{FF2B5EF4-FFF2-40B4-BE49-F238E27FC236}">
                <a16:creationId xmlns:a16="http://schemas.microsoft.com/office/drawing/2014/main" id="{8F69AFDE-13CC-9845-9350-2D4A0BD0EA2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/>
          <a:p>
            <a:endParaRPr kumimoji="0" lang="zh-CN" altLang="en-US" sz="28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19460" name="灯片编号占位符 3">
            <a:extLst>
              <a:ext uri="{FF2B5EF4-FFF2-40B4-BE49-F238E27FC236}">
                <a16:creationId xmlns:a16="http://schemas.microsoft.com/office/drawing/2014/main" id="{C8C7D3BA-33E5-AB4E-BD60-2A6E64F63DEA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buFont typeface="Arial" panose="020B0604020202020204" pitchFamily="34" charset="0"/>
              <a:buNone/>
            </a:pPr>
            <a:fld id="{119CEB1A-A237-854E-BF1E-F40C32D03DF4}" type="slidenum">
              <a:rPr lang="zh-CN" altLang="en-US" sz="1200"/>
              <a:pPr algn="r" eaLnBrk="1" hangingPunct="1">
                <a:buFont typeface="Arial" panose="020B0604020202020204" pitchFamily="34" charset="0"/>
                <a:buNone/>
              </a:pPr>
              <a:t>9</a:t>
            </a:fld>
            <a:endParaRPr lang="en-US" altLang="zh-CN" sz="1200" dirty="0"/>
          </a:p>
        </p:txBody>
      </p:sp>
    </p:spTree>
    <p:extLst>
      <p:ext uri="{BB962C8B-B14F-4D97-AF65-F5344CB8AC3E}">
        <p14:creationId xmlns:p14="http://schemas.microsoft.com/office/powerpoint/2010/main" val="20493012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9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5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包含 建筑物&#10;&#10;自动生成的说明">
            <a:extLst>
              <a:ext uri="{FF2B5EF4-FFF2-40B4-BE49-F238E27FC236}">
                <a16:creationId xmlns:a16="http://schemas.microsoft.com/office/drawing/2014/main" id="{DC463E02-403D-4EDF-904F-C4102C9C3D8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0417" y="2900149"/>
            <a:ext cx="12292835" cy="395785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E72915E0-7E7B-4E91-A2E6-50DB32FFA42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913" y="51177"/>
            <a:ext cx="2169174" cy="713098"/>
          </a:xfrm>
          <a:prstGeom prst="rect">
            <a:avLst/>
          </a:prstGeom>
        </p:spPr>
      </p:pic>
      <p:sp>
        <p:nvSpPr>
          <p:cNvPr id="22" name="标题 1">
            <a:extLst>
              <a:ext uri="{FF2B5EF4-FFF2-40B4-BE49-F238E27FC236}">
                <a16:creationId xmlns:a16="http://schemas.microsoft.com/office/drawing/2014/main" id="{9AF74CDA-19DD-45C1-88FF-2379736830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9561" y="2016174"/>
            <a:ext cx="10052879" cy="1060855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5400" b="1">
                <a:solidFill>
                  <a:schemeClr val="accent1"/>
                </a:solidFill>
              </a:defRPr>
            </a:lvl1pPr>
          </a:lstStyle>
          <a:p>
            <a:r>
              <a:rPr lang="zh-CN" altLang="en-US" dirty="0"/>
              <a:t>单击此处编辑标题样式</a:t>
            </a:r>
          </a:p>
        </p:txBody>
      </p:sp>
      <p:sp>
        <p:nvSpPr>
          <p:cNvPr id="26" name="内容占位符 25">
            <a:extLst>
              <a:ext uri="{FF2B5EF4-FFF2-40B4-BE49-F238E27FC236}">
                <a16:creationId xmlns:a16="http://schemas.microsoft.com/office/drawing/2014/main" id="{981273AB-3D30-4A7E-951D-B80D3185213B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4644345" y="5196924"/>
            <a:ext cx="2903311" cy="454025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2400">
                <a:solidFill>
                  <a:schemeClr val="accent2"/>
                </a:solidFill>
              </a:defRPr>
            </a:lvl1pPr>
          </a:lstStyle>
          <a:p>
            <a:pPr lvl="0"/>
            <a:fld id="{DE506FFD-8B27-444A-964F-E64D0BB3DAF0}" type="datetime2">
              <a:rPr lang="zh-CN" altLang="en-US" smtClean="0"/>
              <a:t>2019年1月28日</a:t>
            </a:fld>
            <a:endParaRPr lang="zh-CN" altLang="en-US" dirty="0"/>
          </a:p>
        </p:txBody>
      </p:sp>
      <p:sp>
        <p:nvSpPr>
          <p:cNvPr id="32" name="文本占位符 31">
            <a:extLst>
              <a:ext uri="{FF2B5EF4-FFF2-40B4-BE49-F238E27FC236}">
                <a16:creationId xmlns:a16="http://schemas.microsoft.com/office/drawing/2014/main" id="{F905EEBF-8ACE-4D30-A4F5-C5796F8343A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034910" y="4407403"/>
            <a:ext cx="4122181" cy="598488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3200" b="1">
                <a:solidFill>
                  <a:schemeClr val="accent2"/>
                </a:solidFill>
              </a:defRPr>
            </a:lvl1pPr>
          </a:lstStyle>
          <a:p>
            <a:pPr lvl="0"/>
            <a:endParaRPr lang="zh-CN" altLang="en-US" dirty="0"/>
          </a:p>
        </p:txBody>
      </p:sp>
      <p:pic>
        <p:nvPicPr>
          <p:cNvPr id="35" name="图片 34">
            <a:extLst>
              <a:ext uri="{FF2B5EF4-FFF2-40B4-BE49-F238E27FC236}">
                <a16:creationId xmlns:a16="http://schemas.microsoft.com/office/drawing/2014/main" id="{CE9FF532-F6D9-45BD-B501-EEC1CB82C0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4359" r="1346"/>
          <a:stretch/>
        </p:blipFill>
        <p:spPr>
          <a:xfrm>
            <a:off x="8870172" y="274183"/>
            <a:ext cx="3002280" cy="411617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AF7A6D04-2810-44D7-A07D-0AA2596107F1}"/>
              </a:ext>
            </a:extLst>
          </p:cNvPr>
          <p:cNvGrpSpPr/>
          <p:nvPr userDrawn="1"/>
        </p:nvGrpSpPr>
        <p:grpSpPr>
          <a:xfrm>
            <a:off x="3352562" y="6244170"/>
            <a:ext cx="5486876" cy="406590"/>
            <a:chOff x="3352562" y="6073254"/>
            <a:chExt cx="5486876" cy="406590"/>
          </a:xfrm>
        </p:grpSpPr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AA839E5E-CB67-421E-974F-278CCBCFB8C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 cstate="hqprint">
              <a:alphaModFix amt="3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9831" b="36385"/>
            <a:stretch/>
          </p:blipFill>
          <p:spPr>
            <a:xfrm>
              <a:off x="3352562" y="6073254"/>
              <a:ext cx="5486876" cy="406590"/>
            </a:xfrm>
            <a:prstGeom prst="rect">
              <a:avLst/>
            </a:prstGeom>
          </p:spPr>
        </p:pic>
        <p:sp>
          <p:nvSpPr>
            <p:cNvPr id="37" name="椭圆 36">
              <a:extLst>
                <a:ext uri="{FF2B5EF4-FFF2-40B4-BE49-F238E27FC236}">
                  <a16:creationId xmlns:a16="http://schemas.microsoft.com/office/drawing/2014/main" id="{53D809C0-A4EF-44AF-AECA-4A85E4BA2C9D}"/>
                </a:ext>
              </a:extLst>
            </p:cNvPr>
            <p:cNvSpPr/>
            <p:nvPr userDrawn="1"/>
          </p:nvSpPr>
          <p:spPr>
            <a:xfrm>
              <a:off x="6051000" y="6259222"/>
              <a:ext cx="90000" cy="90000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cxnSp>
        <p:nvCxnSpPr>
          <p:cNvPr id="12" name="直接连接符 11">
            <a:extLst>
              <a:ext uri="{FF2B5EF4-FFF2-40B4-BE49-F238E27FC236}">
                <a16:creationId xmlns:a16="http://schemas.microsoft.com/office/drawing/2014/main" id="{F6E58E8B-64DD-4CB6-9A0A-016E581D3E4C}"/>
              </a:ext>
            </a:extLst>
          </p:cNvPr>
          <p:cNvCxnSpPr/>
          <p:nvPr userDrawn="1"/>
        </p:nvCxnSpPr>
        <p:spPr>
          <a:xfrm>
            <a:off x="2046000" y="1712549"/>
            <a:ext cx="8100000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443D3B54-A2E0-47EA-82F0-8A5C219B17CC}"/>
              </a:ext>
            </a:extLst>
          </p:cNvPr>
          <p:cNvCxnSpPr/>
          <p:nvPr userDrawn="1"/>
        </p:nvCxnSpPr>
        <p:spPr>
          <a:xfrm>
            <a:off x="2046000" y="3428810"/>
            <a:ext cx="8100000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49259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 descr="图片包含 建筑物, 圆屋顶, 地板&#10;&#10;描述已自动生成">
            <a:extLst>
              <a:ext uri="{FF2B5EF4-FFF2-40B4-BE49-F238E27FC236}">
                <a16:creationId xmlns:a16="http://schemas.microsoft.com/office/drawing/2014/main" id="{AABAA2F6-CE8B-4D0C-9DA1-7AFD8C0E1F1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" y="0"/>
            <a:ext cx="12188951" cy="6858000"/>
          </a:xfrm>
          <a:prstGeom prst="rect">
            <a:avLst/>
          </a:prstGeom>
        </p:spPr>
      </p:pic>
      <p:sp>
        <p:nvSpPr>
          <p:cNvPr id="18" name="平行四边形 17">
            <a:extLst>
              <a:ext uri="{FF2B5EF4-FFF2-40B4-BE49-F238E27FC236}">
                <a16:creationId xmlns:a16="http://schemas.microsoft.com/office/drawing/2014/main" id="{55B5EF86-CD68-45F5-B469-E0C751A7F1CE}"/>
              </a:ext>
            </a:extLst>
          </p:cNvPr>
          <p:cNvSpPr/>
          <p:nvPr userDrawn="1"/>
        </p:nvSpPr>
        <p:spPr>
          <a:xfrm>
            <a:off x="0" y="1"/>
            <a:ext cx="12191483" cy="685800"/>
          </a:xfrm>
          <a:prstGeom prst="parallelogram">
            <a:avLst>
              <a:gd name="adj" fmla="val 44445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7" name="图片 6" descr="图片包含 户外, 标牌, 黑色&#10;&#10;自动生成的说明">
            <a:extLst>
              <a:ext uri="{FF2B5EF4-FFF2-40B4-BE49-F238E27FC236}">
                <a16:creationId xmlns:a16="http://schemas.microsoft.com/office/drawing/2014/main" id="{BBD19A13-D175-4468-834D-FE213A533AB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056" y="73482"/>
            <a:ext cx="538838" cy="538838"/>
          </a:xfrm>
          <a:prstGeom prst="rect">
            <a:avLst/>
          </a:prstGeom>
        </p:spPr>
      </p:pic>
      <p:sp>
        <p:nvSpPr>
          <p:cNvPr id="8" name="文本占位符 31">
            <a:extLst>
              <a:ext uri="{FF2B5EF4-FFF2-40B4-BE49-F238E27FC236}">
                <a16:creationId xmlns:a16="http://schemas.microsoft.com/office/drawing/2014/main" id="{0E3A7107-0A14-4195-8DEB-51F0B46D6BB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75351" y="43657"/>
            <a:ext cx="7081677" cy="598488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9" name="文本占位符 31">
            <a:extLst>
              <a:ext uri="{FF2B5EF4-FFF2-40B4-BE49-F238E27FC236}">
                <a16:creationId xmlns:a16="http://schemas.microsoft.com/office/drawing/2014/main" id="{56FC8349-67FC-4E3B-B988-7A27FDAE9D2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19056" y="6438900"/>
            <a:ext cx="4151344" cy="4191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lnSpc>
                <a:spcPct val="100000"/>
              </a:lnSpc>
              <a:buNone/>
              <a:defRPr sz="20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0" name="文本占位符 31">
            <a:extLst>
              <a:ext uri="{FF2B5EF4-FFF2-40B4-BE49-F238E27FC236}">
                <a16:creationId xmlns:a16="http://schemas.microsoft.com/office/drawing/2014/main" id="{85368C87-925C-44AC-B001-5C4EE6F0064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88940" y="6438900"/>
            <a:ext cx="4151344" cy="4191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lnSpc>
                <a:spcPct val="100000"/>
              </a:lnSpc>
              <a:buNone/>
              <a:defRPr sz="20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7" name="文本占位符 16">
            <a:extLst>
              <a:ext uri="{FF2B5EF4-FFF2-40B4-BE49-F238E27FC236}">
                <a16:creationId xmlns:a16="http://schemas.microsoft.com/office/drawing/2014/main" id="{2FF6FEE6-2A34-4756-8F6B-3232EC37527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19056" y="766710"/>
            <a:ext cx="11568144" cy="4765791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ct val="130000"/>
              </a:lnSpc>
              <a:buFontTx/>
              <a:buBlip>
                <a:blip r:embed="rId4"/>
              </a:buBlip>
              <a:defRPr sz="2000">
                <a:solidFill>
                  <a:schemeClr val="accent2"/>
                </a:solidFill>
              </a:defRPr>
            </a:lvl1pPr>
            <a:lvl2pPr>
              <a:lnSpc>
                <a:spcPct val="130000"/>
              </a:lnSpc>
              <a:defRPr sz="2000">
                <a:solidFill>
                  <a:schemeClr val="accent2"/>
                </a:solidFill>
              </a:defRPr>
            </a:lvl2pPr>
            <a:lvl3pPr>
              <a:lnSpc>
                <a:spcPct val="130000"/>
              </a:lnSpc>
              <a:defRPr sz="1800">
                <a:solidFill>
                  <a:schemeClr val="accent2"/>
                </a:solidFill>
              </a:defRPr>
            </a:lvl3pPr>
            <a:lvl4pPr>
              <a:lnSpc>
                <a:spcPct val="130000"/>
              </a:lnSpc>
              <a:defRPr sz="1600">
                <a:solidFill>
                  <a:schemeClr val="accent2"/>
                </a:solidFill>
              </a:defRPr>
            </a:lvl4pPr>
            <a:lvl5pPr>
              <a:lnSpc>
                <a:spcPct val="130000"/>
              </a:lnSpc>
              <a:defRPr sz="1600">
                <a:solidFill>
                  <a:schemeClr val="accent2"/>
                </a:solidFill>
              </a:defRPr>
            </a:lvl5pPr>
          </a:lstStyle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21" name="平行四边形 20">
            <a:extLst>
              <a:ext uri="{FF2B5EF4-FFF2-40B4-BE49-F238E27FC236}">
                <a16:creationId xmlns:a16="http://schemas.microsoft.com/office/drawing/2014/main" id="{93235BFC-8F08-4C25-988C-FCB706C52ACD}"/>
              </a:ext>
            </a:extLst>
          </p:cNvPr>
          <p:cNvSpPr/>
          <p:nvPr userDrawn="1"/>
        </p:nvSpPr>
        <p:spPr>
          <a:xfrm>
            <a:off x="11428834" y="119857"/>
            <a:ext cx="473565" cy="242093"/>
          </a:xfrm>
          <a:prstGeom prst="parallelogram">
            <a:avLst>
              <a:gd name="adj" fmla="val 44445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2" name="平行四边形 21">
            <a:extLst>
              <a:ext uri="{FF2B5EF4-FFF2-40B4-BE49-F238E27FC236}">
                <a16:creationId xmlns:a16="http://schemas.microsoft.com/office/drawing/2014/main" id="{A14A4014-5A08-40D8-A5CC-B2FF9962A739}"/>
              </a:ext>
            </a:extLst>
          </p:cNvPr>
          <p:cNvSpPr/>
          <p:nvPr userDrawn="1"/>
        </p:nvSpPr>
        <p:spPr>
          <a:xfrm>
            <a:off x="11016782" y="322602"/>
            <a:ext cx="473565" cy="242093"/>
          </a:xfrm>
          <a:prstGeom prst="parallelogram">
            <a:avLst>
              <a:gd name="adj" fmla="val 44445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72C3C1CA-869D-4F70-8C72-BC72214F5E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346"/>
          <a:stretch/>
        </p:blipFill>
        <p:spPr>
          <a:xfrm>
            <a:off x="516" y="6041797"/>
            <a:ext cx="12166903" cy="411617"/>
          </a:xfrm>
          <a:prstGeom prst="rect">
            <a:avLst/>
          </a:prstGeom>
        </p:spPr>
      </p:pic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C1D5E491-4859-47A4-8F29-DAACA1914DB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991309" y="6384105"/>
            <a:ext cx="1037230" cy="342900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</a:lstStyle>
          <a:p>
            <a:fld id="{6C53781C-E1F6-4315-A39D-61273F2E0596}" type="slidenum">
              <a:rPr lang="zh-CN" altLang="en-US" smtClean="0"/>
              <a:pPr/>
              <a:t>‹#›</a:t>
            </a:fld>
            <a:endParaRPr lang="zh-CN" altLang="en-US" sz="2800" dirty="0"/>
          </a:p>
        </p:txBody>
      </p:sp>
    </p:spTree>
    <p:extLst>
      <p:ext uri="{BB962C8B-B14F-4D97-AF65-F5344CB8AC3E}">
        <p14:creationId xmlns:p14="http://schemas.microsoft.com/office/powerpoint/2010/main" val="1232270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底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 descr="图片包含 建筑物&#10;&#10;自动生成的说明">
            <a:extLst>
              <a:ext uri="{FF2B5EF4-FFF2-40B4-BE49-F238E27FC236}">
                <a16:creationId xmlns:a16="http://schemas.microsoft.com/office/drawing/2014/main" id="{59C76395-F18A-42DC-A156-F93BFCD8E48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0417" y="2900149"/>
            <a:ext cx="12292835" cy="3957851"/>
          </a:xfrm>
          <a:prstGeom prst="rect">
            <a:avLst/>
          </a:prstGeom>
        </p:spPr>
      </p:pic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C8C8E8E9-B6E9-4C9E-A8E5-EC39920274FE}"/>
              </a:ext>
            </a:extLst>
          </p:cNvPr>
          <p:cNvCxnSpPr/>
          <p:nvPr userDrawn="1"/>
        </p:nvCxnSpPr>
        <p:spPr>
          <a:xfrm>
            <a:off x="304800" y="3429000"/>
            <a:ext cx="219751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>
            <a:extLst>
              <a:ext uri="{FF2B5EF4-FFF2-40B4-BE49-F238E27FC236}">
                <a16:creationId xmlns:a16="http://schemas.microsoft.com/office/drawing/2014/main" id="{DA6D4021-94E1-4E9F-90EB-E54E5216CA6E}"/>
              </a:ext>
            </a:extLst>
          </p:cNvPr>
          <p:cNvCxnSpPr/>
          <p:nvPr userDrawn="1"/>
        </p:nvCxnSpPr>
        <p:spPr>
          <a:xfrm>
            <a:off x="9689690" y="3429000"/>
            <a:ext cx="219751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图片 18" descr="图片包含 户外, 标牌, 黑色&#10;&#10;自动生成的说明">
            <a:extLst>
              <a:ext uri="{FF2B5EF4-FFF2-40B4-BE49-F238E27FC236}">
                <a16:creationId xmlns:a16="http://schemas.microsoft.com/office/drawing/2014/main" id="{EC48E4B1-8892-4D66-885C-B3B81823AF7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67828" y="853340"/>
            <a:ext cx="1656344" cy="1656344"/>
          </a:xfrm>
          <a:prstGeom prst="rect">
            <a:avLst/>
          </a:prstGeom>
        </p:spPr>
      </p:pic>
      <p:sp>
        <p:nvSpPr>
          <p:cNvPr id="20" name="文本占位符 31">
            <a:extLst>
              <a:ext uri="{FF2B5EF4-FFF2-40B4-BE49-F238E27FC236}">
                <a16:creationId xmlns:a16="http://schemas.microsoft.com/office/drawing/2014/main" id="{4EB0A957-E3E4-47EE-9713-82509E17FD5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555162" y="3129756"/>
            <a:ext cx="7081677" cy="598488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6000" b="1" spc="600">
                <a:solidFill>
                  <a:schemeClr val="bg1"/>
                </a:solidFill>
              </a:defRPr>
            </a:lvl1pPr>
          </a:lstStyle>
          <a:p>
            <a:pPr lvl="0"/>
            <a:endParaRPr lang="zh-CN" altLang="en-US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12079C22-C965-4A93-8C7F-F7C26F71D8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alphaModFix amt="20000"/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831" b="36385"/>
          <a:stretch/>
        </p:blipFill>
        <p:spPr>
          <a:xfrm>
            <a:off x="3352562" y="6146610"/>
            <a:ext cx="5486876" cy="406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8407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底-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图片包含 建筑物&#10;&#10;自动生成的说明">
            <a:extLst>
              <a:ext uri="{FF2B5EF4-FFF2-40B4-BE49-F238E27FC236}">
                <a16:creationId xmlns:a16="http://schemas.microsoft.com/office/drawing/2014/main" id="{D3C2EE1F-0BF9-49E9-859D-A8611895DEE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0417" y="2900149"/>
            <a:ext cx="12292835" cy="3957851"/>
          </a:xfrm>
          <a:prstGeom prst="rect">
            <a:avLst/>
          </a:prstGeom>
        </p:spPr>
      </p:pic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C8C8E8E9-B6E9-4C9E-A8E5-EC39920274FE}"/>
              </a:ext>
            </a:extLst>
          </p:cNvPr>
          <p:cNvCxnSpPr/>
          <p:nvPr userDrawn="1"/>
        </p:nvCxnSpPr>
        <p:spPr>
          <a:xfrm>
            <a:off x="7322504" y="1488254"/>
            <a:ext cx="219751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>
            <a:extLst>
              <a:ext uri="{FF2B5EF4-FFF2-40B4-BE49-F238E27FC236}">
                <a16:creationId xmlns:a16="http://schemas.microsoft.com/office/drawing/2014/main" id="{DA6D4021-94E1-4E9F-90EB-E54E5216CA6E}"/>
              </a:ext>
            </a:extLst>
          </p:cNvPr>
          <p:cNvCxnSpPr/>
          <p:nvPr userDrawn="1"/>
        </p:nvCxnSpPr>
        <p:spPr>
          <a:xfrm>
            <a:off x="7322504" y="4146847"/>
            <a:ext cx="219751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文本占位符 31">
            <a:extLst>
              <a:ext uri="{FF2B5EF4-FFF2-40B4-BE49-F238E27FC236}">
                <a16:creationId xmlns:a16="http://schemas.microsoft.com/office/drawing/2014/main" id="{4EB0A957-E3E4-47EE-9713-82509E17FD5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33473" y="2496180"/>
            <a:ext cx="7081677" cy="598488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6000" b="1" spc="600">
                <a:solidFill>
                  <a:schemeClr val="bg1"/>
                </a:solidFill>
              </a:defRPr>
            </a:lvl1pPr>
          </a:lstStyle>
          <a:p>
            <a:pPr lvl="0"/>
            <a:endParaRPr lang="zh-CN" altLang="en-US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B5861CDE-5CCC-4EC9-AAE6-4DDC185E1B6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0001" y="1860735"/>
            <a:ext cx="2858911" cy="233227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697B15C4-0524-4A21-A6CE-F7DA7DA15B8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alphaModFix amt="20000"/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831" b="36385"/>
          <a:stretch/>
        </p:blipFill>
        <p:spPr>
          <a:xfrm>
            <a:off x="3352562" y="6146610"/>
            <a:ext cx="5486876" cy="406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8082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底-3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流程图: 离页连接符 1">
            <a:extLst>
              <a:ext uri="{FF2B5EF4-FFF2-40B4-BE49-F238E27FC236}">
                <a16:creationId xmlns:a16="http://schemas.microsoft.com/office/drawing/2014/main" id="{3D05038B-8A32-4BD0-A068-AFE03E6FF8D3}"/>
              </a:ext>
            </a:extLst>
          </p:cNvPr>
          <p:cNvSpPr/>
          <p:nvPr userDrawn="1"/>
        </p:nvSpPr>
        <p:spPr>
          <a:xfrm>
            <a:off x="3419386" y="0"/>
            <a:ext cx="5353229" cy="5219695"/>
          </a:xfrm>
          <a:prstGeom prst="flowChartOffpageConnector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文本占位符 31">
            <a:extLst>
              <a:ext uri="{FF2B5EF4-FFF2-40B4-BE49-F238E27FC236}">
                <a16:creationId xmlns:a16="http://schemas.microsoft.com/office/drawing/2014/main" id="{4EB0A957-E3E4-47EE-9713-82509E17FD5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952571" y="2609847"/>
            <a:ext cx="6286859" cy="598488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5400" b="1" spc="600">
                <a:solidFill>
                  <a:schemeClr val="accent1"/>
                </a:solidFill>
              </a:defRPr>
            </a:lvl1pPr>
          </a:lstStyle>
          <a:p>
            <a:pPr lvl="0"/>
            <a:endParaRPr lang="zh-CN" altLang="en-US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709B0529-EE67-44AA-BAF8-7E78156B3D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alphaModFix amt="20000"/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831" b="36385"/>
          <a:stretch/>
        </p:blipFill>
        <p:spPr>
          <a:xfrm>
            <a:off x="3352562" y="6146610"/>
            <a:ext cx="5486876" cy="40659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DFA12E6D-1EC4-4BB8-BCAB-668C213B8F5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6410" y="188997"/>
            <a:ext cx="3019180" cy="2116050"/>
          </a:xfrm>
          <a:prstGeom prst="rect">
            <a:avLst/>
          </a:prstGeom>
        </p:spPr>
      </p:pic>
      <p:sp>
        <p:nvSpPr>
          <p:cNvPr id="18" name="任意多边形: 形状 17">
            <a:extLst>
              <a:ext uri="{FF2B5EF4-FFF2-40B4-BE49-F238E27FC236}">
                <a16:creationId xmlns:a16="http://schemas.microsoft.com/office/drawing/2014/main" id="{5B543617-7E5E-4360-A155-0CA2B7AF9E10}"/>
              </a:ext>
            </a:extLst>
          </p:cNvPr>
          <p:cNvSpPr/>
          <p:nvPr userDrawn="1"/>
        </p:nvSpPr>
        <p:spPr>
          <a:xfrm>
            <a:off x="3419386" y="4393629"/>
            <a:ext cx="5353229" cy="1461642"/>
          </a:xfrm>
          <a:custGeom>
            <a:avLst/>
            <a:gdLst>
              <a:gd name="connsiteX0" fmla="*/ 0 w 5353229"/>
              <a:gd name="connsiteY0" fmla="*/ 0 h 1461642"/>
              <a:gd name="connsiteX1" fmla="*/ 2676615 w 5353229"/>
              <a:gd name="connsiteY1" fmla="*/ 1043939 h 1461642"/>
              <a:gd name="connsiteX2" fmla="*/ 5353229 w 5353229"/>
              <a:gd name="connsiteY2" fmla="*/ 0 h 1461642"/>
              <a:gd name="connsiteX3" fmla="*/ 5353229 w 5353229"/>
              <a:gd name="connsiteY3" fmla="*/ 417703 h 1461642"/>
              <a:gd name="connsiteX4" fmla="*/ 2676615 w 5353229"/>
              <a:gd name="connsiteY4" fmla="*/ 1461642 h 1461642"/>
              <a:gd name="connsiteX5" fmla="*/ 0 w 5353229"/>
              <a:gd name="connsiteY5" fmla="*/ 417703 h 1461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53229" h="1461642">
                <a:moveTo>
                  <a:pt x="0" y="0"/>
                </a:moveTo>
                <a:lnTo>
                  <a:pt x="2676615" y="1043939"/>
                </a:lnTo>
                <a:lnTo>
                  <a:pt x="5353229" y="0"/>
                </a:lnTo>
                <a:lnTo>
                  <a:pt x="5353229" y="417703"/>
                </a:lnTo>
                <a:lnTo>
                  <a:pt x="2676615" y="1461642"/>
                </a:lnTo>
                <a:lnTo>
                  <a:pt x="0" y="417703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9" name="图片 8" descr="图片包含 建筑物&#10;&#10;自动生成的说明">
            <a:extLst>
              <a:ext uri="{FF2B5EF4-FFF2-40B4-BE49-F238E27FC236}">
                <a16:creationId xmlns:a16="http://schemas.microsoft.com/office/drawing/2014/main" id="{D3C2EE1F-0BF9-49E9-859D-A8611895DEE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0417" y="2900149"/>
            <a:ext cx="12292835" cy="3957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2960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C1D5E491-4859-47A4-8F29-DAACA1914DB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53781C-E1F6-4315-A39D-61273F2E0596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749089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（lowpoly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图片包含 建筑物, 圆屋顶, 地板&#10;&#10;描述已自动生成">
            <a:extLst>
              <a:ext uri="{FF2B5EF4-FFF2-40B4-BE49-F238E27FC236}">
                <a16:creationId xmlns:a16="http://schemas.microsoft.com/office/drawing/2014/main" id="{0E7CEFF4-3933-40D2-928B-A28B021C14B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" y="0"/>
            <a:ext cx="12188951" cy="6858000"/>
          </a:xfrm>
          <a:prstGeom prst="rect">
            <a:avLst/>
          </a:prstGeom>
        </p:spPr>
      </p:pic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C1D5E491-4859-47A4-8F29-DAACA1914DB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53781C-E1F6-4315-A39D-61273F2E0596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887627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A677578-EE5C-4EF4-B0AD-2C9F9C6AC6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7993"/>
          <a:stretch/>
        </p:blipFill>
        <p:spPr>
          <a:xfrm>
            <a:off x="1" y="-5557"/>
            <a:ext cx="12192000" cy="6863557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8216A5A6-7707-4E8A-942A-139653FAB1BC}"/>
              </a:ext>
            </a:extLst>
          </p:cNvPr>
          <p:cNvSpPr/>
          <p:nvPr userDrawn="1"/>
        </p:nvSpPr>
        <p:spPr>
          <a:xfrm>
            <a:off x="-3" y="2077796"/>
            <a:ext cx="12192000" cy="4780204"/>
          </a:xfrm>
          <a:prstGeom prst="rect">
            <a:avLst/>
          </a:prstGeom>
          <a:gradFill>
            <a:gsLst>
              <a:gs pos="0">
                <a:srgbClr val="010000">
                  <a:alpha val="0"/>
                </a:srgbClr>
              </a:gs>
              <a:gs pos="100000">
                <a:srgbClr val="010000">
                  <a:alpha val="89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F740F69A-19BB-4AA3-A265-5AB4D0D430F4}"/>
              </a:ext>
            </a:extLst>
          </p:cNvPr>
          <p:cNvSpPr/>
          <p:nvPr userDrawn="1"/>
        </p:nvSpPr>
        <p:spPr>
          <a:xfrm rot="10800000">
            <a:off x="-1" y="-5557"/>
            <a:ext cx="12191999" cy="3217764"/>
          </a:xfrm>
          <a:prstGeom prst="rect">
            <a:avLst/>
          </a:prstGeom>
          <a:gradFill>
            <a:gsLst>
              <a:gs pos="0">
                <a:srgbClr val="010000">
                  <a:alpha val="0"/>
                </a:srgbClr>
              </a:gs>
              <a:gs pos="100000">
                <a:srgbClr val="01000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2BDA7112-A044-49CE-B9CA-A72126AA67B4}"/>
              </a:ext>
            </a:extLst>
          </p:cNvPr>
          <p:cNvSpPr/>
          <p:nvPr userDrawn="1"/>
        </p:nvSpPr>
        <p:spPr>
          <a:xfrm>
            <a:off x="-1" y="0"/>
            <a:ext cx="12192001" cy="6811864"/>
          </a:xfrm>
          <a:prstGeom prst="rect">
            <a:avLst/>
          </a:prstGeom>
          <a:solidFill>
            <a:srgbClr val="080304">
              <a:alpha val="6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1444A070-E8CF-4E44-B7E5-DA7C47A7E6A7}"/>
              </a:ext>
            </a:extLst>
          </p:cNvPr>
          <p:cNvSpPr txBox="1"/>
          <p:nvPr userDrawn="1"/>
        </p:nvSpPr>
        <p:spPr>
          <a:xfrm>
            <a:off x="4760680" y="564634"/>
            <a:ext cx="26706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dist">
              <a:defRPr sz="1600">
                <a:solidFill>
                  <a:schemeClr val="bg1"/>
                </a:solidFill>
                <a:latin typeface="+mj-ea"/>
                <a:ea typeface="+mj-ea"/>
              </a:defRPr>
            </a:lvl1pPr>
          </a:lstStyle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本</a:t>
            </a:r>
            <a:r>
              <a: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PPT</a:t>
            </a:r>
            <a:r>
              <a: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模板正参与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E5858290-D261-4C60-BB99-630C19F3840C}"/>
              </a:ext>
            </a:extLst>
          </p:cNvPr>
          <p:cNvSpPr/>
          <p:nvPr userDrawn="1"/>
        </p:nvSpPr>
        <p:spPr>
          <a:xfrm>
            <a:off x="3602350" y="2482543"/>
            <a:ext cx="4987300" cy="400109"/>
          </a:xfrm>
          <a:prstGeom prst="rect">
            <a:avLst/>
          </a:prstGeom>
          <a:gradFill flip="none" rotWithShape="1">
            <a:gsLst>
              <a:gs pos="100000">
                <a:srgbClr val="CB9B53">
                  <a:alpha val="0"/>
                </a:srgbClr>
              </a:gs>
              <a:gs pos="0">
                <a:srgbClr val="CB9B53">
                  <a:alpha val="7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E5177"/>
              </a:solidFill>
              <a:effectLst/>
              <a:uLnTx/>
              <a:uFillTx/>
              <a:latin typeface="Segoe UI"/>
              <a:ea typeface="微软雅黑"/>
              <a:cs typeface="+mn-cs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87DC30B4-F006-4610-BE34-27B2068262E4}"/>
              </a:ext>
            </a:extLst>
          </p:cNvPr>
          <p:cNvSpPr txBox="1"/>
          <p:nvPr userDrawn="1"/>
        </p:nvSpPr>
        <p:spPr>
          <a:xfrm>
            <a:off x="4049486" y="2517885"/>
            <a:ext cx="40930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 </a:t>
            </a: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第一届高校</a:t>
            </a:r>
            <a:r>
              <a:rPr kumimoji="0" lang="en-US" altLang="zh-CN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PPT</a:t>
            </a: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模板设计大赛 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6DC88D0E-6AEB-4B0D-AE77-4A1F31C8C366}"/>
              </a:ext>
            </a:extLst>
          </p:cNvPr>
          <p:cNvSpPr txBox="1"/>
          <p:nvPr userDrawn="1"/>
        </p:nvSpPr>
        <p:spPr>
          <a:xfrm>
            <a:off x="6133678" y="4824918"/>
            <a:ext cx="2545865" cy="1061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dist">
              <a:defRPr>
                <a:solidFill>
                  <a:schemeClr val="bg1"/>
                </a:solidFill>
                <a:latin typeface="+mj-ea"/>
                <a:ea typeface="+mj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15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微信扫码</a:t>
            </a:r>
            <a:endParaRPr kumimoji="0" lang="en-US" altLang="zh-CN" sz="1800" b="0" i="0" u="none" strike="noStrike" kern="1200" cap="none" spc="15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15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来聆听模板作者</a:t>
            </a:r>
            <a:endParaRPr kumimoji="0" lang="en-US" altLang="zh-CN" sz="1800" b="0" i="0" u="none" strike="noStrike" kern="1200" cap="none" spc="15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15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设计灵感、制作思路</a:t>
            </a:r>
            <a:endParaRPr kumimoji="0" lang="en-US" sz="1800" b="0" i="0" u="none" strike="noStrike" kern="1200" cap="none" spc="15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D791EC9B-5DBA-40F6-9696-4F391A93BCE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615419" y="3771974"/>
            <a:ext cx="13817069" cy="399642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3337B091-14D1-40FD-B8AD-B9A96874112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683657" y="716939"/>
            <a:ext cx="8824686" cy="1844708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260EA93C-471D-411C-A976-09210F7DFE72}"/>
              </a:ext>
            </a:extLst>
          </p:cNvPr>
          <p:cNvSpPr txBox="1"/>
          <p:nvPr userDrawn="1"/>
        </p:nvSpPr>
        <p:spPr>
          <a:xfrm>
            <a:off x="3742050" y="2971888"/>
            <a:ext cx="198360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1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活动主办：秋叶</a:t>
            </a:r>
            <a:r>
              <a:rPr kumimoji="0" lang="en-US" altLang="zh-CN" sz="11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PPT</a:t>
            </a: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75000"/>
                </a:prstClr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636416E4-5D2E-4F0B-8673-534B0C96E10E}"/>
              </a:ext>
            </a:extLst>
          </p:cNvPr>
          <p:cNvSpPr txBox="1"/>
          <p:nvPr userDrawn="1"/>
        </p:nvSpPr>
        <p:spPr>
          <a:xfrm>
            <a:off x="6079638" y="2971888"/>
            <a:ext cx="249294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1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技术支持：微软听听文档</a:t>
            </a: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75000"/>
                </a:prstClr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90FAAB6E-BB88-4DC1-B3F2-030FD2561703}"/>
              </a:ext>
            </a:extLst>
          </p:cNvPr>
          <p:cNvSpPr/>
          <p:nvPr userDrawn="1"/>
        </p:nvSpPr>
        <p:spPr>
          <a:xfrm>
            <a:off x="3600610" y="3494767"/>
            <a:ext cx="2318400" cy="2318400"/>
          </a:xfrm>
          <a:prstGeom prst="rect">
            <a:avLst/>
          </a:prstGeom>
          <a:solidFill>
            <a:schemeClr val="bg1"/>
          </a:solidFill>
          <a:ln w="57150">
            <a:solidFill>
              <a:srgbClr val="CB9B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39682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注页">
    <p:bg>
      <p:bgPr>
        <a:solidFill>
          <a:srgbClr val="E73A1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440603" y="759873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60958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/>
                <a:ea typeface="微软雅黑"/>
                <a:cs typeface="Segoe UI Light"/>
              </a:rPr>
              <a:t>标注</a:t>
            </a: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2572589" y="759873"/>
            <a:ext cx="1402001" cy="20251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609585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/>
                <a:ea typeface="微软雅黑"/>
                <a:cs typeface="Segoe UI Light"/>
              </a:rPr>
              <a:t>使用说明 </a:t>
            </a: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  <a:p>
            <a:pPr marL="0" marR="0" lvl="0" indent="0" defTabSz="609585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  <a:p>
            <a:pPr marL="0" marR="0" lvl="0" indent="0" defTabSz="609585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  <a:p>
            <a:pPr marL="0" marR="0" lvl="0" indent="0" defTabSz="609585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  <a:p>
            <a:pPr marL="0" marR="0" lvl="0" indent="0" defTabSz="609585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  <a:p>
            <a:pPr marL="0" marR="0" lvl="0" indent="0" defTabSz="609585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  <a:p>
            <a:pPr marL="0" marR="0" lvl="0" indent="0" defTabSz="609585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/>
                <a:ea typeface="微软雅黑"/>
                <a:cs typeface="Segoe UI Light"/>
              </a:rPr>
              <a:t>声明</a:t>
            </a: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</p:txBody>
      </p:sp>
      <p:sp>
        <p:nvSpPr>
          <p:cNvPr id="12" name="矩形 11"/>
          <p:cNvSpPr/>
          <p:nvPr userDrawn="1"/>
        </p:nvSpPr>
        <p:spPr>
          <a:xfrm>
            <a:off x="4153010" y="759873"/>
            <a:ext cx="7074345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/>
                <a:ea typeface="微软雅黑"/>
                <a:cs typeface="Segoe UI Light"/>
              </a:rPr>
              <a:t>本</a:t>
            </a:r>
            <a:r>
              <a:rPr kumimoji="0" lang="en-US" altLang="zh-CN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/>
                <a:ea typeface="微软雅黑"/>
                <a:cs typeface="Segoe UI Light"/>
              </a:rPr>
              <a:t>PPT</a:t>
            </a:r>
            <a:r>
              <a: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/>
                <a:ea typeface="微软雅黑"/>
                <a:cs typeface="Segoe UI Light"/>
              </a:rPr>
              <a:t>模板为作者原创，著作权归作者所有。</a:t>
            </a:r>
            <a:endParaRPr kumimoji="0" lang="en-US" altLang="zh-CN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  <a:p>
            <a:pPr marL="0" marR="0" lvl="0" indent="0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/>
                <a:ea typeface="微软雅黑"/>
                <a:cs typeface="Segoe UI Light"/>
              </a:rPr>
              <a:t>您仅可以个人非商业用途使用本</a:t>
            </a:r>
            <a:r>
              <a:rPr kumimoji="0" lang="en-US" altLang="zh-CN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/>
                <a:ea typeface="微软雅黑"/>
                <a:cs typeface="Segoe UI Light"/>
              </a:rPr>
              <a:t>PPT</a:t>
            </a:r>
            <a:r>
              <a: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/>
                <a:ea typeface="微软雅黑"/>
                <a:cs typeface="Segoe UI Light"/>
              </a:rPr>
              <a:t>模板，</a:t>
            </a:r>
            <a:r>
              <a: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微软雅黑" charset="0"/>
                <a:cs typeface="+mn-cs"/>
              </a:rPr>
              <a:t>未经权利人书面明确授权，不可将信息内容的全部或部分用于出售，或以出租、出借、转让、分销、发布等其他任何方式供他人使用</a:t>
            </a:r>
            <a:r>
              <a: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/>
                <a:ea typeface="微软雅黑"/>
                <a:cs typeface="Segoe UI Light"/>
              </a:rPr>
              <a:t>，</a:t>
            </a:r>
            <a:r>
              <a: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微软雅黑" charset="0"/>
                <a:cs typeface="+mn-cs"/>
              </a:rPr>
              <a:t>否则将承担法律责任。</a:t>
            </a:r>
            <a:endParaRPr kumimoji="0" lang="en-US" altLang="zh-CN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  <a:p>
            <a:pPr marL="0" marR="0" lvl="0" indent="0" defTabSz="609585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  <a:p>
            <a:pPr marL="0" marR="0" lvl="0" indent="0" defTabSz="609585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  <a:p>
            <a:pPr marL="0" marR="0" lvl="0" indent="0" defTabSz="609585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/>
                <a:ea typeface="微软雅黑"/>
                <a:cs typeface="Segoe UI Light"/>
              </a:rPr>
              <a:t>OfficePLUS</a:t>
            </a:r>
            <a:r>
              <a: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/>
                <a:ea typeface="微软雅黑"/>
                <a:cs typeface="Segoe UI Light"/>
              </a:rPr>
              <a:t>尊重知识产权并注重保护用户享有的各项权利。</a:t>
            </a:r>
            <a:endParaRPr kumimoji="0" lang="en-US" altLang="zh-CN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  <a:p>
            <a:pPr marL="0" marR="0" lvl="0" indent="0" defTabSz="609585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/>
                <a:ea typeface="微软雅黑"/>
                <a:cs typeface="Segoe UI Light"/>
              </a:rPr>
              <a:t>OfficePLUS</a:t>
            </a:r>
            <a:r>
              <a: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/>
                <a:ea typeface="微软雅黑"/>
                <a:cs typeface="Segoe UI Light"/>
              </a:rPr>
              <a:t>拥有对本</a:t>
            </a:r>
            <a:r>
              <a:rPr kumimoji="0" lang="en-US" altLang="zh-CN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/>
                <a:ea typeface="微软雅黑"/>
                <a:cs typeface="Segoe UI Light"/>
              </a:rPr>
              <a:t>PPT</a:t>
            </a:r>
            <a:r>
              <a: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/>
                <a:ea typeface="微软雅黑"/>
                <a:cs typeface="Segoe UI Light"/>
              </a:rPr>
              <a:t>模板进行展示、报道、宣传及用于市场活动的权利，若在比赛或商业应用过程中发生版权纠纷，其法律责任由作者本人承担。</a:t>
            </a: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</p:txBody>
      </p:sp>
      <p:sp>
        <p:nvSpPr>
          <p:cNvPr id="13" name="矩形 12"/>
          <p:cNvSpPr/>
          <p:nvPr userDrawn="1"/>
        </p:nvSpPr>
        <p:spPr>
          <a:xfrm>
            <a:off x="440603" y="182445"/>
            <a:ext cx="77777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60958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1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/>
                <a:ea typeface="微软雅黑" charset="0"/>
                <a:cs typeface="Segoe UI Light"/>
              </a:rPr>
              <a:t>OfficePLUS</a:t>
            </a:r>
            <a:endParaRPr kumimoji="0" lang="zh-CN" altLang="en-US" sz="1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Light"/>
              <a:ea typeface="微软雅黑" charset="0"/>
              <a:cs typeface="Segoe UI Light"/>
            </a:endParaRPr>
          </a:p>
        </p:txBody>
      </p:sp>
    </p:spTree>
    <p:extLst>
      <p:ext uri="{BB962C8B-B14F-4D97-AF65-F5344CB8AC3E}">
        <p14:creationId xmlns:p14="http://schemas.microsoft.com/office/powerpoint/2010/main" val="18430122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面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图片占位符 3">
            <a:extLst>
              <a:ext uri="{FF2B5EF4-FFF2-40B4-BE49-F238E27FC236}">
                <a16:creationId xmlns:a16="http://schemas.microsoft.com/office/drawing/2014/main" id="{ECA0A7A8-52A5-4508-9B7C-8E9F070AF3A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749300"/>
            <a:ext cx="12203394" cy="3191932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pic>
        <p:nvPicPr>
          <p:cNvPr id="8" name="图片 7" descr="图片包含 建筑物&#10;&#10;自动生成的说明">
            <a:extLst>
              <a:ext uri="{FF2B5EF4-FFF2-40B4-BE49-F238E27FC236}">
                <a16:creationId xmlns:a16="http://schemas.microsoft.com/office/drawing/2014/main" id="{DC463E02-403D-4EDF-904F-C4102C9C3D8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0417" y="2900149"/>
            <a:ext cx="12292835" cy="395785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E72915E0-7E7B-4E91-A2E6-50DB32FFA42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913" y="51177"/>
            <a:ext cx="2169174" cy="713098"/>
          </a:xfrm>
          <a:prstGeom prst="rect">
            <a:avLst/>
          </a:prstGeom>
        </p:spPr>
      </p:pic>
      <p:sp>
        <p:nvSpPr>
          <p:cNvPr id="22" name="标题 1">
            <a:extLst>
              <a:ext uri="{FF2B5EF4-FFF2-40B4-BE49-F238E27FC236}">
                <a16:creationId xmlns:a16="http://schemas.microsoft.com/office/drawing/2014/main" id="{9AF74CDA-19DD-45C1-88FF-2379736830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9561" y="3383857"/>
            <a:ext cx="10052879" cy="1060855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>
            <a:noAutofit/>
          </a:bodyPr>
          <a:lstStyle>
            <a:lvl1pPr algn="ctr">
              <a:defRPr sz="5400" b="1">
                <a:solidFill>
                  <a:schemeClr val="accent1"/>
                </a:solidFill>
              </a:defRPr>
            </a:lvl1pPr>
          </a:lstStyle>
          <a:p>
            <a:r>
              <a:rPr lang="zh-CN" altLang="en-US" dirty="0"/>
              <a:t>单击此处编辑标题样式</a:t>
            </a:r>
          </a:p>
        </p:txBody>
      </p:sp>
      <p:sp>
        <p:nvSpPr>
          <p:cNvPr id="26" name="内容占位符 25">
            <a:extLst>
              <a:ext uri="{FF2B5EF4-FFF2-40B4-BE49-F238E27FC236}">
                <a16:creationId xmlns:a16="http://schemas.microsoft.com/office/drawing/2014/main" id="{981273AB-3D30-4A7E-951D-B80D3185213B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4644345" y="5798690"/>
            <a:ext cx="2903311" cy="454025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2400">
                <a:solidFill>
                  <a:schemeClr val="accent2"/>
                </a:solidFill>
              </a:defRPr>
            </a:lvl1pPr>
          </a:lstStyle>
          <a:p>
            <a:pPr lvl="0"/>
            <a:fld id="{C6124F18-99FF-4E25-B026-C95B196756F6}" type="datetime2">
              <a:rPr lang="zh-CN" altLang="en-US" smtClean="0"/>
              <a:t>2019年1月28日</a:t>
            </a:fld>
            <a:endParaRPr lang="zh-CN" altLang="en-US" dirty="0"/>
          </a:p>
        </p:txBody>
      </p:sp>
      <p:sp>
        <p:nvSpPr>
          <p:cNvPr id="32" name="文本占位符 31">
            <a:extLst>
              <a:ext uri="{FF2B5EF4-FFF2-40B4-BE49-F238E27FC236}">
                <a16:creationId xmlns:a16="http://schemas.microsoft.com/office/drawing/2014/main" id="{F905EEBF-8ACE-4D30-A4F5-C5796F8343A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034910" y="5052868"/>
            <a:ext cx="4122181" cy="598488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3200" b="1">
                <a:solidFill>
                  <a:schemeClr val="accent2"/>
                </a:solidFill>
              </a:defRPr>
            </a:lvl1pPr>
          </a:lstStyle>
          <a:p>
            <a:pPr lvl="0"/>
            <a:endParaRPr lang="zh-CN" altLang="en-US" dirty="0"/>
          </a:p>
        </p:txBody>
      </p:sp>
      <p:pic>
        <p:nvPicPr>
          <p:cNvPr id="35" name="图片 34">
            <a:extLst>
              <a:ext uri="{FF2B5EF4-FFF2-40B4-BE49-F238E27FC236}">
                <a16:creationId xmlns:a16="http://schemas.microsoft.com/office/drawing/2014/main" id="{CE9FF532-F6D9-45BD-B501-EEC1CB82C0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4359" r="1346"/>
          <a:stretch/>
        </p:blipFill>
        <p:spPr>
          <a:xfrm>
            <a:off x="8870172" y="274183"/>
            <a:ext cx="3002280" cy="411617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3E0947F5-F302-4DA0-B1F5-30EE10CF1F22}"/>
              </a:ext>
            </a:extLst>
          </p:cNvPr>
          <p:cNvGrpSpPr/>
          <p:nvPr userDrawn="1"/>
        </p:nvGrpSpPr>
        <p:grpSpPr>
          <a:xfrm>
            <a:off x="3352562" y="6252715"/>
            <a:ext cx="5486876" cy="406590"/>
            <a:chOff x="3352562" y="6073254"/>
            <a:chExt cx="5486876" cy="406590"/>
          </a:xfrm>
        </p:grpSpPr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AA839E5E-CB67-421E-974F-278CCBCFB8C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 cstate="hqprint">
              <a:alphaModFix amt="3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9831" b="36385"/>
            <a:stretch/>
          </p:blipFill>
          <p:spPr>
            <a:xfrm>
              <a:off x="3352562" y="6073254"/>
              <a:ext cx="5486876" cy="406590"/>
            </a:xfrm>
            <a:prstGeom prst="rect">
              <a:avLst/>
            </a:prstGeom>
          </p:spPr>
        </p:pic>
        <p:sp>
          <p:nvSpPr>
            <p:cNvPr id="37" name="椭圆 36">
              <a:extLst>
                <a:ext uri="{FF2B5EF4-FFF2-40B4-BE49-F238E27FC236}">
                  <a16:creationId xmlns:a16="http://schemas.microsoft.com/office/drawing/2014/main" id="{53D809C0-A4EF-44AF-AECA-4A85E4BA2C9D}"/>
                </a:ext>
              </a:extLst>
            </p:cNvPr>
            <p:cNvSpPr/>
            <p:nvPr userDrawn="1"/>
          </p:nvSpPr>
          <p:spPr>
            <a:xfrm>
              <a:off x="6051000" y="6259222"/>
              <a:ext cx="90000" cy="90000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40935792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面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 descr="图片包含 建筑物, 圆屋顶, 地板&#10;&#10;描述已自动生成">
            <a:extLst>
              <a:ext uri="{FF2B5EF4-FFF2-40B4-BE49-F238E27FC236}">
                <a16:creationId xmlns:a16="http://schemas.microsoft.com/office/drawing/2014/main" id="{32C61E04-9C57-4412-9EA5-8082A6789B5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" y="0"/>
            <a:ext cx="12188951" cy="6858000"/>
          </a:xfrm>
          <a:prstGeom prst="rect">
            <a:avLst/>
          </a:prstGeom>
        </p:spPr>
      </p:pic>
      <p:sp>
        <p:nvSpPr>
          <p:cNvPr id="5" name="平行四边形 4">
            <a:extLst>
              <a:ext uri="{FF2B5EF4-FFF2-40B4-BE49-F238E27FC236}">
                <a16:creationId xmlns:a16="http://schemas.microsoft.com/office/drawing/2014/main" id="{C5A6C460-C718-4155-A390-E0273AFCB62A}"/>
              </a:ext>
            </a:extLst>
          </p:cNvPr>
          <p:cNvSpPr/>
          <p:nvPr userDrawn="1"/>
        </p:nvSpPr>
        <p:spPr>
          <a:xfrm>
            <a:off x="4144710" y="1537750"/>
            <a:ext cx="8047290" cy="3189811"/>
          </a:xfrm>
          <a:prstGeom prst="parallelogram">
            <a:avLst>
              <a:gd name="adj" fmla="val 0"/>
            </a:avLst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图片包含 建筑物&#10;&#10;自动生成的说明">
            <a:extLst>
              <a:ext uri="{FF2B5EF4-FFF2-40B4-BE49-F238E27FC236}">
                <a16:creationId xmlns:a16="http://schemas.microsoft.com/office/drawing/2014/main" id="{DC463E02-403D-4EDF-904F-C4102C9C3D8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9986" y="2142500"/>
            <a:ext cx="8047290" cy="2590938"/>
          </a:xfrm>
          <a:prstGeom prst="rect">
            <a:avLst/>
          </a:prstGeom>
        </p:spPr>
      </p:pic>
      <p:sp>
        <p:nvSpPr>
          <p:cNvPr id="22" name="标题 1">
            <a:extLst>
              <a:ext uri="{FF2B5EF4-FFF2-40B4-BE49-F238E27FC236}">
                <a16:creationId xmlns:a16="http://schemas.microsoft.com/office/drawing/2014/main" id="{9AF74CDA-19DD-45C1-88FF-2379736830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81297" y="2602227"/>
            <a:ext cx="6426437" cy="1060855"/>
          </a:xfrm>
          <a:prstGeom prst="rect">
            <a:avLst/>
          </a:prstGeom>
          <a:noFill/>
          <a:effectLst/>
        </p:spPr>
        <p:txBody>
          <a:bodyPr anchor="ctr">
            <a:noAutofit/>
          </a:bodyPr>
          <a:lstStyle>
            <a:lvl1pPr algn="ctr">
              <a:defRPr sz="4000" b="1">
                <a:solidFill>
                  <a:schemeClr val="accent1"/>
                </a:solidFill>
              </a:defRPr>
            </a:lvl1pPr>
          </a:lstStyle>
          <a:p>
            <a:r>
              <a:rPr lang="zh-CN" altLang="en-US" dirty="0"/>
              <a:t>单击此处编辑标题样式</a:t>
            </a:r>
          </a:p>
        </p:txBody>
      </p:sp>
      <p:sp>
        <p:nvSpPr>
          <p:cNvPr id="26" name="内容占位符 25">
            <a:extLst>
              <a:ext uri="{FF2B5EF4-FFF2-40B4-BE49-F238E27FC236}">
                <a16:creationId xmlns:a16="http://schemas.microsoft.com/office/drawing/2014/main" id="{981273AB-3D30-4A7E-951D-B80D3185213B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7341280" y="4870088"/>
            <a:ext cx="2244701" cy="454025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1800">
                <a:solidFill>
                  <a:schemeClr val="accent2"/>
                </a:solidFill>
              </a:defRPr>
            </a:lvl1pPr>
          </a:lstStyle>
          <a:p>
            <a:pPr lvl="0"/>
            <a:fld id="{C6124F18-99FF-4E25-B026-C95B196756F6}" type="datetime2">
              <a:rPr lang="zh-CN" altLang="en-US" smtClean="0"/>
              <a:t>2019年1月28日</a:t>
            </a:fld>
            <a:endParaRPr lang="zh-CN" altLang="en-US" dirty="0"/>
          </a:p>
        </p:txBody>
      </p:sp>
      <p:sp>
        <p:nvSpPr>
          <p:cNvPr id="32" name="文本占位符 31">
            <a:extLst>
              <a:ext uri="{FF2B5EF4-FFF2-40B4-BE49-F238E27FC236}">
                <a16:creationId xmlns:a16="http://schemas.microsoft.com/office/drawing/2014/main" id="{F905EEBF-8ACE-4D30-A4F5-C5796F8343A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819584" y="3810704"/>
            <a:ext cx="3349862" cy="598488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2400" b="1">
                <a:solidFill>
                  <a:schemeClr val="accent2"/>
                </a:solidFill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5" name="图片占位符 14">
            <a:extLst>
              <a:ext uri="{FF2B5EF4-FFF2-40B4-BE49-F238E27FC236}">
                <a16:creationId xmlns:a16="http://schemas.microsoft.com/office/drawing/2014/main" id="{73862409-EB7F-40D8-9600-B7C8CE927E6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1119382"/>
            <a:ext cx="6323888" cy="4026547"/>
          </a:xfrm>
          <a:custGeom>
            <a:avLst/>
            <a:gdLst>
              <a:gd name="connsiteX0" fmla="*/ 0 w 4827208"/>
              <a:gd name="connsiteY0" fmla="*/ 0 h 3236615"/>
              <a:gd name="connsiteX1" fmla="*/ 4827208 w 4827208"/>
              <a:gd name="connsiteY1" fmla="*/ 0 h 3236615"/>
              <a:gd name="connsiteX2" fmla="*/ 3218537 w 4827208"/>
              <a:gd name="connsiteY2" fmla="*/ 3236615 h 3236615"/>
              <a:gd name="connsiteX3" fmla="*/ 0 w 4827208"/>
              <a:gd name="connsiteY3" fmla="*/ 3236615 h 3236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27208" h="3236615">
                <a:moveTo>
                  <a:pt x="0" y="0"/>
                </a:moveTo>
                <a:lnTo>
                  <a:pt x="4827208" y="0"/>
                </a:lnTo>
                <a:lnTo>
                  <a:pt x="3218537" y="3236615"/>
                </a:lnTo>
                <a:lnTo>
                  <a:pt x="0" y="3236615"/>
                </a:lnTo>
                <a:close/>
              </a:path>
            </a:pathLst>
          </a:cu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1A63D107-02BD-4A0D-9132-36E8D944F42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524558" y="4410381"/>
            <a:ext cx="3935296" cy="209291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3D92EBD5-2225-4D92-B6FB-5F42D4CF9A7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913" y="51177"/>
            <a:ext cx="2169174" cy="713098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7F038EC1-5530-4400-9F4D-38CB7EE61E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346"/>
          <a:stretch/>
        </p:blipFill>
        <p:spPr>
          <a:xfrm>
            <a:off x="516" y="6041797"/>
            <a:ext cx="12166903" cy="411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9620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 descr="图片包含 建筑物, 圆屋顶, 地板&#10;&#10;描述已自动生成">
            <a:extLst>
              <a:ext uri="{FF2B5EF4-FFF2-40B4-BE49-F238E27FC236}">
                <a16:creationId xmlns:a16="http://schemas.microsoft.com/office/drawing/2014/main" id="{7C66039A-3D15-4D27-8FD3-6ADF01C3402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" y="0"/>
            <a:ext cx="12188951" cy="6858000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75D47FDF-63E1-442F-8001-E72FBC10D88D}"/>
              </a:ext>
            </a:extLst>
          </p:cNvPr>
          <p:cNvGrpSpPr/>
          <p:nvPr userDrawn="1"/>
        </p:nvGrpSpPr>
        <p:grpSpPr>
          <a:xfrm>
            <a:off x="304800" y="2455636"/>
            <a:ext cx="4122059" cy="1462680"/>
            <a:chOff x="304800" y="2709636"/>
            <a:chExt cx="4122059" cy="1462680"/>
          </a:xfrm>
        </p:grpSpPr>
        <p:grpSp>
          <p:nvGrpSpPr>
            <p:cNvPr id="5" name="组合 4">
              <a:extLst>
                <a:ext uri="{FF2B5EF4-FFF2-40B4-BE49-F238E27FC236}">
                  <a16:creationId xmlns:a16="http://schemas.microsoft.com/office/drawing/2014/main" id="{9022DE15-F0A7-4081-B20E-F56AF7E8D451}"/>
                </a:ext>
              </a:extLst>
            </p:cNvPr>
            <p:cNvGrpSpPr/>
            <p:nvPr/>
          </p:nvGrpSpPr>
          <p:grpSpPr>
            <a:xfrm>
              <a:off x="304800" y="2709636"/>
              <a:ext cx="4122059" cy="1462680"/>
              <a:chOff x="667656" y="1497651"/>
              <a:chExt cx="4122059" cy="1462680"/>
            </a:xfrm>
          </p:grpSpPr>
          <p:grpSp>
            <p:nvGrpSpPr>
              <p:cNvPr id="7" name="组合 6">
                <a:extLst>
                  <a:ext uri="{FF2B5EF4-FFF2-40B4-BE49-F238E27FC236}">
                    <a16:creationId xmlns:a16="http://schemas.microsoft.com/office/drawing/2014/main" id="{068AF075-1EBE-4100-82B6-D1B2511E27A3}"/>
                  </a:ext>
                </a:extLst>
              </p:cNvPr>
              <p:cNvGrpSpPr/>
              <p:nvPr/>
            </p:nvGrpSpPr>
            <p:grpSpPr>
              <a:xfrm>
                <a:off x="667656" y="1497651"/>
                <a:ext cx="4122059" cy="1438728"/>
                <a:chOff x="537028" y="1493158"/>
                <a:chExt cx="4122059" cy="1438728"/>
              </a:xfrm>
            </p:grpSpPr>
            <p:sp>
              <p:nvSpPr>
                <p:cNvPr id="10" name="矩形 9">
                  <a:extLst>
                    <a:ext uri="{FF2B5EF4-FFF2-40B4-BE49-F238E27FC236}">
                      <a16:creationId xmlns:a16="http://schemas.microsoft.com/office/drawing/2014/main" id="{CD1F02EB-A5F5-4A25-8E13-33D76C3997D5}"/>
                    </a:ext>
                  </a:extLst>
                </p:cNvPr>
                <p:cNvSpPr/>
                <p:nvPr/>
              </p:nvSpPr>
              <p:spPr>
                <a:xfrm>
                  <a:off x="537029" y="1493158"/>
                  <a:ext cx="4122058" cy="143872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pic>
              <p:nvPicPr>
                <p:cNvPr id="11" name="图片 10" descr="图片包含 建筑物&#10;&#10;自动生成的说明">
                  <a:extLst>
                    <a:ext uri="{FF2B5EF4-FFF2-40B4-BE49-F238E27FC236}">
                      <a16:creationId xmlns:a16="http://schemas.microsoft.com/office/drawing/2014/main" id="{27CDB2F7-E7B6-465A-921A-BD30952F7D4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hqprint">
                  <a:duotone>
                    <a:schemeClr val="bg2">
                      <a:shade val="45000"/>
                      <a:satMod val="135000"/>
                    </a:schemeClr>
                    <a:prstClr val="white"/>
                  </a:duotone>
                  <a:alphaModFix amt="25000"/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37028" y="1604731"/>
                  <a:ext cx="4122058" cy="1327155"/>
                </a:xfrm>
                <a:prstGeom prst="rect">
                  <a:avLst/>
                </a:prstGeom>
                <a:effectLst/>
              </p:spPr>
            </p:pic>
          </p:grpSp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0901EB5B-A305-4D12-8523-8654B0DF8D3C}"/>
                  </a:ext>
                </a:extLst>
              </p:cNvPr>
              <p:cNvSpPr txBox="1"/>
              <p:nvPr/>
            </p:nvSpPr>
            <p:spPr>
              <a:xfrm>
                <a:off x="2387598" y="1755350"/>
                <a:ext cx="2402116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4400" b="1" dirty="0">
                    <a:solidFill>
                      <a:schemeClr val="accent1"/>
                    </a:solidFill>
                  </a:rPr>
                  <a:t>Content</a:t>
                </a:r>
                <a:endParaRPr lang="zh-CN" altLang="en-US" sz="4400" b="1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9" name="矩形 8">
                <a:extLst>
                  <a:ext uri="{FF2B5EF4-FFF2-40B4-BE49-F238E27FC236}">
                    <a16:creationId xmlns:a16="http://schemas.microsoft.com/office/drawing/2014/main" id="{9DBDFDE5-938B-46BA-BF04-52626678C645}"/>
                  </a:ext>
                </a:extLst>
              </p:cNvPr>
              <p:cNvSpPr/>
              <p:nvPr/>
            </p:nvSpPr>
            <p:spPr>
              <a:xfrm rot="16200000">
                <a:off x="2683685" y="854302"/>
                <a:ext cx="90000" cy="4122058"/>
              </a:xfrm>
              <a:prstGeom prst="rect">
                <a:avLst/>
              </a:prstGeom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DC96E7EA-26DC-40A9-97DD-57F90BFFB68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3887" y="2871509"/>
              <a:ext cx="1590855" cy="1114981"/>
            </a:xfrm>
            <a:prstGeom prst="rect">
              <a:avLst/>
            </a:prstGeom>
          </p:spPr>
        </p:pic>
      </p:grpSp>
      <p:sp>
        <p:nvSpPr>
          <p:cNvPr id="13" name="图片占位符 12">
            <a:extLst>
              <a:ext uri="{FF2B5EF4-FFF2-40B4-BE49-F238E27FC236}">
                <a16:creationId xmlns:a16="http://schemas.microsoft.com/office/drawing/2014/main" id="{86D2A06B-94AC-4433-BBC3-A98A9F2FD48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772150" y="0"/>
            <a:ext cx="6419850" cy="68580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DE1AFFB6-310A-466D-BAD1-F84A11C9C967}"/>
              </a:ext>
            </a:extLst>
          </p:cNvPr>
          <p:cNvSpPr/>
          <p:nvPr userDrawn="1"/>
        </p:nvSpPr>
        <p:spPr>
          <a:xfrm flipV="1">
            <a:off x="5672624" y="0"/>
            <a:ext cx="90000" cy="6858000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28965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 descr="图片包含 建筑物, 圆屋顶, 地板&#10;&#10;描述已自动生成">
            <a:extLst>
              <a:ext uri="{FF2B5EF4-FFF2-40B4-BE49-F238E27FC236}">
                <a16:creationId xmlns:a16="http://schemas.microsoft.com/office/drawing/2014/main" id="{1CF278BF-7BDF-4094-9C1D-962B78BFDFE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" y="0"/>
            <a:ext cx="12188951" cy="6858000"/>
          </a:xfrm>
          <a:prstGeom prst="rect">
            <a:avLst/>
          </a:prstGeom>
        </p:spPr>
      </p:pic>
      <p:grpSp>
        <p:nvGrpSpPr>
          <p:cNvPr id="5" name="组合 4">
            <a:extLst>
              <a:ext uri="{FF2B5EF4-FFF2-40B4-BE49-F238E27FC236}">
                <a16:creationId xmlns:a16="http://schemas.microsoft.com/office/drawing/2014/main" id="{ACBE5229-6D64-4AB4-BD32-C5A9C0A25B3D}"/>
              </a:ext>
            </a:extLst>
          </p:cNvPr>
          <p:cNvGrpSpPr/>
          <p:nvPr/>
        </p:nvGrpSpPr>
        <p:grpSpPr>
          <a:xfrm>
            <a:off x="4034970" y="685800"/>
            <a:ext cx="4122060" cy="1462680"/>
            <a:chOff x="667655" y="1497651"/>
            <a:chExt cx="4122060" cy="1462680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56977AD1-FB29-49DB-B293-6E501C63653E}"/>
                </a:ext>
              </a:extLst>
            </p:cNvPr>
            <p:cNvGrpSpPr/>
            <p:nvPr/>
          </p:nvGrpSpPr>
          <p:grpSpPr>
            <a:xfrm>
              <a:off x="667656" y="1497651"/>
              <a:ext cx="4122059" cy="1438728"/>
              <a:chOff x="537028" y="1493158"/>
              <a:chExt cx="4122059" cy="1438728"/>
            </a:xfrm>
          </p:grpSpPr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D2C25A7C-283B-4D59-8088-0D173FD791A1}"/>
                  </a:ext>
                </a:extLst>
              </p:cNvPr>
              <p:cNvSpPr/>
              <p:nvPr/>
            </p:nvSpPr>
            <p:spPr>
              <a:xfrm>
                <a:off x="537029" y="1493158"/>
                <a:ext cx="4122058" cy="143872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11" name="图片 10" descr="图片包含 建筑物&#10;&#10;自动生成的说明">
                <a:extLst>
                  <a:ext uri="{FF2B5EF4-FFF2-40B4-BE49-F238E27FC236}">
                    <a16:creationId xmlns:a16="http://schemas.microsoft.com/office/drawing/2014/main" id="{909D8670-2666-4A27-A0FE-9BF4BFDA7D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alphaModFix amt="25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37028" y="1604731"/>
                <a:ext cx="4122058" cy="1327155"/>
              </a:xfrm>
              <a:prstGeom prst="rect">
                <a:avLst/>
              </a:prstGeom>
              <a:effectLst/>
            </p:spPr>
          </p:pic>
        </p:grpSp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10563126-3B82-41C3-959D-6EE0A64FB1C8}"/>
                </a:ext>
              </a:extLst>
            </p:cNvPr>
            <p:cNvSpPr txBox="1"/>
            <p:nvPr/>
          </p:nvSpPr>
          <p:spPr>
            <a:xfrm>
              <a:off x="667655" y="1755350"/>
              <a:ext cx="4122059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6000" b="1" dirty="0">
                  <a:solidFill>
                    <a:schemeClr val="accent1"/>
                  </a:solidFill>
                </a:rPr>
                <a:t>目         录</a:t>
              </a: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A1F06D8F-A998-4957-BCDD-C5D37E948A62}"/>
                </a:ext>
              </a:extLst>
            </p:cNvPr>
            <p:cNvSpPr/>
            <p:nvPr/>
          </p:nvSpPr>
          <p:spPr>
            <a:xfrm rot="16200000">
              <a:off x="2683685" y="854302"/>
              <a:ext cx="90000" cy="4122058"/>
            </a:xfrm>
            <a:prstGeom prst="rect">
              <a:avLst/>
            </a:prstGeom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id="{9F63F420-5C8B-4249-B74B-AB25DACFA05E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91047" y="797373"/>
            <a:ext cx="1590855" cy="1114981"/>
          </a:xfrm>
          <a:prstGeom prst="rect">
            <a:avLst/>
          </a:prstGeom>
        </p:spPr>
      </p:pic>
      <p:sp>
        <p:nvSpPr>
          <p:cNvPr id="13" name="图片占位符 12">
            <a:extLst>
              <a:ext uri="{FF2B5EF4-FFF2-40B4-BE49-F238E27FC236}">
                <a16:creationId xmlns:a16="http://schemas.microsoft.com/office/drawing/2014/main" id="{E9A5540C-0F48-4B7F-B5D6-F8A8EDA2E8C4}"/>
              </a:ext>
            </a:extLst>
          </p:cNvPr>
          <p:cNvSpPr>
            <a:spLocks noGrp="1"/>
          </p:cNvSpPr>
          <p:nvPr userDrawn="1">
            <p:ph type="pic" sz="quarter" idx="10"/>
          </p:nvPr>
        </p:nvSpPr>
        <p:spPr>
          <a:xfrm>
            <a:off x="-19050" y="3428999"/>
            <a:ext cx="12211050" cy="3428999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9D9484F6-57FB-4D78-BAC6-3A0A97C9E850}"/>
              </a:ext>
            </a:extLst>
          </p:cNvPr>
          <p:cNvSpPr/>
          <p:nvPr userDrawn="1"/>
        </p:nvSpPr>
        <p:spPr>
          <a:xfrm rot="16200000" flipV="1">
            <a:off x="6051001" y="-2738344"/>
            <a:ext cx="90000" cy="1219890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44774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章节过渡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包含 建筑物, 圆屋顶, 地板&#10;&#10;描述已自动生成">
            <a:extLst>
              <a:ext uri="{FF2B5EF4-FFF2-40B4-BE49-F238E27FC236}">
                <a16:creationId xmlns:a16="http://schemas.microsoft.com/office/drawing/2014/main" id="{BCB8885F-CCB9-4EC9-AC5C-83B4329CC85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" y="0"/>
            <a:ext cx="12188951" cy="6858000"/>
          </a:xfrm>
          <a:prstGeom prst="rect">
            <a:avLst/>
          </a:prstGeom>
        </p:spPr>
      </p:pic>
      <p:sp>
        <p:nvSpPr>
          <p:cNvPr id="42" name="矩形 41">
            <a:extLst>
              <a:ext uri="{FF2B5EF4-FFF2-40B4-BE49-F238E27FC236}">
                <a16:creationId xmlns:a16="http://schemas.microsoft.com/office/drawing/2014/main" id="{8BB665EA-8CD9-4D53-A4AF-D2B7101CE5DB}"/>
              </a:ext>
            </a:extLst>
          </p:cNvPr>
          <p:cNvSpPr/>
          <p:nvPr userDrawn="1"/>
        </p:nvSpPr>
        <p:spPr>
          <a:xfrm rot="16200000">
            <a:off x="6051000" y="-2616750"/>
            <a:ext cx="90000" cy="12192000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图片占位符 33">
            <a:extLst>
              <a:ext uri="{FF2B5EF4-FFF2-40B4-BE49-F238E27FC236}">
                <a16:creationId xmlns:a16="http://schemas.microsoft.com/office/drawing/2014/main" id="{94A66D01-D8F9-449F-918E-8E0F01222D9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-19050"/>
            <a:ext cx="12192000" cy="3442348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14" name="标题 13">
            <a:extLst>
              <a:ext uri="{FF2B5EF4-FFF2-40B4-BE49-F238E27FC236}">
                <a16:creationId xmlns:a16="http://schemas.microsoft.com/office/drawing/2014/main" id="{43182647-270A-4077-B505-0FC4222D15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4075" y="3047028"/>
            <a:ext cx="6489700" cy="775349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algn="ctr">
              <a:defRPr sz="4000" b="1">
                <a:solidFill>
                  <a:schemeClr val="accent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pic>
        <p:nvPicPr>
          <p:cNvPr id="35" name="图片 34">
            <a:extLst>
              <a:ext uri="{FF2B5EF4-FFF2-40B4-BE49-F238E27FC236}">
                <a16:creationId xmlns:a16="http://schemas.microsoft.com/office/drawing/2014/main" id="{465DB092-56FD-4A68-9D16-CFF0FD3DE8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346"/>
          <a:stretch/>
        </p:blipFill>
        <p:spPr>
          <a:xfrm>
            <a:off x="516" y="6041797"/>
            <a:ext cx="12166903" cy="411617"/>
          </a:xfrm>
          <a:prstGeom prst="rect">
            <a:avLst/>
          </a:prstGeom>
        </p:spPr>
      </p:pic>
      <p:sp>
        <p:nvSpPr>
          <p:cNvPr id="39" name="文本占位符 38">
            <a:extLst>
              <a:ext uri="{FF2B5EF4-FFF2-40B4-BE49-F238E27FC236}">
                <a16:creationId xmlns:a16="http://schemas.microsoft.com/office/drawing/2014/main" id="{39166EE3-A8B8-4A65-AEC2-261BB698A78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54075" y="4054685"/>
            <a:ext cx="6489700" cy="1534265"/>
          </a:xfrm>
          <a:prstGeom prst="rect">
            <a:avLst/>
          </a:prstGeom>
        </p:spPr>
        <p:txBody>
          <a:bodyPr/>
          <a:lstStyle>
            <a:lvl1pPr marL="0" indent="0" algn="just">
              <a:lnSpc>
                <a:spcPct val="130000"/>
              </a:lnSpc>
              <a:buNone/>
              <a:defRPr sz="2200">
                <a:solidFill>
                  <a:schemeClr val="accent2"/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4977284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章节过渡页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图片包含 建筑物, 圆屋顶, 地板&#10;&#10;描述已自动生成">
            <a:extLst>
              <a:ext uri="{FF2B5EF4-FFF2-40B4-BE49-F238E27FC236}">
                <a16:creationId xmlns:a16="http://schemas.microsoft.com/office/drawing/2014/main" id="{CA20EC42-E2DC-453A-A334-D1D7BD3BE54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" y="0"/>
            <a:ext cx="12188951" cy="6858000"/>
          </a:xfrm>
          <a:prstGeom prst="rect">
            <a:avLst/>
          </a:prstGeom>
        </p:spPr>
      </p:pic>
      <p:sp>
        <p:nvSpPr>
          <p:cNvPr id="42" name="矩形 41">
            <a:extLst>
              <a:ext uri="{FF2B5EF4-FFF2-40B4-BE49-F238E27FC236}">
                <a16:creationId xmlns:a16="http://schemas.microsoft.com/office/drawing/2014/main" id="{8BB665EA-8CD9-4D53-A4AF-D2B7101CE5DB}"/>
              </a:ext>
            </a:extLst>
          </p:cNvPr>
          <p:cNvSpPr/>
          <p:nvPr userDrawn="1"/>
        </p:nvSpPr>
        <p:spPr>
          <a:xfrm rot="10800000">
            <a:off x="5885901" y="-45000"/>
            <a:ext cx="90000" cy="6948000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图片占位符 33">
            <a:extLst>
              <a:ext uri="{FF2B5EF4-FFF2-40B4-BE49-F238E27FC236}">
                <a16:creationId xmlns:a16="http://schemas.microsoft.com/office/drawing/2014/main" id="{94A66D01-D8F9-449F-918E-8E0F01222D9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-19050"/>
            <a:ext cx="5842000" cy="6877050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14" name="标题 13">
            <a:extLst>
              <a:ext uri="{FF2B5EF4-FFF2-40B4-BE49-F238E27FC236}">
                <a16:creationId xmlns:a16="http://schemas.microsoft.com/office/drawing/2014/main" id="{43182647-270A-4077-B505-0FC4222D15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4" y="3047028"/>
            <a:ext cx="5648325" cy="775349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algn="ctr">
              <a:defRPr sz="4000" b="1">
                <a:solidFill>
                  <a:schemeClr val="accent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9" name="文本占位符 38">
            <a:extLst>
              <a:ext uri="{FF2B5EF4-FFF2-40B4-BE49-F238E27FC236}">
                <a16:creationId xmlns:a16="http://schemas.microsoft.com/office/drawing/2014/main" id="{39166EE3-A8B8-4A65-AEC2-261BB698A78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38874" y="4054685"/>
            <a:ext cx="5648325" cy="1534265"/>
          </a:xfrm>
          <a:prstGeom prst="rect">
            <a:avLst/>
          </a:prstGeom>
        </p:spPr>
        <p:txBody>
          <a:bodyPr/>
          <a:lstStyle>
            <a:lvl1pPr marL="0" indent="0" algn="just">
              <a:lnSpc>
                <a:spcPct val="130000"/>
              </a:lnSpc>
              <a:buNone/>
              <a:defRPr sz="2200">
                <a:solidFill>
                  <a:schemeClr val="accent2"/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编辑母版文本样式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7A251A89-E640-49C6-A3E7-63D9665175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9487" r="1345"/>
          <a:stretch/>
        </p:blipFill>
        <p:spPr>
          <a:xfrm>
            <a:off x="6238430" y="6041797"/>
            <a:ext cx="5920443" cy="411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2756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 descr="图片包含 建筑物, 圆屋顶, 地板&#10;&#10;描述已自动生成">
            <a:extLst>
              <a:ext uri="{FF2B5EF4-FFF2-40B4-BE49-F238E27FC236}">
                <a16:creationId xmlns:a16="http://schemas.microsoft.com/office/drawing/2014/main" id="{B46500FD-D914-4D54-A821-08966030967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" y="0"/>
            <a:ext cx="12188951" cy="6858000"/>
          </a:xfrm>
          <a:prstGeom prst="rect">
            <a:avLst/>
          </a:prstGeom>
        </p:spPr>
      </p:pic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C1D5E491-4859-47A4-8F29-DAACA1914DB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z="2000"/>
            </a:lvl1pPr>
          </a:lstStyle>
          <a:p>
            <a:fld id="{6C53781C-E1F6-4315-A39D-61273F2E0596}" type="slidenum">
              <a:rPr lang="zh-CN" altLang="en-US" smtClean="0"/>
              <a:pPr/>
              <a:t>‹#›</a:t>
            </a:fld>
            <a:endParaRPr lang="zh-CN" altLang="en-US" sz="2000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64227868-C0F1-41FC-A8C9-A533B4E1148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346"/>
          <a:stretch/>
        </p:blipFill>
        <p:spPr>
          <a:xfrm>
            <a:off x="516" y="6041797"/>
            <a:ext cx="12166903" cy="411617"/>
          </a:xfrm>
          <a:prstGeom prst="rect">
            <a:avLst/>
          </a:prstGeom>
        </p:spPr>
      </p:pic>
      <p:sp>
        <p:nvSpPr>
          <p:cNvPr id="9" name="文本占位符 31">
            <a:extLst>
              <a:ext uri="{FF2B5EF4-FFF2-40B4-BE49-F238E27FC236}">
                <a16:creationId xmlns:a16="http://schemas.microsoft.com/office/drawing/2014/main" id="{56FC8349-67FC-4E3B-B988-7A27FDAE9D2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19056" y="6438900"/>
            <a:ext cx="4151344" cy="4191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lnSpc>
                <a:spcPct val="100000"/>
              </a:lnSpc>
              <a:buNone/>
              <a:defRPr sz="20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0" name="文本占位符 31">
            <a:extLst>
              <a:ext uri="{FF2B5EF4-FFF2-40B4-BE49-F238E27FC236}">
                <a16:creationId xmlns:a16="http://schemas.microsoft.com/office/drawing/2014/main" id="{85368C87-925C-44AC-B001-5C4EE6F0064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88940" y="6438900"/>
            <a:ext cx="4151344" cy="4191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lnSpc>
                <a:spcPct val="100000"/>
              </a:lnSpc>
              <a:buNone/>
              <a:defRPr sz="20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9" name="平行四边形 18">
            <a:extLst>
              <a:ext uri="{FF2B5EF4-FFF2-40B4-BE49-F238E27FC236}">
                <a16:creationId xmlns:a16="http://schemas.microsoft.com/office/drawing/2014/main" id="{9AE407FD-1006-4AC4-B10B-CB7686E66A86}"/>
              </a:ext>
            </a:extLst>
          </p:cNvPr>
          <p:cNvSpPr/>
          <p:nvPr userDrawn="1"/>
        </p:nvSpPr>
        <p:spPr>
          <a:xfrm>
            <a:off x="0" y="1"/>
            <a:ext cx="12191483" cy="685800"/>
          </a:xfrm>
          <a:prstGeom prst="parallelogram">
            <a:avLst>
              <a:gd name="adj" fmla="val 43056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20" name="图片 19" descr="图片包含 户外, 标牌, 黑色&#10;&#10;自动生成的说明">
            <a:extLst>
              <a:ext uri="{FF2B5EF4-FFF2-40B4-BE49-F238E27FC236}">
                <a16:creationId xmlns:a16="http://schemas.microsoft.com/office/drawing/2014/main" id="{D5338ABA-2308-412D-96F5-DE590FFF992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056" y="73482"/>
            <a:ext cx="538838" cy="538838"/>
          </a:xfrm>
          <a:prstGeom prst="rect">
            <a:avLst/>
          </a:prstGeom>
        </p:spPr>
      </p:pic>
      <p:sp>
        <p:nvSpPr>
          <p:cNvPr id="21" name="文本占位符 31">
            <a:extLst>
              <a:ext uri="{FF2B5EF4-FFF2-40B4-BE49-F238E27FC236}">
                <a16:creationId xmlns:a16="http://schemas.microsoft.com/office/drawing/2014/main" id="{C2D49473-9331-4572-8AFC-3A905D765CF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75351" y="43657"/>
            <a:ext cx="7081677" cy="598488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平行四边形 10">
            <a:extLst>
              <a:ext uri="{FF2B5EF4-FFF2-40B4-BE49-F238E27FC236}">
                <a16:creationId xmlns:a16="http://schemas.microsoft.com/office/drawing/2014/main" id="{3E2A174E-0D40-4C44-A4CB-067A3AD3E27A}"/>
              </a:ext>
            </a:extLst>
          </p:cNvPr>
          <p:cNvSpPr/>
          <p:nvPr userDrawn="1"/>
        </p:nvSpPr>
        <p:spPr>
          <a:xfrm>
            <a:off x="11428834" y="119857"/>
            <a:ext cx="473565" cy="242093"/>
          </a:xfrm>
          <a:prstGeom prst="parallelogram">
            <a:avLst>
              <a:gd name="adj" fmla="val 4444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2" name="平行四边形 11">
            <a:extLst>
              <a:ext uri="{FF2B5EF4-FFF2-40B4-BE49-F238E27FC236}">
                <a16:creationId xmlns:a16="http://schemas.microsoft.com/office/drawing/2014/main" id="{B6623D7A-6A25-4FAF-BE38-10BE0650BF71}"/>
              </a:ext>
            </a:extLst>
          </p:cNvPr>
          <p:cNvSpPr/>
          <p:nvPr userDrawn="1"/>
        </p:nvSpPr>
        <p:spPr>
          <a:xfrm>
            <a:off x="11016782" y="322602"/>
            <a:ext cx="473565" cy="242093"/>
          </a:xfrm>
          <a:prstGeom prst="parallelogram">
            <a:avLst>
              <a:gd name="adj" fmla="val 4444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0006580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(标题导航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 descr="图片包含 建筑物, 圆屋顶, 地板&#10;&#10;描述已自动生成">
            <a:extLst>
              <a:ext uri="{FF2B5EF4-FFF2-40B4-BE49-F238E27FC236}">
                <a16:creationId xmlns:a16="http://schemas.microsoft.com/office/drawing/2014/main" id="{FCB44420-1668-4CDF-B7B1-BF64940901B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" y="0"/>
            <a:ext cx="12188951" cy="6858000"/>
          </a:xfrm>
          <a:prstGeom prst="rect">
            <a:avLst/>
          </a:prstGeom>
        </p:spPr>
      </p:pic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C1D5E491-4859-47A4-8F29-DAACA1914DB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53781C-E1F6-4315-A39D-61273F2E0596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sp>
        <p:nvSpPr>
          <p:cNvPr id="9" name="文本占位符 31">
            <a:extLst>
              <a:ext uri="{FF2B5EF4-FFF2-40B4-BE49-F238E27FC236}">
                <a16:creationId xmlns:a16="http://schemas.microsoft.com/office/drawing/2014/main" id="{56FC8349-67FC-4E3B-B988-7A27FDAE9D2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19056" y="6438900"/>
            <a:ext cx="4151344" cy="4191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lnSpc>
                <a:spcPct val="100000"/>
              </a:lnSpc>
              <a:buNone/>
              <a:defRPr sz="20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0" name="文本占位符 31">
            <a:extLst>
              <a:ext uri="{FF2B5EF4-FFF2-40B4-BE49-F238E27FC236}">
                <a16:creationId xmlns:a16="http://schemas.microsoft.com/office/drawing/2014/main" id="{85368C87-925C-44AC-B001-5C4EE6F0064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88940" y="6438900"/>
            <a:ext cx="4151344" cy="4191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lnSpc>
                <a:spcPct val="100000"/>
              </a:lnSpc>
              <a:buNone/>
              <a:defRPr sz="20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9" name="平行四边形 18">
            <a:extLst>
              <a:ext uri="{FF2B5EF4-FFF2-40B4-BE49-F238E27FC236}">
                <a16:creationId xmlns:a16="http://schemas.microsoft.com/office/drawing/2014/main" id="{9AE407FD-1006-4AC4-B10B-CB7686E66A86}"/>
              </a:ext>
            </a:extLst>
          </p:cNvPr>
          <p:cNvSpPr/>
          <p:nvPr userDrawn="1"/>
        </p:nvSpPr>
        <p:spPr>
          <a:xfrm>
            <a:off x="0" y="1"/>
            <a:ext cx="12191483" cy="685800"/>
          </a:xfrm>
          <a:prstGeom prst="parallelogram">
            <a:avLst>
              <a:gd name="adj" fmla="val 43056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20" name="图片 19" descr="图片包含 户外, 标牌, 黑色&#10;&#10;自动生成的说明">
            <a:extLst>
              <a:ext uri="{FF2B5EF4-FFF2-40B4-BE49-F238E27FC236}">
                <a16:creationId xmlns:a16="http://schemas.microsoft.com/office/drawing/2014/main" id="{D5338ABA-2308-412D-96F5-DE590FFF992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056" y="73482"/>
            <a:ext cx="538838" cy="538838"/>
          </a:xfrm>
          <a:prstGeom prst="rect">
            <a:avLst/>
          </a:prstGeom>
        </p:spPr>
      </p:pic>
      <p:sp>
        <p:nvSpPr>
          <p:cNvPr id="11" name="平行四边形 10">
            <a:extLst>
              <a:ext uri="{FF2B5EF4-FFF2-40B4-BE49-F238E27FC236}">
                <a16:creationId xmlns:a16="http://schemas.microsoft.com/office/drawing/2014/main" id="{B0646154-6233-4139-B550-A28CDF04E3FA}"/>
              </a:ext>
            </a:extLst>
          </p:cNvPr>
          <p:cNvSpPr/>
          <p:nvPr userDrawn="1"/>
        </p:nvSpPr>
        <p:spPr>
          <a:xfrm>
            <a:off x="995330" y="105510"/>
            <a:ext cx="1957419" cy="512879"/>
          </a:xfrm>
          <a:prstGeom prst="parallelogram">
            <a:avLst>
              <a:gd name="adj" fmla="val 43056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solidFill>
                  <a:schemeClr val="accent1"/>
                </a:solidFill>
              </a:rPr>
              <a:t>标题一</a:t>
            </a:r>
          </a:p>
        </p:txBody>
      </p:sp>
      <p:sp>
        <p:nvSpPr>
          <p:cNvPr id="12" name="平行四边形 11">
            <a:extLst>
              <a:ext uri="{FF2B5EF4-FFF2-40B4-BE49-F238E27FC236}">
                <a16:creationId xmlns:a16="http://schemas.microsoft.com/office/drawing/2014/main" id="{DB662845-A8FE-4E13-82B8-ABEE9422A575}"/>
              </a:ext>
            </a:extLst>
          </p:cNvPr>
          <p:cNvSpPr/>
          <p:nvPr userDrawn="1"/>
        </p:nvSpPr>
        <p:spPr>
          <a:xfrm>
            <a:off x="2831521" y="105510"/>
            <a:ext cx="1957419" cy="512879"/>
          </a:xfrm>
          <a:prstGeom prst="parallelogram">
            <a:avLst>
              <a:gd name="adj" fmla="val 43056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标题二</a:t>
            </a:r>
          </a:p>
        </p:txBody>
      </p:sp>
      <p:sp>
        <p:nvSpPr>
          <p:cNvPr id="15" name="平行四边形 14">
            <a:extLst>
              <a:ext uri="{FF2B5EF4-FFF2-40B4-BE49-F238E27FC236}">
                <a16:creationId xmlns:a16="http://schemas.microsoft.com/office/drawing/2014/main" id="{44330A7B-15B1-4D7C-8EFE-B8A0161426A0}"/>
              </a:ext>
            </a:extLst>
          </p:cNvPr>
          <p:cNvSpPr/>
          <p:nvPr userDrawn="1"/>
        </p:nvSpPr>
        <p:spPr>
          <a:xfrm>
            <a:off x="4645215" y="105510"/>
            <a:ext cx="1957419" cy="512879"/>
          </a:xfrm>
          <a:prstGeom prst="parallelogram">
            <a:avLst>
              <a:gd name="adj" fmla="val 43056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zh-CN" altLang="en-US" sz="24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标题三</a:t>
            </a:r>
          </a:p>
        </p:txBody>
      </p:sp>
      <p:sp>
        <p:nvSpPr>
          <p:cNvPr id="16" name="平行四边形 15">
            <a:extLst>
              <a:ext uri="{FF2B5EF4-FFF2-40B4-BE49-F238E27FC236}">
                <a16:creationId xmlns:a16="http://schemas.microsoft.com/office/drawing/2014/main" id="{FAB9E410-8F4C-4E41-B027-DFC233733AB7}"/>
              </a:ext>
            </a:extLst>
          </p:cNvPr>
          <p:cNvSpPr/>
          <p:nvPr userDrawn="1"/>
        </p:nvSpPr>
        <p:spPr>
          <a:xfrm>
            <a:off x="6481406" y="105510"/>
            <a:ext cx="1957419" cy="512879"/>
          </a:xfrm>
          <a:prstGeom prst="parallelogram">
            <a:avLst>
              <a:gd name="adj" fmla="val 43056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zh-CN" altLang="en-US" sz="24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标题四</a:t>
            </a:r>
          </a:p>
        </p:txBody>
      </p:sp>
      <p:sp>
        <p:nvSpPr>
          <p:cNvPr id="17" name="平行四边形 16">
            <a:extLst>
              <a:ext uri="{FF2B5EF4-FFF2-40B4-BE49-F238E27FC236}">
                <a16:creationId xmlns:a16="http://schemas.microsoft.com/office/drawing/2014/main" id="{9F88429B-B890-4CEE-A503-4E91AAB2562D}"/>
              </a:ext>
            </a:extLst>
          </p:cNvPr>
          <p:cNvSpPr/>
          <p:nvPr userDrawn="1"/>
        </p:nvSpPr>
        <p:spPr>
          <a:xfrm>
            <a:off x="8295100" y="105510"/>
            <a:ext cx="1957419" cy="512879"/>
          </a:xfrm>
          <a:prstGeom prst="parallelogram">
            <a:avLst>
              <a:gd name="adj" fmla="val 43056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zh-CN" altLang="en-US" sz="24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标题五</a:t>
            </a: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8AC3C199-AD82-4263-B8E8-8D1CD35372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346"/>
          <a:stretch/>
        </p:blipFill>
        <p:spPr>
          <a:xfrm>
            <a:off x="516" y="6041797"/>
            <a:ext cx="12166903" cy="411617"/>
          </a:xfrm>
          <a:prstGeom prst="rect">
            <a:avLst/>
          </a:prstGeom>
        </p:spPr>
      </p:pic>
      <p:sp>
        <p:nvSpPr>
          <p:cNvPr id="21" name="平行四边形 20">
            <a:extLst>
              <a:ext uri="{FF2B5EF4-FFF2-40B4-BE49-F238E27FC236}">
                <a16:creationId xmlns:a16="http://schemas.microsoft.com/office/drawing/2014/main" id="{2051FE92-34E2-4DFE-BC0D-28D53B1BE4ED}"/>
              </a:ext>
            </a:extLst>
          </p:cNvPr>
          <p:cNvSpPr/>
          <p:nvPr userDrawn="1"/>
        </p:nvSpPr>
        <p:spPr>
          <a:xfrm>
            <a:off x="11428834" y="119857"/>
            <a:ext cx="473565" cy="242093"/>
          </a:xfrm>
          <a:prstGeom prst="parallelogram">
            <a:avLst>
              <a:gd name="adj" fmla="val 4444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2" name="平行四边形 21">
            <a:extLst>
              <a:ext uri="{FF2B5EF4-FFF2-40B4-BE49-F238E27FC236}">
                <a16:creationId xmlns:a16="http://schemas.microsoft.com/office/drawing/2014/main" id="{EE8F87D0-86D3-40A7-B41A-5B19E1D5D4CF}"/>
              </a:ext>
            </a:extLst>
          </p:cNvPr>
          <p:cNvSpPr/>
          <p:nvPr userDrawn="1"/>
        </p:nvSpPr>
        <p:spPr>
          <a:xfrm>
            <a:off x="11016782" y="322602"/>
            <a:ext cx="473565" cy="242093"/>
          </a:xfrm>
          <a:prstGeom prst="parallelogram">
            <a:avLst>
              <a:gd name="adj" fmla="val 4444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968134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F26411B-55E1-4CE5-B9CA-4734B17AE0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49970" y="6515101"/>
            <a:ext cx="1037230" cy="3429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8644C6-89F0-466C-949F-E70AD72679A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85847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62" r:id="rId3"/>
    <p:sldLayoutId id="2147483655" r:id="rId4"/>
    <p:sldLayoutId id="2147483657" r:id="rId5"/>
    <p:sldLayoutId id="2147483653" r:id="rId6"/>
    <p:sldLayoutId id="2147483658" r:id="rId7"/>
    <p:sldLayoutId id="2147483650" r:id="rId8"/>
    <p:sldLayoutId id="2147483659" r:id="rId9"/>
    <p:sldLayoutId id="2147483651" r:id="rId10"/>
    <p:sldLayoutId id="2147483654" r:id="rId11"/>
    <p:sldLayoutId id="2147483660" r:id="rId12"/>
    <p:sldLayoutId id="2147483663" r:id="rId13"/>
    <p:sldLayoutId id="2147483652" r:id="rId14"/>
    <p:sldLayoutId id="2147483664" r:id="rId1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92" userDrawn="1">
          <p15:clr>
            <a:srgbClr val="F26B43"/>
          </p15:clr>
        </p15:guide>
        <p15:guide id="2" pos="7488" userDrawn="1">
          <p15:clr>
            <a:srgbClr val="F26B43"/>
          </p15:clr>
        </p15:guide>
        <p15:guide id="3" orient="horz" pos="432" userDrawn="1">
          <p15:clr>
            <a:srgbClr val="F26B43"/>
          </p15:clr>
        </p15:guide>
        <p15:guide id="4" orient="horz" pos="472" userDrawn="1">
          <p15:clr>
            <a:srgbClr val="F26B43"/>
          </p15:clr>
        </p15:guide>
        <p15:guide id="5" orient="horz" pos="4104" userDrawn="1">
          <p15:clr>
            <a:srgbClr val="F26B43"/>
          </p15:clr>
        </p15:guide>
        <p15:guide id="6" orient="horz" pos="4056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84866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264">
          <p15:clr>
            <a:srgbClr val="F26B43"/>
          </p15:clr>
        </p15:guide>
        <p15:guide id="2" pos="3840">
          <p15:clr>
            <a:srgbClr val="F26B43"/>
          </p15:clr>
        </p15:guide>
        <p15:guide id="3" pos="192">
          <p15:clr>
            <a:srgbClr val="F26B43"/>
          </p15:clr>
        </p15:guide>
        <p15:guide id="4" pos="7488">
          <p15:clr>
            <a:srgbClr val="F26B43"/>
          </p15:clr>
        </p15:guide>
        <p15:guide id="5" orient="horz" pos="432">
          <p15:clr>
            <a:srgbClr val="F26B43"/>
          </p15:clr>
        </p15:guide>
        <p15:guide id="6" orient="horz" pos="472">
          <p15:clr>
            <a:srgbClr val="F26B43"/>
          </p15:clr>
        </p15:guide>
        <p15:guide id="7" orient="horz" pos="4104">
          <p15:clr>
            <a:srgbClr val="F26B43"/>
          </p15:clr>
        </p15:guide>
        <p15:guide id="8" orient="horz" pos="4056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2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7.emf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5" Type="http://schemas.openxmlformats.org/officeDocument/2006/relationships/image" Target="../media/image40.pn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e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10" Type="http://schemas.openxmlformats.org/officeDocument/2006/relationships/image" Target="../media/image59.png"/><Relationship Id="rId4" Type="http://schemas.openxmlformats.org/officeDocument/2006/relationships/image" Target="../media/image53.png"/><Relationship Id="rId9" Type="http://schemas.openxmlformats.org/officeDocument/2006/relationships/image" Target="../media/image5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8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Relationship Id="rId9" Type="http://schemas.openxmlformats.org/officeDocument/2006/relationships/image" Target="../media/image7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78.png"/><Relationship Id="rId4" Type="http://schemas.openxmlformats.org/officeDocument/2006/relationships/image" Target="../media/image7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4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4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82.png"/><Relationship Id="rId7" Type="http://schemas.openxmlformats.org/officeDocument/2006/relationships/image" Target="../media/image86.png"/><Relationship Id="rId12" Type="http://schemas.openxmlformats.org/officeDocument/2006/relationships/image" Target="../media/image9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5.png"/><Relationship Id="rId11" Type="http://schemas.openxmlformats.org/officeDocument/2006/relationships/image" Target="../media/image89.png"/><Relationship Id="rId5" Type="http://schemas.openxmlformats.org/officeDocument/2006/relationships/image" Target="../media/image84.png"/><Relationship Id="rId10" Type="http://schemas.openxmlformats.org/officeDocument/2006/relationships/image" Target="../media/image88.png"/><Relationship Id="rId4" Type="http://schemas.openxmlformats.org/officeDocument/2006/relationships/image" Target="../media/image83.png"/><Relationship Id="rId9" Type="http://schemas.openxmlformats.org/officeDocument/2006/relationships/image" Target="../media/image8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7" Type="http://schemas.openxmlformats.org/officeDocument/2006/relationships/image" Target="../media/image9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93.png"/><Relationship Id="rId5" Type="http://schemas.openxmlformats.org/officeDocument/2006/relationships/image" Target="../media/image85.png"/><Relationship Id="rId4" Type="http://schemas.openxmlformats.org/officeDocument/2006/relationships/image" Target="../media/image9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91.png"/><Relationship Id="rId7" Type="http://schemas.openxmlformats.org/officeDocument/2006/relationships/image" Target="../media/image9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85.png"/><Relationship Id="rId9" Type="http://schemas.openxmlformats.org/officeDocument/2006/relationships/image" Target="../media/image98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image" Target="../media/image99.png"/><Relationship Id="rId7" Type="http://schemas.openxmlformats.org/officeDocument/2006/relationships/image" Target="../media/image10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3" Type="http://schemas.openxmlformats.org/officeDocument/2006/relationships/image" Target="../media/image105.png"/><Relationship Id="rId7" Type="http://schemas.openxmlformats.org/officeDocument/2006/relationships/image" Target="../media/image710.png"/><Relationship Id="rId2" Type="http://schemas.openxmlformats.org/officeDocument/2006/relationships/image" Target="../media/image800.png"/><Relationship Id="rId1" Type="http://schemas.openxmlformats.org/officeDocument/2006/relationships/slideLayout" Target="../slideLayouts/slideLayout14.xml"/><Relationship Id="rId6" Type="http://schemas.openxmlformats.org/officeDocument/2006/relationships/hyperlink" Target="https://arxiv.org/abs/2210.07211" TargetMode="External"/><Relationship Id="rId5" Type="http://schemas.openxmlformats.org/officeDocument/2006/relationships/hyperlink" Target="https://arxiv.org/pdf/2203.10352" TargetMode="External"/><Relationship Id="rId4" Type="http://schemas.openxmlformats.org/officeDocument/2006/relationships/image" Target="../media/image10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g"/><Relationship Id="rId2" Type="http://schemas.openxmlformats.org/officeDocument/2006/relationships/image" Target="../media/image810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09.png"/><Relationship Id="rId4" Type="http://schemas.openxmlformats.org/officeDocument/2006/relationships/image" Target="../media/image71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g"/><Relationship Id="rId2" Type="http://schemas.openxmlformats.org/officeDocument/2006/relationships/image" Target="../media/image810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09.png"/><Relationship Id="rId4" Type="http://schemas.openxmlformats.org/officeDocument/2006/relationships/image" Target="../media/image71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12.png"/><Relationship Id="rId5" Type="http://schemas.openxmlformats.org/officeDocument/2006/relationships/image" Target="../media/image111.png"/><Relationship Id="rId4" Type="http://schemas.openxmlformats.org/officeDocument/2006/relationships/image" Target="../media/image710.png"/></Relationships>
</file>

<file path=ppt/slides/_rels/slide31.xml.rels><?xml version="1.0" encoding="UTF-8" standalone="yes"?>
<Relationships xmlns="http://schemas.openxmlformats.org/package/2006/relationships"><Relationship Id="rId7" Type="http://schemas.openxmlformats.org/officeDocument/2006/relationships/image" Target="../media/image113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06.png"/><Relationship Id="rId5" Type="http://schemas.openxmlformats.org/officeDocument/2006/relationships/image" Target="../media/image105.png"/><Relationship Id="rId4" Type="http://schemas.openxmlformats.org/officeDocument/2006/relationships/image" Target="../media/image71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em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em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17.png"/><Relationship Id="rId4" Type="http://schemas.openxmlformats.org/officeDocument/2006/relationships/image" Target="../media/image11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em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1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21.png"/><Relationship Id="rId4" Type="http://schemas.openxmlformats.org/officeDocument/2006/relationships/image" Target="../media/image12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em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14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7">
            <a:extLst>
              <a:ext uri="{FF2B5EF4-FFF2-40B4-BE49-F238E27FC236}">
                <a16:creationId xmlns:a16="http://schemas.microsoft.com/office/drawing/2014/main" id="{948DE0F2-D4FC-8142-09AE-5C207C3CA2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8137" y="2365142"/>
            <a:ext cx="1040220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zh-CN" altLang="zh-CN" sz="4800" b="1" kern="100" dirty="0">
                <a:solidFill>
                  <a:srgbClr val="000000"/>
                </a:solidFill>
                <a:effectLst/>
                <a:latin typeface="SimSun" panose="02010600030101010101" pitchFamily="2" charset="-122"/>
                <a:ea typeface="SimSun" panose="02010600030101010101" pitchFamily="2" charset="-122"/>
                <a:cs typeface="Times" pitchFamily="2" charset="0"/>
              </a:rPr>
              <a:t>重味强子弱衰变中的味道</a:t>
            </a:r>
            <a:r>
              <a:rPr lang="en-US" altLang="zh-CN" sz="4800" b="1" kern="100" dirty="0">
                <a:solidFill>
                  <a:srgbClr val="000000"/>
                </a:solidFill>
                <a:effectLst/>
                <a:latin typeface="SimSun" panose="02010600030101010101" pitchFamily="2" charset="-122"/>
                <a:ea typeface="SimSun" panose="02010600030101010101" pitchFamily="2" charset="-122"/>
                <a:cs typeface="Times" pitchFamily="2" charset="0"/>
              </a:rPr>
              <a:t>SU(3)</a:t>
            </a:r>
            <a:r>
              <a:rPr lang="zh-CN" altLang="zh-CN" sz="4800" b="1" kern="100" dirty="0">
                <a:solidFill>
                  <a:srgbClr val="000000"/>
                </a:solidFill>
                <a:effectLst/>
                <a:latin typeface="SimSun" panose="02010600030101010101" pitchFamily="2" charset="-122"/>
                <a:ea typeface="SimSun" panose="02010600030101010101" pitchFamily="2" charset="-122"/>
                <a:cs typeface="Times" pitchFamily="2" charset="0"/>
              </a:rPr>
              <a:t>对称性</a:t>
            </a:r>
            <a:endParaRPr lang="en-US" altLang="zh-CN" sz="11500" b="1" dirty="0">
              <a:latin typeface="SimSun" panose="02010600030101010101" pitchFamily="2" charset="-122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" name="Rectangle 7">
            <a:extLst>
              <a:ext uri="{FF2B5EF4-FFF2-40B4-BE49-F238E27FC236}">
                <a16:creationId xmlns:a16="http://schemas.microsoft.com/office/drawing/2014/main" id="{6213C716-C4ED-78A0-DC2D-59AA414337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61953" y="4365261"/>
            <a:ext cx="2868093" cy="1786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kumimoji="0" lang="zh-CN" altLang="en-US" b="1" dirty="0">
                <a:latin typeface="宋体" panose="02010600030101010101" pitchFamily="2" charset="-122"/>
              </a:rPr>
              <a:t>王 伟</a:t>
            </a:r>
            <a:endParaRPr kumimoji="0" lang="en-US" altLang="zh-CN" b="1" dirty="0">
              <a:latin typeface="宋体" panose="02010600030101010101" pitchFamily="2" charset="-122"/>
            </a:endParaRPr>
          </a:p>
          <a:p>
            <a:pPr algn="ctr" eaLnBrk="1" hangingPunct="1">
              <a:lnSpc>
                <a:spcPct val="12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kumimoji="0" lang="zh-CN" altLang="en-US" b="1" dirty="0">
                <a:latin typeface="宋体" panose="02010600030101010101" pitchFamily="2" charset="-122"/>
              </a:rPr>
              <a:t>上海交通大学</a:t>
            </a:r>
            <a:endParaRPr kumimoji="0" lang="en-US" altLang="zh-CN" b="1" dirty="0">
              <a:latin typeface="宋体" panose="02010600030101010101" pitchFamily="2" charset="-122"/>
            </a:endParaRPr>
          </a:p>
          <a:p>
            <a:pPr algn="ctr" eaLnBrk="1" hangingPunct="1">
              <a:lnSpc>
                <a:spcPct val="12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kumimoji="0" lang="en-US" altLang="zh-CN" b="1" dirty="0">
                <a:latin typeface="宋体" panose="02010600030101010101" pitchFamily="2" charset="-122"/>
              </a:rPr>
              <a:t>2023</a:t>
            </a:r>
            <a:r>
              <a:rPr kumimoji="0" lang="zh-CN" altLang="en-US" b="1" dirty="0">
                <a:latin typeface="宋体" panose="02010600030101010101" pitchFamily="2" charset="-122"/>
              </a:rPr>
              <a:t>年</a:t>
            </a:r>
            <a:r>
              <a:rPr kumimoji="0" lang="en-US" altLang="zh-CN" b="1" dirty="0">
                <a:latin typeface="宋体" panose="02010600030101010101" pitchFamily="2" charset="-122"/>
              </a:rPr>
              <a:t>1</a:t>
            </a:r>
            <a:r>
              <a:rPr kumimoji="0" lang="zh-CN" altLang="en-US" b="1" dirty="0">
                <a:latin typeface="宋体" panose="02010600030101010101" pitchFamily="2" charset="-122"/>
              </a:rPr>
              <a:t>月</a:t>
            </a:r>
            <a:r>
              <a:rPr kumimoji="0" lang="en-US" altLang="zh-CN" b="1" dirty="0">
                <a:latin typeface="宋体" panose="02010600030101010101" pitchFamily="2" charset="-122"/>
              </a:rPr>
              <a:t>13</a:t>
            </a:r>
            <a:r>
              <a:rPr kumimoji="0" lang="zh-CN" altLang="en-US" b="1" dirty="0">
                <a:latin typeface="宋体" panose="02010600030101010101" pitchFamily="2" charset="-122"/>
              </a:rPr>
              <a:t>日</a:t>
            </a:r>
            <a:endParaRPr kumimoji="0" lang="en-US" altLang="zh-CN" b="1" dirty="0">
              <a:latin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90833210"/>
      </p:ext>
    </p:extLst>
  </p:cSld>
  <p:clrMapOvr>
    <a:masterClrMapping/>
  </p:clrMapOvr>
  <p:transition advTm="3094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线连接符 2">
            <a:extLst>
              <a:ext uri="{FF2B5EF4-FFF2-40B4-BE49-F238E27FC236}">
                <a16:creationId xmlns:a16="http://schemas.microsoft.com/office/drawing/2014/main" id="{E3FE959E-3735-A445-B207-D0AF98ABF063}"/>
              </a:ext>
            </a:extLst>
          </p:cNvPr>
          <p:cNvCxnSpPr>
            <a:cxnSpLocks/>
          </p:cNvCxnSpPr>
          <p:nvPr/>
        </p:nvCxnSpPr>
        <p:spPr bwMode="auto">
          <a:xfrm>
            <a:off x="320040" y="762000"/>
            <a:ext cx="11551920" cy="0"/>
          </a:xfrm>
          <a:prstGeom prst="line">
            <a:avLst/>
          </a:prstGeom>
          <a:solidFill>
            <a:srgbClr val="FFCC99">
              <a:alpha val="50000"/>
            </a:srgbClr>
          </a:solidFill>
          <a:ln w="38100">
            <a:gradFill>
              <a:gsLst>
                <a:gs pos="0">
                  <a:srgbClr val="0432FF"/>
                </a:gs>
                <a:gs pos="34000">
                  <a:srgbClr val="00B050"/>
                </a:gs>
                <a:gs pos="66000">
                  <a:srgbClr val="FFFF00"/>
                </a:gs>
                <a:gs pos="100000">
                  <a:srgbClr val="FF0000"/>
                </a:gs>
              </a:gsLst>
              <a:lin ang="4800000" scaled="0"/>
            </a:gradFill>
          </a:ln>
          <a:effectLst/>
          <a:extLs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8ABDA69-ACFB-9242-ADEA-102759D2BB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9032400" y="385200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defTabSz="457200" rtl="0" eaLnBrk="1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STLiti" panose="02010800040101010101" pitchFamily="2" charset="-122"/>
                <a:ea typeface="STLiti" panose="02010800040101010101" pitchFamily="2" charset="-122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>
              <a:defRPr/>
            </a:pPr>
            <a:fld id="{B1FEEBC1-82E8-5D41-9FEE-969E72AB400E}" type="slidenum">
              <a:rPr lang="zh-CN" altLang="en-US" smtClean="0"/>
              <a:pPr>
                <a:defRPr/>
              </a:pPr>
              <a:t>10</a:t>
            </a:fld>
            <a:endParaRPr lang="en-US" altLang="zh-CN" dirty="0"/>
          </a:p>
        </p:txBody>
      </p:sp>
      <p:sp>
        <p:nvSpPr>
          <p:cNvPr id="4" name="TextBox 7">
            <a:extLst>
              <a:ext uri="{FF2B5EF4-FFF2-40B4-BE49-F238E27FC236}">
                <a16:creationId xmlns:a16="http://schemas.microsoft.com/office/drawing/2014/main" id="{1F5A295F-65D0-5742-90C1-8A16D9714E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47529" y="93108"/>
            <a:ext cx="709700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kumimoji="0" lang="en-US" altLang="zh-CN" sz="3600" b="1" dirty="0">
                <a:solidFill>
                  <a:srgbClr val="001CB6"/>
                </a:solidFill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Weak</a:t>
            </a:r>
            <a:r>
              <a:rPr kumimoji="0" lang="zh-CN" altLang="en-US" sz="3600" b="1" dirty="0">
                <a:solidFill>
                  <a:srgbClr val="001CB6"/>
                </a:solidFill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dirty="0">
                <a:solidFill>
                  <a:srgbClr val="001CB6"/>
                </a:solidFill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Decay Effective Hamiltonian</a:t>
            </a:r>
            <a:endParaRPr kumimoji="0" lang="zh-CN" altLang="en-US" sz="3600" b="1" dirty="0">
              <a:solidFill>
                <a:srgbClr val="001CB6"/>
              </a:solidFill>
              <a:latin typeface="Times New Roman" panose="02020603050405020304" pitchFamily="18" charset="0"/>
              <a:ea typeface="SimHei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404D8242-60BC-1C04-4318-C15D23D035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999" y="4726332"/>
            <a:ext cx="6096000" cy="10541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B2342BF-8A25-3331-77D9-2471F6F595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016" y="1482370"/>
            <a:ext cx="10129967" cy="2875318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D81B7C69-4FA1-0303-010B-26A1BD7176C1}"/>
              </a:ext>
            </a:extLst>
          </p:cNvPr>
          <p:cNvSpPr txBox="1"/>
          <p:nvPr/>
        </p:nvSpPr>
        <p:spPr>
          <a:xfrm>
            <a:off x="3170207" y="5964410"/>
            <a:ext cx="609887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kumimoji="0" lang="en-US" altLang="zh-CN" sz="3600" b="1" dirty="0">
                <a:solidFill>
                  <a:srgbClr val="001CB6"/>
                </a:solidFill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SU(3) triplet</a:t>
            </a:r>
            <a:endParaRPr kumimoji="0" lang="zh-CN" altLang="en-US" sz="3600" b="1" dirty="0">
              <a:solidFill>
                <a:srgbClr val="001CB6"/>
              </a:solidFill>
              <a:latin typeface="Times New Roman" panose="02020603050405020304" pitchFamily="18" charset="0"/>
              <a:ea typeface="SimHei" panose="020106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1608874"/>
      </p:ext>
    </p:extLst>
  </p:cSld>
  <p:clrMapOvr>
    <a:masterClrMapping/>
  </p:clrMapOvr>
  <p:transition advTm="309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线连接符 2">
            <a:extLst>
              <a:ext uri="{FF2B5EF4-FFF2-40B4-BE49-F238E27FC236}">
                <a16:creationId xmlns:a16="http://schemas.microsoft.com/office/drawing/2014/main" id="{E3FE959E-3735-A445-B207-D0AF98ABF063}"/>
              </a:ext>
            </a:extLst>
          </p:cNvPr>
          <p:cNvCxnSpPr>
            <a:cxnSpLocks/>
          </p:cNvCxnSpPr>
          <p:nvPr/>
        </p:nvCxnSpPr>
        <p:spPr bwMode="auto">
          <a:xfrm>
            <a:off x="320040" y="762000"/>
            <a:ext cx="11551920" cy="0"/>
          </a:xfrm>
          <a:prstGeom prst="line">
            <a:avLst/>
          </a:prstGeom>
          <a:solidFill>
            <a:srgbClr val="FFCC99">
              <a:alpha val="50000"/>
            </a:srgbClr>
          </a:solidFill>
          <a:ln w="38100">
            <a:gradFill>
              <a:gsLst>
                <a:gs pos="0">
                  <a:srgbClr val="0432FF"/>
                </a:gs>
                <a:gs pos="34000">
                  <a:srgbClr val="00B050"/>
                </a:gs>
                <a:gs pos="66000">
                  <a:srgbClr val="FFFF00"/>
                </a:gs>
                <a:gs pos="100000">
                  <a:srgbClr val="FF0000"/>
                </a:gs>
              </a:gsLst>
              <a:lin ang="4800000" scaled="0"/>
            </a:gradFill>
          </a:ln>
          <a:effectLst/>
          <a:extLs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8ABDA69-ACFB-9242-ADEA-102759D2BB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9032400" y="385200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defTabSz="457200" rtl="0" eaLnBrk="1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STLiti" panose="02010800040101010101" pitchFamily="2" charset="-122"/>
                <a:ea typeface="STLiti" panose="02010800040101010101" pitchFamily="2" charset="-122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>
              <a:defRPr/>
            </a:pPr>
            <a:fld id="{B1FEEBC1-82E8-5D41-9FEE-969E72AB400E}" type="slidenum">
              <a:rPr lang="zh-CN" altLang="en-US" smtClean="0"/>
              <a:pPr>
                <a:defRPr/>
              </a:pPr>
              <a:t>11</a:t>
            </a:fld>
            <a:endParaRPr lang="en-US" altLang="zh-CN" dirty="0"/>
          </a:p>
        </p:txBody>
      </p:sp>
      <p:sp>
        <p:nvSpPr>
          <p:cNvPr id="4" name="TextBox 7">
            <a:extLst>
              <a:ext uri="{FF2B5EF4-FFF2-40B4-BE49-F238E27FC236}">
                <a16:creationId xmlns:a16="http://schemas.microsoft.com/office/drawing/2014/main" id="{1F5A295F-65D0-5742-90C1-8A16D9714E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47529" y="93108"/>
            <a:ext cx="709700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kumimoji="0" lang="en-US" altLang="zh-CN" sz="3600" b="1" dirty="0">
                <a:solidFill>
                  <a:srgbClr val="001CB6"/>
                </a:solidFill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Weak</a:t>
            </a:r>
            <a:r>
              <a:rPr kumimoji="0" lang="zh-CN" altLang="en-US" sz="3600" b="1" dirty="0">
                <a:solidFill>
                  <a:srgbClr val="001CB6"/>
                </a:solidFill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dirty="0">
                <a:solidFill>
                  <a:srgbClr val="001CB6"/>
                </a:solidFill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Decay Effective Hamiltonian</a:t>
            </a:r>
            <a:endParaRPr kumimoji="0" lang="zh-CN" altLang="en-US" sz="3600" b="1" dirty="0">
              <a:solidFill>
                <a:srgbClr val="001CB6"/>
              </a:solidFill>
              <a:latin typeface="Times New Roman" panose="02020603050405020304" pitchFamily="18" charset="0"/>
              <a:ea typeface="SimHei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D81B7C69-4FA1-0303-010B-26A1BD7176C1}"/>
              </a:ext>
            </a:extLst>
          </p:cNvPr>
          <p:cNvSpPr txBox="1"/>
          <p:nvPr/>
        </p:nvSpPr>
        <p:spPr>
          <a:xfrm>
            <a:off x="942938" y="4280117"/>
            <a:ext cx="6098874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kumimoji="0" lang="en-US" altLang="zh-CN" sz="2800" dirty="0"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Nonleptonic:</a:t>
            </a:r>
          </a:p>
          <a:p>
            <a:pPr marL="571500" indent="-571500" eaLnBrk="1" hangingPunct="1">
              <a:spcBef>
                <a:spcPct val="0"/>
              </a:spcBef>
              <a:buFont typeface="Wingdings" pitchFamily="2" charset="2"/>
              <a:buChar char="ü"/>
            </a:pPr>
            <a:r>
              <a:rPr kumimoji="0" lang="en-US" altLang="zh-CN" sz="2800" dirty="0"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Color flow</a:t>
            </a:r>
          </a:p>
          <a:p>
            <a:pPr marL="571500" indent="-571500" eaLnBrk="1" hangingPunct="1">
              <a:spcBef>
                <a:spcPct val="0"/>
              </a:spcBef>
              <a:buFont typeface="Wingdings" pitchFamily="2" charset="2"/>
              <a:buChar char="ü"/>
            </a:pPr>
            <a:r>
              <a:rPr lang="en-US" altLang="zh-CN" sz="2800" dirty="0"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Different flavors</a:t>
            </a:r>
          </a:p>
          <a:p>
            <a:pPr marL="571500" indent="-571500" eaLnBrk="1" hangingPunct="1">
              <a:spcBef>
                <a:spcPct val="0"/>
              </a:spcBef>
              <a:buFont typeface="Wingdings" pitchFamily="2" charset="2"/>
              <a:buChar char="ü"/>
            </a:pPr>
            <a:r>
              <a:rPr kumimoji="0" lang="en-US" altLang="zh-CN" sz="2800" dirty="0"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SU(3) decomposition</a:t>
            </a:r>
            <a:endParaRPr kumimoji="0" lang="zh-CN" altLang="en-US" sz="2800" dirty="0">
              <a:latin typeface="Times New Roman" panose="02020603050405020304" pitchFamily="18" charset="0"/>
              <a:ea typeface="SimHei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6024309F-5A37-C92D-EB6C-A342E579EB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8182" y="1197881"/>
            <a:ext cx="7566354" cy="2428433"/>
          </a:xfrm>
          <a:prstGeom prst="rect">
            <a:avLst/>
          </a:prstGeom>
        </p:spPr>
      </p:pic>
      <p:pic>
        <p:nvPicPr>
          <p:cNvPr id="8" name="图片 3">
            <a:extLst>
              <a:ext uri="{FF2B5EF4-FFF2-40B4-BE49-F238E27FC236}">
                <a16:creationId xmlns:a16="http://schemas.microsoft.com/office/drawing/2014/main" id="{409C73CB-56E3-85C1-CE8B-5E039D84FF1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962" b="48351"/>
          <a:stretch/>
        </p:blipFill>
        <p:spPr bwMode="auto">
          <a:xfrm>
            <a:off x="6096000" y="4251256"/>
            <a:ext cx="5758383" cy="837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图片 4">
            <a:extLst>
              <a:ext uri="{FF2B5EF4-FFF2-40B4-BE49-F238E27FC236}">
                <a16:creationId xmlns:a16="http://schemas.microsoft.com/office/drawing/2014/main" id="{2B5C4977-E976-94AC-8649-94AE395654B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27" r="45782"/>
          <a:stretch/>
        </p:blipFill>
        <p:spPr bwMode="auto">
          <a:xfrm>
            <a:off x="6132881" y="5148409"/>
            <a:ext cx="6098875" cy="655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图片 4">
            <a:extLst>
              <a:ext uri="{FF2B5EF4-FFF2-40B4-BE49-F238E27FC236}">
                <a16:creationId xmlns:a16="http://schemas.microsoft.com/office/drawing/2014/main" id="{DDDB7FC0-A491-4CAD-F445-81C7913CCCC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06" t="12534"/>
          <a:stretch/>
        </p:blipFill>
        <p:spPr bwMode="auto">
          <a:xfrm>
            <a:off x="6451142" y="5734469"/>
            <a:ext cx="5162516" cy="7230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88665179"/>
      </p:ext>
    </p:extLst>
  </p:cSld>
  <p:clrMapOvr>
    <a:masterClrMapping/>
  </p:clrMapOvr>
  <p:transition advTm="3094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线连接符 2">
            <a:extLst>
              <a:ext uri="{FF2B5EF4-FFF2-40B4-BE49-F238E27FC236}">
                <a16:creationId xmlns:a16="http://schemas.microsoft.com/office/drawing/2014/main" id="{E3FE959E-3735-A445-B207-D0AF98ABF063}"/>
              </a:ext>
            </a:extLst>
          </p:cNvPr>
          <p:cNvCxnSpPr>
            <a:cxnSpLocks/>
          </p:cNvCxnSpPr>
          <p:nvPr/>
        </p:nvCxnSpPr>
        <p:spPr bwMode="auto">
          <a:xfrm>
            <a:off x="320040" y="762000"/>
            <a:ext cx="11551920" cy="0"/>
          </a:xfrm>
          <a:prstGeom prst="line">
            <a:avLst/>
          </a:prstGeom>
          <a:solidFill>
            <a:srgbClr val="FFCC99">
              <a:alpha val="50000"/>
            </a:srgbClr>
          </a:solidFill>
          <a:ln w="38100">
            <a:gradFill>
              <a:gsLst>
                <a:gs pos="0">
                  <a:srgbClr val="0432FF"/>
                </a:gs>
                <a:gs pos="34000">
                  <a:srgbClr val="00B050"/>
                </a:gs>
                <a:gs pos="66000">
                  <a:srgbClr val="FFFF00"/>
                </a:gs>
                <a:gs pos="100000">
                  <a:srgbClr val="FF0000"/>
                </a:gs>
              </a:gsLst>
              <a:lin ang="4800000" scaled="0"/>
            </a:gradFill>
          </a:ln>
          <a:effectLst/>
          <a:extLs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8ABDA69-ACFB-9242-ADEA-102759D2BB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9032400" y="385200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defTabSz="457200" rtl="0" eaLnBrk="1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STLiti" panose="02010800040101010101" pitchFamily="2" charset="-122"/>
                <a:ea typeface="STLiti" panose="02010800040101010101" pitchFamily="2" charset="-122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>
              <a:defRPr/>
            </a:pPr>
            <a:fld id="{B1FEEBC1-82E8-5D41-9FEE-969E72AB400E}" type="slidenum">
              <a:rPr lang="zh-CN" altLang="en-US" smtClean="0"/>
              <a:pPr>
                <a:defRPr/>
              </a:pPr>
              <a:t>12</a:t>
            </a:fld>
            <a:endParaRPr lang="en-US" altLang="zh-CN" dirty="0"/>
          </a:p>
        </p:txBody>
      </p:sp>
      <p:pic>
        <p:nvPicPr>
          <p:cNvPr id="6" name="图片 3">
            <a:extLst>
              <a:ext uri="{FF2B5EF4-FFF2-40B4-BE49-F238E27FC236}">
                <a16:creationId xmlns:a16="http://schemas.microsoft.com/office/drawing/2014/main" id="{27FF7F63-3765-8E61-F56D-9235F9930D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719" y="3675661"/>
            <a:ext cx="9591136" cy="1621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51">
            <a:extLst>
              <a:ext uri="{FF2B5EF4-FFF2-40B4-BE49-F238E27FC236}">
                <a16:creationId xmlns:a16="http://schemas.microsoft.com/office/drawing/2014/main" id="{838A5E91-C230-FB25-2F99-5F5DDADBE8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2886" y="5603025"/>
            <a:ext cx="6099514" cy="682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7">
            <a:extLst>
              <a:ext uri="{FF2B5EF4-FFF2-40B4-BE49-F238E27FC236}">
                <a16:creationId xmlns:a16="http://schemas.microsoft.com/office/drawing/2014/main" id="{6AD5D41A-1A2A-03BA-A128-AE233420A9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47529" y="93108"/>
            <a:ext cx="709700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kumimoji="0" lang="en-US" altLang="zh-CN" sz="3600" b="1" dirty="0">
                <a:solidFill>
                  <a:srgbClr val="001CB6"/>
                </a:solidFill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Weak</a:t>
            </a:r>
            <a:r>
              <a:rPr kumimoji="0" lang="zh-CN" altLang="en-US" sz="3600" b="1" dirty="0">
                <a:solidFill>
                  <a:srgbClr val="001CB6"/>
                </a:solidFill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dirty="0">
                <a:solidFill>
                  <a:srgbClr val="001CB6"/>
                </a:solidFill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Decay Effective Hamiltonian</a:t>
            </a:r>
            <a:endParaRPr kumimoji="0" lang="zh-CN" altLang="en-US" sz="3600" b="1" dirty="0">
              <a:solidFill>
                <a:srgbClr val="001CB6"/>
              </a:solidFill>
              <a:latin typeface="Times New Roman" panose="02020603050405020304" pitchFamily="18" charset="0"/>
              <a:ea typeface="SimHei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3C5C3D6A-9EFD-0F31-8FF3-A241111F84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7790" y="1285632"/>
            <a:ext cx="7116746" cy="2020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008053"/>
      </p:ext>
    </p:extLst>
  </p:cSld>
  <p:clrMapOvr>
    <a:masterClrMapping/>
  </p:clrMapOvr>
  <p:transition advTm="3094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线连接符 2">
            <a:extLst>
              <a:ext uri="{FF2B5EF4-FFF2-40B4-BE49-F238E27FC236}">
                <a16:creationId xmlns:a16="http://schemas.microsoft.com/office/drawing/2014/main" id="{E3FE959E-3735-A445-B207-D0AF98ABF063}"/>
              </a:ext>
            </a:extLst>
          </p:cNvPr>
          <p:cNvCxnSpPr>
            <a:cxnSpLocks/>
          </p:cNvCxnSpPr>
          <p:nvPr/>
        </p:nvCxnSpPr>
        <p:spPr bwMode="auto">
          <a:xfrm>
            <a:off x="320040" y="762000"/>
            <a:ext cx="11551920" cy="0"/>
          </a:xfrm>
          <a:prstGeom prst="line">
            <a:avLst/>
          </a:prstGeom>
          <a:solidFill>
            <a:srgbClr val="FFCC99">
              <a:alpha val="50000"/>
            </a:srgbClr>
          </a:solidFill>
          <a:ln w="38100">
            <a:gradFill>
              <a:gsLst>
                <a:gs pos="0">
                  <a:srgbClr val="0432FF"/>
                </a:gs>
                <a:gs pos="34000">
                  <a:srgbClr val="00B050"/>
                </a:gs>
                <a:gs pos="66000">
                  <a:srgbClr val="FFFF00"/>
                </a:gs>
                <a:gs pos="100000">
                  <a:srgbClr val="FF0000"/>
                </a:gs>
              </a:gsLst>
              <a:lin ang="4800000" scaled="0"/>
            </a:gradFill>
          </a:ln>
          <a:effectLst/>
          <a:extLs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8ABDA69-ACFB-9242-ADEA-102759D2BB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9032400" y="385200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defTabSz="457200" rtl="0" eaLnBrk="1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STLiti" panose="02010800040101010101" pitchFamily="2" charset="-122"/>
                <a:ea typeface="STLiti" panose="02010800040101010101" pitchFamily="2" charset="-122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>
              <a:defRPr/>
            </a:pPr>
            <a:fld id="{B1FEEBC1-82E8-5D41-9FEE-969E72AB400E}" type="slidenum">
              <a:rPr lang="zh-CN" altLang="en-US" smtClean="0"/>
              <a:pPr>
                <a:defRPr/>
              </a:pPr>
              <a:t>13</a:t>
            </a:fld>
            <a:endParaRPr lang="en-US" altLang="zh-CN" dirty="0"/>
          </a:p>
        </p:txBody>
      </p:sp>
      <p:sp>
        <p:nvSpPr>
          <p:cNvPr id="2" name="文本框 19">
            <a:extLst>
              <a:ext uri="{FF2B5EF4-FFF2-40B4-BE49-F238E27FC236}">
                <a16:creationId xmlns:a16="http://schemas.microsoft.com/office/drawing/2014/main" id="{93510F8C-ED63-E410-246A-9B174AB74E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3733" y="1609320"/>
            <a:ext cx="221456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500" b="1">
                <a:solidFill>
                  <a:srgbClr val="000066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1pPr>
            <a:lvl2pPr marL="742950" indent="-285750">
              <a:defRPr sz="2500" b="1">
                <a:solidFill>
                  <a:srgbClr val="000066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2pPr>
            <a:lvl3pPr marL="1143000" indent="-228600">
              <a:defRPr sz="2500" b="1">
                <a:solidFill>
                  <a:srgbClr val="000066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3pPr>
            <a:lvl4pPr marL="1600200" indent="-228600">
              <a:defRPr sz="2500" b="1">
                <a:solidFill>
                  <a:srgbClr val="000066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4pPr>
            <a:lvl5pPr marL="2057400" indent="-228600">
              <a:defRPr sz="2500" b="1">
                <a:solidFill>
                  <a:srgbClr val="000066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0066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0066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0066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0066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9pPr>
          </a:lstStyle>
          <a:p>
            <a:pPr algn="just"/>
            <a:r>
              <a:rPr kumimoji="1" lang="en-US" altLang="zh-CN" sz="1800" b="0" dirty="0" err="1">
                <a:solidFill>
                  <a:schemeClr val="tx1"/>
                </a:solidFill>
              </a:rPr>
              <a:t>Cabibbo</a:t>
            </a:r>
            <a:r>
              <a:rPr kumimoji="1" lang="en-US" altLang="zh-CN" sz="1800" b="0" dirty="0">
                <a:solidFill>
                  <a:schemeClr val="tx1"/>
                </a:solidFill>
              </a:rPr>
              <a:t>-Allowed:</a:t>
            </a:r>
            <a:endParaRPr kumimoji="1" lang="zh-CN" altLang="en-US" sz="1800" b="0" dirty="0">
              <a:solidFill>
                <a:schemeClr val="tx1"/>
              </a:solidFill>
            </a:endParaRPr>
          </a:p>
        </p:txBody>
      </p:sp>
      <p:sp>
        <p:nvSpPr>
          <p:cNvPr id="9" name="文本框 20">
            <a:extLst>
              <a:ext uri="{FF2B5EF4-FFF2-40B4-BE49-F238E27FC236}">
                <a16:creationId xmlns:a16="http://schemas.microsoft.com/office/drawing/2014/main" id="{D8B7CAD7-F803-6957-389F-3E47297549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6168" y="2803978"/>
            <a:ext cx="246765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500" b="1">
                <a:solidFill>
                  <a:srgbClr val="000066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1pPr>
            <a:lvl2pPr marL="742950" indent="-285750">
              <a:defRPr sz="2500" b="1">
                <a:solidFill>
                  <a:srgbClr val="000066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2pPr>
            <a:lvl3pPr marL="1143000" indent="-228600">
              <a:defRPr sz="2500" b="1">
                <a:solidFill>
                  <a:srgbClr val="000066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3pPr>
            <a:lvl4pPr marL="1600200" indent="-228600">
              <a:defRPr sz="2500" b="1">
                <a:solidFill>
                  <a:srgbClr val="000066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4pPr>
            <a:lvl5pPr marL="2057400" indent="-228600">
              <a:defRPr sz="2500" b="1">
                <a:solidFill>
                  <a:srgbClr val="000066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0066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0066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0066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0066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9pPr>
          </a:lstStyle>
          <a:p>
            <a:pPr algn="just"/>
            <a:r>
              <a:rPr kumimoji="1" lang="en-US" altLang="zh-CN" sz="1800" b="0" dirty="0" err="1">
                <a:solidFill>
                  <a:schemeClr val="tx1"/>
                </a:solidFill>
              </a:rPr>
              <a:t>Cabibbo</a:t>
            </a:r>
            <a:r>
              <a:rPr kumimoji="1" lang="en-US" altLang="zh-CN" sz="1800" b="0" dirty="0">
                <a:solidFill>
                  <a:schemeClr val="tx1"/>
                </a:solidFill>
              </a:rPr>
              <a:t>-Suppressed:</a:t>
            </a:r>
            <a:endParaRPr kumimoji="1" lang="zh-CN" altLang="en-US" sz="1800" b="0" dirty="0">
              <a:solidFill>
                <a:schemeClr val="tx1"/>
              </a:solidFill>
            </a:endParaRPr>
          </a:p>
        </p:txBody>
      </p:sp>
      <p:sp>
        <p:nvSpPr>
          <p:cNvPr id="10" name="文本框 21">
            <a:extLst>
              <a:ext uri="{FF2B5EF4-FFF2-40B4-BE49-F238E27FC236}">
                <a16:creationId xmlns:a16="http://schemas.microsoft.com/office/drawing/2014/main" id="{47BE637E-833E-FDF5-0950-A09D558F63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3733" y="4567195"/>
            <a:ext cx="336794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500" b="1">
                <a:solidFill>
                  <a:srgbClr val="000066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1pPr>
            <a:lvl2pPr marL="742950" indent="-285750">
              <a:defRPr sz="2500" b="1">
                <a:solidFill>
                  <a:srgbClr val="000066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2pPr>
            <a:lvl3pPr marL="1143000" indent="-228600">
              <a:defRPr sz="2500" b="1">
                <a:solidFill>
                  <a:srgbClr val="000066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3pPr>
            <a:lvl4pPr marL="1600200" indent="-228600">
              <a:defRPr sz="2500" b="1">
                <a:solidFill>
                  <a:srgbClr val="000066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4pPr>
            <a:lvl5pPr marL="2057400" indent="-228600">
              <a:defRPr sz="2500" b="1">
                <a:solidFill>
                  <a:srgbClr val="000066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0066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0066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0066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0066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9pPr>
          </a:lstStyle>
          <a:p>
            <a:pPr algn="just"/>
            <a:r>
              <a:rPr kumimoji="1" lang="en-US" altLang="zh-CN" sz="1800" b="0" dirty="0">
                <a:solidFill>
                  <a:schemeClr val="tx1"/>
                </a:solidFill>
              </a:rPr>
              <a:t>Doubly </a:t>
            </a:r>
            <a:r>
              <a:rPr kumimoji="1" lang="en-US" altLang="zh-CN" sz="1800" b="0" dirty="0" err="1">
                <a:solidFill>
                  <a:schemeClr val="tx1"/>
                </a:solidFill>
              </a:rPr>
              <a:t>Cabibbo</a:t>
            </a:r>
            <a:r>
              <a:rPr kumimoji="1" lang="en-US" altLang="zh-CN" sz="1800" b="0" dirty="0">
                <a:solidFill>
                  <a:schemeClr val="tx1"/>
                </a:solidFill>
              </a:rPr>
              <a:t>-Suppressed:</a:t>
            </a:r>
            <a:endParaRPr kumimoji="1" lang="zh-CN" altLang="en-US" sz="1800" b="0" dirty="0">
              <a:solidFill>
                <a:schemeClr val="tx1"/>
              </a:solidFill>
            </a:endParaRPr>
          </a:p>
        </p:txBody>
      </p:sp>
      <p:pic>
        <p:nvPicPr>
          <p:cNvPr id="11" name="图片 23">
            <a:extLst>
              <a:ext uri="{FF2B5EF4-FFF2-40B4-BE49-F238E27FC236}">
                <a16:creationId xmlns:a16="http://schemas.microsoft.com/office/drawing/2014/main" id="{DC36C59F-48CA-706D-8BDD-CC3DB09447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111" y="1545086"/>
            <a:ext cx="1173689" cy="489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图片 24">
            <a:extLst>
              <a:ext uri="{FF2B5EF4-FFF2-40B4-BE49-F238E27FC236}">
                <a16:creationId xmlns:a16="http://schemas.microsoft.com/office/drawing/2014/main" id="{38296423-8D6D-DDCD-07FF-691C7E14CB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9214" y="2609508"/>
            <a:ext cx="6751958" cy="1048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图片 27">
            <a:extLst>
              <a:ext uri="{FF2B5EF4-FFF2-40B4-BE49-F238E27FC236}">
                <a16:creationId xmlns:a16="http://schemas.microsoft.com/office/drawing/2014/main" id="{F23994FA-9DF6-20E5-09F6-4C7D4CB270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8787" y="3836064"/>
            <a:ext cx="1873137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图片 28">
            <a:extLst>
              <a:ext uri="{FF2B5EF4-FFF2-40B4-BE49-F238E27FC236}">
                <a16:creationId xmlns:a16="http://schemas.microsoft.com/office/drawing/2014/main" id="{73B0CAD1-E8EA-AA40-262B-AAE99C14F37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7140" y="3815289"/>
            <a:ext cx="1708564" cy="4395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图片 26">
            <a:extLst>
              <a:ext uri="{FF2B5EF4-FFF2-40B4-BE49-F238E27FC236}">
                <a16:creationId xmlns:a16="http://schemas.microsoft.com/office/drawing/2014/main" id="{895016A3-232E-60C0-6C0E-50051AA459D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5903" y="5055295"/>
            <a:ext cx="8005768" cy="5673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图片 29">
            <a:extLst>
              <a:ext uri="{FF2B5EF4-FFF2-40B4-BE49-F238E27FC236}">
                <a16:creationId xmlns:a16="http://schemas.microsoft.com/office/drawing/2014/main" id="{F3960A93-AD98-C9A0-599A-2E11B3FC4EA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8009" y="5547047"/>
            <a:ext cx="2039878" cy="450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图片 25">
            <a:extLst>
              <a:ext uri="{FF2B5EF4-FFF2-40B4-BE49-F238E27FC236}">
                <a16:creationId xmlns:a16="http://schemas.microsoft.com/office/drawing/2014/main" id="{6AF7C770-4C99-CC5F-FB5D-833C2A2CA28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6684" y="6138571"/>
            <a:ext cx="5194987" cy="433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文本框 21">
            <a:extLst>
              <a:ext uri="{FF2B5EF4-FFF2-40B4-BE49-F238E27FC236}">
                <a16:creationId xmlns:a16="http://schemas.microsoft.com/office/drawing/2014/main" id="{E032701A-9926-022B-2E02-92DED3001B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563" y="6138571"/>
            <a:ext cx="521913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500" b="1">
                <a:solidFill>
                  <a:srgbClr val="000066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1pPr>
            <a:lvl2pPr marL="742950" indent="-285750">
              <a:defRPr sz="2500" b="1">
                <a:solidFill>
                  <a:srgbClr val="000066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2pPr>
            <a:lvl3pPr marL="1143000" indent="-228600">
              <a:defRPr sz="2500" b="1">
                <a:solidFill>
                  <a:srgbClr val="000066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3pPr>
            <a:lvl4pPr marL="1600200" indent="-228600">
              <a:defRPr sz="2500" b="1">
                <a:solidFill>
                  <a:srgbClr val="000066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4pPr>
            <a:lvl5pPr marL="2057400" indent="-228600">
              <a:defRPr sz="2500" b="1">
                <a:solidFill>
                  <a:srgbClr val="000066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0066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0066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0066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0066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9pPr>
          </a:lstStyle>
          <a:p>
            <a:pPr algn="just"/>
            <a:r>
              <a:rPr kumimoji="1" lang="en-US" altLang="zh-CN" sz="2000" b="0" dirty="0">
                <a:solidFill>
                  <a:schemeClr val="tx1"/>
                </a:solidFill>
              </a:rPr>
              <a:t>In Charm     operator vanishes since:</a:t>
            </a:r>
            <a:endParaRPr kumimoji="1" lang="zh-CN" altLang="en-US" sz="2000" b="0" dirty="0">
              <a:solidFill>
                <a:schemeClr val="tx1"/>
              </a:solidFill>
            </a:endParaRPr>
          </a:p>
        </p:txBody>
      </p:sp>
      <p:pic>
        <p:nvPicPr>
          <p:cNvPr id="19" name="图片 52">
            <a:extLst>
              <a:ext uri="{FF2B5EF4-FFF2-40B4-BE49-F238E27FC236}">
                <a16:creationId xmlns:a16="http://schemas.microsoft.com/office/drawing/2014/main" id="{8247364A-1AEE-5917-71AC-4DE2E143DAE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314" y="6162587"/>
            <a:ext cx="244700" cy="33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图片 22">
            <a:extLst>
              <a:ext uri="{FF2B5EF4-FFF2-40B4-BE49-F238E27FC236}">
                <a16:creationId xmlns:a16="http://schemas.microsoft.com/office/drawing/2014/main" id="{4F99D915-D36C-939D-E756-D18865DA95B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6864" y="1461716"/>
            <a:ext cx="6056840" cy="656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7">
            <a:extLst>
              <a:ext uri="{FF2B5EF4-FFF2-40B4-BE49-F238E27FC236}">
                <a16:creationId xmlns:a16="http://schemas.microsoft.com/office/drawing/2014/main" id="{0BBB1409-C222-F027-8ADB-69961025D3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47529" y="93108"/>
            <a:ext cx="709700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kumimoji="0" lang="en-US" altLang="zh-CN" sz="3600" b="1" dirty="0">
                <a:solidFill>
                  <a:srgbClr val="001CB6"/>
                </a:solidFill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Weak</a:t>
            </a:r>
            <a:r>
              <a:rPr kumimoji="0" lang="zh-CN" altLang="en-US" sz="3600" b="1" dirty="0">
                <a:solidFill>
                  <a:srgbClr val="001CB6"/>
                </a:solidFill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dirty="0">
                <a:solidFill>
                  <a:srgbClr val="001CB6"/>
                </a:solidFill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Decay Effective Hamiltonian</a:t>
            </a:r>
            <a:endParaRPr kumimoji="0" lang="zh-CN" altLang="en-US" sz="3600" b="1" dirty="0">
              <a:solidFill>
                <a:srgbClr val="001CB6"/>
              </a:solidFill>
              <a:latin typeface="Times New Roman" panose="02020603050405020304" pitchFamily="18" charset="0"/>
              <a:ea typeface="SimHei" panose="020106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4138042"/>
      </p:ext>
    </p:extLst>
  </p:cSld>
  <p:clrMapOvr>
    <a:masterClrMapping/>
  </p:clrMapOvr>
  <p:transition advTm="309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线连接符 2">
            <a:extLst>
              <a:ext uri="{FF2B5EF4-FFF2-40B4-BE49-F238E27FC236}">
                <a16:creationId xmlns:a16="http://schemas.microsoft.com/office/drawing/2014/main" id="{E3FE959E-3735-A445-B207-D0AF98ABF063}"/>
              </a:ext>
            </a:extLst>
          </p:cNvPr>
          <p:cNvCxnSpPr>
            <a:cxnSpLocks/>
          </p:cNvCxnSpPr>
          <p:nvPr/>
        </p:nvCxnSpPr>
        <p:spPr bwMode="auto">
          <a:xfrm>
            <a:off x="320040" y="762000"/>
            <a:ext cx="11551920" cy="0"/>
          </a:xfrm>
          <a:prstGeom prst="line">
            <a:avLst/>
          </a:prstGeom>
          <a:solidFill>
            <a:srgbClr val="FFCC99">
              <a:alpha val="50000"/>
            </a:srgbClr>
          </a:solidFill>
          <a:ln w="38100">
            <a:gradFill>
              <a:gsLst>
                <a:gs pos="0">
                  <a:srgbClr val="0432FF"/>
                </a:gs>
                <a:gs pos="34000">
                  <a:srgbClr val="00B050"/>
                </a:gs>
                <a:gs pos="66000">
                  <a:srgbClr val="FFFF00"/>
                </a:gs>
                <a:gs pos="100000">
                  <a:srgbClr val="FF0000"/>
                </a:gs>
              </a:gsLst>
              <a:lin ang="4800000" scaled="0"/>
            </a:gradFill>
          </a:ln>
          <a:effectLst/>
          <a:extLs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8ABDA69-ACFB-9242-ADEA-102759D2BB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9032400" y="385200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defTabSz="457200" rtl="0" eaLnBrk="1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STLiti" panose="02010800040101010101" pitchFamily="2" charset="-122"/>
                <a:ea typeface="STLiti" panose="02010800040101010101" pitchFamily="2" charset="-122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>
              <a:defRPr/>
            </a:pPr>
            <a:fld id="{B1FEEBC1-82E8-5D41-9FEE-969E72AB400E}" type="slidenum">
              <a:rPr lang="zh-CN" altLang="en-US" smtClean="0"/>
              <a:pPr>
                <a:defRPr/>
              </a:pPr>
              <a:t>14</a:t>
            </a:fld>
            <a:endParaRPr lang="en-US" altLang="zh-CN" dirty="0"/>
          </a:p>
        </p:txBody>
      </p:sp>
      <p:sp>
        <p:nvSpPr>
          <p:cNvPr id="21" name="TextBox 7">
            <a:extLst>
              <a:ext uri="{FF2B5EF4-FFF2-40B4-BE49-F238E27FC236}">
                <a16:creationId xmlns:a16="http://schemas.microsoft.com/office/drawing/2014/main" id="{0BBB1409-C222-F027-8ADB-69961025D3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55895" y="93108"/>
            <a:ext cx="528029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kumimoji="0" lang="en-US" altLang="zh-CN" sz="3600" b="1" dirty="0">
                <a:solidFill>
                  <a:srgbClr val="001CB6"/>
                </a:solidFill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SU(3) symmetry breaking</a:t>
            </a:r>
            <a:endParaRPr kumimoji="0" lang="zh-CN" altLang="en-US" sz="3600" b="1" dirty="0">
              <a:solidFill>
                <a:srgbClr val="001CB6"/>
              </a:solidFill>
              <a:latin typeface="Times New Roman" panose="02020603050405020304" pitchFamily="18" charset="0"/>
              <a:ea typeface="SimHei" panose="02010609060101010101" pitchFamily="49" charset="-122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94E49DF8-E5E0-D2BB-2F08-4EDD27DB829F}"/>
                  </a:ext>
                </a:extLst>
              </p:cNvPr>
              <p:cNvSpPr txBox="1"/>
              <p:nvPr/>
            </p:nvSpPr>
            <p:spPr>
              <a:xfrm>
                <a:off x="828261" y="1433646"/>
                <a:ext cx="4166182" cy="199535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zh-CN" sz="2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ℒ</m:t>
                          </m:r>
                        </m:e>
                        <m:sub>
                          <m:r>
                            <a:rPr kumimoji="1" lang="en-US" altLang="zh-CN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</m:sub>
                      </m:sSub>
                      <m:r>
                        <a:rPr kumimoji="1" lang="en-US" altLang="zh-CN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̅"/>
                          <m:ctrlPr>
                            <a:rPr kumimoji="1" lang="en-US" altLang="zh-CN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kumimoji="1" lang="en-US" altLang="zh-CN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</m:e>
                      </m:acc>
                      <m:d>
                        <m:dPr>
                          <m:ctrlPr>
                            <a:rPr kumimoji="1" lang="en-US" altLang="zh-CN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zh-CN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  <m:sSub>
                            <m:sSubPr>
                              <m:ctrlPr>
                                <a:rPr kumimoji="1" lang="en-US" altLang="zh-CN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zh-CN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b>
                              <m:r>
                                <a:rPr kumimoji="1" lang="en-US" altLang="zh-CN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sub>
                          </m:sSub>
                          <m:sSup>
                            <m:sSupPr>
                              <m:ctrlPr>
                                <a:rPr kumimoji="1" lang="en-US" altLang="zh-CN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zh-CN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𝛾</m:t>
                              </m:r>
                            </m:e>
                            <m:sup>
                              <m:r>
                                <a:rPr kumimoji="1" lang="en-US" altLang="zh-CN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sup>
                          </m:sSup>
                          <m:r>
                            <a:rPr kumimoji="1" lang="en-US" altLang="zh-CN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kumimoji="1" lang="en-US" altLang="zh-CN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zh-CN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kumimoji="1" lang="en-US" altLang="zh-CN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𝑞</m:t>
                              </m:r>
                            </m:sub>
                          </m:sSub>
                        </m:e>
                      </m:d>
                      <m:r>
                        <a:rPr kumimoji="1" lang="en-US" altLang="zh-CN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𝑞</m:t>
                      </m:r>
                    </m:oMath>
                  </m:oMathPara>
                </a14:m>
                <a:endParaRPr kumimoji="1" lang="en-US" altLang="zh-CN" sz="2800" dirty="0"/>
              </a:p>
              <a:p>
                <a:endParaRPr kumimoji="1" lang="en-US" altLang="zh-CN" sz="2800" dirty="0"/>
              </a:p>
              <a:p>
                <a:pPr algn="ctr"/>
                <a14:m>
                  <m:oMath xmlns:m="http://schemas.openxmlformats.org/officeDocument/2006/math">
                    <m:r>
                      <a:rPr kumimoji="1" lang="en-US" altLang="zh-CN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𝑞</m:t>
                    </m:r>
                  </m:oMath>
                </a14:m>
                <a:r>
                  <a:rPr kumimoji="1" lang="en-US" altLang="zh-CN" sz="2800" dirty="0"/>
                  <a:t>=</a:t>
                </a:r>
                <a14:m>
                  <m:oMath xmlns:m="http://schemas.openxmlformats.org/officeDocument/2006/math">
                    <m:d>
                      <m:dPr>
                        <m:ctrlPr>
                          <a:rPr kumimoji="1" lang="en-US" altLang="zh-CN" sz="280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kumimoji="1" lang="en-US" altLang="zh-CN" sz="2800" i="1" dirty="0" smtClean="0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kumimoji="1" lang="en-US" altLang="zh-CN" sz="2800" b="0" i="1" dirty="0" smtClean="0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</m:mr>
                          <m:mr>
                            <m:e>
                              <m:r>
                                <a:rPr kumimoji="1" lang="en-US" altLang="zh-CN" sz="2800" b="0" i="1" dirty="0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</m:mr>
                          <m:mr>
                            <m:e>
                              <m:r>
                                <a:rPr kumimoji="1" lang="en-US" altLang="zh-CN" sz="2800" b="0" i="1" dirty="0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kumimoji="1" lang="zh-CN" altLang="en-US" sz="2800" dirty="0"/>
                  <a:t> </a:t>
                </a:r>
              </a:p>
            </p:txBody>
          </p:sp>
        </mc:Choice>
        <mc:Fallback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94E49DF8-E5E0-D2BB-2F08-4EDD27DB82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8261" y="1433646"/>
                <a:ext cx="4166182" cy="1995354"/>
              </a:xfrm>
              <a:prstGeom prst="rect">
                <a:avLst/>
              </a:prstGeom>
              <a:blipFill>
                <a:blip r:embed="rId3"/>
                <a:stretch>
                  <a:fillRect b="-314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图片 21">
            <a:extLst>
              <a:ext uri="{FF2B5EF4-FFF2-40B4-BE49-F238E27FC236}">
                <a16:creationId xmlns:a16="http://schemas.microsoft.com/office/drawing/2014/main" id="{ABA1A75E-161F-72DC-08A5-0CF0CC8CED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313788"/>
            <a:ext cx="3741744" cy="2910245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4" name="文本框 23">
                <a:extLst>
                  <a:ext uri="{FF2B5EF4-FFF2-40B4-BE49-F238E27FC236}">
                    <a16:creationId xmlns:a16="http://schemas.microsoft.com/office/drawing/2014/main" id="{D8C036B0-751C-40D9-D11B-D0E5FDC62770}"/>
                  </a:ext>
                </a:extLst>
              </p:cNvPr>
              <p:cNvSpPr txBox="1"/>
              <p:nvPr/>
            </p:nvSpPr>
            <p:spPr>
              <a:xfrm>
                <a:off x="1137454" y="4535312"/>
                <a:ext cx="6102626" cy="89095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571500" indent="-571500">
                  <a:buFont typeface="Wingdings" pitchFamily="2" charset="2"/>
                  <a:buChar char="ü"/>
                </a:pPr>
                <a:r>
                  <a:rPr lang="zh-CN" altLang="en-US" sz="3600" dirty="0"/>
                  <a:t>硬散射：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CN" sz="36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altLang="zh-CN" sz="36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3600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altLang="zh-CN" sz="3600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sub>
                        </m:sSub>
                        <m:r>
                          <a:rPr lang="en-US" altLang="zh-CN" sz="36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altLang="zh-CN" sz="3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3600" i="1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altLang="zh-CN" sz="3600" b="0" i="1" smtClean="0">
                                <a:latin typeface="Cambria Math" panose="02040503050406030204" pitchFamily="18" charset="0"/>
                              </a:rPr>
                              <m:t>𝑢</m:t>
                            </m:r>
                          </m:sub>
                        </m:sSub>
                      </m:num>
                      <m:den>
                        <m:r>
                          <a:rPr lang="en-US" altLang="zh-CN" sz="3600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den>
                    </m:f>
                  </m:oMath>
                </a14:m>
                <a:endParaRPr lang="zh-CN" altLang="en-US" sz="2800" dirty="0"/>
              </a:p>
            </p:txBody>
          </p:sp>
        </mc:Choice>
        <mc:Fallback>
          <p:sp>
            <p:nvSpPr>
              <p:cNvPr id="24" name="文本框 23">
                <a:extLst>
                  <a:ext uri="{FF2B5EF4-FFF2-40B4-BE49-F238E27FC236}">
                    <a16:creationId xmlns:a16="http://schemas.microsoft.com/office/drawing/2014/main" id="{D8C036B0-751C-40D9-D11B-D0E5FDC627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7454" y="4535312"/>
                <a:ext cx="6102626" cy="890950"/>
              </a:xfrm>
              <a:prstGeom prst="rect">
                <a:avLst/>
              </a:prstGeom>
              <a:blipFill>
                <a:blip r:embed="rId5"/>
                <a:stretch>
                  <a:fillRect l="-2697" t="-5634" b="-845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5" name="文本框 24">
                <a:extLst>
                  <a:ext uri="{FF2B5EF4-FFF2-40B4-BE49-F238E27FC236}">
                    <a16:creationId xmlns:a16="http://schemas.microsoft.com/office/drawing/2014/main" id="{49FF808D-7A62-51A4-C6BD-A8D1E22AE916}"/>
                  </a:ext>
                </a:extLst>
              </p:cNvPr>
              <p:cNvSpPr txBox="1"/>
              <p:nvPr/>
            </p:nvSpPr>
            <p:spPr>
              <a:xfrm>
                <a:off x="7240080" y="1220609"/>
                <a:ext cx="6102626" cy="95160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zh-CN" altLang="en-US" sz="3600" dirty="0"/>
                  <a:t>强子化：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CN" sz="36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altLang="zh-CN" sz="36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3600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altLang="zh-CN" sz="3600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sub>
                        </m:sSub>
                        <m:r>
                          <a:rPr lang="en-US" altLang="zh-CN" sz="36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altLang="zh-CN" sz="3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3600" i="1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altLang="zh-CN" sz="3600" b="0" i="1" smtClean="0">
                                <a:latin typeface="Cambria Math" panose="02040503050406030204" pitchFamily="18" charset="0"/>
                              </a:rPr>
                              <m:t>𝑢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altLang="zh-CN" sz="36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l-GR" altLang="zh-CN" sz="36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Λ</m:t>
                            </m:r>
                          </m:e>
                          <m:sub>
                            <m:r>
                              <a:rPr lang="en-US" altLang="zh-CN" sz="3600" b="0" i="1" smtClean="0">
                                <a:latin typeface="Cambria Math" panose="02040503050406030204" pitchFamily="18" charset="0"/>
                              </a:rPr>
                              <m:t>𝑄𝐶𝐷</m:t>
                            </m:r>
                          </m:sub>
                        </m:sSub>
                      </m:den>
                    </m:f>
                  </m:oMath>
                </a14:m>
                <a:endParaRPr lang="zh-CN" altLang="en-US" sz="2800" dirty="0"/>
              </a:p>
            </p:txBody>
          </p:sp>
        </mc:Choice>
        <mc:Fallback>
          <p:sp>
            <p:nvSpPr>
              <p:cNvPr id="25" name="文本框 24">
                <a:extLst>
                  <a:ext uri="{FF2B5EF4-FFF2-40B4-BE49-F238E27FC236}">
                    <a16:creationId xmlns:a16="http://schemas.microsoft.com/office/drawing/2014/main" id="{49FF808D-7A62-51A4-C6BD-A8D1E22AE9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40080" y="1220609"/>
                <a:ext cx="6102626" cy="951607"/>
              </a:xfrm>
              <a:prstGeom prst="rect">
                <a:avLst/>
              </a:prstGeom>
              <a:blipFill>
                <a:blip r:embed="rId6"/>
                <a:stretch>
                  <a:fillRect l="-3119" t="-5333" b="-6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6" name="文本框 25">
                <a:extLst>
                  <a:ext uri="{FF2B5EF4-FFF2-40B4-BE49-F238E27FC236}">
                    <a16:creationId xmlns:a16="http://schemas.microsoft.com/office/drawing/2014/main" id="{E66864B9-E8B9-24BF-AD30-80EC619E1EB5}"/>
                  </a:ext>
                </a:extLst>
              </p:cNvPr>
              <p:cNvSpPr txBox="1"/>
              <p:nvPr/>
            </p:nvSpPr>
            <p:spPr>
              <a:xfrm>
                <a:off x="7525293" y="5826469"/>
                <a:ext cx="2421788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sz="3600" dirty="0"/>
                  <a:t>QED: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36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36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en-US" altLang="zh-CN" sz="3600" b="0" i="1" smtClean="0">
                            <a:latin typeface="Cambria Math" panose="02040503050406030204" pitchFamily="18" charset="0"/>
                          </a:rPr>
                          <m:t>𝑒𝑚</m:t>
                        </m:r>
                      </m:sub>
                    </m:sSub>
                  </m:oMath>
                </a14:m>
                <a:endParaRPr lang="zh-CN" altLang="en-US" sz="2800" dirty="0"/>
              </a:p>
            </p:txBody>
          </p:sp>
        </mc:Choice>
        <mc:Fallback>
          <p:sp>
            <p:nvSpPr>
              <p:cNvPr id="26" name="文本框 25">
                <a:extLst>
                  <a:ext uri="{FF2B5EF4-FFF2-40B4-BE49-F238E27FC236}">
                    <a16:creationId xmlns:a16="http://schemas.microsoft.com/office/drawing/2014/main" id="{E66864B9-E8B9-24BF-AD30-80EC619E1E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25293" y="5826469"/>
                <a:ext cx="2421788" cy="646331"/>
              </a:xfrm>
              <a:prstGeom prst="rect">
                <a:avLst/>
              </a:prstGeom>
              <a:blipFill>
                <a:blip r:embed="rId7"/>
                <a:stretch>
                  <a:fillRect l="-7813" t="-13462" b="-3461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9842471"/>
      </p:ext>
    </p:extLst>
  </p:cSld>
  <p:clrMapOvr>
    <a:masterClrMapping/>
  </p:clrMapOvr>
  <p:transition advTm="309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线连接符 2">
            <a:extLst>
              <a:ext uri="{FF2B5EF4-FFF2-40B4-BE49-F238E27FC236}">
                <a16:creationId xmlns:a16="http://schemas.microsoft.com/office/drawing/2014/main" id="{E3FE959E-3735-A445-B207-D0AF98ABF063}"/>
              </a:ext>
            </a:extLst>
          </p:cNvPr>
          <p:cNvCxnSpPr>
            <a:cxnSpLocks/>
          </p:cNvCxnSpPr>
          <p:nvPr/>
        </p:nvCxnSpPr>
        <p:spPr bwMode="auto">
          <a:xfrm>
            <a:off x="320040" y="762000"/>
            <a:ext cx="11551920" cy="0"/>
          </a:xfrm>
          <a:prstGeom prst="line">
            <a:avLst/>
          </a:prstGeom>
          <a:solidFill>
            <a:srgbClr val="FFCC99">
              <a:alpha val="50000"/>
            </a:srgbClr>
          </a:solidFill>
          <a:ln w="38100">
            <a:gradFill>
              <a:gsLst>
                <a:gs pos="0">
                  <a:srgbClr val="0432FF"/>
                </a:gs>
                <a:gs pos="34000">
                  <a:srgbClr val="00B050"/>
                </a:gs>
                <a:gs pos="66000">
                  <a:srgbClr val="FFFF00"/>
                </a:gs>
                <a:gs pos="100000">
                  <a:srgbClr val="FF0000"/>
                </a:gs>
              </a:gsLst>
              <a:lin ang="4800000" scaled="0"/>
            </a:gradFill>
          </a:ln>
          <a:effectLst/>
          <a:extLs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8ABDA69-ACFB-9242-ADEA-102759D2BB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9032400" y="385200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defTabSz="457200" rtl="0" eaLnBrk="1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STLiti" panose="02010800040101010101" pitchFamily="2" charset="-122"/>
                <a:ea typeface="STLiti" panose="02010800040101010101" pitchFamily="2" charset="-122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>
              <a:defRPr/>
            </a:pPr>
            <a:fld id="{B1FEEBC1-82E8-5D41-9FEE-969E72AB400E}" type="slidenum">
              <a:rPr lang="zh-CN" altLang="en-US" smtClean="0"/>
              <a:pPr>
                <a:defRPr/>
              </a:pPr>
              <a:t>15</a:t>
            </a:fld>
            <a:endParaRPr lang="en-US" altLang="zh-CN" dirty="0"/>
          </a:p>
        </p:txBody>
      </p:sp>
      <p:sp>
        <p:nvSpPr>
          <p:cNvPr id="21" name="TextBox 7">
            <a:extLst>
              <a:ext uri="{FF2B5EF4-FFF2-40B4-BE49-F238E27FC236}">
                <a16:creationId xmlns:a16="http://schemas.microsoft.com/office/drawing/2014/main" id="{0BBB1409-C222-F027-8ADB-69961025D3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0262" y="81098"/>
            <a:ext cx="931537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kumimoji="0" lang="en-US" altLang="zh-CN" sz="3600" b="1" dirty="0">
                <a:solidFill>
                  <a:srgbClr val="001CB6"/>
                </a:solidFill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SU(3) in </a:t>
            </a:r>
            <a:r>
              <a:rPr kumimoji="0" lang="en-US" altLang="zh-CN" sz="3600" b="1" dirty="0" err="1">
                <a:solidFill>
                  <a:srgbClr val="001CB6"/>
                </a:solidFill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semileptonic</a:t>
            </a:r>
            <a:r>
              <a:rPr kumimoji="0" lang="en-US" altLang="zh-CN" sz="3600" b="1" dirty="0">
                <a:solidFill>
                  <a:srgbClr val="001CB6"/>
                </a:solidFill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 charmed baryon decays</a:t>
            </a:r>
            <a:r>
              <a:rPr kumimoji="0" lang="zh-CN" altLang="en-US" sz="3600" b="1" dirty="0">
                <a:solidFill>
                  <a:srgbClr val="001CB6"/>
                </a:solidFill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 </a:t>
            </a:r>
            <a:endParaRPr kumimoji="0" lang="en-US" altLang="zh-CN" sz="3600" b="1" dirty="0">
              <a:solidFill>
                <a:srgbClr val="001CB6"/>
              </a:solidFill>
              <a:latin typeface="Times New Roman" panose="02020603050405020304" pitchFamily="18" charset="0"/>
              <a:ea typeface="SimHei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39" name="图片 38">
            <a:extLst>
              <a:ext uri="{FF2B5EF4-FFF2-40B4-BE49-F238E27FC236}">
                <a16:creationId xmlns:a16="http://schemas.microsoft.com/office/drawing/2014/main" id="{E50423F4-1F16-A24D-9D4A-99A162CE51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9515" y="3674110"/>
            <a:ext cx="2014855" cy="481330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EBB9D6E3-D774-91A8-5C89-8FBD4A97A1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0975" y="5471160"/>
            <a:ext cx="5374005" cy="585470"/>
          </a:xfrm>
          <a:prstGeom prst="rect">
            <a:avLst/>
          </a:prstGeom>
        </p:spPr>
      </p:pic>
      <p:sp>
        <p:nvSpPr>
          <p:cNvPr id="41" name="文本框 40">
            <a:extLst>
              <a:ext uri="{FF2B5EF4-FFF2-40B4-BE49-F238E27FC236}">
                <a16:creationId xmlns:a16="http://schemas.microsoft.com/office/drawing/2014/main" id="{D4960C80-2D3C-5F0D-F589-E5C74EF65EC7}"/>
              </a:ext>
            </a:extLst>
          </p:cNvPr>
          <p:cNvSpPr txBox="1"/>
          <p:nvPr/>
        </p:nvSpPr>
        <p:spPr>
          <a:xfrm>
            <a:off x="1993448" y="1278890"/>
            <a:ext cx="5083443" cy="646331"/>
          </a:xfrm>
          <a:prstGeom prst="rect">
            <a:avLst/>
          </a:prstGeom>
          <a:solidFill>
            <a:schemeClr val="accent1"/>
          </a:solidFill>
        </p:spPr>
        <p:txBody>
          <a:bodyPr wrap="none" rtlCol="0" anchor="t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sz="3600" b="1" kern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 Bold" panose="02020603050405020304" charset="0"/>
                <a:ea typeface="+mj-ea"/>
                <a:cs typeface="Times New Roman Bold" panose="02020603050405020304" charset="0"/>
                <a:sym typeface="+mn-ea"/>
              </a:rPr>
              <a:t>SU(3) symmetry analysis</a:t>
            </a:r>
          </a:p>
        </p:txBody>
      </p:sp>
      <p:sp>
        <p:nvSpPr>
          <p:cNvPr id="42" name="矩形 41">
            <a:extLst>
              <a:ext uri="{FF2B5EF4-FFF2-40B4-BE49-F238E27FC236}">
                <a16:creationId xmlns:a16="http://schemas.microsoft.com/office/drawing/2014/main" id="{09B21E75-09AD-9DC6-CFCB-253422BC45F6}"/>
              </a:ext>
            </a:extLst>
          </p:cNvPr>
          <p:cNvSpPr/>
          <p:nvPr/>
        </p:nvSpPr>
        <p:spPr>
          <a:xfrm>
            <a:off x="8181479" y="1043305"/>
            <a:ext cx="128270" cy="558609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43" name="组合 42">
            <a:extLst>
              <a:ext uri="{FF2B5EF4-FFF2-40B4-BE49-F238E27FC236}">
                <a16:creationId xmlns:a16="http://schemas.microsoft.com/office/drawing/2014/main" id="{70745E18-2F1E-D4BD-61B8-C37001B03681}"/>
              </a:ext>
            </a:extLst>
          </p:cNvPr>
          <p:cNvGrpSpPr/>
          <p:nvPr/>
        </p:nvGrpSpPr>
        <p:grpSpPr>
          <a:xfrm>
            <a:off x="8597900" y="3502025"/>
            <a:ext cx="3083560" cy="3250565"/>
            <a:chOff x="7147" y="3000"/>
            <a:chExt cx="4856" cy="5119"/>
          </a:xfrm>
        </p:grpSpPr>
        <p:pic>
          <p:nvPicPr>
            <p:cNvPr id="44" name="图片 43">
              <a:extLst>
                <a:ext uri="{FF2B5EF4-FFF2-40B4-BE49-F238E27FC236}">
                  <a16:creationId xmlns:a16="http://schemas.microsoft.com/office/drawing/2014/main" id="{FD136C08-AA28-E4B7-FAF5-D4C9273587C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5993" t="8508" r="6854" b="9407"/>
            <a:stretch>
              <a:fillRect/>
            </a:stretch>
          </p:blipFill>
          <p:spPr>
            <a:xfrm>
              <a:off x="7147" y="3000"/>
              <a:ext cx="4857" cy="4747"/>
            </a:xfrm>
            <a:prstGeom prst="rect">
              <a:avLst/>
            </a:prstGeom>
          </p:spPr>
        </p:pic>
        <p:pic>
          <p:nvPicPr>
            <p:cNvPr id="45" name="图片 44">
              <a:extLst>
                <a:ext uri="{FF2B5EF4-FFF2-40B4-BE49-F238E27FC236}">
                  <a16:creationId xmlns:a16="http://schemas.microsoft.com/office/drawing/2014/main" id="{3BEC2951-3BB7-EC38-2DFA-FEDE725D0BC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173" y="7197"/>
              <a:ext cx="855" cy="922"/>
            </a:xfrm>
            <a:prstGeom prst="rect">
              <a:avLst/>
            </a:prstGeom>
          </p:spPr>
        </p:pic>
      </p:grpSp>
      <p:pic>
        <p:nvPicPr>
          <p:cNvPr id="46" name="图片 45">
            <a:extLst>
              <a:ext uri="{FF2B5EF4-FFF2-40B4-BE49-F238E27FC236}">
                <a16:creationId xmlns:a16="http://schemas.microsoft.com/office/drawing/2014/main" id="{C0A04E91-ED86-12F8-78FF-A9FF47B5E97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09355" y="1176655"/>
            <a:ext cx="2310130" cy="2233930"/>
          </a:xfrm>
          <a:prstGeom prst="rect">
            <a:avLst/>
          </a:prstGeom>
        </p:spPr>
      </p:pic>
      <p:grpSp>
        <p:nvGrpSpPr>
          <p:cNvPr id="48" name="组合 47">
            <a:extLst>
              <a:ext uri="{FF2B5EF4-FFF2-40B4-BE49-F238E27FC236}">
                <a16:creationId xmlns:a16="http://schemas.microsoft.com/office/drawing/2014/main" id="{789FE555-9039-3BC0-A6EE-56DCAF3185FD}"/>
              </a:ext>
            </a:extLst>
          </p:cNvPr>
          <p:cNvGrpSpPr/>
          <p:nvPr/>
        </p:nvGrpSpPr>
        <p:grpSpPr>
          <a:xfrm>
            <a:off x="3739515" y="1768475"/>
            <a:ext cx="3398520" cy="1905635"/>
            <a:chOff x="1384" y="3299"/>
            <a:chExt cx="5352" cy="3001"/>
          </a:xfrm>
        </p:grpSpPr>
        <p:pic>
          <p:nvPicPr>
            <p:cNvPr id="49" name="图片 48">
              <a:extLst>
                <a:ext uri="{FF2B5EF4-FFF2-40B4-BE49-F238E27FC236}">
                  <a16:creationId xmlns:a16="http://schemas.microsoft.com/office/drawing/2014/main" id="{C85771FD-46A5-CC61-F791-15429C19049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384" y="4076"/>
              <a:ext cx="4754" cy="2224"/>
            </a:xfrm>
            <a:prstGeom prst="rect">
              <a:avLst/>
            </a:prstGeom>
          </p:spPr>
        </p:pic>
        <p:sp>
          <p:nvSpPr>
            <p:cNvPr id="50" name="文本框 49">
              <a:extLst>
                <a:ext uri="{FF2B5EF4-FFF2-40B4-BE49-F238E27FC236}">
                  <a16:creationId xmlns:a16="http://schemas.microsoft.com/office/drawing/2014/main" id="{74FF15C2-36E8-FE62-2573-F494BDB08C55}"/>
                </a:ext>
              </a:extLst>
            </p:cNvPr>
            <p:cNvSpPr txBox="1"/>
            <p:nvPr/>
          </p:nvSpPr>
          <p:spPr>
            <a:xfrm>
              <a:off x="6138" y="4121"/>
              <a:ext cx="599" cy="217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800" b="1">
                  <a:solidFill>
                    <a:srgbClr val="FF0000"/>
                  </a:solidFill>
                  <a:latin typeface="Times New Roman Bold" panose="02020603050405020304" charset="0"/>
                  <a:cs typeface="Times New Roman Bold" panose="02020603050405020304" charset="0"/>
                </a:rPr>
                <a:t>u</a:t>
              </a:r>
            </a:p>
            <a:p>
              <a:r>
                <a:rPr lang="en-US" altLang="zh-CN" sz="2800" b="1">
                  <a:solidFill>
                    <a:srgbClr val="FF0000"/>
                  </a:solidFill>
                  <a:latin typeface="Times New Roman Bold" panose="02020603050405020304" charset="0"/>
                  <a:cs typeface="Times New Roman Bold" panose="02020603050405020304" charset="0"/>
                </a:rPr>
                <a:t>d</a:t>
              </a:r>
            </a:p>
            <a:p>
              <a:r>
                <a:rPr lang="en-US" altLang="zh-CN" sz="2800" b="1">
                  <a:solidFill>
                    <a:srgbClr val="FF0000"/>
                  </a:solidFill>
                  <a:latin typeface="Times New Roman Bold" panose="02020603050405020304" charset="0"/>
                  <a:cs typeface="Times New Roman Bold" panose="02020603050405020304" charset="0"/>
                </a:rPr>
                <a:t>s</a:t>
              </a:r>
            </a:p>
          </p:txBody>
        </p:sp>
        <p:sp>
          <p:nvSpPr>
            <p:cNvPr id="51" name="文本框 50">
              <a:extLst>
                <a:ext uri="{FF2B5EF4-FFF2-40B4-BE49-F238E27FC236}">
                  <a16:creationId xmlns:a16="http://schemas.microsoft.com/office/drawing/2014/main" id="{9CF775DE-EF43-09D7-385E-7F0DE7B4D381}"/>
                </a:ext>
              </a:extLst>
            </p:cNvPr>
            <p:cNvSpPr txBox="1"/>
            <p:nvPr/>
          </p:nvSpPr>
          <p:spPr>
            <a:xfrm>
              <a:off x="3084" y="3299"/>
              <a:ext cx="3290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b="1">
                  <a:solidFill>
                    <a:srgbClr val="FF0000"/>
                  </a:solidFill>
                  <a:latin typeface="Times New Roman Bold" panose="02020603050405020304" charset="0"/>
                  <a:cs typeface="Times New Roman Bold" panose="02020603050405020304" charset="0"/>
                </a:rPr>
                <a:t>u      d      s</a:t>
              </a:r>
            </a:p>
          </p:txBody>
        </p:sp>
      </p:grpSp>
      <p:pic>
        <p:nvPicPr>
          <p:cNvPr id="52" name="图片 51">
            <a:extLst>
              <a:ext uri="{FF2B5EF4-FFF2-40B4-BE49-F238E27FC236}">
                <a16:creationId xmlns:a16="http://schemas.microsoft.com/office/drawing/2014/main" id="{688EF1E9-5418-4B22-A805-2045C790007B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46486"/>
          <a:stretch>
            <a:fillRect/>
          </a:stretch>
        </p:blipFill>
        <p:spPr>
          <a:xfrm>
            <a:off x="3632200" y="4103370"/>
            <a:ext cx="4088130" cy="1384300"/>
          </a:xfrm>
          <a:prstGeom prst="rect">
            <a:avLst/>
          </a:prstGeom>
        </p:spPr>
      </p:pic>
      <p:sp>
        <p:nvSpPr>
          <p:cNvPr id="53" name="文本框 52">
            <a:extLst>
              <a:ext uri="{FF2B5EF4-FFF2-40B4-BE49-F238E27FC236}">
                <a16:creationId xmlns:a16="http://schemas.microsoft.com/office/drawing/2014/main" id="{383B71FC-0F1A-2C39-E49C-925A52E9A592}"/>
              </a:ext>
            </a:extLst>
          </p:cNvPr>
          <p:cNvSpPr txBox="1"/>
          <p:nvPr/>
        </p:nvSpPr>
        <p:spPr>
          <a:xfrm>
            <a:off x="883920" y="2554605"/>
            <a:ext cx="177419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>
                <a:solidFill>
                  <a:schemeClr val="accent1"/>
                </a:solidFill>
                <a:latin typeface="Times New Roman Bold" panose="02020603050405020304" charset="0"/>
                <a:cs typeface="Times New Roman Bold" panose="02020603050405020304" charset="0"/>
              </a:rPr>
              <a:t>Anti-triplet:</a:t>
            </a:r>
          </a:p>
        </p:txBody>
      </p:sp>
      <p:sp>
        <p:nvSpPr>
          <p:cNvPr id="54" name="文本框 53">
            <a:extLst>
              <a:ext uri="{FF2B5EF4-FFF2-40B4-BE49-F238E27FC236}">
                <a16:creationId xmlns:a16="http://schemas.microsoft.com/office/drawing/2014/main" id="{D6DB46DA-901E-5979-7CE4-5FF0D7410D90}"/>
              </a:ext>
            </a:extLst>
          </p:cNvPr>
          <p:cNvSpPr txBox="1"/>
          <p:nvPr/>
        </p:nvSpPr>
        <p:spPr>
          <a:xfrm>
            <a:off x="883920" y="3981450"/>
            <a:ext cx="995045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>
                <a:solidFill>
                  <a:schemeClr val="accent1"/>
                </a:solidFill>
                <a:latin typeface="Times New Roman Bold" panose="02020603050405020304" charset="0"/>
                <a:cs typeface="Times New Roman Bold" panose="02020603050405020304" charset="0"/>
              </a:rPr>
              <a:t>Octet:</a:t>
            </a:r>
          </a:p>
        </p:txBody>
      </p:sp>
      <p:sp>
        <p:nvSpPr>
          <p:cNvPr id="55" name="文本框 54">
            <a:extLst>
              <a:ext uri="{FF2B5EF4-FFF2-40B4-BE49-F238E27FC236}">
                <a16:creationId xmlns:a16="http://schemas.microsoft.com/office/drawing/2014/main" id="{47C7223A-15B7-05E1-736B-EC88A3EEB2EA}"/>
              </a:ext>
            </a:extLst>
          </p:cNvPr>
          <p:cNvSpPr txBox="1"/>
          <p:nvPr/>
        </p:nvSpPr>
        <p:spPr>
          <a:xfrm>
            <a:off x="883920" y="5596255"/>
            <a:ext cx="192659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>
                <a:solidFill>
                  <a:schemeClr val="accent1"/>
                </a:solidFill>
                <a:latin typeface="Times New Roman Bold" panose="02020603050405020304" charset="0"/>
                <a:cs typeface="Times New Roman Bold" panose="02020603050405020304" charset="0"/>
              </a:rPr>
              <a:t>Hamiltonian:</a:t>
            </a:r>
          </a:p>
        </p:txBody>
      </p:sp>
      <p:pic>
        <p:nvPicPr>
          <p:cNvPr id="56" name="图片 55">
            <a:extLst>
              <a:ext uri="{FF2B5EF4-FFF2-40B4-BE49-F238E27FC236}">
                <a16:creationId xmlns:a16="http://schemas.microsoft.com/office/drawing/2014/main" id="{74943B9A-B782-177C-D31A-41E78A3A692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39515" y="6111875"/>
            <a:ext cx="3458845" cy="404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052639"/>
      </p:ext>
    </p:extLst>
  </p:cSld>
  <p:clrMapOvr>
    <a:masterClrMapping/>
  </p:clrMapOvr>
  <p:transition advTm="3094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线连接符 2">
            <a:extLst>
              <a:ext uri="{FF2B5EF4-FFF2-40B4-BE49-F238E27FC236}">
                <a16:creationId xmlns:a16="http://schemas.microsoft.com/office/drawing/2014/main" id="{E3FE959E-3735-A445-B207-D0AF98ABF063}"/>
              </a:ext>
            </a:extLst>
          </p:cNvPr>
          <p:cNvCxnSpPr>
            <a:cxnSpLocks/>
          </p:cNvCxnSpPr>
          <p:nvPr/>
        </p:nvCxnSpPr>
        <p:spPr bwMode="auto">
          <a:xfrm>
            <a:off x="320040" y="762000"/>
            <a:ext cx="11551920" cy="0"/>
          </a:xfrm>
          <a:prstGeom prst="line">
            <a:avLst/>
          </a:prstGeom>
          <a:solidFill>
            <a:srgbClr val="FFCC99">
              <a:alpha val="50000"/>
            </a:srgbClr>
          </a:solidFill>
          <a:ln w="38100">
            <a:gradFill>
              <a:gsLst>
                <a:gs pos="0">
                  <a:srgbClr val="0432FF"/>
                </a:gs>
                <a:gs pos="34000">
                  <a:srgbClr val="00B050"/>
                </a:gs>
                <a:gs pos="66000">
                  <a:srgbClr val="FFFF00"/>
                </a:gs>
                <a:gs pos="100000">
                  <a:srgbClr val="FF0000"/>
                </a:gs>
              </a:gsLst>
              <a:lin ang="4800000" scaled="0"/>
            </a:gradFill>
          </a:ln>
          <a:effectLst/>
          <a:extLs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8ABDA69-ACFB-9242-ADEA-102759D2BB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9032400" y="385200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defTabSz="457200" rtl="0" eaLnBrk="1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STLiti" panose="02010800040101010101" pitchFamily="2" charset="-122"/>
                <a:ea typeface="STLiti" panose="02010800040101010101" pitchFamily="2" charset="-122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>
              <a:defRPr/>
            </a:pPr>
            <a:fld id="{B1FEEBC1-82E8-5D41-9FEE-969E72AB400E}" type="slidenum">
              <a:rPr lang="zh-CN" altLang="en-US" smtClean="0"/>
              <a:pPr>
                <a:defRPr/>
              </a:pPr>
              <a:t>16</a:t>
            </a:fld>
            <a:endParaRPr lang="en-US" altLang="zh-CN" dirty="0"/>
          </a:p>
        </p:txBody>
      </p:sp>
      <p:sp>
        <p:nvSpPr>
          <p:cNvPr id="21" name="TextBox 7">
            <a:extLst>
              <a:ext uri="{FF2B5EF4-FFF2-40B4-BE49-F238E27FC236}">
                <a16:creationId xmlns:a16="http://schemas.microsoft.com/office/drawing/2014/main" id="{0BBB1409-C222-F027-8ADB-69961025D3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0262" y="81098"/>
            <a:ext cx="931537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kumimoji="0" lang="en-US" altLang="zh-CN" sz="3600" b="1" dirty="0">
                <a:solidFill>
                  <a:srgbClr val="001CB6"/>
                </a:solidFill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SU(3) in </a:t>
            </a:r>
            <a:r>
              <a:rPr kumimoji="0" lang="en-US" altLang="zh-CN" sz="3600" b="1" dirty="0" err="1">
                <a:solidFill>
                  <a:srgbClr val="001CB6"/>
                </a:solidFill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semileptonic</a:t>
            </a:r>
            <a:r>
              <a:rPr kumimoji="0" lang="en-US" altLang="zh-CN" sz="3600" b="1" dirty="0">
                <a:solidFill>
                  <a:srgbClr val="001CB6"/>
                </a:solidFill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 charmed baryon decays</a:t>
            </a:r>
            <a:r>
              <a:rPr kumimoji="0" lang="zh-CN" altLang="en-US" sz="3600" b="1" dirty="0">
                <a:solidFill>
                  <a:srgbClr val="001CB6"/>
                </a:solidFill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 </a:t>
            </a:r>
            <a:endParaRPr kumimoji="0" lang="en-US" altLang="zh-CN" sz="3600" b="1" dirty="0">
              <a:solidFill>
                <a:srgbClr val="001CB6"/>
              </a:solidFill>
              <a:latin typeface="Times New Roman" panose="02020603050405020304" pitchFamily="18" charset="0"/>
              <a:ea typeface="SimHei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7E7AC4D7-F322-5DF5-4E43-2CB8049D0C5C}"/>
              </a:ext>
            </a:extLst>
          </p:cNvPr>
          <p:cNvSpPr txBox="1"/>
          <p:nvPr/>
        </p:nvSpPr>
        <p:spPr>
          <a:xfrm>
            <a:off x="2976880" y="1278890"/>
            <a:ext cx="3116580" cy="645160"/>
          </a:xfrm>
          <a:prstGeom prst="rect">
            <a:avLst/>
          </a:prstGeom>
          <a:solidFill>
            <a:schemeClr val="accent1"/>
          </a:solidFill>
        </p:spPr>
        <p:txBody>
          <a:bodyPr wrap="none" rtlCol="0" anchor="t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sz="3600" b="1" kern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 Bold" panose="02020603050405020304" charset="0"/>
                <a:ea typeface="+mj-ea"/>
                <a:cs typeface="Times New Roman Bold" panose="02020603050405020304" charset="0"/>
                <a:sym typeface="+mn-ea"/>
              </a:rPr>
              <a:t>SU(3) relations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70AF0941-1DA4-E6ED-8DA1-CB6CDF001D4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54115"/>
          <a:stretch>
            <a:fillRect/>
          </a:stretch>
        </p:blipFill>
        <p:spPr>
          <a:xfrm>
            <a:off x="8533765" y="2564130"/>
            <a:ext cx="3005455" cy="118681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BF1DABD-ACA2-FDBA-BE97-C878B0A25D3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6486"/>
          <a:stretch>
            <a:fillRect/>
          </a:stretch>
        </p:blipFill>
        <p:spPr>
          <a:xfrm>
            <a:off x="8283575" y="4023360"/>
            <a:ext cx="3505200" cy="118681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9A7C346A-664F-9A72-8B3C-DCEBE93B53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52485" y="5587365"/>
            <a:ext cx="3167380" cy="500380"/>
          </a:xfrm>
          <a:prstGeom prst="rect">
            <a:avLst/>
          </a:prstGeom>
        </p:spPr>
      </p:pic>
      <p:sp>
        <p:nvSpPr>
          <p:cNvPr id="22" name="文本框 21">
            <a:extLst>
              <a:ext uri="{FF2B5EF4-FFF2-40B4-BE49-F238E27FC236}">
                <a16:creationId xmlns:a16="http://schemas.microsoft.com/office/drawing/2014/main" id="{12070A3C-D728-7CBA-2E52-B451B1AD2DBD}"/>
              </a:ext>
            </a:extLst>
          </p:cNvPr>
          <p:cNvSpPr txBox="1"/>
          <p:nvPr/>
        </p:nvSpPr>
        <p:spPr>
          <a:xfrm>
            <a:off x="8283575" y="1278890"/>
            <a:ext cx="35052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b="1" dirty="0">
                <a:latin typeface="Times New Roman Bold" panose="02020603050405020304" charset="0"/>
                <a:cs typeface="Times New Roman Bold" panose="02020603050405020304" charset="0"/>
              </a:rPr>
              <a:t>Hamiltonian</a:t>
            </a:r>
            <a:r>
              <a:rPr lang="en-US" altLang="zh-CN" b="1" dirty="0">
                <a:latin typeface="Times New Roman Bold" panose="02020603050405020304" charset="0"/>
                <a:cs typeface="Times New Roman Bold" panose="02020603050405020304" charset="0"/>
              </a:rPr>
              <a:t>, initial state and final state in SU(3) matrix</a:t>
            </a:r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id="{5C1F3BFE-62F4-6A98-BEA5-670CF843B0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72410" y="2261870"/>
            <a:ext cx="4831715" cy="593090"/>
          </a:xfrm>
          <a:prstGeom prst="rect">
            <a:avLst/>
          </a:prstGeom>
        </p:spPr>
      </p:pic>
      <p:sp>
        <p:nvSpPr>
          <p:cNvPr id="24" name="文本框 23">
            <a:extLst>
              <a:ext uri="{FF2B5EF4-FFF2-40B4-BE49-F238E27FC236}">
                <a16:creationId xmlns:a16="http://schemas.microsoft.com/office/drawing/2014/main" id="{04E14F65-84FC-ABC0-A74F-2A40AAEA7AFC}"/>
              </a:ext>
            </a:extLst>
          </p:cNvPr>
          <p:cNvSpPr txBox="1"/>
          <p:nvPr/>
        </p:nvSpPr>
        <p:spPr>
          <a:xfrm>
            <a:off x="696595" y="2332990"/>
            <a:ext cx="192024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>
                <a:latin typeface="Times New Roman Bold" panose="02020603050405020304" charset="0"/>
                <a:cs typeface="Times New Roman Bold" panose="02020603050405020304" charset="0"/>
              </a:rPr>
              <a:t>Amplitude:</a:t>
            </a:r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id="{796D6F5E-C898-0AB4-9F13-3BE54866A6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7080" y="5637530"/>
            <a:ext cx="7042785" cy="621665"/>
          </a:xfrm>
          <a:prstGeom prst="rect">
            <a:avLst/>
          </a:prstGeom>
        </p:spPr>
      </p:pic>
      <p:sp>
        <p:nvSpPr>
          <p:cNvPr id="26" name="下箭头 25">
            <a:extLst>
              <a:ext uri="{FF2B5EF4-FFF2-40B4-BE49-F238E27FC236}">
                <a16:creationId xmlns:a16="http://schemas.microsoft.com/office/drawing/2014/main" id="{738D8FBF-10AC-6FB9-AD79-377938600883}"/>
              </a:ext>
            </a:extLst>
          </p:cNvPr>
          <p:cNvSpPr/>
          <p:nvPr/>
        </p:nvSpPr>
        <p:spPr>
          <a:xfrm>
            <a:off x="4340860" y="2922270"/>
            <a:ext cx="299085" cy="90995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1C48E679-C7D6-C5AF-7867-36743BCA1732}"/>
              </a:ext>
            </a:extLst>
          </p:cNvPr>
          <p:cNvSpPr txBox="1"/>
          <p:nvPr/>
        </p:nvSpPr>
        <p:spPr>
          <a:xfrm>
            <a:off x="2772410" y="3147695"/>
            <a:ext cx="128905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>
                <a:solidFill>
                  <a:schemeClr val="accent1"/>
                </a:solidFill>
                <a:latin typeface="Times New Roman Bold" panose="02020603050405020304" charset="0"/>
                <a:cs typeface="Times New Roman Bold" panose="02020603050405020304" charset="0"/>
              </a:rPr>
              <a:t>expand</a:t>
            </a:r>
          </a:p>
        </p:txBody>
      </p:sp>
      <p:grpSp>
        <p:nvGrpSpPr>
          <p:cNvPr id="28" name="组合 27">
            <a:extLst>
              <a:ext uri="{FF2B5EF4-FFF2-40B4-BE49-F238E27FC236}">
                <a16:creationId xmlns:a16="http://schemas.microsoft.com/office/drawing/2014/main" id="{853A6B6F-8F8C-5F88-A108-0F60DFFE4897}"/>
              </a:ext>
            </a:extLst>
          </p:cNvPr>
          <p:cNvGrpSpPr/>
          <p:nvPr/>
        </p:nvGrpSpPr>
        <p:grpSpPr>
          <a:xfrm>
            <a:off x="935990" y="3769995"/>
            <a:ext cx="6929755" cy="1490345"/>
            <a:chOff x="874" y="7607"/>
            <a:chExt cx="10913" cy="234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24CE78A-99A5-434A-7E54-FA0BB1F7E57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r="63899"/>
            <a:stretch>
              <a:fillRect/>
            </a:stretch>
          </p:blipFill>
          <p:spPr>
            <a:xfrm>
              <a:off x="874" y="7607"/>
              <a:ext cx="2387" cy="2344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387DF00D-D143-81A1-AFE4-BA89F7F94D4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r="58813"/>
            <a:stretch>
              <a:fillRect/>
            </a:stretch>
          </p:blipFill>
          <p:spPr>
            <a:xfrm>
              <a:off x="6652" y="7607"/>
              <a:ext cx="2491" cy="1500"/>
            </a:xfrm>
            <a:prstGeom prst="rect">
              <a:avLst/>
            </a:prstGeom>
          </p:spPr>
        </p:pic>
        <p:pic>
          <p:nvPicPr>
            <p:cNvPr id="31" name="图片 30">
              <a:extLst>
                <a:ext uri="{FF2B5EF4-FFF2-40B4-BE49-F238E27FC236}">
                  <a16:creationId xmlns:a16="http://schemas.microsoft.com/office/drawing/2014/main" id="{B9EB90B8-38DF-B5C3-493D-0EAE7B24920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l="66576" r="1785"/>
            <a:stretch>
              <a:fillRect/>
            </a:stretch>
          </p:blipFill>
          <p:spPr>
            <a:xfrm>
              <a:off x="4238" y="7610"/>
              <a:ext cx="2092" cy="2344"/>
            </a:xfrm>
            <a:prstGeom prst="rect">
              <a:avLst/>
            </a:prstGeom>
          </p:spPr>
        </p:pic>
        <p:pic>
          <p:nvPicPr>
            <p:cNvPr id="32" name="图片 31">
              <a:extLst>
                <a:ext uri="{FF2B5EF4-FFF2-40B4-BE49-F238E27FC236}">
                  <a16:creationId xmlns:a16="http://schemas.microsoft.com/office/drawing/2014/main" id="{6262377F-3640-1AAE-B9D1-6F3438DCE17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l="69874" r="2282"/>
            <a:stretch>
              <a:fillRect/>
            </a:stretch>
          </p:blipFill>
          <p:spPr>
            <a:xfrm>
              <a:off x="10103" y="7610"/>
              <a:ext cx="1684" cy="1500"/>
            </a:xfrm>
            <a:prstGeom prst="rect">
              <a:avLst/>
            </a:prstGeom>
          </p:spPr>
        </p:pic>
      </p:grpSp>
      <p:sp>
        <p:nvSpPr>
          <p:cNvPr id="33" name="左大括号 32">
            <a:extLst>
              <a:ext uri="{FF2B5EF4-FFF2-40B4-BE49-F238E27FC236}">
                <a16:creationId xmlns:a16="http://schemas.microsoft.com/office/drawing/2014/main" id="{E7EEE5B4-7235-6CBD-1A2A-82023C46CDB6}"/>
              </a:ext>
            </a:extLst>
          </p:cNvPr>
          <p:cNvSpPr/>
          <p:nvPr/>
        </p:nvSpPr>
        <p:spPr>
          <a:xfrm rot="16200000">
            <a:off x="4147820" y="2254834"/>
            <a:ext cx="327660" cy="6388100"/>
          </a:xfrm>
          <a:prstGeom prst="leftBrac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6374159"/>
      </p:ext>
    </p:extLst>
  </p:cSld>
  <p:clrMapOvr>
    <a:masterClrMapping/>
  </p:clrMapOvr>
  <p:transition advTm="3094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线连接符 2">
            <a:extLst>
              <a:ext uri="{FF2B5EF4-FFF2-40B4-BE49-F238E27FC236}">
                <a16:creationId xmlns:a16="http://schemas.microsoft.com/office/drawing/2014/main" id="{E3FE959E-3735-A445-B207-D0AF98ABF063}"/>
              </a:ext>
            </a:extLst>
          </p:cNvPr>
          <p:cNvCxnSpPr>
            <a:cxnSpLocks/>
          </p:cNvCxnSpPr>
          <p:nvPr/>
        </p:nvCxnSpPr>
        <p:spPr bwMode="auto">
          <a:xfrm>
            <a:off x="320040" y="762000"/>
            <a:ext cx="11551920" cy="0"/>
          </a:xfrm>
          <a:prstGeom prst="line">
            <a:avLst/>
          </a:prstGeom>
          <a:solidFill>
            <a:srgbClr val="FFCC99">
              <a:alpha val="50000"/>
            </a:srgbClr>
          </a:solidFill>
          <a:ln w="38100">
            <a:gradFill>
              <a:gsLst>
                <a:gs pos="0">
                  <a:srgbClr val="0432FF"/>
                </a:gs>
                <a:gs pos="34000">
                  <a:srgbClr val="00B050"/>
                </a:gs>
                <a:gs pos="66000">
                  <a:srgbClr val="FFFF00"/>
                </a:gs>
                <a:gs pos="100000">
                  <a:srgbClr val="FF0000"/>
                </a:gs>
              </a:gsLst>
              <a:lin ang="4800000" scaled="0"/>
            </a:gradFill>
          </a:ln>
          <a:effectLst/>
          <a:extLs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8ABDA69-ACFB-9242-ADEA-102759D2BB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9032400" y="385200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defTabSz="457200" rtl="0" eaLnBrk="1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STLiti" panose="02010800040101010101" pitchFamily="2" charset="-122"/>
                <a:ea typeface="STLiti" panose="02010800040101010101" pitchFamily="2" charset="-122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>
              <a:defRPr/>
            </a:pPr>
            <a:fld id="{B1FEEBC1-82E8-5D41-9FEE-969E72AB400E}" type="slidenum">
              <a:rPr lang="zh-CN" altLang="en-US" smtClean="0"/>
              <a:pPr>
                <a:defRPr/>
              </a:pPr>
              <a:t>17</a:t>
            </a:fld>
            <a:endParaRPr lang="en-US" altLang="zh-CN" dirty="0"/>
          </a:p>
        </p:txBody>
      </p:sp>
      <p:sp>
        <p:nvSpPr>
          <p:cNvPr id="21" name="TextBox 7">
            <a:extLst>
              <a:ext uri="{FF2B5EF4-FFF2-40B4-BE49-F238E27FC236}">
                <a16:creationId xmlns:a16="http://schemas.microsoft.com/office/drawing/2014/main" id="{0BBB1409-C222-F027-8ADB-69961025D3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0262" y="81098"/>
            <a:ext cx="931537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kumimoji="0" lang="en-US" altLang="zh-CN" sz="3600" b="1" dirty="0">
                <a:solidFill>
                  <a:srgbClr val="001CB6"/>
                </a:solidFill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SU(3) in </a:t>
            </a:r>
            <a:r>
              <a:rPr kumimoji="0" lang="en-US" altLang="zh-CN" sz="3600" b="1" dirty="0" err="1">
                <a:solidFill>
                  <a:srgbClr val="001CB6"/>
                </a:solidFill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semileptonic</a:t>
            </a:r>
            <a:r>
              <a:rPr kumimoji="0" lang="en-US" altLang="zh-CN" sz="3600" b="1" dirty="0">
                <a:solidFill>
                  <a:srgbClr val="001CB6"/>
                </a:solidFill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 charmed baryon decays</a:t>
            </a:r>
            <a:r>
              <a:rPr kumimoji="0" lang="zh-CN" altLang="en-US" sz="3600" b="1" dirty="0">
                <a:solidFill>
                  <a:srgbClr val="001CB6"/>
                </a:solidFill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 </a:t>
            </a:r>
            <a:endParaRPr kumimoji="0" lang="en-US" altLang="zh-CN" sz="3600" b="1" dirty="0">
              <a:solidFill>
                <a:srgbClr val="001CB6"/>
              </a:solidFill>
              <a:latin typeface="Times New Roman" panose="02020603050405020304" pitchFamily="18" charset="0"/>
              <a:ea typeface="SimHei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17C5AE2B-2997-BA09-258D-24CA040A8A28}"/>
              </a:ext>
            </a:extLst>
          </p:cNvPr>
          <p:cNvSpPr txBox="1"/>
          <p:nvPr/>
        </p:nvSpPr>
        <p:spPr>
          <a:xfrm>
            <a:off x="2976880" y="1278890"/>
            <a:ext cx="3116580" cy="645160"/>
          </a:xfrm>
          <a:prstGeom prst="rect">
            <a:avLst/>
          </a:prstGeom>
          <a:solidFill>
            <a:schemeClr val="accent1"/>
          </a:solidFill>
        </p:spPr>
        <p:txBody>
          <a:bodyPr wrap="none" rtlCol="0" anchor="t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sz="3600" b="1" kern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 Bold" panose="02020603050405020304" charset="0"/>
                <a:ea typeface="+mj-ea"/>
                <a:cs typeface="Times New Roman Bold" panose="02020603050405020304" charset="0"/>
                <a:sym typeface="+mn-ea"/>
              </a:rPr>
              <a:t>SU(3) relations</a:t>
            </a:r>
          </a:p>
        </p:txBody>
      </p:sp>
      <p:sp>
        <p:nvSpPr>
          <p:cNvPr id="10" name="右箭头 9">
            <a:extLst>
              <a:ext uri="{FF2B5EF4-FFF2-40B4-BE49-F238E27FC236}">
                <a16:creationId xmlns:a16="http://schemas.microsoft.com/office/drawing/2014/main" id="{FAED0470-FB2A-0E33-072A-D3E7118F4F2A}"/>
              </a:ext>
            </a:extLst>
          </p:cNvPr>
          <p:cNvSpPr/>
          <p:nvPr/>
        </p:nvSpPr>
        <p:spPr>
          <a:xfrm rot="10800000">
            <a:off x="8334375" y="2595880"/>
            <a:ext cx="873125" cy="339725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851A5DFE-7B36-9E7A-8115-D3582FA4FA42}"/>
              </a:ext>
            </a:extLst>
          </p:cNvPr>
          <p:cNvSpPr txBox="1"/>
          <p:nvPr/>
        </p:nvSpPr>
        <p:spPr>
          <a:xfrm>
            <a:off x="9446895" y="2511425"/>
            <a:ext cx="1529715" cy="4603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zh-CN" sz="2400" b="1">
                <a:solidFill>
                  <a:srgbClr val="FF0000"/>
                </a:solidFill>
                <a:latin typeface="Times New Roman Bold" panose="02020603050405020304" charset="0"/>
                <a:cs typeface="Times New Roman Bold" panose="02020603050405020304" charset="0"/>
              </a:rPr>
              <a:t>input data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DF0F5A6A-049F-4DC8-9A68-0A330FFBF0CE}"/>
              </a:ext>
            </a:extLst>
          </p:cNvPr>
          <p:cNvSpPr txBox="1"/>
          <p:nvPr/>
        </p:nvSpPr>
        <p:spPr>
          <a:xfrm>
            <a:off x="8472487" y="3431541"/>
            <a:ext cx="347853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2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6σ standard deviation</a:t>
            </a:r>
          </a:p>
          <a:p>
            <a:pPr algn="l"/>
            <a:r>
              <a:rPr lang="en-US" altLang="zh-CN" sz="2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altLang="zh-CN" sz="2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σ standard deviation</a:t>
            </a:r>
          </a:p>
          <a:p>
            <a:pPr algn="l"/>
            <a:r>
              <a:rPr lang="en-US" altLang="zh-CN" sz="2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altLang="zh-CN" sz="2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σ standard deviation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4589F6FD-D2D4-7061-080F-0CB16BB541D4}"/>
              </a:ext>
            </a:extLst>
          </p:cNvPr>
          <p:cNvSpPr txBox="1"/>
          <p:nvPr/>
        </p:nvSpPr>
        <p:spPr>
          <a:xfrm>
            <a:off x="5236844" y="5895182"/>
            <a:ext cx="7068185" cy="52197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rgbClr val="FF0000"/>
                </a:solidFill>
                <a:latin typeface="Times New Roman Bold" panose="02020603050405020304" charset="0"/>
                <a:cs typeface="Times New Roman Bold" panose="02020603050405020304" charset="0"/>
              </a:rPr>
              <a:t>Very large SU(3) symmetry breaking effect</a:t>
            </a: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8C0A237F-A1CA-2E3F-DEBD-1893A7F8CC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3070" y="1924050"/>
            <a:ext cx="5664200" cy="2832100"/>
          </a:xfrm>
          <a:prstGeom prst="rect">
            <a:avLst/>
          </a:prstGeom>
        </p:spPr>
      </p:pic>
      <p:sp>
        <p:nvSpPr>
          <p:cNvPr id="16" name="矩形 15">
            <a:extLst>
              <a:ext uri="{FF2B5EF4-FFF2-40B4-BE49-F238E27FC236}">
                <a16:creationId xmlns:a16="http://schemas.microsoft.com/office/drawing/2014/main" id="{73C7BEE6-DD3D-ECAD-3906-B70C678CE644}"/>
              </a:ext>
            </a:extLst>
          </p:cNvPr>
          <p:cNvSpPr/>
          <p:nvPr/>
        </p:nvSpPr>
        <p:spPr>
          <a:xfrm>
            <a:off x="5443219" y="2843084"/>
            <a:ext cx="1822553" cy="661670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620BFBB8-E922-15B0-F9E7-F2658FD7AF2F}"/>
              </a:ext>
            </a:extLst>
          </p:cNvPr>
          <p:cNvSpPr txBox="1"/>
          <p:nvPr/>
        </p:nvSpPr>
        <p:spPr>
          <a:xfrm>
            <a:off x="2133909" y="4864001"/>
            <a:ext cx="376047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PDG/</a:t>
            </a:r>
            <a:r>
              <a:rPr lang="en" altLang="zh-CN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PTEP 083C01 2020 </a:t>
            </a:r>
          </a:p>
          <a:p>
            <a:r>
              <a:rPr lang="en-US" altLang="zh-CN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Belle, 2103.06496/PRL 2021</a:t>
            </a:r>
            <a:endParaRPr lang="zh-CN" altLang="en-US" i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ALICE, 2105.05187/PRL 2021</a:t>
            </a:r>
          </a:p>
        </p:txBody>
      </p:sp>
    </p:spTree>
    <p:extLst>
      <p:ext uri="{BB962C8B-B14F-4D97-AF65-F5344CB8AC3E}">
        <p14:creationId xmlns:p14="http://schemas.microsoft.com/office/powerpoint/2010/main" val="1616859475"/>
      </p:ext>
    </p:extLst>
  </p:cSld>
  <p:clrMapOvr>
    <a:masterClrMapping/>
  </p:clrMapOvr>
  <p:transition advTm="3094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线连接符 2">
            <a:extLst>
              <a:ext uri="{FF2B5EF4-FFF2-40B4-BE49-F238E27FC236}">
                <a16:creationId xmlns:a16="http://schemas.microsoft.com/office/drawing/2014/main" id="{E3FE959E-3735-A445-B207-D0AF98ABF063}"/>
              </a:ext>
            </a:extLst>
          </p:cNvPr>
          <p:cNvCxnSpPr>
            <a:cxnSpLocks/>
          </p:cNvCxnSpPr>
          <p:nvPr/>
        </p:nvCxnSpPr>
        <p:spPr bwMode="auto">
          <a:xfrm>
            <a:off x="320040" y="762000"/>
            <a:ext cx="11551920" cy="0"/>
          </a:xfrm>
          <a:prstGeom prst="line">
            <a:avLst/>
          </a:prstGeom>
          <a:solidFill>
            <a:srgbClr val="FFCC99">
              <a:alpha val="50000"/>
            </a:srgbClr>
          </a:solidFill>
          <a:ln w="38100">
            <a:gradFill>
              <a:gsLst>
                <a:gs pos="0">
                  <a:srgbClr val="0432FF"/>
                </a:gs>
                <a:gs pos="34000">
                  <a:srgbClr val="00B050"/>
                </a:gs>
                <a:gs pos="66000">
                  <a:srgbClr val="FFFF00"/>
                </a:gs>
                <a:gs pos="100000">
                  <a:srgbClr val="FF0000"/>
                </a:gs>
              </a:gsLst>
              <a:lin ang="4800000" scaled="0"/>
            </a:gradFill>
          </a:ln>
          <a:effectLst/>
          <a:extLs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8ABDA69-ACFB-9242-ADEA-102759D2BB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9032400" y="385200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defTabSz="457200" rtl="0" eaLnBrk="1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STLiti" panose="02010800040101010101" pitchFamily="2" charset="-122"/>
                <a:ea typeface="STLiti" panose="02010800040101010101" pitchFamily="2" charset="-122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>
              <a:defRPr/>
            </a:pPr>
            <a:fld id="{B1FEEBC1-82E8-5D41-9FEE-969E72AB400E}" type="slidenum">
              <a:rPr lang="zh-CN" altLang="en-US" smtClean="0"/>
              <a:pPr>
                <a:defRPr/>
              </a:pPr>
              <a:t>18</a:t>
            </a:fld>
            <a:endParaRPr lang="en-US" altLang="zh-CN" dirty="0"/>
          </a:p>
        </p:txBody>
      </p:sp>
      <p:sp>
        <p:nvSpPr>
          <p:cNvPr id="21" name="TextBox 7">
            <a:extLst>
              <a:ext uri="{FF2B5EF4-FFF2-40B4-BE49-F238E27FC236}">
                <a16:creationId xmlns:a16="http://schemas.microsoft.com/office/drawing/2014/main" id="{0BBB1409-C222-F027-8ADB-69961025D3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0262" y="81098"/>
            <a:ext cx="931537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kumimoji="0" lang="en-US" altLang="zh-CN" sz="3600" b="1" dirty="0">
                <a:solidFill>
                  <a:srgbClr val="001CB6"/>
                </a:solidFill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SU(3) in </a:t>
            </a:r>
            <a:r>
              <a:rPr kumimoji="0" lang="en-US" altLang="zh-CN" sz="3600" b="1" dirty="0" err="1">
                <a:solidFill>
                  <a:srgbClr val="001CB6"/>
                </a:solidFill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semileptonic</a:t>
            </a:r>
            <a:r>
              <a:rPr kumimoji="0" lang="en-US" altLang="zh-CN" sz="3600" b="1" dirty="0">
                <a:solidFill>
                  <a:srgbClr val="001CB6"/>
                </a:solidFill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 charmed baryon decays</a:t>
            </a:r>
            <a:r>
              <a:rPr kumimoji="0" lang="zh-CN" altLang="en-US" sz="3600" b="1" dirty="0">
                <a:solidFill>
                  <a:srgbClr val="001CB6"/>
                </a:solidFill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 </a:t>
            </a:r>
            <a:endParaRPr kumimoji="0" lang="en-US" altLang="zh-CN" sz="3600" b="1" dirty="0">
              <a:solidFill>
                <a:srgbClr val="001CB6"/>
              </a:solidFill>
              <a:latin typeface="Times New Roman" panose="02020603050405020304" pitchFamily="18" charset="0"/>
              <a:ea typeface="SimHei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D35FB987-0A0B-DD49-2801-E76D0B7161A0}"/>
              </a:ext>
            </a:extLst>
          </p:cNvPr>
          <p:cNvSpPr txBox="1"/>
          <p:nvPr/>
        </p:nvSpPr>
        <p:spPr>
          <a:xfrm>
            <a:off x="754063" y="1249045"/>
            <a:ext cx="7112635" cy="583565"/>
          </a:xfrm>
          <a:prstGeom prst="rect">
            <a:avLst/>
          </a:prstGeom>
          <a:solidFill>
            <a:schemeClr val="accent1"/>
          </a:solidFill>
        </p:spPr>
        <p:txBody>
          <a:bodyPr wrap="none" rtlCol="0" anchor="t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sz="3200" b="1" kern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 Bold" panose="02020603050405020304" charset="0"/>
                <a:ea typeface="+mj-ea"/>
                <a:cs typeface="Times New Roman Bold" panose="02020603050405020304" charset="0"/>
                <a:sym typeface="+mn-ea"/>
              </a:rPr>
              <a:t>SU(3) symmetry in semi-leptonic decays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73B9659B-8986-FC6E-27CC-29C157F1A7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2335" y="2019300"/>
            <a:ext cx="6842125" cy="62039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BBA648E1-61F1-64ED-D7B4-874D56F90D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37635" y="2592070"/>
            <a:ext cx="3367405" cy="1100455"/>
          </a:xfrm>
          <a:prstGeom prst="rect">
            <a:avLst/>
          </a:prstGeom>
        </p:spPr>
      </p:pic>
      <p:sp>
        <p:nvSpPr>
          <p:cNvPr id="8" name="下箭头 7">
            <a:extLst>
              <a:ext uri="{FF2B5EF4-FFF2-40B4-BE49-F238E27FC236}">
                <a16:creationId xmlns:a16="http://schemas.microsoft.com/office/drawing/2014/main" id="{7818E618-3817-2FAD-5581-E54CA0E8A2D9}"/>
              </a:ext>
            </a:extLst>
          </p:cNvPr>
          <p:cNvSpPr/>
          <p:nvPr/>
        </p:nvSpPr>
        <p:spPr>
          <a:xfrm>
            <a:off x="3404870" y="2742565"/>
            <a:ext cx="412115" cy="79946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0B80FBA4-D383-7014-0BC2-F5678F25F778}"/>
              </a:ext>
            </a:extLst>
          </p:cNvPr>
          <p:cNvGrpSpPr/>
          <p:nvPr/>
        </p:nvGrpSpPr>
        <p:grpSpPr>
          <a:xfrm>
            <a:off x="754380" y="3644900"/>
            <a:ext cx="4741545" cy="1597660"/>
            <a:chOff x="1188" y="6647"/>
            <a:chExt cx="7467" cy="2516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B56436CE-6626-B615-E11E-0E0A7727095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t="10664" r="81820" b="55038"/>
            <a:stretch>
              <a:fillRect/>
            </a:stretch>
          </p:blipFill>
          <p:spPr>
            <a:xfrm>
              <a:off x="1188" y="6812"/>
              <a:ext cx="2633" cy="759"/>
            </a:xfrm>
            <a:prstGeom prst="rect">
              <a:avLst/>
            </a:prstGeom>
          </p:spPr>
        </p:pic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2AC74B9B-28DF-2737-C294-A91AB28A49A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66665" t="-272" r="-42" b="43425"/>
            <a:stretch>
              <a:fillRect/>
            </a:stretch>
          </p:blipFill>
          <p:spPr>
            <a:xfrm>
              <a:off x="3821" y="6647"/>
              <a:ext cx="4834" cy="1258"/>
            </a:xfrm>
            <a:prstGeom prst="rect">
              <a:avLst/>
            </a:prstGeom>
          </p:spPr>
        </p:pic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3C4559A4-809A-D559-3166-AEA269F9542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10716" t="54180" r="54270" b="2619"/>
            <a:stretch>
              <a:fillRect/>
            </a:stretch>
          </p:blipFill>
          <p:spPr>
            <a:xfrm>
              <a:off x="1584" y="7905"/>
              <a:ext cx="6678" cy="1259"/>
            </a:xfrm>
            <a:prstGeom prst="rect">
              <a:avLst/>
            </a:prstGeom>
          </p:spPr>
        </p:pic>
      </p:grpSp>
      <p:pic>
        <p:nvPicPr>
          <p:cNvPr id="20" name="图片 19">
            <a:extLst>
              <a:ext uri="{FF2B5EF4-FFF2-40B4-BE49-F238E27FC236}">
                <a16:creationId xmlns:a16="http://schemas.microsoft.com/office/drawing/2014/main" id="{803D998A-7A49-ABA6-CC0B-8185E281505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2335" y="5704840"/>
            <a:ext cx="4211955" cy="620395"/>
          </a:xfrm>
          <a:prstGeom prst="rect">
            <a:avLst/>
          </a:prstGeom>
        </p:spPr>
      </p:pic>
      <p:sp>
        <p:nvSpPr>
          <p:cNvPr id="22" name="右弧形箭头 51">
            <a:extLst>
              <a:ext uri="{FF2B5EF4-FFF2-40B4-BE49-F238E27FC236}">
                <a16:creationId xmlns:a16="http://schemas.microsoft.com/office/drawing/2014/main" id="{3CE18F61-A0D7-3238-B3F4-D52075229891}"/>
              </a:ext>
            </a:extLst>
          </p:cNvPr>
          <p:cNvSpPr/>
          <p:nvPr/>
        </p:nvSpPr>
        <p:spPr>
          <a:xfrm>
            <a:off x="5114290" y="5043805"/>
            <a:ext cx="661670" cy="1010920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8D1780F5-62BF-CAD1-AE07-1F22F7853CF3}"/>
              </a:ext>
            </a:extLst>
          </p:cNvPr>
          <p:cNvSpPr txBox="1"/>
          <p:nvPr/>
        </p:nvSpPr>
        <p:spPr>
          <a:xfrm>
            <a:off x="5852160" y="5182870"/>
            <a:ext cx="2166620" cy="521970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zh-CN" sz="2800" b="1">
                <a:solidFill>
                  <a:srgbClr val="FF0000"/>
                </a:solidFill>
                <a:latin typeface="Times New Roman Bold" panose="02020603050405020304" charset="0"/>
                <a:cs typeface="Times New Roman Bold" panose="02020603050405020304" charset="0"/>
              </a:rPr>
              <a:t>SU(3) matrix</a:t>
            </a: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39E1A855-3DAA-6C5B-AF6D-B5563ED951F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01355" y="2742565"/>
            <a:ext cx="3507105" cy="2514600"/>
          </a:xfrm>
          <a:prstGeom prst="rect">
            <a:avLst/>
          </a:prstGeom>
        </p:spPr>
      </p:pic>
      <p:sp>
        <p:nvSpPr>
          <p:cNvPr id="25" name="文本框 24">
            <a:extLst>
              <a:ext uri="{FF2B5EF4-FFF2-40B4-BE49-F238E27FC236}">
                <a16:creationId xmlns:a16="http://schemas.microsoft.com/office/drawing/2014/main" id="{5FD1B5A9-A378-BDEA-496F-3908A1C4BC7B}"/>
              </a:ext>
            </a:extLst>
          </p:cNvPr>
          <p:cNvSpPr txBox="1"/>
          <p:nvPr/>
        </p:nvSpPr>
        <p:spPr>
          <a:xfrm>
            <a:off x="8299450" y="1946910"/>
            <a:ext cx="351853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>
                <a:solidFill>
                  <a:srgbClr val="FF0000"/>
                </a:solidFill>
                <a:latin typeface="Times New Roman Bold" panose="02020603050405020304" charset="0"/>
                <a:cs typeface="Times New Roman Bold" panose="02020603050405020304" charset="0"/>
              </a:rPr>
              <a:t>The SU(3) amplitude in semi-leptonic decays</a:t>
            </a:r>
          </a:p>
        </p:txBody>
      </p:sp>
    </p:spTree>
    <p:extLst>
      <p:ext uri="{BB962C8B-B14F-4D97-AF65-F5344CB8AC3E}">
        <p14:creationId xmlns:p14="http://schemas.microsoft.com/office/powerpoint/2010/main" val="3476629734"/>
      </p:ext>
    </p:extLst>
  </p:cSld>
  <p:clrMapOvr>
    <a:masterClrMapping/>
  </p:clrMapOvr>
  <p:transition advTm="3094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线连接符 2">
            <a:extLst>
              <a:ext uri="{FF2B5EF4-FFF2-40B4-BE49-F238E27FC236}">
                <a16:creationId xmlns:a16="http://schemas.microsoft.com/office/drawing/2014/main" id="{E3FE959E-3735-A445-B207-D0AF98ABF063}"/>
              </a:ext>
            </a:extLst>
          </p:cNvPr>
          <p:cNvCxnSpPr>
            <a:cxnSpLocks/>
          </p:cNvCxnSpPr>
          <p:nvPr/>
        </p:nvCxnSpPr>
        <p:spPr bwMode="auto">
          <a:xfrm>
            <a:off x="320040" y="762000"/>
            <a:ext cx="11551920" cy="0"/>
          </a:xfrm>
          <a:prstGeom prst="line">
            <a:avLst/>
          </a:prstGeom>
          <a:solidFill>
            <a:srgbClr val="FFCC99">
              <a:alpha val="50000"/>
            </a:srgbClr>
          </a:solidFill>
          <a:ln w="38100">
            <a:gradFill>
              <a:gsLst>
                <a:gs pos="0">
                  <a:srgbClr val="0432FF"/>
                </a:gs>
                <a:gs pos="34000">
                  <a:srgbClr val="00B050"/>
                </a:gs>
                <a:gs pos="66000">
                  <a:srgbClr val="FFFF00"/>
                </a:gs>
                <a:gs pos="100000">
                  <a:srgbClr val="FF0000"/>
                </a:gs>
              </a:gsLst>
              <a:lin ang="4800000" scaled="0"/>
            </a:gradFill>
          </a:ln>
          <a:effectLst/>
          <a:extLs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8ABDA69-ACFB-9242-ADEA-102759D2BB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9032400" y="385200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defTabSz="457200" rtl="0" eaLnBrk="1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STLiti" panose="02010800040101010101" pitchFamily="2" charset="-122"/>
                <a:ea typeface="STLiti" panose="02010800040101010101" pitchFamily="2" charset="-122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>
              <a:defRPr/>
            </a:pPr>
            <a:fld id="{B1FEEBC1-82E8-5D41-9FEE-969E72AB400E}" type="slidenum">
              <a:rPr lang="zh-CN" altLang="en-US" smtClean="0"/>
              <a:pPr>
                <a:defRPr/>
              </a:pPr>
              <a:t>19</a:t>
            </a:fld>
            <a:endParaRPr lang="en-US" altLang="zh-CN" dirty="0"/>
          </a:p>
        </p:txBody>
      </p:sp>
      <p:sp>
        <p:nvSpPr>
          <p:cNvPr id="21" name="TextBox 7">
            <a:extLst>
              <a:ext uri="{FF2B5EF4-FFF2-40B4-BE49-F238E27FC236}">
                <a16:creationId xmlns:a16="http://schemas.microsoft.com/office/drawing/2014/main" id="{0BBB1409-C222-F027-8ADB-69961025D3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0262" y="81098"/>
            <a:ext cx="931537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kumimoji="0" lang="en-US" altLang="zh-CN" sz="3600" b="1" dirty="0">
                <a:solidFill>
                  <a:srgbClr val="001CB6"/>
                </a:solidFill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SU(3) in </a:t>
            </a:r>
            <a:r>
              <a:rPr kumimoji="0" lang="en-US" altLang="zh-CN" sz="3600" b="1" dirty="0" err="1">
                <a:solidFill>
                  <a:srgbClr val="001CB6"/>
                </a:solidFill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semileptonic</a:t>
            </a:r>
            <a:r>
              <a:rPr kumimoji="0" lang="en-US" altLang="zh-CN" sz="3600" b="1" dirty="0">
                <a:solidFill>
                  <a:srgbClr val="001CB6"/>
                </a:solidFill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 charmed baryon decays</a:t>
            </a:r>
            <a:r>
              <a:rPr kumimoji="0" lang="zh-CN" altLang="en-US" sz="3600" b="1" dirty="0">
                <a:solidFill>
                  <a:srgbClr val="001CB6"/>
                </a:solidFill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 </a:t>
            </a:r>
            <a:endParaRPr kumimoji="0" lang="en-US" altLang="zh-CN" sz="3600" b="1" dirty="0">
              <a:solidFill>
                <a:srgbClr val="001CB6"/>
              </a:solidFill>
              <a:latin typeface="Times New Roman" panose="02020603050405020304" pitchFamily="18" charset="0"/>
              <a:ea typeface="SimHei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2F7CEFD9-EE75-CB26-D048-C543DD5A93DC}"/>
              </a:ext>
            </a:extLst>
          </p:cNvPr>
          <p:cNvSpPr txBox="1"/>
          <p:nvPr/>
        </p:nvSpPr>
        <p:spPr>
          <a:xfrm>
            <a:off x="754063" y="1249045"/>
            <a:ext cx="7112635" cy="583565"/>
          </a:xfrm>
          <a:prstGeom prst="rect">
            <a:avLst/>
          </a:prstGeom>
          <a:solidFill>
            <a:schemeClr val="accent1"/>
          </a:solidFill>
        </p:spPr>
        <p:txBody>
          <a:bodyPr wrap="none" rtlCol="0" anchor="t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sz="3200" b="1" kern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 Bold" panose="02020603050405020304" charset="0"/>
                <a:ea typeface="+mj-ea"/>
                <a:cs typeface="Times New Roman Bold" panose="02020603050405020304" charset="0"/>
                <a:sym typeface="+mn-ea"/>
              </a:rPr>
              <a:t>SU(3) symmetry in semi-leptonic decays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DE068FF7-B2E4-B820-6E3B-E1D37F2AF4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3770" y="1249045"/>
            <a:ext cx="2976880" cy="252920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C3FF5D62-5EB9-ABCF-8FA2-379501A6D8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39810" y="3881120"/>
            <a:ext cx="2948305" cy="261493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D936A01E-2655-CEE6-8230-27954E6A420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47685"/>
          <a:stretch>
            <a:fillRect/>
          </a:stretch>
        </p:blipFill>
        <p:spPr>
          <a:xfrm>
            <a:off x="650240" y="1983740"/>
            <a:ext cx="6584950" cy="79311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26B3869C-9F61-A3F8-D2A8-387DABD94DE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51851" t="6245" r="294" b="1601"/>
          <a:stretch>
            <a:fillRect/>
          </a:stretch>
        </p:blipFill>
        <p:spPr>
          <a:xfrm>
            <a:off x="1452880" y="2672080"/>
            <a:ext cx="6023610" cy="730885"/>
          </a:xfrm>
          <a:prstGeom prst="rect">
            <a:avLst/>
          </a:prstGeom>
        </p:spPr>
      </p:pic>
      <p:sp>
        <p:nvSpPr>
          <p:cNvPr id="15" name="矩形 14">
            <a:extLst>
              <a:ext uri="{FF2B5EF4-FFF2-40B4-BE49-F238E27FC236}">
                <a16:creationId xmlns:a16="http://schemas.microsoft.com/office/drawing/2014/main" id="{8DC7EAA9-362F-6E7B-9A4E-4A3ED1D5D6BB}"/>
              </a:ext>
            </a:extLst>
          </p:cNvPr>
          <p:cNvSpPr/>
          <p:nvPr/>
        </p:nvSpPr>
        <p:spPr>
          <a:xfrm>
            <a:off x="3086735" y="2024380"/>
            <a:ext cx="2489835" cy="1384935"/>
          </a:xfrm>
          <a:prstGeom prst="rect">
            <a:avLst/>
          </a:prstGeom>
          <a:noFill/>
          <a:ln w="28575">
            <a:solidFill>
              <a:srgbClr val="C9151E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000000">
                    <a:alpha val="0"/>
                  </a:srgbClr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EECCA4D0-8DB4-F362-FB69-C1DD706B14C2}"/>
              </a:ext>
            </a:extLst>
          </p:cNvPr>
          <p:cNvSpPr txBox="1"/>
          <p:nvPr/>
        </p:nvSpPr>
        <p:spPr>
          <a:xfrm>
            <a:off x="3086100" y="3601085"/>
            <a:ext cx="2757805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>
                <a:solidFill>
                  <a:srgbClr val="FF0000"/>
                </a:solidFill>
                <a:latin typeface="Times New Roman Bold" panose="02020603050405020304" charset="0"/>
                <a:cs typeface="Times New Roman Bold" panose="02020603050405020304" charset="0"/>
              </a:rPr>
              <a:t>suppressed by 1/mb</a:t>
            </a: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4FC9DA51-43C0-602C-E725-561E4C2C6721}"/>
              </a:ext>
            </a:extLst>
          </p:cNvPr>
          <p:cNvSpPr/>
          <p:nvPr/>
        </p:nvSpPr>
        <p:spPr>
          <a:xfrm>
            <a:off x="2371090" y="2028190"/>
            <a:ext cx="671830" cy="1384935"/>
          </a:xfrm>
          <a:prstGeom prst="rect">
            <a:avLst/>
          </a:prstGeom>
          <a:noFill/>
          <a:ln w="28575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000000">
                    <a:alpha val="0"/>
                  </a:srgbClr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3331906C-05D4-A867-C329-A40ACE719AB7}"/>
              </a:ext>
            </a:extLst>
          </p:cNvPr>
          <p:cNvSpPr txBox="1"/>
          <p:nvPr/>
        </p:nvSpPr>
        <p:spPr>
          <a:xfrm>
            <a:off x="1606550" y="3608705"/>
            <a:ext cx="143637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>
                <a:solidFill>
                  <a:schemeClr val="accent1"/>
                </a:solidFill>
                <a:latin typeface="Times New Roman Bold" panose="02020603050405020304" charset="0"/>
                <a:cs typeface="Times New Roman Bold" panose="02020603050405020304" charset="0"/>
              </a:rPr>
              <a:t>dominant</a:t>
            </a:r>
          </a:p>
        </p:txBody>
      </p:sp>
      <p:pic>
        <p:nvPicPr>
          <p:cNvPr id="27" name="图片 26">
            <a:extLst>
              <a:ext uri="{FF2B5EF4-FFF2-40B4-BE49-F238E27FC236}">
                <a16:creationId xmlns:a16="http://schemas.microsoft.com/office/drawing/2014/main" id="{6DAC47B4-97EA-9677-B50B-348BBF75480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4380" y="4242435"/>
            <a:ext cx="1583690" cy="730885"/>
          </a:xfrm>
          <a:prstGeom prst="rect">
            <a:avLst/>
          </a:prstGeom>
        </p:spPr>
      </p:pic>
      <p:sp>
        <p:nvSpPr>
          <p:cNvPr id="28" name="下箭头 27">
            <a:extLst>
              <a:ext uri="{FF2B5EF4-FFF2-40B4-BE49-F238E27FC236}">
                <a16:creationId xmlns:a16="http://schemas.microsoft.com/office/drawing/2014/main" id="{F1D3840A-4010-8BCE-4234-90EDC15887C3}"/>
              </a:ext>
            </a:extLst>
          </p:cNvPr>
          <p:cNvSpPr/>
          <p:nvPr/>
        </p:nvSpPr>
        <p:spPr>
          <a:xfrm>
            <a:off x="2673985" y="4182745"/>
            <a:ext cx="412115" cy="76136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9" name="图片 28">
            <a:extLst>
              <a:ext uri="{FF2B5EF4-FFF2-40B4-BE49-F238E27FC236}">
                <a16:creationId xmlns:a16="http://schemas.microsoft.com/office/drawing/2014/main" id="{EF084B10-4269-EC5F-658C-B99CF370C07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4380" y="5133975"/>
            <a:ext cx="7308215" cy="1118235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A2F88945-422F-B00D-D621-21D3C7FD5E2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99515" y="6280150"/>
            <a:ext cx="3014980" cy="262255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132D8DFE-6401-2A77-1414-9695B206DF1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80915" y="6252210"/>
            <a:ext cx="957580" cy="319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599415"/>
      </p:ext>
    </p:extLst>
  </p:cSld>
  <p:clrMapOvr>
    <a:masterClrMapping/>
  </p:clrMapOvr>
  <p:transition advTm="3094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线连接符 2">
            <a:extLst>
              <a:ext uri="{FF2B5EF4-FFF2-40B4-BE49-F238E27FC236}">
                <a16:creationId xmlns:a16="http://schemas.microsoft.com/office/drawing/2014/main" id="{E3FE959E-3735-A445-B207-D0AF98ABF063}"/>
              </a:ext>
            </a:extLst>
          </p:cNvPr>
          <p:cNvCxnSpPr>
            <a:cxnSpLocks/>
          </p:cNvCxnSpPr>
          <p:nvPr/>
        </p:nvCxnSpPr>
        <p:spPr bwMode="auto">
          <a:xfrm>
            <a:off x="320040" y="762000"/>
            <a:ext cx="11551920" cy="0"/>
          </a:xfrm>
          <a:prstGeom prst="line">
            <a:avLst/>
          </a:prstGeom>
          <a:solidFill>
            <a:srgbClr val="FFCC99">
              <a:alpha val="50000"/>
            </a:srgbClr>
          </a:solidFill>
          <a:ln w="38100">
            <a:gradFill>
              <a:gsLst>
                <a:gs pos="0">
                  <a:srgbClr val="0432FF"/>
                </a:gs>
                <a:gs pos="34000">
                  <a:srgbClr val="00B050"/>
                </a:gs>
                <a:gs pos="66000">
                  <a:srgbClr val="FFFF00"/>
                </a:gs>
                <a:gs pos="100000">
                  <a:srgbClr val="FF0000"/>
                </a:gs>
              </a:gsLst>
              <a:lin ang="4800000" scaled="0"/>
            </a:gradFill>
          </a:ln>
          <a:effectLst/>
          <a:extLs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8ABDA69-ACFB-9242-ADEA-102759D2BB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9032400" y="385200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defTabSz="457200" rtl="0" eaLnBrk="1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STLiti" panose="02010800040101010101" pitchFamily="2" charset="-122"/>
                <a:ea typeface="STLiti" panose="02010800040101010101" pitchFamily="2" charset="-122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>
              <a:defRPr/>
            </a:pPr>
            <a:fld id="{B1FEEBC1-82E8-5D41-9FEE-969E72AB400E}" type="slidenum">
              <a:rPr lang="zh-CN" altLang="en-US" smtClean="0"/>
              <a:pPr>
                <a:defRPr/>
              </a:pPr>
              <a:t>2</a:t>
            </a:fld>
            <a:endParaRPr lang="en-US" altLang="zh-CN" dirty="0"/>
          </a:p>
        </p:txBody>
      </p:sp>
      <p:sp>
        <p:nvSpPr>
          <p:cNvPr id="4" name="TextBox 7">
            <a:extLst>
              <a:ext uri="{FF2B5EF4-FFF2-40B4-BE49-F238E27FC236}">
                <a16:creationId xmlns:a16="http://schemas.microsoft.com/office/drawing/2014/main" id="{1F5A295F-65D0-5742-90C1-8A16D9714E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60914" y="93108"/>
            <a:ext cx="307026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kumimoji="0" lang="en-US" altLang="zh-CN" sz="3600" b="1" dirty="0">
                <a:solidFill>
                  <a:srgbClr val="001CB6"/>
                </a:solidFill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A long history</a:t>
            </a:r>
            <a:endParaRPr kumimoji="0" lang="zh-CN" altLang="en-US" sz="3600" b="1" dirty="0">
              <a:solidFill>
                <a:srgbClr val="001CB6"/>
              </a:solidFill>
              <a:latin typeface="Times New Roman" panose="02020603050405020304" pitchFamily="18" charset="0"/>
              <a:ea typeface="SimHei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21804895-87F5-FD40-5DD3-0DCED8FF1A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" y="1085212"/>
            <a:ext cx="7122243" cy="3812252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BBE2BEB2-C555-50CD-0B38-F834D8B0C136}"/>
              </a:ext>
            </a:extLst>
          </p:cNvPr>
          <p:cNvSpPr txBox="1"/>
          <p:nvPr/>
        </p:nvSpPr>
        <p:spPr>
          <a:xfrm>
            <a:off x="8006421" y="1727365"/>
            <a:ext cx="6098058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" altLang="zh-CN" sz="2000" b="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Zeppendfeld</a:t>
            </a:r>
            <a:r>
              <a:rPr lang="en" altLang="zh-CN" sz="2000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1981</a:t>
            </a:r>
          </a:p>
          <a:p>
            <a:pPr algn="l"/>
            <a:r>
              <a:rPr lang="en" altLang="zh-CN" sz="2000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Chau,</a:t>
            </a:r>
            <a:r>
              <a:rPr lang="en-US" altLang="zh-CN" sz="2000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  <a:r>
              <a:rPr lang="en" altLang="zh-CN" sz="2000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86</a:t>
            </a:r>
          </a:p>
          <a:p>
            <a:pPr algn="l"/>
            <a:r>
              <a:rPr lang="en" altLang="zh-CN" sz="2000" b="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Chau,Cheng</a:t>
            </a:r>
            <a:r>
              <a:rPr lang="en" altLang="zh-CN" sz="2000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altLang="zh-CN" sz="2000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  <a:r>
              <a:rPr lang="en" altLang="zh-CN" sz="2000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87, </a:t>
            </a:r>
            <a:r>
              <a:rPr lang="en-US" altLang="zh-CN" sz="2000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  <a:r>
              <a:rPr lang="en" altLang="zh-CN" sz="2000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89</a:t>
            </a:r>
          </a:p>
          <a:p>
            <a:pPr algn="l"/>
            <a:r>
              <a:rPr lang="en" altLang="zh-CN" sz="2000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Savage and Wise, 1989</a:t>
            </a:r>
          </a:p>
          <a:p>
            <a:pPr algn="l"/>
            <a:r>
              <a:rPr lang="en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Deshpande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He,  1995</a:t>
            </a:r>
            <a:endParaRPr lang="en" altLang="zh-CN" sz="2000" b="0" i="0" u="none" strike="noStrike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" altLang="zh-CN" sz="2000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Chiang, </a:t>
            </a:r>
            <a:r>
              <a:rPr lang="en" altLang="zh-CN" sz="2000" b="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Gronau</a:t>
            </a:r>
            <a:r>
              <a:rPr lang="en" altLang="zh-CN" sz="2000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Rosner, </a:t>
            </a:r>
            <a:r>
              <a:rPr lang="en" altLang="zh-CN" sz="2000" b="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Suprun</a:t>
            </a:r>
            <a:r>
              <a:rPr lang="en" altLang="zh-CN" sz="2000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lang="en" altLang="zh-CN" sz="2000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04</a:t>
            </a:r>
            <a:endParaRPr lang="en" altLang="zh-C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" altLang="zh-CN" sz="2000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Cheng, Chiang,</a:t>
            </a:r>
            <a:r>
              <a:rPr lang="en-US" altLang="zh-CN" sz="2000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lang="en" altLang="zh-CN" sz="2000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en" altLang="zh-C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" altLang="zh-CN" sz="2000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Li, Lu, Yu,</a:t>
            </a:r>
            <a:r>
              <a:rPr lang="zh-CN" altLang="en-US" sz="2000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2012</a:t>
            </a:r>
          </a:p>
          <a:p>
            <a:pPr algn="l"/>
            <a:r>
              <a:rPr lang="en-US" altLang="zh-C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Geng</a:t>
            </a:r>
            <a:endParaRPr lang="en-US" altLang="zh-C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altLang="zh-CN" sz="2000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siao</a:t>
            </a:r>
            <a:endParaRPr lang="en" altLang="zh-CN" sz="2000" b="0" i="0" u="none" strike="noStrike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9208216"/>
      </p:ext>
    </p:extLst>
  </p:cSld>
  <p:clrMapOvr>
    <a:masterClrMapping/>
  </p:clrMapOvr>
  <p:transition advTm="3094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线连接符 2">
            <a:extLst>
              <a:ext uri="{FF2B5EF4-FFF2-40B4-BE49-F238E27FC236}">
                <a16:creationId xmlns:a16="http://schemas.microsoft.com/office/drawing/2014/main" id="{E3FE959E-3735-A445-B207-D0AF98ABF063}"/>
              </a:ext>
            </a:extLst>
          </p:cNvPr>
          <p:cNvCxnSpPr>
            <a:cxnSpLocks/>
          </p:cNvCxnSpPr>
          <p:nvPr/>
        </p:nvCxnSpPr>
        <p:spPr bwMode="auto">
          <a:xfrm>
            <a:off x="320040" y="762000"/>
            <a:ext cx="11551920" cy="0"/>
          </a:xfrm>
          <a:prstGeom prst="line">
            <a:avLst/>
          </a:prstGeom>
          <a:solidFill>
            <a:srgbClr val="FFCC99">
              <a:alpha val="50000"/>
            </a:srgbClr>
          </a:solidFill>
          <a:ln w="38100">
            <a:gradFill>
              <a:gsLst>
                <a:gs pos="0">
                  <a:srgbClr val="0432FF"/>
                </a:gs>
                <a:gs pos="34000">
                  <a:srgbClr val="00B050"/>
                </a:gs>
                <a:gs pos="66000">
                  <a:srgbClr val="FFFF00"/>
                </a:gs>
                <a:gs pos="100000">
                  <a:srgbClr val="FF0000"/>
                </a:gs>
              </a:gsLst>
              <a:lin ang="4800000" scaled="0"/>
            </a:gradFill>
          </a:ln>
          <a:effectLst/>
          <a:extLs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8ABDA69-ACFB-9242-ADEA-102759D2BB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9032400" y="385200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defTabSz="457200" rtl="0" eaLnBrk="1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STLiti" panose="02010800040101010101" pitchFamily="2" charset="-122"/>
                <a:ea typeface="STLiti" panose="02010800040101010101" pitchFamily="2" charset="-122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>
              <a:defRPr/>
            </a:pPr>
            <a:fld id="{B1FEEBC1-82E8-5D41-9FEE-969E72AB400E}" type="slidenum">
              <a:rPr lang="zh-CN" altLang="en-US" smtClean="0"/>
              <a:pPr>
                <a:defRPr/>
              </a:pPr>
              <a:t>20</a:t>
            </a:fld>
            <a:endParaRPr lang="en-US" altLang="zh-CN" dirty="0"/>
          </a:p>
        </p:txBody>
      </p:sp>
      <p:sp>
        <p:nvSpPr>
          <p:cNvPr id="21" name="TextBox 7">
            <a:extLst>
              <a:ext uri="{FF2B5EF4-FFF2-40B4-BE49-F238E27FC236}">
                <a16:creationId xmlns:a16="http://schemas.microsoft.com/office/drawing/2014/main" id="{0BBB1409-C222-F027-8ADB-69961025D3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0262" y="81098"/>
            <a:ext cx="931537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kumimoji="0" lang="en-US" altLang="zh-CN" sz="3600" b="1" dirty="0">
                <a:solidFill>
                  <a:srgbClr val="001CB6"/>
                </a:solidFill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SU(3) in </a:t>
            </a:r>
            <a:r>
              <a:rPr kumimoji="0" lang="en-US" altLang="zh-CN" sz="3600" b="1" dirty="0" err="1">
                <a:solidFill>
                  <a:srgbClr val="001CB6"/>
                </a:solidFill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semileptonic</a:t>
            </a:r>
            <a:r>
              <a:rPr kumimoji="0" lang="en-US" altLang="zh-CN" sz="3600" b="1" dirty="0">
                <a:solidFill>
                  <a:srgbClr val="001CB6"/>
                </a:solidFill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 charmed baryon decays</a:t>
            </a:r>
            <a:r>
              <a:rPr kumimoji="0" lang="zh-CN" altLang="en-US" sz="3600" b="1" dirty="0">
                <a:solidFill>
                  <a:srgbClr val="001CB6"/>
                </a:solidFill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 </a:t>
            </a:r>
            <a:endParaRPr kumimoji="0" lang="en-US" altLang="zh-CN" sz="3600" b="1" dirty="0">
              <a:solidFill>
                <a:srgbClr val="001CB6"/>
              </a:solidFill>
              <a:latin typeface="Times New Roman" panose="02020603050405020304" pitchFamily="18" charset="0"/>
              <a:ea typeface="SimHei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7C945A64-B370-2811-2B08-3C435086F24C}"/>
              </a:ext>
            </a:extLst>
          </p:cNvPr>
          <p:cNvSpPr txBox="1"/>
          <p:nvPr/>
        </p:nvSpPr>
        <p:spPr>
          <a:xfrm>
            <a:off x="754063" y="1249045"/>
            <a:ext cx="7112635" cy="583565"/>
          </a:xfrm>
          <a:prstGeom prst="rect">
            <a:avLst/>
          </a:prstGeom>
          <a:solidFill>
            <a:schemeClr val="accent1"/>
          </a:solidFill>
        </p:spPr>
        <p:txBody>
          <a:bodyPr wrap="none" rtlCol="0" anchor="t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sz="3200" b="1" kern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 Bold" panose="02020603050405020304" charset="0"/>
                <a:ea typeface="+mj-ea"/>
                <a:cs typeface="Times New Roman Bold" panose="02020603050405020304" charset="0"/>
                <a:sym typeface="+mn-ea"/>
              </a:rPr>
              <a:t>SU(3) symmetry in semi-leptonic decays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871927C2-0D00-927C-882A-9EA6434F7849}"/>
              </a:ext>
            </a:extLst>
          </p:cNvPr>
          <p:cNvSpPr/>
          <p:nvPr/>
        </p:nvSpPr>
        <p:spPr>
          <a:xfrm>
            <a:off x="8094980" y="1043305"/>
            <a:ext cx="128270" cy="558609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2A4C93B4-D194-8C82-6722-60CEF8A1D137}"/>
              </a:ext>
            </a:extLst>
          </p:cNvPr>
          <p:cNvSpPr/>
          <p:nvPr/>
        </p:nvSpPr>
        <p:spPr>
          <a:xfrm>
            <a:off x="420370" y="1043940"/>
            <a:ext cx="11490325" cy="5585460"/>
          </a:xfrm>
          <a:prstGeom prst="rect">
            <a:avLst/>
          </a:prstGeom>
          <a:noFill/>
          <a:ln w="76200">
            <a:solidFill>
              <a:schemeClr val="accent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3C88B672-AC9B-DC58-290F-A99D4BC9B3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3770" y="1249045"/>
            <a:ext cx="2976880" cy="252920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13DF71C-B7EA-446F-318E-C668ED29A9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02345" y="3881120"/>
            <a:ext cx="2948305" cy="261493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0D2A8B1-B759-8002-9D0E-4656A42141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53185" y="1954530"/>
            <a:ext cx="5841365" cy="2870200"/>
          </a:xfrm>
          <a:prstGeom prst="rect">
            <a:avLst/>
          </a:prstGeom>
        </p:spPr>
      </p:pic>
      <p:sp>
        <p:nvSpPr>
          <p:cNvPr id="18" name="矩形 17">
            <a:extLst>
              <a:ext uri="{FF2B5EF4-FFF2-40B4-BE49-F238E27FC236}">
                <a16:creationId xmlns:a16="http://schemas.microsoft.com/office/drawing/2014/main" id="{EBE15D8D-C146-5EFD-8D5A-0ECE4C86DF71}"/>
              </a:ext>
            </a:extLst>
          </p:cNvPr>
          <p:cNvSpPr/>
          <p:nvPr/>
        </p:nvSpPr>
        <p:spPr>
          <a:xfrm>
            <a:off x="1558290" y="4446270"/>
            <a:ext cx="1621790" cy="236220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CDF85990-681F-1C44-DD19-E4D5F1AC66AD}"/>
              </a:ext>
            </a:extLst>
          </p:cNvPr>
          <p:cNvSpPr txBox="1"/>
          <p:nvPr/>
        </p:nvSpPr>
        <p:spPr>
          <a:xfrm>
            <a:off x="801370" y="5763260"/>
            <a:ext cx="48445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" altLang="zh-CN" sz="2400" b="1" dirty="0">
                <a:solidFill>
                  <a:srgbClr val="FF0000"/>
                </a:solidFill>
                <a:highlight>
                  <a:srgbClr val="00FF00"/>
                </a:highlight>
                <a:latin typeface="Times New Roman Bold" panose="02020603050405020304" charset="0"/>
              </a:rPr>
              <a:t>incompatible</a:t>
            </a:r>
            <a:r>
              <a:rPr lang="en" altLang="zh-CN" sz="2400" b="0" i="0" u="none" strike="noStrike" dirty="0">
                <a:solidFill>
                  <a:srgbClr val="000000"/>
                </a:solidFill>
                <a:effectLst/>
                <a:latin typeface="-apple-system"/>
              </a:rPr>
              <a:t> </a:t>
            </a:r>
            <a:r>
              <a:rPr lang="en-US" altLang="zh-CN" sz="2400" b="1" dirty="0">
                <a:solidFill>
                  <a:srgbClr val="FF0000"/>
                </a:solidFill>
                <a:highlight>
                  <a:srgbClr val="00FF00"/>
                </a:highlight>
                <a:latin typeface="Times New Roman Bold" panose="02020603050405020304" charset="0"/>
                <a:cs typeface="Times New Roman Bold" panose="02020603050405020304" charset="0"/>
              </a:rPr>
              <a:t> with SU(3) symmetry</a:t>
            </a: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185989B6-5403-594E-E905-59D3B1205518}"/>
              </a:ext>
            </a:extLst>
          </p:cNvPr>
          <p:cNvSpPr txBox="1"/>
          <p:nvPr/>
        </p:nvSpPr>
        <p:spPr>
          <a:xfrm>
            <a:off x="3270197" y="3731756"/>
            <a:ext cx="1379296" cy="313302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altLang="zh-CN" sz="1200" b="1" dirty="0">
              <a:solidFill>
                <a:srgbClr val="FF0000"/>
              </a:solidFill>
              <a:highlight>
                <a:srgbClr val="00FF00"/>
              </a:highlight>
              <a:latin typeface="Times New Roman Bold" panose="02020603050405020304" charset="0"/>
              <a:cs typeface="Times New Roman Bold" panose="020206030504050203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5953052"/>
      </p:ext>
    </p:extLst>
  </p:cSld>
  <p:clrMapOvr>
    <a:masterClrMapping/>
  </p:clrMapOvr>
  <p:transition advTm="3094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线连接符 2">
            <a:extLst>
              <a:ext uri="{FF2B5EF4-FFF2-40B4-BE49-F238E27FC236}">
                <a16:creationId xmlns:a16="http://schemas.microsoft.com/office/drawing/2014/main" id="{E3FE959E-3735-A445-B207-D0AF98ABF063}"/>
              </a:ext>
            </a:extLst>
          </p:cNvPr>
          <p:cNvCxnSpPr>
            <a:cxnSpLocks/>
          </p:cNvCxnSpPr>
          <p:nvPr/>
        </p:nvCxnSpPr>
        <p:spPr bwMode="auto">
          <a:xfrm>
            <a:off x="320040" y="762000"/>
            <a:ext cx="11551920" cy="0"/>
          </a:xfrm>
          <a:prstGeom prst="line">
            <a:avLst/>
          </a:prstGeom>
          <a:solidFill>
            <a:srgbClr val="FFCC99">
              <a:alpha val="50000"/>
            </a:srgbClr>
          </a:solidFill>
          <a:ln w="38100">
            <a:gradFill>
              <a:gsLst>
                <a:gs pos="0">
                  <a:srgbClr val="0432FF"/>
                </a:gs>
                <a:gs pos="34000">
                  <a:srgbClr val="00B050"/>
                </a:gs>
                <a:gs pos="66000">
                  <a:srgbClr val="FFFF00"/>
                </a:gs>
                <a:gs pos="100000">
                  <a:srgbClr val="FF0000"/>
                </a:gs>
              </a:gsLst>
              <a:lin ang="4800000" scaled="0"/>
            </a:gradFill>
          </a:ln>
          <a:effectLst/>
          <a:extLs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8ABDA69-ACFB-9242-ADEA-102759D2BB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9032400" y="385200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defTabSz="457200" rtl="0" eaLnBrk="1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STLiti" panose="02010800040101010101" pitchFamily="2" charset="-122"/>
                <a:ea typeface="STLiti" panose="02010800040101010101" pitchFamily="2" charset="-122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>
              <a:defRPr/>
            </a:pPr>
            <a:fld id="{B1FEEBC1-82E8-5D41-9FEE-969E72AB400E}" type="slidenum">
              <a:rPr lang="zh-CN" altLang="en-US" smtClean="0"/>
              <a:pPr>
                <a:defRPr/>
              </a:pPr>
              <a:t>21</a:t>
            </a:fld>
            <a:endParaRPr lang="en-US" altLang="zh-CN" dirty="0"/>
          </a:p>
        </p:txBody>
      </p:sp>
      <p:sp>
        <p:nvSpPr>
          <p:cNvPr id="21" name="TextBox 7">
            <a:extLst>
              <a:ext uri="{FF2B5EF4-FFF2-40B4-BE49-F238E27FC236}">
                <a16:creationId xmlns:a16="http://schemas.microsoft.com/office/drawing/2014/main" id="{0BBB1409-C222-F027-8ADB-69961025D3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0262" y="81098"/>
            <a:ext cx="931537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kumimoji="0" lang="en-US" altLang="zh-CN" sz="3600" b="1" dirty="0">
                <a:solidFill>
                  <a:srgbClr val="001CB6"/>
                </a:solidFill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SU(3) in </a:t>
            </a:r>
            <a:r>
              <a:rPr kumimoji="0" lang="en-US" altLang="zh-CN" sz="3600" b="1" dirty="0" err="1">
                <a:solidFill>
                  <a:srgbClr val="001CB6"/>
                </a:solidFill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semileptonic</a:t>
            </a:r>
            <a:r>
              <a:rPr kumimoji="0" lang="en-US" altLang="zh-CN" sz="3600" b="1" dirty="0">
                <a:solidFill>
                  <a:srgbClr val="001CB6"/>
                </a:solidFill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 charmed baryon decays</a:t>
            </a:r>
            <a:r>
              <a:rPr kumimoji="0" lang="zh-CN" altLang="en-US" sz="3600" b="1" dirty="0">
                <a:solidFill>
                  <a:srgbClr val="001CB6"/>
                </a:solidFill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 </a:t>
            </a:r>
            <a:endParaRPr kumimoji="0" lang="en-US" altLang="zh-CN" sz="3600" b="1" dirty="0">
              <a:solidFill>
                <a:srgbClr val="001CB6"/>
              </a:solidFill>
              <a:latin typeface="Times New Roman" panose="02020603050405020304" pitchFamily="18" charset="0"/>
              <a:ea typeface="SimHei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34" name="图片 33">
            <a:extLst>
              <a:ext uri="{FF2B5EF4-FFF2-40B4-BE49-F238E27FC236}">
                <a16:creationId xmlns:a16="http://schemas.microsoft.com/office/drawing/2014/main" id="{399EEF5A-6246-EF92-A200-EBB31A17BC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30870" y="3422015"/>
            <a:ext cx="3542665" cy="2350770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901E8F22-6E15-99C4-2DCE-D8F0F7A4B81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4071"/>
          <a:stretch>
            <a:fillRect/>
          </a:stretch>
        </p:blipFill>
        <p:spPr>
          <a:xfrm>
            <a:off x="1667510" y="4439920"/>
            <a:ext cx="5320030" cy="2287905"/>
          </a:xfrm>
          <a:prstGeom prst="rect">
            <a:avLst/>
          </a:prstGeom>
        </p:spPr>
      </p:pic>
      <p:sp>
        <p:nvSpPr>
          <p:cNvPr id="36" name="文本框 35">
            <a:extLst>
              <a:ext uri="{FF2B5EF4-FFF2-40B4-BE49-F238E27FC236}">
                <a16:creationId xmlns:a16="http://schemas.microsoft.com/office/drawing/2014/main" id="{94F1F515-48FA-080A-1C36-10C98C800538}"/>
              </a:ext>
            </a:extLst>
          </p:cNvPr>
          <p:cNvSpPr txBox="1"/>
          <p:nvPr/>
        </p:nvSpPr>
        <p:spPr>
          <a:xfrm>
            <a:off x="1179195" y="1249045"/>
            <a:ext cx="6103620" cy="583565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sz="3200" b="1" kern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 Bold" panose="02020603050405020304" charset="0"/>
                <a:ea typeface="+mj-ea"/>
                <a:cs typeface="Times New Roman Bold" panose="02020603050405020304" charset="0"/>
                <a:sym typeface="+mn-ea"/>
              </a:rPr>
              <a:t>global fit</a:t>
            </a:r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DA2C3A2A-F67A-0373-121D-AEC770096B51}"/>
              </a:ext>
            </a:extLst>
          </p:cNvPr>
          <p:cNvSpPr txBox="1"/>
          <p:nvPr/>
        </p:nvSpPr>
        <p:spPr>
          <a:xfrm>
            <a:off x="554990" y="1832610"/>
            <a:ext cx="269621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>
                <a:solidFill>
                  <a:srgbClr val="FF0000"/>
                </a:solidFill>
                <a:latin typeface="Times New Roman Bold" panose="02020603050405020304" charset="0"/>
                <a:cs typeface="Times New Roman Bold" panose="02020603050405020304" charset="0"/>
              </a:rPr>
              <a:t>Helicity amplitude:</a:t>
            </a:r>
          </a:p>
        </p:txBody>
      </p:sp>
      <p:pic>
        <p:nvPicPr>
          <p:cNvPr id="38" name="图片 37">
            <a:extLst>
              <a:ext uri="{FF2B5EF4-FFF2-40B4-BE49-F238E27FC236}">
                <a16:creationId xmlns:a16="http://schemas.microsoft.com/office/drawing/2014/main" id="{A41B434D-F911-5501-245E-C5159BE3209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6637"/>
          <a:stretch>
            <a:fillRect/>
          </a:stretch>
        </p:blipFill>
        <p:spPr>
          <a:xfrm>
            <a:off x="554990" y="2292985"/>
            <a:ext cx="7486650" cy="1203325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B28F3EE6-DAEA-1CDC-589B-D11B9D618F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67510" y="3518535"/>
            <a:ext cx="1583690" cy="730885"/>
          </a:xfrm>
          <a:prstGeom prst="rect">
            <a:avLst/>
          </a:prstGeom>
        </p:spPr>
      </p:pic>
      <p:grpSp>
        <p:nvGrpSpPr>
          <p:cNvPr id="40" name="组合 39">
            <a:extLst>
              <a:ext uri="{FF2B5EF4-FFF2-40B4-BE49-F238E27FC236}">
                <a16:creationId xmlns:a16="http://schemas.microsoft.com/office/drawing/2014/main" id="{7D367138-98A9-4C51-D19C-7C374E81D78A}"/>
              </a:ext>
            </a:extLst>
          </p:cNvPr>
          <p:cNvGrpSpPr/>
          <p:nvPr/>
        </p:nvGrpSpPr>
        <p:grpSpPr>
          <a:xfrm>
            <a:off x="5049520" y="3517900"/>
            <a:ext cx="1436370" cy="730250"/>
            <a:chOff x="8168" y="5816"/>
            <a:chExt cx="2262" cy="1150"/>
          </a:xfrm>
        </p:grpSpPr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id="{A2593622-8673-BD3C-DFB1-9E97D90FD7A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r="48837"/>
            <a:stretch>
              <a:fillRect/>
            </a:stretch>
          </p:blipFill>
          <p:spPr>
            <a:xfrm>
              <a:off x="8168" y="5816"/>
              <a:ext cx="1276" cy="1151"/>
            </a:xfrm>
            <a:prstGeom prst="rect">
              <a:avLst/>
            </a:prstGeom>
          </p:spPr>
        </p:pic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id="{42C3AE91-D6E4-C75F-FB8F-00102AD889D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60465" b="69157"/>
            <a:stretch>
              <a:fillRect/>
            </a:stretch>
          </p:blipFill>
          <p:spPr>
            <a:xfrm>
              <a:off x="9444" y="6056"/>
              <a:ext cx="986" cy="355"/>
            </a:xfrm>
            <a:prstGeom prst="rect">
              <a:avLst/>
            </a:prstGeom>
          </p:spPr>
        </p:pic>
      </p:grpSp>
      <p:sp>
        <p:nvSpPr>
          <p:cNvPr id="43" name="下箭头 42">
            <a:extLst>
              <a:ext uri="{FF2B5EF4-FFF2-40B4-BE49-F238E27FC236}">
                <a16:creationId xmlns:a16="http://schemas.microsoft.com/office/drawing/2014/main" id="{9447ABF8-15A7-1776-5AA0-2A9FA6B33EF3}"/>
              </a:ext>
            </a:extLst>
          </p:cNvPr>
          <p:cNvSpPr/>
          <p:nvPr/>
        </p:nvSpPr>
        <p:spPr>
          <a:xfrm>
            <a:off x="3897630" y="3571875"/>
            <a:ext cx="761365" cy="7239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4" name="文本框 43">
            <a:extLst>
              <a:ext uri="{FF2B5EF4-FFF2-40B4-BE49-F238E27FC236}">
                <a16:creationId xmlns:a16="http://schemas.microsoft.com/office/drawing/2014/main" id="{6ECFDF14-970D-620F-5856-B9791215DFA7}"/>
              </a:ext>
            </a:extLst>
          </p:cNvPr>
          <p:cNvSpPr txBox="1"/>
          <p:nvPr/>
        </p:nvSpPr>
        <p:spPr>
          <a:xfrm>
            <a:off x="1850390" y="4121150"/>
            <a:ext cx="121793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>
                <a:solidFill>
                  <a:srgbClr val="FF0000"/>
                </a:solidFill>
              </a:rPr>
              <a:t>Pole model</a:t>
            </a:r>
          </a:p>
        </p:txBody>
      </p:sp>
      <p:sp>
        <p:nvSpPr>
          <p:cNvPr id="45" name="文本框 44">
            <a:extLst>
              <a:ext uri="{FF2B5EF4-FFF2-40B4-BE49-F238E27FC236}">
                <a16:creationId xmlns:a16="http://schemas.microsoft.com/office/drawing/2014/main" id="{088780E5-5A2C-7D96-466E-193D2B71F1D4}"/>
              </a:ext>
            </a:extLst>
          </p:cNvPr>
          <p:cNvSpPr txBox="1"/>
          <p:nvPr/>
        </p:nvSpPr>
        <p:spPr>
          <a:xfrm>
            <a:off x="5175250" y="4069715"/>
            <a:ext cx="9956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>
                <a:solidFill>
                  <a:srgbClr val="FF0000"/>
                </a:solidFill>
              </a:rPr>
              <a:t>Constant</a:t>
            </a:r>
          </a:p>
        </p:txBody>
      </p:sp>
      <p:sp>
        <p:nvSpPr>
          <p:cNvPr id="46" name="矩形 45">
            <a:extLst>
              <a:ext uri="{FF2B5EF4-FFF2-40B4-BE49-F238E27FC236}">
                <a16:creationId xmlns:a16="http://schemas.microsoft.com/office/drawing/2014/main" id="{115B40F7-5FF3-A473-D1C4-4D641E5D42B3}"/>
              </a:ext>
            </a:extLst>
          </p:cNvPr>
          <p:cNvSpPr/>
          <p:nvPr/>
        </p:nvSpPr>
        <p:spPr>
          <a:xfrm>
            <a:off x="5619750" y="5767705"/>
            <a:ext cx="1110615" cy="699135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7" name="文本框 46">
            <a:extLst>
              <a:ext uri="{FF2B5EF4-FFF2-40B4-BE49-F238E27FC236}">
                <a16:creationId xmlns:a16="http://schemas.microsoft.com/office/drawing/2014/main" id="{396D3255-94C1-7555-3396-684C8BAE6431}"/>
              </a:ext>
            </a:extLst>
          </p:cNvPr>
          <p:cNvSpPr txBox="1"/>
          <p:nvPr/>
        </p:nvSpPr>
        <p:spPr>
          <a:xfrm>
            <a:off x="8326755" y="1928495"/>
            <a:ext cx="349694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>
                <a:latin typeface="Times New Roman Bold" panose="02020603050405020304" charset="0"/>
                <a:cs typeface="Times New Roman Bold" panose="02020603050405020304" charset="0"/>
              </a:rPr>
              <a:t>The differential branching ratio with two different treatments of form factors</a:t>
            </a:r>
          </a:p>
        </p:txBody>
      </p:sp>
    </p:spTree>
    <p:extLst>
      <p:ext uri="{BB962C8B-B14F-4D97-AF65-F5344CB8AC3E}">
        <p14:creationId xmlns:p14="http://schemas.microsoft.com/office/powerpoint/2010/main" val="1709179556"/>
      </p:ext>
    </p:extLst>
  </p:cSld>
  <p:clrMapOvr>
    <a:masterClrMapping/>
  </p:clrMapOvr>
  <p:transition advTm="3094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线连接符 2">
            <a:extLst>
              <a:ext uri="{FF2B5EF4-FFF2-40B4-BE49-F238E27FC236}">
                <a16:creationId xmlns:a16="http://schemas.microsoft.com/office/drawing/2014/main" id="{E3FE959E-3735-A445-B207-D0AF98ABF063}"/>
              </a:ext>
            </a:extLst>
          </p:cNvPr>
          <p:cNvCxnSpPr>
            <a:cxnSpLocks/>
          </p:cNvCxnSpPr>
          <p:nvPr/>
        </p:nvCxnSpPr>
        <p:spPr bwMode="auto">
          <a:xfrm>
            <a:off x="320040" y="762000"/>
            <a:ext cx="11551920" cy="0"/>
          </a:xfrm>
          <a:prstGeom prst="line">
            <a:avLst/>
          </a:prstGeom>
          <a:solidFill>
            <a:srgbClr val="FFCC99">
              <a:alpha val="50000"/>
            </a:srgbClr>
          </a:solidFill>
          <a:ln w="38100">
            <a:gradFill>
              <a:gsLst>
                <a:gs pos="0">
                  <a:srgbClr val="0432FF"/>
                </a:gs>
                <a:gs pos="34000">
                  <a:srgbClr val="00B050"/>
                </a:gs>
                <a:gs pos="66000">
                  <a:srgbClr val="FFFF00"/>
                </a:gs>
                <a:gs pos="100000">
                  <a:srgbClr val="FF0000"/>
                </a:gs>
              </a:gsLst>
              <a:lin ang="4800000" scaled="0"/>
            </a:gradFill>
          </a:ln>
          <a:effectLst/>
          <a:extLs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8ABDA69-ACFB-9242-ADEA-102759D2BB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9032400" y="385200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defTabSz="457200" rtl="0" eaLnBrk="1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STLiti" panose="02010800040101010101" pitchFamily="2" charset="-122"/>
                <a:ea typeface="STLiti" panose="02010800040101010101" pitchFamily="2" charset="-122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>
              <a:defRPr/>
            </a:pPr>
            <a:fld id="{B1FEEBC1-82E8-5D41-9FEE-969E72AB400E}" type="slidenum">
              <a:rPr lang="zh-CN" altLang="en-US" smtClean="0"/>
              <a:pPr>
                <a:defRPr/>
              </a:pPr>
              <a:t>22</a:t>
            </a:fld>
            <a:endParaRPr lang="en-US" altLang="zh-CN" dirty="0"/>
          </a:p>
        </p:txBody>
      </p:sp>
      <p:sp>
        <p:nvSpPr>
          <p:cNvPr id="21" name="TextBox 7">
            <a:extLst>
              <a:ext uri="{FF2B5EF4-FFF2-40B4-BE49-F238E27FC236}">
                <a16:creationId xmlns:a16="http://schemas.microsoft.com/office/drawing/2014/main" id="{0BBB1409-C222-F027-8ADB-69961025D3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0262" y="81098"/>
            <a:ext cx="931537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kumimoji="0" lang="en-US" altLang="zh-CN" sz="3600" b="1" dirty="0">
                <a:solidFill>
                  <a:srgbClr val="001CB6"/>
                </a:solidFill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SU(3) in </a:t>
            </a:r>
            <a:r>
              <a:rPr kumimoji="0" lang="en-US" altLang="zh-CN" sz="3600" b="1" dirty="0" err="1">
                <a:solidFill>
                  <a:srgbClr val="001CB6"/>
                </a:solidFill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semileptonic</a:t>
            </a:r>
            <a:r>
              <a:rPr kumimoji="0" lang="en-US" altLang="zh-CN" sz="3600" b="1" dirty="0">
                <a:solidFill>
                  <a:srgbClr val="001CB6"/>
                </a:solidFill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 charmed baryon decays</a:t>
            </a:r>
            <a:r>
              <a:rPr kumimoji="0" lang="zh-CN" altLang="en-US" sz="3600" b="1" dirty="0">
                <a:solidFill>
                  <a:srgbClr val="001CB6"/>
                </a:solidFill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 </a:t>
            </a:r>
            <a:endParaRPr kumimoji="0" lang="en-US" altLang="zh-CN" sz="3600" b="1" dirty="0">
              <a:solidFill>
                <a:srgbClr val="001CB6"/>
              </a:solidFill>
              <a:latin typeface="Times New Roman" panose="02020603050405020304" pitchFamily="18" charset="0"/>
              <a:ea typeface="SimHei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7205EAB7-315C-0903-B458-FC54B3A2D7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30870" y="3422015"/>
            <a:ext cx="3542665" cy="235077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47FDF3C8-52A0-0048-10A2-97B6202D488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4071"/>
          <a:stretch>
            <a:fillRect/>
          </a:stretch>
        </p:blipFill>
        <p:spPr>
          <a:xfrm>
            <a:off x="1667510" y="4439920"/>
            <a:ext cx="5320030" cy="2287905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813D1534-F409-1970-F865-085F633CCFFC}"/>
              </a:ext>
            </a:extLst>
          </p:cNvPr>
          <p:cNvSpPr txBox="1"/>
          <p:nvPr/>
        </p:nvSpPr>
        <p:spPr>
          <a:xfrm>
            <a:off x="1179195" y="1249045"/>
            <a:ext cx="6103620" cy="583565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sz="3200" b="1" kern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 Bold" panose="02020603050405020304" charset="0"/>
                <a:ea typeface="+mj-ea"/>
                <a:cs typeface="Times New Roman Bold" panose="02020603050405020304" charset="0"/>
                <a:sym typeface="+mn-ea"/>
              </a:rPr>
              <a:t>global fit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4B9FAB22-B3A8-669A-C86A-EC6591899B03}"/>
              </a:ext>
            </a:extLst>
          </p:cNvPr>
          <p:cNvSpPr txBox="1"/>
          <p:nvPr/>
        </p:nvSpPr>
        <p:spPr>
          <a:xfrm>
            <a:off x="554990" y="1832610"/>
            <a:ext cx="269621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>
                <a:solidFill>
                  <a:srgbClr val="FF0000"/>
                </a:solidFill>
                <a:latin typeface="Times New Roman Bold" panose="02020603050405020304" charset="0"/>
                <a:cs typeface="Times New Roman Bold" panose="02020603050405020304" charset="0"/>
              </a:rPr>
              <a:t>Helicity amplitude: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8EDA1E56-9D9D-9711-31F5-D34E0CD6557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6637"/>
          <a:stretch>
            <a:fillRect/>
          </a:stretch>
        </p:blipFill>
        <p:spPr>
          <a:xfrm>
            <a:off x="554990" y="2292985"/>
            <a:ext cx="7486650" cy="120332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70FC7F3-4B7A-1A0C-9A07-79D579CB83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67510" y="3518535"/>
            <a:ext cx="1583690" cy="730885"/>
          </a:xfrm>
          <a:prstGeom prst="rect">
            <a:avLst/>
          </a:prstGeom>
        </p:spPr>
      </p:pic>
      <p:grpSp>
        <p:nvGrpSpPr>
          <p:cNvPr id="10" name="组合 9">
            <a:extLst>
              <a:ext uri="{FF2B5EF4-FFF2-40B4-BE49-F238E27FC236}">
                <a16:creationId xmlns:a16="http://schemas.microsoft.com/office/drawing/2014/main" id="{0A182021-322C-D77B-73F8-4A4E982DB09B}"/>
              </a:ext>
            </a:extLst>
          </p:cNvPr>
          <p:cNvGrpSpPr/>
          <p:nvPr/>
        </p:nvGrpSpPr>
        <p:grpSpPr>
          <a:xfrm>
            <a:off x="5049520" y="3517900"/>
            <a:ext cx="1436370" cy="730250"/>
            <a:chOff x="8168" y="5816"/>
            <a:chExt cx="2262" cy="1150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38ACBF22-3B27-BEFA-D3C6-09638EFA2D1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r="48837"/>
            <a:stretch>
              <a:fillRect/>
            </a:stretch>
          </p:blipFill>
          <p:spPr>
            <a:xfrm>
              <a:off x="8168" y="5816"/>
              <a:ext cx="1276" cy="1151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816080E5-3B29-AF26-897D-810E9FFE8B5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60465" b="69157"/>
            <a:stretch>
              <a:fillRect/>
            </a:stretch>
          </p:blipFill>
          <p:spPr>
            <a:xfrm>
              <a:off x="9444" y="6056"/>
              <a:ext cx="986" cy="355"/>
            </a:xfrm>
            <a:prstGeom prst="rect">
              <a:avLst/>
            </a:prstGeom>
          </p:spPr>
        </p:pic>
      </p:grpSp>
      <p:sp>
        <p:nvSpPr>
          <p:cNvPr id="13" name="下箭头 12">
            <a:extLst>
              <a:ext uri="{FF2B5EF4-FFF2-40B4-BE49-F238E27FC236}">
                <a16:creationId xmlns:a16="http://schemas.microsoft.com/office/drawing/2014/main" id="{B73CBEC6-0923-3312-DA27-0662E4B48299}"/>
              </a:ext>
            </a:extLst>
          </p:cNvPr>
          <p:cNvSpPr/>
          <p:nvPr/>
        </p:nvSpPr>
        <p:spPr>
          <a:xfrm>
            <a:off x="3897630" y="3571875"/>
            <a:ext cx="761365" cy="7239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F819211A-1DCE-DFE0-49C4-8F7FE9D2FFC9}"/>
              </a:ext>
            </a:extLst>
          </p:cNvPr>
          <p:cNvSpPr txBox="1"/>
          <p:nvPr/>
        </p:nvSpPr>
        <p:spPr>
          <a:xfrm>
            <a:off x="1850390" y="4121150"/>
            <a:ext cx="121793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>
                <a:solidFill>
                  <a:srgbClr val="FF0000"/>
                </a:solidFill>
              </a:rPr>
              <a:t>Pole model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87BB032A-923E-DB57-75BE-16BDECB3C29F}"/>
              </a:ext>
            </a:extLst>
          </p:cNvPr>
          <p:cNvSpPr txBox="1"/>
          <p:nvPr/>
        </p:nvSpPr>
        <p:spPr>
          <a:xfrm>
            <a:off x="5175250" y="4069715"/>
            <a:ext cx="9956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>
                <a:solidFill>
                  <a:srgbClr val="FF0000"/>
                </a:solidFill>
              </a:rPr>
              <a:t>Constant</a:t>
            </a: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A87DA5FB-7BE4-112F-9744-1A2222981B58}"/>
              </a:ext>
            </a:extLst>
          </p:cNvPr>
          <p:cNvSpPr/>
          <p:nvPr/>
        </p:nvSpPr>
        <p:spPr>
          <a:xfrm>
            <a:off x="5619750" y="5767705"/>
            <a:ext cx="1110615" cy="699135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9D6ED428-5433-3256-174A-338BD99CD60F}"/>
              </a:ext>
            </a:extLst>
          </p:cNvPr>
          <p:cNvSpPr txBox="1"/>
          <p:nvPr/>
        </p:nvSpPr>
        <p:spPr>
          <a:xfrm>
            <a:off x="8326755" y="1928495"/>
            <a:ext cx="349694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>
                <a:latin typeface="Times New Roman Bold" panose="02020603050405020304" charset="0"/>
                <a:cs typeface="Times New Roman Bold" panose="02020603050405020304" charset="0"/>
              </a:rPr>
              <a:t>The differential branching ratio with two different treatments of form factors</a:t>
            </a:r>
          </a:p>
        </p:txBody>
      </p:sp>
    </p:spTree>
    <p:extLst>
      <p:ext uri="{BB962C8B-B14F-4D97-AF65-F5344CB8AC3E}">
        <p14:creationId xmlns:p14="http://schemas.microsoft.com/office/powerpoint/2010/main" val="3980497895"/>
      </p:ext>
    </p:extLst>
  </p:cSld>
  <p:clrMapOvr>
    <a:masterClrMapping/>
  </p:clrMapOvr>
  <p:transition advTm="3094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线连接符 2">
            <a:extLst>
              <a:ext uri="{FF2B5EF4-FFF2-40B4-BE49-F238E27FC236}">
                <a16:creationId xmlns:a16="http://schemas.microsoft.com/office/drawing/2014/main" id="{E3FE959E-3735-A445-B207-D0AF98ABF063}"/>
              </a:ext>
            </a:extLst>
          </p:cNvPr>
          <p:cNvCxnSpPr>
            <a:cxnSpLocks/>
          </p:cNvCxnSpPr>
          <p:nvPr/>
        </p:nvCxnSpPr>
        <p:spPr bwMode="auto">
          <a:xfrm>
            <a:off x="320040" y="762000"/>
            <a:ext cx="11551920" cy="0"/>
          </a:xfrm>
          <a:prstGeom prst="line">
            <a:avLst/>
          </a:prstGeom>
          <a:solidFill>
            <a:srgbClr val="FFCC99">
              <a:alpha val="50000"/>
            </a:srgbClr>
          </a:solidFill>
          <a:ln w="38100">
            <a:gradFill>
              <a:gsLst>
                <a:gs pos="0">
                  <a:srgbClr val="0432FF"/>
                </a:gs>
                <a:gs pos="34000">
                  <a:srgbClr val="00B050"/>
                </a:gs>
                <a:gs pos="66000">
                  <a:srgbClr val="FFFF00"/>
                </a:gs>
                <a:gs pos="100000">
                  <a:srgbClr val="FF0000"/>
                </a:gs>
              </a:gsLst>
              <a:lin ang="4800000" scaled="0"/>
            </a:gradFill>
          </a:ln>
          <a:effectLst/>
          <a:extLs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8ABDA69-ACFB-9242-ADEA-102759D2BB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9032400" y="385200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defTabSz="457200" rtl="0" eaLnBrk="1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STLiti" panose="02010800040101010101" pitchFamily="2" charset="-122"/>
                <a:ea typeface="STLiti" panose="02010800040101010101" pitchFamily="2" charset="-122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>
              <a:defRPr/>
            </a:pPr>
            <a:fld id="{B1FEEBC1-82E8-5D41-9FEE-969E72AB400E}" type="slidenum">
              <a:rPr lang="zh-CN" altLang="en-US" smtClean="0"/>
              <a:pPr>
                <a:defRPr/>
              </a:pPr>
              <a:t>23</a:t>
            </a:fld>
            <a:endParaRPr lang="en-US" altLang="zh-CN" dirty="0"/>
          </a:p>
        </p:txBody>
      </p:sp>
      <p:sp>
        <p:nvSpPr>
          <p:cNvPr id="21" name="TextBox 7">
            <a:extLst>
              <a:ext uri="{FF2B5EF4-FFF2-40B4-BE49-F238E27FC236}">
                <a16:creationId xmlns:a16="http://schemas.microsoft.com/office/drawing/2014/main" id="{0BBB1409-C222-F027-8ADB-69961025D3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0262" y="81098"/>
            <a:ext cx="931537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kumimoji="0" lang="en-US" altLang="zh-CN" sz="3600" b="1" dirty="0">
                <a:solidFill>
                  <a:srgbClr val="001CB6"/>
                </a:solidFill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SU(3) in </a:t>
            </a:r>
            <a:r>
              <a:rPr kumimoji="0" lang="en-US" altLang="zh-CN" sz="3600" b="1" dirty="0" err="1">
                <a:solidFill>
                  <a:srgbClr val="001CB6"/>
                </a:solidFill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semileptonic</a:t>
            </a:r>
            <a:r>
              <a:rPr kumimoji="0" lang="en-US" altLang="zh-CN" sz="3600" b="1" dirty="0">
                <a:solidFill>
                  <a:srgbClr val="001CB6"/>
                </a:solidFill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 charmed baryon decays</a:t>
            </a:r>
            <a:r>
              <a:rPr kumimoji="0" lang="zh-CN" altLang="en-US" sz="3600" b="1" dirty="0">
                <a:solidFill>
                  <a:srgbClr val="001CB6"/>
                </a:solidFill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 </a:t>
            </a:r>
            <a:endParaRPr kumimoji="0" lang="en-US" altLang="zh-CN" sz="3600" b="1" dirty="0">
              <a:solidFill>
                <a:srgbClr val="001CB6"/>
              </a:solidFill>
              <a:latin typeface="Times New Roman" panose="02020603050405020304" pitchFamily="18" charset="0"/>
              <a:ea typeface="SimHei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C35F9A0E-3721-7B83-BF4F-68C6996AED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94980" y="1870075"/>
            <a:ext cx="3722370" cy="2012950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5E5B11DE-AA7A-BDF5-A682-239812F15A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9195" y="5673090"/>
            <a:ext cx="6306185" cy="807085"/>
          </a:xfrm>
          <a:prstGeom prst="rect">
            <a:avLst/>
          </a:prstGeom>
        </p:spPr>
      </p:pic>
      <p:grpSp>
        <p:nvGrpSpPr>
          <p:cNvPr id="20" name="组合 19">
            <a:extLst>
              <a:ext uri="{FF2B5EF4-FFF2-40B4-BE49-F238E27FC236}">
                <a16:creationId xmlns:a16="http://schemas.microsoft.com/office/drawing/2014/main" id="{9DE41CF3-A9BD-9167-F346-FEF9F3BE9FB8}"/>
              </a:ext>
            </a:extLst>
          </p:cNvPr>
          <p:cNvGrpSpPr/>
          <p:nvPr/>
        </p:nvGrpSpPr>
        <p:grpSpPr>
          <a:xfrm>
            <a:off x="3877310" y="1842770"/>
            <a:ext cx="1902460" cy="1240155"/>
            <a:chOff x="1746" y="2857"/>
            <a:chExt cx="2996" cy="1953"/>
          </a:xfrm>
        </p:grpSpPr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4D085519-05B3-9783-DBCE-03B258082DE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90359" t="41944" r="5654" b="37630"/>
            <a:stretch>
              <a:fillRect/>
            </a:stretch>
          </p:blipFill>
          <p:spPr>
            <a:xfrm>
              <a:off x="1746" y="3652"/>
              <a:ext cx="402" cy="393"/>
            </a:xfrm>
            <a:prstGeom prst="rect">
              <a:avLst/>
            </a:prstGeom>
          </p:spPr>
        </p:pic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41BE316C-E9DD-BCDA-7166-558E81BCA97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54573" r="23973"/>
            <a:stretch>
              <a:fillRect/>
            </a:stretch>
          </p:blipFill>
          <p:spPr>
            <a:xfrm>
              <a:off x="2580" y="2886"/>
              <a:ext cx="2163" cy="1924"/>
            </a:xfrm>
            <a:prstGeom prst="rect">
              <a:avLst/>
            </a:prstGeom>
          </p:spPr>
        </p:pic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3F8EFBD1-DA0E-26D9-AB6C-A2114CA7EBB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9552" r="86163"/>
            <a:stretch>
              <a:fillRect/>
            </a:stretch>
          </p:blipFill>
          <p:spPr>
            <a:xfrm>
              <a:off x="2148" y="2857"/>
              <a:ext cx="432" cy="1924"/>
            </a:xfrm>
            <a:prstGeom prst="rect">
              <a:avLst/>
            </a:prstGeom>
          </p:spPr>
        </p:pic>
      </p:grpSp>
      <p:sp>
        <p:nvSpPr>
          <p:cNvPr id="25" name="文本框 24">
            <a:extLst>
              <a:ext uri="{FF2B5EF4-FFF2-40B4-BE49-F238E27FC236}">
                <a16:creationId xmlns:a16="http://schemas.microsoft.com/office/drawing/2014/main" id="{8CE1F1C3-A1B7-E674-9C6B-CFC9D998D6DF}"/>
              </a:ext>
            </a:extLst>
          </p:cNvPr>
          <p:cNvSpPr txBox="1"/>
          <p:nvPr/>
        </p:nvSpPr>
        <p:spPr>
          <a:xfrm>
            <a:off x="1179195" y="1249045"/>
            <a:ext cx="6103620" cy="583565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sz="3200" b="1" kern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 Bold" panose="02020603050405020304" charset="0"/>
                <a:ea typeface="+mj-ea"/>
                <a:cs typeface="Times New Roman Bold" panose="02020603050405020304" charset="0"/>
                <a:sym typeface="+mn-ea"/>
              </a:rPr>
              <a:t>                                  mixing effect</a:t>
            </a:r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A8804C58-D859-CAB0-D13A-69B1C0BE05E2}"/>
              </a:ext>
            </a:extLst>
          </p:cNvPr>
          <p:cNvSpPr/>
          <p:nvPr/>
        </p:nvSpPr>
        <p:spPr>
          <a:xfrm>
            <a:off x="420370" y="1043940"/>
            <a:ext cx="11490325" cy="5585460"/>
          </a:xfrm>
          <a:prstGeom prst="rect">
            <a:avLst/>
          </a:prstGeom>
          <a:noFill/>
          <a:ln w="76200">
            <a:solidFill>
              <a:schemeClr val="accent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99DA9EB3-01B2-8276-884E-EA7E80BF19B8}"/>
              </a:ext>
            </a:extLst>
          </p:cNvPr>
          <p:cNvSpPr/>
          <p:nvPr/>
        </p:nvSpPr>
        <p:spPr>
          <a:xfrm>
            <a:off x="8094980" y="1043305"/>
            <a:ext cx="128270" cy="558609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8" name="334E55B0-647D-440b-865C-3EC943EB4CBC-68" descr="wpsoffice">
            <a:extLst>
              <a:ext uri="{FF2B5EF4-FFF2-40B4-BE49-F238E27FC236}">
                <a16:creationId xmlns:a16="http://schemas.microsoft.com/office/drawing/2014/main" id="{9E1B3FC9-7E20-9593-7DB3-0AD090A9CAA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06600" y="1242695"/>
            <a:ext cx="2652395" cy="571500"/>
          </a:xfrm>
          <a:prstGeom prst="rect">
            <a:avLst/>
          </a:prstGeom>
        </p:spPr>
      </p:pic>
      <p:sp>
        <p:nvSpPr>
          <p:cNvPr id="29" name="文本框 28">
            <a:extLst>
              <a:ext uri="{FF2B5EF4-FFF2-40B4-BE49-F238E27FC236}">
                <a16:creationId xmlns:a16="http://schemas.microsoft.com/office/drawing/2014/main" id="{1752DF28-D03D-B3B2-D71F-EBE2FEAEB61C}"/>
              </a:ext>
            </a:extLst>
          </p:cNvPr>
          <p:cNvSpPr txBox="1"/>
          <p:nvPr/>
        </p:nvSpPr>
        <p:spPr>
          <a:xfrm>
            <a:off x="420370" y="2263140"/>
            <a:ext cx="322961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>
                <a:solidFill>
                  <a:srgbClr val="FF0000"/>
                </a:solidFill>
                <a:latin typeface="Times New Roman Bold" panose="02020603050405020304" charset="0"/>
                <a:cs typeface="Times New Roman Bold" panose="02020603050405020304" charset="0"/>
              </a:rPr>
              <a:t>Symmetry breaking matrix:</a:t>
            </a:r>
          </a:p>
        </p:txBody>
      </p:sp>
      <p:pic>
        <p:nvPicPr>
          <p:cNvPr id="30" name="图片 29">
            <a:extLst>
              <a:ext uri="{FF2B5EF4-FFF2-40B4-BE49-F238E27FC236}">
                <a16:creationId xmlns:a16="http://schemas.microsoft.com/office/drawing/2014/main" id="{A8A367BD-59A0-006D-5954-3C5907213DB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01140" y="3433445"/>
            <a:ext cx="5707380" cy="620395"/>
          </a:xfrm>
          <a:prstGeom prst="rect">
            <a:avLst/>
          </a:prstGeom>
        </p:spPr>
      </p:pic>
      <p:sp>
        <p:nvSpPr>
          <p:cNvPr id="31" name="文本框 30">
            <a:extLst>
              <a:ext uri="{FF2B5EF4-FFF2-40B4-BE49-F238E27FC236}">
                <a16:creationId xmlns:a16="http://schemas.microsoft.com/office/drawing/2014/main" id="{38FD33C0-F7B4-4D5E-5E27-63EF04066F3A}"/>
              </a:ext>
            </a:extLst>
          </p:cNvPr>
          <p:cNvSpPr txBox="1"/>
          <p:nvPr/>
        </p:nvSpPr>
        <p:spPr>
          <a:xfrm>
            <a:off x="420370" y="3110865"/>
            <a:ext cx="142367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>
                <a:solidFill>
                  <a:srgbClr val="FF0000"/>
                </a:solidFill>
                <a:latin typeface="Times New Roman Bold" panose="02020603050405020304" charset="0"/>
                <a:cs typeface="Times New Roman Bold" panose="02020603050405020304" charset="0"/>
              </a:rPr>
              <a:t>Amplitude:</a:t>
            </a:r>
          </a:p>
        </p:txBody>
      </p:sp>
      <p:grpSp>
        <p:nvGrpSpPr>
          <p:cNvPr id="32" name="组合 31">
            <a:extLst>
              <a:ext uri="{FF2B5EF4-FFF2-40B4-BE49-F238E27FC236}">
                <a16:creationId xmlns:a16="http://schemas.microsoft.com/office/drawing/2014/main" id="{E3E3F988-B1F0-9279-76EE-68749F691CA6}"/>
              </a:ext>
            </a:extLst>
          </p:cNvPr>
          <p:cNvGrpSpPr/>
          <p:nvPr/>
        </p:nvGrpSpPr>
        <p:grpSpPr>
          <a:xfrm>
            <a:off x="8420735" y="4295140"/>
            <a:ext cx="3489960" cy="2286000"/>
            <a:chOff x="4297" y="6796"/>
            <a:chExt cx="5496" cy="3600"/>
          </a:xfrm>
        </p:grpSpPr>
        <p:grpSp>
          <p:nvGrpSpPr>
            <p:cNvPr id="33" name="组合 32">
              <a:extLst>
                <a:ext uri="{FF2B5EF4-FFF2-40B4-BE49-F238E27FC236}">
                  <a16:creationId xmlns:a16="http://schemas.microsoft.com/office/drawing/2014/main" id="{D63B7DA8-00B8-69EC-F065-163256C8C771}"/>
                </a:ext>
              </a:extLst>
            </p:cNvPr>
            <p:cNvGrpSpPr/>
            <p:nvPr/>
          </p:nvGrpSpPr>
          <p:grpSpPr>
            <a:xfrm>
              <a:off x="4709" y="7603"/>
              <a:ext cx="4642" cy="2793"/>
              <a:chOff x="4709" y="7603"/>
              <a:chExt cx="4642" cy="2793"/>
            </a:xfrm>
          </p:grpSpPr>
          <p:grpSp>
            <p:nvGrpSpPr>
              <p:cNvPr id="36" name="组合 35">
                <a:extLst>
                  <a:ext uri="{FF2B5EF4-FFF2-40B4-BE49-F238E27FC236}">
                    <a16:creationId xmlns:a16="http://schemas.microsoft.com/office/drawing/2014/main" id="{8D0100A6-734B-4F7D-8201-3E7713FC708C}"/>
                  </a:ext>
                </a:extLst>
              </p:cNvPr>
              <p:cNvGrpSpPr/>
              <p:nvPr/>
            </p:nvGrpSpPr>
            <p:grpSpPr>
              <a:xfrm>
                <a:off x="4709" y="7603"/>
                <a:ext cx="4642" cy="2213"/>
                <a:chOff x="4709" y="7603"/>
                <a:chExt cx="4642" cy="2213"/>
              </a:xfrm>
            </p:grpSpPr>
            <p:grpSp>
              <p:nvGrpSpPr>
                <p:cNvPr id="38" name="组合 37">
                  <a:extLst>
                    <a:ext uri="{FF2B5EF4-FFF2-40B4-BE49-F238E27FC236}">
                      <a16:creationId xmlns:a16="http://schemas.microsoft.com/office/drawing/2014/main" id="{398952BA-6BAE-2E19-D1D7-B78AF22D613F}"/>
                    </a:ext>
                  </a:extLst>
                </p:cNvPr>
                <p:cNvGrpSpPr/>
                <p:nvPr/>
              </p:nvGrpSpPr>
              <p:grpSpPr>
                <a:xfrm>
                  <a:off x="4709" y="7603"/>
                  <a:ext cx="4642" cy="2152"/>
                  <a:chOff x="4709" y="7603"/>
                  <a:chExt cx="4642" cy="2152"/>
                </a:xfrm>
              </p:grpSpPr>
              <p:grpSp>
                <p:nvGrpSpPr>
                  <p:cNvPr id="40" name="组合 39">
                    <a:extLst>
                      <a:ext uri="{FF2B5EF4-FFF2-40B4-BE49-F238E27FC236}">
                        <a16:creationId xmlns:a16="http://schemas.microsoft.com/office/drawing/2014/main" id="{40BD7619-92F6-23DA-56B5-F5E342814D69}"/>
                      </a:ext>
                    </a:extLst>
                  </p:cNvPr>
                  <p:cNvGrpSpPr/>
                  <p:nvPr/>
                </p:nvGrpSpPr>
                <p:grpSpPr>
                  <a:xfrm>
                    <a:off x="4709" y="7603"/>
                    <a:ext cx="4642" cy="2152"/>
                    <a:chOff x="4709" y="7603"/>
                    <a:chExt cx="4642" cy="2152"/>
                  </a:xfrm>
                </p:grpSpPr>
                <p:pic>
                  <p:nvPicPr>
                    <p:cNvPr id="43" name="图片 42">
                      <a:extLst>
                        <a:ext uri="{FF2B5EF4-FFF2-40B4-BE49-F238E27FC236}">
                          <a16:creationId xmlns:a16="http://schemas.microsoft.com/office/drawing/2014/main" id="{55F17AAD-6E83-4600-0EFB-AA3CCE6D596C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8"/>
                    <a:srcRect t="50097"/>
                    <a:stretch>
                      <a:fillRect/>
                    </a:stretch>
                  </p:blipFill>
                  <p:spPr>
                    <a:xfrm>
                      <a:off x="4709" y="7701"/>
                      <a:ext cx="4643" cy="2055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44" name="图片 43">
                      <a:extLst>
                        <a:ext uri="{FF2B5EF4-FFF2-40B4-BE49-F238E27FC236}">
                          <a16:creationId xmlns:a16="http://schemas.microsoft.com/office/drawing/2014/main" id="{16AF8FD8-B5BA-C12A-899A-96622BD36F63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9"/>
                    <a:stretch>
                      <a:fillRect/>
                    </a:stretch>
                  </p:blipFill>
                  <p:spPr>
                    <a:xfrm>
                      <a:off x="6723" y="7603"/>
                      <a:ext cx="604" cy="386"/>
                    </a:xfrm>
                    <a:prstGeom prst="rect">
                      <a:avLst/>
                    </a:prstGeom>
                  </p:spPr>
                </p:pic>
              </p:grpSp>
              <p:pic>
                <p:nvPicPr>
                  <p:cNvPr id="41" name="图片 40">
                    <a:extLst>
                      <a:ext uri="{FF2B5EF4-FFF2-40B4-BE49-F238E27FC236}">
                        <a16:creationId xmlns:a16="http://schemas.microsoft.com/office/drawing/2014/main" id="{B01D1CAC-E2B6-9F61-942F-D34E352E8BD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0"/>
                  <a:stretch>
                    <a:fillRect/>
                  </a:stretch>
                </p:blipFill>
                <p:spPr>
                  <a:xfrm>
                    <a:off x="6940" y="8211"/>
                    <a:ext cx="372" cy="350"/>
                  </a:xfrm>
                  <a:prstGeom prst="rect">
                    <a:avLst/>
                  </a:prstGeom>
                </p:spPr>
              </p:pic>
              <p:pic>
                <p:nvPicPr>
                  <p:cNvPr id="42" name="图片 41">
                    <a:extLst>
                      <a:ext uri="{FF2B5EF4-FFF2-40B4-BE49-F238E27FC236}">
                        <a16:creationId xmlns:a16="http://schemas.microsoft.com/office/drawing/2014/main" id="{97226941-7634-3ECE-7C1D-A58E0D4CE11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0"/>
                  <a:stretch>
                    <a:fillRect/>
                  </a:stretch>
                </p:blipFill>
                <p:spPr>
                  <a:xfrm>
                    <a:off x="6839" y="9081"/>
                    <a:ext cx="488" cy="459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39" name="流程图: 汇总连接 25">
                  <a:extLst>
                    <a:ext uri="{FF2B5EF4-FFF2-40B4-BE49-F238E27FC236}">
                      <a16:creationId xmlns:a16="http://schemas.microsoft.com/office/drawing/2014/main" id="{63FCEC81-D0DE-802E-6ED6-63F4398DB578}"/>
                    </a:ext>
                  </a:extLst>
                </p:cNvPr>
                <p:cNvSpPr/>
                <p:nvPr/>
              </p:nvSpPr>
              <p:spPr>
                <a:xfrm>
                  <a:off x="6821" y="9423"/>
                  <a:ext cx="372" cy="393"/>
                </a:xfrm>
                <a:prstGeom prst="flowChartSummingJunction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37" name="文本框 36">
                <a:extLst>
                  <a:ext uri="{FF2B5EF4-FFF2-40B4-BE49-F238E27FC236}">
                    <a16:creationId xmlns:a16="http://schemas.microsoft.com/office/drawing/2014/main" id="{7A5CDA14-ED43-55BB-2725-45910F3C8380}"/>
                  </a:ext>
                </a:extLst>
              </p:cNvPr>
              <p:cNvSpPr txBox="1"/>
              <p:nvPr/>
            </p:nvSpPr>
            <p:spPr>
              <a:xfrm>
                <a:off x="6743" y="9816"/>
                <a:ext cx="569" cy="58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 anchor="t">
                <a:spAutoFit/>
              </a:bodyPr>
              <a:lstStyle/>
              <a:p>
                <a:r>
                  <a:rPr lang="zh-CN" altLang="en-US">
                    <a:latin typeface="Arial" panose="020B0604020202020204" pitchFamily="34" charset="0"/>
                    <a:cs typeface="Arial" panose="020B0604020202020204" pitchFamily="34" charset="0"/>
                  </a:rPr>
                  <a:t>ω</a:t>
                </a:r>
              </a:p>
            </p:txBody>
          </p:sp>
        </p:grpSp>
        <p:pic>
          <p:nvPicPr>
            <p:cNvPr id="34" name="334E55B0-647D-440b-865C-3EC943EB4CBC-71" descr="/private/var/folders/2c/88rjhjn92rj_qbqk6jmvq8rh0000gn/T/com.kingsoft.wpsoffice.mac/wpsoffice.NVfzSBwpsoffice">
              <a:extLst>
                <a:ext uri="{FF2B5EF4-FFF2-40B4-BE49-F238E27FC236}">
                  <a16:creationId xmlns:a16="http://schemas.microsoft.com/office/drawing/2014/main" id="{D043057F-078E-0F6C-CA83-BDCEBD999F7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8299" y="6801"/>
              <a:ext cx="1494" cy="900"/>
            </a:xfrm>
            <a:prstGeom prst="rect">
              <a:avLst/>
            </a:prstGeom>
          </p:spPr>
        </p:pic>
        <p:pic>
          <p:nvPicPr>
            <p:cNvPr id="35" name="334E55B0-647D-440b-865C-3EC943EB4CBC-72" descr="/private/var/folders/2c/88rjhjn92rj_qbqk6jmvq8rh0000gn/T/com.kingsoft.wpsoffice.mac/wpsoffice.MbWRNQwpsoffice">
              <a:extLst>
                <a:ext uri="{FF2B5EF4-FFF2-40B4-BE49-F238E27FC236}">
                  <a16:creationId xmlns:a16="http://schemas.microsoft.com/office/drawing/2014/main" id="{51D0979F-E4B8-5DA4-0B30-9384CD0FD7A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4297" y="6796"/>
              <a:ext cx="1494" cy="807"/>
            </a:xfrm>
            <a:prstGeom prst="rect">
              <a:avLst/>
            </a:prstGeom>
          </p:spPr>
        </p:pic>
      </p:grpSp>
      <p:sp>
        <p:nvSpPr>
          <p:cNvPr id="45" name="文本框 44">
            <a:extLst>
              <a:ext uri="{FF2B5EF4-FFF2-40B4-BE49-F238E27FC236}">
                <a16:creationId xmlns:a16="http://schemas.microsoft.com/office/drawing/2014/main" id="{D5A91E4A-FD8B-7DBB-6450-A509CD50C13A}"/>
              </a:ext>
            </a:extLst>
          </p:cNvPr>
          <p:cNvSpPr txBox="1"/>
          <p:nvPr/>
        </p:nvSpPr>
        <p:spPr>
          <a:xfrm>
            <a:off x="667385" y="4157634"/>
            <a:ext cx="7181850" cy="953135"/>
          </a:xfrm>
          <a:prstGeom prst="rect">
            <a:avLst/>
          </a:prstGeom>
          <a:solidFill>
            <a:srgbClr val="92D050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chemeClr val="bg1"/>
                </a:solidFill>
              </a:rPr>
              <a:t>The anti-triplet and sextet mixing: the SU(3) symmetry breaking effect </a:t>
            </a:r>
            <a:r>
              <a:rPr lang="en-US" altLang="zh-CN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ω</a:t>
            </a:r>
            <a:r>
              <a:rPr lang="en-US" altLang="zh-CN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6" name="下箭头 45">
            <a:extLst>
              <a:ext uri="{FF2B5EF4-FFF2-40B4-BE49-F238E27FC236}">
                <a16:creationId xmlns:a16="http://schemas.microsoft.com/office/drawing/2014/main" id="{E7A9682C-FAED-7E03-3187-4FC28E55E6FF}"/>
              </a:ext>
            </a:extLst>
          </p:cNvPr>
          <p:cNvSpPr/>
          <p:nvPr/>
        </p:nvSpPr>
        <p:spPr>
          <a:xfrm>
            <a:off x="3629660" y="5219065"/>
            <a:ext cx="511810" cy="49657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7" name="下箭头 46">
            <a:extLst>
              <a:ext uri="{FF2B5EF4-FFF2-40B4-BE49-F238E27FC236}">
                <a16:creationId xmlns:a16="http://schemas.microsoft.com/office/drawing/2014/main" id="{BF70FB5A-58D8-C550-008A-4EA0F648B8D9}"/>
              </a:ext>
            </a:extLst>
          </p:cNvPr>
          <p:cNvSpPr/>
          <p:nvPr/>
        </p:nvSpPr>
        <p:spPr>
          <a:xfrm rot="5400000">
            <a:off x="7924800" y="5665470"/>
            <a:ext cx="511810" cy="80772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0398900"/>
      </p:ext>
    </p:extLst>
  </p:cSld>
  <p:clrMapOvr>
    <a:masterClrMapping/>
  </p:clrMapOvr>
  <p:transition advTm="3094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线连接符 2">
            <a:extLst>
              <a:ext uri="{FF2B5EF4-FFF2-40B4-BE49-F238E27FC236}">
                <a16:creationId xmlns:a16="http://schemas.microsoft.com/office/drawing/2014/main" id="{E3FE959E-3735-A445-B207-D0AF98ABF063}"/>
              </a:ext>
            </a:extLst>
          </p:cNvPr>
          <p:cNvCxnSpPr>
            <a:cxnSpLocks/>
          </p:cNvCxnSpPr>
          <p:nvPr/>
        </p:nvCxnSpPr>
        <p:spPr bwMode="auto">
          <a:xfrm>
            <a:off x="320040" y="762000"/>
            <a:ext cx="11551920" cy="0"/>
          </a:xfrm>
          <a:prstGeom prst="line">
            <a:avLst/>
          </a:prstGeom>
          <a:solidFill>
            <a:srgbClr val="FFCC99">
              <a:alpha val="50000"/>
            </a:srgbClr>
          </a:solidFill>
          <a:ln w="38100">
            <a:gradFill>
              <a:gsLst>
                <a:gs pos="0">
                  <a:srgbClr val="0432FF"/>
                </a:gs>
                <a:gs pos="34000">
                  <a:srgbClr val="00B050"/>
                </a:gs>
                <a:gs pos="66000">
                  <a:srgbClr val="FFFF00"/>
                </a:gs>
                <a:gs pos="100000">
                  <a:srgbClr val="FF0000"/>
                </a:gs>
              </a:gsLst>
              <a:lin ang="4800000" scaled="0"/>
            </a:gradFill>
          </a:ln>
          <a:effectLst/>
          <a:extLs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8ABDA69-ACFB-9242-ADEA-102759D2BB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9032400" y="385200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defTabSz="457200" rtl="0" eaLnBrk="1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STLiti" panose="02010800040101010101" pitchFamily="2" charset="-122"/>
                <a:ea typeface="STLiti" panose="02010800040101010101" pitchFamily="2" charset="-122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>
              <a:defRPr/>
            </a:pPr>
            <a:fld id="{B1FEEBC1-82E8-5D41-9FEE-969E72AB400E}" type="slidenum">
              <a:rPr lang="zh-CN" altLang="en-US" smtClean="0"/>
              <a:pPr>
                <a:defRPr/>
              </a:pPr>
              <a:t>24</a:t>
            </a:fld>
            <a:endParaRPr lang="en-US" altLang="zh-CN" dirty="0"/>
          </a:p>
        </p:txBody>
      </p:sp>
      <p:sp>
        <p:nvSpPr>
          <p:cNvPr id="21" name="TextBox 7">
            <a:extLst>
              <a:ext uri="{FF2B5EF4-FFF2-40B4-BE49-F238E27FC236}">
                <a16:creationId xmlns:a16="http://schemas.microsoft.com/office/drawing/2014/main" id="{0BBB1409-C222-F027-8ADB-69961025D3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0262" y="81098"/>
            <a:ext cx="931537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kumimoji="0" lang="en-US" altLang="zh-CN" sz="3600" b="1" dirty="0">
                <a:solidFill>
                  <a:srgbClr val="001CB6"/>
                </a:solidFill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SU(3) in </a:t>
            </a:r>
            <a:r>
              <a:rPr kumimoji="0" lang="en-US" altLang="zh-CN" sz="3600" b="1" dirty="0" err="1">
                <a:solidFill>
                  <a:srgbClr val="001CB6"/>
                </a:solidFill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semileptonic</a:t>
            </a:r>
            <a:r>
              <a:rPr kumimoji="0" lang="en-US" altLang="zh-CN" sz="3600" b="1" dirty="0">
                <a:solidFill>
                  <a:srgbClr val="001CB6"/>
                </a:solidFill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 charmed baryon decays</a:t>
            </a:r>
            <a:r>
              <a:rPr kumimoji="0" lang="zh-CN" altLang="en-US" sz="3600" b="1" dirty="0">
                <a:solidFill>
                  <a:srgbClr val="001CB6"/>
                </a:solidFill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 </a:t>
            </a:r>
            <a:endParaRPr kumimoji="0" lang="en-US" altLang="zh-CN" sz="3600" b="1" dirty="0">
              <a:solidFill>
                <a:srgbClr val="001CB6"/>
              </a:solidFill>
              <a:latin typeface="Times New Roman" panose="02020603050405020304" pitchFamily="18" charset="0"/>
              <a:ea typeface="SimHei" panose="02010609060101010101" pitchFamily="49" charset="-122"/>
              <a:cs typeface="Times New Roman" panose="02020603050405020304" pitchFamily="18" charset="0"/>
            </a:endParaRP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4575472F-A5CC-C5DC-F5C8-B48703366EC3}"/>
              </a:ext>
            </a:extLst>
          </p:cNvPr>
          <p:cNvGrpSpPr/>
          <p:nvPr/>
        </p:nvGrpSpPr>
        <p:grpSpPr>
          <a:xfrm>
            <a:off x="8124825" y="2875915"/>
            <a:ext cx="3785870" cy="2081530"/>
            <a:chOff x="12718" y="1849"/>
            <a:chExt cx="5962" cy="3278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E1A98E0-2F76-5FC9-5942-89754371D3F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r="11121" b="38386"/>
            <a:stretch>
              <a:fillRect/>
            </a:stretch>
          </p:blipFill>
          <p:spPr>
            <a:xfrm>
              <a:off x="12718" y="1849"/>
              <a:ext cx="5962" cy="2012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A5D67AA2-8BF0-311D-9352-311FB87043D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60101" r="75683"/>
            <a:stretch>
              <a:fillRect/>
            </a:stretch>
          </p:blipFill>
          <p:spPr>
            <a:xfrm>
              <a:off x="12738" y="3861"/>
              <a:ext cx="1585" cy="1266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C9549124-4CD7-6617-606C-31D72CA90C4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33752" t="60101" r="16"/>
            <a:stretch>
              <a:fillRect/>
            </a:stretch>
          </p:blipFill>
          <p:spPr>
            <a:xfrm>
              <a:off x="14363" y="3861"/>
              <a:ext cx="4317" cy="1266"/>
            </a:xfrm>
            <a:prstGeom prst="rect">
              <a:avLst/>
            </a:prstGeom>
          </p:spPr>
        </p:pic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2BB80A73-3C76-0439-1F06-B8BDB52D70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2455" y="2911475"/>
            <a:ext cx="7533640" cy="1268095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07F89E23-3759-B817-113F-27B627F781E1}"/>
              </a:ext>
            </a:extLst>
          </p:cNvPr>
          <p:cNvSpPr txBox="1"/>
          <p:nvPr/>
        </p:nvSpPr>
        <p:spPr>
          <a:xfrm>
            <a:off x="1179195" y="1249045"/>
            <a:ext cx="6103620" cy="583565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sz="3200" b="1" kern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 Bold" panose="02020603050405020304" charset="0"/>
                <a:ea typeface="+mj-ea"/>
                <a:cs typeface="Times New Roman Bold" panose="02020603050405020304" charset="0"/>
                <a:sym typeface="+mn-ea"/>
              </a:rPr>
              <a:t>                                  mixing effect</a:t>
            </a:r>
          </a:p>
        </p:txBody>
      </p:sp>
      <p:pic>
        <p:nvPicPr>
          <p:cNvPr id="11" name="334E55B0-647D-440b-865C-3EC943EB4CBC-73" descr="wpsoffice">
            <a:extLst>
              <a:ext uri="{FF2B5EF4-FFF2-40B4-BE49-F238E27FC236}">
                <a16:creationId xmlns:a16="http://schemas.microsoft.com/office/drawing/2014/main" id="{FACAE1B7-1469-48FF-CAC9-018C9B676A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06600" y="1242695"/>
            <a:ext cx="2652395" cy="571500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1DD08FA7-B01A-7ECA-49F4-C5E08E5063B7}"/>
              </a:ext>
            </a:extLst>
          </p:cNvPr>
          <p:cNvSpPr txBox="1"/>
          <p:nvPr/>
        </p:nvSpPr>
        <p:spPr>
          <a:xfrm>
            <a:off x="554990" y="1948815"/>
            <a:ext cx="42214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>
                <a:solidFill>
                  <a:srgbClr val="FF0000"/>
                </a:solidFill>
                <a:latin typeface="Times New Roman Bold" panose="02020603050405020304" charset="0"/>
                <a:cs typeface="Times New Roman Bold" panose="02020603050405020304" charset="0"/>
              </a:rPr>
              <a:t>Amplitude of sextet semi-leptonic decays:</a:t>
            </a: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32E26A98-A8BB-CC91-1292-4408F0CD0256}"/>
              </a:ext>
            </a:extLst>
          </p:cNvPr>
          <p:cNvSpPr/>
          <p:nvPr/>
        </p:nvSpPr>
        <p:spPr>
          <a:xfrm>
            <a:off x="1400810" y="3025775"/>
            <a:ext cx="3069590" cy="424180"/>
          </a:xfrm>
          <a:prstGeom prst="rect">
            <a:avLst/>
          </a:prstGeom>
          <a:noFill/>
          <a:ln w="28575">
            <a:solidFill>
              <a:srgbClr val="C9151E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44585977-ADF2-A0B4-66C9-17C3F146EB08}"/>
              </a:ext>
            </a:extLst>
          </p:cNvPr>
          <p:cNvSpPr txBox="1"/>
          <p:nvPr/>
        </p:nvSpPr>
        <p:spPr>
          <a:xfrm>
            <a:off x="554990" y="4773930"/>
            <a:ext cx="476123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>
                <a:solidFill>
                  <a:srgbClr val="FF0000"/>
                </a:solidFill>
                <a:latin typeface="Times New Roman Bold" panose="02020603050405020304" charset="0"/>
                <a:cs typeface="Times New Roman Bold" panose="02020603050405020304" charset="0"/>
              </a:rPr>
              <a:t>Amplitude after sextex and anti-triplet mixing:</a:t>
            </a: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6E057637-F9AF-F5BF-5CD0-594170ED08B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44650" y="5219700"/>
            <a:ext cx="5638165" cy="69977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A14A1D9C-AA38-6A85-FFA5-1EB5485221F1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13318"/>
          <a:stretch>
            <a:fillRect/>
          </a:stretch>
        </p:blipFill>
        <p:spPr>
          <a:xfrm>
            <a:off x="5450205" y="4718685"/>
            <a:ext cx="2473960" cy="423545"/>
          </a:xfrm>
          <a:prstGeom prst="rect">
            <a:avLst/>
          </a:prstGeom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id="{B1297228-6D03-6E8C-FBB1-BF158D5FEFD4}"/>
              </a:ext>
            </a:extLst>
          </p:cNvPr>
          <p:cNvSpPr txBox="1"/>
          <p:nvPr/>
        </p:nvSpPr>
        <p:spPr>
          <a:xfrm>
            <a:off x="8458835" y="1795145"/>
            <a:ext cx="268033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>
                <a:latin typeface="Times New Roman Bold" panose="02020603050405020304" charset="0"/>
                <a:cs typeface="Times New Roman Bold" panose="02020603050405020304" charset="0"/>
              </a:rPr>
              <a:t>SU(3) amplitude</a:t>
            </a: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99DA9EB3-01B2-8276-884E-EA7E80BF19B8}"/>
              </a:ext>
            </a:extLst>
          </p:cNvPr>
          <p:cNvSpPr/>
          <p:nvPr/>
        </p:nvSpPr>
        <p:spPr>
          <a:xfrm>
            <a:off x="8073390" y="847565"/>
            <a:ext cx="128270" cy="558609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7662355"/>
      </p:ext>
    </p:extLst>
  </p:cSld>
  <p:clrMapOvr>
    <a:masterClrMapping/>
  </p:clrMapOvr>
  <p:transition advTm="3094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线连接符 2">
            <a:extLst>
              <a:ext uri="{FF2B5EF4-FFF2-40B4-BE49-F238E27FC236}">
                <a16:creationId xmlns:a16="http://schemas.microsoft.com/office/drawing/2014/main" id="{E3FE959E-3735-A445-B207-D0AF98ABF063}"/>
              </a:ext>
            </a:extLst>
          </p:cNvPr>
          <p:cNvCxnSpPr>
            <a:cxnSpLocks/>
          </p:cNvCxnSpPr>
          <p:nvPr/>
        </p:nvCxnSpPr>
        <p:spPr bwMode="auto">
          <a:xfrm>
            <a:off x="320040" y="762000"/>
            <a:ext cx="11551920" cy="0"/>
          </a:xfrm>
          <a:prstGeom prst="line">
            <a:avLst/>
          </a:prstGeom>
          <a:solidFill>
            <a:srgbClr val="FFCC99">
              <a:alpha val="50000"/>
            </a:srgbClr>
          </a:solidFill>
          <a:ln w="38100">
            <a:gradFill>
              <a:gsLst>
                <a:gs pos="0">
                  <a:srgbClr val="0432FF"/>
                </a:gs>
                <a:gs pos="34000">
                  <a:srgbClr val="00B050"/>
                </a:gs>
                <a:gs pos="66000">
                  <a:srgbClr val="FFFF00"/>
                </a:gs>
                <a:gs pos="100000">
                  <a:srgbClr val="FF0000"/>
                </a:gs>
              </a:gsLst>
              <a:lin ang="4800000" scaled="0"/>
            </a:gradFill>
          </a:ln>
          <a:effectLst/>
          <a:extLs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8ABDA69-ACFB-9242-ADEA-102759D2BB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9032400" y="385200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defTabSz="457200" rtl="0" eaLnBrk="1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STLiti" panose="02010800040101010101" pitchFamily="2" charset="-122"/>
                <a:ea typeface="STLiti" panose="02010800040101010101" pitchFamily="2" charset="-122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>
              <a:defRPr/>
            </a:pPr>
            <a:fld id="{B1FEEBC1-82E8-5D41-9FEE-969E72AB400E}" type="slidenum">
              <a:rPr lang="zh-CN" altLang="en-US" smtClean="0"/>
              <a:pPr>
                <a:defRPr/>
              </a:pPr>
              <a:t>25</a:t>
            </a:fld>
            <a:endParaRPr lang="en-US" altLang="zh-CN" dirty="0"/>
          </a:p>
        </p:txBody>
      </p:sp>
      <p:sp>
        <p:nvSpPr>
          <p:cNvPr id="21" name="TextBox 7">
            <a:extLst>
              <a:ext uri="{FF2B5EF4-FFF2-40B4-BE49-F238E27FC236}">
                <a16:creationId xmlns:a16="http://schemas.microsoft.com/office/drawing/2014/main" id="{0BBB1409-C222-F027-8ADB-69961025D3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0262" y="81098"/>
            <a:ext cx="931537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kumimoji="0" lang="en-US" altLang="zh-CN" sz="3600" b="1" dirty="0">
                <a:solidFill>
                  <a:srgbClr val="001CB6"/>
                </a:solidFill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SU(3) in </a:t>
            </a:r>
            <a:r>
              <a:rPr kumimoji="0" lang="en-US" altLang="zh-CN" sz="3600" b="1" dirty="0" err="1">
                <a:solidFill>
                  <a:srgbClr val="001CB6"/>
                </a:solidFill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semileptonic</a:t>
            </a:r>
            <a:r>
              <a:rPr kumimoji="0" lang="en-US" altLang="zh-CN" sz="3600" b="1" dirty="0">
                <a:solidFill>
                  <a:srgbClr val="001CB6"/>
                </a:solidFill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 charmed baryon decays</a:t>
            </a:r>
            <a:r>
              <a:rPr kumimoji="0" lang="zh-CN" altLang="en-US" sz="3600" b="1" dirty="0">
                <a:solidFill>
                  <a:srgbClr val="001CB6"/>
                </a:solidFill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 </a:t>
            </a:r>
            <a:endParaRPr kumimoji="0" lang="en-US" altLang="zh-CN" sz="3600" b="1" dirty="0">
              <a:solidFill>
                <a:srgbClr val="001CB6"/>
              </a:solidFill>
              <a:latin typeface="Times New Roman" panose="02020603050405020304" pitchFamily="18" charset="0"/>
              <a:ea typeface="SimHei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99DA9EB3-01B2-8276-884E-EA7E80BF19B8}"/>
              </a:ext>
            </a:extLst>
          </p:cNvPr>
          <p:cNvSpPr/>
          <p:nvPr/>
        </p:nvSpPr>
        <p:spPr>
          <a:xfrm>
            <a:off x="7872730" y="983670"/>
            <a:ext cx="128270" cy="558609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0" name="组合 9">
            <a:extLst>
              <a:ext uri="{FF2B5EF4-FFF2-40B4-BE49-F238E27FC236}">
                <a16:creationId xmlns:a16="http://schemas.microsoft.com/office/drawing/2014/main" id="{FC7B0434-5083-ABA8-93A6-C267FE317698}"/>
              </a:ext>
            </a:extLst>
          </p:cNvPr>
          <p:cNvGrpSpPr/>
          <p:nvPr/>
        </p:nvGrpSpPr>
        <p:grpSpPr>
          <a:xfrm>
            <a:off x="8124825" y="2875915"/>
            <a:ext cx="3785870" cy="2081530"/>
            <a:chOff x="12718" y="1849"/>
            <a:chExt cx="5962" cy="3278"/>
          </a:xfrm>
        </p:grpSpPr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4C37B7E7-DA9C-C8CA-66DB-4ED4401A983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r="11121" b="38386"/>
            <a:stretch>
              <a:fillRect/>
            </a:stretch>
          </p:blipFill>
          <p:spPr>
            <a:xfrm>
              <a:off x="12718" y="1849"/>
              <a:ext cx="5962" cy="2012"/>
            </a:xfrm>
            <a:prstGeom prst="rect">
              <a:avLst/>
            </a:prstGeom>
          </p:spPr>
        </p:pic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644E4B24-423E-9DCC-41E5-BBE6B5D0C65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60101" r="75683"/>
            <a:stretch>
              <a:fillRect/>
            </a:stretch>
          </p:blipFill>
          <p:spPr>
            <a:xfrm>
              <a:off x="12738" y="3861"/>
              <a:ext cx="1585" cy="1266"/>
            </a:xfrm>
            <a:prstGeom prst="rect">
              <a:avLst/>
            </a:prstGeom>
          </p:spPr>
        </p:pic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C5CDC1A4-9922-7587-4C0B-87A0DD363E1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33752" t="60101" r="16"/>
            <a:stretch>
              <a:fillRect/>
            </a:stretch>
          </p:blipFill>
          <p:spPr>
            <a:xfrm>
              <a:off x="14363" y="3861"/>
              <a:ext cx="4317" cy="1266"/>
            </a:xfrm>
            <a:prstGeom prst="rect">
              <a:avLst/>
            </a:prstGeom>
          </p:spPr>
        </p:pic>
      </p:grpSp>
      <p:sp>
        <p:nvSpPr>
          <p:cNvPr id="22" name="文本框 21">
            <a:extLst>
              <a:ext uri="{FF2B5EF4-FFF2-40B4-BE49-F238E27FC236}">
                <a16:creationId xmlns:a16="http://schemas.microsoft.com/office/drawing/2014/main" id="{4AE20F42-F4C1-CC30-9B04-DCC9091F6D33}"/>
              </a:ext>
            </a:extLst>
          </p:cNvPr>
          <p:cNvSpPr txBox="1"/>
          <p:nvPr/>
        </p:nvSpPr>
        <p:spPr>
          <a:xfrm>
            <a:off x="1179195" y="1249045"/>
            <a:ext cx="6103620" cy="583565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sz="3200" b="1" kern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 Bold" panose="02020603050405020304" charset="0"/>
                <a:ea typeface="+mj-ea"/>
                <a:cs typeface="Times New Roman Bold" panose="02020603050405020304" charset="0"/>
                <a:sym typeface="+mn-ea"/>
              </a:rPr>
              <a:t>                                  mixing effect</a:t>
            </a:r>
          </a:p>
        </p:txBody>
      </p:sp>
      <p:pic>
        <p:nvPicPr>
          <p:cNvPr id="23" name="334E55B0-647D-440b-865C-3EC943EB4CBC-76" descr="wpsoffice">
            <a:extLst>
              <a:ext uri="{FF2B5EF4-FFF2-40B4-BE49-F238E27FC236}">
                <a16:creationId xmlns:a16="http://schemas.microsoft.com/office/drawing/2014/main" id="{AD8D4F0E-8B48-1CCD-39A6-13C57223DE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6600" y="1242695"/>
            <a:ext cx="2652395" cy="571500"/>
          </a:xfrm>
          <a:prstGeom prst="rect">
            <a:avLst/>
          </a:prstGeom>
        </p:spPr>
      </p:pic>
      <p:sp>
        <p:nvSpPr>
          <p:cNvPr id="24" name="文本框 23">
            <a:extLst>
              <a:ext uri="{FF2B5EF4-FFF2-40B4-BE49-F238E27FC236}">
                <a16:creationId xmlns:a16="http://schemas.microsoft.com/office/drawing/2014/main" id="{B0E64633-B407-CC32-70B3-009F51A0D87F}"/>
              </a:ext>
            </a:extLst>
          </p:cNvPr>
          <p:cNvSpPr txBox="1"/>
          <p:nvPr/>
        </p:nvSpPr>
        <p:spPr>
          <a:xfrm>
            <a:off x="8458835" y="1795145"/>
            <a:ext cx="268033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>
                <a:latin typeface="Times New Roman Bold" panose="02020603050405020304" charset="0"/>
                <a:cs typeface="Times New Roman Bold" panose="02020603050405020304" charset="0"/>
              </a:rPr>
              <a:t>SU(3) amplitude</a:t>
            </a: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719B71E5-2438-402D-C1A9-068314DB23E0}"/>
              </a:ext>
            </a:extLst>
          </p:cNvPr>
          <p:cNvSpPr txBox="1"/>
          <p:nvPr/>
        </p:nvSpPr>
        <p:spPr>
          <a:xfrm>
            <a:off x="554990" y="2041525"/>
            <a:ext cx="330073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>
                <a:solidFill>
                  <a:srgbClr val="FF0000"/>
                </a:solidFill>
                <a:latin typeface="Times New Roman Bold" panose="02020603050405020304" charset="0"/>
                <a:cs typeface="Times New Roman Bold" panose="02020603050405020304" charset="0"/>
              </a:rPr>
              <a:t>Redefine the helicity amplitude:</a:t>
            </a:r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ABC7FCE-D1FE-5652-3461-D0943CFC220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9611"/>
          <a:stretch>
            <a:fillRect/>
          </a:stretch>
        </p:blipFill>
        <p:spPr>
          <a:xfrm>
            <a:off x="672465" y="2484755"/>
            <a:ext cx="3427730" cy="422910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9B2F0EB1-911F-F18B-1312-50D137172A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95165" y="2453005"/>
            <a:ext cx="3354070" cy="42291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9" name="文本框 28">
                <a:extLst>
                  <a:ext uri="{FF2B5EF4-FFF2-40B4-BE49-F238E27FC236}">
                    <a16:creationId xmlns:a16="http://schemas.microsoft.com/office/drawing/2014/main" id="{C4029D7E-D6C4-EE59-1C58-E109F620CA14}"/>
                  </a:ext>
                </a:extLst>
              </p:cNvPr>
              <p:cNvSpPr txBox="1"/>
              <p:nvPr/>
            </p:nvSpPr>
            <p:spPr>
              <a:xfrm>
                <a:off x="1096010" y="3168015"/>
                <a:ext cx="5888355" cy="521970"/>
              </a:xfrm>
              <a:prstGeom prst="rect">
                <a:avLst/>
              </a:prstGeom>
              <a:solidFill>
                <a:srgbClr val="92D050"/>
              </a:solidFill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altLang="zh-CN" sz="2800" b="1">
                    <a:solidFill>
                      <a:schemeClr val="bg1"/>
                    </a:solidFill>
                  </a:rPr>
                  <a:t>Absorb the </a:t>
                </a:r>
                <a:r>
                  <a:rPr lang="en-US" altLang="zh-CN" sz="2800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θ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8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DejaVu Math TeX Gyre" panose="02000503000000000000" charset="0"/>
                          </a:rPr>
                        </m:ctrlPr>
                      </m:sSubPr>
                      <m:e>
                        <m:r>
                          <a:rPr lang="en-US" altLang="zh-CN" sz="28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DejaVu Math TeX Gyre" panose="02000503000000000000" charset="0"/>
                          </a:rPr>
                          <m:t>𝒄</m:t>
                        </m:r>
                      </m:e>
                      <m:sub>
                        <m:r>
                          <a:rPr lang="en-US" altLang="zh-CN" sz="28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DejaVu Math TeX Gyre" panose="02000503000000000000" charset="0"/>
                          </a:rPr>
                          <m:t>𝟏</m:t>
                        </m:r>
                      </m:sub>
                    </m:sSub>
                  </m:oMath>
                </a14:m>
                <a:r>
                  <a:rPr lang="en-US" altLang="zh-CN" sz="2800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into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8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DejaVu Math TeX Gyre" panose="02000503000000000000" charset="0"/>
                          </a:rPr>
                        </m:ctrlPr>
                      </m:sSubPr>
                      <m:e>
                        <m:r>
                          <a:rPr lang="en-US" altLang="zh-CN" sz="28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DejaVu Math TeX Gyre" panose="02000503000000000000" charset="0"/>
                          </a:rPr>
                          <m:t>𝒂</m:t>
                        </m:r>
                      </m:e>
                      <m:sub>
                        <m:r>
                          <a:rPr lang="en-US" altLang="zh-CN" sz="28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DejaVu Math TeX Gyre" panose="02000503000000000000" charset="0"/>
                          </a:rPr>
                          <m:t>𝟐</m:t>
                        </m:r>
                      </m:sub>
                    </m:sSub>
                  </m:oMath>
                </a14:m>
                <a:r>
                  <a:rPr lang="en-US" altLang="zh-CN" sz="2800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8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DejaVu Math TeX Gyre" panose="02000503000000000000" charset="0"/>
                          </a:rPr>
                        </m:ctrlPr>
                      </m:sSubPr>
                      <m:e>
                        <m:r>
                          <a:rPr lang="en-US" altLang="zh-CN" sz="28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DejaVu Math TeX Gyre" panose="02000503000000000000" charset="0"/>
                          </a:rPr>
                          <m:t>𝒂</m:t>
                        </m:r>
                      </m:e>
                      <m:sub>
                        <m:r>
                          <a:rPr lang="en-US" sz="28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sub>
                    </m:sSub>
                  </m:oMath>
                </a14:m>
                <a:endParaRPr lang="en-US" altLang="zh-CN" sz="2800" b="1" i="1">
                  <a:solidFill>
                    <a:schemeClr val="bg1"/>
                  </a:solidFill>
                  <a:latin typeface="DejaVu Math TeX Gyre" panose="02000503000000000000" charset="0"/>
                  <a:cs typeface="DejaVu Math TeX Gyre" panose="02000503000000000000" charset="0"/>
                </a:endParaRPr>
              </a:p>
            </p:txBody>
          </p:sp>
        </mc:Choice>
        <mc:Fallback>
          <p:sp>
            <p:nvSpPr>
              <p:cNvPr id="29" name="文本框 28">
                <a:extLst>
                  <a:ext uri="{FF2B5EF4-FFF2-40B4-BE49-F238E27FC236}">
                    <a16:creationId xmlns:a16="http://schemas.microsoft.com/office/drawing/2014/main" id="{C4029D7E-D6C4-EE59-1C58-E109F620CA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6010" y="3168015"/>
                <a:ext cx="5888355" cy="521970"/>
              </a:xfrm>
              <a:prstGeom prst="rect">
                <a:avLst/>
              </a:prstGeom>
              <a:blipFill>
                <a:blip r:embed="rId7"/>
                <a:stretch>
                  <a:fillRect l="-2151" t="-14286" r="-1290" b="-2857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0" name="图片 29">
            <a:extLst>
              <a:ext uri="{FF2B5EF4-FFF2-40B4-BE49-F238E27FC236}">
                <a16:creationId xmlns:a16="http://schemas.microsoft.com/office/drawing/2014/main" id="{01374815-E1F4-9AC9-1FBB-787A71759527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14071"/>
          <a:stretch>
            <a:fillRect/>
          </a:stretch>
        </p:blipFill>
        <p:spPr>
          <a:xfrm>
            <a:off x="1567180" y="3950335"/>
            <a:ext cx="5320030" cy="2287905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1F8E763D-1EEC-8490-F60B-A0902B15A099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t="21397"/>
          <a:stretch>
            <a:fillRect/>
          </a:stretch>
        </p:blipFill>
        <p:spPr>
          <a:xfrm>
            <a:off x="1553210" y="6238240"/>
            <a:ext cx="5729605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219151"/>
      </p:ext>
    </p:extLst>
  </p:cSld>
  <p:clrMapOvr>
    <a:masterClrMapping/>
  </p:clrMapOvr>
  <p:transition advTm="3094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线连接符 2">
            <a:extLst>
              <a:ext uri="{FF2B5EF4-FFF2-40B4-BE49-F238E27FC236}">
                <a16:creationId xmlns:a16="http://schemas.microsoft.com/office/drawing/2014/main" id="{E3FE959E-3735-A445-B207-D0AF98ABF063}"/>
              </a:ext>
            </a:extLst>
          </p:cNvPr>
          <p:cNvCxnSpPr>
            <a:cxnSpLocks/>
          </p:cNvCxnSpPr>
          <p:nvPr/>
        </p:nvCxnSpPr>
        <p:spPr bwMode="auto">
          <a:xfrm>
            <a:off x="320040" y="762000"/>
            <a:ext cx="11551920" cy="0"/>
          </a:xfrm>
          <a:prstGeom prst="line">
            <a:avLst/>
          </a:prstGeom>
          <a:solidFill>
            <a:srgbClr val="FFCC99">
              <a:alpha val="50000"/>
            </a:srgbClr>
          </a:solidFill>
          <a:ln w="38100">
            <a:gradFill>
              <a:gsLst>
                <a:gs pos="0">
                  <a:srgbClr val="0432FF"/>
                </a:gs>
                <a:gs pos="34000">
                  <a:srgbClr val="00B050"/>
                </a:gs>
                <a:gs pos="66000">
                  <a:srgbClr val="FFFF00"/>
                </a:gs>
                <a:gs pos="100000">
                  <a:srgbClr val="FF0000"/>
                </a:gs>
              </a:gsLst>
              <a:lin ang="4800000" scaled="0"/>
            </a:gradFill>
          </a:ln>
          <a:effectLst/>
          <a:extLs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8ABDA69-ACFB-9242-ADEA-102759D2BB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9032400" y="385200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defTabSz="457200" rtl="0" eaLnBrk="1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STLiti" panose="02010800040101010101" pitchFamily="2" charset="-122"/>
                <a:ea typeface="STLiti" panose="02010800040101010101" pitchFamily="2" charset="-122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>
              <a:defRPr/>
            </a:pPr>
            <a:fld id="{B1FEEBC1-82E8-5D41-9FEE-969E72AB400E}" type="slidenum">
              <a:rPr lang="zh-CN" altLang="en-US" smtClean="0"/>
              <a:pPr>
                <a:defRPr/>
              </a:pPr>
              <a:t>26</a:t>
            </a:fld>
            <a:endParaRPr lang="en-US" altLang="zh-CN" dirty="0"/>
          </a:p>
        </p:txBody>
      </p:sp>
      <p:sp>
        <p:nvSpPr>
          <p:cNvPr id="21" name="TextBox 7">
            <a:extLst>
              <a:ext uri="{FF2B5EF4-FFF2-40B4-BE49-F238E27FC236}">
                <a16:creationId xmlns:a16="http://schemas.microsoft.com/office/drawing/2014/main" id="{0BBB1409-C222-F027-8ADB-69961025D3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0262" y="81098"/>
            <a:ext cx="931537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kumimoji="0" lang="en-US" altLang="zh-CN" sz="3600" b="1" dirty="0">
                <a:solidFill>
                  <a:srgbClr val="001CB6"/>
                </a:solidFill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SU(3) in </a:t>
            </a:r>
            <a:r>
              <a:rPr kumimoji="0" lang="en-US" altLang="zh-CN" sz="3600" b="1" dirty="0" err="1">
                <a:solidFill>
                  <a:srgbClr val="001CB6"/>
                </a:solidFill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semileptonic</a:t>
            </a:r>
            <a:r>
              <a:rPr kumimoji="0" lang="en-US" altLang="zh-CN" sz="3600" b="1" dirty="0">
                <a:solidFill>
                  <a:srgbClr val="001CB6"/>
                </a:solidFill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 charmed baryon decays</a:t>
            </a:r>
            <a:r>
              <a:rPr kumimoji="0" lang="zh-CN" altLang="en-US" sz="3600" b="1" dirty="0">
                <a:solidFill>
                  <a:srgbClr val="001CB6"/>
                </a:solidFill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 </a:t>
            </a:r>
            <a:endParaRPr kumimoji="0" lang="en-US" altLang="zh-CN" sz="3600" b="1" dirty="0">
              <a:solidFill>
                <a:srgbClr val="001CB6"/>
              </a:solidFill>
              <a:latin typeface="Times New Roman" panose="02020603050405020304" pitchFamily="18" charset="0"/>
              <a:ea typeface="SimHei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99DA9EB3-01B2-8276-884E-EA7E80BF19B8}"/>
              </a:ext>
            </a:extLst>
          </p:cNvPr>
          <p:cNvSpPr/>
          <p:nvPr/>
        </p:nvSpPr>
        <p:spPr>
          <a:xfrm>
            <a:off x="7872730" y="983670"/>
            <a:ext cx="128270" cy="558609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4FEFAB3E-A821-18A9-AF3D-3720824A2B41}"/>
              </a:ext>
            </a:extLst>
          </p:cNvPr>
          <p:cNvSpPr txBox="1"/>
          <p:nvPr/>
        </p:nvSpPr>
        <p:spPr>
          <a:xfrm>
            <a:off x="1179195" y="1249045"/>
            <a:ext cx="6103620" cy="583565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sz="3200" b="1" kern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 Bold" panose="02020603050405020304" charset="0"/>
                <a:ea typeface="+mj-ea"/>
                <a:cs typeface="Times New Roman Bold" panose="02020603050405020304" charset="0"/>
                <a:sym typeface="+mn-ea"/>
              </a:rPr>
              <a:t>Prodiction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76BCA141-AAE3-8BE9-741F-7C068AADCC16}"/>
              </a:ext>
            </a:extLst>
          </p:cNvPr>
          <p:cNvSpPr txBox="1"/>
          <p:nvPr/>
        </p:nvSpPr>
        <p:spPr>
          <a:xfrm>
            <a:off x="8431530" y="1249045"/>
            <a:ext cx="2759710" cy="583565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sz="3200" b="1" kern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 Bold" panose="02020603050405020304" charset="0"/>
                <a:ea typeface="+mj-ea"/>
                <a:cs typeface="Times New Roman Bold" panose="02020603050405020304" charset="0"/>
                <a:sym typeface="+mn-ea"/>
              </a:rPr>
              <a:t>Scenarios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2F016751-9A8C-26F4-C5EB-077EFD9F84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7170" y="1832610"/>
            <a:ext cx="5217795" cy="5842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C43C97C3-EA9A-A99B-52F3-A03A274006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7170" y="2416810"/>
            <a:ext cx="5322570" cy="58420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364A6C95-EE16-9CCE-1E5D-2C12F0906AC5}"/>
                  </a:ext>
                </a:extLst>
              </p:cNvPr>
              <p:cNvSpPr txBox="1"/>
              <p:nvPr/>
            </p:nvSpPr>
            <p:spPr>
              <a:xfrm>
                <a:off x="8178268" y="1974795"/>
                <a:ext cx="4145280" cy="9550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800" b="1" dirty="0">
                    <a:solidFill>
                      <a:srgbClr val="FF0000"/>
                    </a:solidFill>
                  </a:rPr>
                  <a:t>Assuming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DejaVu Math TeX Gyre" panose="02000503000000000000" charset="0"/>
                          </a:rPr>
                        </m:ctrlPr>
                      </m:sSubPr>
                      <m:e>
                        <m:r>
                          <a:rPr lang="en-US" altLang="zh-CN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DejaVu Math TeX Gyre" panose="02000503000000000000" charset="0"/>
                          </a:rPr>
                          <m:t>𝒂</m:t>
                        </m:r>
                      </m:e>
                      <m:sub>
                        <m:r>
                          <a:rPr lang="en-US" altLang="zh-CN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DejaVu Math TeX Gyre" panose="02000503000000000000" charset="0"/>
                          </a:rPr>
                          <m:t>𝟓</m:t>
                        </m:r>
                      </m:sub>
                    </m:sSub>
                  </m:oMath>
                </a14:m>
                <a:r>
                  <a:rPr lang="en-US" altLang="zh-CN" sz="2800" b="1" dirty="0">
                    <a:solidFill>
                      <a:srgbClr val="FF0000"/>
                    </a:solidFill>
                  </a:rPr>
                  <a:t> has no contributions</a:t>
                </a:r>
              </a:p>
            </p:txBody>
          </p:sp>
        </mc:Choice>
        <mc:Fallback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364A6C95-EE16-9CCE-1E5D-2C12F0906A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78268" y="1974795"/>
                <a:ext cx="4145280" cy="955040"/>
              </a:xfrm>
              <a:prstGeom prst="rect">
                <a:avLst/>
              </a:prstGeom>
              <a:blipFill>
                <a:blip r:embed="rId5"/>
                <a:stretch>
                  <a:fillRect l="-3058" t="-6579" b="-1710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图片 8">
            <a:extLst>
              <a:ext uri="{FF2B5EF4-FFF2-40B4-BE49-F238E27FC236}">
                <a16:creationId xmlns:a16="http://schemas.microsoft.com/office/drawing/2014/main" id="{32FE4770-2712-1DB6-7AE5-6DA53D76D7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68450" y="3585210"/>
            <a:ext cx="4595495" cy="137414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BAB1C73F-472A-9405-08F6-EC3C115CBED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68450" y="4959350"/>
            <a:ext cx="4703445" cy="1374775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D70EAC2B-21DA-9F02-54A4-801F0400D90B}"/>
                  </a:ext>
                </a:extLst>
              </p:cNvPr>
              <p:cNvSpPr txBox="1"/>
              <p:nvPr/>
            </p:nvSpPr>
            <p:spPr>
              <a:xfrm>
                <a:off x="8229068" y="4193909"/>
                <a:ext cx="4043680" cy="9550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:r>
                  <a:rPr lang="en-US" altLang="zh-CN" sz="2800" b="1" dirty="0">
                    <a:solidFill>
                      <a:srgbClr val="FF0000"/>
                    </a:solidFill>
                  </a:rPr>
                  <a:t>Assuming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DejaVu Math TeX Gyre" panose="02000503000000000000" charset="0"/>
                          </a:rPr>
                        </m:ctrlPr>
                      </m:sSubPr>
                      <m:e>
                        <m:r>
                          <a:rPr lang="en-US" altLang="zh-CN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DejaVu Math TeX Gyre" panose="02000503000000000000" charset="0"/>
                          </a:rPr>
                          <m:t>𝒂</m:t>
                        </m:r>
                      </m:e>
                      <m:sub>
                        <m:r>
                          <a:rPr lang="en-US" altLang="zh-CN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DejaVu Math TeX Gyre" panose="02000503000000000000" charset="0"/>
                          </a:rPr>
                          <m:t>𝟐</m:t>
                        </m:r>
                      </m:sub>
                    </m:sSub>
                  </m:oMath>
                </a14:m>
                <a:br>
                  <a:rPr lang="en-US" altLang="zh-CN" sz="2800" b="1" i="1" dirty="0">
                    <a:solidFill>
                      <a:srgbClr val="FF0000"/>
                    </a:solidFill>
                    <a:latin typeface="Cambria Math" panose="02040503050406030204" pitchFamily="18" charset="0"/>
                    <a:cs typeface="DejaVu Math TeX Gyre" panose="02000503000000000000" charset="0"/>
                  </a:rPr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DejaVu Math TeX Gyre" panose="02000503000000000000" charset="0"/>
                          </a:rPr>
                        </m:ctrlPr>
                      </m:sSubPr>
                      <m:e>
                        <m:r>
                          <a:rPr lang="en-US" altLang="zh-CN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DejaVu Math TeX Gyre" panose="02000503000000000000" charset="0"/>
                          </a:rPr>
                          <m:t>𝒂</m:t>
                        </m:r>
                      </m:e>
                      <m:sub>
                        <m:r>
                          <a:rPr lang="en-US" altLang="zh-CN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DejaVu Math TeX Gyre" panose="02000503000000000000" charset="0"/>
                          </a:rPr>
                          <m:t>𝟑</m:t>
                        </m:r>
                      </m:sub>
                    </m:sSub>
                  </m:oMath>
                </a14:m>
                <a:r>
                  <a:rPr lang="en-US" altLang="zh-CN" sz="2800" b="1" dirty="0">
                    <a:solidFill>
                      <a:srgbClr val="FF0000"/>
                    </a:solidFill>
                    <a:sym typeface="+mn-ea"/>
                  </a:rPr>
                  <a:t> and </a:t>
                </a:r>
                <a:r>
                  <a:rPr lang="en-US" altLang="zh-CN" sz="2800" b="1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DejaVu Math TeX Gyre" panose="02000503000000000000" charset="0"/>
                          </a:rPr>
                        </m:ctrlPr>
                      </m:sSubPr>
                      <m:e>
                        <m:r>
                          <a:rPr lang="en-US" altLang="zh-CN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DejaVu Math TeX Gyre" panose="02000503000000000000" charset="0"/>
                          </a:rPr>
                          <m:t>𝒂</m:t>
                        </m:r>
                      </m:e>
                      <m:sub>
                        <m:r>
                          <a:rPr lang="en-US" altLang="zh-CN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DejaVu Math TeX Gyre" panose="02000503000000000000" charset="0"/>
                          </a:rPr>
                          <m:t>𝟓</m:t>
                        </m:r>
                      </m:sub>
                    </m:sSub>
                  </m:oMath>
                </a14:m>
                <a:r>
                  <a:rPr lang="en-US" altLang="zh-CN" sz="2800" b="1" dirty="0">
                    <a:solidFill>
                      <a:srgbClr val="FF0000"/>
                    </a:solidFill>
                  </a:rPr>
                  <a:t> has no contributions</a:t>
                </a:r>
              </a:p>
            </p:txBody>
          </p:sp>
        </mc:Choice>
        <mc:Fallback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D70EAC2B-21DA-9F02-54A4-801F0400D9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29068" y="4193909"/>
                <a:ext cx="4043680" cy="955040"/>
              </a:xfrm>
              <a:prstGeom prst="rect">
                <a:avLst/>
              </a:prstGeom>
              <a:blipFill>
                <a:blip r:embed="rId8"/>
                <a:stretch>
                  <a:fillRect l="-3448" t="-7895" b="-6052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46556402"/>
      </p:ext>
    </p:extLst>
  </p:cSld>
  <p:clrMapOvr>
    <a:masterClrMapping/>
  </p:clrMapOvr>
  <p:transition advTm="3094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573D3908-414E-49BA-A689-ADB642E3FAB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53781C-E1F6-4315-A39D-61273F2E0596}" type="slidenum">
              <a:rPr lang="zh-CN" altLang="en-US" smtClean="0"/>
              <a:pPr/>
              <a:t>27</a:t>
            </a:fld>
            <a:endParaRPr lang="zh-CN" altLang="en-US" dirty="0"/>
          </a:p>
        </p:txBody>
      </p:sp>
      <p:cxnSp>
        <p:nvCxnSpPr>
          <p:cNvPr id="5" name="直线连接符 4">
            <a:extLst>
              <a:ext uri="{FF2B5EF4-FFF2-40B4-BE49-F238E27FC236}">
                <a16:creationId xmlns:a16="http://schemas.microsoft.com/office/drawing/2014/main" id="{2CEBE038-33BA-7445-F66D-645CBE734B15}"/>
              </a:ext>
            </a:extLst>
          </p:cNvPr>
          <p:cNvCxnSpPr>
            <a:cxnSpLocks/>
          </p:cNvCxnSpPr>
          <p:nvPr/>
        </p:nvCxnSpPr>
        <p:spPr bwMode="auto">
          <a:xfrm>
            <a:off x="320040" y="762000"/>
            <a:ext cx="11551920" cy="0"/>
          </a:xfrm>
          <a:prstGeom prst="line">
            <a:avLst/>
          </a:prstGeom>
          <a:solidFill>
            <a:srgbClr val="FFCC99">
              <a:alpha val="50000"/>
            </a:srgbClr>
          </a:solidFill>
          <a:ln w="38100">
            <a:gradFill>
              <a:gsLst>
                <a:gs pos="0">
                  <a:srgbClr val="0432FF"/>
                </a:gs>
                <a:gs pos="34000">
                  <a:srgbClr val="00B050"/>
                </a:gs>
                <a:gs pos="66000">
                  <a:srgbClr val="FFFF00"/>
                </a:gs>
                <a:gs pos="100000">
                  <a:srgbClr val="FF0000"/>
                </a:gs>
              </a:gsLst>
              <a:lin ang="4800000" scaled="0"/>
            </a:gradFill>
          </a:ln>
          <a:effectLst/>
          <a:extLs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6" name="灯片编号占位符 4">
            <a:extLst>
              <a:ext uri="{FF2B5EF4-FFF2-40B4-BE49-F238E27FC236}">
                <a16:creationId xmlns:a16="http://schemas.microsoft.com/office/drawing/2014/main" id="{D30C3942-0DFC-8FDE-9BA5-5DD84B811497}"/>
              </a:ext>
            </a:extLst>
          </p:cNvPr>
          <p:cNvSpPr txBox="1">
            <a:spLocks/>
          </p:cNvSpPr>
          <p:nvPr/>
        </p:nvSpPr>
        <p:spPr bwMode="auto">
          <a:xfrm>
            <a:off x="9032400" y="385200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457200" rtl="0" eaLnBrk="1" fontAlgn="base" latinLnBrk="0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STLiti" panose="02010800040101010101" pitchFamily="2" charset="-122"/>
                <a:ea typeface="STLiti" panose="02010800040101010101" pitchFamily="2" charset="-122"/>
                <a:cs typeface="+mn-cs"/>
              </a:defRPr>
            </a:lvl1pPr>
            <a:lvl2pPr marL="4572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>
              <a:defRPr/>
            </a:pPr>
            <a:fld id="{B1FEEBC1-82E8-5D41-9FEE-969E72AB400E}" type="slidenum">
              <a:rPr lang="zh-CN" altLang="en-US" smtClean="0"/>
              <a:pPr>
                <a:defRPr/>
              </a:pPr>
              <a:t>27</a:t>
            </a:fld>
            <a:endParaRPr lang="en-US" altLang="zh-CN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本占位符 4">
                <a:extLst>
                  <a:ext uri="{FF2B5EF4-FFF2-40B4-BE49-F238E27FC236}">
                    <a16:creationId xmlns:a16="http://schemas.microsoft.com/office/drawing/2014/main" id="{D47B17FB-A0D3-4B43-A76B-088230DE699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35726" y="1333442"/>
                <a:ext cx="11320548" cy="3951477"/>
              </a:xfrm>
              <a:prstGeom prst="rect">
                <a:avLst/>
              </a:prstGeom>
            </p:spPr>
            <p:txBody>
              <a:bodyPr/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kumimoji="1" lang="el-GR" altLang="zh-CN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Ξ</m:t>
                        </m:r>
                      </m:e>
                      <m:sub>
                        <m:r>
                          <a:rPr kumimoji="1" lang="en-US" altLang="zh-CN" i="1" dirty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kumimoji="1" lang="en-US" altLang="zh-CN" dirty="0"/>
                  <a:t> and SU(3) breaking </a:t>
                </a:r>
              </a:p>
            </p:txBody>
          </p:sp>
        </mc:Choice>
        <mc:Fallback xmlns="">
          <p:sp>
            <p:nvSpPr>
              <p:cNvPr id="8" name="文本占位符 4">
                <a:extLst>
                  <a:ext uri="{FF2B5EF4-FFF2-40B4-BE49-F238E27FC236}">
                    <a16:creationId xmlns:a16="http://schemas.microsoft.com/office/drawing/2014/main" id="{D47B17FB-A0D3-4B43-A76B-088230DE69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5726" y="1333442"/>
                <a:ext cx="11320548" cy="3951477"/>
              </a:xfrm>
              <a:prstGeom prst="rect">
                <a:avLst/>
              </a:prstGeom>
              <a:blipFill>
                <a:blip r:embed="rId2"/>
                <a:stretch>
                  <a:fillRect l="-1009" t="-288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图片 6">
            <a:extLst>
              <a:ext uri="{FF2B5EF4-FFF2-40B4-BE49-F238E27FC236}">
                <a16:creationId xmlns:a16="http://schemas.microsoft.com/office/drawing/2014/main" id="{ADD29535-A011-72DA-BE71-C892593D98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0422" y="1057366"/>
            <a:ext cx="3035852" cy="313441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95CF9E1F-CA4E-666B-8921-1C8DEEADEE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2113" y="1538548"/>
            <a:ext cx="2060713" cy="2080720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D1F3CCD6-BA1B-EB3A-EAB9-681A38BFF96B}"/>
              </a:ext>
            </a:extLst>
          </p:cNvPr>
          <p:cNvSpPr txBox="1"/>
          <p:nvPr/>
        </p:nvSpPr>
        <p:spPr>
          <a:xfrm>
            <a:off x="7164085" y="4380388"/>
            <a:ext cx="9550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zh-CN" dirty="0"/>
              <a:t>Triplet</a:t>
            </a:r>
            <a:endParaRPr lang="zh-CN" altLang="en-US" dirty="0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BF195EFE-A4BD-F9F7-815A-41B905C27EB1}"/>
              </a:ext>
            </a:extLst>
          </p:cNvPr>
          <p:cNvSpPr txBox="1"/>
          <p:nvPr/>
        </p:nvSpPr>
        <p:spPr>
          <a:xfrm>
            <a:off x="9760835" y="4393894"/>
            <a:ext cx="9550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zh-CN" dirty="0"/>
              <a:t>Sextet</a:t>
            </a:r>
            <a:endParaRPr lang="zh-CN" altLang="en-US" dirty="0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721EFE47-39F8-6567-B783-4607B85F5B16}"/>
              </a:ext>
            </a:extLst>
          </p:cNvPr>
          <p:cNvSpPr txBox="1"/>
          <p:nvPr/>
        </p:nvSpPr>
        <p:spPr>
          <a:xfrm>
            <a:off x="996433" y="6162463"/>
            <a:ext cx="64107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altLang="zh-CN" sz="1800" dirty="0">
                <a:effectLst/>
                <a:latin typeface="CMMI10"/>
              </a:rPr>
              <a:t>θ </a:t>
            </a:r>
            <a:r>
              <a:rPr lang="el-GR" altLang="zh-CN" sz="1800" dirty="0">
                <a:effectLst/>
                <a:latin typeface="CMR10"/>
              </a:rPr>
              <a:t>= 16</a:t>
            </a:r>
            <a:r>
              <a:rPr lang="el-GR" altLang="zh-CN" sz="1800" dirty="0">
                <a:effectLst/>
                <a:latin typeface="CMMI10"/>
              </a:rPr>
              <a:t>.</a:t>
            </a:r>
            <a:r>
              <a:rPr lang="el-GR" altLang="zh-CN" sz="1800" dirty="0">
                <a:effectLst/>
                <a:latin typeface="CMR10"/>
              </a:rPr>
              <a:t>27</a:t>
            </a:r>
            <a:r>
              <a:rPr lang="el-GR" altLang="zh-CN" sz="1100" dirty="0">
                <a:effectLst/>
                <a:latin typeface="CMSY8"/>
              </a:rPr>
              <a:t>◦ </a:t>
            </a:r>
            <a:r>
              <a:rPr lang="el-GR" altLang="zh-CN" sz="1800" dirty="0">
                <a:effectLst/>
                <a:latin typeface="CMSY10"/>
              </a:rPr>
              <a:t>± </a:t>
            </a:r>
            <a:r>
              <a:rPr lang="el-GR" altLang="zh-CN" sz="1800" dirty="0">
                <a:effectLst/>
                <a:latin typeface="CMR10"/>
              </a:rPr>
              <a:t>2</a:t>
            </a:r>
            <a:r>
              <a:rPr lang="el-GR" altLang="zh-CN" sz="1800" dirty="0">
                <a:effectLst/>
                <a:latin typeface="CMMI10"/>
              </a:rPr>
              <a:t>.</a:t>
            </a:r>
            <a:r>
              <a:rPr lang="el-GR" altLang="zh-CN" sz="1800" dirty="0">
                <a:effectLst/>
                <a:latin typeface="CMR10"/>
              </a:rPr>
              <a:t>30</a:t>
            </a:r>
            <a:r>
              <a:rPr lang="el-GR" altLang="zh-CN" sz="1100" dirty="0">
                <a:effectLst/>
                <a:latin typeface="CMSY8"/>
              </a:rPr>
              <a:t>◦ </a:t>
            </a:r>
            <a:r>
              <a:rPr lang="en" altLang="zh-CN" sz="1800" dirty="0">
                <a:effectLst/>
                <a:latin typeface="CMR10"/>
              </a:rPr>
              <a:t>or 85</a:t>
            </a:r>
            <a:r>
              <a:rPr lang="en" altLang="zh-CN" sz="1800" dirty="0">
                <a:effectLst/>
                <a:latin typeface="CMMI10"/>
              </a:rPr>
              <a:t>.</a:t>
            </a:r>
            <a:r>
              <a:rPr lang="en" altLang="zh-CN" sz="1800" dirty="0">
                <a:effectLst/>
                <a:latin typeface="CMR10"/>
              </a:rPr>
              <a:t>54</a:t>
            </a:r>
            <a:r>
              <a:rPr lang="en" altLang="zh-CN" sz="1100" dirty="0">
                <a:effectLst/>
                <a:latin typeface="CMSY8"/>
              </a:rPr>
              <a:t>◦ </a:t>
            </a:r>
            <a:r>
              <a:rPr lang="en" altLang="zh-CN" sz="1800" dirty="0">
                <a:effectLst/>
                <a:latin typeface="CMSY10"/>
              </a:rPr>
              <a:t>± </a:t>
            </a:r>
            <a:r>
              <a:rPr lang="en" altLang="zh-CN" sz="1800" dirty="0">
                <a:effectLst/>
                <a:latin typeface="CMR10"/>
              </a:rPr>
              <a:t>2</a:t>
            </a:r>
            <a:r>
              <a:rPr lang="en" altLang="zh-CN" sz="1800" dirty="0">
                <a:effectLst/>
                <a:latin typeface="CMMI10"/>
              </a:rPr>
              <a:t>.</a:t>
            </a:r>
            <a:r>
              <a:rPr lang="en" altLang="zh-CN" sz="1800" dirty="0">
                <a:effectLst/>
                <a:latin typeface="CMR10"/>
              </a:rPr>
              <a:t>30</a:t>
            </a:r>
            <a:r>
              <a:rPr lang="en" altLang="zh-CN" sz="1100" dirty="0">
                <a:effectLst/>
                <a:latin typeface="CMSY8"/>
              </a:rPr>
              <a:t>◦ </a:t>
            </a:r>
            <a:endParaRPr lang="en" altLang="zh-CN" dirty="0"/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B638D216-4287-3FF1-CD31-5F6916AD82D8}"/>
              </a:ext>
            </a:extLst>
          </p:cNvPr>
          <p:cNvSpPr txBox="1"/>
          <p:nvPr/>
        </p:nvSpPr>
        <p:spPr>
          <a:xfrm>
            <a:off x="1172898" y="5585197"/>
            <a:ext cx="486783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2203.10352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Ke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Li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3732F712-CC3A-B606-672F-B6A3AABB73B6}"/>
              </a:ext>
            </a:extLst>
          </p:cNvPr>
          <p:cNvSpPr txBox="1"/>
          <p:nvPr/>
        </p:nvSpPr>
        <p:spPr>
          <a:xfrm>
            <a:off x="6912827" y="5560995"/>
            <a:ext cx="61026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2210.07211</a:t>
            </a:r>
            <a:r>
              <a:rPr lang="en-US" altLang="zh-CN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b="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Geng</a:t>
            </a:r>
            <a:r>
              <a:rPr lang="en-US" altLang="zh-CN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" altLang="zh-CN" sz="1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altLang="zh-CN" sz="1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Jin</a:t>
            </a:r>
            <a:r>
              <a:rPr lang="en" altLang="zh-CN" sz="1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Liu</a:t>
            </a:r>
            <a:r>
              <a:rPr lang="en-US" altLang="zh-CN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en-US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9FDEC5FF-C48A-8CF7-17D2-8EE829E14C69}"/>
              </a:ext>
            </a:extLst>
          </p:cNvPr>
          <p:cNvSpPr txBox="1"/>
          <p:nvPr/>
        </p:nvSpPr>
        <p:spPr>
          <a:xfrm>
            <a:off x="7463425" y="6163874"/>
            <a:ext cx="208406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altLang="zh-CN" sz="1800" dirty="0">
                <a:effectLst/>
                <a:latin typeface="CMSY10"/>
              </a:rPr>
              <a:t>|</a:t>
            </a:r>
            <a:r>
              <a:rPr lang="el-GR" altLang="zh-CN" sz="1800" dirty="0">
                <a:effectLst/>
                <a:latin typeface="CMMI10"/>
              </a:rPr>
              <a:t>θ</a:t>
            </a:r>
            <a:r>
              <a:rPr lang="en" altLang="zh-CN" sz="1800" dirty="0">
                <a:effectLst/>
                <a:latin typeface="CMSY10"/>
              </a:rPr>
              <a:t>| </a:t>
            </a:r>
            <a:r>
              <a:rPr lang="en" altLang="zh-CN" sz="1800" dirty="0">
                <a:effectLst/>
                <a:latin typeface="CMR10"/>
              </a:rPr>
              <a:t>= 0</a:t>
            </a:r>
            <a:r>
              <a:rPr lang="en" altLang="zh-CN" sz="1800" dirty="0">
                <a:effectLst/>
                <a:latin typeface="CMMI10"/>
              </a:rPr>
              <a:t>.</a:t>
            </a:r>
            <a:r>
              <a:rPr lang="en" altLang="zh-CN" sz="1800" dirty="0">
                <a:effectLst/>
                <a:latin typeface="CMR10"/>
              </a:rPr>
              <a:t>137(5)</a:t>
            </a:r>
            <a:r>
              <a:rPr lang="el-GR" altLang="zh-CN" sz="1800" dirty="0">
                <a:effectLst/>
                <a:latin typeface="CMMI10"/>
              </a:rPr>
              <a:t>π </a:t>
            </a:r>
            <a:endParaRPr lang="el-GR" altLang="zh-CN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7">
                <a:extLst>
                  <a:ext uri="{FF2B5EF4-FFF2-40B4-BE49-F238E27FC236}">
                    <a16:creationId xmlns:a16="http://schemas.microsoft.com/office/drawing/2014/main" id="{5C696850-BE15-FDC0-896A-90DF02BE02B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84005" y="103994"/>
                <a:ext cx="3158109" cy="6463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kumimoji="1" sz="28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kumimoji="1" sz="24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" altLang="zh-CN" sz="36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" altLang="zh-CN" sz="36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𝜩</m:t>
                        </m:r>
                      </m:e>
                      <m:sub>
                        <m:r>
                          <a:rPr lang="en-US" altLang="zh-CN" sz="3600" b="1" i="1">
                            <a:latin typeface="Cambria Math" panose="02040503050406030204" pitchFamily="18" charset="0"/>
                          </a:rPr>
                          <m:t>𝒄</m:t>
                        </m:r>
                      </m:sub>
                    </m:sSub>
                    <m:r>
                      <a:rPr lang="en-US" altLang="zh-CN" sz="3600" b="1" i="0" smtClean="0">
                        <a:latin typeface="Cambria Math" panose="02040503050406030204" pitchFamily="18" charset="0"/>
                      </a:rPr>
                      <m:t>−</m:t>
                    </m:r>
                    <m:sSubSup>
                      <m:sSubSupPr>
                        <m:ctrlPr>
                          <a:rPr kumimoji="1" lang="en-US" altLang="zh-CN" sz="3600" b="1" i="1" smtClean="0">
                            <a:latin typeface="Cambria Math" panose="02040503050406030204" pitchFamily="18" charset="0"/>
                            <a:ea typeface="Microsoft YaHei" panose="020B0503020204020204" pitchFamily="34" charset="-122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n" altLang="zh-CN" sz="36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𝜩</m:t>
                        </m:r>
                      </m:e>
                      <m:sub>
                        <m:r>
                          <a:rPr kumimoji="1" lang="en-US" altLang="zh-CN" sz="3600" b="1" i="1" smtClean="0">
                            <a:latin typeface="Cambria Math" panose="02040503050406030204" pitchFamily="18" charset="0"/>
                            <a:ea typeface="Microsoft YaHei" panose="020B0503020204020204" pitchFamily="34" charset="-122"/>
                            <a:cs typeface="Times New Roman" panose="02020603050405020304" pitchFamily="18" charset="0"/>
                          </a:rPr>
                          <m:t>𝒄</m:t>
                        </m:r>
                      </m:sub>
                      <m:sup>
                        <m:r>
                          <a:rPr kumimoji="1" lang="en-US" altLang="zh-CN" sz="3600" b="1" i="1" smtClean="0">
                            <a:latin typeface="Cambria Math" panose="02040503050406030204" pitchFamily="18" charset="0"/>
                            <a:ea typeface="Microsoft YaHei" panose="020B0503020204020204" pitchFamily="34" charset="-122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bSup>
                  </m:oMath>
                </a14:m>
                <a:r>
                  <a:rPr kumimoji="1" lang="en-US" altLang="zh-CN" sz="3600" b="1" dirty="0">
                    <a:latin typeface="Times New Roman" panose="02020603050405020304" pitchFamily="18" charset="0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 mixing</a:t>
                </a:r>
              </a:p>
            </p:txBody>
          </p:sp>
        </mc:Choice>
        <mc:Fallback xmlns="">
          <p:sp>
            <p:nvSpPr>
              <p:cNvPr id="21" name="TextBox 7">
                <a:extLst>
                  <a:ext uri="{FF2B5EF4-FFF2-40B4-BE49-F238E27FC236}">
                    <a16:creationId xmlns:a16="http://schemas.microsoft.com/office/drawing/2014/main" id="{5C696850-BE15-FDC0-896A-90DF02BE02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84005" y="103994"/>
                <a:ext cx="3158109" cy="646331"/>
              </a:xfrm>
              <a:prstGeom prst="rect">
                <a:avLst/>
              </a:prstGeom>
              <a:blipFill>
                <a:blip r:embed="rId7"/>
                <a:stretch>
                  <a:fillRect l="-1600" t="-15385" r="-5200" b="-32692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图片 21">
            <a:extLst>
              <a:ext uri="{FF2B5EF4-FFF2-40B4-BE49-F238E27FC236}">
                <a16:creationId xmlns:a16="http://schemas.microsoft.com/office/drawing/2014/main" id="{14315F86-A4A4-FA5E-4CCE-79EE26844DF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142" y="3619268"/>
            <a:ext cx="4493190" cy="1130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62789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573D3908-414E-49BA-A689-ADB642E3FAB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53781C-E1F6-4315-A39D-61273F2E0596}" type="slidenum">
              <a:rPr lang="zh-CN" altLang="en-US" smtClean="0"/>
              <a:pPr/>
              <a:t>28</a:t>
            </a:fld>
            <a:endParaRPr lang="zh-CN" altLang="en-US" dirty="0"/>
          </a:p>
        </p:txBody>
      </p:sp>
      <p:cxnSp>
        <p:nvCxnSpPr>
          <p:cNvPr id="5" name="直线连接符 4">
            <a:extLst>
              <a:ext uri="{FF2B5EF4-FFF2-40B4-BE49-F238E27FC236}">
                <a16:creationId xmlns:a16="http://schemas.microsoft.com/office/drawing/2014/main" id="{2CEBE038-33BA-7445-F66D-645CBE734B15}"/>
              </a:ext>
            </a:extLst>
          </p:cNvPr>
          <p:cNvCxnSpPr>
            <a:cxnSpLocks/>
          </p:cNvCxnSpPr>
          <p:nvPr/>
        </p:nvCxnSpPr>
        <p:spPr bwMode="auto">
          <a:xfrm>
            <a:off x="320040" y="762000"/>
            <a:ext cx="11551920" cy="0"/>
          </a:xfrm>
          <a:prstGeom prst="line">
            <a:avLst/>
          </a:prstGeom>
          <a:solidFill>
            <a:srgbClr val="FFCC99">
              <a:alpha val="50000"/>
            </a:srgbClr>
          </a:solidFill>
          <a:ln w="38100">
            <a:gradFill>
              <a:gsLst>
                <a:gs pos="0">
                  <a:srgbClr val="0432FF"/>
                </a:gs>
                <a:gs pos="34000">
                  <a:srgbClr val="00B050"/>
                </a:gs>
                <a:gs pos="66000">
                  <a:srgbClr val="FFFF00"/>
                </a:gs>
                <a:gs pos="100000">
                  <a:srgbClr val="FF0000"/>
                </a:gs>
              </a:gsLst>
              <a:lin ang="4800000" scaled="0"/>
            </a:gradFill>
          </a:ln>
          <a:effectLst/>
          <a:extLs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6" name="灯片编号占位符 4">
            <a:extLst>
              <a:ext uri="{FF2B5EF4-FFF2-40B4-BE49-F238E27FC236}">
                <a16:creationId xmlns:a16="http://schemas.microsoft.com/office/drawing/2014/main" id="{D30C3942-0DFC-8FDE-9BA5-5DD84B811497}"/>
              </a:ext>
            </a:extLst>
          </p:cNvPr>
          <p:cNvSpPr txBox="1">
            <a:spLocks/>
          </p:cNvSpPr>
          <p:nvPr/>
        </p:nvSpPr>
        <p:spPr bwMode="auto">
          <a:xfrm>
            <a:off x="9032400" y="385200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457200" rtl="0" eaLnBrk="1" fontAlgn="base" latinLnBrk="0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STLiti" panose="02010800040101010101" pitchFamily="2" charset="-122"/>
                <a:ea typeface="STLiti" panose="02010800040101010101" pitchFamily="2" charset="-122"/>
                <a:cs typeface="+mn-cs"/>
              </a:defRPr>
            </a:lvl1pPr>
            <a:lvl2pPr marL="4572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>
              <a:defRPr/>
            </a:pPr>
            <a:fld id="{B1FEEBC1-82E8-5D41-9FEE-969E72AB400E}" type="slidenum">
              <a:rPr lang="zh-CN" altLang="en-US" smtClean="0"/>
              <a:pPr>
                <a:defRPr/>
              </a:pPr>
              <a:t>28</a:t>
            </a:fld>
            <a:endParaRPr lang="en-US" altLang="zh-CN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本占位符 4">
                <a:extLst>
                  <a:ext uri="{FF2B5EF4-FFF2-40B4-BE49-F238E27FC236}">
                    <a16:creationId xmlns:a16="http://schemas.microsoft.com/office/drawing/2014/main" id="{D47B17FB-A0D3-4B43-A76B-088230DE699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35726" y="1333442"/>
                <a:ext cx="11568144" cy="4765791"/>
              </a:xfrm>
              <a:prstGeom prst="rect">
                <a:avLst/>
              </a:prstGeom>
            </p:spPr>
            <p:txBody>
              <a:bodyPr/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kumimoji="1" lang="el-GR" altLang="zh-CN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Ξ</m:t>
                        </m:r>
                      </m:e>
                      <m:sub>
                        <m:r>
                          <a:rPr kumimoji="1" lang="en-US" altLang="zh-CN" i="1" dirty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kumimoji="1" lang="en-US" altLang="zh-CN" dirty="0"/>
                  <a:t> and SU(3) breaking </a:t>
                </a:r>
              </a:p>
            </p:txBody>
          </p:sp>
        </mc:Choice>
        <mc:Fallback xmlns="">
          <p:sp>
            <p:nvSpPr>
              <p:cNvPr id="8" name="文本占位符 4">
                <a:extLst>
                  <a:ext uri="{FF2B5EF4-FFF2-40B4-BE49-F238E27FC236}">
                    <a16:creationId xmlns:a16="http://schemas.microsoft.com/office/drawing/2014/main" id="{D47B17FB-A0D3-4B43-A76B-088230DE69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5726" y="1333442"/>
                <a:ext cx="11568144" cy="4765791"/>
              </a:xfrm>
              <a:prstGeom prst="rect">
                <a:avLst/>
              </a:prstGeom>
              <a:blipFill>
                <a:blip r:embed="rId2"/>
                <a:stretch>
                  <a:fillRect l="-987" t="-239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图片 12">
            <a:extLst>
              <a:ext uri="{FF2B5EF4-FFF2-40B4-BE49-F238E27FC236}">
                <a16:creationId xmlns:a16="http://schemas.microsoft.com/office/drawing/2014/main" id="{13BF8F3B-0D27-A4C2-CD36-A33B0B95AF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005" y="2434185"/>
            <a:ext cx="11698445" cy="3121745"/>
          </a:xfrm>
          <a:prstGeom prst="rect">
            <a:avLst/>
          </a:prstGeom>
        </p:spPr>
      </p:pic>
      <p:sp>
        <p:nvSpPr>
          <p:cNvPr id="19" name="文本框 18">
            <a:extLst>
              <a:ext uri="{FF2B5EF4-FFF2-40B4-BE49-F238E27FC236}">
                <a16:creationId xmlns:a16="http://schemas.microsoft.com/office/drawing/2014/main" id="{850AAE8B-5B6E-603F-41A6-5C83F9C06248}"/>
              </a:ext>
            </a:extLst>
          </p:cNvPr>
          <p:cNvSpPr txBox="1"/>
          <p:nvPr/>
        </p:nvSpPr>
        <p:spPr>
          <a:xfrm>
            <a:off x="4275674" y="5996188"/>
            <a:ext cx="61791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zh-CN" dirty="0"/>
              <a:t>Hang Liu, Qi-An Zhang, in preparation</a:t>
            </a:r>
            <a:endParaRPr lang="zh-CN" altLang="en-US" dirty="0"/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D68F9128-6C54-7AFD-627D-1D2B6140AF10}"/>
              </a:ext>
            </a:extLst>
          </p:cNvPr>
          <p:cNvSpPr txBox="1"/>
          <p:nvPr/>
        </p:nvSpPr>
        <p:spPr>
          <a:xfrm>
            <a:off x="3265620" y="2835624"/>
            <a:ext cx="15003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zh-CN" dirty="0"/>
              <a:t>Preliminary</a:t>
            </a:r>
            <a:endParaRPr lang="zh-CN" altLang="en-US" dirty="0"/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A76B17D5-B3E7-49C1-0560-492CBD603116}"/>
              </a:ext>
            </a:extLst>
          </p:cNvPr>
          <p:cNvSpPr txBox="1"/>
          <p:nvPr/>
        </p:nvSpPr>
        <p:spPr>
          <a:xfrm>
            <a:off x="7906893" y="2831066"/>
            <a:ext cx="15003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zh-CN" dirty="0"/>
              <a:t>Preliminary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7">
                <a:extLst>
                  <a:ext uri="{FF2B5EF4-FFF2-40B4-BE49-F238E27FC236}">
                    <a16:creationId xmlns:a16="http://schemas.microsoft.com/office/drawing/2014/main" id="{F3EF9C04-B62E-8DDD-BCAC-8C17AD23025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84005" y="103994"/>
                <a:ext cx="3158109" cy="6463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kumimoji="1" sz="28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kumimoji="1" sz="24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" altLang="zh-CN" sz="36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" altLang="zh-CN" sz="36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𝜩</m:t>
                        </m:r>
                      </m:e>
                      <m:sub>
                        <m:r>
                          <a:rPr lang="en-US" altLang="zh-CN" sz="3600" b="1" i="1">
                            <a:latin typeface="Cambria Math" panose="02040503050406030204" pitchFamily="18" charset="0"/>
                          </a:rPr>
                          <m:t>𝒄</m:t>
                        </m:r>
                      </m:sub>
                    </m:sSub>
                    <m:r>
                      <a:rPr lang="en-US" altLang="zh-CN" sz="3600" b="1" i="0" smtClean="0">
                        <a:latin typeface="Cambria Math" panose="02040503050406030204" pitchFamily="18" charset="0"/>
                      </a:rPr>
                      <m:t>−</m:t>
                    </m:r>
                    <m:sSubSup>
                      <m:sSubSupPr>
                        <m:ctrlPr>
                          <a:rPr kumimoji="1" lang="en-US" altLang="zh-CN" sz="3600" b="1" i="1" smtClean="0">
                            <a:latin typeface="Cambria Math" panose="02040503050406030204" pitchFamily="18" charset="0"/>
                            <a:ea typeface="Microsoft YaHei" panose="020B0503020204020204" pitchFamily="34" charset="-122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n" altLang="zh-CN" sz="36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𝜩</m:t>
                        </m:r>
                      </m:e>
                      <m:sub>
                        <m:r>
                          <a:rPr kumimoji="1" lang="en-US" altLang="zh-CN" sz="3600" b="1" i="1" smtClean="0">
                            <a:latin typeface="Cambria Math" panose="02040503050406030204" pitchFamily="18" charset="0"/>
                            <a:ea typeface="Microsoft YaHei" panose="020B0503020204020204" pitchFamily="34" charset="-122"/>
                            <a:cs typeface="Times New Roman" panose="02020603050405020304" pitchFamily="18" charset="0"/>
                          </a:rPr>
                          <m:t>𝒄</m:t>
                        </m:r>
                      </m:sub>
                      <m:sup>
                        <m:r>
                          <a:rPr kumimoji="1" lang="en-US" altLang="zh-CN" sz="3600" b="1" i="1" smtClean="0">
                            <a:latin typeface="Cambria Math" panose="02040503050406030204" pitchFamily="18" charset="0"/>
                            <a:ea typeface="Microsoft YaHei" panose="020B0503020204020204" pitchFamily="34" charset="-122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bSup>
                  </m:oMath>
                </a14:m>
                <a:r>
                  <a:rPr kumimoji="1" lang="en-US" altLang="zh-CN" sz="3600" b="1" dirty="0">
                    <a:latin typeface="Times New Roman" panose="02020603050405020304" pitchFamily="18" charset="0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 mixing</a:t>
                </a:r>
              </a:p>
            </p:txBody>
          </p:sp>
        </mc:Choice>
        <mc:Fallback xmlns="">
          <p:sp>
            <p:nvSpPr>
              <p:cNvPr id="24" name="TextBox 7">
                <a:extLst>
                  <a:ext uri="{FF2B5EF4-FFF2-40B4-BE49-F238E27FC236}">
                    <a16:creationId xmlns:a16="http://schemas.microsoft.com/office/drawing/2014/main" id="{F3EF9C04-B62E-8DDD-BCAC-8C17AD2302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84005" y="103994"/>
                <a:ext cx="3158109" cy="646331"/>
              </a:xfrm>
              <a:prstGeom prst="rect">
                <a:avLst/>
              </a:prstGeom>
              <a:blipFill>
                <a:blip r:embed="rId4"/>
                <a:stretch>
                  <a:fillRect l="-1600" t="-15385" r="-5200" b="-32692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5" name="图片 24">
            <a:extLst>
              <a:ext uri="{FF2B5EF4-FFF2-40B4-BE49-F238E27FC236}">
                <a16:creationId xmlns:a16="http://schemas.microsoft.com/office/drawing/2014/main" id="{133F7D33-6904-6DA0-D433-E918F4C11B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2879" y="963721"/>
            <a:ext cx="4292530" cy="120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71245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573D3908-414E-49BA-A689-ADB642E3FAB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53781C-E1F6-4315-A39D-61273F2E0596}" type="slidenum">
              <a:rPr lang="zh-CN" altLang="en-US" smtClean="0"/>
              <a:pPr/>
              <a:t>29</a:t>
            </a:fld>
            <a:endParaRPr lang="zh-CN" altLang="en-US" dirty="0"/>
          </a:p>
        </p:txBody>
      </p:sp>
      <p:cxnSp>
        <p:nvCxnSpPr>
          <p:cNvPr id="5" name="直线连接符 4">
            <a:extLst>
              <a:ext uri="{FF2B5EF4-FFF2-40B4-BE49-F238E27FC236}">
                <a16:creationId xmlns:a16="http://schemas.microsoft.com/office/drawing/2014/main" id="{2CEBE038-33BA-7445-F66D-645CBE734B15}"/>
              </a:ext>
            </a:extLst>
          </p:cNvPr>
          <p:cNvCxnSpPr>
            <a:cxnSpLocks/>
          </p:cNvCxnSpPr>
          <p:nvPr/>
        </p:nvCxnSpPr>
        <p:spPr bwMode="auto">
          <a:xfrm>
            <a:off x="320040" y="762000"/>
            <a:ext cx="11551920" cy="0"/>
          </a:xfrm>
          <a:prstGeom prst="line">
            <a:avLst/>
          </a:prstGeom>
          <a:solidFill>
            <a:srgbClr val="FFCC99">
              <a:alpha val="50000"/>
            </a:srgbClr>
          </a:solidFill>
          <a:ln w="38100">
            <a:gradFill>
              <a:gsLst>
                <a:gs pos="0">
                  <a:srgbClr val="0432FF"/>
                </a:gs>
                <a:gs pos="34000">
                  <a:srgbClr val="00B050"/>
                </a:gs>
                <a:gs pos="66000">
                  <a:srgbClr val="FFFF00"/>
                </a:gs>
                <a:gs pos="100000">
                  <a:srgbClr val="FF0000"/>
                </a:gs>
              </a:gsLst>
              <a:lin ang="4800000" scaled="0"/>
            </a:gradFill>
          </a:ln>
          <a:effectLst/>
          <a:extLs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6" name="灯片编号占位符 4">
            <a:extLst>
              <a:ext uri="{FF2B5EF4-FFF2-40B4-BE49-F238E27FC236}">
                <a16:creationId xmlns:a16="http://schemas.microsoft.com/office/drawing/2014/main" id="{D30C3942-0DFC-8FDE-9BA5-5DD84B811497}"/>
              </a:ext>
            </a:extLst>
          </p:cNvPr>
          <p:cNvSpPr txBox="1">
            <a:spLocks/>
          </p:cNvSpPr>
          <p:nvPr/>
        </p:nvSpPr>
        <p:spPr bwMode="auto">
          <a:xfrm>
            <a:off x="9032400" y="385200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457200" rtl="0" eaLnBrk="1" fontAlgn="base" latinLnBrk="0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STLiti" panose="02010800040101010101" pitchFamily="2" charset="-122"/>
                <a:ea typeface="STLiti" panose="02010800040101010101" pitchFamily="2" charset="-122"/>
                <a:cs typeface="+mn-cs"/>
              </a:defRPr>
            </a:lvl1pPr>
            <a:lvl2pPr marL="4572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>
              <a:defRPr/>
            </a:pPr>
            <a:fld id="{B1FEEBC1-82E8-5D41-9FEE-969E72AB400E}" type="slidenum">
              <a:rPr lang="zh-CN" altLang="en-US" smtClean="0"/>
              <a:pPr>
                <a:defRPr/>
              </a:pPr>
              <a:t>29</a:t>
            </a:fld>
            <a:endParaRPr lang="en-US" altLang="zh-CN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本占位符 4">
                <a:extLst>
                  <a:ext uri="{FF2B5EF4-FFF2-40B4-BE49-F238E27FC236}">
                    <a16:creationId xmlns:a16="http://schemas.microsoft.com/office/drawing/2014/main" id="{D47B17FB-A0D3-4B43-A76B-088230DE699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35726" y="1333442"/>
                <a:ext cx="11568144" cy="4765791"/>
              </a:xfrm>
              <a:prstGeom prst="rect">
                <a:avLst/>
              </a:prstGeom>
            </p:spPr>
            <p:txBody>
              <a:bodyPr/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kumimoji="1" lang="el-GR" altLang="zh-CN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Ξ</m:t>
                        </m:r>
                      </m:e>
                      <m:sub>
                        <m:r>
                          <a:rPr kumimoji="1" lang="en-US" altLang="zh-CN" i="1" dirty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kumimoji="1" lang="en-US" altLang="zh-CN" dirty="0"/>
                  <a:t> and SU(3) breaking </a:t>
                </a:r>
              </a:p>
            </p:txBody>
          </p:sp>
        </mc:Choice>
        <mc:Fallback xmlns="">
          <p:sp>
            <p:nvSpPr>
              <p:cNvPr id="8" name="文本占位符 4">
                <a:extLst>
                  <a:ext uri="{FF2B5EF4-FFF2-40B4-BE49-F238E27FC236}">
                    <a16:creationId xmlns:a16="http://schemas.microsoft.com/office/drawing/2014/main" id="{D47B17FB-A0D3-4B43-A76B-088230DE69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5726" y="1333442"/>
                <a:ext cx="11568144" cy="4765791"/>
              </a:xfrm>
              <a:prstGeom prst="rect">
                <a:avLst/>
              </a:prstGeom>
              <a:blipFill>
                <a:blip r:embed="rId2"/>
                <a:stretch>
                  <a:fillRect l="-987" t="-239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图片 6">
            <a:extLst>
              <a:ext uri="{FF2B5EF4-FFF2-40B4-BE49-F238E27FC236}">
                <a16:creationId xmlns:a16="http://schemas.microsoft.com/office/drawing/2014/main" id="{C809936D-A81F-E02A-6C5D-63041FEA88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87668"/>
            <a:ext cx="11518570" cy="3104821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17EE840A-BBF2-4E24-5EA2-5977C1909A48}"/>
              </a:ext>
            </a:extLst>
          </p:cNvPr>
          <p:cNvSpPr txBox="1"/>
          <p:nvPr/>
        </p:nvSpPr>
        <p:spPr>
          <a:xfrm>
            <a:off x="7906893" y="2637102"/>
            <a:ext cx="15003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zh-CN" dirty="0"/>
              <a:t>Preliminary</a:t>
            </a:r>
            <a:endParaRPr lang="zh-CN" altLang="en-US" dirty="0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B1DD3C00-E5B5-E302-F1F4-ECF55DA8A466}"/>
              </a:ext>
            </a:extLst>
          </p:cNvPr>
          <p:cNvSpPr txBox="1"/>
          <p:nvPr/>
        </p:nvSpPr>
        <p:spPr>
          <a:xfrm>
            <a:off x="2960821" y="2637102"/>
            <a:ext cx="15003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zh-CN" dirty="0"/>
              <a:t>Preliminary</a:t>
            </a:r>
            <a:endParaRPr lang="zh-CN" altLang="en-US" dirty="0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51237CD4-951C-9BAF-1D73-A742AD25B357}"/>
              </a:ext>
            </a:extLst>
          </p:cNvPr>
          <p:cNvSpPr txBox="1"/>
          <p:nvPr/>
        </p:nvSpPr>
        <p:spPr>
          <a:xfrm>
            <a:off x="4275674" y="5996188"/>
            <a:ext cx="61791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zh-CN" dirty="0"/>
              <a:t>Hang Liu, Qi-An Zhang, in preparation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7">
                <a:extLst>
                  <a:ext uri="{FF2B5EF4-FFF2-40B4-BE49-F238E27FC236}">
                    <a16:creationId xmlns:a16="http://schemas.microsoft.com/office/drawing/2014/main" id="{45DDFE8C-D2D7-052F-F772-A481F03837B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84005" y="103994"/>
                <a:ext cx="3158109" cy="6463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kumimoji="1" sz="28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kumimoji="1" sz="24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" altLang="zh-CN" sz="36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" altLang="zh-CN" sz="36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𝜩</m:t>
                        </m:r>
                      </m:e>
                      <m:sub>
                        <m:r>
                          <a:rPr lang="en-US" altLang="zh-CN" sz="3600" b="1" i="1">
                            <a:latin typeface="Cambria Math" panose="02040503050406030204" pitchFamily="18" charset="0"/>
                          </a:rPr>
                          <m:t>𝒄</m:t>
                        </m:r>
                      </m:sub>
                    </m:sSub>
                    <m:r>
                      <a:rPr lang="en-US" altLang="zh-CN" sz="3600" b="1" i="0" smtClean="0">
                        <a:latin typeface="Cambria Math" panose="02040503050406030204" pitchFamily="18" charset="0"/>
                      </a:rPr>
                      <m:t>−</m:t>
                    </m:r>
                    <m:sSubSup>
                      <m:sSubSupPr>
                        <m:ctrlPr>
                          <a:rPr kumimoji="1" lang="en-US" altLang="zh-CN" sz="3600" b="1" i="1" smtClean="0">
                            <a:latin typeface="Cambria Math" panose="02040503050406030204" pitchFamily="18" charset="0"/>
                            <a:ea typeface="Microsoft YaHei" panose="020B0503020204020204" pitchFamily="34" charset="-122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n" altLang="zh-CN" sz="36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𝜩</m:t>
                        </m:r>
                      </m:e>
                      <m:sub>
                        <m:r>
                          <a:rPr kumimoji="1" lang="en-US" altLang="zh-CN" sz="3600" b="1" i="1" smtClean="0">
                            <a:latin typeface="Cambria Math" panose="02040503050406030204" pitchFamily="18" charset="0"/>
                            <a:ea typeface="Microsoft YaHei" panose="020B0503020204020204" pitchFamily="34" charset="-122"/>
                            <a:cs typeface="Times New Roman" panose="02020603050405020304" pitchFamily="18" charset="0"/>
                          </a:rPr>
                          <m:t>𝒄</m:t>
                        </m:r>
                      </m:sub>
                      <m:sup>
                        <m:r>
                          <a:rPr kumimoji="1" lang="en-US" altLang="zh-CN" sz="3600" b="1" i="1" smtClean="0">
                            <a:latin typeface="Cambria Math" panose="02040503050406030204" pitchFamily="18" charset="0"/>
                            <a:ea typeface="Microsoft YaHei" panose="020B0503020204020204" pitchFamily="34" charset="-122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bSup>
                  </m:oMath>
                </a14:m>
                <a:r>
                  <a:rPr kumimoji="1" lang="en-US" altLang="zh-CN" sz="3600" b="1" dirty="0">
                    <a:latin typeface="Times New Roman" panose="02020603050405020304" pitchFamily="18" charset="0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 mixing</a:t>
                </a:r>
              </a:p>
            </p:txBody>
          </p:sp>
        </mc:Choice>
        <mc:Fallback xmlns="">
          <p:sp>
            <p:nvSpPr>
              <p:cNvPr id="14" name="TextBox 7">
                <a:extLst>
                  <a:ext uri="{FF2B5EF4-FFF2-40B4-BE49-F238E27FC236}">
                    <a16:creationId xmlns:a16="http://schemas.microsoft.com/office/drawing/2014/main" id="{45DDFE8C-D2D7-052F-F772-A481F03837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84005" y="103994"/>
                <a:ext cx="3158109" cy="646331"/>
              </a:xfrm>
              <a:prstGeom prst="rect">
                <a:avLst/>
              </a:prstGeom>
              <a:blipFill>
                <a:blip r:embed="rId4"/>
                <a:stretch>
                  <a:fillRect l="-1600" t="-15385" r="-5200" b="-32692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图片 14">
            <a:extLst>
              <a:ext uri="{FF2B5EF4-FFF2-40B4-BE49-F238E27FC236}">
                <a16:creationId xmlns:a16="http://schemas.microsoft.com/office/drawing/2014/main" id="{B1373A4A-7BBA-52D9-0D16-C489D6AC53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2878" y="963722"/>
            <a:ext cx="4482661" cy="1257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8328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线连接符 2">
            <a:extLst>
              <a:ext uri="{FF2B5EF4-FFF2-40B4-BE49-F238E27FC236}">
                <a16:creationId xmlns:a16="http://schemas.microsoft.com/office/drawing/2014/main" id="{E3FE959E-3735-A445-B207-D0AF98ABF063}"/>
              </a:ext>
            </a:extLst>
          </p:cNvPr>
          <p:cNvCxnSpPr>
            <a:cxnSpLocks/>
          </p:cNvCxnSpPr>
          <p:nvPr/>
        </p:nvCxnSpPr>
        <p:spPr bwMode="auto">
          <a:xfrm>
            <a:off x="320040" y="762000"/>
            <a:ext cx="11551920" cy="0"/>
          </a:xfrm>
          <a:prstGeom prst="line">
            <a:avLst/>
          </a:prstGeom>
          <a:solidFill>
            <a:srgbClr val="FFCC99">
              <a:alpha val="50000"/>
            </a:srgbClr>
          </a:solidFill>
          <a:ln w="38100">
            <a:gradFill>
              <a:gsLst>
                <a:gs pos="0">
                  <a:srgbClr val="0432FF"/>
                </a:gs>
                <a:gs pos="34000">
                  <a:srgbClr val="00B050"/>
                </a:gs>
                <a:gs pos="66000">
                  <a:srgbClr val="FFFF00"/>
                </a:gs>
                <a:gs pos="100000">
                  <a:srgbClr val="FF0000"/>
                </a:gs>
              </a:gsLst>
              <a:lin ang="4800000" scaled="0"/>
            </a:gradFill>
          </a:ln>
          <a:effectLst/>
          <a:extLs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8ABDA69-ACFB-9242-ADEA-102759D2BB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9032400" y="385200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defTabSz="457200" rtl="0" eaLnBrk="1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STLiti" panose="02010800040101010101" pitchFamily="2" charset="-122"/>
                <a:ea typeface="STLiti" panose="02010800040101010101" pitchFamily="2" charset="-122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>
              <a:defRPr/>
            </a:pPr>
            <a:fld id="{B1FEEBC1-82E8-5D41-9FEE-969E72AB400E}" type="slidenum">
              <a:rPr lang="zh-CN" altLang="en-US" smtClean="0"/>
              <a:pPr>
                <a:defRPr/>
              </a:pPr>
              <a:t>3</a:t>
            </a:fld>
            <a:endParaRPr lang="en-US" altLang="zh-CN" dirty="0"/>
          </a:p>
        </p:txBody>
      </p:sp>
      <p:sp>
        <p:nvSpPr>
          <p:cNvPr id="4" name="TextBox 7">
            <a:extLst>
              <a:ext uri="{FF2B5EF4-FFF2-40B4-BE49-F238E27FC236}">
                <a16:creationId xmlns:a16="http://schemas.microsoft.com/office/drawing/2014/main" id="{1F5A295F-65D0-5742-90C1-8A16D9714E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9911" y="93108"/>
            <a:ext cx="167225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kumimoji="0" lang="en-US" altLang="zh-CN" sz="3600" b="1" dirty="0">
                <a:solidFill>
                  <a:srgbClr val="001CB6"/>
                </a:solidFill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Outline</a:t>
            </a:r>
            <a:endParaRPr kumimoji="0" lang="zh-CN" altLang="en-US" sz="3600" b="1" dirty="0">
              <a:solidFill>
                <a:srgbClr val="001CB6"/>
              </a:solidFill>
              <a:latin typeface="Times New Roman" panose="02020603050405020304" pitchFamily="18" charset="0"/>
              <a:ea typeface="SimHei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AC12ED86-F106-2721-8741-A8AEEA844B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0576" y="1310699"/>
            <a:ext cx="10887075" cy="5365669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571500" indent="-571500">
              <a:lnSpc>
                <a:spcPct val="150000"/>
              </a:lnSpc>
              <a:buFont typeface="Wingdings" pitchFamily="2" charset="2"/>
              <a:buChar char="ü"/>
            </a:pPr>
            <a:r>
              <a:rPr lang="en-US" altLang="zh-CN" b="1" dirty="0">
                <a:latin typeface="Times New Roman" charset="0"/>
                <a:ea typeface="Times New Roman" charset="0"/>
                <a:cs typeface="Times New Roman" charset="0"/>
              </a:rPr>
              <a:t>SU(3) in group theory</a:t>
            </a:r>
          </a:p>
          <a:p>
            <a:pPr marL="571500" indent="-571500">
              <a:lnSpc>
                <a:spcPct val="150000"/>
              </a:lnSpc>
              <a:buFont typeface="Wingdings" pitchFamily="2" charset="2"/>
              <a:buChar char="ü"/>
            </a:pPr>
            <a:r>
              <a:rPr lang="en-US" altLang="zh-CN" b="1" dirty="0">
                <a:latin typeface="Times New Roman" charset="0"/>
                <a:cs typeface="Times New Roman" charset="0"/>
              </a:rPr>
              <a:t>Weak</a:t>
            </a:r>
            <a:r>
              <a:rPr lang="zh-CN" altLang="en-US" b="1" dirty="0">
                <a:latin typeface="Times New Roman" charset="0"/>
                <a:cs typeface="Times New Roman" charset="0"/>
              </a:rPr>
              <a:t> </a:t>
            </a:r>
            <a:r>
              <a:rPr lang="en-US" altLang="zh-CN" b="1" dirty="0">
                <a:latin typeface="Times New Roman" charset="0"/>
                <a:cs typeface="Times New Roman" charset="0"/>
              </a:rPr>
              <a:t>Decay Effective Hamiltonian</a:t>
            </a:r>
            <a:endParaRPr lang="en-US" altLang="zh-CN" b="1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571500" indent="-571500">
              <a:lnSpc>
                <a:spcPct val="150000"/>
              </a:lnSpc>
              <a:buFont typeface="Wingdings" pitchFamily="2" charset="2"/>
              <a:buChar char="ü"/>
            </a:pPr>
            <a:r>
              <a:rPr lang="en-US" altLang="zh-CN" b="1" dirty="0">
                <a:latin typeface="Times New Roman" charset="0"/>
                <a:ea typeface="Times New Roman" charset="0"/>
                <a:cs typeface="Times New Roman" charset="0"/>
              </a:rPr>
              <a:t>SU(3) in </a:t>
            </a:r>
            <a:r>
              <a:rPr lang="en-US" altLang="zh-CN" b="1" dirty="0" err="1">
                <a:latin typeface="Times New Roman" charset="0"/>
                <a:ea typeface="Times New Roman" charset="0"/>
                <a:cs typeface="Times New Roman" charset="0"/>
              </a:rPr>
              <a:t>semileptonic</a:t>
            </a:r>
            <a:r>
              <a:rPr lang="en-US" altLang="zh-CN" b="1" dirty="0">
                <a:latin typeface="Times New Roman" charset="0"/>
                <a:ea typeface="Times New Roman" charset="0"/>
                <a:cs typeface="Times New Roman" charset="0"/>
              </a:rPr>
              <a:t> charmed baryon decays</a:t>
            </a:r>
            <a:r>
              <a:rPr lang="zh-CN" altLang="en-US" b="1" dirty="0">
                <a:latin typeface="Times New Roman" charset="0"/>
                <a:cs typeface="Times New Roman" charset="0"/>
              </a:rPr>
              <a:t> </a:t>
            </a:r>
            <a:endParaRPr lang="en-US" altLang="zh-CN" b="1" dirty="0">
              <a:latin typeface="Times New Roman" charset="0"/>
              <a:cs typeface="Times New Roman" charset="0"/>
            </a:endParaRPr>
          </a:p>
          <a:p>
            <a:pPr marL="571500" indent="-571500">
              <a:lnSpc>
                <a:spcPct val="150000"/>
              </a:lnSpc>
              <a:buFont typeface="Wingdings" pitchFamily="2" charset="2"/>
              <a:buChar char="ü"/>
            </a:pPr>
            <a:r>
              <a:rPr lang="en-US" altLang="zh-CN" b="1" dirty="0">
                <a:latin typeface="Times New Roman" charset="0"/>
                <a:cs typeface="Times New Roman" charset="0"/>
              </a:rPr>
              <a:t>SU(3) in nonleptonic decays:</a:t>
            </a:r>
          </a:p>
          <a:p>
            <a:pPr marL="1371600" lvl="2" indent="-571500">
              <a:lnSpc>
                <a:spcPct val="150000"/>
              </a:lnSpc>
              <a:buFont typeface="Wingdings" pitchFamily="2" charset="2"/>
              <a:buChar char="p"/>
            </a:pPr>
            <a:r>
              <a:rPr lang="en-US" altLang="zh-CN" sz="2800" b="1" dirty="0">
                <a:latin typeface="Times New Roman" charset="0"/>
                <a:ea typeface="Times New Roman" charset="0"/>
                <a:cs typeface="Times New Roman" charset="0"/>
              </a:rPr>
              <a:t>IRA vs TDA</a:t>
            </a:r>
            <a:endParaRPr lang="en-US" altLang="zh-CN" sz="1600" b="1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4041522"/>
      </p:ext>
    </p:extLst>
  </p:cSld>
  <p:clrMapOvr>
    <a:masterClrMapping/>
  </p:clrMapOvr>
  <p:transition advTm="3094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573D3908-414E-49BA-A689-ADB642E3FAB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53781C-E1F6-4315-A39D-61273F2E0596}" type="slidenum">
              <a:rPr lang="zh-CN" altLang="en-US" smtClean="0"/>
              <a:pPr/>
              <a:t>30</a:t>
            </a:fld>
            <a:endParaRPr lang="zh-CN" altLang="en-US" dirty="0"/>
          </a:p>
        </p:txBody>
      </p:sp>
      <p:cxnSp>
        <p:nvCxnSpPr>
          <p:cNvPr id="5" name="直线连接符 4">
            <a:extLst>
              <a:ext uri="{FF2B5EF4-FFF2-40B4-BE49-F238E27FC236}">
                <a16:creationId xmlns:a16="http://schemas.microsoft.com/office/drawing/2014/main" id="{2CEBE038-33BA-7445-F66D-645CBE734B15}"/>
              </a:ext>
            </a:extLst>
          </p:cNvPr>
          <p:cNvCxnSpPr>
            <a:cxnSpLocks/>
          </p:cNvCxnSpPr>
          <p:nvPr/>
        </p:nvCxnSpPr>
        <p:spPr bwMode="auto">
          <a:xfrm>
            <a:off x="320040" y="762000"/>
            <a:ext cx="11551920" cy="0"/>
          </a:xfrm>
          <a:prstGeom prst="line">
            <a:avLst/>
          </a:prstGeom>
          <a:solidFill>
            <a:srgbClr val="FFCC99">
              <a:alpha val="50000"/>
            </a:srgbClr>
          </a:solidFill>
          <a:ln w="38100">
            <a:gradFill>
              <a:gsLst>
                <a:gs pos="0">
                  <a:srgbClr val="0432FF"/>
                </a:gs>
                <a:gs pos="34000">
                  <a:srgbClr val="00B050"/>
                </a:gs>
                <a:gs pos="66000">
                  <a:srgbClr val="FFFF00"/>
                </a:gs>
                <a:gs pos="100000">
                  <a:srgbClr val="FF0000"/>
                </a:gs>
              </a:gsLst>
              <a:lin ang="4800000" scaled="0"/>
            </a:gradFill>
          </a:ln>
          <a:effectLst/>
          <a:extLs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6" name="灯片编号占位符 4">
            <a:extLst>
              <a:ext uri="{FF2B5EF4-FFF2-40B4-BE49-F238E27FC236}">
                <a16:creationId xmlns:a16="http://schemas.microsoft.com/office/drawing/2014/main" id="{D30C3942-0DFC-8FDE-9BA5-5DD84B811497}"/>
              </a:ext>
            </a:extLst>
          </p:cNvPr>
          <p:cNvSpPr txBox="1">
            <a:spLocks/>
          </p:cNvSpPr>
          <p:nvPr/>
        </p:nvSpPr>
        <p:spPr bwMode="auto">
          <a:xfrm>
            <a:off x="9032400" y="385200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457200" rtl="0" eaLnBrk="1" fontAlgn="base" latinLnBrk="0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STLiti" panose="02010800040101010101" pitchFamily="2" charset="-122"/>
                <a:ea typeface="STLiti" panose="02010800040101010101" pitchFamily="2" charset="-122"/>
                <a:cs typeface="+mn-cs"/>
              </a:defRPr>
            </a:lvl1pPr>
            <a:lvl2pPr marL="4572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>
              <a:defRPr/>
            </a:pPr>
            <a:fld id="{B1FEEBC1-82E8-5D41-9FEE-969E72AB400E}" type="slidenum">
              <a:rPr lang="zh-CN" altLang="en-US" smtClean="0"/>
              <a:pPr>
                <a:defRPr/>
              </a:pPr>
              <a:t>30</a:t>
            </a:fld>
            <a:endParaRPr lang="en-US" altLang="zh-CN" dirty="0"/>
          </a:p>
        </p:txBody>
      </p:sp>
      <p:sp>
        <p:nvSpPr>
          <p:cNvPr id="8" name="文本占位符 4">
            <a:extLst>
              <a:ext uri="{FF2B5EF4-FFF2-40B4-BE49-F238E27FC236}">
                <a16:creationId xmlns:a16="http://schemas.microsoft.com/office/drawing/2014/main" id="{D47B17FB-A0D3-4B43-A76B-088230DE699E}"/>
              </a:ext>
            </a:extLst>
          </p:cNvPr>
          <p:cNvSpPr txBox="1">
            <a:spLocks/>
          </p:cNvSpPr>
          <p:nvPr/>
        </p:nvSpPr>
        <p:spPr>
          <a:xfrm>
            <a:off x="265566" y="994538"/>
            <a:ext cx="11568144" cy="476579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CN" dirty="0"/>
              <a:t>Mixing angle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51237CD4-951C-9BAF-1D73-A742AD25B357}"/>
              </a:ext>
            </a:extLst>
          </p:cNvPr>
          <p:cNvSpPr txBox="1"/>
          <p:nvPr/>
        </p:nvSpPr>
        <p:spPr>
          <a:xfrm>
            <a:off x="3917524" y="6425477"/>
            <a:ext cx="61791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zh-CN" dirty="0"/>
              <a:t>Hang Liu, Qi-An Zhang, in preparation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7">
                <a:extLst>
                  <a:ext uri="{FF2B5EF4-FFF2-40B4-BE49-F238E27FC236}">
                    <a16:creationId xmlns:a16="http://schemas.microsoft.com/office/drawing/2014/main" id="{45DDFE8C-D2D7-052F-F772-A481F03837B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84005" y="103994"/>
                <a:ext cx="3158109" cy="6463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kumimoji="1" sz="28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kumimoji="1" sz="24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" altLang="zh-CN" sz="36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" altLang="zh-CN" sz="36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𝜩</m:t>
                        </m:r>
                      </m:e>
                      <m:sub>
                        <m:r>
                          <a:rPr lang="en-US" altLang="zh-CN" sz="3600" b="1" i="1">
                            <a:latin typeface="Cambria Math" panose="02040503050406030204" pitchFamily="18" charset="0"/>
                          </a:rPr>
                          <m:t>𝒄</m:t>
                        </m:r>
                      </m:sub>
                    </m:sSub>
                    <m:r>
                      <a:rPr lang="en-US" altLang="zh-CN" sz="3600" b="1" i="0" smtClean="0">
                        <a:latin typeface="Cambria Math" panose="02040503050406030204" pitchFamily="18" charset="0"/>
                      </a:rPr>
                      <m:t>−</m:t>
                    </m:r>
                    <m:sSubSup>
                      <m:sSubSupPr>
                        <m:ctrlPr>
                          <a:rPr kumimoji="1" lang="en-US" altLang="zh-CN" sz="3600" b="1" i="1" smtClean="0">
                            <a:latin typeface="Cambria Math" panose="02040503050406030204" pitchFamily="18" charset="0"/>
                            <a:ea typeface="Microsoft YaHei" panose="020B0503020204020204" pitchFamily="34" charset="-122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n" altLang="zh-CN" sz="36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𝜩</m:t>
                        </m:r>
                      </m:e>
                      <m:sub>
                        <m:r>
                          <a:rPr kumimoji="1" lang="en-US" altLang="zh-CN" sz="3600" b="1" i="1" smtClean="0">
                            <a:latin typeface="Cambria Math" panose="02040503050406030204" pitchFamily="18" charset="0"/>
                            <a:ea typeface="Microsoft YaHei" panose="020B0503020204020204" pitchFamily="34" charset="-122"/>
                            <a:cs typeface="Times New Roman" panose="02020603050405020304" pitchFamily="18" charset="0"/>
                          </a:rPr>
                          <m:t>𝒄</m:t>
                        </m:r>
                      </m:sub>
                      <m:sup>
                        <m:r>
                          <a:rPr kumimoji="1" lang="en-US" altLang="zh-CN" sz="3600" b="1" i="1" smtClean="0">
                            <a:latin typeface="Cambria Math" panose="02040503050406030204" pitchFamily="18" charset="0"/>
                            <a:ea typeface="Microsoft YaHei" panose="020B0503020204020204" pitchFamily="34" charset="-122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bSup>
                  </m:oMath>
                </a14:m>
                <a:r>
                  <a:rPr kumimoji="1" lang="en-US" altLang="zh-CN" sz="3600" b="1" dirty="0">
                    <a:latin typeface="Times New Roman" panose="02020603050405020304" pitchFamily="18" charset="0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 mixing</a:t>
                </a:r>
              </a:p>
            </p:txBody>
          </p:sp>
        </mc:Choice>
        <mc:Fallback xmlns="">
          <p:sp>
            <p:nvSpPr>
              <p:cNvPr id="14" name="TextBox 7">
                <a:extLst>
                  <a:ext uri="{FF2B5EF4-FFF2-40B4-BE49-F238E27FC236}">
                    <a16:creationId xmlns:a16="http://schemas.microsoft.com/office/drawing/2014/main" id="{45DDFE8C-D2D7-052F-F772-A481F03837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84005" y="103994"/>
                <a:ext cx="3158109" cy="646331"/>
              </a:xfrm>
              <a:prstGeom prst="rect">
                <a:avLst/>
              </a:prstGeom>
              <a:blipFill>
                <a:blip r:embed="rId4"/>
                <a:stretch>
                  <a:fillRect l="-1600" t="-15385" r="-5200" b="-32692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图片 10">
            <a:extLst>
              <a:ext uri="{FF2B5EF4-FFF2-40B4-BE49-F238E27FC236}">
                <a16:creationId xmlns:a16="http://schemas.microsoft.com/office/drawing/2014/main" id="{CBBA894B-CCEF-F275-1818-CFEB4E34448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28" r="48345"/>
          <a:stretch/>
        </p:blipFill>
        <p:spPr>
          <a:xfrm>
            <a:off x="6669558" y="1844352"/>
            <a:ext cx="4557278" cy="356269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C1C4616C-1286-236F-3426-B75332CF2E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58" y="1813189"/>
            <a:ext cx="6311900" cy="3644900"/>
          </a:xfrm>
          <a:prstGeom prst="rect">
            <a:avLst/>
          </a:prstGeom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id="{7C20EAB8-733C-7903-2306-960CB2D322C5}"/>
              </a:ext>
            </a:extLst>
          </p:cNvPr>
          <p:cNvSpPr txBox="1"/>
          <p:nvPr/>
        </p:nvSpPr>
        <p:spPr>
          <a:xfrm>
            <a:off x="1472334" y="5716007"/>
            <a:ext cx="18221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zh-CN" altLang="en-US" sz="2400" dirty="0"/>
              <a:t>直接拟合</a:t>
            </a:r>
            <a:endParaRPr lang="zh-CN" altLang="en-US" sz="2400" dirty="0"/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D5FEC26F-1E0B-6116-4D8C-D0D9AC688CA8}"/>
              </a:ext>
            </a:extLst>
          </p:cNvPr>
          <p:cNvSpPr txBox="1"/>
          <p:nvPr/>
        </p:nvSpPr>
        <p:spPr>
          <a:xfrm>
            <a:off x="7922903" y="5610531"/>
            <a:ext cx="19491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zh-CN" altLang="en-US" sz="2400" dirty="0"/>
              <a:t>求解本征</a:t>
            </a:r>
            <a:endParaRPr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02953719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573D3908-414E-49BA-A689-ADB642E3FAB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53781C-E1F6-4315-A39D-61273F2E0596}" type="slidenum">
              <a:rPr lang="zh-CN" altLang="en-US" smtClean="0"/>
              <a:pPr/>
              <a:t>31</a:t>
            </a:fld>
            <a:endParaRPr lang="zh-CN" altLang="en-US" dirty="0"/>
          </a:p>
        </p:txBody>
      </p:sp>
      <p:cxnSp>
        <p:nvCxnSpPr>
          <p:cNvPr id="5" name="直线连接符 4">
            <a:extLst>
              <a:ext uri="{FF2B5EF4-FFF2-40B4-BE49-F238E27FC236}">
                <a16:creationId xmlns:a16="http://schemas.microsoft.com/office/drawing/2014/main" id="{2CEBE038-33BA-7445-F66D-645CBE734B15}"/>
              </a:ext>
            </a:extLst>
          </p:cNvPr>
          <p:cNvCxnSpPr>
            <a:cxnSpLocks/>
          </p:cNvCxnSpPr>
          <p:nvPr/>
        </p:nvCxnSpPr>
        <p:spPr bwMode="auto">
          <a:xfrm>
            <a:off x="320040" y="762000"/>
            <a:ext cx="11551920" cy="0"/>
          </a:xfrm>
          <a:prstGeom prst="line">
            <a:avLst/>
          </a:prstGeom>
          <a:solidFill>
            <a:srgbClr val="FFCC99">
              <a:alpha val="50000"/>
            </a:srgbClr>
          </a:solidFill>
          <a:ln w="38100">
            <a:gradFill>
              <a:gsLst>
                <a:gs pos="0">
                  <a:srgbClr val="0432FF"/>
                </a:gs>
                <a:gs pos="34000">
                  <a:srgbClr val="00B050"/>
                </a:gs>
                <a:gs pos="66000">
                  <a:srgbClr val="FFFF00"/>
                </a:gs>
                <a:gs pos="100000">
                  <a:srgbClr val="FF0000"/>
                </a:gs>
              </a:gsLst>
              <a:lin ang="4800000" scaled="0"/>
            </a:gradFill>
          </a:ln>
          <a:effectLst/>
          <a:extLs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6" name="灯片编号占位符 4">
            <a:extLst>
              <a:ext uri="{FF2B5EF4-FFF2-40B4-BE49-F238E27FC236}">
                <a16:creationId xmlns:a16="http://schemas.microsoft.com/office/drawing/2014/main" id="{D30C3942-0DFC-8FDE-9BA5-5DD84B811497}"/>
              </a:ext>
            </a:extLst>
          </p:cNvPr>
          <p:cNvSpPr txBox="1">
            <a:spLocks/>
          </p:cNvSpPr>
          <p:nvPr/>
        </p:nvSpPr>
        <p:spPr bwMode="auto">
          <a:xfrm>
            <a:off x="9032400" y="385200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457200" rtl="0" eaLnBrk="1" fontAlgn="base" latinLnBrk="0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STLiti" panose="02010800040101010101" pitchFamily="2" charset="-122"/>
                <a:ea typeface="STLiti" panose="02010800040101010101" pitchFamily="2" charset="-122"/>
                <a:cs typeface="+mn-cs"/>
              </a:defRPr>
            </a:lvl1pPr>
            <a:lvl2pPr marL="4572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>
              <a:defRPr/>
            </a:pPr>
            <a:fld id="{B1FEEBC1-82E8-5D41-9FEE-969E72AB400E}" type="slidenum">
              <a:rPr lang="zh-CN" altLang="en-US" smtClean="0"/>
              <a:pPr>
                <a:defRPr/>
              </a:pPr>
              <a:t>31</a:t>
            </a:fld>
            <a:endParaRPr lang="en-US" altLang="zh-CN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7">
                <a:extLst>
                  <a:ext uri="{FF2B5EF4-FFF2-40B4-BE49-F238E27FC236}">
                    <a16:creationId xmlns:a16="http://schemas.microsoft.com/office/drawing/2014/main" id="{45DDFE8C-D2D7-052F-F772-A481F03837B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84005" y="103994"/>
                <a:ext cx="3158109" cy="6463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kumimoji="1" sz="28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kumimoji="1" sz="24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" altLang="zh-CN" sz="36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" altLang="zh-CN" sz="36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𝜩</m:t>
                        </m:r>
                      </m:e>
                      <m:sub>
                        <m:r>
                          <a:rPr lang="en-US" altLang="zh-CN" sz="3600" b="1" i="1">
                            <a:latin typeface="Cambria Math" panose="02040503050406030204" pitchFamily="18" charset="0"/>
                          </a:rPr>
                          <m:t>𝒄</m:t>
                        </m:r>
                      </m:sub>
                    </m:sSub>
                    <m:r>
                      <a:rPr lang="en-US" altLang="zh-CN" sz="3600" b="1" i="0" smtClean="0">
                        <a:latin typeface="Cambria Math" panose="02040503050406030204" pitchFamily="18" charset="0"/>
                      </a:rPr>
                      <m:t>−</m:t>
                    </m:r>
                    <m:sSubSup>
                      <m:sSubSupPr>
                        <m:ctrlPr>
                          <a:rPr kumimoji="1" lang="en-US" altLang="zh-CN" sz="3600" b="1" i="1" smtClean="0">
                            <a:latin typeface="Cambria Math" panose="02040503050406030204" pitchFamily="18" charset="0"/>
                            <a:ea typeface="Microsoft YaHei" panose="020B0503020204020204" pitchFamily="34" charset="-122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n" altLang="zh-CN" sz="36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𝜩</m:t>
                        </m:r>
                      </m:e>
                      <m:sub>
                        <m:r>
                          <a:rPr kumimoji="1" lang="en-US" altLang="zh-CN" sz="3600" b="1" i="1" smtClean="0">
                            <a:latin typeface="Cambria Math" panose="02040503050406030204" pitchFamily="18" charset="0"/>
                            <a:ea typeface="Microsoft YaHei" panose="020B0503020204020204" pitchFamily="34" charset="-122"/>
                            <a:cs typeface="Times New Roman" panose="02020603050405020304" pitchFamily="18" charset="0"/>
                          </a:rPr>
                          <m:t>𝒄</m:t>
                        </m:r>
                      </m:sub>
                      <m:sup>
                        <m:r>
                          <a:rPr kumimoji="1" lang="en-US" altLang="zh-CN" sz="3600" b="1" i="1" smtClean="0">
                            <a:latin typeface="Cambria Math" panose="02040503050406030204" pitchFamily="18" charset="0"/>
                            <a:ea typeface="Microsoft YaHei" panose="020B0503020204020204" pitchFamily="34" charset="-122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bSup>
                  </m:oMath>
                </a14:m>
                <a:r>
                  <a:rPr kumimoji="1" lang="en-US" altLang="zh-CN" sz="3600" b="1" dirty="0">
                    <a:latin typeface="Times New Roman" panose="02020603050405020304" pitchFamily="18" charset="0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 mixing</a:t>
                </a:r>
              </a:p>
            </p:txBody>
          </p:sp>
        </mc:Choice>
        <mc:Fallback xmlns="">
          <p:sp>
            <p:nvSpPr>
              <p:cNvPr id="14" name="TextBox 7">
                <a:extLst>
                  <a:ext uri="{FF2B5EF4-FFF2-40B4-BE49-F238E27FC236}">
                    <a16:creationId xmlns:a16="http://schemas.microsoft.com/office/drawing/2014/main" id="{45DDFE8C-D2D7-052F-F772-A481F03837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84005" y="103994"/>
                <a:ext cx="3158109" cy="646331"/>
              </a:xfrm>
              <a:prstGeom prst="rect">
                <a:avLst/>
              </a:prstGeom>
              <a:blipFill>
                <a:blip r:embed="rId4"/>
                <a:stretch>
                  <a:fillRect l="-1600" t="-15385" r="-5200" b="-32692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图片 6">
            <a:extLst>
              <a:ext uri="{FF2B5EF4-FFF2-40B4-BE49-F238E27FC236}">
                <a16:creationId xmlns:a16="http://schemas.microsoft.com/office/drawing/2014/main" id="{66247B4F-FC82-81F1-E76F-1076320069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262" y="3125758"/>
            <a:ext cx="3035852" cy="313441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7ABB62D-C2CA-B477-B9AD-DD323A8ED7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702" y="1045038"/>
            <a:ext cx="2060713" cy="2080720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E75E9B49-4AA5-BF00-9821-434D8CE9D661}"/>
              </a:ext>
            </a:extLst>
          </p:cNvPr>
          <p:cNvSpPr txBox="1"/>
          <p:nvPr/>
        </p:nvSpPr>
        <p:spPr>
          <a:xfrm>
            <a:off x="5525465" y="1251382"/>
            <a:ext cx="6102626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zh-CN" sz="2800" dirty="0"/>
              <a:t>Small mixing angle: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kumimoji="1" lang="en-US" altLang="zh-CN" sz="2800" dirty="0"/>
              <a:t>SU(3) breaking 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kumimoji="1" lang="en-US" altLang="zh-CN" sz="2800" dirty="0"/>
              <a:t>Heavy</a:t>
            </a:r>
            <a:r>
              <a:rPr kumimoji="1" lang="zh-CN" altLang="en-US" sz="2800" dirty="0"/>
              <a:t> </a:t>
            </a:r>
            <a:r>
              <a:rPr kumimoji="1" lang="en-US" altLang="zh-CN" sz="2800" dirty="0"/>
              <a:t>quark symmetry breaking</a:t>
            </a: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12545067-4D19-30B5-553F-436A0AA9D76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5465" y="3187700"/>
            <a:ext cx="5689600" cy="3670300"/>
          </a:xfrm>
          <a:prstGeom prst="rect">
            <a:avLst/>
          </a:prstGeom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id="{EF7C620B-03C4-4773-3881-5E5D51761352}"/>
              </a:ext>
            </a:extLst>
          </p:cNvPr>
          <p:cNvSpPr txBox="1"/>
          <p:nvPr/>
        </p:nvSpPr>
        <p:spPr>
          <a:xfrm>
            <a:off x="6275937" y="3391685"/>
            <a:ext cx="3556553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kumimoji="1" lang="en-US" altLang="zh-CN" dirty="0"/>
              <a:t>Charm</a:t>
            </a:r>
            <a:r>
              <a:rPr kumimoji="1" lang="zh-CN" altLang="en-US" dirty="0"/>
              <a:t> </a:t>
            </a:r>
            <a:r>
              <a:rPr kumimoji="1" lang="en-US" altLang="zh-CN" dirty="0"/>
              <a:t>quark mass dependence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70879114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线连接符 2">
            <a:extLst>
              <a:ext uri="{FF2B5EF4-FFF2-40B4-BE49-F238E27FC236}">
                <a16:creationId xmlns:a16="http://schemas.microsoft.com/office/drawing/2014/main" id="{E3FE959E-3735-A445-B207-D0AF98ABF063}"/>
              </a:ext>
            </a:extLst>
          </p:cNvPr>
          <p:cNvCxnSpPr>
            <a:cxnSpLocks/>
          </p:cNvCxnSpPr>
          <p:nvPr/>
        </p:nvCxnSpPr>
        <p:spPr bwMode="auto">
          <a:xfrm>
            <a:off x="320040" y="762000"/>
            <a:ext cx="11551920" cy="0"/>
          </a:xfrm>
          <a:prstGeom prst="line">
            <a:avLst/>
          </a:prstGeom>
          <a:solidFill>
            <a:srgbClr val="FFCC99">
              <a:alpha val="50000"/>
            </a:srgbClr>
          </a:solidFill>
          <a:ln w="38100">
            <a:gradFill>
              <a:gsLst>
                <a:gs pos="0">
                  <a:srgbClr val="0432FF"/>
                </a:gs>
                <a:gs pos="34000">
                  <a:srgbClr val="00B050"/>
                </a:gs>
                <a:gs pos="66000">
                  <a:srgbClr val="FFFF00"/>
                </a:gs>
                <a:gs pos="100000">
                  <a:srgbClr val="FF0000"/>
                </a:gs>
              </a:gsLst>
              <a:lin ang="4800000" scaled="0"/>
            </a:gradFill>
          </a:ln>
          <a:effectLst/>
          <a:extLs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8ABDA69-ACFB-9242-ADEA-102759D2BB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9032400" y="385200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defTabSz="457200" rtl="0" eaLnBrk="1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STLiti" panose="02010800040101010101" pitchFamily="2" charset="-122"/>
                <a:ea typeface="STLiti" panose="02010800040101010101" pitchFamily="2" charset="-122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>
              <a:defRPr/>
            </a:pPr>
            <a:fld id="{B1FEEBC1-82E8-5D41-9FEE-969E72AB400E}" type="slidenum">
              <a:rPr lang="zh-CN" altLang="en-US" smtClean="0"/>
              <a:pPr>
                <a:defRPr/>
              </a:pPr>
              <a:t>32</a:t>
            </a:fld>
            <a:endParaRPr lang="en-US" altLang="zh-CN" dirty="0"/>
          </a:p>
        </p:txBody>
      </p:sp>
      <p:sp>
        <p:nvSpPr>
          <p:cNvPr id="21" name="TextBox 7">
            <a:extLst>
              <a:ext uri="{FF2B5EF4-FFF2-40B4-BE49-F238E27FC236}">
                <a16:creationId xmlns:a16="http://schemas.microsoft.com/office/drawing/2014/main" id="{0BBB1409-C222-F027-8ADB-69961025D3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9979" y="81098"/>
            <a:ext cx="577594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kumimoji="0" lang="en-US" altLang="zh-CN" sz="3600" b="1" dirty="0">
                <a:solidFill>
                  <a:srgbClr val="001CB6"/>
                </a:solidFill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SU(3) in nonleptonic decays</a:t>
            </a:r>
            <a:r>
              <a:rPr kumimoji="0" lang="zh-CN" altLang="en-US" sz="3600" b="1" dirty="0">
                <a:solidFill>
                  <a:srgbClr val="001CB6"/>
                </a:solidFill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 </a:t>
            </a:r>
            <a:endParaRPr kumimoji="0" lang="en-US" altLang="zh-CN" sz="3600" b="1" dirty="0">
              <a:solidFill>
                <a:srgbClr val="001CB6"/>
              </a:solidFill>
              <a:latin typeface="Times New Roman" panose="02020603050405020304" pitchFamily="18" charset="0"/>
              <a:ea typeface="SimHei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03A04F9D-37F0-3F42-1693-3E4CC7D3C2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501" y="914732"/>
            <a:ext cx="7294662" cy="3904541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C5B3E3FE-25B0-AA41-960A-B54BD8688440}"/>
              </a:ext>
            </a:extLst>
          </p:cNvPr>
          <p:cNvSpPr txBox="1"/>
          <p:nvPr/>
        </p:nvSpPr>
        <p:spPr>
          <a:xfrm>
            <a:off x="2556131" y="5758602"/>
            <a:ext cx="60985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/>
              <a:t>• with reduced amplitudes</a:t>
            </a:r>
          </a:p>
        </p:txBody>
      </p:sp>
    </p:spTree>
    <p:extLst>
      <p:ext uri="{BB962C8B-B14F-4D97-AF65-F5344CB8AC3E}">
        <p14:creationId xmlns:p14="http://schemas.microsoft.com/office/powerpoint/2010/main" val="2757099376"/>
      </p:ext>
    </p:extLst>
  </p:cSld>
  <p:clrMapOvr>
    <a:masterClrMapping/>
  </p:clrMapOvr>
  <p:transition advTm="3094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线连接符 2">
            <a:extLst>
              <a:ext uri="{FF2B5EF4-FFF2-40B4-BE49-F238E27FC236}">
                <a16:creationId xmlns:a16="http://schemas.microsoft.com/office/drawing/2014/main" id="{E3FE959E-3735-A445-B207-D0AF98ABF063}"/>
              </a:ext>
            </a:extLst>
          </p:cNvPr>
          <p:cNvCxnSpPr>
            <a:cxnSpLocks/>
          </p:cNvCxnSpPr>
          <p:nvPr/>
        </p:nvCxnSpPr>
        <p:spPr bwMode="auto">
          <a:xfrm>
            <a:off x="320040" y="762000"/>
            <a:ext cx="11551920" cy="0"/>
          </a:xfrm>
          <a:prstGeom prst="line">
            <a:avLst/>
          </a:prstGeom>
          <a:solidFill>
            <a:srgbClr val="FFCC99">
              <a:alpha val="50000"/>
            </a:srgbClr>
          </a:solidFill>
          <a:ln w="38100">
            <a:gradFill>
              <a:gsLst>
                <a:gs pos="0">
                  <a:srgbClr val="0432FF"/>
                </a:gs>
                <a:gs pos="34000">
                  <a:srgbClr val="00B050"/>
                </a:gs>
                <a:gs pos="66000">
                  <a:srgbClr val="FFFF00"/>
                </a:gs>
                <a:gs pos="100000">
                  <a:srgbClr val="FF0000"/>
                </a:gs>
              </a:gsLst>
              <a:lin ang="4800000" scaled="0"/>
            </a:gradFill>
          </a:ln>
          <a:effectLst/>
          <a:extLs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8ABDA69-ACFB-9242-ADEA-102759D2BB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9032400" y="385200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defTabSz="457200" rtl="0" eaLnBrk="1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STLiti" panose="02010800040101010101" pitchFamily="2" charset="-122"/>
                <a:ea typeface="STLiti" panose="02010800040101010101" pitchFamily="2" charset="-122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>
              <a:defRPr/>
            </a:pPr>
            <a:fld id="{B1FEEBC1-82E8-5D41-9FEE-969E72AB400E}" type="slidenum">
              <a:rPr lang="zh-CN" altLang="en-US" smtClean="0"/>
              <a:pPr>
                <a:defRPr/>
              </a:pPr>
              <a:t>33</a:t>
            </a:fld>
            <a:endParaRPr lang="en-US" altLang="zh-CN" dirty="0"/>
          </a:p>
        </p:txBody>
      </p:sp>
      <p:sp>
        <p:nvSpPr>
          <p:cNvPr id="21" name="TextBox 7">
            <a:extLst>
              <a:ext uri="{FF2B5EF4-FFF2-40B4-BE49-F238E27FC236}">
                <a16:creationId xmlns:a16="http://schemas.microsoft.com/office/drawing/2014/main" id="{0BBB1409-C222-F027-8ADB-69961025D3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9979" y="81098"/>
            <a:ext cx="577594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kumimoji="0" lang="en-US" altLang="zh-CN" sz="3600" b="1" dirty="0">
                <a:solidFill>
                  <a:srgbClr val="001CB6"/>
                </a:solidFill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SU(3) in nonleptonic decays</a:t>
            </a:r>
            <a:r>
              <a:rPr kumimoji="0" lang="zh-CN" altLang="en-US" sz="3600" b="1" dirty="0">
                <a:solidFill>
                  <a:srgbClr val="001CB6"/>
                </a:solidFill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 </a:t>
            </a:r>
            <a:endParaRPr kumimoji="0" lang="en-US" altLang="zh-CN" sz="3600" b="1" dirty="0">
              <a:solidFill>
                <a:srgbClr val="001CB6"/>
              </a:solidFill>
              <a:latin typeface="Times New Roman" panose="02020603050405020304" pitchFamily="18" charset="0"/>
              <a:ea typeface="SimHei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A97FC89D-A60B-7591-F57A-CCEDEB3510D9}"/>
              </a:ext>
            </a:extLst>
          </p:cNvPr>
          <p:cNvSpPr/>
          <p:nvPr/>
        </p:nvSpPr>
        <p:spPr>
          <a:xfrm>
            <a:off x="769035" y="981325"/>
            <a:ext cx="484940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s-IS" altLang="zh-CN" sz="2400" b="1" dirty="0">
                <a:latin typeface="SimSun" panose="02010600030101010101" pitchFamily="2" charset="-122"/>
                <a:ea typeface="SimSun" panose="02010600030101010101" pitchFamily="2" charset="-122"/>
              </a:rPr>
              <a:t>Topological Diagram Amplitude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B50EF45D-51BC-D899-AAAE-F00946756DFD}"/>
              </a:ext>
            </a:extLst>
          </p:cNvPr>
          <p:cNvSpPr txBox="1"/>
          <p:nvPr/>
        </p:nvSpPr>
        <p:spPr>
          <a:xfrm>
            <a:off x="6394174" y="1972721"/>
            <a:ext cx="6102626" cy="39039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1) 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color-allowed tree amplitude</a:t>
            </a:r>
          </a:p>
          <a:p>
            <a:pPr>
              <a:lnSpc>
                <a:spcPct val="150000"/>
              </a:lnSpc>
            </a:pP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2) C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color-suppressed tree diagram</a:t>
            </a:r>
          </a:p>
          <a:p>
            <a:pPr>
              <a:lnSpc>
                <a:spcPct val="150000"/>
              </a:lnSpc>
            </a:pP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3) E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W-exchange diagram</a:t>
            </a:r>
          </a:p>
          <a:p>
            <a:pPr>
              <a:lnSpc>
                <a:spcPct val="150000"/>
              </a:lnSpc>
            </a:pP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4) P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QCD penguin contributions</a:t>
            </a:r>
          </a:p>
          <a:p>
            <a:pPr>
              <a:lnSpc>
                <a:spcPct val="150000"/>
              </a:lnSpc>
            </a:pP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5) S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ﬂavor singlet QCD penguin</a:t>
            </a:r>
          </a:p>
          <a:p>
            <a:pPr>
              <a:lnSpc>
                <a:spcPct val="150000"/>
              </a:lnSpc>
            </a:pP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6) P</a:t>
            </a:r>
            <a:r>
              <a:rPr lang="zh-CN" alt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EW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electroweak penguin</a:t>
            </a:r>
            <a:endParaRPr lang="en-US" altLang="zh-C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F77C11F2-1FAC-8A59-E97D-6B08BA489D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103" y="2488893"/>
            <a:ext cx="5152846" cy="3387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945173"/>
      </p:ext>
    </p:extLst>
  </p:cSld>
  <p:clrMapOvr>
    <a:masterClrMapping/>
  </p:clrMapOvr>
  <p:transition advTm="3094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线连接符 2">
            <a:extLst>
              <a:ext uri="{FF2B5EF4-FFF2-40B4-BE49-F238E27FC236}">
                <a16:creationId xmlns:a16="http://schemas.microsoft.com/office/drawing/2014/main" id="{E3FE959E-3735-A445-B207-D0AF98ABF063}"/>
              </a:ext>
            </a:extLst>
          </p:cNvPr>
          <p:cNvCxnSpPr>
            <a:cxnSpLocks/>
          </p:cNvCxnSpPr>
          <p:nvPr/>
        </p:nvCxnSpPr>
        <p:spPr bwMode="auto">
          <a:xfrm>
            <a:off x="320040" y="762000"/>
            <a:ext cx="11551920" cy="0"/>
          </a:xfrm>
          <a:prstGeom prst="line">
            <a:avLst/>
          </a:prstGeom>
          <a:solidFill>
            <a:srgbClr val="FFCC99">
              <a:alpha val="50000"/>
            </a:srgbClr>
          </a:solidFill>
          <a:ln w="38100">
            <a:gradFill>
              <a:gsLst>
                <a:gs pos="0">
                  <a:srgbClr val="0432FF"/>
                </a:gs>
                <a:gs pos="34000">
                  <a:srgbClr val="00B050"/>
                </a:gs>
                <a:gs pos="66000">
                  <a:srgbClr val="FFFF00"/>
                </a:gs>
                <a:gs pos="100000">
                  <a:srgbClr val="FF0000"/>
                </a:gs>
              </a:gsLst>
              <a:lin ang="4800000" scaled="0"/>
            </a:gradFill>
          </a:ln>
          <a:effectLst/>
          <a:extLs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8ABDA69-ACFB-9242-ADEA-102759D2BB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9032400" y="385200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defTabSz="457200" rtl="0" eaLnBrk="1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STLiti" panose="02010800040101010101" pitchFamily="2" charset="-122"/>
                <a:ea typeface="STLiti" panose="02010800040101010101" pitchFamily="2" charset="-122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>
              <a:defRPr/>
            </a:pPr>
            <a:fld id="{B1FEEBC1-82E8-5D41-9FEE-969E72AB400E}" type="slidenum">
              <a:rPr lang="zh-CN" altLang="en-US" smtClean="0"/>
              <a:pPr>
                <a:defRPr/>
              </a:pPr>
              <a:t>34</a:t>
            </a:fld>
            <a:endParaRPr lang="en-US" altLang="zh-CN" dirty="0"/>
          </a:p>
        </p:txBody>
      </p:sp>
      <p:sp>
        <p:nvSpPr>
          <p:cNvPr id="21" name="TextBox 7">
            <a:extLst>
              <a:ext uri="{FF2B5EF4-FFF2-40B4-BE49-F238E27FC236}">
                <a16:creationId xmlns:a16="http://schemas.microsoft.com/office/drawing/2014/main" id="{0BBB1409-C222-F027-8ADB-69961025D3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9979" y="81098"/>
            <a:ext cx="577594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kumimoji="0" lang="en-US" altLang="zh-CN" sz="3600" b="1" dirty="0">
                <a:solidFill>
                  <a:srgbClr val="001CB6"/>
                </a:solidFill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SU(3) in nonleptonic decays</a:t>
            </a:r>
            <a:r>
              <a:rPr kumimoji="0" lang="zh-CN" altLang="en-US" sz="3600" b="1" dirty="0">
                <a:solidFill>
                  <a:srgbClr val="001CB6"/>
                </a:solidFill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 </a:t>
            </a:r>
            <a:endParaRPr kumimoji="0" lang="en-US" altLang="zh-CN" sz="3600" b="1" dirty="0">
              <a:solidFill>
                <a:srgbClr val="001CB6"/>
              </a:solidFill>
              <a:latin typeface="Times New Roman" panose="02020603050405020304" pitchFamily="18" charset="0"/>
              <a:ea typeface="SimHei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7FC1D11C-5BC0-873C-BE74-E804EA746122}"/>
              </a:ext>
            </a:extLst>
          </p:cNvPr>
          <p:cNvSpPr/>
          <p:nvPr/>
        </p:nvSpPr>
        <p:spPr>
          <a:xfrm>
            <a:off x="271057" y="796572"/>
            <a:ext cx="59378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s-IS" altLang="zh-CN" sz="2400" b="1" dirty="0">
                <a:latin typeface="SimSun" panose="02010600030101010101" pitchFamily="2" charset="-122"/>
                <a:ea typeface="SimSun" panose="02010600030101010101" pitchFamily="2" charset="-122"/>
              </a:rPr>
              <a:t>Irreducible Representation Amplitude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072616B7-5C09-E41B-E85E-32D9033E86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4825" y="2047162"/>
            <a:ext cx="11963712" cy="175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33234"/>
      </p:ext>
    </p:extLst>
  </p:cSld>
  <p:clrMapOvr>
    <a:masterClrMapping/>
  </p:clrMapOvr>
  <p:transition advTm="3094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线连接符 2">
            <a:extLst>
              <a:ext uri="{FF2B5EF4-FFF2-40B4-BE49-F238E27FC236}">
                <a16:creationId xmlns:a16="http://schemas.microsoft.com/office/drawing/2014/main" id="{E3FE959E-3735-A445-B207-D0AF98ABF063}"/>
              </a:ext>
            </a:extLst>
          </p:cNvPr>
          <p:cNvCxnSpPr>
            <a:cxnSpLocks/>
          </p:cNvCxnSpPr>
          <p:nvPr/>
        </p:nvCxnSpPr>
        <p:spPr bwMode="auto">
          <a:xfrm>
            <a:off x="320040" y="762000"/>
            <a:ext cx="11551920" cy="0"/>
          </a:xfrm>
          <a:prstGeom prst="line">
            <a:avLst/>
          </a:prstGeom>
          <a:solidFill>
            <a:srgbClr val="FFCC99">
              <a:alpha val="50000"/>
            </a:srgbClr>
          </a:solidFill>
          <a:ln w="38100">
            <a:gradFill>
              <a:gsLst>
                <a:gs pos="0">
                  <a:srgbClr val="0432FF"/>
                </a:gs>
                <a:gs pos="34000">
                  <a:srgbClr val="00B050"/>
                </a:gs>
                <a:gs pos="66000">
                  <a:srgbClr val="FFFF00"/>
                </a:gs>
                <a:gs pos="100000">
                  <a:srgbClr val="FF0000"/>
                </a:gs>
              </a:gsLst>
              <a:lin ang="4800000" scaled="0"/>
            </a:gradFill>
          </a:ln>
          <a:effectLst/>
          <a:extLs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8ABDA69-ACFB-9242-ADEA-102759D2BB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9032400" y="385200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defTabSz="457200" rtl="0" eaLnBrk="1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STLiti" panose="02010800040101010101" pitchFamily="2" charset="-122"/>
                <a:ea typeface="STLiti" panose="02010800040101010101" pitchFamily="2" charset="-122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>
              <a:defRPr/>
            </a:pPr>
            <a:fld id="{B1FEEBC1-82E8-5D41-9FEE-969E72AB400E}" type="slidenum">
              <a:rPr lang="zh-CN" altLang="en-US" smtClean="0"/>
              <a:pPr>
                <a:defRPr/>
              </a:pPr>
              <a:t>35</a:t>
            </a:fld>
            <a:endParaRPr lang="en-US" altLang="zh-CN" dirty="0"/>
          </a:p>
        </p:txBody>
      </p:sp>
      <p:sp>
        <p:nvSpPr>
          <p:cNvPr id="21" name="TextBox 7">
            <a:extLst>
              <a:ext uri="{FF2B5EF4-FFF2-40B4-BE49-F238E27FC236}">
                <a16:creationId xmlns:a16="http://schemas.microsoft.com/office/drawing/2014/main" id="{0BBB1409-C222-F027-8ADB-69961025D3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9979" y="81098"/>
            <a:ext cx="577594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kumimoji="0" lang="en-US" altLang="zh-CN" sz="3600" b="1" dirty="0">
                <a:solidFill>
                  <a:srgbClr val="001CB6"/>
                </a:solidFill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SU(3) in nonleptonic decays</a:t>
            </a:r>
            <a:r>
              <a:rPr kumimoji="0" lang="zh-CN" altLang="en-US" sz="3600" b="1" dirty="0">
                <a:solidFill>
                  <a:srgbClr val="001CB6"/>
                </a:solidFill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 </a:t>
            </a:r>
            <a:endParaRPr kumimoji="0" lang="en-US" altLang="zh-CN" sz="3600" b="1" dirty="0">
              <a:solidFill>
                <a:srgbClr val="001CB6"/>
              </a:solidFill>
              <a:latin typeface="Times New Roman" panose="02020603050405020304" pitchFamily="18" charset="0"/>
              <a:ea typeface="SimHei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FE429365-B030-600D-4A8F-427BCC3AA9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33" y="1334025"/>
            <a:ext cx="5152846" cy="3387782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6" name="矩形 5">
                <a:extLst>
                  <a:ext uri="{FF2B5EF4-FFF2-40B4-BE49-F238E27FC236}">
                    <a16:creationId xmlns:a16="http://schemas.microsoft.com/office/drawing/2014/main" id="{413A2AC7-802D-2299-2AB3-56BD788D8CB1}"/>
                  </a:ext>
                </a:extLst>
              </p:cNvPr>
              <p:cNvSpPr/>
              <p:nvPr/>
            </p:nvSpPr>
            <p:spPr>
              <a:xfrm>
                <a:off x="6676114" y="1334025"/>
                <a:ext cx="3270447" cy="193899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is-IS" altLang="zh-CN" sz="2400" b="1" dirty="0">
                    <a:latin typeface="SimSun" panose="02010600030101010101" pitchFamily="2" charset="-122"/>
                    <a:ea typeface="SimSun" panose="02010600030101010101" pitchFamily="2" charset="-122"/>
                  </a:rPr>
                  <a:t>TDA:</a:t>
                </a:r>
              </a:p>
              <a:p>
                <a:pPr marL="342900" indent="-342900">
                  <a:buFont typeface="Wingdings" pitchFamily="2" charset="2"/>
                  <a:buChar char="ü"/>
                </a:pPr>
                <a:r>
                  <a:rPr lang="is-IS" altLang="zh-CN" sz="2400" b="1" dirty="0">
                    <a:latin typeface="SimSun" panose="02010600030101010101" pitchFamily="2" charset="-122"/>
                    <a:ea typeface="SimSun" panose="02010600030101010101" pitchFamily="2" charset="-122"/>
                  </a:rPr>
                  <a:t>Very intuitive</a:t>
                </a:r>
              </a:p>
              <a:p>
                <a:pPr marL="342900" indent="-342900">
                  <a:buFont typeface="Wingdings" pitchFamily="2" charset="2"/>
                  <a:buChar char="ü"/>
                </a:pPr>
                <a:r>
                  <a:rPr lang="is-IS" altLang="zh-CN" sz="2400" b="1" dirty="0">
                    <a:latin typeface="SimSun" panose="02010600030101010101" pitchFamily="2" charset="-122"/>
                    <a:ea typeface="SimSun" panose="02010600030101010101" pitchFamily="2" charset="-122"/>
                  </a:rPr>
                  <a:t>Easy to estimate</a:t>
                </a:r>
              </a:p>
              <a:p>
                <a14:m>
                  <m:oMath xmlns:m="http://schemas.openxmlformats.org/officeDocument/2006/math">
                    <m:r>
                      <a:rPr lang="is-IS" altLang="zh-CN" sz="24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en-US" altLang="zh-CN" sz="24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is-IS" altLang="zh-CN" sz="2400" b="1" dirty="0">
                    <a:latin typeface="SimSun" panose="02010600030101010101" pitchFamily="2" charset="-122"/>
                    <a:ea typeface="SimSun" panose="02010600030101010101" pitchFamily="2" charset="-122"/>
                  </a:rPr>
                  <a:t>diagram by diagram</a:t>
                </a:r>
              </a:p>
              <a:p>
                <a14:m>
                  <m:oMath xmlns:m="http://schemas.openxmlformats.org/officeDocument/2006/math">
                    <m:r>
                      <a:rPr lang="is-IS" altLang="zh-CN" sz="24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en-US" altLang="zh-CN" sz="24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altLang="zh-CN" sz="24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is-IS" altLang="zh-CN" sz="2400" b="1" dirty="0">
                    <a:latin typeface="SimSun" panose="02010600030101010101" pitchFamily="2" charset="-122"/>
                    <a:ea typeface="SimSun" panose="02010600030101010101" pitchFamily="2" charset="-122"/>
                  </a:rPr>
                  <a:t>C-G coefficient</a:t>
                </a:r>
              </a:p>
            </p:txBody>
          </p:sp>
        </mc:Choice>
        <mc:Fallback>
          <p:sp>
            <p:nvSpPr>
              <p:cNvPr id="6" name="矩形 5">
                <a:extLst>
                  <a:ext uri="{FF2B5EF4-FFF2-40B4-BE49-F238E27FC236}">
                    <a16:creationId xmlns:a16="http://schemas.microsoft.com/office/drawing/2014/main" id="{413A2AC7-802D-2299-2AB3-56BD788D8CB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76114" y="1334025"/>
                <a:ext cx="3270447" cy="1938992"/>
              </a:xfrm>
              <a:prstGeom prst="rect">
                <a:avLst/>
              </a:prstGeom>
              <a:blipFill>
                <a:blip r:embed="rId4"/>
                <a:stretch>
                  <a:fillRect l="-3089" t="-2614" r="-1931" b="-588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矩形 8">
                <a:extLst>
                  <a:ext uri="{FF2B5EF4-FFF2-40B4-BE49-F238E27FC236}">
                    <a16:creationId xmlns:a16="http://schemas.microsoft.com/office/drawing/2014/main" id="{5D7F554B-82C3-C636-5C2D-A3EE0E9DFCF4}"/>
                  </a:ext>
                </a:extLst>
              </p:cNvPr>
              <p:cNvSpPr/>
              <p:nvPr/>
            </p:nvSpPr>
            <p:spPr>
              <a:xfrm>
                <a:off x="6676114" y="4721807"/>
                <a:ext cx="3018775" cy="156966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is-IS" altLang="zh-CN" sz="2400" b="1" dirty="0">
                    <a:latin typeface="SimSun" panose="02010600030101010101" pitchFamily="2" charset="-122"/>
                    <a:ea typeface="SimSun" panose="02010600030101010101" pitchFamily="2" charset="-122"/>
                  </a:rPr>
                  <a:t>IRA</a:t>
                </a:r>
              </a:p>
              <a:p>
                <a:pPr marL="342900" indent="-342900">
                  <a:buFont typeface="Wingdings" pitchFamily="2" charset="2"/>
                  <a:buChar char="ü"/>
                </a:pPr>
                <a:r>
                  <a:rPr lang="is-IS" altLang="zh-CN" sz="2400" b="1" dirty="0">
                    <a:latin typeface="SimSun" panose="02010600030101010101" pitchFamily="2" charset="-122"/>
                    <a:ea typeface="SimSun" panose="02010600030101010101" pitchFamily="2" charset="-122"/>
                  </a:rPr>
                  <a:t>Tensor formalism</a:t>
                </a:r>
              </a:p>
              <a:p>
                <a14:m>
                  <m:oMath xmlns:m="http://schemas.openxmlformats.org/officeDocument/2006/math">
                    <m:r>
                      <a:rPr lang="is-IS" altLang="zh-CN" sz="24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en-US" altLang="zh-CN" sz="24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is-IS" altLang="zh-CN" sz="2400" b="1" dirty="0">
                    <a:latin typeface="SimSun" panose="02010600030101010101" pitchFamily="2" charset="-122"/>
                    <a:ea typeface="SimSun" panose="02010600030101010101" pitchFamily="2" charset="-122"/>
                  </a:rPr>
                  <a:t> not intuitive</a:t>
                </a:r>
              </a:p>
              <a:p>
                <a:pPr/>
                <a14:m>
                  <m:oMath xmlns:m="http://schemas.openxmlformats.org/officeDocument/2006/math">
                    <m:r>
                      <a:rPr lang="is-IS" altLang="zh-CN" sz="24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is-IS" altLang="zh-CN" sz="2400" b="1" dirty="0">
                    <a:latin typeface="SimSun" panose="02010600030101010101" pitchFamily="2" charset="-122"/>
                    <a:ea typeface="SimSun" panose="02010600030101010101" pitchFamily="2" charset="-122"/>
                  </a:rPr>
                  <a:t> unknown</a:t>
                </a:r>
              </a:p>
            </p:txBody>
          </p:sp>
        </mc:Choice>
        <mc:Fallback>
          <p:sp>
            <p:nvSpPr>
              <p:cNvPr id="9" name="矩形 8">
                <a:extLst>
                  <a:ext uri="{FF2B5EF4-FFF2-40B4-BE49-F238E27FC236}">
                    <a16:creationId xmlns:a16="http://schemas.microsoft.com/office/drawing/2014/main" id="{5D7F554B-82C3-C636-5C2D-A3EE0E9DFCF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76114" y="4721807"/>
                <a:ext cx="3018775" cy="1569660"/>
              </a:xfrm>
              <a:prstGeom prst="rect">
                <a:avLst/>
              </a:prstGeom>
              <a:blipFill>
                <a:blip r:embed="rId5"/>
                <a:stretch>
                  <a:fillRect l="-3347" t="-4032" r="-2092" b="-725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60600981"/>
      </p:ext>
    </p:extLst>
  </p:cSld>
  <p:clrMapOvr>
    <a:masterClrMapping/>
  </p:clrMapOvr>
  <p:transition advTm="3094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线连接符 2">
            <a:extLst>
              <a:ext uri="{FF2B5EF4-FFF2-40B4-BE49-F238E27FC236}">
                <a16:creationId xmlns:a16="http://schemas.microsoft.com/office/drawing/2014/main" id="{E3FE959E-3735-A445-B207-D0AF98ABF063}"/>
              </a:ext>
            </a:extLst>
          </p:cNvPr>
          <p:cNvCxnSpPr>
            <a:cxnSpLocks/>
          </p:cNvCxnSpPr>
          <p:nvPr/>
        </p:nvCxnSpPr>
        <p:spPr bwMode="auto">
          <a:xfrm>
            <a:off x="320040" y="762000"/>
            <a:ext cx="11551920" cy="0"/>
          </a:xfrm>
          <a:prstGeom prst="line">
            <a:avLst/>
          </a:prstGeom>
          <a:solidFill>
            <a:srgbClr val="FFCC99">
              <a:alpha val="50000"/>
            </a:srgbClr>
          </a:solidFill>
          <a:ln w="38100">
            <a:gradFill>
              <a:gsLst>
                <a:gs pos="0">
                  <a:srgbClr val="0432FF"/>
                </a:gs>
                <a:gs pos="34000">
                  <a:srgbClr val="00B050"/>
                </a:gs>
                <a:gs pos="66000">
                  <a:srgbClr val="FFFF00"/>
                </a:gs>
                <a:gs pos="100000">
                  <a:srgbClr val="FF0000"/>
                </a:gs>
              </a:gsLst>
              <a:lin ang="4800000" scaled="0"/>
            </a:gradFill>
          </a:ln>
          <a:effectLst/>
          <a:extLs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8ABDA69-ACFB-9242-ADEA-102759D2BB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9032400" y="385200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defTabSz="457200" rtl="0" eaLnBrk="1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STLiti" panose="02010800040101010101" pitchFamily="2" charset="-122"/>
                <a:ea typeface="STLiti" panose="02010800040101010101" pitchFamily="2" charset="-122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>
              <a:defRPr/>
            </a:pPr>
            <a:fld id="{B1FEEBC1-82E8-5D41-9FEE-969E72AB400E}" type="slidenum">
              <a:rPr lang="zh-CN" altLang="en-US" smtClean="0"/>
              <a:pPr>
                <a:defRPr/>
              </a:pPr>
              <a:t>36</a:t>
            </a:fld>
            <a:endParaRPr lang="en-US" altLang="zh-CN" dirty="0"/>
          </a:p>
        </p:txBody>
      </p:sp>
      <p:sp>
        <p:nvSpPr>
          <p:cNvPr id="21" name="TextBox 7">
            <a:extLst>
              <a:ext uri="{FF2B5EF4-FFF2-40B4-BE49-F238E27FC236}">
                <a16:creationId xmlns:a16="http://schemas.microsoft.com/office/drawing/2014/main" id="{0BBB1409-C222-F027-8ADB-69961025D3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9979" y="81098"/>
            <a:ext cx="577594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kumimoji="0" lang="en-US" altLang="zh-CN" sz="3600" b="1" dirty="0">
                <a:solidFill>
                  <a:srgbClr val="001CB6"/>
                </a:solidFill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SU(3) in nonleptonic decays</a:t>
            </a:r>
            <a:r>
              <a:rPr kumimoji="0" lang="zh-CN" altLang="en-US" sz="3600" b="1" dirty="0">
                <a:solidFill>
                  <a:srgbClr val="001CB6"/>
                </a:solidFill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 </a:t>
            </a:r>
            <a:endParaRPr kumimoji="0" lang="en-US" altLang="zh-CN" sz="3600" b="1" dirty="0">
              <a:solidFill>
                <a:srgbClr val="001CB6"/>
              </a:solidFill>
              <a:latin typeface="Times New Roman" panose="02020603050405020304" pitchFamily="18" charset="0"/>
              <a:ea typeface="SimHei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FE429365-B030-600D-4A8F-427BCC3AA9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" y="1281610"/>
            <a:ext cx="5152846" cy="3387782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413A2AC7-802D-2299-2AB3-56BD788D8CB1}"/>
              </a:ext>
            </a:extLst>
          </p:cNvPr>
          <p:cNvSpPr/>
          <p:nvPr/>
        </p:nvSpPr>
        <p:spPr>
          <a:xfrm>
            <a:off x="5472886" y="3677524"/>
            <a:ext cx="489268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s-IS" altLang="zh-CN" sz="2800" b="1" dirty="0">
                <a:latin typeface="SimSun" panose="02010600030101010101" pitchFamily="2" charset="-122"/>
                <a:ea typeface="SimSun" panose="02010600030101010101" pitchFamily="2" charset="-122"/>
              </a:rPr>
              <a:t>Tensor formalism</a:t>
            </a:r>
            <a:r>
              <a:rPr lang="zh-CN" altLang="en-US" sz="2800" b="1" dirty="0">
                <a:latin typeface="SimSun" panose="02010600030101010101" pitchFamily="2" charset="-122"/>
                <a:ea typeface="SimSun" panose="02010600030101010101" pitchFamily="2" charset="-122"/>
              </a:rPr>
              <a:t> </a:t>
            </a:r>
            <a:r>
              <a:rPr lang="en-US" altLang="zh-CN" sz="2800" b="1" dirty="0">
                <a:latin typeface="SimSun" panose="02010600030101010101" pitchFamily="2" charset="-122"/>
                <a:ea typeface="SimSun" panose="02010600030101010101" pitchFamily="2" charset="-122"/>
              </a:rPr>
              <a:t>for TDA</a:t>
            </a:r>
            <a:r>
              <a:rPr lang="zh-CN" altLang="en-US" sz="2800" b="1" dirty="0">
                <a:latin typeface="SimSun" panose="02010600030101010101" pitchFamily="2" charset="-122"/>
                <a:ea typeface="SimSun" panose="02010600030101010101" pitchFamily="2" charset="-122"/>
              </a:rPr>
              <a:t>：</a:t>
            </a:r>
            <a:endParaRPr lang="is-IS" altLang="zh-CN" sz="2800" b="1" dirty="0"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4DCEF94E-BC87-A71B-DF74-B3E81E0987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7521" y="4674651"/>
            <a:ext cx="6108700" cy="1028700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CB76A3BB-109F-7C2A-781E-5F3D4075915B}"/>
              </a:ext>
            </a:extLst>
          </p:cNvPr>
          <p:cNvSpPr/>
          <p:nvPr/>
        </p:nvSpPr>
        <p:spPr>
          <a:xfrm>
            <a:off x="5907196" y="5949580"/>
            <a:ext cx="543770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b="1" dirty="0">
                <a:latin typeface="SimSun" panose="02010600030101010101" pitchFamily="2" charset="-122"/>
                <a:ea typeface="SimSun" panose="02010600030101010101" pitchFamily="2" charset="-122"/>
              </a:rPr>
              <a:t>He, Wang,CPC42,103108(2018) </a:t>
            </a:r>
            <a:endParaRPr lang="is-IS" altLang="zh-CN" sz="2800" b="1" dirty="0"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09462344"/>
      </p:ext>
    </p:extLst>
  </p:cSld>
  <p:clrMapOvr>
    <a:masterClrMapping/>
  </p:clrMapOvr>
  <p:transition advTm="3094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线连接符 2">
            <a:extLst>
              <a:ext uri="{FF2B5EF4-FFF2-40B4-BE49-F238E27FC236}">
                <a16:creationId xmlns:a16="http://schemas.microsoft.com/office/drawing/2014/main" id="{E3FE959E-3735-A445-B207-D0AF98ABF063}"/>
              </a:ext>
            </a:extLst>
          </p:cNvPr>
          <p:cNvCxnSpPr>
            <a:cxnSpLocks/>
          </p:cNvCxnSpPr>
          <p:nvPr/>
        </p:nvCxnSpPr>
        <p:spPr bwMode="auto">
          <a:xfrm>
            <a:off x="320040" y="762000"/>
            <a:ext cx="11551920" cy="0"/>
          </a:xfrm>
          <a:prstGeom prst="line">
            <a:avLst/>
          </a:prstGeom>
          <a:solidFill>
            <a:srgbClr val="FFCC99">
              <a:alpha val="50000"/>
            </a:srgbClr>
          </a:solidFill>
          <a:ln w="38100">
            <a:gradFill>
              <a:gsLst>
                <a:gs pos="0">
                  <a:srgbClr val="0432FF"/>
                </a:gs>
                <a:gs pos="34000">
                  <a:srgbClr val="00B050"/>
                </a:gs>
                <a:gs pos="66000">
                  <a:srgbClr val="FFFF00"/>
                </a:gs>
                <a:gs pos="100000">
                  <a:srgbClr val="FF0000"/>
                </a:gs>
              </a:gsLst>
              <a:lin ang="4800000" scaled="0"/>
            </a:gradFill>
          </a:ln>
          <a:effectLst/>
          <a:extLs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8ABDA69-ACFB-9242-ADEA-102759D2BB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9032400" y="385200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defTabSz="457200" rtl="0" eaLnBrk="1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STLiti" panose="02010800040101010101" pitchFamily="2" charset="-122"/>
                <a:ea typeface="STLiti" panose="02010800040101010101" pitchFamily="2" charset="-122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>
              <a:defRPr/>
            </a:pPr>
            <a:fld id="{B1FEEBC1-82E8-5D41-9FEE-969E72AB400E}" type="slidenum">
              <a:rPr lang="zh-CN" altLang="en-US" smtClean="0"/>
              <a:pPr>
                <a:defRPr/>
              </a:pPr>
              <a:t>37</a:t>
            </a:fld>
            <a:endParaRPr lang="en-US" altLang="zh-CN" dirty="0"/>
          </a:p>
        </p:txBody>
      </p:sp>
      <p:sp>
        <p:nvSpPr>
          <p:cNvPr id="21" name="TextBox 7">
            <a:extLst>
              <a:ext uri="{FF2B5EF4-FFF2-40B4-BE49-F238E27FC236}">
                <a16:creationId xmlns:a16="http://schemas.microsoft.com/office/drawing/2014/main" id="{0BBB1409-C222-F027-8ADB-69961025D3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9979" y="81098"/>
            <a:ext cx="577594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kumimoji="0" lang="en-US" altLang="zh-CN" sz="3600" b="1" dirty="0">
                <a:solidFill>
                  <a:srgbClr val="001CB6"/>
                </a:solidFill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SU(3) in nonleptonic decays</a:t>
            </a:r>
            <a:r>
              <a:rPr kumimoji="0" lang="zh-CN" altLang="en-US" sz="3600" b="1" dirty="0">
                <a:solidFill>
                  <a:srgbClr val="001CB6"/>
                </a:solidFill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 </a:t>
            </a:r>
            <a:endParaRPr kumimoji="0" lang="en-US" altLang="zh-CN" sz="3600" b="1" dirty="0">
              <a:solidFill>
                <a:srgbClr val="001CB6"/>
              </a:solidFill>
              <a:latin typeface="Times New Roman" panose="02020603050405020304" pitchFamily="18" charset="0"/>
              <a:ea typeface="SimHei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91921E0C-F596-F040-6D78-AB2A5CA582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229" y="2108200"/>
            <a:ext cx="5143500" cy="132080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5B71F98E-4D98-ED28-65B6-95056F6657F3}"/>
              </a:ext>
            </a:extLst>
          </p:cNvPr>
          <p:cNvSpPr/>
          <p:nvPr/>
        </p:nvSpPr>
        <p:spPr>
          <a:xfrm>
            <a:off x="6644424" y="1038454"/>
            <a:ext cx="543770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b="1" dirty="0">
                <a:latin typeface="SimSun" panose="02010600030101010101" pitchFamily="2" charset="-122"/>
                <a:ea typeface="SimSun" panose="02010600030101010101" pitchFamily="2" charset="-122"/>
              </a:rPr>
              <a:t>He, Wang,CPC42,103108(2018) </a:t>
            </a:r>
            <a:endParaRPr lang="is-IS" altLang="zh-CN" sz="2800" b="1" dirty="0"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0F05CAEE-38F8-9E33-E8E3-E8CB7E0D4AC2}"/>
              </a:ext>
            </a:extLst>
          </p:cNvPr>
          <p:cNvSpPr txBox="1"/>
          <p:nvPr/>
        </p:nvSpPr>
        <p:spPr>
          <a:xfrm>
            <a:off x="320040" y="993670"/>
            <a:ext cx="609946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Substituting </a:t>
            </a: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above </a:t>
            </a:r>
            <a:r>
              <a:rPr lang="en-US" altLang="zh-C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decompsition</a:t>
            </a:r>
            <a:r>
              <a:rPr lang="zh-C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expression into the T</a:t>
            </a: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DA:</a:t>
            </a:r>
            <a:endParaRPr lang="zh-CN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681686FB-5796-5F40-6571-61201269C8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9955" y="3789257"/>
            <a:ext cx="2349500" cy="25146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EE45CE0F-B468-2F26-A061-F85D70D535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2669" y="2361348"/>
            <a:ext cx="6099462" cy="2855817"/>
          </a:xfrm>
          <a:prstGeom prst="rect">
            <a:avLst/>
          </a:prstGeom>
        </p:spPr>
      </p:pic>
      <p:sp>
        <p:nvSpPr>
          <p:cNvPr id="17" name="矩形 16">
            <a:extLst>
              <a:ext uri="{FF2B5EF4-FFF2-40B4-BE49-F238E27FC236}">
                <a16:creationId xmlns:a16="http://schemas.microsoft.com/office/drawing/2014/main" id="{ABA29023-8A99-7CE1-9B3B-FFC19134F8BD}"/>
              </a:ext>
            </a:extLst>
          </p:cNvPr>
          <p:cNvSpPr/>
          <p:nvPr/>
        </p:nvSpPr>
        <p:spPr>
          <a:xfrm>
            <a:off x="5811729" y="5780637"/>
            <a:ext cx="652454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b="1" dirty="0">
                <a:latin typeface="SimSun" panose="02010600030101010101" pitchFamily="2" charset="-122"/>
                <a:ea typeface="SimSun" panose="02010600030101010101" pitchFamily="2" charset="-122"/>
              </a:rPr>
              <a:t>The two realizations are equivalent</a:t>
            </a:r>
            <a:endParaRPr lang="is-IS" altLang="zh-CN" sz="2800" b="1" dirty="0"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98188121"/>
      </p:ext>
    </p:extLst>
  </p:cSld>
  <p:clrMapOvr>
    <a:masterClrMapping/>
  </p:clrMapOvr>
  <p:transition advTm="309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线连接符 2">
            <a:extLst>
              <a:ext uri="{FF2B5EF4-FFF2-40B4-BE49-F238E27FC236}">
                <a16:creationId xmlns:a16="http://schemas.microsoft.com/office/drawing/2014/main" id="{E3FE959E-3735-A445-B207-D0AF98ABF063}"/>
              </a:ext>
            </a:extLst>
          </p:cNvPr>
          <p:cNvCxnSpPr>
            <a:cxnSpLocks/>
          </p:cNvCxnSpPr>
          <p:nvPr/>
        </p:nvCxnSpPr>
        <p:spPr bwMode="auto">
          <a:xfrm>
            <a:off x="320040" y="762000"/>
            <a:ext cx="11551920" cy="0"/>
          </a:xfrm>
          <a:prstGeom prst="line">
            <a:avLst/>
          </a:prstGeom>
          <a:solidFill>
            <a:srgbClr val="FFCC99">
              <a:alpha val="50000"/>
            </a:srgbClr>
          </a:solidFill>
          <a:ln w="38100">
            <a:gradFill>
              <a:gsLst>
                <a:gs pos="0">
                  <a:srgbClr val="0432FF"/>
                </a:gs>
                <a:gs pos="34000">
                  <a:srgbClr val="00B050"/>
                </a:gs>
                <a:gs pos="66000">
                  <a:srgbClr val="FFFF00"/>
                </a:gs>
                <a:gs pos="100000">
                  <a:srgbClr val="FF0000"/>
                </a:gs>
              </a:gsLst>
              <a:lin ang="4800000" scaled="0"/>
            </a:gradFill>
          </a:ln>
          <a:effectLst/>
          <a:extLs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8ABDA69-ACFB-9242-ADEA-102759D2BB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9032400" y="385200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defTabSz="457200" rtl="0" eaLnBrk="1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STLiti" panose="02010800040101010101" pitchFamily="2" charset="-122"/>
                <a:ea typeface="STLiti" panose="02010800040101010101" pitchFamily="2" charset="-122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>
              <a:defRPr/>
            </a:pPr>
            <a:fld id="{B1FEEBC1-82E8-5D41-9FEE-969E72AB400E}" type="slidenum">
              <a:rPr lang="zh-CN" altLang="en-US" smtClean="0"/>
              <a:pPr>
                <a:defRPr/>
              </a:pPr>
              <a:t>38</a:t>
            </a:fld>
            <a:endParaRPr lang="en-US" altLang="zh-CN" dirty="0"/>
          </a:p>
        </p:txBody>
      </p:sp>
      <p:sp>
        <p:nvSpPr>
          <p:cNvPr id="21" name="TextBox 7">
            <a:extLst>
              <a:ext uri="{FF2B5EF4-FFF2-40B4-BE49-F238E27FC236}">
                <a16:creationId xmlns:a16="http://schemas.microsoft.com/office/drawing/2014/main" id="{0BBB1409-C222-F027-8ADB-69961025D3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9979" y="81098"/>
            <a:ext cx="577594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kumimoji="0" lang="en-US" altLang="zh-CN" sz="3600" b="1" dirty="0">
                <a:solidFill>
                  <a:srgbClr val="001CB6"/>
                </a:solidFill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SU(3) in nonleptonic decays</a:t>
            </a:r>
            <a:r>
              <a:rPr kumimoji="0" lang="zh-CN" altLang="en-US" sz="3600" b="1" dirty="0">
                <a:solidFill>
                  <a:srgbClr val="001CB6"/>
                </a:solidFill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 </a:t>
            </a:r>
            <a:endParaRPr kumimoji="0" lang="en-US" altLang="zh-CN" sz="3600" b="1" dirty="0">
              <a:solidFill>
                <a:srgbClr val="001CB6"/>
              </a:solidFill>
              <a:latin typeface="Times New Roman" panose="02020603050405020304" pitchFamily="18" charset="0"/>
              <a:ea typeface="SimHei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95F5E060-502A-B0E6-F4BB-89D7978B78D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72384"/>
          <a:stretch/>
        </p:blipFill>
        <p:spPr>
          <a:xfrm>
            <a:off x="320040" y="1134502"/>
            <a:ext cx="5334000" cy="1529171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882ABC3A-EF45-D140-FA90-616C46B28614}"/>
              </a:ext>
            </a:extLst>
          </p:cNvPr>
          <p:cNvSpPr/>
          <p:nvPr/>
        </p:nvSpPr>
        <p:spPr>
          <a:xfrm>
            <a:off x="6537962" y="1306079"/>
            <a:ext cx="205408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s-I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T+E</a:t>
            </a:r>
          </a:p>
          <a:p>
            <a:r>
              <a:rPr lang="is-I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C-E</a:t>
            </a:r>
          </a:p>
          <a:p>
            <a:r>
              <a:rPr lang="is-I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A+E</a:t>
            </a:r>
            <a:endParaRPr lang="zh-CN" alt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58EA574C-4145-517B-6578-23CDA0D49DA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7972" b="30385"/>
          <a:stretch/>
        </p:blipFill>
        <p:spPr>
          <a:xfrm>
            <a:off x="6096000" y="4166926"/>
            <a:ext cx="5334000" cy="2305874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62FF3259-4818-6171-1631-67ED39B56E74}"/>
              </a:ext>
            </a:extLst>
          </p:cNvPr>
          <p:cNvSpPr/>
          <p:nvPr/>
        </p:nvSpPr>
        <p:spPr>
          <a:xfrm>
            <a:off x="671342" y="5089030"/>
            <a:ext cx="46313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s-I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One amplitude is not independent</a:t>
            </a:r>
            <a:endParaRPr lang="zh-CN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8903465"/>
      </p:ext>
    </p:extLst>
  </p:cSld>
  <p:clrMapOvr>
    <a:masterClrMapping/>
  </p:clrMapOvr>
  <p:transition advTm="3094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线连接符 2">
            <a:extLst>
              <a:ext uri="{FF2B5EF4-FFF2-40B4-BE49-F238E27FC236}">
                <a16:creationId xmlns:a16="http://schemas.microsoft.com/office/drawing/2014/main" id="{E3FE959E-3735-A445-B207-D0AF98ABF063}"/>
              </a:ext>
            </a:extLst>
          </p:cNvPr>
          <p:cNvCxnSpPr>
            <a:cxnSpLocks/>
          </p:cNvCxnSpPr>
          <p:nvPr/>
        </p:nvCxnSpPr>
        <p:spPr bwMode="auto">
          <a:xfrm>
            <a:off x="320040" y="762000"/>
            <a:ext cx="11551920" cy="0"/>
          </a:xfrm>
          <a:prstGeom prst="line">
            <a:avLst/>
          </a:prstGeom>
          <a:solidFill>
            <a:srgbClr val="FFCC99">
              <a:alpha val="50000"/>
            </a:srgbClr>
          </a:solidFill>
          <a:ln w="38100">
            <a:gradFill>
              <a:gsLst>
                <a:gs pos="0">
                  <a:srgbClr val="0432FF"/>
                </a:gs>
                <a:gs pos="34000">
                  <a:srgbClr val="00B050"/>
                </a:gs>
                <a:gs pos="66000">
                  <a:srgbClr val="FFFF00"/>
                </a:gs>
                <a:gs pos="100000">
                  <a:srgbClr val="FF0000"/>
                </a:gs>
              </a:gsLst>
              <a:lin ang="4800000" scaled="0"/>
            </a:gradFill>
          </a:ln>
          <a:effectLst/>
          <a:extLs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8ABDA69-ACFB-9242-ADEA-102759D2BB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9032400" y="385200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defTabSz="457200" rtl="0" eaLnBrk="1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STLiti" panose="02010800040101010101" pitchFamily="2" charset="-122"/>
                <a:ea typeface="STLiti" panose="02010800040101010101" pitchFamily="2" charset="-122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>
              <a:defRPr/>
            </a:pPr>
            <a:fld id="{B1FEEBC1-82E8-5D41-9FEE-969E72AB400E}" type="slidenum">
              <a:rPr lang="zh-CN" altLang="en-US" smtClean="0"/>
              <a:pPr>
                <a:defRPr/>
              </a:pPr>
              <a:t>39</a:t>
            </a:fld>
            <a:endParaRPr lang="en-US" altLang="zh-CN" dirty="0"/>
          </a:p>
        </p:txBody>
      </p:sp>
      <p:sp>
        <p:nvSpPr>
          <p:cNvPr id="21" name="TextBox 7">
            <a:extLst>
              <a:ext uri="{FF2B5EF4-FFF2-40B4-BE49-F238E27FC236}">
                <a16:creationId xmlns:a16="http://schemas.microsoft.com/office/drawing/2014/main" id="{0BBB1409-C222-F027-8ADB-69961025D3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9979" y="81098"/>
            <a:ext cx="577594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kumimoji="0" lang="en-US" altLang="zh-CN" sz="3600" b="1" dirty="0">
                <a:solidFill>
                  <a:srgbClr val="001CB6"/>
                </a:solidFill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SU(3) in nonleptonic decays</a:t>
            </a:r>
            <a:r>
              <a:rPr kumimoji="0" lang="zh-CN" altLang="en-US" sz="3600" b="1" dirty="0">
                <a:solidFill>
                  <a:srgbClr val="001CB6"/>
                </a:solidFill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 </a:t>
            </a:r>
            <a:endParaRPr kumimoji="0" lang="en-US" altLang="zh-CN" sz="3600" b="1" dirty="0">
              <a:solidFill>
                <a:srgbClr val="001CB6"/>
              </a:solidFill>
              <a:latin typeface="Times New Roman" panose="02020603050405020304" pitchFamily="18" charset="0"/>
              <a:ea typeface="SimHei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C0270884-9F91-C1A9-E22F-FBEACEC56D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9155" y="1570426"/>
            <a:ext cx="7772400" cy="4525574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D5CA949E-2723-8B82-3B99-1FF6F0291139}"/>
              </a:ext>
            </a:extLst>
          </p:cNvPr>
          <p:cNvSpPr/>
          <p:nvPr/>
        </p:nvSpPr>
        <p:spPr>
          <a:xfrm>
            <a:off x="6417104" y="6096000"/>
            <a:ext cx="189507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s-IS" altLang="zh-CN" sz="2400" b="1" dirty="0">
                <a:latin typeface="SimSun" panose="02010600030101010101" pitchFamily="2" charset="-122"/>
                <a:ea typeface="SimSun" panose="02010600030101010101" pitchFamily="2" charset="-122"/>
              </a:rPr>
              <a:t>From F.S.Yu</a:t>
            </a:r>
          </a:p>
        </p:txBody>
      </p:sp>
    </p:spTree>
    <p:extLst>
      <p:ext uri="{BB962C8B-B14F-4D97-AF65-F5344CB8AC3E}">
        <p14:creationId xmlns:p14="http://schemas.microsoft.com/office/powerpoint/2010/main" val="2772592894"/>
      </p:ext>
    </p:extLst>
  </p:cSld>
  <p:clrMapOvr>
    <a:masterClrMapping/>
  </p:clrMapOvr>
  <p:transition advTm="3094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线连接符 2">
            <a:extLst>
              <a:ext uri="{FF2B5EF4-FFF2-40B4-BE49-F238E27FC236}">
                <a16:creationId xmlns:a16="http://schemas.microsoft.com/office/drawing/2014/main" id="{E3FE959E-3735-A445-B207-D0AF98ABF063}"/>
              </a:ext>
            </a:extLst>
          </p:cNvPr>
          <p:cNvCxnSpPr>
            <a:cxnSpLocks/>
          </p:cNvCxnSpPr>
          <p:nvPr/>
        </p:nvCxnSpPr>
        <p:spPr bwMode="auto">
          <a:xfrm>
            <a:off x="320040" y="762000"/>
            <a:ext cx="11551920" cy="0"/>
          </a:xfrm>
          <a:prstGeom prst="line">
            <a:avLst/>
          </a:prstGeom>
          <a:solidFill>
            <a:srgbClr val="FFCC99">
              <a:alpha val="50000"/>
            </a:srgbClr>
          </a:solidFill>
          <a:ln w="38100">
            <a:gradFill>
              <a:gsLst>
                <a:gs pos="0">
                  <a:srgbClr val="0432FF"/>
                </a:gs>
                <a:gs pos="34000">
                  <a:srgbClr val="00B050"/>
                </a:gs>
                <a:gs pos="66000">
                  <a:srgbClr val="FFFF00"/>
                </a:gs>
                <a:gs pos="100000">
                  <a:srgbClr val="FF0000"/>
                </a:gs>
              </a:gsLst>
              <a:lin ang="4800000" scaled="0"/>
            </a:gradFill>
          </a:ln>
          <a:effectLst/>
          <a:extLs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8ABDA69-ACFB-9242-ADEA-102759D2BB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9032400" y="385200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defTabSz="457200" rtl="0" eaLnBrk="1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STLiti" panose="02010800040101010101" pitchFamily="2" charset="-122"/>
                <a:ea typeface="STLiti" panose="02010800040101010101" pitchFamily="2" charset="-122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>
              <a:defRPr/>
            </a:pPr>
            <a:fld id="{B1FEEBC1-82E8-5D41-9FEE-969E72AB400E}" type="slidenum">
              <a:rPr lang="zh-CN" altLang="en-US" smtClean="0"/>
              <a:pPr>
                <a:defRPr/>
              </a:pPr>
              <a:t>4</a:t>
            </a:fld>
            <a:endParaRPr lang="en-US" altLang="zh-CN" dirty="0"/>
          </a:p>
        </p:txBody>
      </p:sp>
      <p:sp>
        <p:nvSpPr>
          <p:cNvPr id="4" name="TextBox 7">
            <a:extLst>
              <a:ext uri="{FF2B5EF4-FFF2-40B4-BE49-F238E27FC236}">
                <a16:creationId xmlns:a16="http://schemas.microsoft.com/office/drawing/2014/main" id="{1F5A295F-65D0-5742-90C1-8A16D9714E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7030" y="93108"/>
            <a:ext cx="449802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kumimoji="0" lang="en-US" altLang="zh-CN" sz="3600" b="1" dirty="0">
                <a:solidFill>
                  <a:srgbClr val="001CB6"/>
                </a:solidFill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SU(3) in group theory</a:t>
            </a:r>
            <a:endParaRPr kumimoji="0" lang="zh-CN" altLang="en-US" sz="3600" b="1" dirty="0">
              <a:solidFill>
                <a:srgbClr val="001CB6"/>
              </a:solidFill>
              <a:latin typeface="Times New Roman" panose="02020603050405020304" pitchFamily="18" charset="0"/>
              <a:ea typeface="SimHei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441B9341-57F0-23CD-F0B5-EC15BFC554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5397" y="1303371"/>
            <a:ext cx="3276200" cy="4593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矩形 2">
            <a:extLst>
              <a:ext uri="{FF2B5EF4-FFF2-40B4-BE49-F238E27FC236}">
                <a16:creationId xmlns:a16="http://schemas.microsoft.com/office/drawing/2014/main" id="{7DC5AAE0-1D0D-FFAB-AC58-B5CEBE6E1B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446" y="6090754"/>
            <a:ext cx="430610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800" dirty="0">
                <a:latin typeface="等线" panose="02010600030101010101" pitchFamily="2" charset="-122"/>
              </a:rPr>
              <a:t>对称展示宇宙之美，不对称生成宇宙之实</a:t>
            </a:r>
            <a:endParaRPr lang="zh-CN" altLang="en-US" sz="18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6ED922D3-8A1E-F032-3803-2A718C34C944}"/>
                  </a:ext>
                </a:extLst>
              </p:cNvPr>
              <p:cNvSpPr txBox="1"/>
              <p:nvPr/>
            </p:nvSpPr>
            <p:spPr>
              <a:xfrm>
                <a:off x="6949309" y="2190694"/>
                <a:ext cx="4166182" cy="242624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zh-CN" sz="2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ℒ</m:t>
                          </m:r>
                        </m:e>
                        <m:sub>
                          <m:r>
                            <a:rPr kumimoji="1" lang="en-US" altLang="zh-CN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</m:sub>
                      </m:sSub>
                      <m:r>
                        <a:rPr kumimoji="1" lang="en-US" altLang="zh-CN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̅"/>
                          <m:ctrlPr>
                            <a:rPr kumimoji="1" lang="en-US" altLang="zh-CN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kumimoji="1" lang="en-US" altLang="zh-CN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</m:e>
                      </m:acc>
                      <m:d>
                        <m:dPr>
                          <m:ctrlPr>
                            <a:rPr kumimoji="1" lang="en-US" altLang="zh-CN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zh-CN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  <m:sSub>
                            <m:sSubPr>
                              <m:ctrlPr>
                                <a:rPr kumimoji="1" lang="en-US" altLang="zh-CN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zh-CN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b>
                              <m:r>
                                <a:rPr kumimoji="1" lang="en-US" altLang="zh-CN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sub>
                          </m:sSub>
                          <m:sSup>
                            <m:sSupPr>
                              <m:ctrlPr>
                                <a:rPr kumimoji="1" lang="en-US" altLang="zh-CN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zh-CN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𝛾</m:t>
                              </m:r>
                            </m:e>
                            <m:sup>
                              <m:r>
                                <a:rPr kumimoji="1" lang="en-US" altLang="zh-CN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sup>
                          </m:sSup>
                          <m:r>
                            <a:rPr kumimoji="1" lang="en-US" altLang="zh-CN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kumimoji="1" lang="en-US" altLang="zh-CN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zh-CN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kumimoji="1" lang="en-US" altLang="zh-CN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𝑞</m:t>
                              </m:r>
                            </m:sub>
                          </m:sSub>
                        </m:e>
                      </m:d>
                      <m:r>
                        <a:rPr kumimoji="1" lang="en-US" altLang="zh-CN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𝑞</m:t>
                      </m:r>
                    </m:oMath>
                  </m:oMathPara>
                </a14:m>
                <a:endParaRPr kumimoji="1" lang="en-US" altLang="zh-CN" sz="2800" b="0" dirty="0">
                  <a:ea typeface="Cambria Math" panose="02040503050406030204" pitchFamily="18" charset="0"/>
                </a:endParaRPr>
              </a:p>
              <a:p>
                <a:endParaRPr kumimoji="1" lang="en-US" altLang="zh-CN" sz="2800" dirty="0"/>
              </a:p>
              <a:p>
                <a:endParaRPr kumimoji="1" lang="en-US" altLang="zh-CN" sz="2800" dirty="0"/>
              </a:p>
              <a:p>
                <a:pPr algn="ctr"/>
                <a14:m>
                  <m:oMath xmlns:m="http://schemas.openxmlformats.org/officeDocument/2006/math">
                    <m:r>
                      <a:rPr kumimoji="1" lang="en-US" altLang="zh-CN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𝑞</m:t>
                    </m:r>
                  </m:oMath>
                </a14:m>
                <a:r>
                  <a:rPr kumimoji="1" lang="en-US" altLang="zh-CN" sz="2800" dirty="0"/>
                  <a:t>=</a:t>
                </a:r>
                <a14:m>
                  <m:oMath xmlns:m="http://schemas.openxmlformats.org/officeDocument/2006/math">
                    <m:d>
                      <m:dPr>
                        <m:ctrlPr>
                          <a:rPr kumimoji="1" lang="en-US" altLang="zh-CN" sz="280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kumimoji="1" lang="en-US" altLang="zh-CN" sz="2800" i="1" dirty="0" smtClean="0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kumimoji="1" lang="en-US" altLang="zh-CN" sz="2800" b="0" i="1" dirty="0" smtClean="0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</m:mr>
                          <m:mr>
                            <m:e>
                              <m:r>
                                <a:rPr kumimoji="1" lang="en-US" altLang="zh-CN" sz="2800" b="0" i="1" dirty="0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</m:mr>
                          <m:mr>
                            <m:e>
                              <m:r>
                                <a:rPr kumimoji="1" lang="en-US" altLang="zh-CN" sz="2800" b="0" i="1" dirty="0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kumimoji="1" lang="zh-CN" altLang="en-US" sz="2800" dirty="0"/>
                  <a:t> </a:t>
                </a:r>
              </a:p>
            </p:txBody>
          </p:sp>
        </mc:Choice>
        <mc:Fallback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6ED922D3-8A1E-F032-3803-2A718C34C9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49309" y="2190694"/>
                <a:ext cx="4166182" cy="2426242"/>
              </a:xfrm>
              <a:prstGeom prst="rect">
                <a:avLst/>
              </a:prstGeom>
              <a:blipFill>
                <a:blip r:embed="rId4"/>
                <a:stretch>
                  <a:fillRect b="-312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5274098"/>
      </p:ext>
    </p:extLst>
  </p:cSld>
  <p:clrMapOvr>
    <a:masterClrMapping/>
  </p:clrMapOvr>
  <p:transition advTm="3094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线连接符 2">
            <a:extLst>
              <a:ext uri="{FF2B5EF4-FFF2-40B4-BE49-F238E27FC236}">
                <a16:creationId xmlns:a16="http://schemas.microsoft.com/office/drawing/2014/main" id="{E3FE959E-3735-A445-B207-D0AF98ABF063}"/>
              </a:ext>
            </a:extLst>
          </p:cNvPr>
          <p:cNvCxnSpPr>
            <a:cxnSpLocks/>
          </p:cNvCxnSpPr>
          <p:nvPr/>
        </p:nvCxnSpPr>
        <p:spPr bwMode="auto">
          <a:xfrm>
            <a:off x="320040" y="762000"/>
            <a:ext cx="11551920" cy="0"/>
          </a:xfrm>
          <a:prstGeom prst="line">
            <a:avLst/>
          </a:prstGeom>
          <a:solidFill>
            <a:srgbClr val="FFCC99">
              <a:alpha val="50000"/>
            </a:srgbClr>
          </a:solidFill>
          <a:ln w="38100">
            <a:gradFill>
              <a:gsLst>
                <a:gs pos="0">
                  <a:srgbClr val="0432FF"/>
                </a:gs>
                <a:gs pos="34000">
                  <a:srgbClr val="00B050"/>
                </a:gs>
                <a:gs pos="66000">
                  <a:srgbClr val="FFFF00"/>
                </a:gs>
                <a:gs pos="100000">
                  <a:srgbClr val="FF0000"/>
                </a:gs>
              </a:gsLst>
              <a:lin ang="4800000" scaled="0"/>
            </a:gradFill>
          </a:ln>
          <a:effectLst/>
          <a:extLs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8ABDA69-ACFB-9242-ADEA-102759D2BB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9032400" y="385200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defTabSz="457200" rtl="0" eaLnBrk="1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STLiti" panose="02010800040101010101" pitchFamily="2" charset="-122"/>
                <a:ea typeface="STLiti" panose="02010800040101010101" pitchFamily="2" charset="-122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>
              <a:defRPr/>
            </a:pPr>
            <a:fld id="{B1FEEBC1-82E8-5D41-9FEE-969E72AB400E}" type="slidenum">
              <a:rPr lang="zh-CN" altLang="en-US" smtClean="0"/>
              <a:pPr>
                <a:defRPr/>
              </a:pPr>
              <a:t>40</a:t>
            </a:fld>
            <a:endParaRPr lang="en-US" altLang="zh-CN" dirty="0"/>
          </a:p>
        </p:txBody>
      </p:sp>
      <p:sp>
        <p:nvSpPr>
          <p:cNvPr id="21" name="TextBox 7">
            <a:extLst>
              <a:ext uri="{FF2B5EF4-FFF2-40B4-BE49-F238E27FC236}">
                <a16:creationId xmlns:a16="http://schemas.microsoft.com/office/drawing/2014/main" id="{0BBB1409-C222-F027-8ADB-69961025D3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9979" y="81098"/>
            <a:ext cx="577594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kumimoji="0" lang="en-US" altLang="zh-CN" sz="3600" b="1" dirty="0">
                <a:solidFill>
                  <a:srgbClr val="001CB6"/>
                </a:solidFill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SU(3) in nonleptonic decays</a:t>
            </a:r>
            <a:r>
              <a:rPr kumimoji="0" lang="zh-CN" altLang="en-US" sz="3600" b="1" dirty="0">
                <a:solidFill>
                  <a:srgbClr val="001CB6"/>
                </a:solidFill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 </a:t>
            </a:r>
            <a:endParaRPr kumimoji="0" lang="en-US" altLang="zh-CN" sz="3600" b="1" dirty="0">
              <a:solidFill>
                <a:srgbClr val="001CB6"/>
              </a:solidFill>
              <a:latin typeface="Times New Roman" panose="02020603050405020304" pitchFamily="18" charset="0"/>
              <a:ea typeface="SimHei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FFF0C3E9-2B40-A691-D70A-5EC94F1DCE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8836" y="1395937"/>
            <a:ext cx="7772400" cy="4700063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9C77B041-51E7-A300-6D90-FDB6F953573E}"/>
              </a:ext>
            </a:extLst>
          </p:cNvPr>
          <p:cNvSpPr/>
          <p:nvPr/>
        </p:nvSpPr>
        <p:spPr>
          <a:xfrm>
            <a:off x="6417104" y="6096000"/>
            <a:ext cx="189507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s-IS" altLang="zh-CN" sz="2400" b="1" dirty="0">
                <a:latin typeface="SimSun" panose="02010600030101010101" pitchFamily="2" charset="-122"/>
                <a:ea typeface="SimSun" panose="02010600030101010101" pitchFamily="2" charset="-122"/>
              </a:rPr>
              <a:t>From F.S.Yu</a:t>
            </a:r>
          </a:p>
        </p:txBody>
      </p:sp>
    </p:spTree>
    <p:extLst>
      <p:ext uri="{BB962C8B-B14F-4D97-AF65-F5344CB8AC3E}">
        <p14:creationId xmlns:p14="http://schemas.microsoft.com/office/powerpoint/2010/main" val="1745992286"/>
      </p:ext>
    </p:extLst>
  </p:cSld>
  <p:clrMapOvr>
    <a:masterClrMapping/>
  </p:clrMapOvr>
  <p:transition advTm="3094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线连接符 2">
            <a:extLst>
              <a:ext uri="{FF2B5EF4-FFF2-40B4-BE49-F238E27FC236}">
                <a16:creationId xmlns:a16="http://schemas.microsoft.com/office/drawing/2014/main" id="{E3FE959E-3735-A445-B207-D0AF98ABF063}"/>
              </a:ext>
            </a:extLst>
          </p:cNvPr>
          <p:cNvCxnSpPr>
            <a:cxnSpLocks/>
          </p:cNvCxnSpPr>
          <p:nvPr/>
        </p:nvCxnSpPr>
        <p:spPr bwMode="auto">
          <a:xfrm>
            <a:off x="320040" y="762000"/>
            <a:ext cx="11551920" cy="0"/>
          </a:xfrm>
          <a:prstGeom prst="line">
            <a:avLst/>
          </a:prstGeom>
          <a:solidFill>
            <a:srgbClr val="FFCC99">
              <a:alpha val="50000"/>
            </a:srgbClr>
          </a:solidFill>
          <a:ln w="38100">
            <a:gradFill>
              <a:gsLst>
                <a:gs pos="0">
                  <a:srgbClr val="0432FF"/>
                </a:gs>
                <a:gs pos="34000">
                  <a:srgbClr val="00B050"/>
                </a:gs>
                <a:gs pos="66000">
                  <a:srgbClr val="FFFF00"/>
                </a:gs>
                <a:gs pos="100000">
                  <a:srgbClr val="FF0000"/>
                </a:gs>
              </a:gsLst>
              <a:lin ang="4800000" scaled="0"/>
            </a:gradFill>
          </a:ln>
          <a:effectLst/>
          <a:extLs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8ABDA69-ACFB-9242-ADEA-102759D2BB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9032400" y="385200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defTabSz="457200" rtl="0" eaLnBrk="1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STLiti" panose="02010800040101010101" pitchFamily="2" charset="-122"/>
                <a:ea typeface="STLiti" panose="02010800040101010101" pitchFamily="2" charset="-122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>
              <a:defRPr/>
            </a:pPr>
            <a:fld id="{B1FEEBC1-82E8-5D41-9FEE-969E72AB400E}" type="slidenum">
              <a:rPr lang="zh-CN" altLang="en-US" smtClean="0"/>
              <a:pPr>
                <a:defRPr/>
              </a:pPr>
              <a:t>41</a:t>
            </a:fld>
            <a:endParaRPr lang="en-US" altLang="zh-CN" dirty="0"/>
          </a:p>
        </p:txBody>
      </p:sp>
      <p:sp>
        <p:nvSpPr>
          <p:cNvPr id="21" name="TextBox 7">
            <a:extLst>
              <a:ext uri="{FF2B5EF4-FFF2-40B4-BE49-F238E27FC236}">
                <a16:creationId xmlns:a16="http://schemas.microsoft.com/office/drawing/2014/main" id="{0BBB1409-C222-F027-8ADB-69961025D3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9979" y="81098"/>
            <a:ext cx="577594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kumimoji="0" lang="en-US" altLang="zh-CN" sz="3600" b="1" dirty="0">
                <a:solidFill>
                  <a:srgbClr val="001CB6"/>
                </a:solidFill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SU(3) in nonleptonic decays</a:t>
            </a:r>
            <a:r>
              <a:rPr kumimoji="0" lang="zh-CN" altLang="en-US" sz="3600" b="1" dirty="0">
                <a:solidFill>
                  <a:srgbClr val="001CB6"/>
                </a:solidFill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 </a:t>
            </a:r>
            <a:endParaRPr kumimoji="0" lang="en-US" altLang="zh-CN" sz="3600" b="1" dirty="0">
              <a:solidFill>
                <a:srgbClr val="001CB6"/>
              </a:solidFill>
              <a:latin typeface="Times New Roman" panose="02020603050405020304" pitchFamily="18" charset="0"/>
              <a:ea typeface="SimHei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C28B03D3-66D4-17B4-01D5-316F84160E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463" y="1108427"/>
            <a:ext cx="9015074" cy="4987561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2B76D80B-58A2-0598-623B-D9DD43B66BE1}"/>
              </a:ext>
            </a:extLst>
          </p:cNvPr>
          <p:cNvSpPr/>
          <p:nvPr/>
        </p:nvSpPr>
        <p:spPr>
          <a:xfrm>
            <a:off x="6417104" y="6096000"/>
            <a:ext cx="189507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s-IS" altLang="zh-CN" sz="2400" b="1" dirty="0">
                <a:latin typeface="SimSun" panose="02010600030101010101" pitchFamily="2" charset="-122"/>
                <a:ea typeface="SimSun" panose="02010600030101010101" pitchFamily="2" charset="-122"/>
              </a:rPr>
              <a:t>From F.S.Yu</a:t>
            </a:r>
          </a:p>
        </p:txBody>
      </p:sp>
    </p:spTree>
    <p:extLst>
      <p:ext uri="{BB962C8B-B14F-4D97-AF65-F5344CB8AC3E}">
        <p14:creationId xmlns:p14="http://schemas.microsoft.com/office/powerpoint/2010/main" val="3107456870"/>
      </p:ext>
    </p:extLst>
  </p:cSld>
  <p:clrMapOvr>
    <a:masterClrMapping/>
  </p:clrMapOvr>
  <p:transition advTm="3094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线连接符 2">
            <a:extLst>
              <a:ext uri="{FF2B5EF4-FFF2-40B4-BE49-F238E27FC236}">
                <a16:creationId xmlns:a16="http://schemas.microsoft.com/office/drawing/2014/main" id="{E3FE959E-3735-A445-B207-D0AF98ABF063}"/>
              </a:ext>
            </a:extLst>
          </p:cNvPr>
          <p:cNvCxnSpPr>
            <a:cxnSpLocks/>
          </p:cNvCxnSpPr>
          <p:nvPr/>
        </p:nvCxnSpPr>
        <p:spPr bwMode="auto">
          <a:xfrm>
            <a:off x="320040" y="762000"/>
            <a:ext cx="11551920" cy="0"/>
          </a:xfrm>
          <a:prstGeom prst="line">
            <a:avLst/>
          </a:prstGeom>
          <a:solidFill>
            <a:srgbClr val="FFCC99">
              <a:alpha val="50000"/>
            </a:srgbClr>
          </a:solidFill>
          <a:ln w="38100">
            <a:gradFill>
              <a:gsLst>
                <a:gs pos="0">
                  <a:srgbClr val="0432FF"/>
                </a:gs>
                <a:gs pos="34000">
                  <a:srgbClr val="00B050"/>
                </a:gs>
                <a:gs pos="66000">
                  <a:srgbClr val="FFFF00"/>
                </a:gs>
                <a:gs pos="100000">
                  <a:srgbClr val="FF0000"/>
                </a:gs>
              </a:gsLst>
              <a:lin ang="4800000" scaled="0"/>
            </a:gradFill>
          </a:ln>
          <a:effectLst/>
          <a:extLs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8ABDA69-ACFB-9242-ADEA-102759D2BB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9032400" y="385200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defTabSz="457200" rtl="0" eaLnBrk="1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STLiti" panose="02010800040101010101" pitchFamily="2" charset="-122"/>
                <a:ea typeface="STLiti" panose="02010800040101010101" pitchFamily="2" charset="-122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>
              <a:defRPr/>
            </a:pPr>
            <a:fld id="{B1FEEBC1-82E8-5D41-9FEE-969E72AB400E}" type="slidenum">
              <a:rPr lang="zh-CN" altLang="en-US" smtClean="0"/>
              <a:pPr>
                <a:defRPr/>
              </a:pPr>
              <a:t>42</a:t>
            </a:fld>
            <a:endParaRPr lang="en-US" altLang="zh-CN" dirty="0"/>
          </a:p>
        </p:txBody>
      </p:sp>
      <p:sp>
        <p:nvSpPr>
          <p:cNvPr id="21" name="TextBox 7">
            <a:extLst>
              <a:ext uri="{FF2B5EF4-FFF2-40B4-BE49-F238E27FC236}">
                <a16:creationId xmlns:a16="http://schemas.microsoft.com/office/drawing/2014/main" id="{0BBB1409-C222-F027-8ADB-69961025D3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56898" y="81098"/>
            <a:ext cx="394210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kumimoji="0" lang="en-US" altLang="zh-CN" sz="3600" b="1" dirty="0">
                <a:solidFill>
                  <a:srgbClr val="001CB6"/>
                </a:solidFill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New</a:t>
            </a:r>
            <a:r>
              <a:rPr kumimoji="0" lang="zh-CN" altLang="en-US" sz="3600" b="1" dirty="0">
                <a:solidFill>
                  <a:srgbClr val="001CB6"/>
                </a:solidFill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dirty="0">
                <a:solidFill>
                  <a:srgbClr val="001CB6"/>
                </a:solidFill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Developments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413A2AC7-802D-2299-2AB3-56BD788D8CB1}"/>
              </a:ext>
            </a:extLst>
          </p:cNvPr>
          <p:cNvSpPr/>
          <p:nvPr/>
        </p:nvSpPr>
        <p:spPr>
          <a:xfrm>
            <a:off x="722886" y="1131521"/>
            <a:ext cx="469391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s-IS" altLang="zh-CN" sz="2400" b="1" dirty="0">
                <a:latin typeface="SimSun" panose="02010600030101010101" pitchFamily="2" charset="-122"/>
                <a:ea typeface="SimSun" panose="02010600030101010101" pitchFamily="2" charset="-122"/>
              </a:rPr>
              <a:t>D.Wang, C.P.Jia, F.S.Yu, 2021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F68634BA-8067-25DE-6969-EA78E0B5AAF4}"/>
              </a:ext>
            </a:extLst>
          </p:cNvPr>
          <p:cNvSpPr txBox="1"/>
          <p:nvPr/>
        </p:nvSpPr>
        <p:spPr>
          <a:xfrm>
            <a:off x="5621257" y="1255355"/>
            <a:ext cx="60985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/>
              <a:t>14 topological diagrams with tree operators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151FF822-8DAE-C423-C4C4-DE8574FE01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5057" y="2031850"/>
            <a:ext cx="7772400" cy="4064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610508"/>
      </p:ext>
    </p:extLst>
  </p:cSld>
  <p:clrMapOvr>
    <a:masterClrMapping/>
  </p:clrMapOvr>
  <p:transition advTm="3094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65F787CE-D933-F8F2-3853-20C024C03F7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53781C-E1F6-4315-A39D-61273F2E0596}" type="slidenum">
              <a:rPr lang="zh-CN" altLang="en-US" smtClean="0"/>
              <a:pPr/>
              <a:t>43</a:t>
            </a:fld>
            <a:endParaRPr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86D08412-92AF-6C55-AB52-82EC82E91B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845" y="1203635"/>
            <a:ext cx="7772400" cy="4892365"/>
          </a:xfrm>
          <a:prstGeom prst="rect">
            <a:avLst/>
          </a:prstGeom>
        </p:spPr>
      </p:pic>
      <p:cxnSp>
        <p:nvCxnSpPr>
          <p:cNvPr id="5" name="直线连接符 4">
            <a:extLst>
              <a:ext uri="{FF2B5EF4-FFF2-40B4-BE49-F238E27FC236}">
                <a16:creationId xmlns:a16="http://schemas.microsoft.com/office/drawing/2014/main" id="{DD559E2A-72DE-EC7E-ED9D-86FEBB94AC45}"/>
              </a:ext>
            </a:extLst>
          </p:cNvPr>
          <p:cNvCxnSpPr>
            <a:cxnSpLocks/>
          </p:cNvCxnSpPr>
          <p:nvPr/>
        </p:nvCxnSpPr>
        <p:spPr bwMode="auto">
          <a:xfrm>
            <a:off x="320040" y="762000"/>
            <a:ext cx="11551920" cy="0"/>
          </a:xfrm>
          <a:prstGeom prst="line">
            <a:avLst/>
          </a:prstGeom>
          <a:solidFill>
            <a:srgbClr val="FFCC99">
              <a:alpha val="50000"/>
            </a:srgbClr>
          </a:solidFill>
          <a:ln w="38100">
            <a:gradFill>
              <a:gsLst>
                <a:gs pos="0">
                  <a:srgbClr val="0432FF"/>
                </a:gs>
                <a:gs pos="34000">
                  <a:srgbClr val="00B050"/>
                </a:gs>
                <a:gs pos="66000">
                  <a:srgbClr val="FFFF00"/>
                </a:gs>
                <a:gs pos="100000">
                  <a:srgbClr val="FF0000"/>
                </a:gs>
              </a:gsLst>
              <a:lin ang="4800000" scaled="0"/>
            </a:gradFill>
          </a:ln>
          <a:effectLst/>
          <a:extLs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6" name="灯片编号占位符 4">
            <a:extLst>
              <a:ext uri="{FF2B5EF4-FFF2-40B4-BE49-F238E27FC236}">
                <a16:creationId xmlns:a16="http://schemas.microsoft.com/office/drawing/2014/main" id="{D9D65046-0E73-2F68-10E0-616250E220A3}"/>
              </a:ext>
            </a:extLst>
          </p:cNvPr>
          <p:cNvSpPr txBox="1">
            <a:spLocks/>
          </p:cNvSpPr>
          <p:nvPr/>
        </p:nvSpPr>
        <p:spPr bwMode="auto">
          <a:xfrm>
            <a:off x="9032400" y="385200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457200" rtl="0" eaLnBrk="1" fontAlgn="base" latinLnBrk="0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STLiti" panose="02010800040101010101" pitchFamily="2" charset="-122"/>
                <a:ea typeface="STLiti" panose="02010800040101010101" pitchFamily="2" charset="-122"/>
                <a:cs typeface="+mn-cs"/>
              </a:defRPr>
            </a:lvl1pPr>
            <a:lvl2pPr marL="4572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>
              <a:defRPr/>
            </a:pPr>
            <a:fld id="{B1FEEBC1-82E8-5D41-9FEE-969E72AB400E}" type="slidenum">
              <a:rPr lang="zh-CN" altLang="en-US" smtClean="0"/>
              <a:pPr>
                <a:defRPr/>
              </a:pPr>
              <a:t>43</a:t>
            </a:fld>
            <a:endParaRPr lang="en-US" altLang="zh-CN" dirty="0"/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BB0FF6D9-97E6-6638-D55B-AFCA1754AA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56898" y="81098"/>
            <a:ext cx="394210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kumimoji="0" lang="en-US" altLang="zh-CN" sz="3600" b="1" dirty="0">
                <a:solidFill>
                  <a:srgbClr val="001CB6"/>
                </a:solidFill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New</a:t>
            </a:r>
            <a:r>
              <a:rPr kumimoji="0" lang="zh-CN" altLang="en-US" sz="3600" b="1" dirty="0">
                <a:solidFill>
                  <a:srgbClr val="001CB6"/>
                </a:solidFill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dirty="0">
                <a:solidFill>
                  <a:srgbClr val="001CB6"/>
                </a:solidFill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Developments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7737B901-2352-6FB7-5BE9-CDB4B6D16D6E}"/>
              </a:ext>
            </a:extLst>
          </p:cNvPr>
          <p:cNvSpPr/>
          <p:nvPr/>
        </p:nvSpPr>
        <p:spPr>
          <a:xfrm>
            <a:off x="6417104" y="6096000"/>
            <a:ext cx="189507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s-IS" altLang="zh-CN" sz="2400" b="1" dirty="0">
                <a:latin typeface="SimSun" panose="02010600030101010101" pitchFamily="2" charset="-122"/>
                <a:ea typeface="SimSun" panose="02010600030101010101" pitchFamily="2" charset="-122"/>
              </a:rPr>
              <a:t>From F.S.Yu</a:t>
            </a:r>
          </a:p>
        </p:txBody>
      </p:sp>
    </p:spTree>
    <p:extLst>
      <p:ext uri="{BB962C8B-B14F-4D97-AF65-F5344CB8AC3E}">
        <p14:creationId xmlns:p14="http://schemas.microsoft.com/office/powerpoint/2010/main" val="103239798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线连接符 4">
            <a:extLst>
              <a:ext uri="{FF2B5EF4-FFF2-40B4-BE49-F238E27FC236}">
                <a16:creationId xmlns:a16="http://schemas.microsoft.com/office/drawing/2014/main" id="{2CEBE038-33BA-7445-F66D-645CBE734B15}"/>
              </a:ext>
            </a:extLst>
          </p:cNvPr>
          <p:cNvCxnSpPr>
            <a:cxnSpLocks/>
          </p:cNvCxnSpPr>
          <p:nvPr/>
        </p:nvCxnSpPr>
        <p:spPr bwMode="auto">
          <a:xfrm>
            <a:off x="320040" y="762000"/>
            <a:ext cx="11551920" cy="0"/>
          </a:xfrm>
          <a:prstGeom prst="line">
            <a:avLst/>
          </a:prstGeom>
          <a:solidFill>
            <a:srgbClr val="FFCC99">
              <a:alpha val="50000"/>
            </a:srgbClr>
          </a:solidFill>
          <a:ln w="38100">
            <a:gradFill>
              <a:gsLst>
                <a:gs pos="0">
                  <a:srgbClr val="0432FF"/>
                </a:gs>
                <a:gs pos="34000">
                  <a:srgbClr val="00B050"/>
                </a:gs>
                <a:gs pos="66000">
                  <a:srgbClr val="FFFF00"/>
                </a:gs>
                <a:gs pos="100000">
                  <a:srgbClr val="FF0000"/>
                </a:gs>
              </a:gsLst>
              <a:lin ang="4800000" scaled="0"/>
            </a:gradFill>
          </a:ln>
          <a:effectLst/>
          <a:extLs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6" name="灯片编号占位符 4">
            <a:extLst>
              <a:ext uri="{FF2B5EF4-FFF2-40B4-BE49-F238E27FC236}">
                <a16:creationId xmlns:a16="http://schemas.microsoft.com/office/drawing/2014/main" id="{D30C3942-0DFC-8FDE-9BA5-5DD84B811497}"/>
              </a:ext>
            </a:extLst>
          </p:cNvPr>
          <p:cNvSpPr txBox="1">
            <a:spLocks/>
          </p:cNvSpPr>
          <p:nvPr/>
        </p:nvSpPr>
        <p:spPr bwMode="auto">
          <a:xfrm>
            <a:off x="9032400" y="385200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457200" rtl="0" eaLnBrk="1" fontAlgn="base" latinLnBrk="0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STLiti" panose="02010800040101010101" pitchFamily="2" charset="-122"/>
                <a:ea typeface="STLiti" panose="02010800040101010101" pitchFamily="2" charset="-122"/>
                <a:cs typeface="+mn-cs"/>
              </a:defRPr>
            </a:lvl1pPr>
            <a:lvl2pPr marL="4572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>
              <a:defRPr/>
            </a:pPr>
            <a:fld id="{B1FEEBC1-82E8-5D41-9FEE-969E72AB400E}" type="slidenum">
              <a:rPr lang="zh-CN" altLang="en-US" smtClean="0"/>
              <a:pPr>
                <a:defRPr/>
              </a:pPr>
              <a:t>44</a:t>
            </a:fld>
            <a:endParaRPr lang="en-US" altLang="zh-CN" dirty="0"/>
          </a:p>
        </p:txBody>
      </p:sp>
      <p:sp>
        <p:nvSpPr>
          <p:cNvPr id="4" name="TextBox 7">
            <a:extLst>
              <a:ext uri="{FF2B5EF4-FFF2-40B4-BE49-F238E27FC236}">
                <a16:creationId xmlns:a16="http://schemas.microsoft.com/office/drawing/2014/main" id="{8ACD2ABF-679B-B119-76A4-7D3F12A2CA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9073" y="93108"/>
            <a:ext cx="213391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kumimoji="0" lang="en-US" altLang="zh-CN" sz="3600" b="1" dirty="0">
                <a:solidFill>
                  <a:srgbClr val="001CB6"/>
                </a:solidFill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Summary</a:t>
            </a:r>
            <a:endParaRPr kumimoji="0" lang="zh-CN" altLang="en-US" sz="3600" b="1" dirty="0">
              <a:solidFill>
                <a:srgbClr val="001CB6"/>
              </a:solidFill>
              <a:latin typeface="Times New Roman" panose="02020603050405020304" pitchFamily="18" charset="0"/>
              <a:ea typeface="SimHei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13A04509-9273-81B6-F3DE-449ECC938686}"/>
              </a:ext>
            </a:extLst>
          </p:cNvPr>
          <p:cNvSpPr/>
          <p:nvPr/>
        </p:nvSpPr>
        <p:spPr>
          <a:xfrm>
            <a:off x="586110" y="873684"/>
            <a:ext cx="11285850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itchFamily="2" charset="2"/>
              <a:buChar char="ü"/>
            </a:pPr>
            <a:r>
              <a:rPr lang="en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Flavor SU(3) is a useful tools to analyze heavy quark weak decays</a:t>
            </a:r>
          </a:p>
          <a:p>
            <a:pPr marL="285750" indent="-285750" algn="just">
              <a:buFont typeface="Wingdings" pitchFamily="2" charset="2"/>
              <a:buChar char="ü"/>
            </a:pPr>
            <a:endParaRPr lang="en" altLang="zh-CN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itchFamily="2" charset="2"/>
              <a:buChar char="ü"/>
            </a:pPr>
            <a:r>
              <a:rPr lang="en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Large SU(3) symmetry breaking effects are found in </a:t>
            </a:r>
            <a:r>
              <a:rPr lang="en" altLang="zh-C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semileptonic</a:t>
            </a:r>
            <a:r>
              <a:rPr lang="en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charmed baryon decays </a:t>
            </a:r>
          </a:p>
          <a:p>
            <a:pPr marL="285750" indent="-285750" algn="just">
              <a:buFont typeface="Wingdings" pitchFamily="2" charset="2"/>
              <a:buChar char="ü"/>
            </a:pPr>
            <a:endParaRPr lang="en" altLang="zh-CN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itchFamily="2" charset="2"/>
              <a:buChar char="ü"/>
            </a:pPr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Nonleptonic decays: two realizations of SU(3) are equivalent, and both are useful. </a:t>
            </a:r>
            <a:endParaRPr lang="en" altLang="zh-CN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" altLang="zh-CN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itchFamily="2" charset="2"/>
              <a:buChar char="ü"/>
            </a:pPr>
            <a:r>
              <a:rPr lang="en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SU(3) analysis with dynamics</a:t>
            </a:r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(Factorization Assisted Topological Approach)</a:t>
            </a:r>
            <a:r>
              <a:rPr lang="en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8D7C7A9D-079A-526F-FFE9-3D30D5114AFB}"/>
              </a:ext>
            </a:extLst>
          </p:cNvPr>
          <p:cNvSpPr txBox="1"/>
          <p:nvPr/>
        </p:nvSpPr>
        <p:spPr>
          <a:xfrm>
            <a:off x="2929774" y="6149634"/>
            <a:ext cx="61026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 algn="just"/>
            <a:r>
              <a:rPr lang="en" altLang="zh-C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Thank you very much!</a:t>
            </a:r>
          </a:p>
        </p:txBody>
      </p:sp>
    </p:spTree>
    <p:extLst>
      <p:ext uri="{BB962C8B-B14F-4D97-AF65-F5344CB8AC3E}">
        <p14:creationId xmlns:p14="http://schemas.microsoft.com/office/powerpoint/2010/main" val="12967702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线连接符 2">
            <a:extLst>
              <a:ext uri="{FF2B5EF4-FFF2-40B4-BE49-F238E27FC236}">
                <a16:creationId xmlns:a16="http://schemas.microsoft.com/office/drawing/2014/main" id="{E3FE959E-3735-A445-B207-D0AF98ABF063}"/>
              </a:ext>
            </a:extLst>
          </p:cNvPr>
          <p:cNvCxnSpPr>
            <a:cxnSpLocks/>
          </p:cNvCxnSpPr>
          <p:nvPr/>
        </p:nvCxnSpPr>
        <p:spPr bwMode="auto">
          <a:xfrm>
            <a:off x="320040" y="762000"/>
            <a:ext cx="11551920" cy="0"/>
          </a:xfrm>
          <a:prstGeom prst="line">
            <a:avLst/>
          </a:prstGeom>
          <a:solidFill>
            <a:srgbClr val="FFCC99">
              <a:alpha val="50000"/>
            </a:srgbClr>
          </a:solidFill>
          <a:ln w="38100">
            <a:gradFill>
              <a:gsLst>
                <a:gs pos="0">
                  <a:srgbClr val="0432FF"/>
                </a:gs>
                <a:gs pos="34000">
                  <a:srgbClr val="00B050"/>
                </a:gs>
                <a:gs pos="66000">
                  <a:srgbClr val="FFFF00"/>
                </a:gs>
                <a:gs pos="100000">
                  <a:srgbClr val="FF0000"/>
                </a:gs>
              </a:gsLst>
              <a:lin ang="4800000" scaled="0"/>
            </a:gradFill>
          </a:ln>
          <a:effectLst/>
          <a:extLs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8ABDA69-ACFB-9242-ADEA-102759D2BB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9032400" y="385200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defTabSz="457200" rtl="0" eaLnBrk="1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STLiti" panose="02010800040101010101" pitchFamily="2" charset="-122"/>
                <a:ea typeface="STLiti" panose="02010800040101010101" pitchFamily="2" charset="-122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>
              <a:defRPr/>
            </a:pPr>
            <a:fld id="{B1FEEBC1-82E8-5D41-9FEE-969E72AB400E}" type="slidenum">
              <a:rPr lang="zh-CN" altLang="en-US" smtClean="0"/>
              <a:pPr>
                <a:defRPr/>
              </a:pPr>
              <a:t>5</a:t>
            </a:fld>
            <a:endParaRPr lang="en-US" altLang="zh-CN" dirty="0"/>
          </a:p>
        </p:txBody>
      </p:sp>
      <p:sp>
        <p:nvSpPr>
          <p:cNvPr id="4" name="TextBox 7">
            <a:extLst>
              <a:ext uri="{FF2B5EF4-FFF2-40B4-BE49-F238E27FC236}">
                <a16:creationId xmlns:a16="http://schemas.microsoft.com/office/drawing/2014/main" id="{1F5A295F-65D0-5742-90C1-8A16D9714E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7030" y="93108"/>
            <a:ext cx="449802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kumimoji="0" lang="en-US" altLang="zh-CN" sz="3600" b="1" dirty="0">
                <a:solidFill>
                  <a:srgbClr val="001CB6"/>
                </a:solidFill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SU(3) in group theory</a:t>
            </a:r>
            <a:endParaRPr kumimoji="0" lang="zh-CN" altLang="en-US" sz="3600" b="1" dirty="0">
              <a:solidFill>
                <a:srgbClr val="001CB6"/>
              </a:solidFill>
              <a:latin typeface="Times New Roman" panose="02020603050405020304" pitchFamily="18" charset="0"/>
              <a:ea typeface="SimHei" panose="02010609060101010101" pitchFamily="49" charset="-122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6ED922D3-8A1E-F032-3803-2A718C34C944}"/>
                  </a:ext>
                </a:extLst>
              </p:cNvPr>
              <p:cNvSpPr txBox="1"/>
              <p:nvPr/>
            </p:nvSpPr>
            <p:spPr>
              <a:xfrm>
                <a:off x="910683" y="1203360"/>
                <a:ext cx="4166182" cy="187884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457200" indent="-457200">
                  <a:lnSpc>
                    <a:spcPct val="150000"/>
                  </a:lnSpc>
                  <a:buFont typeface="Wingdings" pitchFamily="2" charset="2"/>
                  <a:buChar char="ü"/>
                </a:pPr>
                <a:r>
                  <a:rPr kumimoji="1" lang="en-US" altLang="zh-CN" sz="2800" dirty="0"/>
                  <a:t>SU(3) </a:t>
                </a:r>
                <a:r>
                  <a:rPr kumimoji="1" lang="zh-CN" altLang="en-US" sz="2800" dirty="0"/>
                  <a:t>变换：</a:t>
                </a:r>
                <a:endParaRPr kumimoji="1" lang="en-US" altLang="zh-CN" sz="2800" dirty="0"/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1" lang="en-US" altLang="zh-CN" sz="28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zh-CN" sz="2800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p>
                          <m:r>
                            <a:rPr kumimoji="1" lang="en-US" altLang="zh-CN" sz="2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†</m:t>
                          </m:r>
                        </m:sup>
                      </m:sSup>
                      <m:r>
                        <a:rPr kumimoji="1" lang="en-US" altLang="zh-CN" sz="2800" b="0" i="1" smtClean="0"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kumimoji="1" lang="en-US" altLang="zh-CN" sz="2800" b="0" i="1" smtClean="0">
                          <a:latin typeface="Cambria Math" panose="02040503050406030204" pitchFamily="18" charset="0"/>
                        </a:rPr>
                        <m:t>=1,</m:t>
                      </m:r>
                      <m:func>
                        <m:funcPr>
                          <m:ctrlPr>
                            <a:rPr kumimoji="1" lang="en-US" altLang="zh-CN" sz="28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1" lang="en-US" altLang="zh-CN" sz="2800" b="0" i="0" smtClean="0">
                              <a:latin typeface="Cambria Math" panose="02040503050406030204" pitchFamily="18" charset="0"/>
                            </a:rPr>
                            <m:t>det</m:t>
                          </m:r>
                        </m:fName>
                        <m:e>
                          <m:d>
                            <m:dPr>
                              <m:ctrlPr>
                                <a:rPr kumimoji="1" lang="en-US" altLang="zh-CN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kumimoji="1" lang="en-US" altLang="zh-CN" sz="2800" b="0" i="1" smtClean="0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</m:d>
                        </m:e>
                      </m:func>
                      <m:r>
                        <a:rPr kumimoji="1" lang="en-US" altLang="zh-CN" sz="2800" b="0" i="1" smtClean="0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kumimoji="1" lang="en-US" altLang="zh-CN" sz="2800" dirty="0"/>
              </a:p>
              <a:p>
                <a:pPr marL="457200" indent="-457200">
                  <a:lnSpc>
                    <a:spcPct val="150000"/>
                  </a:lnSpc>
                  <a:buFont typeface="Wingdings" pitchFamily="2" charset="2"/>
                  <a:buChar char="ü"/>
                </a:pPr>
                <a:r>
                  <a:rPr kumimoji="1" lang="en-US" altLang="zh-CN" sz="2800" dirty="0"/>
                  <a:t>8</a:t>
                </a:r>
                <a:r>
                  <a:rPr kumimoji="1" lang="zh-CN" altLang="en-US" sz="2800" dirty="0"/>
                  <a:t>个生成元：</a:t>
                </a:r>
                <a:endParaRPr kumimoji="1" lang="en-US" altLang="zh-CN" sz="2800" dirty="0"/>
              </a:p>
            </p:txBody>
          </p:sp>
        </mc:Choice>
        <mc:Fallback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6ED922D3-8A1E-F032-3803-2A718C34C9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683" y="1203360"/>
                <a:ext cx="4166182" cy="1878848"/>
              </a:xfrm>
              <a:prstGeom prst="rect">
                <a:avLst/>
              </a:prstGeom>
              <a:blipFill>
                <a:blip r:embed="rId3"/>
                <a:stretch>
                  <a:fillRect l="-4559" b="-1140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图片 6">
            <a:extLst>
              <a:ext uri="{FF2B5EF4-FFF2-40B4-BE49-F238E27FC236}">
                <a16:creationId xmlns:a16="http://schemas.microsoft.com/office/drawing/2014/main" id="{3FF6C317-F699-90EB-EABD-88B9EDFE661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1"/>
          <a:stretch/>
        </p:blipFill>
        <p:spPr>
          <a:xfrm>
            <a:off x="1591532" y="3295290"/>
            <a:ext cx="6753525" cy="3027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01079"/>
      </p:ext>
    </p:extLst>
  </p:cSld>
  <p:clrMapOvr>
    <a:masterClrMapping/>
  </p:clrMapOvr>
  <p:transition advTm="3094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线连接符 2">
            <a:extLst>
              <a:ext uri="{FF2B5EF4-FFF2-40B4-BE49-F238E27FC236}">
                <a16:creationId xmlns:a16="http://schemas.microsoft.com/office/drawing/2014/main" id="{E3FE959E-3735-A445-B207-D0AF98ABF063}"/>
              </a:ext>
            </a:extLst>
          </p:cNvPr>
          <p:cNvCxnSpPr>
            <a:cxnSpLocks/>
          </p:cNvCxnSpPr>
          <p:nvPr/>
        </p:nvCxnSpPr>
        <p:spPr bwMode="auto">
          <a:xfrm>
            <a:off x="320040" y="762000"/>
            <a:ext cx="11551920" cy="0"/>
          </a:xfrm>
          <a:prstGeom prst="line">
            <a:avLst/>
          </a:prstGeom>
          <a:solidFill>
            <a:srgbClr val="FFCC99">
              <a:alpha val="50000"/>
            </a:srgbClr>
          </a:solidFill>
          <a:ln w="38100">
            <a:gradFill>
              <a:gsLst>
                <a:gs pos="0">
                  <a:srgbClr val="0432FF"/>
                </a:gs>
                <a:gs pos="34000">
                  <a:srgbClr val="00B050"/>
                </a:gs>
                <a:gs pos="66000">
                  <a:srgbClr val="FFFF00"/>
                </a:gs>
                <a:gs pos="100000">
                  <a:srgbClr val="FF0000"/>
                </a:gs>
              </a:gsLst>
              <a:lin ang="4800000" scaled="0"/>
            </a:gradFill>
          </a:ln>
          <a:effectLst/>
          <a:extLs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8ABDA69-ACFB-9242-ADEA-102759D2BB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9032400" y="385200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defTabSz="457200" rtl="0" eaLnBrk="1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STLiti" panose="02010800040101010101" pitchFamily="2" charset="-122"/>
                <a:ea typeface="STLiti" panose="02010800040101010101" pitchFamily="2" charset="-122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>
              <a:defRPr/>
            </a:pPr>
            <a:fld id="{B1FEEBC1-82E8-5D41-9FEE-969E72AB400E}" type="slidenum">
              <a:rPr lang="zh-CN" altLang="en-US" smtClean="0"/>
              <a:pPr>
                <a:defRPr/>
              </a:pPr>
              <a:t>6</a:t>
            </a:fld>
            <a:endParaRPr lang="en-US" altLang="zh-CN" dirty="0"/>
          </a:p>
        </p:txBody>
      </p:sp>
      <p:sp>
        <p:nvSpPr>
          <p:cNvPr id="4" name="TextBox 7">
            <a:extLst>
              <a:ext uri="{FF2B5EF4-FFF2-40B4-BE49-F238E27FC236}">
                <a16:creationId xmlns:a16="http://schemas.microsoft.com/office/drawing/2014/main" id="{1F5A295F-65D0-5742-90C1-8A16D9714E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7030" y="93108"/>
            <a:ext cx="449802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kumimoji="0" lang="en-US" altLang="zh-CN" sz="3600" b="1" dirty="0">
                <a:solidFill>
                  <a:srgbClr val="001CB6"/>
                </a:solidFill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SU(3) in group theory</a:t>
            </a:r>
            <a:endParaRPr kumimoji="0" lang="zh-CN" altLang="en-US" sz="3600" b="1" dirty="0">
              <a:solidFill>
                <a:srgbClr val="001CB6"/>
              </a:solidFill>
              <a:latin typeface="Times New Roman" panose="02020603050405020304" pitchFamily="18" charset="0"/>
              <a:ea typeface="SimHei" panose="02010609060101010101" pitchFamily="49" charset="-122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6ED922D3-8A1E-F032-3803-2A718C34C944}"/>
                  </a:ext>
                </a:extLst>
              </p:cNvPr>
              <p:cNvSpPr txBox="1"/>
              <p:nvPr/>
            </p:nvSpPr>
            <p:spPr>
              <a:xfrm>
                <a:off x="910682" y="1203360"/>
                <a:ext cx="8768156" cy="380110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457200" indent="-457200">
                  <a:lnSpc>
                    <a:spcPct val="150000"/>
                  </a:lnSpc>
                  <a:buFont typeface="Wingdings" pitchFamily="2" charset="2"/>
                  <a:buChar char="ü"/>
                </a:pPr>
                <a:r>
                  <a:rPr kumimoji="1" lang="zh-CN" altLang="en-US" sz="2800" dirty="0"/>
                  <a:t>嘉当</a:t>
                </a:r>
                <a:r>
                  <a:rPr kumimoji="1" lang="en-US" altLang="zh-CN" sz="2800" dirty="0"/>
                  <a:t>-</a:t>
                </a:r>
                <a:r>
                  <a:rPr kumimoji="1" lang="zh-CN" altLang="en-US" sz="2800" dirty="0"/>
                  <a:t>外尔基</a:t>
                </a:r>
                <a:r>
                  <a:rPr kumimoji="1" lang="en-US" altLang="zh-CN" sz="2800" dirty="0"/>
                  <a:t>(</a:t>
                </a:r>
                <a:r>
                  <a:rPr kumimoji="1" lang="en-US" altLang="zh-CN" sz="2800" dirty="0" err="1"/>
                  <a:t>Cartan</a:t>
                </a:r>
                <a:r>
                  <a:rPr kumimoji="1" lang="en-US" altLang="zh-CN" sz="2800" dirty="0"/>
                  <a:t>-Weyl</a:t>
                </a:r>
                <a:r>
                  <a:rPr kumimoji="1" lang="zh-CN" altLang="en-US" sz="2800" dirty="0"/>
                  <a:t> </a:t>
                </a:r>
                <a:r>
                  <a:rPr kumimoji="1" lang="en-US" altLang="zh-CN" sz="2800" dirty="0"/>
                  <a:t>basis)</a:t>
                </a:r>
                <a:r>
                  <a:rPr kumimoji="1" lang="zh-CN" altLang="en-US" sz="2800" dirty="0"/>
                  <a:t>：根矢量与素根</a:t>
                </a:r>
                <a:endParaRPr kumimoji="1" lang="en-US" altLang="zh-CN" sz="2800" dirty="0"/>
              </a:p>
              <a:p>
                <a:pPr marL="457200" indent="-457200">
                  <a:lnSpc>
                    <a:spcPct val="150000"/>
                  </a:lnSpc>
                  <a:buFont typeface="Wingdings" pitchFamily="2" charset="2"/>
                  <a:buChar char="ü"/>
                </a:pPr>
                <a:endParaRPr kumimoji="1" lang="en-US" altLang="zh-CN" sz="2800" dirty="0"/>
              </a:p>
              <a:p>
                <a:pPr marL="457200" indent="-457200">
                  <a:lnSpc>
                    <a:spcPct val="150000"/>
                  </a:lnSpc>
                  <a:buFont typeface="Wingdings" pitchFamily="2" charset="2"/>
                  <a:buChar char="ü"/>
                </a:pPr>
                <a:endParaRPr kumimoji="1" lang="en-US" altLang="zh-CN" sz="2800" dirty="0"/>
              </a:p>
              <a:p>
                <a:pPr marL="457200" indent="-457200">
                  <a:lnSpc>
                    <a:spcPct val="150000"/>
                  </a:lnSpc>
                  <a:buFont typeface="Wingdings" pitchFamily="2" charset="2"/>
                  <a:buChar char="ü"/>
                </a:pPr>
                <a:endParaRPr kumimoji="1" lang="en-US" altLang="zh-CN" sz="2800" dirty="0"/>
              </a:p>
              <a:p>
                <a:pPr marL="457200" indent="-457200">
                  <a:lnSpc>
                    <a:spcPct val="150000"/>
                  </a:lnSpc>
                  <a:buFont typeface="Wingdings" pitchFamily="2" charset="2"/>
                  <a:buChar char="ü"/>
                </a:pPr>
                <a:endParaRPr kumimoji="1" lang="en-US" altLang="zh-CN" sz="2800" dirty="0"/>
              </a:p>
              <a:p>
                <a:pPr marL="457200" indent="-457200">
                  <a:lnSpc>
                    <a:spcPct val="150000"/>
                  </a:lnSpc>
                  <a:buFont typeface="Wingdings" pitchFamily="2" charset="2"/>
                  <a:buChar char="ü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2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sz="28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kumimoji="1" lang="en-US" altLang="zh-CN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kumimoji="1" lang="zh-CN" altLang="en-US" sz="2800" dirty="0"/>
                  <a:t>李代数的邓金图与嘉当矩阵</a:t>
                </a:r>
                <a:endParaRPr kumimoji="1" lang="en-US" altLang="zh-CN" sz="2800" dirty="0"/>
              </a:p>
            </p:txBody>
          </p:sp>
        </mc:Choice>
        <mc:Fallback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6ED922D3-8A1E-F032-3803-2A718C34C9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682" y="1203360"/>
                <a:ext cx="8768156" cy="3801105"/>
              </a:xfrm>
              <a:prstGeom prst="rect">
                <a:avLst/>
              </a:prstGeom>
              <a:blipFill>
                <a:blip r:embed="rId3"/>
                <a:stretch>
                  <a:fillRect l="-2168" b="-465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图片 7">
            <a:extLst>
              <a:ext uri="{FF2B5EF4-FFF2-40B4-BE49-F238E27FC236}">
                <a16:creationId xmlns:a16="http://schemas.microsoft.com/office/drawing/2014/main" id="{0C6469F4-D4A6-59C4-B380-ED89252A08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1599" y="2022557"/>
            <a:ext cx="3340100" cy="635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FB930CB-F177-B395-A270-00AF5D8D140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1866" y="2803978"/>
            <a:ext cx="6081215" cy="1447394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A712FDF7-52AF-34B0-5590-E4805D558CA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5186" y="5359517"/>
            <a:ext cx="1293962" cy="843036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805D1A69-1056-89AE-2AE2-4AE2D1D9D3D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8978" y="5114890"/>
            <a:ext cx="2654300" cy="1079500"/>
          </a:xfrm>
          <a:prstGeom prst="rect">
            <a:avLst/>
          </a:prstGeom>
        </p:spPr>
      </p:pic>
      <p:sp>
        <p:nvSpPr>
          <p:cNvPr id="18" name="文本框 17">
            <a:extLst>
              <a:ext uri="{FF2B5EF4-FFF2-40B4-BE49-F238E27FC236}">
                <a16:creationId xmlns:a16="http://schemas.microsoft.com/office/drawing/2014/main" id="{3D370243-4782-EA79-6723-AAA6FCCF6619}"/>
              </a:ext>
            </a:extLst>
          </p:cNvPr>
          <p:cNvSpPr txBox="1"/>
          <p:nvPr/>
        </p:nvSpPr>
        <p:spPr>
          <a:xfrm>
            <a:off x="4571649" y="6300449"/>
            <a:ext cx="8974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zh-CN" altLang="en-US" sz="1800" dirty="0"/>
              <a:t>邓金图</a:t>
            </a:r>
            <a:endParaRPr lang="zh-CN" altLang="en-US" dirty="0"/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E0DCD0F0-C409-30A3-3C37-3D0949343F5C}"/>
              </a:ext>
            </a:extLst>
          </p:cNvPr>
          <p:cNvSpPr txBox="1"/>
          <p:nvPr/>
        </p:nvSpPr>
        <p:spPr>
          <a:xfrm>
            <a:off x="9501997" y="6416906"/>
            <a:ext cx="60988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zh-CN" altLang="en-US" sz="1800" dirty="0"/>
              <a:t>嘉当矩阵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762161136"/>
      </p:ext>
    </p:extLst>
  </p:cSld>
  <p:clrMapOvr>
    <a:masterClrMapping/>
  </p:clrMapOvr>
  <p:transition advTm="3094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线连接符 2">
            <a:extLst>
              <a:ext uri="{FF2B5EF4-FFF2-40B4-BE49-F238E27FC236}">
                <a16:creationId xmlns:a16="http://schemas.microsoft.com/office/drawing/2014/main" id="{E3FE959E-3735-A445-B207-D0AF98ABF063}"/>
              </a:ext>
            </a:extLst>
          </p:cNvPr>
          <p:cNvCxnSpPr>
            <a:cxnSpLocks/>
          </p:cNvCxnSpPr>
          <p:nvPr/>
        </p:nvCxnSpPr>
        <p:spPr bwMode="auto">
          <a:xfrm>
            <a:off x="320040" y="762000"/>
            <a:ext cx="11551920" cy="0"/>
          </a:xfrm>
          <a:prstGeom prst="line">
            <a:avLst/>
          </a:prstGeom>
          <a:solidFill>
            <a:srgbClr val="FFCC99">
              <a:alpha val="50000"/>
            </a:srgbClr>
          </a:solidFill>
          <a:ln w="38100">
            <a:gradFill>
              <a:gsLst>
                <a:gs pos="0">
                  <a:srgbClr val="0432FF"/>
                </a:gs>
                <a:gs pos="34000">
                  <a:srgbClr val="00B050"/>
                </a:gs>
                <a:gs pos="66000">
                  <a:srgbClr val="FFFF00"/>
                </a:gs>
                <a:gs pos="100000">
                  <a:srgbClr val="FF0000"/>
                </a:gs>
              </a:gsLst>
              <a:lin ang="4800000" scaled="0"/>
            </a:gradFill>
          </a:ln>
          <a:effectLst/>
          <a:extLs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8ABDA69-ACFB-9242-ADEA-102759D2BB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9032400" y="385200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defTabSz="457200" rtl="0" eaLnBrk="1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STLiti" panose="02010800040101010101" pitchFamily="2" charset="-122"/>
                <a:ea typeface="STLiti" panose="02010800040101010101" pitchFamily="2" charset="-122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>
              <a:defRPr/>
            </a:pPr>
            <a:fld id="{B1FEEBC1-82E8-5D41-9FEE-969E72AB400E}" type="slidenum">
              <a:rPr lang="zh-CN" altLang="en-US" smtClean="0"/>
              <a:pPr>
                <a:defRPr/>
              </a:pPr>
              <a:t>7</a:t>
            </a:fld>
            <a:endParaRPr lang="en-US" altLang="zh-CN" dirty="0"/>
          </a:p>
        </p:txBody>
      </p:sp>
      <p:sp>
        <p:nvSpPr>
          <p:cNvPr id="4" name="TextBox 7">
            <a:extLst>
              <a:ext uri="{FF2B5EF4-FFF2-40B4-BE49-F238E27FC236}">
                <a16:creationId xmlns:a16="http://schemas.microsoft.com/office/drawing/2014/main" id="{1F5A295F-65D0-5742-90C1-8A16D9714E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7030" y="93108"/>
            <a:ext cx="449802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kumimoji="0" lang="en-US" altLang="zh-CN" sz="3600" b="1" dirty="0">
                <a:solidFill>
                  <a:srgbClr val="001CB6"/>
                </a:solidFill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SU(3) in group theory</a:t>
            </a:r>
            <a:endParaRPr kumimoji="0" lang="zh-CN" altLang="en-US" sz="3600" b="1" dirty="0">
              <a:solidFill>
                <a:srgbClr val="001CB6"/>
              </a:solidFill>
              <a:latin typeface="Times New Roman" panose="02020603050405020304" pitchFamily="18" charset="0"/>
              <a:ea typeface="SimHei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6ED922D3-8A1E-F032-3803-2A718C34C944}"/>
              </a:ext>
            </a:extLst>
          </p:cNvPr>
          <p:cNvSpPr txBox="1"/>
          <p:nvPr/>
        </p:nvSpPr>
        <p:spPr>
          <a:xfrm>
            <a:off x="910682" y="1203360"/>
            <a:ext cx="8768156" cy="380110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457200" indent="-457200">
              <a:lnSpc>
                <a:spcPct val="150000"/>
              </a:lnSpc>
              <a:buFont typeface="Wingdings" pitchFamily="2" charset="2"/>
              <a:buChar char="ü"/>
            </a:pPr>
            <a:r>
              <a:rPr kumimoji="1" lang="zh-CN" altLang="en-US" sz="2800" dirty="0"/>
              <a:t>权矢量与基本主权</a:t>
            </a:r>
            <a:endParaRPr kumimoji="1" lang="en-US" altLang="zh-CN" sz="2800" dirty="0"/>
          </a:p>
          <a:p>
            <a:pPr marL="457200" indent="-457200">
              <a:lnSpc>
                <a:spcPct val="150000"/>
              </a:lnSpc>
              <a:buFont typeface="Wingdings" pitchFamily="2" charset="2"/>
              <a:buChar char="ü"/>
            </a:pPr>
            <a:endParaRPr kumimoji="1" lang="en-US" altLang="zh-CN" sz="2800" dirty="0"/>
          </a:p>
          <a:p>
            <a:pPr marL="457200" indent="-457200">
              <a:lnSpc>
                <a:spcPct val="150000"/>
              </a:lnSpc>
              <a:buFont typeface="Wingdings" pitchFamily="2" charset="2"/>
              <a:buChar char="ü"/>
            </a:pPr>
            <a:endParaRPr kumimoji="1" lang="en-US" altLang="zh-CN" sz="2800" dirty="0"/>
          </a:p>
          <a:p>
            <a:pPr marL="457200" indent="-457200">
              <a:lnSpc>
                <a:spcPct val="150000"/>
              </a:lnSpc>
              <a:buFont typeface="Wingdings" pitchFamily="2" charset="2"/>
              <a:buChar char="ü"/>
            </a:pPr>
            <a:endParaRPr kumimoji="1" lang="en-US" altLang="zh-CN" sz="2800" dirty="0"/>
          </a:p>
          <a:p>
            <a:pPr marL="457200" indent="-457200">
              <a:lnSpc>
                <a:spcPct val="150000"/>
              </a:lnSpc>
              <a:buFont typeface="Wingdings" pitchFamily="2" charset="2"/>
              <a:buChar char="ü"/>
            </a:pPr>
            <a:endParaRPr kumimoji="1" lang="en-US" altLang="zh-CN" sz="2800" dirty="0"/>
          </a:p>
          <a:p>
            <a:pPr marL="457200" indent="-457200">
              <a:lnSpc>
                <a:spcPct val="150000"/>
              </a:lnSpc>
              <a:buFont typeface="Wingdings" pitchFamily="2" charset="2"/>
              <a:buChar char="ü"/>
            </a:pPr>
            <a:r>
              <a:rPr kumimoji="1" lang="zh-CN" altLang="en-US" sz="2800" dirty="0"/>
              <a:t>方块权图与张量基</a:t>
            </a:r>
            <a:endParaRPr kumimoji="1" lang="en-US" altLang="zh-CN" sz="2800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338A3F56-41C2-2C8F-1CF4-1B50E67F52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5542" y="1974084"/>
            <a:ext cx="2538727" cy="57480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CC286E8E-F18F-5E32-7CFC-D7FD75192B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9518" y="3186165"/>
            <a:ext cx="5783748" cy="2909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473516"/>
      </p:ext>
    </p:extLst>
  </p:cSld>
  <p:clrMapOvr>
    <a:masterClrMapping/>
  </p:clrMapOvr>
  <p:transition advTm="3094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线连接符 2">
            <a:extLst>
              <a:ext uri="{FF2B5EF4-FFF2-40B4-BE49-F238E27FC236}">
                <a16:creationId xmlns:a16="http://schemas.microsoft.com/office/drawing/2014/main" id="{E3FE959E-3735-A445-B207-D0AF98ABF063}"/>
              </a:ext>
            </a:extLst>
          </p:cNvPr>
          <p:cNvCxnSpPr>
            <a:cxnSpLocks/>
          </p:cNvCxnSpPr>
          <p:nvPr/>
        </p:nvCxnSpPr>
        <p:spPr bwMode="auto">
          <a:xfrm>
            <a:off x="320040" y="762000"/>
            <a:ext cx="11551920" cy="0"/>
          </a:xfrm>
          <a:prstGeom prst="line">
            <a:avLst/>
          </a:prstGeom>
          <a:solidFill>
            <a:srgbClr val="FFCC99">
              <a:alpha val="50000"/>
            </a:srgbClr>
          </a:solidFill>
          <a:ln w="38100">
            <a:gradFill>
              <a:gsLst>
                <a:gs pos="0">
                  <a:srgbClr val="0432FF"/>
                </a:gs>
                <a:gs pos="34000">
                  <a:srgbClr val="00B050"/>
                </a:gs>
                <a:gs pos="66000">
                  <a:srgbClr val="FFFF00"/>
                </a:gs>
                <a:gs pos="100000">
                  <a:srgbClr val="FF0000"/>
                </a:gs>
              </a:gsLst>
              <a:lin ang="4800000" scaled="0"/>
            </a:gradFill>
          </a:ln>
          <a:effectLst/>
          <a:extLs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8ABDA69-ACFB-9242-ADEA-102759D2BB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9032400" y="385200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defTabSz="457200" rtl="0" eaLnBrk="1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STLiti" panose="02010800040101010101" pitchFamily="2" charset="-122"/>
                <a:ea typeface="STLiti" panose="02010800040101010101" pitchFamily="2" charset="-122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>
              <a:defRPr/>
            </a:pPr>
            <a:fld id="{B1FEEBC1-82E8-5D41-9FEE-969E72AB400E}" type="slidenum">
              <a:rPr lang="zh-CN" altLang="en-US" smtClean="0"/>
              <a:pPr>
                <a:defRPr/>
              </a:pPr>
              <a:t>8</a:t>
            </a:fld>
            <a:endParaRPr lang="en-US" altLang="zh-CN" dirty="0"/>
          </a:p>
        </p:txBody>
      </p:sp>
      <p:sp>
        <p:nvSpPr>
          <p:cNvPr id="4" name="TextBox 7">
            <a:extLst>
              <a:ext uri="{FF2B5EF4-FFF2-40B4-BE49-F238E27FC236}">
                <a16:creationId xmlns:a16="http://schemas.microsoft.com/office/drawing/2014/main" id="{1F5A295F-65D0-5742-90C1-8A16D9714E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7030" y="93108"/>
            <a:ext cx="449802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kumimoji="0" lang="en-US" altLang="zh-CN" sz="3600" b="1" dirty="0">
                <a:solidFill>
                  <a:srgbClr val="001CB6"/>
                </a:solidFill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SU(3) in group theory</a:t>
            </a:r>
            <a:endParaRPr kumimoji="0" lang="zh-CN" altLang="en-US" sz="3600" b="1" dirty="0">
              <a:solidFill>
                <a:srgbClr val="001CB6"/>
              </a:solidFill>
              <a:latin typeface="Times New Roman" panose="02020603050405020304" pitchFamily="18" charset="0"/>
              <a:ea typeface="SimHei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6ED922D3-8A1E-F032-3803-2A718C34C944}"/>
              </a:ext>
            </a:extLst>
          </p:cNvPr>
          <p:cNvSpPr txBox="1"/>
          <p:nvPr/>
        </p:nvSpPr>
        <p:spPr>
          <a:xfrm>
            <a:off x="910682" y="1203360"/>
            <a:ext cx="8768156" cy="250542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457200" indent="-457200">
              <a:lnSpc>
                <a:spcPct val="150000"/>
              </a:lnSpc>
              <a:buFont typeface="Wingdings" pitchFamily="2" charset="2"/>
              <a:buChar char="ü"/>
            </a:pPr>
            <a:r>
              <a:rPr kumimoji="1" lang="zh-CN" altLang="en-US" sz="2800" dirty="0"/>
              <a:t>平面权图</a:t>
            </a:r>
            <a:endParaRPr kumimoji="1" lang="en-US" altLang="zh-CN" sz="2800" dirty="0"/>
          </a:p>
          <a:p>
            <a:pPr marL="457200" indent="-457200">
              <a:lnSpc>
                <a:spcPct val="150000"/>
              </a:lnSpc>
              <a:buFont typeface="Wingdings" pitchFamily="2" charset="2"/>
              <a:buChar char="ü"/>
            </a:pPr>
            <a:endParaRPr kumimoji="1" lang="en-US" altLang="zh-CN" sz="2800" dirty="0"/>
          </a:p>
          <a:p>
            <a:pPr marL="457200" indent="-457200">
              <a:lnSpc>
                <a:spcPct val="150000"/>
              </a:lnSpc>
              <a:buFont typeface="Wingdings" pitchFamily="2" charset="2"/>
              <a:buChar char="ü"/>
            </a:pPr>
            <a:endParaRPr kumimoji="1" lang="en-US" altLang="zh-CN" sz="2800" dirty="0"/>
          </a:p>
          <a:p>
            <a:pPr marL="457200" indent="-457200">
              <a:lnSpc>
                <a:spcPct val="150000"/>
              </a:lnSpc>
              <a:buFont typeface="Wingdings" pitchFamily="2" charset="2"/>
              <a:buChar char="ü"/>
            </a:pPr>
            <a:endParaRPr kumimoji="1" lang="en-US" altLang="zh-CN" sz="2800" dirty="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C774197D-1BE9-066F-F83E-D4850D572B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9708" y="2508639"/>
            <a:ext cx="3302000" cy="24003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BBEF92C0-5E27-59C8-482A-4D96A5E257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9538" y="2508639"/>
            <a:ext cx="3289300" cy="2514600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E6FA1680-86D4-B370-27FB-08186FA56D3C}"/>
              </a:ext>
            </a:extLst>
          </p:cNvPr>
          <p:cNvSpPr txBox="1"/>
          <p:nvPr/>
        </p:nvSpPr>
        <p:spPr>
          <a:xfrm>
            <a:off x="2800709" y="5183640"/>
            <a:ext cx="719998" cy="56643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zh-CN" sz="2800" dirty="0"/>
              <a:t>(10)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1EBA8BE7-7C43-8211-5BEC-5CAC44F0E5CD}"/>
              </a:ext>
            </a:extLst>
          </p:cNvPr>
          <p:cNvSpPr txBox="1"/>
          <p:nvPr/>
        </p:nvSpPr>
        <p:spPr>
          <a:xfrm>
            <a:off x="7985058" y="5144875"/>
            <a:ext cx="719998" cy="56643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zh-CN" sz="2800" dirty="0"/>
              <a:t>(01)</a:t>
            </a:r>
          </a:p>
        </p:txBody>
      </p:sp>
    </p:spTree>
    <p:extLst>
      <p:ext uri="{BB962C8B-B14F-4D97-AF65-F5344CB8AC3E}">
        <p14:creationId xmlns:p14="http://schemas.microsoft.com/office/powerpoint/2010/main" val="3877562087"/>
      </p:ext>
    </p:extLst>
  </p:cSld>
  <p:clrMapOvr>
    <a:masterClrMapping/>
  </p:clrMapOvr>
  <p:transition advTm="3094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线连接符 2">
            <a:extLst>
              <a:ext uri="{FF2B5EF4-FFF2-40B4-BE49-F238E27FC236}">
                <a16:creationId xmlns:a16="http://schemas.microsoft.com/office/drawing/2014/main" id="{E3FE959E-3735-A445-B207-D0AF98ABF063}"/>
              </a:ext>
            </a:extLst>
          </p:cNvPr>
          <p:cNvCxnSpPr>
            <a:cxnSpLocks/>
          </p:cNvCxnSpPr>
          <p:nvPr/>
        </p:nvCxnSpPr>
        <p:spPr bwMode="auto">
          <a:xfrm>
            <a:off x="320040" y="762000"/>
            <a:ext cx="11551920" cy="0"/>
          </a:xfrm>
          <a:prstGeom prst="line">
            <a:avLst/>
          </a:prstGeom>
          <a:solidFill>
            <a:srgbClr val="FFCC99">
              <a:alpha val="50000"/>
            </a:srgbClr>
          </a:solidFill>
          <a:ln w="38100">
            <a:gradFill>
              <a:gsLst>
                <a:gs pos="0">
                  <a:srgbClr val="0432FF"/>
                </a:gs>
                <a:gs pos="34000">
                  <a:srgbClr val="00B050"/>
                </a:gs>
                <a:gs pos="66000">
                  <a:srgbClr val="FFFF00"/>
                </a:gs>
                <a:gs pos="100000">
                  <a:srgbClr val="FF0000"/>
                </a:gs>
              </a:gsLst>
              <a:lin ang="4800000" scaled="0"/>
            </a:gradFill>
          </a:ln>
          <a:effectLst/>
          <a:extLs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8ABDA69-ACFB-9242-ADEA-102759D2BB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9032400" y="385200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defTabSz="457200" rtl="0" eaLnBrk="1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STLiti" panose="02010800040101010101" pitchFamily="2" charset="-122"/>
                <a:ea typeface="STLiti" panose="02010800040101010101" pitchFamily="2" charset="-122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>
              <a:defRPr/>
            </a:pPr>
            <a:fld id="{B1FEEBC1-82E8-5D41-9FEE-969E72AB400E}" type="slidenum">
              <a:rPr lang="zh-CN" altLang="en-US" smtClean="0"/>
              <a:pPr>
                <a:defRPr/>
              </a:pPr>
              <a:t>9</a:t>
            </a:fld>
            <a:endParaRPr lang="en-US" altLang="zh-CN" dirty="0"/>
          </a:p>
        </p:txBody>
      </p:sp>
      <p:sp>
        <p:nvSpPr>
          <p:cNvPr id="4" name="TextBox 7">
            <a:extLst>
              <a:ext uri="{FF2B5EF4-FFF2-40B4-BE49-F238E27FC236}">
                <a16:creationId xmlns:a16="http://schemas.microsoft.com/office/drawing/2014/main" id="{1F5A295F-65D0-5742-90C1-8A16D9714E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7030" y="93108"/>
            <a:ext cx="449802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kumimoji="0" lang="en-US" altLang="zh-CN" sz="3600" b="1" dirty="0">
                <a:solidFill>
                  <a:srgbClr val="001CB6"/>
                </a:solidFill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SU(3) in group theory</a:t>
            </a:r>
            <a:endParaRPr kumimoji="0" lang="zh-CN" altLang="en-US" sz="3600" b="1" dirty="0">
              <a:solidFill>
                <a:srgbClr val="001CB6"/>
              </a:solidFill>
              <a:latin typeface="Times New Roman" panose="02020603050405020304" pitchFamily="18" charset="0"/>
              <a:ea typeface="SimHei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6ED922D3-8A1E-F032-3803-2A718C34C944}"/>
              </a:ext>
            </a:extLst>
          </p:cNvPr>
          <p:cNvSpPr txBox="1"/>
          <p:nvPr/>
        </p:nvSpPr>
        <p:spPr>
          <a:xfrm>
            <a:off x="910682" y="1203360"/>
            <a:ext cx="8768156" cy="250542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457200" indent="-457200">
              <a:lnSpc>
                <a:spcPct val="150000"/>
              </a:lnSpc>
              <a:buFont typeface="Wingdings" pitchFamily="2" charset="2"/>
              <a:buChar char="ü"/>
            </a:pPr>
            <a:r>
              <a:rPr kumimoji="1" lang="zh-CN" altLang="en-US" sz="2800" dirty="0"/>
              <a:t>平面权图</a:t>
            </a:r>
            <a:endParaRPr kumimoji="1" lang="en-US" altLang="zh-CN" sz="2800" dirty="0"/>
          </a:p>
          <a:p>
            <a:pPr marL="457200" indent="-457200">
              <a:lnSpc>
                <a:spcPct val="150000"/>
              </a:lnSpc>
              <a:buFont typeface="Wingdings" pitchFamily="2" charset="2"/>
              <a:buChar char="ü"/>
            </a:pPr>
            <a:endParaRPr kumimoji="1" lang="en-US" altLang="zh-CN" sz="2800" dirty="0"/>
          </a:p>
          <a:p>
            <a:pPr marL="457200" indent="-457200">
              <a:lnSpc>
                <a:spcPct val="150000"/>
              </a:lnSpc>
              <a:buFont typeface="Wingdings" pitchFamily="2" charset="2"/>
              <a:buChar char="ü"/>
            </a:pPr>
            <a:endParaRPr kumimoji="1" lang="en-US" altLang="zh-CN" sz="2800" dirty="0"/>
          </a:p>
          <a:p>
            <a:pPr marL="457200" indent="-457200">
              <a:lnSpc>
                <a:spcPct val="150000"/>
              </a:lnSpc>
              <a:buFont typeface="Wingdings" pitchFamily="2" charset="2"/>
              <a:buChar char="ü"/>
            </a:pPr>
            <a:endParaRPr kumimoji="1" lang="en-US" altLang="zh-CN" sz="2800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28F8A491-A845-670E-6D86-A24EFCD137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3162" y="2255224"/>
            <a:ext cx="7772400" cy="3789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143408"/>
      </p:ext>
    </p:extLst>
  </p:cSld>
  <p:clrMapOvr>
    <a:masterClrMapping/>
  </p:clrMapOvr>
  <p:transition advTm="3094"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GUIDESSETTING" val="{&quot;Id&quot;:&quot;GuidesStyle_Narrow&quot;,&quot;Name&quot;:&quot;窄&quot;,&quot;HeaderHeight&quot;:10.0,&quot;FooterHeight&quot;:5.0,&quot;SideMargin&quot;:2.5,&quot;TopMargin&quot;:0.0,&quot;BottomMargin&quot;:0.0,&quot;IntervalMargin&quot;:1.0,&quot;SettingType&quot;:&quot;System&quot;}"/>
</p:tagLst>
</file>

<file path=ppt/theme/theme1.xml><?xml version="1.0" encoding="utf-8"?>
<a:theme xmlns:a="http://schemas.openxmlformats.org/drawingml/2006/main" name="Office 主题​​">
  <a:themeElements>
    <a:clrScheme name="SJTU-2019">
      <a:dk1>
        <a:srgbClr val="000000"/>
      </a:dk1>
      <a:lt1>
        <a:srgbClr val="FFFFFF"/>
      </a:lt1>
      <a:dk2>
        <a:srgbClr val="1B1C21"/>
      </a:dk2>
      <a:lt2>
        <a:srgbClr val="DBDBDB"/>
      </a:lt2>
      <a:accent1>
        <a:srgbClr val="C8161E"/>
      </a:accent1>
      <a:accent2>
        <a:srgbClr val="44546A"/>
      </a:accent2>
      <a:accent3>
        <a:srgbClr val="1F4D78"/>
      </a:accent3>
      <a:accent4>
        <a:srgbClr val="ED7D31"/>
      </a:accent4>
      <a:accent5>
        <a:srgbClr val="FFC000"/>
      </a:accent5>
      <a:accent6>
        <a:srgbClr val="A5A5A5"/>
      </a:accent6>
      <a:hlink>
        <a:srgbClr val="196E7D"/>
      </a:hlink>
      <a:folHlink>
        <a:srgbClr val="BEBEBE"/>
      </a:folHlink>
    </a:clrScheme>
    <a:fontScheme name="外宣普适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PLUS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FFFFFF"/>
    </a:accent3>
    <a:accent4>
      <a:srgbClr val="000000"/>
    </a:accent4>
    <a:accent5>
      <a:srgbClr val="B2C1DB"/>
    </a:accent5>
    <a:accent6>
      <a:srgbClr val="AE4845"/>
    </a:accent6>
    <a:hlink>
      <a:srgbClr val="0000FF"/>
    </a:hlink>
    <a:folHlink>
      <a:srgbClr val="800080"/>
    </a:folHlink>
  </a:clrScheme>
</a:themeOverride>
</file>

<file path=ppt/theme/themeOverride10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FFFFFF"/>
    </a:accent3>
    <a:accent4>
      <a:srgbClr val="000000"/>
    </a:accent4>
    <a:accent5>
      <a:srgbClr val="B2C1DB"/>
    </a:accent5>
    <a:accent6>
      <a:srgbClr val="AE4845"/>
    </a:accent6>
    <a:hlink>
      <a:srgbClr val="0000FF"/>
    </a:hlink>
    <a:folHlink>
      <a:srgbClr val="800080"/>
    </a:folHlink>
  </a:clrScheme>
</a:themeOverride>
</file>

<file path=ppt/theme/themeOverride11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FFFFFF"/>
    </a:accent3>
    <a:accent4>
      <a:srgbClr val="000000"/>
    </a:accent4>
    <a:accent5>
      <a:srgbClr val="B2C1DB"/>
    </a:accent5>
    <a:accent6>
      <a:srgbClr val="AE4845"/>
    </a:accent6>
    <a:hlink>
      <a:srgbClr val="0000FF"/>
    </a:hlink>
    <a:folHlink>
      <a:srgbClr val="800080"/>
    </a:folHlink>
  </a:clrScheme>
</a:themeOverride>
</file>

<file path=ppt/theme/themeOverride12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FFFFFF"/>
    </a:accent3>
    <a:accent4>
      <a:srgbClr val="000000"/>
    </a:accent4>
    <a:accent5>
      <a:srgbClr val="B2C1DB"/>
    </a:accent5>
    <a:accent6>
      <a:srgbClr val="AE4845"/>
    </a:accent6>
    <a:hlink>
      <a:srgbClr val="0000FF"/>
    </a:hlink>
    <a:folHlink>
      <a:srgbClr val="800080"/>
    </a:folHlink>
  </a:clrScheme>
</a:themeOverride>
</file>

<file path=ppt/theme/themeOverride13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FFFFFF"/>
    </a:accent3>
    <a:accent4>
      <a:srgbClr val="000000"/>
    </a:accent4>
    <a:accent5>
      <a:srgbClr val="B2C1DB"/>
    </a:accent5>
    <a:accent6>
      <a:srgbClr val="AE4845"/>
    </a:accent6>
    <a:hlink>
      <a:srgbClr val="0000FF"/>
    </a:hlink>
    <a:folHlink>
      <a:srgbClr val="800080"/>
    </a:folHlink>
  </a:clrScheme>
</a:themeOverride>
</file>

<file path=ppt/theme/themeOverride14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FFFFFF"/>
    </a:accent3>
    <a:accent4>
      <a:srgbClr val="000000"/>
    </a:accent4>
    <a:accent5>
      <a:srgbClr val="B2C1DB"/>
    </a:accent5>
    <a:accent6>
      <a:srgbClr val="AE4845"/>
    </a:accent6>
    <a:hlink>
      <a:srgbClr val="0000FF"/>
    </a:hlink>
    <a:folHlink>
      <a:srgbClr val="800080"/>
    </a:folHlink>
  </a:clrScheme>
</a:themeOverride>
</file>

<file path=ppt/theme/themeOverride15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FFFFFF"/>
    </a:accent3>
    <a:accent4>
      <a:srgbClr val="000000"/>
    </a:accent4>
    <a:accent5>
      <a:srgbClr val="B2C1DB"/>
    </a:accent5>
    <a:accent6>
      <a:srgbClr val="AE4845"/>
    </a:accent6>
    <a:hlink>
      <a:srgbClr val="0000FF"/>
    </a:hlink>
    <a:folHlink>
      <a:srgbClr val="800080"/>
    </a:folHlink>
  </a:clrScheme>
</a:themeOverride>
</file>

<file path=ppt/theme/themeOverride16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FFFFFF"/>
    </a:accent3>
    <a:accent4>
      <a:srgbClr val="000000"/>
    </a:accent4>
    <a:accent5>
      <a:srgbClr val="B2C1DB"/>
    </a:accent5>
    <a:accent6>
      <a:srgbClr val="AE4845"/>
    </a:accent6>
    <a:hlink>
      <a:srgbClr val="0000FF"/>
    </a:hlink>
    <a:folHlink>
      <a:srgbClr val="800080"/>
    </a:folHlink>
  </a:clrScheme>
</a:themeOverride>
</file>

<file path=ppt/theme/themeOverride17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FFFFFF"/>
    </a:accent3>
    <a:accent4>
      <a:srgbClr val="000000"/>
    </a:accent4>
    <a:accent5>
      <a:srgbClr val="B2C1DB"/>
    </a:accent5>
    <a:accent6>
      <a:srgbClr val="AE4845"/>
    </a:accent6>
    <a:hlink>
      <a:srgbClr val="0000FF"/>
    </a:hlink>
    <a:folHlink>
      <a:srgbClr val="800080"/>
    </a:folHlink>
  </a:clrScheme>
</a:themeOverride>
</file>

<file path=ppt/theme/themeOverride18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FFFFFF"/>
    </a:accent3>
    <a:accent4>
      <a:srgbClr val="000000"/>
    </a:accent4>
    <a:accent5>
      <a:srgbClr val="B2C1DB"/>
    </a:accent5>
    <a:accent6>
      <a:srgbClr val="AE4845"/>
    </a:accent6>
    <a:hlink>
      <a:srgbClr val="0000FF"/>
    </a:hlink>
    <a:folHlink>
      <a:srgbClr val="800080"/>
    </a:folHlink>
  </a:clrScheme>
</a:themeOverride>
</file>

<file path=ppt/theme/themeOverride19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FFFFFF"/>
    </a:accent3>
    <a:accent4>
      <a:srgbClr val="000000"/>
    </a:accent4>
    <a:accent5>
      <a:srgbClr val="B2C1DB"/>
    </a:accent5>
    <a:accent6>
      <a:srgbClr val="AE4845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FFFFFF"/>
    </a:accent3>
    <a:accent4>
      <a:srgbClr val="000000"/>
    </a:accent4>
    <a:accent5>
      <a:srgbClr val="B2C1DB"/>
    </a:accent5>
    <a:accent6>
      <a:srgbClr val="AE4845"/>
    </a:accent6>
    <a:hlink>
      <a:srgbClr val="0000FF"/>
    </a:hlink>
    <a:folHlink>
      <a:srgbClr val="800080"/>
    </a:folHlink>
  </a:clrScheme>
</a:themeOverride>
</file>

<file path=ppt/theme/themeOverride20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FFFFFF"/>
    </a:accent3>
    <a:accent4>
      <a:srgbClr val="000000"/>
    </a:accent4>
    <a:accent5>
      <a:srgbClr val="B2C1DB"/>
    </a:accent5>
    <a:accent6>
      <a:srgbClr val="AE4845"/>
    </a:accent6>
    <a:hlink>
      <a:srgbClr val="0000FF"/>
    </a:hlink>
    <a:folHlink>
      <a:srgbClr val="800080"/>
    </a:folHlink>
  </a:clrScheme>
</a:themeOverride>
</file>

<file path=ppt/theme/themeOverride21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FFFFFF"/>
    </a:accent3>
    <a:accent4>
      <a:srgbClr val="000000"/>
    </a:accent4>
    <a:accent5>
      <a:srgbClr val="B2C1DB"/>
    </a:accent5>
    <a:accent6>
      <a:srgbClr val="AE4845"/>
    </a:accent6>
    <a:hlink>
      <a:srgbClr val="0000FF"/>
    </a:hlink>
    <a:folHlink>
      <a:srgbClr val="800080"/>
    </a:folHlink>
  </a:clrScheme>
</a:themeOverride>
</file>

<file path=ppt/theme/themeOverride22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FFFFFF"/>
    </a:accent3>
    <a:accent4>
      <a:srgbClr val="000000"/>
    </a:accent4>
    <a:accent5>
      <a:srgbClr val="B2C1DB"/>
    </a:accent5>
    <a:accent6>
      <a:srgbClr val="AE4845"/>
    </a:accent6>
    <a:hlink>
      <a:srgbClr val="0000FF"/>
    </a:hlink>
    <a:folHlink>
      <a:srgbClr val="800080"/>
    </a:folHlink>
  </a:clrScheme>
</a:themeOverride>
</file>

<file path=ppt/theme/themeOverride23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FFFFFF"/>
    </a:accent3>
    <a:accent4>
      <a:srgbClr val="000000"/>
    </a:accent4>
    <a:accent5>
      <a:srgbClr val="B2C1DB"/>
    </a:accent5>
    <a:accent6>
      <a:srgbClr val="AE4845"/>
    </a:accent6>
    <a:hlink>
      <a:srgbClr val="0000FF"/>
    </a:hlink>
    <a:folHlink>
      <a:srgbClr val="800080"/>
    </a:folHlink>
  </a:clrScheme>
</a:themeOverride>
</file>

<file path=ppt/theme/themeOverride24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FFFFFF"/>
    </a:accent3>
    <a:accent4>
      <a:srgbClr val="000000"/>
    </a:accent4>
    <a:accent5>
      <a:srgbClr val="B2C1DB"/>
    </a:accent5>
    <a:accent6>
      <a:srgbClr val="AE4845"/>
    </a:accent6>
    <a:hlink>
      <a:srgbClr val="0000FF"/>
    </a:hlink>
    <a:folHlink>
      <a:srgbClr val="800080"/>
    </a:folHlink>
  </a:clrScheme>
</a:themeOverride>
</file>

<file path=ppt/theme/themeOverride25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FFFFFF"/>
    </a:accent3>
    <a:accent4>
      <a:srgbClr val="000000"/>
    </a:accent4>
    <a:accent5>
      <a:srgbClr val="B2C1DB"/>
    </a:accent5>
    <a:accent6>
      <a:srgbClr val="AE4845"/>
    </a:accent6>
    <a:hlink>
      <a:srgbClr val="0000FF"/>
    </a:hlink>
    <a:folHlink>
      <a:srgbClr val="800080"/>
    </a:folHlink>
  </a:clrScheme>
</a:themeOverride>
</file>

<file path=ppt/theme/themeOverride26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FFFFFF"/>
    </a:accent3>
    <a:accent4>
      <a:srgbClr val="000000"/>
    </a:accent4>
    <a:accent5>
      <a:srgbClr val="B2C1DB"/>
    </a:accent5>
    <a:accent6>
      <a:srgbClr val="AE4845"/>
    </a:accent6>
    <a:hlink>
      <a:srgbClr val="0000FF"/>
    </a:hlink>
    <a:folHlink>
      <a:srgbClr val="800080"/>
    </a:folHlink>
  </a:clrScheme>
</a:themeOverride>
</file>

<file path=ppt/theme/themeOverride27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FFFFFF"/>
    </a:accent3>
    <a:accent4>
      <a:srgbClr val="000000"/>
    </a:accent4>
    <a:accent5>
      <a:srgbClr val="B2C1DB"/>
    </a:accent5>
    <a:accent6>
      <a:srgbClr val="AE4845"/>
    </a:accent6>
    <a:hlink>
      <a:srgbClr val="0000FF"/>
    </a:hlink>
    <a:folHlink>
      <a:srgbClr val="800080"/>
    </a:folHlink>
  </a:clrScheme>
</a:themeOverride>
</file>

<file path=ppt/theme/themeOverride28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FFFFFF"/>
    </a:accent3>
    <a:accent4>
      <a:srgbClr val="000000"/>
    </a:accent4>
    <a:accent5>
      <a:srgbClr val="B2C1DB"/>
    </a:accent5>
    <a:accent6>
      <a:srgbClr val="AE4845"/>
    </a:accent6>
    <a:hlink>
      <a:srgbClr val="0000FF"/>
    </a:hlink>
    <a:folHlink>
      <a:srgbClr val="800080"/>
    </a:folHlink>
  </a:clrScheme>
</a:themeOverride>
</file>

<file path=ppt/theme/themeOverride29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FFFFFF"/>
    </a:accent3>
    <a:accent4>
      <a:srgbClr val="000000"/>
    </a:accent4>
    <a:accent5>
      <a:srgbClr val="B2C1DB"/>
    </a:accent5>
    <a:accent6>
      <a:srgbClr val="AE4845"/>
    </a:accent6>
    <a:hlink>
      <a:srgbClr val="0000FF"/>
    </a:hlink>
    <a:folHlink>
      <a:srgbClr val="800080"/>
    </a:folHlink>
  </a:clrScheme>
</a:themeOverride>
</file>

<file path=ppt/theme/themeOverride3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FFFFFF"/>
    </a:accent3>
    <a:accent4>
      <a:srgbClr val="000000"/>
    </a:accent4>
    <a:accent5>
      <a:srgbClr val="B2C1DB"/>
    </a:accent5>
    <a:accent6>
      <a:srgbClr val="AE4845"/>
    </a:accent6>
    <a:hlink>
      <a:srgbClr val="0000FF"/>
    </a:hlink>
    <a:folHlink>
      <a:srgbClr val="800080"/>
    </a:folHlink>
  </a:clrScheme>
</a:themeOverride>
</file>

<file path=ppt/theme/themeOverride30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FFFFFF"/>
    </a:accent3>
    <a:accent4>
      <a:srgbClr val="000000"/>
    </a:accent4>
    <a:accent5>
      <a:srgbClr val="B2C1DB"/>
    </a:accent5>
    <a:accent6>
      <a:srgbClr val="AE4845"/>
    </a:accent6>
    <a:hlink>
      <a:srgbClr val="0000FF"/>
    </a:hlink>
    <a:folHlink>
      <a:srgbClr val="800080"/>
    </a:folHlink>
  </a:clrScheme>
</a:themeOverride>
</file>

<file path=ppt/theme/themeOverride31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FFFFFF"/>
    </a:accent3>
    <a:accent4>
      <a:srgbClr val="000000"/>
    </a:accent4>
    <a:accent5>
      <a:srgbClr val="B2C1DB"/>
    </a:accent5>
    <a:accent6>
      <a:srgbClr val="AE4845"/>
    </a:accent6>
    <a:hlink>
      <a:srgbClr val="0000FF"/>
    </a:hlink>
    <a:folHlink>
      <a:srgbClr val="800080"/>
    </a:folHlink>
  </a:clrScheme>
</a:themeOverride>
</file>

<file path=ppt/theme/themeOverride32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FFFFFF"/>
    </a:accent3>
    <a:accent4>
      <a:srgbClr val="000000"/>
    </a:accent4>
    <a:accent5>
      <a:srgbClr val="B2C1DB"/>
    </a:accent5>
    <a:accent6>
      <a:srgbClr val="AE4845"/>
    </a:accent6>
    <a:hlink>
      <a:srgbClr val="0000FF"/>
    </a:hlink>
    <a:folHlink>
      <a:srgbClr val="800080"/>
    </a:folHlink>
  </a:clrScheme>
</a:themeOverride>
</file>

<file path=ppt/theme/themeOverride33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FFFFFF"/>
    </a:accent3>
    <a:accent4>
      <a:srgbClr val="000000"/>
    </a:accent4>
    <a:accent5>
      <a:srgbClr val="B2C1DB"/>
    </a:accent5>
    <a:accent6>
      <a:srgbClr val="AE4845"/>
    </a:accent6>
    <a:hlink>
      <a:srgbClr val="0000FF"/>
    </a:hlink>
    <a:folHlink>
      <a:srgbClr val="800080"/>
    </a:folHlink>
  </a:clrScheme>
</a:themeOverride>
</file>

<file path=ppt/theme/themeOverride34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FFFFFF"/>
    </a:accent3>
    <a:accent4>
      <a:srgbClr val="000000"/>
    </a:accent4>
    <a:accent5>
      <a:srgbClr val="B2C1DB"/>
    </a:accent5>
    <a:accent6>
      <a:srgbClr val="AE4845"/>
    </a:accent6>
    <a:hlink>
      <a:srgbClr val="0000FF"/>
    </a:hlink>
    <a:folHlink>
      <a:srgbClr val="800080"/>
    </a:folHlink>
  </a:clrScheme>
</a:themeOverride>
</file>

<file path=ppt/theme/themeOverride35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FFFFFF"/>
    </a:accent3>
    <a:accent4>
      <a:srgbClr val="000000"/>
    </a:accent4>
    <a:accent5>
      <a:srgbClr val="B2C1DB"/>
    </a:accent5>
    <a:accent6>
      <a:srgbClr val="AE4845"/>
    </a:accent6>
    <a:hlink>
      <a:srgbClr val="0000FF"/>
    </a:hlink>
    <a:folHlink>
      <a:srgbClr val="800080"/>
    </a:folHlink>
  </a:clrScheme>
</a:themeOverride>
</file>

<file path=ppt/theme/themeOverride36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FFFFFF"/>
    </a:accent3>
    <a:accent4>
      <a:srgbClr val="000000"/>
    </a:accent4>
    <a:accent5>
      <a:srgbClr val="B2C1DB"/>
    </a:accent5>
    <a:accent6>
      <a:srgbClr val="AE4845"/>
    </a:accent6>
    <a:hlink>
      <a:srgbClr val="0000FF"/>
    </a:hlink>
    <a:folHlink>
      <a:srgbClr val="800080"/>
    </a:folHlink>
  </a:clrScheme>
</a:themeOverride>
</file>

<file path=ppt/theme/themeOverride37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FFFFFF"/>
    </a:accent3>
    <a:accent4>
      <a:srgbClr val="000000"/>
    </a:accent4>
    <a:accent5>
      <a:srgbClr val="B2C1DB"/>
    </a:accent5>
    <a:accent6>
      <a:srgbClr val="AE4845"/>
    </a:accent6>
    <a:hlink>
      <a:srgbClr val="0000FF"/>
    </a:hlink>
    <a:folHlink>
      <a:srgbClr val="800080"/>
    </a:folHlink>
  </a:clrScheme>
</a:themeOverride>
</file>

<file path=ppt/theme/themeOverride4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FFFFFF"/>
    </a:accent3>
    <a:accent4>
      <a:srgbClr val="000000"/>
    </a:accent4>
    <a:accent5>
      <a:srgbClr val="B2C1DB"/>
    </a:accent5>
    <a:accent6>
      <a:srgbClr val="AE4845"/>
    </a:accent6>
    <a:hlink>
      <a:srgbClr val="0000FF"/>
    </a:hlink>
    <a:folHlink>
      <a:srgbClr val="800080"/>
    </a:folHlink>
  </a:clrScheme>
</a:themeOverride>
</file>

<file path=ppt/theme/themeOverride5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FFFFFF"/>
    </a:accent3>
    <a:accent4>
      <a:srgbClr val="000000"/>
    </a:accent4>
    <a:accent5>
      <a:srgbClr val="B2C1DB"/>
    </a:accent5>
    <a:accent6>
      <a:srgbClr val="AE4845"/>
    </a:accent6>
    <a:hlink>
      <a:srgbClr val="0000FF"/>
    </a:hlink>
    <a:folHlink>
      <a:srgbClr val="800080"/>
    </a:folHlink>
  </a:clrScheme>
</a:themeOverride>
</file>

<file path=ppt/theme/themeOverride6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FFFFFF"/>
    </a:accent3>
    <a:accent4>
      <a:srgbClr val="000000"/>
    </a:accent4>
    <a:accent5>
      <a:srgbClr val="B2C1DB"/>
    </a:accent5>
    <a:accent6>
      <a:srgbClr val="AE4845"/>
    </a:accent6>
    <a:hlink>
      <a:srgbClr val="0000FF"/>
    </a:hlink>
    <a:folHlink>
      <a:srgbClr val="800080"/>
    </a:folHlink>
  </a:clrScheme>
</a:themeOverride>
</file>

<file path=ppt/theme/themeOverride7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FFFFFF"/>
    </a:accent3>
    <a:accent4>
      <a:srgbClr val="000000"/>
    </a:accent4>
    <a:accent5>
      <a:srgbClr val="B2C1DB"/>
    </a:accent5>
    <a:accent6>
      <a:srgbClr val="AE4845"/>
    </a:accent6>
    <a:hlink>
      <a:srgbClr val="0000FF"/>
    </a:hlink>
    <a:folHlink>
      <a:srgbClr val="800080"/>
    </a:folHlink>
  </a:clrScheme>
</a:themeOverride>
</file>

<file path=ppt/theme/themeOverride8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FFFFFF"/>
    </a:accent3>
    <a:accent4>
      <a:srgbClr val="000000"/>
    </a:accent4>
    <a:accent5>
      <a:srgbClr val="B2C1DB"/>
    </a:accent5>
    <a:accent6>
      <a:srgbClr val="AE4845"/>
    </a:accent6>
    <a:hlink>
      <a:srgbClr val="0000FF"/>
    </a:hlink>
    <a:folHlink>
      <a:srgbClr val="800080"/>
    </a:folHlink>
  </a:clrScheme>
</a:themeOverride>
</file>

<file path=ppt/theme/themeOverride9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FFFFFF"/>
    </a:accent3>
    <a:accent4>
      <a:srgbClr val="000000"/>
    </a:accent4>
    <a:accent5>
      <a:srgbClr val="B2C1DB"/>
    </a:accent5>
    <a:accent6>
      <a:srgbClr val="AE4845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9722</TotalTime>
  <Words>1211</Words>
  <Application>Microsoft Macintosh PowerPoint</Application>
  <PresentationFormat>宽屏</PresentationFormat>
  <Paragraphs>312</Paragraphs>
  <Slides>44</Slides>
  <Notes>37</Notes>
  <HiddenSlides>0</HiddenSlides>
  <MMClips>0</MMClips>
  <ScaleCrop>false</ScaleCrop>
  <HeadingPairs>
    <vt:vector size="6" baseType="variant">
      <vt:variant>
        <vt:lpstr>已用的字体</vt:lpstr>
      </vt:variant>
      <vt:variant>
        <vt:i4>20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44</vt:i4>
      </vt:variant>
    </vt:vector>
  </HeadingPairs>
  <TitlesOfParts>
    <vt:vector size="66" baseType="lpstr">
      <vt:lpstr>-apple-system</vt:lpstr>
      <vt:lpstr>等线</vt:lpstr>
      <vt:lpstr>STLiti</vt:lpstr>
      <vt:lpstr>宋体</vt:lpstr>
      <vt:lpstr>宋体</vt:lpstr>
      <vt:lpstr>微软雅黑</vt:lpstr>
      <vt:lpstr>CMMI10</vt:lpstr>
      <vt:lpstr>CMR10</vt:lpstr>
      <vt:lpstr>CMSY10</vt:lpstr>
      <vt:lpstr>CMSY8</vt:lpstr>
      <vt:lpstr>DejaVu Math TeX Gyre</vt:lpstr>
      <vt:lpstr>Times New Roman Bold</vt:lpstr>
      <vt:lpstr>Arial</vt:lpstr>
      <vt:lpstr>Calibri</vt:lpstr>
      <vt:lpstr>Cambria Math</vt:lpstr>
      <vt:lpstr>Century Gothic</vt:lpstr>
      <vt:lpstr>Segoe UI</vt:lpstr>
      <vt:lpstr>Segoe UI Light</vt:lpstr>
      <vt:lpstr>Times New Roman</vt:lpstr>
      <vt:lpstr>Wingdings</vt:lpstr>
      <vt:lpstr>Office 主题​​</vt:lpstr>
      <vt:lpstr>1_OfficePLUS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一 李</dc:creator>
  <cp:lastModifiedBy>Microsoft Office User</cp:lastModifiedBy>
  <cp:revision>2028</cp:revision>
  <cp:lastPrinted>2021-05-24T04:32:00Z</cp:lastPrinted>
  <dcterms:created xsi:type="dcterms:W3CDTF">2019-01-23T14:14:04Z</dcterms:created>
  <dcterms:modified xsi:type="dcterms:W3CDTF">2023-01-13T05:53:04Z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f42aa342-8706-4288-bd11-ebb85995028c_Enabled">
    <vt:lpwstr>True</vt:lpwstr>
  </property>
  <property fmtid="{D5CDD505-2E9C-101B-9397-08002B2CF9AE}" pid="3" name="MSIP_Label_f42aa342-8706-4288-bd11-ebb85995028c_SiteId">
    <vt:lpwstr>72f988bf-86f1-41af-91ab-2d7cd011db47</vt:lpwstr>
  </property>
  <property fmtid="{D5CDD505-2E9C-101B-9397-08002B2CF9AE}" pid="4" name="MSIP_Label_f42aa342-8706-4288-bd11-ebb85995028c_Owner">
    <vt:lpwstr>Nuaxnuy@DESKTOP-GLORKB7</vt:lpwstr>
  </property>
  <property fmtid="{D5CDD505-2E9C-101B-9397-08002B2CF9AE}" pid="5" name="MSIP_Label_f42aa342-8706-4288-bd11-ebb85995028c_SetDate">
    <vt:lpwstr>2019-04-13T04:31:50.2944312Z</vt:lpwstr>
  </property>
  <property fmtid="{D5CDD505-2E9C-101B-9397-08002B2CF9AE}" pid="6" name="MSIP_Label_f42aa342-8706-4288-bd11-ebb85995028c_Name">
    <vt:lpwstr>General</vt:lpwstr>
  </property>
  <property fmtid="{D5CDD505-2E9C-101B-9397-08002B2CF9AE}" pid="7" name="MSIP_Label_f42aa342-8706-4288-bd11-ebb85995028c_Application">
    <vt:lpwstr>Microsoft Azure Information Protection</vt:lpwstr>
  </property>
  <property fmtid="{D5CDD505-2E9C-101B-9397-08002B2CF9AE}" pid="8" name="MSIP_Label_f42aa342-8706-4288-bd11-ebb85995028c_ActionId">
    <vt:lpwstr>7b149082-93e1-4519-a220-b561cf239821</vt:lpwstr>
  </property>
  <property fmtid="{D5CDD505-2E9C-101B-9397-08002B2CF9AE}" pid="9" name="MSIP_Label_f42aa342-8706-4288-bd11-ebb85995028c_Extended_MSFT_Method">
    <vt:lpwstr>Automatic</vt:lpwstr>
  </property>
  <property fmtid="{D5CDD505-2E9C-101B-9397-08002B2CF9AE}" pid="10" name="Sensitivity">
    <vt:lpwstr>General</vt:lpwstr>
  </property>
</Properties>
</file>