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995" r:id="rId15"/>
    <p:sldId id="996" r:id="rId16"/>
    <p:sldId id="997" r:id="rId17"/>
    <p:sldId id="998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2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513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54268-881A-4D84-B1C4-ACCDCAA635A1}" type="datetimeFigureOut">
              <a:rPr lang="zh-CN" altLang="en-US" smtClean="0"/>
              <a:t>2022/7/21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D04EE-BB58-4AFC-8332-F5936A6812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344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C6E643-ADFE-2B1D-A561-B5E42CB5E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9D47B06-F25E-217F-41A2-E85A37817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6E6A83-ECCC-13CE-5499-8C99D50C9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2022/7/21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A341ED-3AC7-125E-D221-B83CCE2A2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味物理讲座</a:t>
            </a:r>
            <a:r>
              <a:rPr lang="en-US" altLang="zh-CN"/>
              <a:t>•</a:t>
            </a:r>
            <a:r>
              <a:rPr lang="zh-CN" altLang="en-US"/>
              <a:t>强子物理在线论坛联合报告会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AAF300-2226-2CD3-A0A3-F00F26B8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79E6-F4DA-4D7F-929F-8159CEC023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805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718496-7932-2B0A-D3B4-7F06E0FDF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0417C34-4926-736A-DB11-22019DEE8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D6DA20-ED1E-E41C-68B8-52D75259B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2022/7/21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EB21AA-F500-9C52-F2CE-73FE7C15A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味物理讲座</a:t>
            </a:r>
            <a:r>
              <a:rPr lang="en-US" altLang="zh-CN"/>
              <a:t>•</a:t>
            </a:r>
            <a:r>
              <a:rPr lang="zh-CN" altLang="en-US"/>
              <a:t>强子物理在线论坛联合报告会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E18205-2B40-9580-B9B6-B1864BD26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79E6-F4DA-4D7F-929F-8159CEC023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86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3B33CC7-1982-5590-9B7A-A9EF86E90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050D898-0342-58A3-BCBD-CC270CD48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2A7022-E0EE-ECDD-1760-5BE071F3E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2022/7/21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71B195-A17E-8A5B-7A8D-818437099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味物理讲座</a:t>
            </a:r>
            <a:r>
              <a:rPr lang="en-US" altLang="zh-CN"/>
              <a:t>•</a:t>
            </a:r>
            <a:r>
              <a:rPr lang="zh-CN" altLang="en-US"/>
              <a:t>强子物理在线论坛联合报告会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99CE23-F702-9137-233D-E847EBD28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79E6-F4DA-4D7F-929F-8159CEC023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08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7E1593-574F-8435-D63B-BF73C8718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19EE81-CBA6-21A1-331A-97CC303B6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FDA181-CE34-862F-2D82-9B1A78985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2022/7/21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AD8F16-585A-88CA-03C4-4393ABBF6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味物理讲座</a:t>
            </a:r>
            <a:r>
              <a:rPr lang="en-US" altLang="zh-CN"/>
              <a:t>•</a:t>
            </a:r>
            <a:r>
              <a:rPr lang="zh-CN" altLang="en-US"/>
              <a:t>强子物理在线论坛联合报告会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C4225B-DF89-F242-A431-A5F1E0BC9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79E6-F4DA-4D7F-929F-8159CEC023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479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B706BA-B467-78A1-E204-849001594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D51B01-F15C-D348-756F-1E66A52FA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568A3C-B41C-6364-FDC7-93CD9EC2F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2022/7/21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60D73E-5846-9B93-CA8F-22D2861C8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味物理讲座</a:t>
            </a:r>
            <a:r>
              <a:rPr lang="en-US" altLang="zh-CN"/>
              <a:t>•</a:t>
            </a:r>
            <a:r>
              <a:rPr lang="zh-CN" altLang="en-US"/>
              <a:t>强子物理在线论坛联合报告会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DCC27A-3D1B-975A-CD64-0E91AFD16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79E6-F4DA-4D7F-929F-8159CEC023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67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03B2F2-5DDB-508C-A0B8-71220810F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739647-C5C0-E833-62A9-FA4D86FD72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40AEB33-14B6-30BF-AD65-8A86F4D6E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D4D9233-59C5-0B1C-56F1-1CA536F8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2022/7/21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7B0E1E-A6EF-70D7-EEE1-A5E3B8C5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味物理讲座</a:t>
            </a:r>
            <a:r>
              <a:rPr lang="en-US" altLang="zh-CN"/>
              <a:t>•</a:t>
            </a:r>
            <a:r>
              <a:rPr lang="zh-CN" altLang="en-US"/>
              <a:t>强子物理在线论坛联合报告会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2D131E-FC07-70CA-0D15-C6B586943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79E6-F4DA-4D7F-929F-8159CEC023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39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3F5BC7-BB1F-C8F1-F40C-BCA827154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C3BA69-29DC-DD36-D505-948916DD4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67969D1-AF9A-1C11-00B7-3D3530E61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B50F152-7491-E950-3314-F590289B9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9A41FA-2819-56BA-46A7-C6A2D6B4F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D2FF37F-46FE-B8D5-8E46-92FC38B84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2022/7/21</a:t>
            </a:r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9D87C5D-6F6C-DA23-BAFA-931365233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味物理讲座</a:t>
            </a:r>
            <a:r>
              <a:rPr lang="en-US" altLang="zh-CN"/>
              <a:t>•</a:t>
            </a:r>
            <a:r>
              <a:rPr lang="zh-CN" altLang="en-US"/>
              <a:t>强子物理在线论坛联合报告会</a:t>
            </a: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F4F73CA-728C-D764-97B1-B2EF24B69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79E6-F4DA-4D7F-929F-8159CEC023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62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3ECEA2-4BEC-A666-1384-574FD9238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7C0A2E2-D51F-90EA-8671-7E50C5AC8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2022/7/21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61B5F62-4364-D42E-0B42-D887E45C1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味物理讲座</a:t>
            </a:r>
            <a:r>
              <a:rPr lang="en-US" altLang="zh-CN"/>
              <a:t>•</a:t>
            </a:r>
            <a:r>
              <a:rPr lang="zh-CN" altLang="en-US"/>
              <a:t>强子物理在线论坛联合报告会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471A7E-D55A-DF80-9833-5C418CC3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79E6-F4DA-4D7F-929F-8159CEC023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8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6B5C54E-FEA6-A966-D91C-30D2672CF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2022/7/21</a:t>
            </a: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B3C7223-B5DE-9E15-C5A9-2DF20466E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味物理讲座</a:t>
            </a:r>
            <a:r>
              <a:rPr lang="en-US" altLang="zh-CN"/>
              <a:t>•</a:t>
            </a:r>
            <a:r>
              <a:rPr lang="zh-CN" altLang="en-US"/>
              <a:t>强子物理在线论坛联合报告会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6FC390F-B05C-F655-3629-87D9A1C25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79E6-F4DA-4D7F-929F-8159CEC023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16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0FEAF3-CD2E-0BB5-7BCA-6B5834ABB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4A97F9-9BC7-B93E-576F-6E9DD0C30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09AB59A-116C-FA75-6A37-876DB714C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548037-5825-C781-F930-F3405EB57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2022/7/21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DA5030-64AB-ACD8-8904-FCAF402A8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味物理讲座</a:t>
            </a:r>
            <a:r>
              <a:rPr lang="en-US" altLang="zh-CN"/>
              <a:t>•</a:t>
            </a:r>
            <a:r>
              <a:rPr lang="zh-CN" altLang="en-US"/>
              <a:t>强子物理在线论坛联合报告会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22B94F-742C-AA9F-DAFE-7234BC64C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79E6-F4DA-4D7F-929F-8159CEC023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49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DB00FC-D0E3-838E-A962-51E59EEBC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6409F52-7962-CCB9-CAFF-DF1A2AD2B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C52DE27-8305-7DB6-94AD-31979B873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E55E3F3-72CD-AC5C-FE55-E36201C8B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2022/7/21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0EDCAD-A224-17C4-2AD6-2AA2BBDA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味物理讲座</a:t>
            </a:r>
            <a:r>
              <a:rPr lang="en-US" altLang="zh-CN"/>
              <a:t>•</a:t>
            </a:r>
            <a:r>
              <a:rPr lang="zh-CN" altLang="en-US"/>
              <a:t>强子物理在线论坛联合报告会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D4878A-0D83-10F5-399B-87DD7313E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79E6-F4DA-4D7F-929F-8159CEC023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1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4A292E7-5F38-16AA-7858-016376021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F292A2F-E244-F50B-FD69-951587DA7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E8C421-3602-AE22-140E-A4E5DB0CAE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2022/7/21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67B606-47C8-67A3-60CE-7C6589D9C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味物理讲座</a:t>
            </a:r>
            <a:r>
              <a:rPr lang="en-US" altLang="zh-CN"/>
              <a:t>•</a:t>
            </a:r>
            <a:r>
              <a:rPr lang="zh-CN" altLang="en-US"/>
              <a:t>强子物理在线论坛联合报告会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3B4972-46B7-F4D3-6612-20E904FA6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F79E6-F4DA-4D7F-929F-8159CEC023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4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ms-results.web.cern.ch/cms-results/public-results/preliminary-results/BPH-21-003/index.htm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9.emf"/><Relationship Id="rId4" Type="http://schemas.openxmlformats.org/officeDocument/2006/relationships/image" Target="../media/image28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AB2D5FA-931E-7A92-3BDB-C2A46B759525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812327" y="1122363"/>
                <a:ext cx="7659695" cy="23876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3600" dirty="0"/>
                  <a:t>Observation of new structures in the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sz="3600" dirty="0"/>
                  <a:t> </a:t>
                </a:r>
                <a:r>
                  <a:rPr lang="en-US" altLang="zh-CN" sz="3600" dirty="0"/>
                  <a:t>mass spectrum at CMS</a:t>
                </a:r>
                <a:endParaRPr lang="zh-CN" altLang="en-US" sz="3600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AB2D5FA-931E-7A92-3BDB-C2A46B759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812327" y="1122363"/>
                <a:ext cx="7659695" cy="2387600"/>
              </a:xfrm>
              <a:blipFill>
                <a:blip r:embed="rId2"/>
                <a:stretch>
                  <a:fillRect r="-398" b="-96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>
            <a:extLst>
              <a:ext uri="{FF2B5EF4-FFF2-40B4-BE49-F238E27FC236}">
                <a16:creationId xmlns:a16="http://schemas.microsoft.com/office/drawing/2014/main" id="{F4706AAE-7F91-34FF-3000-45E15D832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165" y="4191083"/>
            <a:ext cx="6858000" cy="1655762"/>
          </a:xfrm>
        </p:spPr>
        <p:txBody>
          <a:bodyPr/>
          <a:lstStyle/>
          <a:p>
            <a:endParaRPr lang="en-US" altLang="zh-CN" dirty="0"/>
          </a:p>
          <a:p>
            <a:r>
              <a:rPr lang="en-US" altLang="zh-CN" dirty="0"/>
              <a:t>Zhang </a:t>
            </a:r>
            <a:r>
              <a:rPr lang="en-US" altLang="zh-CN" dirty="0" err="1"/>
              <a:t>Jingqing</a:t>
            </a:r>
            <a:endParaRPr lang="en-US" altLang="zh-CN" dirty="0"/>
          </a:p>
          <a:p>
            <a:r>
              <a:rPr lang="en-US" altLang="zh-CN" dirty="0"/>
              <a:t>Nanjing Normal University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A58C28D-65B1-6A66-A3CC-A08CC14AF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味物理讲座</a:t>
            </a:r>
            <a:r>
              <a:rPr lang="en-US" altLang="zh-CN"/>
              <a:t>•</a:t>
            </a:r>
            <a:r>
              <a:rPr lang="zh-CN" altLang="en-US"/>
              <a:t>强子物理在线论坛联合报告会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213B569-376B-7EA7-81AC-9B84D0D7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79E6-F4DA-4D7F-929F-8159CEC023DB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A630ABA-CE1A-BB0C-68C0-45E49B123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2022/7/21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816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C06AB9-210F-EB31-C006-B347ADA8A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87" y="-2388"/>
            <a:ext cx="7886700" cy="811028"/>
          </a:xfrm>
        </p:spPr>
        <p:txBody>
          <a:bodyPr/>
          <a:lstStyle/>
          <a:p>
            <a:r>
              <a:rPr lang="en-US" altLang="zh-CN" dirty="0"/>
              <a:t>Fit with </a:t>
            </a:r>
            <a:r>
              <a:rPr lang="en-US" altLang="zh-CN" dirty="0" err="1"/>
              <a:t>LHCb</a:t>
            </a:r>
            <a:r>
              <a:rPr lang="en-US" altLang="zh-CN" dirty="0"/>
              <a:t> Model I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24B8F2-3D22-B63B-F808-DB2CEE1F6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020" y="717969"/>
            <a:ext cx="8362166" cy="5767891"/>
          </a:xfrm>
        </p:spPr>
        <p:txBody>
          <a:bodyPr>
            <a:normAutofit/>
          </a:bodyPr>
          <a:lstStyle/>
          <a:p>
            <a:r>
              <a:rPr lang="en-US" altLang="zh-CN" sz="1800" dirty="0"/>
              <a:t>NRSPS + NRDPS + 2 auxiliary BWs + X(6900)</a:t>
            </a:r>
            <a:endParaRPr lang="zh-CN" altLang="en-US" sz="18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A606E68-9C71-5C76-A02A-3DB89814F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味物理讲座</a:t>
            </a:r>
            <a:r>
              <a:rPr lang="en-US" altLang="zh-CN"/>
              <a:t>•</a:t>
            </a:r>
            <a:r>
              <a:rPr lang="zh-CN" altLang="en-US"/>
              <a:t>强子物理在线论坛联合报告会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851A33-B59F-3B98-8731-E81027BFD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79E6-F4DA-4D7F-929F-8159CEC023DB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2173BFA-B305-23A8-DC79-48AFF4F7D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381" y="1320282"/>
            <a:ext cx="4875799" cy="3153431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2C1235A7-C1D6-886C-6BF4-AAFF0415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63" y="1292496"/>
            <a:ext cx="4018332" cy="32237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911B8E0-AE54-36DB-155C-619C5F12A365}"/>
                  </a:ext>
                </a:extLst>
              </p:cNvPr>
              <p:cNvSpPr txBox="1"/>
              <p:nvPr/>
            </p:nvSpPr>
            <p:spPr>
              <a:xfrm>
                <a:off x="1902190" y="3066973"/>
                <a:ext cx="17533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1400" dirty="0"/>
                  <a:t> </a:t>
                </a:r>
                <a:r>
                  <a:rPr lang="en-US" altLang="zh-CN" sz="1400" dirty="0"/>
                  <a:t>prob.: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1.2×</m:t>
                    </m:r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911B8E0-AE54-36DB-155C-619C5F12A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190" y="3066973"/>
                <a:ext cx="1753310" cy="307777"/>
              </a:xfrm>
              <a:prstGeom prst="rect">
                <a:avLst/>
              </a:prstGeom>
              <a:blipFill>
                <a:blip r:embed="rId4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AE7914BA-ABB9-B5C7-0F40-71A438CD6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487" y="4811716"/>
            <a:ext cx="5422411" cy="63209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F3C2816-569E-2593-5AB4-31EC44B32CA5}"/>
              </a:ext>
            </a:extLst>
          </p:cNvPr>
          <p:cNvSpPr txBox="1"/>
          <p:nvPr/>
        </p:nvSpPr>
        <p:spPr>
          <a:xfrm>
            <a:off x="503814" y="5417405"/>
            <a:ext cx="5003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CMS data shows a shoulder before BW1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CMS shoulder helps make BW1 distinct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Does NOT describe well dips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DD96123-4C7D-1F59-744C-CA0C451A8E39}"/>
              </a:ext>
            </a:extLst>
          </p:cNvPr>
          <p:cNvSpPr/>
          <p:nvPr/>
        </p:nvSpPr>
        <p:spPr>
          <a:xfrm>
            <a:off x="3727173" y="4827332"/>
            <a:ext cx="2270725" cy="6164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2AA4332-28CF-6183-F607-760DA90783D0}"/>
              </a:ext>
            </a:extLst>
          </p:cNvPr>
          <p:cNvSpPr txBox="1"/>
          <p:nvPr/>
        </p:nvSpPr>
        <p:spPr>
          <a:xfrm>
            <a:off x="134607" y="4417455"/>
            <a:ext cx="890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• Similar number of final states; CMS has higher muon </a:t>
            </a:r>
            <a:r>
              <a:rPr lang="en-US" altLang="zh-CN" dirty="0" err="1"/>
              <a:t>pT</a:t>
            </a:r>
            <a:r>
              <a:rPr lang="en-US" altLang="zh-CN" dirty="0"/>
              <a:t> (&gt; 3.5 or 2.0 GeV vs. &gt; 0.6 GeV)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8EB1232-DA17-7F15-FB5A-537CF7A8AF16}"/>
              </a:ext>
            </a:extLst>
          </p:cNvPr>
          <p:cNvSpPr txBox="1"/>
          <p:nvPr/>
        </p:nvSpPr>
        <p:spPr>
          <a:xfrm>
            <a:off x="6429421" y="4782344"/>
            <a:ext cx="2057400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Consistent X(6900)</a:t>
            </a:r>
          </a:p>
          <a:p>
            <a:r>
              <a:rPr lang="en-US" altLang="zh-CN" dirty="0"/>
              <a:t>mass and width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5F0E6D9-E48F-BC1D-7C34-F9FCE199A96D}"/>
              </a:ext>
            </a:extLst>
          </p:cNvPr>
          <p:cNvSpPr txBox="1"/>
          <p:nvPr/>
        </p:nvSpPr>
        <p:spPr>
          <a:xfrm>
            <a:off x="6115050" y="1723295"/>
            <a:ext cx="870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X(6900)</a:t>
            </a:r>
            <a:endParaRPr lang="zh-CN" altLang="en-US" sz="1600" dirty="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043D243E-6C1A-D762-B610-FE4DB7C34E68}"/>
              </a:ext>
            </a:extLst>
          </p:cNvPr>
          <p:cNvCxnSpPr>
            <a:cxnSpLocks/>
          </p:cNvCxnSpPr>
          <p:nvPr/>
        </p:nvCxnSpPr>
        <p:spPr>
          <a:xfrm flipH="1">
            <a:off x="5922335" y="1960994"/>
            <a:ext cx="284472" cy="3205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34C212B5-3503-A792-5750-97B2C9ED455A}"/>
              </a:ext>
            </a:extLst>
          </p:cNvPr>
          <p:cNvSpPr txBox="1"/>
          <p:nvPr/>
        </p:nvSpPr>
        <p:spPr>
          <a:xfrm>
            <a:off x="1528545" y="1464865"/>
            <a:ext cx="870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X(6900)</a:t>
            </a:r>
            <a:endParaRPr lang="zh-CN" altLang="en-US" sz="1600" dirty="0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22A7CEC8-190B-A2C6-E5E5-4ADEB6D240E0}"/>
              </a:ext>
            </a:extLst>
          </p:cNvPr>
          <p:cNvCxnSpPr>
            <a:cxnSpLocks/>
          </p:cNvCxnSpPr>
          <p:nvPr/>
        </p:nvCxnSpPr>
        <p:spPr>
          <a:xfrm flipH="1">
            <a:off x="1732204" y="1719677"/>
            <a:ext cx="70015" cy="3339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日期占位符 23">
            <a:extLst>
              <a:ext uri="{FF2B5EF4-FFF2-40B4-BE49-F238E27FC236}">
                <a16:creationId xmlns:a16="http://schemas.microsoft.com/office/drawing/2014/main" id="{12EC3266-4E44-E7D5-492B-90482B601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2022/7/21</a:t>
            </a:r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D01E1F6-30F2-01A0-6A8E-487D5FCEBC1A}"/>
              </a:ext>
            </a:extLst>
          </p:cNvPr>
          <p:cNvSpPr txBox="1"/>
          <p:nvPr/>
        </p:nvSpPr>
        <p:spPr>
          <a:xfrm>
            <a:off x="186264" y="981728"/>
            <a:ext cx="127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 shoulder</a:t>
            </a:r>
            <a:endParaRPr lang="zh-CN" altLang="en-US" dirty="0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195C6074-9E0A-F483-FECA-69A85DBE84D2}"/>
              </a:ext>
            </a:extLst>
          </p:cNvPr>
          <p:cNvCxnSpPr>
            <a:cxnSpLocks/>
          </p:cNvCxnSpPr>
          <p:nvPr/>
        </p:nvCxnSpPr>
        <p:spPr>
          <a:xfrm>
            <a:off x="784435" y="1211464"/>
            <a:ext cx="168985" cy="7937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130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387AF1-CD4F-ED6F-65E3-872ABD805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1763"/>
            <a:ext cx="7886700" cy="549274"/>
          </a:xfrm>
        </p:spPr>
        <p:txBody>
          <a:bodyPr/>
          <a:lstStyle/>
          <a:p>
            <a:r>
              <a:rPr lang="en-US" altLang="zh-CN" dirty="0"/>
              <a:t>Fit with </a:t>
            </a:r>
            <a:r>
              <a:rPr lang="en-US" altLang="zh-CN" dirty="0" err="1"/>
              <a:t>LHCb</a:t>
            </a:r>
            <a:r>
              <a:rPr lang="en-US" altLang="zh-CN" dirty="0"/>
              <a:t> model II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05581A-3464-E1DF-46C0-8E5CE8A36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33" y="681037"/>
            <a:ext cx="8309343" cy="5495926"/>
          </a:xfrm>
        </p:spPr>
        <p:txBody>
          <a:bodyPr>
            <a:normAutofit/>
          </a:bodyPr>
          <a:lstStyle/>
          <a:p>
            <a:r>
              <a:rPr lang="en-US" altLang="zh-CN" sz="1800" dirty="0"/>
              <a:t>Incoherent sum of X(6900) and NRDPS + coherent sum of X(6700) and NRSPS</a:t>
            </a:r>
            <a:endParaRPr lang="zh-CN" altLang="en-US" sz="18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ED73EDC-FEF1-7133-AFF9-B84F1CD5D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味物理讲座</a:t>
            </a:r>
            <a:r>
              <a:rPr lang="en-US" altLang="zh-CN"/>
              <a:t>•</a:t>
            </a:r>
            <a:r>
              <a:rPr lang="zh-CN" altLang="en-US"/>
              <a:t>强子物理在线论坛联合报告会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88C8328-A649-3C15-6B4F-BF385F0F6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79E6-F4DA-4D7F-929F-8159CEC023DB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C1E198D2-AC07-A87B-F3D1-210811462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22" y="1026615"/>
            <a:ext cx="3970461" cy="317253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F9B7EE8-2C93-6551-2251-0D9A22DD6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285" y="1026615"/>
            <a:ext cx="4483293" cy="31725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1B9822A-ADA4-51D4-1AD5-A4C8E2330BD0}"/>
                  </a:ext>
                </a:extLst>
              </p:cNvPr>
              <p:cNvSpPr txBox="1"/>
              <p:nvPr/>
            </p:nvSpPr>
            <p:spPr>
              <a:xfrm>
                <a:off x="2237115" y="2236316"/>
                <a:ext cx="18617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1400" dirty="0"/>
                  <a:t> </a:t>
                </a:r>
                <a:r>
                  <a:rPr lang="en-US" altLang="zh-CN" sz="1400" dirty="0"/>
                  <a:t>prob.: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.84×</m:t>
                    </m:r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1B9822A-ADA4-51D4-1AD5-A4C8E2330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115" y="2236316"/>
                <a:ext cx="1861736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430AA344-AC82-9C32-998F-30BAB852E9F6}"/>
              </a:ext>
            </a:extLst>
          </p:cNvPr>
          <p:cNvSpPr txBox="1"/>
          <p:nvPr/>
        </p:nvSpPr>
        <p:spPr>
          <a:xfrm>
            <a:off x="6115050" y="1418950"/>
            <a:ext cx="870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X(6900)</a:t>
            </a:r>
            <a:endParaRPr lang="zh-CN" altLang="en-US" sz="1600" dirty="0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BA78FAA2-A880-A460-DC2B-017E850C6A66}"/>
              </a:ext>
            </a:extLst>
          </p:cNvPr>
          <p:cNvCxnSpPr>
            <a:cxnSpLocks/>
          </p:cNvCxnSpPr>
          <p:nvPr/>
        </p:nvCxnSpPr>
        <p:spPr>
          <a:xfrm flipH="1">
            <a:off x="5922335" y="1656649"/>
            <a:ext cx="284472" cy="3205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D1D98FA8-E9AF-1ADF-0F83-53A40B51AD2D}"/>
              </a:ext>
            </a:extLst>
          </p:cNvPr>
          <p:cNvSpPr txBox="1"/>
          <p:nvPr/>
        </p:nvSpPr>
        <p:spPr>
          <a:xfrm>
            <a:off x="1698569" y="1807882"/>
            <a:ext cx="870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X(6900)</a:t>
            </a:r>
            <a:endParaRPr lang="zh-CN" altLang="en-US" sz="1600" dirty="0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ACFE17FB-620E-3986-2814-55056BB76507}"/>
              </a:ext>
            </a:extLst>
          </p:cNvPr>
          <p:cNvCxnSpPr>
            <a:cxnSpLocks/>
          </p:cNvCxnSpPr>
          <p:nvPr/>
        </p:nvCxnSpPr>
        <p:spPr>
          <a:xfrm flipH="1">
            <a:off x="1849368" y="2086418"/>
            <a:ext cx="128288" cy="3594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2C32003C-69CC-D5DE-25F7-6960D30CF8B0}"/>
              </a:ext>
            </a:extLst>
          </p:cNvPr>
          <p:cNvSpPr txBox="1"/>
          <p:nvPr/>
        </p:nvSpPr>
        <p:spPr>
          <a:xfrm>
            <a:off x="4822529" y="3917861"/>
            <a:ext cx="870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X(6700)</a:t>
            </a:r>
            <a:endParaRPr lang="zh-CN" altLang="en-US" sz="1600" dirty="0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F4F66A13-E7EA-969B-8637-D924237DC426}"/>
              </a:ext>
            </a:extLst>
          </p:cNvPr>
          <p:cNvCxnSpPr>
            <a:cxnSpLocks/>
          </p:cNvCxnSpPr>
          <p:nvPr/>
        </p:nvCxnSpPr>
        <p:spPr>
          <a:xfrm flipV="1">
            <a:off x="5257800" y="3412554"/>
            <a:ext cx="180753" cy="5625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6739D274-4395-191A-8DB0-DC11B9E1F4B0}"/>
              </a:ext>
            </a:extLst>
          </p:cNvPr>
          <p:cNvSpPr txBox="1"/>
          <p:nvPr/>
        </p:nvSpPr>
        <p:spPr>
          <a:xfrm>
            <a:off x="1828626" y="1299143"/>
            <a:ext cx="870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BW1</a:t>
            </a:r>
            <a:endParaRPr lang="zh-CN" altLang="en-US" sz="1600" dirty="0"/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A298662F-B70C-1505-F5E8-9C7A3E23834C}"/>
              </a:ext>
            </a:extLst>
          </p:cNvPr>
          <p:cNvCxnSpPr>
            <a:cxnSpLocks/>
          </p:cNvCxnSpPr>
          <p:nvPr/>
        </p:nvCxnSpPr>
        <p:spPr>
          <a:xfrm flipH="1">
            <a:off x="1627278" y="1488813"/>
            <a:ext cx="286234" cy="1244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1">
            <a:extLst>
              <a:ext uri="{FF2B5EF4-FFF2-40B4-BE49-F238E27FC236}">
                <a16:creationId xmlns:a16="http://schemas.microsoft.com/office/drawing/2014/main" id="{3AC57CE7-4B1D-C279-AEE2-27E117B96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431" y="4475340"/>
            <a:ext cx="5760923" cy="1063485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18CE250A-E9BD-6D27-F494-87C882E91EC5}"/>
              </a:ext>
            </a:extLst>
          </p:cNvPr>
          <p:cNvSpPr/>
          <p:nvPr/>
        </p:nvSpPr>
        <p:spPr>
          <a:xfrm>
            <a:off x="479991" y="5087080"/>
            <a:ext cx="5705363" cy="4135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512EF9F-5594-96E8-1FE7-D848B54A9815}"/>
              </a:ext>
            </a:extLst>
          </p:cNvPr>
          <p:cNvSpPr txBox="1"/>
          <p:nvPr/>
        </p:nvSpPr>
        <p:spPr>
          <a:xfrm>
            <a:off x="2156658" y="4210815"/>
            <a:ext cx="1661239" cy="307777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/>
              <a:t>Interfering BW</a:t>
            </a:r>
            <a:endParaRPr lang="zh-CN" altLang="en-US" sz="14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8134EE2-ECB7-D17D-6D80-DB1CE3D0152A}"/>
              </a:ext>
            </a:extLst>
          </p:cNvPr>
          <p:cNvSpPr txBox="1"/>
          <p:nvPr/>
        </p:nvSpPr>
        <p:spPr>
          <a:xfrm>
            <a:off x="3817897" y="4208999"/>
            <a:ext cx="2287571" cy="307777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/>
              <a:t>Non-interfering BW</a:t>
            </a:r>
            <a:endParaRPr lang="zh-CN" altLang="en-US" sz="1400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E41DD5B-2347-F7F4-C1E5-6852FF2157CB}"/>
              </a:ext>
            </a:extLst>
          </p:cNvPr>
          <p:cNvSpPr txBox="1"/>
          <p:nvPr/>
        </p:nvSpPr>
        <p:spPr>
          <a:xfrm>
            <a:off x="6425984" y="4892494"/>
            <a:ext cx="2057400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Consistent X(6900)</a:t>
            </a:r>
          </a:p>
          <a:p>
            <a:r>
              <a:rPr lang="en-US" altLang="zh-CN" dirty="0"/>
              <a:t>mass and width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7E585E5-9CF8-EBB4-91C9-E37E55E8C8C8}"/>
              </a:ext>
            </a:extLst>
          </p:cNvPr>
          <p:cNvSpPr txBox="1"/>
          <p:nvPr/>
        </p:nvSpPr>
        <p:spPr>
          <a:xfrm>
            <a:off x="433393" y="5572702"/>
            <a:ext cx="8208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CMS obtained larger amplitude and natural width for BW1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CMS X(6600) is ‘eaten’ – does not describe X(6600) and below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Does not describe X(7300) region</a:t>
            </a:r>
            <a:endParaRPr lang="zh-CN" altLang="en-US" dirty="0"/>
          </a:p>
        </p:txBody>
      </p:sp>
      <p:sp>
        <p:nvSpPr>
          <p:cNvPr id="33" name="日期占位符 32">
            <a:extLst>
              <a:ext uri="{FF2B5EF4-FFF2-40B4-BE49-F238E27FC236}">
                <a16:creationId xmlns:a16="http://schemas.microsoft.com/office/drawing/2014/main" id="{EA419732-8729-8874-8226-A567E291B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2022/7/21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561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B04FF-E6FB-FF1F-8059-451A260C7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1763"/>
            <a:ext cx="7886700" cy="549274"/>
          </a:xfrm>
        </p:spPr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BA9FC89-63AF-7B7E-364E-556853642F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749596"/>
                <a:ext cx="8020936" cy="526256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1800" dirty="0"/>
                  <a:t>CMS found 3 significant structures using 135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13 </a:t>
                </a:r>
                <a:r>
                  <a:rPr lang="en-US" altLang="zh-CN" sz="1800" dirty="0" err="1"/>
                  <a:t>TeV</a:t>
                </a:r>
                <a:r>
                  <a:rPr lang="en-US" altLang="zh-CN" sz="1800" dirty="0"/>
                  <a:t> data</a:t>
                </a:r>
              </a:p>
              <a:p>
                <a:endParaRPr lang="en-US" altLang="zh-CN" sz="1800" dirty="0"/>
              </a:p>
              <a:p>
                <a:endParaRPr lang="en-US" altLang="zh-CN" sz="1800" dirty="0"/>
              </a:p>
              <a:p>
                <a:endParaRPr lang="en-US" altLang="zh-CN" sz="1800" dirty="0"/>
              </a:p>
              <a:p>
                <a:endParaRPr lang="en-US" altLang="zh-CN" sz="1800" dirty="0"/>
              </a:p>
              <a:p>
                <a:r>
                  <a:rPr lang="en-US" altLang="zh-CN" sz="1800" dirty="0"/>
                  <a:t>BW2 consistent with X(6900) reported by </a:t>
                </a:r>
                <a:r>
                  <a:rPr lang="en-US" altLang="zh-CN" sz="1800" dirty="0" err="1"/>
                  <a:t>LHCb</a:t>
                </a:r>
                <a:endParaRPr lang="en-US" altLang="zh-CN" sz="1800" dirty="0"/>
              </a:p>
              <a:p>
                <a:r>
                  <a:rPr lang="en-US" altLang="zh-CN" sz="1800" dirty="0"/>
                  <a:t>Two new structures, provisionally named as X(6600) [BW1], X(7300) [BW3]</a:t>
                </a:r>
              </a:p>
              <a:p>
                <a:r>
                  <a:rPr lang="en-US" altLang="zh-CN" sz="1800" dirty="0">
                    <a:solidFill>
                      <a:srgbClr val="FF0000"/>
                    </a:solidFill>
                  </a:rPr>
                  <a:t>A family of structures which are candidates for all-charm tetra-quarks!</a:t>
                </a:r>
              </a:p>
              <a:p>
                <a:endParaRPr lang="en-US" altLang="zh-CN" sz="1800" dirty="0">
                  <a:solidFill>
                    <a:srgbClr val="FF0000"/>
                  </a:solidFill>
                </a:endParaRPr>
              </a:p>
              <a:p>
                <a:r>
                  <a:rPr lang="en-US" altLang="zh-CN" sz="1800" dirty="0"/>
                  <a:t>Dips in data show possible interference effects – under study</a:t>
                </a:r>
              </a:p>
              <a:p>
                <a:r>
                  <a:rPr lang="en-US" altLang="zh-CN" sz="1800" dirty="0"/>
                  <a:t>More data/knowledge needed to understand nature of near threshold region</a:t>
                </a:r>
              </a:p>
              <a:p>
                <a:endParaRPr lang="en-US" altLang="zh-CN" sz="1800" dirty="0"/>
              </a:p>
              <a:p>
                <a:r>
                  <a:rPr lang="en-US" altLang="zh-CN" sz="1800" b="1" i="1" dirty="0"/>
                  <a:t>All-heavy quark exotic structures offer system easier to understand</a:t>
                </a:r>
              </a:p>
              <a:p>
                <a:r>
                  <a:rPr lang="en-US" altLang="zh-CN" sz="1800" b="1" i="1" dirty="0"/>
                  <a:t>A new window to understand strong interaction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BA9FC89-63AF-7B7E-364E-556853642F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749596"/>
                <a:ext cx="8020936" cy="5262562"/>
              </a:xfrm>
              <a:blipFill>
                <a:blip r:embed="rId2"/>
                <a:stretch>
                  <a:fillRect l="-456" t="-11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8632547-91E3-7C2F-9B30-4FE0CCF62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味物理讲座</a:t>
            </a:r>
            <a:r>
              <a:rPr lang="en-US" altLang="zh-CN"/>
              <a:t>•</a:t>
            </a:r>
            <a:r>
              <a:rPr lang="zh-CN" altLang="en-US"/>
              <a:t>强子物理在线论坛联合报告会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08DB5F5-2620-554D-D604-0A797B884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79E6-F4DA-4D7F-929F-8159CEC023DB}" type="slidenum">
              <a:rPr lang="zh-CN" altLang="en-US" smtClean="0"/>
              <a:t>12</a:t>
            </a:fld>
            <a:endParaRPr lang="zh-CN" altLang="en-US"/>
          </a:p>
        </p:txBody>
      </p:sp>
      <p:graphicFrame>
        <p:nvGraphicFramePr>
          <p:cNvPr id="7" name="Table 13">
            <a:extLst>
              <a:ext uri="{FF2B5EF4-FFF2-40B4-BE49-F238E27FC236}">
                <a16:creationId xmlns:a16="http://schemas.microsoft.com/office/drawing/2014/main" id="{3D1F28DC-1411-6779-79FD-3D2281B2E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919116"/>
              </p:ext>
            </p:extLst>
          </p:nvPr>
        </p:nvGraphicFramePr>
        <p:xfrm>
          <a:off x="1052623" y="1372732"/>
          <a:ext cx="6698512" cy="109271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28150">
                  <a:extLst>
                    <a:ext uri="{9D8B030D-6E8A-4147-A177-3AD203B41FA5}">
                      <a16:colId xmlns:a16="http://schemas.microsoft.com/office/drawing/2014/main" val="3861032434"/>
                    </a:ext>
                  </a:extLst>
                </a:gridCol>
                <a:gridCol w="2635976">
                  <a:extLst>
                    <a:ext uri="{9D8B030D-6E8A-4147-A177-3AD203B41FA5}">
                      <a16:colId xmlns:a16="http://schemas.microsoft.com/office/drawing/2014/main" val="3427710993"/>
                    </a:ext>
                  </a:extLst>
                </a:gridCol>
                <a:gridCol w="1334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64">
                <a:tc>
                  <a:txBody>
                    <a:bodyPr/>
                    <a:lstStyle/>
                    <a:p>
                      <a:pPr algn="ctr"/>
                      <a:r>
                        <a:rPr lang="x-none" b="0" dirty="0"/>
                        <a:t>M</a:t>
                      </a:r>
                      <a:r>
                        <a:rPr lang="en-US" altLang="zh-CN" b="0" dirty="0"/>
                        <a:t>[BW1]</a:t>
                      </a:r>
                      <a:r>
                        <a:rPr lang="zh-CN" altLang="en-US" b="0" dirty="0"/>
                        <a:t> </a:t>
                      </a:r>
                      <a:r>
                        <a:rPr lang="en-US" altLang="zh-CN" b="0" dirty="0"/>
                        <a:t>=</a:t>
                      </a:r>
                      <a:r>
                        <a:rPr lang="zh-CN" altLang="en-US" b="0" dirty="0"/>
                        <a:t> </a:t>
                      </a:r>
                      <a:r>
                        <a:rPr lang="en-US" altLang="zh-CN" b="0" dirty="0">
                          <a:solidFill>
                            <a:srgbClr val="F607E0"/>
                          </a:solidFill>
                        </a:rPr>
                        <a:t>6552</a:t>
                      </a:r>
                      <a:r>
                        <a:rPr lang="zh-CN" altLang="en-US" b="0" dirty="0">
                          <a:solidFill>
                            <a:srgbClr val="F607E0"/>
                          </a:solidFill>
                        </a:rPr>
                        <a:t> </a:t>
                      </a:r>
                      <a:r>
                        <a:rPr lang="en-US" altLang="zh-CN" b="0" dirty="0">
                          <a:solidFill>
                            <a:srgbClr val="F607E0"/>
                          </a:solidFill>
                        </a:rPr>
                        <a:t>±</a:t>
                      </a:r>
                      <a:r>
                        <a:rPr lang="zh-CN" altLang="en-US" b="0" dirty="0">
                          <a:solidFill>
                            <a:srgbClr val="F607E0"/>
                          </a:solidFill>
                        </a:rPr>
                        <a:t> </a:t>
                      </a:r>
                      <a:r>
                        <a:rPr lang="en-US" altLang="zh-CN" b="0" dirty="0">
                          <a:solidFill>
                            <a:srgbClr val="F607E0"/>
                          </a:solidFill>
                        </a:rPr>
                        <a:t>10</a:t>
                      </a:r>
                      <a:r>
                        <a:rPr lang="zh-CN" altLang="en-US" b="0" dirty="0">
                          <a:solidFill>
                            <a:srgbClr val="F607E0"/>
                          </a:solidFill>
                        </a:rPr>
                        <a:t> </a:t>
                      </a:r>
                      <a:r>
                        <a:rPr lang="en-US" altLang="zh-CN" b="0" dirty="0">
                          <a:solidFill>
                            <a:srgbClr val="F607E0"/>
                          </a:solidFill>
                        </a:rPr>
                        <a:t>±</a:t>
                      </a:r>
                      <a:r>
                        <a:rPr lang="zh-CN" altLang="en-US" b="0" dirty="0">
                          <a:solidFill>
                            <a:srgbClr val="F607E0"/>
                          </a:solidFill>
                        </a:rPr>
                        <a:t> </a:t>
                      </a:r>
                      <a:r>
                        <a:rPr lang="en-US" altLang="zh-CN" b="0" dirty="0">
                          <a:solidFill>
                            <a:srgbClr val="F607E0"/>
                          </a:solidFill>
                        </a:rPr>
                        <a:t>12</a:t>
                      </a:r>
                      <a:r>
                        <a:rPr lang="zh-CN" altLang="en-US" b="0" dirty="0">
                          <a:solidFill>
                            <a:srgbClr val="F607E0"/>
                          </a:solidFill>
                        </a:rPr>
                        <a:t> </a:t>
                      </a:r>
                      <a:r>
                        <a:rPr lang="en-US" altLang="zh-CN" b="0" dirty="0">
                          <a:solidFill>
                            <a:srgbClr val="F607E0"/>
                          </a:solidFill>
                        </a:rPr>
                        <a:t>MeV</a:t>
                      </a:r>
                      <a:endParaRPr lang="x-none" b="0" dirty="0">
                        <a:solidFill>
                          <a:srgbClr val="F607E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dirty="0"/>
                        <a:t>Γ</a:t>
                      </a:r>
                      <a:r>
                        <a:rPr lang="en-US" altLang="zh-CN" b="0" dirty="0"/>
                        <a:t>[BW1]</a:t>
                      </a:r>
                      <a:r>
                        <a:rPr lang="zh-CN" altLang="en-US" b="0" dirty="0"/>
                        <a:t> </a:t>
                      </a:r>
                      <a:r>
                        <a:rPr lang="en-US" altLang="zh-CN" b="0" dirty="0"/>
                        <a:t>=</a:t>
                      </a:r>
                      <a:r>
                        <a:rPr lang="zh-CN" altLang="en-US" b="0" dirty="0"/>
                        <a:t> </a:t>
                      </a:r>
                      <a:r>
                        <a:rPr lang="en-US" altLang="zh-CN" b="0" dirty="0">
                          <a:solidFill>
                            <a:srgbClr val="F607E0"/>
                          </a:solidFill>
                        </a:rPr>
                        <a:t>124</a:t>
                      </a:r>
                      <a:r>
                        <a:rPr lang="zh-CN" altLang="en-US" b="0" dirty="0">
                          <a:solidFill>
                            <a:srgbClr val="F607E0"/>
                          </a:solidFill>
                        </a:rPr>
                        <a:t> </a:t>
                      </a:r>
                      <a:r>
                        <a:rPr lang="en-US" altLang="zh-CN" b="0" dirty="0">
                          <a:solidFill>
                            <a:srgbClr val="F607E0"/>
                          </a:solidFill>
                        </a:rPr>
                        <a:t>±</a:t>
                      </a:r>
                      <a:r>
                        <a:rPr lang="zh-CN" altLang="en-US" b="0" dirty="0">
                          <a:solidFill>
                            <a:srgbClr val="F607E0"/>
                          </a:solidFill>
                        </a:rPr>
                        <a:t> </a:t>
                      </a:r>
                      <a:r>
                        <a:rPr lang="en-US" altLang="zh-CN" b="0" dirty="0">
                          <a:solidFill>
                            <a:srgbClr val="F607E0"/>
                          </a:solidFill>
                        </a:rPr>
                        <a:t>29</a:t>
                      </a:r>
                      <a:r>
                        <a:rPr lang="zh-CN" altLang="en-US" b="0" dirty="0">
                          <a:solidFill>
                            <a:srgbClr val="F607E0"/>
                          </a:solidFill>
                        </a:rPr>
                        <a:t> </a:t>
                      </a:r>
                      <a:r>
                        <a:rPr lang="en-US" altLang="zh-CN" b="0" dirty="0">
                          <a:solidFill>
                            <a:srgbClr val="F607E0"/>
                          </a:solidFill>
                        </a:rPr>
                        <a:t>±</a:t>
                      </a:r>
                      <a:r>
                        <a:rPr lang="zh-CN" altLang="en-US" b="0" dirty="0">
                          <a:solidFill>
                            <a:srgbClr val="F607E0"/>
                          </a:solidFill>
                        </a:rPr>
                        <a:t> </a:t>
                      </a:r>
                      <a:r>
                        <a:rPr lang="en-US" altLang="zh-CN" b="0" dirty="0">
                          <a:solidFill>
                            <a:srgbClr val="F607E0"/>
                          </a:solidFill>
                        </a:rPr>
                        <a:t>34</a:t>
                      </a:r>
                      <a:r>
                        <a:rPr lang="zh-CN" altLang="en-US" b="0" dirty="0">
                          <a:solidFill>
                            <a:srgbClr val="F607E0"/>
                          </a:solidFill>
                        </a:rPr>
                        <a:t> </a:t>
                      </a:r>
                      <a:r>
                        <a:rPr lang="en-US" altLang="zh-CN" b="0" dirty="0">
                          <a:solidFill>
                            <a:srgbClr val="F607E0"/>
                          </a:solidFill>
                        </a:rPr>
                        <a:t>MeV</a:t>
                      </a:r>
                      <a:endParaRPr lang="x-none" b="0" dirty="0">
                        <a:solidFill>
                          <a:srgbClr val="F607E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607E0"/>
                          </a:solidFill>
                        </a:rPr>
                        <a:t>5.7𝞂</a:t>
                      </a:r>
                      <a:endParaRPr lang="x-none" b="0" dirty="0">
                        <a:solidFill>
                          <a:srgbClr val="F607E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311735"/>
                  </a:ext>
                </a:extLst>
              </a:tr>
              <a:tr h="358375">
                <a:tc>
                  <a:txBody>
                    <a:bodyPr/>
                    <a:lstStyle/>
                    <a:p>
                      <a:pPr algn="ctr"/>
                      <a:r>
                        <a:rPr lang="x-none" dirty="0"/>
                        <a:t>M</a:t>
                      </a:r>
                      <a:r>
                        <a:rPr lang="en-US" altLang="zh-CN" dirty="0"/>
                        <a:t>[BW2]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=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>
                          <a:solidFill>
                            <a:srgbClr val="3701FF"/>
                          </a:solidFill>
                        </a:rPr>
                        <a:t>6927</a:t>
                      </a:r>
                      <a:r>
                        <a:rPr lang="zh-CN" altLang="en-US" dirty="0">
                          <a:solidFill>
                            <a:srgbClr val="3701FF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3701FF"/>
                          </a:solidFill>
                        </a:rPr>
                        <a:t>±</a:t>
                      </a:r>
                      <a:r>
                        <a:rPr lang="zh-CN" altLang="en-US" dirty="0">
                          <a:solidFill>
                            <a:srgbClr val="3701FF"/>
                          </a:solidFill>
                        </a:rPr>
                        <a:t>  </a:t>
                      </a:r>
                      <a:r>
                        <a:rPr lang="en-US" altLang="zh-CN" dirty="0">
                          <a:solidFill>
                            <a:srgbClr val="3701FF"/>
                          </a:solidFill>
                        </a:rPr>
                        <a:t>9</a:t>
                      </a:r>
                      <a:r>
                        <a:rPr lang="zh-CN" altLang="en-US" dirty="0">
                          <a:solidFill>
                            <a:srgbClr val="3701FF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3701FF"/>
                          </a:solidFill>
                        </a:rPr>
                        <a:t>±</a:t>
                      </a:r>
                      <a:r>
                        <a:rPr lang="zh-CN" altLang="en-US" dirty="0">
                          <a:solidFill>
                            <a:srgbClr val="3701FF"/>
                          </a:solidFill>
                        </a:rPr>
                        <a:t>  </a:t>
                      </a:r>
                      <a:r>
                        <a:rPr lang="en-US" altLang="zh-CN" dirty="0">
                          <a:solidFill>
                            <a:srgbClr val="3701FF"/>
                          </a:solidFill>
                        </a:rPr>
                        <a:t>5</a:t>
                      </a:r>
                      <a:r>
                        <a:rPr lang="zh-CN" altLang="en-US" dirty="0">
                          <a:solidFill>
                            <a:srgbClr val="3701FF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3701FF"/>
                          </a:solidFill>
                        </a:rPr>
                        <a:t>MeV</a:t>
                      </a:r>
                      <a:endParaRPr lang="x-none" dirty="0">
                        <a:solidFill>
                          <a:srgbClr val="3701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</a:t>
                      </a:r>
                      <a:r>
                        <a:rPr lang="en-US" altLang="zh-CN" dirty="0"/>
                        <a:t>[BW2]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=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>
                          <a:solidFill>
                            <a:srgbClr val="3701FF"/>
                          </a:solidFill>
                        </a:rPr>
                        <a:t>122</a:t>
                      </a:r>
                      <a:r>
                        <a:rPr lang="zh-CN" altLang="en-US" dirty="0">
                          <a:solidFill>
                            <a:srgbClr val="3701FF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3701FF"/>
                          </a:solidFill>
                        </a:rPr>
                        <a:t>±</a:t>
                      </a:r>
                      <a:r>
                        <a:rPr lang="zh-CN" altLang="en-US" dirty="0">
                          <a:solidFill>
                            <a:srgbClr val="3701FF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3701FF"/>
                          </a:solidFill>
                        </a:rPr>
                        <a:t>22</a:t>
                      </a:r>
                      <a:r>
                        <a:rPr lang="zh-CN" altLang="en-US" dirty="0">
                          <a:solidFill>
                            <a:srgbClr val="3701FF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3701FF"/>
                          </a:solidFill>
                        </a:rPr>
                        <a:t>±</a:t>
                      </a:r>
                      <a:r>
                        <a:rPr lang="zh-CN" altLang="en-US" dirty="0">
                          <a:solidFill>
                            <a:srgbClr val="3701FF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3701FF"/>
                          </a:solidFill>
                        </a:rPr>
                        <a:t>19</a:t>
                      </a:r>
                      <a:r>
                        <a:rPr lang="zh-CN" altLang="en-US" dirty="0">
                          <a:solidFill>
                            <a:srgbClr val="3701FF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3701FF"/>
                          </a:solidFill>
                        </a:rPr>
                        <a:t>MeV</a:t>
                      </a:r>
                      <a:endParaRPr lang="x-none" dirty="0">
                        <a:solidFill>
                          <a:srgbClr val="3701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3701FF"/>
                          </a:solidFill>
                        </a:rPr>
                        <a:t>9.4𝞂</a:t>
                      </a:r>
                      <a:endParaRPr lang="x-none" b="0" dirty="0">
                        <a:solidFill>
                          <a:srgbClr val="3701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065072"/>
                  </a:ext>
                </a:extLst>
              </a:tr>
              <a:tr h="35837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M[BW3]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=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>
                          <a:solidFill>
                            <a:srgbClr val="F607E0"/>
                          </a:solidFill>
                        </a:rPr>
                        <a:t>7287</a:t>
                      </a:r>
                      <a:r>
                        <a:rPr lang="zh-CN" altLang="en-US" dirty="0">
                          <a:solidFill>
                            <a:srgbClr val="F607E0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F607E0"/>
                          </a:solidFill>
                        </a:rPr>
                        <a:t>±</a:t>
                      </a:r>
                      <a:r>
                        <a:rPr lang="zh-CN" altLang="en-US" dirty="0">
                          <a:solidFill>
                            <a:srgbClr val="F607E0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F607E0"/>
                          </a:solidFill>
                        </a:rPr>
                        <a:t>19</a:t>
                      </a:r>
                      <a:r>
                        <a:rPr lang="zh-CN" altLang="en-US" dirty="0">
                          <a:solidFill>
                            <a:srgbClr val="F607E0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F607E0"/>
                          </a:solidFill>
                        </a:rPr>
                        <a:t>±</a:t>
                      </a:r>
                      <a:r>
                        <a:rPr lang="zh-CN" altLang="en-US" dirty="0">
                          <a:solidFill>
                            <a:srgbClr val="F607E0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F607E0"/>
                          </a:solidFill>
                        </a:rPr>
                        <a:t>5</a:t>
                      </a:r>
                      <a:r>
                        <a:rPr lang="zh-CN" altLang="en-US" dirty="0">
                          <a:solidFill>
                            <a:srgbClr val="F607E0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F607E0"/>
                          </a:solidFill>
                        </a:rPr>
                        <a:t>MeV</a:t>
                      </a:r>
                      <a:endParaRPr lang="x-none" dirty="0">
                        <a:solidFill>
                          <a:srgbClr val="F607E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</a:t>
                      </a:r>
                      <a:r>
                        <a:rPr lang="en-US" altLang="zh-CN" dirty="0"/>
                        <a:t>[BW3]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=</a:t>
                      </a:r>
                      <a:r>
                        <a:rPr lang="zh-CN" altLang="en-US" dirty="0"/>
                        <a:t>  </a:t>
                      </a:r>
                      <a:r>
                        <a:rPr lang="en-US" altLang="zh-CN" dirty="0">
                          <a:solidFill>
                            <a:srgbClr val="F607E0"/>
                          </a:solidFill>
                        </a:rPr>
                        <a:t>95</a:t>
                      </a:r>
                      <a:r>
                        <a:rPr lang="zh-CN" altLang="en-US" dirty="0">
                          <a:solidFill>
                            <a:srgbClr val="F607E0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F607E0"/>
                          </a:solidFill>
                        </a:rPr>
                        <a:t>±</a:t>
                      </a:r>
                      <a:r>
                        <a:rPr lang="zh-CN" altLang="en-US" dirty="0">
                          <a:solidFill>
                            <a:srgbClr val="F607E0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F607E0"/>
                          </a:solidFill>
                        </a:rPr>
                        <a:t>46</a:t>
                      </a:r>
                      <a:r>
                        <a:rPr lang="zh-CN" altLang="en-US" dirty="0">
                          <a:solidFill>
                            <a:srgbClr val="F607E0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F607E0"/>
                          </a:solidFill>
                        </a:rPr>
                        <a:t>±</a:t>
                      </a:r>
                      <a:r>
                        <a:rPr lang="zh-CN" altLang="en-US" dirty="0">
                          <a:solidFill>
                            <a:srgbClr val="F607E0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F607E0"/>
                          </a:solidFill>
                        </a:rPr>
                        <a:t>20</a:t>
                      </a:r>
                      <a:r>
                        <a:rPr lang="zh-CN" altLang="en-US" dirty="0">
                          <a:solidFill>
                            <a:srgbClr val="F607E0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F607E0"/>
                          </a:solidFill>
                        </a:rPr>
                        <a:t>MeV</a:t>
                      </a:r>
                      <a:endParaRPr lang="x-none" dirty="0">
                        <a:solidFill>
                          <a:srgbClr val="F607E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F607E0"/>
                          </a:solidFill>
                        </a:rPr>
                        <a:t>4.1𝞂</a:t>
                      </a:r>
                      <a:endParaRPr lang="x-none" b="0" dirty="0">
                        <a:solidFill>
                          <a:srgbClr val="F607E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654934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39216F82-2567-95C9-3002-E60211C2FE41}"/>
              </a:ext>
            </a:extLst>
          </p:cNvPr>
          <p:cNvSpPr txBox="1"/>
          <p:nvPr/>
        </p:nvSpPr>
        <p:spPr>
          <a:xfrm>
            <a:off x="765546" y="996396"/>
            <a:ext cx="80913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hlinkClick r:id="rId3"/>
              </a:rPr>
              <a:t>https://cms-results.web.cern.ch/cms-results/public-results/preliminary-results/BPH-21-003/index.html</a:t>
            </a:r>
            <a:endParaRPr lang="en-US" altLang="zh-CN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A3223739-66C0-D293-D7CB-E543BC61E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2022/7/21</a:t>
            </a:r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964A946-D2EB-8AC1-1F8E-8833759FA8DD}"/>
              </a:ext>
            </a:extLst>
          </p:cNvPr>
          <p:cNvSpPr txBox="1"/>
          <p:nvPr/>
        </p:nvSpPr>
        <p:spPr>
          <a:xfrm>
            <a:off x="3028950" y="5709684"/>
            <a:ext cx="3648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/>
              <a:t>Thanks!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66105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7D9599-8CEB-2659-C629-258B28B0C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3" y="2358731"/>
            <a:ext cx="7886700" cy="1325563"/>
          </a:xfrm>
        </p:spPr>
        <p:txBody>
          <a:bodyPr/>
          <a:lstStyle/>
          <a:p>
            <a:pPr algn="ctr"/>
            <a:r>
              <a:rPr lang="en-US" altLang="zh-CN" dirty="0"/>
              <a:t>Backup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B3E244-C309-DCC2-549C-9862046A7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2022/7/21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7C1A96-94C3-9C39-1BFC-58E31AEEA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味物理讲座</a:t>
            </a:r>
            <a:r>
              <a:rPr lang="en-US" altLang="zh-CN"/>
              <a:t>•</a:t>
            </a:r>
            <a:r>
              <a:rPr lang="zh-CN" altLang="en-US"/>
              <a:t>强子物理在线论坛联合报告会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FB902D-7F37-4727-97CD-80B61F31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79E6-F4DA-4D7F-929F-8159CEC023D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35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10D549-76BF-046B-4B8E-F2349362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Significance with systematics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93211B-8AA6-7402-CBC1-335060FE5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37" y="1424115"/>
            <a:ext cx="8522842" cy="523006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1800" dirty="0"/>
              <a:t>To include systematics, alternative resonance/background shapes applied in the fit.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800" dirty="0"/>
              <a:t>Calculate signal- and null-hypothesis </a:t>
            </a:r>
            <a:r>
              <a:rPr lang="zh-CN" altLang="en-US" sz="1800" dirty="0"/>
              <a:t>𝑁𝐿𝐿</a:t>
            </a:r>
            <a:r>
              <a:rPr lang="en-US" altLang="zh-CN" sz="1800" dirty="0"/>
              <a:t>_</a:t>
            </a:r>
            <a:r>
              <a:rPr lang="zh-CN" altLang="en-US" sz="1800" dirty="0"/>
              <a:t>𝑠𝑦𝑠𝑡 </a:t>
            </a:r>
            <a:r>
              <a:rPr lang="en-US" altLang="zh-CN" sz="1800" dirty="0"/>
              <a:t>including systematic using:</a:t>
            </a:r>
          </a:p>
          <a:p>
            <a:pPr marL="0" indent="0">
              <a:buNone/>
            </a:pPr>
            <a:r>
              <a:rPr lang="en-US" altLang="zh-CN" sz="1800" dirty="0"/>
              <a:t>   </a:t>
            </a:r>
            <a:r>
              <a:rPr lang="zh-CN" altLang="en-US" sz="1800" dirty="0"/>
              <a:t>𝑁𝐿𝐿</a:t>
            </a:r>
            <a:r>
              <a:rPr lang="en-US" altLang="zh-CN" sz="1800" dirty="0"/>
              <a:t>_(</a:t>
            </a:r>
            <a:r>
              <a:rPr lang="zh-CN" altLang="en-US" sz="1800" dirty="0"/>
              <a:t>𝑠𝑦𝑠𝑡−𝑠𝑖𝑔</a:t>
            </a:r>
            <a:r>
              <a:rPr lang="en-US" altLang="zh-CN" sz="1800" dirty="0"/>
              <a:t>) = Min{</a:t>
            </a:r>
            <a:r>
              <a:rPr lang="zh-CN" altLang="en-US" sz="1800" dirty="0"/>
              <a:t>𝑁𝐿𝐿</a:t>
            </a:r>
            <a:r>
              <a:rPr lang="en-US" altLang="zh-CN" sz="1800" dirty="0"/>
              <a:t>_(</a:t>
            </a:r>
            <a:r>
              <a:rPr lang="zh-CN" altLang="en-US" sz="1800" dirty="0"/>
              <a:t>𝑛𝑜𝑚−𝑠𝑖𝑔</a:t>
            </a:r>
            <a:r>
              <a:rPr lang="en-US" altLang="zh-CN" sz="1800" dirty="0"/>
              <a:t>), </a:t>
            </a:r>
            <a:r>
              <a:rPr lang="zh-CN" altLang="en-US" sz="1800" dirty="0"/>
              <a:t>𝑁𝐿𝐿</a:t>
            </a:r>
            <a:r>
              <a:rPr lang="en-US" altLang="zh-CN" sz="1800" dirty="0"/>
              <a:t>_(</a:t>
            </a:r>
            <a:r>
              <a:rPr lang="zh-CN" altLang="en-US" sz="1800" dirty="0"/>
              <a:t>𝑎𝑙𝑡−𝑖−𝑠𝑖𝑔</a:t>
            </a:r>
            <a:r>
              <a:rPr lang="en-US" altLang="zh-CN" sz="1800" dirty="0"/>
              <a:t>)+0.5+0.5⋅</a:t>
            </a:r>
            <a:r>
              <a:rPr lang="el-GR" altLang="zh-CN" sz="1800" dirty="0"/>
              <a:t>Δ</a:t>
            </a:r>
            <a:r>
              <a:rPr lang="zh-CN" altLang="el-GR" sz="1800" dirty="0"/>
              <a:t>𝑑𝑜𝑓</a:t>
            </a:r>
            <a:r>
              <a:rPr lang="el-GR" altLang="zh-CN" sz="1800" dirty="0"/>
              <a:t>}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zh-CN" altLang="en-US" dirty="0"/>
              <a:t> </a:t>
            </a:r>
            <a:r>
              <a:rPr lang="zh-CN" altLang="en-US" sz="1600" dirty="0"/>
              <a:t>𝑁𝐿𝐿</a:t>
            </a:r>
            <a:r>
              <a:rPr lang="en-US" altLang="zh-CN" sz="1600" dirty="0"/>
              <a:t>_(</a:t>
            </a:r>
            <a:r>
              <a:rPr lang="zh-CN" altLang="en-US" sz="1600" dirty="0"/>
              <a:t>𝑛𝑜𝑚−𝑠𝑖𝑔</a:t>
            </a:r>
            <a:r>
              <a:rPr lang="en-US" altLang="zh-CN" sz="1600" dirty="0"/>
              <a:t>): the NLL of nominal ‘signal </a:t>
            </a:r>
            <a:r>
              <a:rPr lang="en-US" altLang="zh-CN" sz="1600" dirty="0" err="1"/>
              <a:t>hypothesis’fit</a:t>
            </a:r>
            <a:r>
              <a:rPr lang="en-US" altLang="zh-CN" sz="1600" dirty="0"/>
              <a:t>.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zh-CN" altLang="en-US" sz="1600" dirty="0"/>
              <a:t> 𝑁𝐿𝐿</a:t>
            </a:r>
            <a:r>
              <a:rPr lang="en-US" altLang="zh-CN" sz="1600" dirty="0"/>
              <a:t>_(</a:t>
            </a:r>
            <a:r>
              <a:rPr lang="zh-CN" altLang="en-US" sz="1600" dirty="0"/>
              <a:t>𝑎𝑙𝑡−𝑖−𝑠𝑖𝑔</a:t>
            </a:r>
            <a:r>
              <a:rPr lang="en-US" altLang="zh-CN" sz="1600" dirty="0"/>
              <a:t>): the NLL of </a:t>
            </a:r>
            <a:r>
              <a:rPr lang="en-US" altLang="zh-CN" sz="1600" dirty="0" err="1"/>
              <a:t>i-th</a:t>
            </a:r>
            <a:r>
              <a:rPr lang="en-US" altLang="zh-CN" sz="1600" dirty="0"/>
              <a:t> alternative fit of ‘signal hypothesis’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zh-CN" dirty="0"/>
              <a:t> </a:t>
            </a:r>
            <a:r>
              <a:rPr lang="el-GR" altLang="zh-CN" sz="1600" dirty="0"/>
              <a:t>Δ</a:t>
            </a:r>
            <a:r>
              <a:rPr lang="zh-CN" altLang="el-GR" sz="1600" dirty="0"/>
              <a:t>𝑑𝑜𝑓</a:t>
            </a:r>
            <a:r>
              <a:rPr lang="en-US" altLang="zh-CN" sz="1600" dirty="0"/>
              <a:t>: the additional free parameters comparing to the nominal ‘signal hypothesis’ fit.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800" dirty="0"/>
              <a:t>𝑁𝐿𝐿</a:t>
            </a:r>
            <a:r>
              <a:rPr lang="en-US" altLang="zh-CN" sz="1800" dirty="0"/>
              <a:t>_(</a:t>
            </a:r>
            <a:r>
              <a:rPr lang="zh-CN" altLang="en-US" sz="1800" dirty="0"/>
              <a:t>𝑠𝑦𝑠𝑡−𝑛𝑢𝑙𝑙</a:t>
            </a:r>
            <a:r>
              <a:rPr lang="en-US" altLang="zh-CN" sz="1800" dirty="0"/>
              <a:t>) = Min{</a:t>
            </a:r>
            <a:r>
              <a:rPr lang="zh-CN" altLang="en-US" sz="1800" dirty="0"/>
              <a:t>𝑁𝐿𝐿</a:t>
            </a:r>
            <a:r>
              <a:rPr lang="en-US" altLang="zh-CN" sz="1800" dirty="0"/>
              <a:t>_(</a:t>
            </a:r>
            <a:r>
              <a:rPr lang="zh-CN" altLang="en-US" sz="1800" dirty="0"/>
              <a:t>𝑛𝑜𝑚−𝑛𝑢𝑙𝑙</a:t>
            </a:r>
            <a:r>
              <a:rPr lang="en-US" altLang="zh-CN" sz="1800" dirty="0"/>
              <a:t>), </a:t>
            </a:r>
            <a:r>
              <a:rPr lang="zh-CN" altLang="en-US" sz="1800" dirty="0"/>
              <a:t>𝑁𝐿𝐿</a:t>
            </a:r>
            <a:r>
              <a:rPr lang="en-US" altLang="zh-CN" sz="1800" dirty="0"/>
              <a:t>_(</a:t>
            </a:r>
            <a:r>
              <a:rPr lang="zh-CN" altLang="en-US" sz="1800" dirty="0"/>
              <a:t>𝑎𝑙𝑡−𝑗−𝑛𝑢𝑙𝑙</a:t>
            </a:r>
            <a:r>
              <a:rPr lang="en-US" altLang="zh-CN" sz="1800" dirty="0"/>
              <a:t>)+0.5+0.5⋅</a:t>
            </a:r>
            <a:r>
              <a:rPr lang="el-GR" altLang="zh-CN" sz="1800" dirty="0"/>
              <a:t>Δ</a:t>
            </a:r>
            <a:r>
              <a:rPr lang="zh-CN" altLang="el-GR" sz="1800" dirty="0"/>
              <a:t>𝑑𝑜𝑓</a:t>
            </a:r>
            <a:r>
              <a:rPr lang="el-GR" altLang="zh-CN" sz="1800" dirty="0"/>
              <a:t>}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800" dirty="0"/>
              <a:t>Significance including systematics as usual from </a:t>
            </a:r>
            <a:r>
              <a:rPr lang="zh-CN" altLang="en-US" sz="1800" dirty="0"/>
              <a:t>𝑁𝐿𝐿</a:t>
            </a:r>
            <a:r>
              <a:rPr lang="en-US" altLang="zh-CN" sz="1800" dirty="0"/>
              <a:t>_(</a:t>
            </a:r>
            <a:r>
              <a:rPr lang="zh-CN" altLang="en-US" sz="1800" dirty="0"/>
              <a:t>𝑠𝑦𝑠𝑡−𝑛𝑢𝑙𝑙</a:t>
            </a:r>
            <a:r>
              <a:rPr lang="en-US" altLang="zh-CN" sz="1800" dirty="0"/>
              <a:t>)−</a:t>
            </a:r>
            <a:r>
              <a:rPr lang="zh-CN" altLang="en-US" sz="1800" dirty="0"/>
              <a:t>𝑁𝐿𝐿</a:t>
            </a:r>
            <a:r>
              <a:rPr lang="en-US" altLang="zh-CN" sz="1800" dirty="0"/>
              <a:t>_(</a:t>
            </a:r>
            <a:r>
              <a:rPr lang="zh-CN" altLang="en-US" sz="1800" dirty="0"/>
              <a:t>𝑠𝑦𝑠𝑡−𝑠𝑖𝑔</a:t>
            </a:r>
            <a:r>
              <a:rPr lang="en-US" altLang="zh-CN" sz="1800" dirty="0"/>
              <a:t>)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C00D9E7-9DA4-71B6-56D0-DDFA1D5BAF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E2205-10CE-684C-9917-0D25DABD29D4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6072C3-A2DD-8C59-8005-EAC0D3A9BD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793750" y="7345363"/>
            <a:ext cx="6660516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508000" rtl="0" eaLnBrk="1" fontAlgn="base" hangingPunct="1">
              <a:spcBef>
                <a:spcPct val="0"/>
              </a:spcBef>
              <a:spcAft>
                <a:spcPct val="0"/>
              </a:spcAft>
              <a:defRPr sz="1600" b="0" i="0" kern="1200">
                <a:solidFill>
                  <a:srgbClr val="7F7F7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  <a:lvl2pPr marL="742950" indent="-285750" algn="l" defTabSz="5080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algn="l" defTabSz="5080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algn="l" defTabSz="5080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algn="l" defTabSz="5080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algn="l" defTabSz="5080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algn="l" defTabSz="5080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algn="l" defTabSz="5080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algn="l" defTabSz="5080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zh-CN" altLang="en-US"/>
              <a:t>张敬庆                                    </a:t>
            </a:r>
            <a:r>
              <a:rPr lang="en-US" altLang="zh-CN"/>
              <a:t>2022</a:t>
            </a:r>
            <a:r>
              <a:rPr lang="zh-CN" altLang="en-US"/>
              <a:t>年</a:t>
            </a:r>
            <a:r>
              <a:rPr lang="en-US" altLang="zh-CN"/>
              <a:t>7</a:t>
            </a:r>
            <a:r>
              <a:rPr lang="zh-CN" altLang="en-US"/>
              <a:t>月</a:t>
            </a:r>
            <a:r>
              <a:rPr lang="en-US" altLang="zh-CN"/>
              <a:t>3</a:t>
            </a:r>
            <a:r>
              <a:rPr lang="zh-CN" altLang="en-US"/>
              <a:t>日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A7375EB2-E53E-82DE-5752-8DCB757CA8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4817377"/>
                  </p:ext>
                </p:extLst>
              </p:nvPr>
            </p:nvGraphicFramePr>
            <p:xfrm>
              <a:off x="1946865" y="4208075"/>
              <a:ext cx="5331362" cy="14140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6082">
                      <a:extLst>
                        <a:ext uri="{9D8B030D-6E8A-4147-A177-3AD203B41FA5}">
                          <a16:colId xmlns:a16="http://schemas.microsoft.com/office/drawing/2014/main" val="155936953"/>
                        </a:ext>
                      </a:extLst>
                    </a:gridCol>
                    <a:gridCol w="3605280">
                      <a:extLst>
                        <a:ext uri="{9D8B030D-6E8A-4147-A177-3AD203B41FA5}">
                          <a16:colId xmlns:a16="http://schemas.microsoft.com/office/drawing/2014/main" val="106809440"/>
                        </a:ext>
                      </a:extLst>
                    </a:gridCol>
                  </a:tblGrid>
                  <a:tr h="362525">
                    <a:tc>
                      <a:txBody>
                        <a:bodyPr/>
                        <a:lstStyle/>
                        <a:p>
                          <a:endParaRPr lang="zh-CN" alt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700" dirty="0">
                              <a:solidFill>
                                <a:schemeClr val="bg1"/>
                              </a:solidFill>
                            </a:rPr>
                            <a:t>Significance</a:t>
                          </a:r>
                          <a:r>
                            <a:rPr lang="en-US" altLang="zh-CN" sz="1700" baseline="0" dirty="0">
                              <a:solidFill>
                                <a:schemeClr val="bg1"/>
                              </a:solidFill>
                            </a:rPr>
                            <a:t>    </a:t>
                          </a:r>
                          <a:r>
                            <a:rPr lang="en-US" altLang="zh-CN" sz="1700" dirty="0">
                              <a:solidFill>
                                <a:schemeClr val="bg1"/>
                              </a:solidFill>
                            </a:rPr>
                            <a:t>with syst.</a:t>
                          </a:r>
                          <a:endParaRPr lang="zh-CN" altLang="en-US" sz="17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7384579"/>
                      </a:ext>
                    </a:extLst>
                  </a:tr>
                  <a:tr h="329430">
                    <a:tc>
                      <a:txBody>
                        <a:bodyPr/>
                        <a:lstStyle/>
                        <a:p>
                          <a:r>
                            <a:rPr lang="en-US" altLang="zh-CN" sz="1700" dirty="0"/>
                            <a:t>BW1</a:t>
                          </a:r>
                          <a:endParaRPr lang="zh-CN" alt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7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5.7</m:t>
                                </m:r>
                                <m:r>
                                  <a:rPr lang="en-US" altLang="zh-CN" sz="17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zh-CN" altLang="en-US" sz="17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0535434"/>
                      </a:ext>
                    </a:extLst>
                  </a:tr>
                  <a:tr h="329430">
                    <a:tc>
                      <a:txBody>
                        <a:bodyPr/>
                        <a:lstStyle/>
                        <a:p>
                          <a:r>
                            <a:rPr lang="en-US" altLang="zh-CN" sz="1700" dirty="0"/>
                            <a:t>BW2</a:t>
                          </a:r>
                          <a:endParaRPr lang="zh-CN" alt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7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𝑛𝑜</m:t>
                                </m:r>
                                <m:r>
                                  <a:rPr lang="en-US" altLang="zh-CN" sz="17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a:rPr lang="en-US" altLang="zh-CN" sz="17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𝑠𝑒𝑛𝑠𝑖𝑏𝑙𝑒</m:t>
                                </m:r>
                                <m:r>
                                  <a:rPr lang="en-US" altLang="zh-CN" sz="17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a:rPr lang="en-US" altLang="zh-CN" sz="17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𝑐h𝑎𝑛𝑔𝑒𝑠</m:t>
                                </m:r>
                              </m:oMath>
                            </m:oMathPara>
                          </a14:m>
                          <a:endParaRPr lang="zh-CN" altLang="en-US" sz="17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6596452"/>
                      </a:ext>
                    </a:extLst>
                  </a:tr>
                  <a:tr h="329430">
                    <a:tc>
                      <a:txBody>
                        <a:bodyPr/>
                        <a:lstStyle/>
                        <a:p>
                          <a:r>
                            <a:rPr lang="en-US" altLang="zh-CN" sz="1700" dirty="0"/>
                            <a:t>BW3</a:t>
                          </a:r>
                          <a:endParaRPr lang="zh-CN" alt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7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𝑛𝑜</m:t>
                                </m:r>
                                <m:r>
                                  <a:rPr lang="en-US" altLang="zh-CN" sz="17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a:rPr lang="en-US" altLang="zh-CN" sz="17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𝑠𝑒𝑛𝑠𝑖𝑏𝑙𝑒</m:t>
                                </m:r>
                                <m:r>
                                  <a:rPr lang="en-US" altLang="zh-CN" sz="17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a:rPr lang="en-US" altLang="zh-CN" sz="17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𝑐h𝑎𝑛𝑔𝑒𝑠</m:t>
                                </m:r>
                              </m:oMath>
                            </m:oMathPara>
                          </a14:m>
                          <a:endParaRPr lang="zh-CN" altLang="en-US" sz="17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12082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A7375EB2-E53E-82DE-5752-8DCB757CA8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4817377"/>
                  </p:ext>
                </p:extLst>
              </p:nvPr>
            </p:nvGraphicFramePr>
            <p:xfrm>
              <a:off x="1946865" y="4208075"/>
              <a:ext cx="5331362" cy="14140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6082">
                      <a:extLst>
                        <a:ext uri="{9D8B030D-6E8A-4147-A177-3AD203B41FA5}">
                          <a16:colId xmlns:a16="http://schemas.microsoft.com/office/drawing/2014/main" val="155936953"/>
                        </a:ext>
                      </a:extLst>
                    </a:gridCol>
                    <a:gridCol w="3605280">
                      <a:extLst>
                        <a:ext uri="{9D8B030D-6E8A-4147-A177-3AD203B41FA5}">
                          <a16:colId xmlns:a16="http://schemas.microsoft.com/office/drawing/2014/main" val="106809440"/>
                        </a:ext>
                      </a:extLst>
                    </a:gridCol>
                  </a:tblGrid>
                  <a:tr h="362525">
                    <a:tc>
                      <a:txBody>
                        <a:bodyPr/>
                        <a:lstStyle/>
                        <a:p>
                          <a:endParaRPr lang="zh-CN" alt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700" dirty="0">
                              <a:solidFill>
                                <a:schemeClr val="bg1"/>
                              </a:solidFill>
                            </a:rPr>
                            <a:t>Significance</a:t>
                          </a:r>
                          <a:r>
                            <a:rPr lang="en-US" altLang="zh-CN" sz="1700" baseline="0" dirty="0">
                              <a:solidFill>
                                <a:schemeClr val="bg1"/>
                              </a:solidFill>
                            </a:rPr>
                            <a:t>    </a:t>
                          </a:r>
                          <a:r>
                            <a:rPr lang="en-US" altLang="zh-CN" sz="1700" dirty="0">
                              <a:solidFill>
                                <a:schemeClr val="bg1"/>
                              </a:solidFill>
                            </a:rPr>
                            <a:t>with syst.</a:t>
                          </a:r>
                          <a:endParaRPr lang="zh-CN" altLang="en-US" sz="17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7384579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altLang="zh-CN" sz="1700" dirty="0"/>
                            <a:t>BW1</a:t>
                          </a:r>
                          <a:endParaRPr lang="zh-CN" alt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7973" t="-110526" r="-845" b="-22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0535434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altLang="zh-CN" sz="1700" dirty="0"/>
                            <a:t>BW2</a:t>
                          </a:r>
                          <a:endParaRPr lang="zh-CN" alt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7973" t="-206897" r="-845" b="-1224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6596452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altLang="zh-CN" sz="1700" dirty="0"/>
                            <a:t>BW3</a:t>
                          </a:r>
                          <a:endParaRPr lang="zh-CN" alt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7973" t="-306897" r="-845" b="-224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120822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1696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309C60-C9EC-09F6-FAEE-D3DF1A50F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CMS result with BW0 explicitly shown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783B0A-EE9C-4E3F-E1E1-1120DF0DD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2022/7/21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4B71EE-DF6F-08FD-1DD7-B67AC56F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味物理讲座</a:t>
            </a:r>
            <a:r>
              <a:rPr lang="en-US" altLang="zh-CN"/>
              <a:t>•</a:t>
            </a:r>
            <a:r>
              <a:rPr lang="zh-CN" altLang="en-US"/>
              <a:t>强子物理在线论坛联合报告会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377CAF-C2E5-2068-E351-C8CD964C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79E6-F4DA-4D7F-929F-8159CEC023DB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58D74D-2EC7-80D7-1D36-AAC6A6E90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1" y="1920310"/>
            <a:ext cx="4476874" cy="32135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5B13CC-FF63-1EA8-A42F-D442ABCA3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94" y="1920310"/>
            <a:ext cx="4523619" cy="324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65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>
            <a:extLst>
              <a:ext uri="{FF2B5EF4-FFF2-40B4-BE49-F238E27FC236}">
                <a16:creationId xmlns:a16="http://schemas.microsoft.com/office/drawing/2014/main" id="{1716A479-B934-1F42-529A-55A27A5E736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554" y="4049392"/>
            <a:ext cx="3707746" cy="26106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593C933-3242-BB2E-85D3-52F0BC79D5E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220825"/>
                <a:ext cx="7886700" cy="543958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candidates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593C933-3242-BB2E-85D3-52F0BC79D5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220825"/>
                <a:ext cx="7886700" cy="543958"/>
              </a:xfrm>
              <a:blipFill>
                <a:blip r:embed="rId3"/>
                <a:stretch>
                  <a:fillRect t="-17978" b="-325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7601FF-A83E-354E-476C-764368E31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2022/7/21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6D0B7E-67A8-CEAE-F914-B9047E246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味物理讲座</a:t>
            </a:r>
            <a:r>
              <a:rPr lang="en-US" altLang="zh-CN"/>
              <a:t>•</a:t>
            </a:r>
            <a:r>
              <a:rPr lang="zh-CN" altLang="en-US"/>
              <a:t>强子物理在线论坛联合报告会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495ACB-AABD-5E74-33D5-843A898B3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79E6-F4DA-4D7F-929F-8159CEC023DB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F43BA717-A8D3-8B53-1D47-634661E81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937" y="795657"/>
            <a:ext cx="4540813" cy="3253735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159933EC-4296-1CDA-4CAB-498D8A9D21DE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89" y="1223746"/>
            <a:ext cx="3134665" cy="2366683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0D1DE99-38B2-A4B5-06D1-C5FDA806D097}"/>
                  </a:ext>
                </a:extLst>
              </p:cNvPr>
              <p:cNvSpPr txBox="1"/>
              <p:nvPr/>
            </p:nvSpPr>
            <p:spPr>
              <a:xfrm>
                <a:off x="536454" y="4570427"/>
                <a:ext cx="3134665" cy="92333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mass and vertex related cuts removed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Clean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signals are seen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0D1DE99-38B2-A4B5-06D1-C5FDA806D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54" y="4570427"/>
                <a:ext cx="3134665" cy="923330"/>
              </a:xfrm>
              <a:prstGeom prst="rect">
                <a:avLst/>
              </a:prstGeom>
              <a:blipFill>
                <a:blip r:embed="rId6"/>
                <a:stretch>
                  <a:fillRect l="-1167" t="-3974" b="-99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1120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0F5396-3C4A-58D4-999C-F11C1CD10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7707"/>
            <a:ext cx="7886700" cy="891754"/>
          </a:xfrm>
        </p:spPr>
        <p:txBody>
          <a:bodyPr/>
          <a:lstStyle/>
          <a:p>
            <a:r>
              <a:rPr lang="en-US" altLang="zh-CN" dirty="0"/>
              <a:t>Line shape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FDAA8E5-ADBB-94A9-B76E-9D8B6C14D3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579" y="1033485"/>
                <a:ext cx="8982386" cy="514347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S-wave relativistic </a:t>
                </a:r>
                <a:r>
                  <a:rPr lang="en-US" altLang="zh-CN" dirty="0" err="1"/>
                  <a:t>Breit</a:t>
                </a:r>
                <a:r>
                  <a:rPr lang="en-US" altLang="zh-CN" dirty="0"/>
                  <a:t>-Wigner (used in default fit):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𝐵𝑊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𝑖𝑚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CN" dirty="0"/>
                  <a:t> is the momentum of a daughter in the mother particle rest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frame;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means the value at peak position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).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r>
                  <a:rPr lang="en-US" altLang="zh-CN" dirty="0"/>
                  <a:t>NRSPS and NRDPS: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𝑁𝑅𝑆𝑃𝑆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15−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15−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2⋅</m:t>
                                  </m:r>
                                  <m:sSubSup>
                                    <m:sSub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en-US" altLang="zh-CN" b="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𝑁𝑅𝐷𝑃𝑆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dirty="0"/>
                  <a:t>   </a:t>
                </a:r>
              </a:p>
              <a:p>
                <a:pPr marL="0" indent="0">
                  <a:buNone/>
                </a:pPr>
                <a:r>
                  <a:rPr lang="en-US" altLang="zh-CN" b="0" dirty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where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FDAA8E5-ADBB-94A9-B76E-9D8B6C14D3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579" y="1033485"/>
                <a:ext cx="8982386" cy="5143478"/>
              </a:xfrm>
              <a:blipFill>
                <a:blip r:embed="rId2"/>
                <a:stretch>
                  <a:fillRect l="-678" t="-14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F1216B-ECA4-A8AC-483E-9B4E59430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2022/7/21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6584AA-7896-6238-0CCC-E0238A83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味物理讲座</a:t>
            </a:r>
            <a:r>
              <a:rPr lang="en-US" altLang="zh-CN"/>
              <a:t>•</a:t>
            </a:r>
            <a:r>
              <a:rPr lang="zh-CN" altLang="en-US"/>
              <a:t>强子物理在线论坛联合报告会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AA2AD3-EFD7-6B82-51FB-8479620E8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79E6-F4DA-4D7F-929F-8159CEC023D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47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7A06A1-50D0-8AA8-55E5-A01E4CCDB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E7C24C-AA7E-9136-4026-FC57914D4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</a:p>
          <a:p>
            <a:r>
              <a:rPr lang="en-US" altLang="zh-CN" dirty="0"/>
              <a:t>CMS detector and trigger</a:t>
            </a:r>
          </a:p>
          <a:p>
            <a:r>
              <a:rPr lang="en-US" altLang="zh-CN" dirty="0"/>
              <a:t>Dataset and MC samples</a:t>
            </a:r>
          </a:p>
          <a:p>
            <a:r>
              <a:rPr lang="en-US" altLang="zh-CN" dirty="0"/>
              <a:t>CMS result</a:t>
            </a:r>
          </a:p>
          <a:p>
            <a:r>
              <a:rPr lang="en-US" altLang="zh-CN" dirty="0"/>
              <a:t>Application of </a:t>
            </a:r>
            <a:r>
              <a:rPr lang="en-US" altLang="zh-CN" dirty="0" err="1"/>
              <a:t>LHCb</a:t>
            </a:r>
            <a:r>
              <a:rPr lang="en-US" altLang="zh-CN" dirty="0"/>
              <a:t> fit models</a:t>
            </a:r>
          </a:p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B24971B-D6C4-47F5-F365-1A1352BA5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味物理讲座</a:t>
            </a:r>
            <a:r>
              <a:rPr lang="en-US" altLang="zh-CN"/>
              <a:t>•</a:t>
            </a:r>
            <a:r>
              <a:rPr lang="zh-CN" altLang="en-US"/>
              <a:t>强子物理在线论坛联合报告会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23F37FB-8D36-E3E2-526A-DBBD831E6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79E6-F4DA-4D7F-929F-8159CEC023DB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A038A73B-750F-82E4-971B-4F5943B04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2022/7/21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79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9F0B20-F83C-AB71-1B50-CFB0BDD45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9A55633-975A-42F1-BA1F-1436DEBE5F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0648" y="1825625"/>
                <a:ext cx="8591645" cy="4351338"/>
              </a:xfrm>
            </p:spPr>
            <p:txBody>
              <a:bodyPr/>
              <a:lstStyle/>
              <a:p>
                <a:r>
                  <a:rPr lang="en-US" altLang="zh-CN" dirty="0"/>
                  <a:t>Exotic hadrons (other than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dirty="0"/>
                  <a:t> 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𝑞𝑞𝑞</m:t>
                    </m:r>
                  </m:oMath>
                </a14:m>
                <a:r>
                  <a:rPr lang="en-US" altLang="zh-CN" dirty="0"/>
                  <a:t>) has been explored in theory since quark model proposed by Gell-Mann and Zweig.</a:t>
                </a:r>
              </a:p>
              <a:p>
                <a:endParaRPr lang="en-US" altLang="zh-CN" dirty="0"/>
              </a:p>
              <a:p>
                <a:r>
                  <a:rPr lang="en-US" altLang="zh-CN" b="0" dirty="0"/>
                  <a:t>In 2003, Belle observed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(3872)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– famous exotic hadron, makes searching for exotics in experiment attracting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Exotics consisting of only (c, b) quarks may offer analogous insights</a:t>
                </a:r>
              </a:p>
              <a:p>
                <a:pPr lvl="1"/>
                <a:r>
                  <a:rPr lang="en-US" altLang="zh-CN" dirty="0"/>
                  <a:t>Many theoretical studies -- first paper came out just after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dirty="0"/>
                  <a:t> discovery</a:t>
                </a:r>
              </a:p>
              <a:p>
                <a:pPr lvl="1"/>
                <a:r>
                  <a:rPr lang="en-US" altLang="zh-CN" dirty="0"/>
                  <a:t>In 2020, </a:t>
                </a:r>
                <a:r>
                  <a:rPr lang="en-US" altLang="zh-CN" dirty="0" err="1"/>
                  <a:t>LHCb</a:t>
                </a:r>
                <a:r>
                  <a:rPr lang="en-US" altLang="zh-CN" dirty="0"/>
                  <a:t> observed X(6900) in di-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dirty="0"/>
                  <a:t> mass spectrum, 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Sci. Bull. 65 (2020) 23</a:t>
                </a:r>
              </a:p>
              <a:p>
                <a:pPr lvl="1"/>
                <a:endParaRPr lang="en-US" altLang="zh-CN" dirty="0">
                  <a:solidFill>
                    <a:schemeClr val="accent1"/>
                  </a:solidFill>
                </a:endParaRPr>
              </a:p>
              <a:p>
                <a:r>
                  <a:rPr lang="en-US" altLang="zh-CN" dirty="0"/>
                  <a:t>CMS has large dataset for the study of di-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dirty="0"/>
                  <a:t> mass spectrum</a:t>
                </a:r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9A55633-975A-42F1-BA1F-1436DEBE5F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648" y="1825625"/>
                <a:ext cx="8591645" cy="4351338"/>
              </a:xfrm>
              <a:blipFill>
                <a:blip r:embed="rId2"/>
                <a:stretch>
                  <a:fillRect l="-709" t="-1541" r="-12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EE237B4-9C95-A29C-4172-16FCF2FC4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味物理讲座</a:t>
            </a:r>
            <a:r>
              <a:rPr lang="en-US" altLang="zh-CN"/>
              <a:t>•</a:t>
            </a:r>
            <a:r>
              <a:rPr lang="zh-CN" altLang="en-US"/>
              <a:t>强子物理在线论坛联合报告会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FEA1BC8-9138-74D8-568F-5EE0E583E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79E6-F4DA-4D7F-929F-8159CEC023DB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AF4346B8-348D-9AFF-E59F-733013B4C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2022/7/21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578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1AB03D-574C-7790-26AB-E70EBF20B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73" y="16396"/>
            <a:ext cx="7886700" cy="783190"/>
          </a:xfrm>
        </p:spPr>
        <p:txBody>
          <a:bodyPr/>
          <a:lstStyle/>
          <a:p>
            <a:r>
              <a:rPr lang="en-US" altLang="zh-CN" dirty="0"/>
              <a:t>CMS detector and trigger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D13DBA7-E168-2314-04C3-D16820550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味物理讲座</a:t>
            </a:r>
            <a:r>
              <a:rPr lang="en-US" altLang="zh-CN"/>
              <a:t>•</a:t>
            </a:r>
            <a:r>
              <a:rPr lang="zh-CN" altLang="en-US"/>
              <a:t>强子物理在线论坛联合报告会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D24B9F8-CD2C-FF3A-0E99-E8B98F459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79E6-F4DA-4D7F-929F-8159CEC023DB}" type="slidenum">
              <a:rPr lang="zh-CN" altLang="en-US" smtClean="0"/>
              <a:t>4</a:t>
            </a:fld>
            <a:endParaRPr lang="zh-CN" alt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B48CEEFC-11EC-E5E3-0F4A-2B8F2D1E4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834" y="1019836"/>
            <a:ext cx="4550308" cy="2909802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9397FCAE-9B40-D197-7884-B08DB5301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1" y="1108069"/>
            <a:ext cx="4048879" cy="2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18C7F0E-AB34-DF39-8E65-1D6F1D64FA03}"/>
                  </a:ext>
                </a:extLst>
              </p:cNvPr>
              <p:cNvSpPr txBox="1"/>
              <p:nvPr/>
            </p:nvSpPr>
            <p:spPr>
              <a:xfrm>
                <a:off x="280700" y="4149888"/>
                <a:ext cx="8582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Excellent detectors for (exotic) quarkonium: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Muon system: High-purity muon ID,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~0.6%</m:t>
                    </m:r>
                  </m:oMath>
                </a14:m>
                <a:r>
                  <a:rPr lang="en-US" altLang="zh-CN" dirty="0"/>
                  <a:t>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Silicon Tracking detector: B = 3.8 T,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~1%</m:t>
                    </m:r>
                  </m:oMath>
                </a14:m>
                <a:r>
                  <a:rPr lang="en-US" altLang="zh-CN" dirty="0"/>
                  <a:t> &amp; excellent vertex resolution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Special triggers for different analyses: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𝜇𝜇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dirty="0"/>
                  <a:t>/mass/vertex, and additional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18C7F0E-AB34-DF39-8E65-1D6F1D64F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00" y="4149888"/>
                <a:ext cx="8582600" cy="1200329"/>
              </a:xfrm>
              <a:prstGeom prst="rect">
                <a:avLst/>
              </a:prstGeom>
              <a:blipFill>
                <a:blip r:embed="rId4"/>
                <a:stretch>
                  <a:fillRect l="-568" t="-3046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F38DFC7D-BF09-DCA3-4393-3DC96AEA2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2022/7/21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499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AE2CA7-3815-A821-7C52-41E4464E5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Dataset and MC samples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A32BA18-97DD-4A33-8CC1-6CA19DFA39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Signal: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endParaRPr lang="en-US" altLang="zh-CN" dirty="0"/>
              </a:p>
              <a:p>
                <a:r>
                  <a:rPr lang="en-US" altLang="zh-CN" dirty="0"/>
                  <a:t>Data: 135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dirty="0"/>
                  <a:t>, taken in 2016, 2017 and 2018 LHC runs</a:t>
                </a:r>
              </a:p>
              <a:p>
                <a:r>
                  <a:rPr lang="en-US" altLang="zh-CN" dirty="0"/>
                  <a:t>Signal MC samples: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/>
                  <a:t> resonance</a:t>
                </a:r>
              </a:p>
              <a:p>
                <a:pPr marL="342900" lvl="1" indent="0">
                  <a:buNone/>
                </a:pPr>
                <a:r>
                  <a:rPr lang="en-US" altLang="zh-CN" dirty="0"/>
                  <a:t>  -- Generator: Pythia8, </a:t>
                </a:r>
                <a:r>
                  <a:rPr lang="en-US" altLang="zh-CN" dirty="0" err="1"/>
                  <a:t>JHUGen</a:t>
                </a:r>
                <a:endParaRPr lang="en-US" altLang="zh-CN" dirty="0"/>
              </a:p>
              <a:p>
                <a:r>
                  <a:rPr lang="en-US" altLang="zh-CN" dirty="0"/>
                  <a:t>Background MC samples:</a:t>
                </a:r>
              </a:p>
              <a:p>
                <a:pPr lvl="1"/>
                <a:r>
                  <a:rPr lang="en-US" altLang="zh-CN" dirty="0" err="1"/>
                  <a:t>Nonresonant</a:t>
                </a:r>
                <a:r>
                  <a:rPr lang="en-US" altLang="zh-CN" dirty="0"/>
                  <a:t> single-</a:t>
                </a:r>
                <a:r>
                  <a:rPr lang="en-US" altLang="zh-CN" dirty="0" err="1"/>
                  <a:t>parton</a:t>
                </a:r>
                <a:r>
                  <a:rPr lang="en-US" altLang="zh-CN" dirty="0"/>
                  <a:t> scattering (NRSPS)</a:t>
                </a:r>
              </a:p>
              <a:p>
                <a:pPr marL="342900" lvl="1" indent="0">
                  <a:buNone/>
                </a:pPr>
                <a:r>
                  <a:rPr lang="en-US" altLang="zh-CN" dirty="0"/>
                  <a:t>  -- Generator: Pythia8, </a:t>
                </a:r>
                <a:r>
                  <a:rPr lang="en-US" altLang="zh-CN" dirty="0" err="1"/>
                  <a:t>HelacOnia</a:t>
                </a:r>
                <a:r>
                  <a:rPr lang="en-US" altLang="zh-CN" dirty="0"/>
                  <a:t> (next-to-next-to-leading order), Cascade (next-to-leading order)</a:t>
                </a:r>
              </a:p>
              <a:p>
                <a:pPr lvl="1"/>
                <a:r>
                  <a:rPr lang="en-US" altLang="zh-CN" dirty="0" err="1"/>
                  <a:t>Nonresonant</a:t>
                </a:r>
                <a:r>
                  <a:rPr lang="en-US" altLang="zh-CN" dirty="0"/>
                  <a:t> double-</a:t>
                </a:r>
                <a:r>
                  <a:rPr lang="en-US" altLang="zh-CN" dirty="0" err="1"/>
                  <a:t>parton</a:t>
                </a:r>
                <a:r>
                  <a:rPr lang="en-US" altLang="zh-CN" dirty="0"/>
                  <a:t> scattering (NRDPS)</a:t>
                </a:r>
              </a:p>
              <a:p>
                <a:pPr marL="342900" lvl="1" indent="0">
                  <a:buNone/>
                </a:pPr>
                <a:r>
                  <a:rPr lang="en-US" altLang="zh-CN" dirty="0"/>
                  <a:t>  -- Generator: Pythia8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A32BA18-97DD-4A33-8CC1-6CA19DFA39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5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A73D40F-901C-8B32-538B-237ACEEBA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味物理讲座</a:t>
            </a:r>
            <a:r>
              <a:rPr lang="en-US" altLang="zh-CN"/>
              <a:t>•</a:t>
            </a:r>
            <a:r>
              <a:rPr lang="zh-CN" altLang="en-US"/>
              <a:t>强子物理在线论坛联合报告会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0B8D128-793D-8CFB-BDC0-89ABC2A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79E6-F4DA-4D7F-929F-8159CEC023DB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12DC7BB0-61C4-B3F1-4648-DBD46FBF9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2022/7/21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086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6A5CC8-3DF0-FFA1-2913-CE0168944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0954"/>
            <a:ext cx="7886700" cy="1054320"/>
          </a:xfrm>
        </p:spPr>
        <p:txBody>
          <a:bodyPr/>
          <a:lstStyle/>
          <a:p>
            <a:r>
              <a:rPr lang="en-US" altLang="zh-CN" dirty="0"/>
              <a:t>CMS result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5B9A3F-5495-3EF4-608E-4891B69AA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7671"/>
            <a:ext cx="8115566" cy="4351338"/>
          </a:xfrm>
        </p:spPr>
        <p:txBody>
          <a:bodyPr/>
          <a:lstStyle/>
          <a:p>
            <a:r>
              <a:rPr lang="en-US" altLang="zh-CN" dirty="0"/>
              <a:t>Signal: S-wave </a:t>
            </a:r>
            <a:r>
              <a:rPr lang="en-US" altLang="zh-CN" dirty="0" err="1"/>
              <a:t>Breit</a:t>
            </a:r>
            <a:r>
              <a:rPr lang="en-US" altLang="zh-CN" dirty="0"/>
              <a:t>-Wigner convolved with resolution function</a:t>
            </a:r>
          </a:p>
          <a:p>
            <a:r>
              <a:rPr lang="en-US" altLang="zh-CN" dirty="0"/>
              <a:t>Background: NRSPS, NRDPS, and BW0</a:t>
            </a:r>
          </a:p>
          <a:p>
            <a:r>
              <a:rPr lang="en-US" altLang="zh-CN" dirty="0"/>
              <a:t>Fit range: always fit in [6, 15] GeV; also shown in zoomed projection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71569D-D126-BDCA-438D-54A533F38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味物理讲座</a:t>
            </a:r>
            <a:r>
              <a:rPr lang="en-US" altLang="zh-CN" dirty="0"/>
              <a:t>•</a:t>
            </a:r>
            <a:r>
              <a:rPr lang="zh-CN" altLang="en-US" dirty="0"/>
              <a:t>强子物理在线论坛联合报告会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0A13E9B-FC91-0EA2-698F-A4FC22E33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79E6-F4DA-4D7F-929F-8159CEC023DB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E59B0B4-0B44-CBE9-9103-3B570FE4B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1" y="2496475"/>
            <a:ext cx="5105563" cy="3859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45AD075-07AB-5D3D-39FA-2381D04A0513}"/>
                  </a:ext>
                </a:extLst>
              </p:cNvPr>
              <p:cNvSpPr txBox="1"/>
              <p:nvPr/>
            </p:nvSpPr>
            <p:spPr>
              <a:xfrm>
                <a:off x="2775098" y="4215809"/>
                <a:ext cx="20201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prob. = 79%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45AD075-07AB-5D3D-39FA-2381D04A0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098" y="4215809"/>
                <a:ext cx="2020186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E25C2176-E210-FD7B-CCBF-7A29E8752B76}"/>
              </a:ext>
            </a:extLst>
          </p:cNvPr>
          <p:cNvSpPr txBox="1"/>
          <p:nvPr/>
        </p:nvSpPr>
        <p:spPr>
          <a:xfrm>
            <a:off x="5195094" y="2574078"/>
            <a:ext cx="36671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BW0 near threshold: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Significantly needed in the 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Various possibilities: resonance, coupled-channel interactions, pomeron exchange processes,  inadequacy of our NRSPS model...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Mass and width vary in a wide range under different models.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  region populated by </a:t>
            </a:r>
            <a:r>
              <a:rPr lang="en-US" altLang="zh-CN" dirty="0" err="1"/>
              <a:t>feeddown</a:t>
            </a:r>
            <a:r>
              <a:rPr lang="en-US" altLang="zh-CN" dirty="0"/>
              <a:t> from possible higher mass states.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</a:rPr>
              <a:t>Regard BW0 as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endParaRPr lang="zh-CN" altLang="en-US" dirty="0"/>
          </a:p>
        </p:txBody>
      </p:sp>
      <p:sp>
        <p:nvSpPr>
          <p:cNvPr id="11" name="日期占位符 10">
            <a:extLst>
              <a:ext uri="{FF2B5EF4-FFF2-40B4-BE49-F238E27FC236}">
                <a16:creationId xmlns:a16="http://schemas.microsoft.com/office/drawing/2014/main" id="{0FBF9E83-60FC-E762-A4C4-EF7FD5F68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2022/7/21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2539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6145F1-52E9-26BD-C709-0B372D49E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3364"/>
            <a:ext cx="7886700" cy="905954"/>
          </a:xfrm>
        </p:spPr>
        <p:txBody>
          <a:bodyPr/>
          <a:lstStyle/>
          <a:p>
            <a:r>
              <a:rPr lang="en-US" altLang="zh-CN" dirty="0"/>
              <a:t>CMS result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B6DCAD0-3FA3-6E50-F7E9-DC86A3F67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味物理讲座</a:t>
            </a:r>
            <a:r>
              <a:rPr lang="en-US" altLang="zh-CN"/>
              <a:t>•</a:t>
            </a:r>
            <a:r>
              <a:rPr lang="zh-CN" altLang="en-US"/>
              <a:t>强子物理在线论坛联合报告会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9DCAA36-5C47-D269-049C-30505C9D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79E6-F4DA-4D7F-929F-8159CEC023DB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BD7794C-EA3C-8A72-D772-FE84D9B02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956" y="732771"/>
            <a:ext cx="5190960" cy="3993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F65B1FD-4E12-2929-3620-B6E4B0239D10}"/>
                  </a:ext>
                </a:extLst>
              </p:cNvPr>
              <p:cNvSpPr txBox="1"/>
              <p:nvPr/>
            </p:nvSpPr>
            <p:spPr>
              <a:xfrm>
                <a:off x="4640460" y="4726164"/>
                <a:ext cx="44243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Statistical significance (likelihood ratio test):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Confirmation of BW2[X(6900)],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9.4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Observation of BW1,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6.5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Evidence of BW3,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4.1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F65B1FD-4E12-2929-3620-B6E4B0239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460" y="4726164"/>
                <a:ext cx="4424300" cy="1200329"/>
              </a:xfrm>
              <a:prstGeom prst="rect">
                <a:avLst/>
              </a:prstGeom>
              <a:blipFill>
                <a:blip r:embed="rId3"/>
                <a:stretch>
                  <a:fillRect l="-1102" t="-2538" r="-2479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1">
            <a:extLst>
              <a:ext uri="{FF2B5EF4-FFF2-40B4-BE49-F238E27FC236}">
                <a16:creationId xmlns:a16="http://schemas.microsoft.com/office/drawing/2014/main" id="{6A077B33-E455-C1A7-13A5-89D67F876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53" y="4911681"/>
            <a:ext cx="4506607" cy="10631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819340F-2C30-8033-C7B8-8837D5C596BB}"/>
                  </a:ext>
                </a:extLst>
              </p:cNvPr>
              <p:cNvSpPr txBox="1"/>
              <p:nvPr/>
            </p:nvSpPr>
            <p:spPr>
              <a:xfrm>
                <a:off x="428810" y="4612518"/>
                <a:ext cx="41293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Measured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(in MeV)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 BWs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819340F-2C30-8033-C7B8-8837D5C59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10" y="4612518"/>
                <a:ext cx="4129345" cy="369332"/>
              </a:xfrm>
              <a:prstGeom prst="rect">
                <a:avLst/>
              </a:prstGeom>
              <a:blipFill>
                <a:blip r:embed="rId5"/>
                <a:stretch>
                  <a:fillRect l="-1180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日期占位符 13">
            <a:extLst>
              <a:ext uri="{FF2B5EF4-FFF2-40B4-BE49-F238E27FC236}">
                <a16:creationId xmlns:a16="http://schemas.microsoft.com/office/drawing/2014/main" id="{DB47D266-C260-B53B-E4B6-5AFBE561A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2022/7/21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210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6A20A8-063E-75C0-F988-814F5A7AB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3995"/>
            <a:ext cx="7886700" cy="676865"/>
          </a:xfrm>
        </p:spPr>
        <p:txBody>
          <a:bodyPr/>
          <a:lstStyle/>
          <a:p>
            <a:r>
              <a:rPr lang="en-US" altLang="zh-CN" dirty="0"/>
              <a:t>Systematic uncertainties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AAD745A-6207-D08F-511A-7B455C28B4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770860"/>
                <a:ext cx="7886700" cy="5406103"/>
              </a:xfrm>
            </p:spPr>
            <p:txBody>
              <a:bodyPr/>
              <a:lstStyle/>
              <a:p>
                <a:r>
                  <a:rPr lang="en-US" altLang="zh-CN" dirty="0"/>
                  <a:t>Systematic uncertainties on mass and width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Local significance with syst. uncertainties by a profiling procedure: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A discrete set of individual alternative signal and background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hypotheses tested in minimization</a:t>
                </a:r>
              </a:p>
              <a:p>
                <a:pPr lvl="1"/>
                <a:r>
                  <a:rPr lang="en-US" altLang="zh-CN" dirty="0"/>
                  <a:t>BW1 significance: changed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6.5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dirty="0"/>
                  <a:t>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5.7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BW2 and BW3 significance: no relative change</a:t>
                </a:r>
              </a:p>
              <a:p>
                <a:pPr marL="0" indent="0">
                  <a:buNone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AAD745A-6207-D08F-511A-7B455C28B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770860"/>
                <a:ext cx="7886700" cy="5406103"/>
              </a:xfrm>
              <a:blipFill>
                <a:blip r:embed="rId2"/>
                <a:stretch>
                  <a:fillRect l="-773" t="-1240" r="-8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148A43C-4168-0BDA-B5A1-2F244806F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味物理讲座</a:t>
            </a:r>
            <a:r>
              <a:rPr lang="en-US" altLang="zh-CN"/>
              <a:t>•</a:t>
            </a:r>
            <a:r>
              <a:rPr lang="zh-CN" altLang="en-US"/>
              <a:t>强子物理在线论坛联合报告会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C469944-F930-2E4E-D9F0-E42849DE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79E6-F4DA-4D7F-929F-8159CEC023DB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23F68FF-EE86-D051-7319-9FB9C23B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099708"/>
            <a:ext cx="6480545" cy="2374203"/>
          </a:xfrm>
          <a:prstGeom prst="rect">
            <a:avLst/>
          </a:prstGeom>
        </p:spPr>
      </p:pic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525644E6-A827-E0F5-B802-358571F343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639450"/>
              </p:ext>
            </p:extLst>
          </p:nvPr>
        </p:nvGraphicFramePr>
        <p:xfrm>
          <a:off x="372140" y="5327729"/>
          <a:ext cx="5481084" cy="111368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02271">
                  <a:extLst>
                    <a:ext uri="{9D8B030D-6E8A-4147-A177-3AD203B41FA5}">
                      <a16:colId xmlns:a16="http://schemas.microsoft.com/office/drawing/2014/main" val="3861032434"/>
                    </a:ext>
                  </a:extLst>
                </a:gridCol>
                <a:gridCol w="2578813">
                  <a:extLst>
                    <a:ext uri="{9D8B030D-6E8A-4147-A177-3AD203B41FA5}">
                      <a16:colId xmlns:a16="http://schemas.microsoft.com/office/drawing/2014/main" val="3427710993"/>
                    </a:ext>
                  </a:extLst>
                </a:gridCol>
              </a:tblGrid>
              <a:tr h="396933">
                <a:tc>
                  <a:txBody>
                    <a:bodyPr/>
                    <a:lstStyle/>
                    <a:p>
                      <a:pPr algn="ctr"/>
                      <a:r>
                        <a:rPr lang="x-none" b="0" dirty="0"/>
                        <a:t>M</a:t>
                      </a:r>
                      <a:r>
                        <a:rPr lang="en-US" altLang="zh-CN" b="0" dirty="0"/>
                        <a:t>[BW1]</a:t>
                      </a:r>
                      <a:r>
                        <a:rPr lang="zh-CN" altLang="en-US" b="0" dirty="0"/>
                        <a:t> </a:t>
                      </a:r>
                      <a:r>
                        <a:rPr lang="en-US" altLang="zh-CN" b="0" dirty="0"/>
                        <a:t>=</a:t>
                      </a:r>
                      <a:r>
                        <a:rPr lang="zh-CN" altLang="en-US" b="0" dirty="0"/>
                        <a:t> </a:t>
                      </a:r>
                      <a:r>
                        <a:rPr lang="en-US" altLang="zh-CN" b="0" dirty="0">
                          <a:solidFill>
                            <a:srgbClr val="F607E0"/>
                          </a:solidFill>
                        </a:rPr>
                        <a:t>6552</a:t>
                      </a:r>
                      <a:r>
                        <a:rPr lang="zh-CN" altLang="en-US" b="0" dirty="0">
                          <a:solidFill>
                            <a:srgbClr val="F607E0"/>
                          </a:solidFill>
                        </a:rPr>
                        <a:t> </a:t>
                      </a:r>
                      <a:r>
                        <a:rPr lang="en-US" altLang="zh-CN" b="0" dirty="0">
                          <a:solidFill>
                            <a:srgbClr val="F607E0"/>
                          </a:solidFill>
                        </a:rPr>
                        <a:t>±</a:t>
                      </a:r>
                      <a:r>
                        <a:rPr lang="zh-CN" altLang="en-US" b="0" dirty="0">
                          <a:solidFill>
                            <a:srgbClr val="F607E0"/>
                          </a:solidFill>
                        </a:rPr>
                        <a:t> </a:t>
                      </a:r>
                      <a:r>
                        <a:rPr lang="en-US" altLang="zh-CN" b="0" dirty="0">
                          <a:solidFill>
                            <a:srgbClr val="F607E0"/>
                          </a:solidFill>
                        </a:rPr>
                        <a:t>10</a:t>
                      </a:r>
                      <a:r>
                        <a:rPr lang="zh-CN" altLang="en-US" b="0" dirty="0">
                          <a:solidFill>
                            <a:srgbClr val="F607E0"/>
                          </a:solidFill>
                        </a:rPr>
                        <a:t> </a:t>
                      </a:r>
                      <a:r>
                        <a:rPr lang="en-US" altLang="zh-CN" b="0" dirty="0">
                          <a:solidFill>
                            <a:srgbClr val="F607E0"/>
                          </a:solidFill>
                        </a:rPr>
                        <a:t>±</a:t>
                      </a:r>
                      <a:r>
                        <a:rPr lang="zh-CN" altLang="en-US" b="0" dirty="0">
                          <a:solidFill>
                            <a:srgbClr val="F607E0"/>
                          </a:solidFill>
                        </a:rPr>
                        <a:t> </a:t>
                      </a:r>
                      <a:r>
                        <a:rPr lang="en-US" altLang="zh-CN" b="0" dirty="0">
                          <a:solidFill>
                            <a:srgbClr val="F607E0"/>
                          </a:solidFill>
                        </a:rPr>
                        <a:t>12</a:t>
                      </a:r>
                      <a:r>
                        <a:rPr lang="zh-CN" altLang="en-US" b="0" dirty="0">
                          <a:solidFill>
                            <a:srgbClr val="F607E0"/>
                          </a:solidFill>
                        </a:rPr>
                        <a:t> </a:t>
                      </a:r>
                      <a:r>
                        <a:rPr lang="en-US" altLang="zh-CN" b="0" dirty="0">
                          <a:solidFill>
                            <a:srgbClr val="F607E0"/>
                          </a:solidFill>
                        </a:rPr>
                        <a:t>MeV</a:t>
                      </a:r>
                      <a:endParaRPr lang="x-none" b="0" dirty="0">
                        <a:solidFill>
                          <a:srgbClr val="F607E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dirty="0"/>
                        <a:t>Γ</a:t>
                      </a:r>
                      <a:r>
                        <a:rPr lang="en-US" altLang="zh-CN" b="0" dirty="0"/>
                        <a:t>[BW1]</a:t>
                      </a:r>
                      <a:r>
                        <a:rPr lang="zh-CN" altLang="en-US" b="0" dirty="0"/>
                        <a:t> </a:t>
                      </a:r>
                      <a:r>
                        <a:rPr lang="en-US" altLang="zh-CN" b="0" dirty="0"/>
                        <a:t>=</a:t>
                      </a:r>
                      <a:r>
                        <a:rPr lang="zh-CN" altLang="en-US" b="0" dirty="0"/>
                        <a:t> </a:t>
                      </a:r>
                      <a:r>
                        <a:rPr lang="en-US" altLang="zh-CN" b="0" dirty="0">
                          <a:solidFill>
                            <a:srgbClr val="F607E0"/>
                          </a:solidFill>
                        </a:rPr>
                        <a:t>124</a:t>
                      </a:r>
                      <a:r>
                        <a:rPr lang="zh-CN" altLang="en-US" b="0" dirty="0">
                          <a:solidFill>
                            <a:srgbClr val="F607E0"/>
                          </a:solidFill>
                        </a:rPr>
                        <a:t> </a:t>
                      </a:r>
                      <a:r>
                        <a:rPr lang="en-US" altLang="zh-CN" b="0" dirty="0">
                          <a:solidFill>
                            <a:srgbClr val="F607E0"/>
                          </a:solidFill>
                        </a:rPr>
                        <a:t>±</a:t>
                      </a:r>
                      <a:r>
                        <a:rPr lang="zh-CN" altLang="en-US" b="0" dirty="0">
                          <a:solidFill>
                            <a:srgbClr val="F607E0"/>
                          </a:solidFill>
                        </a:rPr>
                        <a:t> </a:t>
                      </a:r>
                      <a:r>
                        <a:rPr lang="en-US" altLang="zh-CN" b="0" dirty="0">
                          <a:solidFill>
                            <a:srgbClr val="F607E0"/>
                          </a:solidFill>
                        </a:rPr>
                        <a:t>29</a:t>
                      </a:r>
                      <a:r>
                        <a:rPr lang="zh-CN" altLang="en-US" b="0" dirty="0">
                          <a:solidFill>
                            <a:srgbClr val="F607E0"/>
                          </a:solidFill>
                        </a:rPr>
                        <a:t> </a:t>
                      </a:r>
                      <a:r>
                        <a:rPr lang="en-US" altLang="zh-CN" b="0" dirty="0">
                          <a:solidFill>
                            <a:srgbClr val="F607E0"/>
                          </a:solidFill>
                        </a:rPr>
                        <a:t>±</a:t>
                      </a:r>
                      <a:r>
                        <a:rPr lang="zh-CN" altLang="en-US" b="0" dirty="0">
                          <a:solidFill>
                            <a:srgbClr val="F607E0"/>
                          </a:solidFill>
                        </a:rPr>
                        <a:t> </a:t>
                      </a:r>
                      <a:r>
                        <a:rPr lang="en-US" altLang="zh-CN" b="0" dirty="0">
                          <a:solidFill>
                            <a:srgbClr val="F607E0"/>
                          </a:solidFill>
                        </a:rPr>
                        <a:t>34</a:t>
                      </a:r>
                      <a:r>
                        <a:rPr lang="zh-CN" altLang="en-US" b="0" dirty="0">
                          <a:solidFill>
                            <a:srgbClr val="F607E0"/>
                          </a:solidFill>
                        </a:rPr>
                        <a:t> </a:t>
                      </a:r>
                      <a:r>
                        <a:rPr lang="en-US" altLang="zh-CN" b="0" dirty="0">
                          <a:solidFill>
                            <a:srgbClr val="F607E0"/>
                          </a:solidFill>
                        </a:rPr>
                        <a:t>MeV</a:t>
                      </a:r>
                      <a:endParaRPr lang="x-none" b="0" dirty="0">
                        <a:solidFill>
                          <a:srgbClr val="F607E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311735"/>
                  </a:ext>
                </a:extLst>
              </a:tr>
              <a:tr h="358375">
                <a:tc>
                  <a:txBody>
                    <a:bodyPr/>
                    <a:lstStyle/>
                    <a:p>
                      <a:pPr algn="ctr"/>
                      <a:r>
                        <a:rPr lang="x-none" dirty="0"/>
                        <a:t>M</a:t>
                      </a:r>
                      <a:r>
                        <a:rPr lang="en-US" altLang="zh-CN" dirty="0"/>
                        <a:t>[BW2]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=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>
                          <a:solidFill>
                            <a:srgbClr val="3701FF"/>
                          </a:solidFill>
                        </a:rPr>
                        <a:t>6927</a:t>
                      </a:r>
                      <a:r>
                        <a:rPr lang="zh-CN" altLang="en-US" dirty="0">
                          <a:solidFill>
                            <a:srgbClr val="3701FF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3701FF"/>
                          </a:solidFill>
                        </a:rPr>
                        <a:t>±</a:t>
                      </a:r>
                      <a:r>
                        <a:rPr lang="zh-CN" altLang="en-US" dirty="0">
                          <a:solidFill>
                            <a:srgbClr val="3701FF"/>
                          </a:solidFill>
                        </a:rPr>
                        <a:t>  </a:t>
                      </a:r>
                      <a:r>
                        <a:rPr lang="en-US" altLang="zh-CN" dirty="0">
                          <a:solidFill>
                            <a:srgbClr val="3701FF"/>
                          </a:solidFill>
                        </a:rPr>
                        <a:t>9</a:t>
                      </a:r>
                      <a:r>
                        <a:rPr lang="zh-CN" altLang="en-US" dirty="0">
                          <a:solidFill>
                            <a:srgbClr val="3701FF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3701FF"/>
                          </a:solidFill>
                        </a:rPr>
                        <a:t>±</a:t>
                      </a:r>
                      <a:r>
                        <a:rPr lang="zh-CN" altLang="en-US" dirty="0">
                          <a:solidFill>
                            <a:srgbClr val="3701FF"/>
                          </a:solidFill>
                        </a:rPr>
                        <a:t>  </a:t>
                      </a:r>
                      <a:r>
                        <a:rPr lang="en-US" altLang="zh-CN" dirty="0">
                          <a:solidFill>
                            <a:srgbClr val="3701FF"/>
                          </a:solidFill>
                        </a:rPr>
                        <a:t>5</a:t>
                      </a:r>
                      <a:r>
                        <a:rPr lang="zh-CN" altLang="en-US" dirty="0">
                          <a:solidFill>
                            <a:srgbClr val="3701FF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3701FF"/>
                          </a:solidFill>
                        </a:rPr>
                        <a:t>MeV</a:t>
                      </a:r>
                      <a:endParaRPr lang="x-none" dirty="0">
                        <a:solidFill>
                          <a:srgbClr val="3701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</a:t>
                      </a:r>
                      <a:r>
                        <a:rPr lang="en-US" altLang="zh-CN" dirty="0"/>
                        <a:t>[BW2]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=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>
                          <a:solidFill>
                            <a:srgbClr val="3701FF"/>
                          </a:solidFill>
                        </a:rPr>
                        <a:t>122</a:t>
                      </a:r>
                      <a:r>
                        <a:rPr lang="zh-CN" altLang="en-US" dirty="0">
                          <a:solidFill>
                            <a:srgbClr val="3701FF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3701FF"/>
                          </a:solidFill>
                        </a:rPr>
                        <a:t>±</a:t>
                      </a:r>
                      <a:r>
                        <a:rPr lang="zh-CN" altLang="en-US" dirty="0">
                          <a:solidFill>
                            <a:srgbClr val="3701FF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3701FF"/>
                          </a:solidFill>
                        </a:rPr>
                        <a:t>22</a:t>
                      </a:r>
                      <a:r>
                        <a:rPr lang="zh-CN" altLang="en-US" dirty="0">
                          <a:solidFill>
                            <a:srgbClr val="3701FF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3701FF"/>
                          </a:solidFill>
                        </a:rPr>
                        <a:t>±</a:t>
                      </a:r>
                      <a:r>
                        <a:rPr lang="zh-CN" altLang="en-US" dirty="0">
                          <a:solidFill>
                            <a:srgbClr val="3701FF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3701FF"/>
                          </a:solidFill>
                        </a:rPr>
                        <a:t>19</a:t>
                      </a:r>
                      <a:r>
                        <a:rPr lang="zh-CN" altLang="en-US" dirty="0">
                          <a:solidFill>
                            <a:srgbClr val="3701FF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3701FF"/>
                          </a:solidFill>
                        </a:rPr>
                        <a:t>MeV</a:t>
                      </a:r>
                      <a:endParaRPr lang="x-none" dirty="0">
                        <a:solidFill>
                          <a:srgbClr val="3701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065072"/>
                  </a:ext>
                </a:extLst>
              </a:tr>
              <a:tr h="35837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M[BW3]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=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>
                          <a:solidFill>
                            <a:srgbClr val="F607E0"/>
                          </a:solidFill>
                        </a:rPr>
                        <a:t>7287</a:t>
                      </a:r>
                      <a:r>
                        <a:rPr lang="zh-CN" altLang="en-US" dirty="0">
                          <a:solidFill>
                            <a:srgbClr val="F607E0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F607E0"/>
                          </a:solidFill>
                        </a:rPr>
                        <a:t>±</a:t>
                      </a:r>
                      <a:r>
                        <a:rPr lang="zh-CN" altLang="en-US" dirty="0">
                          <a:solidFill>
                            <a:srgbClr val="F607E0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F607E0"/>
                          </a:solidFill>
                        </a:rPr>
                        <a:t>19</a:t>
                      </a:r>
                      <a:r>
                        <a:rPr lang="zh-CN" altLang="en-US" dirty="0">
                          <a:solidFill>
                            <a:srgbClr val="F607E0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F607E0"/>
                          </a:solidFill>
                        </a:rPr>
                        <a:t>±</a:t>
                      </a:r>
                      <a:r>
                        <a:rPr lang="zh-CN" altLang="en-US" dirty="0">
                          <a:solidFill>
                            <a:srgbClr val="F607E0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F607E0"/>
                          </a:solidFill>
                        </a:rPr>
                        <a:t>5</a:t>
                      </a:r>
                      <a:r>
                        <a:rPr lang="zh-CN" altLang="en-US" dirty="0">
                          <a:solidFill>
                            <a:srgbClr val="F607E0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F607E0"/>
                          </a:solidFill>
                        </a:rPr>
                        <a:t>MeV</a:t>
                      </a:r>
                      <a:endParaRPr lang="x-none" dirty="0">
                        <a:solidFill>
                          <a:srgbClr val="F607E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</a:t>
                      </a:r>
                      <a:r>
                        <a:rPr lang="en-US" altLang="zh-CN" dirty="0"/>
                        <a:t>[BW3]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=</a:t>
                      </a:r>
                      <a:r>
                        <a:rPr lang="zh-CN" altLang="en-US" dirty="0"/>
                        <a:t>  </a:t>
                      </a:r>
                      <a:r>
                        <a:rPr lang="en-US" altLang="zh-CN" dirty="0">
                          <a:solidFill>
                            <a:srgbClr val="F607E0"/>
                          </a:solidFill>
                        </a:rPr>
                        <a:t>95</a:t>
                      </a:r>
                      <a:r>
                        <a:rPr lang="zh-CN" altLang="en-US" dirty="0">
                          <a:solidFill>
                            <a:srgbClr val="F607E0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F607E0"/>
                          </a:solidFill>
                        </a:rPr>
                        <a:t>±</a:t>
                      </a:r>
                      <a:r>
                        <a:rPr lang="zh-CN" altLang="en-US" dirty="0">
                          <a:solidFill>
                            <a:srgbClr val="F607E0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F607E0"/>
                          </a:solidFill>
                        </a:rPr>
                        <a:t>46</a:t>
                      </a:r>
                      <a:r>
                        <a:rPr lang="zh-CN" altLang="en-US" dirty="0">
                          <a:solidFill>
                            <a:srgbClr val="F607E0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F607E0"/>
                          </a:solidFill>
                        </a:rPr>
                        <a:t>±</a:t>
                      </a:r>
                      <a:r>
                        <a:rPr lang="zh-CN" altLang="en-US" dirty="0">
                          <a:solidFill>
                            <a:srgbClr val="F607E0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F607E0"/>
                          </a:solidFill>
                        </a:rPr>
                        <a:t>20</a:t>
                      </a:r>
                      <a:r>
                        <a:rPr lang="zh-CN" altLang="en-US" dirty="0">
                          <a:solidFill>
                            <a:srgbClr val="F607E0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F607E0"/>
                          </a:solidFill>
                        </a:rPr>
                        <a:t>MeV</a:t>
                      </a:r>
                      <a:endParaRPr lang="x-none" dirty="0">
                        <a:solidFill>
                          <a:srgbClr val="F607E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65493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3470D94-F59D-DB03-27A4-F26B816EFB5E}"/>
                  </a:ext>
                </a:extLst>
              </p:cNvPr>
              <p:cNvSpPr txBox="1"/>
              <p:nvPr/>
            </p:nvSpPr>
            <p:spPr>
              <a:xfrm>
                <a:off x="5943600" y="5158127"/>
                <a:ext cx="308609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BW2 consistent with X(6900)</a:t>
                </a:r>
              </a:p>
              <a:p>
                <a:r>
                  <a:rPr lang="en-US" altLang="zh-CN" dirty="0"/>
                  <a:t>X(6900) in </a:t>
                </a:r>
                <a:r>
                  <a:rPr lang="en-US" altLang="zh-CN" dirty="0" err="1"/>
                  <a:t>LHCb</a:t>
                </a:r>
                <a:r>
                  <a:rPr lang="en-US" altLang="zh-CN" dirty="0"/>
                  <a:t>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=6905±11±7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MeV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=80±19±33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MeV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3470D94-F59D-DB03-27A4-F26B816EF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158127"/>
                <a:ext cx="3086099" cy="1200329"/>
              </a:xfrm>
              <a:prstGeom prst="rect">
                <a:avLst/>
              </a:prstGeom>
              <a:blipFill>
                <a:blip r:embed="rId4"/>
                <a:stretch>
                  <a:fillRect l="-1581" t="-2538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5D8FAAFE-FB98-7972-A910-A186F133E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2022/7/21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520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8E6151-534E-804F-D277-41DE8D404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0746"/>
            <a:ext cx="7886700" cy="1325563"/>
          </a:xfrm>
        </p:spPr>
        <p:txBody>
          <a:bodyPr/>
          <a:lstStyle/>
          <a:p>
            <a:r>
              <a:rPr lang="en-US" altLang="zh-CN" dirty="0"/>
              <a:t>X(6900) reported by </a:t>
            </a:r>
            <a:r>
              <a:rPr lang="en-US" altLang="zh-CN" dirty="0" err="1"/>
              <a:t>LHCb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545CDAD-2A13-62FE-678E-922D16A28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2395" y="1485384"/>
                <a:ext cx="8665535" cy="4351338"/>
              </a:xfrm>
            </p:spPr>
            <p:txBody>
              <a:bodyPr/>
              <a:lstStyle/>
              <a:p>
                <a:r>
                  <a:rPr lang="en-US" altLang="zh-CN" sz="2000" dirty="0"/>
                  <a:t>In 2020, </a:t>
                </a:r>
                <a:r>
                  <a:rPr lang="en-US" altLang="zh-CN" sz="2000" dirty="0" err="1"/>
                  <a:t>LHCb</a:t>
                </a:r>
                <a:r>
                  <a:rPr lang="en-US" altLang="zh-CN" sz="2000" dirty="0"/>
                  <a:t> reported X(6900) in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final state, </a:t>
                </a:r>
                <a:r>
                  <a:rPr lang="en-US" altLang="zh-CN" sz="2000" dirty="0">
                    <a:solidFill>
                      <a:schemeClr val="accent1"/>
                    </a:solidFill>
                  </a:rPr>
                  <a:t>Sci. Bull. 65 (2020) 23</a:t>
                </a:r>
              </a:p>
              <a:p>
                <a:r>
                  <a:rPr lang="en-US" altLang="zh-CN" sz="2000" dirty="0"/>
                  <a:t>Two different fit models: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zh-CN" sz="1700" dirty="0"/>
                  <a:t> Model I: background (NRSPS + NRDPS) + 2 auxiliary BWs + X(6900)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zh-CN" sz="1700" dirty="0"/>
                  <a:t> Model II: a ‘invisible’ X(6700) interfere with NRSPS, + NRDPS + X(6900)</a:t>
                </a:r>
              </a:p>
              <a:p>
                <a:r>
                  <a:rPr lang="en-US" altLang="zh-CN" sz="2000" dirty="0" err="1"/>
                  <a:t>LHCb</a:t>
                </a:r>
                <a:r>
                  <a:rPr lang="en-US" altLang="zh-CN" sz="2000" dirty="0"/>
                  <a:t> agnostic on which one is to be preferred</a:t>
                </a:r>
              </a:p>
              <a:p>
                <a:r>
                  <a:rPr lang="en-US" altLang="zh-CN" dirty="0"/>
                  <a:t>What happens if apply </a:t>
                </a:r>
                <a:r>
                  <a:rPr lang="en-US" altLang="zh-CN" dirty="0" err="1"/>
                  <a:t>LHCb</a:t>
                </a:r>
                <a:r>
                  <a:rPr lang="en-US" altLang="zh-CN" dirty="0"/>
                  <a:t> models to CMS data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545CDAD-2A13-62FE-678E-922D16A28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2395" y="1485384"/>
                <a:ext cx="8665535" cy="4351338"/>
              </a:xfrm>
              <a:blipFill>
                <a:blip r:embed="rId2"/>
                <a:stretch>
                  <a:fillRect l="-704" t="-15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F3662EE-3DFF-9541-C9E5-356DF97A1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味物理讲座</a:t>
            </a:r>
            <a:r>
              <a:rPr lang="en-US" altLang="zh-CN"/>
              <a:t>•</a:t>
            </a:r>
            <a:r>
              <a:rPr lang="zh-CN" altLang="en-US"/>
              <a:t>强子物理在线论坛联合报告会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5D30FF6-CB2F-0AC3-1B8F-A33A105C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79E6-F4DA-4D7F-929F-8159CEC023DB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9" name="Рисунок 1">
            <a:extLst>
              <a:ext uri="{FF2B5EF4-FFF2-40B4-BE49-F238E27FC236}">
                <a16:creationId xmlns:a16="http://schemas.microsoft.com/office/drawing/2014/main" id="{490CEA4C-E7D8-DE48-5A58-FC2521CD2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77" y="3703582"/>
            <a:ext cx="3872988" cy="2479798"/>
          </a:xfrm>
          <a:prstGeom prst="rect">
            <a:avLst/>
          </a:prstGeom>
        </p:spPr>
      </p:pic>
      <p:pic>
        <p:nvPicPr>
          <p:cNvPr id="17" name="Рисунок 6">
            <a:extLst>
              <a:ext uri="{FF2B5EF4-FFF2-40B4-BE49-F238E27FC236}">
                <a16:creationId xmlns:a16="http://schemas.microsoft.com/office/drawing/2014/main" id="{3E722E32-B397-53F4-6E19-888AACE7D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321" y="3712323"/>
            <a:ext cx="3650512" cy="2479798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762FCA92-8921-B446-C62B-1231C7914C6E}"/>
              </a:ext>
            </a:extLst>
          </p:cNvPr>
          <p:cNvSpPr txBox="1"/>
          <p:nvPr/>
        </p:nvSpPr>
        <p:spPr>
          <a:xfrm>
            <a:off x="2073349" y="3971260"/>
            <a:ext cx="909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X(6900)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D4BF1DC-8EBD-F60D-6EC3-905AC36187A1}"/>
              </a:ext>
            </a:extLst>
          </p:cNvPr>
          <p:cNvSpPr txBox="1"/>
          <p:nvPr/>
        </p:nvSpPr>
        <p:spPr>
          <a:xfrm>
            <a:off x="6009167" y="3971260"/>
            <a:ext cx="909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X(6900)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64C7EC61-CBAB-1047-4C9C-720DEA0275BB}"/>
              </a:ext>
            </a:extLst>
          </p:cNvPr>
          <p:cNvCxnSpPr>
            <a:cxnSpLocks/>
          </p:cNvCxnSpPr>
          <p:nvPr/>
        </p:nvCxnSpPr>
        <p:spPr>
          <a:xfrm flipH="1">
            <a:off x="1876647" y="4274288"/>
            <a:ext cx="244548" cy="2445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F1352076-C866-BCB0-AB69-1D3F42F228DA}"/>
              </a:ext>
            </a:extLst>
          </p:cNvPr>
          <p:cNvCxnSpPr>
            <a:cxnSpLocks/>
          </p:cNvCxnSpPr>
          <p:nvPr/>
        </p:nvCxnSpPr>
        <p:spPr>
          <a:xfrm flipH="1">
            <a:off x="5992776" y="4260273"/>
            <a:ext cx="244548" cy="2445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C718C654-A3B9-37B2-7AC9-21EB041C11BD}"/>
              </a:ext>
            </a:extLst>
          </p:cNvPr>
          <p:cNvSpPr txBox="1"/>
          <p:nvPr/>
        </p:nvSpPr>
        <p:spPr>
          <a:xfrm>
            <a:off x="5045149" y="5995760"/>
            <a:ext cx="106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92624"/>
                </a:solidFill>
              </a:rPr>
              <a:t>X(6700)</a:t>
            </a:r>
            <a:endParaRPr lang="zh-CN" altLang="en-US" dirty="0">
              <a:solidFill>
                <a:srgbClr val="B92624"/>
              </a:solidFill>
            </a:endParaRP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AE2AE138-F76E-779F-3BED-199C738EF1C9}"/>
              </a:ext>
            </a:extLst>
          </p:cNvPr>
          <p:cNvCxnSpPr>
            <a:cxnSpLocks/>
          </p:cNvCxnSpPr>
          <p:nvPr/>
        </p:nvCxnSpPr>
        <p:spPr>
          <a:xfrm flipV="1">
            <a:off x="5567472" y="5555512"/>
            <a:ext cx="126263" cy="512628"/>
          </a:xfrm>
          <a:prstGeom prst="straightConnector1">
            <a:avLst/>
          </a:prstGeom>
          <a:ln>
            <a:solidFill>
              <a:srgbClr val="B9262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7200480F-8692-97D0-A587-7471A70B3187}"/>
              </a:ext>
            </a:extLst>
          </p:cNvPr>
          <p:cNvSpPr txBox="1"/>
          <p:nvPr/>
        </p:nvSpPr>
        <p:spPr>
          <a:xfrm>
            <a:off x="1600200" y="3450414"/>
            <a:ext cx="994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Model I</a:t>
            </a:r>
            <a:endParaRPr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A5C54CF-B704-C2FF-38F1-CB01959D819E}"/>
              </a:ext>
            </a:extLst>
          </p:cNvPr>
          <p:cNvSpPr txBox="1"/>
          <p:nvPr/>
        </p:nvSpPr>
        <p:spPr>
          <a:xfrm>
            <a:off x="5924107" y="3457885"/>
            <a:ext cx="994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Model II</a:t>
            </a:r>
            <a:endParaRPr lang="zh-CN" altLang="en-US" dirty="0"/>
          </a:p>
        </p:txBody>
      </p:sp>
      <p:sp>
        <p:nvSpPr>
          <p:cNvPr id="36" name="日期占位符 35">
            <a:extLst>
              <a:ext uri="{FF2B5EF4-FFF2-40B4-BE49-F238E27FC236}">
                <a16:creationId xmlns:a16="http://schemas.microsoft.com/office/drawing/2014/main" id="{51E38DF7-A282-4C3B-0D25-4E36ABB54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2022/7/21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61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1581</Words>
  <Application>Microsoft Office PowerPoint</Application>
  <PresentationFormat>全屏显示(4:3)</PresentationFormat>
  <Paragraphs>223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等线</vt:lpstr>
      <vt:lpstr>等线 Light</vt:lpstr>
      <vt:lpstr>Microsoft YaHei</vt:lpstr>
      <vt:lpstr>Arial</vt:lpstr>
      <vt:lpstr>Cambria Math</vt:lpstr>
      <vt:lpstr>Times New Roman</vt:lpstr>
      <vt:lpstr>Wingdings</vt:lpstr>
      <vt:lpstr>Office 主题​​</vt:lpstr>
      <vt:lpstr>Observation of new structures in the J/ψJ/ψ mass spectrum at CMS</vt:lpstr>
      <vt:lpstr>Outline</vt:lpstr>
      <vt:lpstr>Introduction</vt:lpstr>
      <vt:lpstr>CMS detector and trigger</vt:lpstr>
      <vt:lpstr>Dataset and MC samples</vt:lpstr>
      <vt:lpstr>CMS result</vt:lpstr>
      <vt:lpstr>CMS result</vt:lpstr>
      <vt:lpstr>Systematic uncertainties</vt:lpstr>
      <vt:lpstr>X(6900) reported by LHCb</vt:lpstr>
      <vt:lpstr>Fit with LHCb Model I</vt:lpstr>
      <vt:lpstr>Fit with LHCb model II</vt:lpstr>
      <vt:lpstr>Summary</vt:lpstr>
      <vt:lpstr>Backup</vt:lpstr>
      <vt:lpstr>Significance with systematics</vt:lpstr>
      <vt:lpstr>CMS result with BW0 explicitly shown</vt:lpstr>
      <vt:lpstr>J/ψ candidates</vt:lpstr>
      <vt:lpstr>Line shape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of new structures in the J/ψJ/ψ mass spectrum in pp collisions at √s=13 TeV</dc:title>
  <dc:creator>张 敬庆</dc:creator>
  <cp:lastModifiedBy>张 敬庆</cp:lastModifiedBy>
  <cp:revision>53</cp:revision>
  <dcterms:created xsi:type="dcterms:W3CDTF">2022-07-18T07:02:20Z</dcterms:created>
  <dcterms:modified xsi:type="dcterms:W3CDTF">2022-07-21T06:48:00Z</dcterms:modified>
</cp:coreProperties>
</file>