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70" r:id="rId5"/>
    <p:sldId id="301" r:id="rId6"/>
    <p:sldId id="296" r:id="rId7"/>
    <p:sldId id="299" r:id="rId8"/>
    <p:sldId id="302" r:id="rId9"/>
    <p:sldId id="303" r:id="rId10"/>
    <p:sldId id="304" r:id="rId11"/>
    <p:sldId id="257" r:id="rId12"/>
    <p:sldId id="258" r:id="rId13"/>
    <p:sldId id="259" r:id="rId14"/>
    <p:sldId id="305" r:id="rId15"/>
    <p:sldId id="306" r:id="rId16"/>
    <p:sldId id="307" r:id="rId17"/>
    <p:sldId id="308" r:id="rId18"/>
    <p:sldId id="309" r:id="rId19"/>
    <p:sldId id="265" r:id="rId20"/>
    <p:sldId id="311" r:id="rId21"/>
    <p:sldId id="310" r:id="rId22"/>
    <p:sldId id="26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/>
    <p:restoredTop sz="95928"/>
  </p:normalViewPr>
  <p:slideViewPr>
    <p:cSldViewPr snapToGrid="0">
      <p:cViewPr>
        <p:scale>
          <a:sx n="119" d="100"/>
          <a:sy n="119" d="100"/>
        </p:scale>
        <p:origin x="14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97EEF-E4F7-7D6D-699B-0616E541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21BB48-58C1-0E3F-9651-114E0EEC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E594E0-D286-696E-616D-70A1CFF2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A44483-0366-8FF1-62B3-EBDD1E3E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364C45-3C9F-EF51-008C-2E5EEF7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330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EC5A4-BC77-1599-D2B7-39570B58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25266C-F5DC-B63A-9AB6-771C2A385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B0CBDC-98FA-F2CA-AF53-64643D9B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F3B3B2-D818-AF7E-8E43-C30B349C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3BA1D5-681B-D191-C614-AF2D1E14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1D4D89-D5FF-67FB-96D6-9BC45A37C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E17C14-3EB6-59EA-1292-173E38121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7B7EF7-9542-1284-2A35-6AC09966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33E7B4-FA9A-1F64-52F8-B94D291D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A0A45-4C09-4579-1465-3983B4ED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309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833C0-D377-6396-A8A2-1667E9AD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9AE092-4219-9EA3-C5C5-A8659112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738F9-2A42-2D0C-3982-C35CE92E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3258B2-0567-35E2-97A7-AF108195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C09916-3DF7-E939-9B9B-C9EB5662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17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78823-32F8-F69A-BFC7-7AE86191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875847-373F-F7E7-9032-C400554BB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A4F840-86FB-FDFD-9541-CAE4670C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C72C99-B9B0-400C-CC0B-4B804023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078437-74D0-E7E6-7944-D8D7B99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255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69975-68F2-4588-EC8A-32410819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24EE86-CEB6-B2F3-16ED-C2CF3BC7D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757F25-6272-45A1-A698-7D58FE1D1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8D2715-DD48-D978-ADC8-022EDAD4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F36B18-7FC9-2F02-1AC8-F7EA8079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7C11E-6813-CE74-4BA9-F7A6C403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727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DD62F-A51F-08C5-2D58-E73E6F3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B8BD00-1DD7-69CE-338C-E6A0A435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BEEB33-18A6-6E3F-6115-C4D5070AD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585EC8-35D9-41A2-87BB-E39F0BC2D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FE4C88-5A1D-B47F-7A94-3DB00D606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31A417-7C3C-A8E6-D65E-F14E5831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2B3C67-6DEB-5E4F-8E50-DCFFD436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6D38FE-A860-1CD4-1EA0-42F8D9AF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769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28150-B6A4-BFDB-8D10-3998F483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63FB01-D268-3244-647F-6309CBE6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D43E47-63D8-245F-9990-175E87F0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35EA6F-8007-147D-5B44-A10E24B6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387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192414-53D8-E945-8BD3-ECD006F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3BBECA-8A2F-52D7-DFEA-F680CC3A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B78250-CC63-C4F4-344D-A41BD578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39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F85A4-FC5A-E2B8-E9FB-BD4EADBB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15D39C-7899-D625-506C-E5F014C3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E0040F-C561-D85E-FE51-6E185D559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895859-65E3-5EA3-30E0-8C661457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745C1E-2C0D-1085-43DC-D657E98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E74D9C-6312-D0A3-FF25-7D0DE6D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53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B68AD-F88F-41B0-57C3-93501C0F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2E6DC5-1001-820E-0D5D-C2833C5F8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AE6BE-D8A3-3823-9814-1FB861B07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EFC8EE-457D-F584-1CC5-97BDA036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C74BF7-C69D-8BEF-BD47-0BF094E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1E8DF9-32D8-337D-2D09-6D28192A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076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291D45-FA9D-A13E-B9F3-70BDFA1F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03B6BC-DA8A-5BDC-520C-F1DB217E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AE48B-1177-CDB0-54BB-31F013417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230D-8138-DE49-9402-98B2F3BE1929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AE5096-5C8B-6CE6-683E-D061D0DF7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959A3-CBFC-B372-8084-569204E4B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5A84-0083-C547-9952-E7A14CC8F04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6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FEE839-1092-9C30-131B-92868AABF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/>
          <a:stretch/>
        </p:blipFill>
        <p:spPr>
          <a:xfrm>
            <a:off x="1148940" y="699247"/>
            <a:ext cx="10295347" cy="61643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309F712-3C47-DD91-1AC3-7A2EB78BD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7" y="2071687"/>
            <a:ext cx="11096625" cy="1655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kumimoji="1"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Generating Configurations: </a:t>
            </a:r>
            <a:br>
              <a:rPr kumimoji="1"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brief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introduction</a:t>
            </a:r>
            <a:endParaRPr kumimoji="1"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2C790A-69C2-780B-562B-5EA56C549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7814"/>
            <a:ext cx="9144000" cy="1655762"/>
          </a:xfrm>
        </p:spPr>
        <p:txBody>
          <a:bodyPr>
            <a:normAutofit/>
          </a:bodyPr>
          <a:lstStyle/>
          <a:p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王伟</a:t>
            </a:r>
            <a:endParaRPr kumimoji="1"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</a:t>
            </a:r>
          </a:p>
        </p:txBody>
      </p:sp>
    </p:spTree>
    <p:extLst>
      <p:ext uri="{BB962C8B-B14F-4D97-AF65-F5344CB8AC3E}">
        <p14:creationId xmlns:p14="http://schemas.microsoft.com/office/powerpoint/2010/main" val="208045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E8646C29-3061-8C87-BB26-4FD03B3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Generate the Configurations: HMC</a:t>
            </a:r>
            <a:endParaRPr kumimoji="1"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FD7AAE8-B394-71C0-FA8E-5E8E873B5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378" y="1825625"/>
            <a:ext cx="5381722" cy="4351338"/>
          </a:xfr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064E336-ED76-F9B5-3C14-B4D7C4A21A8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" altLang="zh-CN" dirty="0"/>
              <a:t>Hybrid Monte Carlo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789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8A9311A-F714-F835-F2B8-6C6FF76D9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" t="15002" r="-152" b="12965"/>
          <a:stretch/>
        </p:blipFill>
        <p:spPr>
          <a:xfrm>
            <a:off x="516402" y="2032659"/>
            <a:ext cx="11159195" cy="4055907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DCBA2A6-DA2A-0BD4-40CF-2E4021B38BD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/>
              <a:t>Implementation of HMC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Chroma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29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094D07D-C8A0-D0A4-8472-10CF94DC4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31"/>
          <a:stretch/>
        </p:blipFill>
        <p:spPr>
          <a:xfrm>
            <a:off x="511530" y="1557338"/>
            <a:ext cx="10377324" cy="5300662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E0B81D13-825E-500E-9491-B58CF85B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/>
              <a:t>Implementation of HMC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Chroma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68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9A7DF1-8870-4BC4-4819-6EA727495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7" t="38262" r="-867"/>
          <a:stretch/>
        </p:blipFill>
        <p:spPr>
          <a:xfrm>
            <a:off x="575835" y="2475571"/>
            <a:ext cx="9889518" cy="3448592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EB30E22F-4ABE-5BDC-C2A5-F98CB8E0B08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/>
              <a:t>Implementation of HMC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Chroma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15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556F-C0E6-2A6A-09B8-EEE765C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Hands-on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665F6-D4DC-FFA8-3DC1-7AB9835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569006"/>
            <a:ext cx="10515600" cy="4351338"/>
          </a:xfrm>
        </p:spPr>
        <p:txBody>
          <a:bodyPr/>
          <a:lstStyle/>
          <a:p>
            <a:pPr lvl="1"/>
            <a:r>
              <a:rPr kumimoji="1" lang="en-US" altLang="zh-CN" dirty="0"/>
              <a:t>install chroma (GPU), skip</a:t>
            </a:r>
          </a:p>
          <a:p>
            <a:pPr lvl="1"/>
            <a:r>
              <a:rPr kumimoji="1" lang="en-US" altLang="zh-CN" dirty="0"/>
              <a:t>Make your source code, skip</a:t>
            </a:r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cp –r </a:t>
            </a:r>
            <a:r>
              <a:rPr lang="en" altLang="zh-CN" dirty="0"/>
              <a:t>/</a:t>
            </a:r>
            <a:r>
              <a:rPr lang="en" altLang="zh-CN" dirty="0" err="1"/>
              <a:t>dssg</a:t>
            </a:r>
            <a:r>
              <a:rPr lang="en" altLang="zh-CN" dirty="0"/>
              <a:t>/home/acct-</a:t>
            </a:r>
            <a:r>
              <a:rPr lang="en" altLang="zh-CN" dirty="0" err="1"/>
              <a:t>phyhfei</a:t>
            </a:r>
            <a:r>
              <a:rPr lang="en" altLang="zh-CN" dirty="0"/>
              <a:t>/phyhfei-user3/work/</a:t>
            </a:r>
            <a:r>
              <a:rPr lang="en" altLang="zh-CN" dirty="0" err="1"/>
              <a:t>two_flavor</a:t>
            </a:r>
            <a:r>
              <a:rPr lang="en" altLang="zh-CN" dirty="0"/>
              <a:t> . </a:t>
            </a:r>
          </a:p>
          <a:p>
            <a:pPr lvl="1"/>
            <a:r>
              <a:rPr kumimoji="1" lang="en-US" altLang="zh-CN" dirty="0"/>
              <a:t>ls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bash </a:t>
            </a:r>
            <a:r>
              <a:rPr kumimoji="1" lang="en-US" altLang="zh-CN" dirty="0" err="1"/>
              <a:t>clear.sh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3D75B4-7D33-A610-6994-8AADE7DA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51" y="3775994"/>
            <a:ext cx="7772400" cy="10200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C81160-54FF-5257-0DA3-E5AA3CA1E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052" y="5659994"/>
            <a:ext cx="4559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556F-C0E6-2A6A-09B8-EEE765C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Hands-on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665F6-D4DC-FFA8-3DC1-7AB9835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569006"/>
            <a:ext cx="10515600" cy="4351338"/>
          </a:xfrm>
        </p:spPr>
        <p:txBody>
          <a:bodyPr/>
          <a:lstStyle/>
          <a:p>
            <a:pPr lvl="1"/>
            <a:r>
              <a:rPr kumimoji="1" lang="en-US" altLang="zh-CN" dirty="0" err="1"/>
              <a:t>sbatch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hmc.sh</a:t>
            </a:r>
            <a:r>
              <a:rPr kumimoji="1" lang="en-US" altLang="zh-CN" dirty="0"/>
              <a:t> and wait for sometime (check the status with </a:t>
            </a:r>
            <a:r>
              <a:rPr kumimoji="1" lang="en-US" altLang="zh-CN" dirty="0" err="1"/>
              <a:t>squeue</a:t>
            </a:r>
            <a:r>
              <a:rPr kumimoji="1" lang="en-US" altLang="zh-CN" dirty="0"/>
              <a:t>) until it shows: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Configurations: </a:t>
            </a:r>
            <a:r>
              <a:rPr kumimoji="1" lang="en-US" altLang="zh-CN" dirty="0" err="1">
                <a:solidFill>
                  <a:srgbClr val="FF0000"/>
                </a:solidFill>
              </a:rPr>
              <a:t>dummy_run_cfg_xxx.lime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en-US" altLang="zh-CN" dirty="0"/>
              <a:t>How and Why?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3D75B4-7D33-A610-6994-8AADE7DA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31" y="2724604"/>
            <a:ext cx="7772400" cy="10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556F-C0E6-2A6A-09B8-EEE765C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Hands-on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665F6-D4DC-FFA8-3DC1-7AB9835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569006"/>
            <a:ext cx="10515600" cy="4351338"/>
          </a:xfrm>
        </p:spPr>
        <p:txBody>
          <a:bodyPr/>
          <a:lstStyle/>
          <a:p>
            <a:pPr lvl="1"/>
            <a:r>
              <a:rPr kumimoji="1" lang="en-US" altLang="zh-CN" dirty="0" err="1"/>
              <a:t>Hmc.sh</a:t>
            </a:r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6D82DC-F643-C649-1610-E9E1904A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774" y="1355952"/>
            <a:ext cx="6426665" cy="51369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829E2A2-54F7-C35C-20B3-D1EAE7EF570D}"/>
              </a:ext>
            </a:extLst>
          </p:cNvPr>
          <p:cNvSpPr txBox="1"/>
          <p:nvPr/>
        </p:nvSpPr>
        <p:spPr>
          <a:xfrm>
            <a:off x="1940390" y="2389127"/>
            <a:ext cx="6099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1" lang="zh-CN" altLang="en-US" sz="3200" dirty="0"/>
              <a:t>常规操作</a:t>
            </a:r>
            <a:endParaRPr kumimoji="1" lang="en-US" altLang="zh-CN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D00D54-2010-A8E4-F73B-A04807C0EC11}"/>
              </a:ext>
            </a:extLst>
          </p:cNvPr>
          <p:cNvSpPr txBox="1"/>
          <p:nvPr/>
        </p:nvSpPr>
        <p:spPr>
          <a:xfrm>
            <a:off x="1494341" y="5901978"/>
            <a:ext cx="6099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1" lang="en-US" altLang="zh-CN" sz="3200" dirty="0" err="1"/>
              <a:t>hmc</a:t>
            </a:r>
            <a:r>
              <a:rPr kumimoji="1" lang="zh-CN" altLang="en-US" sz="3200" dirty="0"/>
              <a:t>读入产生</a:t>
            </a:r>
            <a:endParaRPr kumimoji="1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81134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556F-C0E6-2A6A-09B8-EEE765C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Hands-on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665F6-D4DC-FFA8-3DC1-7AB9835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569006"/>
            <a:ext cx="10515600" cy="4351338"/>
          </a:xfrm>
        </p:spPr>
        <p:txBody>
          <a:bodyPr/>
          <a:lstStyle/>
          <a:p>
            <a:pPr lvl="1"/>
            <a:r>
              <a:rPr lang="en" altLang="zh-CN" dirty="0" err="1"/>
              <a:t>hmc.prec_wilson.ini.xml</a:t>
            </a:r>
            <a:r>
              <a:rPr lang="en" altLang="zh-CN" dirty="0"/>
              <a:t> </a:t>
            </a:r>
          </a:p>
          <a:p>
            <a:pPr lvl="1"/>
            <a:endParaRPr kumimoji="1"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4922DD-8385-7289-9792-DE658F9D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81" y="1271697"/>
            <a:ext cx="4318422" cy="55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556F-C0E6-2A6A-09B8-EEE765C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Hands-on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665F6-D4DC-FFA8-3DC1-7AB9835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569006"/>
            <a:ext cx="10515600" cy="4351338"/>
          </a:xfrm>
        </p:spPr>
        <p:txBody>
          <a:bodyPr/>
          <a:lstStyle/>
          <a:p>
            <a:pPr lvl="1"/>
            <a:r>
              <a:rPr lang="en" altLang="zh-CN" dirty="0" err="1"/>
              <a:t>hmc.prec_wilson.ini.xml</a:t>
            </a:r>
            <a:r>
              <a:rPr lang="en" altLang="zh-CN" dirty="0"/>
              <a:t> </a:t>
            </a:r>
          </a:p>
          <a:p>
            <a:pPr lvl="1"/>
            <a:endParaRPr kumimoji="1"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4F4363-409B-8A1B-ADD4-DC940DF98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336" y="147591"/>
            <a:ext cx="3390430" cy="67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1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556F-C0E6-2A6A-09B8-EEE765CE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Hands-on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665F6-D4DC-FFA8-3DC1-7AB983501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/>
              <a:t>Homework</a:t>
            </a:r>
          </a:p>
          <a:p>
            <a:pPr lvl="1"/>
            <a:r>
              <a:rPr kumimoji="1" lang="en-US" altLang="zh-CN" dirty="0"/>
              <a:t>Generate a few (10) configurations by your own</a:t>
            </a:r>
          </a:p>
          <a:p>
            <a:pPr lvl="1"/>
            <a:r>
              <a:rPr kumimoji="1" lang="en-US" altLang="zh-CN" dirty="0"/>
              <a:t>What is the type, size of this configuration? </a:t>
            </a:r>
          </a:p>
          <a:p>
            <a:pPr lvl="1"/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 information can you find, and what is the meaning? </a:t>
            </a:r>
          </a:p>
          <a:p>
            <a:pPr lvl="1"/>
            <a:r>
              <a:rPr kumimoji="1" lang="en-US" altLang="zh-CN" dirty="0"/>
              <a:t>How to continuously generate the confs?</a:t>
            </a:r>
            <a:r>
              <a:rPr kumimoji="1" lang="zh-CN" altLang="en-US" dirty="0"/>
              <a:t>（</a:t>
            </a:r>
            <a:r>
              <a:rPr kumimoji="1" lang="en-US" altLang="zh-CN" dirty="0"/>
              <a:t>Hint: </a:t>
            </a:r>
            <a:r>
              <a:rPr lang="en" altLang="zh-CN" dirty="0"/>
              <a:t>dummy_run_restart_2.xml</a:t>
            </a:r>
            <a:r>
              <a:rPr lang="en-US" altLang="zh-CN" dirty="0"/>
              <a:t>)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How to use this configuration to calculate the physical quantities, e.g. hadron mass?</a:t>
            </a:r>
            <a:r>
              <a:rPr kumimoji="1" lang="zh-CN" altLang="en-US" baseline="30000" dirty="0"/>
              <a:t> ***</a:t>
            </a:r>
            <a:endParaRPr kumimoji="1" lang="en-US" altLang="zh-CN" baseline="30000" dirty="0"/>
          </a:p>
          <a:p>
            <a:pPr lvl="1"/>
            <a:r>
              <a:rPr kumimoji="1" lang="en-US" altLang="zh-CN" dirty="0"/>
              <a:t>Modify the parameters and see what you can find.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Your accounts at </a:t>
            </a:r>
            <a:r>
              <a:rPr kumimoji="1" lang="en-US" altLang="zh-CN" dirty="0" err="1"/>
              <a:t>Siyuan</a:t>
            </a:r>
            <a:r>
              <a:rPr kumimoji="1" lang="en-US" altLang="zh-CN" dirty="0"/>
              <a:t> will be cleared by 24:00 28</a:t>
            </a:r>
            <a:r>
              <a:rPr kumimoji="1" lang="en-US" altLang="zh-CN" baseline="30000" dirty="0"/>
              <a:t>th</a:t>
            </a:r>
            <a:r>
              <a:rPr kumimoji="1" lang="en-US" altLang="zh-CN" dirty="0"/>
              <a:t> August, please:</a:t>
            </a:r>
          </a:p>
          <a:p>
            <a:pPr lvl="1"/>
            <a:r>
              <a:rPr kumimoji="1" lang="en-US" altLang="zh-CN" dirty="0"/>
              <a:t>back up all your belongings.</a:t>
            </a:r>
          </a:p>
          <a:p>
            <a:pPr lvl="1"/>
            <a:r>
              <a:rPr kumimoji="1" lang="en-US" altLang="zh-CN" dirty="0"/>
              <a:t>in case you still want to use it for some time, please contact me in private.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79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8562D-6975-2A05-EA9B-6BF3251F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EEFCB6-8671-EE33-2670-9B08432D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dirty="0">
                <a:solidFill>
                  <a:srgbClr val="FF0000"/>
                </a:solidFill>
              </a:rPr>
              <a:t>Path Integral</a:t>
            </a:r>
          </a:p>
          <a:p>
            <a:pPr>
              <a:lnSpc>
                <a:spcPct val="150000"/>
              </a:lnSpc>
            </a:pPr>
            <a:r>
              <a:rPr kumimoji="1" lang="zh-CN" altLang="en-US" sz="3600" dirty="0">
                <a:solidFill>
                  <a:srgbClr val="FF0000"/>
                </a:solidFill>
              </a:rPr>
              <a:t>“</a:t>
            </a:r>
            <a:r>
              <a:rPr kumimoji="1" lang="en-US" altLang="zh-CN" sz="3600" dirty="0">
                <a:solidFill>
                  <a:srgbClr val="FF0000"/>
                </a:solidFill>
              </a:rPr>
              <a:t>Correct</a:t>
            </a:r>
            <a:r>
              <a:rPr kumimoji="1" lang="zh-CN" altLang="en-US" sz="3600" dirty="0">
                <a:solidFill>
                  <a:srgbClr val="FF0000"/>
                </a:solidFill>
              </a:rPr>
              <a:t>”</a:t>
            </a:r>
            <a:r>
              <a:rPr kumimoji="1" lang="en-US" altLang="zh-CN" sz="3600" dirty="0">
                <a:solidFill>
                  <a:srgbClr val="FF0000"/>
                </a:solidFill>
              </a:rPr>
              <a:t> configurations</a:t>
            </a:r>
          </a:p>
          <a:p>
            <a:pPr>
              <a:lnSpc>
                <a:spcPct val="150000"/>
              </a:lnSpc>
            </a:pPr>
            <a:r>
              <a:rPr kumimoji="1" lang="en-US" altLang="zh-CN" sz="3600" dirty="0">
                <a:solidFill>
                  <a:srgbClr val="FF0000"/>
                </a:solidFill>
              </a:rPr>
              <a:t>Metropolis and HMC</a:t>
            </a:r>
          </a:p>
          <a:p>
            <a:pPr>
              <a:lnSpc>
                <a:spcPct val="150000"/>
              </a:lnSpc>
            </a:pPr>
            <a:r>
              <a:rPr kumimoji="1" lang="en-US" altLang="zh-CN" sz="3600" dirty="0"/>
              <a:t>Implementation of HMC in chroma</a:t>
            </a:r>
          </a:p>
          <a:p>
            <a:pPr>
              <a:lnSpc>
                <a:spcPct val="150000"/>
              </a:lnSpc>
            </a:pPr>
            <a:r>
              <a:rPr kumimoji="1" lang="en-US" altLang="zh-CN" sz="3600" dirty="0"/>
              <a:t>Hands-on</a:t>
            </a:r>
            <a:endParaRPr kumimoji="1" lang="zh-CN" altLang="en-US" sz="3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997FDD-DC23-5F85-393B-41254EEE9056}"/>
              </a:ext>
            </a:extLst>
          </p:cNvPr>
          <p:cNvSpPr txBox="1"/>
          <p:nvPr/>
        </p:nvSpPr>
        <p:spPr>
          <a:xfrm>
            <a:off x="1622502" y="5853577"/>
            <a:ext cx="737653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Reference: 1.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格点量子色动力学导论</a:t>
            </a:r>
            <a:endParaRPr kumimoji="1"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</a:t>
            </a:r>
            <a:r>
              <a:rPr kumimoji="1" lang="en-US" altLang="zh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kumimoji="1" lang="zh-CN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ei </a:t>
            </a:r>
            <a:r>
              <a:rPr kumimoji="1" lang="en-US" altLang="zh-CN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Sun,“Introduction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to HMC with Chroma”</a:t>
            </a:r>
            <a:r>
              <a:rPr kumimoji="1" lang="zh-CN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6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66FC867-7CCC-61E0-4682-AAEFE5C298BB}"/>
              </a:ext>
            </a:extLst>
          </p:cNvPr>
          <p:cNvSpPr txBox="1"/>
          <p:nvPr/>
        </p:nvSpPr>
        <p:spPr>
          <a:xfrm>
            <a:off x="4002359" y="2721114"/>
            <a:ext cx="4187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4000" dirty="0"/>
              <a:t>See you in future!  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3735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14588-6220-8465-9690-B49D5E64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DAE1CC-509D-65DA-BBCA-61703F0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Backup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48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0A5E4-5B29-65CF-7A0B-69270143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Hands on examples of HMC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C71F76-D199-FD5A-3D2C-4E6243927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5061" cy="4351338"/>
          </a:xfrm>
        </p:spPr>
        <p:txBody>
          <a:bodyPr/>
          <a:lstStyle/>
          <a:p>
            <a:r>
              <a:rPr kumimoji="1" lang="en-US" altLang="zh-CN" dirty="0"/>
              <a:t>Code path: </a:t>
            </a:r>
            <a:r>
              <a:rPr lang="en" altLang="zh-CN" dirty="0"/>
              <a:t>/</a:t>
            </a:r>
            <a:r>
              <a:rPr lang="en" altLang="zh-CN" dirty="0" err="1"/>
              <a:t>dssg</a:t>
            </a:r>
            <a:r>
              <a:rPr lang="en" altLang="zh-CN" dirty="0"/>
              <a:t>/home/acct-</a:t>
            </a:r>
            <a:r>
              <a:rPr lang="en" altLang="zh-CN" dirty="0" err="1"/>
              <a:t>phyhfei</a:t>
            </a:r>
            <a:r>
              <a:rPr lang="en" altLang="zh-CN" dirty="0"/>
              <a:t>/phyhfei-user3/work/mass_2770_2400_u0_24_72_5nd3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FB47F4-09BC-7C84-61C5-CAA0A30D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74" y="2609386"/>
            <a:ext cx="6147340" cy="4515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087E56B-5519-332E-CEE0-CE64C410DD62}"/>
              </a:ext>
            </a:extLst>
          </p:cNvPr>
          <p:cNvSpPr txBox="1"/>
          <p:nvPr/>
        </p:nvSpPr>
        <p:spPr>
          <a:xfrm>
            <a:off x="6462132" y="3429000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800" dirty="0">
                <a:solidFill>
                  <a:srgbClr val="FF0000"/>
                </a:solidFill>
              </a:rPr>
              <a:t>XML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4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921B9-7001-7214-7500-4F5EC3EB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Path Integral Again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10A676-0F1A-ECD7-6AC1-826EB81A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42" y="2086260"/>
            <a:ext cx="4170501" cy="3040990"/>
          </a:xfrm>
          <a:prstGeom prst="rect">
            <a:avLst/>
          </a:prstGeom>
        </p:spPr>
      </p:pic>
      <p:cxnSp>
        <p:nvCxnSpPr>
          <p:cNvPr id="3" name="直接箭头连接符 8">
            <a:extLst>
              <a:ext uri="{FF2B5EF4-FFF2-40B4-BE49-F238E27FC236}">
                <a16:creationId xmlns:a16="http://schemas.microsoft.com/office/drawing/2014/main" id="{546E3075-914B-AF3C-2F98-1AF7D24F769B}"/>
              </a:ext>
            </a:extLst>
          </p:cNvPr>
          <p:cNvCxnSpPr/>
          <p:nvPr/>
        </p:nvCxnSpPr>
        <p:spPr>
          <a:xfrm flipH="1" flipV="1">
            <a:off x="7678296" y="2019066"/>
            <a:ext cx="117451" cy="27653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Image result for parabola">
            <a:extLst>
              <a:ext uri="{FF2B5EF4-FFF2-40B4-BE49-F238E27FC236}">
                <a16:creationId xmlns:a16="http://schemas.microsoft.com/office/drawing/2014/main" id="{7711B216-1126-FBD4-041C-A6603876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51" y="2356789"/>
            <a:ext cx="1772249" cy="214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20F90E3-F2F7-A437-F0F1-1BF8A52EF128}"/>
              </a:ext>
            </a:extLst>
          </p:cNvPr>
          <p:cNvSpPr txBox="1"/>
          <p:nvPr/>
        </p:nvSpPr>
        <p:spPr>
          <a:xfrm>
            <a:off x="7206896" y="1897417"/>
            <a:ext cx="285341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endParaRPr lang="zh-CN" altLang="en-US" dirty="0"/>
          </a:p>
        </p:txBody>
      </p:sp>
      <p:cxnSp>
        <p:nvCxnSpPr>
          <p:cNvPr id="8" name="直接箭头连接符 13">
            <a:extLst>
              <a:ext uri="{FF2B5EF4-FFF2-40B4-BE49-F238E27FC236}">
                <a16:creationId xmlns:a16="http://schemas.microsoft.com/office/drawing/2014/main" id="{B3EE3842-E508-7404-ED44-9435EB6D78DF}"/>
              </a:ext>
            </a:extLst>
          </p:cNvPr>
          <p:cNvCxnSpPr/>
          <p:nvPr/>
        </p:nvCxnSpPr>
        <p:spPr>
          <a:xfrm>
            <a:off x="7795747" y="4784424"/>
            <a:ext cx="22328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16">
            <a:extLst>
              <a:ext uri="{FF2B5EF4-FFF2-40B4-BE49-F238E27FC236}">
                <a16:creationId xmlns:a16="http://schemas.microsoft.com/office/drawing/2014/main" id="{C0CC8D24-4E81-AEEB-7E7E-2FB09DAF1F32}"/>
              </a:ext>
            </a:extLst>
          </p:cNvPr>
          <p:cNvCxnSpPr>
            <a:endCxn id="5" idx="2"/>
          </p:cNvCxnSpPr>
          <p:nvPr/>
        </p:nvCxnSpPr>
        <p:spPr>
          <a:xfrm flipV="1">
            <a:off x="8354156" y="4501210"/>
            <a:ext cx="788320" cy="8496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FFD307A-FA6B-EB01-5671-008BEF116466}"/>
              </a:ext>
            </a:extLst>
          </p:cNvPr>
          <p:cNvSpPr txBox="1"/>
          <p:nvPr/>
        </p:nvSpPr>
        <p:spPr>
          <a:xfrm>
            <a:off x="7390061" y="5326419"/>
            <a:ext cx="300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Classical mechanics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8438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921B9-7001-7214-7500-4F5EC3EB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Path and Configuration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392FE1-D720-42B8-C331-0DC287C8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8" y="1983175"/>
            <a:ext cx="3882609" cy="4253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8D8640-CAB1-AE50-7D1A-44B86C1C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033" y="2956778"/>
            <a:ext cx="4488767" cy="1871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1A60BE9-BC60-497B-2AEB-CC88685DE2CC}"/>
              </a:ext>
            </a:extLst>
          </p:cNvPr>
          <p:cNvSpPr txBox="1"/>
          <p:nvPr/>
        </p:nvSpPr>
        <p:spPr>
          <a:xfrm>
            <a:off x="7086601" y="5407671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{ϕ</a:t>
            </a:r>
            <a:r>
              <a:rPr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x ∈ Λ}</a:t>
            </a:r>
          </a:p>
        </p:txBody>
      </p:sp>
    </p:spTree>
    <p:extLst>
      <p:ext uri="{BB962C8B-B14F-4D97-AF65-F5344CB8AC3E}">
        <p14:creationId xmlns:p14="http://schemas.microsoft.com/office/powerpoint/2010/main" val="14199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921B9-7001-7214-7500-4F5EC3EB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“</a:t>
            </a:r>
            <a:r>
              <a:rPr kumimoji="1" lang="en-US" altLang="zh-CN" dirty="0"/>
              <a:t>Correct</a:t>
            </a:r>
            <a:r>
              <a:rPr kumimoji="1" lang="zh-CN" altLang="en-US" dirty="0"/>
              <a:t>”</a:t>
            </a:r>
            <a:r>
              <a:rPr kumimoji="1" lang="en-US" altLang="zh-CN" dirty="0"/>
              <a:t> Configurations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C2AB0C-CAB2-7FA8-E81E-9AA11FD0CE7A}"/>
              </a:ext>
            </a:extLst>
          </p:cNvPr>
          <p:cNvSpPr txBox="1"/>
          <p:nvPr/>
        </p:nvSpPr>
        <p:spPr>
          <a:xfrm>
            <a:off x="1109546" y="1593954"/>
            <a:ext cx="8937703" cy="169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Brutal force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Discretization: 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格点，加法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2^(10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)~ 10^(3×10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Carlo: importance Sampling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玻尔兹曼分布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5E00BD-3754-9C2F-01DE-A466A6A5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00" y="3429000"/>
            <a:ext cx="2469557" cy="9701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CB3850C-5537-EDAB-211B-1A04B9C4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90" y="2440375"/>
            <a:ext cx="3882609" cy="42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761209"/>
                <a:ext cx="7886700" cy="538958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dirty="0"/>
                  <a:t>How do we find the configurations following the desired distribution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 ?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dirty="0"/>
                  <a:t>                               Markov chains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761209"/>
                <a:ext cx="7886700" cy="5389582"/>
              </a:xfrm>
              <a:blipFill>
                <a:blip r:embed="rId2"/>
                <a:stretch>
                  <a:fillRect l="-1608" t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1D8B84B-6603-164D-94DD-1987DBC5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51" y="4098878"/>
            <a:ext cx="3262286" cy="2393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7B4E4-BD2E-FC4D-9375-53D875F3C8F4}"/>
                  </a:ext>
                </a:extLst>
              </p:cNvPr>
              <p:cNvSpPr txBox="1"/>
              <p:nvPr/>
            </p:nvSpPr>
            <p:spPr>
              <a:xfrm>
                <a:off x="3590694" y="3557767"/>
                <a:ext cx="518396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zh-C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⟶⋯⋯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7B4E4-BD2E-FC4D-9375-53D875F3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94" y="3557767"/>
                <a:ext cx="5183962" cy="54111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7B14A82-4C0F-E18C-6003-7205601E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Generate the Configurations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842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9D04DA-6E21-E2E6-E306-B33A2F43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9" y="1556093"/>
            <a:ext cx="7772400" cy="5041249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E8646C29-3061-8C87-BB26-4FD03B3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Generate the Configurations: Metropolis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F0F128F-F96B-2F33-7124-A4838862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258" y="2678083"/>
            <a:ext cx="2286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E8646C29-3061-8C87-BB26-4FD03B3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Generate the Configurations: HMC</a:t>
            </a:r>
            <a:endParaRPr kumimoji="1" lang="zh-CN" alt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30C721F-C3B4-F5BC-2696-166EE417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zh-CN" altLang="en-US" dirty="0"/>
              <a:t>分子动力学</a:t>
            </a:r>
            <a:r>
              <a:rPr kumimoji="1" lang="en-US" altLang="zh-CN" dirty="0"/>
              <a:t>(Molecular dynamics Algorithm) /</a:t>
            </a:r>
            <a:r>
              <a:rPr kumimoji="1" lang="zh-CN" altLang="en-US" dirty="0"/>
              <a:t>杂化算法</a:t>
            </a:r>
            <a:r>
              <a:rPr kumimoji="1" lang="en-US" altLang="zh-CN" dirty="0"/>
              <a:t>(Hybrid Algorithm)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FA1EB1-3168-54EF-833B-92F147DC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575"/>
          <a:stretch/>
        </p:blipFill>
        <p:spPr>
          <a:xfrm>
            <a:off x="525966" y="3316772"/>
            <a:ext cx="4451365" cy="6845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7ED2C7-852A-8EEF-D528-43178F3F8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53" t="36824" r="1253" b="38902"/>
          <a:stretch/>
        </p:blipFill>
        <p:spPr>
          <a:xfrm>
            <a:off x="624467" y="4586865"/>
            <a:ext cx="4254361" cy="11830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113A5D-50CE-AE92-010D-0A097424F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29"/>
          <a:stretch/>
        </p:blipFill>
        <p:spPr>
          <a:xfrm>
            <a:off x="6302298" y="2910371"/>
            <a:ext cx="4451365" cy="1920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5AC7A7-8C8E-FD08-E903-B7003B1A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81" y="4898715"/>
            <a:ext cx="4953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E8646C29-3061-8C87-BB26-4FD03B3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Generate the Configurations: HMC</a:t>
            </a:r>
            <a:endParaRPr kumimoji="1" lang="zh-CN" alt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30C721F-C3B4-F5BC-2696-166EE417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zh-CN" altLang="en-US" dirty="0"/>
              <a:t>蛙跳积分法</a:t>
            </a:r>
            <a:r>
              <a:rPr kumimoji="1" lang="en-US" altLang="zh-CN" dirty="0"/>
              <a:t>(leapfrog integration)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B2446F-B2C8-C626-2834-2C4CD4306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1" b="29817"/>
          <a:stretch/>
        </p:blipFill>
        <p:spPr>
          <a:xfrm>
            <a:off x="1774203" y="2810107"/>
            <a:ext cx="4864100" cy="2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454</Words>
  <Application>Microsoft Macintosh PowerPoint</Application>
  <PresentationFormat>宽屏</PresentationFormat>
  <Paragraphs>80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Microsoft YaHei</vt:lpstr>
      <vt:lpstr>Arial</vt:lpstr>
      <vt:lpstr>Cambria Math</vt:lpstr>
      <vt:lpstr>Times New Roman</vt:lpstr>
      <vt:lpstr>Wingdings</vt:lpstr>
      <vt:lpstr>Office 主题​​</vt:lpstr>
      <vt:lpstr>Generating Configurations:  A brief introduction</vt:lpstr>
      <vt:lpstr>Outline</vt:lpstr>
      <vt:lpstr>Path Integral Again</vt:lpstr>
      <vt:lpstr>Path and Configuration</vt:lpstr>
      <vt:lpstr>“Correct” Configurations</vt:lpstr>
      <vt:lpstr>Generate the Configurations</vt:lpstr>
      <vt:lpstr>Generate the Configurations: Metropolis</vt:lpstr>
      <vt:lpstr>Generate the Configurations: HMC</vt:lpstr>
      <vt:lpstr>Generate the Configurations: HMC</vt:lpstr>
      <vt:lpstr>Generate the Configurations: HMC</vt:lpstr>
      <vt:lpstr>PowerPoint 演示文稿</vt:lpstr>
      <vt:lpstr>PowerPoint 演示文稿</vt:lpstr>
      <vt:lpstr>PowerPoint 演示文稿</vt:lpstr>
      <vt:lpstr>Hands-on of HMC</vt:lpstr>
      <vt:lpstr>Hands-on of HMC</vt:lpstr>
      <vt:lpstr>Hands-on of HMC</vt:lpstr>
      <vt:lpstr>Hands-on of HMC</vt:lpstr>
      <vt:lpstr>Hands-on of HMC</vt:lpstr>
      <vt:lpstr>Hands-on of HMC</vt:lpstr>
      <vt:lpstr>PowerPoint 演示文稿</vt:lpstr>
      <vt:lpstr>PowerPoint 演示文稿</vt:lpstr>
      <vt:lpstr>Hands on examples of HMC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192</cp:revision>
  <dcterms:created xsi:type="dcterms:W3CDTF">2022-08-21T02:19:19Z</dcterms:created>
  <dcterms:modified xsi:type="dcterms:W3CDTF">2022-08-26T07:00:19Z</dcterms:modified>
</cp:coreProperties>
</file>