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1"/>
  </p:sldMasterIdLst>
  <p:notesMasterIdLst>
    <p:notesMasterId r:id="rId34"/>
  </p:notesMasterIdLst>
  <p:sldIdLst>
    <p:sldId id="256" r:id="rId2"/>
    <p:sldId id="792" r:id="rId3"/>
    <p:sldId id="754" r:id="rId4"/>
    <p:sldId id="359" r:id="rId5"/>
    <p:sldId id="759" r:id="rId6"/>
    <p:sldId id="799" r:id="rId7"/>
    <p:sldId id="779" r:id="rId8"/>
    <p:sldId id="778" r:id="rId9"/>
    <p:sldId id="789" r:id="rId10"/>
    <p:sldId id="761" r:id="rId11"/>
    <p:sldId id="762" r:id="rId12"/>
    <p:sldId id="793" r:id="rId13"/>
    <p:sldId id="804" r:id="rId14"/>
    <p:sldId id="765" r:id="rId15"/>
    <p:sldId id="794" r:id="rId16"/>
    <p:sldId id="771" r:id="rId17"/>
    <p:sldId id="774" r:id="rId18"/>
    <p:sldId id="796" r:id="rId19"/>
    <p:sldId id="767" r:id="rId20"/>
    <p:sldId id="772" r:id="rId21"/>
    <p:sldId id="776" r:id="rId22"/>
    <p:sldId id="766" r:id="rId23"/>
    <p:sldId id="775" r:id="rId24"/>
    <p:sldId id="795" r:id="rId25"/>
    <p:sldId id="264" r:id="rId26"/>
    <p:sldId id="797" r:id="rId27"/>
    <p:sldId id="801" r:id="rId28"/>
    <p:sldId id="802" r:id="rId29"/>
    <p:sldId id="803" r:id="rId30"/>
    <p:sldId id="784" r:id="rId31"/>
    <p:sldId id="800" r:id="rId32"/>
    <p:sldId id="79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34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F27D6-B867-47A8-9D3B-E13FB12FC3F7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1BF60-DEC1-4813-807D-512FDD1CC5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584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187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533E7-0503-4D9F-AB07-977E6665EAE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556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093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01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841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97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913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704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37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738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17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63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18B166-D0E3-4E4D-B422-FA7E703D9CC0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6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webp"/><Relationship Id="rId5" Type="http://schemas.openxmlformats.org/officeDocument/2006/relationships/image" Target="../media/image28.jpg"/><Relationship Id="rId4" Type="http://schemas.openxmlformats.org/officeDocument/2006/relationships/image" Target="../media/image27.web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7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A00E504A-03FB-4455-945D-6173ECA65455}"/>
              </a:ext>
            </a:extLst>
          </p:cNvPr>
          <p:cNvSpPr txBox="1"/>
          <p:nvPr/>
        </p:nvSpPr>
        <p:spPr>
          <a:xfrm>
            <a:off x="7643595" y="4546717"/>
            <a:ext cx="404622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       </a:t>
            </a:r>
            <a:r>
              <a:rPr lang="en-US" altLang="zh-CN" sz="3200" dirty="0"/>
              <a:t>Peng Sun</a:t>
            </a:r>
          </a:p>
          <a:p>
            <a:endParaRPr lang="en-US" altLang="zh-CN" sz="3200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  </a:t>
            </a:r>
            <a:endParaRPr lang="zh-CN" altLang="en-US" sz="1200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1DCF228E-05F9-4B39-A1E9-A7BF731FA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3123" y="137524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Lattice QCD</a:t>
            </a:r>
            <a:br>
              <a:rPr lang="en-US" altLang="zh-CN" dirty="0"/>
            </a:br>
            <a:br>
              <a:rPr lang="en-US" altLang="zh-CN" dirty="0"/>
            </a:br>
            <a:r>
              <a:rPr lang="en-US" altLang="zh-CN" dirty="0"/>
              <a:t>inversion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BDFD09D-EB4D-646B-8A38-FF4A56BEF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575" y="0"/>
            <a:ext cx="3522700" cy="163115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CA86083-9CF4-0A45-7B17-A573906C4DA8}"/>
              </a:ext>
            </a:extLst>
          </p:cNvPr>
          <p:cNvSpPr txBox="1"/>
          <p:nvPr/>
        </p:nvSpPr>
        <p:spPr>
          <a:xfrm>
            <a:off x="7047247" y="5905500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中国科学院近代物理研究所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06ED2E7-B4D0-8303-FAF3-ED3FA2610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308" y="5094661"/>
            <a:ext cx="1597290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02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E61E9BB7-5FCB-4958-BAED-DF97ED399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68" y="170417"/>
            <a:ext cx="11450471" cy="615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67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919520-312A-49E0-B227-DE6C21372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4E0A17-A7B0-4294-9F3A-8A04D5761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66C3DF6-CB40-41B4-B717-CA25AAD71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77" y="218543"/>
            <a:ext cx="11846445" cy="64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70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EB0C93-70CD-49FB-BF42-CB78D358A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Clover Action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277FCF-E539-41F9-AF01-0D7A4348B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522" y="1817603"/>
            <a:ext cx="6226974" cy="74985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44AACFD-57A3-40AA-9F7E-675B8F0926B3}"/>
              </a:ext>
            </a:extLst>
          </p:cNvPr>
          <p:cNvSpPr txBox="1"/>
          <p:nvPr/>
        </p:nvSpPr>
        <p:spPr>
          <a:xfrm>
            <a:off x="1050934" y="1843835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Naive fermion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9D53378-70A1-4F88-B1FB-FFF76BA01B35}"/>
              </a:ext>
            </a:extLst>
          </p:cNvPr>
          <p:cNvSpPr txBox="1"/>
          <p:nvPr/>
        </p:nvSpPr>
        <p:spPr>
          <a:xfrm>
            <a:off x="1050934" y="2757089"/>
            <a:ext cx="1623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Wilson fermion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85CC2E0-A975-4F1C-9F40-B25F8654F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326" y="2647698"/>
            <a:ext cx="6226973" cy="142006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8D04788F-448F-4B90-A967-F2B65EB23633}"/>
              </a:ext>
            </a:extLst>
          </p:cNvPr>
          <p:cNvGrpSpPr/>
          <p:nvPr/>
        </p:nvGrpSpPr>
        <p:grpSpPr>
          <a:xfrm>
            <a:off x="2856522" y="2757089"/>
            <a:ext cx="2224379" cy="495300"/>
            <a:chOff x="1247339" y="3387181"/>
            <a:chExt cx="2224379" cy="4953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9FE09D4-907A-4AD2-95D6-D831CE003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2419" y="3411803"/>
              <a:ext cx="792359" cy="369333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A4AE028-7668-4FA4-959D-55E5C0F5E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7339" y="3429000"/>
              <a:ext cx="676742" cy="36933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C244776-F3A2-487D-8AC5-174935774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2535" y="3477835"/>
              <a:ext cx="394732" cy="313992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154AECA-D200-480D-B005-5DAFABD91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62143" y="3387181"/>
              <a:ext cx="409575" cy="495300"/>
            </a:xfrm>
            <a:prstGeom prst="rect">
              <a:avLst/>
            </a:prstGeom>
          </p:spPr>
        </p:pic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F3770FC7-1873-4772-A346-5C1328CF542B}"/>
              </a:ext>
            </a:extLst>
          </p:cNvPr>
          <p:cNvSpPr txBox="1"/>
          <p:nvPr/>
        </p:nvSpPr>
        <p:spPr>
          <a:xfrm>
            <a:off x="1100691" y="4438835"/>
            <a:ext cx="157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Clover fermion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A743615-4B98-4C95-A1E6-F56F67C3DB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8711" y="4273299"/>
            <a:ext cx="4939420" cy="7843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00F2358-86D2-465A-843E-FB7AF2074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0890" y="5120641"/>
            <a:ext cx="4715061" cy="10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50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A6E15F-3685-4A47-8CF8-52E247E03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r>
              <a:rPr lang="en-US" altLang="zh-CN" dirty="0"/>
              <a:t>Clover ensembles 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DFAB95F-6593-4A45-8E7A-F2735A80FA82}"/>
              </a:ext>
            </a:extLst>
          </p:cNvPr>
          <p:cNvSpPr txBox="1"/>
          <p:nvPr/>
        </p:nvSpPr>
        <p:spPr>
          <a:xfrm>
            <a:off x="1526159" y="5843116"/>
            <a:ext cx="4569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LM Liu, M Gong, P Sun</a:t>
            </a:r>
            <a:r>
              <a:rPr lang="zh-CN" altLang="en-US" sz="2400" dirty="0"/>
              <a:t> </a:t>
            </a:r>
            <a:r>
              <a:rPr lang="en-US" altLang="zh-CN" sz="2400" dirty="0"/>
              <a:t>and YB Yang</a:t>
            </a:r>
            <a:endParaRPr lang="zh-CN" altLang="en-US" sz="2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C6C7249-7790-1045-A1E6-B87E1FD6B71C}"/>
              </a:ext>
            </a:extLst>
          </p:cNvPr>
          <p:cNvSpPr txBox="1"/>
          <p:nvPr/>
        </p:nvSpPr>
        <p:spPr>
          <a:xfrm>
            <a:off x="5827513" y="1014884"/>
            <a:ext cx="6160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/>
              <a:t>Symanzik</a:t>
            </a:r>
            <a:r>
              <a:rPr lang="en-US" altLang="zh-CN" sz="3200" dirty="0"/>
              <a:t> + Clover Action @  Zero T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表格 10">
                <a:extLst>
                  <a:ext uri="{FF2B5EF4-FFF2-40B4-BE49-F238E27FC236}">
                    <a16:creationId xmlns:a16="http://schemas.microsoft.com/office/drawing/2014/main" id="{93DD9F31-18D8-699D-1041-016DFE6C50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8994442"/>
                  </p:ext>
                </p:extLst>
              </p:nvPr>
            </p:nvGraphicFramePr>
            <p:xfrm>
              <a:off x="1207477" y="1808852"/>
              <a:ext cx="7022123" cy="3919901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938424">
                      <a:extLst>
                        <a:ext uri="{9D8B030D-6E8A-4147-A177-3AD203B41FA5}">
                          <a16:colId xmlns:a16="http://schemas.microsoft.com/office/drawing/2014/main" val="1485641687"/>
                        </a:ext>
                      </a:extLst>
                    </a:gridCol>
                    <a:gridCol w="827938">
                      <a:extLst>
                        <a:ext uri="{9D8B030D-6E8A-4147-A177-3AD203B41FA5}">
                          <a16:colId xmlns:a16="http://schemas.microsoft.com/office/drawing/2014/main" val="2633381542"/>
                        </a:ext>
                      </a:extLst>
                    </a:gridCol>
                    <a:gridCol w="1274941">
                      <a:extLst>
                        <a:ext uri="{9D8B030D-6E8A-4147-A177-3AD203B41FA5}">
                          <a16:colId xmlns:a16="http://schemas.microsoft.com/office/drawing/2014/main" val="377130121"/>
                        </a:ext>
                      </a:extLst>
                    </a:gridCol>
                    <a:gridCol w="542611">
                      <a:extLst>
                        <a:ext uri="{9D8B030D-6E8A-4147-A177-3AD203B41FA5}">
                          <a16:colId xmlns:a16="http://schemas.microsoft.com/office/drawing/2014/main" val="3244889916"/>
                        </a:ext>
                      </a:extLst>
                    </a:gridCol>
                    <a:gridCol w="795493">
                      <a:extLst>
                        <a:ext uri="{9D8B030D-6E8A-4147-A177-3AD203B41FA5}">
                          <a16:colId xmlns:a16="http://schemas.microsoft.com/office/drawing/2014/main" val="1377259756"/>
                        </a:ext>
                      </a:extLst>
                    </a:gridCol>
                    <a:gridCol w="844061">
                      <a:extLst>
                        <a:ext uri="{9D8B030D-6E8A-4147-A177-3AD203B41FA5}">
                          <a16:colId xmlns:a16="http://schemas.microsoft.com/office/drawing/2014/main" val="660432392"/>
                        </a:ext>
                      </a:extLst>
                    </a:gridCol>
                    <a:gridCol w="582805">
                      <a:extLst>
                        <a:ext uri="{9D8B030D-6E8A-4147-A177-3AD203B41FA5}">
                          <a16:colId xmlns:a16="http://schemas.microsoft.com/office/drawing/2014/main" val="3223975957"/>
                        </a:ext>
                      </a:extLst>
                    </a:gridCol>
                    <a:gridCol w="633046">
                      <a:extLst>
                        <a:ext uri="{9D8B030D-6E8A-4147-A177-3AD203B41FA5}">
                          <a16:colId xmlns:a16="http://schemas.microsoft.com/office/drawing/2014/main" val="1888707426"/>
                        </a:ext>
                      </a:extLst>
                    </a:gridCol>
                    <a:gridCol w="582804">
                      <a:extLst>
                        <a:ext uri="{9D8B030D-6E8A-4147-A177-3AD203B41FA5}">
                          <a16:colId xmlns:a16="http://schemas.microsoft.com/office/drawing/2014/main" val="2348095538"/>
                        </a:ext>
                      </a:extLst>
                    </a:gridCol>
                  </a:tblGrid>
                  <a:tr h="37103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name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Volume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Lattice spacing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14:m>
                            <m:oMath xmlns:m="http://schemas.openxmlformats.org/officeDocument/2006/math">
                              <m:r>
                                <a:rPr lang="zh-CN" alt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r>
                                <a:rPr lang="en-US" altLang="zh-CN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mass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mass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 x M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conf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281157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C11P29S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x72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3.8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1880028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C11P29M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x64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8396469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C11P22M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x64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3.9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450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1833758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C11P22L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5.4fm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4786121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C11P14L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135MeV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700MeV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3.4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5.4fm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6234313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C08P30S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0.080fm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3.9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3335787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C08P30M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0.080fm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3.8fm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506780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C08P21S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x64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0.080fm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210MeV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460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5514067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C08P21M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0.080fm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210MeV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3.8fm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450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8957264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C06P30S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x144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0.054fm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6.72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46601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表格 10">
                <a:extLst>
                  <a:ext uri="{FF2B5EF4-FFF2-40B4-BE49-F238E27FC236}">
                    <a16:creationId xmlns:a16="http://schemas.microsoft.com/office/drawing/2014/main" id="{93DD9F31-18D8-699D-1041-016DFE6C50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8994442"/>
                  </p:ext>
                </p:extLst>
              </p:nvPr>
            </p:nvGraphicFramePr>
            <p:xfrm>
              <a:off x="1207477" y="1808852"/>
              <a:ext cx="7022123" cy="3919901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938424">
                      <a:extLst>
                        <a:ext uri="{9D8B030D-6E8A-4147-A177-3AD203B41FA5}">
                          <a16:colId xmlns:a16="http://schemas.microsoft.com/office/drawing/2014/main" val="1485641687"/>
                        </a:ext>
                      </a:extLst>
                    </a:gridCol>
                    <a:gridCol w="827938">
                      <a:extLst>
                        <a:ext uri="{9D8B030D-6E8A-4147-A177-3AD203B41FA5}">
                          <a16:colId xmlns:a16="http://schemas.microsoft.com/office/drawing/2014/main" val="2633381542"/>
                        </a:ext>
                      </a:extLst>
                    </a:gridCol>
                    <a:gridCol w="1274941">
                      <a:extLst>
                        <a:ext uri="{9D8B030D-6E8A-4147-A177-3AD203B41FA5}">
                          <a16:colId xmlns:a16="http://schemas.microsoft.com/office/drawing/2014/main" val="377130121"/>
                        </a:ext>
                      </a:extLst>
                    </a:gridCol>
                    <a:gridCol w="542611">
                      <a:extLst>
                        <a:ext uri="{9D8B030D-6E8A-4147-A177-3AD203B41FA5}">
                          <a16:colId xmlns:a16="http://schemas.microsoft.com/office/drawing/2014/main" val="3244889916"/>
                        </a:ext>
                      </a:extLst>
                    </a:gridCol>
                    <a:gridCol w="795493">
                      <a:extLst>
                        <a:ext uri="{9D8B030D-6E8A-4147-A177-3AD203B41FA5}">
                          <a16:colId xmlns:a16="http://schemas.microsoft.com/office/drawing/2014/main" val="1377259756"/>
                        </a:ext>
                      </a:extLst>
                    </a:gridCol>
                    <a:gridCol w="844061">
                      <a:extLst>
                        <a:ext uri="{9D8B030D-6E8A-4147-A177-3AD203B41FA5}">
                          <a16:colId xmlns:a16="http://schemas.microsoft.com/office/drawing/2014/main" val="660432392"/>
                        </a:ext>
                      </a:extLst>
                    </a:gridCol>
                    <a:gridCol w="582805">
                      <a:extLst>
                        <a:ext uri="{9D8B030D-6E8A-4147-A177-3AD203B41FA5}">
                          <a16:colId xmlns:a16="http://schemas.microsoft.com/office/drawing/2014/main" val="3223975957"/>
                        </a:ext>
                      </a:extLst>
                    </a:gridCol>
                    <a:gridCol w="633046">
                      <a:extLst>
                        <a:ext uri="{9D8B030D-6E8A-4147-A177-3AD203B41FA5}">
                          <a16:colId xmlns:a16="http://schemas.microsoft.com/office/drawing/2014/main" val="1888707426"/>
                        </a:ext>
                      </a:extLst>
                    </a:gridCol>
                    <a:gridCol w="582804">
                      <a:extLst>
                        <a:ext uri="{9D8B030D-6E8A-4147-A177-3AD203B41FA5}">
                          <a16:colId xmlns:a16="http://schemas.microsoft.com/office/drawing/2014/main" val="2348095538"/>
                        </a:ext>
                      </a:extLst>
                    </a:gridCol>
                  </a:tblGrid>
                  <a:tr h="37103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name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Volume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Lattice spacing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61798" t="-4918" r="-639326" b="-959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53077" t="-4918" r="-337692" b="-959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17266" t="-4918" r="-215827" b="-959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 x M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conf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281157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C11P29S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x72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3.8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1880028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C11P29M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x64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8396469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C11P22M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x64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3.9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450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1833758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C11P22L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5.4fm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4786121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C11P14L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135MeV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700MeV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3.4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5.4fm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6234313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C08P30S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0.080fm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3.9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3335787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C08P30M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0.080fm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3.8fm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506780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C08P21S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x64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0.080fm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210MeV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460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5514067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C08P21M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0.080fm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210MeV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3.8fm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450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8957264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C06P30S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x144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0.054fm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6.72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466016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6F0B308F-E573-AC40-4A49-545B11E042DB}"/>
              </a:ext>
            </a:extLst>
          </p:cNvPr>
          <p:cNvSpPr txBox="1"/>
          <p:nvPr/>
        </p:nvSpPr>
        <p:spPr>
          <a:xfrm>
            <a:off x="8443852" y="1976094"/>
            <a:ext cx="27902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Chin.Phys.C 46 (2022)</a:t>
            </a:r>
          </a:p>
          <a:p>
            <a:r>
              <a:rPr lang="en-US" altLang="zh-CN" sz="2400" dirty="0" err="1"/>
              <a:t>arXiv</a:t>
            </a:r>
            <a:r>
              <a:rPr lang="en-US" altLang="zh-CN" sz="2400" dirty="0"/>
              <a:t>: 2207.00183</a:t>
            </a:r>
          </a:p>
          <a:p>
            <a:r>
              <a:rPr lang="en-US" altLang="zh-CN" sz="2400" dirty="0" err="1"/>
              <a:t>arXiv</a:t>
            </a:r>
            <a:r>
              <a:rPr lang="en-US" altLang="zh-CN" sz="2400" dirty="0"/>
              <a:t>: 2207.14132</a:t>
            </a:r>
            <a:endParaRPr lang="zh-CN" altLang="en-US" sz="2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E25032B-FAD4-9AD0-8D6F-ED38FA4CE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932" y="3176422"/>
            <a:ext cx="1979235" cy="14525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478A061-7DB6-33AA-4626-A467A269E8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132" y="3176423"/>
            <a:ext cx="1701800" cy="17018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F98ADE9-F455-EC20-86E7-C15D03D5E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73" y="4629012"/>
            <a:ext cx="1596695" cy="16187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0770948-67AF-3B0D-051F-74988FFE2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1406" y="4720550"/>
            <a:ext cx="1682994" cy="161877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0D69976-B6F7-5DB9-767C-8D448215E797}"/>
              </a:ext>
            </a:extLst>
          </p:cNvPr>
          <p:cNvSpPr/>
          <p:nvPr/>
        </p:nvSpPr>
        <p:spPr>
          <a:xfrm>
            <a:off x="793750" y="2133600"/>
            <a:ext cx="7618382" cy="3320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743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265410A-9E67-44C6-AA36-1EA06485E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0451"/>
            <a:ext cx="6285102" cy="342270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6ACDAFF-B2B6-4DA2-BAB4-6DE193BA2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03" y="4689805"/>
            <a:ext cx="5334000" cy="6795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00BE84-8B81-4961-9AF8-67A2E5209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246" y="1468253"/>
            <a:ext cx="5573086" cy="160796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3BD8C1-5A44-4A84-94D7-2A3B827C0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914" y="4505001"/>
            <a:ext cx="5199920" cy="77192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EED2B95-70AA-4068-98F7-E351CDC676F6}"/>
              </a:ext>
            </a:extLst>
          </p:cNvPr>
          <p:cNvSpPr txBox="1"/>
          <p:nvPr/>
        </p:nvSpPr>
        <p:spPr>
          <a:xfrm>
            <a:off x="1410056" y="245104"/>
            <a:ext cx="317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Wilson Action and Clover Action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A82E6E7-3135-48C4-B3D1-306BABBCEBCD}"/>
              </a:ext>
            </a:extLst>
          </p:cNvPr>
          <p:cNvSpPr txBox="1"/>
          <p:nvPr/>
        </p:nvSpPr>
        <p:spPr>
          <a:xfrm>
            <a:off x="7245410" y="264611"/>
            <a:ext cx="136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Niave</a:t>
            </a:r>
            <a:r>
              <a:rPr lang="en-US" altLang="zh-CN" dirty="0"/>
              <a:t> Action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DCC6B74-5AE5-408C-A50C-38711C181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360" y="6342215"/>
            <a:ext cx="1981823" cy="48428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D49495D-A0B4-4B58-A395-3B1EFDE710B4}"/>
              </a:ext>
            </a:extLst>
          </p:cNvPr>
          <p:cNvSpPr txBox="1"/>
          <p:nvPr/>
        </p:nvSpPr>
        <p:spPr>
          <a:xfrm>
            <a:off x="2218549" y="597288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with</a:t>
            </a:r>
            <a:endParaRPr lang="zh-CN" altLang="en-US" dirty="0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A3AE0535-E435-4567-85E6-8CADEE299059}"/>
              </a:ext>
            </a:extLst>
          </p:cNvPr>
          <p:cNvCxnSpPr/>
          <p:nvPr/>
        </p:nvCxnSpPr>
        <p:spPr>
          <a:xfrm>
            <a:off x="683664" y="4123159"/>
            <a:ext cx="113060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B60C5B26-D949-4260-8995-B92524451EAC}"/>
              </a:ext>
            </a:extLst>
          </p:cNvPr>
          <p:cNvCxnSpPr/>
          <p:nvPr/>
        </p:nvCxnSpPr>
        <p:spPr>
          <a:xfrm>
            <a:off x="6336707" y="700450"/>
            <a:ext cx="72639" cy="6040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661B7A59-60C6-6A3A-162E-9803B2DCA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2132" y="5276921"/>
            <a:ext cx="1135117" cy="4561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88DE252-BDC6-4743-3F2B-EFA486B36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7249" y="5203565"/>
            <a:ext cx="702205" cy="488735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B8CF3A3-AB4C-0E9E-01FD-9AE2A51FAA23}"/>
              </a:ext>
            </a:extLst>
          </p:cNvPr>
          <p:cNvCxnSpPr/>
          <p:nvPr/>
        </p:nvCxnSpPr>
        <p:spPr>
          <a:xfrm>
            <a:off x="3092132" y="5782429"/>
            <a:ext cx="1774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0ED561F0-B3F8-D93B-CB39-694DD5C306B0}"/>
              </a:ext>
            </a:extLst>
          </p:cNvPr>
          <p:cNvSpPr txBox="1"/>
          <p:nvPr/>
        </p:nvSpPr>
        <p:spPr>
          <a:xfrm>
            <a:off x="3352122" y="5768618"/>
            <a:ext cx="1286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Clover term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8497C1E-C877-4CA2-D4CD-C9BAEAF310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5504" y="5291505"/>
            <a:ext cx="346474" cy="44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15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C74C8B-2AE1-B557-EA1F-EA1DEDAF6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quark mass and pion mass in clover Action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46B71CD-6996-8D0F-D33E-93CC12403E42}"/>
              </a:ext>
            </a:extLst>
          </p:cNvPr>
          <p:cNvSpPr txBox="1"/>
          <p:nvPr/>
        </p:nvSpPr>
        <p:spPr>
          <a:xfrm>
            <a:off x="1598555" y="185511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Sea quark :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DFF4A00-44B7-D5E2-FBD9-A245527AFEDA}"/>
              </a:ext>
            </a:extLst>
          </p:cNvPr>
          <p:cNvSpPr txBox="1"/>
          <p:nvPr/>
        </p:nvSpPr>
        <p:spPr>
          <a:xfrm>
            <a:off x="1598555" y="2572720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Valance quark :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2104079-D461-4B61-E17D-5C66775DB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361" y="4575344"/>
            <a:ext cx="4517181" cy="116846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E0BF9F3-D137-2168-E054-BDCD0ABF7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361" y="3353382"/>
            <a:ext cx="6147299" cy="12486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7C37363-0BFD-768C-3CB9-226939E1E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780" y="1400201"/>
            <a:ext cx="2200847" cy="18472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9221491-9311-606D-3CBF-CE322A49B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257" y="5824014"/>
            <a:ext cx="3018739" cy="64503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919958B-C68D-9950-57CD-838991270D16}"/>
              </a:ext>
            </a:extLst>
          </p:cNvPr>
          <p:cNvSpPr txBox="1"/>
          <p:nvPr/>
        </p:nvSpPr>
        <p:spPr>
          <a:xfrm>
            <a:off x="1101685" y="5986360"/>
            <a:ext cx="205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For Clover action</a:t>
            </a:r>
            <a:r>
              <a:rPr lang="zh-CN" altLang="en-US" dirty="0"/>
              <a:t>，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D7A89C3-1807-3251-1788-27AA111AC5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949" y="5920575"/>
            <a:ext cx="499231" cy="490395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84CF6A6-321E-58E5-E48E-FD9BC9CCE560}"/>
              </a:ext>
            </a:extLst>
          </p:cNvPr>
          <p:cNvSpPr txBox="1"/>
          <p:nvPr/>
        </p:nvSpPr>
        <p:spPr>
          <a:xfrm>
            <a:off x="3741826" y="5988647"/>
            <a:ext cx="93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become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3458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DA8494A4-9A6F-4723-BE37-5B45B47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</p:spPr>
        <p:txBody>
          <a:bodyPr/>
          <a:lstStyle/>
          <a:p>
            <a:r>
              <a:rPr lang="en-US" altLang="zh-CN" dirty="0"/>
              <a:t>Wilson </a:t>
            </a:r>
            <a:r>
              <a:rPr lang="en-US" altLang="zh-CN" dirty="0" err="1"/>
              <a:t>Dslash</a:t>
            </a:r>
            <a:r>
              <a:rPr lang="en-US" altLang="zh-CN" dirty="0"/>
              <a:t> in 2D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CD99A6A-30C2-46AC-BA2E-2E742C250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74" y="2021676"/>
            <a:ext cx="11019453" cy="189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F7C730-61FC-4B76-9B61-BF80EC688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617" y="4242999"/>
            <a:ext cx="696277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91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982C844E-65F4-4A4A-821E-87B3E3B31A67}"/>
              </a:ext>
            </a:extLst>
          </p:cNvPr>
          <p:cNvGrpSpPr/>
          <p:nvPr/>
        </p:nvGrpSpPr>
        <p:grpSpPr>
          <a:xfrm>
            <a:off x="749838" y="1342601"/>
            <a:ext cx="4826837" cy="4610013"/>
            <a:chOff x="933199" y="2758121"/>
            <a:chExt cx="2923800" cy="2956487"/>
          </a:xfrm>
        </p:grpSpPr>
        <p:graphicFrame>
          <p:nvGraphicFramePr>
            <p:cNvPr id="4" name="内容占位符 5">
              <a:extLst>
                <a:ext uri="{FF2B5EF4-FFF2-40B4-BE49-F238E27FC236}">
                  <a16:creationId xmlns:a16="http://schemas.microsoft.com/office/drawing/2014/main" id="{07995FF6-33A1-4B64-A376-3A5DA7DDB59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96475760"/>
                </p:ext>
              </p:extLst>
            </p:nvPr>
          </p:nvGraphicFramePr>
          <p:xfrm>
            <a:off x="933199" y="4803574"/>
            <a:ext cx="909273" cy="911034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750549">
                    <a:extLst>
                      <a:ext uri="{9D8B030D-6E8A-4147-A177-3AD203B41FA5}">
                        <a16:colId xmlns:a16="http://schemas.microsoft.com/office/drawing/2014/main" val="3140220674"/>
                      </a:ext>
                    </a:extLst>
                  </a:gridCol>
                  <a:gridCol w="750549">
                    <a:extLst>
                      <a:ext uri="{9D8B030D-6E8A-4147-A177-3AD203B41FA5}">
                        <a16:colId xmlns:a16="http://schemas.microsoft.com/office/drawing/2014/main" val="2438332870"/>
                      </a:ext>
                    </a:extLst>
                  </a:gridCol>
                </a:tblGrid>
                <a:tr h="710282"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307541698"/>
                    </a:ext>
                  </a:extLst>
                </a:tr>
                <a:tr h="710282">
                  <a:tc>
                    <a:txBody>
                      <a:bodyPr/>
                      <a:lstStyle/>
                      <a:p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419825762"/>
                    </a:ext>
                  </a:extLst>
                </a:tr>
              </a:tbl>
            </a:graphicData>
          </a:graphic>
        </p:graphicFrame>
        <p:graphicFrame>
          <p:nvGraphicFramePr>
            <p:cNvPr id="10" name="内容占位符 5">
              <a:extLst>
                <a:ext uri="{FF2B5EF4-FFF2-40B4-BE49-F238E27FC236}">
                  <a16:creationId xmlns:a16="http://schemas.microsoft.com/office/drawing/2014/main" id="{94BA9162-3C23-49AB-9595-0DDA45FB67A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79567415"/>
                </p:ext>
              </p:extLst>
            </p:nvPr>
          </p:nvGraphicFramePr>
          <p:xfrm>
            <a:off x="3008775" y="4801307"/>
            <a:ext cx="845775" cy="902676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698136">
                    <a:extLst>
                      <a:ext uri="{9D8B030D-6E8A-4147-A177-3AD203B41FA5}">
                        <a16:colId xmlns:a16="http://schemas.microsoft.com/office/drawing/2014/main" val="3140220674"/>
                      </a:ext>
                    </a:extLst>
                  </a:gridCol>
                  <a:gridCol w="698136">
                    <a:extLst>
                      <a:ext uri="{9D8B030D-6E8A-4147-A177-3AD203B41FA5}">
                        <a16:colId xmlns:a16="http://schemas.microsoft.com/office/drawing/2014/main" val="2438332870"/>
                      </a:ext>
                    </a:extLst>
                  </a:gridCol>
                </a:tblGrid>
                <a:tr h="703766"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307541698"/>
                    </a:ext>
                  </a:extLst>
                </a:tr>
                <a:tr h="703766">
                  <a:tc>
                    <a:txBody>
                      <a:bodyPr/>
                      <a:lstStyle/>
                      <a:p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419825762"/>
                    </a:ext>
                  </a:extLst>
                </a:tr>
              </a:tbl>
            </a:graphicData>
          </a:graphic>
        </p:graphicFrame>
        <p:graphicFrame>
          <p:nvGraphicFramePr>
            <p:cNvPr id="11" name="内容占位符 5">
              <a:extLst>
                <a:ext uri="{FF2B5EF4-FFF2-40B4-BE49-F238E27FC236}">
                  <a16:creationId xmlns:a16="http://schemas.microsoft.com/office/drawing/2014/main" id="{5124B623-8FC7-477E-B83D-15CA50B100C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65039892"/>
                </p:ext>
              </p:extLst>
            </p:nvPr>
          </p:nvGraphicFramePr>
          <p:xfrm>
            <a:off x="2002736" y="4801307"/>
            <a:ext cx="845775" cy="911035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698136">
                    <a:extLst>
                      <a:ext uri="{9D8B030D-6E8A-4147-A177-3AD203B41FA5}">
                        <a16:colId xmlns:a16="http://schemas.microsoft.com/office/drawing/2014/main" val="3140220674"/>
                      </a:ext>
                    </a:extLst>
                  </a:gridCol>
                  <a:gridCol w="698136">
                    <a:extLst>
                      <a:ext uri="{9D8B030D-6E8A-4147-A177-3AD203B41FA5}">
                        <a16:colId xmlns:a16="http://schemas.microsoft.com/office/drawing/2014/main" val="2438332870"/>
                      </a:ext>
                    </a:extLst>
                  </a:gridCol>
                </a:tblGrid>
                <a:tr h="710283"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307541698"/>
                    </a:ext>
                  </a:extLst>
                </a:tr>
                <a:tr h="710283">
                  <a:tc>
                    <a:txBody>
                      <a:bodyPr/>
                      <a:lstStyle/>
                      <a:p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419825762"/>
                    </a:ext>
                  </a:extLst>
                </a:tr>
              </a:tbl>
            </a:graphicData>
          </a:graphic>
        </p:graphicFrame>
        <p:graphicFrame>
          <p:nvGraphicFramePr>
            <p:cNvPr id="12" name="内容占位符 5">
              <a:extLst>
                <a:ext uri="{FF2B5EF4-FFF2-40B4-BE49-F238E27FC236}">
                  <a16:creationId xmlns:a16="http://schemas.microsoft.com/office/drawing/2014/main" id="{3E24809D-DE4A-4B0B-9683-41209490A39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35594772"/>
                </p:ext>
              </p:extLst>
            </p:nvPr>
          </p:nvGraphicFramePr>
          <p:xfrm>
            <a:off x="933200" y="2758121"/>
            <a:ext cx="909271" cy="911032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750548">
                    <a:extLst>
                      <a:ext uri="{9D8B030D-6E8A-4147-A177-3AD203B41FA5}">
                        <a16:colId xmlns:a16="http://schemas.microsoft.com/office/drawing/2014/main" val="3140220674"/>
                      </a:ext>
                    </a:extLst>
                  </a:gridCol>
                  <a:gridCol w="750548">
                    <a:extLst>
                      <a:ext uri="{9D8B030D-6E8A-4147-A177-3AD203B41FA5}">
                        <a16:colId xmlns:a16="http://schemas.microsoft.com/office/drawing/2014/main" val="2438332870"/>
                      </a:ext>
                    </a:extLst>
                  </a:gridCol>
                </a:tblGrid>
                <a:tr h="710280"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307541698"/>
                    </a:ext>
                  </a:extLst>
                </a:tr>
                <a:tr h="710280"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419825762"/>
                    </a:ext>
                  </a:extLst>
                </a:tr>
              </a:tbl>
            </a:graphicData>
          </a:graphic>
        </p:graphicFrame>
        <p:graphicFrame>
          <p:nvGraphicFramePr>
            <p:cNvPr id="13" name="内容占位符 5">
              <a:extLst>
                <a:ext uri="{FF2B5EF4-FFF2-40B4-BE49-F238E27FC236}">
                  <a16:creationId xmlns:a16="http://schemas.microsoft.com/office/drawing/2014/main" id="{F2A953EE-A8D4-4657-AA92-0ECCB104565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389414912"/>
                </p:ext>
              </p:extLst>
            </p:nvPr>
          </p:nvGraphicFramePr>
          <p:xfrm>
            <a:off x="2002736" y="2760388"/>
            <a:ext cx="845775" cy="908765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698136">
                    <a:extLst>
                      <a:ext uri="{9D8B030D-6E8A-4147-A177-3AD203B41FA5}">
                        <a16:colId xmlns:a16="http://schemas.microsoft.com/office/drawing/2014/main" val="3140220674"/>
                      </a:ext>
                    </a:extLst>
                  </a:gridCol>
                  <a:gridCol w="698136">
                    <a:extLst>
                      <a:ext uri="{9D8B030D-6E8A-4147-A177-3AD203B41FA5}">
                        <a16:colId xmlns:a16="http://schemas.microsoft.com/office/drawing/2014/main" val="2438332870"/>
                      </a:ext>
                    </a:extLst>
                  </a:gridCol>
                </a:tblGrid>
                <a:tr h="708513"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307541698"/>
                    </a:ext>
                  </a:extLst>
                </a:tr>
                <a:tr h="708513">
                  <a:tc>
                    <a:txBody>
                      <a:bodyPr/>
                      <a:lstStyle/>
                      <a:p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419825762"/>
                    </a:ext>
                  </a:extLst>
                </a:tr>
              </a:tbl>
            </a:graphicData>
          </a:graphic>
        </p:graphicFrame>
        <p:graphicFrame>
          <p:nvGraphicFramePr>
            <p:cNvPr id="14" name="内容占位符 5">
              <a:extLst>
                <a:ext uri="{FF2B5EF4-FFF2-40B4-BE49-F238E27FC236}">
                  <a16:creationId xmlns:a16="http://schemas.microsoft.com/office/drawing/2014/main" id="{D3AEC2F8-1FB5-4AA0-95EB-CEC1340EEEA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85644390"/>
                </p:ext>
              </p:extLst>
            </p:nvPr>
          </p:nvGraphicFramePr>
          <p:xfrm>
            <a:off x="3011222" y="2766477"/>
            <a:ext cx="845777" cy="902676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698137">
                    <a:extLst>
                      <a:ext uri="{9D8B030D-6E8A-4147-A177-3AD203B41FA5}">
                        <a16:colId xmlns:a16="http://schemas.microsoft.com/office/drawing/2014/main" val="3140220674"/>
                      </a:ext>
                    </a:extLst>
                  </a:gridCol>
                  <a:gridCol w="698137">
                    <a:extLst>
                      <a:ext uri="{9D8B030D-6E8A-4147-A177-3AD203B41FA5}">
                        <a16:colId xmlns:a16="http://schemas.microsoft.com/office/drawing/2014/main" val="2438332870"/>
                      </a:ext>
                    </a:extLst>
                  </a:gridCol>
                </a:tblGrid>
                <a:tr h="703766"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24678936"/>
                    </a:ext>
                  </a:extLst>
                </a:tr>
                <a:tr h="703766">
                  <a:tc>
                    <a:txBody>
                      <a:bodyPr/>
                      <a:lstStyle/>
                      <a:p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419825762"/>
                    </a:ext>
                  </a:extLst>
                </a:tr>
              </a:tbl>
            </a:graphicData>
          </a:graphic>
        </p:graphicFrame>
        <p:graphicFrame>
          <p:nvGraphicFramePr>
            <p:cNvPr id="15" name="内容占位符 5">
              <a:extLst>
                <a:ext uri="{FF2B5EF4-FFF2-40B4-BE49-F238E27FC236}">
                  <a16:creationId xmlns:a16="http://schemas.microsoft.com/office/drawing/2014/main" id="{C10D26A2-6C91-4C79-8AD5-8D0B09771DB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31095123"/>
                </p:ext>
              </p:extLst>
            </p:nvPr>
          </p:nvGraphicFramePr>
          <p:xfrm>
            <a:off x="933199" y="3780847"/>
            <a:ext cx="909271" cy="911033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750548">
                    <a:extLst>
                      <a:ext uri="{9D8B030D-6E8A-4147-A177-3AD203B41FA5}">
                        <a16:colId xmlns:a16="http://schemas.microsoft.com/office/drawing/2014/main" val="3140220674"/>
                      </a:ext>
                    </a:extLst>
                  </a:gridCol>
                  <a:gridCol w="750548">
                    <a:extLst>
                      <a:ext uri="{9D8B030D-6E8A-4147-A177-3AD203B41FA5}">
                        <a16:colId xmlns:a16="http://schemas.microsoft.com/office/drawing/2014/main" val="2438332870"/>
                      </a:ext>
                    </a:extLst>
                  </a:gridCol>
                </a:tblGrid>
                <a:tr h="710281"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307541698"/>
                    </a:ext>
                  </a:extLst>
                </a:tr>
                <a:tr h="710281">
                  <a:tc>
                    <a:txBody>
                      <a:bodyPr/>
                      <a:lstStyle/>
                      <a:p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419825762"/>
                    </a:ext>
                  </a:extLst>
                </a:tr>
              </a:tbl>
            </a:graphicData>
          </a:graphic>
        </p:graphicFrame>
        <p:graphicFrame>
          <p:nvGraphicFramePr>
            <p:cNvPr id="16" name="内容占位符 5">
              <a:extLst>
                <a:ext uri="{FF2B5EF4-FFF2-40B4-BE49-F238E27FC236}">
                  <a16:creationId xmlns:a16="http://schemas.microsoft.com/office/drawing/2014/main" id="{D6151FE6-7DCC-4719-BD8A-222D79BAB02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67038179"/>
                </p:ext>
              </p:extLst>
            </p:nvPr>
          </p:nvGraphicFramePr>
          <p:xfrm>
            <a:off x="2002736" y="3780848"/>
            <a:ext cx="845775" cy="908765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698136">
                    <a:extLst>
                      <a:ext uri="{9D8B030D-6E8A-4147-A177-3AD203B41FA5}">
                        <a16:colId xmlns:a16="http://schemas.microsoft.com/office/drawing/2014/main" val="3140220674"/>
                      </a:ext>
                    </a:extLst>
                  </a:gridCol>
                  <a:gridCol w="698136">
                    <a:extLst>
                      <a:ext uri="{9D8B030D-6E8A-4147-A177-3AD203B41FA5}">
                        <a16:colId xmlns:a16="http://schemas.microsoft.com/office/drawing/2014/main" val="3899611343"/>
                      </a:ext>
                    </a:extLst>
                  </a:gridCol>
                </a:tblGrid>
                <a:tr h="708513"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24678936"/>
                    </a:ext>
                  </a:extLst>
                </a:tr>
                <a:tr h="708513">
                  <a:tc>
                    <a:txBody>
                      <a:bodyPr/>
                      <a:lstStyle/>
                      <a:p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419825762"/>
                    </a:ext>
                  </a:extLst>
                </a:tr>
              </a:tbl>
            </a:graphicData>
          </a:graphic>
        </p:graphicFrame>
        <p:graphicFrame>
          <p:nvGraphicFramePr>
            <p:cNvPr id="17" name="内容占位符 5">
              <a:extLst>
                <a:ext uri="{FF2B5EF4-FFF2-40B4-BE49-F238E27FC236}">
                  <a16:creationId xmlns:a16="http://schemas.microsoft.com/office/drawing/2014/main" id="{22F1980A-590F-4CE5-A357-F12A9450138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75910277"/>
                </p:ext>
              </p:extLst>
            </p:nvPr>
          </p:nvGraphicFramePr>
          <p:xfrm>
            <a:off x="3008777" y="3780847"/>
            <a:ext cx="845775" cy="908766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698136">
                    <a:extLst>
                      <a:ext uri="{9D8B030D-6E8A-4147-A177-3AD203B41FA5}">
                        <a16:colId xmlns:a16="http://schemas.microsoft.com/office/drawing/2014/main" val="3140220674"/>
                      </a:ext>
                    </a:extLst>
                  </a:gridCol>
                  <a:gridCol w="698136">
                    <a:extLst>
                      <a:ext uri="{9D8B030D-6E8A-4147-A177-3AD203B41FA5}">
                        <a16:colId xmlns:a16="http://schemas.microsoft.com/office/drawing/2014/main" val="3899611343"/>
                      </a:ext>
                    </a:extLst>
                  </a:gridCol>
                </a:tblGrid>
                <a:tr h="708514"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307541698"/>
                    </a:ext>
                  </a:extLst>
                </a:tr>
                <a:tr h="708514">
                  <a:tc>
                    <a:txBody>
                      <a:bodyPr/>
                      <a:lstStyle/>
                      <a:p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419825762"/>
                    </a:ext>
                  </a:extLst>
                </a:tr>
              </a:tbl>
            </a:graphicData>
          </a:graphic>
        </p:graphicFrame>
      </p:grpSp>
      <p:sp>
        <p:nvSpPr>
          <p:cNvPr id="18" name="标题 1">
            <a:extLst>
              <a:ext uri="{FF2B5EF4-FFF2-40B4-BE49-F238E27FC236}">
                <a16:creationId xmlns:a16="http://schemas.microsoft.com/office/drawing/2014/main" id="{25690B5B-97CD-4381-87CD-06BD47FB4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88" y="-28768"/>
            <a:ext cx="10515600" cy="1325562"/>
          </a:xfrm>
        </p:spPr>
        <p:txBody>
          <a:bodyPr/>
          <a:lstStyle/>
          <a:p>
            <a:r>
              <a:rPr lang="en-US" altLang="zh-CN" dirty="0"/>
              <a:t>2D  QED  </a:t>
            </a:r>
            <a:r>
              <a:rPr lang="en-US" altLang="zh-CN" dirty="0" err="1"/>
              <a:t>Dslash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CAD947F-B3F9-4CBB-A757-1146BD076567}"/>
              </a:ext>
            </a:extLst>
          </p:cNvPr>
          <p:cNvSpPr txBox="1"/>
          <p:nvPr/>
        </p:nvSpPr>
        <p:spPr>
          <a:xfrm>
            <a:off x="6802503" y="1266074"/>
            <a:ext cx="4580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3 X 3 lattice as an example</a:t>
            </a:r>
            <a:endParaRPr lang="zh-CN" altLang="en-US" sz="3200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6E11963-695E-495D-A047-BE9C062DF81A}"/>
              </a:ext>
            </a:extLst>
          </p:cNvPr>
          <p:cNvSpPr txBox="1"/>
          <p:nvPr/>
        </p:nvSpPr>
        <p:spPr>
          <a:xfrm>
            <a:off x="204307" y="1068903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(0,0,0,0)</a:t>
            </a:r>
            <a:endParaRPr lang="zh-CN" altLang="en-US" sz="1000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6A4AB40-3CB3-452D-8FEA-E7D123AFA9FA}"/>
              </a:ext>
            </a:extLst>
          </p:cNvPr>
          <p:cNvSpPr txBox="1"/>
          <p:nvPr/>
        </p:nvSpPr>
        <p:spPr>
          <a:xfrm>
            <a:off x="966051" y="1066688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(1,0,0,0)</a:t>
            </a:r>
            <a:endParaRPr lang="zh-CN" altLang="en-US" sz="1000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2FAC235-6AF2-4884-8119-B46B2C1C19B1}"/>
              </a:ext>
            </a:extLst>
          </p:cNvPr>
          <p:cNvSpPr txBox="1"/>
          <p:nvPr/>
        </p:nvSpPr>
        <p:spPr>
          <a:xfrm>
            <a:off x="8009080" y="2515154"/>
            <a:ext cx="2368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/>
              <a:t>( x, t, x’, t’)</a:t>
            </a:r>
            <a:endParaRPr lang="zh-CN" altLang="en-US" sz="40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B6042BB-5EA6-424F-B525-E4BFE3769ECE}"/>
              </a:ext>
            </a:extLst>
          </p:cNvPr>
          <p:cNvSpPr txBox="1"/>
          <p:nvPr/>
        </p:nvSpPr>
        <p:spPr>
          <a:xfrm>
            <a:off x="1704060" y="1066687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(2,0,0,0)</a:t>
            </a:r>
            <a:endParaRPr lang="zh-CN" altLang="en-US" sz="1000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05FA1DE-C552-4553-A5C4-77C13BF4BE66}"/>
              </a:ext>
            </a:extLst>
          </p:cNvPr>
          <p:cNvSpPr txBox="1"/>
          <p:nvPr/>
        </p:nvSpPr>
        <p:spPr>
          <a:xfrm>
            <a:off x="2391076" y="1040969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(0,1,0,0)</a:t>
            </a:r>
            <a:endParaRPr lang="zh-CN" altLang="en-US" sz="1000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F68228E-F40B-4C7D-AB0A-9FE42079695A}"/>
              </a:ext>
            </a:extLst>
          </p:cNvPr>
          <p:cNvSpPr txBox="1"/>
          <p:nvPr/>
        </p:nvSpPr>
        <p:spPr>
          <a:xfrm>
            <a:off x="2910378" y="1045771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(1,1,0,0)</a:t>
            </a:r>
            <a:endParaRPr lang="zh-CN" altLang="en-US" sz="1000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ACE9F97-9FD2-4E1E-8259-B7E28A8E731B}"/>
              </a:ext>
            </a:extLst>
          </p:cNvPr>
          <p:cNvSpPr txBox="1"/>
          <p:nvPr/>
        </p:nvSpPr>
        <p:spPr>
          <a:xfrm>
            <a:off x="3446421" y="1038230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(2,1,0,0)</a:t>
            </a:r>
            <a:endParaRPr lang="zh-CN" altLang="en-US" sz="1000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D55F148-8666-4EFD-940F-BBA9F03C45AC}"/>
              </a:ext>
            </a:extLst>
          </p:cNvPr>
          <p:cNvSpPr txBox="1"/>
          <p:nvPr/>
        </p:nvSpPr>
        <p:spPr>
          <a:xfrm>
            <a:off x="3982464" y="1045771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(0,2,0,0)</a:t>
            </a:r>
            <a:endParaRPr lang="zh-CN" altLang="en-US" sz="1000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5A59356-9F74-4C14-8A36-837C29AB4500}"/>
              </a:ext>
            </a:extLst>
          </p:cNvPr>
          <p:cNvSpPr txBox="1"/>
          <p:nvPr/>
        </p:nvSpPr>
        <p:spPr>
          <a:xfrm>
            <a:off x="4586241" y="1052955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(1,2,0,0)</a:t>
            </a:r>
            <a:endParaRPr lang="zh-CN" altLang="en-US" sz="1000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07852A0-60B6-46EA-B0B4-9C573CEA34F1}"/>
              </a:ext>
            </a:extLst>
          </p:cNvPr>
          <p:cNvSpPr txBox="1"/>
          <p:nvPr/>
        </p:nvSpPr>
        <p:spPr>
          <a:xfrm>
            <a:off x="5181622" y="1045809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(2,2,0,0)</a:t>
            </a:r>
            <a:endParaRPr lang="zh-CN" altLang="en-US" sz="1000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84C82EC-8E68-4B39-AA75-A6774B1B0241}"/>
              </a:ext>
            </a:extLst>
          </p:cNvPr>
          <p:cNvSpPr txBox="1"/>
          <p:nvPr/>
        </p:nvSpPr>
        <p:spPr>
          <a:xfrm>
            <a:off x="136227" y="1811906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(0,0,1,0)</a:t>
            </a:r>
            <a:endParaRPr lang="zh-CN" altLang="en-US" sz="1000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A4E1297-73A9-4BBD-8B65-CA818ABAB37D}"/>
              </a:ext>
            </a:extLst>
          </p:cNvPr>
          <p:cNvSpPr txBox="1"/>
          <p:nvPr/>
        </p:nvSpPr>
        <p:spPr>
          <a:xfrm>
            <a:off x="139747" y="2515910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(0,0,2,0)</a:t>
            </a:r>
            <a:endParaRPr lang="zh-CN" altLang="en-US" sz="1000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CC19C2F-51B0-4EA7-81D5-46097943B8D3}"/>
              </a:ext>
            </a:extLst>
          </p:cNvPr>
          <p:cNvSpPr txBox="1"/>
          <p:nvPr/>
        </p:nvSpPr>
        <p:spPr>
          <a:xfrm>
            <a:off x="948240" y="1820663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(1,0,1,0)</a:t>
            </a:r>
            <a:endParaRPr lang="zh-CN" altLang="en-US" sz="1000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B52EACD-9444-4C8B-892D-FFC590C16524}"/>
              </a:ext>
            </a:extLst>
          </p:cNvPr>
          <p:cNvSpPr txBox="1"/>
          <p:nvPr/>
        </p:nvSpPr>
        <p:spPr>
          <a:xfrm>
            <a:off x="1689878" y="1813174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(2,0,1,0)</a:t>
            </a:r>
            <a:endParaRPr lang="zh-CN" altLang="en-US" sz="1000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8EA31EF6-46C3-4D3D-B9C3-09A08C0B20B5}"/>
              </a:ext>
            </a:extLst>
          </p:cNvPr>
          <p:cNvSpPr txBox="1"/>
          <p:nvPr/>
        </p:nvSpPr>
        <p:spPr>
          <a:xfrm>
            <a:off x="6884017" y="5151675"/>
            <a:ext cx="5122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D  is  (9  X 2) x (9 X 2 )   Matrix</a:t>
            </a:r>
            <a:endParaRPr lang="zh-CN" altLang="en-US" sz="3200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63BA311-85F7-4F32-B83C-A27F09799586}"/>
              </a:ext>
            </a:extLst>
          </p:cNvPr>
          <p:cNvSpPr txBox="1"/>
          <p:nvPr/>
        </p:nvSpPr>
        <p:spPr>
          <a:xfrm>
            <a:off x="129157" y="2809931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(0,0,0,1)</a:t>
            </a:r>
            <a:endParaRPr lang="zh-CN" altLang="en-US" sz="1000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EDEE96F-16B3-4AF6-8F8F-B5BBE2C86804}"/>
              </a:ext>
            </a:extLst>
          </p:cNvPr>
          <p:cNvSpPr txBox="1"/>
          <p:nvPr/>
        </p:nvSpPr>
        <p:spPr>
          <a:xfrm>
            <a:off x="129156" y="3448153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(0,0,1,1)</a:t>
            </a:r>
            <a:endParaRPr lang="zh-CN" altLang="en-US" sz="1000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138B3C5F-044C-45A4-91BF-1F81E161DC5A}"/>
              </a:ext>
            </a:extLst>
          </p:cNvPr>
          <p:cNvSpPr txBox="1"/>
          <p:nvPr/>
        </p:nvSpPr>
        <p:spPr>
          <a:xfrm>
            <a:off x="129155" y="4110635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(0,0,2,1)</a:t>
            </a:r>
            <a:endParaRPr lang="zh-CN" altLang="en-US" sz="1000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27A3752-9B67-40B8-911A-0B0E40A61FDA}"/>
              </a:ext>
            </a:extLst>
          </p:cNvPr>
          <p:cNvSpPr txBox="1"/>
          <p:nvPr/>
        </p:nvSpPr>
        <p:spPr>
          <a:xfrm>
            <a:off x="938656" y="2520986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(1,0,2,0)</a:t>
            </a:r>
            <a:endParaRPr lang="zh-CN" altLang="en-US" sz="1000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C179699E-5181-428D-88CF-8B893583F75E}"/>
              </a:ext>
            </a:extLst>
          </p:cNvPr>
          <p:cNvSpPr txBox="1"/>
          <p:nvPr/>
        </p:nvSpPr>
        <p:spPr>
          <a:xfrm>
            <a:off x="1689877" y="2528873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(2,0,2,0)</a:t>
            </a:r>
            <a:endParaRPr lang="zh-CN" altLang="en-US" sz="1000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A69F228-813D-4493-934B-3F1225C01369}"/>
              </a:ext>
            </a:extLst>
          </p:cNvPr>
          <p:cNvSpPr txBox="1"/>
          <p:nvPr/>
        </p:nvSpPr>
        <p:spPr>
          <a:xfrm>
            <a:off x="948239" y="3425177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(1,0,1,1)</a:t>
            </a:r>
            <a:endParaRPr lang="zh-CN" altLang="en-US" sz="1000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A0CD41D5-59F6-4DF2-9FB3-B9AF3F69EF61}"/>
              </a:ext>
            </a:extLst>
          </p:cNvPr>
          <p:cNvSpPr txBox="1"/>
          <p:nvPr/>
        </p:nvSpPr>
        <p:spPr>
          <a:xfrm>
            <a:off x="2473081" y="1798813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(0,1,1,0)</a:t>
            </a:r>
            <a:endParaRPr lang="zh-CN" altLang="en-US" sz="1000" dirty="0"/>
          </a:p>
        </p:txBody>
      </p:sp>
      <p:sp>
        <p:nvSpPr>
          <p:cNvPr id="51" name="右大括号 50">
            <a:extLst>
              <a:ext uri="{FF2B5EF4-FFF2-40B4-BE49-F238E27FC236}">
                <a16:creationId xmlns:a16="http://schemas.microsoft.com/office/drawing/2014/main" id="{0E1F70D0-44C0-406A-8CA1-7D1483B51CE4}"/>
              </a:ext>
            </a:extLst>
          </p:cNvPr>
          <p:cNvSpPr/>
          <p:nvPr/>
        </p:nvSpPr>
        <p:spPr>
          <a:xfrm>
            <a:off x="5960837" y="1312908"/>
            <a:ext cx="224775" cy="14297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E3F86E7-09E4-4A50-B524-6D1DB428399A}"/>
              </a:ext>
            </a:extLst>
          </p:cNvPr>
          <p:cNvSpPr txBox="1"/>
          <p:nvPr/>
        </p:nvSpPr>
        <p:spPr>
          <a:xfrm>
            <a:off x="5646726" y="248549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CD6F43D-ABC0-4CA6-B1E1-8B42FBE9EB59}"/>
              </a:ext>
            </a:extLst>
          </p:cNvPr>
          <p:cNvSpPr txBox="1"/>
          <p:nvPr/>
        </p:nvSpPr>
        <p:spPr>
          <a:xfrm>
            <a:off x="5636352" y="179881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</a:t>
            </a:r>
            <a:endParaRPr lang="zh-CN" altLang="en-US" dirty="0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1178E3CD-3615-41C3-B8C1-7DBEB0C37407}"/>
              </a:ext>
            </a:extLst>
          </p:cNvPr>
          <p:cNvSpPr txBox="1"/>
          <p:nvPr/>
        </p:nvSpPr>
        <p:spPr>
          <a:xfrm>
            <a:off x="5615376" y="116966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</a:t>
            </a:r>
            <a:endParaRPr lang="zh-CN" altLang="en-US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F70A4BFA-D49C-48CB-80AC-9B1F795E8C21}"/>
              </a:ext>
            </a:extLst>
          </p:cNvPr>
          <p:cNvSpPr txBox="1"/>
          <p:nvPr/>
        </p:nvSpPr>
        <p:spPr>
          <a:xfrm>
            <a:off x="6247021" y="183213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</a:t>
            </a:r>
            <a:endParaRPr lang="zh-CN" altLang="en-US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3E4EEA1-625C-4CD7-A16D-239806DC0CA9}"/>
              </a:ext>
            </a:extLst>
          </p:cNvPr>
          <p:cNvSpPr txBox="1"/>
          <p:nvPr/>
        </p:nvSpPr>
        <p:spPr>
          <a:xfrm>
            <a:off x="576072" y="5907050"/>
            <a:ext cx="34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x’</a:t>
            </a:r>
            <a:endParaRPr lang="zh-CN" altLang="en-US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5D5BF991-7D7D-444D-92A8-829599B07254}"/>
              </a:ext>
            </a:extLst>
          </p:cNvPr>
          <p:cNvSpPr txBox="1"/>
          <p:nvPr/>
        </p:nvSpPr>
        <p:spPr>
          <a:xfrm>
            <a:off x="1315122" y="5930177"/>
            <a:ext cx="34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x’</a:t>
            </a:r>
            <a:endParaRPr lang="zh-CN" altLang="en-US" dirty="0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4774DB71-5D4A-46D9-92C8-9932346073C0}"/>
              </a:ext>
            </a:extLst>
          </p:cNvPr>
          <p:cNvSpPr txBox="1"/>
          <p:nvPr/>
        </p:nvSpPr>
        <p:spPr>
          <a:xfrm>
            <a:off x="2043545" y="5907050"/>
            <a:ext cx="34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x’</a:t>
            </a:r>
            <a:endParaRPr lang="zh-CN" altLang="en-US" dirty="0"/>
          </a:p>
        </p:txBody>
      </p:sp>
      <p:sp>
        <p:nvSpPr>
          <p:cNvPr id="60" name="右大括号 59">
            <a:extLst>
              <a:ext uri="{FF2B5EF4-FFF2-40B4-BE49-F238E27FC236}">
                <a16:creationId xmlns:a16="http://schemas.microsoft.com/office/drawing/2014/main" id="{94613E7E-F820-4660-B6CD-008E97383781}"/>
              </a:ext>
            </a:extLst>
          </p:cNvPr>
          <p:cNvSpPr/>
          <p:nvPr/>
        </p:nvSpPr>
        <p:spPr>
          <a:xfrm rot="5400000">
            <a:off x="1376499" y="5673905"/>
            <a:ext cx="224775" cy="14297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C3D56A8-D1A2-4BDF-8D33-8E1E85707AFB}"/>
              </a:ext>
            </a:extLst>
          </p:cNvPr>
          <p:cNvSpPr txBox="1"/>
          <p:nvPr/>
        </p:nvSpPr>
        <p:spPr>
          <a:xfrm>
            <a:off x="1362543" y="648866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t’</a:t>
            </a:r>
            <a:endParaRPr lang="zh-CN" altLang="en-US" dirty="0"/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C7302387-E8F8-40A9-B133-B39FDFABFC83}"/>
              </a:ext>
            </a:extLst>
          </p:cNvPr>
          <p:cNvCxnSpPr>
            <a:cxnSpLocks/>
          </p:cNvCxnSpPr>
          <p:nvPr/>
        </p:nvCxnSpPr>
        <p:spPr>
          <a:xfrm flipV="1">
            <a:off x="5630011" y="2756910"/>
            <a:ext cx="1106691" cy="8953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36950380-9890-4D3A-9F01-2CC3FCAB1FA6}"/>
              </a:ext>
            </a:extLst>
          </p:cNvPr>
          <p:cNvCxnSpPr>
            <a:cxnSpLocks/>
          </p:cNvCxnSpPr>
          <p:nvPr/>
        </p:nvCxnSpPr>
        <p:spPr>
          <a:xfrm flipV="1">
            <a:off x="5615373" y="3629608"/>
            <a:ext cx="2157027" cy="162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椭圆 66">
            <a:extLst>
              <a:ext uri="{FF2B5EF4-FFF2-40B4-BE49-F238E27FC236}">
                <a16:creationId xmlns:a16="http://schemas.microsoft.com/office/drawing/2014/main" id="{70BD31D1-796B-44F8-AC7A-A9CDB3FB8DC1}"/>
              </a:ext>
            </a:extLst>
          </p:cNvPr>
          <p:cNvSpPr/>
          <p:nvPr/>
        </p:nvSpPr>
        <p:spPr>
          <a:xfrm>
            <a:off x="6884017" y="3007530"/>
            <a:ext cx="338578" cy="338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78" name="直接箭头连接符 77">
            <a:extLst>
              <a:ext uri="{FF2B5EF4-FFF2-40B4-BE49-F238E27FC236}">
                <a16:creationId xmlns:a16="http://schemas.microsoft.com/office/drawing/2014/main" id="{04AF913B-BD8D-4423-B661-0061AF593FA8}"/>
              </a:ext>
            </a:extLst>
          </p:cNvPr>
          <p:cNvCxnSpPr>
            <a:cxnSpLocks/>
          </p:cNvCxnSpPr>
          <p:nvPr/>
        </p:nvCxnSpPr>
        <p:spPr>
          <a:xfrm>
            <a:off x="7357737" y="3122801"/>
            <a:ext cx="0" cy="423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直接箭头连接符 79">
            <a:extLst>
              <a:ext uri="{FF2B5EF4-FFF2-40B4-BE49-F238E27FC236}">
                <a16:creationId xmlns:a16="http://schemas.microsoft.com/office/drawing/2014/main" id="{762925AC-C389-47B0-9106-FF260A37C215}"/>
              </a:ext>
            </a:extLst>
          </p:cNvPr>
          <p:cNvCxnSpPr>
            <a:cxnSpLocks/>
          </p:cNvCxnSpPr>
          <p:nvPr/>
        </p:nvCxnSpPr>
        <p:spPr>
          <a:xfrm flipV="1">
            <a:off x="7495592" y="2742636"/>
            <a:ext cx="0" cy="433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2980A92F-912C-4B77-BA6B-ED037EE50265}"/>
                  </a:ext>
                </a:extLst>
              </p:cNvPr>
              <p:cNvSpPr txBox="1"/>
              <p:nvPr/>
            </p:nvSpPr>
            <p:spPr>
              <a:xfrm>
                <a:off x="7281919" y="4191457"/>
                <a:ext cx="49048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320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 ( 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𝑃𝑢𝑎𝑙𝑖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𝑚𝑎𝑡𝑟𝑖𝑥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2980A92F-912C-4B77-BA6B-ED037EE50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919" y="4191457"/>
                <a:ext cx="490481" cy="492443"/>
              </a:xfrm>
              <a:prstGeom prst="rect">
                <a:avLst/>
              </a:prstGeom>
              <a:blipFill>
                <a:blip r:embed="rId2"/>
                <a:stretch>
                  <a:fillRect r="-5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1406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CF0231-B39F-ED6F-5BAC-7D7CDC1C3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inversion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8FAD01-471C-23DC-C966-186AEA5BB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inversion</a:t>
            </a:r>
            <a:r>
              <a:rPr lang="zh-CN" altLang="en-US" dirty="0"/>
              <a:t> </a:t>
            </a:r>
            <a:r>
              <a:rPr lang="en-US" altLang="zh-CN" dirty="0"/>
              <a:t>for M ( </a:t>
            </a:r>
            <a:r>
              <a:rPr lang="en-US" altLang="zh-CN" dirty="0" err="1"/>
              <a:t>Dslash</a:t>
            </a:r>
            <a:r>
              <a:rPr lang="en-US" altLang="zh-CN" dirty="0"/>
              <a:t> )</a:t>
            </a:r>
          </a:p>
          <a:p>
            <a:endParaRPr lang="en-US" altLang="zh-CN" dirty="0"/>
          </a:p>
          <a:p>
            <a:r>
              <a:rPr lang="en-US" altLang="zh-CN" dirty="0"/>
              <a:t>The Mass terms are diagonal elements </a:t>
            </a:r>
          </a:p>
          <a:p>
            <a:endParaRPr lang="en-US" altLang="zh-CN" dirty="0"/>
          </a:p>
          <a:p>
            <a:r>
              <a:rPr lang="en-US" altLang="zh-CN" dirty="0"/>
              <a:t>It is easy to do inversion for the larger valance mass   </a:t>
            </a:r>
            <a:r>
              <a:rPr lang="zh-CN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2664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03C168-C6DA-4518-B374-24C99B89D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             Conjugate   Gradient   Method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926379A-31E0-414B-A0F6-803F61512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77" y="1773441"/>
            <a:ext cx="10858500" cy="3495675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00D1493B-ABF8-4431-80BD-657FF40A983C}"/>
              </a:ext>
            </a:extLst>
          </p:cNvPr>
          <p:cNvCxnSpPr/>
          <p:nvPr/>
        </p:nvCxnSpPr>
        <p:spPr>
          <a:xfrm>
            <a:off x="8086987" y="2189527"/>
            <a:ext cx="327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360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70649F8-3D82-458D-890A-FAB5B9AB0966}"/>
              </a:ext>
            </a:extLst>
          </p:cNvPr>
          <p:cNvSpPr txBox="1"/>
          <p:nvPr/>
        </p:nvSpPr>
        <p:spPr>
          <a:xfrm>
            <a:off x="2702858" y="484094"/>
            <a:ext cx="5601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/>
              <a:t>Lattice QCD 3 steps</a:t>
            </a:r>
            <a:endParaRPr lang="zh-CN" altLang="en-US" sz="54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8E75EEC-D344-4E39-8FEE-472D3575BFD8}"/>
              </a:ext>
            </a:extLst>
          </p:cNvPr>
          <p:cNvSpPr txBox="1"/>
          <p:nvPr/>
        </p:nvSpPr>
        <p:spPr>
          <a:xfrm>
            <a:off x="1828800" y="2447365"/>
            <a:ext cx="436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1 product configurations </a:t>
            </a:r>
            <a:endParaRPr lang="zh-CN" altLang="en-US" sz="32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D2C86B7-969A-4AEA-895D-A5F5C7124FE5}"/>
              </a:ext>
            </a:extLst>
          </p:cNvPr>
          <p:cNvSpPr txBox="1"/>
          <p:nvPr/>
        </p:nvSpPr>
        <p:spPr>
          <a:xfrm>
            <a:off x="1828800" y="3429000"/>
            <a:ext cx="8476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2 do inversion or  Calculate Green function S(</a:t>
            </a:r>
            <a:r>
              <a:rPr lang="en-US" altLang="zh-CN" sz="3200" dirty="0" err="1"/>
              <a:t>x,y</a:t>
            </a:r>
            <a:r>
              <a:rPr lang="en-US" altLang="zh-CN" sz="3200" dirty="0"/>
              <a:t>)</a:t>
            </a:r>
            <a:endParaRPr lang="zh-CN" altLang="en-US" sz="32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BD33275-0A3C-4979-9216-3717FC17DE8F}"/>
              </a:ext>
            </a:extLst>
          </p:cNvPr>
          <p:cNvSpPr txBox="1"/>
          <p:nvPr/>
        </p:nvSpPr>
        <p:spPr>
          <a:xfrm>
            <a:off x="1828800" y="4536141"/>
            <a:ext cx="3141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3  Do contraction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51131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C00C386-F287-4BCB-BB50-7D6F6C31C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98" y="1442499"/>
            <a:ext cx="3388527" cy="78382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BF23BEB-CE27-4AF4-BF61-6B92D50EF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98" y="3195807"/>
            <a:ext cx="7820025" cy="9810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5889F97-B0DE-4895-9F79-1469B2BDD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629" y="5069140"/>
            <a:ext cx="5629275" cy="6000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28BAA42-CEF6-4BC8-8475-2260856A8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026" y="4088065"/>
            <a:ext cx="3848100" cy="76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86560A-2CE4-4DF3-AA5D-36467F035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635" y="5949105"/>
            <a:ext cx="4524375" cy="55245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CA43DED-3273-4B7E-A3FE-3AECED40B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698" y="0"/>
            <a:ext cx="2657965" cy="151504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4E600C5-825E-48D4-9FCE-C431DDE22840}"/>
              </a:ext>
            </a:extLst>
          </p:cNvPr>
          <p:cNvSpPr txBox="1"/>
          <p:nvPr/>
        </p:nvSpPr>
        <p:spPr>
          <a:xfrm>
            <a:off x="3890267" y="386708"/>
            <a:ext cx="5408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The problem  we need to solve </a:t>
            </a:r>
            <a:endParaRPr lang="zh-CN" altLang="en-US" sz="32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480EC48-A5F6-4364-BD35-B03C88CAD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952" y="2418322"/>
            <a:ext cx="10731690" cy="71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83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BF23BEB-CE27-4AF4-BF61-6B92D50EF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13" y="193698"/>
            <a:ext cx="7820025" cy="9810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5889F97-B0DE-4895-9F79-1469B2BDD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561" y="2033628"/>
            <a:ext cx="5629275" cy="6000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28BAA42-CEF6-4BC8-8475-2260856A8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561" y="1073663"/>
            <a:ext cx="3848100" cy="76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86560A-2CE4-4DF3-AA5D-36467F035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561" y="2841519"/>
            <a:ext cx="4524375" cy="55245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335152A-8731-4431-BFDC-C785F16AA40D}"/>
              </a:ext>
            </a:extLst>
          </p:cNvPr>
          <p:cNvSpPr txBox="1"/>
          <p:nvPr/>
        </p:nvSpPr>
        <p:spPr>
          <a:xfrm>
            <a:off x="497004" y="3601785"/>
            <a:ext cx="11694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/>
              <a:t>With these conditions, you will found the all r are orthogonal  </a:t>
            </a:r>
            <a:endParaRPr lang="zh-CN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5CF980C-A71D-4DFC-BE1E-4160C7DDF0C5}"/>
                  </a:ext>
                </a:extLst>
              </p:cNvPr>
              <p:cNvSpPr txBox="1"/>
              <p:nvPr/>
            </p:nvSpPr>
            <p:spPr>
              <a:xfrm>
                <a:off x="2860646" y="4729846"/>
                <a:ext cx="4723002" cy="4863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e>
                    </m:d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CN" altLang="en-US" sz="2800" dirty="0"/>
                  <a:t>  </a:t>
                </a:r>
                <a:r>
                  <a:rPr lang="en-US" altLang="zh-CN" sz="2800" dirty="0"/>
                  <a:t>when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5CF980C-A71D-4DFC-BE1E-4160C7DDF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646" y="4729846"/>
                <a:ext cx="4723002" cy="486352"/>
              </a:xfrm>
              <a:prstGeom prst="rect">
                <a:avLst/>
              </a:prstGeom>
              <a:blipFill>
                <a:blip r:embed="rId6"/>
                <a:stretch>
                  <a:fillRect t="-15000" b="-3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9335E26-E992-4EEF-A9A9-FCA909A241CE}"/>
                  </a:ext>
                </a:extLst>
              </p:cNvPr>
              <p:cNvSpPr txBox="1"/>
              <p:nvPr/>
            </p:nvSpPr>
            <p:spPr>
              <a:xfrm>
                <a:off x="632499" y="5719028"/>
                <a:ext cx="11087394" cy="690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Since the degree of freedom is limited,  the number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also limited. When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, the solution is found.</a:t>
                </a:r>
              </a:p>
              <a:p>
                <a:r>
                  <a:rPr lang="en-US" altLang="zh-CN" dirty="0"/>
                  <a:t>However, we do not need the precise solution, when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dirty="0"/>
                  <a:t> is small enough,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can be an approximate solution.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9335E26-E992-4EEF-A9A9-FCA909A24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99" y="5719028"/>
                <a:ext cx="11087394" cy="690895"/>
              </a:xfrm>
              <a:prstGeom prst="rect">
                <a:avLst/>
              </a:prstGeom>
              <a:blipFill>
                <a:blip r:embed="rId7"/>
                <a:stretch>
                  <a:fillRect l="-495" t="-2655" r="-165" b="-115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4836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13FC5B-BCC0-4C64-A6D8-1153C3750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2"/>
          </a:xfrm>
        </p:spPr>
        <p:txBody>
          <a:bodyPr/>
          <a:lstStyle/>
          <a:p>
            <a:r>
              <a:rPr lang="en-US" altLang="zh-CN" dirty="0"/>
              <a:t>  CG 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853026D-4F0D-40A9-A31A-C9AA7E10D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894" y="513023"/>
            <a:ext cx="8008776" cy="61664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F876569-8C26-4854-B513-79301F3CCB67}"/>
              </a:ext>
            </a:extLst>
          </p:cNvPr>
          <p:cNvSpPr txBox="1"/>
          <p:nvPr/>
        </p:nvSpPr>
        <p:spPr>
          <a:xfrm>
            <a:off x="9311265" y="1325562"/>
            <a:ext cx="1803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here M=1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336110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E614D25-777E-447C-A553-FB399F158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63" y="594669"/>
            <a:ext cx="11019453" cy="189096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3300C37-724F-4ED2-B940-9D0479393B19}"/>
              </a:ext>
            </a:extLst>
          </p:cNvPr>
          <p:cNvSpPr txBox="1"/>
          <p:nvPr/>
        </p:nvSpPr>
        <p:spPr>
          <a:xfrm>
            <a:off x="1605885" y="3386466"/>
            <a:ext cx="8980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D is not</a:t>
            </a:r>
            <a:r>
              <a:rPr lang="zh-CN" altLang="en-US" sz="3600" dirty="0"/>
              <a:t> </a:t>
            </a:r>
            <a:r>
              <a:rPr lang="en-US" altLang="zh-CN" sz="3600" dirty="0"/>
              <a:t>a symmetric positive definite matrix, so we can not use CG algorithm.  But we can solve </a:t>
            </a:r>
            <a:r>
              <a:rPr lang="zh-CN" altLang="en-US" sz="36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11AD6BB-A961-450A-A09A-CCC58C27E382}"/>
                  </a:ext>
                </a:extLst>
              </p:cNvPr>
              <p:cNvSpPr txBox="1"/>
              <p:nvPr/>
            </p:nvSpPr>
            <p:spPr>
              <a:xfrm>
                <a:off x="3560582" y="4959155"/>
                <a:ext cx="3522606" cy="6314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4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altLang="zh-CN" sz="4000" b="0" i="1" smtClean="0">
                          <a:latin typeface="Cambria Math" panose="02040503050406030204" pitchFamily="18" charset="0"/>
                        </a:rPr>
                        <m:t>𝐷𝑥</m:t>
                      </m:r>
                      <m:r>
                        <a:rPr lang="en-US" altLang="zh-CN" sz="40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40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altLang="zh-CN" sz="40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zh-CN" altLang="en-US" sz="40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11AD6BB-A961-450A-A09A-CCC58C27E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582" y="4959155"/>
                <a:ext cx="3522606" cy="6314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2635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008F78-6D84-CC98-199E-65FD74E03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Multigrid Algorithm 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804D9E2-7DBD-1D4E-E906-EBB31D911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143" y="1392696"/>
            <a:ext cx="7770828" cy="5040338"/>
          </a:xfrm>
        </p:spPr>
      </p:pic>
    </p:spTree>
    <p:extLst>
      <p:ext uri="{BB962C8B-B14F-4D97-AF65-F5344CB8AC3E}">
        <p14:creationId xmlns:p14="http://schemas.microsoft.com/office/powerpoint/2010/main" val="305076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9404" b="5684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6884" y="327259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开发计划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F5E3D81-1C01-476E-856B-4B2E89AD1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689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40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43ED4-2C07-F993-A33D-803D01F6D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CA55AD25-AA83-5F50-6DA9-CD1951853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435" y="5419725"/>
            <a:ext cx="3586065" cy="1247775"/>
          </a:xfr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E39A45B-796A-082E-BB27-5BAA39D00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9" y="190500"/>
            <a:ext cx="3552760" cy="4064000"/>
          </a:xfrm>
          <a:prstGeom prst="rect">
            <a:avLst/>
          </a:prstGeom>
        </p:spPr>
      </p:pic>
      <p:sp>
        <p:nvSpPr>
          <p:cNvPr id="12" name="左大括号 11">
            <a:extLst>
              <a:ext uri="{FF2B5EF4-FFF2-40B4-BE49-F238E27FC236}">
                <a16:creationId xmlns:a16="http://schemas.microsoft.com/office/drawing/2014/main" id="{D74EEAAD-D1FE-B34D-2808-5002898E5A8C}"/>
              </a:ext>
            </a:extLst>
          </p:cNvPr>
          <p:cNvSpPr/>
          <p:nvPr/>
        </p:nvSpPr>
        <p:spPr>
          <a:xfrm>
            <a:off x="5604710" y="2673350"/>
            <a:ext cx="247650" cy="4064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84B5A69-AB9C-6A4B-9EFB-9E1BB2254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680089" y="4317553"/>
            <a:ext cx="3552760" cy="10391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869961C-CF02-0FF3-6856-EFF43F5CE3DD}"/>
              </a:ext>
            </a:extLst>
          </p:cNvPr>
          <p:cNvSpPr txBox="1"/>
          <p:nvPr/>
        </p:nvSpPr>
        <p:spPr>
          <a:xfrm>
            <a:off x="4788521" y="4351407"/>
            <a:ext cx="635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/>
              <a:t>or</a:t>
            </a:r>
            <a:endParaRPr lang="zh-CN" altLang="en-US" sz="40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81D4287-C169-2C02-437A-2BAC57CD3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50" y="1962150"/>
            <a:ext cx="48704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21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7B277-1FDA-133B-C0D1-EA1C40B17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Source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43748141-8B7B-0531-393E-A52DD4D8E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991" y="1497170"/>
            <a:ext cx="4995070" cy="49950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D64F901-42FE-3A5C-4DA1-172468E56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75025"/>
            <a:ext cx="4783931" cy="478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71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11FD5A-C776-DC8B-B1EF-C311C5AFB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0334CB8F-905D-74BE-A10D-2866FD62A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516" y="365760"/>
            <a:ext cx="4793830" cy="5530850"/>
          </a:xfrm>
        </p:spPr>
      </p:pic>
    </p:spTree>
    <p:extLst>
      <p:ext uri="{BB962C8B-B14F-4D97-AF65-F5344CB8AC3E}">
        <p14:creationId xmlns:p14="http://schemas.microsoft.com/office/powerpoint/2010/main" val="2555072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A10E3C-6985-8E4E-860B-0FDE7B7B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26B24F9-D6D3-97C7-4323-051108474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3392" y="225493"/>
            <a:ext cx="5263171" cy="3835400"/>
          </a:xfr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3AC044-335D-4824-FAE8-6F46D791B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286" y="4822740"/>
            <a:ext cx="3888759" cy="166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96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BFAEF55-9AA9-41BE-998D-2A5AEFB69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392114"/>
            <a:ext cx="8601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Lattice QCD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B73CC0-28DA-4EDC-B78E-3FD4AC313D4F}"/>
              </a:ext>
            </a:extLst>
          </p:cNvPr>
          <p:cNvSpPr txBox="1"/>
          <p:nvPr/>
        </p:nvSpPr>
        <p:spPr>
          <a:xfrm>
            <a:off x="1334926" y="4953072"/>
            <a:ext cx="3688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Each configuration is one possible path in the path integration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8D45180-2820-4854-AEC2-3BFB0AA69442}"/>
              </a:ext>
            </a:extLst>
          </p:cNvPr>
          <p:cNvGrpSpPr/>
          <p:nvPr/>
        </p:nvGrpSpPr>
        <p:grpSpPr>
          <a:xfrm>
            <a:off x="636715" y="1286581"/>
            <a:ext cx="4637609" cy="3115797"/>
            <a:chOff x="282797" y="1208684"/>
            <a:chExt cx="5533148" cy="331988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BE3C0CA-43F5-4D67-BE09-12A3B4767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797" y="1208684"/>
              <a:ext cx="5533148" cy="331988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B1DB55E-A565-4C09-95AE-7EBF59AB2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0072" y="1288215"/>
              <a:ext cx="593427" cy="412593"/>
            </a:xfrm>
            <a:prstGeom prst="rect">
              <a:avLst/>
            </a:prstGeom>
          </p:spPr>
        </p:pic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1E371C7C-3128-4B0B-9604-AF1C47D411BF}"/>
              </a:ext>
            </a:extLst>
          </p:cNvPr>
          <p:cNvSpPr txBox="1"/>
          <p:nvPr/>
        </p:nvSpPr>
        <p:spPr>
          <a:xfrm>
            <a:off x="5624783" y="2022439"/>
            <a:ext cx="4793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Lattice is made by configurations in super computers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493B74A-BA62-4675-BD70-155B399B7BF0}"/>
              </a:ext>
            </a:extLst>
          </p:cNvPr>
          <p:cNvSpPr txBox="1"/>
          <p:nvPr/>
        </p:nvSpPr>
        <p:spPr>
          <a:xfrm>
            <a:off x="5524704" y="3125189"/>
            <a:ext cx="5151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 configuration contain one possible gauge link value at every time-space point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Picture 2" descr="https://upload.wikimedia.org/wikipedia/commons/thumb/1/1c/Least_action_principle.svg/1024px-Least_action_principle.svg.png">
            <a:extLst>
              <a:ext uri="{FF2B5EF4-FFF2-40B4-BE49-F238E27FC236}">
                <a16:creationId xmlns:a16="http://schemas.microsoft.com/office/drawing/2014/main" id="{99EF19D4-E0B6-4817-925D-9C6C5274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669" y="4363588"/>
            <a:ext cx="3150478" cy="210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355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68AEED8-C925-4AEA-9227-6F827C372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EBCED0B-D09B-4C72-BB97-FEFDC3D319D7}"/>
              </a:ext>
            </a:extLst>
          </p:cNvPr>
          <p:cNvCxnSpPr>
            <a:cxnSpLocks/>
          </p:cNvCxnSpPr>
          <p:nvPr/>
        </p:nvCxnSpPr>
        <p:spPr>
          <a:xfrm>
            <a:off x="3953435" y="3859306"/>
            <a:ext cx="32004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184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1AE629-90DD-AE0B-9D66-76799AF89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2" y="25321"/>
            <a:ext cx="12180058" cy="680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79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B0992A-30FD-C125-4DDB-A1D0052D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Homework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58AE52-725A-C573-558B-BF99826CF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CG </a:t>
            </a:r>
          </a:p>
          <a:p>
            <a:r>
              <a:rPr lang="en-US" altLang="zh-CN" dirty="0"/>
              <a:t>MG </a:t>
            </a:r>
          </a:p>
          <a:p>
            <a:r>
              <a:rPr lang="en-US" altLang="zh-CN" dirty="0"/>
              <a:t>Light -0.2815</a:t>
            </a:r>
          </a:p>
          <a:p>
            <a:r>
              <a:rPr lang="en-US" altLang="zh-CN" dirty="0"/>
              <a:t>Heavy strange  -0.2310</a:t>
            </a:r>
          </a:p>
          <a:p>
            <a:r>
              <a:rPr lang="en-US" altLang="zh-CN" dirty="0"/>
              <a:t>Heavy charm     0.4763 </a:t>
            </a:r>
          </a:p>
          <a:p>
            <a:endParaRPr lang="en-US" altLang="zh-CN" dirty="0"/>
          </a:p>
          <a:p>
            <a:r>
              <a:rPr lang="en-US" altLang="zh-CN" dirty="0"/>
              <a:t>light mg, light cg, strange cg, charm cg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5832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910" y="-59339"/>
            <a:ext cx="10515600" cy="1325562"/>
          </a:xfrm>
        </p:spPr>
        <p:txBody>
          <a:bodyPr/>
          <a:lstStyle/>
          <a:p>
            <a:pPr lvl="0">
              <a:defRPr/>
            </a:pPr>
            <a:r>
              <a:rPr lang="zh-CN" altLang="en-US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格点 </a:t>
            </a:r>
            <a:r>
              <a:rPr lang="en-US" altLang="zh-CN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QCD </a:t>
            </a:r>
            <a:r>
              <a:rPr lang="zh-CN" altLang="en-US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（类比粒子物理实验）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CED20EE-9691-440B-B384-E2F39C72D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636" y="918796"/>
            <a:ext cx="3768437" cy="24271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646049-545B-4C1F-81B7-2C797A126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706" y="907205"/>
            <a:ext cx="3611417" cy="2376384"/>
          </a:xfrm>
          <a:prstGeom prst="rect">
            <a:avLst/>
          </a:prstGeom>
        </p:spPr>
      </p:pic>
      <p:sp>
        <p:nvSpPr>
          <p:cNvPr id="5" name="箭头: 右 4">
            <a:extLst>
              <a:ext uri="{FF2B5EF4-FFF2-40B4-BE49-F238E27FC236}">
                <a16:creationId xmlns:a16="http://schemas.microsoft.com/office/drawing/2014/main" id="{F59A91AB-BEC9-4712-8C79-119C934F1C89}"/>
              </a:ext>
            </a:extLst>
          </p:cNvPr>
          <p:cNvSpPr/>
          <p:nvPr/>
        </p:nvSpPr>
        <p:spPr>
          <a:xfrm>
            <a:off x="5204692" y="1924544"/>
            <a:ext cx="822037" cy="4156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EBF4E8B-449C-484D-BA1B-B713BA478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256" y="3831305"/>
            <a:ext cx="3611417" cy="25908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A54C49F-07AE-4711-8EC1-097D780A2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679" y="4780483"/>
            <a:ext cx="841321" cy="45114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02ADD37-4462-49E3-970C-FA5B3A6D873D}"/>
              </a:ext>
            </a:extLst>
          </p:cNvPr>
          <p:cNvSpPr txBox="1"/>
          <p:nvPr/>
        </p:nvSpPr>
        <p:spPr>
          <a:xfrm>
            <a:off x="2115128" y="334592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超级计算机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AB3A4C6-D721-49EB-B3C4-990CECFA0929}"/>
              </a:ext>
            </a:extLst>
          </p:cNvPr>
          <p:cNvSpPr txBox="1"/>
          <p:nvPr/>
        </p:nvSpPr>
        <p:spPr>
          <a:xfrm>
            <a:off x="7578436" y="3403662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粒子加速器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EE09B69-CED0-44A5-97CD-A41EAFDBBB45}"/>
              </a:ext>
            </a:extLst>
          </p:cNvPr>
          <p:cNvSpPr txBox="1"/>
          <p:nvPr/>
        </p:nvSpPr>
        <p:spPr>
          <a:xfrm>
            <a:off x="1971964" y="6359189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QCD</a:t>
            </a:r>
            <a:r>
              <a:rPr lang="zh-CN" altLang="en-US" dirty="0"/>
              <a:t>真空 （组态）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2DD8C3A-9B4C-4E1C-84C0-E71C91182B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1636" y="3772994"/>
            <a:ext cx="3768437" cy="25408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53DCB2C-75FE-4051-841D-C1D46DEF033C}"/>
              </a:ext>
            </a:extLst>
          </p:cNvPr>
          <p:cNvSpPr txBox="1"/>
          <p:nvPr/>
        </p:nvSpPr>
        <p:spPr>
          <a:xfrm>
            <a:off x="7948729" y="635918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对撞事例</a:t>
            </a:r>
          </a:p>
        </p:txBody>
      </p:sp>
    </p:spTree>
    <p:extLst>
      <p:ext uri="{BB962C8B-B14F-4D97-AF65-F5344CB8AC3E}">
        <p14:creationId xmlns:p14="http://schemas.microsoft.com/office/powerpoint/2010/main" val="169022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C23423-5FDD-4B6B-BA6E-6F6AC7B79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92" y="-104658"/>
            <a:ext cx="10515600" cy="1325562"/>
          </a:xfrm>
        </p:spPr>
        <p:txBody>
          <a:bodyPr/>
          <a:lstStyle/>
          <a:p>
            <a:r>
              <a:rPr lang="en-US" altLang="zh-CN" dirty="0"/>
              <a:t>Actions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E2629EE1-3AA5-49AE-979E-882671EDD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2307" y="890272"/>
            <a:ext cx="8677470" cy="552372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C54AFF8-4FC4-4D10-9E42-55217EC9342C}"/>
              </a:ext>
            </a:extLst>
          </p:cNvPr>
          <p:cNvSpPr txBox="1"/>
          <p:nvPr/>
        </p:nvSpPr>
        <p:spPr>
          <a:xfrm>
            <a:off x="8493574" y="1085150"/>
            <a:ext cx="3245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(image-time</a:t>
            </a:r>
            <a:r>
              <a:rPr lang="en-US" altLang="zh-CN" dirty="0"/>
              <a:t> </a:t>
            </a:r>
            <a:r>
              <a:rPr lang="en-US" altLang="zh-CN" sz="2800" dirty="0"/>
              <a:t>theory)  </a:t>
            </a:r>
            <a:endParaRPr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7A0A466-5EC1-EFB5-F4A3-B80A96C6A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535" y="5594296"/>
            <a:ext cx="8769350" cy="116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62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5AB5D4-35B1-C156-81EB-7B8B75E31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931B40-DFA5-E62F-A863-5E5B54AE8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173E62-7F2B-814A-E62C-9143859C5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83"/>
            <a:ext cx="12192000" cy="680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71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00268-327F-42ED-A2DD-226958E59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 lattice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F7EFBC-87A7-4BF2-B19B-9CE887EED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In QCD or QED theory, we have spin-1 gauge field and spin-1/2 fermion field</a:t>
            </a:r>
          </a:p>
          <a:p>
            <a:endParaRPr lang="en-US" altLang="zh-CN" dirty="0"/>
          </a:p>
          <a:p>
            <a:r>
              <a:rPr lang="en-US" altLang="zh-CN" dirty="0"/>
              <a:t>We still do not know how to build up a fermion field on lattice, now. and in the configurations there is only gauge field.</a:t>
            </a:r>
          </a:p>
          <a:p>
            <a:endParaRPr lang="en-US" altLang="zh-CN" dirty="0"/>
          </a:p>
          <a:p>
            <a:r>
              <a:rPr lang="en-US" altLang="zh-CN" dirty="0"/>
              <a:t>However, we could calculate the related Green’s function for fermion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6056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5A47D-9D15-4A2D-B197-8E193962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related Green’s function for fermion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8C0CA6-7034-4240-952E-A955527BB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relationship between Green function and </a:t>
            </a:r>
            <a:r>
              <a:rPr lang="en-US" altLang="zh-CN" dirty="0" err="1"/>
              <a:t>Dslash</a:t>
            </a:r>
            <a:r>
              <a:rPr lang="en-US" altLang="zh-CN" dirty="0"/>
              <a:t>.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62E4924-65DB-47A3-8FFB-1128AB93E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919" y="2571750"/>
            <a:ext cx="4371975" cy="8572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209F4F0-78AF-4693-A15B-69AE7D82C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527" y="3812407"/>
            <a:ext cx="7056615" cy="1011263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FD360802-C6C5-4508-BA10-4A0EBCD1EFF6}"/>
              </a:ext>
            </a:extLst>
          </p:cNvPr>
          <p:cNvCxnSpPr>
            <a:cxnSpLocks/>
          </p:cNvCxnSpPr>
          <p:nvPr/>
        </p:nvCxnSpPr>
        <p:spPr>
          <a:xfrm>
            <a:off x="1690639" y="4823670"/>
            <a:ext cx="690807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A00DD954-64C2-4D51-A59E-A127DF71C1CE}"/>
              </a:ext>
            </a:extLst>
          </p:cNvPr>
          <p:cNvSpPr txBox="1"/>
          <p:nvPr/>
        </p:nvSpPr>
        <p:spPr>
          <a:xfrm>
            <a:off x="1472581" y="5310012"/>
            <a:ext cx="7912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/>
              <a:t>The S(x , y) is what we need to solve. 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591921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BB951C-D915-4E7C-B3D7-E7EB2173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107D9E-DFA5-425F-BA91-32FE8B562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5BEFC61-22AA-4D07-BC37-324B4666B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42" y="0"/>
            <a:ext cx="9493623" cy="6772275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BC0B14BC-3260-46D1-8988-924F4807D931}"/>
              </a:ext>
            </a:extLst>
          </p:cNvPr>
          <p:cNvCxnSpPr/>
          <p:nvPr/>
        </p:nvCxnSpPr>
        <p:spPr>
          <a:xfrm>
            <a:off x="1506070" y="5311588"/>
            <a:ext cx="81220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101018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丝状</Template>
  <TotalTime>21955</TotalTime>
  <Words>632</Words>
  <Application>Microsoft Office PowerPoint</Application>
  <PresentationFormat>宽屏</PresentationFormat>
  <Paragraphs>213</Paragraphs>
  <Slides>32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0" baseType="lpstr">
      <vt:lpstr>等线</vt:lpstr>
      <vt:lpstr>微软雅黑</vt:lpstr>
      <vt:lpstr>Arial</vt:lpstr>
      <vt:lpstr>Calibri</vt:lpstr>
      <vt:lpstr>Calibri Light</vt:lpstr>
      <vt:lpstr>Cambria Math</vt:lpstr>
      <vt:lpstr>Wingdings 2</vt:lpstr>
      <vt:lpstr>HDOfficeLightV0</vt:lpstr>
      <vt:lpstr>Lattice QCD  inversion</vt:lpstr>
      <vt:lpstr>PowerPoint 演示文稿</vt:lpstr>
      <vt:lpstr>PowerPoint 演示文稿</vt:lpstr>
      <vt:lpstr>格点 QCD （类比粒子物理实验）</vt:lpstr>
      <vt:lpstr>Actions</vt:lpstr>
      <vt:lpstr>PowerPoint 演示文稿</vt:lpstr>
      <vt:lpstr>In lattice </vt:lpstr>
      <vt:lpstr>The related Green’s function for fermion</vt:lpstr>
      <vt:lpstr>PowerPoint 演示文稿</vt:lpstr>
      <vt:lpstr>PowerPoint 演示文稿</vt:lpstr>
      <vt:lpstr>PowerPoint 演示文稿</vt:lpstr>
      <vt:lpstr>Clover Action</vt:lpstr>
      <vt:lpstr>Clover ensembles </vt:lpstr>
      <vt:lpstr>PowerPoint 演示文稿</vt:lpstr>
      <vt:lpstr>quark mass and pion mass in clover Action</vt:lpstr>
      <vt:lpstr>Wilson Dslash in 2D</vt:lpstr>
      <vt:lpstr>2D  QED  Dslash</vt:lpstr>
      <vt:lpstr>inversion</vt:lpstr>
      <vt:lpstr>              Conjugate   Gradient   Method</vt:lpstr>
      <vt:lpstr>PowerPoint 演示文稿</vt:lpstr>
      <vt:lpstr>PowerPoint 演示文稿</vt:lpstr>
      <vt:lpstr>  CG </vt:lpstr>
      <vt:lpstr>PowerPoint 演示文稿</vt:lpstr>
      <vt:lpstr>Multigrid Algorithm </vt:lpstr>
      <vt:lpstr>PowerPoint 演示文稿</vt:lpstr>
      <vt:lpstr>PowerPoint 演示文稿</vt:lpstr>
      <vt:lpstr>Source</vt:lpstr>
      <vt:lpstr>PowerPoint 演示文稿</vt:lpstr>
      <vt:lpstr>PowerPoint 演示文稿</vt:lpstr>
      <vt:lpstr>PowerPoint 演示文稿</vt:lpstr>
      <vt:lpstr>PowerPoint 演示文稿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sunpeng sunpeng</dc:creator>
  <cp:lastModifiedBy>peng sun</cp:lastModifiedBy>
  <cp:revision>728</cp:revision>
  <dcterms:created xsi:type="dcterms:W3CDTF">2021-01-22T00:22:58Z</dcterms:created>
  <dcterms:modified xsi:type="dcterms:W3CDTF">2022-08-24T06:19:41Z</dcterms:modified>
</cp:coreProperties>
</file>